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12" r:id="rId41"/>
    <p:sldId id="295" r:id="rId42"/>
    <p:sldId id="296" r:id="rId43"/>
    <p:sldId id="297" r:id="rId44"/>
    <p:sldId id="298" r:id="rId45"/>
    <p:sldId id="299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2ABC-10A8-42D1-B998-B7297B8A5101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522F-6BE7-4974-B0C5-602230640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F8B-BE79-413B-BC68-02CF9734AD10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FD6B-8D04-4F1A-9A4E-05E262164AEE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F73-EB21-462E-8A1C-E3746A49E979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CB9-835E-402B-BBE5-EFD108916B25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1813-8E2B-41AA-B11E-F4D05A260EE9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80C3-0FD7-45CF-8ABA-7B4E4ABDCD9E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E65B-04D5-495D-933D-EE7037CED9AC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C730-7002-4263-932F-B32AB5F95715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0D4-9CEC-4BE1-978A-D3B6BD0971B8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B0E7-844C-4F8A-8AD9-4C476781FAEA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CAE2-16E2-4838-AF86-165993F499F6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6058-6C3C-4494-A914-F3EC0CBFA716}" type="datetime1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CCAA-B901-4815-BF65-AB477FEC3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9" Type="http://schemas.openxmlformats.org/officeDocument/2006/relationships/image" Target="../media/image57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41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223" y="957128"/>
            <a:ext cx="6858000" cy="156388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Code:18CS43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Faculty Name : </a:t>
            </a:r>
            <a:r>
              <a:rPr lang="en-IN" dirty="0" err="1" smtClean="0">
                <a:solidFill>
                  <a:schemeClr val="tx2"/>
                </a:solidFill>
              </a:rPr>
              <a:t>Sougandhika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Narayan</a:t>
            </a:r>
            <a:endParaRPr lang="en-IN" dirty="0" smtClean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Asst. Professor, Department of CSE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KSIT, Bangalore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163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Goal of </a:t>
            </a:r>
            <a:r>
              <a:rPr lang="en-US" b="1" spc="-5" dirty="0" smtClean="0">
                <a:latin typeface="Arial"/>
                <a:cs typeface="Arial"/>
              </a:rPr>
              <a:t>memory-management strategies</a:t>
            </a:r>
            <a:r>
              <a:rPr lang="en-US" spc="-5" dirty="0" smtClean="0">
                <a:latin typeface="Arial"/>
                <a:cs typeface="Arial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13384" marR="17653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>
                <a:latin typeface="Arial"/>
                <a:cs typeface="Arial"/>
              </a:rPr>
              <a:t>keep many processes in main  memory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allow multi-programming</a:t>
            </a:r>
          </a:p>
          <a:p>
            <a:pPr marL="413384" marR="176530">
              <a:lnSpc>
                <a:spcPct val="100000"/>
              </a:lnSpc>
              <a:spcBef>
                <a:spcPts val="5"/>
              </a:spcBef>
            </a:pPr>
            <a:r>
              <a:rPr lang="en-US" b="1" spc="-5" dirty="0" smtClean="0">
                <a:latin typeface="Arial"/>
                <a:cs typeface="Arial"/>
              </a:rPr>
              <a:t>Problem</a:t>
            </a:r>
            <a:r>
              <a:rPr lang="en-US" spc="-5" dirty="0" smtClean="0">
                <a:latin typeface="Arial"/>
                <a:cs typeface="Arial"/>
              </a:rPr>
              <a:t>: Entire processes must be </a:t>
            </a:r>
            <a:r>
              <a:rPr lang="en-US" dirty="0" smtClean="0">
                <a:latin typeface="Arial"/>
                <a:cs typeface="Arial"/>
              </a:rPr>
              <a:t>in </a:t>
            </a:r>
            <a:r>
              <a:rPr lang="en-US" spc="-5" dirty="0" smtClean="0">
                <a:latin typeface="Arial"/>
                <a:cs typeface="Arial"/>
              </a:rPr>
              <a:t>memory before they can</a:t>
            </a:r>
            <a:r>
              <a:rPr lang="en-US" spc="7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execute</a:t>
            </a: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lang="en-US" b="1" spc="-5" dirty="0" smtClean="0">
                <a:latin typeface="Arial"/>
                <a:cs typeface="Arial"/>
              </a:rPr>
              <a:t>Virtual Memory </a:t>
            </a:r>
            <a:r>
              <a:rPr lang="en-US" spc="-5" dirty="0" smtClean="0">
                <a:latin typeface="Arial"/>
                <a:cs typeface="Arial"/>
              </a:rPr>
              <a:t>technique: running process need not be in memory</a:t>
            </a:r>
            <a:r>
              <a:rPr lang="en-US" spc="1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entirely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latin typeface="Arial"/>
                <a:cs typeface="Arial"/>
              </a:rPr>
              <a:t>Programs can be larger than </a:t>
            </a:r>
            <a:r>
              <a:rPr lang="en-US" spc="-10" dirty="0" smtClean="0">
                <a:latin typeface="Arial"/>
                <a:cs typeface="Arial"/>
              </a:rPr>
              <a:t>physical</a:t>
            </a:r>
            <a:r>
              <a:rPr lang="en-US" spc="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memory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latin typeface="Arial"/>
                <a:cs typeface="Arial"/>
              </a:rPr>
              <a:t>Abstraction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main memory; need not concern </a:t>
            </a:r>
            <a:r>
              <a:rPr lang="en-US" spc="-15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latin typeface="Arial"/>
                <a:cs typeface="Arial"/>
              </a:rPr>
              <a:t>storage</a:t>
            </a:r>
            <a:r>
              <a:rPr lang="en-US" spc="1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limitations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15" dirty="0" smtClean="0">
                <a:latin typeface="Arial"/>
                <a:cs typeface="Arial"/>
              </a:rPr>
              <a:t>Allows </a:t>
            </a:r>
            <a:r>
              <a:rPr lang="en-US" spc="-5" dirty="0" smtClean="0">
                <a:latin typeface="Arial"/>
                <a:cs typeface="Arial"/>
              </a:rPr>
              <a:t>easy sharing of files </a:t>
            </a:r>
            <a:r>
              <a:rPr lang="en-US" spc="-10" dirty="0" smtClean="0">
                <a:latin typeface="Arial"/>
                <a:cs typeface="Arial"/>
              </a:rPr>
              <a:t>and</a:t>
            </a:r>
            <a:r>
              <a:rPr lang="en-US" spc="9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memory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latin typeface="Arial"/>
                <a:cs typeface="Arial"/>
              </a:rPr>
              <a:t>Provide efficient mechanism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process</a:t>
            </a:r>
            <a:r>
              <a:rPr lang="en-US" spc="3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</a:t>
            </a:r>
            <a:r>
              <a:rPr lang="en-US" spc="-15" dirty="0" smtClean="0"/>
              <a:t>c</a:t>
            </a:r>
            <a:r>
              <a:rPr lang="en-US" dirty="0" smtClean="0"/>
              <a:t>k</a:t>
            </a:r>
            <a:r>
              <a:rPr lang="en-US" spc="-10" dirty="0" smtClean="0"/>
              <a:t>g</a:t>
            </a:r>
            <a:r>
              <a:rPr lang="en-US" dirty="0" smtClean="0"/>
              <a:t>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Code needs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be in memory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execute, but entire program rarely</a:t>
            </a:r>
            <a:r>
              <a:rPr lang="en-US" spc="1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used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>
                <a:latin typeface="Arial"/>
                <a:cs typeface="Arial"/>
              </a:rPr>
              <a:t>Error code, unusual routines, large data structures;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are all seldom</a:t>
            </a:r>
            <a:r>
              <a:rPr lang="en-US" spc="1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Ex: declared array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size 100 cells but only 10 cells are</a:t>
            </a:r>
            <a:r>
              <a:rPr lang="en-US" spc="9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endParaRPr lang="en-US" dirty="0" smtClean="0">
              <a:latin typeface="Arial"/>
              <a:cs typeface="Arial"/>
            </a:endParaRPr>
          </a:p>
          <a:p>
            <a:pPr marL="12700" marR="998219">
              <a:lnSpc>
                <a:spcPct val="195000"/>
              </a:lnSpc>
            </a:pPr>
            <a:r>
              <a:rPr lang="en-US" spc="-5" dirty="0" smtClean="0">
                <a:latin typeface="Arial"/>
                <a:cs typeface="Arial"/>
              </a:rPr>
              <a:t>Entire program code not needed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main memory</a:t>
            </a:r>
            <a:r>
              <a:rPr lang="en-US" spc="-5" dirty="0" smtClean="0">
                <a:latin typeface="Arial"/>
                <a:cs typeface="Arial"/>
              </a:rPr>
              <a:t>) </a:t>
            </a:r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spc="-5" dirty="0" smtClean="0">
                <a:latin typeface="Arial"/>
                <a:cs typeface="Arial"/>
              </a:rPr>
              <a:t>the same time</a:t>
            </a: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spc="-5" dirty="0" smtClean="0">
                <a:latin typeface="Arial"/>
                <a:cs typeface="Arial"/>
              </a:rPr>
              <a:t>Consider ability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execute partially-loaded</a:t>
            </a:r>
            <a:r>
              <a:rPr lang="en-US" spc="10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program</a:t>
            </a:r>
            <a:endParaRPr lang="en-US" dirty="0" smtClean="0">
              <a:latin typeface="Arial"/>
              <a:cs typeface="Arial"/>
            </a:endParaRPr>
          </a:p>
          <a:p>
            <a:pPr marL="413384" marR="1413510">
              <a:lnSpc>
                <a:spcPts val="4210"/>
              </a:lnSpc>
              <a:spcBef>
                <a:spcPts val="484"/>
              </a:spcBef>
            </a:pPr>
            <a:r>
              <a:rPr lang="en-US" spc="-5" dirty="0" smtClean="0">
                <a:latin typeface="Arial"/>
                <a:cs typeface="Arial"/>
              </a:rPr>
              <a:t>Program no longer constrained by limits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10" dirty="0" smtClean="0">
                <a:latin typeface="Arial"/>
                <a:cs typeface="Arial"/>
              </a:rPr>
              <a:t>physical </a:t>
            </a:r>
            <a:r>
              <a:rPr lang="en-US" spc="-5" dirty="0" smtClean="0">
                <a:latin typeface="Arial"/>
                <a:cs typeface="Arial"/>
              </a:rPr>
              <a:t>memory  Each program takes less memory </a:t>
            </a:r>
            <a:r>
              <a:rPr lang="en-US" spc="-15" dirty="0" smtClean="0">
                <a:latin typeface="Arial"/>
                <a:cs typeface="Arial"/>
              </a:rPr>
              <a:t>while</a:t>
            </a:r>
            <a:r>
              <a:rPr lang="en-US" spc="8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running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28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dirty="0" smtClean="0">
                <a:latin typeface="Arial"/>
                <a:cs typeface="Arial"/>
              </a:rPr>
              <a:t>Thus, </a:t>
            </a:r>
            <a:r>
              <a:rPr lang="en-US" spc="-5" dirty="0" smtClean="0">
                <a:latin typeface="Arial"/>
                <a:cs typeface="Arial"/>
              </a:rPr>
              <a:t>more [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partially-loaded</a:t>
            </a:r>
            <a:r>
              <a:rPr lang="en-US" spc="-5" dirty="0" smtClean="0">
                <a:latin typeface="Arial"/>
                <a:cs typeface="Arial"/>
              </a:rPr>
              <a:t>] programs can run </a:t>
            </a:r>
            <a:r>
              <a:rPr lang="en-US" dirty="0" smtClean="0">
                <a:latin typeface="Arial"/>
                <a:cs typeface="Arial"/>
              </a:rPr>
              <a:t>at the </a:t>
            </a:r>
            <a:r>
              <a:rPr lang="en-US" spc="-5" dirty="0" smtClean="0">
                <a:latin typeface="Arial"/>
                <a:cs typeface="Arial"/>
              </a:rPr>
              <a:t>same</a:t>
            </a:r>
            <a:r>
              <a:rPr lang="en-US" spc="5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time</a:t>
            </a: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latin typeface="Arial"/>
                <a:cs typeface="Arial"/>
              </a:rPr>
              <a:t>Increased CPU utilization and throughput </a:t>
            </a:r>
            <a:r>
              <a:rPr lang="en-US" spc="-15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latin typeface="Arial"/>
                <a:cs typeface="Arial"/>
              </a:rPr>
              <a:t>no increase in</a:t>
            </a:r>
            <a:r>
              <a:rPr lang="en-US" spc="17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response</a:t>
            </a:r>
            <a:endParaRPr lang="en-US" dirty="0" smtClean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time or </a:t>
            </a:r>
            <a:r>
              <a:rPr lang="en-US" spc="-5" dirty="0" smtClean="0">
                <a:latin typeface="Arial"/>
                <a:cs typeface="Arial"/>
              </a:rPr>
              <a:t>turnaround time;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more multi-programming </a:t>
            </a:r>
            <a:r>
              <a:rPr lang="en-US" spc="-10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lang="en-US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time-sharing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Less </a:t>
            </a:r>
            <a:r>
              <a:rPr lang="en-US" dirty="0" smtClean="0">
                <a:latin typeface="Arial"/>
                <a:cs typeface="Arial"/>
              </a:rPr>
              <a:t>I/O </a:t>
            </a:r>
            <a:r>
              <a:rPr lang="en-US" spc="-5" dirty="0" smtClean="0">
                <a:latin typeface="Arial"/>
                <a:cs typeface="Arial"/>
              </a:rPr>
              <a:t>needed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load or </a:t>
            </a:r>
            <a:r>
              <a:rPr lang="en-US" spc="-15" dirty="0" smtClean="0">
                <a:latin typeface="Arial"/>
                <a:cs typeface="Arial"/>
              </a:rPr>
              <a:t>swap </a:t>
            </a:r>
            <a:r>
              <a:rPr lang="en-US" spc="-5" dirty="0" smtClean="0">
                <a:latin typeface="Arial"/>
                <a:cs typeface="Arial"/>
              </a:rPr>
              <a:t>programs into/from</a:t>
            </a:r>
            <a:r>
              <a:rPr lang="en-US" spc="10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memory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dirty="0" smtClean="0">
                <a:latin typeface="Arial"/>
                <a:cs typeface="Arial"/>
              </a:rPr>
              <a:t>Thus, </a:t>
            </a:r>
            <a:r>
              <a:rPr lang="en-US" spc="-5" dirty="0" smtClean="0">
                <a:latin typeface="Arial"/>
                <a:cs typeface="Arial"/>
              </a:rPr>
              <a:t>each user program </a:t>
            </a:r>
            <a:r>
              <a:rPr lang="en-US" spc="-15" dirty="0" smtClean="0">
                <a:latin typeface="Arial"/>
                <a:cs typeface="Arial"/>
              </a:rPr>
              <a:t>would </a:t>
            </a:r>
            <a:r>
              <a:rPr lang="en-US" spc="-5" dirty="0" smtClean="0">
                <a:latin typeface="Arial"/>
                <a:cs typeface="Arial"/>
              </a:rPr>
              <a:t>run</a:t>
            </a:r>
            <a:r>
              <a:rPr lang="en-US" spc="6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faster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</a:t>
            </a:r>
            <a:r>
              <a:rPr lang="en-US" spc="-15" dirty="0" smtClean="0"/>
              <a:t>k</a:t>
            </a:r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64163"/>
          </a:xfrm>
        </p:spPr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5" dirty="0" smtClean="0">
              <a:solidFill>
                <a:srgbClr val="3366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b="1" spc="-5" dirty="0" smtClean="0">
                <a:solidFill>
                  <a:srgbClr val="3366FF"/>
                </a:solidFill>
                <a:latin typeface="Arial"/>
                <a:cs typeface="Arial"/>
              </a:rPr>
              <a:t>Virtual memory </a:t>
            </a:r>
            <a:r>
              <a:rPr lang="en-US" sz="3300" dirty="0" smtClean="0">
                <a:latin typeface="Arial"/>
                <a:cs typeface="Arial"/>
              </a:rPr>
              <a:t>– </a:t>
            </a:r>
            <a:r>
              <a:rPr lang="en-US" sz="3300" spc="-5" dirty="0" smtClean="0">
                <a:latin typeface="Arial"/>
                <a:cs typeface="Arial"/>
              </a:rPr>
              <a:t>separation </a:t>
            </a:r>
            <a:r>
              <a:rPr lang="en-US" sz="3300" dirty="0" smtClean="0">
                <a:latin typeface="Arial"/>
                <a:cs typeface="Arial"/>
              </a:rPr>
              <a:t>of </a:t>
            </a:r>
            <a:r>
              <a:rPr lang="en-US" sz="3300" spc="-5" dirty="0" smtClean="0">
                <a:latin typeface="Arial"/>
                <a:cs typeface="Arial"/>
              </a:rPr>
              <a:t>user logical memory </a:t>
            </a:r>
            <a:r>
              <a:rPr lang="en-US" sz="3300" dirty="0" smtClean="0">
                <a:latin typeface="Arial"/>
                <a:cs typeface="Arial"/>
              </a:rPr>
              <a:t>from </a:t>
            </a:r>
            <a:r>
              <a:rPr lang="en-US" sz="3300" spc="-10" dirty="0" smtClean="0">
                <a:latin typeface="Arial"/>
                <a:cs typeface="Arial"/>
              </a:rPr>
              <a:t>physical</a:t>
            </a:r>
            <a:r>
              <a:rPr lang="en-US" sz="3300" spc="125" dirty="0" smtClean="0">
                <a:latin typeface="Arial"/>
                <a:cs typeface="Arial"/>
              </a:rPr>
              <a:t> </a:t>
            </a:r>
            <a:r>
              <a:rPr lang="en-US" sz="3300" spc="-5" dirty="0" smtClean="0">
                <a:latin typeface="Arial"/>
                <a:cs typeface="Arial"/>
              </a:rPr>
              <a:t>memory</a:t>
            </a:r>
            <a:endParaRPr lang="en-US" sz="3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300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3300" dirty="0" smtClean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perceived by users; </a:t>
            </a:r>
            <a:r>
              <a:rPr lang="en-US" sz="3300" b="1" dirty="0" smtClean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lang="en-US" sz="3300" b="1" spc="-5" dirty="0" smtClean="0">
                <a:solidFill>
                  <a:srgbClr val="FF0000"/>
                </a:solidFill>
                <a:latin typeface="Arial"/>
                <a:cs typeface="Arial"/>
              </a:rPr>
              <a:t>programs exist </a:t>
            </a:r>
            <a:r>
              <a:rPr lang="en-US" sz="3300" b="1" dirty="0" smtClean="0">
                <a:solidFill>
                  <a:srgbClr val="FF0000"/>
                </a:solidFill>
                <a:latin typeface="Arial"/>
                <a:cs typeface="Arial"/>
              </a:rPr>
              <a:t>in contiguous</a:t>
            </a:r>
            <a:r>
              <a:rPr lang="en-US" sz="3300" b="1" spc="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300" b="1" spc="-5" dirty="0" smtClean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lang="en-US" sz="3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"/>
            </a:pPr>
            <a:endParaRPr lang="en-US" sz="3300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Abstracts </a:t>
            </a:r>
            <a:r>
              <a:rPr lang="en-US" sz="3300" spc="-10" dirty="0" smtClean="0">
                <a:solidFill>
                  <a:srgbClr val="FF0000"/>
                </a:solidFill>
                <a:latin typeface="Arial"/>
                <a:cs typeface="Arial"/>
              </a:rPr>
              <a:t>physical </a:t>
            </a: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memory: need not </a:t>
            </a:r>
            <a:r>
              <a:rPr lang="en-US" sz="3300" spc="-10" dirty="0" smtClean="0">
                <a:solidFill>
                  <a:srgbClr val="FF0000"/>
                </a:solidFill>
                <a:latin typeface="Arial"/>
                <a:cs typeface="Arial"/>
              </a:rPr>
              <a:t>worry </a:t>
            </a: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about memory</a:t>
            </a:r>
            <a:r>
              <a:rPr lang="en-US" sz="3300" spc="1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endParaRPr lang="en-US" sz="3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"/>
            </a:pPr>
            <a:endParaRPr lang="en-US" sz="33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lang="en-US" sz="3300" spc="-5" dirty="0" smtClean="0">
                <a:latin typeface="Arial"/>
                <a:cs typeface="Arial"/>
              </a:rPr>
              <a:t>Only part of the program needs to be in memory for</a:t>
            </a:r>
            <a:r>
              <a:rPr lang="en-US" sz="3300" spc="150" dirty="0" smtClean="0">
                <a:latin typeface="Arial"/>
                <a:cs typeface="Arial"/>
              </a:rPr>
              <a:t> </a:t>
            </a:r>
            <a:r>
              <a:rPr lang="en-US" sz="3300" spc="-5" dirty="0" smtClean="0">
                <a:latin typeface="Arial"/>
                <a:cs typeface="Arial"/>
              </a:rPr>
              <a:t>execution</a:t>
            </a:r>
            <a:endParaRPr lang="en-US" sz="3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33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lang="en-US" sz="3300" spc="-5" dirty="0" smtClean="0">
                <a:latin typeface="Arial"/>
                <a:cs typeface="Arial"/>
              </a:rPr>
              <a:t>Logical address space can therefore be much larger than physical address</a:t>
            </a:r>
            <a:r>
              <a:rPr lang="en-US" sz="3300" spc="130" dirty="0" smtClean="0">
                <a:latin typeface="Arial"/>
                <a:cs typeface="Arial"/>
              </a:rPr>
              <a:t> </a:t>
            </a:r>
            <a:r>
              <a:rPr lang="en-US" sz="3300" spc="-5" dirty="0" smtClean="0">
                <a:latin typeface="Arial"/>
                <a:cs typeface="Arial"/>
              </a:rPr>
              <a:t>space</a:t>
            </a:r>
            <a:endParaRPr lang="en-US" sz="3300" dirty="0" smtClean="0">
              <a:latin typeface="Arial"/>
              <a:cs typeface="Arial"/>
            </a:endParaRPr>
          </a:p>
          <a:p>
            <a:pPr marL="413384" marR="1969770" indent="114300">
              <a:lnSpc>
                <a:spcPct val="2025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Programmers can </a:t>
            </a:r>
            <a:r>
              <a:rPr lang="en-US" sz="3300" spc="-10" dirty="0" smtClean="0">
                <a:solidFill>
                  <a:srgbClr val="FF0000"/>
                </a:solidFill>
                <a:latin typeface="Arial"/>
                <a:cs typeface="Arial"/>
              </a:rPr>
              <a:t>work </a:t>
            </a: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as if memory is an unlimited resource </a:t>
            </a:r>
            <a:r>
              <a:rPr lang="en-US" sz="3300" spc="-5" dirty="0" smtClean="0">
                <a:latin typeface="Arial"/>
                <a:cs typeface="Arial"/>
              </a:rPr>
              <a:t> Allows address spaces to be shared by several</a:t>
            </a:r>
            <a:r>
              <a:rPr lang="en-US" sz="3300" spc="45" dirty="0" smtClean="0">
                <a:latin typeface="Arial"/>
                <a:cs typeface="Arial"/>
              </a:rPr>
              <a:t> </a:t>
            </a:r>
            <a:r>
              <a:rPr lang="en-US" sz="3300" spc="-5" dirty="0" smtClean="0">
                <a:latin typeface="Arial"/>
                <a:cs typeface="Arial"/>
              </a:rPr>
              <a:t>processes</a:t>
            </a:r>
            <a:endParaRPr lang="en-US" sz="3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33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lang="en-US" sz="3300" spc="-5" dirty="0" smtClean="0">
                <a:latin typeface="Arial"/>
                <a:cs typeface="Arial"/>
              </a:rPr>
              <a:t>Allows for more efficient process</a:t>
            </a:r>
            <a:r>
              <a:rPr lang="en-US" sz="3300" spc="30" dirty="0" smtClean="0">
                <a:latin typeface="Arial"/>
                <a:cs typeface="Arial"/>
              </a:rPr>
              <a:t> </a:t>
            </a:r>
            <a:r>
              <a:rPr lang="en-US" sz="3300" spc="-5" dirty="0" smtClean="0">
                <a:latin typeface="Arial"/>
                <a:cs typeface="Arial"/>
              </a:rPr>
              <a:t>creation</a:t>
            </a:r>
            <a:endParaRPr lang="en-US" sz="3300" dirty="0" smtClean="0">
              <a:latin typeface="Arial"/>
              <a:cs typeface="Arial"/>
            </a:endParaRPr>
          </a:p>
          <a:p>
            <a:pPr marL="413384" marR="5080">
              <a:lnSpc>
                <a:spcPct val="202500"/>
              </a:lnSpc>
            </a:pPr>
            <a:r>
              <a:rPr lang="en-US" sz="3300" spc="-5" dirty="0" smtClean="0">
                <a:latin typeface="Arial"/>
                <a:cs typeface="Arial"/>
              </a:rPr>
              <a:t>More programs running concurrently; </a:t>
            </a: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increased multi-programming and/or time-sharing  </a:t>
            </a:r>
            <a:r>
              <a:rPr lang="en-US" sz="3300" spc="-5" dirty="0" smtClean="0">
                <a:latin typeface="Arial"/>
                <a:cs typeface="Arial"/>
              </a:rPr>
              <a:t>Less I/O needed to load or </a:t>
            </a:r>
            <a:r>
              <a:rPr lang="en-US" sz="3300" spc="-10" dirty="0" smtClean="0">
                <a:latin typeface="Arial"/>
                <a:cs typeface="Arial"/>
              </a:rPr>
              <a:t>swap </a:t>
            </a:r>
            <a:r>
              <a:rPr lang="en-US" sz="3300" spc="-5" dirty="0" smtClean="0">
                <a:latin typeface="Arial"/>
                <a:cs typeface="Arial"/>
              </a:rPr>
              <a:t>processes; </a:t>
            </a: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hence, faster program</a:t>
            </a:r>
            <a:r>
              <a:rPr lang="en-US" sz="3300" spc="19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300" spc="-5" dirty="0" smtClean="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endParaRPr lang="en-US" sz="33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r>
              <a:rPr lang="en-US" spc="-120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3366FF"/>
                </a:solidFill>
                <a:latin typeface="Arial"/>
                <a:cs typeface="Arial"/>
              </a:rPr>
              <a:t>Virtual address space </a:t>
            </a:r>
            <a:r>
              <a:rPr lang="en-US" sz="3600" dirty="0" smtClean="0">
                <a:latin typeface="Arial"/>
                <a:cs typeface="Arial"/>
              </a:rPr>
              <a:t>– </a:t>
            </a:r>
            <a:r>
              <a:rPr lang="en-US" sz="3600" spc="-5" dirty="0" smtClean="0">
                <a:latin typeface="Arial"/>
                <a:cs typeface="Arial"/>
              </a:rPr>
              <a:t>logical view </a:t>
            </a:r>
            <a:r>
              <a:rPr lang="en-US" sz="3600" dirty="0" smtClean="0">
                <a:latin typeface="Arial"/>
                <a:cs typeface="Arial"/>
              </a:rPr>
              <a:t>of </a:t>
            </a:r>
            <a:r>
              <a:rPr lang="en-US" sz="3600" spc="-5" dirty="0" smtClean="0">
                <a:latin typeface="Arial"/>
                <a:cs typeface="Arial"/>
              </a:rPr>
              <a:t>how process is stored in</a:t>
            </a:r>
            <a:r>
              <a:rPr lang="en-US" sz="3600" spc="110" dirty="0" smtClean="0">
                <a:latin typeface="Arial"/>
                <a:cs typeface="Arial"/>
              </a:rPr>
              <a:t> </a:t>
            </a:r>
            <a:r>
              <a:rPr lang="en-US" sz="3600" spc="-5" dirty="0" smtClean="0">
                <a:latin typeface="Arial"/>
                <a:cs typeface="Arial"/>
              </a:rPr>
              <a:t>memory</a:t>
            </a:r>
            <a:endParaRPr lang="en-US" sz="3600" dirty="0" smtClean="0">
              <a:latin typeface="Arial"/>
              <a:cs typeface="Arial"/>
            </a:endParaRPr>
          </a:p>
          <a:p>
            <a:pPr marL="413384" marR="5080" algn="just">
              <a:lnSpc>
                <a:spcPct val="270100"/>
              </a:lnSpc>
              <a:spcBef>
                <a:spcPts val="330"/>
              </a:spcBef>
            </a:pPr>
            <a:r>
              <a:rPr lang="en-US" sz="3600" spc="-5" dirty="0" smtClean="0">
                <a:latin typeface="Arial"/>
                <a:cs typeface="Arial"/>
              </a:rPr>
              <a:t>Process starts at address 0 with contiguous addresses until end of its address space  Meanwhile, physical memory organized in page frames;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not contiguous </a:t>
            </a:r>
          </a:p>
          <a:p>
            <a:pPr marL="413384" marR="5080" algn="just">
              <a:lnSpc>
                <a:spcPct val="270100"/>
              </a:lnSpc>
              <a:spcBef>
                <a:spcPts val="330"/>
              </a:spcBef>
            </a:pPr>
            <a:r>
              <a:rPr lang="en-US" spc="-5" dirty="0" smtClean="0">
                <a:latin typeface="Arial"/>
                <a:cs typeface="Arial"/>
              </a:rPr>
              <a:t>MMU maps logical pages to physical pages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i.e.,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frames</a:t>
            </a:r>
            <a:r>
              <a:rPr lang="en-US" spc="-5" dirty="0" smtClean="0">
                <a:latin typeface="Arial"/>
                <a:cs typeface="Arial"/>
              </a:rPr>
              <a:t>) in</a:t>
            </a:r>
            <a:r>
              <a:rPr lang="en-US" spc="9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memory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lang="en-US" sz="3600" spc="-5" dirty="0" smtClean="0">
                <a:latin typeface="Arial"/>
                <a:cs typeface="Arial"/>
              </a:rPr>
              <a:t>Virtual memory can </a:t>
            </a:r>
            <a:r>
              <a:rPr lang="en-US" sz="3600" dirty="0" smtClean="0">
                <a:latin typeface="Arial"/>
                <a:cs typeface="Arial"/>
              </a:rPr>
              <a:t>be </a:t>
            </a:r>
            <a:r>
              <a:rPr lang="en-US" sz="3600" spc="-5" dirty="0" smtClean="0">
                <a:latin typeface="Arial"/>
                <a:cs typeface="Arial"/>
              </a:rPr>
              <a:t>implemented</a:t>
            </a:r>
            <a:r>
              <a:rPr lang="en-US" sz="3600" spc="30" dirty="0" smtClean="0">
                <a:latin typeface="Arial"/>
                <a:cs typeface="Arial"/>
              </a:rPr>
              <a:t> </a:t>
            </a:r>
            <a:r>
              <a:rPr lang="en-US" sz="3600" spc="-5" dirty="0" smtClean="0">
                <a:latin typeface="Arial"/>
                <a:cs typeface="Arial"/>
              </a:rPr>
              <a:t>via:</a:t>
            </a:r>
            <a:endParaRPr lang="en-US" sz="36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 smtClean="0">
              <a:latin typeface="Arial"/>
              <a:cs typeface="Arial"/>
            </a:endParaRPr>
          </a:p>
          <a:p>
            <a:pPr marL="813434" lvl="1" algn="just">
              <a:spcBef>
                <a:spcPts val="1295"/>
              </a:spcBef>
            </a:pPr>
            <a:r>
              <a:rPr lang="en-US" spc="-5" dirty="0" smtClean="0">
                <a:latin typeface="Arial"/>
                <a:cs typeface="Arial"/>
              </a:rPr>
              <a:t>Demand</a:t>
            </a:r>
            <a:r>
              <a:rPr lang="en-US" spc="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paging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813434" lvl="1" algn="just">
              <a:spcBef>
                <a:spcPts val="1195"/>
              </a:spcBef>
            </a:pPr>
            <a:r>
              <a:rPr lang="en-US" spc="-5" dirty="0" smtClean="0">
                <a:latin typeface="Arial"/>
                <a:cs typeface="Arial"/>
              </a:rPr>
              <a:t>Demand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segmentation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Virtual Memory That is Larger </a:t>
            </a:r>
            <a:r>
              <a:rPr lang="en-US" dirty="0" smtClean="0"/>
              <a:t>Than </a:t>
            </a:r>
            <a:r>
              <a:rPr lang="en-US" spc="-5" dirty="0" smtClean="0"/>
              <a:t>Physical</a:t>
            </a:r>
            <a:r>
              <a:rPr lang="en-US" spc="45" dirty="0" smtClean="0"/>
              <a:t> </a:t>
            </a:r>
            <a:r>
              <a:rPr lang="en-US" spc="-5" dirty="0" smtClean="0"/>
              <a:t>Memory</a:t>
            </a:r>
            <a:endParaRPr lang="en-US" dirty="0"/>
          </a:p>
        </p:txBody>
      </p:sp>
      <p:grpSp>
        <p:nvGrpSpPr>
          <p:cNvPr id="4" name="object 2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0" y="1042987"/>
            <a:chExt cx="9058275" cy="5815330"/>
          </a:xfrm>
        </p:grpSpPr>
        <p:sp>
          <p:nvSpPr>
            <p:cNvPr id="5" name="object 3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71450" y="1042987"/>
              <a:ext cx="8801100" cy="5629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Virtual-Address </a:t>
            </a:r>
            <a:r>
              <a:rPr lang="en-US" spc="-5" dirty="0" smtClean="0"/>
              <a:t>Space of </a:t>
            </a:r>
            <a:r>
              <a:rPr lang="en-US" dirty="0" smtClean="0"/>
              <a:t>a</a:t>
            </a:r>
            <a:r>
              <a:rPr lang="en-US" spc="-100" dirty="0" smtClean="0"/>
              <a:t> </a:t>
            </a:r>
            <a:r>
              <a:rPr lang="en-US" spc="-5" dirty="0" smtClean="0"/>
              <a:t>Process</a:t>
            </a:r>
            <a:endParaRPr lang="en-US" dirty="0"/>
          </a:p>
        </p:txBody>
      </p:sp>
      <p:sp>
        <p:nvSpPr>
          <p:cNvPr id="4" name="object 13"/>
          <p:cNvSpPr txBox="1">
            <a:spLocks noGrp="1"/>
          </p:cNvSpPr>
          <p:nvPr>
            <p:ph idx="1"/>
          </p:nvPr>
        </p:nvSpPr>
        <p:spPr>
          <a:xfrm>
            <a:off x="457200" y="990601"/>
            <a:ext cx="4724400" cy="55844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For a process: heap </a:t>
            </a:r>
            <a:r>
              <a:rPr sz="1600" spc="-10" dirty="0">
                <a:latin typeface="Arial"/>
                <a:cs typeface="Arial"/>
              </a:rPr>
              <a:t>grows </a:t>
            </a:r>
            <a:r>
              <a:rPr sz="1600" spc="-5" dirty="0">
                <a:latin typeface="Arial"/>
                <a:cs typeface="Arial"/>
              </a:rPr>
              <a:t>upward </a:t>
            </a:r>
            <a:r>
              <a:rPr sz="1600" spc="-10" dirty="0">
                <a:latin typeface="Arial"/>
                <a:cs typeface="Arial"/>
              </a:rPr>
              <a:t>while </a:t>
            </a:r>
            <a:r>
              <a:rPr sz="1600" spc="-5" dirty="0">
                <a:latin typeface="Arial"/>
                <a:cs typeface="Arial"/>
              </a:rPr>
              <a:t>stack  </a:t>
            </a:r>
            <a:r>
              <a:rPr sz="1600" spc="-10" dirty="0">
                <a:latin typeface="Arial"/>
                <a:cs typeface="Arial"/>
              </a:rPr>
              <a:t>grows downward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memory;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process’s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583565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Unused address space between the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is  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hole; part of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virtual-address</a:t>
            </a:r>
            <a:r>
              <a:rPr sz="16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1074420" marR="35560" indent="-326390">
              <a:lnSpc>
                <a:spcPct val="100000"/>
              </a:lnSpc>
              <a:spcBef>
                <a:spcPts val="675"/>
              </a:spcBef>
              <a:buNone/>
              <a:tabLst>
                <a:tab pos="1074420" algn="l"/>
              </a:tabLst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"/>
                <a:cs typeface="Arial"/>
              </a:rPr>
              <a:t>Require actual physical pages only if  the heap or the stack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grow</a:t>
            </a:r>
            <a:endParaRPr sz="16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670"/>
              </a:spcBef>
              <a:tabLst>
                <a:tab pos="583565" algn="l"/>
              </a:tabLst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"/>
                <a:cs typeface="Arial"/>
              </a:rPr>
              <a:t>Maximizes address space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Enables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sparse </a:t>
            </a:r>
            <a:r>
              <a:rPr sz="1600" spc="-5" dirty="0">
                <a:latin typeface="Arial"/>
                <a:cs typeface="Arial"/>
              </a:rPr>
              <a:t>address spaces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holes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left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None/>
            </a:pPr>
            <a:r>
              <a:rPr sz="1600" spc="-5" dirty="0">
                <a:latin typeface="Arial"/>
                <a:cs typeface="Arial"/>
              </a:rPr>
              <a:t>for growth, or to dynamically link libraries,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12700" marR="64198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System libraries can be shared by many  processes through mapping of the shared  objects into virtual address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Processes can share memory by mapping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read-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None/>
            </a:pPr>
            <a:r>
              <a:rPr sz="1600" spc="-5" dirty="0">
                <a:latin typeface="Arial"/>
                <a:cs typeface="Arial"/>
              </a:rPr>
              <a:t>write pages into virtual address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 marR="135255">
              <a:lnSpc>
                <a:spcPts val="1810"/>
              </a:lnSpc>
            </a:pPr>
            <a:r>
              <a:rPr sz="1600" spc="-5" dirty="0">
                <a:latin typeface="Arial"/>
                <a:cs typeface="Arial"/>
              </a:rPr>
              <a:t>Pages can be shared during process creation 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fork()</a:t>
            </a:r>
            <a:r>
              <a:rPr sz="1600" spc="-5" dirty="0">
                <a:latin typeface="Arial"/>
                <a:cs typeface="Arial"/>
              </a:rPr>
              <a:t>; speeding up process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creation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7"/>
          <p:cNvGrpSpPr/>
          <p:nvPr/>
        </p:nvGrpSpPr>
        <p:grpSpPr>
          <a:xfrm>
            <a:off x="5181600" y="1119250"/>
            <a:ext cx="3876675" cy="5567680"/>
            <a:chOff x="5181600" y="1119250"/>
            <a:chExt cx="3876675" cy="5567680"/>
          </a:xfrm>
        </p:grpSpPr>
        <p:sp>
          <p:nvSpPr>
            <p:cNvPr id="6" name="object 8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5181600" y="1119250"/>
              <a:ext cx="3805174" cy="5567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Shared </a:t>
            </a:r>
            <a:r>
              <a:rPr lang="en-US" dirty="0" smtClean="0"/>
              <a:t>Library Using Virtual</a:t>
            </a:r>
            <a:r>
              <a:rPr lang="en-US" spc="-125" dirty="0" smtClean="0"/>
              <a:t> </a:t>
            </a:r>
            <a:r>
              <a:rPr lang="en-US" dirty="0" smtClean="0"/>
              <a:t>Memory</a:t>
            </a:r>
            <a:endParaRPr lang="en-US" dirty="0"/>
          </a:p>
        </p:txBody>
      </p:sp>
      <p:grpSp>
        <p:nvGrpSpPr>
          <p:cNvPr id="4" name="object 2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0" y="1028700"/>
            <a:chExt cx="9058275" cy="5829300"/>
          </a:xfrm>
        </p:grpSpPr>
        <p:sp>
          <p:nvSpPr>
            <p:cNvPr id="5" name="object 3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57162" y="1028700"/>
              <a:ext cx="8815324" cy="565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Demand</a:t>
            </a:r>
            <a:r>
              <a:rPr lang="en-US" spc="-95" dirty="0" smtClean="0"/>
              <a:t> </a:t>
            </a:r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object 19"/>
          <p:cNvSpPr txBox="1">
            <a:spLocks noGrp="1"/>
          </p:cNvSpPr>
          <p:nvPr>
            <p:ph idx="1"/>
          </p:nvPr>
        </p:nvSpPr>
        <p:spPr>
          <a:xfrm>
            <a:off x="304800" y="838200"/>
            <a:ext cx="4572000" cy="58685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9969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Could bring an entire process into memory at  load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L="12700" marR="223520">
              <a:lnSpc>
                <a:spcPts val="1730"/>
              </a:lnSpc>
            </a:pPr>
            <a:r>
              <a:rPr sz="1600" spc="-10" dirty="0">
                <a:latin typeface="Arial"/>
                <a:cs typeface="Arial"/>
              </a:rPr>
              <a:t>Or bring </a:t>
            </a:r>
            <a:r>
              <a:rPr sz="1600" spc="-5" dirty="0">
                <a:latin typeface="Arial"/>
                <a:cs typeface="Arial"/>
              </a:rPr>
              <a:t>a process’s </a:t>
            </a:r>
            <a:r>
              <a:rPr sz="1600" spc="-10" dirty="0">
                <a:latin typeface="Arial"/>
                <a:cs typeface="Arial"/>
              </a:rPr>
              <a:t>page </a:t>
            </a:r>
            <a:r>
              <a:rPr sz="1600" spc="-5" dirty="0">
                <a:latin typeface="Arial"/>
                <a:cs typeface="Arial"/>
              </a:rPr>
              <a:t>into memory only 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it 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needed</a:t>
            </a:r>
            <a:endParaRPr sz="1600">
              <a:latin typeface="Arial"/>
              <a:cs typeface="Arial"/>
            </a:endParaRPr>
          </a:p>
          <a:p>
            <a:pPr marL="413384" marR="387350">
              <a:lnSpc>
                <a:spcPct val="125000"/>
              </a:lnSpc>
              <a:spcBef>
                <a:spcPts val="1175"/>
              </a:spcBef>
            </a:pPr>
            <a:r>
              <a:rPr sz="1600" spc="-5" dirty="0">
                <a:latin typeface="Arial"/>
                <a:cs typeface="Arial"/>
              </a:rPr>
              <a:t>Less I/O needed, no unnecessary I/O  Less memory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needed</a:t>
            </a:r>
            <a:endParaRPr sz="1600">
              <a:latin typeface="Arial"/>
              <a:cs typeface="Arial"/>
            </a:endParaRPr>
          </a:p>
          <a:p>
            <a:pPr marL="413384" marR="2284095">
              <a:lnSpc>
                <a:spcPct val="125000"/>
              </a:lnSpc>
            </a:pPr>
            <a:r>
              <a:rPr sz="1600" spc="-5" dirty="0">
                <a:latin typeface="Arial"/>
                <a:cs typeface="Arial"/>
              </a:rPr>
              <a:t>Faster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response  More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 marR="441959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Similar to a paging system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swapping  (diagram 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right)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Arial"/>
              <a:cs typeface="Arial"/>
            </a:endParaRPr>
          </a:p>
          <a:p>
            <a:pPr marL="12700" marR="393065">
              <a:lnSpc>
                <a:spcPts val="1730"/>
              </a:lnSpc>
            </a:pP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Lazy </a:t>
            </a:r>
            <a:r>
              <a:rPr sz="1600" b="1" dirty="0">
                <a:solidFill>
                  <a:srgbClr val="3366FF"/>
                </a:solidFill>
                <a:latin typeface="Arial"/>
                <a:cs typeface="Arial"/>
              </a:rPr>
              <a:t>swapper </a:t>
            </a:r>
            <a:r>
              <a:rPr sz="1600" spc="-5" dirty="0">
                <a:latin typeface="Arial"/>
                <a:cs typeface="Arial"/>
              </a:rPr>
              <a:t>– never </a:t>
            </a:r>
            <a:r>
              <a:rPr sz="1600" spc="-10" dirty="0">
                <a:latin typeface="Arial"/>
                <a:cs typeface="Arial"/>
              </a:rPr>
              <a:t>swaps </a:t>
            </a:r>
            <a:r>
              <a:rPr sz="1600" spc="-5" dirty="0">
                <a:latin typeface="Arial"/>
                <a:cs typeface="Arial"/>
              </a:rPr>
              <a:t>a page into  memory unless page will be needed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55"/>
              </a:spcBef>
            </a:pPr>
            <a:r>
              <a:rPr sz="1600" spc="-5" dirty="0">
                <a:latin typeface="Arial"/>
                <a:cs typeface="Arial"/>
              </a:rPr>
              <a:t>Swapper that deals with pages is 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pager</a:t>
            </a:r>
            <a:endParaRPr sz="1600">
              <a:latin typeface="Arial"/>
              <a:cs typeface="Arial"/>
            </a:endParaRPr>
          </a:p>
          <a:p>
            <a:pPr marL="413384" marR="167640" indent="-401320">
              <a:lnSpc>
                <a:spcPct val="125000"/>
              </a:lnSpc>
              <a:spcBef>
                <a:spcPts val="1200"/>
              </a:spcBef>
            </a:pPr>
            <a:r>
              <a:rPr sz="1600" spc="-5" dirty="0">
                <a:latin typeface="Arial"/>
                <a:cs typeface="Arial"/>
              </a:rPr>
              <a:t>Page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needed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reference it</a:t>
            </a:r>
            <a:r>
              <a:rPr sz="1600" spc="-5">
                <a:latin typeface="Arial"/>
                <a:cs typeface="Arial"/>
              </a:rPr>
              <a:t>; </a:t>
            </a:r>
            <a:endParaRPr lang="en-US" sz="1600" spc="-5" dirty="0" smtClean="0">
              <a:latin typeface="Arial"/>
              <a:cs typeface="Arial"/>
            </a:endParaRPr>
          </a:p>
          <a:p>
            <a:pPr marL="413384" marR="167640" indent="-401320">
              <a:lnSpc>
                <a:spcPct val="125000"/>
              </a:lnSpc>
              <a:spcBef>
                <a:spcPts val="1200"/>
              </a:spcBef>
            </a:pPr>
            <a:r>
              <a:rPr sz="1600" spc="-5" smtClean="0">
                <a:latin typeface="Arial"/>
                <a:cs typeface="Arial"/>
              </a:rPr>
              <a:t>invalid </a:t>
            </a:r>
            <a:r>
              <a:rPr sz="1600" spc="-5" dirty="0">
                <a:latin typeface="Arial"/>
                <a:cs typeface="Arial"/>
              </a:rPr>
              <a:t>reference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abort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not-in-memory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bring to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5257800" y="1028700"/>
            <a:ext cx="3800474" cy="5657850"/>
            <a:chOff x="4892675" y="1028700"/>
            <a:chExt cx="4165600" cy="5657850"/>
          </a:xfrm>
        </p:grpSpPr>
        <p:sp>
          <p:nvSpPr>
            <p:cNvPr id="6" name="object 7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4892675" y="1028700"/>
              <a:ext cx="4094226" cy="565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spc="-114" dirty="0" smtClean="0"/>
              <a:t>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When </a:t>
            </a:r>
            <a:r>
              <a:rPr lang="en-US" spc="-10" dirty="0" smtClean="0">
                <a:latin typeface="Arial"/>
                <a:cs typeface="Arial"/>
              </a:rPr>
              <a:t>swapping </a:t>
            </a:r>
            <a:r>
              <a:rPr lang="en-US" spc="-5" dirty="0" smtClean="0">
                <a:latin typeface="Arial"/>
                <a:cs typeface="Arial"/>
              </a:rPr>
              <a:t>in a process, </a:t>
            </a: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pager guesses </a:t>
            </a:r>
            <a:r>
              <a:rPr lang="en-US" spc="-15" dirty="0" smtClean="0">
                <a:latin typeface="Arial"/>
                <a:cs typeface="Arial"/>
              </a:rPr>
              <a:t>which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pages </a:t>
            </a:r>
            <a:r>
              <a:rPr lang="en-US" spc="-15" dirty="0" smtClean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be used </a:t>
            </a:r>
            <a:r>
              <a:rPr lang="en-US" spc="-5" dirty="0" smtClean="0">
                <a:latin typeface="Arial"/>
                <a:cs typeface="Arial"/>
              </a:rPr>
              <a:t>before  </a:t>
            </a:r>
            <a:r>
              <a:rPr lang="en-US" spc="-10" dirty="0" smtClean="0">
                <a:latin typeface="Arial"/>
                <a:cs typeface="Arial"/>
              </a:rPr>
              <a:t>swapping </a:t>
            </a:r>
            <a:r>
              <a:rPr lang="en-US" dirty="0" smtClean="0">
                <a:latin typeface="Arial"/>
                <a:cs typeface="Arial"/>
              </a:rPr>
              <a:t>it </a:t>
            </a:r>
            <a:r>
              <a:rPr lang="en-US" spc="-5" dirty="0" smtClean="0">
                <a:latin typeface="Arial"/>
                <a:cs typeface="Arial"/>
              </a:rPr>
              <a:t>out</a:t>
            </a:r>
            <a:r>
              <a:rPr lang="en-US" spc="6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again</a:t>
            </a: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pager brings in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lang="en-US" spc="-5" dirty="0" smtClean="0">
                <a:latin typeface="Arial"/>
                <a:cs typeface="Arial"/>
              </a:rPr>
              <a:t>those 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needed </a:t>
            </a:r>
            <a:r>
              <a:rPr lang="en-US" spc="-5" dirty="0" smtClean="0">
                <a:latin typeface="Arial"/>
                <a:cs typeface="Arial"/>
              </a:rPr>
              <a:t>pages into</a:t>
            </a:r>
            <a:r>
              <a:rPr lang="en-US" spc="6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memory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Thus,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decreases </a:t>
            </a:r>
            <a:r>
              <a:rPr lang="en-US" spc="-15" dirty="0" smtClean="0">
                <a:solidFill>
                  <a:srgbClr val="FF0000"/>
                </a:solidFill>
                <a:latin typeface="Arial"/>
                <a:cs typeface="Arial"/>
              </a:rPr>
              <a:t>swap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lang="en-US" spc="-10" dirty="0" smtClean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amount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needed </a:t>
            </a:r>
            <a:r>
              <a:rPr lang="en-US" spc="-10" dirty="0" smtClean="0">
                <a:solidFill>
                  <a:srgbClr val="FF0000"/>
                </a:solidFill>
                <a:latin typeface="Arial"/>
                <a:cs typeface="Arial"/>
              </a:rPr>
              <a:t>physical</a:t>
            </a:r>
            <a:r>
              <a:rPr lang="en-US" spc="1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lang="en-US" dirty="0" smtClean="0">
              <a:latin typeface="Arial"/>
              <a:cs typeface="Arial"/>
            </a:endParaRPr>
          </a:p>
          <a:p>
            <a:pPr marL="413384" marR="349885" indent="-401320">
              <a:lnSpc>
                <a:spcPct val="135000"/>
              </a:lnSpc>
              <a:spcBef>
                <a:spcPts val="1300"/>
              </a:spcBef>
            </a:pPr>
            <a:r>
              <a:rPr lang="en-US" spc="-5" dirty="0" smtClean="0">
                <a:latin typeface="Arial"/>
                <a:cs typeface="Arial"/>
              </a:rPr>
              <a:t>Need new </a:t>
            </a:r>
            <a:r>
              <a:rPr lang="en-US" dirty="0" smtClean="0">
                <a:latin typeface="Arial"/>
                <a:cs typeface="Arial"/>
              </a:rPr>
              <a:t>MMU </a:t>
            </a:r>
            <a:r>
              <a:rPr lang="en-US" spc="-10" dirty="0" smtClean="0">
                <a:latin typeface="Arial"/>
                <a:cs typeface="Arial"/>
              </a:rPr>
              <a:t>hardware </a:t>
            </a:r>
            <a:r>
              <a:rPr lang="en-US" spc="-5" dirty="0" smtClean="0">
                <a:latin typeface="Arial"/>
                <a:cs typeface="Arial"/>
              </a:rPr>
              <a:t>support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implement demand paging; </a:t>
            </a:r>
          </a:p>
          <a:p>
            <a:pPr marL="413384" marR="349885" indent="-401320">
              <a:lnSpc>
                <a:spcPct val="135000"/>
              </a:lnSpc>
              <a:spcBef>
                <a:spcPts val="1300"/>
              </a:spcBef>
              <a:buNone/>
            </a:pPr>
            <a:r>
              <a:rPr lang="en-US" spc="5" dirty="0" smtClean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distinguish </a:t>
            </a:r>
            <a:r>
              <a:rPr lang="en-US" spc="-10" dirty="0" smtClean="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in-memory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pages and 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on-disk</a:t>
            </a:r>
            <a:r>
              <a:rPr lang="en-US" b="1" spc="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solidFill>
                  <a:srgbClr val="FF0000"/>
                </a:solidFill>
                <a:latin typeface="Arial"/>
                <a:cs typeface="Arial"/>
              </a:rPr>
              <a:t>pages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Uses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b="1" spc="-10" dirty="0" smtClean="0">
                <a:solidFill>
                  <a:srgbClr val="FF0000"/>
                </a:solidFill>
                <a:latin typeface="Arial"/>
                <a:cs typeface="Arial"/>
              </a:rPr>
              <a:t>valid—invalid 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scheme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If </a:t>
            </a:r>
            <a:r>
              <a:rPr lang="en-US" spc="-10" dirty="0" smtClean="0">
                <a:latin typeface="Arial"/>
                <a:cs typeface="Arial"/>
              </a:rPr>
              <a:t>pages needed </a:t>
            </a:r>
            <a:r>
              <a:rPr lang="en-US" spc="-5" dirty="0" smtClean="0">
                <a:latin typeface="Arial"/>
                <a:cs typeface="Arial"/>
              </a:rPr>
              <a:t>are already </a:t>
            </a: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r>
              <a:rPr lang="en-US" b="1" spc="55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resident</a:t>
            </a: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Execution proceeds</a:t>
            </a:r>
            <a:r>
              <a:rPr lang="en-US" spc="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normally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 smtClean="0">
                <a:latin typeface="Arial"/>
                <a:cs typeface="Arial"/>
              </a:rPr>
              <a:t>If </a:t>
            </a:r>
            <a:r>
              <a:rPr lang="en-US" spc="-5" dirty="0" smtClean="0">
                <a:latin typeface="Arial"/>
                <a:cs typeface="Arial"/>
              </a:rPr>
              <a:t>page needed and is not memory resident; </a:t>
            </a: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pc="-5" dirty="0" smtClean="0">
                <a:latin typeface="Arial"/>
                <a:cs typeface="Arial"/>
              </a:rPr>
              <a:t>Need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find </a:t>
            </a: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needed page </a:t>
            </a:r>
            <a:r>
              <a:rPr lang="en-US" dirty="0" smtClean="0">
                <a:latin typeface="Arial"/>
                <a:cs typeface="Arial"/>
              </a:rPr>
              <a:t>from the </a:t>
            </a:r>
            <a:r>
              <a:rPr lang="en-US" spc="-5" dirty="0" smtClean="0">
                <a:latin typeface="Arial"/>
                <a:cs typeface="Arial"/>
              </a:rPr>
              <a:t>disk and load </a:t>
            </a:r>
            <a:r>
              <a:rPr lang="en-US" dirty="0" smtClean="0">
                <a:latin typeface="Arial"/>
                <a:cs typeface="Arial"/>
              </a:rPr>
              <a:t>it </a:t>
            </a:r>
            <a:r>
              <a:rPr lang="en-US" spc="-5" dirty="0" smtClean="0">
                <a:latin typeface="Arial"/>
                <a:cs typeface="Arial"/>
              </a:rPr>
              <a:t>into</a:t>
            </a:r>
            <a:r>
              <a:rPr lang="en-US" spc="2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memory</a:t>
            </a: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latin typeface="Arial"/>
                <a:cs typeface="Arial"/>
              </a:rPr>
              <a:t>Without changing program</a:t>
            </a:r>
            <a:r>
              <a:rPr lang="en-US" spc="4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behavior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latin typeface="Arial"/>
                <a:cs typeface="Arial"/>
              </a:rPr>
              <a:t>Without programmer needing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change</a:t>
            </a:r>
            <a:r>
              <a:rPr lang="en-US" spc="5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code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Valid-Invalid</a:t>
            </a:r>
            <a:r>
              <a:rPr lang="en-US" spc="-70" dirty="0" smtClean="0"/>
              <a:t> </a:t>
            </a:r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4" name="object 8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305800" cy="135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valid–invalid bit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associated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each page-table </a:t>
            </a:r>
            <a:r>
              <a:rPr sz="1800" spc="-10" dirty="0">
                <a:latin typeface="Arial"/>
                <a:cs typeface="Arial"/>
              </a:rPr>
              <a:t>entry</a:t>
            </a:r>
            <a:r>
              <a:rPr sz="1800" spc="-10">
                <a:latin typeface="Arial"/>
                <a:cs typeface="Arial"/>
              </a:rPr>
              <a:t>;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  <a:tabLst>
                <a:tab pos="3934460" algn="l"/>
                <a:tab pos="4188460" algn="l"/>
              </a:tabLst>
            </a:pP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in-memory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r>
              <a:rPr sz="1800" b="1" spc="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resident	</a:t>
            </a:r>
            <a:r>
              <a:rPr sz="1800" dirty="0">
                <a:latin typeface="Arial"/>
                <a:cs typeface="Arial"/>
              </a:rPr>
              <a:t>;	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not-in-memory)</a:t>
            </a:r>
            <a:endParaRPr sz="1800">
              <a:latin typeface="Arial"/>
              <a:cs typeface="Arial"/>
            </a:endParaRPr>
          </a:p>
          <a:p>
            <a:pPr marL="12700" marR="3521075">
              <a:lnSpc>
                <a:spcPct val="125000"/>
              </a:lnSpc>
            </a:pPr>
            <a:r>
              <a:rPr sz="1800" spc="-5" dirty="0">
                <a:latin typeface="Arial"/>
                <a:cs typeface="Arial"/>
              </a:rPr>
              <a:t>Initially valid–invalid bit is </a:t>
            </a:r>
            <a:r>
              <a:rPr sz="1800" dirty="0">
                <a:latin typeface="Arial"/>
                <a:cs typeface="Arial"/>
              </a:rPr>
              <a:t>set to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on all entries  Example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page table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snapshot: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12"/>
          <p:cNvSpPr/>
          <p:nvPr/>
        </p:nvSpPr>
        <p:spPr>
          <a:xfrm>
            <a:off x="171451" y="2895600"/>
            <a:ext cx="6076949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/>
          <p:cNvSpPr txBox="1"/>
          <p:nvPr/>
        </p:nvSpPr>
        <p:spPr>
          <a:xfrm>
            <a:off x="533400" y="5486400"/>
            <a:ext cx="6824345" cy="711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Arial"/>
                <a:cs typeface="Arial"/>
              </a:rPr>
              <a:t>During </a:t>
            </a:r>
            <a:r>
              <a:rPr sz="1800" dirty="0">
                <a:latin typeface="Arial"/>
                <a:cs typeface="Arial"/>
              </a:rPr>
              <a:t>MMU </a:t>
            </a:r>
            <a:r>
              <a:rPr sz="1800" spc="-5" dirty="0">
                <a:latin typeface="Arial"/>
                <a:cs typeface="Arial"/>
              </a:rPr>
              <a:t>address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translation: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valid–invalid bit in page-table entry is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there is a </a:t>
            </a:r>
            <a:r>
              <a:rPr sz="1800" spc="-10" dirty="0">
                <a:latin typeface="Arial"/>
                <a:cs typeface="Arial"/>
              </a:rPr>
              <a:t>page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Memory-management scheme that supports user view of memory.  </a:t>
            </a:r>
          </a:p>
          <a:p>
            <a:r>
              <a:rPr lang="en-US" dirty="0" smtClean="0"/>
              <a:t>A program is a collection of segments. A segment is a logical unit such as: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main program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procedure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object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local variables/ global variables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common block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stack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symbol table/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 Table When </a:t>
            </a:r>
            <a:r>
              <a:rPr lang="en-US" spc="-5" dirty="0" smtClean="0"/>
              <a:t>Some </a:t>
            </a:r>
            <a:r>
              <a:rPr lang="en-US" dirty="0" smtClean="0"/>
              <a:t>Pages Are Not in Main</a:t>
            </a:r>
            <a:r>
              <a:rPr lang="en-US" spc="-130" dirty="0" smtClean="0"/>
              <a:t> </a:t>
            </a:r>
            <a:r>
              <a:rPr lang="en-US" dirty="0" smtClean="0"/>
              <a:t>Memory</a:t>
            </a:r>
            <a:endParaRPr lang="en-US" dirty="0"/>
          </a:p>
        </p:txBody>
      </p:sp>
      <p:grpSp>
        <p:nvGrpSpPr>
          <p:cNvPr id="4" name="object 2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0" y="1028700"/>
            <a:chExt cx="9058275" cy="5829300"/>
          </a:xfrm>
        </p:grpSpPr>
        <p:sp>
          <p:nvSpPr>
            <p:cNvPr id="5" name="object 3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57162" y="1028700"/>
              <a:ext cx="8801100" cy="565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</a:t>
            </a:r>
            <a:r>
              <a:rPr lang="en-US" spc="-110" dirty="0" smtClean="0"/>
              <a:t> </a:t>
            </a:r>
            <a:r>
              <a:rPr lang="en-US" dirty="0" smtClean="0"/>
              <a:t>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4267200" cy="5135563"/>
          </a:xfrm>
        </p:spPr>
        <p:txBody>
          <a:bodyPr>
            <a:normAutofit fontScale="70000" lnSpcReduction="20000"/>
          </a:bodyPr>
          <a:lstStyle/>
          <a:p>
            <a:pPr marL="355600">
              <a:lnSpc>
                <a:spcPct val="100000"/>
              </a:lnSpc>
              <a:spcBef>
                <a:spcPts val="640"/>
              </a:spcBef>
            </a:pP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What if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the process refers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(i.e.,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tries to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access) a page not in-memory</a:t>
            </a:r>
            <a:r>
              <a:rPr lang="en-US" sz="1800" spc="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1800" dirty="0" smtClean="0">
              <a:latin typeface="Arial"/>
              <a:cs typeface="Arial"/>
            </a:endParaRPr>
          </a:p>
          <a:p>
            <a:pPr marL="756285" marR="85725">
              <a:lnSpc>
                <a:spcPts val="1939"/>
              </a:lnSpc>
              <a:spcBef>
                <a:spcPts val="785"/>
              </a:spcBef>
            </a:pPr>
            <a:r>
              <a:rPr lang="en-US" sz="1800" dirty="0" smtClean="0">
                <a:latin typeface="Arial"/>
                <a:cs typeface="Arial"/>
              </a:rPr>
              <a:t>The [first] </a:t>
            </a:r>
            <a:r>
              <a:rPr lang="en-US" sz="1800" spc="-5" dirty="0" smtClean="0">
                <a:latin typeface="Arial"/>
                <a:cs typeface="Arial"/>
              </a:rPr>
              <a:t>reference </a:t>
            </a:r>
            <a:r>
              <a:rPr lang="en-US" sz="1800" dirty="0" smtClean="0">
                <a:latin typeface="Arial"/>
                <a:cs typeface="Arial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i.e.,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lang="en-US" sz="1800" spc="-5" dirty="0" smtClean="0">
                <a:latin typeface="Arial"/>
                <a:cs typeface="Arial"/>
              </a:rPr>
              <a:t>)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-5" dirty="0" smtClean="0">
                <a:latin typeface="Arial"/>
                <a:cs typeface="Arial"/>
              </a:rPr>
              <a:t>that </a:t>
            </a:r>
            <a:r>
              <a:rPr lang="en-US" sz="1800" b="1" spc="-10" dirty="0" smtClean="0">
                <a:solidFill>
                  <a:srgbClr val="FF0000"/>
                </a:solidFill>
                <a:latin typeface="Arial"/>
                <a:cs typeface="Arial"/>
              </a:rPr>
              <a:t>invalid </a:t>
            </a:r>
            <a:r>
              <a:rPr lang="en-US" sz="1800" spc="-5" dirty="0" smtClean="0">
                <a:latin typeface="Arial"/>
                <a:cs typeface="Arial"/>
              </a:rPr>
              <a:t>page </a:t>
            </a:r>
            <a:r>
              <a:rPr lang="en-US" sz="1800" spc="-15" dirty="0" smtClean="0">
                <a:latin typeface="Arial"/>
                <a:cs typeface="Arial"/>
              </a:rPr>
              <a:t>will </a:t>
            </a:r>
            <a:r>
              <a:rPr lang="en-US" sz="1800" dirty="0" smtClean="0">
                <a:latin typeface="Arial"/>
                <a:cs typeface="Arial"/>
              </a:rPr>
              <a:t>trap to </a:t>
            </a:r>
            <a:r>
              <a:rPr lang="en-US" sz="1800" spc="-5" dirty="0" smtClean="0">
                <a:latin typeface="Arial"/>
                <a:cs typeface="Arial"/>
              </a:rPr>
              <a:t>operating  system and causes a </a:t>
            </a: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page</a:t>
            </a:r>
            <a:r>
              <a:rPr lang="en-US" sz="1800" b="1" spc="50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rgbClr val="3366FF"/>
                </a:solidFill>
                <a:latin typeface="Arial"/>
                <a:cs typeface="Arial"/>
              </a:rPr>
              <a:t>fault</a:t>
            </a:r>
            <a:endParaRPr lang="en-US" sz="1800" dirty="0" smtClean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720"/>
              </a:spcBef>
            </a:pPr>
            <a:r>
              <a:rPr lang="en-US"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Procedure 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cs typeface="Arial"/>
              </a:rPr>
              <a:t>for handling </a:t>
            </a:r>
            <a:r>
              <a:rPr lang="en-US"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a page</a:t>
            </a:r>
            <a:r>
              <a:rPr lang="en-US" sz="18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cs typeface="Arial"/>
              </a:rPr>
              <a:t>fault</a:t>
            </a:r>
            <a:endParaRPr lang="en-US" sz="1800" dirty="0" smtClean="0">
              <a:latin typeface="Arial"/>
              <a:cs typeface="Arial"/>
            </a:endParaRPr>
          </a:p>
          <a:p>
            <a:pPr marL="355600">
              <a:spcBef>
                <a:spcPts val="540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  <a:tab pos="355600" algn="l"/>
              </a:tabLst>
            </a:pPr>
            <a:r>
              <a:rPr lang="en-US" sz="1800" dirty="0" smtClean="0">
                <a:latin typeface="Arial"/>
                <a:cs typeface="Arial"/>
              </a:rPr>
              <a:t>OS </a:t>
            </a:r>
            <a:r>
              <a:rPr lang="en-US" sz="1800" spc="-5" dirty="0" smtClean="0">
                <a:latin typeface="Arial"/>
                <a:cs typeface="Arial"/>
              </a:rPr>
              <a:t>checks an internal table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-5" dirty="0" smtClean="0">
                <a:latin typeface="Arial"/>
                <a:cs typeface="Arial"/>
              </a:rPr>
              <a:t>see </a:t>
            </a:r>
            <a:r>
              <a:rPr lang="en-US" sz="1800" dirty="0" smtClean="0">
                <a:latin typeface="Arial"/>
                <a:cs typeface="Arial"/>
              </a:rPr>
              <a:t>if </a:t>
            </a:r>
            <a:r>
              <a:rPr lang="en-US" sz="1800" spc="-5" dirty="0" smtClean="0">
                <a:latin typeface="Arial"/>
                <a:cs typeface="Arial"/>
              </a:rPr>
              <a:t>reference is valid or invalid memory</a:t>
            </a:r>
            <a:r>
              <a:rPr lang="en-US" sz="1800" spc="15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access</a:t>
            </a:r>
            <a:endParaRPr lang="en-US" sz="1800" dirty="0" smtClean="0">
              <a:latin typeface="Arial"/>
              <a:cs typeface="Arial"/>
            </a:endParaRPr>
          </a:p>
          <a:p>
            <a:pPr marL="355600">
              <a:spcBef>
                <a:spcPts val="540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  <a:tab pos="3556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endParaRPr lang="en-US" sz="1800" dirty="0" smtClean="0">
              <a:latin typeface="Arial"/>
              <a:cs typeface="Arial"/>
            </a:endParaRPr>
          </a:p>
          <a:p>
            <a:pPr marL="810895">
              <a:lnSpc>
                <a:spcPct val="100000"/>
              </a:lnSpc>
              <a:spcBef>
                <a:spcPts val="540"/>
              </a:spcBef>
            </a:pPr>
            <a:r>
              <a:rPr lang="en-US" sz="1800" spc="-5" dirty="0" smtClean="0">
                <a:latin typeface="Arial"/>
                <a:cs typeface="Arial"/>
              </a:rPr>
              <a:t>Invalid reference </a:t>
            </a:r>
            <a:r>
              <a:rPr lang="en-US" sz="1800" dirty="0" smtClean="0">
                <a:latin typeface="Symbol"/>
                <a:cs typeface="Symbol"/>
              </a:rPr>
              <a:t>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abort </a:t>
            </a:r>
            <a:r>
              <a:rPr lang="en-US" sz="1800" dirty="0" smtClean="0">
                <a:latin typeface="Arial"/>
                <a:cs typeface="Arial"/>
              </a:rPr>
              <a:t>the</a:t>
            </a:r>
            <a:r>
              <a:rPr lang="en-US" sz="1800" spc="7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process</a:t>
            </a:r>
            <a:endParaRPr lang="en-US" sz="1800" dirty="0" smtClean="0">
              <a:latin typeface="Arial"/>
              <a:cs typeface="Arial"/>
            </a:endParaRPr>
          </a:p>
          <a:p>
            <a:pPr marL="1153795" lvl="1" indent="-341630">
              <a:lnSpc>
                <a:spcPct val="100000"/>
              </a:lnSpc>
              <a:spcBef>
                <a:spcPts val="54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153795" algn="l"/>
                <a:tab pos="1154430" algn="l"/>
              </a:tabLst>
            </a:pP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address is not in logical address space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lang="en-US" sz="18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lang="en-US" sz="1800" dirty="0" smtClean="0">
              <a:latin typeface="Arial"/>
              <a:cs typeface="Arial"/>
            </a:endParaRPr>
          </a:p>
          <a:p>
            <a:pPr marL="810895">
              <a:lnSpc>
                <a:spcPct val="100000"/>
              </a:lnSpc>
              <a:spcBef>
                <a:spcPts val="545"/>
              </a:spcBef>
            </a:pPr>
            <a:r>
              <a:rPr lang="en-US" sz="1800" spc="-5" dirty="0" smtClean="0">
                <a:latin typeface="Arial"/>
                <a:cs typeface="Arial"/>
              </a:rPr>
              <a:t>Just not </a:t>
            </a:r>
            <a:r>
              <a:rPr lang="en-US" sz="1800" dirty="0" smtClean="0">
                <a:latin typeface="Arial"/>
                <a:cs typeface="Arial"/>
              </a:rPr>
              <a:t>in </a:t>
            </a:r>
            <a:r>
              <a:rPr lang="en-US" sz="1800" spc="-5" dirty="0" smtClean="0">
                <a:latin typeface="Arial"/>
                <a:cs typeface="Arial"/>
              </a:rPr>
              <a:t>memory </a:t>
            </a:r>
            <a:r>
              <a:rPr lang="en-US" sz="1800" dirty="0" smtClean="0">
                <a:latin typeface="Symbol"/>
                <a:cs typeface="Symbol"/>
              </a:rPr>
              <a:t>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page </a:t>
            </a:r>
            <a:r>
              <a:rPr lang="en-US" sz="1800" dirty="0" smtClean="0">
                <a:latin typeface="Arial"/>
                <a:cs typeface="Arial"/>
              </a:rPr>
              <a:t>in </a:t>
            </a:r>
            <a:r>
              <a:rPr lang="en-US" sz="1800" spc="-5" dirty="0" smtClean="0">
                <a:latin typeface="Arial"/>
                <a:cs typeface="Arial"/>
              </a:rPr>
              <a:t>the referred </a:t>
            </a:r>
            <a:r>
              <a:rPr lang="en-US" sz="1800" spc="-10" dirty="0" smtClean="0">
                <a:latin typeface="Arial"/>
                <a:cs typeface="Arial"/>
              </a:rPr>
              <a:t>page </a:t>
            </a:r>
            <a:r>
              <a:rPr lang="en-US" sz="1800" dirty="0" smtClean="0">
                <a:latin typeface="Arial"/>
                <a:cs typeface="Arial"/>
              </a:rPr>
              <a:t>from the</a:t>
            </a:r>
            <a:r>
              <a:rPr lang="en-US" sz="1800" spc="9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disk</a:t>
            </a:r>
            <a:endParaRPr lang="en-US" sz="1800" dirty="0" smtClean="0">
              <a:latin typeface="Arial"/>
              <a:cs typeface="Arial"/>
            </a:endParaRPr>
          </a:p>
          <a:p>
            <a:pPr marL="1153795" lvl="1" indent="-341630">
              <a:lnSpc>
                <a:spcPct val="100000"/>
              </a:lnSpc>
              <a:spcBef>
                <a:spcPts val="54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153795" algn="l"/>
                <a:tab pos="1154430" algn="l"/>
              </a:tabLst>
            </a:pP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logical address is valid but page is simply not</a:t>
            </a:r>
            <a:r>
              <a:rPr lang="en-US" sz="1800" spc="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in-memory</a:t>
            </a:r>
            <a:endParaRPr lang="en-US" sz="1800" dirty="0" smtClean="0">
              <a:latin typeface="Arial"/>
              <a:cs typeface="Arial"/>
            </a:endParaRPr>
          </a:p>
          <a:p>
            <a:pPr marL="355600">
              <a:spcBef>
                <a:spcPts val="1740"/>
              </a:spcBef>
              <a:buClr>
                <a:srgbClr val="993300"/>
              </a:buClr>
              <a:buSzPct val="88888"/>
              <a:buAutoNum type="arabicPeriod" startAt="3"/>
              <a:tabLst>
                <a:tab pos="354965" algn="l"/>
                <a:tab pos="35560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Find a free frame; </a:t>
            </a:r>
            <a:endParaRPr lang="en-US" sz="1800" dirty="0" smtClean="0">
              <a:latin typeface="Arial"/>
              <a:cs typeface="Arial"/>
            </a:endParaRPr>
          </a:p>
          <a:p>
            <a:pPr marL="355600">
              <a:spcBef>
                <a:spcPts val="540"/>
              </a:spcBef>
              <a:buClr>
                <a:srgbClr val="993300"/>
              </a:buClr>
              <a:buSzPct val="88888"/>
              <a:buAutoNum type="arabicPeriod" startAt="3"/>
              <a:tabLst>
                <a:tab pos="354965" algn="l"/>
                <a:tab pos="35560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Read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-5" dirty="0" smtClean="0">
                <a:latin typeface="Arial"/>
                <a:cs typeface="Arial"/>
              </a:rPr>
              <a:t>referred page into this allocated </a:t>
            </a:r>
            <a:r>
              <a:rPr lang="en-US" sz="1800" dirty="0" smtClean="0">
                <a:latin typeface="Arial"/>
                <a:cs typeface="Arial"/>
              </a:rPr>
              <a:t>frame </a:t>
            </a:r>
            <a:r>
              <a:rPr lang="en-US" sz="1800" spc="-5" dirty="0" smtClean="0">
                <a:latin typeface="Arial"/>
                <a:cs typeface="Arial"/>
              </a:rPr>
              <a:t>via scheduled disk</a:t>
            </a:r>
            <a:r>
              <a:rPr lang="en-US" sz="1800" spc="10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operation</a:t>
            </a:r>
            <a:endParaRPr lang="en-US" sz="1800" dirty="0" smtClean="0">
              <a:latin typeface="Arial"/>
              <a:cs typeface="Arial"/>
            </a:endParaRPr>
          </a:p>
          <a:p>
            <a:pPr marL="355600">
              <a:spcBef>
                <a:spcPts val="540"/>
              </a:spcBef>
              <a:buClr>
                <a:srgbClr val="993300"/>
              </a:buClr>
              <a:buSzPct val="88888"/>
              <a:buAutoNum type="arabicPeriod" startAt="3"/>
              <a:tabLst>
                <a:tab pos="354965" algn="l"/>
                <a:tab pos="35560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Update both internal table and page-table by setting validation bit </a:t>
            </a:r>
            <a:r>
              <a:rPr lang="en-US" sz="1800" dirty="0" smtClean="0">
                <a:latin typeface="Arial"/>
                <a:cs typeface="Arial"/>
              </a:rPr>
              <a:t>=</a:t>
            </a:r>
            <a:r>
              <a:rPr lang="en-US" sz="1800" spc="135" dirty="0" smtClean="0">
                <a:latin typeface="Arial"/>
                <a:cs typeface="Arial"/>
              </a:rPr>
              <a:t> </a:t>
            </a:r>
            <a:r>
              <a:rPr lang="en-US"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lang="en-US" sz="1800" dirty="0" smtClean="0">
              <a:latin typeface="Arial"/>
              <a:cs typeface="Arial"/>
            </a:endParaRPr>
          </a:p>
          <a:p>
            <a:pPr marL="355600">
              <a:spcBef>
                <a:spcPts val="540"/>
              </a:spcBef>
              <a:buClr>
                <a:srgbClr val="993300"/>
              </a:buClr>
              <a:buSzPct val="88888"/>
              <a:buAutoNum type="arabicPeriod" startAt="3"/>
              <a:tabLst>
                <a:tab pos="354965" algn="l"/>
                <a:tab pos="35560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Restart the instruction that caused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-5" dirty="0" smtClean="0">
                <a:latin typeface="Arial"/>
                <a:cs typeface="Arial"/>
              </a:rPr>
              <a:t>page fault and resume process</a:t>
            </a:r>
            <a:r>
              <a:rPr lang="en-US" sz="1800" spc="15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execution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object 4"/>
          <p:cNvSpPr/>
          <p:nvPr/>
        </p:nvSpPr>
        <p:spPr>
          <a:xfrm>
            <a:off x="4953000" y="457200"/>
            <a:ext cx="38100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Handling a </a:t>
            </a:r>
            <a:r>
              <a:rPr lang="en-US" spc="-5" dirty="0" smtClean="0"/>
              <a:t>Page</a:t>
            </a:r>
            <a:r>
              <a:rPr lang="en-US" spc="-160" dirty="0" smtClean="0"/>
              <a:t> </a:t>
            </a:r>
            <a:r>
              <a:rPr lang="en-US" spc="-5" dirty="0" smtClean="0"/>
              <a:t>Fault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9" name="object 4"/>
          <p:cNvSpPr>
            <a:spLocks noGrp="1"/>
          </p:cNvSpPr>
          <p:nvPr>
            <p:ph sz="half" idx="4294967295"/>
          </p:nvPr>
        </p:nvSpPr>
        <p:spPr>
          <a:xfrm>
            <a:off x="838200" y="1295400"/>
            <a:ext cx="7848600" cy="4830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792162"/>
          </a:xfrm>
        </p:spPr>
        <p:txBody>
          <a:bodyPr/>
          <a:lstStyle/>
          <a:p>
            <a:r>
              <a:rPr lang="en-US" dirty="0" smtClean="0"/>
              <a:t>Aspects of </a:t>
            </a:r>
            <a:r>
              <a:rPr lang="en-US" spc="-5" dirty="0" smtClean="0"/>
              <a:t>Demand</a:t>
            </a:r>
            <a:r>
              <a:rPr lang="en-US" spc="-140" dirty="0" smtClean="0"/>
              <a:t> </a:t>
            </a:r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>
            <a:normAutofit fontScale="40000" lnSpcReduction="20000"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4500" spc="-5" dirty="0" smtClean="0">
                <a:latin typeface="Arial"/>
                <a:cs typeface="Arial"/>
              </a:rPr>
              <a:t>Extreme case </a:t>
            </a:r>
            <a:r>
              <a:rPr lang="en-US" sz="4500" dirty="0" smtClean="0">
                <a:latin typeface="Arial"/>
                <a:cs typeface="Arial"/>
              </a:rPr>
              <a:t>– start </a:t>
            </a:r>
            <a:r>
              <a:rPr lang="en-US" sz="4500" spc="-5" dirty="0" smtClean="0">
                <a:latin typeface="Arial"/>
                <a:cs typeface="Arial"/>
              </a:rPr>
              <a:t>process </a:t>
            </a:r>
            <a:r>
              <a:rPr lang="en-US" sz="4500" spc="-15" dirty="0" smtClean="0">
                <a:latin typeface="Arial"/>
                <a:cs typeface="Arial"/>
              </a:rPr>
              <a:t>with </a:t>
            </a:r>
            <a:r>
              <a:rPr lang="en-US" sz="4500" b="1" i="1" dirty="0" smtClean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pages </a:t>
            </a:r>
            <a:r>
              <a:rPr lang="en-US" sz="4500" spc="-5" dirty="0" smtClean="0">
                <a:latin typeface="Arial"/>
                <a:cs typeface="Arial"/>
              </a:rPr>
              <a:t>in</a:t>
            </a:r>
            <a:r>
              <a:rPr lang="en-US" sz="4500" spc="80" dirty="0" smtClean="0">
                <a:latin typeface="Arial"/>
                <a:cs typeface="Arial"/>
              </a:rPr>
              <a:t> </a:t>
            </a:r>
            <a:r>
              <a:rPr lang="en-US" sz="4500" dirty="0" smtClean="0">
                <a:latin typeface="Arial"/>
                <a:cs typeface="Arial"/>
              </a:rPr>
              <a:t>memory</a:t>
            </a: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z="4500" dirty="0" smtClean="0">
                <a:latin typeface="Arial"/>
                <a:cs typeface="Arial"/>
              </a:rPr>
              <a:t>OS sets </a:t>
            </a:r>
            <a:r>
              <a:rPr lang="en-US" sz="4500" spc="-5" dirty="0" smtClean="0">
                <a:latin typeface="Arial"/>
                <a:cs typeface="Arial"/>
              </a:rPr>
              <a:t>instruction pointer </a:t>
            </a:r>
            <a:r>
              <a:rPr lang="en-US" sz="4500" dirty="0" smtClean="0">
                <a:latin typeface="Arial"/>
                <a:cs typeface="Arial"/>
              </a:rPr>
              <a:t>to first </a:t>
            </a:r>
            <a:r>
              <a:rPr lang="en-US" sz="4500" spc="-5" dirty="0" smtClean="0">
                <a:latin typeface="Arial"/>
                <a:cs typeface="Arial"/>
              </a:rPr>
              <a:t>instruction </a:t>
            </a:r>
            <a:r>
              <a:rPr lang="en-US" sz="4500" dirty="0" smtClean="0">
                <a:latin typeface="Arial"/>
                <a:cs typeface="Arial"/>
              </a:rPr>
              <a:t>of </a:t>
            </a:r>
            <a:r>
              <a:rPr lang="en-US" sz="4500" spc="-5" dirty="0" smtClean="0">
                <a:latin typeface="Arial"/>
                <a:cs typeface="Arial"/>
              </a:rPr>
              <a:t>process;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logical address = 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4500" i="1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en-US" sz="4500" spc="10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4500" i="1" spc="-5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en-US" sz="4500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4500" spc="-5" dirty="0" smtClean="0">
                <a:latin typeface="Arial"/>
                <a:cs typeface="Arial"/>
              </a:rPr>
              <a:t>Since page </a:t>
            </a:r>
            <a:r>
              <a:rPr lang="en-US" sz="4500" i="1" spc="-5" dirty="0" smtClean="0">
                <a:latin typeface="Arial"/>
                <a:cs typeface="Arial"/>
              </a:rPr>
              <a:t>p </a:t>
            </a:r>
            <a:r>
              <a:rPr lang="en-US" sz="4500" spc="-5" dirty="0" smtClean="0">
                <a:latin typeface="Arial"/>
                <a:cs typeface="Arial"/>
              </a:rPr>
              <a:t>is non-memory-resident then a </a:t>
            </a:r>
            <a:r>
              <a:rPr lang="en-US" sz="4500" spc="-10" dirty="0" smtClean="0">
                <a:latin typeface="Arial"/>
                <a:cs typeface="Arial"/>
              </a:rPr>
              <a:t>page </a:t>
            </a:r>
            <a:r>
              <a:rPr lang="en-US" sz="4500" spc="-5" dirty="0" smtClean="0">
                <a:latin typeface="Arial"/>
                <a:cs typeface="Arial"/>
              </a:rPr>
              <a:t>fault is</a:t>
            </a:r>
            <a:r>
              <a:rPr lang="en-US" sz="4500" spc="125" dirty="0" smtClean="0">
                <a:latin typeface="Arial"/>
                <a:cs typeface="Arial"/>
              </a:rPr>
              <a:t> </a:t>
            </a:r>
            <a:r>
              <a:rPr lang="en-US" sz="4500" spc="-5" dirty="0" smtClean="0">
                <a:latin typeface="Arial"/>
                <a:cs typeface="Arial"/>
              </a:rPr>
              <a:t>issued</a:t>
            </a:r>
            <a:endParaRPr lang="en-US" sz="4500" dirty="0" smtClean="0">
              <a:latin typeface="Arial"/>
              <a:cs typeface="Arial"/>
            </a:endParaRPr>
          </a:p>
          <a:p>
            <a:pPr marL="413384" marR="5080" indent="114300">
              <a:lnSpc>
                <a:spcPct val="135000"/>
              </a:lnSpc>
              <a:spcBef>
                <a:spcPts val="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4500" spc="-5" dirty="0" smtClean="0">
                <a:latin typeface="Arial"/>
                <a:cs typeface="Arial"/>
              </a:rPr>
              <a:t>Page </a:t>
            </a:r>
            <a:r>
              <a:rPr lang="en-US" sz="4500" i="1" spc="-5" dirty="0" smtClean="0">
                <a:latin typeface="Arial"/>
                <a:cs typeface="Arial"/>
              </a:rPr>
              <a:t>p </a:t>
            </a:r>
            <a:r>
              <a:rPr lang="en-US" sz="4500" spc="-5" dirty="0" smtClean="0">
                <a:latin typeface="Arial"/>
                <a:cs typeface="Arial"/>
              </a:rPr>
              <a:t>is </a:t>
            </a:r>
            <a:r>
              <a:rPr lang="en-US" sz="4500" spc="-10" dirty="0" smtClean="0">
                <a:latin typeface="Arial"/>
                <a:cs typeface="Arial"/>
              </a:rPr>
              <a:t>loaded </a:t>
            </a:r>
            <a:r>
              <a:rPr lang="en-US" sz="4500" spc="-5" dirty="0" smtClean="0">
                <a:latin typeface="Arial"/>
                <a:cs typeface="Arial"/>
              </a:rPr>
              <a:t>and… </a:t>
            </a:r>
            <a:r>
              <a:rPr lang="en-US" sz="4500" dirty="0" smtClean="0">
                <a:latin typeface="Arial"/>
                <a:cs typeface="Arial"/>
              </a:rPr>
              <a:t>same for </a:t>
            </a:r>
            <a:r>
              <a:rPr lang="en-US" sz="4500" spc="-5" dirty="0" smtClean="0">
                <a:latin typeface="Arial"/>
                <a:cs typeface="Arial"/>
              </a:rPr>
              <a:t>all other process </a:t>
            </a:r>
            <a:r>
              <a:rPr lang="en-US" sz="4500" spc="-10" dirty="0" smtClean="0">
                <a:latin typeface="Arial"/>
                <a:cs typeface="Arial"/>
              </a:rPr>
              <a:t>pages </a:t>
            </a:r>
            <a:r>
              <a:rPr lang="en-US" sz="4500" spc="-5" dirty="0" smtClean="0">
                <a:latin typeface="Arial"/>
                <a:cs typeface="Arial"/>
              </a:rPr>
              <a:t>on first reference  This scheme is </a:t>
            </a:r>
            <a:r>
              <a:rPr lang="en-US" sz="4500" b="1" dirty="0" smtClean="0">
                <a:solidFill>
                  <a:srgbClr val="3366FF"/>
                </a:solidFill>
                <a:latin typeface="Arial"/>
                <a:cs typeface="Arial"/>
              </a:rPr>
              <a:t>pure </a:t>
            </a:r>
            <a:r>
              <a:rPr lang="en-US" sz="4500" b="1" spc="-5" dirty="0" smtClean="0">
                <a:solidFill>
                  <a:srgbClr val="3366FF"/>
                </a:solidFill>
                <a:latin typeface="Arial"/>
                <a:cs typeface="Arial"/>
              </a:rPr>
              <a:t>demand </a:t>
            </a:r>
            <a:r>
              <a:rPr lang="en-US" sz="4500" b="1" dirty="0" smtClean="0">
                <a:solidFill>
                  <a:srgbClr val="3366FF"/>
                </a:solidFill>
                <a:latin typeface="Arial"/>
                <a:cs typeface="Arial"/>
              </a:rPr>
              <a:t>paging</a:t>
            </a:r>
            <a:r>
              <a:rPr lang="en-US" sz="4500" dirty="0" smtClean="0">
                <a:latin typeface="Arial"/>
                <a:cs typeface="Arial"/>
              </a:rPr>
              <a:t>: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load a </a:t>
            </a:r>
            <a:r>
              <a:rPr lang="en-US" sz="4500" spc="-10" dirty="0" smtClean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lang="en-US" sz="4500" spc="-15" dirty="0" smtClean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lang="en-US" sz="4500" spc="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needed</a:t>
            </a:r>
            <a:endParaRPr lang="en-US" sz="4500" dirty="0" smtClean="0">
              <a:latin typeface="Arial"/>
              <a:cs typeface="Arial"/>
            </a:endParaRPr>
          </a:p>
          <a:p>
            <a:pPr marL="413384" marR="128270" indent="-401320">
              <a:lnSpc>
                <a:spcPct val="129400"/>
              </a:lnSpc>
              <a:spcBef>
                <a:spcPts val="120"/>
              </a:spcBef>
            </a:pPr>
            <a:r>
              <a:rPr lang="en-US" sz="4500" dirty="0" smtClean="0">
                <a:latin typeface="Arial"/>
                <a:cs typeface="Arial"/>
              </a:rPr>
              <a:t>A </a:t>
            </a:r>
            <a:r>
              <a:rPr lang="en-US" sz="4500" spc="-5" dirty="0" smtClean="0">
                <a:latin typeface="Arial"/>
                <a:cs typeface="Arial"/>
              </a:rPr>
              <a:t>given instruction </a:t>
            </a:r>
            <a:r>
              <a:rPr lang="en-US" sz="4500" dirty="0" smtClean="0">
                <a:latin typeface="Arial"/>
                <a:cs typeface="Arial"/>
              </a:rPr>
              <a:t>may </a:t>
            </a:r>
            <a:r>
              <a:rPr lang="en-US" sz="4500" spc="-5" dirty="0" smtClean="0">
                <a:latin typeface="Arial"/>
                <a:cs typeface="Arial"/>
              </a:rPr>
              <a:t>refer </a:t>
            </a:r>
            <a:r>
              <a:rPr lang="en-US" sz="4500" dirty="0" smtClean="0">
                <a:latin typeface="Arial"/>
                <a:cs typeface="Arial"/>
              </a:rPr>
              <a:t>to </a:t>
            </a:r>
            <a:r>
              <a:rPr lang="en-US" sz="4500" spc="-5" dirty="0" smtClean="0">
                <a:latin typeface="Arial"/>
                <a:cs typeface="Arial"/>
              </a:rPr>
              <a:t>multiple distinct pages;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thus, multiple page faults  </a:t>
            </a:r>
            <a:r>
              <a:rPr lang="en-US" sz="4500" spc="-10" dirty="0" smtClean="0">
                <a:latin typeface="Arial"/>
                <a:cs typeface="Arial"/>
              </a:rPr>
              <a:t>Consider </a:t>
            </a:r>
            <a:r>
              <a:rPr lang="en-US" sz="4500" spc="-5" dirty="0" smtClean="0">
                <a:latin typeface="Arial"/>
                <a:cs typeface="Arial"/>
              </a:rPr>
              <a:t>fetching </a:t>
            </a:r>
            <a:r>
              <a:rPr lang="en-US" sz="4500" dirty="0" smtClean="0">
                <a:latin typeface="Arial"/>
                <a:cs typeface="Arial"/>
              </a:rPr>
              <a:t>the </a:t>
            </a:r>
            <a:r>
              <a:rPr lang="en-US" sz="4500" spc="-5" dirty="0" smtClean="0">
                <a:latin typeface="Arial"/>
                <a:cs typeface="Arial"/>
              </a:rPr>
              <a:t>instruction “</a:t>
            </a:r>
            <a:r>
              <a:rPr lang="en-US" sz="45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ADD A, </a:t>
            </a:r>
            <a:r>
              <a:rPr lang="en-US" sz="450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sz="4500" dirty="0" smtClean="0">
                <a:latin typeface="Arial"/>
                <a:cs typeface="Arial"/>
              </a:rPr>
              <a:t>” </a:t>
            </a:r>
            <a:r>
              <a:rPr lang="en-US" sz="4500" spc="-5" dirty="0" smtClean="0">
                <a:latin typeface="Arial"/>
                <a:cs typeface="Arial"/>
              </a:rPr>
              <a:t>and fetching </a:t>
            </a:r>
            <a:r>
              <a:rPr lang="en-US" sz="4500" dirty="0" smtClean="0">
                <a:latin typeface="Arial"/>
                <a:cs typeface="Arial"/>
              </a:rPr>
              <a:t>the </a:t>
            </a:r>
            <a:r>
              <a:rPr lang="en-US" sz="4500" spc="-5" dirty="0" smtClean="0">
                <a:latin typeface="Arial"/>
                <a:cs typeface="Arial"/>
              </a:rPr>
              <a:t>values of</a:t>
            </a:r>
            <a:r>
              <a:rPr lang="en-US" sz="4500" spc="50" dirty="0" smtClean="0">
                <a:latin typeface="Arial"/>
                <a:cs typeface="Arial"/>
              </a:rPr>
              <a:t> </a:t>
            </a:r>
            <a:r>
              <a:rPr lang="en-US" sz="4500" spc="-5" dirty="0" smtClean="0">
                <a:latin typeface="Arial"/>
                <a:cs typeface="Arial"/>
              </a:rPr>
              <a:t>data</a:t>
            </a:r>
            <a:endParaRPr lang="en-US" sz="45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lang="en-US" sz="45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en-US" sz="4500" spc="-59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4500" spc="-5" dirty="0" smtClean="0">
                <a:latin typeface="Arial"/>
                <a:cs typeface="Arial"/>
              </a:rPr>
              <a:t>and</a:t>
            </a:r>
            <a:r>
              <a:rPr lang="en-US" sz="4500" spc="10" dirty="0" smtClean="0">
                <a:latin typeface="Arial"/>
                <a:cs typeface="Arial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sz="4500" spc="-59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4500" dirty="0" smtClean="0">
                <a:latin typeface="Arial"/>
                <a:cs typeface="Arial"/>
              </a:rPr>
              <a:t>from memory</a:t>
            </a:r>
            <a:r>
              <a:rPr lang="en-US" sz="4500" spc="-5" dirty="0" smtClean="0">
                <a:latin typeface="Arial"/>
                <a:cs typeface="Arial"/>
              </a:rPr>
              <a:t> and</a:t>
            </a:r>
            <a:r>
              <a:rPr lang="en-US" sz="4500" spc="5" dirty="0" smtClean="0">
                <a:latin typeface="Arial"/>
                <a:cs typeface="Arial"/>
              </a:rPr>
              <a:t> </a:t>
            </a:r>
            <a:r>
              <a:rPr lang="en-US" sz="4500" spc="-5" dirty="0" smtClean="0">
                <a:latin typeface="Arial"/>
                <a:cs typeface="Arial"/>
              </a:rPr>
              <a:t>then</a:t>
            </a:r>
            <a:r>
              <a:rPr lang="en-US" sz="4500" dirty="0" smtClean="0">
                <a:latin typeface="Arial"/>
                <a:cs typeface="Arial"/>
              </a:rPr>
              <a:t> </a:t>
            </a:r>
            <a:r>
              <a:rPr lang="en-US" sz="4500" spc="-5" dirty="0" smtClean="0">
                <a:latin typeface="Arial"/>
                <a:cs typeface="Arial"/>
              </a:rPr>
              <a:t>storing</a:t>
            </a:r>
            <a:r>
              <a:rPr lang="en-US" sz="4500" spc="5" dirty="0" smtClean="0">
                <a:latin typeface="Arial"/>
                <a:cs typeface="Arial"/>
              </a:rPr>
              <a:t> </a:t>
            </a:r>
            <a:r>
              <a:rPr lang="en-US" sz="4500" dirty="0" smtClean="0">
                <a:latin typeface="Arial"/>
                <a:cs typeface="Arial"/>
              </a:rPr>
              <a:t>the</a:t>
            </a:r>
            <a:r>
              <a:rPr lang="en-US" sz="4500" spc="-10" dirty="0" smtClean="0">
                <a:latin typeface="Arial"/>
                <a:cs typeface="Arial"/>
              </a:rPr>
              <a:t> </a:t>
            </a:r>
            <a:r>
              <a:rPr lang="en-US" sz="4500" spc="-5" dirty="0" smtClean="0">
                <a:latin typeface="Arial"/>
                <a:cs typeface="Arial"/>
              </a:rPr>
              <a:t>result</a:t>
            </a:r>
            <a:r>
              <a:rPr lang="en-US" sz="4500" dirty="0" smtClean="0">
                <a:latin typeface="Arial"/>
                <a:cs typeface="Arial"/>
              </a:rPr>
              <a:t> </a:t>
            </a:r>
            <a:r>
              <a:rPr lang="en-US" sz="4500" spc="-5" dirty="0" smtClean="0">
                <a:latin typeface="Arial"/>
                <a:cs typeface="Arial"/>
              </a:rPr>
              <a:t>back</a:t>
            </a:r>
            <a:r>
              <a:rPr lang="en-US" sz="4500" spc="10" dirty="0" smtClean="0">
                <a:latin typeface="Arial"/>
                <a:cs typeface="Arial"/>
              </a:rPr>
              <a:t> </a:t>
            </a:r>
            <a:r>
              <a:rPr lang="en-US" sz="4500" dirty="0" smtClean="0">
                <a:latin typeface="Arial"/>
                <a:cs typeface="Arial"/>
              </a:rPr>
              <a:t>to</a:t>
            </a:r>
            <a:r>
              <a:rPr lang="en-US" sz="4500" spc="-10" dirty="0" smtClean="0">
                <a:latin typeface="Arial"/>
                <a:cs typeface="Arial"/>
              </a:rPr>
              <a:t> </a:t>
            </a:r>
            <a:r>
              <a:rPr lang="en-US" sz="4500" spc="-5" dirty="0" smtClean="0">
                <a:latin typeface="Arial"/>
                <a:cs typeface="Arial"/>
              </a:rPr>
              <a:t>memory</a:t>
            </a:r>
            <a:endParaRPr lang="en-US" sz="4500" dirty="0" smtClean="0">
              <a:latin typeface="Arial"/>
              <a:cs typeface="Arial"/>
            </a:endParaRPr>
          </a:p>
          <a:p>
            <a:pPr marL="413384" marR="111760" indent="114300">
              <a:lnSpc>
                <a:spcPts val="3040"/>
              </a:lnSpc>
              <a:spcBef>
                <a:spcPts val="12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Addresses of “</a:t>
            </a:r>
            <a:r>
              <a:rPr lang="en-US" sz="4500" b="1" spc="-5" dirty="0" smtClean="0">
                <a:latin typeface="Courier New"/>
                <a:cs typeface="Courier New"/>
              </a:rPr>
              <a:t>ADD A, </a:t>
            </a:r>
            <a:r>
              <a:rPr lang="en-US" sz="4500" b="1" dirty="0" smtClean="0">
                <a:latin typeface="Courier New"/>
                <a:cs typeface="Courier New"/>
              </a:rPr>
              <a:t>B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lang="en-US" sz="4500" b="1" dirty="0" smtClean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lang="en-US" sz="4500" b="1" spc="-5" dirty="0" smtClean="0">
                <a:latin typeface="Courier New"/>
                <a:cs typeface="Courier New"/>
              </a:rPr>
              <a:t>A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”, and “</a:t>
            </a:r>
            <a:r>
              <a:rPr lang="en-US" sz="4500" b="1" spc="-5" dirty="0" smtClean="0">
                <a:latin typeface="Courier New"/>
                <a:cs typeface="Courier New"/>
              </a:rPr>
              <a:t>B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” 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may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all be in three </a:t>
            </a:r>
            <a:r>
              <a:rPr lang="en-US" sz="4500" spc="-10" dirty="0" smtClean="0">
                <a:solidFill>
                  <a:srgbClr val="FF0000"/>
                </a:solidFill>
                <a:latin typeface="Arial"/>
                <a:cs typeface="Arial"/>
              </a:rPr>
              <a:t>different pages 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Multiple page fault per instruction results in unacceptable</a:t>
            </a:r>
            <a:r>
              <a:rPr lang="en-US" sz="4500" spc="1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endParaRPr lang="en-US" sz="4500" dirty="0" smtClean="0">
              <a:latin typeface="Arial"/>
              <a:cs typeface="Arial"/>
            </a:endParaRPr>
          </a:p>
          <a:p>
            <a:pPr marL="756285" marR="136525" indent="-756920">
              <a:lnSpc>
                <a:spcPct val="100000"/>
              </a:lnSpc>
              <a:spcBef>
                <a:spcPts val="50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4500" spc="-5" dirty="0" smtClean="0">
                <a:latin typeface="Arial"/>
                <a:cs typeface="Arial"/>
              </a:rPr>
              <a:t>Very </a:t>
            </a:r>
            <a:r>
              <a:rPr lang="en-US" sz="4500" spc="-10" dirty="0" smtClean="0">
                <a:latin typeface="Arial"/>
                <a:cs typeface="Arial"/>
              </a:rPr>
              <a:t>unlikely, </a:t>
            </a:r>
            <a:r>
              <a:rPr lang="en-US" sz="4500" spc="-5" dirty="0" smtClean="0">
                <a:latin typeface="Arial"/>
                <a:cs typeface="Arial"/>
              </a:rPr>
              <a:t>fortunately, due </a:t>
            </a:r>
            <a:r>
              <a:rPr lang="en-US" sz="4500" dirty="0" smtClean="0">
                <a:latin typeface="Arial"/>
                <a:cs typeface="Arial"/>
              </a:rPr>
              <a:t>to </a:t>
            </a:r>
            <a:r>
              <a:rPr lang="en-US" sz="4500" b="1" spc="-5" dirty="0" smtClean="0">
                <a:solidFill>
                  <a:srgbClr val="3366FF"/>
                </a:solidFill>
                <a:latin typeface="Arial"/>
                <a:cs typeface="Arial"/>
              </a:rPr>
              <a:t>locality </a:t>
            </a:r>
            <a:r>
              <a:rPr lang="en-US" sz="4500" b="1" dirty="0" smtClean="0">
                <a:solidFill>
                  <a:srgbClr val="3366FF"/>
                </a:solidFill>
                <a:latin typeface="Arial"/>
                <a:cs typeface="Arial"/>
              </a:rPr>
              <a:t>of </a:t>
            </a:r>
            <a:r>
              <a:rPr lang="en-US" sz="4500" b="1" spc="-5" dirty="0" smtClean="0">
                <a:solidFill>
                  <a:srgbClr val="3366FF"/>
                </a:solidFill>
                <a:latin typeface="Arial"/>
                <a:cs typeface="Arial"/>
              </a:rPr>
              <a:t>reference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; </a:t>
            </a:r>
            <a:endParaRPr lang="en-US" sz="4500" dirty="0" smtClean="0">
              <a:latin typeface="Arial"/>
              <a:cs typeface="Arial"/>
            </a:endParaRPr>
          </a:p>
          <a:p>
            <a:pPr marR="87630" algn="ctr">
              <a:lnSpc>
                <a:spcPct val="100000"/>
              </a:lnSpc>
              <a:spcBef>
                <a:spcPts val="755"/>
              </a:spcBef>
            </a:pPr>
            <a:r>
              <a:rPr lang="en-US" sz="4500" spc="-10" dirty="0" smtClean="0">
                <a:latin typeface="Arial"/>
                <a:cs typeface="Arial"/>
              </a:rPr>
              <a:t>Hardware </a:t>
            </a:r>
            <a:r>
              <a:rPr lang="en-US" sz="4500" spc="-5" dirty="0" smtClean="0">
                <a:latin typeface="Arial"/>
                <a:cs typeface="Arial"/>
              </a:rPr>
              <a:t>support needed </a:t>
            </a:r>
            <a:r>
              <a:rPr lang="en-US" sz="4500" dirty="0" smtClean="0">
                <a:latin typeface="Arial"/>
                <a:cs typeface="Arial"/>
              </a:rPr>
              <a:t>for </a:t>
            </a:r>
            <a:r>
              <a:rPr lang="en-US" sz="4500" spc="-5" dirty="0" smtClean="0">
                <a:latin typeface="Arial"/>
                <a:cs typeface="Arial"/>
              </a:rPr>
              <a:t>demand paging;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same 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hardware 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for paging and</a:t>
            </a:r>
            <a:r>
              <a:rPr lang="en-US" sz="4500" spc="8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swapping</a:t>
            </a:r>
            <a:endParaRPr lang="en-US" sz="45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lang="en-US" sz="4500" b="1" spc="-5" dirty="0" smtClean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lang="en-US" sz="4500" b="1" dirty="0" smtClean="0">
                <a:solidFill>
                  <a:srgbClr val="FF0000"/>
                </a:solidFill>
                <a:latin typeface="Arial"/>
                <a:cs typeface="Arial"/>
              </a:rPr>
              <a:t>table </a:t>
            </a:r>
            <a:r>
              <a:rPr lang="en-US" sz="4500" spc="-15" dirty="0" smtClean="0">
                <a:latin typeface="Arial"/>
                <a:cs typeface="Arial"/>
              </a:rPr>
              <a:t>with </a:t>
            </a:r>
            <a:r>
              <a:rPr lang="en-US" sz="4500" spc="-5" dirty="0" smtClean="0">
                <a:latin typeface="Arial"/>
                <a:cs typeface="Arial"/>
              </a:rPr>
              <a:t>valid </a:t>
            </a:r>
            <a:r>
              <a:rPr lang="en-US" sz="4500" dirty="0" smtClean="0">
                <a:latin typeface="Arial"/>
                <a:cs typeface="Arial"/>
              </a:rPr>
              <a:t>/ </a:t>
            </a:r>
            <a:r>
              <a:rPr lang="en-US" sz="4500" spc="-5" dirty="0" smtClean="0">
                <a:latin typeface="Arial"/>
                <a:cs typeface="Arial"/>
              </a:rPr>
              <a:t>invalid bit,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or special protection</a:t>
            </a:r>
            <a:r>
              <a:rPr lang="en-US" sz="4500" spc="1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bits</a:t>
            </a:r>
            <a:endParaRPr lang="en-US" sz="45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z="4500" b="1" spc="-5" dirty="0" smtClean="0">
                <a:solidFill>
                  <a:srgbClr val="FF0000"/>
                </a:solidFill>
                <a:latin typeface="Arial"/>
                <a:cs typeface="Arial"/>
              </a:rPr>
              <a:t>Secondary memory</a:t>
            </a:r>
            <a:r>
              <a:rPr lang="en-US" sz="4500" spc="-5" dirty="0" smtClean="0">
                <a:latin typeface="Arial"/>
                <a:cs typeface="Arial"/>
              </a:rPr>
              <a:t>: </a:t>
            </a:r>
            <a:r>
              <a:rPr lang="en-US" sz="4500" spc="-15" dirty="0" smtClean="0">
                <a:latin typeface="Arial"/>
                <a:cs typeface="Arial"/>
              </a:rPr>
              <a:t>swap </a:t>
            </a:r>
            <a:r>
              <a:rPr lang="en-US" sz="4500" spc="-5" dirty="0" smtClean="0">
                <a:latin typeface="Arial"/>
                <a:cs typeface="Arial"/>
              </a:rPr>
              <a:t>device </a:t>
            </a:r>
            <a:r>
              <a:rPr lang="en-US" sz="4500" spc="-15" dirty="0" smtClean="0">
                <a:latin typeface="Arial"/>
                <a:cs typeface="Arial"/>
              </a:rPr>
              <a:t>with </a:t>
            </a:r>
            <a:r>
              <a:rPr lang="en-US" sz="4500" b="1" spc="5" dirty="0" smtClean="0">
                <a:solidFill>
                  <a:srgbClr val="3366FF"/>
                </a:solidFill>
                <a:latin typeface="Arial"/>
                <a:cs typeface="Arial"/>
              </a:rPr>
              <a:t>swap </a:t>
            </a:r>
            <a:r>
              <a:rPr lang="en-US" sz="4500" b="1" spc="-5" dirty="0" smtClean="0">
                <a:solidFill>
                  <a:srgbClr val="3366FF"/>
                </a:solidFill>
                <a:latin typeface="Arial"/>
                <a:cs typeface="Arial"/>
              </a:rPr>
              <a:t>space</a:t>
            </a:r>
            <a:r>
              <a:rPr lang="en-US" sz="4500" spc="-5" dirty="0" smtClean="0">
                <a:latin typeface="Arial"/>
                <a:cs typeface="Arial"/>
              </a:rPr>
              <a:t>;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for not in-memory</a:t>
            </a:r>
            <a:r>
              <a:rPr lang="en-US" sz="4500" spc="2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pages</a:t>
            </a:r>
            <a:endParaRPr lang="en-US" sz="45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z="4500" b="1" spc="-5" dirty="0" smtClean="0">
                <a:solidFill>
                  <a:srgbClr val="FF0000"/>
                </a:solidFill>
                <a:latin typeface="Arial"/>
                <a:cs typeface="Arial"/>
              </a:rPr>
              <a:t>Instruction restart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; ability 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restart any instruction </a:t>
            </a:r>
            <a:r>
              <a:rPr lang="en-US" sz="4500" dirty="0" smtClean="0">
                <a:solidFill>
                  <a:srgbClr val="FF0000"/>
                </a:solidFill>
                <a:latin typeface="Arial"/>
                <a:cs typeface="Arial"/>
              </a:rPr>
              <a:t>after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a page</a:t>
            </a:r>
            <a:r>
              <a:rPr lang="en-US" sz="4500" spc="9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4500" spc="-5" dirty="0" smtClean="0">
                <a:solidFill>
                  <a:srgbClr val="FF0000"/>
                </a:solidFill>
                <a:latin typeface="Arial"/>
                <a:cs typeface="Arial"/>
              </a:rPr>
              <a:t>fault</a:t>
            </a:r>
            <a:endParaRPr lang="en-US" sz="45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Instruction</a:t>
            </a:r>
            <a:r>
              <a:rPr lang="en-US" spc="-114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Restart</a:t>
            </a:r>
            <a:endParaRPr lang="en-US" dirty="0"/>
          </a:p>
        </p:txBody>
      </p:sp>
      <p:sp>
        <p:nvSpPr>
          <p:cNvPr id="4" name="object 7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71628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Consider an instruction that could access several different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latin typeface="Arial"/>
                <a:cs typeface="Arial"/>
              </a:rPr>
              <a:t>block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57162" y="2171573"/>
            <a:ext cx="8815324" cy="221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994054" y="4443476"/>
            <a:ext cx="43795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auto increment/decrement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Restart the </a:t>
            </a:r>
            <a:r>
              <a:rPr sz="1800" spc="-15" dirty="0">
                <a:latin typeface="Arial"/>
                <a:cs typeface="Arial"/>
              </a:rPr>
              <a:t>whole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operation?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What if </a:t>
            </a:r>
            <a:r>
              <a:rPr sz="1800" spc="-5" dirty="0">
                <a:latin typeface="Arial"/>
                <a:cs typeface="Arial"/>
              </a:rPr>
              <a:t>source and destination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overlap?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of Demand</a:t>
            </a:r>
            <a:r>
              <a:rPr lang="en-US" spc="-80" dirty="0" smtClean="0"/>
              <a:t> </a:t>
            </a:r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xfrm>
            <a:off x="381000" y="690928"/>
            <a:ext cx="8382000" cy="616707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ffective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ccess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ime in demand paging? </a:t>
            </a:r>
            <a:r>
              <a:rPr sz="1600" spc="-10" dirty="0">
                <a:latin typeface="Arial"/>
                <a:cs typeface="Arial"/>
              </a:rPr>
              <a:t>(worst </a:t>
            </a:r>
            <a:r>
              <a:rPr sz="1600" spc="-5" dirty="0">
                <a:latin typeface="Arial"/>
                <a:cs typeface="Arial"/>
              </a:rPr>
              <a:t>case number of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steps)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Trap to the operating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Save the user registers and process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Determine that the interrupt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a page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fault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Check that the page reference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legal and determine the location of the page on the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disk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Issue a read from the disk to a free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frame:</a:t>
            </a:r>
            <a:endParaRPr sz="1600">
              <a:latin typeface="Arial"/>
              <a:cs typeface="Arial"/>
            </a:endParaRPr>
          </a:p>
          <a:p>
            <a:pPr marL="810895" lvl="1" indent="-34163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AutoNum type="arabicPeriod"/>
              <a:tabLst>
                <a:tab pos="810895" algn="l"/>
                <a:tab pos="811530" algn="l"/>
              </a:tabLst>
            </a:pPr>
            <a:r>
              <a:rPr sz="1600" spc="-5" dirty="0">
                <a:latin typeface="Arial"/>
                <a:cs typeface="Arial"/>
              </a:rPr>
              <a:t>Wait in a queue for this device until the read request is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serviced</a:t>
            </a:r>
            <a:endParaRPr sz="1600">
              <a:latin typeface="Arial"/>
              <a:cs typeface="Arial"/>
            </a:endParaRPr>
          </a:p>
          <a:p>
            <a:pPr marL="810895" lvl="1" indent="-34163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AutoNum type="arabicPeriod"/>
              <a:tabLst>
                <a:tab pos="810895" algn="l"/>
                <a:tab pos="811530" algn="l"/>
              </a:tabLst>
            </a:pPr>
            <a:r>
              <a:rPr sz="1600" spc="-5" dirty="0">
                <a:latin typeface="Arial"/>
                <a:cs typeface="Arial"/>
              </a:rPr>
              <a:t>Wait for the device seek and/or latency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810895" lvl="1" indent="-34163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AutoNum type="arabicPeriod"/>
              <a:tabLst>
                <a:tab pos="810895" algn="l"/>
                <a:tab pos="811530" algn="l"/>
              </a:tabLst>
            </a:pPr>
            <a:r>
              <a:rPr sz="1600" spc="-5" dirty="0">
                <a:latin typeface="Arial"/>
                <a:cs typeface="Arial"/>
              </a:rPr>
              <a:t>Begin the transfer of the page to a free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While waiting, allocate the CPU to some other user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scheduling,</a:t>
            </a:r>
            <a:r>
              <a:rPr sz="16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optional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Receive an interrupt from the disk I/O subsystem (I/O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completed)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Save the registers and process state for the other user </a:t>
            </a:r>
            <a:r>
              <a:rPr sz="1600" spc="5" dirty="0">
                <a:latin typeface="Arial"/>
                <a:cs typeface="Arial"/>
              </a:rPr>
              <a:t>(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Step-6 is</a:t>
            </a:r>
            <a:r>
              <a:rPr sz="16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executed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Determine that the interrupt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from the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disk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AutoNum type="arabicPeriod"/>
              <a:tabLst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Correct the page table and other tables to show page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now in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AutoNum type="arabicPeriod"/>
              <a:tabLst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Wait for the CPU to be allocated to this process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again</a:t>
            </a:r>
            <a:endParaRPr sz="1600">
              <a:latin typeface="Arial"/>
              <a:cs typeface="Arial"/>
            </a:endParaRPr>
          </a:p>
          <a:p>
            <a:pPr marL="355600" marR="680085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AutoNum type="arabicPeriod"/>
              <a:tabLst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Restore the user registers, process state, and new page table, and then resume the  interrupted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instruction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of </a:t>
            </a:r>
            <a:r>
              <a:rPr lang="en-US" spc="-5" dirty="0" smtClean="0"/>
              <a:t>Demand</a:t>
            </a:r>
            <a:r>
              <a:rPr lang="en-US" spc="-125" dirty="0" smtClean="0"/>
              <a:t> </a:t>
            </a:r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object 8"/>
          <p:cNvSpPr txBox="1">
            <a:spLocks noGrp="1"/>
          </p:cNvSpPr>
          <p:nvPr>
            <p:ph idx="1"/>
          </p:nvPr>
        </p:nvSpPr>
        <p:spPr>
          <a:xfrm>
            <a:off x="304800" y="914400"/>
            <a:ext cx="8534400" cy="2956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Not all </a:t>
            </a:r>
            <a:r>
              <a:rPr sz="1800" spc="-5">
                <a:solidFill>
                  <a:srgbClr val="FF0000"/>
                </a:solidFill>
                <a:latin typeface="Arial"/>
                <a:cs typeface="Arial"/>
              </a:rPr>
              <a:t>steps </a:t>
            </a:r>
            <a:r>
              <a:rPr sz="1800" spc="-5" smtClean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necessary in every case;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e.g.,</a:t>
            </a:r>
            <a:r>
              <a:rPr sz="18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Step-6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Three major components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page-fault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service-time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Service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interrupt;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microseconds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Careful coding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ISR </a:t>
            </a:r>
            <a:r>
              <a:rPr sz="1800" spc="-5" dirty="0">
                <a:latin typeface="Arial"/>
                <a:cs typeface="Arial"/>
              </a:rPr>
              <a:t>means just several </a:t>
            </a:r>
            <a:r>
              <a:rPr sz="1800" spc="-10" dirty="0">
                <a:latin typeface="Arial"/>
                <a:cs typeface="Arial"/>
              </a:rPr>
              <a:t>hundred </a:t>
            </a:r>
            <a:r>
              <a:rPr sz="1800" spc="-5" dirty="0">
                <a:latin typeface="Arial"/>
                <a:cs typeface="Arial"/>
              </a:rPr>
              <a:t>instructions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 startAt="2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Read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lots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time;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at least 8 milliseconds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device-queue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 startAt="2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Restart the process;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100 microseconds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again, careful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coding…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Page Fault Rate 0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p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1;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probability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page-fault and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expect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≈</a:t>
            </a:r>
            <a:r>
              <a:rPr sz="18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994054" y="3896359"/>
            <a:ext cx="71882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i="1" spc="-5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 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i="1" spc="-5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2414777" y="3896359"/>
            <a:ext cx="5066030" cy="766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Arial"/>
                <a:cs typeface="Arial"/>
              </a:rPr>
              <a:t>then there is no page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then every memory reference causes 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page-fault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5"/>
          <p:cNvSpPr txBox="1"/>
          <p:nvPr/>
        </p:nvSpPr>
        <p:spPr>
          <a:xfrm>
            <a:off x="593242" y="4800272"/>
            <a:ext cx="8141970" cy="11385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spc="-10" dirty="0">
                <a:latin typeface="Arial"/>
                <a:cs typeface="Arial"/>
              </a:rPr>
              <a:t>Effective </a:t>
            </a:r>
            <a:r>
              <a:rPr sz="1800" b="1" spc="-15" dirty="0">
                <a:latin typeface="Arial"/>
                <a:cs typeface="Arial"/>
              </a:rPr>
              <a:t>Access </a:t>
            </a:r>
            <a:r>
              <a:rPr sz="1800" b="1" dirty="0">
                <a:latin typeface="Arial"/>
                <a:cs typeface="Arial"/>
              </a:rPr>
              <a:t>Time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(EAT)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70"/>
              </a:spcBef>
              <a:tabLst>
                <a:tab pos="5007610" algn="l"/>
                <a:tab pos="5330825" algn="l"/>
              </a:tabLst>
            </a:pP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EAT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[ (1 –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800" b="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×</a:t>
            </a:r>
            <a:r>
              <a:rPr sz="1800" b="0" spc="204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memory_access_time</a:t>
            </a:r>
            <a:r>
              <a:rPr sz="1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]	+	[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800" b="0" spc="-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×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page_fault_time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4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page_fault_time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page fault overhead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page out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page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334962"/>
          </a:xfrm>
        </p:spPr>
        <p:txBody>
          <a:bodyPr>
            <a:normAutofit fontScale="90000"/>
          </a:bodyPr>
          <a:lstStyle/>
          <a:p>
            <a:r>
              <a:rPr lang="en-US" spc="-5" dirty="0" smtClean="0"/>
              <a:t>Demand </a:t>
            </a:r>
            <a:r>
              <a:rPr lang="en-US" dirty="0" smtClean="0"/>
              <a:t>Paging</a:t>
            </a:r>
            <a:r>
              <a:rPr lang="en-US" spc="-80" dirty="0" smtClean="0"/>
              <a:t> </a:t>
            </a:r>
            <a:r>
              <a:rPr lang="en-US" spc="-5" dirty="0" smtClean="0"/>
              <a:t>Example</a:t>
            </a:r>
            <a:endParaRPr lang="en-US" dirty="0"/>
          </a:p>
        </p:txBody>
      </p:sp>
      <p:sp>
        <p:nvSpPr>
          <p:cNvPr id="4" name="object 14"/>
          <p:cNvSpPr txBox="1"/>
          <p:nvPr/>
        </p:nvSpPr>
        <p:spPr>
          <a:xfrm>
            <a:off x="228600" y="609600"/>
            <a:ext cx="8686800" cy="568899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Arial"/>
                <a:cs typeface="Arial"/>
              </a:rPr>
              <a:t>Memory access </a:t>
            </a:r>
            <a:r>
              <a:rPr sz="1800" dirty="0">
                <a:latin typeface="Arial"/>
                <a:cs typeface="Arial"/>
              </a:rPr>
              <a:t>time = </a:t>
            </a:r>
            <a:r>
              <a:rPr sz="1800" spc="-5" dirty="0">
                <a:latin typeface="Arial"/>
                <a:cs typeface="Arial"/>
              </a:rPr>
              <a:t>200 nanoseconds;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between 10 to 200ns in most</a:t>
            </a:r>
            <a:r>
              <a:rPr sz="16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computers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Average page-fault service </a:t>
            </a:r>
            <a:r>
              <a:rPr sz="1800" dirty="0">
                <a:latin typeface="Arial"/>
                <a:cs typeface="Arial"/>
              </a:rPr>
              <a:t>time = 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milliseconds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133850" algn="l"/>
                <a:tab pos="4457700" algn="l"/>
              </a:tabLst>
            </a:pPr>
            <a:r>
              <a:rPr sz="1800" dirty="0">
                <a:latin typeface="Arial"/>
                <a:cs typeface="Arial"/>
              </a:rPr>
              <a:t>EAT = [ </a:t>
            </a:r>
            <a:r>
              <a:rPr sz="1800" spc="-5" dirty="0">
                <a:latin typeface="Arial"/>
                <a:cs typeface="Arial"/>
              </a:rPr>
              <a:t>(1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oyagiKouzanFontT"/>
                <a:cs typeface="AoyagiKouzanFontT"/>
              </a:rPr>
              <a:t>×</a:t>
            </a:r>
            <a:r>
              <a:rPr sz="1800" spc="-370" dirty="0">
                <a:latin typeface="AoyagiKouzanFontT"/>
                <a:cs typeface="AoyagiKouzanFontT"/>
              </a:rPr>
              <a:t> </a:t>
            </a:r>
            <a:r>
              <a:rPr sz="1800" spc="-5" dirty="0">
                <a:latin typeface="Arial"/>
                <a:cs typeface="Arial"/>
              </a:rPr>
              <a:t>(200 nanoseconds)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	+	[ </a:t>
            </a:r>
            <a:r>
              <a:rPr sz="1800" i="1" spc="-5" dirty="0">
                <a:latin typeface="Arial"/>
                <a:cs typeface="Arial"/>
              </a:rPr>
              <a:t>p </a:t>
            </a:r>
            <a:r>
              <a:rPr sz="1800" dirty="0">
                <a:latin typeface="AoyagiKouzanFontT"/>
                <a:cs typeface="AoyagiKouzanFontT"/>
              </a:rPr>
              <a:t>×</a:t>
            </a:r>
            <a:r>
              <a:rPr sz="1800" spc="-380" dirty="0">
                <a:latin typeface="AoyagiKouzanFontT"/>
                <a:cs typeface="AoyagiKouzanFontT"/>
              </a:rPr>
              <a:t> </a:t>
            </a:r>
            <a:r>
              <a:rPr sz="1800" spc="-5" dirty="0">
                <a:latin typeface="Arial"/>
                <a:cs typeface="Arial"/>
              </a:rPr>
              <a:t>(8 milliseconds) </a:t>
            </a:r>
            <a:r>
              <a:rPr sz="180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 (1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>
                <a:latin typeface="AoyagiKouzanFontT"/>
                <a:cs typeface="AoyagiKouzanFontT"/>
              </a:rPr>
              <a:t>×</a:t>
            </a:r>
            <a:r>
              <a:rPr sz="1800" spc="-400" dirty="0">
                <a:latin typeface="AoyagiKouzanFontT"/>
                <a:cs typeface="AoyagiKouzanFontT"/>
              </a:rPr>
              <a:t> </a:t>
            </a:r>
            <a:r>
              <a:rPr sz="1800" spc="-10" dirty="0">
                <a:latin typeface="Arial"/>
                <a:cs typeface="Arial"/>
              </a:rPr>
              <a:t>200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 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dirty="0">
                <a:latin typeface="AoyagiKouzanFontT"/>
                <a:cs typeface="AoyagiKouzanFontT"/>
              </a:rPr>
              <a:t>×</a:t>
            </a:r>
            <a:r>
              <a:rPr sz="1800" spc="-400" dirty="0">
                <a:latin typeface="AoyagiKouzanFontT"/>
                <a:cs typeface="AoyagiKouzanFontT"/>
              </a:rPr>
              <a:t> </a:t>
            </a:r>
            <a:r>
              <a:rPr sz="1800" spc="-5" dirty="0">
                <a:latin typeface="Arial"/>
                <a:cs typeface="Arial"/>
              </a:rPr>
              <a:t>8,000,000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nanoseconds</a:t>
            </a:r>
            <a:endParaRPr sz="180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200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7,999,800</a:t>
            </a:r>
            <a:r>
              <a:rPr sz="1800" i="1" spc="-5" dirty="0">
                <a:latin typeface="Arial"/>
                <a:cs typeface="Arial"/>
              </a:rPr>
              <a:t>p </a:t>
            </a:r>
            <a:r>
              <a:rPr sz="1800" spc="-5" dirty="0">
                <a:latin typeface="Arial"/>
                <a:cs typeface="Arial"/>
              </a:rPr>
              <a:t>nanoseconds;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thus,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directly proportional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413384" marR="2525395" indent="-401320">
              <a:lnSpc>
                <a:spcPct val="135100"/>
              </a:lnSpc>
              <a:spcBef>
                <a:spcPts val="1295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one access out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1,000 causes a </a:t>
            </a:r>
            <a:r>
              <a:rPr sz="1800" spc="-10" dirty="0">
                <a:latin typeface="Arial"/>
                <a:cs typeface="Arial"/>
              </a:rPr>
              <a:t>page </a:t>
            </a:r>
            <a:r>
              <a:rPr sz="1800" spc="-5" dirty="0">
                <a:latin typeface="Arial"/>
                <a:cs typeface="Arial"/>
              </a:rPr>
              <a:t>fault, then  </a:t>
            </a:r>
            <a:r>
              <a:rPr sz="1800" dirty="0">
                <a:latin typeface="Arial"/>
                <a:cs typeface="Arial"/>
              </a:rPr>
              <a:t>EAT = </a:t>
            </a:r>
            <a:r>
              <a:rPr sz="1800" spc="-5" dirty="0">
                <a:latin typeface="Arial"/>
                <a:cs typeface="Arial"/>
              </a:rPr>
              <a:t>8,199.8 nanoseconds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8.2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microseconds.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55"/>
              </a:spcBef>
              <a:tabLst>
                <a:tab pos="5156835" algn="l"/>
              </a:tabLst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This is a </a:t>
            </a:r>
            <a:r>
              <a:rPr sz="1800" spc="-10" dirty="0">
                <a:latin typeface="Arial"/>
                <a:cs typeface="Arial"/>
              </a:rPr>
              <a:t>slowdown </a:t>
            </a:r>
            <a:r>
              <a:rPr sz="1800" spc="-5" dirty="0">
                <a:latin typeface="Arial"/>
                <a:cs typeface="Arial"/>
              </a:rPr>
              <a:t>by a </a:t>
            </a:r>
            <a:r>
              <a:rPr sz="1800" dirty="0">
                <a:latin typeface="Arial"/>
                <a:cs typeface="Arial"/>
              </a:rPr>
              <a:t>factor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40!!;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Because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demand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  <a:p>
            <a:pPr marL="413384" marR="3301365" indent="-401320">
              <a:lnSpc>
                <a:spcPct val="135600"/>
              </a:lnSpc>
              <a:spcBef>
                <a:spcPts val="1285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15" dirty="0">
                <a:latin typeface="Arial"/>
                <a:cs typeface="Arial"/>
              </a:rPr>
              <a:t>want </a:t>
            </a:r>
            <a:r>
              <a:rPr sz="1800" spc="-5" dirty="0">
                <a:latin typeface="Arial"/>
                <a:cs typeface="Arial"/>
              </a:rPr>
              <a:t>performance degradation </a:t>
            </a:r>
            <a:r>
              <a:rPr sz="1800" dirty="0">
                <a:latin typeface="Arial"/>
                <a:cs typeface="Arial"/>
              </a:rPr>
              <a:t>&lt; </a:t>
            </a:r>
            <a:r>
              <a:rPr sz="1800" spc="-10" dirty="0">
                <a:latin typeface="Arial"/>
                <a:cs typeface="Arial"/>
              </a:rPr>
              <a:t>10 </a:t>
            </a:r>
            <a:r>
              <a:rPr sz="1800" spc="-5" dirty="0">
                <a:latin typeface="Arial"/>
                <a:cs typeface="Arial"/>
              </a:rPr>
              <a:t>percent  220 </a:t>
            </a:r>
            <a:r>
              <a:rPr sz="1800" dirty="0">
                <a:latin typeface="Arial"/>
                <a:cs typeface="Arial"/>
              </a:rPr>
              <a:t>&gt; </a:t>
            </a:r>
            <a:r>
              <a:rPr sz="1800" spc="-5" dirty="0">
                <a:latin typeface="Arial"/>
                <a:cs typeface="Arial"/>
              </a:rPr>
              <a:t>200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7,999,800 </a:t>
            </a:r>
            <a:r>
              <a:rPr sz="1800" dirty="0">
                <a:latin typeface="AoyagiKouzanFontT"/>
                <a:cs typeface="AoyagiKouzanFontT"/>
              </a:rPr>
              <a:t>×</a:t>
            </a:r>
            <a:r>
              <a:rPr sz="1800" spc="-390" dirty="0">
                <a:latin typeface="AoyagiKouzanFontT"/>
                <a:cs typeface="AoyagiKouzanFontT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20 </a:t>
            </a:r>
            <a:r>
              <a:rPr sz="1800" dirty="0">
                <a:latin typeface="Arial"/>
                <a:cs typeface="Arial"/>
              </a:rPr>
              <a:t>&gt; </a:t>
            </a:r>
            <a:r>
              <a:rPr sz="1800" spc="-5" dirty="0">
                <a:latin typeface="Arial"/>
                <a:cs typeface="Arial"/>
              </a:rPr>
              <a:t>7,999,800 </a:t>
            </a:r>
            <a:r>
              <a:rPr sz="1800" dirty="0">
                <a:latin typeface="AoyagiKouzanFontT"/>
                <a:cs typeface="AoyagiKouzanFontT"/>
              </a:rPr>
              <a:t>×</a:t>
            </a:r>
            <a:r>
              <a:rPr sz="1800" spc="-385" dirty="0">
                <a:latin typeface="AoyagiKouzanFontT"/>
                <a:cs typeface="AoyagiKouzanFontT"/>
              </a:rPr>
              <a:t> </a:t>
            </a:r>
            <a:r>
              <a:rPr sz="1800" i="1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Arial"/>
                <a:cs typeface="Arial"/>
              </a:rPr>
              <a:t>Thus,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i="1" spc="-5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.0000025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keep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slowdown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due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demand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&lt; </a:t>
            </a:r>
            <a:r>
              <a:rPr sz="1800" spc="-5" dirty="0">
                <a:latin typeface="Arial"/>
                <a:cs typeface="Arial"/>
              </a:rPr>
              <a:t>one page fault in every 399,990 memory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Operating System                                                                                                          </a:t>
            </a:r>
            <a:r>
              <a:rPr lang="en-US" dirty="0" err="1" smtClean="0"/>
              <a:t>Sougandhika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, Asst Prof, Dept of CSE, KSIT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487362"/>
          </a:xfrm>
        </p:spPr>
        <p:txBody>
          <a:bodyPr>
            <a:normAutofit fontScale="90000"/>
          </a:bodyPr>
          <a:lstStyle/>
          <a:p>
            <a:r>
              <a:rPr lang="en-US" spc="-5" dirty="0" smtClean="0">
                <a:solidFill>
                  <a:srgbClr val="FF0000"/>
                </a:solidFill>
              </a:rPr>
              <a:t>Demand </a:t>
            </a:r>
            <a:r>
              <a:rPr lang="en-US" dirty="0" smtClean="0">
                <a:solidFill>
                  <a:srgbClr val="FF0000"/>
                </a:solidFill>
              </a:rPr>
              <a:t>Paging</a:t>
            </a:r>
            <a:r>
              <a:rPr lang="en-US" spc="-11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Optimizations</a:t>
            </a:r>
            <a:endParaRPr lang="en-US" dirty="0"/>
          </a:p>
        </p:txBody>
      </p:sp>
      <p:sp>
        <p:nvSpPr>
          <p:cNvPr id="4" name="object 16"/>
          <p:cNvSpPr txBox="1">
            <a:spLocks noGrp="1"/>
          </p:cNvSpPr>
          <p:nvPr>
            <p:ph idx="1"/>
          </p:nvPr>
        </p:nvSpPr>
        <p:spPr>
          <a:xfrm>
            <a:off x="381000" y="762000"/>
            <a:ext cx="8763000" cy="58674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space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faster than file system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even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marL="12700" marR="187960" indent="400685">
              <a:lnSpc>
                <a:spcPct val="135000"/>
              </a:lnSpc>
            </a:pP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allocated in larger chunks, less management needed than file system  Copy entire process image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space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process load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413384" marR="4133850">
              <a:lnSpc>
                <a:spcPct val="135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Then page in and out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space  Used in older </a:t>
            </a:r>
            <a:r>
              <a:rPr sz="1800" dirty="0">
                <a:latin typeface="Arial"/>
                <a:cs typeface="Arial"/>
              </a:rPr>
              <a:t>BSD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  <a:p>
            <a:pPr marL="12700" marR="9207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Demand page in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program binary on disk, but discard rather than </a:t>
            </a:r>
            <a:r>
              <a:rPr sz="1800" spc="-10" dirty="0">
                <a:latin typeface="Arial"/>
                <a:cs typeface="Arial"/>
              </a:rPr>
              <a:t>paging </a:t>
            </a:r>
            <a:r>
              <a:rPr sz="1800" spc="-5" dirty="0">
                <a:latin typeface="Arial"/>
                <a:cs typeface="Arial"/>
              </a:rPr>
              <a:t>out 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freeing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413384" marR="4528185">
              <a:lnSpc>
                <a:spcPts val="292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Used in Solaris and current </a:t>
            </a:r>
            <a:r>
              <a:rPr sz="1800">
                <a:latin typeface="Arial"/>
                <a:cs typeface="Arial"/>
              </a:rPr>
              <a:t>BSD  </a:t>
            </a:r>
            <a:endParaRPr lang="en-US" sz="1800" dirty="0" smtClean="0">
              <a:latin typeface="Arial"/>
              <a:cs typeface="Arial"/>
            </a:endParaRPr>
          </a:p>
          <a:p>
            <a:pPr marL="413384" marR="4528185">
              <a:lnSpc>
                <a:spcPts val="2920"/>
              </a:lnSpc>
              <a:spcBef>
                <a:spcPts val="220"/>
              </a:spcBef>
            </a:pPr>
            <a:r>
              <a:rPr sz="1800" spc="-5" smtClean="0">
                <a:latin typeface="Arial"/>
                <a:cs typeface="Arial"/>
              </a:rPr>
              <a:t>Still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write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swap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756285" marR="564515" indent="-228600">
              <a:lnSpc>
                <a:spcPct val="100000"/>
              </a:lnSpc>
              <a:spcBef>
                <a:spcPts val="53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Pages not associated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file (like </a:t>
            </a:r>
            <a:r>
              <a:rPr sz="1800" dirty="0">
                <a:latin typeface="Arial"/>
                <a:cs typeface="Arial"/>
              </a:rPr>
              <a:t>stack </a:t>
            </a:r>
            <a:r>
              <a:rPr sz="1800" spc="-5" dirty="0">
                <a:latin typeface="Arial"/>
                <a:cs typeface="Arial"/>
              </a:rPr>
              <a:t>and heap)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anonymous  memory</a:t>
            </a:r>
            <a:endParaRPr sz="180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Pages modified in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but not </a:t>
            </a:r>
            <a:r>
              <a:rPr sz="1800" spc="-10" dirty="0">
                <a:latin typeface="Arial"/>
                <a:cs typeface="Arial"/>
              </a:rPr>
              <a:t>yet written </a:t>
            </a:r>
            <a:r>
              <a:rPr sz="1800" spc="-5" dirty="0">
                <a:latin typeface="Arial"/>
                <a:cs typeface="Arial"/>
              </a:rPr>
              <a:t>back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Mobile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Typically </a:t>
            </a:r>
            <a:r>
              <a:rPr sz="1800" spc="-10" dirty="0">
                <a:latin typeface="Arial"/>
                <a:cs typeface="Arial"/>
              </a:rPr>
              <a:t>don’t </a:t>
            </a:r>
            <a:r>
              <a:rPr sz="1800" spc="-5" dirty="0">
                <a:latin typeface="Arial"/>
                <a:cs typeface="Arial"/>
              </a:rPr>
              <a:t>support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swapping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Instead, demand page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file system and reclaim read-only pages (such as  code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>
            <a:normAutofit fontScale="90000"/>
          </a:bodyPr>
          <a:lstStyle/>
          <a:p>
            <a:r>
              <a:rPr lang="en-US" spc="-5" dirty="0" smtClean="0">
                <a:solidFill>
                  <a:srgbClr val="FF0000"/>
                </a:solidFill>
              </a:rPr>
              <a:t>Copy-on-Write</a:t>
            </a:r>
            <a:endParaRPr lang="en-US" dirty="0"/>
          </a:p>
        </p:txBody>
      </p:sp>
      <p:sp>
        <p:nvSpPr>
          <p:cNvPr id="4" name="object 14"/>
          <p:cNvSpPr txBox="1">
            <a:spLocks noGrp="1"/>
          </p:cNvSpPr>
          <p:nvPr>
            <p:ph idx="1"/>
          </p:nvPr>
        </p:nvSpPr>
        <p:spPr>
          <a:xfrm>
            <a:off x="381000" y="990600"/>
            <a:ext cx="8763000" cy="5686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Copy-on-Write </a:t>
            </a:r>
            <a:r>
              <a:rPr sz="1800" dirty="0">
                <a:latin typeface="Arial"/>
                <a:cs typeface="Arial"/>
              </a:rPr>
              <a:t>(COW)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both parent and child processes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initially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share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the same pages 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either process modifies a shared page, only then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copied</a:t>
            </a:r>
            <a:endParaRPr sz="1800">
              <a:latin typeface="Arial"/>
              <a:cs typeface="Arial"/>
            </a:endParaRPr>
          </a:p>
          <a:p>
            <a:pPr marL="12700" marR="291465">
              <a:lnSpc>
                <a:spcPct val="195000"/>
              </a:lnSpc>
            </a:pPr>
            <a:r>
              <a:rPr sz="1800" dirty="0">
                <a:latin typeface="Arial"/>
                <a:cs typeface="Arial"/>
              </a:rPr>
              <a:t>COW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more efficient process creation as </a:t>
            </a:r>
            <a:r>
              <a:rPr sz="1800" spc="-10" dirty="0">
                <a:latin typeface="Arial"/>
                <a:cs typeface="Arial"/>
              </a:rPr>
              <a:t>only </a:t>
            </a:r>
            <a:r>
              <a:rPr sz="1800" spc="-5" dirty="0">
                <a:latin typeface="Arial"/>
                <a:cs typeface="Arial"/>
              </a:rPr>
              <a:t>modified pages are copied 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general, </a:t>
            </a:r>
            <a:r>
              <a:rPr sz="1800" dirty="0">
                <a:latin typeface="Arial"/>
                <a:cs typeface="Arial"/>
              </a:rPr>
              <a:t>free </a:t>
            </a:r>
            <a:r>
              <a:rPr sz="1800" spc="-5" dirty="0">
                <a:latin typeface="Arial"/>
                <a:cs typeface="Arial"/>
              </a:rPr>
              <a:t>pages are allocated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pool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zero-fill-on-demand</a:t>
            </a:r>
            <a:r>
              <a:rPr sz="1800" b="1" spc="8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Pool should </a:t>
            </a:r>
            <a:r>
              <a:rPr sz="1800" spc="-15" dirty="0">
                <a:latin typeface="Arial"/>
                <a:cs typeface="Arial"/>
              </a:rPr>
              <a:t>always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free </a:t>
            </a:r>
            <a:r>
              <a:rPr sz="1800" spc="-5" dirty="0">
                <a:latin typeface="Arial"/>
                <a:cs typeface="Arial"/>
              </a:rPr>
              <a:t>frames </a:t>
            </a:r>
            <a:r>
              <a:rPr sz="1800" dirty="0">
                <a:latin typeface="Arial"/>
                <a:cs typeface="Arial"/>
              </a:rPr>
              <a:t>for fast </a:t>
            </a:r>
            <a:r>
              <a:rPr sz="1800" spc="-5" dirty="0">
                <a:latin typeface="Arial"/>
                <a:cs typeface="Arial"/>
              </a:rPr>
              <a:t>demand page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756285" marR="372745" indent="-228600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Don’t </a:t>
            </a:r>
            <a:r>
              <a:rPr sz="1800" spc="-15" dirty="0">
                <a:latin typeface="Arial"/>
                <a:cs typeface="Arial"/>
              </a:rPr>
              <a:t>want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to free a frame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spc="-15" dirty="0">
                <a:latin typeface="Arial"/>
                <a:cs typeface="Arial"/>
              </a:rPr>
              <a:t>well </a:t>
            </a:r>
            <a:r>
              <a:rPr sz="1800" spc="-5" dirty="0">
                <a:latin typeface="Arial"/>
                <a:cs typeface="Arial"/>
              </a:rPr>
              <a:t>as other processing on </a:t>
            </a:r>
            <a:r>
              <a:rPr sz="1800" spc="-10" dirty="0">
                <a:latin typeface="Arial"/>
                <a:cs typeface="Arial"/>
              </a:rPr>
              <a:t>page  </a:t>
            </a:r>
            <a:r>
              <a:rPr sz="1800" spc="-5" dirty="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"/>
                <a:cs typeface="Arial"/>
              </a:rPr>
              <a:t>Why </a:t>
            </a:r>
            <a:r>
              <a:rPr sz="1800" spc="-5" dirty="0">
                <a:latin typeface="Arial"/>
                <a:cs typeface="Arial"/>
              </a:rPr>
              <a:t>zero-out a </a:t>
            </a:r>
            <a:r>
              <a:rPr sz="1800" spc="-10" dirty="0">
                <a:latin typeface="Arial"/>
                <a:cs typeface="Arial"/>
              </a:rPr>
              <a:t>page </a:t>
            </a:r>
            <a:r>
              <a:rPr sz="1800" spc="-5" dirty="0">
                <a:latin typeface="Arial"/>
                <a:cs typeface="Arial"/>
              </a:rPr>
              <a:t>before allocating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vfork() </a:t>
            </a:r>
            <a:r>
              <a:rPr sz="1800" spc="-5" dirty="0">
                <a:latin typeface="Arial"/>
                <a:cs typeface="Arial"/>
              </a:rPr>
              <a:t>variation on </a:t>
            </a:r>
            <a:r>
              <a:rPr sz="1800" spc="-5" dirty="0">
                <a:latin typeface="Courier New"/>
                <a:cs typeface="Courier New"/>
              </a:rPr>
              <a:t>fork()</a:t>
            </a:r>
            <a:r>
              <a:rPr sz="1800" spc="-4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system call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spc="-5" dirty="0">
                <a:latin typeface="Arial"/>
                <a:cs typeface="Arial"/>
              </a:rPr>
              <a:t>parent </a:t>
            </a:r>
            <a:r>
              <a:rPr sz="1800" spc="-10" dirty="0">
                <a:latin typeface="Arial"/>
                <a:cs typeface="Arial"/>
              </a:rPr>
              <a:t>suspended and </a:t>
            </a:r>
            <a:r>
              <a:rPr sz="1800" spc="-5" dirty="0">
                <a:latin typeface="Arial"/>
                <a:cs typeface="Arial"/>
              </a:rPr>
              <a:t>child using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latin typeface="Arial"/>
                <a:cs typeface="Arial"/>
              </a:rPr>
              <a:t>copy-on-write </a:t>
            </a:r>
            <a:r>
              <a:rPr sz="1800" spc="-5" dirty="0">
                <a:latin typeface="Arial"/>
                <a:cs typeface="Arial"/>
              </a:rPr>
              <a:t>address space of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Designed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have child call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exec()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Arial"/>
                <a:cs typeface="Arial"/>
              </a:rPr>
              <a:t>Very efficient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10" dirty="0" smtClean="0">
                <a:solidFill>
                  <a:srgbClr val="FF0000"/>
                </a:solidFill>
              </a:rPr>
              <a:t>User</a:t>
            </a:r>
            <a:r>
              <a:rPr lang="en-US" b="0" spc="110" dirty="0" smtClean="0">
                <a:solidFill>
                  <a:srgbClr val="FF0000"/>
                </a:solidFill>
                <a:latin typeface="Noto Sans CJK JP Medium"/>
                <a:cs typeface="Noto Sans CJK JP Medium"/>
              </a:rPr>
              <a:t>’</a:t>
            </a:r>
            <a:r>
              <a:rPr lang="en-US" spc="110" dirty="0" smtClean="0">
                <a:solidFill>
                  <a:srgbClr val="FF0000"/>
                </a:solidFill>
              </a:rPr>
              <a:t>s </a:t>
            </a:r>
            <a:r>
              <a:rPr lang="en-US" dirty="0" smtClean="0">
                <a:solidFill>
                  <a:srgbClr val="FF0000"/>
                </a:solidFill>
              </a:rPr>
              <a:t>View of a</a:t>
            </a:r>
            <a:r>
              <a:rPr lang="en-US" spc="-24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endParaRPr lang="en-US" dirty="0"/>
          </a:p>
        </p:txBody>
      </p:sp>
      <p:sp>
        <p:nvSpPr>
          <p:cNvPr id="5" name="object 3"/>
          <p:cNvSpPr>
            <a:spLocks noGrp="1"/>
          </p:cNvSpPr>
          <p:nvPr>
            <p:ph idx="1"/>
          </p:nvPr>
        </p:nvSpPr>
        <p:spPr>
          <a:xfrm>
            <a:off x="990600" y="1600201"/>
            <a:ext cx="6248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spc="-5" dirty="0" smtClean="0">
                <a:solidFill>
                  <a:srgbClr val="FF0000"/>
                </a:solidFill>
              </a:rPr>
              <a:t>Process 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spc="-5" dirty="0" smtClean="0">
                <a:solidFill>
                  <a:srgbClr val="FF0000"/>
                </a:solidFill>
              </a:rPr>
              <a:t>Modifies </a:t>
            </a:r>
            <a:r>
              <a:rPr lang="en-US" dirty="0" smtClean="0">
                <a:solidFill>
                  <a:srgbClr val="FF0000"/>
                </a:solidFill>
              </a:rPr>
              <a:t>Page</a:t>
            </a:r>
            <a:r>
              <a:rPr lang="en-US" spc="-11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/>
          </a:p>
        </p:txBody>
      </p:sp>
      <p:grpSp>
        <p:nvGrpSpPr>
          <p:cNvPr id="4" name="object 2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0" y="1028700"/>
            <a:chExt cx="9058275" cy="5829300"/>
          </a:xfrm>
        </p:grpSpPr>
        <p:sp>
          <p:nvSpPr>
            <p:cNvPr id="5" name="object 3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71450" y="1028700"/>
              <a:ext cx="8801100" cy="565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315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After </a:t>
            </a:r>
            <a:r>
              <a:rPr sz="3200" spc="-5" dirty="0">
                <a:solidFill>
                  <a:srgbClr val="FF0000"/>
                </a:solidFill>
              </a:rPr>
              <a:t>Process </a:t>
            </a:r>
            <a:r>
              <a:rPr sz="3200" dirty="0">
                <a:solidFill>
                  <a:srgbClr val="FF0000"/>
                </a:solidFill>
              </a:rPr>
              <a:t>1 Modifies Page</a:t>
            </a:r>
            <a:r>
              <a:rPr sz="3200" spc="-12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C</a:t>
            </a:r>
            <a:endParaRPr sz="3200"/>
          </a:p>
        </p:txBody>
      </p:sp>
      <p:sp>
        <p:nvSpPr>
          <p:cNvPr id="7" name="object 4"/>
          <p:cNvSpPr/>
          <p:nvPr/>
        </p:nvSpPr>
        <p:spPr>
          <a:xfrm>
            <a:off x="381000" y="990600"/>
            <a:ext cx="83058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868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>
                <a:solidFill>
                  <a:schemeClr val="tx2">
                    <a:lumMod val="75000"/>
                  </a:schemeClr>
                </a:solidFill>
              </a:rPr>
              <a:t>What Happens if There is no Free</a:t>
            </a:r>
            <a:r>
              <a:rPr lang="en-US" spc="7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pc="-5" dirty="0" smtClean="0">
                <a:solidFill>
                  <a:schemeClr val="tx2">
                    <a:lumMod val="75000"/>
                  </a:schemeClr>
                </a:solidFill>
              </a:rPr>
              <a:t>Frame?</a:t>
            </a:r>
            <a:endParaRPr spc="-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11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8686800" cy="240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Many pages need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 loaded but not enough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free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frames available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</a:t>
            </a:r>
            <a:r>
              <a:rPr sz="18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35000"/>
              </a:lnSpc>
              <a:spcBef>
                <a:spcPts val="1295"/>
              </a:spcBef>
            </a:pPr>
            <a:r>
              <a:rPr sz="1800" spc="-5" dirty="0">
                <a:latin typeface="Arial"/>
                <a:cs typeface="Arial"/>
              </a:rPr>
              <a:t>Memory is being used </a:t>
            </a:r>
            <a:r>
              <a:rPr sz="1800" spc="-10" dirty="0">
                <a:latin typeface="Arial"/>
                <a:cs typeface="Arial"/>
              </a:rPr>
              <a:t>up </a:t>
            </a:r>
            <a:r>
              <a:rPr sz="1800" spc="-5" dirty="0">
                <a:latin typeface="Arial"/>
                <a:cs typeface="Arial"/>
              </a:rPr>
              <a:t>by process pages;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both, user and kernel processes  </a:t>
            </a:r>
            <a:r>
              <a:rPr sz="1800" spc="-5" dirty="0">
                <a:latin typeface="Arial"/>
                <a:cs typeface="Arial"/>
              </a:rPr>
              <a:t>Also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is in demand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kernel,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buffers,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466465" algn="l"/>
              </a:tabLst>
            </a:pPr>
            <a:r>
              <a:rPr sz="1800" spc="-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much memory 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allocate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to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buffers, kernel, processes, </a:t>
            </a:r>
            <a:r>
              <a:rPr sz="1800" dirty="0">
                <a:latin typeface="Arial"/>
                <a:cs typeface="Arial"/>
              </a:rPr>
              <a:t>… 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Solution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Page replacement;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paging in pages of a process but no free</a:t>
            </a:r>
            <a:r>
              <a:rPr sz="16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frames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14"/>
          <p:cNvSpPr txBox="1"/>
          <p:nvPr/>
        </p:nvSpPr>
        <p:spPr>
          <a:xfrm>
            <a:off x="990600" y="3962400"/>
            <a:ext cx="2590165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Terminate the process?  </a:t>
            </a: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out some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3886200" y="3962400"/>
            <a:ext cx="4191000" cy="7662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Big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fat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, but not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good</a:t>
            </a:r>
            <a:r>
              <a:rPr sz="18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8"/>
          <p:cNvSpPr txBox="1"/>
          <p:nvPr/>
        </p:nvSpPr>
        <p:spPr>
          <a:xfrm>
            <a:off x="609600" y="4648200"/>
            <a:ext cx="8146415" cy="169982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Arial"/>
                <a:cs typeface="Arial"/>
              </a:rPr>
              <a:t>Find currently un-used </a:t>
            </a:r>
            <a:r>
              <a:rPr sz="1800" dirty="0">
                <a:latin typeface="Arial"/>
                <a:cs typeface="Arial"/>
              </a:rPr>
              <a:t>frame to free it;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 and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process</a:t>
            </a:r>
            <a:r>
              <a:rPr sz="18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Replacing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un-used memory page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8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413384" marR="38417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Performance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5" dirty="0">
                <a:latin typeface="Arial"/>
                <a:cs typeface="Arial"/>
              </a:rPr>
              <a:t>want </a:t>
            </a:r>
            <a:r>
              <a:rPr sz="1800" spc="-5" dirty="0">
                <a:latin typeface="Arial"/>
                <a:cs typeface="Arial"/>
              </a:rPr>
              <a:t>an algorithm </a:t>
            </a:r>
            <a:r>
              <a:rPr sz="1800" spc="-15" dirty="0">
                <a:latin typeface="Arial"/>
                <a:cs typeface="Arial"/>
              </a:rPr>
              <a:t>which will </a:t>
            </a:r>
            <a:r>
              <a:rPr sz="1800" spc="-5" dirty="0">
                <a:latin typeface="Arial"/>
                <a:cs typeface="Arial"/>
              </a:rPr>
              <a:t>result in minimum number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>
                <a:latin typeface="Arial"/>
                <a:cs typeface="Arial"/>
              </a:rPr>
              <a:t>page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faults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Same </a:t>
            </a:r>
            <a:r>
              <a:rPr sz="1800" spc="-10" dirty="0">
                <a:latin typeface="Arial"/>
                <a:cs typeface="Arial"/>
              </a:rPr>
              <a:t>page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 brought into memory several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For Page</a:t>
            </a:r>
            <a:r>
              <a:rPr lang="en-US" spc="-85" dirty="0" smtClean="0"/>
              <a:t> </a:t>
            </a:r>
            <a:r>
              <a:rPr lang="en-US" spc="-5" dirty="0" smtClean="0"/>
              <a:t>Replacement</a:t>
            </a:r>
            <a:endParaRPr lang="en-US" dirty="0"/>
          </a:p>
        </p:txBody>
      </p:sp>
      <p:grpSp>
        <p:nvGrpSpPr>
          <p:cNvPr id="4" name="object 2"/>
          <p:cNvGrpSpPr>
            <a:grpSpLocks noGrp="1"/>
          </p:cNvGrpSpPr>
          <p:nvPr>
            <p:ph idx="1"/>
          </p:nvPr>
        </p:nvGrpSpPr>
        <p:grpSpPr>
          <a:xfrm>
            <a:off x="228600" y="914400"/>
            <a:ext cx="8458200" cy="5211763"/>
            <a:chOff x="0" y="1042987"/>
            <a:chExt cx="9058275" cy="5815330"/>
          </a:xfrm>
        </p:grpSpPr>
        <p:sp>
          <p:nvSpPr>
            <p:cNvPr id="5" name="object 3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71450" y="1042987"/>
              <a:ext cx="8786749" cy="5629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spc="-5" dirty="0" smtClean="0"/>
              <a:t>Page Replacement</a:t>
            </a:r>
            <a:r>
              <a:rPr lang="en-US" spc="-85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object 7"/>
          <p:cNvSpPr txBox="1">
            <a:spLocks noGrp="1"/>
          </p:cNvSpPr>
          <p:nvPr>
            <p:ph idx="1"/>
          </p:nvPr>
        </p:nvSpPr>
        <p:spPr>
          <a:xfrm>
            <a:off x="381000" y="1066800"/>
            <a:ext cx="8001000" cy="483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page-fault service routine is modified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include page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413384" indent="-34353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AutoNum type="arabicPeriod"/>
              <a:tabLst>
                <a:tab pos="413384" algn="l"/>
                <a:tab pos="414020" algn="l"/>
              </a:tabLst>
            </a:pPr>
            <a:r>
              <a:rPr sz="1800" spc="-5" dirty="0">
                <a:latin typeface="Arial"/>
                <a:cs typeface="Arial"/>
              </a:rPr>
              <a:t>Find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desired page 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 marL="413384" indent="-34353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413384" algn="l"/>
                <a:tab pos="414020" algn="l"/>
              </a:tabLst>
            </a:pPr>
            <a:r>
              <a:rPr sz="1800" spc="-5" dirty="0">
                <a:latin typeface="Arial"/>
                <a:cs typeface="Arial"/>
              </a:rPr>
              <a:t>Find a free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frame:</a:t>
            </a:r>
            <a:endParaRPr sz="1800">
              <a:latin typeface="Arial"/>
              <a:cs typeface="Arial"/>
            </a:endParaRPr>
          </a:p>
          <a:p>
            <a:pPr marL="756285" lvl="1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AutoNum type="arabicPeriod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there </a:t>
            </a:r>
            <a:r>
              <a:rPr sz="1800" dirty="0">
                <a:latin typeface="Arial"/>
                <a:cs typeface="Arial"/>
              </a:rPr>
              <a:t>is a </a:t>
            </a:r>
            <a:r>
              <a:rPr sz="1800" spc="-5" dirty="0">
                <a:latin typeface="Arial"/>
                <a:cs typeface="Arial"/>
              </a:rPr>
              <a:t>free frame, use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756285" lvl="1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there is </a:t>
            </a:r>
            <a:r>
              <a:rPr sz="1800" spc="-10" dirty="0">
                <a:latin typeface="Arial"/>
                <a:cs typeface="Arial"/>
              </a:rPr>
              <a:t>no </a:t>
            </a:r>
            <a:r>
              <a:rPr sz="1800" dirty="0">
                <a:latin typeface="Arial"/>
                <a:cs typeface="Arial"/>
              </a:rPr>
              <a:t>free </a:t>
            </a:r>
            <a:r>
              <a:rPr sz="1800" spc="-5" dirty="0">
                <a:latin typeface="Arial"/>
                <a:cs typeface="Arial"/>
              </a:rPr>
              <a:t>frame, use a page-replacement algorithm to select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buNone/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victim</a:t>
            </a:r>
            <a:r>
              <a:rPr sz="1800" b="1" spc="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756285" lvl="1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 startAt="3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Write the victim frame to the </a:t>
            </a:r>
            <a:r>
              <a:rPr sz="1800" spc="-5" dirty="0">
                <a:latin typeface="Arial"/>
                <a:cs typeface="Arial"/>
              </a:rPr>
              <a:t>disk </a:t>
            </a:r>
            <a:r>
              <a:rPr sz="1800" spc="5" dirty="0">
                <a:latin typeface="Arial"/>
                <a:cs typeface="Arial"/>
              </a:rPr>
              <a:t>[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dirty</a:t>
            </a:r>
            <a:r>
              <a:rPr sz="1800" spc="-5" dirty="0">
                <a:latin typeface="Arial"/>
                <a:cs typeface="Arial"/>
              </a:rPr>
              <a:t>]; change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 and </a:t>
            </a:r>
            <a:r>
              <a:rPr sz="1800">
                <a:latin typeface="Arial"/>
                <a:cs typeface="Arial"/>
              </a:rPr>
              <a:t>the</a:t>
            </a:r>
            <a:r>
              <a:rPr sz="1800" spc="-45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frame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tables</a:t>
            </a:r>
            <a:r>
              <a:rPr sz="1800" spc="5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accordingly</a:t>
            </a:r>
            <a:endParaRPr sz="1800">
              <a:latin typeface="Arial"/>
              <a:cs typeface="Arial"/>
            </a:endParaRPr>
          </a:p>
          <a:p>
            <a:pPr marL="449580" marR="452755" indent="-37973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AutoNum type="arabicPeriod" startAt="3"/>
              <a:tabLst>
                <a:tab pos="449580" algn="l"/>
                <a:tab pos="450215" algn="l"/>
              </a:tabLst>
            </a:pPr>
            <a:r>
              <a:rPr sz="1800" spc="-5" dirty="0">
                <a:latin typeface="Arial"/>
                <a:cs typeface="Arial"/>
              </a:rPr>
              <a:t>Read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desired page into the </a:t>
            </a:r>
            <a:r>
              <a:rPr sz="1800" spc="-10" dirty="0">
                <a:latin typeface="Arial"/>
                <a:cs typeface="Arial"/>
              </a:rPr>
              <a:t>newly </a:t>
            </a:r>
            <a:r>
              <a:rPr sz="1800" spc="-5" dirty="0">
                <a:latin typeface="Arial"/>
                <a:cs typeface="Arial"/>
              </a:rPr>
              <a:t>freed frame; change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 and  frame tables</a:t>
            </a:r>
            <a:endParaRPr sz="1800">
              <a:latin typeface="Arial"/>
              <a:cs typeface="Arial"/>
            </a:endParaRPr>
          </a:p>
          <a:p>
            <a:pPr marL="449580" indent="-37973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 startAt="3"/>
              <a:tabLst>
                <a:tab pos="449580" algn="l"/>
                <a:tab pos="450215" algn="l"/>
              </a:tabLst>
            </a:pPr>
            <a:r>
              <a:rPr sz="1800" spc="-5" dirty="0">
                <a:latin typeface="Arial"/>
                <a:cs typeface="Arial"/>
              </a:rPr>
              <a:t>Continue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user process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 </a:t>
            </a:r>
            <a:r>
              <a:rPr sz="1800" spc="-5">
                <a:latin typeface="Arial"/>
                <a:cs typeface="Arial"/>
              </a:rPr>
              <a:t>fault</a:t>
            </a:r>
            <a:r>
              <a:rPr sz="1800" spc="85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occurred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have potentially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page transfers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increasing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Only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no frames are free;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one page in required and one page out</a:t>
            </a:r>
            <a:r>
              <a:rPr sz="18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Operating System                                                                                                          </a:t>
            </a:r>
            <a:r>
              <a:rPr lang="en-US" dirty="0" err="1" smtClean="0"/>
              <a:t>Sougandhika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, Asst Prof, Dept of CSE, KSIT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r>
              <a:rPr lang="en-US" spc="-75" dirty="0" smtClean="0"/>
              <a:t> </a:t>
            </a:r>
            <a:r>
              <a:rPr lang="en-US" spc="-5" dirty="0" smtClean="0"/>
              <a:t>Replacement</a:t>
            </a:r>
            <a:endParaRPr lang="en-US" dirty="0"/>
          </a:p>
        </p:txBody>
      </p:sp>
      <p:grpSp>
        <p:nvGrpSpPr>
          <p:cNvPr id="4" name="object 2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0" y="1043050"/>
            <a:chExt cx="9058275" cy="5815330"/>
          </a:xfrm>
        </p:grpSpPr>
        <p:sp>
          <p:nvSpPr>
            <p:cNvPr id="5" name="object 3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71450" y="1043050"/>
              <a:ext cx="8801100" cy="5643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</a:t>
            </a:r>
            <a:r>
              <a:rPr lang="en-US" spc="-5" dirty="0" smtClean="0"/>
              <a:t>Replacement</a:t>
            </a:r>
            <a:r>
              <a:rPr lang="en-US" spc="-125" dirty="0" smtClean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bject 10"/>
          <p:cNvSpPr txBox="1">
            <a:spLocks noGrp="1"/>
          </p:cNvSpPr>
          <p:nvPr>
            <p:ph idx="1"/>
          </p:nvPr>
        </p:nvSpPr>
        <p:spPr>
          <a:xfrm>
            <a:off x="381000" y="1066800"/>
            <a:ext cx="8534400" cy="4751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11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Prevent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over-allocation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memory by </a:t>
            </a:r>
            <a:r>
              <a:rPr sz="1800" spc="-10" dirty="0">
                <a:latin typeface="Arial"/>
                <a:cs typeface="Arial"/>
              </a:rPr>
              <a:t>modifying </a:t>
            </a:r>
            <a:r>
              <a:rPr sz="1800" spc="-5" dirty="0">
                <a:latin typeface="Arial"/>
                <a:cs typeface="Arial"/>
              </a:rPr>
              <a:t>page-fault service routine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include page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spc="-5" smtClean="0">
                <a:latin typeface="Arial"/>
                <a:cs typeface="Arial"/>
              </a:rPr>
              <a:t>Use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modify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dirty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bit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reduce </a:t>
            </a:r>
            <a:r>
              <a:rPr sz="1800" spc="-10" dirty="0">
                <a:latin typeface="Arial"/>
                <a:cs typeface="Arial"/>
              </a:rPr>
              <a:t>overhead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page </a:t>
            </a:r>
            <a:r>
              <a:rPr sz="1800" spc="-5" dirty="0">
                <a:latin typeface="Arial"/>
                <a:cs typeface="Arial"/>
              </a:rPr>
              <a:t>transfers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only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modified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pages are </a:t>
            </a:r>
            <a:r>
              <a:rPr sz="1800" spc="-10" dirty="0">
                <a:latin typeface="Arial"/>
                <a:cs typeface="Arial"/>
              </a:rPr>
              <a:t>written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disk </a:t>
            </a:r>
            <a:r>
              <a:rPr sz="1800">
                <a:solidFill>
                  <a:srgbClr val="FF0000"/>
                </a:solidFill>
                <a:latin typeface="Arial"/>
                <a:cs typeface="Arial"/>
              </a:rPr>
              <a:t>; 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370"/>
              </a:spcBef>
            </a:pPr>
            <a:r>
              <a:rPr sz="1800" spc="-5" smtClean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frame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associated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modify</a:t>
            </a:r>
            <a:r>
              <a:rPr sz="18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37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Set by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hardware whenever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modified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29718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latin typeface="Arial"/>
                <a:cs typeface="Arial"/>
              </a:rPr>
              <a:t>Page replacement completes separation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logical memory and </a:t>
            </a:r>
            <a:r>
              <a:rPr sz="1800" spc="-10" dirty="0">
                <a:latin typeface="Arial"/>
                <a:cs typeface="Arial"/>
              </a:rPr>
              <a:t>physical  </a:t>
            </a: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large virtual memory can be provided on a smaller </a:t>
            </a: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1375"/>
              </a:spcBef>
            </a:pPr>
            <a:r>
              <a:rPr sz="1800" b="1" spc="-5" smtClean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user process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20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pages can be executed in 10 frames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simply by using  demand-paging and using a page-replacement algorithm to find 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free frame 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whenever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necessary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Page- Replacement and Frame-Allocation</a:t>
            </a:r>
            <a:r>
              <a:rPr lang="en-US" spc="-140" dirty="0" smtClean="0"/>
              <a:t>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object 16"/>
          <p:cNvSpPr txBox="1">
            <a:spLocks noGrp="1"/>
          </p:cNvSpPr>
          <p:nvPr>
            <p:ph idx="1"/>
          </p:nvPr>
        </p:nvSpPr>
        <p:spPr>
          <a:xfrm>
            <a:off x="304800" y="990600"/>
            <a:ext cx="8229600" cy="5395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major demand-paging problems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frame allocation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r>
              <a:rPr sz="1800" b="1" spc="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smtClean="0">
                <a:solidFill>
                  <a:srgbClr val="3366FF"/>
                </a:solidFill>
                <a:latin typeface="Arial"/>
                <a:cs typeface="Arial"/>
              </a:rPr>
              <a:t>Frame-allocation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determines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How many </a:t>
            </a:r>
            <a:r>
              <a:rPr sz="1800" dirty="0">
                <a:latin typeface="Arial"/>
                <a:cs typeface="Arial"/>
              </a:rPr>
              <a:t>frames to </a:t>
            </a:r>
            <a:r>
              <a:rPr sz="1800" spc="-5" dirty="0">
                <a:latin typeface="Arial"/>
                <a:cs typeface="Arial"/>
              </a:rPr>
              <a:t>allocate to each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Which frames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replace;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replacement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smtClean="0">
                <a:solidFill>
                  <a:srgbClr val="3366FF"/>
                </a:solidFill>
                <a:latin typeface="Arial"/>
                <a:cs typeface="Arial"/>
              </a:rPr>
              <a:t>Page-replacement</a:t>
            </a:r>
            <a:r>
              <a:rPr sz="1800" b="1" spc="5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15" dirty="0">
                <a:latin typeface="Arial"/>
                <a:cs typeface="Arial"/>
              </a:rPr>
              <a:t>want </a:t>
            </a:r>
            <a:r>
              <a:rPr sz="1800" spc="-5" dirty="0">
                <a:latin typeface="Arial"/>
                <a:cs typeface="Arial"/>
              </a:rPr>
              <a:t>an algorithm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10" dirty="0">
                <a:latin typeface="Arial"/>
                <a:cs typeface="Arial"/>
              </a:rPr>
              <a:t>yields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lowest </a:t>
            </a:r>
            <a:r>
              <a:rPr sz="1800" spc="-5" dirty="0">
                <a:latin typeface="Arial"/>
                <a:cs typeface="Arial"/>
              </a:rPr>
              <a:t>page-fault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smtClean="0">
                <a:latin typeface="Arial"/>
                <a:cs typeface="Arial"/>
              </a:rPr>
              <a:t>Evaluate </a:t>
            </a:r>
            <a:r>
              <a:rPr sz="1800" spc="-5" dirty="0">
                <a:latin typeface="Arial"/>
                <a:cs typeface="Arial"/>
              </a:rPr>
              <a:t>an algorithm by </a:t>
            </a:r>
            <a:r>
              <a:rPr sz="1800" spc="-10" dirty="0">
                <a:latin typeface="Arial"/>
                <a:cs typeface="Arial"/>
              </a:rPr>
              <a:t>running </a:t>
            </a:r>
            <a:r>
              <a:rPr sz="1800" dirty="0">
                <a:latin typeface="Arial"/>
                <a:cs typeface="Arial"/>
              </a:rPr>
              <a:t>it on a </a:t>
            </a:r>
            <a:r>
              <a:rPr sz="1800" spc="-5" dirty="0">
                <a:latin typeface="Arial"/>
                <a:cs typeface="Arial"/>
              </a:rPr>
              <a:t>particular string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>
                <a:latin typeface="Arial"/>
                <a:cs typeface="Arial"/>
              </a:rPr>
              <a:t>memory</a:t>
            </a:r>
            <a:r>
              <a:rPr sz="1800" spc="114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references</a:t>
            </a:r>
            <a:r>
              <a:rPr lang="en-US" sz="1800" spc="-5" dirty="0" smtClean="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reference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and computing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page faults on that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String is </a:t>
            </a:r>
            <a:r>
              <a:rPr sz="1800" dirty="0">
                <a:latin typeface="Arial"/>
                <a:cs typeface="Arial"/>
              </a:rPr>
              <a:t>just </a:t>
            </a:r>
            <a:r>
              <a:rPr sz="1800" spc="-5" dirty="0">
                <a:latin typeface="Arial"/>
                <a:cs typeface="Arial"/>
              </a:rPr>
              <a:t>page numbers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not full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marL="413384" marR="1255395">
              <a:lnSpc>
                <a:spcPts val="292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Repeated access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same page does not cause a page fault  Results depend on number </a:t>
            </a:r>
            <a:r>
              <a:rPr sz="1800" dirty="0">
                <a:latin typeface="Arial"/>
                <a:cs typeface="Arial"/>
              </a:rPr>
              <a:t>of frames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all our examples,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reference string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referenced page numbers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7,0,1,2,0,3,0,4,2,3,0,3,0,3,2,1,2,0,1,7,0,1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memory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three</a:t>
            </a:r>
            <a:r>
              <a:rPr sz="18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Operating System                                                                                                          </a:t>
            </a:r>
            <a:r>
              <a:rPr lang="en-US" dirty="0" err="1" smtClean="0"/>
              <a:t>Sougandhika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, Asst Prof, Dept of CSE, KSIT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Graph of Page Faults Versus </a:t>
            </a:r>
            <a:r>
              <a:rPr lang="en-US" dirty="0" smtClean="0"/>
              <a:t>The </a:t>
            </a:r>
            <a:r>
              <a:rPr lang="en-US" spc="-5" dirty="0" smtClean="0"/>
              <a:t>Number </a:t>
            </a:r>
            <a:r>
              <a:rPr lang="en-US" dirty="0" smtClean="0"/>
              <a:t>of</a:t>
            </a:r>
            <a:r>
              <a:rPr lang="en-US" spc="30" dirty="0" smtClean="0"/>
              <a:t> </a:t>
            </a:r>
            <a:r>
              <a:rPr lang="en-US" spc="-5" dirty="0" smtClean="0"/>
              <a:t>Frames</a:t>
            </a:r>
            <a:endParaRPr lang="en-US" dirty="0"/>
          </a:p>
        </p:txBody>
      </p:sp>
      <p:sp>
        <p:nvSpPr>
          <p:cNvPr id="6" name="object 4"/>
          <p:cNvSpPr/>
          <p:nvPr/>
        </p:nvSpPr>
        <p:spPr>
          <a:xfrm>
            <a:off x="617292" y="1600200"/>
            <a:ext cx="8218062" cy="473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FIFO Page Replacement</a:t>
            </a:r>
            <a:r>
              <a:rPr lang="en-US" spc="45" dirty="0" smtClean="0"/>
              <a:t> </a:t>
            </a:r>
            <a:r>
              <a:rPr lang="en-US" spc="-5" dirty="0" smtClean="0"/>
              <a:t>Algorithm</a:t>
            </a:r>
            <a:br>
              <a:rPr lang="en-US" spc="-5" dirty="0" smtClean="0"/>
            </a:br>
            <a:r>
              <a:rPr lang="en-US" sz="2000" spc="-5" dirty="0" smtClean="0"/>
              <a:t>Reference string = </a:t>
            </a:r>
            <a:r>
              <a:rPr lang="en-US" sz="2000" spc="-5" dirty="0" smtClean="0">
                <a:solidFill>
                  <a:srgbClr val="FF0000"/>
                </a:solidFill>
              </a:rPr>
              <a:t>7,0,1,2,0,3,0,4,2,3,0,3,0,3,2,1,2,0,1,7,0,1 </a:t>
            </a:r>
            <a:r>
              <a:rPr lang="en-US" sz="2000" spc="-5" dirty="0" smtClean="0"/>
              <a:t>and Memory = 3</a:t>
            </a:r>
            <a:r>
              <a:rPr lang="en-US" sz="2000" spc="350" dirty="0" smtClean="0"/>
              <a:t> </a:t>
            </a:r>
            <a:r>
              <a:rPr lang="en-US" sz="2000" spc="-5" dirty="0" smtClean="0"/>
              <a:t>frames]</a:t>
            </a:r>
            <a:endParaRPr lang="en-US" sz="2000" dirty="0"/>
          </a:p>
        </p:txBody>
      </p:sp>
      <p:sp>
        <p:nvSpPr>
          <p:cNvPr id="4" name="object 10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686800" cy="1425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brought into memory is also inserted into a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first-in first-out</a:t>
            </a:r>
            <a:r>
              <a:rPr sz="1800" b="1" spc="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12700" marR="115570" indent="400685">
              <a:lnSpc>
                <a:spcPct val="195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 replaced 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oldest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head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queue  </a:t>
            </a:r>
            <a:r>
              <a:rPr sz="1800" dirty="0">
                <a:latin typeface="Arial"/>
                <a:cs typeface="Arial"/>
              </a:rPr>
              <a:t>Our </a:t>
            </a:r>
            <a:r>
              <a:rPr sz="1800" spc="-5" dirty="0">
                <a:latin typeface="Arial"/>
                <a:cs typeface="Arial"/>
              </a:rPr>
              <a:t>example </a:t>
            </a:r>
            <a:r>
              <a:rPr sz="1800" spc="-10" dirty="0">
                <a:latin typeface="Arial"/>
                <a:cs typeface="Arial"/>
              </a:rPr>
              <a:t>yields </a:t>
            </a:r>
            <a:r>
              <a:rPr sz="1800" spc="-5" dirty="0">
                <a:latin typeface="Arial"/>
                <a:cs typeface="Arial"/>
              </a:rPr>
              <a:t>15 page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0" y="2196973"/>
            <a:ext cx="8915400" cy="2603627"/>
            <a:chOff x="0" y="2196973"/>
            <a:chExt cx="8972550" cy="4661535"/>
          </a:xfrm>
        </p:grpSpPr>
        <p:sp>
          <p:nvSpPr>
            <p:cNvPr id="6" name="object 3"/>
            <p:cNvSpPr/>
            <p:nvPr/>
          </p:nvSpPr>
          <p:spPr>
            <a:xfrm>
              <a:off x="263042" y="2196973"/>
              <a:ext cx="228600" cy="230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263042" y="5023104"/>
              <a:ext cx="228600" cy="230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171450" y="2557526"/>
              <a:ext cx="8801100" cy="2300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2"/>
          <p:cNvSpPr txBox="1"/>
          <p:nvPr/>
        </p:nvSpPr>
        <p:spPr>
          <a:xfrm>
            <a:off x="593242" y="4966207"/>
            <a:ext cx="617093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vary </a:t>
            </a:r>
            <a:r>
              <a:rPr sz="1800" spc="-5" dirty="0">
                <a:latin typeface="Arial"/>
                <a:cs typeface="Arial"/>
              </a:rPr>
              <a:t>by reference string: consider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1,2,3,4,1,2,5,1,2,3,4,5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Adding more </a:t>
            </a:r>
            <a:r>
              <a:rPr sz="1800" dirty="0">
                <a:latin typeface="Arial"/>
                <a:cs typeface="Arial"/>
              </a:rPr>
              <a:t>frames </a:t>
            </a:r>
            <a:r>
              <a:rPr sz="1800" spc="-5" dirty="0">
                <a:latin typeface="Arial"/>
                <a:cs typeface="Arial"/>
              </a:rPr>
              <a:t>can cause more page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faults!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b="1" spc="40" dirty="0">
                <a:solidFill>
                  <a:srgbClr val="3366FF"/>
                </a:solidFill>
                <a:latin typeface="Arial"/>
                <a:cs typeface="Arial"/>
              </a:rPr>
              <a:t>Belady</a:t>
            </a:r>
            <a:r>
              <a:rPr sz="1800" b="0" spc="40" dirty="0">
                <a:solidFill>
                  <a:srgbClr val="3366FF"/>
                </a:solidFill>
                <a:latin typeface="Noto Sans CJK JP Medium"/>
                <a:cs typeface="Noto Sans CJK JP Medium"/>
              </a:rPr>
              <a:t>’</a:t>
            </a:r>
            <a:r>
              <a:rPr sz="1800" b="1" spc="40" dirty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sz="1800" b="1" spc="114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Anomaly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FF0000"/>
                </a:solidFill>
              </a:rPr>
              <a:t>Logical </a:t>
            </a:r>
            <a:r>
              <a:rPr lang="en-US" dirty="0" smtClean="0">
                <a:solidFill>
                  <a:srgbClr val="FF0000"/>
                </a:solidFill>
              </a:rPr>
              <a:t>View of</a:t>
            </a:r>
            <a:r>
              <a:rPr lang="en-US" spc="-65" dirty="0" smtClean="0">
                <a:solidFill>
                  <a:srgbClr val="FF0000"/>
                </a:solidFill>
              </a:rPr>
              <a:t> </a:t>
            </a:r>
            <a:r>
              <a:rPr lang="en-US" spc="-5" dirty="0" smtClean="0">
                <a:solidFill>
                  <a:srgbClr val="FF0000"/>
                </a:solidFill>
              </a:rPr>
              <a:t>Segmentation</a:t>
            </a:r>
            <a:endParaRPr lang="en-US" dirty="0"/>
          </a:p>
        </p:txBody>
      </p:sp>
      <p:sp>
        <p:nvSpPr>
          <p:cNvPr id="12" name="object 3"/>
          <p:cNvSpPr/>
          <p:nvPr/>
        </p:nvSpPr>
        <p:spPr>
          <a:xfrm>
            <a:off x="1371600" y="1171575"/>
            <a:ext cx="2895600" cy="3962400"/>
          </a:xfrm>
          <a:custGeom>
            <a:avLst/>
            <a:gdLst/>
            <a:ahLst/>
            <a:cxnLst/>
            <a:rect l="l" t="t" r="r" b="b"/>
            <a:pathLst>
              <a:path w="2895600" h="3962400">
                <a:moveTo>
                  <a:pt x="0" y="1981200"/>
                </a:moveTo>
                <a:lnTo>
                  <a:pt x="556" y="1925743"/>
                </a:lnTo>
                <a:lnTo>
                  <a:pt x="2215" y="1870663"/>
                </a:lnTo>
                <a:lnTo>
                  <a:pt x="4962" y="1815980"/>
                </a:lnTo>
                <a:lnTo>
                  <a:pt x="8783" y="1761714"/>
                </a:lnTo>
                <a:lnTo>
                  <a:pt x="13663" y="1707884"/>
                </a:lnTo>
                <a:lnTo>
                  <a:pt x="19588" y="1654511"/>
                </a:lnTo>
                <a:lnTo>
                  <a:pt x="26543" y="1601615"/>
                </a:lnTo>
                <a:lnTo>
                  <a:pt x="34514" y="1549215"/>
                </a:lnTo>
                <a:lnTo>
                  <a:pt x="43486" y="1497330"/>
                </a:lnTo>
                <a:lnTo>
                  <a:pt x="53444" y="1445982"/>
                </a:lnTo>
                <a:lnTo>
                  <a:pt x="64375" y="1395190"/>
                </a:lnTo>
                <a:lnTo>
                  <a:pt x="76263" y="1344973"/>
                </a:lnTo>
                <a:lnTo>
                  <a:pt x="89095" y="1295352"/>
                </a:lnTo>
                <a:lnTo>
                  <a:pt x="102855" y="1246346"/>
                </a:lnTo>
                <a:lnTo>
                  <a:pt x="117529" y="1197976"/>
                </a:lnTo>
                <a:lnTo>
                  <a:pt x="133103" y="1150260"/>
                </a:lnTo>
                <a:lnTo>
                  <a:pt x="149561" y="1103220"/>
                </a:lnTo>
                <a:lnTo>
                  <a:pt x="166891" y="1056874"/>
                </a:lnTo>
                <a:lnTo>
                  <a:pt x="185076" y="1011244"/>
                </a:lnTo>
                <a:lnTo>
                  <a:pt x="204103" y="966347"/>
                </a:lnTo>
                <a:lnTo>
                  <a:pt x="223957" y="922205"/>
                </a:lnTo>
                <a:lnTo>
                  <a:pt x="244623" y="878837"/>
                </a:lnTo>
                <a:lnTo>
                  <a:pt x="266087" y="836264"/>
                </a:lnTo>
                <a:lnTo>
                  <a:pt x="288335" y="794504"/>
                </a:lnTo>
                <a:lnTo>
                  <a:pt x="311351" y="753578"/>
                </a:lnTo>
                <a:lnTo>
                  <a:pt x="335122" y="713506"/>
                </a:lnTo>
                <a:lnTo>
                  <a:pt x="359633" y="674307"/>
                </a:lnTo>
                <a:lnTo>
                  <a:pt x="384870" y="636002"/>
                </a:lnTo>
                <a:lnTo>
                  <a:pt x="410817" y="598610"/>
                </a:lnTo>
                <a:lnTo>
                  <a:pt x="437460" y="562151"/>
                </a:lnTo>
                <a:lnTo>
                  <a:pt x="464786" y="526645"/>
                </a:lnTo>
                <a:lnTo>
                  <a:pt x="492779" y="492112"/>
                </a:lnTo>
                <a:lnTo>
                  <a:pt x="521424" y="458571"/>
                </a:lnTo>
                <a:lnTo>
                  <a:pt x="550708" y="426043"/>
                </a:lnTo>
                <a:lnTo>
                  <a:pt x="580616" y="394548"/>
                </a:lnTo>
                <a:lnTo>
                  <a:pt x="611133" y="364104"/>
                </a:lnTo>
                <a:lnTo>
                  <a:pt x="642244" y="334733"/>
                </a:lnTo>
                <a:lnTo>
                  <a:pt x="673936" y="306454"/>
                </a:lnTo>
                <a:lnTo>
                  <a:pt x="706194" y="279287"/>
                </a:lnTo>
                <a:lnTo>
                  <a:pt x="739003" y="253251"/>
                </a:lnTo>
                <a:lnTo>
                  <a:pt x="772348" y="228367"/>
                </a:lnTo>
                <a:lnTo>
                  <a:pt x="806216" y="204654"/>
                </a:lnTo>
                <a:lnTo>
                  <a:pt x="840592" y="182132"/>
                </a:lnTo>
                <a:lnTo>
                  <a:pt x="875460" y="160822"/>
                </a:lnTo>
                <a:lnTo>
                  <a:pt x="910808" y="140742"/>
                </a:lnTo>
                <a:lnTo>
                  <a:pt x="946619" y="121913"/>
                </a:lnTo>
                <a:lnTo>
                  <a:pt x="982880" y="104355"/>
                </a:lnTo>
                <a:lnTo>
                  <a:pt x="1019576" y="88088"/>
                </a:lnTo>
                <a:lnTo>
                  <a:pt x="1056693" y="73131"/>
                </a:lnTo>
                <a:lnTo>
                  <a:pt x="1094216" y="59504"/>
                </a:lnTo>
                <a:lnTo>
                  <a:pt x="1132130" y="47227"/>
                </a:lnTo>
                <a:lnTo>
                  <a:pt x="1170422" y="36320"/>
                </a:lnTo>
                <a:lnTo>
                  <a:pt x="1209075" y="26803"/>
                </a:lnTo>
                <a:lnTo>
                  <a:pt x="1248077" y="18696"/>
                </a:lnTo>
                <a:lnTo>
                  <a:pt x="1287413" y="12018"/>
                </a:lnTo>
                <a:lnTo>
                  <a:pt x="1327067" y="6790"/>
                </a:lnTo>
                <a:lnTo>
                  <a:pt x="1367026" y="3031"/>
                </a:lnTo>
                <a:lnTo>
                  <a:pt x="1407275" y="761"/>
                </a:lnTo>
                <a:lnTo>
                  <a:pt x="1447800" y="0"/>
                </a:lnTo>
                <a:lnTo>
                  <a:pt x="1488324" y="761"/>
                </a:lnTo>
                <a:lnTo>
                  <a:pt x="1528573" y="3031"/>
                </a:lnTo>
                <a:lnTo>
                  <a:pt x="1568532" y="6790"/>
                </a:lnTo>
                <a:lnTo>
                  <a:pt x="1608186" y="12018"/>
                </a:lnTo>
                <a:lnTo>
                  <a:pt x="1647522" y="18696"/>
                </a:lnTo>
                <a:lnTo>
                  <a:pt x="1686524" y="26803"/>
                </a:lnTo>
                <a:lnTo>
                  <a:pt x="1725177" y="36320"/>
                </a:lnTo>
                <a:lnTo>
                  <a:pt x="1763469" y="47227"/>
                </a:lnTo>
                <a:lnTo>
                  <a:pt x="1801383" y="59504"/>
                </a:lnTo>
                <a:lnTo>
                  <a:pt x="1838906" y="73131"/>
                </a:lnTo>
                <a:lnTo>
                  <a:pt x="1876023" y="88088"/>
                </a:lnTo>
                <a:lnTo>
                  <a:pt x="1912719" y="104355"/>
                </a:lnTo>
                <a:lnTo>
                  <a:pt x="1948980" y="121913"/>
                </a:lnTo>
                <a:lnTo>
                  <a:pt x="1984791" y="140742"/>
                </a:lnTo>
                <a:lnTo>
                  <a:pt x="2020139" y="160822"/>
                </a:lnTo>
                <a:lnTo>
                  <a:pt x="2055007" y="182132"/>
                </a:lnTo>
                <a:lnTo>
                  <a:pt x="2089383" y="204654"/>
                </a:lnTo>
                <a:lnTo>
                  <a:pt x="2123251" y="228367"/>
                </a:lnTo>
                <a:lnTo>
                  <a:pt x="2156596" y="253251"/>
                </a:lnTo>
                <a:lnTo>
                  <a:pt x="2189405" y="279287"/>
                </a:lnTo>
                <a:lnTo>
                  <a:pt x="2221663" y="306454"/>
                </a:lnTo>
                <a:lnTo>
                  <a:pt x="2253355" y="334733"/>
                </a:lnTo>
                <a:lnTo>
                  <a:pt x="2284466" y="364104"/>
                </a:lnTo>
                <a:lnTo>
                  <a:pt x="2314983" y="394548"/>
                </a:lnTo>
                <a:lnTo>
                  <a:pt x="2344891" y="426043"/>
                </a:lnTo>
                <a:lnTo>
                  <a:pt x="2374175" y="458571"/>
                </a:lnTo>
                <a:lnTo>
                  <a:pt x="2402820" y="492112"/>
                </a:lnTo>
                <a:lnTo>
                  <a:pt x="2430813" y="526645"/>
                </a:lnTo>
                <a:lnTo>
                  <a:pt x="2458139" y="562151"/>
                </a:lnTo>
                <a:lnTo>
                  <a:pt x="2484782" y="598610"/>
                </a:lnTo>
                <a:lnTo>
                  <a:pt x="2510729" y="636002"/>
                </a:lnTo>
                <a:lnTo>
                  <a:pt x="2535966" y="674307"/>
                </a:lnTo>
                <a:lnTo>
                  <a:pt x="2560477" y="713506"/>
                </a:lnTo>
                <a:lnTo>
                  <a:pt x="2584248" y="753578"/>
                </a:lnTo>
                <a:lnTo>
                  <a:pt x="2607264" y="794504"/>
                </a:lnTo>
                <a:lnTo>
                  <a:pt x="2629512" y="836264"/>
                </a:lnTo>
                <a:lnTo>
                  <a:pt x="2650976" y="878837"/>
                </a:lnTo>
                <a:lnTo>
                  <a:pt x="2671642" y="922205"/>
                </a:lnTo>
                <a:lnTo>
                  <a:pt x="2691496" y="966347"/>
                </a:lnTo>
                <a:lnTo>
                  <a:pt x="2710523" y="1011244"/>
                </a:lnTo>
                <a:lnTo>
                  <a:pt x="2728708" y="1056874"/>
                </a:lnTo>
                <a:lnTo>
                  <a:pt x="2746038" y="1103220"/>
                </a:lnTo>
                <a:lnTo>
                  <a:pt x="2762496" y="1150260"/>
                </a:lnTo>
                <a:lnTo>
                  <a:pt x="2778070" y="1197976"/>
                </a:lnTo>
                <a:lnTo>
                  <a:pt x="2792744" y="1246346"/>
                </a:lnTo>
                <a:lnTo>
                  <a:pt x="2806504" y="1295352"/>
                </a:lnTo>
                <a:lnTo>
                  <a:pt x="2819336" y="1344973"/>
                </a:lnTo>
                <a:lnTo>
                  <a:pt x="2831224" y="1395190"/>
                </a:lnTo>
                <a:lnTo>
                  <a:pt x="2842155" y="1445982"/>
                </a:lnTo>
                <a:lnTo>
                  <a:pt x="2852113" y="1497330"/>
                </a:lnTo>
                <a:lnTo>
                  <a:pt x="2861085" y="1549215"/>
                </a:lnTo>
                <a:lnTo>
                  <a:pt x="2869056" y="1601615"/>
                </a:lnTo>
                <a:lnTo>
                  <a:pt x="2876011" y="1654511"/>
                </a:lnTo>
                <a:lnTo>
                  <a:pt x="2881936" y="1707884"/>
                </a:lnTo>
                <a:lnTo>
                  <a:pt x="2886816" y="1761714"/>
                </a:lnTo>
                <a:lnTo>
                  <a:pt x="2890637" y="1815980"/>
                </a:lnTo>
                <a:lnTo>
                  <a:pt x="2893384" y="1870663"/>
                </a:lnTo>
                <a:lnTo>
                  <a:pt x="2895043" y="1925743"/>
                </a:lnTo>
                <a:lnTo>
                  <a:pt x="2895600" y="1981200"/>
                </a:lnTo>
                <a:lnTo>
                  <a:pt x="2895043" y="2036656"/>
                </a:lnTo>
                <a:lnTo>
                  <a:pt x="2893384" y="2091736"/>
                </a:lnTo>
                <a:lnTo>
                  <a:pt x="2890637" y="2146419"/>
                </a:lnTo>
                <a:lnTo>
                  <a:pt x="2886816" y="2200685"/>
                </a:lnTo>
                <a:lnTo>
                  <a:pt x="2881936" y="2254515"/>
                </a:lnTo>
                <a:lnTo>
                  <a:pt x="2876011" y="2307888"/>
                </a:lnTo>
                <a:lnTo>
                  <a:pt x="2869056" y="2360784"/>
                </a:lnTo>
                <a:lnTo>
                  <a:pt x="2861085" y="2413184"/>
                </a:lnTo>
                <a:lnTo>
                  <a:pt x="2852113" y="2465069"/>
                </a:lnTo>
                <a:lnTo>
                  <a:pt x="2842155" y="2516417"/>
                </a:lnTo>
                <a:lnTo>
                  <a:pt x="2831224" y="2567209"/>
                </a:lnTo>
                <a:lnTo>
                  <a:pt x="2819336" y="2617426"/>
                </a:lnTo>
                <a:lnTo>
                  <a:pt x="2806504" y="2667047"/>
                </a:lnTo>
                <a:lnTo>
                  <a:pt x="2792744" y="2716053"/>
                </a:lnTo>
                <a:lnTo>
                  <a:pt x="2778070" y="2764423"/>
                </a:lnTo>
                <a:lnTo>
                  <a:pt x="2762496" y="2812139"/>
                </a:lnTo>
                <a:lnTo>
                  <a:pt x="2746038" y="2859179"/>
                </a:lnTo>
                <a:lnTo>
                  <a:pt x="2728708" y="2905525"/>
                </a:lnTo>
                <a:lnTo>
                  <a:pt x="2710523" y="2951155"/>
                </a:lnTo>
                <a:lnTo>
                  <a:pt x="2691496" y="2996052"/>
                </a:lnTo>
                <a:lnTo>
                  <a:pt x="2671642" y="3040194"/>
                </a:lnTo>
                <a:lnTo>
                  <a:pt x="2650976" y="3083562"/>
                </a:lnTo>
                <a:lnTo>
                  <a:pt x="2629512" y="3126135"/>
                </a:lnTo>
                <a:lnTo>
                  <a:pt x="2607264" y="3167895"/>
                </a:lnTo>
                <a:lnTo>
                  <a:pt x="2584248" y="3208821"/>
                </a:lnTo>
                <a:lnTo>
                  <a:pt x="2560477" y="3248893"/>
                </a:lnTo>
                <a:lnTo>
                  <a:pt x="2535966" y="3288092"/>
                </a:lnTo>
                <a:lnTo>
                  <a:pt x="2510729" y="3326397"/>
                </a:lnTo>
                <a:lnTo>
                  <a:pt x="2484782" y="3363789"/>
                </a:lnTo>
                <a:lnTo>
                  <a:pt x="2458139" y="3400248"/>
                </a:lnTo>
                <a:lnTo>
                  <a:pt x="2430813" y="3435754"/>
                </a:lnTo>
                <a:lnTo>
                  <a:pt x="2402820" y="3470287"/>
                </a:lnTo>
                <a:lnTo>
                  <a:pt x="2374175" y="3503828"/>
                </a:lnTo>
                <a:lnTo>
                  <a:pt x="2344891" y="3536356"/>
                </a:lnTo>
                <a:lnTo>
                  <a:pt x="2314983" y="3567851"/>
                </a:lnTo>
                <a:lnTo>
                  <a:pt x="2284466" y="3598295"/>
                </a:lnTo>
                <a:lnTo>
                  <a:pt x="2253355" y="3627666"/>
                </a:lnTo>
                <a:lnTo>
                  <a:pt x="2221663" y="3655945"/>
                </a:lnTo>
                <a:lnTo>
                  <a:pt x="2189405" y="3683112"/>
                </a:lnTo>
                <a:lnTo>
                  <a:pt x="2156596" y="3709148"/>
                </a:lnTo>
                <a:lnTo>
                  <a:pt x="2123251" y="3734032"/>
                </a:lnTo>
                <a:lnTo>
                  <a:pt x="2089383" y="3757745"/>
                </a:lnTo>
                <a:lnTo>
                  <a:pt x="2055007" y="3780267"/>
                </a:lnTo>
                <a:lnTo>
                  <a:pt x="2020139" y="3801577"/>
                </a:lnTo>
                <a:lnTo>
                  <a:pt x="1984791" y="3821657"/>
                </a:lnTo>
                <a:lnTo>
                  <a:pt x="1948980" y="3840486"/>
                </a:lnTo>
                <a:lnTo>
                  <a:pt x="1912719" y="3858044"/>
                </a:lnTo>
                <a:lnTo>
                  <a:pt x="1876023" y="3874311"/>
                </a:lnTo>
                <a:lnTo>
                  <a:pt x="1838906" y="3889268"/>
                </a:lnTo>
                <a:lnTo>
                  <a:pt x="1801383" y="3902895"/>
                </a:lnTo>
                <a:lnTo>
                  <a:pt x="1763469" y="3915172"/>
                </a:lnTo>
                <a:lnTo>
                  <a:pt x="1725177" y="3926079"/>
                </a:lnTo>
                <a:lnTo>
                  <a:pt x="1686524" y="3935596"/>
                </a:lnTo>
                <a:lnTo>
                  <a:pt x="1647522" y="3943703"/>
                </a:lnTo>
                <a:lnTo>
                  <a:pt x="1608186" y="3950381"/>
                </a:lnTo>
                <a:lnTo>
                  <a:pt x="1568532" y="3955609"/>
                </a:lnTo>
                <a:lnTo>
                  <a:pt x="1528573" y="3959368"/>
                </a:lnTo>
                <a:lnTo>
                  <a:pt x="1488324" y="3961638"/>
                </a:lnTo>
                <a:lnTo>
                  <a:pt x="1447800" y="3962400"/>
                </a:lnTo>
                <a:lnTo>
                  <a:pt x="1407275" y="3961638"/>
                </a:lnTo>
                <a:lnTo>
                  <a:pt x="1367026" y="3959368"/>
                </a:lnTo>
                <a:lnTo>
                  <a:pt x="1327067" y="3955609"/>
                </a:lnTo>
                <a:lnTo>
                  <a:pt x="1287413" y="3950381"/>
                </a:lnTo>
                <a:lnTo>
                  <a:pt x="1248077" y="3943703"/>
                </a:lnTo>
                <a:lnTo>
                  <a:pt x="1209075" y="3935596"/>
                </a:lnTo>
                <a:lnTo>
                  <a:pt x="1170422" y="3926079"/>
                </a:lnTo>
                <a:lnTo>
                  <a:pt x="1132130" y="3915172"/>
                </a:lnTo>
                <a:lnTo>
                  <a:pt x="1094216" y="3902895"/>
                </a:lnTo>
                <a:lnTo>
                  <a:pt x="1056693" y="3889268"/>
                </a:lnTo>
                <a:lnTo>
                  <a:pt x="1019576" y="3874311"/>
                </a:lnTo>
                <a:lnTo>
                  <a:pt x="982880" y="3858044"/>
                </a:lnTo>
                <a:lnTo>
                  <a:pt x="946619" y="3840486"/>
                </a:lnTo>
                <a:lnTo>
                  <a:pt x="910808" y="3821657"/>
                </a:lnTo>
                <a:lnTo>
                  <a:pt x="875460" y="3801577"/>
                </a:lnTo>
                <a:lnTo>
                  <a:pt x="840592" y="3780267"/>
                </a:lnTo>
                <a:lnTo>
                  <a:pt x="806216" y="3757745"/>
                </a:lnTo>
                <a:lnTo>
                  <a:pt x="772348" y="3734032"/>
                </a:lnTo>
                <a:lnTo>
                  <a:pt x="739003" y="3709148"/>
                </a:lnTo>
                <a:lnTo>
                  <a:pt x="706194" y="3683112"/>
                </a:lnTo>
                <a:lnTo>
                  <a:pt x="673936" y="3655945"/>
                </a:lnTo>
                <a:lnTo>
                  <a:pt x="642244" y="3627666"/>
                </a:lnTo>
                <a:lnTo>
                  <a:pt x="611133" y="3598295"/>
                </a:lnTo>
                <a:lnTo>
                  <a:pt x="580616" y="3567851"/>
                </a:lnTo>
                <a:lnTo>
                  <a:pt x="550708" y="3536356"/>
                </a:lnTo>
                <a:lnTo>
                  <a:pt x="521424" y="3503828"/>
                </a:lnTo>
                <a:lnTo>
                  <a:pt x="492779" y="3470287"/>
                </a:lnTo>
                <a:lnTo>
                  <a:pt x="464786" y="3435754"/>
                </a:lnTo>
                <a:lnTo>
                  <a:pt x="437460" y="3400248"/>
                </a:lnTo>
                <a:lnTo>
                  <a:pt x="410817" y="3363789"/>
                </a:lnTo>
                <a:lnTo>
                  <a:pt x="384870" y="3326397"/>
                </a:lnTo>
                <a:lnTo>
                  <a:pt x="359633" y="3288092"/>
                </a:lnTo>
                <a:lnTo>
                  <a:pt x="335122" y="3248893"/>
                </a:lnTo>
                <a:lnTo>
                  <a:pt x="311351" y="3208821"/>
                </a:lnTo>
                <a:lnTo>
                  <a:pt x="288335" y="3167895"/>
                </a:lnTo>
                <a:lnTo>
                  <a:pt x="266087" y="3126135"/>
                </a:lnTo>
                <a:lnTo>
                  <a:pt x="244623" y="3083562"/>
                </a:lnTo>
                <a:lnTo>
                  <a:pt x="223957" y="3040194"/>
                </a:lnTo>
                <a:lnTo>
                  <a:pt x="204103" y="2996052"/>
                </a:lnTo>
                <a:lnTo>
                  <a:pt x="185076" y="2951155"/>
                </a:lnTo>
                <a:lnTo>
                  <a:pt x="166891" y="2905525"/>
                </a:lnTo>
                <a:lnTo>
                  <a:pt x="149561" y="2859179"/>
                </a:lnTo>
                <a:lnTo>
                  <a:pt x="133103" y="2812139"/>
                </a:lnTo>
                <a:lnTo>
                  <a:pt x="117529" y="2764423"/>
                </a:lnTo>
                <a:lnTo>
                  <a:pt x="102855" y="2716053"/>
                </a:lnTo>
                <a:lnTo>
                  <a:pt x="89095" y="2667047"/>
                </a:lnTo>
                <a:lnTo>
                  <a:pt x="76263" y="2617426"/>
                </a:lnTo>
                <a:lnTo>
                  <a:pt x="64375" y="2567209"/>
                </a:lnTo>
                <a:lnTo>
                  <a:pt x="53444" y="2516417"/>
                </a:lnTo>
                <a:lnTo>
                  <a:pt x="43486" y="2465069"/>
                </a:lnTo>
                <a:lnTo>
                  <a:pt x="34514" y="2413184"/>
                </a:lnTo>
                <a:lnTo>
                  <a:pt x="26543" y="2360784"/>
                </a:lnTo>
                <a:lnTo>
                  <a:pt x="19588" y="2307888"/>
                </a:lnTo>
                <a:lnTo>
                  <a:pt x="13663" y="2254515"/>
                </a:lnTo>
                <a:lnTo>
                  <a:pt x="8783" y="2200685"/>
                </a:lnTo>
                <a:lnTo>
                  <a:pt x="4962" y="2146419"/>
                </a:lnTo>
                <a:lnTo>
                  <a:pt x="2215" y="2091736"/>
                </a:lnTo>
                <a:lnTo>
                  <a:pt x="556" y="2036656"/>
                </a:lnTo>
                <a:lnTo>
                  <a:pt x="0" y="1981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 txBox="1"/>
          <p:nvPr/>
        </p:nvSpPr>
        <p:spPr>
          <a:xfrm>
            <a:off x="1905000" y="1857375"/>
            <a:ext cx="9906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1752600" y="3000375"/>
            <a:ext cx="9144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3200400" y="2466975"/>
            <a:ext cx="914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3124200" y="3457575"/>
            <a:ext cx="914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7" name="object 8"/>
          <p:cNvGraphicFramePr>
            <a:graphicFrameLocks noGrp="1"/>
          </p:cNvGraphicFramePr>
          <p:nvPr/>
        </p:nvGraphicFramePr>
        <p:xfrm>
          <a:off x="5634037" y="1166812"/>
          <a:ext cx="11430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4737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object 9"/>
          <p:cNvSpPr txBox="1"/>
          <p:nvPr/>
        </p:nvSpPr>
        <p:spPr>
          <a:xfrm>
            <a:off x="2101976" y="5284723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4962905" y="5284723"/>
            <a:ext cx="241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Belady’s</a:t>
            </a:r>
            <a:r>
              <a:rPr lang="en-US" b="1" dirty="0" smtClean="0"/>
              <a:t> </a:t>
            </a:r>
            <a:r>
              <a:rPr lang="en-US" b="1" dirty="0" smtClean="0"/>
              <a:t>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Generally, on increasing the number of frames to a process’ virtual memory, its execution becomes faster as less number of page faults occur. Sometimes the reverse happens, i.e. more number of page faults occur when more frames are allocated to a process. This most unexpected result is termed as</a:t>
            </a:r>
            <a:r>
              <a:rPr lang="en-US" b="1" dirty="0" smtClean="0"/>
              <a:t> </a:t>
            </a:r>
            <a:r>
              <a:rPr lang="en-US" b="1" dirty="0" err="1" smtClean="0"/>
              <a:t>Belady’s</a:t>
            </a:r>
            <a:r>
              <a:rPr lang="en-US" b="1" dirty="0" smtClean="0"/>
              <a:t> Anomaly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en-US" spc="-5" dirty="0" smtClean="0"/>
              <a:t>Illustrating </a:t>
            </a:r>
            <a:r>
              <a:rPr lang="en-US" spc="80" dirty="0" err="1" smtClean="0"/>
              <a:t>Belady</a:t>
            </a:r>
            <a:r>
              <a:rPr lang="en-US" spc="80" dirty="0" err="1" smtClean="0">
                <a:latin typeface="Noto Sans CJK JP Medium"/>
                <a:cs typeface="Noto Sans CJK JP Medium"/>
              </a:rPr>
              <a:t>’</a:t>
            </a:r>
            <a:r>
              <a:rPr lang="en-US" spc="80" dirty="0" err="1" smtClean="0"/>
              <a:t>s</a:t>
            </a:r>
            <a:r>
              <a:rPr lang="en-US" spc="-95" dirty="0" smtClean="0"/>
              <a:t> </a:t>
            </a:r>
            <a:r>
              <a:rPr lang="en-US" dirty="0" smtClean="0"/>
              <a:t>Anomaly</a:t>
            </a:r>
            <a:endParaRPr lang="en-US" dirty="0"/>
          </a:p>
        </p:txBody>
      </p:sp>
      <p:graphicFrame>
        <p:nvGraphicFramePr>
          <p:cNvPr id="4" name="object 23"/>
          <p:cNvGraphicFramePr>
            <a:graphicFrameLocks noGrp="1"/>
          </p:cNvGraphicFramePr>
          <p:nvPr/>
        </p:nvGraphicFramePr>
        <p:xfrm>
          <a:off x="1028953" y="1040719"/>
          <a:ext cx="7844786" cy="4877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/>
                <a:gridCol w="1120140"/>
                <a:gridCol w="1122045"/>
                <a:gridCol w="1119504"/>
                <a:gridCol w="1119504"/>
                <a:gridCol w="1121409"/>
                <a:gridCol w="1119504"/>
              </a:tblGrid>
              <a:tr h="548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541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540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541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541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54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54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54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53975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541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53975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24"/>
          <p:cNvGrpSpPr/>
          <p:nvPr/>
        </p:nvGrpSpPr>
        <p:grpSpPr>
          <a:xfrm>
            <a:off x="2103665" y="2614719"/>
            <a:ext cx="6783705" cy="2033270"/>
            <a:chOff x="2103665" y="2614719"/>
            <a:chExt cx="6783705" cy="2033270"/>
          </a:xfrm>
        </p:grpSpPr>
        <p:sp>
          <p:nvSpPr>
            <p:cNvPr id="6" name="object 25"/>
            <p:cNvSpPr/>
            <p:nvPr/>
          </p:nvSpPr>
          <p:spPr>
            <a:xfrm>
              <a:off x="7709016" y="4520436"/>
              <a:ext cx="123485" cy="1270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6"/>
            <p:cNvSpPr/>
            <p:nvPr/>
          </p:nvSpPr>
          <p:spPr>
            <a:xfrm>
              <a:off x="6588941" y="4520436"/>
              <a:ext cx="123485" cy="127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7"/>
            <p:cNvSpPr/>
            <p:nvPr/>
          </p:nvSpPr>
          <p:spPr>
            <a:xfrm>
              <a:off x="5466378" y="3155957"/>
              <a:ext cx="125973" cy="126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8"/>
            <p:cNvSpPr/>
            <p:nvPr/>
          </p:nvSpPr>
          <p:spPr>
            <a:xfrm>
              <a:off x="4346303" y="3438179"/>
              <a:ext cx="123485" cy="1270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9"/>
            <p:cNvSpPr/>
            <p:nvPr/>
          </p:nvSpPr>
          <p:spPr>
            <a:xfrm>
              <a:off x="3223771" y="2614719"/>
              <a:ext cx="125942" cy="1269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0"/>
            <p:cNvSpPr/>
            <p:nvPr/>
          </p:nvSpPr>
          <p:spPr>
            <a:xfrm>
              <a:off x="2103665" y="2614719"/>
              <a:ext cx="123671" cy="126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/>
            <p:cNvSpPr/>
            <p:nvPr/>
          </p:nvSpPr>
          <p:spPr>
            <a:xfrm>
              <a:off x="2166651" y="2654544"/>
              <a:ext cx="6720840" cy="1953260"/>
            </a:xfrm>
            <a:custGeom>
              <a:avLst/>
              <a:gdLst/>
              <a:ahLst/>
              <a:cxnLst/>
              <a:rect l="l" t="t" r="r" b="b"/>
              <a:pathLst>
                <a:path w="6720840" h="1953260">
                  <a:moveTo>
                    <a:pt x="3405305" y="579808"/>
                  </a:moveTo>
                  <a:lnTo>
                    <a:pt x="3344828" y="579808"/>
                  </a:lnTo>
                  <a:lnTo>
                    <a:pt x="3368467" y="587648"/>
                  </a:lnTo>
                  <a:lnTo>
                    <a:pt x="3354211" y="591240"/>
                  </a:lnTo>
                  <a:lnTo>
                    <a:pt x="4464903" y="1944443"/>
                  </a:lnTo>
                  <a:lnTo>
                    <a:pt x="4482943" y="1952941"/>
                  </a:lnTo>
                  <a:lnTo>
                    <a:pt x="6720605" y="1952941"/>
                  </a:lnTo>
                  <a:lnTo>
                    <a:pt x="6720605" y="1914434"/>
                  </a:lnTo>
                  <a:lnTo>
                    <a:pt x="4500673" y="1914434"/>
                  </a:lnTo>
                  <a:lnTo>
                    <a:pt x="4482943" y="1905905"/>
                  </a:lnTo>
                  <a:lnTo>
                    <a:pt x="4493673" y="1905905"/>
                  </a:lnTo>
                  <a:lnTo>
                    <a:pt x="3405305" y="579808"/>
                  </a:lnTo>
                  <a:close/>
                </a:path>
                <a:path w="6720840" h="1953260">
                  <a:moveTo>
                    <a:pt x="4493673" y="1905905"/>
                  </a:moveTo>
                  <a:lnTo>
                    <a:pt x="4482943" y="1905905"/>
                  </a:lnTo>
                  <a:lnTo>
                    <a:pt x="4500673" y="1914434"/>
                  </a:lnTo>
                  <a:lnTo>
                    <a:pt x="4493673" y="1905905"/>
                  </a:lnTo>
                  <a:close/>
                </a:path>
                <a:path w="6720840" h="1953260">
                  <a:moveTo>
                    <a:pt x="6720605" y="1905905"/>
                  </a:moveTo>
                  <a:lnTo>
                    <a:pt x="4493673" y="1905905"/>
                  </a:lnTo>
                  <a:lnTo>
                    <a:pt x="4500673" y="1914434"/>
                  </a:lnTo>
                  <a:lnTo>
                    <a:pt x="6720605" y="1914434"/>
                  </a:lnTo>
                  <a:lnTo>
                    <a:pt x="6720605" y="1905905"/>
                  </a:lnTo>
                  <a:close/>
                </a:path>
                <a:path w="6720840" h="1953260">
                  <a:moveTo>
                    <a:pt x="1106389" y="42646"/>
                  </a:moveTo>
                  <a:lnTo>
                    <a:pt x="2228796" y="866106"/>
                  </a:lnTo>
                  <a:lnTo>
                    <a:pt x="2248392" y="869869"/>
                  </a:lnTo>
                  <a:lnTo>
                    <a:pt x="2413914" y="828163"/>
                  </a:lnTo>
                  <a:lnTo>
                    <a:pt x="2256168" y="828163"/>
                  </a:lnTo>
                  <a:lnTo>
                    <a:pt x="2236884" y="824400"/>
                  </a:lnTo>
                  <a:lnTo>
                    <a:pt x="2247418" y="821743"/>
                  </a:lnTo>
                  <a:lnTo>
                    <a:pt x="1191610" y="47036"/>
                  </a:lnTo>
                  <a:lnTo>
                    <a:pt x="1120230" y="47036"/>
                  </a:lnTo>
                  <a:lnTo>
                    <a:pt x="1106389" y="42646"/>
                  </a:lnTo>
                  <a:close/>
                </a:path>
                <a:path w="6720840" h="1953260">
                  <a:moveTo>
                    <a:pt x="2247418" y="821743"/>
                  </a:moveTo>
                  <a:lnTo>
                    <a:pt x="2236884" y="824400"/>
                  </a:lnTo>
                  <a:lnTo>
                    <a:pt x="2256168" y="828163"/>
                  </a:lnTo>
                  <a:lnTo>
                    <a:pt x="2247418" y="821743"/>
                  </a:lnTo>
                  <a:close/>
                </a:path>
                <a:path w="6720840" h="1953260">
                  <a:moveTo>
                    <a:pt x="3356959" y="541865"/>
                  </a:moveTo>
                  <a:lnTo>
                    <a:pt x="2247418" y="821743"/>
                  </a:lnTo>
                  <a:lnTo>
                    <a:pt x="2256168" y="828163"/>
                  </a:lnTo>
                  <a:lnTo>
                    <a:pt x="2413914" y="828163"/>
                  </a:lnTo>
                  <a:lnTo>
                    <a:pt x="3354211" y="591240"/>
                  </a:lnTo>
                  <a:lnTo>
                    <a:pt x="3344828" y="579808"/>
                  </a:lnTo>
                  <a:lnTo>
                    <a:pt x="3405305" y="579808"/>
                  </a:lnTo>
                  <a:lnTo>
                    <a:pt x="3380598" y="549704"/>
                  </a:lnTo>
                  <a:lnTo>
                    <a:pt x="3356959" y="541865"/>
                  </a:lnTo>
                  <a:close/>
                </a:path>
                <a:path w="6720840" h="1953260">
                  <a:moveTo>
                    <a:pt x="3344828" y="579808"/>
                  </a:moveTo>
                  <a:lnTo>
                    <a:pt x="3354211" y="591240"/>
                  </a:lnTo>
                  <a:lnTo>
                    <a:pt x="3368467" y="587648"/>
                  </a:lnTo>
                  <a:lnTo>
                    <a:pt x="3344828" y="579808"/>
                  </a:lnTo>
                  <a:close/>
                </a:path>
                <a:path w="6720840" h="1953260">
                  <a:moveTo>
                    <a:pt x="1120230" y="0"/>
                  </a:moveTo>
                  <a:lnTo>
                    <a:pt x="0" y="0"/>
                  </a:lnTo>
                  <a:lnTo>
                    <a:pt x="0" y="47036"/>
                  </a:lnTo>
                  <a:lnTo>
                    <a:pt x="1112372" y="47036"/>
                  </a:lnTo>
                  <a:lnTo>
                    <a:pt x="1106389" y="42646"/>
                  </a:lnTo>
                  <a:lnTo>
                    <a:pt x="1185627" y="42646"/>
                  </a:lnTo>
                  <a:lnTo>
                    <a:pt x="1133916" y="4703"/>
                  </a:lnTo>
                  <a:lnTo>
                    <a:pt x="1120230" y="0"/>
                  </a:lnTo>
                  <a:close/>
                </a:path>
                <a:path w="6720840" h="1953260">
                  <a:moveTo>
                    <a:pt x="1185627" y="42646"/>
                  </a:moveTo>
                  <a:lnTo>
                    <a:pt x="1106389" y="42646"/>
                  </a:lnTo>
                  <a:lnTo>
                    <a:pt x="1120230" y="47036"/>
                  </a:lnTo>
                  <a:lnTo>
                    <a:pt x="1191610" y="47036"/>
                  </a:lnTo>
                  <a:lnTo>
                    <a:pt x="1185627" y="42646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2"/>
          <p:cNvSpPr/>
          <p:nvPr/>
        </p:nvSpPr>
        <p:spPr>
          <a:xfrm>
            <a:off x="668500" y="1499317"/>
            <a:ext cx="72349" cy="195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3"/>
          <p:cNvSpPr/>
          <p:nvPr/>
        </p:nvSpPr>
        <p:spPr>
          <a:xfrm>
            <a:off x="668500" y="2040555"/>
            <a:ext cx="72349" cy="195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4"/>
          <p:cNvSpPr/>
          <p:nvPr/>
        </p:nvSpPr>
        <p:spPr>
          <a:xfrm>
            <a:off x="806200" y="1499317"/>
            <a:ext cx="133003" cy="2025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5"/>
          <p:cNvSpPr/>
          <p:nvPr/>
        </p:nvSpPr>
        <p:spPr>
          <a:xfrm>
            <a:off x="803836" y="2040555"/>
            <a:ext cx="137699" cy="195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6"/>
          <p:cNvSpPr/>
          <p:nvPr/>
        </p:nvSpPr>
        <p:spPr>
          <a:xfrm>
            <a:off x="668500" y="2581793"/>
            <a:ext cx="72349" cy="195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7"/>
          <p:cNvSpPr/>
          <p:nvPr/>
        </p:nvSpPr>
        <p:spPr>
          <a:xfrm>
            <a:off x="803836" y="2581793"/>
            <a:ext cx="133034" cy="195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8"/>
          <p:cNvSpPr/>
          <p:nvPr/>
        </p:nvSpPr>
        <p:spPr>
          <a:xfrm>
            <a:off x="668500" y="3122718"/>
            <a:ext cx="72349" cy="195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9"/>
          <p:cNvSpPr/>
          <p:nvPr/>
        </p:nvSpPr>
        <p:spPr>
          <a:xfrm>
            <a:off x="806200" y="3122718"/>
            <a:ext cx="133003" cy="2025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0"/>
          <p:cNvSpPr/>
          <p:nvPr/>
        </p:nvSpPr>
        <p:spPr>
          <a:xfrm>
            <a:off x="806200" y="3664019"/>
            <a:ext cx="133003" cy="2023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1"/>
          <p:cNvSpPr/>
          <p:nvPr/>
        </p:nvSpPr>
        <p:spPr>
          <a:xfrm>
            <a:off x="803836" y="4746307"/>
            <a:ext cx="137699" cy="1952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2"/>
          <p:cNvSpPr/>
          <p:nvPr/>
        </p:nvSpPr>
        <p:spPr>
          <a:xfrm>
            <a:off x="806200" y="4205163"/>
            <a:ext cx="133003" cy="2023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3"/>
          <p:cNvSpPr/>
          <p:nvPr/>
        </p:nvSpPr>
        <p:spPr>
          <a:xfrm>
            <a:off x="803836" y="5287483"/>
            <a:ext cx="133034" cy="19526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4"/>
          <p:cNvSpPr/>
          <p:nvPr/>
        </p:nvSpPr>
        <p:spPr>
          <a:xfrm>
            <a:off x="2115329" y="6019189"/>
            <a:ext cx="72349" cy="1952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5"/>
          <p:cNvSpPr/>
          <p:nvPr/>
        </p:nvSpPr>
        <p:spPr>
          <a:xfrm>
            <a:off x="3216772" y="6019189"/>
            <a:ext cx="132940" cy="1952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3"/>
          <p:cNvSpPr/>
          <p:nvPr/>
        </p:nvSpPr>
        <p:spPr>
          <a:xfrm>
            <a:off x="4339149" y="6019189"/>
            <a:ext cx="135304" cy="2000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1"/>
          <p:cNvSpPr/>
          <p:nvPr/>
        </p:nvSpPr>
        <p:spPr>
          <a:xfrm>
            <a:off x="5459224" y="6019189"/>
            <a:ext cx="137793" cy="1952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2"/>
          <p:cNvSpPr/>
          <p:nvPr/>
        </p:nvSpPr>
        <p:spPr>
          <a:xfrm>
            <a:off x="6581787" y="6021541"/>
            <a:ext cx="133127" cy="1976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6"/>
          <p:cNvGrpSpPr/>
          <p:nvPr/>
        </p:nvGrpSpPr>
        <p:grpSpPr>
          <a:xfrm>
            <a:off x="3891243" y="6421531"/>
            <a:ext cx="931544" cy="205104"/>
            <a:chOff x="3891243" y="6421531"/>
            <a:chExt cx="931544" cy="205104"/>
          </a:xfrm>
        </p:grpSpPr>
        <p:sp>
          <p:nvSpPr>
            <p:cNvPr id="38" name="object 47"/>
            <p:cNvSpPr/>
            <p:nvPr/>
          </p:nvSpPr>
          <p:spPr>
            <a:xfrm>
              <a:off x="3891243" y="6473293"/>
              <a:ext cx="118819" cy="15058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8"/>
            <p:cNvSpPr/>
            <p:nvPr/>
          </p:nvSpPr>
          <p:spPr>
            <a:xfrm>
              <a:off x="4047388" y="6475645"/>
              <a:ext cx="116953" cy="15058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9"/>
            <p:cNvSpPr/>
            <p:nvPr/>
          </p:nvSpPr>
          <p:spPr>
            <a:xfrm>
              <a:off x="4201666" y="6473293"/>
              <a:ext cx="195958" cy="15058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0"/>
            <p:cNvSpPr/>
            <p:nvPr/>
          </p:nvSpPr>
          <p:spPr>
            <a:xfrm>
              <a:off x="4432462" y="6421531"/>
              <a:ext cx="128461" cy="20469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1"/>
            <p:cNvSpPr/>
            <p:nvPr/>
          </p:nvSpPr>
          <p:spPr>
            <a:xfrm>
              <a:off x="4584252" y="6473293"/>
              <a:ext cx="133127" cy="15293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52"/>
            <p:cNvSpPr/>
            <p:nvPr/>
          </p:nvSpPr>
          <p:spPr>
            <a:xfrm>
              <a:off x="4750040" y="6473293"/>
              <a:ext cx="72162" cy="1505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55"/>
          <p:cNvGrpSpPr/>
          <p:nvPr/>
        </p:nvGrpSpPr>
        <p:grpSpPr>
          <a:xfrm>
            <a:off x="5214431" y="6419179"/>
            <a:ext cx="840740" cy="207645"/>
            <a:chOff x="5214431" y="6419179"/>
            <a:chExt cx="840740" cy="207645"/>
          </a:xfrm>
        </p:grpSpPr>
        <p:sp>
          <p:nvSpPr>
            <p:cNvPr id="45" name="object 56"/>
            <p:cNvSpPr/>
            <p:nvPr/>
          </p:nvSpPr>
          <p:spPr>
            <a:xfrm>
              <a:off x="5214431" y="6419179"/>
              <a:ext cx="69985" cy="20469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7"/>
            <p:cNvSpPr/>
            <p:nvPr/>
          </p:nvSpPr>
          <p:spPr>
            <a:xfrm>
              <a:off x="5309922" y="6473293"/>
              <a:ext cx="217109" cy="15293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8"/>
            <p:cNvSpPr/>
            <p:nvPr/>
          </p:nvSpPr>
          <p:spPr>
            <a:xfrm>
              <a:off x="5552848" y="6473293"/>
              <a:ext cx="195958" cy="15058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9"/>
            <p:cNvSpPr/>
            <p:nvPr/>
          </p:nvSpPr>
          <p:spPr>
            <a:xfrm>
              <a:off x="5778979" y="6473293"/>
              <a:ext cx="133127" cy="15293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60"/>
            <p:cNvSpPr/>
            <p:nvPr/>
          </p:nvSpPr>
          <p:spPr>
            <a:xfrm>
              <a:off x="5932946" y="6473293"/>
              <a:ext cx="121618" cy="1529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2"/>
          <p:cNvGrpSpPr/>
          <p:nvPr/>
        </p:nvGrpSpPr>
        <p:grpSpPr>
          <a:xfrm>
            <a:off x="0" y="2134629"/>
            <a:ext cx="491490" cy="4723765"/>
            <a:chOff x="0" y="2134629"/>
            <a:chExt cx="491490" cy="4723765"/>
          </a:xfrm>
        </p:grpSpPr>
        <p:sp>
          <p:nvSpPr>
            <p:cNvPr id="51" name="object 3"/>
            <p:cNvSpPr/>
            <p:nvPr/>
          </p:nvSpPr>
          <p:spPr>
            <a:xfrm>
              <a:off x="232122" y="4160478"/>
              <a:ext cx="203022" cy="12938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"/>
            <p:cNvSpPr/>
            <p:nvPr/>
          </p:nvSpPr>
          <p:spPr>
            <a:xfrm>
              <a:off x="281127" y="4718085"/>
              <a:ext cx="149351" cy="12000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"/>
            <p:cNvSpPr/>
            <p:nvPr/>
          </p:nvSpPr>
          <p:spPr>
            <a:xfrm>
              <a:off x="285796" y="4560449"/>
              <a:ext cx="149348" cy="11762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6"/>
            <p:cNvSpPr/>
            <p:nvPr/>
          </p:nvSpPr>
          <p:spPr>
            <a:xfrm>
              <a:off x="281127" y="4325170"/>
              <a:ext cx="149351" cy="19761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7"/>
            <p:cNvSpPr/>
            <p:nvPr/>
          </p:nvSpPr>
          <p:spPr>
            <a:xfrm>
              <a:off x="281127" y="4005162"/>
              <a:ext cx="154017" cy="13176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8"/>
            <p:cNvSpPr/>
            <p:nvPr/>
          </p:nvSpPr>
          <p:spPr>
            <a:xfrm>
              <a:off x="281127" y="3899298"/>
              <a:ext cx="149351" cy="7058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9"/>
            <p:cNvSpPr/>
            <p:nvPr/>
          </p:nvSpPr>
          <p:spPr>
            <a:xfrm>
              <a:off x="229789" y="3588729"/>
              <a:ext cx="205355" cy="22116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0"/>
            <p:cNvSpPr/>
            <p:nvPr/>
          </p:nvSpPr>
          <p:spPr>
            <a:xfrm>
              <a:off x="281127" y="3360411"/>
              <a:ext cx="207682" cy="12950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1"/>
            <p:cNvSpPr/>
            <p:nvPr/>
          </p:nvSpPr>
          <p:spPr>
            <a:xfrm>
              <a:off x="281127" y="3200486"/>
              <a:ext cx="154017" cy="13891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2"/>
            <p:cNvSpPr/>
            <p:nvPr/>
          </p:nvSpPr>
          <p:spPr>
            <a:xfrm>
              <a:off x="281127" y="3052163"/>
              <a:ext cx="210014" cy="12731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3"/>
            <p:cNvSpPr/>
            <p:nvPr/>
          </p:nvSpPr>
          <p:spPr>
            <a:xfrm>
              <a:off x="281127" y="2890042"/>
              <a:ext cx="154017" cy="13389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4"/>
            <p:cNvSpPr/>
            <p:nvPr/>
          </p:nvSpPr>
          <p:spPr>
            <a:xfrm>
              <a:off x="229789" y="2572386"/>
              <a:ext cx="205355" cy="22358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5"/>
            <p:cNvSpPr/>
            <p:nvPr/>
          </p:nvSpPr>
          <p:spPr>
            <a:xfrm>
              <a:off x="285796" y="2426572"/>
              <a:ext cx="149348" cy="11759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6"/>
            <p:cNvSpPr/>
            <p:nvPr/>
          </p:nvSpPr>
          <p:spPr>
            <a:xfrm>
              <a:off x="232122" y="2362915"/>
              <a:ext cx="198755" cy="26034"/>
            </a:xfrm>
            <a:custGeom>
              <a:avLst/>
              <a:gdLst/>
              <a:ahLst/>
              <a:cxnLst/>
              <a:rect l="l" t="t" r="r" b="b"/>
              <a:pathLst>
                <a:path w="198754" h="26035">
                  <a:moveTo>
                    <a:pt x="198356" y="0"/>
                  </a:moveTo>
                  <a:lnTo>
                    <a:pt x="0" y="0"/>
                  </a:lnTo>
                  <a:lnTo>
                    <a:pt x="0" y="26027"/>
                  </a:lnTo>
                  <a:lnTo>
                    <a:pt x="198356" y="26027"/>
                  </a:lnTo>
                  <a:lnTo>
                    <a:pt x="19835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7"/>
            <p:cNvSpPr/>
            <p:nvPr/>
          </p:nvSpPr>
          <p:spPr>
            <a:xfrm>
              <a:off x="246125" y="2134629"/>
              <a:ext cx="189019" cy="20476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Optimal Page Replacement</a:t>
            </a:r>
            <a:r>
              <a:rPr lang="en-US" spc="50" dirty="0" smtClean="0"/>
              <a:t> </a:t>
            </a:r>
            <a:r>
              <a:rPr lang="en-US" spc="-5" dirty="0" smtClean="0"/>
              <a:t>Algorithm</a:t>
            </a:r>
            <a:br>
              <a:rPr lang="en-US" spc="-5" dirty="0" smtClean="0"/>
            </a:br>
            <a:r>
              <a:rPr lang="en-US" sz="2000" spc="-5" dirty="0" smtClean="0"/>
              <a:t>[Reference string = </a:t>
            </a:r>
            <a:r>
              <a:rPr lang="en-US" sz="2000" spc="-5" dirty="0" smtClean="0">
                <a:solidFill>
                  <a:srgbClr val="FF0000"/>
                </a:solidFill>
              </a:rPr>
              <a:t>7,0,1,2,0,3,0,4,2,3,0,3,0,3,2,1,2,0,1,7,0,1 </a:t>
            </a:r>
            <a:r>
              <a:rPr lang="en-US" sz="2000" spc="-5" dirty="0" smtClean="0"/>
              <a:t>and Memory = 3</a:t>
            </a:r>
            <a:r>
              <a:rPr lang="en-US" sz="2000" spc="350" dirty="0" smtClean="0"/>
              <a:t> </a:t>
            </a:r>
            <a:r>
              <a:rPr lang="en-US" sz="2000" spc="-5" dirty="0" smtClean="0"/>
              <a:t>frames]</a:t>
            </a:r>
            <a:endParaRPr lang="en-US" sz="2000" dirty="0"/>
          </a:p>
        </p:txBody>
      </p:sp>
      <p:grpSp>
        <p:nvGrpSpPr>
          <p:cNvPr id="4" name="object 2"/>
          <p:cNvGrpSpPr>
            <a:grpSpLocks noGrp="1"/>
          </p:cNvGrpSpPr>
          <p:nvPr>
            <p:ph idx="1"/>
          </p:nvPr>
        </p:nvGrpSpPr>
        <p:grpSpPr>
          <a:xfrm>
            <a:off x="914400" y="3048000"/>
            <a:ext cx="7772400" cy="3078163"/>
            <a:chOff x="0" y="2196973"/>
            <a:chExt cx="9058275" cy="4661535"/>
          </a:xfrm>
        </p:grpSpPr>
        <p:sp>
          <p:nvSpPr>
            <p:cNvPr id="5" name="object 3"/>
            <p:cNvSpPr/>
            <p:nvPr/>
          </p:nvSpPr>
          <p:spPr>
            <a:xfrm>
              <a:off x="263042" y="2196973"/>
              <a:ext cx="228600" cy="230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263042" y="3472942"/>
              <a:ext cx="228600" cy="230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7774051" y="5849937"/>
              <a:ext cx="1284224" cy="7921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85737" y="3843337"/>
              <a:ext cx="8786749" cy="2828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/>
          <p:cNvSpPr txBox="1"/>
          <p:nvPr/>
        </p:nvSpPr>
        <p:spPr>
          <a:xfrm>
            <a:off x="533400" y="1447800"/>
            <a:ext cx="8255634" cy="264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Replace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 that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not be 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longest period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Our </a:t>
            </a:r>
            <a:r>
              <a:rPr sz="1800" spc="-5" dirty="0">
                <a:latin typeface="Arial"/>
                <a:cs typeface="Arial"/>
              </a:rPr>
              <a:t>example </a:t>
            </a:r>
            <a:r>
              <a:rPr sz="1800" spc="-10" dirty="0">
                <a:latin typeface="Arial"/>
                <a:cs typeface="Arial"/>
              </a:rPr>
              <a:t>yields </a:t>
            </a:r>
            <a:r>
              <a:rPr sz="1800" spc="-5" dirty="0">
                <a:latin typeface="Arial"/>
                <a:cs typeface="Arial"/>
              </a:rPr>
              <a:t>9 </a:t>
            </a:r>
            <a:r>
              <a:rPr sz="1800" spc="-10" dirty="0">
                <a:latin typeface="Arial"/>
                <a:cs typeface="Arial"/>
              </a:rPr>
              <a:t>page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Unfortunately,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OPR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feasible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implement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Because: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19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800" spc="-190" dirty="0">
                <a:solidFill>
                  <a:srgbClr val="FF0000"/>
                </a:solidFill>
                <a:latin typeface="AoyagiKouzanFontT"/>
                <a:cs typeface="AoyagiKouzanFontT"/>
              </a:rPr>
              <a:t>’</a:t>
            </a:r>
            <a:r>
              <a:rPr sz="1800" spc="-190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know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future;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i.e.,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next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page?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4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have assumed that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know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reference string. No,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1800" spc="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don’t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OPR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used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comparing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new algorithms;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close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optimal?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LRU Page Replacement</a:t>
            </a:r>
            <a:r>
              <a:rPr lang="en-US" spc="60" dirty="0" smtClean="0"/>
              <a:t> </a:t>
            </a:r>
            <a:r>
              <a:rPr lang="en-US" spc="-5" dirty="0" smtClean="0"/>
              <a:t>Algorithm</a:t>
            </a:r>
            <a:br>
              <a:rPr lang="en-US" spc="-5" dirty="0" smtClean="0"/>
            </a:br>
            <a:r>
              <a:rPr lang="en-US" sz="2200" spc="-5" dirty="0" smtClean="0"/>
              <a:t>[Reference string = </a:t>
            </a:r>
            <a:r>
              <a:rPr lang="en-US" sz="2200" spc="-5" dirty="0" smtClean="0">
                <a:solidFill>
                  <a:srgbClr val="FF0000"/>
                </a:solidFill>
              </a:rPr>
              <a:t>7,0,1,2,0,3,0,4,2,3,0,3,0,3,2,1,2,0,1,7,0,1 </a:t>
            </a:r>
            <a:r>
              <a:rPr lang="en-US" sz="2200" spc="-5" dirty="0" smtClean="0"/>
              <a:t>and Memory = 3</a:t>
            </a:r>
            <a:r>
              <a:rPr lang="en-US" sz="2200" spc="350" dirty="0" smtClean="0"/>
              <a:t> </a:t>
            </a:r>
            <a:r>
              <a:rPr lang="en-US" sz="2200" spc="-5" dirty="0" smtClean="0"/>
              <a:t>frames]</a:t>
            </a:r>
            <a:endParaRPr lang="en-US" sz="2200" dirty="0"/>
          </a:p>
        </p:txBody>
      </p:sp>
      <p:sp>
        <p:nvSpPr>
          <p:cNvPr id="4" name="object 12"/>
          <p:cNvSpPr txBox="1">
            <a:spLocks noGrp="1"/>
          </p:cNvSpPr>
          <p:nvPr>
            <p:ph idx="1"/>
          </p:nvPr>
        </p:nvSpPr>
        <p:spPr>
          <a:xfrm>
            <a:off x="304800" y="1295400"/>
            <a:ext cx="8458200" cy="1569532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recent past as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approximation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near</a:t>
            </a:r>
            <a:r>
              <a:rPr sz="18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endParaRPr sz="1800">
              <a:latin typeface="Arial"/>
              <a:cs typeface="Arial"/>
            </a:endParaRPr>
          </a:p>
          <a:p>
            <a:pPr marL="413384" marR="5080" indent="-401320">
              <a:lnSpc>
                <a:spcPct val="135000"/>
              </a:lnSpc>
            </a:pPr>
            <a:r>
              <a:rPr sz="1800" spc="-5" dirty="0">
                <a:latin typeface="Arial"/>
                <a:cs typeface="Arial"/>
              </a:rPr>
              <a:t>Replace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 that </a:t>
            </a:r>
            <a:r>
              <a:rPr sz="1800" i="1" spc="-5" dirty="0">
                <a:latin typeface="Arial"/>
                <a:cs typeface="Arial"/>
              </a:rPr>
              <a:t>has not been used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longest period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is, 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least recently used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Associate time of last use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15"/>
          <p:cNvSpPr/>
          <p:nvPr/>
        </p:nvSpPr>
        <p:spPr>
          <a:xfrm>
            <a:off x="0" y="2438400"/>
            <a:ext cx="8820150" cy="221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 txBox="1"/>
          <p:nvPr/>
        </p:nvSpPr>
        <p:spPr>
          <a:xfrm>
            <a:off x="457200" y="4724400"/>
            <a:ext cx="815340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Our </a:t>
            </a:r>
            <a:r>
              <a:rPr sz="1800" spc="-5" dirty="0">
                <a:latin typeface="Arial"/>
                <a:cs typeface="Arial"/>
              </a:rPr>
              <a:t>example </a:t>
            </a:r>
            <a:r>
              <a:rPr sz="1800" spc="-10" dirty="0">
                <a:latin typeface="Arial"/>
                <a:cs typeface="Arial"/>
              </a:rPr>
              <a:t>yields </a:t>
            </a:r>
            <a:r>
              <a:rPr sz="1800" spc="-5" dirty="0">
                <a:latin typeface="Arial"/>
                <a:cs typeface="Arial"/>
              </a:rPr>
              <a:t>12 page faults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better than </a:t>
            </a:r>
            <a:r>
              <a:rPr sz="1800" dirty="0">
                <a:latin typeface="Arial"/>
                <a:cs typeface="Arial"/>
              </a:rPr>
              <a:t>FIFO </a:t>
            </a:r>
            <a:r>
              <a:rPr sz="1800" spc="-5" dirty="0">
                <a:latin typeface="Arial"/>
                <a:cs typeface="Arial"/>
              </a:rPr>
              <a:t>but </a:t>
            </a:r>
            <a:r>
              <a:rPr sz="1800" spc="-10" dirty="0">
                <a:latin typeface="Arial"/>
                <a:cs typeface="Arial"/>
              </a:rPr>
              <a:t>worse </a:t>
            </a:r>
            <a:r>
              <a:rPr sz="1800" spc="-5" dirty="0">
                <a:latin typeface="Arial"/>
                <a:cs typeface="Arial"/>
              </a:rPr>
              <a:t>than </a:t>
            </a:r>
            <a:r>
              <a:rPr sz="1800" dirty="0">
                <a:latin typeface="Arial"/>
                <a:cs typeface="Arial"/>
              </a:rPr>
              <a:t>OPT  </a:t>
            </a:r>
            <a:r>
              <a:rPr sz="1800" spc="-5" dirty="0">
                <a:latin typeface="Arial"/>
                <a:cs typeface="Arial"/>
              </a:rPr>
              <a:t>Generally good algorithm and frequently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 is feasible but not easy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implement.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LRU algorithm may require substantial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hardware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LRU</a:t>
            </a:r>
            <a:r>
              <a:rPr lang="en-US" spc="-80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object 14"/>
          <p:cNvSpPr txBox="1">
            <a:spLocks noGrp="1"/>
          </p:cNvSpPr>
          <p:nvPr>
            <p:ph idx="1"/>
          </p:nvPr>
        </p:nvSpPr>
        <p:spPr>
          <a:xfrm>
            <a:off x="609600" y="914400"/>
            <a:ext cx="8534400" cy="52705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dirty="0">
                <a:latin typeface="Arial"/>
                <a:cs typeface="Arial"/>
              </a:rPr>
              <a:t>Counter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 marL="413384" marR="59753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Each page-table entry has a counter; every </a:t>
            </a:r>
            <a:r>
              <a:rPr sz="1800" dirty="0">
                <a:latin typeface="Arial"/>
                <a:cs typeface="Arial"/>
              </a:rPr>
              <a:t>time the </a:t>
            </a:r>
            <a:r>
              <a:rPr sz="1800" spc="-5" dirty="0">
                <a:latin typeface="Arial"/>
                <a:cs typeface="Arial"/>
              </a:rPr>
              <a:t>page is referenced  through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entry, </a:t>
            </a:r>
            <a:r>
              <a:rPr sz="1800" spc="-5" dirty="0">
                <a:latin typeface="Arial"/>
                <a:cs typeface="Arial"/>
              </a:rPr>
              <a:t>copy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current clock value into the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  <a:p>
            <a:pPr marL="413384" marR="53276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When a page needs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changed, look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counters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find smallest  value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Search through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page-table needed;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find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LRU</a:t>
            </a:r>
            <a:r>
              <a:rPr sz="18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smtClean="0">
                <a:latin typeface="Arial"/>
                <a:cs typeface="Arial"/>
              </a:rPr>
              <a:t>Stack</a:t>
            </a:r>
            <a:r>
              <a:rPr sz="1800" b="1" smtClean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 marL="413384" marR="683895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Keep a </a:t>
            </a:r>
            <a:r>
              <a:rPr sz="1800" dirty="0">
                <a:latin typeface="Arial"/>
                <a:cs typeface="Arial"/>
              </a:rPr>
              <a:t>stack of </a:t>
            </a:r>
            <a:r>
              <a:rPr sz="1800" spc="-5" dirty="0">
                <a:latin typeface="Arial"/>
                <a:cs typeface="Arial"/>
              </a:rPr>
              <a:t>page numbers in a double link </a:t>
            </a:r>
            <a:r>
              <a:rPr sz="1800" dirty="0">
                <a:latin typeface="Arial"/>
                <a:cs typeface="Arial"/>
              </a:rPr>
              <a:t>form,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head and tail  pointers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Whenever a </a:t>
            </a:r>
            <a:r>
              <a:rPr sz="1800" spc="-10" dirty="0">
                <a:latin typeface="Arial"/>
                <a:cs typeface="Arial"/>
              </a:rPr>
              <a:t>page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referenced:</a:t>
            </a:r>
            <a:endParaRPr sz="180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move </a:t>
            </a:r>
            <a:r>
              <a:rPr sz="1800" dirty="0">
                <a:latin typeface="Arial"/>
                <a:cs typeface="Arial"/>
              </a:rPr>
              <a:t>it to </a:t>
            </a:r>
            <a:r>
              <a:rPr sz="1800" spc="-5" dirty="0">
                <a:latin typeface="Arial"/>
                <a:cs typeface="Arial"/>
              </a:rPr>
              <a:t>the top;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most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recently used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top of</a:t>
            </a:r>
            <a:r>
              <a:rPr sz="18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413384" marR="4051935" indent="114300">
              <a:lnSpc>
                <a:spcPts val="2920"/>
              </a:lnSpc>
              <a:spcBef>
                <a:spcPts val="22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requires 6 pointers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changed  But each update more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expensive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Arial"/>
                <a:cs typeface="Arial"/>
              </a:rPr>
              <a:t>No search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replacement;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 LRU page is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bottom of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smtClean="0">
                <a:latin typeface="Arial"/>
                <a:cs typeface="Arial"/>
              </a:rPr>
              <a:t>LRU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OPT </a:t>
            </a:r>
            <a:r>
              <a:rPr sz="1800" spc="-5" dirty="0">
                <a:latin typeface="Arial"/>
                <a:cs typeface="Arial"/>
              </a:rPr>
              <a:t>are cases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stack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algorithms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90" dirty="0">
                <a:latin typeface="Arial"/>
                <a:cs typeface="Arial"/>
              </a:rPr>
              <a:t>don</a:t>
            </a:r>
            <a:r>
              <a:rPr sz="1800" spc="-190" dirty="0">
                <a:latin typeface="AoyagiKouzanFontT"/>
                <a:cs typeface="AoyagiKouzanFontT"/>
              </a:rPr>
              <a:t>’</a:t>
            </a:r>
            <a:r>
              <a:rPr sz="1800" spc="-190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spc="-125" dirty="0">
                <a:latin typeface="Arial"/>
                <a:cs typeface="Arial"/>
              </a:rPr>
              <a:t>Belady</a:t>
            </a:r>
            <a:r>
              <a:rPr sz="1800" spc="-125" dirty="0">
                <a:latin typeface="AoyagiKouzanFontT"/>
                <a:cs typeface="AoyagiKouzanFontT"/>
              </a:rPr>
              <a:t>’</a:t>
            </a:r>
            <a:r>
              <a:rPr sz="1800" spc="-12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Anomaly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A Stack to Record Most Recent Page</a:t>
            </a:r>
            <a:r>
              <a:rPr lang="en-US" spc="-105" dirty="0" smtClean="0"/>
              <a:t>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String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828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      7            0	   7          1          0           1	    2         1         2         7       1    2</a:t>
            </a:r>
            <a:endParaRPr lang="en-US" dirty="0"/>
          </a:p>
        </p:txBody>
      </p:sp>
      <p:grpSp>
        <p:nvGrpSpPr>
          <p:cNvPr id="15" name="object 4"/>
          <p:cNvGrpSpPr/>
          <p:nvPr/>
        </p:nvGrpSpPr>
        <p:grpSpPr>
          <a:xfrm>
            <a:off x="6629400" y="2057400"/>
            <a:ext cx="142875" cy="697865"/>
            <a:chOff x="7050068" y="1996702"/>
            <a:chExt cx="142875" cy="697865"/>
          </a:xfrm>
        </p:grpSpPr>
        <p:sp>
          <p:nvSpPr>
            <p:cNvPr id="16" name="object 5"/>
            <p:cNvSpPr/>
            <p:nvPr/>
          </p:nvSpPr>
          <p:spPr>
            <a:xfrm>
              <a:off x="7119859" y="2087576"/>
              <a:ext cx="0" cy="607060"/>
            </a:xfrm>
            <a:custGeom>
              <a:avLst/>
              <a:gdLst/>
              <a:ahLst/>
              <a:cxnLst/>
              <a:rect l="l" t="t" r="r" b="b"/>
              <a:pathLst>
                <a:path h="607060">
                  <a:moveTo>
                    <a:pt x="0" y="606896"/>
                  </a:moveTo>
                  <a:lnTo>
                    <a:pt x="0" y="606896"/>
                  </a:lnTo>
                  <a:lnTo>
                    <a:pt x="0" y="0"/>
                  </a:lnTo>
                </a:path>
              </a:pathLst>
            </a:custGeom>
            <a:ln w="3640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7050068" y="1996702"/>
              <a:ext cx="142875" cy="163830"/>
            </a:xfrm>
            <a:custGeom>
              <a:avLst/>
              <a:gdLst/>
              <a:ahLst/>
              <a:cxnLst/>
              <a:rect l="l" t="t" r="r" b="b"/>
              <a:pathLst>
                <a:path w="142875" h="163830">
                  <a:moveTo>
                    <a:pt x="69790" y="0"/>
                  </a:moveTo>
                  <a:lnTo>
                    <a:pt x="0" y="163216"/>
                  </a:lnTo>
                  <a:lnTo>
                    <a:pt x="69790" y="133638"/>
                  </a:lnTo>
                  <a:lnTo>
                    <a:pt x="142567" y="163216"/>
                  </a:lnTo>
                  <a:lnTo>
                    <a:pt x="6979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7"/>
          <p:cNvGrpSpPr/>
          <p:nvPr/>
        </p:nvGrpSpPr>
        <p:grpSpPr>
          <a:xfrm>
            <a:off x="7239000" y="2057400"/>
            <a:ext cx="146050" cy="697865"/>
            <a:chOff x="7758427" y="1996702"/>
            <a:chExt cx="146050" cy="697865"/>
          </a:xfrm>
        </p:grpSpPr>
        <p:sp>
          <p:nvSpPr>
            <p:cNvPr id="19" name="object 8"/>
            <p:cNvSpPr/>
            <p:nvPr/>
          </p:nvSpPr>
          <p:spPr>
            <a:xfrm>
              <a:off x="7831204" y="2087576"/>
              <a:ext cx="0" cy="607060"/>
            </a:xfrm>
            <a:custGeom>
              <a:avLst/>
              <a:gdLst/>
              <a:ahLst/>
              <a:cxnLst/>
              <a:rect l="l" t="t" r="r" b="b"/>
              <a:pathLst>
                <a:path h="607060">
                  <a:moveTo>
                    <a:pt x="0" y="606896"/>
                  </a:moveTo>
                  <a:lnTo>
                    <a:pt x="0" y="606896"/>
                  </a:lnTo>
                  <a:lnTo>
                    <a:pt x="0" y="0"/>
                  </a:lnTo>
                </a:path>
              </a:pathLst>
            </a:custGeom>
            <a:ln w="3640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9"/>
            <p:cNvSpPr/>
            <p:nvPr/>
          </p:nvSpPr>
          <p:spPr>
            <a:xfrm>
              <a:off x="7758427" y="1996702"/>
              <a:ext cx="146050" cy="163830"/>
            </a:xfrm>
            <a:custGeom>
              <a:avLst/>
              <a:gdLst/>
              <a:ahLst/>
              <a:cxnLst/>
              <a:rect l="l" t="t" r="r" b="b"/>
              <a:pathLst>
                <a:path w="146050" h="163830">
                  <a:moveTo>
                    <a:pt x="72776" y="0"/>
                  </a:moveTo>
                  <a:lnTo>
                    <a:pt x="0" y="163216"/>
                  </a:lnTo>
                  <a:lnTo>
                    <a:pt x="72776" y="133638"/>
                  </a:lnTo>
                  <a:lnTo>
                    <a:pt x="145553" y="163216"/>
                  </a:lnTo>
                  <a:lnTo>
                    <a:pt x="7277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75"/>
          <p:cNvSpPr/>
          <p:nvPr/>
        </p:nvSpPr>
        <p:spPr>
          <a:xfrm>
            <a:off x="6477000" y="2895600"/>
            <a:ext cx="4572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6"/>
          <p:cNvSpPr/>
          <p:nvPr/>
        </p:nvSpPr>
        <p:spPr>
          <a:xfrm>
            <a:off x="7162800" y="2819400"/>
            <a:ext cx="457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10"/>
          <p:cNvGrpSpPr/>
          <p:nvPr/>
        </p:nvGrpSpPr>
        <p:grpSpPr>
          <a:xfrm>
            <a:off x="1626696" y="2301210"/>
            <a:ext cx="728345" cy="3145790"/>
            <a:chOff x="1626696" y="2301210"/>
            <a:chExt cx="728345" cy="3145790"/>
          </a:xfrm>
        </p:grpSpPr>
        <p:sp>
          <p:nvSpPr>
            <p:cNvPr id="24" name="object 11"/>
            <p:cNvSpPr/>
            <p:nvPr/>
          </p:nvSpPr>
          <p:spPr>
            <a:xfrm>
              <a:off x="1635080" y="2309594"/>
              <a:ext cx="711200" cy="3128645"/>
            </a:xfrm>
            <a:custGeom>
              <a:avLst/>
              <a:gdLst/>
              <a:ahLst/>
              <a:cxnLst/>
              <a:rect l="l" t="t" r="r" b="b"/>
              <a:pathLst>
                <a:path w="711200" h="3128645">
                  <a:moveTo>
                    <a:pt x="711157" y="0"/>
                  </a:moveTo>
                  <a:lnTo>
                    <a:pt x="0" y="0"/>
                  </a:lnTo>
                  <a:lnTo>
                    <a:pt x="0" y="3128526"/>
                  </a:lnTo>
                  <a:lnTo>
                    <a:pt x="711157" y="3128526"/>
                  </a:lnTo>
                  <a:lnTo>
                    <a:pt x="71115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/>
            <p:cNvSpPr/>
            <p:nvPr/>
          </p:nvSpPr>
          <p:spPr>
            <a:xfrm>
              <a:off x="1635080" y="2309594"/>
              <a:ext cx="711200" cy="3128645"/>
            </a:xfrm>
            <a:custGeom>
              <a:avLst/>
              <a:gdLst/>
              <a:ahLst/>
              <a:cxnLst/>
              <a:rect l="l" t="t" r="r" b="b"/>
              <a:pathLst>
                <a:path w="711200" h="3128645">
                  <a:moveTo>
                    <a:pt x="711157" y="0"/>
                  </a:moveTo>
                  <a:lnTo>
                    <a:pt x="711157" y="3128526"/>
                  </a:lnTo>
                  <a:lnTo>
                    <a:pt x="0" y="3128526"/>
                  </a:lnTo>
                  <a:lnTo>
                    <a:pt x="0" y="0"/>
                  </a:lnTo>
                </a:path>
                <a:path w="711200" h="3128645">
                  <a:moveTo>
                    <a:pt x="0" y="625783"/>
                  </a:moveTo>
                  <a:lnTo>
                    <a:pt x="0" y="625783"/>
                  </a:lnTo>
                  <a:lnTo>
                    <a:pt x="711157" y="625783"/>
                  </a:lnTo>
                </a:path>
                <a:path w="711200" h="3128645">
                  <a:moveTo>
                    <a:pt x="0" y="1251353"/>
                  </a:moveTo>
                  <a:lnTo>
                    <a:pt x="0" y="1251353"/>
                  </a:lnTo>
                  <a:lnTo>
                    <a:pt x="711157" y="1251353"/>
                  </a:lnTo>
                </a:path>
                <a:path w="711200" h="3128645">
                  <a:moveTo>
                    <a:pt x="0" y="1877066"/>
                  </a:moveTo>
                  <a:lnTo>
                    <a:pt x="0" y="1877066"/>
                  </a:lnTo>
                  <a:lnTo>
                    <a:pt x="711157" y="1877066"/>
                  </a:lnTo>
                </a:path>
                <a:path w="711200" h="3128645">
                  <a:moveTo>
                    <a:pt x="0" y="2502814"/>
                  </a:moveTo>
                  <a:lnTo>
                    <a:pt x="0" y="2502814"/>
                  </a:lnTo>
                  <a:lnTo>
                    <a:pt x="711157" y="2502814"/>
                  </a:lnTo>
                </a:path>
              </a:pathLst>
            </a:custGeom>
            <a:ln w="164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/>
            <p:cNvSpPr/>
            <p:nvPr/>
          </p:nvSpPr>
          <p:spPr>
            <a:xfrm>
              <a:off x="1906630" y="2512724"/>
              <a:ext cx="162422" cy="2220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4"/>
            <p:cNvSpPr/>
            <p:nvPr/>
          </p:nvSpPr>
          <p:spPr>
            <a:xfrm>
              <a:off x="1931859" y="3138437"/>
              <a:ext cx="86772" cy="2219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/>
            <p:cNvSpPr/>
            <p:nvPr/>
          </p:nvSpPr>
          <p:spPr>
            <a:xfrm>
              <a:off x="1912266" y="3764185"/>
              <a:ext cx="159585" cy="229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6"/>
            <p:cNvSpPr/>
            <p:nvPr/>
          </p:nvSpPr>
          <p:spPr>
            <a:xfrm>
              <a:off x="1906630" y="5015610"/>
              <a:ext cx="165221" cy="2246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/>
            <p:cNvSpPr/>
            <p:nvPr/>
          </p:nvSpPr>
          <p:spPr>
            <a:xfrm>
              <a:off x="1912266" y="4395243"/>
              <a:ext cx="159585" cy="2192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0"/>
          <p:cNvGrpSpPr/>
          <p:nvPr/>
        </p:nvGrpSpPr>
        <p:grpSpPr>
          <a:xfrm>
            <a:off x="4911010" y="2301210"/>
            <a:ext cx="725170" cy="3145790"/>
            <a:chOff x="4911010" y="2301210"/>
            <a:chExt cx="725170" cy="3145790"/>
          </a:xfrm>
        </p:grpSpPr>
        <p:sp>
          <p:nvSpPr>
            <p:cNvPr id="32" name="object 31"/>
            <p:cNvSpPr/>
            <p:nvPr/>
          </p:nvSpPr>
          <p:spPr>
            <a:xfrm>
              <a:off x="4919394" y="2309594"/>
              <a:ext cx="708660" cy="3128645"/>
            </a:xfrm>
            <a:custGeom>
              <a:avLst/>
              <a:gdLst/>
              <a:ahLst/>
              <a:cxnLst/>
              <a:rect l="l" t="t" r="r" b="b"/>
              <a:pathLst>
                <a:path w="708660" h="3128645">
                  <a:moveTo>
                    <a:pt x="708358" y="0"/>
                  </a:moveTo>
                  <a:lnTo>
                    <a:pt x="0" y="0"/>
                  </a:lnTo>
                  <a:lnTo>
                    <a:pt x="0" y="3128526"/>
                  </a:lnTo>
                  <a:lnTo>
                    <a:pt x="708358" y="3128526"/>
                  </a:lnTo>
                  <a:lnTo>
                    <a:pt x="708358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/>
            <p:cNvSpPr/>
            <p:nvPr/>
          </p:nvSpPr>
          <p:spPr>
            <a:xfrm>
              <a:off x="4919394" y="2309594"/>
              <a:ext cx="708660" cy="3128645"/>
            </a:xfrm>
            <a:custGeom>
              <a:avLst/>
              <a:gdLst/>
              <a:ahLst/>
              <a:cxnLst/>
              <a:rect l="l" t="t" r="r" b="b"/>
              <a:pathLst>
                <a:path w="708660" h="3128645">
                  <a:moveTo>
                    <a:pt x="708358" y="0"/>
                  </a:moveTo>
                  <a:lnTo>
                    <a:pt x="708358" y="3128526"/>
                  </a:lnTo>
                  <a:lnTo>
                    <a:pt x="0" y="3128526"/>
                  </a:lnTo>
                  <a:lnTo>
                    <a:pt x="0" y="0"/>
                  </a:lnTo>
                </a:path>
                <a:path w="708660" h="3128645">
                  <a:moveTo>
                    <a:pt x="0" y="625783"/>
                  </a:moveTo>
                  <a:lnTo>
                    <a:pt x="0" y="625783"/>
                  </a:lnTo>
                  <a:lnTo>
                    <a:pt x="708358" y="625783"/>
                  </a:lnTo>
                </a:path>
                <a:path w="708660" h="3128645">
                  <a:moveTo>
                    <a:pt x="0" y="1251353"/>
                  </a:moveTo>
                  <a:lnTo>
                    <a:pt x="0" y="1251353"/>
                  </a:lnTo>
                  <a:lnTo>
                    <a:pt x="708358" y="1251353"/>
                  </a:lnTo>
                </a:path>
                <a:path w="708660" h="3128645">
                  <a:moveTo>
                    <a:pt x="0" y="1877066"/>
                  </a:moveTo>
                  <a:lnTo>
                    <a:pt x="0" y="1877066"/>
                  </a:lnTo>
                  <a:lnTo>
                    <a:pt x="708358" y="1877066"/>
                  </a:lnTo>
                </a:path>
                <a:path w="708660" h="3128645">
                  <a:moveTo>
                    <a:pt x="0" y="2502814"/>
                  </a:moveTo>
                  <a:lnTo>
                    <a:pt x="0" y="2502814"/>
                  </a:lnTo>
                  <a:lnTo>
                    <a:pt x="708358" y="2502814"/>
                  </a:lnTo>
                </a:path>
              </a:pathLst>
            </a:custGeom>
            <a:ln w="164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5193706" y="2515575"/>
              <a:ext cx="162347" cy="2191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/>
            <p:cNvSpPr/>
            <p:nvPr/>
          </p:nvSpPr>
          <p:spPr>
            <a:xfrm>
              <a:off x="5190720" y="3138437"/>
              <a:ext cx="159735" cy="2219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/>
            <p:cNvSpPr/>
            <p:nvPr/>
          </p:nvSpPr>
          <p:spPr>
            <a:xfrm>
              <a:off x="5216099" y="3764185"/>
              <a:ext cx="83972" cy="2219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5190720" y="5015610"/>
              <a:ext cx="165333" cy="224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/>
            <p:cNvSpPr/>
            <p:nvPr/>
          </p:nvSpPr>
          <p:spPr>
            <a:xfrm>
              <a:off x="5193706" y="4389897"/>
              <a:ext cx="159362" cy="2299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371600" y="5791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before </a:t>
            </a:r>
            <a:r>
              <a:rPr lang="en-US" dirty="0" err="1" smtClean="0"/>
              <a:t>before</a:t>
            </a:r>
            <a:r>
              <a:rPr lang="en-US" dirty="0" smtClean="0"/>
              <a:t>  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5715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before </a:t>
            </a:r>
            <a:r>
              <a:rPr lang="en-US" dirty="0" err="1" smtClean="0"/>
              <a:t>before</a:t>
            </a:r>
            <a:r>
              <a:rPr lang="en-US" dirty="0" smtClean="0"/>
              <a:t> 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487362"/>
          </a:xfrm>
        </p:spPr>
        <p:txBody>
          <a:bodyPr>
            <a:normAutofit fontScale="90000"/>
          </a:bodyPr>
          <a:lstStyle/>
          <a:p>
            <a:r>
              <a:rPr lang="en-US" spc="-5" dirty="0" smtClean="0">
                <a:solidFill>
                  <a:srgbClr val="FF0000"/>
                </a:solidFill>
              </a:rPr>
              <a:t>LRU-Approximation Page Replacement</a:t>
            </a:r>
            <a:r>
              <a:rPr lang="en-US" spc="75" dirty="0" smtClean="0">
                <a:solidFill>
                  <a:srgbClr val="FF0000"/>
                </a:solidFill>
              </a:rPr>
              <a:t> </a:t>
            </a:r>
            <a:r>
              <a:rPr lang="en-US" spc="-5" dirty="0" smtClean="0">
                <a:solidFill>
                  <a:srgbClr val="FF0000"/>
                </a:solidFill>
              </a:rPr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 smtClean="0">
                <a:latin typeface="Arial"/>
                <a:cs typeface="Arial"/>
              </a:rPr>
              <a:t>LRU needs special </a:t>
            </a:r>
            <a:r>
              <a:rPr lang="en-US" sz="1800" spc="-10" dirty="0" smtClean="0">
                <a:latin typeface="Arial"/>
                <a:cs typeface="Arial"/>
              </a:rPr>
              <a:t>hardware </a:t>
            </a:r>
            <a:r>
              <a:rPr lang="en-US" sz="1800" spc="-5" dirty="0" smtClean="0">
                <a:latin typeface="Arial"/>
                <a:cs typeface="Arial"/>
              </a:rPr>
              <a:t>and still</a:t>
            </a:r>
            <a:r>
              <a:rPr lang="en-US" sz="1800" spc="11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slow</a:t>
            </a:r>
            <a:endParaRPr lang="en-US"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7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Reference</a:t>
            </a:r>
            <a:r>
              <a:rPr lang="en-US" sz="1800" b="1" spc="15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rgbClr val="3366FF"/>
                </a:solidFill>
                <a:latin typeface="Arial"/>
                <a:cs typeface="Arial"/>
              </a:rPr>
              <a:t>bit</a:t>
            </a:r>
            <a:endParaRPr lang="en-US" sz="18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z="1800" dirty="0" smtClean="0">
                <a:latin typeface="Arial"/>
                <a:cs typeface="Arial"/>
              </a:rPr>
              <a:t>With </a:t>
            </a:r>
            <a:r>
              <a:rPr lang="en-US" sz="1800" spc="-5" dirty="0" smtClean="0">
                <a:latin typeface="Arial"/>
                <a:cs typeface="Arial"/>
              </a:rPr>
              <a:t>each </a:t>
            </a:r>
            <a:r>
              <a:rPr lang="en-US" sz="1800" spc="-10" dirty="0" smtClean="0">
                <a:latin typeface="Arial"/>
                <a:cs typeface="Arial"/>
              </a:rPr>
              <a:t>page </a:t>
            </a:r>
            <a:r>
              <a:rPr lang="en-US" sz="1800" spc="-5" dirty="0" smtClean="0">
                <a:latin typeface="Arial"/>
                <a:cs typeface="Arial"/>
              </a:rPr>
              <a:t>associate a bit, initially </a:t>
            </a:r>
            <a:r>
              <a:rPr lang="en-US" sz="1800" dirty="0" smtClean="0">
                <a:latin typeface="Arial"/>
                <a:cs typeface="Arial"/>
              </a:rPr>
              <a:t>=</a:t>
            </a:r>
            <a:r>
              <a:rPr lang="en-US" sz="1800" spc="7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0</a:t>
            </a:r>
            <a:endParaRPr lang="en-US" sz="18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lang="en-US" sz="1800" spc="-5" dirty="0" smtClean="0">
                <a:latin typeface="Arial"/>
                <a:cs typeface="Arial"/>
              </a:rPr>
              <a:t>When page </a:t>
            </a:r>
            <a:r>
              <a:rPr lang="en-US" sz="1800" dirty="0" smtClean="0">
                <a:latin typeface="Arial"/>
                <a:cs typeface="Arial"/>
              </a:rPr>
              <a:t>is </a:t>
            </a:r>
            <a:r>
              <a:rPr lang="en-US" sz="1800" spc="-5" dirty="0" smtClean="0">
                <a:latin typeface="Arial"/>
                <a:cs typeface="Arial"/>
              </a:rPr>
              <a:t>referenced bit set </a:t>
            </a:r>
            <a:r>
              <a:rPr lang="en-US" sz="1800" dirty="0" smtClean="0">
                <a:latin typeface="Arial"/>
                <a:cs typeface="Arial"/>
              </a:rPr>
              <a:t>to</a:t>
            </a:r>
            <a:r>
              <a:rPr lang="en-US" sz="1800" spc="30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1</a:t>
            </a: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z="1800" spc="-5" dirty="0" smtClean="0">
                <a:latin typeface="Arial"/>
                <a:cs typeface="Arial"/>
              </a:rPr>
              <a:t>Replace any </a:t>
            </a:r>
            <a:r>
              <a:rPr lang="en-US" sz="1800" spc="-15" dirty="0" smtClean="0">
                <a:latin typeface="Arial"/>
                <a:cs typeface="Arial"/>
              </a:rPr>
              <a:t>with </a:t>
            </a:r>
            <a:r>
              <a:rPr lang="en-US" sz="1800" spc="-5" dirty="0" smtClean="0">
                <a:latin typeface="Arial"/>
                <a:cs typeface="Arial"/>
              </a:rPr>
              <a:t>reference bit </a:t>
            </a:r>
            <a:r>
              <a:rPr lang="en-US" sz="1800" dirty="0" smtClean="0">
                <a:latin typeface="Arial"/>
                <a:cs typeface="Arial"/>
              </a:rPr>
              <a:t>= </a:t>
            </a:r>
            <a:r>
              <a:rPr lang="en-US" sz="1800" spc="-5" dirty="0" smtClean="0">
                <a:latin typeface="Arial"/>
                <a:cs typeface="Arial"/>
              </a:rPr>
              <a:t>0 </a:t>
            </a:r>
            <a:r>
              <a:rPr lang="en-US" sz="1800" dirty="0" smtClean="0">
                <a:latin typeface="Arial"/>
                <a:cs typeface="Arial"/>
              </a:rPr>
              <a:t>(if </a:t>
            </a:r>
            <a:r>
              <a:rPr lang="en-US" sz="1800" spc="-5" dirty="0" smtClean="0">
                <a:latin typeface="Arial"/>
                <a:cs typeface="Arial"/>
              </a:rPr>
              <a:t>one</a:t>
            </a:r>
            <a:r>
              <a:rPr lang="en-US" sz="1800" spc="8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exists)</a:t>
            </a:r>
            <a:endParaRPr lang="en-US" sz="1800" dirty="0" smtClean="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55"/>
              </a:spcBef>
            </a:pPr>
            <a:r>
              <a:rPr lang="en-US" sz="1350" spc="5" dirty="0" smtClean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lang="en-US" sz="1350" spc="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We </a:t>
            </a:r>
            <a:r>
              <a:rPr lang="en-US" sz="1800" spc="-5" dirty="0" smtClean="0">
                <a:latin typeface="Arial"/>
                <a:cs typeface="Arial"/>
              </a:rPr>
              <a:t>do not know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-5" dirty="0" smtClean="0">
                <a:latin typeface="Arial"/>
                <a:cs typeface="Arial"/>
              </a:rPr>
              <a:t>order,</a:t>
            </a:r>
            <a:r>
              <a:rPr lang="en-US" sz="1800" spc="95" dirty="0" smtClean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however</a:t>
            </a:r>
            <a:endParaRPr lang="en-US"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7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Second-chance</a:t>
            </a:r>
            <a:r>
              <a:rPr lang="en-US" sz="1800" b="1" spc="-10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endParaRPr lang="en-US" sz="18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lang="en-US" sz="1800" spc="-5" dirty="0" smtClean="0">
                <a:latin typeface="Arial"/>
                <a:cs typeface="Arial"/>
              </a:rPr>
              <a:t>Generally </a:t>
            </a:r>
            <a:r>
              <a:rPr lang="en-US" sz="1800" dirty="0" smtClean="0">
                <a:latin typeface="Arial"/>
                <a:cs typeface="Arial"/>
              </a:rPr>
              <a:t>FIFO, </a:t>
            </a:r>
            <a:r>
              <a:rPr lang="en-US" sz="1800" spc="-5" dirty="0" smtClean="0">
                <a:latin typeface="Arial"/>
                <a:cs typeface="Arial"/>
              </a:rPr>
              <a:t>plus hardware-provided reference</a:t>
            </a:r>
            <a:r>
              <a:rPr lang="en-US" sz="1800" spc="5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bit</a:t>
            </a:r>
            <a:endParaRPr lang="en-US" sz="18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Clock </a:t>
            </a:r>
            <a:r>
              <a:rPr lang="en-US" sz="1800" spc="-5" dirty="0" smtClean="0">
                <a:latin typeface="Arial"/>
                <a:cs typeface="Arial"/>
              </a:rPr>
              <a:t>replacement</a:t>
            </a:r>
            <a:endParaRPr lang="en-US" sz="18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z="1800" dirty="0" smtClean="0">
                <a:latin typeface="Arial"/>
                <a:cs typeface="Arial"/>
              </a:rPr>
              <a:t>If </a:t>
            </a:r>
            <a:r>
              <a:rPr lang="en-US" sz="1800" spc="-5" dirty="0" smtClean="0">
                <a:latin typeface="Arial"/>
                <a:cs typeface="Arial"/>
              </a:rPr>
              <a:t>page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-5" dirty="0" smtClean="0">
                <a:latin typeface="Arial"/>
                <a:cs typeface="Arial"/>
              </a:rPr>
              <a:t>be replaced</a:t>
            </a:r>
            <a:r>
              <a:rPr lang="en-US" sz="1800" spc="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has</a:t>
            </a:r>
            <a:endParaRPr lang="en-US" sz="1800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Reference bit </a:t>
            </a:r>
            <a:r>
              <a:rPr lang="en-US" sz="1800" dirty="0" smtClean="0">
                <a:latin typeface="Arial"/>
                <a:cs typeface="Arial"/>
              </a:rPr>
              <a:t>= </a:t>
            </a:r>
            <a:r>
              <a:rPr lang="en-US" sz="1800" spc="-5" dirty="0" smtClean="0">
                <a:latin typeface="Arial"/>
                <a:cs typeface="Arial"/>
              </a:rPr>
              <a:t>0 </a:t>
            </a:r>
            <a:r>
              <a:rPr lang="en-US" sz="1800" dirty="0" smtClean="0">
                <a:latin typeface="Arial"/>
                <a:cs typeface="Arial"/>
              </a:rPr>
              <a:t>-&gt; </a:t>
            </a:r>
            <a:r>
              <a:rPr lang="en-US" sz="1800" spc="-5" dirty="0" smtClean="0">
                <a:latin typeface="Arial"/>
                <a:cs typeface="Arial"/>
              </a:rPr>
              <a:t>replace</a:t>
            </a:r>
            <a:r>
              <a:rPr lang="en-US" sz="1800" spc="30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it</a:t>
            </a: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reference bit </a:t>
            </a:r>
            <a:r>
              <a:rPr lang="en-US" sz="1800" dirty="0" smtClean="0">
                <a:latin typeface="Arial"/>
                <a:cs typeface="Arial"/>
              </a:rPr>
              <a:t>= </a:t>
            </a:r>
            <a:r>
              <a:rPr lang="en-US" sz="1800" spc="-5" dirty="0" smtClean="0">
                <a:latin typeface="Arial"/>
                <a:cs typeface="Arial"/>
              </a:rPr>
              <a:t>1</a:t>
            </a:r>
            <a:r>
              <a:rPr lang="en-US" sz="1800" spc="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then:</a:t>
            </a:r>
            <a:endParaRPr lang="en-US" sz="1800" dirty="0" smtClean="0">
              <a:latin typeface="Arial"/>
              <a:cs typeface="Arial"/>
            </a:endParaRPr>
          </a:p>
          <a:p>
            <a:pPr marL="1099185" lvl="1" indent="-229235">
              <a:spcBef>
                <a:spcPts val="755"/>
              </a:spcBef>
              <a:buClr>
                <a:srgbClr val="FFCC00"/>
              </a:buClr>
              <a:buSzPct val="75000"/>
              <a:tabLst>
                <a:tab pos="1099185" algn="l"/>
                <a:tab pos="1099820" algn="l"/>
              </a:tabLst>
            </a:pPr>
            <a:r>
              <a:rPr lang="en-US" sz="1800" dirty="0" smtClean="0">
                <a:latin typeface="Arial"/>
                <a:cs typeface="Arial"/>
              </a:rPr>
              <a:t>set </a:t>
            </a:r>
            <a:r>
              <a:rPr lang="en-US" sz="1800" spc="-5" dirty="0" smtClean="0">
                <a:latin typeface="Arial"/>
                <a:cs typeface="Arial"/>
              </a:rPr>
              <a:t>reference bit </a:t>
            </a:r>
            <a:r>
              <a:rPr lang="en-US" sz="1800" dirty="0" smtClean="0">
                <a:latin typeface="Arial"/>
                <a:cs typeface="Arial"/>
              </a:rPr>
              <a:t>0, </a:t>
            </a:r>
            <a:r>
              <a:rPr lang="en-US" sz="1800" spc="-5" dirty="0" smtClean="0">
                <a:latin typeface="Arial"/>
                <a:cs typeface="Arial"/>
              </a:rPr>
              <a:t>leave page in</a:t>
            </a:r>
            <a:r>
              <a:rPr lang="en-US" sz="1800" spc="3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memory</a:t>
            </a:r>
            <a:endParaRPr lang="en-US" sz="1800" dirty="0" smtClean="0">
              <a:latin typeface="Arial"/>
              <a:cs typeface="Arial"/>
            </a:endParaRPr>
          </a:p>
          <a:p>
            <a:pPr marL="1099185" lvl="1" indent="-229235">
              <a:spcBef>
                <a:spcPts val="755"/>
              </a:spcBef>
              <a:buClr>
                <a:srgbClr val="FFCC00"/>
              </a:buClr>
              <a:buSzPct val="75000"/>
              <a:tabLst>
                <a:tab pos="1099185" algn="l"/>
                <a:tab pos="109982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replace </a:t>
            </a:r>
            <a:r>
              <a:rPr lang="en-US" sz="1800" spc="-10" dirty="0" smtClean="0">
                <a:latin typeface="Arial"/>
                <a:cs typeface="Arial"/>
              </a:rPr>
              <a:t>next </a:t>
            </a:r>
            <a:r>
              <a:rPr lang="en-US" sz="1800" spc="-5" dirty="0" smtClean="0">
                <a:latin typeface="Arial"/>
                <a:cs typeface="Arial"/>
              </a:rPr>
              <a:t>page, subject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-5" dirty="0" smtClean="0">
                <a:latin typeface="Arial"/>
                <a:cs typeface="Arial"/>
              </a:rPr>
              <a:t>same</a:t>
            </a:r>
            <a:r>
              <a:rPr lang="en-US" sz="1800" spc="6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rules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Second-Chance (clock) Page-Replacement</a:t>
            </a:r>
            <a:r>
              <a:rPr lang="en-US" spc="-12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37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153400" cy="469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spc="-5" dirty="0" smtClean="0">
                <a:solidFill>
                  <a:srgbClr val="FF0000"/>
                </a:solidFill>
              </a:rPr>
              <a:t>Enhanced Second-Chance</a:t>
            </a:r>
            <a:r>
              <a:rPr lang="en-US" spc="75" dirty="0" smtClean="0">
                <a:solidFill>
                  <a:srgbClr val="FF0000"/>
                </a:solidFill>
              </a:rPr>
              <a:t> </a:t>
            </a:r>
            <a:r>
              <a:rPr lang="en-US" spc="-5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Improve algorithm by using reference bit and modify bit </a:t>
            </a:r>
            <a:r>
              <a:rPr lang="en-US" dirty="0" smtClean="0">
                <a:latin typeface="Arial"/>
                <a:cs typeface="Arial"/>
              </a:rPr>
              <a:t>(if </a:t>
            </a:r>
            <a:r>
              <a:rPr lang="en-US" spc="-5" dirty="0" smtClean="0">
                <a:latin typeface="Arial"/>
                <a:cs typeface="Arial"/>
              </a:rPr>
              <a:t>available) in</a:t>
            </a:r>
            <a:r>
              <a:rPr lang="en-US" spc="16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concert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370"/>
              </a:spcBef>
            </a:pPr>
            <a:r>
              <a:rPr lang="en-US" dirty="0" smtClean="0">
                <a:latin typeface="Arial"/>
                <a:cs typeface="Arial"/>
              </a:rPr>
              <a:t>Take </a:t>
            </a:r>
            <a:r>
              <a:rPr lang="en-US" spc="-5" dirty="0" smtClean="0">
                <a:latin typeface="Arial"/>
                <a:cs typeface="Arial"/>
              </a:rPr>
              <a:t>ordered pair (reference,</a:t>
            </a:r>
            <a:r>
              <a:rPr lang="en-US" spc="20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modify)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355600">
              <a:spcBef>
                <a:spcPts val="1375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  <a:tab pos="355600" algn="l"/>
              </a:tabLst>
            </a:pPr>
            <a:r>
              <a:rPr lang="en-US" dirty="0" smtClean="0">
                <a:latin typeface="Arial"/>
                <a:cs typeface="Arial"/>
              </a:rPr>
              <a:t>(0, </a:t>
            </a:r>
            <a:r>
              <a:rPr lang="en-US" spc="-5" dirty="0" smtClean="0">
                <a:latin typeface="Arial"/>
                <a:cs typeface="Arial"/>
              </a:rPr>
              <a:t>0) neither recently used not modified </a:t>
            </a:r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spc="-5" dirty="0" smtClean="0">
                <a:latin typeface="Arial"/>
                <a:cs typeface="Arial"/>
              </a:rPr>
              <a:t>best page </a:t>
            </a:r>
            <a:r>
              <a:rPr lang="en-US" dirty="0" smtClean="0">
                <a:latin typeface="Arial"/>
                <a:cs typeface="Arial"/>
              </a:rPr>
              <a:t>to</a:t>
            </a:r>
            <a:r>
              <a:rPr lang="en-US" spc="8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replace</a:t>
            </a:r>
            <a:endParaRPr lang="en-US" dirty="0" smtClean="0">
              <a:latin typeface="Arial"/>
              <a:cs typeface="Arial"/>
            </a:endParaRPr>
          </a:p>
          <a:p>
            <a:pPr marL="355600" marR="259079"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  <a:tab pos="355600" algn="l"/>
              </a:tabLst>
            </a:pPr>
            <a:r>
              <a:rPr lang="en-US" dirty="0" smtClean="0">
                <a:latin typeface="Arial"/>
                <a:cs typeface="Arial"/>
              </a:rPr>
              <a:t>(0, </a:t>
            </a:r>
            <a:r>
              <a:rPr lang="en-US" spc="-5" dirty="0" smtClean="0">
                <a:latin typeface="Arial"/>
                <a:cs typeface="Arial"/>
              </a:rPr>
              <a:t>1) not recently used but modified </a:t>
            </a:r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spc="-5" dirty="0" smtClean="0">
                <a:latin typeface="Arial"/>
                <a:cs typeface="Arial"/>
              </a:rPr>
              <a:t>not quite as good, </a:t>
            </a:r>
            <a:r>
              <a:rPr lang="en-US" dirty="0" smtClean="0">
                <a:latin typeface="Arial"/>
                <a:cs typeface="Arial"/>
              </a:rPr>
              <a:t>must </a:t>
            </a:r>
            <a:r>
              <a:rPr lang="en-US" spc="-10" dirty="0" smtClean="0">
                <a:latin typeface="Arial"/>
                <a:cs typeface="Arial"/>
              </a:rPr>
              <a:t>write </a:t>
            </a:r>
            <a:r>
              <a:rPr lang="en-US" spc="-5" dirty="0" smtClean="0">
                <a:latin typeface="Arial"/>
                <a:cs typeface="Arial"/>
              </a:rPr>
              <a:t>out before  replacement</a:t>
            </a:r>
            <a:endParaRPr lang="en-US" dirty="0" smtClean="0">
              <a:latin typeface="Arial"/>
              <a:cs typeface="Arial"/>
            </a:endParaRPr>
          </a:p>
          <a:p>
            <a:pPr marL="355600">
              <a:spcBef>
                <a:spcPts val="760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Arial"/>
                <a:cs typeface="Arial"/>
              </a:rPr>
              <a:t>(1, 0) recently used </a:t>
            </a:r>
            <a:r>
              <a:rPr lang="en-US" spc="-10" dirty="0" smtClean="0">
                <a:latin typeface="Arial"/>
                <a:cs typeface="Arial"/>
              </a:rPr>
              <a:t>but </a:t>
            </a:r>
            <a:r>
              <a:rPr lang="en-US" spc="-5" dirty="0" smtClean="0">
                <a:latin typeface="Arial"/>
                <a:cs typeface="Arial"/>
              </a:rPr>
              <a:t>clean </a:t>
            </a:r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spc="-10" dirty="0" smtClean="0">
                <a:latin typeface="Arial"/>
                <a:cs typeface="Arial"/>
              </a:rPr>
              <a:t>probably </a:t>
            </a:r>
            <a:r>
              <a:rPr lang="en-US" spc="-15" dirty="0" smtClean="0">
                <a:latin typeface="Arial"/>
                <a:cs typeface="Arial"/>
              </a:rPr>
              <a:t>will </a:t>
            </a:r>
            <a:r>
              <a:rPr lang="en-US" spc="-5" dirty="0" smtClean="0">
                <a:latin typeface="Arial"/>
                <a:cs typeface="Arial"/>
              </a:rPr>
              <a:t>be used </a:t>
            </a:r>
            <a:r>
              <a:rPr lang="en-US" spc="-10" dirty="0" smtClean="0">
                <a:latin typeface="Arial"/>
                <a:cs typeface="Arial"/>
              </a:rPr>
              <a:t>again</a:t>
            </a:r>
            <a:r>
              <a:rPr lang="en-US" spc="1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soon</a:t>
            </a:r>
            <a:endParaRPr lang="en-US" dirty="0" smtClean="0">
              <a:latin typeface="Arial"/>
              <a:cs typeface="Arial"/>
            </a:endParaRPr>
          </a:p>
          <a:p>
            <a:pPr marL="355600" marR="5080"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  <a:tab pos="355600" algn="l"/>
              </a:tabLst>
            </a:pPr>
            <a:r>
              <a:rPr lang="en-US" dirty="0" smtClean="0">
                <a:latin typeface="Arial"/>
                <a:cs typeface="Arial"/>
              </a:rPr>
              <a:t>(1, </a:t>
            </a:r>
            <a:r>
              <a:rPr lang="en-US" spc="-5" dirty="0" smtClean="0">
                <a:latin typeface="Arial"/>
                <a:cs typeface="Arial"/>
              </a:rPr>
              <a:t>1) recently used and modified </a:t>
            </a:r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spc="-5" dirty="0" smtClean="0">
                <a:latin typeface="Arial"/>
                <a:cs typeface="Arial"/>
              </a:rPr>
              <a:t>probably </a:t>
            </a:r>
            <a:r>
              <a:rPr lang="en-US" spc="-15" dirty="0" smtClean="0">
                <a:latin typeface="Arial"/>
                <a:cs typeface="Arial"/>
              </a:rPr>
              <a:t>will </a:t>
            </a:r>
            <a:r>
              <a:rPr lang="en-US" spc="-5" dirty="0" smtClean="0">
                <a:latin typeface="Arial"/>
                <a:cs typeface="Arial"/>
              </a:rPr>
              <a:t>be used again soon and </a:t>
            </a:r>
            <a:r>
              <a:rPr lang="en-US" spc="-10" dirty="0" smtClean="0">
                <a:latin typeface="Arial"/>
                <a:cs typeface="Arial"/>
              </a:rPr>
              <a:t>need </a:t>
            </a:r>
            <a:r>
              <a:rPr lang="en-US" dirty="0" smtClean="0">
                <a:latin typeface="Arial"/>
                <a:cs typeface="Arial"/>
              </a:rPr>
              <a:t>to  </a:t>
            </a:r>
            <a:r>
              <a:rPr lang="en-US" spc="-10" dirty="0" smtClean="0">
                <a:latin typeface="Arial"/>
                <a:cs typeface="Arial"/>
              </a:rPr>
              <a:t>write </a:t>
            </a:r>
            <a:r>
              <a:rPr lang="en-US" spc="-5" dirty="0" smtClean="0">
                <a:latin typeface="Arial"/>
                <a:cs typeface="Arial"/>
              </a:rPr>
              <a:t>out before</a:t>
            </a:r>
            <a:r>
              <a:rPr lang="en-US" spc="5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replacement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355600" marR="654050">
              <a:lnSpc>
                <a:spcPct val="100000"/>
              </a:lnSpc>
              <a:spcBef>
                <a:spcPts val="1375"/>
              </a:spcBef>
              <a:tabLst>
                <a:tab pos="6285230" algn="l"/>
              </a:tabLst>
            </a:pPr>
            <a:r>
              <a:rPr lang="en-US" spc="-5" dirty="0" smtClean="0">
                <a:latin typeface="Arial"/>
                <a:cs typeface="Arial"/>
              </a:rPr>
              <a:t>When page replacement called </a:t>
            </a:r>
            <a:r>
              <a:rPr lang="en-US" dirty="0" smtClean="0">
                <a:latin typeface="Arial"/>
                <a:cs typeface="Arial"/>
              </a:rPr>
              <a:t>for, </a:t>
            </a:r>
            <a:r>
              <a:rPr lang="en-US" spc="-5" dirty="0" smtClean="0">
                <a:latin typeface="Arial"/>
                <a:cs typeface="Arial"/>
              </a:rPr>
              <a:t>use </a:t>
            </a:r>
            <a:r>
              <a:rPr lang="en-US" dirty="0" smtClean="0">
                <a:latin typeface="Arial"/>
                <a:cs typeface="Arial"/>
              </a:rPr>
              <a:t>the</a:t>
            </a:r>
            <a:r>
              <a:rPr lang="en-US" spc="12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clock</a:t>
            </a:r>
            <a:r>
              <a:rPr lang="en-US" spc="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scheme	but use </a:t>
            </a:r>
            <a:r>
              <a:rPr lang="en-US" dirty="0" smtClean="0">
                <a:latin typeface="Arial"/>
                <a:cs typeface="Arial"/>
              </a:rPr>
              <a:t>the</a:t>
            </a:r>
            <a:r>
              <a:rPr lang="en-US" spc="-6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four  classes replace page in </a:t>
            </a:r>
            <a:r>
              <a:rPr lang="en-US" spc="-10" dirty="0" smtClean="0">
                <a:latin typeface="Arial"/>
                <a:cs typeface="Arial"/>
              </a:rPr>
              <a:t>lowest </a:t>
            </a:r>
            <a:r>
              <a:rPr lang="en-US" spc="-5" dirty="0" smtClean="0">
                <a:latin typeface="Arial"/>
                <a:cs typeface="Arial"/>
              </a:rPr>
              <a:t>non-empty</a:t>
            </a:r>
            <a:r>
              <a:rPr lang="en-US" spc="9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class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375"/>
              </a:spcBef>
            </a:pPr>
            <a:r>
              <a:rPr lang="en-US" spc="-5" dirty="0" smtClean="0">
                <a:latin typeface="Arial"/>
                <a:cs typeface="Arial"/>
              </a:rPr>
              <a:t>Might need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search circular queue several</a:t>
            </a:r>
            <a:r>
              <a:rPr lang="en-US" spc="5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times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/>
              <a:t>Counting-Based Page Replacement</a:t>
            </a:r>
            <a:r>
              <a:rPr lang="en-US" sz="4000" spc="114" dirty="0" smtClean="0"/>
              <a:t> </a:t>
            </a:r>
            <a:r>
              <a:rPr lang="en-US" sz="4000" spc="-5" dirty="0" smtClean="0"/>
              <a:t>Algorithms</a:t>
            </a:r>
            <a:r>
              <a:rPr lang="en-US" sz="2000" spc="-5" dirty="0" smtClean="0"/>
              <a:t/>
            </a:r>
            <a:br>
              <a:rPr lang="en-US" sz="2000" spc="-5" dirty="0" smtClean="0"/>
            </a:br>
            <a:r>
              <a:rPr lang="en-US" sz="2000" spc="-5" dirty="0" smtClean="0"/>
              <a:t>[Reference string = </a:t>
            </a:r>
            <a:r>
              <a:rPr lang="en-US" sz="2000" spc="-5" dirty="0" smtClean="0">
                <a:solidFill>
                  <a:srgbClr val="FF0000"/>
                </a:solidFill>
              </a:rPr>
              <a:t>7,0,1,2,0,3,0,4,2,3,0,3,0,3,2,1,2,0,1,7,0,1 </a:t>
            </a:r>
            <a:r>
              <a:rPr lang="en-US" sz="2000" spc="-5" dirty="0" smtClean="0"/>
              <a:t>and Memory = 3</a:t>
            </a:r>
            <a:r>
              <a:rPr lang="en-US" sz="2000" spc="355" dirty="0" smtClean="0"/>
              <a:t> </a:t>
            </a:r>
            <a:r>
              <a:rPr lang="en-US" sz="2000" spc="-5" dirty="0" smtClean="0"/>
              <a:t>frames]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648200"/>
          </a:xfrm>
        </p:spPr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US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pc="-5" dirty="0" smtClean="0">
                <a:latin typeface="Arial"/>
                <a:cs typeface="Arial"/>
              </a:rPr>
              <a:t>Keep a counter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the number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references that have been made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each</a:t>
            </a:r>
            <a:r>
              <a:rPr lang="en-US" spc="1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page</a:t>
            </a:r>
            <a:endParaRPr lang="en-US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latin typeface="Arial"/>
                <a:cs typeface="Arial"/>
              </a:rPr>
              <a:t>Not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common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lang="en-US" sz="4400" dirty="0" smtClean="0">
              <a:latin typeface="Arial"/>
              <a:cs typeface="Arial"/>
            </a:endParaRPr>
          </a:p>
          <a:p>
            <a:pPr marL="413384" marR="452755">
              <a:lnSpc>
                <a:spcPct val="100000"/>
              </a:lnSpc>
              <a:tabLst>
                <a:tab pos="4908550" algn="l"/>
              </a:tabLst>
            </a:pP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Lease </a:t>
            </a:r>
            <a:r>
              <a:rPr lang="en-US" b="1" dirty="0" smtClean="0">
                <a:solidFill>
                  <a:srgbClr val="3366FF"/>
                </a:solidFill>
                <a:latin typeface="Arial"/>
                <a:cs typeface="Arial"/>
              </a:rPr>
              <a:t>Frequently </a:t>
            </a: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Used</a:t>
            </a:r>
            <a:r>
              <a:rPr lang="en-US" b="1" spc="25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(</a:t>
            </a: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LFU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r>
              <a:rPr lang="en-US" spc="-5" dirty="0" smtClean="0">
                <a:latin typeface="Arial"/>
                <a:cs typeface="Arial"/>
              </a:rPr>
              <a:t>:	replaces </a:t>
            </a: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page </a:t>
            </a:r>
            <a:r>
              <a:rPr lang="en-US" spc="-15" dirty="0" smtClean="0">
                <a:latin typeface="Arial"/>
                <a:cs typeface="Arial"/>
              </a:rPr>
              <a:t>with </a:t>
            </a:r>
            <a:r>
              <a:rPr lang="en-US" dirty="0" smtClean="0">
                <a:latin typeface="Arial"/>
                <a:cs typeface="Arial"/>
              </a:rPr>
              <a:t>the  </a:t>
            </a:r>
            <a:r>
              <a:rPr lang="en-US" spc="-5" dirty="0" smtClean="0">
                <a:latin typeface="Arial"/>
                <a:cs typeface="Arial"/>
              </a:rPr>
              <a:t>smallest</a:t>
            </a:r>
            <a:r>
              <a:rPr lang="en-US" spc="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count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137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An actively used </a:t>
            </a:r>
            <a:r>
              <a:rPr lang="en-US" spc="-10" dirty="0" smtClean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should have a large count</a:t>
            </a:r>
            <a:r>
              <a:rPr lang="en-US" spc="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1375"/>
              </a:spcBef>
              <a:tabLst>
                <a:tab pos="1099185" algn="l"/>
              </a:tabLst>
            </a:pPr>
            <a:r>
              <a:rPr lang="en-US" sz="2400" dirty="0" smtClean="0">
                <a:solidFill>
                  <a:srgbClr val="FFCC00"/>
                </a:solidFill>
                <a:latin typeface="Arial"/>
                <a:cs typeface="Arial"/>
              </a:rPr>
              <a:t>–	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But... Pages may be heavily used initially </a:t>
            </a:r>
            <a:r>
              <a:rPr lang="en-US" spc="-10" dirty="0" smtClean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never used</a:t>
            </a:r>
            <a:r>
              <a:rPr lang="en-US" spc="7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again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4400" dirty="0" smtClean="0">
              <a:latin typeface="Arial"/>
              <a:cs typeface="Arial"/>
            </a:endParaRPr>
          </a:p>
          <a:p>
            <a:pPr marL="413384" marR="10795" algn="just">
              <a:lnSpc>
                <a:spcPct val="100000"/>
              </a:lnSpc>
            </a:pP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Most Frequently Used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b="1" dirty="0" smtClean="0">
                <a:solidFill>
                  <a:srgbClr val="3366FF"/>
                </a:solidFill>
                <a:latin typeface="Arial"/>
                <a:cs typeface="Arial"/>
              </a:rPr>
              <a:t>MFU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r>
              <a:rPr lang="en-US" spc="-5" dirty="0" smtClean="0">
                <a:latin typeface="Arial"/>
                <a:cs typeface="Arial"/>
              </a:rPr>
              <a:t>: based on </a:t>
            </a: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argument that </a:t>
            </a:r>
            <a:r>
              <a:rPr lang="en-US" dirty="0" smtClean="0">
                <a:latin typeface="Arial"/>
                <a:cs typeface="Arial"/>
              </a:rPr>
              <a:t>the  </a:t>
            </a:r>
            <a:r>
              <a:rPr lang="en-US" spc="-5" dirty="0" smtClean="0">
                <a:latin typeface="Arial"/>
                <a:cs typeface="Arial"/>
              </a:rPr>
              <a:t>page </a:t>
            </a:r>
            <a:r>
              <a:rPr lang="en-US" spc="-15" dirty="0" smtClean="0">
                <a:latin typeface="Arial"/>
                <a:cs typeface="Arial"/>
              </a:rPr>
              <a:t>with </a:t>
            </a: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smallest count </a:t>
            </a:r>
            <a:r>
              <a:rPr lang="en-US" spc="-15" dirty="0" smtClean="0">
                <a:latin typeface="Arial"/>
                <a:cs typeface="Arial"/>
              </a:rPr>
              <a:t>was </a:t>
            </a:r>
            <a:r>
              <a:rPr lang="en-US" spc="-5" dirty="0" smtClean="0">
                <a:latin typeface="Arial"/>
                <a:cs typeface="Arial"/>
              </a:rPr>
              <a:t>probably just brought in and has </a:t>
            </a:r>
            <a:r>
              <a:rPr lang="en-US" spc="-10" dirty="0" smtClean="0">
                <a:latin typeface="Arial"/>
                <a:cs typeface="Arial"/>
              </a:rPr>
              <a:t>yet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be  used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12700" marR="234315">
              <a:lnSpc>
                <a:spcPct val="100000"/>
              </a:lnSpc>
              <a:spcBef>
                <a:spcPts val="1375"/>
              </a:spcBef>
            </a:pP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Counting-based algorithms are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very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expensive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implement, and they do not  approximate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OPT </a:t>
            </a:r>
            <a:r>
              <a:rPr lang="en-US" spc="-5" dirty="0" smtClean="0">
                <a:solidFill>
                  <a:srgbClr val="FF0000"/>
                </a:solidFill>
                <a:latin typeface="Arial"/>
                <a:cs typeface="Arial"/>
              </a:rPr>
              <a:t>replacement</a:t>
            </a:r>
            <a:r>
              <a:rPr lang="en-US" spc="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FF0000"/>
                </a:solidFill>
                <a:latin typeface="Arial"/>
                <a:cs typeface="Arial"/>
              </a:rPr>
              <a:t>well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FF0000"/>
                </a:solidFill>
              </a:rPr>
              <a:t>Segmentation</a:t>
            </a:r>
            <a:r>
              <a:rPr lang="en-US" spc="-8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Logical address consists </a:t>
            </a:r>
            <a:r>
              <a:rPr lang="en-US" sz="1800" dirty="0" smtClean="0">
                <a:latin typeface="Arial"/>
                <a:cs typeface="Arial"/>
              </a:rPr>
              <a:t>of </a:t>
            </a:r>
            <a:r>
              <a:rPr lang="en-US" sz="1800" spc="-5" dirty="0" smtClean="0">
                <a:latin typeface="Arial"/>
                <a:cs typeface="Arial"/>
              </a:rPr>
              <a:t>a </a:t>
            </a:r>
            <a:r>
              <a:rPr lang="en-US" sz="1800" spc="-15" dirty="0" smtClean="0">
                <a:latin typeface="Arial"/>
                <a:cs typeface="Arial"/>
              </a:rPr>
              <a:t>two</a:t>
            </a:r>
            <a:r>
              <a:rPr lang="en-US" sz="1800" spc="70" dirty="0" smtClean="0">
                <a:latin typeface="Arial"/>
                <a:cs typeface="Arial"/>
              </a:rPr>
              <a:t> </a:t>
            </a:r>
            <a:r>
              <a:rPr lang="en-US" sz="1800" spc="-5" dirty="0" err="1" smtClean="0">
                <a:latin typeface="Arial"/>
                <a:cs typeface="Arial"/>
              </a:rPr>
              <a:t>tuple</a:t>
            </a:r>
            <a:r>
              <a:rPr lang="en-US" sz="1800" spc="-5" dirty="0" smtClean="0">
                <a:latin typeface="Arial"/>
                <a:cs typeface="Arial"/>
              </a:rPr>
              <a:t>:</a:t>
            </a:r>
            <a:endParaRPr lang="en-US" sz="1800" dirty="0" smtClean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60"/>
              </a:spcBef>
            </a:pPr>
            <a:r>
              <a:rPr lang="en-US" sz="1800" spc="-5" dirty="0" smtClean="0">
                <a:latin typeface="Arial"/>
                <a:cs typeface="Arial"/>
              </a:rPr>
              <a:t>&lt;segment-number,</a:t>
            </a:r>
            <a:r>
              <a:rPr lang="en-US" sz="1800" spc="10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offset&gt;,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750" dirty="0" smtClean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Segment </a:t>
            </a:r>
            <a:r>
              <a:rPr lang="en-US" sz="1800" b="1" dirty="0" smtClean="0">
                <a:solidFill>
                  <a:srgbClr val="3366FF"/>
                </a:solidFill>
                <a:latin typeface="Arial"/>
                <a:cs typeface="Arial"/>
              </a:rPr>
              <a:t>table </a:t>
            </a:r>
            <a:r>
              <a:rPr lang="en-US" sz="1800" dirty="0" smtClean="0">
                <a:latin typeface="Arial"/>
                <a:cs typeface="Arial"/>
              </a:rPr>
              <a:t>– </a:t>
            </a:r>
            <a:r>
              <a:rPr lang="en-US" sz="1800" spc="-5" dirty="0" smtClean="0">
                <a:latin typeface="Arial"/>
                <a:cs typeface="Arial"/>
              </a:rPr>
              <a:t>maps two-dimensional </a:t>
            </a:r>
            <a:r>
              <a:rPr lang="en-US" sz="1800" spc="-10" dirty="0" smtClean="0">
                <a:latin typeface="Arial"/>
                <a:cs typeface="Arial"/>
              </a:rPr>
              <a:t>physical </a:t>
            </a:r>
            <a:r>
              <a:rPr lang="en-US" sz="1800" spc="-5" dirty="0" smtClean="0">
                <a:latin typeface="Arial"/>
                <a:cs typeface="Arial"/>
              </a:rPr>
              <a:t>addresses; each  table entry</a:t>
            </a:r>
            <a:r>
              <a:rPr lang="en-US" sz="1800" spc="1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has:</a:t>
            </a:r>
            <a:endParaRPr lang="en-US" sz="1800" dirty="0" smtClean="0">
              <a:latin typeface="Arial"/>
              <a:cs typeface="Arial"/>
            </a:endParaRPr>
          </a:p>
          <a:p>
            <a:pPr marL="756285" marR="66992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base </a:t>
            </a:r>
            <a:r>
              <a:rPr lang="en-US" sz="1800" dirty="0" smtClean="0">
                <a:latin typeface="Arial"/>
                <a:cs typeface="Arial"/>
              </a:rPr>
              <a:t>– </a:t>
            </a:r>
            <a:r>
              <a:rPr lang="en-US" sz="1800" spc="-5" dirty="0" smtClean="0">
                <a:latin typeface="Arial"/>
                <a:cs typeface="Arial"/>
              </a:rPr>
              <a:t>contains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-5" dirty="0" smtClean="0">
                <a:latin typeface="Arial"/>
                <a:cs typeface="Arial"/>
              </a:rPr>
              <a:t>starting </a:t>
            </a:r>
            <a:r>
              <a:rPr lang="en-US" sz="1800" spc="-10" dirty="0" smtClean="0">
                <a:latin typeface="Arial"/>
                <a:cs typeface="Arial"/>
              </a:rPr>
              <a:t>physical </a:t>
            </a:r>
            <a:r>
              <a:rPr lang="en-US" sz="1800" spc="-5" dirty="0" smtClean="0">
                <a:latin typeface="Arial"/>
                <a:cs typeface="Arial"/>
              </a:rPr>
              <a:t>address </a:t>
            </a:r>
            <a:r>
              <a:rPr lang="en-US" sz="1800" spc="-15" dirty="0" smtClean="0">
                <a:latin typeface="Arial"/>
                <a:cs typeface="Arial"/>
              </a:rPr>
              <a:t>where </a:t>
            </a:r>
            <a:r>
              <a:rPr lang="en-US" sz="1800" dirty="0" smtClean="0">
                <a:latin typeface="Arial"/>
                <a:cs typeface="Arial"/>
              </a:rPr>
              <a:t>the  </a:t>
            </a:r>
            <a:r>
              <a:rPr lang="en-US" sz="1800" spc="-5" dirty="0" smtClean="0">
                <a:latin typeface="Arial"/>
                <a:cs typeface="Arial"/>
              </a:rPr>
              <a:t>segments reside in</a:t>
            </a:r>
            <a:r>
              <a:rPr lang="en-US" sz="1800" spc="15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memory</a:t>
            </a: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sz="1800" b="1" dirty="0" smtClean="0">
                <a:solidFill>
                  <a:srgbClr val="3366FF"/>
                </a:solidFill>
                <a:latin typeface="Arial"/>
                <a:cs typeface="Arial"/>
              </a:rPr>
              <a:t>limit </a:t>
            </a:r>
            <a:r>
              <a:rPr lang="en-US" sz="1800" dirty="0" smtClean="0">
                <a:latin typeface="Arial"/>
                <a:cs typeface="Arial"/>
              </a:rPr>
              <a:t>– </a:t>
            </a:r>
            <a:r>
              <a:rPr lang="en-US" sz="1800" spc="-5" dirty="0" smtClean="0">
                <a:latin typeface="Arial"/>
                <a:cs typeface="Arial"/>
              </a:rPr>
              <a:t>specifies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-5" dirty="0" smtClean="0">
                <a:latin typeface="Arial"/>
                <a:cs typeface="Arial"/>
              </a:rPr>
              <a:t>length </a:t>
            </a:r>
            <a:r>
              <a:rPr lang="en-US" sz="1800" dirty="0" smtClean="0">
                <a:latin typeface="Arial"/>
                <a:cs typeface="Arial"/>
              </a:rPr>
              <a:t>of </a:t>
            </a:r>
            <a:r>
              <a:rPr lang="en-US" sz="1800" spc="-5" dirty="0" smtClean="0">
                <a:latin typeface="Arial"/>
                <a:cs typeface="Arial"/>
              </a:rPr>
              <a:t>the</a:t>
            </a:r>
            <a:r>
              <a:rPr lang="en-US" sz="1800" spc="-1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segment</a:t>
            </a:r>
            <a:endParaRPr lang="en-US" sz="18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"/>
            </a:pPr>
            <a:endParaRPr lang="en-US" sz="1750" dirty="0" smtClean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Segment-table base register (STBR) </a:t>
            </a:r>
            <a:r>
              <a:rPr lang="en-US" sz="1800" spc="-5" dirty="0" smtClean="0">
                <a:latin typeface="Arial"/>
                <a:cs typeface="Arial"/>
              </a:rPr>
              <a:t>points </a:t>
            </a:r>
            <a:r>
              <a:rPr lang="en-US" sz="1800" dirty="0" smtClean="0">
                <a:latin typeface="Arial"/>
                <a:cs typeface="Arial"/>
              </a:rPr>
              <a:t>to the</a:t>
            </a:r>
            <a:r>
              <a:rPr lang="en-US" sz="1800" spc="4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segment</a:t>
            </a:r>
            <a:endParaRPr lang="en-US" sz="1800" dirty="0" smtClean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lang="en-US" sz="1800" spc="-140" dirty="0" smtClean="0">
                <a:latin typeface="Arial"/>
                <a:cs typeface="Arial"/>
              </a:rPr>
              <a:t>table</a:t>
            </a:r>
            <a:r>
              <a:rPr lang="en-US" sz="1800" spc="-140" dirty="0" smtClean="0">
                <a:latin typeface="AoyagiKouzanFontT"/>
                <a:cs typeface="AoyagiKouzanFontT"/>
              </a:rPr>
              <a:t>’</a:t>
            </a:r>
            <a:r>
              <a:rPr lang="en-US" sz="1800" spc="-140" dirty="0" smtClean="0">
                <a:latin typeface="Arial"/>
                <a:cs typeface="Arial"/>
              </a:rPr>
              <a:t>s </a:t>
            </a:r>
            <a:r>
              <a:rPr lang="en-US" sz="1800" spc="-5" dirty="0" smtClean="0">
                <a:latin typeface="Arial"/>
                <a:cs typeface="Arial"/>
              </a:rPr>
              <a:t>location </a:t>
            </a:r>
            <a:r>
              <a:rPr lang="en-US" sz="1800" dirty="0" smtClean="0">
                <a:latin typeface="Arial"/>
                <a:cs typeface="Arial"/>
              </a:rPr>
              <a:t>in</a:t>
            </a:r>
            <a:r>
              <a:rPr lang="en-US" sz="1800" spc="-21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memory</a:t>
            </a:r>
            <a:endParaRPr lang="en-US"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750" dirty="0" smtClean="0">
              <a:latin typeface="Arial"/>
              <a:cs typeface="Arial"/>
            </a:endParaRPr>
          </a:p>
          <a:p>
            <a:pPr marL="355600" marR="625475" indent="-34353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Segment-table </a:t>
            </a:r>
            <a:r>
              <a:rPr lang="en-US" sz="1800" b="1" dirty="0" smtClean="0">
                <a:solidFill>
                  <a:srgbClr val="3366FF"/>
                </a:solidFill>
                <a:latin typeface="Arial"/>
                <a:cs typeface="Arial"/>
              </a:rPr>
              <a:t>length </a:t>
            </a:r>
            <a:r>
              <a:rPr lang="en-US" sz="1800" b="1" spc="-5" dirty="0" smtClean="0">
                <a:solidFill>
                  <a:srgbClr val="3366FF"/>
                </a:solidFill>
                <a:latin typeface="Arial"/>
                <a:cs typeface="Arial"/>
              </a:rPr>
              <a:t>register </a:t>
            </a:r>
            <a:r>
              <a:rPr lang="en-US" sz="1800" b="1" dirty="0" smtClean="0">
                <a:solidFill>
                  <a:srgbClr val="3366FF"/>
                </a:solidFill>
                <a:latin typeface="Arial"/>
                <a:cs typeface="Arial"/>
              </a:rPr>
              <a:t>(STLR) </a:t>
            </a:r>
            <a:r>
              <a:rPr lang="en-US" sz="1800" spc="-5" dirty="0" smtClean="0">
                <a:latin typeface="Arial"/>
                <a:cs typeface="Arial"/>
              </a:rPr>
              <a:t>indicates number </a:t>
            </a:r>
            <a:r>
              <a:rPr lang="en-US" sz="1800" dirty="0" smtClean="0">
                <a:latin typeface="Arial"/>
                <a:cs typeface="Arial"/>
              </a:rPr>
              <a:t>of  </a:t>
            </a:r>
            <a:r>
              <a:rPr lang="en-US" sz="1800" spc="-5" dirty="0" smtClean="0">
                <a:latin typeface="Arial"/>
                <a:cs typeface="Arial"/>
              </a:rPr>
              <a:t>segments used </a:t>
            </a:r>
            <a:r>
              <a:rPr lang="en-US" sz="1800" spc="-10" dirty="0" smtClean="0">
                <a:latin typeface="Arial"/>
                <a:cs typeface="Arial"/>
              </a:rPr>
              <a:t>by </a:t>
            </a:r>
            <a:r>
              <a:rPr lang="en-US" sz="1800" spc="-5" dirty="0" smtClean="0">
                <a:latin typeface="Arial"/>
                <a:cs typeface="Arial"/>
              </a:rPr>
              <a:t>a</a:t>
            </a:r>
            <a:r>
              <a:rPr lang="en-US" sz="1800" spc="3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program;</a:t>
            </a:r>
            <a:endParaRPr lang="en-US" sz="1800" dirty="0" smtClean="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  <a:spcBef>
                <a:spcPts val="755"/>
              </a:spcBef>
            </a:pPr>
            <a:r>
              <a:rPr lang="en-US" sz="1800" spc="-5" dirty="0" smtClean="0">
                <a:latin typeface="Arial"/>
                <a:cs typeface="Arial"/>
              </a:rPr>
              <a:t>segment number </a:t>
            </a:r>
            <a:r>
              <a:rPr lang="en-US" sz="1800" b="1" i="1" spc="-5" dirty="0" smtClean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lang="en-US" sz="1800" spc="-5" dirty="0" smtClean="0">
                <a:latin typeface="Arial"/>
                <a:cs typeface="Arial"/>
              </a:rPr>
              <a:t>is legal </a:t>
            </a:r>
            <a:r>
              <a:rPr lang="en-US" sz="1800" dirty="0" smtClean="0">
                <a:latin typeface="Arial"/>
                <a:cs typeface="Arial"/>
              </a:rPr>
              <a:t>if </a:t>
            </a:r>
            <a:r>
              <a:rPr lang="en-US" sz="1800" b="1" i="1" spc="-5" dirty="0" smtClean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lang="en-US" sz="1800" dirty="0" smtClean="0">
                <a:latin typeface="Arial"/>
                <a:cs typeface="Arial"/>
              </a:rPr>
              <a:t>&lt;</a:t>
            </a:r>
            <a:r>
              <a:rPr lang="en-US" sz="1800" spc="50" dirty="0" smtClean="0"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cs typeface="Arial"/>
              </a:rPr>
              <a:t>STLR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Page-Buffering</a:t>
            </a:r>
            <a:r>
              <a:rPr lang="en-US" spc="-125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Keep a </a:t>
            </a:r>
            <a:r>
              <a:rPr lang="en-US" spc="-10" dirty="0" smtClean="0">
                <a:latin typeface="Arial"/>
                <a:cs typeface="Arial"/>
              </a:rPr>
              <a:t>pool </a:t>
            </a:r>
            <a:r>
              <a:rPr lang="en-US" dirty="0" smtClean="0">
                <a:latin typeface="Arial"/>
                <a:cs typeface="Arial"/>
              </a:rPr>
              <a:t>of free </a:t>
            </a:r>
            <a:r>
              <a:rPr lang="en-US" spc="-5" dirty="0" smtClean="0">
                <a:latin typeface="Arial"/>
                <a:cs typeface="Arial"/>
              </a:rPr>
              <a:t>frames,</a:t>
            </a:r>
            <a:r>
              <a:rPr lang="en-US" spc="15" dirty="0" smtClean="0">
                <a:latin typeface="Arial"/>
                <a:cs typeface="Arial"/>
              </a:rPr>
              <a:t> </a:t>
            </a:r>
            <a:r>
              <a:rPr lang="en-US" spc="-15" dirty="0" smtClean="0">
                <a:latin typeface="Arial"/>
                <a:cs typeface="Arial"/>
              </a:rPr>
              <a:t>always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370"/>
              </a:spcBef>
            </a:pPr>
            <a:r>
              <a:rPr lang="en-US" spc="-5" dirty="0" smtClean="0">
                <a:latin typeface="Arial"/>
                <a:cs typeface="Arial"/>
              </a:rPr>
              <a:t>Then </a:t>
            </a:r>
            <a:r>
              <a:rPr lang="en-US" dirty="0" smtClean="0">
                <a:latin typeface="Arial"/>
                <a:cs typeface="Arial"/>
              </a:rPr>
              <a:t>frame </a:t>
            </a:r>
            <a:r>
              <a:rPr lang="en-US" spc="-5" dirty="0" smtClean="0">
                <a:latin typeface="Arial"/>
                <a:cs typeface="Arial"/>
              </a:rPr>
              <a:t>available </a:t>
            </a:r>
            <a:r>
              <a:rPr lang="en-US" spc="-15" dirty="0" smtClean="0">
                <a:latin typeface="Arial"/>
                <a:cs typeface="Arial"/>
              </a:rPr>
              <a:t>when </a:t>
            </a:r>
            <a:r>
              <a:rPr lang="en-US" spc="-5" dirty="0" smtClean="0">
                <a:latin typeface="Arial"/>
                <a:cs typeface="Arial"/>
              </a:rPr>
              <a:t>needed, not found </a:t>
            </a:r>
            <a:r>
              <a:rPr lang="en-US" dirty="0" smtClean="0">
                <a:latin typeface="Arial"/>
                <a:cs typeface="Arial"/>
              </a:rPr>
              <a:t>at </a:t>
            </a:r>
            <a:r>
              <a:rPr lang="en-US" spc="-5" dirty="0" smtClean="0">
                <a:latin typeface="Arial"/>
                <a:cs typeface="Arial"/>
              </a:rPr>
              <a:t>fault</a:t>
            </a:r>
            <a:r>
              <a:rPr lang="en-US" spc="10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time</a:t>
            </a:r>
          </a:p>
          <a:p>
            <a:pPr marL="413384" marR="334645">
              <a:lnSpc>
                <a:spcPct val="135000"/>
              </a:lnSpc>
              <a:spcBef>
                <a:spcPts val="5"/>
              </a:spcBef>
            </a:pPr>
            <a:r>
              <a:rPr lang="en-US" spc="-5" dirty="0" smtClean="0">
                <a:latin typeface="Arial"/>
                <a:cs typeface="Arial"/>
              </a:rPr>
              <a:t>Read page into free </a:t>
            </a:r>
            <a:r>
              <a:rPr lang="en-US" dirty="0" smtClean="0">
                <a:latin typeface="Arial"/>
                <a:cs typeface="Arial"/>
              </a:rPr>
              <a:t>frame </a:t>
            </a:r>
            <a:r>
              <a:rPr lang="en-US" spc="-5" dirty="0" smtClean="0">
                <a:latin typeface="Arial"/>
                <a:cs typeface="Arial"/>
              </a:rPr>
              <a:t>and select </a:t>
            </a:r>
            <a:r>
              <a:rPr lang="en-US" dirty="0" smtClean="0">
                <a:latin typeface="Arial"/>
                <a:cs typeface="Arial"/>
              </a:rPr>
              <a:t>victim to </a:t>
            </a:r>
            <a:r>
              <a:rPr lang="en-US" spc="-5" dirty="0" smtClean="0">
                <a:latin typeface="Arial"/>
                <a:cs typeface="Arial"/>
              </a:rPr>
              <a:t>evict and add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free pool  When convenient, evict</a:t>
            </a:r>
            <a:r>
              <a:rPr lang="en-US" spc="2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victim</a:t>
            </a: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spc="-10" dirty="0" smtClean="0">
                <a:latin typeface="Arial"/>
                <a:cs typeface="Arial"/>
              </a:rPr>
              <a:t>Possibly, </a:t>
            </a:r>
            <a:r>
              <a:rPr lang="en-US" spc="-5" dirty="0" smtClean="0">
                <a:latin typeface="Arial"/>
                <a:cs typeface="Arial"/>
              </a:rPr>
              <a:t>keep list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modified</a:t>
            </a:r>
            <a:r>
              <a:rPr lang="en-US" spc="6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pages</a:t>
            </a:r>
            <a:endParaRPr lang="en-US" dirty="0" smtClean="0">
              <a:latin typeface="Arial"/>
              <a:cs typeface="Arial"/>
            </a:endParaRPr>
          </a:p>
          <a:p>
            <a:pPr marL="12700" marR="245745" indent="400685">
              <a:lnSpc>
                <a:spcPct val="270000"/>
              </a:lnSpc>
              <a:spcBef>
                <a:spcPts val="5"/>
              </a:spcBef>
            </a:pPr>
            <a:r>
              <a:rPr lang="en-US" spc="-5" dirty="0" smtClean="0">
                <a:latin typeface="Arial"/>
                <a:cs typeface="Arial"/>
              </a:rPr>
              <a:t>When backing </a:t>
            </a:r>
            <a:r>
              <a:rPr lang="en-US" dirty="0" smtClean="0">
                <a:latin typeface="Arial"/>
                <a:cs typeface="Arial"/>
              </a:rPr>
              <a:t>store </a:t>
            </a:r>
            <a:r>
              <a:rPr lang="en-US" spc="-10" dirty="0" smtClean="0">
                <a:latin typeface="Arial"/>
                <a:cs typeface="Arial"/>
              </a:rPr>
              <a:t>otherwise </a:t>
            </a:r>
            <a:r>
              <a:rPr lang="en-US" spc="-5" dirty="0" smtClean="0">
                <a:latin typeface="Arial"/>
                <a:cs typeface="Arial"/>
              </a:rPr>
              <a:t>idle, </a:t>
            </a:r>
            <a:r>
              <a:rPr lang="en-US" spc="-10" dirty="0" smtClean="0">
                <a:latin typeface="Arial"/>
                <a:cs typeface="Arial"/>
              </a:rPr>
              <a:t>write </a:t>
            </a:r>
            <a:r>
              <a:rPr lang="en-US" spc="-5" dirty="0" smtClean="0">
                <a:latin typeface="Arial"/>
                <a:cs typeface="Arial"/>
              </a:rPr>
              <a:t>pages there and </a:t>
            </a:r>
            <a:r>
              <a:rPr lang="en-US" dirty="0" smtClean="0">
                <a:latin typeface="Arial"/>
                <a:cs typeface="Arial"/>
              </a:rPr>
              <a:t>set to </a:t>
            </a:r>
            <a:r>
              <a:rPr lang="en-US" spc="-5" dirty="0" smtClean="0">
                <a:latin typeface="Arial"/>
                <a:cs typeface="Arial"/>
              </a:rPr>
              <a:t>non-dirty  </a:t>
            </a:r>
            <a:r>
              <a:rPr lang="en-US" spc="-10" dirty="0" smtClean="0">
                <a:latin typeface="Arial"/>
                <a:cs typeface="Arial"/>
              </a:rPr>
              <a:t>Possibly, </a:t>
            </a:r>
            <a:r>
              <a:rPr lang="en-US" spc="-5" dirty="0" smtClean="0">
                <a:latin typeface="Arial"/>
                <a:cs typeface="Arial"/>
              </a:rPr>
              <a:t>keep </a:t>
            </a:r>
            <a:r>
              <a:rPr lang="en-US" dirty="0" smtClean="0">
                <a:latin typeface="Arial"/>
                <a:cs typeface="Arial"/>
              </a:rPr>
              <a:t>free frame </a:t>
            </a:r>
            <a:r>
              <a:rPr lang="en-US" spc="-5" dirty="0" smtClean="0">
                <a:latin typeface="Arial"/>
                <a:cs typeface="Arial"/>
              </a:rPr>
              <a:t>contents intact and note </a:t>
            </a:r>
            <a:r>
              <a:rPr lang="en-US" spc="-15" dirty="0" smtClean="0">
                <a:latin typeface="Arial"/>
                <a:cs typeface="Arial"/>
              </a:rPr>
              <a:t>what </a:t>
            </a:r>
            <a:r>
              <a:rPr lang="en-US" spc="-5" dirty="0" smtClean="0">
                <a:latin typeface="Arial"/>
                <a:cs typeface="Arial"/>
              </a:rPr>
              <a:t>is in</a:t>
            </a:r>
            <a:r>
              <a:rPr lang="en-US" spc="14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them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4400" dirty="0" smtClean="0">
              <a:latin typeface="Arial"/>
              <a:cs typeface="Arial"/>
            </a:endParaRPr>
          </a:p>
          <a:p>
            <a:pPr marL="413384" marR="5080">
              <a:lnSpc>
                <a:spcPct val="135000"/>
              </a:lnSpc>
            </a:pPr>
            <a:r>
              <a:rPr lang="en-US" dirty="0" smtClean="0">
                <a:latin typeface="Arial"/>
                <a:cs typeface="Arial"/>
              </a:rPr>
              <a:t>If </a:t>
            </a:r>
            <a:r>
              <a:rPr lang="en-US" spc="-5" dirty="0" smtClean="0">
                <a:latin typeface="Arial"/>
                <a:cs typeface="Arial"/>
              </a:rPr>
              <a:t>referenced again before reused, no need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load contents again </a:t>
            </a:r>
            <a:r>
              <a:rPr lang="en-US" dirty="0" smtClean="0">
                <a:latin typeface="Arial"/>
                <a:cs typeface="Arial"/>
              </a:rPr>
              <a:t>from </a:t>
            </a:r>
            <a:r>
              <a:rPr lang="en-US" spc="-5" dirty="0" smtClean="0">
                <a:latin typeface="Arial"/>
                <a:cs typeface="Arial"/>
              </a:rPr>
              <a:t>disk  Generally useful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reduce penalty </a:t>
            </a:r>
            <a:r>
              <a:rPr lang="en-US" dirty="0" smtClean="0">
                <a:latin typeface="Arial"/>
                <a:cs typeface="Arial"/>
              </a:rPr>
              <a:t>if </a:t>
            </a:r>
            <a:r>
              <a:rPr lang="en-US" spc="-15" dirty="0" smtClean="0">
                <a:latin typeface="Arial"/>
                <a:cs typeface="Arial"/>
              </a:rPr>
              <a:t>wrong </a:t>
            </a:r>
            <a:r>
              <a:rPr lang="en-US" dirty="0" smtClean="0">
                <a:latin typeface="Arial"/>
                <a:cs typeface="Arial"/>
              </a:rPr>
              <a:t>victim frame</a:t>
            </a:r>
            <a:r>
              <a:rPr lang="en-US" spc="10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selected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spc="-5" dirty="0" smtClean="0">
                <a:solidFill>
                  <a:srgbClr val="FF0000"/>
                </a:solidFill>
              </a:rPr>
              <a:t>Applications and Page</a:t>
            </a:r>
            <a:r>
              <a:rPr lang="en-US" spc="40" dirty="0" smtClean="0">
                <a:solidFill>
                  <a:srgbClr val="FF0000"/>
                </a:solidFill>
              </a:rPr>
              <a:t> </a:t>
            </a:r>
            <a:r>
              <a:rPr lang="en-US" spc="-5" dirty="0" smtClean="0">
                <a:solidFill>
                  <a:srgbClr val="FF0000"/>
                </a:solidFill>
              </a:rPr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5" dirty="0" smtClean="0">
                <a:latin typeface="Arial"/>
                <a:cs typeface="Arial"/>
              </a:rPr>
              <a:t>All </a:t>
            </a:r>
            <a:r>
              <a:rPr lang="en-US" sz="3800" dirty="0" smtClean="0">
                <a:latin typeface="Arial"/>
                <a:cs typeface="Arial"/>
              </a:rPr>
              <a:t>of </a:t>
            </a:r>
            <a:r>
              <a:rPr lang="en-US" sz="3800" spc="-5" dirty="0" smtClean="0">
                <a:latin typeface="Arial"/>
                <a:cs typeface="Arial"/>
              </a:rPr>
              <a:t>these algorithms have </a:t>
            </a:r>
            <a:r>
              <a:rPr lang="en-US" sz="3800" dirty="0" smtClean="0">
                <a:latin typeface="Arial"/>
                <a:cs typeface="Arial"/>
              </a:rPr>
              <a:t>OS </a:t>
            </a:r>
            <a:r>
              <a:rPr lang="en-US" sz="3800" spc="-5" dirty="0" smtClean="0">
                <a:latin typeface="Arial"/>
                <a:cs typeface="Arial"/>
              </a:rPr>
              <a:t>guessing about </a:t>
            </a:r>
            <a:r>
              <a:rPr lang="en-US" sz="3800" dirty="0" smtClean="0">
                <a:latin typeface="Arial"/>
                <a:cs typeface="Arial"/>
              </a:rPr>
              <a:t>future </a:t>
            </a:r>
            <a:r>
              <a:rPr lang="en-US" sz="3800" spc="-5" dirty="0" smtClean="0">
                <a:latin typeface="Arial"/>
                <a:cs typeface="Arial"/>
              </a:rPr>
              <a:t>page</a:t>
            </a:r>
            <a:r>
              <a:rPr lang="en-US" sz="3800" spc="60" dirty="0" smtClean="0">
                <a:latin typeface="Arial"/>
                <a:cs typeface="Arial"/>
              </a:rPr>
              <a:t> </a:t>
            </a:r>
            <a:r>
              <a:rPr lang="en-US" sz="3800" spc="-5" dirty="0" smtClean="0">
                <a:latin typeface="Arial"/>
                <a:cs typeface="Arial"/>
              </a:rPr>
              <a:t>access</a:t>
            </a:r>
            <a:endParaRPr lang="en-US" sz="3800" dirty="0" smtClean="0">
              <a:latin typeface="Arial"/>
              <a:cs typeface="Arial"/>
            </a:endParaRPr>
          </a:p>
          <a:p>
            <a:pPr marL="12700" marR="2368550">
              <a:lnSpc>
                <a:spcPts val="5840"/>
              </a:lnSpc>
              <a:spcBef>
                <a:spcPts val="800"/>
              </a:spcBef>
            </a:pPr>
            <a:r>
              <a:rPr lang="en-US" sz="3800" spc="-5" dirty="0" smtClean="0">
                <a:latin typeface="Arial"/>
                <a:cs typeface="Arial"/>
              </a:rPr>
              <a:t>Some applications have better </a:t>
            </a:r>
            <a:r>
              <a:rPr lang="en-US" sz="3800" spc="-10" dirty="0" smtClean="0">
                <a:latin typeface="Arial"/>
                <a:cs typeface="Arial"/>
              </a:rPr>
              <a:t>knowledge </a:t>
            </a:r>
            <a:r>
              <a:rPr lang="en-US" sz="3800" dirty="0" smtClean="0">
                <a:latin typeface="Arial"/>
                <a:cs typeface="Arial"/>
              </a:rPr>
              <a:t>– i.e. </a:t>
            </a:r>
            <a:r>
              <a:rPr lang="en-US" sz="3800" spc="-5" dirty="0" smtClean="0">
                <a:latin typeface="Arial"/>
                <a:cs typeface="Arial"/>
              </a:rPr>
              <a:t>databases  Memory intensive applications can cause double</a:t>
            </a:r>
            <a:r>
              <a:rPr lang="en-US" sz="3800" spc="95" dirty="0" smtClean="0">
                <a:latin typeface="Arial"/>
                <a:cs typeface="Arial"/>
              </a:rPr>
              <a:t> </a:t>
            </a:r>
            <a:r>
              <a:rPr lang="en-US" sz="3800" spc="-5" dirty="0" smtClean="0">
                <a:latin typeface="Arial"/>
                <a:cs typeface="Arial"/>
              </a:rPr>
              <a:t>buffering</a:t>
            </a:r>
            <a:endParaRPr lang="en-US" sz="3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800" dirty="0" smtClean="0">
              <a:latin typeface="Arial"/>
              <a:cs typeface="Arial"/>
            </a:endParaRPr>
          </a:p>
          <a:p>
            <a:pPr marL="413384" marR="2734310">
              <a:lnSpc>
                <a:spcPct val="135100"/>
              </a:lnSpc>
            </a:pPr>
            <a:r>
              <a:rPr lang="en-US" sz="3800" dirty="0" smtClean="0">
                <a:latin typeface="Arial"/>
                <a:cs typeface="Arial"/>
              </a:rPr>
              <a:t>OS </a:t>
            </a:r>
            <a:r>
              <a:rPr lang="en-US" sz="3800" spc="-5" dirty="0" smtClean="0">
                <a:latin typeface="Arial"/>
                <a:cs typeface="Arial"/>
              </a:rPr>
              <a:t>keeps copy </a:t>
            </a:r>
            <a:r>
              <a:rPr lang="en-US" sz="3800" dirty="0" smtClean="0">
                <a:latin typeface="Arial"/>
                <a:cs typeface="Arial"/>
              </a:rPr>
              <a:t>of </a:t>
            </a:r>
            <a:r>
              <a:rPr lang="en-US" sz="3800" spc="-5" dirty="0" smtClean="0">
                <a:latin typeface="Arial"/>
                <a:cs typeface="Arial"/>
              </a:rPr>
              <a:t>page in </a:t>
            </a:r>
            <a:r>
              <a:rPr lang="en-US" sz="3800" dirty="0" smtClean="0">
                <a:latin typeface="Arial"/>
                <a:cs typeface="Arial"/>
              </a:rPr>
              <a:t>memory </a:t>
            </a:r>
            <a:r>
              <a:rPr lang="en-US" sz="3800" spc="-5" dirty="0" smtClean="0">
                <a:latin typeface="Arial"/>
                <a:cs typeface="Arial"/>
              </a:rPr>
              <a:t>as </a:t>
            </a:r>
            <a:r>
              <a:rPr lang="en-US" sz="3800" dirty="0" smtClean="0">
                <a:latin typeface="Arial"/>
                <a:cs typeface="Arial"/>
              </a:rPr>
              <a:t>I/O </a:t>
            </a:r>
            <a:r>
              <a:rPr lang="en-US" sz="3800" spc="-5" dirty="0" smtClean="0">
                <a:latin typeface="Arial"/>
                <a:cs typeface="Arial"/>
              </a:rPr>
              <a:t>buffer  Application keeps page in </a:t>
            </a:r>
            <a:r>
              <a:rPr lang="en-US" sz="3800" dirty="0" smtClean="0">
                <a:latin typeface="Arial"/>
                <a:cs typeface="Arial"/>
              </a:rPr>
              <a:t>memory for its </a:t>
            </a:r>
            <a:r>
              <a:rPr lang="en-US" sz="3800" spc="-20" dirty="0" smtClean="0">
                <a:latin typeface="Arial"/>
                <a:cs typeface="Arial"/>
              </a:rPr>
              <a:t>own</a:t>
            </a:r>
            <a:r>
              <a:rPr lang="en-US" sz="3800" spc="50" dirty="0" smtClean="0">
                <a:latin typeface="Arial"/>
                <a:cs typeface="Arial"/>
              </a:rPr>
              <a:t> </a:t>
            </a:r>
            <a:r>
              <a:rPr lang="en-US" sz="3800" spc="-15" dirty="0" smtClean="0">
                <a:latin typeface="Arial"/>
                <a:cs typeface="Arial"/>
              </a:rPr>
              <a:t>work</a:t>
            </a:r>
            <a:endParaRPr lang="en-US" sz="3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8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70"/>
              </a:spcBef>
            </a:pPr>
            <a:r>
              <a:rPr lang="en-US" sz="3800" spc="-5" dirty="0" smtClean="0">
                <a:latin typeface="Arial"/>
                <a:cs typeface="Arial"/>
              </a:rPr>
              <a:t>Operating system can given direct access </a:t>
            </a:r>
            <a:r>
              <a:rPr lang="en-US" sz="3800" dirty="0" smtClean="0">
                <a:latin typeface="Arial"/>
                <a:cs typeface="Arial"/>
              </a:rPr>
              <a:t>to the disk, </a:t>
            </a:r>
            <a:r>
              <a:rPr lang="en-US" sz="3800" spc="-5" dirty="0" smtClean="0">
                <a:latin typeface="Arial"/>
                <a:cs typeface="Arial"/>
              </a:rPr>
              <a:t>getting out </a:t>
            </a:r>
            <a:r>
              <a:rPr lang="en-US" sz="3800" dirty="0" smtClean="0">
                <a:latin typeface="Arial"/>
                <a:cs typeface="Arial"/>
              </a:rPr>
              <a:t>of </a:t>
            </a:r>
            <a:r>
              <a:rPr lang="en-US" sz="3800" spc="-5" dirty="0" smtClean="0">
                <a:latin typeface="Arial"/>
                <a:cs typeface="Arial"/>
              </a:rPr>
              <a:t>the </a:t>
            </a:r>
            <a:r>
              <a:rPr lang="en-US" sz="3800" spc="-15" dirty="0" smtClean="0">
                <a:latin typeface="Arial"/>
                <a:cs typeface="Arial"/>
              </a:rPr>
              <a:t>way </a:t>
            </a:r>
            <a:r>
              <a:rPr lang="en-US" sz="3800" dirty="0" smtClean="0">
                <a:latin typeface="Arial"/>
                <a:cs typeface="Arial"/>
              </a:rPr>
              <a:t>of </a:t>
            </a:r>
            <a:r>
              <a:rPr lang="en-US" sz="3800" spc="-5" dirty="0" smtClean="0">
                <a:latin typeface="Arial"/>
                <a:cs typeface="Arial"/>
              </a:rPr>
              <a:t>the  applications</a:t>
            </a:r>
            <a:endParaRPr lang="en-US" sz="3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800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375"/>
              </a:spcBef>
            </a:pPr>
            <a:r>
              <a:rPr lang="en-US" sz="3800" b="1" spc="-5" dirty="0" smtClean="0">
                <a:solidFill>
                  <a:srgbClr val="3366FF"/>
                </a:solidFill>
                <a:latin typeface="Arial"/>
                <a:cs typeface="Arial"/>
              </a:rPr>
              <a:t>Raw </a:t>
            </a:r>
            <a:r>
              <a:rPr lang="en-US" sz="3800" b="1" dirty="0" smtClean="0">
                <a:solidFill>
                  <a:srgbClr val="3366FF"/>
                </a:solidFill>
                <a:latin typeface="Arial"/>
                <a:cs typeface="Arial"/>
              </a:rPr>
              <a:t>disk</a:t>
            </a:r>
            <a:r>
              <a:rPr lang="en-US" sz="3800" b="1" spc="5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3800" spc="-5" dirty="0" smtClean="0">
                <a:latin typeface="Arial"/>
                <a:cs typeface="Arial"/>
              </a:rPr>
              <a:t>mode</a:t>
            </a:r>
            <a:endParaRPr lang="en-US" sz="3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lang="en-US" sz="3800" spc="-10" dirty="0" smtClean="0">
                <a:latin typeface="Arial"/>
                <a:cs typeface="Arial"/>
              </a:rPr>
              <a:t>Bypasses </a:t>
            </a:r>
            <a:r>
              <a:rPr lang="en-US" sz="3800" spc="-5" dirty="0" smtClean="0">
                <a:latin typeface="Arial"/>
                <a:cs typeface="Arial"/>
              </a:rPr>
              <a:t>buffering, locking,</a:t>
            </a:r>
            <a:r>
              <a:rPr lang="en-US" sz="3800" spc="55" dirty="0" smtClean="0">
                <a:latin typeface="Arial"/>
                <a:cs typeface="Arial"/>
              </a:rPr>
              <a:t> </a:t>
            </a:r>
            <a:r>
              <a:rPr lang="en-US" sz="3800" dirty="0" smtClean="0">
                <a:latin typeface="Arial"/>
                <a:cs typeface="Arial"/>
              </a:rPr>
              <a:t>etc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spc="-5" dirty="0" smtClean="0"/>
              <a:t>Allocation </a:t>
            </a:r>
            <a:r>
              <a:rPr lang="en-US" dirty="0" smtClean="0"/>
              <a:t>of</a:t>
            </a:r>
            <a:r>
              <a:rPr lang="en-US" spc="-105" dirty="0" smtClean="0"/>
              <a:t> </a:t>
            </a:r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 smtClean="0">
                <a:latin typeface="Arial"/>
                <a:cs typeface="Arial"/>
              </a:rPr>
              <a:t>Each process needs be allocated a </a:t>
            </a:r>
            <a:r>
              <a:rPr lang="en-US" sz="1800" b="1" i="1" dirty="0" smtClean="0">
                <a:latin typeface="Arial"/>
                <a:cs typeface="Arial"/>
              </a:rPr>
              <a:t>minimum </a:t>
            </a:r>
            <a:r>
              <a:rPr lang="en-US" sz="1800" spc="-5" dirty="0" smtClean="0">
                <a:latin typeface="Arial"/>
                <a:cs typeface="Arial"/>
              </a:rPr>
              <a:t>number </a:t>
            </a:r>
            <a:r>
              <a:rPr lang="en-US" sz="1800" dirty="0" smtClean="0">
                <a:latin typeface="Arial"/>
                <a:cs typeface="Arial"/>
              </a:rPr>
              <a:t>of</a:t>
            </a:r>
            <a:r>
              <a:rPr lang="en-US" sz="1800" spc="6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frames</a:t>
            </a:r>
            <a:endParaRPr lang="en-US" sz="1800" dirty="0" smtClean="0">
              <a:latin typeface="Arial"/>
              <a:cs typeface="Arial"/>
            </a:endParaRPr>
          </a:p>
          <a:p>
            <a:pPr marL="413384" marR="475615">
              <a:lnSpc>
                <a:spcPct val="195000"/>
              </a:lnSpc>
            </a:pP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page-faults increases as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#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allocated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frames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decreases 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minimum number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frames is defined by </a:t>
            </a: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computer</a:t>
            </a:r>
            <a:r>
              <a:rPr lang="en-US" sz="18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5" dirty="0" smtClean="0">
                <a:solidFill>
                  <a:srgbClr val="FF0000"/>
                </a:solidFill>
                <a:latin typeface="Arial"/>
                <a:cs typeface="Arial"/>
              </a:rPr>
              <a:t>architecture</a:t>
            </a:r>
            <a:endParaRPr lang="en-US"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750" dirty="0" smtClean="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  <a:tab pos="1834514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Example:	</a:t>
            </a:r>
            <a:r>
              <a:rPr lang="en-US" sz="1800" dirty="0" smtClean="0">
                <a:latin typeface="Arial"/>
                <a:cs typeface="Arial"/>
              </a:rPr>
              <a:t>IBM </a:t>
            </a:r>
            <a:r>
              <a:rPr lang="en-US" sz="1800" spc="-5" dirty="0" smtClean="0">
                <a:latin typeface="Arial"/>
                <a:cs typeface="Arial"/>
              </a:rPr>
              <a:t>370 </a:t>
            </a:r>
            <a:r>
              <a:rPr lang="en-US" sz="1800" dirty="0" smtClean="0">
                <a:latin typeface="Arial"/>
                <a:cs typeface="Arial"/>
              </a:rPr>
              <a:t>– </a:t>
            </a:r>
            <a:r>
              <a:rPr lang="en-US" sz="1800" spc="-5" dirty="0" smtClean="0">
                <a:latin typeface="Arial"/>
                <a:cs typeface="Arial"/>
              </a:rPr>
              <a:t>references 6 pages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-5" dirty="0" smtClean="0">
                <a:latin typeface="Arial"/>
                <a:cs typeface="Arial"/>
              </a:rPr>
              <a:t>handle </a:t>
            </a:r>
            <a:r>
              <a:rPr lang="en-US" sz="1800" dirty="0" smtClean="0">
                <a:latin typeface="Arial"/>
                <a:cs typeface="Arial"/>
              </a:rPr>
              <a:t>SS MOVE</a:t>
            </a:r>
            <a:r>
              <a:rPr lang="en-US" sz="1800" spc="3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instruction:</a:t>
            </a:r>
            <a:endParaRPr lang="en-US" sz="1800" dirty="0" smtClean="0">
              <a:latin typeface="Arial"/>
              <a:cs typeface="Arial"/>
            </a:endParaRPr>
          </a:p>
          <a:p>
            <a:pPr marL="1099185" lvl="1" indent="-229235">
              <a:spcBef>
                <a:spcPts val="755"/>
              </a:spcBef>
              <a:buClr>
                <a:srgbClr val="FFCC00"/>
              </a:buClr>
              <a:buSzPct val="75000"/>
              <a:tabLst>
                <a:tab pos="1099185" algn="l"/>
                <a:tab pos="109982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instruction is 6 </a:t>
            </a:r>
            <a:r>
              <a:rPr lang="en-US" sz="1800" spc="-10" dirty="0" smtClean="0">
                <a:latin typeface="Arial"/>
                <a:cs typeface="Arial"/>
              </a:rPr>
              <a:t>bytes, </a:t>
            </a:r>
            <a:r>
              <a:rPr lang="en-US" sz="1800" spc="-5" dirty="0" smtClean="0">
                <a:latin typeface="Arial"/>
                <a:cs typeface="Arial"/>
              </a:rPr>
              <a:t>might span 2</a:t>
            </a:r>
            <a:r>
              <a:rPr lang="en-US" sz="1800" spc="7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pages</a:t>
            </a:r>
            <a:endParaRPr lang="en-US" sz="1800" dirty="0" smtClean="0">
              <a:latin typeface="Arial"/>
              <a:cs typeface="Arial"/>
            </a:endParaRPr>
          </a:p>
          <a:p>
            <a:pPr marL="1099185" lvl="1" indent="-229235">
              <a:spcBef>
                <a:spcPts val="760"/>
              </a:spcBef>
              <a:buClr>
                <a:srgbClr val="FFCC00"/>
              </a:buClr>
              <a:buSzPct val="75000"/>
              <a:tabLst>
                <a:tab pos="1099185" algn="l"/>
                <a:tab pos="109982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2 pages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-5" dirty="0" smtClean="0">
                <a:latin typeface="Arial"/>
                <a:cs typeface="Arial"/>
              </a:rPr>
              <a:t>handle</a:t>
            </a:r>
            <a:r>
              <a:rPr lang="en-US" sz="1800" spc="20" dirty="0" smtClean="0">
                <a:latin typeface="Arial"/>
                <a:cs typeface="Arial"/>
              </a:rPr>
              <a:t> </a:t>
            </a:r>
            <a:r>
              <a:rPr lang="en-US" sz="1800" i="1" dirty="0" smtClean="0">
                <a:latin typeface="Arial"/>
                <a:cs typeface="Arial"/>
              </a:rPr>
              <a:t>from</a:t>
            </a:r>
            <a:endParaRPr lang="en-US" sz="1800" dirty="0" smtClean="0">
              <a:latin typeface="Arial"/>
              <a:cs typeface="Arial"/>
            </a:endParaRPr>
          </a:p>
          <a:p>
            <a:pPr marL="1099185" lvl="1" indent="-229235">
              <a:spcBef>
                <a:spcPts val="755"/>
              </a:spcBef>
              <a:buClr>
                <a:srgbClr val="FFCC00"/>
              </a:buClr>
              <a:buSzPct val="75000"/>
              <a:tabLst>
                <a:tab pos="1099185" algn="l"/>
                <a:tab pos="1099820" algn="l"/>
              </a:tabLst>
            </a:pPr>
            <a:r>
              <a:rPr lang="en-US" sz="1800" dirty="0" smtClean="0">
                <a:latin typeface="Arial"/>
                <a:cs typeface="Arial"/>
              </a:rPr>
              <a:t>2 </a:t>
            </a:r>
            <a:r>
              <a:rPr lang="en-US" sz="1800" spc="-5" dirty="0" smtClean="0">
                <a:latin typeface="Arial"/>
                <a:cs typeface="Arial"/>
              </a:rPr>
              <a:t>pages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-10" dirty="0" smtClean="0">
                <a:latin typeface="Arial"/>
                <a:cs typeface="Arial"/>
              </a:rPr>
              <a:t>handle</a:t>
            </a:r>
            <a:r>
              <a:rPr lang="en-US" sz="1800" spc="10" dirty="0" smtClean="0">
                <a:latin typeface="Arial"/>
                <a:cs typeface="Arial"/>
              </a:rPr>
              <a:t> </a:t>
            </a:r>
            <a:r>
              <a:rPr lang="en-US" sz="1800" i="1" dirty="0" smtClean="0">
                <a:latin typeface="Arial"/>
                <a:cs typeface="Arial"/>
              </a:rPr>
              <a:t>to</a:t>
            </a:r>
            <a:endParaRPr lang="en-US" sz="1800" dirty="0" smtClean="0">
              <a:latin typeface="Arial"/>
              <a:cs typeface="Arial"/>
            </a:endParaRPr>
          </a:p>
          <a:p>
            <a:pPr marL="12700" marR="1740535">
              <a:lnSpc>
                <a:spcPct val="195000"/>
              </a:lnSpc>
            </a:pPr>
            <a:r>
              <a:rPr lang="en-US" sz="1800" b="1" i="1" spc="-5" dirty="0" smtClean="0">
                <a:latin typeface="Arial"/>
                <a:cs typeface="Arial"/>
              </a:rPr>
              <a:t>Maximum </a:t>
            </a:r>
            <a:r>
              <a:rPr lang="en-US" sz="1800" dirty="0" smtClean="0">
                <a:latin typeface="Arial"/>
                <a:cs typeface="Arial"/>
              </a:rPr>
              <a:t>of </a:t>
            </a:r>
            <a:r>
              <a:rPr lang="en-US" sz="1800" spc="-5" dirty="0" smtClean="0">
                <a:latin typeface="Arial"/>
                <a:cs typeface="Arial"/>
              </a:rPr>
              <a:t>course is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-5" dirty="0" smtClean="0">
                <a:latin typeface="Arial"/>
                <a:cs typeface="Arial"/>
              </a:rPr>
              <a:t>total number </a:t>
            </a:r>
            <a:r>
              <a:rPr lang="en-US" sz="1800" dirty="0" smtClean="0">
                <a:latin typeface="Arial"/>
                <a:cs typeface="Arial"/>
              </a:rPr>
              <a:t>of frames </a:t>
            </a:r>
            <a:r>
              <a:rPr lang="en-US" sz="1800" spc="-5" dirty="0" smtClean="0">
                <a:latin typeface="Arial"/>
                <a:cs typeface="Arial"/>
              </a:rPr>
              <a:t>in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-5" dirty="0" smtClean="0">
                <a:latin typeface="Arial"/>
                <a:cs typeface="Arial"/>
              </a:rPr>
              <a:t>system  </a:t>
            </a:r>
            <a:r>
              <a:rPr lang="en-US" sz="1800" spc="-15" dirty="0" smtClean="0">
                <a:latin typeface="Arial"/>
                <a:cs typeface="Arial"/>
              </a:rPr>
              <a:t>Two </a:t>
            </a:r>
            <a:r>
              <a:rPr lang="en-US" sz="1800" spc="-5" dirty="0" smtClean="0">
                <a:latin typeface="Arial"/>
                <a:cs typeface="Arial"/>
              </a:rPr>
              <a:t>major allocation</a:t>
            </a:r>
            <a:r>
              <a:rPr lang="en-US" sz="1800" spc="6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schemes</a:t>
            </a:r>
            <a:endParaRPr lang="en-US" sz="1800" dirty="0" smtClean="0">
              <a:latin typeface="Arial"/>
              <a:cs typeface="Arial"/>
            </a:endParaRPr>
          </a:p>
          <a:p>
            <a:pPr marL="413384" marR="6050915">
              <a:lnSpc>
                <a:spcPct val="135000"/>
              </a:lnSpc>
              <a:spcBef>
                <a:spcPts val="1300"/>
              </a:spcBef>
            </a:pPr>
            <a:r>
              <a:rPr lang="en-US" sz="1800" spc="-5" dirty="0" smtClean="0">
                <a:latin typeface="Arial"/>
                <a:cs typeface="Arial"/>
              </a:rPr>
              <a:t>fixed allocation  priority</a:t>
            </a:r>
            <a:r>
              <a:rPr lang="en-US" sz="1800" spc="-4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5486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995">
              <a:lnSpc>
                <a:spcPts val="2090"/>
              </a:lnSpc>
            </a:pPr>
            <a:r>
              <a:rPr lang="en-US" spc="-5" dirty="0" smtClean="0">
                <a:latin typeface="Arial"/>
                <a:cs typeface="Arial"/>
              </a:rPr>
              <a:t>Many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variations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Thra</a:t>
            </a:r>
            <a:r>
              <a:rPr lang="en-US" spc="-15" dirty="0" smtClean="0"/>
              <a:t>s</a:t>
            </a:r>
            <a:r>
              <a:rPr lang="en-US" dirty="0" smtClean="0"/>
              <a:t>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lang="en-US" dirty="0" smtClean="0">
                <a:cs typeface="Arial"/>
              </a:rPr>
              <a:t>If </a:t>
            </a:r>
            <a:r>
              <a:rPr lang="en-US" spc="-5" dirty="0" smtClean="0">
                <a:cs typeface="Arial"/>
              </a:rPr>
              <a:t>a process does not have </a:t>
            </a:r>
            <a:r>
              <a:rPr lang="en-US" spc="-229" dirty="0" smtClean="0">
                <a:cs typeface="AoyagiKouzanFontT"/>
              </a:rPr>
              <a:t>“</a:t>
            </a:r>
            <a:r>
              <a:rPr lang="en-US" spc="-229" dirty="0" smtClean="0">
                <a:cs typeface="Arial"/>
              </a:rPr>
              <a:t>enough</a:t>
            </a:r>
            <a:r>
              <a:rPr lang="en-US" spc="-229" dirty="0" smtClean="0">
                <a:cs typeface="AoyagiKouzanFontT"/>
              </a:rPr>
              <a:t>” </a:t>
            </a:r>
            <a:r>
              <a:rPr lang="en-US" spc="-5" dirty="0" smtClean="0">
                <a:cs typeface="Arial"/>
              </a:rPr>
              <a:t>pages, </a:t>
            </a:r>
            <a:r>
              <a:rPr lang="en-US" dirty="0" smtClean="0">
                <a:cs typeface="Arial"/>
              </a:rPr>
              <a:t>the </a:t>
            </a:r>
            <a:r>
              <a:rPr lang="en-US" spc="-5" dirty="0" smtClean="0">
                <a:cs typeface="Arial"/>
              </a:rPr>
              <a:t>page-fault </a:t>
            </a:r>
            <a:r>
              <a:rPr lang="en-US" dirty="0" smtClean="0">
                <a:cs typeface="Arial"/>
              </a:rPr>
              <a:t>rate</a:t>
            </a:r>
            <a:r>
              <a:rPr lang="en-US" spc="-100" dirty="0" smtClean="0">
                <a:cs typeface="Arial"/>
              </a:rPr>
              <a:t> </a:t>
            </a:r>
            <a:r>
              <a:rPr lang="en-US" spc="-5" dirty="0" smtClean="0">
                <a:cs typeface="Arial"/>
              </a:rPr>
              <a:t>is  very</a:t>
            </a:r>
            <a:r>
              <a:rPr lang="en-US" spc="-10" dirty="0" smtClean="0">
                <a:cs typeface="Arial"/>
              </a:rPr>
              <a:t> </a:t>
            </a:r>
            <a:r>
              <a:rPr lang="en-US" spc="-5" dirty="0" smtClean="0">
                <a:cs typeface="Arial"/>
              </a:rPr>
              <a:t>high</a:t>
            </a:r>
            <a:endParaRPr lang="en-US" dirty="0" smtClean="0">
              <a:cs typeface="Arial"/>
            </a:endParaRPr>
          </a:p>
          <a:p>
            <a:pPr marL="413384" marR="3909695">
              <a:lnSpc>
                <a:spcPts val="2920"/>
              </a:lnSpc>
              <a:spcBef>
                <a:spcPts val="150"/>
              </a:spcBef>
            </a:pPr>
            <a:r>
              <a:rPr lang="en-US" spc="-5" dirty="0" smtClean="0">
                <a:cs typeface="Arial"/>
              </a:rPr>
              <a:t>Page fault </a:t>
            </a:r>
            <a:r>
              <a:rPr lang="en-US" dirty="0" smtClean="0">
                <a:cs typeface="Arial"/>
              </a:rPr>
              <a:t>to </a:t>
            </a:r>
            <a:r>
              <a:rPr lang="en-US" spc="-5" dirty="0" smtClean="0">
                <a:cs typeface="Arial"/>
              </a:rPr>
              <a:t>get page  Replace existing</a:t>
            </a:r>
            <a:r>
              <a:rPr lang="en-US" spc="-40" dirty="0" smtClean="0">
                <a:cs typeface="Arial"/>
              </a:rPr>
              <a:t> </a:t>
            </a:r>
            <a:r>
              <a:rPr lang="en-US" dirty="0" smtClean="0">
                <a:cs typeface="Arial"/>
              </a:rPr>
              <a:t>frame</a:t>
            </a:r>
          </a:p>
          <a:p>
            <a:pPr marL="413384">
              <a:lnSpc>
                <a:spcPct val="100000"/>
              </a:lnSpc>
              <a:spcBef>
                <a:spcPts val="525"/>
              </a:spcBef>
            </a:pPr>
            <a:r>
              <a:rPr lang="en-US" spc="-5" dirty="0" smtClean="0">
                <a:cs typeface="Arial"/>
              </a:rPr>
              <a:t>But quickly need replaced </a:t>
            </a:r>
            <a:r>
              <a:rPr lang="en-US" dirty="0" smtClean="0">
                <a:cs typeface="Arial"/>
              </a:rPr>
              <a:t>frame</a:t>
            </a:r>
            <a:r>
              <a:rPr lang="en-US" spc="35" dirty="0" smtClean="0">
                <a:cs typeface="Arial"/>
              </a:rPr>
              <a:t> </a:t>
            </a:r>
            <a:r>
              <a:rPr lang="en-US" spc="-5" dirty="0" smtClean="0">
                <a:cs typeface="Arial"/>
              </a:rPr>
              <a:t>back</a:t>
            </a:r>
            <a:endParaRPr lang="en-US" dirty="0" smtClean="0"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lang="en-US" spc="-5" dirty="0" smtClean="0">
                <a:cs typeface="Arial"/>
              </a:rPr>
              <a:t>This leads</a:t>
            </a:r>
            <a:r>
              <a:rPr lang="en-US" dirty="0" smtClean="0">
                <a:cs typeface="Arial"/>
              </a:rPr>
              <a:t> to:</a:t>
            </a: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cs typeface="Arial"/>
              </a:rPr>
              <a:t>Low CPU</a:t>
            </a:r>
            <a:r>
              <a:rPr lang="en-US" dirty="0" smtClean="0">
                <a:cs typeface="Arial"/>
              </a:rPr>
              <a:t> </a:t>
            </a:r>
            <a:r>
              <a:rPr lang="en-US" spc="-5" dirty="0" smtClean="0">
                <a:cs typeface="Arial"/>
              </a:rPr>
              <a:t>utilization</a:t>
            </a:r>
            <a:endParaRPr lang="en-US" dirty="0" smtClean="0">
              <a:cs typeface="Arial"/>
            </a:endParaRPr>
          </a:p>
          <a:p>
            <a:pPr marL="756285" marR="380365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cs typeface="Arial"/>
              </a:rPr>
              <a:t>Operating system thinking that </a:t>
            </a:r>
            <a:r>
              <a:rPr lang="en-US" dirty="0" smtClean="0">
                <a:cs typeface="Arial"/>
              </a:rPr>
              <a:t>it </a:t>
            </a:r>
            <a:r>
              <a:rPr lang="en-US" spc="-5" dirty="0" smtClean="0">
                <a:cs typeface="Arial"/>
              </a:rPr>
              <a:t>needs </a:t>
            </a:r>
            <a:r>
              <a:rPr lang="en-US" dirty="0" smtClean="0">
                <a:cs typeface="Arial"/>
              </a:rPr>
              <a:t>to </a:t>
            </a:r>
            <a:r>
              <a:rPr lang="en-US" spc="-5" dirty="0" smtClean="0">
                <a:cs typeface="Arial"/>
              </a:rPr>
              <a:t>increase </a:t>
            </a:r>
            <a:r>
              <a:rPr lang="en-US" dirty="0" smtClean="0">
                <a:cs typeface="Arial"/>
              </a:rPr>
              <a:t>the  </a:t>
            </a:r>
            <a:r>
              <a:rPr lang="en-US" spc="-5" dirty="0" smtClean="0">
                <a:cs typeface="Arial"/>
              </a:rPr>
              <a:t>degree </a:t>
            </a:r>
            <a:r>
              <a:rPr lang="en-US" dirty="0" smtClean="0">
                <a:cs typeface="Arial"/>
              </a:rPr>
              <a:t>of</a:t>
            </a:r>
            <a:r>
              <a:rPr lang="en-US" spc="5" dirty="0" smtClean="0">
                <a:cs typeface="Arial"/>
              </a:rPr>
              <a:t> </a:t>
            </a:r>
            <a:r>
              <a:rPr lang="en-US" spc="-5" dirty="0" smtClean="0">
                <a:cs typeface="Arial"/>
              </a:rPr>
              <a:t>multiprogramming</a:t>
            </a:r>
            <a:endParaRPr lang="en-US" dirty="0" smtClean="0"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lang="en-US" spc="-5" dirty="0" smtClean="0">
                <a:cs typeface="Arial"/>
              </a:rPr>
              <a:t>Another process </a:t>
            </a:r>
            <a:r>
              <a:rPr lang="en-US" spc="-10" dirty="0" smtClean="0">
                <a:cs typeface="Arial"/>
              </a:rPr>
              <a:t>added </a:t>
            </a:r>
            <a:r>
              <a:rPr lang="en-US" dirty="0" smtClean="0">
                <a:cs typeface="Arial"/>
              </a:rPr>
              <a:t>to the</a:t>
            </a:r>
            <a:r>
              <a:rPr lang="en-US" spc="15" dirty="0" smtClean="0">
                <a:cs typeface="Arial"/>
              </a:rPr>
              <a:t> </a:t>
            </a:r>
            <a:r>
              <a:rPr lang="en-US" spc="-5" dirty="0" smtClean="0">
                <a:cs typeface="Arial"/>
              </a:rPr>
              <a:t>system</a:t>
            </a:r>
            <a:endParaRPr lang="en-US" dirty="0" smtClean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 smtClean="0">
                <a:solidFill>
                  <a:srgbClr val="3366FF"/>
                </a:solidFill>
                <a:cs typeface="Arial"/>
              </a:rPr>
              <a:t>Thrashing </a:t>
            </a:r>
            <a:r>
              <a:rPr lang="en-US" spc="-5" dirty="0" smtClean="0">
                <a:cs typeface="Times New Roman"/>
              </a:rPr>
              <a:t> </a:t>
            </a:r>
            <a:r>
              <a:rPr lang="en-US" spc="-5" dirty="0" smtClean="0">
                <a:cs typeface="Arial"/>
              </a:rPr>
              <a:t>a process is busy </a:t>
            </a:r>
            <a:r>
              <a:rPr lang="en-US" spc="-10" dirty="0" smtClean="0">
                <a:cs typeface="Arial"/>
              </a:rPr>
              <a:t>swapping </a:t>
            </a:r>
            <a:r>
              <a:rPr lang="en-US" spc="-5" dirty="0" smtClean="0">
                <a:cs typeface="Arial"/>
              </a:rPr>
              <a:t>pages in and</a:t>
            </a:r>
            <a:r>
              <a:rPr lang="en-US" spc="175" dirty="0" smtClean="0">
                <a:cs typeface="Arial"/>
              </a:rPr>
              <a:t> </a:t>
            </a:r>
            <a:r>
              <a:rPr lang="en-US" spc="-5" dirty="0" smtClean="0">
                <a:cs typeface="Arial"/>
              </a:rPr>
              <a:t>out</a:t>
            </a:r>
            <a:endParaRPr lang="en-US" dirty="0" smtClean="0"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Thrashing</a:t>
            </a:r>
            <a:r>
              <a:rPr lang="en-US" spc="-120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Operating System                                                                                                          </a:t>
            </a:r>
            <a:r>
              <a:rPr lang="en-US" dirty="0" err="1" smtClean="0"/>
              <a:t>Sougandhika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, Asst Prof, Dept of CSE, KSIT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object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spc="-5" dirty="0" smtClean="0"/>
              <a:t>Demand </a:t>
            </a:r>
            <a:r>
              <a:rPr lang="en-US" dirty="0" smtClean="0"/>
              <a:t>Paging and</a:t>
            </a:r>
            <a:r>
              <a:rPr lang="en-US" spc="-130" dirty="0" smtClean="0"/>
              <a:t> </a:t>
            </a:r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Why </a:t>
            </a:r>
            <a:r>
              <a:rPr lang="en-US" spc="-5" dirty="0" smtClean="0">
                <a:latin typeface="Arial"/>
                <a:cs typeface="Arial"/>
              </a:rPr>
              <a:t>does demand paging</a:t>
            </a:r>
            <a:r>
              <a:rPr lang="en-US" spc="20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work?</a:t>
            </a: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 smtClean="0">
                <a:solidFill>
                  <a:srgbClr val="3366FF"/>
                </a:solidFill>
                <a:latin typeface="Arial"/>
                <a:cs typeface="Arial"/>
              </a:rPr>
              <a:t>Locality</a:t>
            </a:r>
            <a:r>
              <a:rPr lang="en-US" b="1" spc="-25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Arial"/>
                <a:cs typeface="Arial"/>
              </a:rPr>
              <a:t>model</a:t>
            </a: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pc="-5" dirty="0" smtClean="0">
                <a:latin typeface="Arial"/>
                <a:cs typeface="Arial"/>
              </a:rPr>
              <a:t>Process migrates </a:t>
            </a:r>
            <a:r>
              <a:rPr lang="en-US" dirty="0" smtClean="0">
                <a:latin typeface="Arial"/>
                <a:cs typeface="Arial"/>
              </a:rPr>
              <a:t>from </a:t>
            </a:r>
            <a:r>
              <a:rPr lang="en-US" spc="-10" dirty="0" smtClean="0">
                <a:latin typeface="Arial"/>
                <a:cs typeface="Arial"/>
              </a:rPr>
              <a:t>one </a:t>
            </a:r>
            <a:r>
              <a:rPr lang="en-US" spc="-5" dirty="0" smtClean="0">
                <a:latin typeface="Arial"/>
                <a:cs typeface="Arial"/>
              </a:rPr>
              <a:t>locality </a:t>
            </a:r>
            <a:r>
              <a:rPr lang="en-US" dirty="0" smtClean="0">
                <a:latin typeface="Arial"/>
                <a:cs typeface="Arial"/>
              </a:rPr>
              <a:t>to</a:t>
            </a:r>
            <a:r>
              <a:rPr lang="en-US" spc="4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another</a:t>
            </a: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lang="en-US" spc="-5" dirty="0" smtClean="0">
                <a:latin typeface="Arial"/>
                <a:cs typeface="Arial"/>
              </a:rPr>
              <a:t>Localities </a:t>
            </a:r>
            <a:r>
              <a:rPr lang="en-US" dirty="0" smtClean="0">
                <a:latin typeface="Arial"/>
                <a:cs typeface="Arial"/>
              </a:rPr>
              <a:t>may</a:t>
            </a:r>
            <a:r>
              <a:rPr lang="en-US" spc="2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overlap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dirty="0" smtClean="0">
                <a:latin typeface="Arial"/>
                <a:cs typeface="Arial"/>
              </a:rPr>
              <a:t>Why </a:t>
            </a:r>
            <a:r>
              <a:rPr lang="en-US" spc="-5" dirty="0" smtClean="0">
                <a:latin typeface="Arial"/>
                <a:cs typeface="Arial"/>
              </a:rPr>
              <a:t>does thrashing</a:t>
            </a:r>
            <a:r>
              <a:rPr lang="en-US" spc="1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occur?</a:t>
            </a: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 smtClean="0">
                <a:latin typeface="Symbol"/>
                <a:cs typeface="Symbol"/>
              </a:rPr>
              <a:t>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size of locality </a:t>
            </a:r>
            <a:r>
              <a:rPr lang="en-US" dirty="0" smtClean="0">
                <a:latin typeface="Arial"/>
                <a:cs typeface="Arial"/>
              </a:rPr>
              <a:t>&gt; </a:t>
            </a:r>
            <a:r>
              <a:rPr lang="en-US" spc="-5" dirty="0" smtClean="0">
                <a:latin typeface="Arial"/>
                <a:cs typeface="Arial"/>
              </a:rPr>
              <a:t>total memory</a:t>
            </a:r>
            <a:r>
              <a:rPr lang="en-US" spc="7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size</a:t>
            </a:r>
            <a:endParaRPr lang="en-US" dirty="0" smtClean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lang="en-US" spc="-5" dirty="0" smtClean="0">
                <a:latin typeface="Arial"/>
                <a:cs typeface="Arial"/>
              </a:rPr>
              <a:t>Limit </a:t>
            </a:r>
            <a:r>
              <a:rPr lang="en-US" dirty="0" smtClean="0">
                <a:latin typeface="Arial"/>
                <a:cs typeface="Arial"/>
              </a:rPr>
              <a:t>effects </a:t>
            </a:r>
            <a:r>
              <a:rPr lang="en-US" spc="-5" dirty="0" smtClean="0">
                <a:latin typeface="Arial"/>
                <a:cs typeface="Arial"/>
              </a:rPr>
              <a:t>by using local or priority page</a:t>
            </a:r>
            <a:r>
              <a:rPr lang="en-US" spc="5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replacement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FF0000"/>
                </a:solidFill>
              </a:rPr>
              <a:t>Segmentation </a:t>
            </a:r>
            <a:r>
              <a:rPr lang="en-US" dirty="0" smtClean="0">
                <a:solidFill>
                  <a:srgbClr val="FF0000"/>
                </a:solidFill>
              </a:rPr>
              <a:t>Architecture</a:t>
            </a:r>
            <a:r>
              <a:rPr lang="en-US" spc="-1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3535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Protection</a:t>
            </a:r>
            <a:endParaRPr lang="en-US" sz="1800" dirty="0" smtClean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sz="1800" dirty="0" smtClean="0">
                <a:latin typeface="Arial"/>
                <a:cs typeface="Arial"/>
              </a:rPr>
              <a:t>With </a:t>
            </a:r>
            <a:r>
              <a:rPr lang="en-US" sz="1800" spc="-5" dirty="0" smtClean="0">
                <a:latin typeface="Arial"/>
                <a:cs typeface="Arial"/>
              </a:rPr>
              <a:t>each entry in segment table</a:t>
            </a:r>
            <a:r>
              <a:rPr lang="en-US" sz="1800" spc="3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associate:</a:t>
            </a:r>
            <a:endParaRPr lang="en-US" sz="1800" dirty="0" smtClean="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validation bit </a:t>
            </a:r>
            <a:r>
              <a:rPr lang="en-US" sz="1800" dirty="0" smtClean="0">
                <a:latin typeface="Arial"/>
                <a:cs typeface="Arial"/>
              </a:rPr>
              <a:t>= </a:t>
            </a:r>
            <a:r>
              <a:rPr lang="en-US" sz="1800" spc="-5" dirty="0" smtClean="0">
                <a:latin typeface="Arial"/>
                <a:cs typeface="Arial"/>
              </a:rPr>
              <a:t>0 </a:t>
            </a:r>
            <a:r>
              <a:rPr lang="en-US" sz="1800" dirty="0" smtClean="0">
                <a:latin typeface="Symbol"/>
                <a:cs typeface="Symbol"/>
              </a:rPr>
              <a:t>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illegal</a:t>
            </a:r>
            <a:r>
              <a:rPr lang="en-US" sz="1800" spc="9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segment</a:t>
            </a:r>
            <a:endParaRPr lang="en-US" sz="1800" dirty="0" smtClean="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read/write/execute</a:t>
            </a:r>
            <a:r>
              <a:rPr lang="en-US" sz="1800" spc="5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privileges</a:t>
            </a:r>
            <a:endParaRPr lang="en-US" sz="1800" dirty="0" smtClean="0">
              <a:latin typeface="Arial"/>
              <a:cs typeface="Arial"/>
            </a:endParaRPr>
          </a:p>
          <a:p>
            <a:pPr marL="355600" marR="37211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Protection bits associated </a:t>
            </a:r>
            <a:r>
              <a:rPr lang="en-US" sz="1800" spc="-15" dirty="0" smtClean="0">
                <a:latin typeface="Arial"/>
                <a:cs typeface="Arial"/>
              </a:rPr>
              <a:t>with </a:t>
            </a:r>
            <a:r>
              <a:rPr lang="en-US" sz="1800" spc="-5" dirty="0" smtClean="0">
                <a:latin typeface="Arial"/>
                <a:cs typeface="Arial"/>
              </a:rPr>
              <a:t>segments; code sharing  occurs </a:t>
            </a:r>
            <a:r>
              <a:rPr lang="en-US" sz="1800" dirty="0" smtClean="0">
                <a:latin typeface="Arial"/>
                <a:cs typeface="Arial"/>
              </a:rPr>
              <a:t>at </a:t>
            </a:r>
            <a:r>
              <a:rPr lang="en-US" sz="1800" spc="-5" dirty="0" smtClean="0">
                <a:latin typeface="Arial"/>
                <a:cs typeface="Arial"/>
              </a:rPr>
              <a:t>segment</a:t>
            </a:r>
            <a:r>
              <a:rPr lang="en-US" sz="1800" spc="2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level</a:t>
            </a:r>
            <a:endParaRPr lang="en-US" sz="1800" dirty="0" smtClean="0">
              <a:latin typeface="Arial"/>
              <a:cs typeface="Arial"/>
            </a:endParaRPr>
          </a:p>
          <a:p>
            <a:pPr marL="355600" marR="48514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1800" spc="-5" dirty="0" smtClean="0">
                <a:latin typeface="Arial"/>
                <a:cs typeface="Arial"/>
              </a:rPr>
              <a:t>Since segments </a:t>
            </a:r>
            <a:r>
              <a:rPr lang="en-US" sz="1800" dirty="0" smtClean="0">
                <a:latin typeface="Arial"/>
                <a:cs typeface="Arial"/>
              </a:rPr>
              <a:t>vary </a:t>
            </a:r>
            <a:r>
              <a:rPr lang="en-US" sz="1800" spc="-5" dirty="0" smtClean="0">
                <a:latin typeface="Arial"/>
                <a:cs typeface="Arial"/>
              </a:rPr>
              <a:t>in length, memory allocation is a  </a:t>
            </a:r>
            <a:r>
              <a:rPr lang="en-US" sz="1800" spc="-10" dirty="0" smtClean="0">
                <a:latin typeface="Arial"/>
                <a:cs typeface="Arial"/>
              </a:rPr>
              <a:t>dynamic </a:t>
            </a:r>
            <a:r>
              <a:rPr lang="en-US" sz="1800" spc="-5" dirty="0" smtClean="0">
                <a:latin typeface="Arial"/>
                <a:cs typeface="Arial"/>
              </a:rPr>
              <a:t>storage-allocation</a:t>
            </a:r>
            <a:r>
              <a:rPr lang="en-US" sz="1800" spc="6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problem</a:t>
            </a:r>
            <a:endParaRPr lang="en-US" sz="1800" dirty="0" smtClean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1800" dirty="0" smtClean="0">
                <a:latin typeface="Arial"/>
                <a:cs typeface="Arial"/>
              </a:rPr>
              <a:t>A </a:t>
            </a:r>
            <a:r>
              <a:rPr lang="en-US" sz="1800" spc="-5" dirty="0" smtClean="0">
                <a:latin typeface="Arial"/>
                <a:cs typeface="Arial"/>
              </a:rPr>
              <a:t>segmentation example is </a:t>
            </a:r>
            <a:r>
              <a:rPr lang="en-US" sz="1800" spc="-15" dirty="0" smtClean="0">
                <a:latin typeface="Arial"/>
                <a:cs typeface="Arial"/>
              </a:rPr>
              <a:t>shown </a:t>
            </a:r>
            <a:r>
              <a:rPr lang="en-US" sz="1800" spc="-5" dirty="0" smtClean="0">
                <a:latin typeface="Arial"/>
                <a:cs typeface="Arial"/>
              </a:rPr>
              <a:t>in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-10" dirty="0" smtClean="0">
                <a:latin typeface="Arial"/>
                <a:cs typeface="Arial"/>
              </a:rPr>
              <a:t>following</a:t>
            </a:r>
            <a:r>
              <a:rPr lang="en-US" sz="1800" spc="16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diagram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FF0000"/>
                </a:solidFill>
              </a:rPr>
              <a:t>Segmentation</a:t>
            </a:r>
            <a:r>
              <a:rPr lang="en-US" spc="-75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Hardware</a:t>
            </a:r>
            <a:endParaRPr lang="en-US" dirty="0"/>
          </a:p>
        </p:txBody>
      </p:sp>
      <p:sp>
        <p:nvSpPr>
          <p:cNvPr id="5" name="object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None/>
            </a:pPr>
            <a:r>
              <a:rPr lang="en-US" sz="1600" spc="-5" dirty="0" smtClean="0">
                <a:solidFill>
                  <a:srgbClr val="FF0000"/>
                </a:solidFill>
              </a:rPr>
              <a:t>Segmentation</a:t>
            </a:r>
            <a:r>
              <a:rPr lang="en-US" sz="1600" spc="-75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Hardware</a:t>
            </a:r>
            <a:endParaRPr lang="en-US" sz="1600" dirty="0" smtClean="0"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Segmentation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311128"/>
            <a:ext cx="5943600" cy="523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 </a:t>
            </a:r>
            <a:r>
              <a:rPr lang="en-US" b="1" dirty="0" smtClean="0"/>
              <a:t>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that allows the execution of processes that are not completely in memory.</a:t>
            </a:r>
          </a:p>
          <a:p>
            <a:r>
              <a:rPr lang="en-US" dirty="0" smtClean="0"/>
              <a:t>It abstracts main memory into an extremely large, uniform array of storage, separating logical memory as viewed by the user </a:t>
            </a:r>
            <a:r>
              <a:rPr lang="en-US" smtClean="0"/>
              <a:t>from physical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CAA-B901-4815-BF65-AB477FEC3AE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4277</Words>
  <Application>Microsoft Office PowerPoint</Application>
  <PresentationFormat>On-screen Show (4:3)</PresentationFormat>
  <Paragraphs>576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Operating Systems    Sub Code:18CS43</vt:lpstr>
      <vt:lpstr>Segmentation</vt:lpstr>
      <vt:lpstr>User’s View of a Program</vt:lpstr>
      <vt:lpstr>Logical View of Segmentation</vt:lpstr>
      <vt:lpstr>Segmentation Architecture</vt:lpstr>
      <vt:lpstr>Segmentation Architecture (Cont.)</vt:lpstr>
      <vt:lpstr>Segmentation Hardware</vt:lpstr>
      <vt:lpstr>Example of Segmentation</vt:lpstr>
      <vt:lpstr>Virtual Memory </vt:lpstr>
      <vt:lpstr>Goal of memory-management strategies:</vt:lpstr>
      <vt:lpstr>Background</vt:lpstr>
      <vt:lpstr>Background</vt:lpstr>
      <vt:lpstr>Background (Cont.)</vt:lpstr>
      <vt:lpstr>Virtual Memory That is Larger Than Physical Memory</vt:lpstr>
      <vt:lpstr>Virtual-Address Space of a Process</vt:lpstr>
      <vt:lpstr>Shared Library Using Virtual Memory</vt:lpstr>
      <vt:lpstr>Demand Paging</vt:lpstr>
      <vt:lpstr>Basic Concepts</vt:lpstr>
      <vt:lpstr>Valid-Invalid Bit</vt:lpstr>
      <vt:lpstr>Page Table When Some Pages Are Not in Main Memory</vt:lpstr>
      <vt:lpstr>Page Fault</vt:lpstr>
      <vt:lpstr>Steps in Handling a Page Fault</vt:lpstr>
      <vt:lpstr>Aspects of Demand Paging</vt:lpstr>
      <vt:lpstr>Instruction Restart</vt:lpstr>
      <vt:lpstr>Performance of Demand Paging</vt:lpstr>
      <vt:lpstr>Performance of Demand Paging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Need For Page Replacement</vt:lpstr>
      <vt:lpstr>Basic Page Replacement Algorithm</vt:lpstr>
      <vt:lpstr>Page Replacement</vt:lpstr>
      <vt:lpstr>Page Replacement …</vt:lpstr>
      <vt:lpstr>Page- Replacement and Frame-Allocation Algorithms</vt:lpstr>
      <vt:lpstr>Graph of Page Faults Versus The Number of Frames</vt:lpstr>
      <vt:lpstr>FIFO Page Replacement Algorithm Reference string = 7,0,1,2,0,3,0,4,2,3,0,3,0,3,2,1,2,0,1,7,0,1 and Memory = 3 frames]</vt:lpstr>
      <vt:lpstr>Belady’s Anomaly</vt:lpstr>
      <vt:lpstr>FIFO Illustrating Belady’s Anomaly</vt:lpstr>
      <vt:lpstr>Optimal Page Replacement Algorithm [Reference string = 7,0,1,2,0,3,0,4,2,3,0,3,0,3,2,1,2,0,1,7,0,1 and Memory = 3 frames]</vt:lpstr>
      <vt:lpstr>LRU Page Replacement Algorithm [Reference string = 7,0,1,2,0,3,0,4,2,3,0,3,0,3,2,1,2,0,1,7,0,1 and Memory = 3 frames]</vt:lpstr>
      <vt:lpstr>LRU Algorithm</vt:lpstr>
      <vt:lpstr>Use of A Stack to Record Most Recent Page References</vt:lpstr>
      <vt:lpstr>LRU-Approximation Page Replacement Algorithms</vt:lpstr>
      <vt:lpstr>Second-Chance (clock) Page-Replacement Algorithm</vt:lpstr>
      <vt:lpstr>Enhanced Second-Chance Algorithm</vt:lpstr>
      <vt:lpstr>Counting-Based Page Replacement Algorithms [Reference string = 7,0,1,2,0,3,0,4,2,3,0,3,0,3,2,1,2,0,1,7,0,1 and Memory = 3 frames]</vt:lpstr>
      <vt:lpstr>Page-Buffering Algorithms</vt:lpstr>
      <vt:lpstr>Applications and Page Replacement</vt:lpstr>
      <vt:lpstr>Allocation of Frames</vt:lpstr>
      <vt:lpstr>Thrashing</vt:lpstr>
      <vt:lpstr>Thrashing (Cont.)</vt:lpstr>
      <vt:lpstr>Demand Paging and Thrashing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system administrator</dc:creator>
  <cp:lastModifiedBy>system administrator</cp:lastModifiedBy>
  <cp:revision>16</cp:revision>
  <dcterms:created xsi:type="dcterms:W3CDTF">2020-04-01T13:55:56Z</dcterms:created>
  <dcterms:modified xsi:type="dcterms:W3CDTF">2020-04-04T20:36:47Z</dcterms:modified>
</cp:coreProperties>
</file>