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4450" y="68791"/>
            <a:ext cx="1035086" cy="816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86042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7811" y="65023"/>
            <a:ext cx="768837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2019" y="2870708"/>
            <a:ext cx="6299961" cy="1507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5304" y="6656752"/>
            <a:ext cx="29654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image" Target="../media/image1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.jpe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685915" y="6619443"/>
            <a:ext cx="23234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-5" dirty="0" smtClean="0">
                <a:solidFill>
                  <a:srgbClr val="336699"/>
                </a:solidFill>
                <a:latin typeface="Arial"/>
                <a:cs typeface="Arial"/>
              </a:rPr>
              <a:t>  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67" y="6644741"/>
            <a:ext cx="25266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000" b="1" spc="-5" dirty="0" smtClean="0">
                <a:solidFill>
                  <a:srgbClr val="336699"/>
                </a:solidFill>
                <a:latin typeface="Arial"/>
                <a:cs typeface="Arial"/>
              </a:rPr>
              <a:t> 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12544" y="2194051"/>
            <a:ext cx="651890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0" algn="l"/>
              </a:tabLst>
            </a:pPr>
            <a:r>
              <a:rPr sz="4300" spc="-5" dirty="0"/>
              <a:t>Chapter</a:t>
            </a:r>
            <a:r>
              <a:rPr sz="4300" dirty="0"/>
              <a:t> </a:t>
            </a:r>
            <a:r>
              <a:rPr sz="4300" spc="-5" dirty="0"/>
              <a:t>8:	Main</a:t>
            </a:r>
            <a:r>
              <a:rPr sz="4300" spc="-45" dirty="0"/>
              <a:t> </a:t>
            </a:r>
            <a:r>
              <a:rPr sz="4300" spc="-5" dirty="0"/>
              <a:t>Memory</a:t>
            </a:r>
            <a:endParaRPr sz="4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448" y="216534"/>
            <a:ext cx="6927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Logical vs. Physical </a:t>
            </a:r>
            <a:r>
              <a:rPr sz="3200" dirty="0"/>
              <a:t>Address</a:t>
            </a:r>
            <a:r>
              <a:rPr sz="3200" spc="-75" dirty="0"/>
              <a:t> </a:t>
            </a:r>
            <a:r>
              <a:rPr sz="3200" spc="-5" dirty="0"/>
              <a:t>Space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6016" y="1070228"/>
            <a:ext cx="8402320" cy="552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02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concept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logical address space that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bound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separate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physical  address space </a:t>
            </a:r>
            <a:r>
              <a:rPr sz="1800" spc="-5" dirty="0">
                <a:latin typeface="Arial"/>
                <a:cs typeface="Arial"/>
              </a:rPr>
              <a:t>is central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proper memory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Logical address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generated by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CPU;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Also referred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virtual</a:t>
            </a:r>
            <a:r>
              <a:rPr sz="1800" b="1" spc="14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Physical address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address seen </a:t>
            </a:r>
            <a:r>
              <a:rPr sz="1800" spc="-10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memory-management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unit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memory-address</a:t>
            </a:r>
            <a:r>
              <a:rPr sz="18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register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355600" marR="24257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634873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compile-time and load-time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address-binding</a:t>
            </a:r>
            <a:r>
              <a:rPr sz="18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schemes	generate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identical  logical and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physical</a:t>
            </a:r>
            <a:r>
              <a:rPr sz="18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addresses;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marR="17145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execution-time address-binding scheme results in differing logical and 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physical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addresses; hence,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refer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logical address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virtual</a:t>
            </a:r>
            <a:r>
              <a:rPr sz="1800" b="1" i="1" spc="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Logical address space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set of </a:t>
            </a:r>
            <a:r>
              <a:rPr sz="1800" spc="-5" dirty="0">
                <a:latin typeface="Arial"/>
                <a:cs typeface="Arial"/>
              </a:rPr>
              <a:t>all logical addresses generated by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355600" marR="16319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Physical address space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set of 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addresses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corresponding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these logical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108" y="159207"/>
            <a:ext cx="6331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Memory-Management </a:t>
            </a:r>
            <a:r>
              <a:rPr sz="3200" dirty="0"/>
              <a:t>Unit</a:t>
            </a:r>
            <a:r>
              <a:rPr sz="3200" spc="-70" dirty="0"/>
              <a:t> </a:t>
            </a:r>
            <a:r>
              <a:rPr sz="3200" spc="-5" dirty="0"/>
              <a:t>(</a:t>
            </a:r>
            <a:r>
              <a:rPr sz="2800" spc="-5" dirty="0"/>
              <a:t>MMU</a:t>
            </a:r>
            <a:r>
              <a:rPr sz="3200" spc="-5" dirty="0"/>
              <a:t>)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994410"/>
            <a:ext cx="8553450" cy="42786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MMU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hardware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does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virtual-to-physical addr mappings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800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run-time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Many possible mapping method; covered in </a:t>
            </a:r>
            <a:r>
              <a:rPr sz="1800" dirty="0">
                <a:latin typeface="Arial"/>
                <a:cs typeface="Arial"/>
              </a:rPr>
              <a:t>the rest of </a:t>
            </a:r>
            <a:r>
              <a:rPr sz="1800" spc="-5" dirty="0">
                <a:latin typeface="Arial"/>
                <a:cs typeface="Arial"/>
              </a:rPr>
              <a:t>this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chapter</a:t>
            </a:r>
            <a:endParaRPr sz="1800">
              <a:latin typeface="Arial"/>
              <a:cs typeface="Arial"/>
            </a:endParaRPr>
          </a:p>
          <a:p>
            <a:pPr marL="355600" marR="1517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: a simple a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MMU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scheme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value in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base register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every address generated by a user process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 it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sent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Generalizes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base-register scheme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described in</a:t>
            </a:r>
            <a:r>
              <a:rPr sz="1800" spc="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Slide-6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Base register </a:t>
            </a:r>
            <a:r>
              <a:rPr sz="1800" spc="-10" dirty="0">
                <a:latin typeface="Arial"/>
                <a:cs typeface="Arial"/>
              </a:rPr>
              <a:t>now </a:t>
            </a:r>
            <a:r>
              <a:rPr sz="1800" spc="-5" dirty="0">
                <a:latin typeface="Arial"/>
                <a:cs typeface="Arial"/>
              </a:rPr>
              <a:t>called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relocation</a:t>
            </a:r>
            <a:r>
              <a:rPr sz="1800" b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register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MS-DOS on Intel </a:t>
            </a:r>
            <a:r>
              <a:rPr sz="1800" spc="-10" dirty="0">
                <a:latin typeface="Arial"/>
                <a:cs typeface="Arial"/>
              </a:rPr>
              <a:t>80x86 </a:t>
            </a:r>
            <a:r>
              <a:rPr sz="1800" spc="-5" dirty="0">
                <a:latin typeface="Arial"/>
                <a:cs typeface="Arial"/>
              </a:rPr>
              <a:t>used 4 relocation registers: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EBX,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BX, BH,</a:t>
            </a:r>
            <a:r>
              <a:rPr sz="18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BL</a:t>
            </a:r>
            <a:endParaRPr sz="1800">
              <a:latin typeface="Arial"/>
              <a:cs typeface="Arial"/>
            </a:endParaRPr>
          </a:p>
          <a:p>
            <a:pPr marL="355600" marR="33147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user program deals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i="1" spc="-5" dirty="0">
                <a:latin typeface="Arial"/>
                <a:cs typeface="Arial"/>
              </a:rPr>
              <a:t>logical </a:t>
            </a:r>
            <a:r>
              <a:rPr sz="1800" spc="-5" dirty="0">
                <a:latin typeface="Arial"/>
                <a:cs typeface="Arial"/>
              </a:rPr>
              <a:t>addresses;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never sees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i="1" spc="-5" dirty="0">
                <a:latin typeface="Arial"/>
                <a:cs typeface="Arial"/>
              </a:rPr>
              <a:t>real </a:t>
            </a:r>
            <a:r>
              <a:rPr sz="1800" spc="-10" dirty="0">
                <a:latin typeface="Arial"/>
                <a:cs typeface="Arial"/>
              </a:rPr>
              <a:t>physical  </a:t>
            </a:r>
            <a:r>
              <a:rPr sz="1800" spc="-5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Execution-time </a:t>
            </a:r>
            <a:r>
              <a:rPr sz="1800" spc="-10" dirty="0">
                <a:latin typeface="Arial"/>
                <a:cs typeface="Arial"/>
              </a:rPr>
              <a:t>binding </a:t>
            </a:r>
            <a:r>
              <a:rPr sz="1800" spc="-5" dirty="0">
                <a:latin typeface="Arial"/>
                <a:cs typeface="Arial"/>
              </a:rPr>
              <a:t>occurs </a:t>
            </a: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reference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made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location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See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Slide-8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Logical address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mapped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addresses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sz="18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354" y="5247615"/>
            <a:ext cx="3173095" cy="7664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8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2413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Logical addresses: in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range</a:t>
            </a:r>
            <a:endParaRPr sz="18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24130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Physical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addresses: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range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6959" y="5247615"/>
            <a:ext cx="1092200" cy="7664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86296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0	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862965" algn="l"/>
              </a:tabLst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0	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006" y="5247615"/>
            <a:ext cx="906780" cy="7664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max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max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228" y="6084519"/>
            <a:ext cx="4685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1350" dirty="0">
                <a:solidFill>
                  <a:srgbClr val="FFCC00"/>
                </a:solidFill>
                <a:latin typeface="Arial"/>
                <a:cs typeface="Arial"/>
              </a:rPr>
              <a:t>–	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base value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relocation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register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8926" y="1063625"/>
            <a:ext cx="4117975" cy="562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9125" marR="5080" indent="-164973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Dynamic </a:t>
            </a:r>
            <a:r>
              <a:rPr sz="2000" dirty="0"/>
              <a:t>relocation using a relocation</a:t>
            </a:r>
            <a:r>
              <a:rPr sz="2000" spc="-114" dirty="0"/>
              <a:t> </a:t>
            </a:r>
            <a:r>
              <a:rPr sz="2000" dirty="0"/>
              <a:t>register  </a:t>
            </a:r>
            <a:r>
              <a:rPr sz="2000" spc="-5" dirty="0"/>
              <a:t>(Dynamic</a:t>
            </a:r>
            <a:r>
              <a:rPr sz="2000" dirty="0"/>
              <a:t> Loading)</a:t>
            </a:r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22910" y="1076959"/>
            <a:ext cx="4589145" cy="559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129539" indent="-489584" algn="just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2284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sz="1800" spc="-5" dirty="0">
                <a:latin typeface="Arial"/>
                <a:cs typeface="Arial"/>
              </a:rPr>
              <a:t>routine is not loaded until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 called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Loading is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delayed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until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run-time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501650" marR="5080" indent="-489584" algn="just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502284" algn="l"/>
              </a:tabLst>
            </a:pPr>
            <a:r>
              <a:rPr sz="1800" spc="-5" dirty="0">
                <a:latin typeface="Arial"/>
                <a:cs typeface="Arial"/>
              </a:rPr>
              <a:t>Better memory-space utilization; unused  routine is never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loaded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501650" indent="-489584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1800" spc="-5" dirty="0">
                <a:latin typeface="Arial"/>
                <a:cs typeface="Arial"/>
              </a:rPr>
              <a:t>All routines kept on disk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relocatable</a:t>
            </a:r>
            <a:endParaRPr sz="18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load</a:t>
            </a:r>
            <a:r>
              <a:rPr sz="1800" dirty="0">
                <a:latin typeface="Arial"/>
                <a:cs typeface="Arial"/>
              </a:rPr>
              <a:t> format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501650" marR="65405" indent="-489584" algn="just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2284" algn="l"/>
              </a:tabLst>
            </a:pPr>
            <a:r>
              <a:rPr sz="1800" spc="-5" dirty="0">
                <a:latin typeface="Arial"/>
                <a:cs typeface="Arial"/>
              </a:rPr>
              <a:t>Useful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large amounts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code are  needed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handle infrequently occurring  cases.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Loaded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program portion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much  smaller than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501650" marR="271780" indent="-489584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1800" spc="-5" dirty="0">
                <a:latin typeface="Arial"/>
                <a:cs typeface="Arial"/>
              </a:rPr>
              <a:t>No special support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operating  system is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Font typeface="Wingdings"/>
              <a:buChar char=""/>
            </a:pPr>
            <a:endParaRPr sz="1700">
              <a:latin typeface="Arial"/>
              <a:cs typeface="Arial"/>
            </a:endParaRPr>
          </a:p>
          <a:p>
            <a:pPr marL="1073150" lvl="1" indent="-40894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1073150" algn="l"/>
                <a:tab pos="1073785" algn="l"/>
              </a:tabLst>
            </a:pPr>
            <a:r>
              <a:rPr sz="1600" spc="-5" dirty="0">
                <a:latin typeface="Arial"/>
                <a:cs typeface="Arial"/>
              </a:rPr>
              <a:t>Implemented through program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design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C6600"/>
              </a:buClr>
              <a:buFont typeface="Wingdings"/>
              <a:buChar char=""/>
            </a:pPr>
            <a:endParaRPr sz="1700">
              <a:latin typeface="Arial"/>
              <a:cs typeface="Arial"/>
            </a:endParaRPr>
          </a:p>
          <a:p>
            <a:pPr marL="1073150" marR="53340" lvl="1" indent="-408940">
              <a:lnSpc>
                <a:spcPct val="100000"/>
              </a:lnSpc>
              <a:buClr>
                <a:srgbClr val="CC6600"/>
              </a:buClr>
              <a:buSzPct val="78125"/>
              <a:buFont typeface="Wingdings"/>
              <a:buChar char=""/>
              <a:tabLst>
                <a:tab pos="1073150" algn="l"/>
                <a:tab pos="1073785" algn="l"/>
              </a:tabLst>
            </a:pPr>
            <a:r>
              <a:rPr sz="1600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can help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users </a:t>
            </a:r>
            <a:r>
              <a:rPr sz="1600" spc="-5" dirty="0">
                <a:latin typeface="Arial"/>
                <a:cs typeface="Arial"/>
              </a:rPr>
              <a:t>by providing  libraries to implement dynamic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loading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461" y="133857"/>
            <a:ext cx="3274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Dynamic</a:t>
            </a:r>
            <a:r>
              <a:rPr sz="3200" spc="-90" dirty="0"/>
              <a:t> </a:t>
            </a:r>
            <a:r>
              <a:rPr sz="3200" spc="-5" dirty="0"/>
              <a:t>Linking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1055878"/>
            <a:ext cx="8528050" cy="554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3664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Static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linking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system libraries and program code combined 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loader into  the binary program image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final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executable</a:t>
            </a:r>
            <a:r>
              <a:rPr sz="1800" b="1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Dynamic </a:t>
            </a:r>
            <a:r>
              <a:rPr sz="1800" spc="-5" dirty="0">
                <a:latin typeface="Arial"/>
                <a:cs typeface="Arial"/>
              </a:rPr>
              <a:t>linking </a:t>
            </a:r>
            <a:r>
              <a:rPr sz="1800" dirty="0">
                <a:latin typeface="Arial"/>
                <a:cs typeface="Arial"/>
              </a:rPr>
              <a:t>– the </a:t>
            </a:r>
            <a:r>
              <a:rPr sz="1800" spc="-5" dirty="0">
                <a:latin typeface="Arial"/>
                <a:cs typeface="Arial"/>
              </a:rPr>
              <a:t>linking is postponed until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execution-time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executing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program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running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355600" marR="26034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Small piece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code, the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stub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indicates how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locate the appropriate memory-  resident library routine, </a:t>
            </a:r>
            <a:r>
              <a:rPr sz="1800" dirty="0">
                <a:latin typeface="Arial"/>
                <a:cs typeface="Arial"/>
              </a:rPr>
              <a:t>or, </a:t>
            </a:r>
            <a:r>
              <a:rPr sz="1800" spc="-5" dirty="0">
                <a:latin typeface="Arial"/>
                <a:cs typeface="Arial"/>
              </a:rPr>
              <a:t>how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load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library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routine is not already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present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342265" marR="10795" indent="-342265" algn="r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42265" algn="l"/>
                <a:tab pos="342900" algn="l"/>
              </a:tabLst>
            </a:pPr>
            <a:r>
              <a:rPr sz="1800" spc="-5" dirty="0">
                <a:latin typeface="Arial"/>
                <a:cs typeface="Arial"/>
              </a:rPr>
              <a:t>Operating system checks if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needed </a:t>
            </a:r>
            <a:r>
              <a:rPr sz="1800" spc="-5" dirty="0">
                <a:latin typeface="Arial"/>
                <a:cs typeface="Arial"/>
              </a:rPr>
              <a:t>routine is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process’s memory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286385" marR="5080" lvl="1" indent="-286385" algn="r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86385" algn="l"/>
                <a:tab pos="28702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not in address space,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then load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library routine;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stub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executed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Stub </a:t>
            </a:r>
            <a:r>
              <a:rPr sz="1800" spc="-5" dirty="0">
                <a:latin typeface="Arial"/>
                <a:cs typeface="Arial"/>
              </a:rPr>
              <a:t>replaces itself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address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routine and executes the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routine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Dynamic </a:t>
            </a:r>
            <a:r>
              <a:rPr sz="1800" spc="-5" dirty="0">
                <a:latin typeface="Arial"/>
                <a:cs typeface="Arial"/>
              </a:rPr>
              <a:t>linking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particularly useful </a:t>
            </a:r>
            <a:r>
              <a:rPr sz="1800" dirty="0">
                <a:latin typeface="Arial"/>
                <a:cs typeface="Arial"/>
              </a:rPr>
              <a:t>for [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large</a:t>
            </a:r>
            <a:r>
              <a:rPr sz="1800" dirty="0">
                <a:latin typeface="Arial"/>
                <a:cs typeface="Arial"/>
              </a:rPr>
              <a:t>] </a:t>
            </a:r>
            <a:r>
              <a:rPr sz="1800" spc="-5" dirty="0">
                <a:latin typeface="Arial"/>
                <a:cs typeface="Arial"/>
              </a:rPr>
              <a:t>system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libraries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Very useful also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shared libraries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different version</a:t>
            </a:r>
            <a:r>
              <a:rPr sz="18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Consider applicability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patching system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libraries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Versioning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548" y="136982"/>
            <a:ext cx="1947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Swa</a:t>
            </a:r>
            <a:r>
              <a:rPr sz="3200" spc="-10" dirty="0"/>
              <a:t>p</a:t>
            </a:r>
            <a:r>
              <a:rPr sz="3200" dirty="0"/>
              <a:t>ping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6016" y="1001014"/>
            <a:ext cx="8609965" cy="55695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346075" indent="-342900">
              <a:lnSpc>
                <a:spcPct val="80000"/>
              </a:lnSpc>
              <a:spcBef>
                <a:spcPts val="53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process can be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swapped </a:t>
            </a:r>
            <a:r>
              <a:rPr sz="1800" spc="-5" dirty="0">
                <a:latin typeface="Arial"/>
                <a:cs typeface="Arial"/>
              </a:rPr>
              <a:t>temporarily out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backing store</a:t>
            </a:r>
            <a:r>
              <a:rPr sz="1800" spc="-5" dirty="0">
                <a:latin typeface="Arial"/>
                <a:cs typeface="Arial"/>
              </a:rPr>
              <a:t>, and  then brought back into memory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continued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3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Total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memory space of processes can exceed </a:t>
            </a:r>
            <a:r>
              <a:rPr sz="1800" spc="-10" dirty="0">
                <a:latin typeface="Arial"/>
                <a:cs typeface="Arial"/>
              </a:rPr>
              <a:t>physical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32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Hence,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swapping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increases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degree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multiprogramming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009900"/>
              </a:buClr>
              <a:buFont typeface="Webdings"/>
              <a:buChar char=""/>
            </a:pPr>
            <a:endParaRPr sz="1600">
              <a:latin typeface="Arial"/>
              <a:cs typeface="Arial"/>
            </a:endParaRPr>
          </a:p>
          <a:p>
            <a:pPr marL="355600" marR="335915" indent="-342900">
              <a:lnSpc>
                <a:spcPct val="8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Backing store </a:t>
            </a:r>
            <a:r>
              <a:rPr sz="1800" dirty="0">
                <a:latin typeface="Arial"/>
                <a:cs typeface="Arial"/>
              </a:rPr>
              <a:t>– fast </a:t>
            </a:r>
            <a:r>
              <a:rPr sz="1800" spc="-5" dirty="0">
                <a:latin typeface="Arial"/>
                <a:cs typeface="Arial"/>
              </a:rPr>
              <a:t>disk large enough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accommodate copies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all memory  images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all users;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provide direct access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these memory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Font typeface="Wingdings"/>
              <a:buChar char=""/>
            </a:pPr>
            <a:endParaRPr sz="1600">
              <a:latin typeface="Arial"/>
              <a:cs typeface="Arial"/>
            </a:endParaRPr>
          </a:p>
          <a:p>
            <a:pPr marL="355600" marR="80645" indent="-342900">
              <a:lnSpc>
                <a:spcPct val="8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System maintains a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ready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queue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ready-to-run processes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have memory  images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backing </a:t>
            </a:r>
            <a:r>
              <a:rPr sz="1800" dirty="0">
                <a:latin typeface="Arial"/>
                <a:cs typeface="Arial"/>
              </a:rPr>
              <a:t>store </a:t>
            </a:r>
            <a:r>
              <a:rPr sz="1800" spc="-5" dirty="0">
                <a:latin typeface="Arial"/>
                <a:cs typeface="Arial"/>
              </a:rPr>
              <a:t>or in memory.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Standard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swapping</a:t>
            </a:r>
            <a:r>
              <a:rPr sz="18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method: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Dispatcher called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CPU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scheduler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selects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 from</a:t>
            </a:r>
            <a:r>
              <a:rPr sz="1800" spc="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32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If P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not in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ready queue and not enough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free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space in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memory for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1442085" lvl="3" indent="-229235">
              <a:lnSpc>
                <a:spcPct val="100000"/>
              </a:lnSpc>
              <a:spcBef>
                <a:spcPts val="325"/>
              </a:spcBef>
              <a:buClr>
                <a:srgbClr val="FFCC00"/>
              </a:buClr>
              <a:buSzPct val="75000"/>
              <a:buFont typeface="Arial"/>
              <a:buChar char="–"/>
              <a:tabLst>
                <a:tab pos="1442085" algn="l"/>
                <a:tab pos="144272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Swap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backing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store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swap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out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1442085" lvl="3" indent="-229235">
              <a:lnSpc>
                <a:spcPct val="100000"/>
              </a:lnSpc>
              <a:spcBef>
                <a:spcPts val="325"/>
              </a:spcBef>
              <a:buClr>
                <a:srgbClr val="FFCC00"/>
              </a:buClr>
              <a:buSzPct val="75000"/>
              <a:buChar char="–"/>
              <a:tabLst>
                <a:tab pos="1442085" algn="l"/>
                <a:tab pos="14427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Reload registers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transfer control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P; i.e. P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now in running</a:t>
            </a:r>
            <a:r>
              <a:rPr sz="1800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3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context-switch time in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standard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swapping is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fairly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high;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see</a:t>
            </a:r>
            <a:r>
              <a:rPr sz="1800" b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Slide-16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Font typeface="Wingdings"/>
              <a:buChar char=""/>
            </a:pP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ts val="173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Roll out,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roll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swapping </a:t>
            </a:r>
            <a:r>
              <a:rPr sz="1800" spc="-5" dirty="0">
                <a:latin typeface="Arial"/>
                <a:cs typeface="Arial"/>
              </a:rPr>
              <a:t>variant used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priority-based scheduling algorithms;  lower-priority process is </a:t>
            </a:r>
            <a:r>
              <a:rPr sz="1800" spc="-10" dirty="0">
                <a:latin typeface="Arial"/>
                <a:cs typeface="Arial"/>
              </a:rPr>
              <a:t>swapped </a:t>
            </a:r>
            <a:r>
              <a:rPr sz="1800" spc="-5" dirty="0">
                <a:latin typeface="Arial"/>
                <a:cs typeface="Arial"/>
              </a:rPr>
              <a:t>out so higher-priority process can be loaded  and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executed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34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Also, see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medium-term scheduler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Chap-3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1028700"/>
            <a:ext cx="8801100" cy="565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Schematic </a:t>
            </a:r>
            <a:r>
              <a:rPr dirty="0"/>
              <a:t>View of</a:t>
            </a:r>
            <a:r>
              <a:rPr spc="-30" dirty="0"/>
              <a:t> </a:t>
            </a:r>
            <a:r>
              <a:rPr dirty="0"/>
              <a:t>Swapping</a:t>
            </a:r>
          </a:p>
          <a:p>
            <a:pPr marL="328295" algn="ctr">
              <a:lnSpc>
                <a:spcPct val="100000"/>
              </a:lnSpc>
              <a:spcBef>
                <a:spcPts val="5"/>
              </a:spcBef>
            </a:pPr>
            <a:r>
              <a:rPr sz="2000" dirty="0"/>
              <a:t>(Swapping of </a:t>
            </a:r>
            <a:r>
              <a:rPr sz="2000" spc="5" dirty="0"/>
              <a:t>two </a:t>
            </a:r>
            <a:r>
              <a:rPr sz="2000" dirty="0"/>
              <a:t>processes using a </a:t>
            </a:r>
            <a:r>
              <a:rPr sz="2000" spc="-5" dirty="0"/>
              <a:t>disk </a:t>
            </a:r>
            <a:r>
              <a:rPr sz="2000" dirty="0"/>
              <a:t>as a backing</a:t>
            </a:r>
            <a:r>
              <a:rPr sz="2000" spc="-195" dirty="0"/>
              <a:t> </a:t>
            </a:r>
            <a:r>
              <a:rPr sz="2000" dirty="0"/>
              <a:t>store)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691" y="248792"/>
            <a:ext cx="6978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Context Switch Time including</a:t>
            </a:r>
            <a:r>
              <a:rPr sz="2800" spc="40" dirty="0"/>
              <a:t> </a:t>
            </a:r>
            <a:r>
              <a:rPr sz="2800" spc="-5" dirty="0"/>
              <a:t>Swapping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64668" y="1055878"/>
            <a:ext cx="8566150" cy="511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Context-switch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swapping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very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high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Assume </a:t>
            </a:r>
            <a:r>
              <a:rPr sz="1800" spc="-10" dirty="0">
                <a:latin typeface="Arial"/>
                <a:cs typeface="Arial"/>
              </a:rPr>
              <a:t>swapping </a:t>
            </a:r>
            <a:r>
              <a:rPr sz="1800" spc="-5" dirty="0">
                <a:latin typeface="Arial"/>
                <a:cs typeface="Arial"/>
              </a:rPr>
              <a:t>100MB to backing </a:t>
            </a:r>
            <a:r>
              <a:rPr sz="1800" dirty="0">
                <a:latin typeface="Arial"/>
                <a:cs typeface="Arial"/>
              </a:rPr>
              <a:t>store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 transfer </a:t>
            </a:r>
            <a:r>
              <a:rPr sz="1800" dirty="0">
                <a:latin typeface="Arial"/>
                <a:cs typeface="Arial"/>
              </a:rPr>
              <a:t>rate of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50MB/sec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15" dirty="0">
                <a:latin typeface="Arial"/>
                <a:cs typeface="Arial"/>
              </a:rPr>
              <a:t>Swap </a:t>
            </a:r>
            <a:r>
              <a:rPr sz="1800" spc="-10" dirty="0">
                <a:latin typeface="Arial"/>
                <a:cs typeface="Arial"/>
              </a:rPr>
              <a:t>out </a:t>
            </a:r>
            <a:r>
              <a:rPr sz="1800" dirty="0">
                <a:latin typeface="Arial"/>
                <a:cs typeface="Arial"/>
              </a:rPr>
              <a:t>time of a </a:t>
            </a: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2000 </a:t>
            </a:r>
            <a:r>
              <a:rPr sz="1800" dirty="0">
                <a:latin typeface="Arial"/>
                <a:cs typeface="Arial"/>
              </a:rPr>
              <a:t>ms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(= 2</a:t>
            </a:r>
            <a:r>
              <a:rPr sz="1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seconds)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09900"/>
              </a:buClr>
              <a:buFont typeface="Webdings"/>
              <a:buChar char=""/>
            </a:pPr>
            <a:endParaRPr sz="175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15" dirty="0">
                <a:latin typeface="Arial"/>
                <a:cs typeface="Arial"/>
              </a:rPr>
              <a:t>Swap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time of </a:t>
            </a:r>
            <a:r>
              <a:rPr sz="1800" spc="-5" dirty="0">
                <a:latin typeface="Arial"/>
                <a:cs typeface="Arial"/>
              </a:rPr>
              <a:t>a same sized process is also 2000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09900"/>
              </a:buClr>
              <a:buFont typeface="Webdings"/>
              <a:buChar char=""/>
            </a:pPr>
            <a:endParaRPr sz="175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Total context-switch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swapping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component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4000ms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(=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800" b="1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seconds)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09900"/>
              </a:buClr>
              <a:buFont typeface="Webdings"/>
              <a:buChar char=""/>
            </a:pPr>
            <a:endParaRPr sz="175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have ignored other components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context-switch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ignored other  disk performance aspect.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But,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the major part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swap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time is transfer</a:t>
            </a:r>
            <a:r>
              <a:rPr sz="1800" b="1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Total transfer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is directly proportional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amount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swapped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can reduce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know exactly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much memory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i="1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6600"/>
              </a:buClr>
              <a:buFont typeface="Wingdings"/>
              <a:buChar char=""/>
            </a:pPr>
            <a:endParaRPr sz="1900">
              <a:latin typeface="Arial"/>
              <a:cs typeface="Arial"/>
            </a:endParaRPr>
          </a:p>
          <a:p>
            <a:pPr marL="756285" marR="53975" lvl="1" indent="-287020">
              <a:lnSpc>
                <a:spcPts val="2039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dynamic </a:t>
            </a:r>
            <a:r>
              <a:rPr sz="1800" spc="-5" dirty="0">
                <a:latin typeface="Arial"/>
                <a:cs typeface="Arial"/>
              </a:rPr>
              <a:t>memory requirements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issue system-calls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inform  </a:t>
            </a:r>
            <a:r>
              <a:rPr sz="1800" dirty="0">
                <a:latin typeface="Arial"/>
                <a:cs typeface="Arial"/>
              </a:rPr>
              <a:t>OS of </a:t>
            </a:r>
            <a:r>
              <a:rPr sz="1800" spc="-5" dirty="0">
                <a:latin typeface="Arial"/>
                <a:cs typeface="Arial"/>
              </a:rPr>
              <a:t>memory use via </a:t>
            </a:r>
            <a:r>
              <a:rPr sz="1800" spc="-10" dirty="0">
                <a:latin typeface="Courier New"/>
                <a:cs typeface="Courier New"/>
              </a:rPr>
              <a:t>request_memory()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release_memory()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907" y="248792"/>
            <a:ext cx="6030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Context Switch Time and</a:t>
            </a:r>
            <a:r>
              <a:rPr sz="2800" spc="20" dirty="0"/>
              <a:t> </a:t>
            </a:r>
            <a:r>
              <a:rPr sz="2800" spc="-5" dirty="0"/>
              <a:t>Swapping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1070228"/>
            <a:ext cx="8538845" cy="501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Other constraints as </a:t>
            </a:r>
            <a:r>
              <a:rPr sz="1800" spc="-15" dirty="0">
                <a:latin typeface="Arial"/>
                <a:cs typeface="Arial"/>
              </a:rPr>
              <a:t>well 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swapping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marR="668655" lvl="1" indent="-287020">
              <a:lnSpc>
                <a:spcPct val="8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Does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swapped </a:t>
            </a:r>
            <a:r>
              <a:rPr sz="1800" spc="-5" dirty="0">
                <a:latin typeface="Arial"/>
                <a:cs typeface="Arial"/>
              </a:rPr>
              <a:t>out process 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swap </a:t>
            </a:r>
            <a:r>
              <a:rPr sz="1800" spc="-5" dirty="0">
                <a:latin typeface="Arial"/>
                <a:cs typeface="Arial"/>
              </a:rPr>
              <a:t>back in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same </a:t>
            </a:r>
            <a:r>
              <a:rPr sz="1800" spc="-10" dirty="0">
                <a:latin typeface="Arial"/>
                <a:cs typeface="Arial"/>
              </a:rPr>
              <a:t>physical  </a:t>
            </a:r>
            <a:r>
              <a:rPr sz="1800" spc="-5" dirty="0">
                <a:latin typeface="Arial"/>
                <a:cs typeface="Arial"/>
              </a:rPr>
              <a:t>addresses?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143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10" dirty="0">
                <a:latin typeface="Arial"/>
                <a:cs typeface="Arial"/>
              </a:rPr>
              <a:t>Depends </a:t>
            </a:r>
            <a:r>
              <a:rPr sz="1800" spc="-5" dirty="0">
                <a:latin typeface="Arial"/>
                <a:cs typeface="Arial"/>
              </a:rPr>
              <a:t>on address </a:t>
            </a:r>
            <a:r>
              <a:rPr sz="1800" spc="-10" dirty="0">
                <a:latin typeface="Arial"/>
                <a:cs typeface="Arial"/>
              </a:rPr>
              <a:t>binding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009900"/>
              </a:buClr>
              <a:buFont typeface="Webdings"/>
              <a:buChar char=""/>
            </a:pP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must be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completely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before being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swapped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out;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not just</a:t>
            </a:r>
            <a:r>
              <a:rPr sz="1600" spc="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waiting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Consider pending </a:t>
            </a:r>
            <a:r>
              <a:rPr sz="1800" dirty="0">
                <a:latin typeface="Arial"/>
                <a:cs typeface="Arial"/>
              </a:rPr>
              <a:t>I/O to/from </a:t>
            </a:r>
            <a:r>
              <a:rPr sz="1800" spc="-5" dirty="0">
                <a:latin typeface="Arial"/>
                <a:cs typeface="Arial"/>
              </a:rPr>
              <a:t>process memory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can’t </a:t>
            </a:r>
            <a:r>
              <a:rPr sz="1800" spc="-15" dirty="0">
                <a:latin typeface="Arial"/>
                <a:cs typeface="Arial"/>
              </a:rPr>
              <a:t>swap </a:t>
            </a:r>
            <a:r>
              <a:rPr sz="1800" spc="-10" dirty="0">
                <a:latin typeface="Arial"/>
                <a:cs typeface="Arial"/>
              </a:rPr>
              <a:t>out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process since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15" dirty="0">
                <a:latin typeface="Arial"/>
                <a:cs typeface="Arial"/>
              </a:rPr>
              <a:t>would </a:t>
            </a:r>
            <a:r>
              <a:rPr sz="1800" spc="-5" dirty="0">
                <a:latin typeface="Arial"/>
                <a:cs typeface="Arial"/>
              </a:rPr>
              <a:t>occur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wrong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09900"/>
              </a:buClr>
              <a:buFont typeface="Webdings"/>
              <a:buChar char=""/>
            </a:pPr>
            <a:endParaRPr sz="175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Solutions:</a:t>
            </a:r>
            <a:endParaRPr sz="1800">
              <a:latin typeface="Arial"/>
              <a:cs typeface="Arial"/>
            </a:endParaRPr>
          </a:p>
          <a:p>
            <a:pPr marL="1442085" lvl="3" indent="-229235">
              <a:lnSpc>
                <a:spcPct val="100000"/>
              </a:lnSpc>
              <a:spcBef>
                <a:spcPts val="755"/>
              </a:spcBef>
              <a:buClr>
                <a:srgbClr val="FFCC00"/>
              </a:buClr>
              <a:buSzPct val="75000"/>
              <a:buChar char="–"/>
              <a:tabLst>
                <a:tab pos="1442085" algn="l"/>
                <a:tab pos="14427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Never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swap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out a process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pending</a:t>
            </a:r>
            <a:r>
              <a:rPr sz="1800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"/>
              </a:spcBef>
              <a:buClr>
                <a:srgbClr val="FFCC00"/>
              </a:buClr>
              <a:buFont typeface="Arial"/>
              <a:buChar char="–"/>
            </a:pPr>
            <a:endParaRPr sz="1750">
              <a:latin typeface="Arial"/>
              <a:cs typeface="Arial"/>
            </a:endParaRPr>
          </a:p>
          <a:p>
            <a:pPr marL="1442085" lvl="3" indent="-22923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75000"/>
              <a:buChar char="–"/>
              <a:tabLst>
                <a:tab pos="1442085" algn="l"/>
                <a:tab pos="1442720" algn="l"/>
              </a:tabLst>
            </a:pPr>
            <a:r>
              <a:rPr sz="1800" dirty="0">
                <a:latin typeface="Arial"/>
                <a:cs typeface="Arial"/>
              </a:rPr>
              <a:t>Or, </a:t>
            </a:r>
            <a:r>
              <a:rPr sz="1800" spc="-15" dirty="0">
                <a:latin typeface="Arial"/>
                <a:cs typeface="Arial"/>
              </a:rPr>
              <a:t>always </a:t>
            </a:r>
            <a:r>
              <a:rPr sz="1800" spc="-5" dirty="0">
                <a:latin typeface="Arial"/>
                <a:cs typeface="Arial"/>
              </a:rPr>
              <a:t>transfer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10" dirty="0">
                <a:latin typeface="Arial"/>
                <a:cs typeface="Arial"/>
              </a:rPr>
              <a:t>operations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kernel space, then </a:t>
            </a:r>
            <a:r>
              <a:rPr sz="1800" dirty="0">
                <a:latin typeface="Arial"/>
                <a:cs typeface="Arial"/>
              </a:rPr>
              <a:t>to I/O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556385">
              <a:lnSpc>
                <a:spcPct val="100000"/>
              </a:lnSpc>
              <a:spcBef>
                <a:spcPts val="5"/>
              </a:spcBef>
              <a:tabLst>
                <a:tab pos="1784985" algn="l"/>
              </a:tabLst>
            </a:pPr>
            <a:r>
              <a:rPr sz="1350" dirty="0">
                <a:solidFill>
                  <a:srgbClr val="FF0066"/>
                </a:solidFill>
                <a:latin typeface="Arial"/>
                <a:cs typeface="Arial"/>
              </a:rPr>
              <a:t>»	</a:t>
            </a:r>
            <a:r>
              <a:rPr sz="1800" spc="-15" dirty="0">
                <a:latin typeface="Arial"/>
                <a:cs typeface="Arial"/>
              </a:rPr>
              <a:t>Known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double buffering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adds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overhead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542" y="200659"/>
            <a:ext cx="5597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Modified Standard</a:t>
            </a:r>
            <a:r>
              <a:rPr sz="3200" spc="-140" dirty="0"/>
              <a:t> </a:t>
            </a:r>
            <a:r>
              <a:rPr sz="3200" dirty="0"/>
              <a:t>Swapping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1070228"/>
            <a:ext cx="8145780" cy="548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Standard </a:t>
            </a:r>
            <a:r>
              <a:rPr sz="1800" spc="-10" dirty="0">
                <a:latin typeface="Arial"/>
                <a:cs typeface="Arial"/>
              </a:rPr>
              <a:t>swapping </a:t>
            </a:r>
            <a:r>
              <a:rPr sz="1800" spc="-5" dirty="0">
                <a:latin typeface="Arial"/>
                <a:cs typeface="Arial"/>
              </a:rPr>
              <a:t>not used in modern operating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7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But modified version are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common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137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Idea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spc="-15" dirty="0">
                <a:latin typeface="Arial"/>
                <a:cs typeface="Arial"/>
              </a:rPr>
              <a:t>swap </a:t>
            </a:r>
            <a:r>
              <a:rPr sz="1800" spc="-5" dirty="0">
                <a:latin typeface="Arial"/>
                <a:cs typeface="Arial"/>
              </a:rPr>
              <a:t>only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free memory </a:t>
            </a:r>
            <a:r>
              <a:rPr sz="1800" spc="-5" dirty="0">
                <a:latin typeface="Arial"/>
                <a:cs typeface="Arial"/>
              </a:rPr>
              <a:t>is extremely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low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009900"/>
              </a:buClr>
              <a:buFont typeface="Webdings"/>
              <a:buChar char=""/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Modified versions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swapping </a:t>
            </a:r>
            <a:r>
              <a:rPr sz="1800" spc="-5" dirty="0">
                <a:latin typeface="Arial"/>
                <a:cs typeface="Arial"/>
              </a:rPr>
              <a:t>are found on many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3300"/>
              </a:buClr>
              <a:buFont typeface="Wingdings"/>
              <a:buChar char=""/>
            </a:pP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UNIX, </a:t>
            </a:r>
            <a:r>
              <a:rPr sz="1800" spc="-10" dirty="0">
                <a:latin typeface="Arial"/>
                <a:cs typeface="Arial"/>
              </a:rPr>
              <a:t>Linux, and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Windows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CC6600"/>
              </a:buClr>
              <a:buFont typeface="Wingdings"/>
              <a:buChar char=""/>
            </a:pPr>
            <a:endParaRPr sz="2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10" dirty="0">
                <a:latin typeface="Arial"/>
                <a:cs typeface="Arial"/>
              </a:rPr>
              <a:t>Swapping </a:t>
            </a:r>
            <a:r>
              <a:rPr sz="1800" spc="-5" dirty="0">
                <a:latin typeface="Arial"/>
                <a:cs typeface="Arial"/>
              </a:rPr>
              <a:t>normally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disabled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009900"/>
              </a:buClr>
              <a:buFont typeface="Webdings"/>
              <a:buChar char=""/>
            </a:pPr>
            <a:endParaRPr sz="20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137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  <a:tab pos="504888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Started only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amount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free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memory	falls below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threshold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amount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009900"/>
              </a:buClr>
              <a:buFont typeface="Webdings"/>
              <a:buChar char=""/>
            </a:pPr>
            <a:endParaRPr sz="2000">
              <a:latin typeface="Arial"/>
              <a:cs typeface="Arial"/>
            </a:endParaRPr>
          </a:p>
          <a:p>
            <a:pPr marL="1099185" marR="67310" lvl="2" indent="-228600">
              <a:lnSpc>
                <a:spcPct val="100000"/>
              </a:lnSpc>
              <a:spcBef>
                <a:spcPts val="137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Disabled again once amount </a:t>
            </a:r>
            <a:r>
              <a:rPr sz="1800" dirty="0">
                <a:latin typeface="Arial"/>
                <a:cs typeface="Arial"/>
              </a:rPr>
              <a:t>of free memory </a:t>
            </a:r>
            <a:r>
              <a:rPr sz="1800" spc="-5" dirty="0">
                <a:latin typeface="Arial"/>
                <a:cs typeface="Arial"/>
              </a:rPr>
              <a:t>increases </a:t>
            </a:r>
            <a:r>
              <a:rPr sz="1800" spc="-10" dirty="0">
                <a:latin typeface="Arial"/>
                <a:cs typeface="Arial"/>
              </a:rPr>
              <a:t>beyond </a:t>
            </a:r>
            <a:r>
              <a:rPr sz="1800" spc="-5" dirty="0">
                <a:latin typeface="Arial"/>
                <a:cs typeface="Arial"/>
              </a:rPr>
              <a:t>some  threshold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010" y="184784"/>
            <a:ext cx="57315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Swapping on Mobile</a:t>
            </a:r>
            <a:r>
              <a:rPr sz="3200" spc="-135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6016" y="1055878"/>
            <a:ext cx="8475980" cy="556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Not typically supported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 any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because: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Mobile devices use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flash memory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 persistent</a:t>
            </a:r>
            <a:r>
              <a:rPr sz="18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Small amount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Limited 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write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cycles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Poor throughput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flash </a:t>
            </a:r>
            <a:r>
              <a:rPr sz="1800" dirty="0">
                <a:latin typeface="Arial"/>
                <a:cs typeface="Arial"/>
              </a:rPr>
              <a:t>memory </a:t>
            </a:r>
            <a:r>
              <a:rPr sz="1800" spc="-5" dirty="0">
                <a:latin typeface="Arial"/>
                <a:cs typeface="Arial"/>
              </a:rPr>
              <a:t>and CPU on mobile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platforms</a:t>
            </a:r>
            <a:endParaRPr sz="1800">
              <a:latin typeface="Arial"/>
              <a:cs typeface="Arial"/>
            </a:endParaRPr>
          </a:p>
          <a:p>
            <a:pPr marL="1213485">
              <a:lnSpc>
                <a:spcPct val="100000"/>
              </a:lnSpc>
              <a:spcBef>
                <a:spcPts val="755"/>
              </a:spcBef>
              <a:tabLst>
                <a:tab pos="1442085" algn="l"/>
              </a:tabLst>
            </a:pPr>
            <a:r>
              <a:rPr sz="1350" dirty="0">
                <a:solidFill>
                  <a:srgbClr val="FFCC00"/>
                </a:solidFill>
                <a:latin typeface="Arial"/>
                <a:cs typeface="Arial"/>
              </a:rPr>
              <a:t>–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Number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I/O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operations that can be completed per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units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Instead, mobile devices use other methods </a:t>
            </a:r>
            <a:r>
              <a:rPr sz="1800" dirty="0">
                <a:latin typeface="Arial"/>
                <a:cs typeface="Arial"/>
              </a:rPr>
              <a:t>to free up </a:t>
            </a: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low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iOS </a:t>
            </a:r>
            <a:r>
              <a:rPr sz="1800" b="1" i="1" spc="-5" dirty="0">
                <a:latin typeface="Arial"/>
                <a:cs typeface="Arial"/>
              </a:rPr>
              <a:t>asks </a:t>
            </a:r>
            <a:r>
              <a:rPr sz="1800" spc="-5" dirty="0">
                <a:latin typeface="Arial"/>
                <a:cs typeface="Arial"/>
              </a:rPr>
              <a:t>apps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voluntarily relinquish allocated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Read-only data (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e.g., codes</a:t>
            </a:r>
            <a:r>
              <a:rPr sz="1800" spc="-5" dirty="0">
                <a:latin typeface="Arial"/>
                <a:cs typeface="Arial"/>
              </a:rPr>
              <a:t>) removed then reloaded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flash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iOS may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terminate any apps that fail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free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up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09900"/>
              </a:buClr>
              <a:buFont typeface="Webdings"/>
              <a:buChar char="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Android adopts a similar strategy as </a:t>
            </a:r>
            <a:r>
              <a:rPr sz="1800" dirty="0">
                <a:latin typeface="Arial"/>
                <a:cs typeface="Arial"/>
              </a:rPr>
              <a:t>iOS. </a:t>
            </a:r>
            <a:r>
              <a:rPr sz="1800" spc="-5" dirty="0">
                <a:latin typeface="Arial"/>
                <a:cs typeface="Arial"/>
              </a:rPr>
              <a:t>But, </a:t>
            </a:r>
            <a:r>
              <a:rPr sz="1800" dirty="0">
                <a:latin typeface="Arial"/>
                <a:cs typeface="Arial"/>
              </a:rPr>
              <a:t>for fast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restart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dirty="0">
                <a:latin typeface="Arial"/>
                <a:cs typeface="Arial"/>
              </a:rPr>
              <a:t>It first </a:t>
            </a:r>
            <a:r>
              <a:rPr sz="1800" spc="-5" dirty="0">
                <a:latin typeface="Arial"/>
                <a:cs typeface="Arial"/>
              </a:rPr>
              <a:t>saves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application state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flash before terminating an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09900"/>
              </a:buClr>
              <a:buFont typeface="Webdings"/>
              <a:buChar char="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Both </a:t>
            </a:r>
            <a:r>
              <a:rPr sz="1800" dirty="0">
                <a:latin typeface="Arial"/>
                <a:cs typeface="Arial"/>
              </a:rPr>
              <a:t>OS’s </a:t>
            </a:r>
            <a:r>
              <a:rPr sz="1800" spc="-5" dirty="0">
                <a:latin typeface="Arial"/>
                <a:cs typeface="Arial"/>
              </a:rPr>
              <a:t>support </a:t>
            </a:r>
            <a:r>
              <a:rPr sz="1800" spc="-10" dirty="0">
                <a:latin typeface="Arial"/>
                <a:cs typeface="Arial"/>
              </a:rPr>
              <a:t>paging </a:t>
            </a:r>
            <a:r>
              <a:rPr sz="1800" spc="-5" dirty="0">
                <a:latin typeface="Arial"/>
                <a:cs typeface="Arial"/>
              </a:rPr>
              <a:t>as discussed in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Slide-27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844" y="232409"/>
            <a:ext cx="6409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4725" algn="l"/>
              </a:tabLst>
            </a:pPr>
            <a:r>
              <a:rPr sz="3200" dirty="0"/>
              <a:t>Chapter</a:t>
            </a:r>
            <a:r>
              <a:rPr sz="3200" spc="-25" dirty="0"/>
              <a:t> </a:t>
            </a:r>
            <a:r>
              <a:rPr sz="3200" dirty="0"/>
              <a:t>8:	Memory</a:t>
            </a:r>
            <a:r>
              <a:rPr sz="3200" spc="-80" dirty="0"/>
              <a:t> </a:t>
            </a:r>
            <a:r>
              <a:rPr sz="3200" spc="-5" dirty="0"/>
              <a:t>Management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55344" y="1070228"/>
            <a:ext cx="5065395" cy="548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Background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Swapping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Contiguous Memory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Segmentation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Paging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Structure of the </a:t>
            </a:r>
            <a:r>
              <a:rPr sz="1800" spc="-5" dirty="0">
                <a:latin typeface="Arial"/>
                <a:cs typeface="Arial"/>
              </a:rPr>
              <a:t>Page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Example: </a:t>
            </a:r>
            <a:r>
              <a:rPr sz="1800" dirty="0">
                <a:latin typeface="Arial"/>
                <a:cs typeface="Arial"/>
              </a:rPr>
              <a:t>The Intel </a:t>
            </a:r>
            <a:r>
              <a:rPr sz="1800" spc="-5" dirty="0">
                <a:latin typeface="Arial"/>
                <a:cs typeface="Arial"/>
              </a:rPr>
              <a:t>32 and 64-bit Architectures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Example: </a:t>
            </a:r>
            <a:r>
              <a:rPr sz="1800" dirty="0">
                <a:latin typeface="Arial"/>
                <a:cs typeface="Arial"/>
              </a:rPr>
              <a:t>ARM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0"/>
            <a:ext cx="1143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2400" y="5562600"/>
            <a:ext cx="13716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8547" y="184784"/>
            <a:ext cx="4359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Contiguous</a:t>
            </a:r>
            <a:r>
              <a:rPr sz="3200" spc="-105" dirty="0"/>
              <a:t> </a:t>
            </a:r>
            <a:r>
              <a:rPr sz="3200" dirty="0"/>
              <a:t>Allocation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345304" y="6656752"/>
            <a:ext cx="27114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8.20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1070228"/>
            <a:ext cx="8449945" cy="548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Main memory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support both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and user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7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Limited memory resource; thus,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allocate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efficiently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Main memory is usually divided into </a:t>
            </a:r>
            <a:r>
              <a:rPr sz="1800" spc="-15" dirty="0">
                <a:latin typeface="Arial"/>
                <a:cs typeface="Arial"/>
              </a:rPr>
              <a:t>two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partitions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7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Resident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usually placed in low memory together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interrupt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vector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7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User processes then held in high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7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Each process is contained in a single contiguous section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Contiguous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memory allocation </a:t>
            </a:r>
            <a:r>
              <a:rPr sz="1800" spc="-5" dirty="0">
                <a:latin typeface="Arial"/>
                <a:cs typeface="Arial"/>
              </a:rPr>
              <a:t>is one early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7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 process is placed contiguous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 other in</a:t>
            </a:r>
            <a:r>
              <a:rPr sz="18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241807"/>
            <a:ext cx="74764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Contiguous Allocation - </a:t>
            </a:r>
            <a:r>
              <a:rPr dirty="0"/>
              <a:t>Memory</a:t>
            </a:r>
            <a:r>
              <a:rPr spc="-170" dirty="0"/>
              <a:t> </a:t>
            </a:r>
            <a:r>
              <a:rPr dirty="0"/>
              <a:t>Protection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21691" y="974216"/>
            <a:ext cx="8604250" cy="57194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We can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protect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process’s memory by combining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ideas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 Slide-5 and</a:t>
            </a:r>
            <a:r>
              <a:rPr sz="18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Slide-11</a:t>
            </a:r>
            <a:endParaRPr sz="1800">
              <a:latin typeface="Arial"/>
              <a:cs typeface="Arial"/>
            </a:endParaRPr>
          </a:p>
          <a:p>
            <a:pPr marL="355600" marR="113664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Relocation registers is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protect user processes from each other, and </a:t>
            </a:r>
            <a:r>
              <a:rPr sz="1800" dirty="0">
                <a:latin typeface="Arial"/>
                <a:cs typeface="Arial"/>
              </a:rPr>
              <a:t>from  </a:t>
            </a:r>
            <a:r>
              <a:rPr sz="1800" spc="-5" dirty="0">
                <a:latin typeface="Arial"/>
                <a:cs typeface="Arial"/>
              </a:rPr>
              <a:t>changing operating-system code and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 process: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Relocation register contains value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smallest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address;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Slide-11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Limit register contains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range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logical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  <a:p>
            <a:pPr marL="1442085" lvl="3" indent="-229235">
              <a:lnSpc>
                <a:spcPct val="100000"/>
              </a:lnSpc>
              <a:spcBef>
                <a:spcPts val="760"/>
              </a:spcBef>
              <a:buClr>
                <a:srgbClr val="FFCC00"/>
              </a:buClr>
              <a:buSzPct val="75000"/>
              <a:buChar char="–"/>
              <a:tabLst>
                <a:tab pos="1442085" algn="l"/>
                <a:tab pos="1442720" algn="l"/>
              </a:tabLst>
            </a:pPr>
            <a:r>
              <a:rPr sz="1800" spc="-5" dirty="0">
                <a:latin typeface="Arial"/>
                <a:cs typeface="Arial"/>
              </a:rPr>
              <a:t>Each logical address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less than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limit register value;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Slide-5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dirty="0">
                <a:latin typeface="Arial"/>
                <a:cs typeface="Arial"/>
              </a:rPr>
              <a:t>MMU </a:t>
            </a:r>
            <a:r>
              <a:rPr sz="1800" spc="-5" dirty="0">
                <a:latin typeface="Arial"/>
                <a:cs typeface="Arial"/>
              </a:rPr>
              <a:t>maps logical addresses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dynamically</a:t>
            </a:r>
            <a:endParaRPr sz="1800">
              <a:latin typeface="Arial"/>
              <a:cs typeface="Arial"/>
            </a:endParaRPr>
          </a:p>
          <a:p>
            <a:pPr marL="1442085" lvl="3" indent="-229235">
              <a:lnSpc>
                <a:spcPct val="100000"/>
              </a:lnSpc>
              <a:spcBef>
                <a:spcPts val="755"/>
              </a:spcBef>
              <a:buClr>
                <a:srgbClr val="FFCC00"/>
              </a:buClr>
              <a:buSzPct val="75000"/>
              <a:buChar char="–"/>
              <a:tabLst>
                <a:tab pos="1442085" algn="l"/>
                <a:tab pos="1442720" algn="l"/>
              </a:tabLst>
            </a:pPr>
            <a:r>
              <a:rPr sz="180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adding logical address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relocation value;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see</a:t>
            </a:r>
            <a:r>
              <a:rPr sz="1800" b="1" i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Slide-22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Dispatcher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always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loads these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registers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their correct</a:t>
            </a:r>
            <a:r>
              <a:rPr sz="1800" spc="2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All logical addresses are checked against these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two</a:t>
            </a:r>
            <a:r>
              <a:rPr sz="1800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Thus,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protecting both each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each user program and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This relocation-register protection scheme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actions such as kernel code  being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transient </a:t>
            </a:r>
            <a:r>
              <a:rPr sz="1800" spc="-5" dirty="0">
                <a:latin typeface="Arial"/>
                <a:cs typeface="Arial"/>
              </a:rPr>
              <a:t>and kernel changing size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dynamically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Unused kernel code and data need not be in memory until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  <a:p>
            <a:pPr marL="1442085" lvl="3" indent="-229235">
              <a:lnSpc>
                <a:spcPct val="100000"/>
              </a:lnSpc>
              <a:spcBef>
                <a:spcPts val="680"/>
              </a:spcBef>
              <a:buClr>
                <a:srgbClr val="FFCC00"/>
              </a:buClr>
              <a:buSzPct val="75000"/>
              <a:buChar char="–"/>
              <a:tabLst>
                <a:tab pos="1442085" algn="l"/>
                <a:tab pos="1442720" algn="l"/>
              </a:tabLst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Example: un-used device driver code need not be kept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1028700"/>
            <a:ext cx="8801100" cy="565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091" y="311277"/>
            <a:ext cx="77158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 Support </a:t>
            </a:r>
            <a:r>
              <a:rPr spc="-5" dirty="0"/>
              <a:t>for Relocation </a:t>
            </a:r>
            <a:r>
              <a:rPr dirty="0"/>
              <a:t>and Limit </a:t>
            </a:r>
            <a:r>
              <a:rPr spc="-5" dirty="0"/>
              <a:t>Registers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069" y="168656"/>
            <a:ext cx="5417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Multiple-Partition</a:t>
            </a:r>
            <a:r>
              <a:rPr sz="3200" spc="-55" dirty="0"/>
              <a:t> </a:t>
            </a:r>
            <a:r>
              <a:rPr sz="3200" dirty="0"/>
              <a:t>Allocation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0342" y="934157"/>
            <a:ext cx="8311515" cy="30327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42265" marR="46355" indent="-342265" algn="r">
              <a:lnSpc>
                <a:spcPct val="100000"/>
              </a:lnSpc>
              <a:spcBef>
                <a:spcPts val="86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42265" algn="l"/>
                <a:tab pos="34290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Multiple-partition </a:t>
            </a:r>
            <a:r>
              <a:rPr sz="1800" spc="-5" dirty="0">
                <a:latin typeface="Arial"/>
                <a:cs typeface="Arial"/>
              </a:rPr>
              <a:t>allocation: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divide memory into many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fixed-sized</a:t>
            </a:r>
            <a:r>
              <a:rPr sz="1800" b="1" i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286385" marR="13970" lvl="1" indent="-286385" algn="r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286385" algn="l"/>
                <a:tab pos="287020" algn="l"/>
              </a:tabLst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process in each partition</a:t>
            </a:r>
            <a:r>
              <a:rPr sz="1600" spc="-5" dirty="0">
                <a:latin typeface="Arial"/>
                <a:cs typeface="Arial"/>
              </a:rPr>
              <a:t>. Degree of multiprogramming limited by # of</a:t>
            </a:r>
            <a:r>
              <a:rPr sz="1600" spc="2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partitions</a:t>
            </a:r>
            <a:endParaRPr sz="1600">
              <a:latin typeface="Arial"/>
              <a:cs typeface="Arial"/>
            </a:endParaRPr>
          </a:p>
          <a:p>
            <a:pPr marL="228600" marR="5080" lvl="2" indent="-228600" algn="r">
              <a:lnSpc>
                <a:spcPct val="100000"/>
              </a:lnSpc>
              <a:spcBef>
                <a:spcPts val="67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228600" algn="l"/>
              </a:tabLst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Fixed-sized partitioning is simple but limited due to size and number of</a:t>
            </a:r>
            <a:r>
              <a:rPr sz="16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partitions</a:t>
            </a:r>
            <a:endParaRPr sz="1600">
              <a:latin typeface="Arial"/>
              <a:cs typeface="Arial"/>
            </a:endParaRPr>
          </a:p>
          <a:p>
            <a:pPr marL="286385" marR="67945" lvl="1" indent="-286385" algn="r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286385" algn="l"/>
                <a:tab pos="2870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Better</a:t>
            </a:r>
            <a:r>
              <a:rPr sz="1600" spc="-5" dirty="0">
                <a:latin typeface="Arial"/>
                <a:cs typeface="Arial"/>
              </a:rPr>
              <a:t>: use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variable-partition </a:t>
            </a:r>
            <a:r>
              <a:rPr sz="1600" spc="-5" dirty="0">
                <a:latin typeface="Arial"/>
                <a:cs typeface="Arial"/>
              </a:rPr>
              <a:t>sizes for efficiency (sized to a given process’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needs)</a:t>
            </a:r>
            <a:endParaRPr sz="1600">
              <a:latin typeface="Arial"/>
              <a:cs typeface="Arial"/>
            </a:endParaRPr>
          </a:p>
          <a:p>
            <a:pPr marL="228600" marR="19050" lvl="2" indent="-228600" algn="r">
              <a:lnSpc>
                <a:spcPct val="100000"/>
              </a:lnSpc>
              <a:spcBef>
                <a:spcPts val="67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228600" algn="l"/>
              </a:tabLst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Hole </a:t>
            </a:r>
            <a:r>
              <a:rPr sz="1600" spc="-5" dirty="0">
                <a:latin typeface="Arial"/>
                <a:cs typeface="Arial"/>
              </a:rPr>
              <a:t>– </a:t>
            </a:r>
            <a:r>
              <a:rPr sz="1600" dirty="0">
                <a:latin typeface="Arial"/>
                <a:cs typeface="Arial"/>
              </a:rPr>
              <a:t>block </a:t>
            </a:r>
            <a:r>
              <a:rPr sz="1600" spc="-5" dirty="0">
                <a:latin typeface="Arial"/>
                <a:cs typeface="Arial"/>
              </a:rPr>
              <a:t>of free memory;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variable-sized </a:t>
            </a:r>
            <a:r>
              <a:rPr sz="1600" spc="-5" dirty="0">
                <a:latin typeface="Arial"/>
                <a:cs typeface="Arial"/>
              </a:rPr>
              <a:t>holes scattered throughout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Operating </a:t>
            </a:r>
            <a:r>
              <a:rPr sz="1600" spc="-10" dirty="0">
                <a:latin typeface="Arial"/>
                <a:cs typeface="Arial"/>
              </a:rPr>
              <a:t>system </a:t>
            </a:r>
            <a:r>
              <a:rPr sz="1600" spc="-5" dirty="0">
                <a:latin typeface="Arial"/>
                <a:cs typeface="Arial"/>
              </a:rPr>
              <a:t>maintains information about: a) allocated partitions, and b)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holes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Job scheduling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algorithm considers holes and memory need of each</a:t>
            </a:r>
            <a:r>
              <a:rPr sz="16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67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600" spc="-5" dirty="0">
                <a:latin typeface="Arial"/>
                <a:cs typeface="Arial"/>
              </a:rPr>
              <a:t>Allocate memory to a new process from a hole large enough to accommodate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</a:t>
            </a:r>
            <a:endParaRPr sz="16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67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600" spc="-5" dirty="0">
                <a:latin typeface="Arial"/>
                <a:cs typeface="Arial"/>
              </a:rPr>
              <a:t>Terminating processes free their partition; adjacent free partitions are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combined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737" y="4086288"/>
            <a:ext cx="8801100" cy="2582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23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908" y="216534"/>
            <a:ext cx="7177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Dynamic Storage-Allocation</a:t>
            </a:r>
            <a:r>
              <a:rPr sz="3200" spc="-160" dirty="0"/>
              <a:t> </a:t>
            </a:r>
            <a:r>
              <a:rPr sz="3200" dirty="0"/>
              <a:t>Problem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1028446"/>
            <a:ext cx="8618855" cy="542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How </a:t>
            </a:r>
            <a:r>
              <a:rPr sz="1800" dirty="0">
                <a:latin typeface="Arial"/>
                <a:cs typeface="Arial"/>
              </a:rPr>
              <a:t>to satisfy </a:t>
            </a:r>
            <a:r>
              <a:rPr sz="1800" spc="-5" dirty="0">
                <a:latin typeface="Arial"/>
                <a:cs typeface="Arial"/>
              </a:rPr>
              <a:t>a request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size </a:t>
            </a:r>
            <a:r>
              <a:rPr sz="1800" b="1" i="1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a list </a:t>
            </a:r>
            <a:r>
              <a:rPr sz="1800" dirty="0">
                <a:latin typeface="Arial"/>
                <a:cs typeface="Arial"/>
              </a:rPr>
              <a:t>of free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holes?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Font typeface="Wingdings"/>
              <a:buChar char=""/>
            </a:pP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17348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First-fit</a:t>
            </a:r>
            <a:r>
              <a:rPr sz="1800" dirty="0">
                <a:latin typeface="Arial"/>
                <a:cs typeface="Arial"/>
              </a:rPr>
              <a:t>:	</a:t>
            </a:r>
            <a:r>
              <a:rPr sz="1800" spc="-5" dirty="0">
                <a:latin typeface="Arial"/>
                <a:cs typeface="Arial"/>
              </a:rPr>
              <a:t>Allocate the </a:t>
            </a:r>
            <a:r>
              <a:rPr sz="1800" b="1" i="1" spc="-5" dirty="0">
                <a:latin typeface="Arial"/>
                <a:cs typeface="Arial"/>
              </a:rPr>
              <a:t>first </a:t>
            </a:r>
            <a:r>
              <a:rPr sz="1800" spc="-5" dirty="0">
                <a:latin typeface="Arial"/>
                <a:cs typeface="Arial"/>
              </a:rPr>
              <a:t>hole that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big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enough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ts val="2050"/>
              </a:lnSpc>
              <a:spcBef>
                <a:spcPts val="1739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173355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Best-fit</a:t>
            </a:r>
            <a:r>
              <a:rPr sz="1800" spc="-5" dirty="0">
                <a:latin typeface="Arial"/>
                <a:cs typeface="Arial"/>
              </a:rPr>
              <a:t>:	Allocate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i="1" spc="-10" dirty="0">
                <a:latin typeface="Arial"/>
                <a:cs typeface="Arial"/>
              </a:rPr>
              <a:t>smallest </a:t>
            </a:r>
            <a:r>
              <a:rPr sz="1800" spc="-5" dirty="0">
                <a:latin typeface="Arial"/>
                <a:cs typeface="Arial"/>
              </a:rPr>
              <a:t>hole that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big </a:t>
            </a:r>
            <a:r>
              <a:rPr sz="1800" spc="-10" dirty="0">
                <a:latin typeface="Arial"/>
                <a:cs typeface="Arial"/>
              </a:rPr>
              <a:t>enough; </a:t>
            </a:r>
            <a:r>
              <a:rPr sz="1800" spc="-5" dirty="0">
                <a:latin typeface="Arial"/>
                <a:cs typeface="Arial"/>
              </a:rPr>
              <a:t>must search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entire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list, unless ordered by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1739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Produces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smallest leftover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hole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009900"/>
              </a:buClr>
              <a:buFont typeface="Webdings"/>
              <a:buChar char=""/>
            </a:pPr>
            <a:endParaRPr sz="1700">
              <a:latin typeface="Arial"/>
              <a:cs typeface="Arial"/>
            </a:endParaRPr>
          </a:p>
          <a:p>
            <a:pPr marL="756285" marR="236854" lvl="1" indent="-287020">
              <a:lnSpc>
                <a:spcPts val="1939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18872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Worst-fit</a:t>
            </a:r>
            <a:r>
              <a:rPr sz="1800" dirty="0">
                <a:latin typeface="Arial"/>
                <a:cs typeface="Arial"/>
              </a:rPr>
              <a:t>:	</a:t>
            </a:r>
            <a:r>
              <a:rPr sz="1800" spc="-5" dirty="0">
                <a:latin typeface="Arial"/>
                <a:cs typeface="Arial"/>
              </a:rPr>
              <a:t>Allocate the </a:t>
            </a:r>
            <a:r>
              <a:rPr sz="1800" b="1" i="1" spc="-5" dirty="0">
                <a:latin typeface="Arial"/>
                <a:cs typeface="Arial"/>
              </a:rPr>
              <a:t>largest </a:t>
            </a:r>
            <a:r>
              <a:rPr sz="1800" spc="-5" dirty="0">
                <a:latin typeface="Arial"/>
                <a:cs typeface="Arial"/>
              </a:rPr>
              <a:t>hole;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search entire list, unless ordered  by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172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Produces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largest leftover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hole</a:t>
            </a:r>
            <a:endParaRPr sz="1800">
              <a:latin typeface="Arial"/>
              <a:cs typeface="Arial"/>
            </a:endParaRPr>
          </a:p>
          <a:p>
            <a:pPr marL="1442085" marR="5080" indent="-228600">
              <a:lnSpc>
                <a:spcPts val="1939"/>
              </a:lnSpc>
              <a:spcBef>
                <a:spcPts val="785"/>
              </a:spcBef>
              <a:tabLst>
                <a:tab pos="1442085" algn="l"/>
              </a:tabLst>
            </a:pPr>
            <a:r>
              <a:rPr sz="1350" dirty="0">
                <a:solidFill>
                  <a:srgbClr val="FFCC00"/>
                </a:solidFill>
                <a:latin typeface="Arial"/>
                <a:cs typeface="Arial"/>
              </a:rPr>
              <a:t>–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Which may be more useful than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smaller leftover hole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best-fit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approach; see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Slide-25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First-fit </a:t>
            </a:r>
            <a:r>
              <a:rPr sz="1800" spc="-5" dirty="0">
                <a:latin typeface="Arial"/>
                <a:cs typeface="Arial"/>
              </a:rPr>
              <a:t>and best-fit better than worst-fit in </a:t>
            </a:r>
            <a:r>
              <a:rPr sz="1800" dirty="0">
                <a:latin typeface="Arial"/>
                <a:cs typeface="Arial"/>
              </a:rPr>
              <a:t>terms of </a:t>
            </a:r>
            <a:r>
              <a:rPr sz="1800" spc="-5" dirty="0">
                <a:latin typeface="Arial"/>
                <a:cs typeface="Arial"/>
              </a:rPr>
              <a:t>speed and storage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utilization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6985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First-fit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generally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fastest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973" y="170433"/>
            <a:ext cx="2847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Fragmentation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64668" y="1070228"/>
            <a:ext cx="8418830" cy="515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External Fragmentation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memory space exists </a:t>
            </a:r>
            <a:r>
              <a:rPr sz="1800" dirty="0">
                <a:latin typeface="Arial"/>
                <a:cs typeface="Arial"/>
              </a:rPr>
              <a:t>to satisfy </a:t>
            </a:r>
            <a:r>
              <a:rPr sz="1800" spc="-5" dirty="0">
                <a:latin typeface="Arial"/>
                <a:cs typeface="Arial"/>
              </a:rPr>
              <a:t>a request, but </a:t>
            </a:r>
            <a:r>
              <a:rPr sz="1800" dirty="0">
                <a:latin typeface="Arial"/>
                <a:cs typeface="Arial"/>
              </a:rPr>
              <a:t>it  </a:t>
            </a:r>
            <a:r>
              <a:rPr sz="1800" spc="-5" dirty="0">
                <a:latin typeface="Arial"/>
                <a:cs typeface="Arial"/>
              </a:rPr>
              <a:t>is not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contiguous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Free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memory space is broken into pieces as processes are loaded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removed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Both,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first-fit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best-fit strategies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suffer from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external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fragmentation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756285" marR="46545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Statistical </a:t>
            </a:r>
            <a:r>
              <a:rPr sz="1800" spc="-10" dirty="0">
                <a:latin typeface="Arial"/>
                <a:cs typeface="Arial"/>
              </a:rPr>
              <a:t>analysis </a:t>
            </a:r>
            <a:r>
              <a:rPr sz="1800" dirty="0">
                <a:latin typeface="Arial"/>
                <a:cs typeface="Arial"/>
              </a:rPr>
              <a:t>of first-fit </a:t>
            </a:r>
            <a:r>
              <a:rPr sz="1800" spc="-5" dirty="0">
                <a:latin typeface="Arial"/>
                <a:cs typeface="Arial"/>
              </a:rPr>
              <a:t>reveals that given </a:t>
            </a:r>
            <a:r>
              <a:rPr sz="1800" i="1" spc="-5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allocated blocks, 0.5</a:t>
            </a:r>
            <a:r>
              <a:rPr sz="1800" i="1" spc="-5" dirty="0">
                <a:latin typeface="Arial"/>
                <a:cs typeface="Arial"/>
              </a:rPr>
              <a:t>N  </a:t>
            </a:r>
            <a:r>
              <a:rPr sz="1800" spc="-5" dirty="0">
                <a:latin typeface="Arial"/>
                <a:cs typeface="Arial"/>
              </a:rPr>
              <a:t>blocks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lost to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fragmentation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is, 1/3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be unusable </a:t>
            </a:r>
            <a:r>
              <a:rPr sz="1800" dirty="0">
                <a:latin typeface="Arial"/>
                <a:cs typeface="Arial"/>
              </a:rPr>
              <a:t>-&gt;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50-percent</a:t>
            </a:r>
            <a:r>
              <a:rPr sz="1800" b="1" spc="16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rule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355600" marR="5651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Internal Fragmentation </a:t>
            </a:r>
            <a:r>
              <a:rPr sz="1800" spc="-5" dirty="0">
                <a:latin typeface="Arial"/>
                <a:cs typeface="Arial"/>
              </a:rPr>
              <a:t>– allocated memory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be slightly larger than  requested memory;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size difference is memory internal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partition, but not  </a:t>
            </a:r>
            <a:r>
              <a:rPr sz="1800" spc="-10" dirty="0">
                <a:latin typeface="Arial"/>
                <a:cs typeface="Arial"/>
              </a:rPr>
              <a:t>being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marR="4762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 a process requests 18,462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bytes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is allocated memory hole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18,464 bytes;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we are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then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left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hole of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bytes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7822" y="154686"/>
            <a:ext cx="2847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Fragmentation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959866"/>
            <a:ext cx="8552180" cy="54444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Reduce external fragmentation by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compaction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Shuffle </a:t>
            </a:r>
            <a:r>
              <a:rPr sz="1800" dirty="0">
                <a:latin typeface="Arial"/>
                <a:cs typeface="Arial"/>
              </a:rPr>
              <a:t>memory </a:t>
            </a:r>
            <a:r>
              <a:rPr sz="1800" spc="-5" dirty="0">
                <a:latin typeface="Arial"/>
                <a:cs typeface="Arial"/>
              </a:rPr>
              <a:t>contents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place all </a:t>
            </a:r>
            <a:r>
              <a:rPr sz="1800" dirty="0">
                <a:latin typeface="Arial"/>
                <a:cs typeface="Arial"/>
              </a:rPr>
              <a:t>free memory </a:t>
            </a:r>
            <a:r>
              <a:rPr sz="1800" spc="-5" dirty="0">
                <a:latin typeface="Arial"/>
                <a:cs typeface="Arial"/>
              </a:rPr>
              <a:t>together in one large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Compaction is possible </a:t>
            </a:r>
            <a:r>
              <a:rPr sz="1800" i="1" spc="-5" dirty="0">
                <a:latin typeface="Arial"/>
                <a:cs typeface="Arial"/>
              </a:rPr>
              <a:t>only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address relocation is </a:t>
            </a:r>
            <a:r>
              <a:rPr sz="1800" spc="-10" dirty="0">
                <a:latin typeface="Arial"/>
                <a:cs typeface="Arial"/>
              </a:rPr>
              <a:t>dynamic, </a:t>
            </a:r>
            <a:r>
              <a:rPr sz="1800" spc="-5" dirty="0">
                <a:latin typeface="Arial"/>
                <a:cs typeface="Arial"/>
              </a:rPr>
              <a:t>and is done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execution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I/O</a:t>
            </a:r>
            <a:r>
              <a:rPr sz="1800" spc="-5" dirty="0">
                <a:latin typeface="Arial"/>
                <a:cs typeface="Arial"/>
              </a:rPr>
              <a:t> problem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Latch job in </a:t>
            </a:r>
            <a:r>
              <a:rPr sz="1800" dirty="0">
                <a:latin typeface="Arial"/>
                <a:cs typeface="Arial"/>
              </a:rPr>
              <a:t>memory </a:t>
            </a:r>
            <a:r>
              <a:rPr sz="1800" spc="-15" dirty="0">
                <a:latin typeface="Arial"/>
                <a:cs typeface="Arial"/>
              </a:rPr>
              <a:t>while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involved in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Do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only into 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5" dirty="0">
                <a:latin typeface="Arial"/>
                <a:cs typeface="Arial"/>
              </a:rPr>
              <a:t> buffers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Compaction can </a:t>
            </a:r>
            <a:r>
              <a:rPr sz="1800" dirty="0">
                <a:latin typeface="Arial"/>
                <a:cs typeface="Arial"/>
              </a:rPr>
              <a:t>be very </a:t>
            </a:r>
            <a:r>
              <a:rPr sz="1800" spc="-10" dirty="0">
                <a:latin typeface="Arial"/>
                <a:cs typeface="Arial"/>
              </a:rPr>
              <a:t>expensive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terms of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All processes are moved </a:t>
            </a:r>
            <a:r>
              <a:rPr sz="1800" spc="-10" dirty="0">
                <a:latin typeface="Arial"/>
                <a:cs typeface="Arial"/>
              </a:rPr>
              <a:t>toward </a:t>
            </a:r>
            <a:r>
              <a:rPr sz="1800" spc="-5" dirty="0">
                <a:latin typeface="Arial"/>
                <a:cs typeface="Arial"/>
              </a:rPr>
              <a:t>one end of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09900"/>
              </a:buClr>
              <a:buFont typeface="Webdings"/>
              <a:buChar char="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Other solutions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external fragmentation problems: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Segmentation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800" b="1" spc="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Paging</a:t>
            </a:r>
            <a:endParaRPr sz="1800">
              <a:latin typeface="Arial"/>
              <a:cs typeface="Arial"/>
            </a:endParaRPr>
          </a:p>
          <a:p>
            <a:pPr marL="286385" marR="615950" lvl="1" indent="-286385" algn="r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86385" algn="l"/>
                <a:tab pos="2870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Permit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logical address space of each process to be</a:t>
            </a:r>
            <a:r>
              <a:rPr sz="18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non-contiguous</a:t>
            </a:r>
            <a:endParaRPr sz="1800">
              <a:latin typeface="Arial"/>
              <a:cs typeface="Arial"/>
            </a:endParaRPr>
          </a:p>
          <a:p>
            <a:pPr marL="228600" marR="677545" lvl="2" indent="-228600" algn="r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228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can be allocated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physical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memory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wherever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09900"/>
              </a:buClr>
              <a:buFont typeface="Webdings"/>
              <a:buChar char="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Now consider that backing </a:t>
            </a:r>
            <a:r>
              <a:rPr sz="1800" dirty="0">
                <a:latin typeface="Arial"/>
                <a:cs typeface="Arial"/>
              </a:rPr>
              <a:t>store </a:t>
            </a:r>
            <a:r>
              <a:rPr sz="1800" spc="-5" dirty="0">
                <a:latin typeface="Arial"/>
                <a:cs typeface="Arial"/>
              </a:rPr>
              <a:t>has same fragmentation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processes are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swapped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 and out. Also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true for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any storage</a:t>
            </a:r>
            <a:r>
              <a:rPr sz="18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390" y="170433"/>
            <a:ext cx="1382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Paging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1070228"/>
            <a:ext cx="8399780" cy="5348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3279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332865" algn="l"/>
              </a:tabLst>
            </a:pPr>
            <a:r>
              <a:rPr sz="1800" spc="-10" dirty="0">
                <a:latin typeface="Arial"/>
                <a:cs typeface="Arial"/>
              </a:rPr>
              <a:t>Physical	</a:t>
            </a:r>
            <a:r>
              <a:rPr sz="1800" spc="-5" dirty="0">
                <a:latin typeface="Arial"/>
                <a:cs typeface="Arial"/>
              </a:rPr>
              <a:t>address space of a process can be non-contiguous; process is  allocated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whenever </a:t>
            </a:r>
            <a:r>
              <a:rPr sz="1800" dirty="0">
                <a:latin typeface="Arial"/>
                <a:cs typeface="Arial"/>
              </a:rPr>
              <a:t>the latter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Avoids external fragmentation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need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compaction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Avoids problem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varying </a:t>
            </a:r>
            <a:r>
              <a:rPr sz="1800" spc="-5" dirty="0">
                <a:latin typeface="Arial"/>
                <a:cs typeface="Arial"/>
              </a:rPr>
              <a:t>sized memory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chunks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Paging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Divide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memory into fixed-sized blocks called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Block size is a </a:t>
            </a:r>
            <a:r>
              <a:rPr sz="1800" spc="-15" dirty="0">
                <a:latin typeface="Arial"/>
                <a:cs typeface="Arial"/>
              </a:rPr>
              <a:t>power </a:t>
            </a:r>
            <a:r>
              <a:rPr sz="1800" dirty="0">
                <a:latin typeface="Arial"/>
                <a:cs typeface="Arial"/>
              </a:rPr>
              <a:t>of 2;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512 </a:t>
            </a:r>
            <a:r>
              <a:rPr sz="1800" spc="-10" dirty="0">
                <a:latin typeface="Arial"/>
                <a:cs typeface="Arial"/>
              </a:rPr>
              <a:t>bytes </a:t>
            </a:r>
            <a:r>
              <a:rPr sz="1800" spc="-5" dirty="0">
                <a:latin typeface="Arial"/>
                <a:cs typeface="Arial"/>
              </a:rPr>
              <a:t>and 1</a:t>
            </a:r>
            <a:r>
              <a:rPr sz="1800" spc="2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Gbytes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Divide logical memory into blocks of same </a:t>
            </a:r>
            <a:r>
              <a:rPr sz="1800" dirty="0">
                <a:latin typeface="Arial"/>
                <a:cs typeface="Arial"/>
              </a:rPr>
              <a:t>size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frames </a:t>
            </a:r>
            <a:r>
              <a:rPr sz="1800" spc="-5" dirty="0">
                <a:latin typeface="Arial"/>
                <a:cs typeface="Arial"/>
              </a:rPr>
              <a:t>called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pages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 size (like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frame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size) is defined by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hardware;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see</a:t>
            </a:r>
            <a:r>
              <a:rPr sz="18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Slide-29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Divide backing </a:t>
            </a:r>
            <a:r>
              <a:rPr sz="1800" dirty="0">
                <a:latin typeface="Arial"/>
                <a:cs typeface="Arial"/>
              </a:rPr>
              <a:t>store </a:t>
            </a:r>
            <a:r>
              <a:rPr sz="1800" spc="-5" dirty="0">
                <a:latin typeface="Arial"/>
                <a:cs typeface="Arial"/>
              </a:rPr>
              <a:t>into </a:t>
            </a:r>
            <a:r>
              <a:rPr sz="1800" dirty="0">
                <a:latin typeface="Arial"/>
                <a:cs typeface="Arial"/>
              </a:rPr>
              <a:t>[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clusters of</a:t>
            </a:r>
            <a:r>
              <a:rPr sz="1800" dirty="0">
                <a:latin typeface="Arial"/>
                <a:cs typeface="Arial"/>
              </a:rPr>
              <a:t>] </a:t>
            </a:r>
            <a:r>
              <a:rPr sz="1800" spc="-5" dirty="0">
                <a:latin typeface="Arial"/>
                <a:cs typeface="Arial"/>
              </a:rPr>
              <a:t>blocks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same size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Keep </a:t>
            </a:r>
            <a:r>
              <a:rPr sz="1800" dirty="0">
                <a:latin typeface="Arial"/>
                <a:cs typeface="Arial"/>
              </a:rPr>
              <a:t>track of 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free </a:t>
            </a:r>
            <a:r>
              <a:rPr sz="1800" spc="-5" dirty="0"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run a program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size </a:t>
            </a:r>
            <a:r>
              <a:rPr sz="1800" b="1" i="1" spc="-5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pages, 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find </a:t>
            </a:r>
            <a:r>
              <a:rPr sz="1800" b="1" i="1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free </a:t>
            </a:r>
            <a:r>
              <a:rPr sz="1800" spc="-5" dirty="0">
                <a:latin typeface="Arial"/>
                <a:cs typeface="Arial"/>
              </a:rPr>
              <a:t>frames and load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Set up a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page table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translate logical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physical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Still have Internal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fragmentation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577" y="170433"/>
            <a:ext cx="5620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Address </a:t>
            </a:r>
            <a:r>
              <a:rPr sz="3200" spc="-5" dirty="0"/>
              <a:t>Translation</a:t>
            </a:r>
            <a:r>
              <a:rPr sz="3200" spc="-80" dirty="0"/>
              <a:t> </a:t>
            </a:r>
            <a:r>
              <a:rPr sz="3200" spc="-5" dirty="0"/>
              <a:t>Scheme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7642" y="974216"/>
            <a:ext cx="8362315" cy="41687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1800" spc="-5" dirty="0">
                <a:latin typeface="Arial"/>
                <a:cs typeface="Arial"/>
              </a:rPr>
              <a:t>Each address generated by CPU is divided into </a:t>
            </a:r>
            <a:r>
              <a:rPr sz="1800" spc="-15" dirty="0">
                <a:latin typeface="Arial"/>
                <a:cs typeface="Arial"/>
              </a:rPr>
              <a:t>two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parts:</a:t>
            </a:r>
            <a:endParaRPr sz="1800">
              <a:latin typeface="Arial"/>
              <a:cs typeface="Arial"/>
            </a:endParaRPr>
          </a:p>
          <a:p>
            <a:pPr marL="7689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68985" algn="l"/>
                <a:tab pos="7696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Page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i="1" dirty="0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) – </a:t>
            </a:r>
            <a:r>
              <a:rPr sz="1800" spc="-5" dirty="0">
                <a:latin typeface="Arial"/>
                <a:cs typeface="Arial"/>
              </a:rPr>
              <a:t>used as </a:t>
            </a:r>
            <a:r>
              <a:rPr sz="1800" spc="-10" dirty="0">
                <a:latin typeface="Arial"/>
                <a:cs typeface="Arial"/>
              </a:rPr>
              <a:t>an </a:t>
            </a:r>
            <a:r>
              <a:rPr sz="1800" spc="-5" dirty="0">
                <a:latin typeface="Arial"/>
                <a:cs typeface="Arial"/>
              </a:rPr>
              <a:t>index into a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page</a:t>
            </a:r>
            <a:r>
              <a:rPr sz="1800" b="1" spc="4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1118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1125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 table contains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base address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physical</a:t>
            </a:r>
            <a:r>
              <a:rPr sz="1800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768985" marR="261620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68985" algn="l"/>
                <a:tab pos="7696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Page offset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i="1" dirty="0">
                <a:solidFill>
                  <a:srgbClr val="3366FF"/>
                </a:solidFill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) – </a:t>
            </a:r>
            <a:r>
              <a:rPr sz="1800" spc="-5" dirty="0">
                <a:latin typeface="Arial"/>
                <a:cs typeface="Arial"/>
              </a:rPr>
              <a:t>combined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base address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define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physical  </a:t>
            </a:r>
            <a:r>
              <a:rPr sz="1800" spc="-5" dirty="0">
                <a:latin typeface="Arial"/>
                <a:cs typeface="Arial"/>
              </a:rPr>
              <a:t>memory address that is sent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7689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68985" algn="l"/>
                <a:tab pos="7696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If 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logical address space is 2</a:t>
            </a:r>
            <a:r>
              <a:rPr sz="1800" i="1" spc="-7" baseline="25462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 size is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spc="-7" baseline="25462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800" baseline="25462">
              <a:latin typeface="Arial"/>
              <a:cs typeface="Arial"/>
            </a:endParaRPr>
          </a:p>
          <a:p>
            <a:pPr marL="11118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1125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binary representation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logical address has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bits, such</a:t>
            </a:r>
            <a:r>
              <a:rPr sz="18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  <a:p>
            <a:pPr marL="1454785" lvl="3" indent="-229235">
              <a:lnSpc>
                <a:spcPct val="100000"/>
              </a:lnSpc>
              <a:spcBef>
                <a:spcPts val="760"/>
              </a:spcBef>
              <a:buClr>
                <a:srgbClr val="FFCC00"/>
              </a:buClr>
              <a:buSzPct val="75000"/>
              <a:buChar char="–"/>
              <a:tabLst>
                <a:tab pos="1454785" algn="l"/>
                <a:tab pos="14554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leftmost bits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designate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1569085">
              <a:lnSpc>
                <a:spcPct val="100000"/>
              </a:lnSpc>
              <a:spcBef>
                <a:spcPts val="755"/>
              </a:spcBef>
              <a:tabLst>
                <a:tab pos="1797685" algn="l"/>
              </a:tabLst>
            </a:pPr>
            <a:r>
              <a:rPr sz="1350" dirty="0">
                <a:solidFill>
                  <a:srgbClr val="FF0066"/>
                </a:solidFill>
                <a:latin typeface="Arial"/>
                <a:cs typeface="Arial"/>
              </a:rPr>
              <a:t>»	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index into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the page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454785" lvl="3" indent="-229235">
              <a:lnSpc>
                <a:spcPct val="100000"/>
              </a:lnSpc>
              <a:spcBef>
                <a:spcPts val="755"/>
              </a:spcBef>
              <a:buClr>
                <a:srgbClr val="FFCC00"/>
              </a:buClr>
              <a:buSzPct val="75000"/>
              <a:buChar char="–"/>
              <a:tabLst>
                <a:tab pos="1454785" algn="l"/>
                <a:tab pos="14554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rightmost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bits designate the page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offset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569085">
              <a:lnSpc>
                <a:spcPct val="100000"/>
              </a:lnSpc>
              <a:spcBef>
                <a:spcPts val="755"/>
              </a:spcBef>
              <a:tabLst>
                <a:tab pos="1797685" algn="l"/>
              </a:tabLst>
            </a:pPr>
            <a:r>
              <a:rPr sz="1350" dirty="0">
                <a:solidFill>
                  <a:srgbClr val="FF0066"/>
                </a:solidFill>
                <a:latin typeface="Arial"/>
                <a:cs typeface="Arial"/>
              </a:rPr>
              <a:t>»	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 displacement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within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7162" y="5314197"/>
          <a:ext cx="8185784" cy="88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3720"/>
                <a:gridCol w="3822064"/>
              </a:tblGrid>
              <a:tr h="377039"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2053589" algn="l"/>
                        </a:tabLst>
                      </a:pPr>
                      <a:r>
                        <a:rPr sz="2050" spc="1515" dirty="0">
                          <a:latin typeface="Arial"/>
                          <a:cs typeface="Arial"/>
                        </a:rPr>
                        <a:t>page	</a:t>
                      </a:r>
                      <a:r>
                        <a:rPr sz="2050" spc="1540" dirty="0">
                          <a:latin typeface="Arial"/>
                          <a:cs typeface="Arial"/>
                        </a:rPr>
                        <a:t>number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1864360" algn="l"/>
                        </a:tabLst>
                      </a:pPr>
                      <a:r>
                        <a:rPr sz="2050" spc="1515" dirty="0">
                          <a:latin typeface="Arial"/>
                          <a:cs typeface="Arial"/>
                        </a:rPr>
                        <a:t>page	</a:t>
                      </a:r>
                      <a:r>
                        <a:rPr sz="2050" spc="1105" dirty="0">
                          <a:latin typeface="Arial"/>
                          <a:cs typeface="Arial"/>
                        </a:rPr>
                        <a:t>offset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611">
                <a:tc>
                  <a:txBody>
                    <a:bodyPr/>
                    <a:lstStyle/>
                    <a:p>
                      <a:pPr marR="61658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p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9149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d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36111" y="6276656"/>
            <a:ext cx="123317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81990" algn="l"/>
              </a:tabLst>
            </a:pPr>
            <a:r>
              <a:rPr sz="2050" spc="2245" dirty="0">
                <a:latin typeface="Arial"/>
                <a:cs typeface="Arial"/>
              </a:rPr>
              <a:t>m	</a:t>
            </a:r>
            <a:r>
              <a:rPr sz="2050" spc="905" dirty="0">
                <a:latin typeface="Arial"/>
                <a:cs typeface="Arial"/>
              </a:rPr>
              <a:t>-</a:t>
            </a:r>
            <a:r>
              <a:rPr sz="2050" spc="1500" dirty="0">
                <a:latin typeface="Arial"/>
                <a:cs typeface="Arial"/>
              </a:rPr>
              <a:t>n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1860" y="6288419"/>
            <a:ext cx="36131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00" dirty="0">
                <a:latin typeface="Arial"/>
                <a:cs typeface="Arial"/>
              </a:rPr>
              <a:t>n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1128775"/>
            <a:ext cx="8801100" cy="555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6602" y="138811"/>
            <a:ext cx="3344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Paging</a:t>
            </a:r>
            <a:r>
              <a:rPr sz="3200" spc="-105" dirty="0"/>
              <a:t> </a:t>
            </a:r>
            <a:r>
              <a:rPr sz="3200" dirty="0"/>
              <a:t>Hardware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870" y="143382"/>
            <a:ext cx="208216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Objecti</a:t>
            </a:r>
            <a:r>
              <a:rPr sz="3200" spc="-15" dirty="0"/>
              <a:t>v</a:t>
            </a:r>
            <a:r>
              <a:rPr sz="3200" dirty="0"/>
              <a:t>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3" y="1084578"/>
            <a:ext cx="7522058" cy="570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increase CPU utilization and response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speed: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7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Several processes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must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 kept in main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137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must share</a:t>
            </a:r>
            <a:r>
              <a:rPr sz="18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7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manage main memory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resource…?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provide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detailed description of various </a:t>
            </a:r>
            <a:r>
              <a:rPr sz="1800" spc="-20" dirty="0">
                <a:latin typeface="Arial"/>
                <a:cs typeface="Arial"/>
              </a:rPr>
              <a:t>ways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organizing </a:t>
            </a: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marR="63373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discuss various memory-management techniques, including paging and  segmentation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marR="203835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provide a detailed description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Intel Pentium,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supports both pure  segmentation and segmentation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0"/>
            <a:ext cx="1066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24800" y="5791200"/>
            <a:ext cx="762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48600" y="54102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1043050"/>
            <a:ext cx="8801100" cy="56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8239" y="258826"/>
            <a:ext cx="680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0" algn="l"/>
              </a:tabLst>
            </a:pPr>
            <a:r>
              <a:rPr spc="-5" dirty="0"/>
              <a:t>Paging </a:t>
            </a:r>
            <a:r>
              <a:rPr dirty="0"/>
              <a:t>Model of</a:t>
            </a:r>
            <a:r>
              <a:rPr spc="-5" dirty="0"/>
              <a:t> Logical</a:t>
            </a:r>
            <a:r>
              <a:rPr spc="-15" dirty="0"/>
              <a:t> </a:t>
            </a:r>
            <a:r>
              <a:rPr dirty="0"/>
              <a:t>and	</a:t>
            </a:r>
            <a:r>
              <a:rPr spc="-10" dirty="0"/>
              <a:t>Physical </a:t>
            </a:r>
            <a:r>
              <a:rPr spc="-5" dirty="0"/>
              <a:t>Memory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37" y="2100262"/>
            <a:ext cx="8772525" cy="4518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4748" y="138811"/>
            <a:ext cx="3162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Paging</a:t>
            </a:r>
            <a:r>
              <a:rPr sz="3200" spc="-90" dirty="0"/>
              <a:t> </a:t>
            </a:r>
            <a:r>
              <a:rPr sz="3200" spc="-5" dirty="0"/>
              <a:t>Example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4668" y="933399"/>
            <a:ext cx="78428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Example: </a:t>
            </a:r>
            <a:r>
              <a:rPr sz="1600" i="1" spc="-5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= 2 and </a:t>
            </a:r>
            <a:r>
              <a:rPr sz="1600" i="1" spc="-5" dirty="0">
                <a:latin typeface="Arial"/>
                <a:cs typeface="Arial"/>
              </a:rPr>
              <a:t>m </a:t>
            </a:r>
            <a:r>
              <a:rPr sz="1600" spc="-5" dirty="0">
                <a:latin typeface="Arial"/>
                <a:cs typeface="Arial"/>
              </a:rPr>
              <a:t>= 4 and using a 32-byte memory (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8 pages</a:t>
            </a:r>
            <a:r>
              <a:rPr sz="1600" spc="-5" dirty="0">
                <a:latin typeface="Arial"/>
                <a:cs typeface="Arial"/>
              </a:rPr>
              <a:t>) with 4-byte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380" y="1313179"/>
            <a:ext cx="6187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297180" algn="l"/>
                <a:tab pos="297815" algn="l"/>
              </a:tabLst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Logical address 0 is page 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=0,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offset 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=0; Page 0 is in frame</a:t>
            </a:r>
            <a:r>
              <a:rPr sz="1600" spc="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=5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5308" y="1339087"/>
            <a:ext cx="1337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[ (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600" b="0" spc="-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×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m) + d</a:t>
            </a:r>
            <a:r>
              <a:rPr sz="16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5580" y="1712467"/>
            <a:ext cx="6346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Thus logical address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maps to physical address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20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[= (5 </a:t>
            </a:r>
            <a:r>
              <a:rPr sz="1600" spc="-5" dirty="0">
                <a:solidFill>
                  <a:srgbClr val="FF0000"/>
                </a:solidFill>
                <a:latin typeface="AoyagiKouzanFontT"/>
                <a:cs typeface="AoyagiKouzanFontT"/>
              </a:rPr>
              <a:t>×</a:t>
            </a:r>
            <a:r>
              <a:rPr sz="1600" spc="-360" dirty="0">
                <a:solidFill>
                  <a:srgbClr val="FF0000"/>
                </a:solidFill>
                <a:latin typeface="AoyagiKouzanFontT"/>
                <a:cs typeface="AoyagiKouzanFont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4) + 0];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013" y="138811"/>
            <a:ext cx="1381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Pag</a:t>
            </a:r>
            <a:r>
              <a:rPr sz="3200" spc="-10" dirty="0"/>
              <a:t>i</a:t>
            </a:r>
            <a:r>
              <a:rPr sz="3200" dirty="0"/>
              <a:t>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6016" y="974216"/>
            <a:ext cx="8655050" cy="55816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There is no external fragmentation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using paging</a:t>
            </a:r>
            <a:r>
              <a:rPr sz="1800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scheme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Internal fragmentation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is possible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1800" spc="-5" dirty="0">
                <a:latin typeface="Arial"/>
                <a:cs typeface="Arial"/>
              </a:rPr>
              <a:t>Calculating internal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fragmentation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Page size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2,048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bytes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Process size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72,766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bytes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Process has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35 pages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1,086 bytes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; thus,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36 frames</a:t>
            </a:r>
            <a:r>
              <a:rPr sz="18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Internal fragmentation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2,048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1,086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962 bytes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un-used</a:t>
            </a:r>
            <a:r>
              <a:rPr sz="18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3716020" algn="l"/>
              </a:tabLst>
            </a:pPr>
            <a:r>
              <a:rPr sz="1800" dirty="0">
                <a:latin typeface="Arial"/>
                <a:cs typeface="Arial"/>
              </a:rPr>
              <a:t>Worst </a:t>
            </a:r>
            <a:r>
              <a:rPr sz="1800" spc="-5" dirty="0">
                <a:latin typeface="Arial"/>
                <a:cs typeface="Arial"/>
              </a:rPr>
              <a:t>case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fragmentation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	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frame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contains only 1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byte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used</a:t>
            </a:r>
            <a:r>
              <a:rPr sz="18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mem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Average fragmentation is about 1-half page size per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So: are small page sizes more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desirable?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Not necessarily</a:t>
            </a:r>
            <a:r>
              <a:rPr sz="1800" spc="-5" dirty="0">
                <a:latin typeface="Arial"/>
                <a:cs typeface="Arial"/>
              </a:rPr>
              <a:t>; each page-table entry takes </a:t>
            </a:r>
            <a:r>
              <a:rPr sz="1800" dirty="0">
                <a:latin typeface="Arial"/>
                <a:cs typeface="Arial"/>
              </a:rPr>
              <a:t>memory to track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overhead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Large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frame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sizes better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transferring data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to/from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disk;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efficient disk</a:t>
            </a:r>
            <a:r>
              <a:rPr sz="1400" b="1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I/O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Page size: 4KB </a:t>
            </a:r>
            <a:r>
              <a:rPr sz="1800" dirty="0">
                <a:latin typeface="Arial"/>
                <a:cs typeface="Arial"/>
              </a:rPr>
              <a:t>~ </a:t>
            </a:r>
            <a:r>
              <a:rPr sz="1800" spc="-5" dirty="0">
                <a:latin typeface="Arial"/>
                <a:cs typeface="Arial"/>
              </a:rPr>
              <a:t>8KB but </a:t>
            </a:r>
            <a:r>
              <a:rPr sz="1800" spc="-10" dirty="0">
                <a:latin typeface="Arial"/>
                <a:cs typeface="Arial"/>
              </a:rPr>
              <a:t>growing </a:t>
            </a:r>
            <a:r>
              <a:rPr sz="1800" spc="-5" dirty="0">
                <a:latin typeface="Arial"/>
                <a:cs typeface="Arial"/>
              </a:rPr>
              <a:t>over time,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and researching variable page</a:t>
            </a:r>
            <a:r>
              <a:rPr sz="1600" spc="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size</a:t>
            </a:r>
            <a:endParaRPr sz="16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Solaris supports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page sizes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8 </a:t>
            </a:r>
            <a:r>
              <a:rPr sz="1800" dirty="0">
                <a:latin typeface="Arial"/>
                <a:cs typeface="Arial"/>
              </a:rPr>
              <a:t>KB </a:t>
            </a:r>
            <a:r>
              <a:rPr sz="1800" spc="-5" dirty="0">
                <a:latin typeface="Arial"/>
                <a:cs typeface="Arial"/>
              </a:rPr>
              <a:t>and 4 </a:t>
            </a:r>
            <a:r>
              <a:rPr sz="1800" dirty="0">
                <a:latin typeface="Arial"/>
                <a:cs typeface="Arial"/>
              </a:rPr>
              <a:t>MB;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fixed multiple page</a:t>
            </a:r>
            <a:r>
              <a:rPr sz="1600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sizes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Process view and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memory now </a:t>
            </a:r>
            <a:r>
              <a:rPr sz="1800" dirty="0">
                <a:latin typeface="Arial"/>
                <a:cs typeface="Arial"/>
              </a:rPr>
              <a:t>very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different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implementation process can only access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20" dirty="0">
                <a:latin typeface="Arial"/>
                <a:cs typeface="Arial"/>
              </a:rPr>
              <a:t>own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038" y="170433"/>
            <a:ext cx="2440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Free</a:t>
            </a:r>
            <a:r>
              <a:rPr sz="3200" spc="-110" dirty="0"/>
              <a:t> </a:t>
            </a:r>
            <a:r>
              <a:rPr sz="3200" dirty="0"/>
              <a:t>Frames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60247" y="6273800"/>
            <a:ext cx="172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Before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9260" y="6273800"/>
            <a:ext cx="153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After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887" y="1042987"/>
            <a:ext cx="8743950" cy="520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376" y="216534"/>
            <a:ext cx="5780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Implementation of Page</a:t>
            </a:r>
            <a:r>
              <a:rPr sz="3200" spc="-140" dirty="0"/>
              <a:t> </a:t>
            </a:r>
            <a:r>
              <a:rPr sz="3200" dirty="0"/>
              <a:t>Table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1055878"/>
            <a:ext cx="8583295" cy="554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Process’s page table is kept in main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Page-table base register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PTBR</a:t>
            </a:r>
            <a:r>
              <a:rPr sz="1800" spc="-5" dirty="0">
                <a:latin typeface="Arial"/>
                <a:cs typeface="Arial"/>
              </a:rPr>
              <a:t>) points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page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Page-table length register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PTLR</a:t>
            </a:r>
            <a:r>
              <a:rPr sz="1800" spc="-5" dirty="0">
                <a:latin typeface="Arial"/>
                <a:cs typeface="Arial"/>
              </a:rPr>
              <a:t>) indicates size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page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Both,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PTBR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PTLR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are also stored in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process’s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PCB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this scheme every access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data or instruction requires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accesses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: access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 table using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PTBR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retrieve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its frame</a:t>
            </a:r>
            <a:r>
              <a:rPr sz="18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Second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: access the actual memory location given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frame</a:t>
            </a:r>
            <a:r>
              <a:rPr sz="18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This is 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serious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overhead that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needs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reduced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55600" marR="21717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two-memory-access problem can be solved 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use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special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fast-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lookup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hardware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cache </a:t>
            </a:r>
            <a:r>
              <a:rPr sz="1800" spc="-5" dirty="0">
                <a:latin typeface="Arial"/>
                <a:cs typeface="Arial"/>
              </a:rPr>
              <a:t>called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associative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memory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translation look-aside  buffers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TLBs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204" y="184784"/>
            <a:ext cx="5101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Associative </a:t>
            </a:r>
            <a:r>
              <a:rPr sz="3200" dirty="0"/>
              <a:t>Memory -</a:t>
            </a:r>
            <a:r>
              <a:rPr sz="3200" spc="-95" dirty="0"/>
              <a:t> </a:t>
            </a:r>
            <a:r>
              <a:rPr sz="3200" dirty="0"/>
              <a:t>TLB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6016" y="1070228"/>
            <a:ext cx="4151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Associative memory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parallel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016" y="4403852"/>
            <a:ext cx="8566785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Address translation give </a:t>
            </a:r>
            <a:r>
              <a:rPr sz="1800" dirty="0">
                <a:latin typeface="Arial"/>
                <a:cs typeface="Arial"/>
              </a:rPr>
              <a:t>(p,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640080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640080" algn="l"/>
                <a:tab pos="640715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p is in associative memory, then retrieve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corresponding </a:t>
            </a:r>
            <a:r>
              <a:rPr sz="1800" dirty="0">
                <a:latin typeface="Arial"/>
                <a:cs typeface="Arial"/>
              </a:rPr>
              <a:t>frame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#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640080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640080" algn="l"/>
                <a:tab pos="640715" algn="l"/>
              </a:tabLst>
            </a:pPr>
            <a:r>
              <a:rPr sz="1800" spc="-10" dirty="0">
                <a:latin typeface="Arial"/>
                <a:cs typeface="Arial"/>
              </a:rPr>
              <a:t>Otherwise </a:t>
            </a:r>
            <a:r>
              <a:rPr sz="1800" spc="-5" dirty="0">
                <a:latin typeface="Arial"/>
                <a:cs typeface="Arial"/>
              </a:rPr>
              <a:t>retrieve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corresponding </a:t>
            </a:r>
            <a:r>
              <a:rPr sz="1800" dirty="0">
                <a:latin typeface="Arial"/>
                <a:cs typeface="Arial"/>
              </a:rPr>
              <a:t>frame </a:t>
            </a:r>
            <a:r>
              <a:rPr sz="1800" spc="-5" dirty="0">
                <a:latin typeface="Arial"/>
                <a:cs typeface="Arial"/>
              </a:rPr>
              <a:t>#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page table in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982980" marR="5080" indent="-228600">
              <a:lnSpc>
                <a:spcPct val="100000"/>
              </a:lnSpc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This is a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TLB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miss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page #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frame #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are then added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TLB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 future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references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003" y="1512964"/>
            <a:ext cx="8636635" cy="2758440"/>
          </a:xfrm>
          <a:custGeom>
            <a:avLst/>
            <a:gdLst/>
            <a:ahLst/>
            <a:cxnLst/>
            <a:rect l="l" t="t" r="r" b="b"/>
            <a:pathLst>
              <a:path w="8636635" h="2758440">
                <a:moveTo>
                  <a:pt x="0" y="577246"/>
                </a:moveTo>
                <a:lnTo>
                  <a:pt x="8636120" y="577246"/>
                </a:lnTo>
              </a:path>
              <a:path w="8636635" h="2758440">
                <a:moveTo>
                  <a:pt x="8636120" y="577246"/>
                </a:moveTo>
                <a:lnTo>
                  <a:pt x="8636120" y="2758217"/>
                </a:lnTo>
              </a:path>
              <a:path w="8636635" h="2758440">
                <a:moveTo>
                  <a:pt x="8636120" y="2758217"/>
                </a:moveTo>
                <a:lnTo>
                  <a:pt x="0" y="2758217"/>
                </a:lnTo>
              </a:path>
              <a:path w="8636635" h="2758440">
                <a:moveTo>
                  <a:pt x="0" y="2758217"/>
                </a:moveTo>
                <a:lnTo>
                  <a:pt x="0" y="577246"/>
                </a:lnTo>
              </a:path>
              <a:path w="8636635" h="2758440">
                <a:moveTo>
                  <a:pt x="4316781" y="0"/>
                </a:moveTo>
                <a:lnTo>
                  <a:pt x="4316781" y="2758217"/>
                </a:lnTo>
              </a:path>
              <a:path w="8636635" h="2758440">
                <a:moveTo>
                  <a:pt x="0" y="1136892"/>
                </a:moveTo>
                <a:lnTo>
                  <a:pt x="8636120" y="1136892"/>
                </a:lnTo>
              </a:path>
              <a:path w="8636635" h="2758440">
                <a:moveTo>
                  <a:pt x="0" y="1667707"/>
                </a:moveTo>
                <a:lnTo>
                  <a:pt x="8636120" y="1667707"/>
                </a:lnTo>
              </a:path>
              <a:path w="8636635" h="2758440">
                <a:moveTo>
                  <a:pt x="0" y="2209752"/>
                </a:moveTo>
                <a:lnTo>
                  <a:pt x="8636120" y="2209752"/>
                </a:lnTo>
              </a:path>
            </a:pathLst>
          </a:custGeom>
          <a:ln w="212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5697" y="1570902"/>
            <a:ext cx="170624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97000" algn="l"/>
              </a:tabLst>
            </a:pPr>
            <a:r>
              <a:rPr sz="2500" spc="1115" dirty="0">
                <a:latin typeface="Arial"/>
                <a:cs typeface="Arial"/>
              </a:rPr>
              <a:t>P</a:t>
            </a:r>
            <a:r>
              <a:rPr sz="2500" spc="930" dirty="0">
                <a:latin typeface="Arial"/>
                <a:cs typeface="Arial"/>
              </a:rPr>
              <a:t>ag</a:t>
            </a:r>
            <a:r>
              <a:rPr sz="2500" spc="935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935" dirty="0">
                <a:latin typeface="Arial"/>
                <a:cs typeface="Arial"/>
              </a:rPr>
              <a:t>#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35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506030" y="1570902"/>
            <a:ext cx="1996439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87195" algn="l"/>
              </a:tabLst>
            </a:pPr>
            <a:r>
              <a:rPr sz="2500" spc="1025" dirty="0">
                <a:latin typeface="Arial"/>
                <a:cs typeface="Arial"/>
              </a:rPr>
              <a:t>F</a:t>
            </a:r>
            <a:r>
              <a:rPr sz="2500" spc="545" dirty="0">
                <a:latin typeface="Arial"/>
                <a:cs typeface="Arial"/>
              </a:rPr>
              <a:t>r</a:t>
            </a:r>
            <a:r>
              <a:rPr sz="2500" spc="930" dirty="0">
                <a:latin typeface="Arial"/>
                <a:cs typeface="Arial"/>
              </a:rPr>
              <a:t>a</a:t>
            </a:r>
            <a:r>
              <a:rPr sz="2500" spc="1395" dirty="0">
                <a:latin typeface="Arial"/>
                <a:cs typeface="Arial"/>
              </a:rPr>
              <a:t>m</a:t>
            </a:r>
            <a:r>
              <a:rPr sz="2500" spc="935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935" dirty="0">
                <a:latin typeface="Arial"/>
                <a:cs typeface="Arial"/>
              </a:rPr>
              <a:t>#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162" y="1043050"/>
            <a:ext cx="8801100" cy="56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4375" y="200659"/>
            <a:ext cx="52381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Paging Hardware With</a:t>
            </a:r>
            <a:r>
              <a:rPr sz="3200" spc="-140" dirty="0"/>
              <a:t> </a:t>
            </a:r>
            <a:r>
              <a:rPr sz="3200" dirty="0"/>
              <a:t>TLB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079" y="184784"/>
            <a:ext cx="5780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Implementation of Page</a:t>
            </a:r>
            <a:r>
              <a:rPr sz="3200" spc="-140" dirty="0"/>
              <a:t> </a:t>
            </a:r>
            <a:r>
              <a:rPr sz="3200" dirty="0"/>
              <a:t>Table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64668" y="1084579"/>
            <a:ext cx="855980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TLBs </a:t>
            </a:r>
            <a:r>
              <a:rPr sz="1800" spc="-5" dirty="0">
                <a:latin typeface="Arial"/>
                <a:cs typeface="Arial"/>
              </a:rPr>
              <a:t>are typically small (64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1,024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entries)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5" dirty="0">
                <a:latin typeface="Arial"/>
                <a:cs typeface="Arial"/>
              </a:rPr>
              <a:t>TLB </a:t>
            </a:r>
            <a:r>
              <a:rPr sz="1800" dirty="0">
                <a:latin typeface="Arial"/>
                <a:cs typeface="Arial"/>
              </a:rPr>
              <a:t>miss, </a:t>
            </a:r>
            <a:r>
              <a:rPr sz="1800" spc="-5" dirty="0">
                <a:latin typeface="Arial"/>
                <a:cs typeface="Arial"/>
              </a:rPr>
              <a:t>new entry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is loaded into the </a:t>
            </a:r>
            <a:r>
              <a:rPr sz="1800" spc="5" dirty="0">
                <a:latin typeface="Arial"/>
                <a:cs typeface="Arial"/>
              </a:rPr>
              <a:t>TLB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faster access </a:t>
            </a:r>
            <a:r>
              <a:rPr sz="1800" spc="-10" dirty="0">
                <a:latin typeface="Arial"/>
                <a:cs typeface="Arial"/>
              </a:rPr>
              <a:t>next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Replacement policies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considered;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TLB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already full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Examples: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LRU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east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ecently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sed replacement</a:t>
            </a:r>
            <a:r>
              <a:rPr sz="18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ound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obin replacement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Random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replacement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09900"/>
              </a:buClr>
              <a:buFont typeface="Webdings"/>
              <a:buChar char="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Some entries can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b="1" spc="5" dirty="0">
                <a:solidFill>
                  <a:srgbClr val="3366FF"/>
                </a:solidFill>
                <a:latin typeface="Arial"/>
                <a:cs typeface="Arial"/>
              </a:rPr>
              <a:t>wired down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permanent </a:t>
            </a:r>
            <a:r>
              <a:rPr sz="1800" dirty="0">
                <a:latin typeface="Arial"/>
                <a:cs typeface="Arial"/>
              </a:rPr>
              <a:t>fast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Cannot be removed by any replacement</a:t>
            </a:r>
            <a:r>
              <a:rPr sz="18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009900"/>
              </a:buClr>
              <a:buFont typeface="Webdings"/>
              <a:buChar char="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Some </a:t>
            </a:r>
            <a:r>
              <a:rPr sz="1800" dirty="0">
                <a:latin typeface="Arial"/>
                <a:cs typeface="Arial"/>
              </a:rPr>
              <a:t>TLBs store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address-space identifiers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ASIDs</a:t>
            </a:r>
            <a:r>
              <a:rPr sz="1800" spc="-1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in each </a:t>
            </a:r>
            <a:r>
              <a:rPr sz="1800" dirty="0">
                <a:latin typeface="Arial"/>
                <a:cs typeface="Arial"/>
              </a:rPr>
              <a:t>TLB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marR="659765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Uniquely identifies each process and is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provide address-space  protection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that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10" dirty="0">
                <a:latin typeface="Arial"/>
                <a:cs typeface="Arial"/>
              </a:rPr>
              <a:t>Otherwise </a:t>
            </a:r>
            <a:r>
              <a:rPr sz="1800" spc="-5" dirty="0">
                <a:latin typeface="Arial"/>
                <a:cs typeface="Arial"/>
              </a:rPr>
              <a:t>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flush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current </a:t>
            </a:r>
            <a:r>
              <a:rPr sz="1800" dirty="0">
                <a:latin typeface="Arial"/>
                <a:cs typeface="Arial"/>
              </a:rPr>
              <a:t>TLB at </a:t>
            </a:r>
            <a:r>
              <a:rPr sz="1800" spc="-5" dirty="0">
                <a:latin typeface="Arial"/>
                <a:cs typeface="Arial"/>
              </a:rPr>
              <a:t>every context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switch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100" y="170433"/>
            <a:ext cx="6005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Effective </a:t>
            </a:r>
            <a:r>
              <a:rPr sz="3200" spc="-5" dirty="0"/>
              <a:t>Memory-Access</a:t>
            </a:r>
            <a:r>
              <a:rPr sz="3200" spc="-95" dirty="0"/>
              <a:t> </a:t>
            </a:r>
            <a:r>
              <a:rPr sz="3200" dirty="0"/>
              <a:t>Time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960751"/>
            <a:ext cx="8528050" cy="560260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Associative Lookup </a:t>
            </a:r>
            <a:r>
              <a:rPr sz="1800" dirty="0">
                <a:latin typeface="Arial"/>
                <a:cs typeface="Arial"/>
              </a:rPr>
              <a:t>Time = </a:t>
            </a:r>
            <a:r>
              <a:rPr sz="1900" i="1" spc="-45" dirty="0">
                <a:latin typeface="Symbol"/>
                <a:cs typeface="Symbol"/>
              </a:rPr>
              <a:t></a:t>
            </a:r>
            <a:r>
              <a:rPr sz="1900" i="1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Can be </a:t>
            </a:r>
            <a:r>
              <a:rPr sz="1800" dirty="0">
                <a:latin typeface="Arial"/>
                <a:cs typeface="Arial"/>
              </a:rPr>
              <a:t>&lt; </a:t>
            </a:r>
            <a:r>
              <a:rPr sz="1800" spc="-5" dirty="0">
                <a:latin typeface="Arial"/>
                <a:cs typeface="Arial"/>
              </a:rPr>
              <a:t>10%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memory access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3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Hit ratio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</a:t>
            </a:r>
            <a:endParaRPr sz="1800">
              <a:latin typeface="Symbol"/>
              <a:cs typeface="Symbol"/>
            </a:endParaRPr>
          </a:p>
          <a:p>
            <a:pPr marL="756285" lvl="1" indent="-287020">
              <a:lnSpc>
                <a:spcPts val="2050"/>
              </a:lnSpc>
              <a:spcBef>
                <a:spcPts val="54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Hit ratio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percentage of times that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page </a:t>
            </a:r>
            <a:r>
              <a:rPr sz="1800" spc="-10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found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associative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registers; ratio related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associative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Consider hit ratio </a:t>
            </a:r>
            <a:r>
              <a:rPr sz="1900" b="1" i="1" spc="-40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TLB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search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900" b="1" i="1" spc="-2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memory access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8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Effective 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Access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Time</a:t>
            </a:r>
            <a:r>
              <a:rPr sz="1800" b="1" spc="1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(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EAT</a:t>
            </a:r>
            <a:r>
              <a:rPr sz="1800" spc="-1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07454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EAT =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900" i="1" spc="-4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900" i="1" spc="-40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19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(2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900" i="1" spc="-15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)(1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i="1" spc="-35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58064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900" b="1" i="1" spc="-45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19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8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3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900" b="1" i="1" spc="-35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spc="10" dirty="0">
                <a:solidFill>
                  <a:srgbClr val="993300"/>
                </a:solidFill>
                <a:latin typeface="Wingdings"/>
                <a:cs typeface="Wingdings"/>
              </a:rPr>
              <a:t></a:t>
            </a:r>
            <a:endParaRPr sz="1600">
              <a:latin typeface="Wingdings"/>
              <a:cs typeface="Wingding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604645" algn="l"/>
              </a:tabLst>
            </a:pPr>
            <a:r>
              <a:rPr sz="1800" spc="-5" dirty="0">
                <a:latin typeface="Arial"/>
                <a:cs typeface="Arial"/>
              </a:rPr>
              <a:t>Consider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900" i="1" spc="-65" dirty="0">
                <a:latin typeface="Symbol"/>
                <a:cs typeface="Symbol"/>
              </a:rPr>
              <a:t></a:t>
            </a:r>
            <a:r>
              <a:rPr sz="1900" spc="-65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80%, </a:t>
            </a:r>
            <a:r>
              <a:rPr sz="1900" i="1" spc="-45" dirty="0">
                <a:latin typeface="Symbol"/>
                <a:cs typeface="Symbol"/>
              </a:rPr>
              <a:t></a:t>
            </a:r>
            <a:r>
              <a:rPr sz="1900" i="1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20ns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5" dirty="0">
                <a:latin typeface="Arial"/>
                <a:cs typeface="Arial"/>
              </a:rPr>
              <a:t>TLB </a:t>
            </a:r>
            <a:r>
              <a:rPr sz="1800" spc="-5" dirty="0">
                <a:latin typeface="Arial"/>
                <a:cs typeface="Arial"/>
              </a:rPr>
              <a:t>search, </a:t>
            </a:r>
            <a:r>
              <a:rPr sz="1800" i="1" dirty="0">
                <a:latin typeface="Arial"/>
                <a:cs typeface="Arial"/>
              </a:rPr>
              <a:t>m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100ns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EAT = </a:t>
            </a:r>
            <a:r>
              <a:rPr sz="1800" spc="-5" dirty="0">
                <a:latin typeface="Arial"/>
                <a:cs typeface="Arial"/>
              </a:rPr>
              <a:t>0.80 </a:t>
            </a:r>
            <a:r>
              <a:rPr sz="1800" dirty="0">
                <a:latin typeface="AoyagiKouzanFontT"/>
                <a:cs typeface="AoyagiKouzanFontT"/>
              </a:rPr>
              <a:t>× </a:t>
            </a:r>
            <a:r>
              <a:rPr sz="1800" spc="-5" dirty="0">
                <a:latin typeface="Arial"/>
                <a:cs typeface="Arial"/>
              </a:rPr>
              <a:t>(100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20)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0.20 </a:t>
            </a:r>
            <a:r>
              <a:rPr sz="1800" dirty="0">
                <a:latin typeface="AoyagiKouzanFontT"/>
                <a:cs typeface="AoyagiKouzanFontT"/>
              </a:rPr>
              <a:t>×</a:t>
            </a:r>
            <a:r>
              <a:rPr sz="1800" spc="-745" dirty="0">
                <a:latin typeface="AoyagiKouzanFontT"/>
                <a:cs typeface="AoyagiKouzanFontT"/>
              </a:rPr>
              <a:t> </a:t>
            </a:r>
            <a:r>
              <a:rPr sz="1800" spc="-5" dirty="0">
                <a:latin typeface="Arial"/>
                <a:cs typeface="Arial"/>
              </a:rPr>
              <a:t>(200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20)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140ns (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40%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slowdown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"/>
            </a:pPr>
            <a:endParaRPr sz="1700">
              <a:latin typeface="Arial"/>
              <a:cs typeface="Arial"/>
            </a:endParaRPr>
          </a:p>
          <a:p>
            <a:pPr marL="355600" marR="153670" indent="-342900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3839845" algn="l"/>
                <a:tab pos="7548245" algn="l"/>
              </a:tabLst>
            </a:pPr>
            <a:r>
              <a:rPr sz="1800" spc="-5" dirty="0">
                <a:latin typeface="Arial"/>
                <a:cs typeface="Arial"/>
              </a:rPr>
              <a:t>Consider more realistic hit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ratio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900" i="1" spc="-65" dirty="0">
                <a:latin typeface="Symbol"/>
                <a:cs typeface="Symbol"/>
              </a:rPr>
              <a:t></a:t>
            </a:r>
            <a:r>
              <a:rPr sz="1900" spc="-65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99%, </a:t>
            </a:r>
            <a:r>
              <a:rPr sz="1900" i="1" spc="-45" dirty="0">
                <a:latin typeface="Symbol"/>
                <a:cs typeface="Symbol"/>
              </a:rPr>
              <a:t></a:t>
            </a:r>
            <a:r>
              <a:rPr sz="1900" i="1" spc="-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20ns </a:t>
            </a:r>
            <a:r>
              <a:rPr sz="1800" dirty="0">
                <a:latin typeface="Arial"/>
                <a:cs typeface="Arial"/>
              </a:rPr>
              <a:t>for TLB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search,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	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100ns 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memory access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EAT = </a:t>
            </a:r>
            <a:r>
              <a:rPr sz="1800" spc="-5" dirty="0">
                <a:latin typeface="Arial"/>
                <a:cs typeface="Arial"/>
              </a:rPr>
              <a:t>0.99 </a:t>
            </a:r>
            <a:r>
              <a:rPr sz="1800" dirty="0">
                <a:latin typeface="AoyagiKouzanFontT"/>
                <a:cs typeface="AoyagiKouzanFontT"/>
              </a:rPr>
              <a:t>× </a:t>
            </a:r>
            <a:r>
              <a:rPr sz="1800" spc="-5" dirty="0">
                <a:latin typeface="Arial"/>
                <a:cs typeface="Arial"/>
              </a:rPr>
              <a:t>(100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20)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0.01 </a:t>
            </a:r>
            <a:r>
              <a:rPr sz="1800" dirty="0">
                <a:latin typeface="AoyagiKouzanFontT"/>
                <a:cs typeface="AoyagiKouzanFontT"/>
              </a:rPr>
              <a:t>×</a:t>
            </a:r>
            <a:r>
              <a:rPr sz="1800" spc="-745" dirty="0">
                <a:latin typeface="AoyagiKouzanFontT"/>
                <a:cs typeface="AoyagiKouzanFontT"/>
              </a:rPr>
              <a:t> </a:t>
            </a:r>
            <a:r>
              <a:rPr sz="1800" spc="-5" dirty="0">
                <a:latin typeface="Arial"/>
                <a:cs typeface="Arial"/>
              </a:rPr>
              <a:t>(200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20)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121ns (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21%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slowdown)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577" y="200659"/>
            <a:ext cx="3708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Memory</a:t>
            </a:r>
            <a:r>
              <a:rPr sz="3200" spc="-85" dirty="0"/>
              <a:t> </a:t>
            </a:r>
            <a:r>
              <a:rPr sz="3200" dirty="0"/>
              <a:t>Protection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1084579"/>
            <a:ext cx="8565515" cy="549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6364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Memory protection implemented by associating protection bit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dirty="0">
                <a:latin typeface="Arial"/>
                <a:cs typeface="Arial"/>
              </a:rPr>
              <a:t>frame to  </a:t>
            </a:r>
            <a:r>
              <a:rPr sz="1800" spc="-5" dirty="0">
                <a:latin typeface="Arial"/>
                <a:cs typeface="Arial"/>
              </a:rPr>
              <a:t>indicate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read-only or </a:t>
            </a:r>
            <a:r>
              <a:rPr sz="1800" spc="-10" dirty="0">
                <a:latin typeface="Arial"/>
                <a:cs typeface="Arial"/>
              </a:rPr>
              <a:t>read-write </a:t>
            </a:r>
            <a:r>
              <a:rPr sz="1800" spc="-5" dirty="0">
                <a:latin typeface="Arial"/>
                <a:cs typeface="Arial"/>
              </a:rPr>
              <a:t>access is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allowed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Can also add more </a:t>
            </a:r>
            <a:r>
              <a:rPr sz="1800" dirty="0">
                <a:latin typeface="Arial"/>
                <a:cs typeface="Arial"/>
              </a:rPr>
              <a:t>bits to </a:t>
            </a:r>
            <a:r>
              <a:rPr sz="1800" spc="-5" dirty="0">
                <a:latin typeface="Arial"/>
                <a:cs typeface="Arial"/>
              </a:rPr>
              <a:t>indicate frame protection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execute-only, read-write,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800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read-only,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Or,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 separate protection bit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 kind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Valid-invalid </a:t>
            </a:r>
            <a:r>
              <a:rPr sz="1800" spc="-5" dirty="0">
                <a:latin typeface="Arial"/>
                <a:cs typeface="Arial"/>
              </a:rPr>
              <a:t>bit attached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each entry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page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Font typeface="Wingdings"/>
              <a:buChar char=""/>
            </a:pPr>
            <a:endParaRPr sz="1850">
              <a:latin typeface="Arial"/>
              <a:cs typeface="Arial"/>
            </a:endParaRPr>
          </a:p>
          <a:p>
            <a:pPr marL="756285" marR="5080" lvl="1" indent="-287020">
              <a:lnSpc>
                <a:spcPts val="215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265" dirty="0">
                <a:latin typeface="AoyagiKouzanFontT"/>
                <a:cs typeface="AoyagiKouzanFontT"/>
              </a:rPr>
              <a:t>“</a:t>
            </a:r>
            <a:r>
              <a:rPr sz="1800" b="1" spc="-265" dirty="0">
                <a:solidFill>
                  <a:srgbClr val="FF0000"/>
                </a:solidFill>
                <a:latin typeface="Arial"/>
                <a:cs typeface="Arial"/>
              </a:rPr>
              <a:t>valid</a:t>
            </a:r>
            <a:r>
              <a:rPr sz="1800" spc="-265" dirty="0">
                <a:latin typeface="AoyagiKouzanFontT"/>
                <a:cs typeface="AoyagiKouzanFontT"/>
              </a:rPr>
              <a:t>” </a:t>
            </a:r>
            <a:r>
              <a:rPr sz="1800" spc="-5" dirty="0">
                <a:latin typeface="Arial"/>
                <a:cs typeface="Arial"/>
              </a:rPr>
              <a:t>indicates that the associated page is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5" dirty="0">
                <a:latin typeface="Arial"/>
                <a:cs typeface="Arial"/>
              </a:rPr>
              <a:t>process</a:t>
            </a:r>
            <a:r>
              <a:rPr sz="1800" spc="-105" dirty="0">
                <a:latin typeface="AoyagiKouzanFontT"/>
                <a:cs typeface="AoyagiKouzanFontT"/>
              </a:rPr>
              <a:t>’</a:t>
            </a:r>
            <a:r>
              <a:rPr sz="1800" spc="-105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logical address  space, and is thus a legal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"/>
            </a:pPr>
            <a:endParaRPr sz="1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OS sets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this bit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allow/disallow access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its</a:t>
            </a:r>
            <a:r>
              <a:rPr sz="18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204" dirty="0">
                <a:latin typeface="AoyagiKouzanFontT"/>
                <a:cs typeface="AoyagiKouzanFontT"/>
              </a:rPr>
              <a:t>“</a:t>
            </a:r>
            <a:r>
              <a:rPr sz="1800" b="1" spc="-204" dirty="0">
                <a:solidFill>
                  <a:srgbClr val="FF0000"/>
                </a:solidFill>
                <a:latin typeface="Arial"/>
                <a:cs typeface="Arial"/>
              </a:rPr>
              <a:t>invalid</a:t>
            </a:r>
            <a:r>
              <a:rPr sz="1800" spc="-204" dirty="0">
                <a:latin typeface="AoyagiKouzanFontT"/>
                <a:cs typeface="AoyagiKouzanFontT"/>
              </a:rPr>
              <a:t>” </a:t>
            </a:r>
            <a:r>
              <a:rPr sz="1800" spc="-5" dirty="0">
                <a:latin typeface="Arial"/>
                <a:cs typeface="Arial"/>
              </a:rPr>
              <a:t>indicates that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page is not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20" dirty="0">
                <a:latin typeface="Arial"/>
                <a:cs typeface="Arial"/>
              </a:rPr>
              <a:t>process</a:t>
            </a:r>
            <a:r>
              <a:rPr sz="1800" spc="-120" dirty="0">
                <a:latin typeface="AoyagiKouzanFontT"/>
                <a:cs typeface="AoyagiKouzanFontT"/>
              </a:rPr>
              <a:t>’</a:t>
            </a:r>
            <a:r>
              <a:rPr sz="1800" spc="-470" dirty="0">
                <a:latin typeface="AoyagiKouzanFontT"/>
                <a:cs typeface="AoyagiKouzanFontT"/>
              </a:rPr>
              <a:t> </a:t>
            </a:r>
            <a:r>
              <a:rPr sz="1800" spc="-5" dirty="0">
                <a:latin typeface="Arial"/>
                <a:cs typeface="Arial"/>
              </a:rPr>
              <a:t>logical address space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use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page-table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length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register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PTLR</a:t>
            </a:r>
            <a:r>
              <a:rPr sz="1800" dirty="0">
                <a:latin typeface="Arial"/>
                <a:cs typeface="Arial"/>
              </a:rPr>
              <a:t>);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see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Slide-34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Any violations result in a </a:t>
            </a:r>
            <a:r>
              <a:rPr sz="1800" dirty="0">
                <a:latin typeface="Arial"/>
                <a:cs typeface="Arial"/>
              </a:rPr>
              <a:t>trap to 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976" y="181432"/>
            <a:ext cx="2400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Bac</a:t>
            </a:r>
            <a:r>
              <a:rPr sz="3200" spc="-10" dirty="0"/>
              <a:t>k</a:t>
            </a:r>
            <a:r>
              <a:rPr sz="3200" dirty="0"/>
              <a:t>ground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3" y="1070229"/>
            <a:ext cx="8588857" cy="56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225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4215130" algn="l"/>
              </a:tabLst>
            </a:pPr>
            <a:r>
              <a:rPr sz="1800" spc="-5" dirty="0">
                <a:latin typeface="Arial"/>
                <a:cs typeface="Arial"/>
              </a:rPr>
              <a:t>Program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brought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(from</a:t>
            </a:r>
            <a:r>
              <a:rPr sz="1800" spc="-5" dirty="0">
                <a:latin typeface="Arial"/>
                <a:cs typeface="Arial"/>
              </a:rPr>
              <a:t> disk)	into memory and placed </a:t>
            </a:r>
            <a:r>
              <a:rPr sz="1800" spc="-10" dirty="0">
                <a:latin typeface="Arial"/>
                <a:cs typeface="Arial"/>
              </a:rPr>
              <a:t>within </a:t>
            </a:r>
            <a:r>
              <a:rPr sz="1800" spc="-5" dirty="0">
                <a:latin typeface="Arial"/>
                <a:cs typeface="Arial"/>
              </a:rPr>
              <a:t>a process  </a:t>
            </a:r>
            <a:r>
              <a:rPr sz="1800" dirty="0">
                <a:latin typeface="Arial"/>
                <a:cs typeface="Arial"/>
              </a:rPr>
              <a:t>for it to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Given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current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of EIP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register,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then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Fetch-and-Execute</a:t>
            </a:r>
            <a:r>
              <a:rPr sz="14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cycle</a:t>
            </a:r>
            <a:endParaRPr sz="14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59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Fetch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next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instruction from</a:t>
            </a:r>
            <a:r>
              <a:rPr sz="1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59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Decode the new</a:t>
            </a:r>
            <a:r>
              <a:rPr sz="14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endParaRPr sz="1400">
              <a:latin typeface="Arial"/>
              <a:cs typeface="Arial"/>
            </a:endParaRPr>
          </a:p>
          <a:p>
            <a:pPr marL="1442085" lvl="3" indent="-229235">
              <a:lnSpc>
                <a:spcPct val="100000"/>
              </a:lnSpc>
              <a:spcBef>
                <a:spcPts val="590"/>
              </a:spcBef>
              <a:buClr>
                <a:srgbClr val="FFCC00"/>
              </a:buClr>
              <a:buSzPct val="75000"/>
              <a:buChar char="–"/>
              <a:tabLst>
                <a:tab pos="1442085" algn="l"/>
                <a:tab pos="1442720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necessary: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fetch operands (data) from</a:t>
            </a:r>
            <a:r>
              <a:rPr sz="14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58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Execute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endParaRPr sz="1400">
              <a:latin typeface="Arial"/>
              <a:cs typeface="Arial"/>
            </a:endParaRPr>
          </a:p>
          <a:p>
            <a:pPr marL="1442085" lvl="3" indent="-229235">
              <a:lnSpc>
                <a:spcPct val="100000"/>
              </a:lnSpc>
              <a:spcBef>
                <a:spcPts val="590"/>
              </a:spcBef>
              <a:buClr>
                <a:srgbClr val="FFCC00"/>
              </a:buClr>
              <a:buSzPct val="75000"/>
              <a:buChar char="–"/>
              <a:tabLst>
                <a:tab pos="1442085" algn="l"/>
                <a:tab pos="1442720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EIP = address of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next</a:t>
            </a:r>
            <a:r>
              <a:rPr sz="1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endParaRPr sz="14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58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necessary: save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results (new data) to</a:t>
            </a:r>
            <a:r>
              <a:rPr sz="14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Main memory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registers </a:t>
            </a:r>
            <a:r>
              <a:rPr sz="1800" dirty="0">
                <a:latin typeface="Arial"/>
                <a:cs typeface="Arial"/>
              </a:rPr>
              <a:t>are the </a:t>
            </a:r>
            <a:r>
              <a:rPr sz="1800" spc="-5" dirty="0">
                <a:latin typeface="Arial"/>
                <a:cs typeface="Arial"/>
              </a:rPr>
              <a:t>only storage that </a:t>
            </a:r>
            <a:r>
              <a:rPr sz="1800" dirty="0">
                <a:latin typeface="Arial"/>
                <a:cs typeface="Arial"/>
              </a:rPr>
              <a:t>the CPU can </a:t>
            </a:r>
            <a:r>
              <a:rPr sz="1800" spc="-5" dirty="0">
                <a:latin typeface="Arial"/>
                <a:cs typeface="Arial"/>
              </a:rPr>
              <a:t>access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directly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There are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machine instructions taking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disk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addresses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8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arguments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Memory unit only sees a stream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820419" lvl="1" indent="-3505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9785" algn="l"/>
                <a:tab pos="820419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addresses and read requests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or,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data and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write</a:t>
            </a:r>
            <a:r>
              <a:rPr sz="18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requests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Registers are accessed </a:t>
            </a:r>
            <a:r>
              <a:rPr sz="1800" spc="-10" dirty="0">
                <a:latin typeface="Arial"/>
                <a:cs typeface="Arial"/>
              </a:rPr>
              <a:t>within one </a:t>
            </a:r>
            <a:r>
              <a:rPr sz="1800" dirty="0">
                <a:latin typeface="Arial"/>
                <a:cs typeface="Arial"/>
              </a:rPr>
              <a:t>tick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the CPU </a:t>
            </a:r>
            <a:r>
              <a:rPr sz="1800" spc="-5" dirty="0">
                <a:latin typeface="Arial"/>
                <a:cs typeface="Arial"/>
              </a:rPr>
              <a:t>clock;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very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fast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memories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Main memory access can </a:t>
            </a:r>
            <a:r>
              <a:rPr sz="1800" dirty="0">
                <a:latin typeface="Arial"/>
                <a:cs typeface="Arial"/>
              </a:rPr>
              <a:t>take </a:t>
            </a:r>
            <a:r>
              <a:rPr sz="1800" spc="-5" dirty="0">
                <a:latin typeface="Arial"/>
                <a:cs typeface="Arial"/>
              </a:rPr>
              <a:t>many CPU clock </a:t>
            </a:r>
            <a:r>
              <a:rPr sz="1800" dirty="0">
                <a:latin typeface="Arial"/>
                <a:cs typeface="Arial"/>
              </a:rPr>
              <a:t>ticks, </a:t>
            </a:r>
            <a:r>
              <a:rPr sz="1800" spc="-5" dirty="0">
                <a:latin typeface="Arial"/>
                <a:cs typeface="Arial"/>
              </a:rPr>
              <a:t>causing a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stall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Cache </a:t>
            </a:r>
            <a:r>
              <a:rPr sz="1800" dirty="0">
                <a:latin typeface="Arial"/>
                <a:cs typeface="Arial"/>
              </a:rPr>
              <a:t>sits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main memory and CPU registers;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solution to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stall</a:t>
            </a:r>
            <a:r>
              <a:rPr sz="1800" b="1" i="1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issue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Protection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memory required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ensure correct operation;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hardware-level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0"/>
            <a:ext cx="1066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37" y="1042987"/>
            <a:ext cx="8772525" cy="5629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4167" y="220217"/>
            <a:ext cx="6846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Valid </a:t>
            </a:r>
            <a:r>
              <a:rPr sz="2800" dirty="0"/>
              <a:t>(v) </a:t>
            </a:r>
            <a:r>
              <a:rPr sz="2800" spc="-5" dirty="0"/>
              <a:t>or </a:t>
            </a:r>
            <a:r>
              <a:rPr sz="2800" dirty="0"/>
              <a:t>Invalid (i) </a:t>
            </a:r>
            <a:r>
              <a:rPr sz="2800" spc="-5" dirty="0"/>
              <a:t>Bit In A Page</a:t>
            </a:r>
            <a:r>
              <a:rPr sz="2800" spc="15" dirty="0"/>
              <a:t> </a:t>
            </a:r>
            <a:r>
              <a:rPr sz="2800" spc="-5" dirty="0"/>
              <a:t>Table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401" y="200659"/>
            <a:ext cx="27114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Shared</a:t>
            </a:r>
            <a:r>
              <a:rPr sz="3200" spc="-65" dirty="0"/>
              <a:t> </a:t>
            </a:r>
            <a:r>
              <a:rPr sz="3200" spc="-5" dirty="0"/>
              <a:t>Pages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6016" y="959866"/>
            <a:ext cx="8502015" cy="53898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Shared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Also useful in time-sharing environments; e.g. many users using a text</a:t>
            </a:r>
            <a:r>
              <a:rPr sz="1800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editor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copy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read-only 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reentrant</a:t>
            </a:r>
            <a:r>
              <a:rPr sz="1800" spc="-5" dirty="0">
                <a:latin typeface="Arial"/>
                <a:cs typeface="Arial"/>
              </a:rPr>
              <a:t>) code is shared among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i.e., text editors, compilers, </a:t>
            </a:r>
            <a:r>
              <a:rPr sz="1800" spc="-15" dirty="0">
                <a:latin typeface="Arial"/>
                <a:cs typeface="Arial"/>
              </a:rPr>
              <a:t>window </a:t>
            </a:r>
            <a:r>
              <a:rPr sz="1800" spc="-5" dirty="0">
                <a:latin typeface="Arial"/>
                <a:cs typeface="Arial"/>
              </a:rPr>
              <a:t>systems, </a:t>
            </a:r>
            <a:r>
              <a:rPr sz="1800" dirty="0">
                <a:latin typeface="Arial"/>
                <a:cs typeface="Arial"/>
              </a:rPr>
              <a:t>…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More than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processes can execute the same code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sz="18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1213485">
              <a:lnSpc>
                <a:spcPct val="100000"/>
              </a:lnSpc>
              <a:spcBef>
                <a:spcPts val="755"/>
              </a:spcBef>
              <a:tabLst>
                <a:tab pos="1442085" algn="l"/>
              </a:tabLst>
            </a:pPr>
            <a:r>
              <a:rPr sz="1350" dirty="0">
                <a:solidFill>
                  <a:srgbClr val="FFCC00"/>
                </a:solidFill>
                <a:latin typeface="Arial"/>
                <a:cs typeface="Arial"/>
              </a:rPr>
              <a:t>–	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Only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one copy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code (e.g., text editor) need be kept in</a:t>
            </a:r>
            <a:r>
              <a:rPr sz="18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Similar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multiple threads sharing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process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Also useful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inter-process communication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sharing of </a:t>
            </a:r>
            <a:r>
              <a:rPr sz="1800" spc="-10" dirty="0">
                <a:latin typeface="Arial"/>
                <a:cs typeface="Arial"/>
              </a:rPr>
              <a:t>read-write pages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allowed.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implement shared-memory using shared</a:t>
            </a:r>
            <a:r>
              <a:rPr sz="18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pages.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009900"/>
              </a:buClr>
              <a:buFont typeface="Webdings"/>
              <a:buChar char="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8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Private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code and</a:t>
            </a:r>
            <a:r>
              <a:rPr sz="1800" b="1" spc="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Each process keeps a separate copy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code and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756285" marR="95250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pages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private code and data can appear </a:t>
            </a:r>
            <a:r>
              <a:rPr sz="1800" spc="-10" dirty="0">
                <a:latin typeface="Arial"/>
                <a:cs typeface="Arial"/>
              </a:rPr>
              <a:t>anywhere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logical  address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1104963"/>
            <a:ext cx="8801100" cy="556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9402" y="216534"/>
            <a:ext cx="4493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Shared Pages</a:t>
            </a:r>
            <a:r>
              <a:rPr sz="3200" spc="-50" dirty="0"/>
              <a:t> </a:t>
            </a:r>
            <a:r>
              <a:rPr sz="3200" spc="-5" dirty="0"/>
              <a:t>Example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876" y="205232"/>
            <a:ext cx="5017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FF0000"/>
                </a:solidFill>
              </a:rPr>
              <a:t>User</a:t>
            </a:r>
            <a:r>
              <a:rPr sz="3200" b="0" spc="11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’</a:t>
            </a:r>
            <a:r>
              <a:rPr sz="3200" spc="110" dirty="0">
                <a:solidFill>
                  <a:srgbClr val="FF0000"/>
                </a:solidFill>
              </a:rPr>
              <a:t>s </a:t>
            </a:r>
            <a:r>
              <a:rPr sz="3200" dirty="0">
                <a:solidFill>
                  <a:srgbClr val="FF0000"/>
                </a:solidFill>
              </a:rPr>
              <a:t>View of a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Program</a:t>
            </a:r>
            <a:endParaRPr sz="3200">
              <a:latin typeface="Noto Sans CJK JP Medium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6975" y="1233487"/>
            <a:ext cx="3695700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142" y="154686"/>
            <a:ext cx="5777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</a:rPr>
              <a:t>Logical </a:t>
            </a:r>
            <a:r>
              <a:rPr sz="3200" dirty="0">
                <a:solidFill>
                  <a:srgbClr val="FF0000"/>
                </a:solidFill>
              </a:rPr>
              <a:t>View of</a:t>
            </a:r>
            <a:r>
              <a:rPr sz="3200" spc="-65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Segmentation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371600" y="1171575"/>
            <a:ext cx="2895600" cy="3962400"/>
          </a:xfrm>
          <a:custGeom>
            <a:avLst/>
            <a:gdLst/>
            <a:ahLst/>
            <a:cxnLst/>
            <a:rect l="l" t="t" r="r" b="b"/>
            <a:pathLst>
              <a:path w="2895600" h="3962400">
                <a:moveTo>
                  <a:pt x="0" y="1981200"/>
                </a:moveTo>
                <a:lnTo>
                  <a:pt x="556" y="1925743"/>
                </a:lnTo>
                <a:lnTo>
                  <a:pt x="2215" y="1870663"/>
                </a:lnTo>
                <a:lnTo>
                  <a:pt x="4962" y="1815980"/>
                </a:lnTo>
                <a:lnTo>
                  <a:pt x="8783" y="1761714"/>
                </a:lnTo>
                <a:lnTo>
                  <a:pt x="13663" y="1707884"/>
                </a:lnTo>
                <a:lnTo>
                  <a:pt x="19588" y="1654511"/>
                </a:lnTo>
                <a:lnTo>
                  <a:pt x="26543" y="1601615"/>
                </a:lnTo>
                <a:lnTo>
                  <a:pt x="34514" y="1549215"/>
                </a:lnTo>
                <a:lnTo>
                  <a:pt x="43486" y="1497330"/>
                </a:lnTo>
                <a:lnTo>
                  <a:pt x="53444" y="1445982"/>
                </a:lnTo>
                <a:lnTo>
                  <a:pt x="64375" y="1395190"/>
                </a:lnTo>
                <a:lnTo>
                  <a:pt x="76263" y="1344973"/>
                </a:lnTo>
                <a:lnTo>
                  <a:pt x="89095" y="1295352"/>
                </a:lnTo>
                <a:lnTo>
                  <a:pt x="102855" y="1246346"/>
                </a:lnTo>
                <a:lnTo>
                  <a:pt x="117529" y="1197976"/>
                </a:lnTo>
                <a:lnTo>
                  <a:pt x="133103" y="1150260"/>
                </a:lnTo>
                <a:lnTo>
                  <a:pt x="149561" y="1103220"/>
                </a:lnTo>
                <a:lnTo>
                  <a:pt x="166891" y="1056874"/>
                </a:lnTo>
                <a:lnTo>
                  <a:pt x="185076" y="1011244"/>
                </a:lnTo>
                <a:lnTo>
                  <a:pt x="204103" y="966347"/>
                </a:lnTo>
                <a:lnTo>
                  <a:pt x="223957" y="922205"/>
                </a:lnTo>
                <a:lnTo>
                  <a:pt x="244623" y="878837"/>
                </a:lnTo>
                <a:lnTo>
                  <a:pt x="266087" y="836264"/>
                </a:lnTo>
                <a:lnTo>
                  <a:pt x="288335" y="794504"/>
                </a:lnTo>
                <a:lnTo>
                  <a:pt x="311351" y="753578"/>
                </a:lnTo>
                <a:lnTo>
                  <a:pt x="335122" y="713506"/>
                </a:lnTo>
                <a:lnTo>
                  <a:pt x="359633" y="674307"/>
                </a:lnTo>
                <a:lnTo>
                  <a:pt x="384870" y="636002"/>
                </a:lnTo>
                <a:lnTo>
                  <a:pt x="410817" y="598610"/>
                </a:lnTo>
                <a:lnTo>
                  <a:pt x="437460" y="562151"/>
                </a:lnTo>
                <a:lnTo>
                  <a:pt x="464786" y="526645"/>
                </a:lnTo>
                <a:lnTo>
                  <a:pt x="492779" y="492112"/>
                </a:lnTo>
                <a:lnTo>
                  <a:pt x="521424" y="458571"/>
                </a:lnTo>
                <a:lnTo>
                  <a:pt x="550708" y="426043"/>
                </a:lnTo>
                <a:lnTo>
                  <a:pt x="580616" y="394548"/>
                </a:lnTo>
                <a:lnTo>
                  <a:pt x="611133" y="364104"/>
                </a:lnTo>
                <a:lnTo>
                  <a:pt x="642244" y="334733"/>
                </a:lnTo>
                <a:lnTo>
                  <a:pt x="673936" y="306454"/>
                </a:lnTo>
                <a:lnTo>
                  <a:pt x="706194" y="279287"/>
                </a:lnTo>
                <a:lnTo>
                  <a:pt x="739003" y="253251"/>
                </a:lnTo>
                <a:lnTo>
                  <a:pt x="772348" y="228367"/>
                </a:lnTo>
                <a:lnTo>
                  <a:pt x="806216" y="204654"/>
                </a:lnTo>
                <a:lnTo>
                  <a:pt x="840592" y="182132"/>
                </a:lnTo>
                <a:lnTo>
                  <a:pt x="875460" y="160822"/>
                </a:lnTo>
                <a:lnTo>
                  <a:pt x="910808" y="140742"/>
                </a:lnTo>
                <a:lnTo>
                  <a:pt x="946619" y="121913"/>
                </a:lnTo>
                <a:lnTo>
                  <a:pt x="982880" y="104355"/>
                </a:lnTo>
                <a:lnTo>
                  <a:pt x="1019576" y="88088"/>
                </a:lnTo>
                <a:lnTo>
                  <a:pt x="1056693" y="73131"/>
                </a:lnTo>
                <a:lnTo>
                  <a:pt x="1094216" y="59504"/>
                </a:lnTo>
                <a:lnTo>
                  <a:pt x="1132130" y="47227"/>
                </a:lnTo>
                <a:lnTo>
                  <a:pt x="1170422" y="36320"/>
                </a:lnTo>
                <a:lnTo>
                  <a:pt x="1209075" y="26803"/>
                </a:lnTo>
                <a:lnTo>
                  <a:pt x="1248077" y="18696"/>
                </a:lnTo>
                <a:lnTo>
                  <a:pt x="1287413" y="12018"/>
                </a:lnTo>
                <a:lnTo>
                  <a:pt x="1327067" y="6790"/>
                </a:lnTo>
                <a:lnTo>
                  <a:pt x="1367026" y="3031"/>
                </a:lnTo>
                <a:lnTo>
                  <a:pt x="1407275" y="761"/>
                </a:lnTo>
                <a:lnTo>
                  <a:pt x="1447800" y="0"/>
                </a:lnTo>
                <a:lnTo>
                  <a:pt x="1488324" y="761"/>
                </a:lnTo>
                <a:lnTo>
                  <a:pt x="1528573" y="3031"/>
                </a:lnTo>
                <a:lnTo>
                  <a:pt x="1568532" y="6790"/>
                </a:lnTo>
                <a:lnTo>
                  <a:pt x="1608186" y="12018"/>
                </a:lnTo>
                <a:lnTo>
                  <a:pt x="1647522" y="18696"/>
                </a:lnTo>
                <a:lnTo>
                  <a:pt x="1686524" y="26803"/>
                </a:lnTo>
                <a:lnTo>
                  <a:pt x="1725177" y="36320"/>
                </a:lnTo>
                <a:lnTo>
                  <a:pt x="1763469" y="47227"/>
                </a:lnTo>
                <a:lnTo>
                  <a:pt x="1801383" y="59504"/>
                </a:lnTo>
                <a:lnTo>
                  <a:pt x="1838906" y="73131"/>
                </a:lnTo>
                <a:lnTo>
                  <a:pt x="1876023" y="88088"/>
                </a:lnTo>
                <a:lnTo>
                  <a:pt x="1912719" y="104355"/>
                </a:lnTo>
                <a:lnTo>
                  <a:pt x="1948980" y="121913"/>
                </a:lnTo>
                <a:lnTo>
                  <a:pt x="1984791" y="140742"/>
                </a:lnTo>
                <a:lnTo>
                  <a:pt x="2020139" y="160822"/>
                </a:lnTo>
                <a:lnTo>
                  <a:pt x="2055007" y="182132"/>
                </a:lnTo>
                <a:lnTo>
                  <a:pt x="2089383" y="204654"/>
                </a:lnTo>
                <a:lnTo>
                  <a:pt x="2123251" y="228367"/>
                </a:lnTo>
                <a:lnTo>
                  <a:pt x="2156596" y="253251"/>
                </a:lnTo>
                <a:lnTo>
                  <a:pt x="2189405" y="279287"/>
                </a:lnTo>
                <a:lnTo>
                  <a:pt x="2221663" y="306454"/>
                </a:lnTo>
                <a:lnTo>
                  <a:pt x="2253355" y="334733"/>
                </a:lnTo>
                <a:lnTo>
                  <a:pt x="2284466" y="364104"/>
                </a:lnTo>
                <a:lnTo>
                  <a:pt x="2314983" y="394548"/>
                </a:lnTo>
                <a:lnTo>
                  <a:pt x="2344891" y="426043"/>
                </a:lnTo>
                <a:lnTo>
                  <a:pt x="2374175" y="458571"/>
                </a:lnTo>
                <a:lnTo>
                  <a:pt x="2402820" y="492112"/>
                </a:lnTo>
                <a:lnTo>
                  <a:pt x="2430813" y="526645"/>
                </a:lnTo>
                <a:lnTo>
                  <a:pt x="2458139" y="562151"/>
                </a:lnTo>
                <a:lnTo>
                  <a:pt x="2484782" y="598610"/>
                </a:lnTo>
                <a:lnTo>
                  <a:pt x="2510729" y="636002"/>
                </a:lnTo>
                <a:lnTo>
                  <a:pt x="2535966" y="674307"/>
                </a:lnTo>
                <a:lnTo>
                  <a:pt x="2560477" y="713506"/>
                </a:lnTo>
                <a:lnTo>
                  <a:pt x="2584248" y="753578"/>
                </a:lnTo>
                <a:lnTo>
                  <a:pt x="2607264" y="794504"/>
                </a:lnTo>
                <a:lnTo>
                  <a:pt x="2629512" y="836264"/>
                </a:lnTo>
                <a:lnTo>
                  <a:pt x="2650976" y="878837"/>
                </a:lnTo>
                <a:lnTo>
                  <a:pt x="2671642" y="922205"/>
                </a:lnTo>
                <a:lnTo>
                  <a:pt x="2691496" y="966347"/>
                </a:lnTo>
                <a:lnTo>
                  <a:pt x="2710523" y="1011244"/>
                </a:lnTo>
                <a:lnTo>
                  <a:pt x="2728708" y="1056874"/>
                </a:lnTo>
                <a:lnTo>
                  <a:pt x="2746038" y="1103220"/>
                </a:lnTo>
                <a:lnTo>
                  <a:pt x="2762496" y="1150260"/>
                </a:lnTo>
                <a:lnTo>
                  <a:pt x="2778070" y="1197976"/>
                </a:lnTo>
                <a:lnTo>
                  <a:pt x="2792744" y="1246346"/>
                </a:lnTo>
                <a:lnTo>
                  <a:pt x="2806504" y="1295352"/>
                </a:lnTo>
                <a:lnTo>
                  <a:pt x="2819336" y="1344973"/>
                </a:lnTo>
                <a:lnTo>
                  <a:pt x="2831224" y="1395190"/>
                </a:lnTo>
                <a:lnTo>
                  <a:pt x="2842155" y="1445982"/>
                </a:lnTo>
                <a:lnTo>
                  <a:pt x="2852113" y="1497330"/>
                </a:lnTo>
                <a:lnTo>
                  <a:pt x="2861085" y="1549215"/>
                </a:lnTo>
                <a:lnTo>
                  <a:pt x="2869056" y="1601615"/>
                </a:lnTo>
                <a:lnTo>
                  <a:pt x="2876011" y="1654511"/>
                </a:lnTo>
                <a:lnTo>
                  <a:pt x="2881936" y="1707884"/>
                </a:lnTo>
                <a:lnTo>
                  <a:pt x="2886816" y="1761714"/>
                </a:lnTo>
                <a:lnTo>
                  <a:pt x="2890637" y="1815980"/>
                </a:lnTo>
                <a:lnTo>
                  <a:pt x="2893384" y="1870663"/>
                </a:lnTo>
                <a:lnTo>
                  <a:pt x="2895043" y="1925743"/>
                </a:lnTo>
                <a:lnTo>
                  <a:pt x="2895600" y="1981200"/>
                </a:lnTo>
                <a:lnTo>
                  <a:pt x="2895043" y="2036656"/>
                </a:lnTo>
                <a:lnTo>
                  <a:pt x="2893384" y="2091736"/>
                </a:lnTo>
                <a:lnTo>
                  <a:pt x="2890637" y="2146419"/>
                </a:lnTo>
                <a:lnTo>
                  <a:pt x="2886816" y="2200685"/>
                </a:lnTo>
                <a:lnTo>
                  <a:pt x="2881936" y="2254515"/>
                </a:lnTo>
                <a:lnTo>
                  <a:pt x="2876011" y="2307888"/>
                </a:lnTo>
                <a:lnTo>
                  <a:pt x="2869056" y="2360784"/>
                </a:lnTo>
                <a:lnTo>
                  <a:pt x="2861085" y="2413184"/>
                </a:lnTo>
                <a:lnTo>
                  <a:pt x="2852113" y="2465069"/>
                </a:lnTo>
                <a:lnTo>
                  <a:pt x="2842155" y="2516417"/>
                </a:lnTo>
                <a:lnTo>
                  <a:pt x="2831224" y="2567209"/>
                </a:lnTo>
                <a:lnTo>
                  <a:pt x="2819336" y="2617426"/>
                </a:lnTo>
                <a:lnTo>
                  <a:pt x="2806504" y="2667047"/>
                </a:lnTo>
                <a:lnTo>
                  <a:pt x="2792744" y="2716053"/>
                </a:lnTo>
                <a:lnTo>
                  <a:pt x="2778070" y="2764423"/>
                </a:lnTo>
                <a:lnTo>
                  <a:pt x="2762496" y="2812139"/>
                </a:lnTo>
                <a:lnTo>
                  <a:pt x="2746038" y="2859179"/>
                </a:lnTo>
                <a:lnTo>
                  <a:pt x="2728708" y="2905525"/>
                </a:lnTo>
                <a:lnTo>
                  <a:pt x="2710523" y="2951155"/>
                </a:lnTo>
                <a:lnTo>
                  <a:pt x="2691496" y="2996052"/>
                </a:lnTo>
                <a:lnTo>
                  <a:pt x="2671642" y="3040194"/>
                </a:lnTo>
                <a:lnTo>
                  <a:pt x="2650976" y="3083562"/>
                </a:lnTo>
                <a:lnTo>
                  <a:pt x="2629512" y="3126135"/>
                </a:lnTo>
                <a:lnTo>
                  <a:pt x="2607264" y="3167895"/>
                </a:lnTo>
                <a:lnTo>
                  <a:pt x="2584248" y="3208821"/>
                </a:lnTo>
                <a:lnTo>
                  <a:pt x="2560477" y="3248893"/>
                </a:lnTo>
                <a:lnTo>
                  <a:pt x="2535966" y="3288092"/>
                </a:lnTo>
                <a:lnTo>
                  <a:pt x="2510729" y="3326397"/>
                </a:lnTo>
                <a:lnTo>
                  <a:pt x="2484782" y="3363789"/>
                </a:lnTo>
                <a:lnTo>
                  <a:pt x="2458139" y="3400248"/>
                </a:lnTo>
                <a:lnTo>
                  <a:pt x="2430813" y="3435754"/>
                </a:lnTo>
                <a:lnTo>
                  <a:pt x="2402820" y="3470287"/>
                </a:lnTo>
                <a:lnTo>
                  <a:pt x="2374175" y="3503828"/>
                </a:lnTo>
                <a:lnTo>
                  <a:pt x="2344891" y="3536356"/>
                </a:lnTo>
                <a:lnTo>
                  <a:pt x="2314983" y="3567851"/>
                </a:lnTo>
                <a:lnTo>
                  <a:pt x="2284466" y="3598295"/>
                </a:lnTo>
                <a:lnTo>
                  <a:pt x="2253355" y="3627666"/>
                </a:lnTo>
                <a:lnTo>
                  <a:pt x="2221663" y="3655945"/>
                </a:lnTo>
                <a:lnTo>
                  <a:pt x="2189405" y="3683112"/>
                </a:lnTo>
                <a:lnTo>
                  <a:pt x="2156596" y="3709148"/>
                </a:lnTo>
                <a:lnTo>
                  <a:pt x="2123251" y="3734032"/>
                </a:lnTo>
                <a:lnTo>
                  <a:pt x="2089383" y="3757745"/>
                </a:lnTo>
                <a:lnTo>
                  <a:pt x="2055007" y="3780267"/>
                </a:lnTo>
                <a:lnTo>
                  <a:pt x="2020139" y="3801577"/>
                </a:lnTo>
                <a:lnTo>
                  <a:pt x="1984791" y="3821657"/>
                </a:lnTo>
                <a:lnTo>
                  <a:pt x="1948980" y="3840486"/>
                </a:lnTo>
                <a:lnTo>
                  <a:pt x="1912719" y="3858044"/>
                </a:lnTo>
                <a:lnTo>
                  <a:pt x="1876023" y="3874311"/>
                </a:lnTo>
                <a:lnTo>
                  <a:pt x="1838906" y="3889268"/>
                </a:lnTo>
                <a:lnTo>
                  <a:pt x="1801383" y="3902895"/>
                </a:lnTo>
                <a:lnTo>
                  <a:pt x="1763469" y="3915172"/>
                </a:lnTo>
                <a:lnTo>
                  <a:pt x="1725177" y="3926079"/>
                </a:lnTo>
                <a:lnTo>
                  <a:pt x="1686524" y="3935596"/>
                </a:lnTo>
                <a:lnTo>
                  <a:pt x="1647522" y="3943703"/>
                </a:lnTo>
                <a:lnTo>
                  <a:pt x="1608186" y="3950381"/>
                </a:lnTo>
                <a:lnTo>
                  <a:pt x="1568532" y="3955609"/>
                </a:lnTo>
                <a:lnTo>
                  <a:pt x="1528573" y="3959368"/>
                </a:lnTo>
                <a:lnTo>
                  <a:pt x="1488324" y="3961638"/>
                </a:lnTo>
                <a:lnTo>
                  <a:pt x="1447800" y="3962400"/>
                </a:lnTo>
                <a:lnTo>
                  <a:pt x="1407275" y="3961638"/>
                </a:lnTo>
                <a:lnTo>
                  <a:pt x="1367026" y="3959368"/>
                </a:lnTo>
                <a:lnTo>
                  <a:pt x="1327067" y="3955609"/>
                </a:lnTo>
                <a:lnTo>
                  <a:pt x="1287413" y="3950381"/>
                </a:lnTo>
                <a:lnTo>
                  <a:pt x="1248077" y="3943703"/>
                </a:lnTo>
                <a:lnTo>
                  <a:pt x="1209075" y="3935596"/>
                </a:lnTo>
                <a:lnTo>
                  <a:pt x="1170422" y="3926079"/>
                </a:lnTo>
                <a:lnTo>
                  <a:pt x="1132130" y="3915172"/>
                </a:lnTo>
                <a:lnTo>
                  <a:pt x="1094216" y="3902895"/>
                </a:lnTo>
                <a:lnTo>
                  <a:pt x="1056693" y="3889268"/>
                </a:lnTo>
                <a:lnTo>
                  <a:pt x="1019576" y="3874311"/>
                </a:lnTo>
                <a:lnTo>
                  <a:pt x="982880" y="3858044"/>
                </a:lnTo>
                <a:lnTo>
                  <a:pt x="946619" y="3840486"/>
                </a:lnTo>
                <a:lnTo>
                  <a:pt x="910808" y="3821657"/>
                </a:lnTo>
                <a:lnTo>
                  <a:pt x="875460" y="3801577"/>
                </a:lnTo>
                <a:lnTo>
                  <a:pt x="840592" y="3780267"/>
                </a:lnTo>
                <a:lnTo>
                  <a:pt x="806216" y="3757745"/>
                </a:lnTo>
                <a:lnTo>
                  <a:pt x="772348" y="3734032"/>
                </a:lnTo>
                <a:lnTo>
                  <a:pt x="739003" y="3709148"/>
                </a:lnTo>
                <a:lnTo>
                  <a:pt x="706194" y="3683112"/>
                </a:lnTo>
                <a:lnTo>
                  <a:pt x="673936" y="3655945"/>
                </a:lnTo>
                <a:lnTo>
                  <a:pt x="642244" y="3627666"/>
                </a:lnTo>
                <a:lnTo>
                  <a:pt x="611133" y="3598295"/>
                </a:lnTo>
                <a:lnTo>
                  <a:pt x="580616" y="3567851"/>
                </a:lnTo>
                <a:lnTo>
                  <a:pt x="550708" y="3536356"/>
                </a:lnTo>
                <a:lnTo>
                  <a:pt x="521424" y="3503828"/>
                </a:lnTo>
                <a:lnTo>
                  <a:pt x="492779" y="3470287"/>
                </a:lnTo>
                <a:lnTo>
                  <a:pt x="464786" y="3435754"/>
                </a:lnTo>
                <a:lnTo>
                  <a:pt x="437460" y="3400248"/>
                </a:lnTo>
                <a:lnTo>
                  <a:pt x="410817" y="3363789"/>
                </a:lnTo>
                <a:lnTo>
                  <a:pt x="384870" y="3326397"/>
                </a:lnTo>
                <a:lnTo>
                  <a:pt x="359633" y="3288092"/>
                </a:lnTo>
                <a:lnTo>
                  <a:pt x="335122" y="3248893"/>
                </a:lnTo>
                <a:lnTo>
                  <a:pt x="311351" y="3208821"/>
                </a:lnTo>
                <a:lnTo>
                  <a:pt x="288335" y="3167895"/>
                </a:lnTo>
                <a:lnTo>
                  <a:pt x="266087" y="3126135"/>
                </a:lnTo>
                <a:lnTo>
                  <a:pt x="244623" y="3083562"/>
                </a:lnTo>
                <a:lnTo>
                  <a:pt x="223957" y="3040194"/>
                </a:lnTo>
                <a:lnTo>
                  <a:pt x="204103" y="2996052"/>
                </a:lnTo>
                <a:lnTo>
                  <a:pt x="185076" y="2951155"/>
                </a:lnTo>
                <a:lnTo>
                  <a:pt x="166891" y="2905525"/>
                </a:lnTo>
                <a:lnTo>
                  <a:pt x="149561" y="2859179"/>
                </a:lnTo>
                <a:lnTo>
                  <a:pt x="133103" y="2812139"/>
                </a:lnTo>
                <a:lnTo>
                  <a:pt x="117529" y="2764423"/>
                </a:lnTo>
                <a:lnTo>
                  <a:pt x="102855" y="2716053"/>
                </a:lnTo>
                <a:lnTo>
                  <a:pt x="89095" y="2667047"/>
                </a:lnTo>
                <a:lnTo>
                  <a:pt x="76263" y="2617426"/>
                </a:lnTo>
                <a:lnTo>
                  <a:pt x="64375" y="2567209"/>
                </a:lnTo>
                <a:lnTo>
                  <a:pt x="53444" y="2516417"/>
                </a:lnTo>
                <a:lnTo>
                  <a:pt x="43486" y="2465069"/>
                </a:lnTo>
                <a:lnTo>
                  <a:pt x="34514" y="2413184"/>
                </a:lnTo>
                <a:lnTo>
                  <a:pt x="26543" y="2360784"/>
                </a:lnTo>
                <a:lnTo>
                  <a:pt x="19588" y="2307888"/>
                </a:lnTo>
                <a:lnTo>
                  <a:pt x="13663" y="2254515"/>
                </a:lnTo>
                <a:lnTo>
                  <a:pt x="8783" y="2200685"/>
                </a:lnTo>
                <a:lnTo>
                  <a:pt x="4962" y="2146419"/>
                </a:lnTo>
                <a:lnTo>
                  <a:pt x="2215" y="2091736"/>
                </a:lnTo>
                <a:lnTo>
                  <a:pt x="556" y="2036656"/>
                </a:lnTo>
                <a:lnTo>
                  <a:pt x="0" y="1981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5000" y="1857375"/>
            <a:ext cx="9906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44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752600" y="3000375"/>
            <a:ext cx="9144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0" y="2466975"/>
            <a:ext cx="9144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3457575"/>
            <a:ext cx="914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34037" y="1166812"/>
          <a:ext cx="11430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</a:tblGrid>
              <a:tr h="533400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2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47370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101976" y="5284723"/>
            <a:ext cx="114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user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2905" y="5284723"/>
            <a:ext cx="241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472" y="184784"/>
            <a:ext cx="5215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</a:rPr>
              <a:t>Segmentation</a:t>
            </a:r>
            <a:r>
              <a:rPr sz="3200" spc="-8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Architecture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82167" y="1024636"/>
            <a:ext cx="7085330" cy="458025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Logical address consists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two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tuple: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"/>
                <a:cs typeface="Arial"/>
              </a:rPr>
              <a:t>&lt;segment-number,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offset&gt;,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Segment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table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maps two-dimensional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addresses; each  table entry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has:</a:t>
            </a:r>
            <a:endParaRPr sz="1800">
              <a:latin typeface="Arial"/>
              <a:cs typeface="Arial"/>
            </a:endParaRPr>
          </a:p>
          <a:p>
            <a:pPr marL="756285" marR="66992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base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contains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starting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address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segments reside 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limit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specifies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length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segment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Segment-table base register (STBR) </a:t>
            </a:r>
            <a:r>
              <a:rPr sz="1800" spc="-5" dirty="0">
                <a:latin typeface="Arial"/>
                <a:cs typeface="Arial"/>
              </a:rPr>
              <a:t>points </a:t>
            </a:r>
            <a:r>
              <a:rPr sz="1800" dirty="0">
                <a:latin typeface="Arial"/>
                <a:cs typeface="Arial"/>
              </a:rPr>
              <a:t>to the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segment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1800" spc="-140" dirty="0">
                <a:latin typeface="Arial"/>
                <a:cs typeface="Arial"/>
              </a:rPr>
              <a:t>table</a:t>
            </a:r>
            <a:r>
              <a:rPr sz="1800" spc="-140" dirty="0">
                <a:latin typeface="AoyagiKouzanFontT"/>
                <a:cs typeface="AoyagiKouzanFontT"/>
              </a:rPr>
              <a:t>’</a:t>
            </a:r>
            <a:r>
              <a:rPr sz="1800" spc="-14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location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355600" marR="625475" indent="-34353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Segment-table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length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register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(STLR) </a:t>
            </a:r>
            <a:r>
              <a:rPr sz="1800" spc="-5" dirty="0">
                <a:latin typeface="Arial"/>
                <a:cs typeface="Arial"/>
              </a:rPr>
              <a:t>indicates number </a:t>
            </a:r>
            <a:r>
              <a:rPr sz="1800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segments used </a:t>
            </a:r>
            <a:r>
              <a:rPr sz="1800" spc="-1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program;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segment number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is legal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800" dirty="0">
                <a:latin typeface="Arial"/>
                <a:cs typeface="Arial"/>
              </a:rPr>
              <a:t>&lt;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STLR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288" y="232409"/>
            <a:ext cx="6634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</a:rPr>
              <a:t>Segmentation </a:t>
            </a:r>
            <a:r>
              <a:rPr sz="3200" dirty="0">
                <a:solidFill>
                  <a:srgbClr val="FF0000"/>
                </a:solidFill>
              </a:rPr>
              <a:t>Architecture</a:t>
            </a:r>
            <a:r>
              <a:rPr sz="3200" spc="-10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61440" y="1092708"/>
            <a:ext cx="6296025" cy="31673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Protection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each entry in segment table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associate: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validation bit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0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illegal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segment</a:t>
            </a:r>
            <a:endParaRPr sz="180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read/write/execute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privileges</a:t>
            </a:r>
            <a:endParaRPr sz="1800">
              <a:latin typeface="Arial"/>
              <a:cs typeface="Arial"/>
            </a:endParaRPr>
          </a:p>
          <a:p>
            <a:pPr marL="355600" marR="37211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Protection bits associated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segments; code sharing  occurs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segment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  <a:p>
            <a:pPr marL="355600" marR="48514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Since segments </a:t>
            </a:r>
            <a:r>
              <a:rPr sz="1800" dirty="0">
                <a:latin typeface="Arial"/>
                <a:cs typeface="Arial"/>
              </a:rPr>
              <a:t>vary </a:t>
            </a:r>
            <a:r>
              <a:rPr sz="1800" spc="-5" dirty="0">
                <a:latin typeface="Arial"/>
                <a:cs typeface="Arial"/>
              </a:rPr>
              <a:t>in length, memory allocation is a  </a:t>
            </a:r>
            <a:r>
              <a:rPr sz="1800" spc="-10" dirty="0">
                <a:latin typeface="Arial"/>
                <a:cs typeface="Arial"/>
              </a:rPr>
              <a:t>dynamic </a:t>
            </a:r>
            <a:r>
              <a:rPr sz="1800" spc="-5" dirty="0">
                <a:latin typeface="Arial"/>
                <a:cs typeface="Arial"/>
              </a:rPr>
              <a:t>storage-allocation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segmentation example is </a:t>
            </a:r>
            <a:r>
              <a:rPr sz="1800" spc="-15" dirty="0">
                <a:latin typeface="Arial"/>
                <a:cs typeface="Arial"/>
              </a:rPr>
              <a:t>shown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following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564" y="184784"/>
            <a:ext cx="4674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</a:rPr>
              <a:t>Segmentation</a:t>
            </a:r>
            <a:r>
              <a:rPr sz="3200" spc="-7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Hardware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044700" y="1254125"/>
            <a:ext cx="5827649" cy="408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561" y="287528"/>
            <a:ext cx="671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Example: </a:t>
            </a:r>
            <a:r>
              <a:rPr dirty="0">
                <a:solidFill>
                  <a:srgbClr val="FF0000"/>
                </a:solidFill>
              </a:rPr>
              <a:t>The Intel </a:t>
            </a:r>
            <a:r>
              <a:rPr spc="-5" dirty="0">
                <a:solidFill>
                  <a:srgbClr val="FF0000"/>
                </a:solidFill>
              </a:rPr>
              <a:t>32 </a:t>
            </a:r>
            <a:r>
              <a:rPr dirty="0">
                <a:solidFill>
                  <a:srgbClr val="FF0000"/>
                </a:solidFill>
              </a:rPr>
              <a:t>and </a:t>
            </a:r>
            <a:r>
              <a:rPr spc="-5" dirty="0">
                <a:solidFill>
                  <a:srgbClr val="FF0000"/>
                </a:solidFill>
              </a:rPr>
              <a:t>64-bit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Architectures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64793" y="1260728"/>
            <a:ext cx="6285865" cy="252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Dominant industry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chips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Pentium CPUs are 32-bit and called </a:t>
            </a:r>
            <a:r>
              <a:rPr sz="1800" dirty="0">
                <a:latin typeface="Arial"/>
                <a:cs typeface="Arial"/>
              </a:rPr>
              <a:t>IA-32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Current </a:t>
            </a:r>
            <a:r>
              <a:rPr sz="1800" dirty="0">
                <a:latin typeface="Arial"/>
                <a:cs typeface="Arial"/>
              </a:rPr>
              <a:t>Intel </a:t>
            </a:r>
            <a:r>
              <a:rPr sz="1800" spc="-5" dirty="0">
                <a:latin typeface="Arial"/>
                <a:cs typeface="Arial"/>
              </a:rPr>
              <a:t>CPUs are 64-bit and called </a:t>
            </a:r>
            <a:r>
              <a:rPr sz="1800" dirty="0">
                <a:latin typeface="Arial"/>
                <a:cs typeface="Arial"/>
              </a:rPr>
              <a:t>IA-64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Many variations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chips, cover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main ideas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464" y="248792"/>
            <a:ext cx="6332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Example: </a:t>
            </a:r>
            <a:r>
              <a:rPr sz="2800" spc="-10" dirty="0">
                <a:solidFill>
                  <a:srgbClr val="FF0000"/>
                </a:solidFill>
              </a:rPr>
              <a:t>The </a:t>
            </a:r>
            <a:r>
              <a:rPr sz="2800" spc="-5" dirty="0">
                <a:solidFill>
                  <a:srgbClr val="FF0000"/>
                </a:solidFill>
              </a:rPr>
              <a:t>Intel </a:t>
            </a:r>
            <a:r>
              <a:rPr sz="2800" dirty="0">
                <a:solidFill>
                  <a:srgbClr val="FF0000"/>
                </a:solidFill>
              </a:rPr>
              <a:t>IA-32</a:t>
            </a:r>
            <a:r>
              <a:rPr sz="2800" spc="7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Architecture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64793" y="1018793"/>
            <a:ext cx="6799580" cy="27965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Supports both segmentation and segmentation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paging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Each segment can be 4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GB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Up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16 </a:t>
            </a:r>
            <a:r>
              <a:rPr sz="1800" dirty="0">
                <a:latin typeface="Arial"/>
                <a:cs typeface="Arial"/>
              </a:rPr>
              <a:t>K </a:t>
            </a:r>
            <a:r>
              <a:rPr sz="1800" spc="-5" dirty="0">
                <a:latin typeface="Arial"/>
                <a:cs typeface="Arial"/>
              </a:rPr>
              <a:t>segments per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Divided into </a:t>
            </a:r>
            <a:r>
              <a:rPr sz="1800" spc="-15" dirty="0">
                <a:latin typeface="Arial"/>
                <a:cs typeface="Arial"/>
              </a:rPr>
              <a:t>two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1099185" lvl="2" indent="-92583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dirty="0">
                <a:latin typeface="Arial"/>
                <a:cs typeface="Arial"/>
              </a:rPr>
              <a:t>First </a:t>
            </a:r>
            <a:r>
              <a:rPr sz="1800" spc="-5" dirty="0">
                <a:latin typeface="Arial"/>
                <a:cs typeface="Arial"/>
              </a:rPr>
              <a:t>partition of up </a:t>
            </a:r>
            <a:r>
              <a:rPr sz="1800" dirty="0">
                <a:latin typeface="Arial"/>
                <a:cs typeface="Arial"/>
              </a:rPr>
              <a:t>to 8 K </a:t>
            </a:r>
            <a:r>
              <a:rPr sz="1800" spc="-5" dirty="0">
                <a:latin typeface="Arial"/>
                <a:cs typeface="Arial"/>
              </a:rPr>
              <a:t>segments </a:t>
            </a:r>
            <a:r>
              <a:rPr sz="1800" dirty="0">
                <a:latin typeface="Arial"/>
                <a:cs typeface="Arial"/>
              </a:rPr>
              <a:t>are </a:t>
            </a:r>
            <a:r>
              <a:rPr sz="1800" spc="-5" dirty="0">
                <a:latin typeface="Arial"/>
                <a:cs typeface="Arial"/>
              </a:rPr>
              <a:t>private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12395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process (kept in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local descriptor table</a:t>
            </a:r>
            <a:r>
              <a:rPr sz="1800" b="1" spc="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LDT</a:t>
            </a:r>
            <a:r>
              <a:rPr sz="1800" dirty="0">
                <a:latin typeface="Arial"/>
                <a:cs typeface="Arial"/>
              </a:rPr>
              <a:t>))</a:t>
            </a:r>
            <a:endParaRPr sz="1800">
              <a:latin typeface="Arial"/>
              <a:cs typeface="Arial"/>
            </a:endParaRPr>
          </a:p>
          <a:p>
            <a:pPr marL="1099185" marR="5080" lvl="2" indent="-2286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Second partition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up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8K </a:t>
            </a:r>
            <a:r>
              <a:rPr sz="1800" spc="-5" dirty="0">
                <a:latin typeface="Arial"/>
                <a:cs typeface="Arial"/>
              </a:rPr>
              <a:t>segments shared among all  processes (kept in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global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descriptor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table</a:t>
            </a:r>
            <a:r>
              <a:rPr sz="1800" b="1" spc="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GDT</a:t>
            </a:r>
            <a:r>
              <a:rPr sz="1800" dirty="0">
                <a:latin typeface="Arial"/>
                <a:cs typeface="Arial"/>
              </a:rPr>
              <a:t>))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929" y="130809"/>
            <a:ext cx="4877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Base and </a:t>
            </a:r>
            <a:r>
              <a:rPr sz="3200" spc="-5" dirty="0"/>
              <a:t>Limit</a:t>
            </a:r>
            <a:r>
              <a:rPr sz="3200" spc="-120" dirty="0"/>
              <a:t> </a:t>
            </a:r>
            <a:r>
              <a:rPr sz="3200" dirty="0"/>
              <a:t>Registers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6016" y="925956"/>
            <a:ext cx="8577580" cy="21526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 process,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base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limit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registers </a:t>
            </a:r>
            <a:r>
              <a:rPr sz="1800" spc="-5" dirty="0">
                <a:latin typeface="Arial"/>
                <a:cs typeface="Arial"/>
              </a:rPr>
              <a:t>define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logical address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protect processes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each; each process has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its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own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r>
              <a:rPr sz="1800" spc="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Base register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holds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smallest legal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physical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r>
              <a:rPr sz="1800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Limit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register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specifies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size of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range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accessible</a:t>
            </a:r>
            <a:r>
              <a:rPr sz="18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  <a:p>
            <a:pPr marL="355600" marR="26479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CPU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check every memory access generated in user mode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sure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base and limit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that user;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protect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process’s memory</a:t>
            </a:r>
            <a:r>
              <a:rPr sz="1800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737" y="3186176"/>
            <a:ext cx="8801100" cy="3500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5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2216" y="217373"/>
            <a:ext cx="649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Example: The </a:t>
            </a:r>
            <a:r>
              <a:rPr dirty="0">
                <a:solidFill>
                  <a:srgbClr val="FF0000"/>
                </a:solidFill>
              </a:rPr>
              <a:t>Intel IA-32 </a:t>
            </a:r>
            <a:r>
              <a:rPr spc="-5" dirty="0">
                <a:solidFill>
                  <a:srgbClr val="FF0000"/>
                </a:solidFill>
              </a:rPr>
              <a:t>Architecture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793" y="1018793"/>
            <a:ext cx="4488180" cy="11366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CPU generates logical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Selector given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segmentation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Which produces linear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019" y="2870708"/>
            <a:ext cx="5822315" cy="15074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Linear address given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paging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  <a:p>
            <a:pPr marL="641985" lvl="1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Which generates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address in main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641985" lvl="1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Paging units </a:t>
            </a:r>
            <a:r>
              <a:rPr sz="1800" dirty="0">
                <a:latin typeface="Arial"/>
                <a:cs typeface="Arial"/>
              </a:rPr>
              <a:t>form </a:t>
            </a:r>
            <a:r>
              <a:rPr sz="1800" spc="-5" dirty="0">
                <a:latin typeface="Arial"/>
                <a:cs typeface="Arial"/>
              </a:rPr>
              <a:t>equivalent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MMU</a:t>
            </a:r>
            <a:endParaRPr sz="1800">
              <a:latin typeface="Arial"/>
              <a:cs typeface="Arial"/>
            </a:endParaRPr>
          </a:p>
          <a:p>
            <a:pPr marL="641985" lvl="1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642620" algn="l"/>
              </a:tabLst>
            </a:pPr>
            <a:r>
              <a:rPr sz="1800" spc="-5" dirty="0">
                <a:latin typeface="Arial"/>
                <a:cs typeface="Arial"/>
              </a:rPr>
              <a:t>Pages sizes can </a:t>
            </a:r>
            <a:r>
              <a:rPr sz="1800" dirty="0">
                <a:latin typeface="Arial"/>
                <a:cs typeface="Arial"/>
              </a:rPr>
              <a:t>be 4 KB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5101" y="2141473"/>
            <a:ext cx="2436749" cy="784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50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3633" y="208026"/>
            <a:ext cx="699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Logical to </a:t>
            </a:r>
            <a:r>
              <a:rPr spc="-10" dirty="0">
                <a:solidFill>
                  <a:srgbClr val="FF0000"/>
                </a:solidFill>
              </a:rPr>
              <a:t>Physical </a:t>
            </a:r>
            <a:r>
              <a:rPr spc="-5" dirty="0">
                <a:solidFill>
                  <a:srgbClr val="FF0000"/>
                </a:solidFill>
              </a:rPr>
              <a:t>Address Translation </a:t>
            </a:r>
            <a:r>
              <a:rPr dirty="0">
                <a:solidFill>
                  <a:srgbClr val="FF0000"/>
                </a:solidFill>
              </a:rPr>
              <a:t>in</a:t>
            </a:r>
            <a:r>
              <a:rPr spc="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IA-32</a:t>
            </a:r>
          </a:p>
        </p:txBody>
      </p:sp>
      <p:sp>
        <p:nvSpPr>
          <p:cNvPr id="3" name="object 3"/>
          <p:cNvSpPr/>
          <p:nvPr/>
        </p:nvSpPr>
        <p:spPr>
          <a:xfrm>
            <a:off x="2049526" y="3120839"/>
            <a:ext cx="4595749" cy="93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4276" y="1524000"/>
            <a:ext cx="6157849" cy="81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51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811" y="216534"/>
            <a:ext cx="4764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</a:rPr>
              <a:t>Intel IA-32</a:t>
            </a:r>
            <a:r>
              <a:rPr sz="3200" spc="-8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Segmentation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876425" y="1314450"/>
            <a:ext cx="6034024" cy="3648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52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095" y="200659"/>
            <a:ext cx="5941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</a:rPr>
              <a:t>Intel </a:t>
            </a:r>
            <a:r>
              <a:rPr sz="3200" spc="-5" dirty="0">
                <a:solidFill>
                  <a:srgbClr val="FF0000"/>
                </a:solidFill>
              </a:rPr>
              <a:t>IA-32 </a:t>
            </a:r>
            <a:r>
              <a:rPr sz="3200" dirty="0">
                <a:solidFill>
                  <a:srgbClr val="FF0000"/>
                </a:solidFill>
              </a:rPr>
              <a:t>Paging</a:t>
            </a:r>
            <a:r>
              <a:rPr sz="3200" spc="-9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Architecture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49500" y="1220787"/>
            <a:ext cx="4503801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53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450" y="68791"/>
            <a:ext cx="1035086" cy="816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86042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1463772"/>
            <a:ext cx="8975090" cy="5394325"/>
            <a:chOff x="0" y="1463772"/>
            <a:chExt cx="8975090" cy="5394325"/>
          </a:xfrm>
        </p:grpSpPr>
        <p:sp>
          <p:nvSpPr>
            <p:cNvPr id="6" name="object 6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572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6994" y="3023293"/>
              <a:ext cx="1038860" cy="0"/>
            </a:xfrm>
            <a:custGeom>
              <a:avLst/>
              <a:gdLst/>
              <a:ahLst/>
              <a:cxnLst/>
              <a:rect l="l" t="t" r="r" b="b"/>
              <a:pathLst>
                <a:path w="1038860">
                  <a:moveTo>
                    <a:pt x="0" y="0"/>
                  </a:moveTo>
                  <a:lnTo>
                    <a:pt x="0" y="0"/>
                  </a:lnTo>
                  <a:lnTo>
                    <a:pt x="1038353" y="0"/>
                  </a:lnTo>
                </a:path>
              </a:pathLst>
            </a:custGeom>
            <a:ln w="20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134" y="2799723"/>
              <a:ext cx="1300480" cy="426720"/>
            </a:xfrm>
            <a:custGeom>
              <a:avLst/>
              <a:gdLst/>
              <a:ahLst/>
              <a:cxnLst/>
              <a:rect l="l" t="t" r="r" b="b"/>
              <a:pathLst>
                <a:path w="1300480" h="426719">
                  <a:moveTo>
                    <a:pt x="1299860" y="0"/>
                  </a:moveTo>
                  <a:lnTo>
                    <a:pt x="0" y="0"/>
                  </a:lnTo>
                  <a:lnTo>
                    <a:pt x="0" y="426370"/>
                  </a:lnTo>
                  <a:lnTo>
                    <a:pt x="1299860" y="426370"/>
                  </a:lnTo>
                  <a:lnTo>
                    <a:pt x="129986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134" y="2799723"/>
              <a:ext cx="1300480" cy="426720"/>
            </a:xfrm>
            <a:custGeom>
              <a:avLst/>
              <a:gdLst/>
              <a:ahLst/>
              <a:cxnLst/>
              <a:rect l="l" t="t" r="r" b="b"/>
              <a:pathLst>
                <a:path w="1300480" h="426719">
                  <a:moveTo>
                    <a:pt x="0" y="426370"/>
                  </a:moveTo>
                  <a:lnTo>
                    <a:pt x="1299860" y="426370"/>
                  </a:lnTo>
                  <a:lnTo>
                    <a:pt x="1299860" y="0"/>
                  </a:lnTo>
                  <a:lnTo>
                    <a:pt x="0" y="0"/>
                  </a:lnTo>
                  <a:lnTo>
                    <a:pt x="0" y="426370"/>
                  </a:lnTo>
                  <a:close/>
                </a:path>
              </a:pathLst>
            </a:custGeom>
            <a:ln w="9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9617" y="2777357"/>
              <a:ext cx="231174" cy="1389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63523" y="2777357"/>
              <a:ext cx="104209" cy="1389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98065" y="2810895"/>
              <a:ext cx="403602" cy="1054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783" y="2940257"/>
              <a:ext cx="144013" cy="1437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0210" y="2943449"/>
              <a:ext cx="121282" cy="1373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1801" y="2943449"/>
              <a:ext cx="126940" cy="1405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46707" y="3023293"/>
              <a:ext cx="1760855" cy="1054100"/>
            </a:xfrm>
            <a:custGeom>
              <a:avLst/>
              <a:gdLst/>
              <a:ahLst/>
              <a:cxnLst/>
              <a:rect l="l" t="t" r="r" b="b"/>
              <a:pathLst>
                <a:path w="1760854" h="1054100">
                  <a:moveTo>
                    <a:pt x="648087" y="0"/>
                  </a:moveTo>
                  <a:lnTo>
                    <a:pt x="648087" y="0"/>
                  </a:lnTo>
                  <a:lnTo>
                    <a:pt x="1760392" y="0"/>
                  </a:lnTo>
                </a:path>
                <a:path w="1760854" h="1054100">
                  <a:moveTo>
                    <a:pt x="0" y="213994"/>
                  </a:moveTo>
                  <a:lnTo>
                    <a:pt x="0" y="213994"/>
                  </a:lnTo>
                  <a:lnTo>
                    <a:pt x="0" y="1053988"/>
                  </a:lnTo>
                </a:path>
              </a:pathLst>
            </a:custGeom>
            <a:ln w="2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8412" y="2758184"/>
              <a:ext cx="1356995" cy="511175"/>
            </a:xfrm>
            <a:custGeom>
              <a:avLst/>
              <a:gdLst/>
              <a:ahLst/>
              <a:cxnLst/>
              <a:rect l="l" t="t" r="r" b="b"/>
              <a:pathLst>
                <a:path w="1356995" h="511175">
                  <a:moveTo>
                    <a:pt x="678294" y="0"/>
                  </a:moveTo>
                  <a:lnTo>
                    <a:pt x="0" y="265109"/>
                  </a:lnTo>
                  <a:lnTo>
                    <a:pt x="678294" y="511044"/>
                  </a:lnTo>
                  <a:lnTo>
                    <a:pt x="1356689" y="265109"/>
                  </a:lnTo>
                  <a:lnTo>
                    <a:pt x="678294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8412" y="2758184"/>
              <a:ext cx="1356995" cy="511175"/>
            </a:xfrm>
            <a:custGeom>
              <a:avLst/>
              <a:gdLst/>
              <a:ahLst/>
              <a:cxnLst/>
              <a:rect l="l" t="t" r="r" b="b"/>
              <a:pathLst>
                <a:path w="1356995" h="511175">
                  <a:moveTo>
                    <a:pt x="0" y="265109"/>
                  </a:moveTo>
                  <a:lnTo>
                    <a:pt x="678294" y="0"/>
                  </a:lnTo>
                  <a:lnTo>
                    <a:pt x="1356689" y="265109"/>
                  </a:lnTo>
                  <a:lnTo>
                    <a:pt x="678294" y="511044"/>
                  </a:lnTo>
                  <a:lnTo>
                    <a:pt x="0" y="265109"/>
                  </a:lnTo>
                  <a:close/>
                </a:path>
              </a:pathLst>
            </a:custGeom>
            <a:ln w="9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26870" y="2810895"/>
              <a:ext cx="339197" cy="1437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67939" y="3357052"/>
              <a:ext cx="96733" cy="10380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87403" y="3357052"/>
              <a:ext cx="109866" cy="10540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89879" y="2959410"/>
              <a:ext cx="111887" cy="1213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50918" y="2981775"/>
              <a:ext cx="118110" cy="83185"/>
            </a:xfrm>
            <a:custGeom>
              <a:avLst/>
              <a:gdLst/>
              <a:ahLst/>
              <a:cxnLst/>
              <a:rect l="l" t="t" r="r" b="b"/>
              <a:pathLst>
                <a:path w="118110" h="83185">
                  <a:moveTo>
                    <a:pt x="0" y="0"/>
                  </a:moveTo>
                  <a:lnTo>
                    <a:pt x="20836" y="41517"/>
                  </a:lnTo>
                  <a:lnTo>
                    <a:pt x="0" y="83035"/>
                  </a:lnTo>
                  <a:lnTo>
                    <a:pt x="117494" y="41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59244" y="3023293"/>
              <a:ext cx="1840230" cy="1057275"/>
            </a:xfrm>
            <a:custGeom>
              <a:avLst/>
              <a:gdLst/>
              <a:ahLst/>
              <a:cxnLst/>
              <a:rect l="l" t="t" r="r" b="b"/>
              <a:pathLst>
                <a:path w="1840229" h="1057275">
                  <a:moveTo>
                    <a:pt x="663241" y="0"/>
                  </a:moveTo>
                  <a:lnTo>
                    <a:pt x="663241" y="0"/>
                  </a:lnTo>
                  <a:lnTo>
                    <a:pt x="1839951" y="0"/>
                  </a:lnTo>
                </a:path>
                <a:path w="1840229" h="1057275">
                  <a:moveTo>
                    <a:pt x="0" y="213994"/>
                  </a:moveTo>
                  <a:lnTo>
                    <a:pt x="0" y="213994"/>
                  </a:lnTo>
                  <a:lnTo>
                    <a:pt x="0" y="1057180"/>
                  </a:lnTo>
                </a:path>
              </a:pathLst>
            </a:custGeom>
            <a:ln w="2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80849" y="2758184"/>
              <a:ext cx="1358900" cy="511175"/>
            </a:xfrm>
            <a:custGeom>
              <a:avLst/>
              <a:gdLst/>
              <a:ahLst/>
              <a:cxnLst/>
              <a:rect l="l" t="t" r="r" b="b"/>
              <a:pathLst>
                <a:path w="1358900" h="511175">
                  <a:moveTo>
                    <a:pt x="678395" y="0"/>
                  </a:moveTo>
                  <a:lnTo>
                    <a:pt x="0" y="265109"/>
                  </a:lnTo>
                  <a:lnTo>
                    <a:pt x="678395" y="511044"/>
                  </a:lnTo>
                  <a:lnTo>
                    <a:pt x="1358558" y="265109"/>
                  </a:lnTo>
                  <a:lnTo>
                    <a:pt x="678395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80849" y="2758184"/>
              <a:ext cx="1358900" cy="511175"/>
            </a:xfrm>
            <a:custGeom>
              <a:avLst/>
              <a:gdLst/>
              <a:ahLst/>
              <a:cxnLst/>
              <a:rect l="l" t="t" r="r" b="b"/>
              <a:pathLst>
                <a:path w="1358900" h="511175">
                  <a:moveTo>
                    <a:pt x="0" y="265109"/>
                  </a:moveTo>
                  <a:lnTo>
                    <a:pt x="678395" y="0"/>
                  </a:lnTo>
                  <a:lnTo>
                    <a:pt x="1358558" y="265109"/>
                  </a:lnTo>
                  <a:lnTo>
                    <a:pt x="678395" y="511044"/>
                  </a:lnTo>
                  <a:lnTo>
                    <a:pt x="0" y="265109"/>
                  </a:lnTo>
                  <a:close/>
                </a:path>
              </a:pathLst>
            </a:custGeom>
            <a:ln w="9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26274" y="2810895"/>
              <a:ext cx="337177" cy="1437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95631" y="3357052"/>
              <a:ext cx="94712" cy="10380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15095" y="3357052"/>
              <a:ext cx="109866" cy="10540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04437" y="2986563"/>
              <a:ext cx="109866" cy="9261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65426" y="2981775"/>
              <a:ext cx="115570" cy="83185"/>
            </a:xfrm>
            <a:custGeom>
              <a:avLst/>
              <a:gdLst/>
              <a:ahLst/>
              <a:cxnLst/>
              <a:rect l="l" t="t" r="r" b="b"/>
              <a:pathLst>
                <a:path w="115570" h="83185">
                  <a:moveTo>
                    <a:pt x="0" y="0"/>
                  </a:moveTo>
                  <a:lnTo>
                    <a:pt x="20710" y="41517"/>
                  </a:lnTo>
                  <a:lnTo>
                    <a:pt x="0" y="83035"/>
                  </a:lnTo>
                  <a:lnTo>
                    <a:pt x="115423" y="41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67389" y="1469346"/>
              <a:ext cx="1301750" cy="2895600"/>
            </a:xfrm>
            <a:custGeom>
              <a:avLst/>
              <a:gdLst/>
              <a:ahLst/>
              <a:cxnLst/>
              <a:rect l="l" t="t" r="r" b="b"/>
              <a:pathLst>
                <a:path w="1301750" h="2895600">
                  <a:moveTo>
                    <a:pt x="1301730" y="0"/>
                  </a:moveTo>
                  <a:lnTo>
                    <a:pt x="0" y="0"/>
                  </a:lnTo>
                  <a:lnTo>
                    <a:pt x="0" y="2895389"/>
                  </a:lnTo>
                  <a:lnTo>
                    <a:pt x="1301730" y="2895389"/>
                  </a:lnTo>
                  <a:lnTo>
                    <a:pt x="1301730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67389" y="1469346"/>
              <a:ext cx="1301750" cy="2895600"/>
            </a:xfrm>
            <a:custGeom>
              <a:avLst/>
              <a:gdLst/>
              <a:ahLst/>
              <a:cxnLst/>
              <a:rect l="l" t="t" r="r" b="b"/>
              <a:pathLst>
                <a:path w="1301750" h="2895600">
                  <a:moveTo>
                    <a:pt x="0" y="2895389"/>
                  </a:moveTo>
                  <a:lnTo>
                    <a:pt x="1301730" y="2895389"/>
                  </a:lnTo>
                  <a:lnTo>
                    <a:pt x="1301730" y="0"/>
                  </a:lnTo>
                  <a:lnTo>
                    <a:pt x="0" y="0"/>
                  </a:lnTo>
                  <a:lnTo>
                    <a:pt x="0" y="2895389"/>
                  </a:lnTo>
                  <a:close/>
                </a:path>
              </a:pathLst>
            </a:custGeom>
            <a:ln w="11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97453" y="2981782"/>
              <a:ext cx="4470400" cy="1156335"/>
            </a:xfrm>
            <a:custGeom>
              <a:avLst/>
              <a:gdLst/>
              <a:ahLst/>
              <a:cxnLst/>
              <a:rect l="l" t="t" r="r" b="b"/>
              <a:pathLst>
                <a:path w="4470400" h="1156335">
                  <a:moveTo>
                    <a:pt x="98501" y="1058773"/>
                  </a:moveTo>
                  <a:lnTo>
                    <a:pt x="49250" y="1076337"/>
                  </a:lnTo>
                  <a:lnTo>
                    <a:pt x="0" y="1058773"/>
                  </a:lnTo>
                  <a:lnTo>
                    <a:pt x="49250" y="1156195"/>
                  </a:lnTo>
                  <a:lnTo>
                    <a:pt x="98501" y="1058773"/>
                  </a:lnTo>
                  <a:close/>
                </a:path>
                <a:path w="4470400" h="1156335">
                  <a:moveTo>
                    <a:pt x="4469930" y="41516"/>
                  </a:moveTo>
                  <a:lnTo>
                    <a:pt x="4354258" y="0"/>
                  </a:lnTo>
                  <a:lnTo>
                    <a:pt x="4375213" y="41516"/>
                  </a:lnTo>
                  <a:lnTo>
                    <a:pt x="4354258" y="83032"/>
                  </a:lnTo>
                  <a:lnTo>
                    <a:pt x="4469930" y="41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46707" y="1895802"/>
              <a:ext cx="0" cy="802005"/>
            </a:xfrm>
            <a:custGeom>
              <a:avLst/>
              <a:gdLst/>
              <a:ahLst/>
              <a:cxnLst/>
              <a:rect l="l" t="t" r="r" b="b"/>
              <a:pathLst>
                <a:path h="802005">
                  <a:moveTo>
                    <a:pt x="0" y="0"/>
                  </a:moveTo>
                  <a:lnTo>
                    <a:pt x="0" y="801711"/>
                  </a:lnTo>
                </a:path>
              </a:pathLst>
            </a:custGeom>
            <a:ln w="24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02509" y="1469346"/>
              <a:ext cx="1300480" cy="426720"/>
            </a:xfrm>
            <a:custGeom>
              <a:avLst/>
              <a:gdLst/>
              <a:ahLst/>
              <a:cxnLst/>
              <a:rect l="l" t="t" r="r" b="b"/>
              <a:pathLst>
                <a:path w="1300479" h="426719">
                  <a:moveTo>
                    <a:pt x="1299861" y="0"/>
                  </a:moveTo>
                  <a:lnTo>
                    <a:pt x="0" y="0"/>
                  </a:lnTo>
                  <a:lnTo>
                    <a:pt x="0" y="426455"/>
                  </a:lnTo>
                  <a:lnTo>
                    <a:pt x="1299861" y="426455"/>
                  </a:lnTo>
                  <a:lnTo>
                    <a:pt x="1299861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02509" y="1469346"/>
              <a:ext cx="1300480" cy="426720"/>
            </a:xfrm>
            <a:custGeom>
              <a:avLst/>
              <a:gdLst/>
              <a:ahLst/>
              <a:cxnLst/>
              <a:rect l="l" t="t" r="r" b="b"/>
              <a:pathLst>
                <a:path w="1300479" h="426719">
                  <a:moveTo>
                    <a:pt x="0" y="426455"/>
                  </a:moveTo>
                  <a:lnTo>
                    <a:pt x="1299861" y="426455"/>
                  </a:lnTo>
                  <a:lnTo>
                    <a:pt x="1299861" y="0"/>
                  </a:lnTo>
                  <a:lnTo>
                    <a:pt x="0" y="0"/>
                  </a:lnTo>
                  <a:lnTo>
                    <a:pt x="0" y="426455"/>
                  </a:lnTo>
                  <a:close/>
                </a:path>
              </a:pathLst>
            </a:custGeom>
            <a:ln w="9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19396" y="1613200"/>
              <a:ext cx="469774" cy="1389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97453" y="2659189"/>
              <a:ext cx="2611120" cy="1478915"/>
            </a:xfrm>
            <a:custGeom>
              <a:avLst/>
              <a:gdLst/>
              <a:ahLst/>
              <a:cxnLst/>
              <a:rect l="l" t="t" r="r" b="b"/>
              <a:pathLst>
                <a:path w="2611120" h="1478914">
                  <a:moveTo>
                    <a:pt x="98501" y="0"/>
                  </a:moveTo>
                  <a:lnTo>
                    <a:pt x="49250" y="17564"/>
                  </a:lnTo>
                  <a:lnTo>
                    <a:pt x="0" y="0"/>
                  </a:lnTo>
                  <a:lnTo>
                    <a:pt x="49250" y="98996"/>
                  </a:lnTo>
                  <a:lnTo>
                    <a:pt x="98501" y="0"/>
                  </a:lnTo>
                  <a:close/>
                </a:path>
                <a:path w="2611120" h="1478914">
                  <a:moveTo>
                    <a:pt x="2611031" y="1381366"/>
                  </a:moveTo>
                  <a:lnTo>
                    <a:pt x="2561780" y="1398930"/>
                  </a:lnTo>
                  <a:lnTo>
                    <a:pt x="2514549" y="1381366"/>
                  </a:lnTo>
                  <a:lnTo>
                    <a:pt x="2561780" y="1478788"/>
                  </a:lnTo>
                  <a:lnTo>
                    <a:pt x="2611031" y="1381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59244" y="1895802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80">
                  <a:moveTo>
                    <a:pt x="0" y="0"/>
                  </a:moveTo>
                  <a:lnTo>
                    <a:pt x="0" y="792135"/>
                  </a:lnTo>
                </a:path>
              </a:pathLst>
            </a:custGeom>
            <a:ln w="24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03580" y="1469346"/>
              <a:ext cx="1300480" cy="426720"/>
            </a:xfrm>
            <a:custGeom>
              <a:avLst/>
              <a:gdLst/>
              <a:ahLst/>
              <a:cxnLst/>
              <a:rect l="l" t="t" r="r" b="b"/>
              <a:pathLst>
                <a:path w="1300479" h="426719">
                  <a:moveTo>
                    <a:pt x="1299962" y="0"/>
                  </a:moveTo>
                  <a:lnTo>
                    <a:pt x="0" y="0"/>
                  </a:lnTo>
                  <a:lnTo>
                    <a:pt x="0" y="426455"/>
                  </a:lnTo>
                  <a:lnTo>
                    <a:pt x="1299962" y="426455"/>
                  </a:lnTo>
                  <a:lnTo>
                    <a:pt x="1299962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03580" y="1469346"/>
              <a:ext cx="1300480" cy="426720"/>
            </a:xfrm>
            <a:custGeom>
              <a:avLst/>
              <a:gdLst/>
              <a:ahLst/>
              <a:cxnLst/>
              <a:rect l="l" t="t" r="r" b="b"/>
              <a:pathLst>
                <a:path w="1300479" h="426719">
                  <a:moveTo>
                    <a:pt x="0" y="426455"/>
                  </a:moveTo>
                  <a:lnTo>
                    <a:pt x="1299962" y="426455"/>
                  </a:lnTo>
                  <a:lnTo>
                    <a:pt x="1299962" y="0"/>
                  </a:lnTo>
                  <a:lnTo>
                    <a:pt x="0" y="0"/>
                  </a:lnTo>
                  <a:lnTo>
                    <a:pt x="0" y="426455"/>
                  </a:lnTo>
                  <a:close/>
                </a:path>
              </a:pathLst>
            </a:custGeom>
            <a:ln w="9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60408" y="1613200"/>
              <a:ext cx="470027" cy="1389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30957" y="1632353"/>
              <a:ext cx="132597" cy="11172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71400" y="1613204"/>
              <a:ext cx="70485" cy="137795"/>
            </a:xfrm>
            <a:custGeom>
              <a:avLst/>
              <a:gdLst/>
              <a:ahLst/>
              <a:cxnLst/>
              <a:rect l="l" t="t" r="r" b="b"/>
              <a:pathLst>
                <a:path w="70485" h="137794">
                  <a:moveTo>
                    <a:pt x="18935" y="0"/>
                  </a:moveTo>
                  <a:lnTo>
                    <a:pt x="0" y="0"/>
                  </a:lnTo>
                  <a:lnTo>
                    <a:pt x="0" y="137261"/>
                  </a:lnTo>
                  <a:lnTo>
                    <a:pt x="18935" y="137261"/>
                  </a:lnTo>
                  <a:lnTo>
                    <a:pt x="18935" y="0"/>
                  </a:lnTo>
                  <a:close/>
                </a:path>
                <a:path w="70485" h="137794">
                  <a:moveTo>
                    <a:pt x="70205" y="36601"/>
                  </a:moveTo>
                  <a:lnTo>
                    <a:pt x="51269" y="36601"/>
                  </a:lnTo>
                  <a:lnTo>
                    <a:pt x="51269" y="137261"/>
                  </a:lnTo>
                  <a:lnTo>
                    <a:pt x="70205" y="137261"/>
                  </a:lnTo>
                  <a:lnTo>
                    <a:pt x="70205" y="36601"/>
                  </a:lnTo>
                  <a:close/>
                </a:path>
                <a:path w="70485" h="137794">
                  <a:moveTo>
                    <a:pt x="70205" y="0"/>
                  </a:moveTo>
                  <a:lnTo>
                    <a:pt x="51269" y="0"/>
                  </a:lnTo>
                  <a:lnTo>
                    <a:pt x="51269" y="19151"/>
                  </a:lnTo>
                  <a:lnTo>
                    <a:pt x="70205" y="19151"/>
                  </a:lnTo>
                  <a:lnTo>
                    <a:pt x="70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71922" y="1648313"/>
              <a:ext cx="159117" cy="1021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61348" y="1613200"/>
              <a:ext cx="92944" cy="13725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12014" y="2659188"/>
              <a:ext cx="96520" cy="99060"/>
            </a:xfrm>
            <a:custGeom>
              <a:avLst/>
              <a:gdLst/>
              <a:ahLst/>
              <a:cxnLst/>
              <a:rect l="l" t="t" r="r" b="b"/>
              <a:pathLst>
                <a:path w="96520" h="99060">
                  <a:moveTo>
                    <a:pt x="96480" y="0"/>
                  </a:moveTo>
                  <a:lnTo>
                    <a:pt x="47230" y="17556"/>
                  </a:lnTo>
                  <a:lnTo>
                    <a:pt x="0" y="0"/>
                  </a:lnTo>
                  <a:lnTo>
                    <a:pt x="47230" y="98995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945894" y="171957"/>
            <a:ext cx="5736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Hardware Address</a:t>
            </a:r>
            <a:r>
              <a:rPr sz="3200" spc="-130" dirty="0"/>
              <a:t> </a:t>
            </a:r>
            <a:r>
              <a:rPr sz="3200" dirty="0"/>
              <a:t>Protection</a:t>
            </a:r>
            <a:endParaRPr sz="3200"/>
          </a:p>
        </p:txBody>
      </p:sp>
      <p:grpSp>
        <p:nvGrpSpPr>
          <p:cNvPr id="52" name="object 52"/>
          <p:cNvGrpSpPr/>
          <p:nvPr/>
        </p:nvGrpSpPr>
        <p:grpSpPr>
          <a:xfrm>
            <a:off x="7949759" y="4494089"/>
            <a:ext cx="808990" cy="144145"/>
            <a:chOff x="7949759" y="4494089"/>
            <a:chExt cx="808990" cy="144145"/>
          </a:xfrm>
        </p:grpSpPr>
        <p:sp>
          <p:nvSpPr>
            <p:cNvPr id="53" name="object 53"/>
            <p:cNvSpPr/>
            <p:nvPr/>
          </p:nvSpPr>
          <p:spPr>
            <a:xfrm>
              <a:off x="7949759" y="4494089"/>
              <a:ext cx="157096" cy="1022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33376" y="4494089"/>
              <a:ext cx="106330" cy="10539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264205" y="4494089"/>
              <a:ext cx="159117" cy="10220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448074" y="4494089"/>
              <a:ext cx="109866" cy="10539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82692" y="4494089"/>
              <a:ext cx="176039" cy="14372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3197456" y="4313641"/>
            <a:ext cx="2626360" cy="391795"/>
            <a:chOff x="3197456" y="4313641"/>
            <a:chExt cx="2626360" cy="391795"/>
          </a:xfrm>
        </p:grpSpPr>
        <p:sp>
          <p:nvSpPr>
            <p:cNvPr id="59" name="object 59"/>
            <p:cNvSpPr/>
            <p:nvPr/>
          </p:nvSpPr>
          <p:spPr>
            <a:xfrm>
              <a:off x="3741233" y="4323217"/>
              <a:ext cx="178059" cy="12934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48949" y="4313643"/>
              <a:ext cx="20955" cy="135890"/>
            </a:xfrm>
            <a:custGeom>
              <a:avLst/>
              <a:gdLst/>
              <a:ahLst/>
              <a:cxnLst/>
              <a:rect l="l" t="t" r="r" b="b"/>
              <a:pathLst>
                <a:path w="20954" h="135889">
                  <a:moveTo>
                    <a:pt x="20713" y="36728"/>
                  </a:moveTo>
                  <a:lnTo>
                    <a:pt x="0" y="36728"/>
                  </a:lnTo>
                  <a:lnTo>
                    <a:pt x="0" y="135724"/>
                  </a:lnTo>
                  <a:lnTo>
                    <a:pt x="20713" y="135724"/>
                  </a:lnTo>
                  <a:lnTo>
                    <a:pt x="20713" y="36728"/>
                  </a:lnTo>
                  <a:close/>
                </a:path>
                <a:path w="20954" h="135889">
                  <a:moveTo>
                    <a:pt x="20713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20713" y="19151"/>
                  </a:lnTo>
                  <a:lnTo>
                    <a:pt x="20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699978" y="4347179"/>
              <a:ext cx="94965" cy="10218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19442" y="4347179"/>
              <a:ext cx="104310" cy="14370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07089" y="4323219"/>
              <a:ext cx="392430" cy="168275"/>
            </a:xfrm>
            <a:custGeom>
              <a:avLst/>
              <a:gdLst/>
              <a:ahLst/>
              <a:cxnLst/>
              <a:rect l="l" t="t" r="r" b="b"/>
              <a:pathLst>
                <a:path w="392429" h="168275">
                  <a:moveTo>
                    <a:pt x="98501" y="95808"/>
                  </a:moveTo>
                  <a:lnTo>
                    <a:pt x="45466" y="65481"/>
                  </a:lnTo>
                  <a:lnTo>
                    <a:pt x="30314" y="62293"/>
                  </a:lnTo>
                  <a:lnTo>
                    <a:pt x="24498" y="60693"/>
                  </a:lnTo>
                  <a:lnTo>
                    <a:pt x="24498" y="52692"/>
                  </a:lnTo>
                  <a:lnTo>
                    <a:pt x="27279" y="45059"/>
                  </a:lnTo>
                  <a:lnTo>
                    <a:pt x="33782" y="40728"/>
                  </a:lnTo>
                  <a:lnTo>
                    <a:pt x="41338" y="38773"/>
                  </a:lnTo>
                  <a:lnTo>
                    <a:pt x="47231" y="38328"/>
                  </a:lnTo>
                  <a:lnTo>
                    <a:pt x="62141" y="40170"/>
                  </a:lnTo>
                  <a:lnTo>
                    <a:pt x="70789" y="44716"/>
                  </a:lnTo>
                  <a:lnTo>
                    <a:pt x="74790" y="50444"/>
                  </a:lnTo>
                  <a:lnTo>
                    <a:pt x="75768" y="55892"/>
                  </a:lnTo>
                  <a:lnTo>
                    <a:pt x="94716" y="55892"/>
                  </a:lnTo>
                  <a:lnTo>
                    <a:pt x="93472" y="48882"/>
                  </a:lnTo>
                  <a:lnTo>
                    <a:pt x="87617" y="38125"/>
                  </a:lnTo>
                  <a:lnTo>
                    <a:pt x="73939" y="28282"/>
                  </a:lnTo>
                  <a:lnTo>
                    <a:pt x="49250" y="23964"/>
                  </a:lnTo>
                  <a:lnTo>
                    <a:pt x="32562" y="25806"/>
                  </a:lnTo>
                  <a:lnTo>
                    <a:pt x="17995" y="31546"/>
                  </a:lnTo>
                  <a:lnTo>
                    <a:pt x="7696" y="41478"/>
                  </a:lnTo>
                  <a:lnTo>
                    <a:pt x="3797" y="55892"/>
                  </a:lnTo>
                  <a:lnTo>
                    <a:pt x="5829" y="65252"/>
                  </a:lnTo>
                  <a:lnTo>
                    <a:pt x="11595" y="72059"/>
                  </a:lnTo>
                  <a:lnTo>
                    <a:pt x="20523" y="76784"/>
                  </a:lnTo>
                  <a:lnTo>
                    <a:pt x="32080" y="79844"/>
                  </a:lnTo>
                  <a:lnTo>
                    <a:pt x="65608" y="87109"/>
                  </a:lnTo>
                  <a:lnTo>
                    <a:pt x="72618" y="90030"/>
                  </a:lnTo>
                  <a:lnTo>
                    <a:pt x="76403" y="93853"/>
                  </a:lnTo>
                  <a:lnTo>
                    <a:pt x="77546" y="99021"/>
                  </a:lnTo>
                  <a:lnTo>
                    <a:pt x="75526" y="106222"/>
                  </a:lnTo>
                  <a:lnTo>
                    <a:pt x="69964" y="111188"/>
                  </a:lnTo>
                  <a:lnTo>
                    <a:pt x="61556" y="114058"/>
                  </a:lnTo>
                  <a:lnTo>
                    <a:pt x="51028" y="114985"/>
                  </a:lnTo>
                  <a:lnTo>
                    <a:pt x="34353" y="112864"/>
                  </a:lnTo>
                  <a:lnTo>
                    <a:pt x="25260" y="107594"/>
                  </a:lnTo>
                  <a:lnTo>
                    <a:pt x="21475" y="100838"/>
                  </a:lnTo>
                  <a:lnTo>
                    <a:pt x="20713" y="94208"/>
                  </a:lnTo>
                  <a:lnTo>
                    <a:pt x="0" y="94208"/>
                  </a:lnTo>
                  <a:lnTo>
                    <a:pt x="2324" y="105092"/>
                  </a:lnTo>
                  <a:lnTo>
                    <a:pt x="9131" y="116573"/>
                  </a:lnTo>
                  <a:lnTo>
                    <a:pt x="24117" y="125653"/>
                  </a:lnTo>
                  <a:lnTo>
                    <a:pt x="51028" y="129349"/>
                  </a:lnTo>
                  <a:lnTo>
                    <a:pt x="69634" y="127025"/>
                  </a:lnTo>
                  <a:lnTo>
                    <a:pt x="84709" y="120370"/>
                  </a:lnTo>
                  <a:lnTo>
                    <a:pt x="94818" y="109816"/>
                  </a:lnTo>
                  <a:lnTo>
                    <a:pt x="98501" y="95808"/>
                  </a:lnTo>
                  <a:close/>
                </a:path>
                <a:path w="392429" h="168275">
                  <a:moveTo>
                    <a:pt x="217970" y="27152"/>
                  </a:moveTo>
                  <a:lnTo>
                    <a:pt x="195237" y="27152"/>
                  </a:lnTo>
                  <a:lnTo>
                    <a:pt x="164680" y="108597"/>
                  </a:lnTo>
                  <a:lnTo>
                    <a:pt x="162915" y="108597"/>
                  </a:lnTo>
                  <a:lnTo>
                    <a:pt x="132600" y="27152"/>
                  </a:lnTo>
                  <a:lnTo>
                    <a:pt x="109867" y="27152"/>
                  </a:lnTo>
                  <a:lnTo>
                    <a:pt x="153314" y="129349"/>
                  </a:lnTo>
                  <a:lnTo>
                    <a:pt x="147447" y="141605"/>
                  </a:lnTo>
                  <a:lnTo>
                    <a:pt x="142951" y="148323"/>
                  </a:lnTo>
                  <a:lnTo>
                    <a:pt x="138468" y="151142"/>
                  </a:lnTo>
                  <a:lnTo>
                    <a:pt x="132600" y="151714"/>
                  </a:lnTo>
                  <a:lnTo>
                    <a:pt x="122999" y="151714"/>
                  </a:lnTo>
                  <a:lnTo>
                    <a:pt x="121234" y="150114"/>
                  </a:lnTo>
                  <a:lnTo>
                    <a:pt x="121234" y="166077"/>
                  </a:lnTo>
                  <a:lnTo>
                    <a:pt x="122999" y="166077"/>
                  </a:lnTo>
                  <a:lnTo>
                    <a:pt x="125018" y="167665"/>
                  </a:lnTo>
                  <a:lnTo>
                    <a:pt x="128816" y="167665"/>
                  </a:lnTo>
                  <a:lnTo>
                    <a:pt x="143840" y="166547"/>
                  </a:lnTo>
                  <a:lnTo>
                    <a:pt x="154292" y="161086"/>
                  </a:lnTo>
                  <a:lnTo>
                    <a:pt x="163372" y="148132"/>
                  </a:lnTo>
                  <a:lnTo>
                    <a:pt x="196786" y="75844"/>
                  </a:lnTo>
                  <a:lnTo>
                    <a:pt x="217970" y="27152"/>
                  </a:lnTo>
                  <a:close/>
                </a:path>
                <a:path w="392429" h="168275">
                  <a:moveTo>
                    <a:pt x="325818" y="95808"/>
                  </a:moveTo>
                  <a:lnTo>
                    <a:pt x="272770" y="65481"/>
                  </a:lnTo>
                  <a:lnTo>
                    <a:pt x="257619" y="62293"/>
                  </a:lnTo>
                  <a:lnTo>
                    <a:pt x="252069" y="60693"/>
                  </a:lnTo>
                  <a:lnTo>
                    <a:pt x="252069" y="52692"/>
                  </a:lnTo>
                  <a:lnTo>
                    <a:pt x="254800" y="45059"/>
                  </a:lnTo>
                  <a:lnTo>
                    <a:pt x="261251" y="40728"/>
                  </a:lnTo>
                  <a:lnTo>
                    <a:pt x="268795" y="38773"/>
                  </a:lnTo>
                  <a:lnTo>
                    <a:pt x="274802" y="38328"/>
                  </a:lnTo>
                  <a:lnTo>
                    <a:pt x="289547" y="40170"/>
                  </a:lnTo>
                  <a:lnTo>
                    <a:pt x="298132" y="44716"/>
                  </a:lnTo>
                  <a:lnTo>
                    <a:pt x="302107" y="50444"/>
                  </a:lnTo>
                  <a:lnTo>
                    <a:pt x="303085" y="55892"/>
                  </a:lnTo>
                  <a:lnTo>
                    <a:pt x="322021" y="55892"/>
                  </a:lnTo>
                  <a:lnTo>
                    <a:pt x="320789" y="48882"/>
                  </a:lnTo>
                  <a:lnTo>
                    <a:pt x="314921" y="38125"/>
                  </a:lnTo>
                  <a:lnTo>
                    <a:pt x="301244" y="28282"/>
                  </a:lnTo>
                  <a:lnTo>
                    <a:pt x="276567" y="23964"/>
                  </a:lnTo>
                  <a:lnTo>
                    <a:pt x="259867" y="25806"/>
                  </a:lnTo>
                  <a:lnTo>
                    <a:pt x="245313" y="31546"/>
                  </a:lnTo>
                  <a:lnTo>
                    <a:pt x="235013" y="41478"/>
                  </a:lnTo>
                  <a:lnTo>
                    <a:pt x="231101" y="55892"/>
                  </a:lnTo>
                  <a:lnTo>
                    <a:pt x="233146" y="65252"/>
                  </a:lnTo>
                  <a:lnTo>
                    <a:pt x="238937" y="72059"/>
                  </a:lnTo>
                  <a:lnTo>
                    <a:pt x="247942" y="76784"/>
                  </a:lnTo>
                  <a:lnTo>
                    <a:pt x="259638" y="79844"/>
                  </a:lnTo>
                  <a:lnTo>
                    <a:pt x="293065" y="87109"/>
                  </a:lnTo>
                  <a:lnTo>
                    <a:pt x="300088" y="90030"/>
                  </a:lnTo>
                  <a:lnTo>
                    <a:pt x="303936" y="93853"/>
                  </a:lnTo>
                  <a:lnTo>
                    <a:pt x="305104" y="99021"/>
                  </a:lnTo>
                  <a:lnTo>
                    <a:pt x="303098" y="106222"/>
                  </a:lnTo>
                  <a:lnTo>
                    <a:pt x="297522" y="111188"/>
                  </a:lnTo>
                  <a:lnTo>
                    <a:pt x="289128" y="114058"/>
                  </a:lnTo>
                  <a:lnTo>
                    <a:pt x="278587" y="114985"/>
                  </a:lnTo>
                  <a:lnTo>
                    <a:pt x="261810" y="112864"/>
                  </a:lnTo>
                  <a:lnTo>
                    <a:pt x="252730" y="107594"/>
                  </a:lnTo>
                  <a:lnTo>
                    <a:pt x="248996" y="100838"/>
                  </a:lnTo>
                  <a:lnTo>
                    <a:pt x="248272" y="94208"/>
                  </a:lnTo>
                  <a:lnTo>
                    <a:pt x="227317" y="94208"/>
                  </a:lnTo>
                  <a:lnTo>
                    <a:pt x="229781" y="105092"/>
                  </a:lnTo>
                  <a:lnTo>
                    <a:pt x="236664" y="116573"/>
                  </a:lnTo>
                  <a:lnTo>
                    <a:pt x="251675" y="125653"/>
                  </a:lnTo>
                  <a:lnTo>
                    <a:pt x="278587" y="129349"/>
                  </a:lnTo>
                  <a:lnTo>
                    <a:pt x="297154" y="127025"/>
                  </a:lnTo>
                  <a:lnTo>
                    <a:pt x="312140" y="120370"/>
                  </a:lnTo>
                  <a:lnTo>
                    <a:pt x="322160" y="109816"/>
                  </a:lnTo>
                  <a:lnTo>
                    <a:pt x="325818" y="95808"/>
                  </a:lnTo>
                  <a:close/>
                </a:path>
                <a:path w="392429" h="168275">
                  <a:moveTo>
                    <a:pt x="392239" y="27152"/>
                  </a:moveTo>
                  <a:lnTo>
                    <a:pt x="373303" y="27152"/>
                  </a:lnTo>
                  <a:lnTo>
                    <a:pt x="373303" y="0"/>
                  </a:lnTo>
                  <a:lnTo>
                    <a:pt x="354355" y="0"/>
                  </a:lnTo>
                  <a:lnTo>
                    <a:pt x="354355" y="27152"/>
                  </a:lnTo>
                  <a:lnTo>
                    <a:pt x="337185" y="27152"/>
                  </a:lnTo>
                  <a:lnTo>
                    <a:pt x="337185" y="41516"/>
                  </a:lnTo>
                  <a:lnTo>
                    <a:pt x="354355" y="41516"/>
                  </a:lnTo>
                  <a:lnTo>
                    <a:pt x="354355" y="106997"/>
                  </a:lnTo>
                  <a:lnTo>
                    <a:pt x="355244" y="114960"/>
                  </a:lnTo>
                  <a:lnTo>
                    <a:pt x="358622" y="121564"/>
                  </a:lnTo>
                  <a:lnTo>
                    <a:pt x="365544" y="126072"/>
                  </a:lnTo>
                  <a:lnTo>
                    <a:pt x="377088" y="127749"/>
                  </a:lnTo>
                  <a:lnTo>
                    <a:pt x="384670" y="127749"/>
                  </a:lnTo>
                  <a:lnTo>
                    <a:pt x="392239" y="126149"/>
                  </a:lnTo>
                  <a:lnTo>
                    <a:pt x="392239" y="113385"/>
                  </a:lnTo>
                  <a:lnTo>
                    <a:pt x="373303" y="113385"/>
                  </a:lnTo>
                  <a:lnTo>
                    <a:pt x="373303" y="41516"/>
                  </a:lnTo>
                  <a:lnTo>
                    <a:pt x="392239" y="41516"/>
                  </a:lnTo>
                  <a:lnTo>
                    <a:pt x="392239" y="27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88380" y="4323217"/>
              <a:ext cx="1678813" cy="34174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14490" y="4347179"/>
              <a:ext cx="106680" cy="105410"/>
            </a:xfrm>
            <a:custGeom>
              <a:avLst/>
              <a:gdLst/>
              <a:ahLst/>
              <a:cxnLst/>
              <a:rect l="l" t="t" r="r" b="b"/>
              <a:pathLst>
                <a:path w="106679" h="105410">
                  <a:moveTo>
                    <a:pt x="56827" y="0"/>
                  </a:moveTo>
                  <a:lnTo>
                    <a:pt x="31113" y="4239"/>
                  </a:lnTo>
                  <a:lnTo>
                    <a:pt x="13449" y="15962"/>
                  </a:lnTo>
                  <a:lnTo>
                    <a:pt x="3267" y="33674"/>
                  </a:lnTo>
                  <a:lnTo>
                    <a:pt x="0" y="55881"/>
                  </a:lnTo>
                  <a:lnTo>
                    <a:pt x="3492" y="75744"/>
                  </a:lnTo>
                  <a:lnTo>
                    <a:pt x="13733" y="91411"/>
                  </a:lnTo>
                  <a:lnTo>
                    <a:pt x="30367" y="101688"/>
                  </a:lnTo>
                  <a:lnTo>
                    <a:pt x="53039" y="105379"/>
                  </a:lnTo>
                  <a:lnTo>
                    <a:pt x="65233" y="104831"/>
                  </a:lnTo>
                  <a:lnTo>
                    <a:pt x="93327" y="91015"/>
                  </a:lnTo>
                  <a:lnTo>
                    <a:pt x="54807" y="91015"/>
                  </a:lnTo>
                  <a:lnTo>
                    <a:pt x="39889" y="88696"/>
                  </a:lnTo>
                  <a:lnTo>
                    <a:pt x="29234" y="82035"/>
                  </a:lnTo>
                  <a:lnTo>
                    <a:pt x="22841" y="71480"/>
                  </a:lnTo>
                  <a:lnTo>
                    <a:pt x="20710" y="57477"/>
                  </a:lnTo>
                  <a:lnTo>
                    <a:pt x="106078" y="57477"/>
                  </a:lnTo>
                  <a:lnTo>
                    <a:pt x="104522" y="44709"/>
                  </a:lnTo>
                  <a:lnTo>
                    <a:pt x="20710" y="44709"/>
                  </a:lnTo>
                  <a:lnTo>
                    <a:pt x="23346" y="33475"/>
                  </a:lnTo>
                  <a:lnTo>
                    <a:pt x="30434" y="24341"/>
                  </a:lnTo>
                  <a:lnTo>
                    <a:pt x="40742" y="18204"/>
                  </a:lnTo>
                  <a:lnTo>
                    <a:pt x="53039" y="15960"/>
                  </a:lnTo>
                  <a:lnTo>
                    <a:pt x="94434" y="15960"/>
                  </a:lnTo>
                  <a:lnTo>
                    <a:pt x="94239" y="15563"/>
                  </a:lnTo>
                  <a:lnTo>
                    <a:pt x="78907" y="4040"/>
                  </a:lnTo>
                  <a:lnTo>
                    <a:pt x="56827" y="0"/>
                  </a:lnTo>
                  <a:close/>
                </a:path>
                <a:path w="106679" h="105410">
                  <a:moveTo>
                    <a:pt x="106078" y="71842"/>
                  </a:moveTo>
                  <a:lnTo>
                    <a:pt x="85115" y="71842"/>
                  </a:lnTo>
                  <a:lnTo>
                    <a:pt x="83043" y="77540"/>
                  </a:lnTo>
                  <a:lnTo>
                    <a:pt x="77064" y="83830"/>
                  </a:lnTo>
                  <a:lnTo>
                    <a:pt x="67534" y="88920"/>
                  </a:lnTo>
                  <a:lnTo>
                    <a:pt x="54807" y="91015"/>
                  </a:lnTo>
                  <a:lnTo>
                    <a:pt x="93327" y="91015"/>
                  </a:lnTo>
                  <a:lnTo>
                    <a:pt x="99637" y="83631"/>
                  </a:lnTo>
                  <a:lnTo>
                    <a:pt x="103805" y="76767"/>
                  </a:lnTo>
                  <a:lnTo>
                    <a:pt x="106078" y="71842"/>
                  </a:lnTo>
                  <a:close/>
                </a:path>
                <a:path w="106679" h="105410">
                  <a:moveTo>
                    <a:pt x="94434" y="15960"/>
                  </a:moveTo>
                  <a:lnTo>
                    <a:pt x="53039" y="15960"/>
                  </a:lnTo>
                  <a:lnTo>
                    <a:pt x="68418" y="18204"/>
                  </a:lnTo>
                  <a:lnTo>
                    <a:pt x="78516" y="24341"/>
                  </a:lnTo>
                  <a:lnTo>
                    <a:pt x="84400" y="33475"/>
                  </a:lnTo>
                  <a:lnTo>
                    <a:pt x="87135" y="44709"/>
                  </a:lnTo>
                  <a:lnTo>
                    <a:pt x="104522" y="44709"/>
                  </a:lnTo>
                  <a:lnTo>
                    <a:pt x="103177" y="33674"/>
                  </a:lnTo>
                  <a:lnTo>
                    <a:pt x="94434" y="15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545067" y="4347179"/>
              <a:ext cx="159369" cy="1021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97456" y="4559564"/>
              <a:ext cx="159117" cy="10380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79304" y="4559564"/>
              <a:ext cx="109866" cy="10539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13923" y="4559564"/>
              <a:ext cx="94712" cy="10380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91938" y="4526038"/>
              <a:ext cx="20955" cy="137795"/>
            </a:xfrm>
            <a:custGeom>
              <a:avLst/>
              <a:gdLst/>
              <a:ahLst/>
              <a:cxnLst/>
              <a:rect l="l" t="t" r="r" b="b"/>
              <a:pathLst>
                <a:path w="20954" h="137795">
                  <a:moveTo>
                    <a:pt x="20713" y="36728"/>
                  </a:moveTo>
                  <a:lnTo>
                    <a:pt x="0" y="36728"/>
                  </a:lnTo>
                  <a:lnTo>
                    <a:pt x="0" y="137337"/>
                  </a:lnTo>
                  <a:lnTo>
                    <a:pt x="20713" y="137337"/>
                  </a:lnTo>
                  <a:lnTo>
                    <a:pt x="20713" y="36728"/>
                  </a:lnTo>
                  <a:close/>
                </a:path>
                <a:path w="20954" h="137795">
                  <a:moveTo>
                    <a:pt x="20713" y="0"/>
                  </a:moveTo>
                  <a:lnTo>
                    <a:pt x="0" y="0"/>
                  </a:lnTo>
                  <a:lnTo>
                    <a:pt x="0" y="19164"/>
                  </a:lnTo>
                  <a:lnTo>
                    <a:pt x="20713" y="19164"/>
                  </a:lnTo>
                  <a:lnTo>
                    <a:pt x="20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42964" y="4559564"/>
              <a:ext cx="94712" cy="10380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428" y="4559564"/>
              <a:ext cx="104310" cy="14532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51854" y="4559564"/>
              <a:ext cx="108098" cy="10539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488240" y="4559564"/>
              <a:ext cx="250294" cy="10539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65053" y="4559564"/>
              <a:ext cx="59055" cy="104139"/>
            </a:xfrm>
            <a:custGeom>
              <a:avLst/>
              <a:gdLst/>
              <a:ahLst/>
              <a:cxnLst/>
              <a:rect l="l" t="t" r="r" b="b"/>
              <a:pathLst>
                <a:path w="59054" h="104139">
                  <a:moveTo>
                    <a:pt x="18942" y="3194"/>
                  </a:moveTo>
                  <a:lnTo>
                    <a:pt x="0" y="3194"/>
                  </a:lnTo>
                  <a:lnTo>
                    <a:pt x="0" y="103802"/>
                  </a:lnTo>
                  <a:lnTo>
                    <a:pt x="20710" y="103802"/>
                  </a:lnTo>
                  <a:lnTo>
                    <a:pt x="20710" y="44714"/>
                  </a:lnTo>
                  <a:lnTo>
                    <a:pt x="22782" y="34658"/>
                  </a:lnTo>
                  <a:lnTo>
                    <a:pt x="28761" y="26548"/>
                  </a:lnTo>
                  <a:lnTo>
                    <a:pt x="38291" y="21134"/>
                  </a:lnTo>
                  <a:lnTo>
                    <a:pt x="40700" y="20761"/>
                  </a:lnTo>
                  <a:lnTo>
                    <a:pt x="18942" y="20761"/>
                  </a:lnTo>
                  <a:lnTo>
                    <a:pt x="18942" y="3194"/>
                  </a:lnTo>
                  <a:close/>
                </a:path>
                <a:path w="59054" h="104139">
                  <a:moveTo>
                    <a:pt x="54807" y="0"/>
                  </a:moveTo>
                  <a:lnTo>
                    <a:pt x="53039" y="0"/>
                  </a:lnTo>
                  <a:lnTo>
                    <a:pt x="42383" y="1447"/>
                  </a:lnTo>
                  <a:lnTo>
                    <a:pt x="33149" y="5589"/>
                  </a:lnTo>
                  <a:lnTo>
                    <a:pt x="25335" y="12126"/>
                  </a:lnTo>
                  <a:lnTo>
                    <a:pt x="18942" y="20761"/>
                  </a:lnTo>
                  <a:lnTo>
                    <a:pt x="40700" y="20761"/>
                  </a:lnTo>
                  <a:lnTo>
                    <a:pt x="51018" y="19162"/>
                  </a:lnTo>
                  <a:lnTo>
                    <a:pt x="58595" y="19162"/>
                  </a:lnTo>
                  <a:lnTo>
                    <a:pt x="58595" y="1596"/>
                  </a:lnTo>
                  <a:lnTo>
                    <a:pt x="56827" y="1596"/>
                  </a:lnTo>
                  <a:lnTo>
                    <a:pt x="54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07314" y="5149341"/>
            <a:ext cx="8170545" cy="15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Base and limit registers loaded only by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OS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through a privileged</a:t>
            </a:r>
            <a:r>
              <a:rPr sz="18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  <a:p>
            <a:pPr marL="286385" marR="1675764" lvl="1" indent="-286385" algn="r">
              <a:lnSpc>
                <a:spcPct val="100000"/>
              </a:lnSpc>
              <a:buChar char="•"/>
              <a:tabLst>
                <a:tab pos="286385" algn="l"/>
                <a:tab pos="287020" algn="l"/>
              </a:tabLst>
            </a:pPr>
            <a:r>
              <a:rPr sz="1800" spc="-9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prevent users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changing these registers’</a:t>
            </a:r>
            <a:r>
              <a:rPr sz="18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contents</a:t>
            </a:r>
            <a:endParaRPr sz="1800">
              <a:latin typeface="Arial"/>
              <a:cs typeface="Arial"/>
            </a:endParaRPr>
          </a:p>
          <a:p>
            <a:pPr marL="286385" marR="1692275" indent="-286385" algn="r">
              <a:lnSpc>
                <a:spcPct val="100000"/>
              </a:lnSpc>
              <a:spcBef>
                <a:spcPts val="960"/>
              </a:spcBef>
              <a:buChar char="•"/>
              <a:tabLst>
                <a:tab pos="2863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has unrestricted access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OS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memory and user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Load users’ programs into users’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memory,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Access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modify system-calls’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parameter,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…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6</a:t>
            </a:fld>
            <a:endParaRPr spc="-5" dirty="0"/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461" y="207009"/>
            <a:ext cx="3277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Address</a:t>
            </a:r>
            <a:r>
              <a:rPr sz="3200" spc="-95" dirty="0"/>
              <a:t> </a:t>
            </a:r>
            <a:r>
              <a:rPr sz="3200" dirty="0"/>
              <a:t>Binding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1070228"/>
            <a:ext cx="8562340" cy="5348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Processes on disk </a:t>
            </a:r>
            <a:r>
              <a:rPr sz="1800" spc="-10" dirty="0">
                <a:latin typeface="Arial"/>
                <a:cs typeface="Arial"/>
              </a:rPr>
              <a:t>waiting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brought into memory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execution </a:t>
            </a:r>
            <a:r>
              <a:rPr sz="1800" dirty="0">
                <a:latin typeface="Arial"/>
                <a:cs typeface="Arial"/>
              </a:rPr>
              <a:t>form </a:t>
            </a:r>
            <a:r>
              <a:rPr sz="1800" spc="-5" dirty="0">
                <a:latin typeface="Arial"/>
                <a:cs typeface="Arial"/>
              </a:rPr>
              <a:t>an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input  queue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8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Addresses represented in different </a:t>
            </a:r>
            <a:r>
              <a:rPr sz="1800" spc="-20" dirty="0">
                <a:latin typeface="Arial"/>
                <a:cs typeface="Arial"/>
              </a:rPr>
              <a:t>ways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different stages of a </a:t>
            </a:r>
            <a:r>
              <a:rPr sz="1800" spc="-105" dirty="0">
                <a:latin typeface="Arial"/>
                <a:cs typeface="Arial"/>
              </a:rPr>
              <a:t>program</a:t>
            </a:r>
            <a:r>
              <a:rPr sz="1800" spc="-105" dirty="0">
                <a:latin typeface="AoyagiKouzanFontT"/>
                <a:cs typeface="AoyagiKouzanFontT"/>
              </a:rPr>
              <a:t>’</a:t>
            </a:r>
            <a:r>
              <a:rPr sz="1800" spc="-105" dirty="0">
                <a:latin typeface="Arial"/>
                <a:cs typeface="Arial"/>
              </a:rPr>
              <a:t>s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life.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Addresses in source codes are symbolic. They are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names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7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Compilers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bind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symbolic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addresses to relocatable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i.e. </a:t>
            </a:r>
            <a:r>
              <a:rPr sz="1800" spc="-305" dirty="0">
                <a:solidFill>
                  <a:srgbClr val="FF0000"/>
                </a:solidFill>
                <a:latin typeface="AoyagiKouzanFontT"/>
                <a:cs typeface="AoyagiKouzanFontT"/>
              </a:rPr>
              <a:t>“</a:t>
            </a:r>
            <a:r>
              <a:rPr sz="1800" spc="-305" dirty="0">
                <a:solidFill>
                  <a:srgbClr val="FF0000"/>
                </a:solidFill>
                <a:latin typeface="Arial"/>
                <a:cs typeface="Arial"/>
              </a:rPr>
              <a:t>14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bytes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beginning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0000"/>
                </a:solidFill>
                <a:latin typeface="Arial"/>
                <a:cs typeface="Arial"/>
              </a:rPr>
              <a:t>module</a:t>
            </a:r>
            <a:r>
              <a:rPr sz="1800" spc="-135" dirty="0">
                <a:solidFill>
                  <a:srgbClr val="FF0000"/>
                </a:solidFill>
                <a:latin typeface="AoyagiKouzanFontT"/>
                <a:cs typeface="AoyagiKouzanFontT"/>
              </a:rPr>
              <a:t>”</a:t>
            </a:r>
            <a:endParaRPr sz="1800">
              <a:latin typeface="AoyagiKouzanFontT"/>
              <a:cs typeface="AoyagiKouzanFont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AoyagiKouzanFontT"/>
              <a:cs typeface="AoyagiKouzanFontT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Linkers or loaders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bind relocatable addresses to absolute</a:t>
            </a:r>
            <a:r>
              <a:rPr sz="1800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i.e.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74014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7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 binding is a mapping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one address space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another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867" y="253441"/>
            <a:ext cx="7418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Binding of Instructions and </a:t>
            </a:r>
            <a:r>
              <a:rPr sz="2800" dirty="0"/>
              <a:t>Data </a:t>
            </a:r>
            <a:r>
              <a:rPr sz="2800" spc="-5" dirty="0"/>
              <a:t>to</a:t>
            </a:r>
            <a:r>
              <a:rPr sz="2800" spc="75" dirty="0"/>
              <a:t> </a:t>
            </a:r>
            <a:r>
              <a:rPr sz="2800" spc="-5" dirty="0"/>
              <a:t>Memory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0342" y="1055878"/>
            <a:ext cx="8643620" cy="514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45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Address binding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instructions and data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memory addresses can happen </a:t>
            </a:r>
            <a:r>
              <a:rPr sz="1800" dirty="0">
                <a:latin typeface="Arial"/>
                <a:cs typeface="Arial"/>
              </a:rPr>
              <a:t>at  </a:t>
            </a:r>
            <a:r>
              <a:rPr sz="1800" spc="-5" dirty="0">
                <a:latin typeface="Arial"/>
                <a:cs typeface="Arial"/>
              </a:rPr>
              <a:t>three different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2381885" algn="l"/>
              </a:tabLst>
            </a:pPr>
            <a:r>
              <a:rPr sz="1800" b="1" dirty="0">
                <a:latin typeface="Arial"/>
                <a:cs typeface="Arial"/>
              </a:rPr>
              <a:t>Compile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:	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memory location is </a:t>
            </a:r>
            <a:r>
              <a:rPr sz="1800" spc="-15" dirty="0">
                <a:latin typeface="Arial"/>
                <a:cs typeface="Arial"/>
              </a:rPr>
              <a:t>known </a:t>
            </a:r>
            <a:r>
              <a:rPr sz="1800" spc="-5" dirty="0">
                <a:latin typeface="Arial"/>
                <a:cs typeface="Arial"/>
              </a:rPr>
              <a:t>a priori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compile </a:t>
            </a:r>
            <a:r>
              <a:rPr sz="1800" dirty="0">
                <a:latin typeface="Arial"/>
                <a:cs typeface="Arial"/>
              </a:rPr>
              <a:t>time,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absolute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code </a:t>
            </a:r>
            <a:r>
              <a:rPr sz="1800" spc="-5" dirty="0">
                <a:latin typeface="Arial"/>
                <a:cs typeface="Arial"/>
              </a:rPr>
              <a:t>can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generated; must recompile code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starting location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changes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process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reside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location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compile code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start at</a:t>
            </a:r>
            <a:r>
              <a:rPr sz="1800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09900"/>
              </a:buClr>
              <a:buFont typeface="Webdings"/>
              <a:buChar char=""/>
            </a:pPr>
            <a:endParaRPr sz="175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Source code should be re-compiled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changes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09900"/>
              </a:buClr>
              <a:buFont typeface="Webdings"/>
              <a:buChar char=""/>
            </a:pPr>
            <a:endParaRPr sz="1750">
              <a:latin typeface="Arial"/>
              <a:cs typeface="Arial"/>
            </a:endParaRPr>
          </a:p>
          <a:p>
            <a:pPr marL="756285" marR="132080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Load </a:t>
            </a:r>
            <a:r>
              <a:rPr sz="1800" b="1" spc="-5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: Compiler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generate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relocatable code </a:t>
            </a:r>
            <a:r>
              <a:rPr sz="1800" dirty="0">
                <a:latin typeface="Arial"/>
                <a:cs typeface="Arial"/>
              </a:rPr>
              <a:t>if memory </a:t>
            </a:r>
            <a:r>
              <a:rPr sz="1800" spc="-5" dirty="0">
                <a:latin typeface="Arial"/>
                <a:cs typeface="Arial"/>
              </a:rPr>
              <a:t>location </a:t>
            </a:r>
            <a:r>
              <a:rPr sz="1800" dirty="0">
                <a:latin typeface="Arial"/>
                <a:cs typeface="Arial"/>
              </a:rPr>
              <a:t>of  the </a:t>
            </a:r>
            <a:r>
              <a:rPr sz="1800" spc="-5" dirty="0">
                <a:latin typeface="Arial"/>
                <a:cs typeface="Arial"/>
              </a:rPr>
              <a:t>process is not </a:t>
            </a:r>
            <a:r>
              <a:rPr sz="1800" spc="-15" dirty="0">
                <a:latin typeface="Arial"/>
                <a:cs typeface="Arial"/>
              </a:rPr>
              <a:t>known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compile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is, final binding is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delayed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until load</a:t>
            </a:r>
            <a:r>
              <a:rPr sz="18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009900"/>
              </a:buClr>
              <a:buFont typeface="Webdings"/>
              <a:buChar char=""/>
            </a:pPr>
            <a:endParaRPr sz="17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2572385" algn="l"/>
              </a:tabLst>
            </a:pPr>
            <a:r>
              <a:rPr sz="1800" b="1" spc="-5" dirty="0">
                <a:latin typeface="Arial"/>
                <a:cs typeface="Arial"/>
              </a:rPr>
              <a:t>Execution</a:t>
            </a:r>
            <a:r>
              <a:rPr sz="1800" b="1" dirty="0">
                <a:latin typeface="Arial"/>
                <a:cs typeface="Arial"/>
              </a:rPr>
              <a:t> time</a:t>
            </a:r>
            <a:r>
              <a:rPr sz="1800" dirty="0">
                <a:latin typeface="Arial"/>
                <a:cs typeface="Arial"/>
              </a:rPr>
              <a:t>:	</a:t>
            </a:r>
            <a:r>
              <a:rPr sz="1800" spc="-5" dirty="0">
                <a:latin typeface="Arial"/>
                <a:cs typeface="Arial"/>
              </a:rPr>
              <a:t>Binding </a:t>
            </a:r>
            <a:r>
              <a:rPr sz="1800" spc="-10" dirty="0">
                <a:latin typeface="Arial"/>
                <a:cs typeface="Arial"/>
              </a:rPr>
              <a:t>delayed </a:t>
            </a:r>
            <a:r>
              <a:rPr sz="1800" spc="-5" dirty="0">
                <a:latin typeface="Arial"/>
                <a:cs typeface="Arial"/>
              </a:rPr>
              <a:t>until run time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the process can be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moved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during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execution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one memory segment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another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1099185" lvl="2" indent="-229235">
              <a:lnSpc>
                <a:spcPct val="100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sz="1800" spc="-5" dirty="0">
                <a:latin typeface="Arial"/>
                <a:cs typeface="Arial"/>
              </a:rPr>
              <a:t>Need </a:t>
            </a:r>
            <a:r>
              <a:rPr sz="1800" spc="-10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support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address maps </a:t>
            </a:r>
            <a:r>
              <a:rPr sz="1800" dirty="0">
                <a:latin typeface="Arial"/>
                <a:cs typeface="Arial"/>
              </a:rPr>
              <a:t>(e.g., </a:t>
            </a:r>
            <a:r>
              <a:rPr sz="1800" spc="-5" dirty="0">
                <a:latin typeface="Arial"/>
                <a:cs typeface="Arial"/>
              </a:rPr>
              <a:t>base and limit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registers)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1042987"/>
            <a:ext cx="8786749" cy="5629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145" y="182117"/>
            <a:ext cx="678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Multistep Processing of a User</a:t>
            </a:r>
            <a:r>
              <a:rPr sz="2800" spc="55" dirty="0"/>
              <a:t> </a:t>
            </a:r>
            <a:r>
              <a:rPr sz="2800" spc="-5" dirty="0"/>
              <a:t>Program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 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/>
              <a:t>  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3323</Words>
  <Application>Microsoft Office PowerPoint</Application>
  <PresentationFormat>On-screen Show (4:3)</PresentationFormat>
  <Paragraphs>719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Chapter 8: Main Memory</vt:lpstr>
      <vt:lpstr>Chapter 8: Memory Management</vt:lpstr>
      <vt:lpstr>Objectives</vt:lpstr>
      <vt:lpstr>Background</vt:lpstr>
      <vt:lpstr>Base and Limit Registers</vt:lpstr>
      <vt:lpstr>Hardware Address Protection</vt:lpstr>
      <vt:lpstr>Address Binding</vt:lpstr>
      <vt:lpstr>Binding of Instructions and Data to Memory</vt:lpstr>
      <vt:lpstr>Multistep Processing of a User Program</vt:lpstr>
      <vt:lpstr>Logical vs. Physical Address Space</vt:lpstr>
      <vt:lpstr>Memory-Management Unit (MMU)</vt:lpstr>
      <vt:lpstr>Dynamic relocation using a relocation register  (Dynamic Loading)</vt:lpstr>
      <vt:lpstr>Dynamic Linking</vt:lpstr>
      <vt:lpstr>Swapping</vt:lpstr>
      <vt:lpstr>Schematic View of Swapping (Swapping of two processes using a disk as a backing store)</vt:lpstr>
      <vt:lpstr>Context Switch Time including Swapping</vt:lpstr>
      <vt:lpstr>Context Switch Time and Swapping</vt:lpstr>
      <vt:lpstr>Modified Standard Swapping</vt:lpstr>
      <vt:lpstr>Swapping on Mobile Systems</vt:lpstr>
      <vt:lpstr>Contiguous Allocation</vt:lpstr>
      <vt:lpstr>Contiguous Allocation - Memory Protection</vt:lpstr>
      <vt:lpstr>Hardware Support for Relocation and Limit Registers</vt:lpstr>
      <vt:lpstr>Multiple-Partition Allocation</vt:lpstr>
      <vt:lpstr>Dynamic Storage-Allocation Problem</vt:lpstr>
      <vt:lpstr>Fragmentation</vt:lpstr>
      <vt:lpstr>Fragmentation</vt:lpstr>
      <vt:lpstr>Paging</vt:lpstr>
      <vt:lpstr>Address Translation Scheme</vt:lpstr>
      <vt:lpstr>Paging Hardware</vt:lpstr>
      <vt:lpstr>Paging Model of Logical and Physical Memory</vt:lpstr>
      <vt:lpstr>Paging Example</vt:lpstr>
      <vt:lpstr>Paging</vt:lpstr>
      <vt:lpstr>Free Frames</vt:lpstr>
      <vt:lpstr>Implementation of Page Table</vt:lpstr>
      <vt:lpstr>Associative Memory - TLB</vt:lpstr>
      <vt:lpstr>Paging Hardware With TLB</vt:lpstr>
      <vt:lpstr>Implementation of Page Table</vt:lpstr>
      <vt:lpstr>Effective Memory-Access Time</vt:lpstr>
      <vt:lpstr>Memory Protection</vt:lpstr>
      <vt:lpstr>Valid (v) or Invalid (i) Bit In A Page Table</vt:lpstr>
      <vt:lpstr>Shared Pages</vt:lpstr>
      <vt:lpstr>Shared Pages Example</vt:lpstr>
      <vt:lpstr>User’s View of a Program</vt:lpstr>
      <vt:lpstr>Logical View of Segmentation</vt:lpstr>
      <vt:lpstr>Segmentation Architecture</vt:lpstr>
      <vt:lpstr>Segmentation Architecture (Cont.)</vt:lpstr>
      <vt:lpstr>Segmentation Hardware</vt:lpstr>
      <vt:lpstr>Example: The Intel 32 and 64-bit Architectures</vt:lpstr>
      <vt:lpstr>Example: The Intel IA-32 Architecture</vt:lpstr>
      <vt:lpstr>Example: The Intel IA-32 Architecture (Cont.)</vt:lpstr>
      <vt:lpstr>Logical to Physical Address Translation in IA-32</vt:lpstr>
      <vt:lpstr>Intel IA-32 Segmentation</vt:lpstr>
      <vt:lpstr>Intel IA-32 Paging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system administrator</cp:lastModifiedBy>
  <cp:revision>2</cp:revision>
  <dcterms:created xsi:type="dcterms:W3CDTF">2020-03-30T12:46:02Z</dcterms:created>
  <dcterms:modified xsi:type="dcterms:W3CDTF">2020-03-30T12:58:49Z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2020-03-30T00:00:00Z</vt:filetime>
  </property>
</Properties>
</file>