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6697-4151-41F6-BE60-73FC4371F2B3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CFDA3-2453-4FBE-9E6C-490D7B644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5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231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232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8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942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16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56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430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371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02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199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0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4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26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62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698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867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957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3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834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525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7033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6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868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8717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42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09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373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883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48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6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85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4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926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CFDA3-2453-4FBE-9E6C-490D7B6446D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1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C84-DA19-4ECF-8812-9F997C1B8736}" type="datetime1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B5A7-F55F-4BEE-960F-CDA6730A8113}" type="datetime1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4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46D-AE5C-4179-A55F-5E6D1E42DFFA}" type="datetime1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1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DD86-A9E9-4D49-8BB1-60DB48B3DB16}" type="datetime1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6589-1E67-4EB3-A5DA-7B088DCEF660}" type="datetime1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9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2AB9-9B5B-412B-AC9A-7FF01CF1C1B6}" type="datetime1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4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7F08-1D0F-4361-B1CE-E0DA462C60B2}" type="datetime1">
              <a:rPr lang="en-IN" smtClean="0"/>
              <a:t>08-04-2020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2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BB63-7763-4645-ADB6-A1B4590CAC60}" type="datetime1">
              <a:rPr lang="en-IN" smtClean="0"/>
              <a:t>08-04-2020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1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4667-788B-417F-BAB8-A84818D01830}" type="datetime1">
              <a:rPr lang="en-IN" smtClean="0"/>
              <a:t>08-04-2020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6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FF91-6818-4584-AB55-7EA67987393D}" type="datetime1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8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6CFD-0F21-4BED-8F4C-B15A5BDE3DDC}" type="datetime1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2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C472-E51C-4562-9CD2-CAAFFD0D90B2}" type="datetime1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92C1B-1B8D-4B15-992B-7D2CC22F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97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1630" y="957128"/>
            <a:ext cx="9144000" cy="1563882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Code:18CS43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Faculty </a:t>
            </a:r>
            <a:r>
              <a:rPr lang="en-IN" dirty="0"/>
              <a:t>N</a:t>
            </a:r>
            <a:r>
              <a:rPr lang="en-IN" dirty="0" smtClean="0"/>
              <a:t>ame: </a:t>
            </a:r>
            <a:r>
              <a:rPr lang="en-IN" dirty="0" err="1" smtClean="0"/>
              <a:t>Vijayalaxmi</a:t>
            </a:r>
            <a:r>
              <a:rPr lang="en-IN" dirty="0" smtClean="0"/>
              <a:t> </a:t>
            </a:r>
            <a:r>
              <a:rPr lang="en-IN" dirty="0" err="1" smtClean="0"/>
              <a:t>Mekali</a:t>
            </a:r>
            <a:endParaRPr lang="en-IN" dirty="0" smtClean="0"/>
          </a:p>
          <a:p>
            <a:r>
              <a:rPr lang="en-IN" dirty="0" smtClean="0"/>
              <a:t>Asst. Professor, </a:t>
            </a:r>
            <a:r>
              <a:rPr lang="en-IN" dirty="0" err="1" smtClean="0"/>
              <a:t>Dept</a:t>
            </a:r>
            <a:r>
              <a:rPr lang="en-IN" dirty="0" smtClean="0"/>
              <a:t> of CSE</a:t>
            </a:r>
          </a:p>
          <a:p>
            <a:r>
              <a:rPr lang="en-IN" dirty="0" smtClean="0"/>
              <a:t>KSIT, Bangalore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10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5.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Dynamic </a:t>
            </a:r>
            <a:r>
              <a:rPr lang="en-US" b="1" dirty="0">
                <a:solidFill>
                  <a:srgbClr val="FF0000"/>
                </a:solidFill>
              </a:rPr>
              <a:t>Linking and Shared Libraries</a:t>
            </a:r>
          </a:p>
          <a:p>
            <a:r>
              <a:rPr lang="en-US" dirty="0" smtClean="0"/>
              <a:t>With </a:t>
            </a:r>
            <a:r>
              <a:rPr lang="en-US" b="1" i="1" dirty="0"/>
              <a:t>static linking </a:t>
            </a:r>
            <a:r>
              <a:rPr lang="en-US" dirty="0"/>
              <a:t>library modules get fully included in executable modules, wasting both disk </a:t>
            </a:r>
            <a:r>
              <a:rPr lang="en-US" dirty="0" smtClean="0"/>
              <a:t>space and </a:t>
            </a:r>
            <a:r>
              <a:rPr lang="en-US" dirty="0"/>
              <a:t>main memory usage, because every program that included a certain routine from the library </a:t>
            </a:r>
            <a:r>
              <a:rPr lang="en-US" dirty="0" smtClean="0"/>
              <a:t>would have </a:t>
            </a:r>
            <a:r>
              <a:rPr lang="en-US" dirty="0"/>
              <a:t>to have their own copy of that routine linked into their executable code.</a:t>
            </a:r>
          </a:p>
          <a:p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b="1" i="1" dirty="0"/>
              <a:t>dynamic linking</a:t>
            </a:r>
            <a:r>
              <a:rPr lang="en-US" dirty="0"/>
              <a:t>, however, only a stub is linked into the executable module, containing </a:t>
            </a:r>
            <a:r>
              <a:rPr lang="en-US" dirty="0" smtClean="0"/>
              <a:t>references to </a:t>
            </a:r>
            <a:r>
              <a:rPr lang="en-US" dirty="0"/>
              <a:t>the actual library module linked in at run time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method saves disk space, because the library routines do not need to be fully included in </a:t>
            </a:r>
            <a:r>
              <a:rPr lang="en-US" dirty="0" smtClean="0"/>
              <a:t>the executable </a:t>
            </a:r>
            <a:r>
              <a:rPr lang="en-US" dirty="0"/>
              <a:t>modules, only the stubs.</a:t>
            </a:r>
          </a:p>
          <a:p>
            <a:r>
              <a:rPr lang="en-US" dirty="0" smtClean="0"/>
              <a:t>An </a:t>
            </a:r>
            <a:r>
              <a:rPr lang="en-US" dirty="0"/>
              <a:t>added benefit of </a:t>
            </a:r>
            <a:r>
              <a:rPr lang="en-US" b="1" i="1" dirty="0"/>
              <a:t>dynamically linked libraries </a:t>
            </a:r>
            <a:r>
              <a:rPr lang="en-US" dirty="0"/>
              <a:t>(DLLs, also known as </a:t>
            </a:r>
            <a:r>
              <a:rPr lang="en-US" b="1" i="1" dirty="0"/>
              <a:t>shared libraries </a:t>
            </a:r>
            <a:r>
              <a:rPr lang="en-US" dirty="0"/>
              <a:t>or </a:t>
            </a:r>
            <a:r>
              <a:rPr lang="en-US" b="1" i="1" dirty="0" smtClean="0"/>
              <a:t>shared objects </a:t>
            </a:r>
            <a:r>
              <a:rPr lang="en-US" dirty="0"/>
              <a:t>on UNIX systems) involves easy upgrades and updates.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11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000" b="1" dirty="0" smtClean="0">
                <a:solidFill>
                  <a:srgbClr val="FF0000"/>
                </a:solidFill>
              </a:rPr>
              <a:t>Swapping</a:t>
            </a:r>
            <a:endParaRPr lang="en-IN" sz="40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/>
              <a:t>A process must be loaded into memory in order to execute</a:t>
            </a:r>
            <a:r>
              <a:rPr lang="en-US" dirty="0" smtClean="0"/>
              <a:t>. If </a:t>
            </a:r>
            <a:r>
              <a:rPr lang="en-US" dirty="0"/>
              <a:t>there is not enough memory available to keep all running processes in memory at the same time, </a:t>
            </a:r>
            <a:r>
              <a:rPr lang="en-US" dirty="0" smtClean="0"/>
              <a:t>then some </a:t>
            </a:r>
            <a:r>
              <a:rPr lang="en-US" dirty="0"/>
              <a:t>processes that are not currently using the CPU may have their memory swapped out to a </a:t>
            </a:r>
            <a:r>
              <a:rPr lang="en-US" dirty="0">
                <a:solidFill>
                  <a:srgbClr val="0070C0"/>
                </a:solidFill>
              </a:rPr>
              <a:t>fast </a:t>
            </a:r>
            <a:r>
              <a:rPr lang="en-US" dirty="0" smtClean="0">
                <a:solidFill>
                  <a:srgbClr val="0070C0"/>
                </a:solidFill>
              </a:rPr>
              <a:t>local disk </a:t>
            </a:r>
            <a:r>
              <a:rPr lang="en-US" dirty="0">
                <a:solidFill>
                  <a:srgbClr val="0070C0"/>
                </a:solidFill>
              </a:rPr>
              <a:t>called the </a:t>
            </a:r>
            <a:r>
              <a:rPr lang="en-US" b="1" i="1" dirty="0">
                <a:solidFill>
                  <a:srgbClr val="0070C0"/>
                </a:solidFill>
              </a:rPr>
              <a:t>backing store.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Swapping is </a:t>
            </a:r>
            <a:r>
              <a:rPr lang="en-US" b="1" dirty="0">
                <a:solidFill>
                  <a:srgbClr val="C00000"/>
                </a:solidFill>
              </a:rPr>
              <a:t>the process of moving a process from memory to backing store and moving another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process </a:t>
            </a:r>
            <a:r>
              <a:rPr lang="en-US" b="1" dirty="0">
                <a:solidFill>
                  <a:srgbClr val="C00000"/>
                </a:solidFill>
              </a:rPr>
              <a:t>from backing store to memory</a:t>
            </a:r>
            <a:r>
              <a:rPr lang="en-US" dirty="0">
                <a:solidFill>
                  <a:srgbClr val="C00000"/>
                </a:solidFill>
              </a:rPr>
              <a:t>. </a:t>
            </a:r>
            <a:r>
              <a:rPr lang="en-US" dirty="0"/>
              <a:t>Swapping is a very slow process compared to </a:t>
            </a:r>
            <a:r>
              <a:rPr lang="en-US" dirty="0" smtClean="0"/>
              <a:t>other </a:t>
            </a:r>
            <a:r>
              <a:rPr lang="en-IN" dirty="0" smtClean="0"/>
              <a:t>operations</a:t>
            </a:r>
            <a:r>
              <a:rPr lang="en-IN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It </a:t>
            </a:r>
            <a:r>
              <a:rPr lang="en-US" dirty="0"/>
              <a:t>is important to swap processes out of memory </a:t>
            </a:r>
            <a:r>
              <a:rPr lang="en-US" dirty="0">
                <a:solidFill>
                  <a:srgbClr val="C00000"/>
                </a:solidFill>
              </a:rPr>
              <a:t>only when they are idle</a:t>
            </a:r>
            <a:r>
              <a:rPr lang="en-US" dirty="0"/>
              <a:t>, or more to the point</a:t>
            </a:r>
            <a:r>
              <a:rPr lang="en-US" dirty="0">
                <a:solidFill>
                  <a:srgbClr val="C00000"/>
                </a:solidFill>
              </a:rPr>
              <a:t>, only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C00000"/>
                </a:solidFill>
              </a:rPr>
              <a:t>   when </a:t>
            </a:r>
            <a:r>
              <a:rPr lang="en-US" dirty="0">
                <a:solidFill>
                  <a:srgbClr val="C00000"/>
                </a:solidFill>
              </a:rPr>
              <a:t>there are no pending I/O operations.</a:t>
            </a:r>
            <a:r>
              <a:rPr lang="en-US" dirty="0"/>
              <a:t> (Otherwise the pending I/O operation could write into the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wrong </a:t>
            </a:r>
            <a:r>
              <a:rPr lang="en-US" dirty="0"/>
              <a:t>process's memory space.) The solution is to either swap only totally idle processes, or do I/O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operations </a:t>
            </a:r>
            <a:r>
              <a:rPr lang="en-US" dirty="0"/>
              <a:t>only into and out of OS buffers, which are then transferred to or from process's main </a:t>
            </a:r>
            <a:r>
              <a:rPr lang="en-US" dirty="0" smtClean="0"/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memory </a:t>
            </a:r>
            <a:r>
              <a:rPr lang="en-IN" dirty="0" smtClean="0"/>
              <a:t>as </a:t>
            </a:r>
            <a:r>
              <a:rPr lang="en-IN" dirty="0"/>
              <a:t>a second step.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12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 smtClean="0">
                <a:solidFill>
                  <a:srgbClr val="FF0000"/>
                </a:solidFill>
              </a:rPr>
              <a:t>Swapping</a:t>
            </a:r>
            <a:endParaRPr lang="en-IN" sz="4000" b="1" dirty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/>
              <a:t>Most modern </a:t>
            </a:r>
            <a:r>
              <a:rPr lang="en-US" dirty="0" err="1"/>
              <a:t>OSes</a:t>
            </a:r>
            <a:r>
              <a:rPr lang="en-US" dirty="0"/>
              <a:t> no longer use swapping, because it is too slow and there are faster </a:t>
            </a:r>
            <a:r>
              <a:rPr lang="en-US" dirty="0" smtClean="0"/>
              <a:t>alternatives available</a:t>
            </a:r>
            <a:r>
              <a:rPr lang="en-US" dirty="0"/>
              <a:t>. (e.g. Paging. ) However some UNIX systems will still invoke swapping if the system </a:t>
            </a:r>
            <a:r>
              <a:rPr lang="en-US" dirty="0" smtClean="0"/>
              <a:t>gets extremely </a:t>
            </a:r>
            <a:r>
              <a:rPr lang="en-US" dirty="0"/>
              <a:t>full, and then discontinue swapping when the load reduces again. </a:t>
            </a:r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3.1 would use </a:t>
            </a:r>
            <a:r>
              <a:rPr lang="en-US" dirty="0" smtClean="0"/>
              <a:t>a modified </a:t>
            </a:r>
            <a:r>
              <a:rPr lang="en-US" dirty="0"/>
              <a:t>version of swapping that was somewhat controlled by the user, swapping process's out </a:t>
            </a:r>
            <a:r>
              <a:rPr lang="en-US" dirty="0" smtClean="0"/>
              <a:t>if necessary </a:t>
            </a:r>
            <a:r>
              <a:rPr lang="en-US" dirty="0"/>
              <a:t>and then only swapping them back in when the user focused on that particular window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13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 smtClean="0">
                <a:solidFill>
                  <a:srgbClr val="FF0000"/>
                </a:solidFill>
              </a:rPr>
              <a:t>Swapping</a:t>
            </a:r>
            <a:endParaRPr lang="en-IN" sz="4000" b="1" dirty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endParaRPr lang="en-IN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753" y="1746682"/>
            <a:ext cx="5258947" cy="399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6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14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8.3 Contiguous </a:t>
            </a:r>
            <a:r>
              <a:rPr lang="en-IN" b="1" dirty="0">
                <a:solidFill>
                  <a:srgbClr val="FF0000"/>
                </a:solidFill>
              </a:rPr>
              <a:t>Memory Allocation</a:t>
            </a:r>
          </a:p>
          <a:p>
            <a:r>
              <a:rPr lang="en-US" dirty="0" smtClean="0"/>
              <a:t>One </a:t>
            </a:r>
            <a:r>
              <a:rPr lang="en-US" dirty="0"/>
              <a:t>approach to memory management is to load each process into a contiguous space. </a:t>
            </a:r>
            <a:endParaRPr lang="en-US" dirty="0" smtClean="0"/>
          </a:p>
          <a:p>
            <a:pPr lvl="1"/>
            <a:r>
              <a:rPr lang="en-US" dirty="0" smtClean="0"/>
              <a:t>The operating system </a:t>
            </a:r>
            <a:r>
              <a:rPr lang="en-US" dirty="0"/>
              <a:t>is allocated space first, usually at either low or high memory locations, and then the </a:t>
            </a:r>
            <a:r>
              <a:rPr lang="en-US" dirty="0" smtClean="0"/>
              <a:t>remaining available </a:t>
            </a:r>
            <a:r>
              <a:rPr lang="en-US" dirty="0"/>
              <a:t>memory is allocated to processes as needed. ( The OS is usually loaded low, because that </a:t>
            </a:r>
            <a:r>
              <a:rPr lang="en-US" dirty="0" smtClean="0"/>
              <a:t>is </a:t>
            </a:r>
            <a:r>
              <a:rPr lang="en-US" dirty="0"/>
              <a:t>where the interrupt vectors are located). </a:t>
            </a:r>
            <a:endParaRPr lang="en-US" dirty="0" smtClean="0"/>
          </a:p>
          <a:p>
            <a:pPr lvl="1"/>
            <a:r>
              <a:rPr lang="en-US" dirty="0" smtClean="0"/>
              <a:t>Here </a:t>
            </a:r>
            <a:r>
              <a:rPr lang="en-US" dirty="0"/>
              <a:t>each process is contained in a single contiguous section </a:t>
            </a:r>
            <a:r>
              <a:rPr lang="en-US" dirty="0" smtClean="0"/>
              <a:t>of </a:t>
            </a:r>
            <a:r>
              <a:rPr lang="en-IN" dirty="0" smtClean="0"/>
              <a:t>memory</a:t>
            </a:r>
            <a:r>
              <a:rPr lang="en-IN" dirty="0"/>
              <a:t>.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15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8.3.1 Memory Mapping and </a:t>
            </a:r>
            <a:r>
              <a:rPr lang="en-US" b="1" dirty="0" smtClean="0">
                <a:solidFill>
                  <a:srgbClr val="FF0000"/>
                </a:solidFill>
              </a:rPr>
              <a:t>Protection</a:t>
            </a:r>
          </a:p>
          <a:p>
            <a:r>
              <a:rPr lang="en-US" sz="2400" dirty="0"/>
              <a:t>The system shown in figure below allows protection against user programs accessing areas that </a:t>
            </a:r>
            <a:r>
              <a:rPr lang="en-US" sz="2400" dirty="0" smtClean="0"/>
              <a:t>they should </a:t>
            </a:r>
            <a:r>
              <a:rPr lang="en-US" sz="2400" dirty="0"/>
              <a:t>not, allows programs to be relocated to different memory starting addresses as needed, </a:t>
            </a:r>
            <a:r>
              <a:rPr lang="en-US" sz="2400" dirty="0" smtClean="0"/>
              <a:t>and allows </a:t>
            </a:r>
            <a:r>
              <a:rPr lang="en-US" sz="2400" dirty="0"/>
              <a:t>the memory space devoted to the OS to grow or shrink dynamically as needs </a:t>
            </a:r>
            <a:r>
              <a:rPr lang="en-US" sz="2400" dirty="0" smtClean="0"/>
              <a:t>change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277" y="2931207"/>
            <a:ext cx="5075455" cy="36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16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8.3.2 Memory Allocation</a:t>
            </a:r>
          </a:p>
          <a:p>
            <a:r>
              <a:rPr lang="en-US" dirty="0" smtClean="0"/>
              <a:t>One </a:t>
            </a:r>
            <a:r>
              <a:rPr lang="en-US" dirty="0"/>
              <a:t>method of allocating contiguous memory is to divide all available memory into </a:t>
            </a:r>
            <a:r>
              <a:rPr lang="en-US" b="1" dirty="0"/>
              <a:t>equal </a:t>
            </a:r>
            <a:r>
              <a:rPr lang="en-US" b="1" dirty="0" smtClean="0"/>
              <a:t>sized </a:t>
            </a:r>
            <a:r>
              <a:rPr lang="en-US" dirty="0" smtClean="0"/>
              <a:t>partitions</a:t>
            </a:r>
            <a:r>
              <a:rPr lang="en-US" dirty="0"/>
              <a:t>, and to assign each process to their own partition (called as </a:t>
            </a:r>
            <a:r>
              <a:rPr lang="en-US" b="1" dirty="0"/>
              <a:t>MFT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This </a:t>
            </a:r>
            <a:r>
              <a:rPr lang="en-US" dirty="0">
                <a:solidFill>
                  <a:srgbClr val="FF0000"/>
                </a:solidFill>
              </a:rPr>
              <a:t>restricts both </a:t>
            </a:r>
            <a:r>
              <a:rPr lang="en-US" dirty="0" smtClean="0">
                <a:solidFill>
                  <a:srgbClr val="FF0000"/>
                </a:solidFill>
              </a:rPr>
              <a:t>the number </a:t>
            </a:r>
            <a:r>
              <a:rPr lang="en-US" dirty="0">
                <a:solidFill>
                  <a:srgbClr val="FF0000"/>
                </a:solidFill>
              </a:rPr>
              <a:t>of simultaneous processes and the maximum size of each process, and is no longer used.</a:t>
            </a:r>
          </a:p>
          <a:p>
            <a:r>
              <a:rPr lang="en-US" dirty="0" smtClean="0"/>
              <a:t>An </a:t>
            </a:r>
            <a:r>
              <a:rPr lang="en-US" dirty="0"/>
              <a:t>alternate approach is to keep a list of unused (free) memory blocks ( holes ), and to find a hole of </a:t>
            </a:r>
            <a:r>
              <a:rPr lang="en-US" dirty="0" smtClean="0"/>
              <a:t>a </a:t>
            </a:r>
            <a:r>
              <a:rPr lang="en-US" b="1" dirty="0" smtClean="0"/>
              <a:t>suitable </a:t>
            </a:r>
            <a:r>
              <a:rPr lang="en-US" b="1" dirty="0"/>
              <a:t>size </a:t>
            </a:r>
            <a:r>
              <a:rPr lang="en-US" dirty="0"/>
              <a:t>whenever a process needs to be loaded into memory (called as </a:t>
            </a:r>
            <a:r>
              <a:rPr lang="en-US" b="1" dirty="0"/>
              <a:t>MVT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There are </a:t>
            </a:r>
            <a:r>
              <a:rPr lang="en-US" dirty="0" smtClean="0"/>
              <a:t>many different </a:t>
            </a:r>
            <a:r>
              <a:rPr lang="en-US" dirty="0"/>
              <a:t>strategies for </a:t>
            </a:r>
            <a:r>
              <a:rPr lang="en-US" dirty="0" smtClean="0"/>
              <a:t>finding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"best" allocation of memory to processes</a:t>
            </a:r>
            <a:r>
              <a:rPr lang="en-US" dirty="0"/>
              <a:t>, including the three </a:t>
            </a:r>
            <a:r>
              <a:rPr lang="en-US" dirty="0" smtClean="0"/>
              <a:t>most </a:t>
            </a:r>
            <a:r>
              <a:rPr lang="en-IN" dirty="0" smtClean="0"/>
              <a:t>  commonly </a:t>
            </a:r>
            <a:r>
              <a:rPr lang="en-IN" dirty="0"/>
              <a:t>discussed: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17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8.3.2 Memory Allocation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b="1" dirty="0"/>
              <a:t>First fit </a:t>
            </a:r>
            <a:r>
              <a:rPr lang="en-US" dirty="0"/>
              <a:t>- Search the list of holes until one is found that is </a:t>
            </a:r>
            <a:r>
              <a:rPr lang="en-US" b="1" dirty="0"/>
              <a:t>big enough </a:t>
            </a:r>
            <a:r>
              <a:rPr lang="en-US" dirty="0"/>
              <a:t>to satisfy the request</a:t>
            </a:r>
            <a:r>
              <a:rPr lang="en-US" dirty="0" smtClean="0"/>
              <a:t>,  and </a:t>
            </a:r>
            <a:r>
              <a:rPr lang="en-US" dirty="0"/>
              <a:t>assign a portion of that 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       hole </a:t>
            </a:r>
            <a:r>
              <a:rPr lang="en-US" dirty="0"/>
              <a:t>to that process. Whatever fraction of the hole not needed </a:t>
            </a:r>
            <a:r>
              <a:rPr lang="en-US" dirty="0" smtClean="0"/>
              <a:t>by the </a:t>
            </a:r>
            <a:r>
              <a:rPr lang="en-US" dirty="0"/>
              <a:t>request is left on the free list as a smaller 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       hole</a:t>
            </a:r>
            <a:r>
              <a:rPr lang="en-US" dirty="0"/>
              <a:t>. </a:t>
            </a:r>
            <a:r>
              <a:rPr lang="en-US" dirty="0" smtClean="0"/>
              <a:t> Subsequent </a:t>
            </a:r>
            <a:r>
              <a:rPr lang="en-US" dirty="0"/>
              <a:t>requests may start </a:t>
            </a:r>
            <a:r>
              <a:rPr lang="en-US" dirty="0" smtClean="0"/>
              <a:t>looking either </a:t>
            </a:r>
            <a:r>
              <a:rPr lang="en-US" dirty="0"/>
              <a:t>from the beginning of the list or from the point at which this 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       search </a:t>
            </a:r>
            <a:r>
              <a:rPr lang="en-US" dirty="0"/>
              <a:t>ended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2</a:t>
            </a:r>
            <a:r>
              <a:rPr lang="en-US" dirty="0"/>
              <a:t>. </a:t>
            </a:r>
            <a:r>
              <a:rPr lang="en-US" b="1" dirty="0"/>
              <a:t>Best fit </a:t>
            </a:r>
            <a:r>
              <a:rPr lang="en-US" dirty="0"/>
              <a:t>- Allocate the </a:t>
            </a:r>
            <a:r>
              <a:rPr lang="en-US" b="1" i="1" dirty="0"/>
              <a:t>smallest </a:t>
            </a:r>
            <a:r>
              <a:rPr lang="en-US" b="1" dirty="0"/>
              <a:t>hole that is big enough </a:t>
            </a:r>
            <a:r>
              <a:rPr lang="en-US" dirty="0"/>
              <a:t>to satisfy the request. This saves </a:t>
            </a:r>
            <a:r>
              <a:rPr lang="en-US" dirty="0" smtClean="0"/>
              <a:t>large holes </a:t>
            </a:r>
            <a:r>
              <a:rPr lang="en-US" dirty="0"/>
              <a:t>for other process 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        requests </a:t>
            </a:r>
            <a:r>
              <a:rPr lang="en-US" dirty="0"/>
              <a:t>that may need them later, but the resulting unused portions </a:t>
            </a:r>
            <a:r>
              <a:rPr lang="en-US" dirty="0" smtClean="0"/>
              <a:t>of holes </a:t>
            </a:r>
            <a:r>
              <a:rPr lang="en-US" dirty="0"/>
              <a:t>may be too small to be of any use</a:t>
            </a:r>
            <a:r>
              <a:rPr lang="en-US" dirty="0" smtClean="0"/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        </a:t>
            </a:r>
            <a:r>
              <a:rPr lang="en-US" dirty="0"/>
              <a:t>and will therefore be wasted. Keeping the free </a:t>
            </a:r>
            <a:r>
              <a:rPr lang="en-US" dirty="0" smtClean="0"/>
              <a:t>list sorted </a:t>
            </a:r>
            <a:r>
              <a:rPr lang="en-US" dirty="0"/>
              <a:t>can speed up the process of finding the right hole.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3</a:t>
            </a:r>
            <a:r>
              <a:rPr lang="en-US" dirty="0"/>
              <a:t>. </a:t>
            </a:r>
            <a:r>
              <a:rPr lang="en-US" b="1" dirty="0"/>
              <a:t>Worst fit </a:t>
            </a:r>
            <a:r>
              <a:rPr lang="en-US" dirty="0"/>
              <a:t>- Allocate the </a:t>
            </a:r>
            <a:r>
              <a:rPr lang="en-US" b="1" dirty="0"/>
              <a:t>largest hole </a:t>
            </a:r>
            <a:r>
              <a:rPr lang="en-US" dirty="0"/>
              <a:t>available, thereby increasing the likelihood that </a:t>
            </a:r>
            <a:r>
              <a:rPr lang="en-US" dirty="0" smtClean="0"/>
              <a:t>the remaining </a:t>
            </a:r>
            <a:r>
              <a:rPr lang="en-US" dirty="0"/>
              <a:t>portion will be usable 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for </a:t>
            </a:r>
            <a:r>
              <a:rPr lang="en-US" dirty="0"/>
              <a:t>satisfying future requests</a:t>
            </a:r>
            <a:r>
              <a:rPr lang="en-US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Simulations show that either first or best fit are better than worst fit in terms of both time and </a:t>
            </a:r>
            <a:r>
              <a:rPr lang="en-US" dirty="0" smtClean="0"/>
              <a:t>storage utilization</a:t>
            </a:r>
            <a:r>
              <a:rPr lang="en-US" dirty="0"/>
              <a:t>. First and best fits are about equal in terms of storage utilization, but first fit is faster.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18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8.3.2 </a:t>
            </a:r>
            <a:r>
              <a:rPr lang="en-IN" b="1" dirty="0">
                <a:solidFill>
                  <a:srgbClr val="FF0000"/>
                </a:solidFill>
              </a:rPr>
              <a:t>Memory Allocation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Ex process of size 500 bytes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Available list of holes 100, 450, 300, 576, 505, 512, 600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00B0F0"/>
                </a:solidFill>
              </a:rPr>
              <a:t>First fit takes: 576, remaining 76 byte hole is added to list of holes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00B0F0"/>
                </a:solidFill>
              </a:rPr>
              <a:t>Best fit takes: 505, remaining 5 bytes added to  list of holes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00B0F0"/>
                </a:solidFill>
              </a:rPr>
              <a:t>Worst fit takes: 600, remaining 100 is added to list holes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19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3. </a:t>
            </a:r>
            <a:r>
              <a:rPr lang="en-IN" b="1" dirty="0" smtClean="0">
                <a:solidFill>
                  <a:srgbClr val="FF0000"/>
                </a:solidFill>
              </a:rPr>
              <a:t>Fragmentation</a:t>
            </a:r>
            <a:endParaRPr lang="en-IN" b="1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The allocation of memory to process leads to fragmentation of memory. A hole is the free </a:t>
            </a:r>
            <a:r>
              <a:rPr lang="en-US" dirty="0" smtClean="0"/>
              <a:t>space available </a:t>
            </a:r>
            <a:r>
              <a:rPr lang="en-US" dirty="0"/>
              <a:t>within memory. </a:t>
            </a:r>
            <a:r>
              <a:rPr lang="en-US" dirty="0" smtClean="0"/>
              <a:t>                  </a:t>
            </a:r>
            <a:r>
              <a:rPr lang="en-US" sz="1600" dirty="0" smtClean="0"/>
              <a:t>Main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 types of fragmentation are –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External fragmentation – holes present in between the process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Internal fragmentation - holes are present within the process itself. </a:t>
            </a:r>
            <a:r>
              <a:rPr lang="en-US" dirty="0" err="1"/>
              <a:t>ie</a:t>
            </a:r>
            <a:r>
              <a:rPr lang="en-US" dirty="0"/>
              <a:t>. There is free space </a:t>
            </a:r>
            <a:r>
              <a:rPr lang="en-US" dirty="0" smtClean="0"/>
              <a:t>within </a:t>
            </a:r>
            <a:r>
              <a:rPr lang="en-IN" dirty="0" smtClean="0"/>
              <a:t>a </a:t>
            </a:r>
            <a:r>
              <a:rPr lang="en-IN" dirty="0"/>
              <a:t>process</a:t>
            </a:r>
            <a:r>
              <a:rPr lang="en-IN" dirty="0" smtClean="0"/>
              <a:t>.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Internal fragmentation </a:t>
            </a:r>
            <a:r>
              <a:rPr lang="en-US" dirty="0"/>
              <a:t>occurs with all memory allocation strategies. This is caused by the fact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0070C0"/>
                </a:solidFill>
              </a:rPr>
              <a:t>memory </a:t>
            </a:r>
            <a:r>
              <a:rPr lang="en-US" dirty="0">
                <a:solidFill>
                  <a:srgbClr val="0070C0"/>
                </a:solidFill>
              </a:rPr>
              <a:t>is allocated in blocks of a fixed size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whereas the actual memory needed will rarely be </a:t>
            </a:r>
            <a:r>
              <a:rPr lang="en-US" dirty="0" smtClean="0">
                <a:solidFill>
                  <a:srgbClr val="FF0000"/>
                </a:solidFill>
              </a:rPr>
              <a:t>that </a:t>
            </a:r>
            <a:r>
              <a:rPr lang="en-IN" dirty="0">
                <a:solidFill>
                  <a:srgbClr val="FF0000"/>
                </a:solidFill>
              </a:rPr>
              <a:t>exact size.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32889" y="2017935"/>
            <a:ext cx="5059111" cy="238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1491972" y="2633127"/>
            <a:ext cx="666572" cy="1391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1496577" y="2254227"/>
            <a:ext cx="80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310926" y="2156307"/>
            <a:ext cx="743485" cy="8478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</a:t>
            </a:r>
          </a:p>
          <a:p>
            <a:pPr algn="ctr"/>
            <a:r>
              <a:rPr lang="en-IN" dirty="0" smtClean="0"/>
              <a:t>50</a:t>
            </a:r>
          </a:p>
          <a:p>
            <a:pPr algn="ctr"/>
            <a:r>
              <a:rPr lang="en-IN" dirty="0" smtClean="0"/>
              <a:t>bytes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319473" y="3039117"/>
            <a:ext cx="734938" cy="4272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Hole 30 bytes</a:t>
            </a:r>
            <a:endParaRPr lang="en-IN" sz="1200" dirty="0"/>
          </a:p>
        </p:txBody>
      </p:sp>
      <p:sp>
        <p:nvSpPr>
          <p:cNvPr id="16" name="Rectangle 15"/>
          <p:cNvSpPr/>
          <p:nvPr/>
        </p:nvSpPr>
        <p:spPr>
          <a:xfrm>
            <a:off x="7310926" y="3528987"/>
            <a:ext cx="734938" cy="8287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P2</a:t>
            </a:r>
            <a:endParaRPr lang="en-IN" sz="1200" dirty="0"/>
          </a:p>
          <a:p>
            <a:pPr algn="ctr"/>
            <a:r>
              <a:rPr lang="en-IN" sz="1200" dirty="0" smtClean="0"/>
              <a:t>30</a:t>
            </a:r>
            <a:endParaRPr lang="en-IN" sz="1200" dirty="0"/>
          </a:p>
          <a:p>
            <a:pPr algn="ctr"/>
            <a:r>
              <a:rPr lang="en-IN" sz="1200" dirty="0"/>
              <a:t>bytes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72411" y="3091581"/>
            <a:ext cx="16772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50 bytes are allocated to p2, but p2 is of 30 bytes only, internal fragmentation of 20 bytes</a:t>
            </a:r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8445380" y="2209178"/>
            <a:ext cx="743485" cy="8478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P3</a:t>
            </a:r>
          </a:p>
          <a:p>
            <a:pPr algn="ctr"/>
            <a:r>
              <a:rPr lang="en-IN" dirty="0" smtClean="0"/>
              <a:t>50</a:t>
            </a:r>
          </a:p>
          <a:p>
            <a:pPr algn="ctr"/>
            <a:r>
              <a:rPr lang="en-IN" dirty="0" smtClean="0"/>
              <a:t>bytes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9952985" y="2126729"/>
            <a:ext cx="743485" cy="8478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P4</a:t>
            </a:r>
          </a:p>
          <a:p>
            <a:pPr algn="ctr"/>
            <a:r>
              <a:rPr lang="en-IN" dirty="0" smtClean="0"/>
              <a:t>50</a:t>
            </a:r>
          </a:p>
          <a:p>
            <a:pPr algn="ctr"/>
            <a:r>
              <a:rPr lang="en-IN" dirty="0" smtClean="0"/>
              <a:t>bytes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9238011" y="2225248"/>
            <a:ext cx="734938" cy="8581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Hole 70 bytes</a:t>
            </a:r>
            <a:endParaRPr lang="en-IN" sz="1200" dirty="0"/>
          </a:p>
        </p:txBody>
      </p:sp>
      <p:sp>
        <p:nvSpPr>
          <p:cNvPr id="22" name="Rectangle 21"/>
          <p:cNvSpPr/>
          <p:nvPr/>
        </p:nvSpPr>
        <p:spPr>
          <a:xfrm>
            <a:off x="9984367" y="3007741"/>
            <a:ext cx="734938" cy="8581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Hole 100 bytes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123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198" y="1825625"/>
            <a:ext cx="11477002" cy="44469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 program to be executed </a:t>
            </a:r>
            <a:r>
              <a:rPr lang="en-US" dirty="0" smtClean="0"/>
              <a:t>must </a:t>
            </a:r>
            <a:r>
              <a:rPr lang="en-US" dirty="0"/>
              <a:t>be in memory. The instruction must be </a:t>
            </a:r>
            <a:r>
              <a:rPr lang="en-US" dirty="0" smtClean="0"/>
              <a:t>fetched from </a:t>
            </a:r>
            <a:r>
              <a:rPr lang="en-US" dirty="0"/>
              <a:t>memory before it is executed.</a:t>
            </a:r>
          </a:p>
          <a:p>
            <a:r>
              <a:rPr lang="en-US" dirty="0" smtClean="0"/>
              <a:t>In </a:t>
            </a:r>
            <a:r>
              <a:rPr lang="en-US" dirty="0"/>
              <a:t>multi-tasking OS memory management is complex, because as </a:t>
            </a:r>
            <a:r>
              <a:rPr lang="en-US" dirty="0">
                <a:solidFill>
                  <a:srgbClr val="FF0000"/>
                </a:solidFill>
              </a:rPr>
              <a:t>processes are swapped in and out of</a:t>
            </a:r>
          </a:p>
          <a:p>
            <a:pPr marL="0" indent="0">
              <a:buNone/>
            </a:pPr>
            <a:r>
              <a:rPr lang="en-US" dirty="0" smtClean="0"/>
              <a:t>    the </a:t>
            </a:r>
            <a:r>
              <a:rPr lang="en-US" dirty="0"/>
              <a:t>CPU, their code and data must be swapped in and out of memory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1. Basic </a:t>
            </a:r>
            <a:r>
              <a:rPr lang="en-IN" b="1" dirty="0">
                <a:solidFill>
                  <a:srgbClr val="FF0000"/>
                </a:solidFill>
              </a:rPr>
              <a:t>Hardware</a:t>
            </a:r>
          </a:p>
          <a:p>
            <a:r>
              <a:rPr lang="en-US" dirty="0"/>
              <a:t>Main memory, cache and CPU registers in the processors are the only storage spaces that CPU can</a:t>
            </a:r>
          </a:p>
          <a:p>
            <a:pPr marL="0" indent="0">
              <a:buNone/>
            </a:pPr>
            <a:r>
              <a:rPr lang="en-IN" dirty="0" smtClean="0"/>
              <a:t>     access </a:t>
            </a:r>
            <a:r>
              <a:rPr lang="en-IN" dirty="0"/>
              <a:t>directly.</a:t>
            </a:r>
          </a:p>
          <a:p>
            <a:r>
              <a:rPr lang="en-US" dirty="0"/>
              <a:t>The program and data must be bought into the memory from the disk, for the process to run. </a:t>
            </a:r>
            <a:endParaRPr lang="en-US" dirty="0" smtClean="0"/>
          </a:p>
          <a:p>
            <a:r>
              <a:rPr lang="en-US" dirty="0" smtClean="0"/>
              <a:t>Each process </a:t>
            </a:r>
            <a:r>
              <a:rPr lang="en-US" dirty="0"/>
              <a:t>has a separate memory space and must access only this range of legal addresses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Protection </a:t>
            </a:r>
            <a:r>
              <a:rPr lang="en-US" dirty="0" smtClean="0"/>
              <a:t>of memory </a:t>
            </a:r>
            <a:r>
              <a:rPr lang="en-US" dirty="0"/>
              <a:t>is required to ensure correct operation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prevention is provided by </a:t>
            </a:r>
            <a:r>
              <a:rPr lang="en-US" dirty="0" smtClean="0"/>
              <a:t>hardware implementation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sz="2900" dirty="0" smtClean="0">
                <a:solidFill>
                  <a:srgbClr val="FF0000"/>
                </a:solidFill>
              </a:rPr>
              <a:t>Two </a:t>
            </a:r>
            <a:r>
              <a:rPr lang="en-US" sz="2900" dirty="0">
                <a:solidFill>
                  <a:srgbClr val="FF0000"/>
                </a:solidFill>
              </a:rPr>
              <a:t>registers are used </a:t>
            </a:r>
            <a:r>
              <a:rPr lang="en-US" sz="2900" dirty="0">
                <a:solidFill>
                  <a:srgbClr val="00B0F0"/>
                </a:solidFill>
              </a:rPr>
              <a:t>- a base register and a limit register</a:t>
            </a:r>
            <a:r>
              <a:rPr lang="en-US" sz="2900" dirty="0">
                <a:solidFill>
                  <a:srgbClr val="FF0000"/>
                </a:solidFill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02" y="596027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6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20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3. </a:t>
            </a:r>
            <a:r>
              <a:rPr lang="en-IN" b="1" dirty="0" smtClean="0">
                <a:solidFill>
                  <a:srgbClr val="FF0000"/>
                </a:solidFill>
              </a:rPr>
              <a:t>Fragmentation</a:t>
            </a:r>
          </a:p>
          <a:p>
            <a:r>
              <a:rPr lang="en-US" dirty="0"/>
              <a:t>If the programs in memory are </a:t>
            </a:r>
            <a:r>
              <a:rPr lang="en-US" dirty="0" err="1"/>
              <a:t>relocatable</a:t>
            </a:r>
            <a:r>
              <a:rPr lang="en-US" dirty="0"/>
              <a:t>, ( using execution-time address binding ), then the </a:t>
            </a:r>
            <a:r>
              <a:rPr lang="en-US" b="1" dirty="0" smtClean="0">
                <a:solidFill>
                  <a:srgbClr val="FF0000"/>
                </a:solidFill>
              </a:rPr>
              <a:t>external fragmentation </a:t>
            </a:r>
            <a:r>
              <a:rPr lang="en-US" dirty="0">
                <a:solidFill>
                  <a:srgbClr val="FF0000"/>
                </a:solidFill>
              </a:rPr>
              <a:t>problem can be reduced via </a:t>
            </a:r>
            <a:r>
              <a:rPr lang="en-US" b="1" i="1" dirty="0">
                <a:solidFill>
                  <a:srgbClr val="FF0000"/>
                </a:solidFill>
              </a:rPr>
              <a:t>compaction</a:t>
            </a:r>
            <a:r>
              <a:rPr lang="en-US" dirty="0"/>
              <a:t>, i.e. </a:t>
            </a:r>
            <a:r>
              <a:rPr lang="en-US" dirty="0">
                <a:solidFill>
                  <a:srgbClr val="0070C0"/>
                </a:solidFill>
              </a:rPr>
              <a:t>moving all processes down to one end </a:t>
            </a:r>
            <a:r>
              <a:rPr lang="en-US" dirty="0" smtClean="0">
                <a:solidFill>
                  <a:srgbClr val="0070C0"/>
                </a:solidFill>
              </a:rPr>
              <a:t>of physical </a:t>
            </a:r>
            <a:r>
              <a:rPr lang="en-US" dirty="0">
                <a:solidFill>
                  <a:srgbClr val="0070C0"/>
                </a:solidFill>
              </a:rPr>
              <a:t>memory </a:t>
            </a:r>
            <a:r>
              <a:rPr lang="en-US" dirty="0"/>
              <a:t>so as to place all free memory together to get a large free block.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only </a:t>
            </a:r>
            <a:r>
              <a:rPr lang="en-US" dirty="0" smtClean="0"/>
              <a:t>involves </a:t>
            </a:r>
            <a:r>
              <a:rPr lang="en-US" dirty="0" smtClean="0">
                <a:solidFill>
                  <a:srgbClr val="0070C0"/>
                </a:solidFill>
              </a:rPr>
              <a:t>updating </a:t>
            </a:r>
            <a:r>
              <a:rPr lang="en-US" dirty="0">
                <a:solidFill>
                  <a:srgbClr val="0070C0"/>
                </a:solidFill>
              </a:rPr>
              <a:t>the relocation register for each process</a:t>
            </a:r>
            <a:r>
              <a:rPr lang="en-US" dirty="0"/>
              <a:t>, as all internal work is done using logical addresses</a:t>
            </a:r>
            <a:r>
              <a:rPr lang="en-US" dirty="0" smtClean="0"/>
              <a:t>.</a:t>
            </a:r>
          </a:p>
          <a:p>
            <a:r>
              <a:rPr lang="en-US" dirty="0"/>
              <a:t>Another solution to external fragmentation is to </a:t>
            </a:r>
            <a:r>
              <a:rPr lang="en-US" dirty="0">
                <a:solidFill>
                  <a:srgbClr val="FF0000"/>
                </a:solidFill>
              </a:rPr>
              <a:t>allow processes to use non-contiguous blocks </a:t>
            </a:r>
            <a:r>
              <a:rPr lang="en-US" dirty="0" smtClean="0">
                <a:solidFill>
                  <a:srgbClr val="FF0000"/>
                </a:solidFill>
              </a:rPr>
              <a:t>of physical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- </a:t>
            </a:r>
            <a:r>
              <a:rPr lang="en-US" b="1" dirty="0"/>
              <a:t>Paging </a:t>
            </a:r>
            <a:r>
              <a:rPr lang="en-US" dirty="0"/>
              <a:t>and </a:t>
            </a:r>
            <a:r>
              <a:rPr lang="en-US" b="1" dirty="0"/>
              <a:t>Segmentation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21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 Paging</a:t>
            </a:r>
            <a:endParaRPr lang="en-IN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dirty="0"/>
              <a:t>Paging is a </a:t>
            </a:r>
            <a:r>
              <a:rPr lang="en-US" dirty="0">
                <a:solidFill>
                  <a:srgbClr val="0070C0"/>
                </a:solidFill>
              </a:rPr>
              <a:t>memory management scheme </a:t>
            </a:r>
            <a:r>
              <a:rPr lang="en-US" dirty="0"/>
              <a:t>that allows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processes </a:t>
            </a:r>
            <a:r>
              <a:rPr lang="en-US" dirty="0"/>
              <a:t>to be stored in </a:t>
            </a:r>
            <a:r>
              <a:rPr lang="en-US" dirty="0">
                <a:solidFill>
                  <a:srgbClr val="0070C0"/>
                </a:solidFill>
              </a:rPr>
              <a:t>physical </a:t>
            </a:r>
            <a:r>
              <a:rPr lang="en-US" dirty="0" smtClean="0">
                <a:solidFill>
                  <a:srgbClr val="0070C0"/>
                </a:solidFill>
              </a:rPr>
              <a:t>memory discontinuously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allocating </a:t>
            </a:r>
            <a:r>
              <a:rPr lang="en-US" dirty="0"/>
              <a:t>memory in equal sized </a:t>
            </a:r>
            <a:r>
              <a:rPr lang="en-US" dirty="0" smtClean="0"/>
              <a:t>blocks </a:t>
            </a:r>
            <a:r>
              <a:rPr lang="en-IN" dirty="0" smtClean="0">
                <a:solidFill>
                  <a:srgbClr val="0070C0"/>
                </a:solidFill>
              </a:rPr>
              <a:t>known </a:t>
            </a:r>
            <a:r>
              <a:rPr lang="en-IN" dirty="0">
                <a:solidFill>
                  <a:srgbClr val="0070C0"/>
                </a:solidFill>
              </a:rPr>
              <a:t>as </a:t>
            </a:r>
            <a:r>
              <a:rPr lang="en-IN" b="1" i="1" dirty="0">
                <a:solidFill>
                  <a:srgbClr val="0070C0"/>
                </a:solidFill>
              </a:rPr>
              <a:t>pages</a:t>
            </a:r>
            <a:r>
              <a:rPr lang="en-IN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dirty="0"/>
              <a:t>Paging eliminates most of the problems of the other methods discussed previously, and is </a:t>
            </a:r>
            <a:r>
              <a:rPr lang="en-US" dirty="0" smtClean="0"/>
              <a:t>the predominant </a:t>
            </a:r>
            <a:r>
              <a:rPr lang="en-US" dirty="0">
                <a:solidFill>
                  <a:srgbClr val="0070C0"/>
                </a:solidFill>
              </a:rPr>
              <a:t>memory management technique used today</a:t>
            </a:r>
            <a:r>
              <a:rPr lang="en-US" dirty="0"/>
              <a:t>.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22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4.1 </a:t>
            </a:r>
            <a:r>
              <a:rPr lang="en-IN" b="1" dirty="0">
                <a:solidFill>
                  <a:srgbClr val="FF0000"/>
                </a:solidFill>
              </a:rPr>
              <a:t>Basic </a:t>
            </a:r>
            <a:r>
              <a:rPr lang="en-IN" b="1" dirty="0" smtClean="0">
                <a:solidFill>
                  <a:srgbClr val="FF0000"/>
                </a:solidFill>
              </a:rPr>
              <a:t>Idea of Paging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basic idea behind paging is </a:t>
            </a:r>
            <a:endParaRPr lang="en-US" dirty="0" smtClean="0"/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to </a:t>
            </a:r>
            <a:r>
              <a:rPr lang="en-US" sz="2400" dirty="0">
                <a:solidFill>
                  <a:srgbClr val="0070C0"/>
                </a:solidFill>
              </a:rPr>
              <a:t>divide </a:t>
            </a:r>
            <a:r>
              <a:rPr lang="en-US" sz="2400" dirty="0">
                <a:solidFill>
                  <a:srgbClr val="C00000"/>
                </a:solidFill>
              </a:rPr>
              <a:t>physical memory </a:t>
            </a:r>
            <a:r>
              <a:rPr lang="en-US" sz="2400" dirty="0">
                <a:solidFill>
                  <a:srgbClr val="0070C0"/>
                </a:solidFill>
              </a:rPr>
              <a:t>into a number of equal sized </a:t>
            </a:r>
            <a:r>
              <a:rPr lang="en-US" sz="2400" dirty="0" smtClean="0">
                <a:solidFill>
                  <a:srgbClr val="0070C0"/>
                </a:solidFill>
              </a:rPr>
              <a:t>blocks called </a:t>
            </a:r>
            <a:r>
              <a:rPr lang="en-US" sz="2400" b="1" i="1" dirty="0">
                <a:solidFill>
                  <a:srgbClr val="C00000"/>
                </a:solidFill>
              </a:rPr>
              <a:t>frames</a:t>
            </a:r>
            <a:r>
              <a:rPr lang="en-US" sz="2400" dirty="0"/>
              <a:t>, </a:t>
            </a:r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to divide a </a:t>
            </a:r>
            <a:r>
              <a:rPr lang="en-US" sz="2400" dirty="0" smtClean="0">
                <a:solidFill>
                  <a:srgbClr val="C00000"/>
                </a:solidFill>
              </a:rPr>
              <a:t>program’s </a:t>
            </a:r>
            <a:r>
              <a:rPr lang="en-US" sz="2400" dirty="0">
                <a:solidFill>
                  <a:srgbClr val="C00000"/>
                </a:solidFill>
              </a:rPr>
              <a:t>logical </a:t>
            </a:r>
            <a:r>
              <a:rPr lang="en-US" sz="2400" dirty="0" smtClean="0">
                <a:solidFill>
                  <a:srgbClr val="C00000"/>
                </a:solidFill>
              </a:rPr>
              <a:t>memory </a:t>
            </a:r>
            <a:r>
              <a:rPr lang="en-US" sz="2400" dirty="0">
                <a:solidFill>
                  <a:srgbClr val="C00000"/>
                </a:solidFill>
              </a:rPr>
              <a:t>space </a:t>
            </a:r>
            <a:r>
              <a:rPr lang="en-US" sz="2400" dirty="0"/>
              <a:t>into blocks of the same </a:t>
            </a:r>
            <a:r>
              <a:rPr lang="en-US" sz="2400" dirty="0" smtClean="0"/>
              <a:t>size </a:t>
            </a:r>
            <a:r>
              <a:rPr lang="en-IN" sz="2400" dirty="0" smtClean="0"/>
              <a:t>called </a:t>
            </a:r>
            <a:r>
              <a:rPr lang="en-IN" sz="2400" b="1" i="1" dirty="0">
                <a:solidFill>
                  <a:srgbClr val="C00000"/>
                </a:solidFill>
              </a:rPr>
              <a:t>pages</a:t>
            </a:r>
            <a:r>
              <a:rPr lang="en-IN" sz="2400" b="1" i="1" dirty="0" smtClean="0"/>
              <a:t>.</a:t>
            </a:r>
          </a:p>
          <a:p>
            <a:pPr marL="0" indent="0" algn="just">
              <a:buNone/>
            </a:pPr>
            <a:endParaRPr lang="en-IN" sz="2400" b="1" i="1" dirty="0" smtClean="0"/>
          </a:p>
          <a:p>
            <a:pPr algn="just"/>
            <a:r>
              <a:rPr lang="en-US" sz="2000" dirty="0" smtClean="0"/>
              <a:t>Any page ( from any process ) can be placed into any</a:t>
            </a:r>
          </a:p>
          <a:p>
            <a:pPr marL="0" indent="0" algn="just">
              <a:buNone/>
            </a:pPr>
            <a:r>
              <a:rPr lang="en-US" sz="2000" dirty="0" smtClean="0"/>
              <a:t>available frame.</a:t>
            </a:r>
          </a:p>
          <a:p>
            <a:pPr algn="just"/>
            <a:r>
              <a:rPr lang="en-US" sz="2000" dirty="0" smtClean="0"/>
              <a:t>The page table is used to look up which frame a particular page is</a:t>
            </a:r>
          </a:p>
          <a:p>
            <a:pPr marL="0" indent="0" algn="just">
              <a:buNone/>
            </a:pPr>
            <a:r>
              <a:rPr lang="en-US" sz="2000" dirty="0" smtClean="0"/>
              <a:t>   stored in at the moment. In the following example,</a:t>
            </a:r>
          </a:p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for instance, page 2 of the program's logical memory is </a:t>
            </a:r>
          </a:p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currently stored in frame 3 of physical memory.</a:t>
            </a:r>
            <a:endParaRPr lang="en-IN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108" y="2921334"/>
            <a:ext cx="4055692" cy="34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23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4.1 </a:t>
            </a:r>
            <a:r>
              <a:rPr lang="en-IN" b="1" dirty="0">
                <a:solidFill>
                  <a:srgbClr val="FF0000"/>
                </a:solidFill>
              </a:rPr>
              <a:t>Basic </a:t>
            </a:r>
            <a:r>
              <a:rPr lang="en-IN" b="1" dirty="0" smtClean="0">
                <a:solidFill>
                  <a:srgbClr val="FF0000"/>
                </a:solidFill>
              </a:rPr>
              <a:t>Idea of Paging</a:t>
            </a:r>
          </a:p>
          <a:p>
            <a:r>
              <a:rPr lang="en-US" dirty="0"/>
              <a:t>A logical address consists of two parts: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page </a:t>
            </a:r>
            <a:r>
              <a:rPr lang="en-US" dirty="0" smtClean="0">
                <a:solidFill>
                  <a:srgbClr val="0070C0"/>
                </a:solidFill>
              </a:rPr>
              <a:t>number in </a:t>
            </a:r>
            <a:r>
              <a:rPr lang="en-US" dirty="0">
                <a:solidFill>
                  <a:srgbClr val="0070C0"/>
                </a:solidFill>
              </a:rPr>
              <a:t>which the address resides,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>
                <a:solidFill>
                  <a:srgbClr val="0070C0"/>
                </a:solidFill>
              </a:rPr>
              <a:t>an offset from </a:t>
            </a:r>
            <a:r>
              <a:rPr lang="en-US" dirty="0" smtClean="0">
                <a:solidFill>
                  <a:srgbClr val="0070C0"/>
                </a:solidFill>
              </a:rPr>
              <a:t>the beginning </a:t>
            </a:r>
            <a:r>
              <a:rPr lang="en-US" dirty="0">
                <a:solidFill>
                  <a:srgbClr val="0070C0"/>
                </a:solidFill>
              </a:rPr>
              <a:t>of that page.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(</a:t>
            </a:r>
            <a:r>
              <a:rPr lang="en-US" dirty="0"/>
              <a:t>The number of bits in the </a:t>
            </a:r>
            <a:r>
              <a:rPr lang="en-US" dirty="0" smtClean="0"/>
              <a:t>page number </a:t>
            </a:r>
            <a:r>
              <a:rPr lang="en-US" dirty="0"/>
              <a:t>limits how many pages a single process </a:t>
            </a:r>
            <a:r>
              <a:rPr lang="en-US" dirty="0" smtClean="0"/>
              <a:t>can address. </a:t>
            </a:r>
            <a:r>
              <a:rPr lang="en-US" dirty="0"/>
              <a:t>The number of bits in the offset determines </a:t>
            </a:r>
            <a:r>
              <a:rPr lang="en-US" dirty="0" smtClean="0"/>
              <a:t>the </a:t>
            </a:r>
            <a:r>
              <a:rPr lang="en-US" dirty="0"/>
              <a:t>maximum size of each page, and should correspond to the system frame size. </a:t>
            </a:r>
            <a:r>
              <a:rPr lang="en-US" dirty="0" smtClean="0"/>
              <a:t>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page table maps the page number to a frame number</a:t>
            </a:r>
            <a:r>
              <a:rPr lang="en-US" dirty="0"/>
              <a:t>, to yield a physical address </a:t>
            </a:r>
            <a:endParaRPr lang="en-US" dirty="0" smtClean="0"/>
          </a:p>
          <a:p>
            <a:r>
              <a:rPr lang="en-US" dirty="0" smtClean="0"/>
              <a:t>physical address which </a:t>
            </a:r>
            <a:r>
              <a:rPr lang="en-US" dirty="0"/>
              <a:t>also has </a:t>
            </a:r>
            <a:r>
              <a:rPr lang="en-US" dirty="0" smtClean="0"/>
              <a:t>two parts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frame number and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offset within that frame.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number of bits in the frame </a:t>
            </a:r>
            <a:r>
              <a:rPr lang="en-US" dirty="0" smtClean="0"/>
              <a:t>number determines </a:t>
            </a:r>
            <a:r>
              <a:rPr lang="en-US" dirty="0"/>
              <a:t>how many frames the system can address, and the number of bits in the offset determines </a:t>
            </a:r>
            <a:r>
              <a:rPr lang="en-US" dirty="0" smtClean="0"/>
              <a:t>the </a:t>
            </a:r>
            <a:r>
              <a:rPr lang="en-IN" dirty="0" smtClean="0"/>
              <a:t>size </a:t>
            </a:r>
            <a:r>
              <a:rPr lang="en-IN" dirty="0"/>
              <a:t>of each frame.</a:t>
            </a:r>
            <a:endParaRPr lang="en-US" dirty="0" smtClean="0"/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640" y="1588102"/>
            <a:ext cx="3673036" cy="10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42" y="72996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24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05033"/>
            <a:ext cx="11972658" cy="5272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4.1 </a:t>
            </a:r>
            <a:r>
              <a:rPr lang="en-IN" b="1" dirty="0">
                <a:solidFill>
                  <a:srgbClr val="FF0000"/>
                </a:solidFill>
              </a:rPr>
              <a:t>Basic </a:t>
            </a:r>
            <a:r>
              <a:rPr lang="en-IN" b="1" dirty="0" smtClean="0">
                <a:solidFill>
                  <a:srgbClr val="FF0000"/>
                </a:solidFill>
              </a:rPr>
              <a:t>Idea of Paging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Page numbers, frame numbers, and frame sizes are determined by the architecture</a:t>
            </a:r>
            <a:r>
              <a:rPr lang="en-US" sz="2400" dirty="0"/>
              <a:t>, but are </a:t>
            </a:r>
            <a:r>
              <a:rPr lang="en-US" sz="2400" dirty="0" smtClean="0"/>
              <a:t>typically </a:t>
            </a:r>
            <a:r>
              <a:rPr lang="en-US" sz="2400" dirty="0" smtClean="0">
                <a:solidFill>
                  <a:srgbClr val="0070C0"/>
                </a:solidFill>
              </a:rPr>
              <a:t>powers </a:t>
            </a:r>
            <a:r>
              <a:rPr lang="en-US" sz="2400" dirty="0">
                <a:solidFill>
                  <a:srgbClr val="0070C0"/>
                </a:solidFill>
              </a:rPr>
              <a:t>of two</a:t>
            </a:r>
            <a:r>
              <a:rPr lang="en-US" sz="2400" dirty="0"/>
              <a:t>, allowing addresses to be split at a certain number of bits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For example, if the </a:t>
            </a:r>
            <a:r>
              <a:rPr lang="en-US" sz="2400" dirty="0" smtClean="0">
                <a:solidFill>
                  <a:srgbClr val="FF0000"/>
                </a:solidFill>
              </a:rPr>
              <a:t>logical address </a:t>
            </a:r>
            <a:r>
              <a:rPr lang="en-US" sz="2400" dirty="0">
                <a:solidFill>
                  <a:srgbClr val="FF0000"/>
                </a:solidFill>
              </a:rPr>
              <a:t>size is 2^m (</a:t>
            </a:r>
            <a:r>
              <a:rPr lang="en-US" sz="2400" dirty="0" smtClean="0">
                <a:solidFill>
                  <a:srgbClr val="FF0000"/>
                </a:solidFill>
              </a:rPr>
              <a:t>2^5=32)</a:t>
            </a:r>
          </a:p>
          <a:p>
            <a:r>
              <a:rPr lang="en-US" sz="2400" dirty="0" smtClean="0"/>
              <a:t>and the </a:t>
            </a:r>
            <a:r>
              <a:rPr lang="en-US" sz="2400" dirty="0">
                <a:solidFill>
                  <a:srgbClr val="FF0000"/>
                </a:solidFill>
              </a:rPr>
              <a:t>page size is </a:t>
            </a:r>
            <a:r>
              <a:rPr lang="en-US" sz="2400" dirty="0" smtClean="0">
                <a:solidFill>
                  <a:srgbClr val="FF0000"/>
                </a:solidFill>
              </a:rPr>
              <a:t>2^n (2^3=8)</a:t>
            </a:r>
            <a:r>
              <a:rPr lang="en-US" sz="2400" dirty="0" smtClean="0"/>
              <a:t>, </a:t>
            </a:r>
            <a:r>
              <a:rPr lang="en-US" sz="2400" dirty="0"/>
              <a:t>then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high-order m-n </a:t>
            </a:r>
            <a:r>
              <a:rPr lang="en-US" sz="2400" dirty="0" smtClean="0">
                <a:solidFill>
                  <a:srgbClr val="FF0000"/>
                </a:solidFill>
              </a:rPr>
              <a:t> (32-8=24)bits </a:t>
            </a:r>
            <a:r>
              <a:rPr lang="en-US" sz="2400" dirty="0">
                <a:solidFill>
                  <a:srgbClr val="FF0000"/>
                </a:solidFill>
              </a:rPr>
              <a:t>of a logical address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designate the </a:t>
            </a:r>
            <a:r>
              <a:rPr lang="en-US" sz="2400" dirty="0">
                <a:solidFill>
                  <a:srgbClr val="FF0000"/>
                </a:solidFill>
              </a:rPr>
              <a:t>page </a:t>
            </a:r>
            <a:r>
              <a:rPr lang="en-US" sz="2400" dirty="0" smtClean="0">
                <a:solidFill>
                  <a:srgbClr val="FF0000"/>
                </a:solidFill>
              </a:rPr>
              <a:t> number</a:t>
            </a:r>
            <a:r>
              <a:rPr lang="en-US" sz="2400" dirty="0" smtClean="0"/>
              <a:t> </a:t>
            </a:r>
            <a:r>
              <a:rPr lang="en-US" sz="2400" dirty="0"/>
              <a:t>and the remaining </a:t>
            </a:r>
            <a:r>
              <a:rPr lang="en-US" sz="2400" dirty="0">
                <a:solidFill>
                  <a:srgbClr val="FF0000"/>
                </a:solidFill>
              </a:rPr>
              <a:t>n bits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represent </a:t>
            </a:r>
            <a:r>
              <a:rPr lang="en-US" sz="2400" dirty="0"/>
              <a:t>the offset.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324" y="4327584"/>
            <a:ext cx="3673036" cy="1061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567" y="2298819"/>
            <a:ext cx="4666004" cy="39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42" y="72996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25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05033"/>
            <a:ext cx="11972658" cy="5272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4.1 </a:t>
            </a:r>
            <a:r>
              <a:rPr lang="en-IN" b="1" dirty="0">
                <a:solidFill>
                  <a:srgbClr val="FF0000"/>
                </a:solidFill>
              </a:rPr>
              <a:t>Basic </a:t>
            </a:r>
            <a:r>
              <a:rPr lang="en-IN" b="1" dirty="0" smtClean="0">
                <a:solidFill>
                  <a:srgbClr val="FF0000"/>
                </a:solidFill>
              </a:rPr>
              <a:t>Idea of Paging</a:t>
            </a:r>
          </a:p>
          <a:p>
            <a:r>
              <a:rPr lang="en-US" sz="2400" dirty="0"/>
              <a:t>Consider the following example, in which a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process </a:t>
            </a:r>
            <a:r>
              <a:rPr lang="en-US" sz="2400" dirty="0"/>
              <a:t>has 16 bytes of logical memory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mapped in 4 </a:t>
            </a:r>
            <a:r>
              <a:rPr lang="en-US" sz="2400" dirty="0" smtClean="0"/>
              <a:t>byte pages </a:t>
            </a:r>
            <a:r>
              <a:rPr lang="en-US" sz="2400" dirty="0"/>
              <a:t>into 32 bytes of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physical </a:t>
            </a:r>
            <a:r>
              <a:rPr lang="en-US" sz="2400" dirty="0"/>
              <a:t>memory. (Presumably some </a:t>
            </a:r>
            <a:r>
              <a:rPr lang="en-US" sz="2400" dirty="0" smtClean="0"/>
              <a:t>other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/>
              <a:t>processes would be consuming </a:t>
            </a:r>
            <a:r>
              <a:rPr lang="en-US" sz="2400" dirty="0" smtClean="0"/>
              <a:t>the </a:t>
            </a:r>
          </a:p>
          <a:p>
            <a:pPr marL="0" indent="0">
              <a:buNone/>
            </a:pPr>
            <a:r>
              <a:rPr lang="en-US" sz="2400" dirty="0" smtClean="0"/>
              <a:t>    remaining </a:t>
            </a:r>
            <a:r>
              <a:rPr lang="en-US" sz="2400" dirty="0"/>
              <a:t>16 bytes of physical memory. )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242" y="1219090"/>
            <a:ext cx="5842259" cy="488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42" y="72996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26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05033"/>
            <a:ext cx="11972658" cy="52729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4.1 </a:t>
            </a:r>
            <a:r>
              <a:rPr lang="en-IN" b="1" dirty="0">
                <a:solidFill>
                  <a:srgbClr val="FF0000"/>
                </a:solidFill>
              </a:rPr>
              <a:t>Basic </a:t>
            </a:r>
            <a:r>
              <a:rPr lang="en-IN" b="1" dirty="0" smtClean="0">
                <a:solidFill>
                  <a:srgbClr val="FF0000"/>
                </a:solidFill>
              </a:rPr>
              <a:t>Idea of Paging</a:t>
            </a:r>
          </a:p>
          <a:p>
            <a:r>
              <a:rPr lang="en-US" dirty="0"/>
              <a:t>Note that paging is like having a table of relocation registers, one for each page of the logical memory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Advantages of Paging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b="1" dirty="0"/>
              <a:t>no external fragmentation </a:t>
            </a:r>
            <a:r>
              <a:rPr lang="en-US" dirty="0"/>
              <a:t>with paging. All blocks of physical memory are used, </a:t>
            </a:r>
            <a:endParaRPr lang="en-US" dirty="0" smtClean="0"/>
          </a:p>
          <a:p>
            <a:r>
              <a:rPr lang="en-US" dirty="0" smtClean="0"/>
              <a:t>there are no </a:t>
            </a:r>
            <a:r>
              <a:rPr lang="en-US" dirty="0"/>
              <a:t>gaps in between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no </a:t>
            </a:r>
            <a:r>
              <a:rPr lang="en-US" dirty="0"/>
              <a:t>problems with finding the right sized hole for a particular chunk of </a:t>
            </a:r>
            <a:r>
              <a:rPr lang="en-US" dirty="0" smtClean="0"/>
              <a:t>memory.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Disadvantages of Paging</a:t>
            </a:r>
          </a:p>
          <a:p>
            <a:r>
              <a:rPr lang="en-US" dirty="0" smtClean="0"/>
              <a:t>There </a:t>
            </a:r>
            <a:r>
              <a:rPr lang="en-US" dirty="0"/>
              <a:t>is, however, internal fragmentation. Memory is allocated in chunks the size of a page, and on </a:t>
            </a:r>
            <a:r>
              <a:rPr lang="en-US" dirty="0" smtClean="0"/>
              <a:t>the average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the last page will only be half full, wasting on the average half a page of memory per process</a:t>
            </a:r>
            <a:r>
              <a:rPr lang="en-US" dirty="0"/>
              <a:t>.</a:t>
            </a:r>
          </a:p>
          <a:p>
            <a:r>
              <a:rPr lang="en-US" dirty="0" smtClean="0"/>
              <a:t>Larger </a:t>
            </a:r>
            <a:r>
              <a:rPr lang="en-US" dirty="0"/>
              <a:t>page sizes waste more memory, but are more efficient in terms of overhead. Modern trends </a:t>
            </a:r>
            <a:r>
              <a:rPr lang="en-US" dirty="0" smtClean="0"/>
              <a:t>have been </a:t>
            </a:r>
            <a:r>
              <a:rPr lang="en-US" dirty="0"/>
              <a:t>to increase page sizes, and some systems even have multiple size pages to try and make the best </a:t>
            </a:r>
            <a:r>
              <a:rPr lang="en-US" dirty="0" smtClean="0"/>
              <a:t>of </a:t>
            </a:r>
            <a:r>
              <a:rPr lang="en-IN" dirty="0" smtClean="0"/>
              <a:t>both </a:t>
            </a:r>
            <a:r>
              <a:rPr lang="en-IN" dirty="0"/>
              <a:t>worlds.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42" y="72996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27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05033"/>
            <a:ext cx="11972658" cy="52729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4.1 </a:t>
            </a:r>
            <a:r>
              <a:rPr lang="en-IN" b="1" dirty="0">
                <a:solidFill>
                  <a:srgbClr val="FF0000"/>
                </a:solidFill>
              </a:rPr>
              <a:t>Basic </a:t>
            </a:r>
            <a:r>
              <a:rPr lang="en-IN" b="1" dirty="0" smtClean="0">
                <a:solidFill>
                  <a:srgbClr val="FF0000"/>
                </a:solidFill>
              </a:rPr>
              <a:t>Idea of Paging</a:t>
            </a:r>
          </a:p>
          <a:p>
            <a:pPr>
              <a:lnSpc>
                <a:spcPct val="120000"/>
              </a:lnSpc>
            </a:pPr>
            <a:r>
              <a:rPr lang="en-US" dirty="0"/>
              <a:t>When a process requests memory ( e.g. when its code is loaded in from disk ), </a:t>
            </a:r>
            <a:r>
              <a:rPr lang="en-US" dirty="0">
                <a:solidFill>
                  <a:srgbClr val="0070C0"/>
                </a:solidFill>
              </a:rPr>
              <a:t>free frames are </a:t>
            </a:r>
            <a:r>
              <a:rPr lang="en-US" dirty="0" smtClean="0">
                <a:solidFill>
                  <a:srgbClr val="0070C0"/>
                </a:solidFill>
              </a:rPr>
              <a:t>allocated from </a:t>
            </a:r>
            <a:r>
              <a:rPr lang="en-US" dirty="0">
                <a:solidFill>
                  <a:srgbClr val="0070C0"/>
                </a:solidFill>
              </a:rPr>
              <a:t>a free-frame list</a:t>
            </a:r>
            <a:r>
              <a:rPr lang="en-US" dirty="0"/>
              <a:t>, and inserted into that process's page table.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70C0"/>
                </a:solidFill>
              </a:rPr>
              <a:t>Processes </a:t>
            </a:r>
            <a:r>
              <a:rPr lang="en-US" dirty="0">
                <a:solidFill>
                  <a:srgbClr val="0070C0"/>
                </a:solidFill>
              </a:rPr>
              <a:t>are blocked from accessing anyone else's memory because </a:t>
            </a:r>
            <a:r>
              <a:rPr lang="en-US" dirty="0"/>
              <a:t>all of their memory requests </a:t>
            </a:r>
            <a:r>
              <a:rPr lang="en-US" dirty="0" smtClean="0"/>
              <a:t>are mapped </a:t>
            </a:r>
            <a:r>
              <a:rPr lang="en-US" dirty="0"/>
              <a:t>through their page table. There is no way for them to generate an address that maps into </a:t>
            </a:r>
            <a:r>
              <a:rPr lang="en-US" dirty="0" smtClean="0"/>
              <a:t>any </a:t>
            </a:r>
            <a:r>
              <a:rPr lang="en-IN" dirty="0" smtClean="0"/>
              <a:t>other </a:t>
            </a:r>
            <a:r>
              <a:rPr lang="en-IN" dirty="0"/>
              <a:t>process's memory space.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operating system must keep track of each individual process's page table</a:t>
            </a:r>
            <a:r>
              <a:rPr lang="en-US" dirty="0"/>
              <a:t>, updating it whenever </a:t>
            </a:r>
            <a:r>
              <a:rPr lang="en-US" dirty="0" smtClean="0"/>
              <a:t>the process's </a:t>
            </a:r>
            <a:r>
              <a:rPr lang="en-US" dirty="0"/>
              <a:t>pages get moved in and out of memory, and applying the correct page table when </a:t>
            </a:r>
            <a:r>
              <a:rPr lang="en-US" dirty="0" smtClean="0"/>
              <a:t>processing system </a:t>
            </a:r>
            <a:r>
              <a:rPr lang="en-US" dirty="0"/>
              <a:t>calls for a particular process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/>
              <a:t>This all increases the overhead involved when swapping </a:t>
            </a:r>
            <a:r>
              <a:rPr lang="en-US" dirty="0" smtClean="0"/>
              <a:t>processes in </a:t>
            </a:r>
            <a:r>
              <a:rPr lang="en-US" dirty="0"/>
              <a:t>and out of the CPU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( The currently active page table must be updated to reflect the process that </a:t>
            </a:r>
            <a:r>
              <a:rPr lang="en-US" dirty="0" smtClean="0"/>
              <a:t>is </a:t>
            </a:r>
            <a:r>
              <a:rPr lang="en-IN" dirty="0" smtClean="0"/>
              <a:t>currently </a:t>
            </a:r>
            <a:r>
              <a:rPr lang="en-IN" dirty="0"/>
              <a:t>running. )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42" y="72996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28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05033"/>
            <a:ext cx="11972658" cy="5272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4.1 </a:t>
            </a:r>
            <a:r>
              <a:rPr lang="en-IN" b="1" dirty="0">
                <a:solidFill>
                  <a:srgbClr val="FF0000"/>
                </a:solidFill>
              </a:rPr>
              <a:t>Basic </a:t>
            </a:r>
            <a:r>
              <a:rPr lang="en-IN" b="1" dirty="0" smtClean="0">
                <a:solidFill>
                  <a:srgbClr val="FF0000"/>
                </a:solidFill>
              </a:rPr>
              <a:t>Idea of Paging</a:t>
            </a:r>
          </a:p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682" y="1709159"/>
            <a:ext cx="6128555" cy="45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42" y="72996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29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05033"/>
            <a:ext cx="11972658" cy="5272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4.2 </a:t>
            </a:r>
            <a:r>
              <a:rPr lang="en-IN" b="1" dirty="0">
                <a:solidFill>
                  <a:srgbClr val="FF0000"/>
                </a:solidFill>
              </a:rPr>
              <a:t>Hardware </a:t>
            </a:r>
            <a:r>
              <a:rPr lang="en-IN" b="1" dirty="0" smtClean="0">
                <a:solidFill>
                  <a:srgbClr val="FF0000"/>
                </a:solidFill>
              </a:rPr>
              <a:t>Support for paging</a:t>
            </a:r>
          </a:p>
          <a:p>
            <a:r>
              <a:rPr lang="en-US" dirty="0"/>
              <a:t>Page lookups must be done for every memory reference, and whenever a </a:t>
            </a:r>
            <a:r>
              <a:rPr lang="en-US" dirty="0">
                <a:solidFill>
                  <a:srgbClr val="0070C0"/>
                </a:solidFill>
              </a:rPr>
              <a:t>process gets </a:t>
            </a:r>
            <a:r>
              <a:rPr lang="en-US" dirty="0" smtClean="0">
                <a:solidFill>
                  <a:srgbClr val="0070C0"/>
                </a:solidFill>
              </a:rPr>
              <a:t>swapped in </a:t>
            </a:r>
            <a:r>
              <a:rPr lang="en-US" dirty="0">
                <a:solidFill>
                  <a:srgbClr val="0070C0"/>
                </a:solidFill>
              </a:rPr>
              <a:t>or out of the CPU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its page table must be swapped in and out too, along with the </a:t>
            </a:r>
            <a:r>
              <a:rPr lang="en-US" dirty="0" smtClean="0">
                <a:solidFill>
                  <a:srgbClr val="FF0000"/>
                </a:solidFill>
              </a:rPr>
              <a:t>instruction registers</a:t>
            </a:r>
            <a:r>
              <a:rPr lang="en-US" dirty="0">
                <a:solidFill>
                  <a:srgbClr val="FF0000"/>
                </a:solidFill>
              </a:rPr>
              <a:t>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therefore appropriate to provide hardware support for this operation, in </a:t>
            </a:r>
            <a:r>
              <a:rPr lang="en-US" dirty="0" smtClean="0"/>
              <a:t>order to </a:t>
            </a:r>
            <a:r>
              <a:rPr lang="en-US" dirty="0"/>
              <a:t>make it as fast as possible and to make process switches as fast as possible also</a:t>
            </a:r>
            <a:r>
              <a:rPr lang="en-US" dirty="0" smtClean="0"/>
              <a:t>.</a:t>
            </a:r>
          </a:p>
          <a:p>
            <a:r>
              <a:rPr lang="en-US" dirty="0"/>
              <a:t>One option is to </a:t>
            </a:r>
            <a:r>
              <a:rPr lang="en-US" dirty="0">
                <a:solidFill>
                  <a:srgbClr val="0070C0"/>
                </a:solidFill>
              </a:rPr>
              <a:t>use </a:t>
            </a:r>
            <a:r>
              <a:rPr lang="en-US" b="1" dirty="0">
                <a:solidFill>
                  <a:srgbClr val="0070C0"/>
                </a:solidFill>
              </a:rPr>
              <a:t>a set of dedicated registers </a:t>
            </a:r>
            <a:r>
              <a:rPr lang="en-US" dirty="0"/>
              <a:t>for the page table. Here each register content </a:t>
            </a:r>
            <a:r>
              <a:rPr lang="en-US" dirty="0" smtClean="0"/>
              <a:t>is loaded</a:t>
            </a:r>
            <a:r>
              <a:rPr lang="en-US" dirty="0"/>
              <a:t>, when the program is loaded into memory.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DEC PDP-11 uses </a:t>
            </a:r>
            <a:r>
              <a:rPr lang="en-US" dirty="0" smtClean="0"/>
              <a:t>16-bit addressing </a:t>
            </a:r>
            <a:r>
              <a:rPr lang="en-US" dirty="0"/>
              <a:t>and 8 KB pages, resulting in only 8 pages per process. ( It takes 13 bits to address </a:t>
            </a:r>
            <a:r>
              <a:rPr lang="en-US" dirty="0" smtClean="0"/>
              <a:t>8 KB </a:t>
            </a:r>
            <a:r>
              <a:rPr lang="en-US" dirty="0"/>
              <a:t>of offset, leaving only 3 bits to define a page number. )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198" y="1615154"/>
            <a:ext cx="11477002" cy="474119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b="1" dirty="0">
                <a:solidFill>
                  <a:srgbClr val="00B0F0"/>
                </a:solidFill>
              </a:rPr>
              <a:t>The base register holds </a:t>
            </a:r>
            <a:r>
              <a:rPr lang="en-US" dirty="0" smtClean="0"/>
              <a:t>the smallest </a:t>
            </a:r>
            <a:r>
              <a:rPr lang="en-US" dirty="0"/>
              <a:t>legal </a:t>
            </a:r>
            <a:r>
              <a:rPr lang="en-US" dirty="0">
                <a:solidFill>
                  <a:srgbClr val="FF0000"/>
                </a:solidFill>
              </a:rPr>
              <a:t>physical memory address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>
                <a:solidFill>
                  <a:srgbClr val="00B0F0"/>
                </a:solidFill>
              </a:rPr>
              <a:t>limit register </a:t>
            </a:r>
            <a:r>
              <a:rPr lang="en-US" dirty="0">
                <a:solidFill>
                  <a:srgbClr val="00B0F0"/>
                </a:solidFill>
              </a:rPr>
              <a:t>specifies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size of the range</a:t>
            </a:r>
            <a:r>
              <a:rPr lang="en-US" dirty="0" smtClean="0"/>
              <a:t>.</a:t>
            </a:r>
          </a:p>
          <a:p>
            <a:r>
              <a:rPr lang="en-US" dirty="0"/>
              <a:t>For example, if the base register holds 1000 and limit register is 500, then the program can </a:t>
            </a:r>
            <a:r>
              <a:rPr lang="en-US" dirty="0" smtClean="0">
                <a:solidFill>
                  <a:srgbClr val="FF0000"/>
                </a:solidFill>
              </a:rPr>
              <a:t>legally access </a:t>
            </a:r>
            <a:r>
              <a:rPr lang="en-US" dirty="0">
                <a:solidFill>
                  <a:srgbClr val="FF0000"/>
                </a:solidFill>
              </a:rPr>
              <a:t>all addresses from 1000 through 1500 </a:t>
            </a:r>
            <a:r>
              <a:rPr lang="en-US" dirty="0"/>
              <a:t>(inclusive</a:t>
            </a:r>
            <a:r>
              <a:rPr lang="en-US" dirty="0" smtClean="0"/>
              <a:t>).</a:t>
            </a:r>
          </a:p>
          <a:p>
            <a:r>
              <a:rPr lang="en-US" dirty="0"/>
              <a:t>Protection of memory space is done. </a:t>
            </a:r>
            <a:r>
              <a:rPr lang="en-US" dirty="0">
                <a:solidFill>
                  <a:srgbClr val="0070C0"/>
                </a:solidFill>
              </a:rPr>
              <a:t>Any attempt by an executing program to access </a:t>
            </a:r>
            <a:r>
              <a:rPr lang="en-US" dirty="0" smtClean="0">
                <a:solidFill>
                  <a:srgbClr val="0070C0"/>
                </a:solidFill>
              </a:rPr>
              <a:t>operating system memory </a:t>
            </a:r>
            <a:r>
              <a:rPr lang="en-US" dirty="0">
                <a:solidFill>
                  <a:srgbClr val="0070C0"/>
                </a:solidFill>
              </a:rPr>
              <a:t>or other program memory results in a trap to the operating system</a:t>
            </a:r>
            <a:r>
              <a:rPr lang="en-US" dirty="0"/>
              <a:t>, which treats </a:t>
            </a:r>
            <a:r>
              <a:rPr lang="en-US" dirty="0" smtClean="0"/>
              <a:t>the attempt </a:t>
            </a:r>
            <a:r>
              <a:rPr lang="en-US" dirty="0"/>
              <a:t>as a fatal error. This scheme prevents a user program from (accidentally or deliberately</a:t>
            </a:r>
            <a:r>
              <a:rPr lang="en-US" dirty="0" smtClean="0"/>
              <a:t>) modifying </a:t>
            </a:r>
            <a:r>
              <a:rPr lang="en-US" dirty="0"/>
              <a:t>the code or data structures of either the operating system or other users.</a:t>
            </a:r>
          </a:p>
          <a:p>
            <a:r>
              <a:rPr lang="en-US" dirty="0">
                <a:solidFill>
                  <a:srgbClr val="0070C0"/>
                </a:solidFill>
              </a:rPr>
              <a:t>The base and limit registers can be loaded only by the operating system</a:t>
            </a:r>
            <a:r>
              <a:rPr lang="en-US" dirty="0"/>
              <a:t>, which </a:t>
            </a:r>
            <a:r>
              <a:rPr lang="en-US" dirty="0">
                <a:solidFill>
                  <a:srgbClr val="0070C0"/>
                </a:solidFill>
              </a:rPr>
              <a:t>uses a </a:t>
            </a:r>
            <a:r>
              <a:rPr lang="en-US" dirty="0" smtClean="0">
                <a:solidFill>
                  <a:srgbClr val="0070C0"/>
                </a:solidFill>
              </a:rPr>
              <a:t>special privileged </a:t>
            </a:r>
            <a:r>
              <a:rPr lang="en-US" dirty="0">
                <a:solidFill>
                  <a:srgbClr val="0070C0"/>
                </a:solidFill>
              </a:rPr>
              <a:t>instruction. </a:t>
            </a:r>
            <a:r>
              <a:rPr lang="en-US" dirty="0"/>
              <a:t>Since privileged instructions can be executed only in kernel mode only </a:t>
            </a:r>
            <a:r>
              <a:rPr lang="en-US" dirty="0" smtClean="0"/>
              <a:t>the operating </a:t>
            </a:r>
            <a:r>
              <a:rPr lang="en-US" dirty="0"/>
              <a:t>system can load the base and limit registers.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02" y="596027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42" y="72996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30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05033"/>
            <a:ext cx="11972658" cy="5272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4.2 </a:t>
            </a:r>
            <a:r>
              <a:rPr lang="en-IN" b="1" dirty="0">
                <a:solidFill>
                  <a:srgbClr val="FF0000"/>
                </a:solidFill>
              </a:rPr>
              <a:t>Hardware </a:t>
            </a:r>
            <a:r>
              <a:rPr lang="en-IN" b="1" dirty="0" smtClean="0">
                <a:solidFill>
                  <a:srgbClr val="FF0000"/>
                </a:solidFill>
              </a:rPr>
              <a:t>Support for paging</a:t>
            </a:r>
          </a:p>
          <a:p>
            <a:r>
              <a:rPr lang="en-US" sz="2000" dirty="0"/>
              <a:t>An alternate option is to </a:t>
            </a:r>
            <a:r>
              <a:rPr lang="en-US" sz="2000" dirty="0">
                <a:solidFill>
                  <a:srgbClr val="0070C0"/>
                </a:solidFill>
              </a:rPr>
              <a:t>store the page table in main memory, and to use a single register ( </a:t>
            </a:r>
            <a:r>
              <a:rPr lang="en-US" sz="2000" dirty="0" smtClean="0">
                <a:solidFill>
                  <a:srgbClr val="0070C0"/>
                </a:solidFill>
              </a:rPr>
              <a:t>called the </a:t>
            </a:r>
            <a:r>
              <a:rPr lang="en-US" sz="2000" b="1" i="1" dirty="0">
                <a:solidFill>
                  <a:srgbClr val="0070C0"/>
                </a:solidFill>
              </a:rPr>
              <a:t>page-table base register, PTBR </a:t>
            </a:r>
            <a:r>
              <a:rPr lang="en-US" sz="2000" dirty="0">
                <a:solidFill>
                  <a:srgbClr val="0070C0"/>
                </a:solidFill>
              </a:rPr>
              <a:t>) to record the address of the page table is memory.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Process </a:t>
            </a:r>
            <a:r>
              <a:rPr lang="en-US" sz="2000" dirty="0">
                <a:solidFill>
                  <a:srgbClr val="0070C0"/>
                </a:solidFill>
              </a:rPr>
              <a:t>switching is fast</a:t>
            </a:r>
            <a:r>
              <a:rPr lang="en-US" sz="2000" dirty="0"/>
              <a:t>, because only the single register needs to be changed.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However </a:t>
            </a:r>
            <a:r>
              <a:rPr lang="en-US" sz="2000" dirty="0">
                <a:solidFill>
                  <a:srgbClr val="0070C0"/>
                </a:solidFill>
              </a:rPr>
              <a:t>memory access is slow</a:t>
            </a:r>
            <a:r>
              <a:rPr lang="en-US" sz="2000" dirty="0"/>
              <a:t>, because every memory access </a:t>
            </a:r>
            <a:r>
              <a:rPr lang="en-US" sz="2000" dirty="0" smtClean="0"/>
              <a:t>now requires </a:t>
            </a:r>
            <a:r>
              <a:rPr lang="en-US" sz="2000" b="1" i="1" dirty="0"/>
              <a:t>two </a:t>
            </a:r>
            <a:r>
              <a:rPr lang="en-US" sz="2000" dirty="0"/>
              <a:t>memory accesses - One to fetch the frame number from memory and </a:t>
            </a:r>
            <a:r>
              <a:rPr lang="en-US" sz="2000" dirty="0" smtClean="0"/>
              <a:t>then another </a:t>
            </a:r>
            <a:r>
              <a:rPr lang="en-US" sz="2000" dirty="0"/>
              <a:t>one to access the desired memory location.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682" y="3293933"/>
            <a:ext cx="7869001" cy="356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42" y="72996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31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05033"/>
            <a:ext cx="11972658" cy="52729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4.2 </a:t>
            </a:r>
            <a:r>
              <a:rPr lang="en-IN" b="1" dirty="0">
                <a:solidFill>
                  <a:srgbClr val="FF0000"/>
                </a:solidFill>
              </a:rPr>
              <a:t>Hardware </a:t>
            </a:r>
            <a:r>
              <a:rPr lang="en-IN" b="1" dirty="0" smtClean="0">
                <a:solidFill>
                  <a:srgbClr val="FF0000"/>
                </a:solidFill>
              </a:rPr>
              <a:t>Support for paging</a:t>
            </a:r>
          </a:p>
          <a:p>
            <a:r>
              <a:rPr lang="en-US" dirty="0"/>
              <a:t>The solution to this problem is to use a very special </a:t>
            </a:r>
            <a:r>
              <a:rPr lang="en-US" dirty="0">
                <a:solidFill>
                  <a:srgbClr val="0070C0"/>
                </a:solidFill>
              </a:rPr>
              <a:t>high-speed memory device called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the </a:t>
            </a:r>
            <a:r>
              <a:rPr lang="en-US" b="1" i="1" dirty="0">
                <a:solidFill>
                  <a:srgbClr val="0070C0"/>
                </a:solidFill>
              </a:rPr>
              <a:t>translation look-aside buffer, TLB.</a:t>
            </a:r>
          </a:p>
          <a:p>
            <a:r>
              <a:rPr lang="en-US" dirty="0" smtClean="0"/>
              <a:t> </a:t>
            </a:r>
            <a:r>
              <a:rPr lang="en-US" dirty="0"/>
              <a:t>The benefit of the TLB is that it can search an entire table for a key value in parallel, </a:t>
            </a:r>
            <a:r>
              <a:rPr lang="en-US" dirty="0" smtClean="0"/>
              <a:t>and if </a:t>
            </a:r>
            <a:r>
              <a:rPr lang="en-US" dirty="0"/>
              <a:t>it is found anywhere in the table, then the corresponding lookup value is returned.</a:t>
            </a:r>
          </a:p>
          <a:p>
            <a:r>
              <a:rPr lang="en-US" dirty="0" smtClean="0"/>
              <a:t> </a:t>
            </a:r>
            <a:r>
              <a:rPr lang="en-US" dirty="0"/>
              <a:t>It is used as a cache device.</a:t>
            </a:r>
          </a:p>
          <a:p>
            <a:r>
              <a:rPr lang="en-US" dirty="0" smtClean="0"/>
              <a:t>Addresses </a:t>
            </a:r>
            <a:r>
              <a:rPr lang="en-US" dirty="0"/>
              <a:t>are first checked against the TLB, and if the page is not there ( a TLB miss ),</a:t>
            </a:r>
          </a:p>
          <a:p>
            <a:pPr marL="0" indent="0">
              <a:buNone/>
            </a:pPr>
            <a:r>
              <a:rPr lang="en-US" dirty="0" smtClean="0"/>
              <a:t>    then </a:t>
            </a:r>
            <a:r>
              <a:rPr lang="en-US" dirty="0"/>
              <a:t>the frame is looked up from main memory and the TLB is updated.</a:t>
            </a:r>
          </a:p>
          <a:p>
            <a:r>
              <a:rPr lang="en-US" dirty="0" smtClean="0"/>
              <a:t> </a:t>
            </a:r>
            <a:r>
              <a:rPr lang="en-US" dirty="0"/>
              <a:t>If the TLB is full, then replacement strategies range from </a:t>
            </a:r>
            <a:r>
              <a:rPr lang="en-US" b="1" i="1" dirty="0"/>
              <a:t>least-recently used, LRU </a:t>
            </a:r>
            <a:r>
              <a:rPr lang="en-US" dirty="0"/>
              <a:t>to</a:t>
            </a:r>
          </a:p>
          <a:p>
            <a:pPr marL="0" indent="0">
              <a:buNone/>
            </a:pPr>
            <a:r>
              <a:rPr lang="en-IN" dirty="0" smtClean="0"/>
              <a:t>    random. </a:t>
            </a:r>
            <a:endParaRPr lang="en-IN" dirty="0"/>
          </a:p>
          <a:p>
            <a:r>
              <a:rPr lang="en-US" dirty="0" smtClean="0"/>
              <a:t>Some </a:t>
            </a:r>
            <a:r>
              <a:rPr lang="en-US" dirty="0"/>
              <a:t>TLBs allow some entries to be </a:t>
            </a:r>
            <a:r>
              <a:rPr lang="en-US" b="1" i="1" dirty="0"/>
              <a:t>wired down</a:t>
            </a:r>
            <a:r>
              <a:rPr lang="en-US" dirty="0"/>
              <a:t>, which means that they cannot be</a:t>
            </a:r>
          </a:p>
          <a:p>
            <a:pPr marL="0" indent="0">
              <a:buNone/>
            </a:pPr>
            <a:r>
              <a:rPr lang="en-US" dirty="0" smtClean="0"/>
              <a:t>    removed </a:t>
            </a:r>
            <a:r>
              <a:rPr lang="en-US" dirty="0"/>
              <a:t>from the TLB. Typically these would be kernel frames.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42" y="72996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32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05033"/>
            <a:ext cx="11972658" cy="5272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4.2 </a:t>
            </a:r>
            <a:r>
              <a:rPr lang="en-IN" b="1" dirty="0">
                <a:solidFill>
                  <a:srgbClr val="FF0000"/>
                </a:solidFill>
              </a:rPr>
              <a:t>Hardware </a:t>
            </a:r>
            <a:r>
              <a:rPr lang="en-IN" b="1" dirty="0" smtClean="0">
                <a:solidFill>
                  <a:srgbClr val="FF0000"/>
                </a:solidFill>
              </a:rPr>
              <a:t>Support for paging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350" y="1844909"/>
            <a:ext cx="5708007" cy="42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42" y="72996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33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05033"/>
            <a:ext cx="11972658" cy="5272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4.2 </a:t>
            </a:r>
            <a:r>
              <a:rPr lang="en-IN" b="1" dirty="0">
                <a:solidFill>
                  <a:srgbClr val="FF0000"/>
                </a:solidFill>
              </a:rPr>
              <a:t>Hardware </a:t>
            </a:r>
            <a:r>
              <a:rPr lang="en-IN" b="1" dirty="0" smtClean="0">
                <a:solidFill>
                  <a:srgbClr val="FF0000"/>
                </a:solidFill>
              </a:rPr>
              <a:t>Support for paging</a:t>
            </a:r>
          </a:p>
          <a:p>
            <a:r>
              <a:rPr lang="en-US" dirty="0"/>
              <a:t>Some TLBs store </a:t>
            </a:r>
            <a:r>
              <a:rPr lang="en-US" b="1" i="1" dirty="0"/>
              <a:t>address-space identifiers, ASIDs</a:t>
            </a:r>
            <a:r>
              <a:rPr lang="en-US" dirty="0"/>
              <a:t>, to keep track of which process "owns" a </a:t>
            </a:r>
            <a:r>
              <a:rPr lang="en-US" dirty="0" smtClean="0"/>
              <a:t>particular entry </a:t>
            </a:r>
            <a:r>
              <a:rPr lang="en-US" dirty="0"/>
              <a:t>in the TLB.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entries from multiple processes to be stored simultaneously in the </a:t>
            </a:r>
            <a:r>
              <a:rPr lang="en-US" dirty="0" smtClean="0"/>
              <a:t>TLB without </a:t>
            </a:r>
            <a:r>
              <a:rPr lang="en-US" dirty="0"/>
              <a:t>granting one process access to some other process's memory location. Without this feature the</a:t>
            </a:r>
          </a:p>
          <a:p>
            <a:r>
              <a:rPr lang="en-US" dirty="0"/>
              <a:t>TLB has to be flushed clean with every process switch.</a:t>
            </a:r>
          </a:p>
          <a:p>
            <a:r>
              <a:rPr lang="en-US" dirty="0" smtClean="0"/>
              <a:t>▪The </a:t>
            </a:r>
            <a:r>
              <a:rPr lang="en-US" dirty="0"/>
              <a:t>percentage of time that the desired information is found in the TLB is termed the </a:t>
            </a:r>
            <a:r>
              <a:rPr lang="en-US" b="1" i="1" dirty="0"/>
              <a:t>hit ratio</a:t>
            </a:r>
            <a:r>
              <a:rPr lang="en-US" dirty="0"/>
              <a:t>.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42" y="72996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34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05033"/>
            <a:ext cx="11972658" cy="5272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4.2 </a:t>
            </a:r>
            <a:r>
              <a:rPr lang="en-IN" b="1" dirty="0">
                <a:solidFill>
                  <a:srgbClr val="FF0000"/>
                </a:solidFill>
              </a:rPr>
              <a:t>Hardware </a:t>
            </a:r>
            <a:r>
              <a:rPr lang="en-IN" b="1" dirty="0" smtClean="0">
                <a:solidFill>
                  <a:srgbClr val="FF0000"/>
                </a:solidFill>
              </a:rPr>
              <a:t>Support for paging</a:t>
            </a:r>
          </a:p>
          <a:p>
            <a:r>
              <a:rPr lang="en-US" dirty="0"/>
              <a:t>For example, suppose that it takes 100 nanoseconds to access main memory, and only 20 </a:t>
            </a:r>
            <a:r>
              <a:rPr lang="en-US" dirty="0" smtClean="0"/>
              <a:t>nanoseconds to </a:t>
            </a:r>
            <a:r>
              <a:rPr lang="en-US" dirty="0"/>
              <a:t>search the TLB.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a TLB hit takes 120 nanoseconds total ( 20 to find the frame number </a:t>
            </a:r>
            <a:r>
              <a:rPr lang="en-US" dirty="0" smtClean="0"/>
              <a:t>and then </a:t>
            </a:r>
            <a:r>
              <a:rPr lang="en-US" dirty="0"/>
              <a:t>another 100 to go get the data ),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a TLB miss takes 220 ( 20 to search the TLB, 100 to </a:t>
            </a:r>
            <a:r>
              <a:rPr lang="en-US" dirty="0" smtClean="0"/>
              <a:t>go get </a:t>
            </a:r>
            <a:r>
              <a:rPr lang="en-US" dirty="0"/>
              <a:t>the frame number, and then another 100 to go get the data. ) So with an 80% TLB hit ratio, the</a:t>
            </a:r>
          </a:p>
          <a:p>
            <a:r>
              <a:rPr lang="en-US" dirty="0"/>
              <a:t>average memory access time would be:</a:t>
            </a:r>
          </a:p>
          <a:p>
            <a:r>
              <a:rPr lang="en-IN" dirty="0"/>
              <a:t>0.80 * 120 + 0.20 * 220 = 140 nanoseconds</a:t>
            </a:r>
          </a:p>
          <a:p>
            <a:r>
              <a:rPr lang="en-US" dirty="0"/>
              <a:t>for a 40% slowdown to get the frame number. 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42" y="72996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35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05033"/>
            <a:ext cx="12009070" cy="5272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4.3 </a:t>
            </a:r>
            <a:r>
              <a:rPr lang="en-IN" b="1" dirty="0" smtClean="0"/>
              <a:t>Protection</a:t>
            </a:r>
          </a:p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26" y="1675241"/>
            <a:ext cx="5534562" cy="4110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91840" y="1205006"/>
            <a:ext cx="65518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 bit can be added to the page table</a:t>
            </a:r>
            <a:r>
              <a:rPr lang="en-US" dirty="0" smtClean="0">
                <a:latin typeface="Times New Roman" panose="02020603050405020304" pitchFamily="18" charset="0"/>
              </a:rPr>
              <a:t>. Valid </a:t>
            </a:r>
            <a:r>
              <a:rPr lang="en-US" dirty="0">
                <a:latin typeface="Times New Roman" panose="02020603050405020304" pitchFamily="18" charset="0"/>
              </a:rPr>
              <a:t>/ invalid bits can be added </a:t>
            </a:r>
            <a:r>
              <a:rPr lang="en-US" dirty="0" smtClean="0">
                <a:latin typeface="Times New Roman" panose="02020603050405020304" pitchFamily="18" charset="0"/>
              </a:rPr>
              <a:t>to the </a:t>
            </a:r>
            <a:r>
              <a:rPr lang="en-US" dirty="0">
                <a:latin typeface="Times New Roman" panose="02020603050405020304" pitchFamily="18" charset="0"/>
              </a:rPr>
              <a:t>page table</a:t>
            </a:r>
            <a:r>
              <a:rPr lang="en-US" dirty="0">
                <a:latin typeface="TimesNewRomanPSMT"/>
              </a:rPr>
              <a:t>. The valid bit ‘V</a:t>
            </a:r>
            <a:r>
              <a:rPr lang="en-US" dirty="0" smtClean="0">
                <a:latin typeface="TimesNewRomanPSMT"/>
              </a:rPr>
              <a:t>’ </a:t>
            </a:r>
            <a:r>
              <a:rPr lang="en-US" dirty="0" smtClean="0">
                <a:latin typeface="Times New Roman" panose="02020603050405020304" pitchFamily="18" charset="0"/>
              </a:rPr>
              <a:t>shows </a:t>
            </a:r>
            <a:r>
              <a:rPr lang="en-US" dirty="0">
                <a:latin typeface="Times New Roman" panose="02020603050405020304" pitchFamily="18" charset="0"/>
              </a:rPr>
              <a:t>that the page is valid and</a:t>
            </a:r>
          </a:p>
          <a:p>
            <a:r>
              <a:rPr lang="en-US" dirty="0">
                <a:latin typeface="TimesNewRomanPSMT"/>
              </a:rPr>
              <a:t>updated, and the invalid bit ‘</a:t>
            </a:r>
            <a:r>
              <a:rPr lang="en-US" dirty="0" err="1">
                <a:latin typeface="TimesNewRomanPSMT"/>
              </a:rPr>
              <a:t>i</a:t>
            </a:r>
            <a:r>
              <a:rPr lang="en-US" dirty="0">
                <a:latin typeface="TimesNewRomanPSMT"/>
              </a:rPr>
              <a:t>’ </a:t>
            </a:r>
            <a:r>
              <a:rPr lang="en-US" dirty="0" smtClean="0">
                <a:latin typeface="TimesNewRomanPSMT"/>
              </a:rPr>
              <a:t>shows </a:t>
            </a:r>
            <a:r>
              <a:rPr lang="en-US" dirty="0" smtClean="0">
                <a:latin typeface="Times New Roman" panose="02020603050405020304" pitchFamily="18" charset="0"/>
              </a:rPr>
              <a:t>that </a:t>
            </a:r>
            <a:r>
              <a:rPr lang="en-US" dirty="0">
                <a:latin typeface="Times New Roman" panose="02020603050405020304" pitchFamily="18" charset="0"/>
              </a:rPr>
              <a:t>the page is not valid and </a:t>
            </a:r>
            <a:r>
              <a:rPr lang="en-US" dirty="0" smtClean="0">
                <a:latin typeface="Times New Roman" panose="02020603050405020304" pitchFamily="18" charset="0"/>
              </a:rPr>
              <a:t>updated page </a:t>
            </a:r>
            <a:r>
              <a:rPr lang="en-US" dirty="0">
                <a:latin typeface="Times New Roman" panose="02020603050405020304" pitchFamily="18" charset="0"/>
              </a:rPr>
              <a:t>is not in the physical memory.</a:t>
            </a:r>
          </a:p>
          <a:p>
            <a:r>
              <a:rPr lang="en-US" sz="1200" dirty="0">
                <a:latin typeface="SymbolMT"/>
              </a:rPr>
              <a:t>• </a:t>
            </a:r>
            <a:r>
              <a:rPr lang="en-US" dirty="0">
                <a:latin typeface="Times New Roman" panose="02020603050405020304" pitchFamily="18" charset="0"/>
              </a:rPr>
              <a:t>Note that the valid / invalid bits</a:t>
            </a:r>
          </a:p>
          <a:p>
            <a:r>
              <a:rPr lang="en-US" dirty="0">
                <a:latin typeface="Times New Roman" panose="02020603050405020304" pitchFamily="18" charset="0"/>
              </a:rPr>
              <a:t>described above cannot block all</a:t>
            </a:r>
          </a:p>
          <a:p>
            <a:r>
              <a:rPr lang="en-US" dirty="0">
                <a:latin typeface="Times New Roman" panose="02020603050405020304" pitchFamily="18" charset="0"/>
              </a:rPr>
              <a:t>illegal memory accesses, due to the</a:t>
            </a:r>
          </a:p>
          <a:p>
            <a:r>
              <a:rPr lang="en-IN" dirty="0">
                <a:latin typeface="Times New Roman" panose="02020603050405020304" pitchFamily="18" charset="0"/>
              </a:rPr>
              <a:t>internal fragmentation. Many</a:t>
            </a:r>
          </a:p>
          <a:p>
            <a:r>
              <a:rPr lang="en-US" dirty="0">
                <a:latin typeface="Times New Roman" panose="02020603050405020304" pitchFamily="18" charset="0"/>
              </a:rPr>
              <a:t>processes do not use all the page table</a:t>
            </a:r>
          </a:p>
          <a:p>
            <a:r>
              <a:rPr lang="en-IN" dirty="0">
                <a:latin typeface="Times New Roman" panose="02020603050405020304" pitchFamily="18" charset="0"/>
              </a:rPr>
              <a:t>entries available to them.</a:t>
            </a:r>
          </a:p>
          <a:p>
            <a:r>
              <a:rPr lang="en-US" sz="1200" dirty="0">
                <a:latin typeface="SymbolMT"/>
              </a:rPr>
              <a:t>• </a:t>
            </a:r>
            <a:r>
              <a:rPr lang="en-US" dirty="0">
                <a:latin typeface="Times New Roman" panose="02020603050405020304" pitchFamily="18" charset="0"/>
              </a:rPr>
              <a:t>Addresses of the pages 0,1,2,3,4 </a:t>
            </a:r>
            <a:r>
              <a:rPr lang="en-US" dirty="0" smtClean="0">
                <a:latin typeface="Times New Roman" panose="02020603050405020304" pitchFamily="18" charset="0"/>
              </a:rPr>
              <a:t>and 5 </a:t>
            </a:r>
            <a:r>
              <a:rPr lang="en-US" dirty="0">
                <a:latin typeface="Times New Roman" panose="02020603050405020304" pitchFamily="18" charset="0"/>
              </a:rPr>
              <a:t>are mapped using the page table </a:t>
            </a:r>
            <a:r>
              <a:rPr lang="en-US" dirty="0" smtClean="0">
                <a:latin typeface="Times New Roman" panose="02020603050405020304" pitchFamily="18" charset="0"/>
              </a:rPr>
              <a:t>as </a:t>
            </a:r>
            <a:r>
              <a:rPr lang="en-IN" dirty="0" smtClean="0">
                <a:latin typeface="Times New Roman" panose="02020603050405020304" pitchFamily="18" charset="0"/>
              </a:rPr>
              <a:t>they </a:t>
            </a:r>
            <a:r>
              <a:rPr lang="en-IN" dirty="0">
                <a:latin typeface="Times New Roman" panose="02020603050405020304" pitchFamily="18" charset="0"/>
              </a:rPr>
              <a:t>are valid</a:t>
            </a:r>
            <a:r>
              <a:rPr lang="en-IN" dirty="0" smtClean="0">
                <a:latin typeface="Times New Roman" panose="02020603050405020304" pitchFamily="18" charset="0"/>
              </a:rPr>
              <a:t>. </a:t>
            </a:r>
            <a:r>
              <a:rPr lang="en-US" sz="1200" dirty="0" smtClean="0">
                <a:latin typeface="SymbolMT"/>
              </a:rPr>
              <a:t>• </a:t>
            </a:r>
            <a:r>
              <a:rPr lang="en-US" dirty="0">
                <a:latin typeface="Times New Roman" panose="02020603050405020304" pitchFamily="18" charset="0"/>
              </a:rPr>
              <a:t>Addresses of the pages 6 and 7 are</a:t>
            </a:r>
          </a:p>
          <a:p>
            <a:r>
              <a:rPr lang="en-US" dirty="0">
                <a:latin typeface="Times New Roman" panose="02020603050405020304" pitchFamily="18" charset="0"/>
              </a:rPr>
              <a:t>invalid and cannot be mapped. </a:t>
            </a:r>
            <a:r>
              <a:rPr lang="en-US" dirty="0" smtClean="0">
                <a:latin typeface="Times New Roman" panose="02020603050405020304" pitchFamily="18" charset="0"/>
              </a:rPr>
              <a:t>Any attempt </a:t>
            </a:r>
            <a:r>
              <a:rPr lang="en-US" dirty="0">
                <a:latin typeface="Times New Roman" panose="02020603050405020304" pitchFamily="18" charset="0"/>
              </a:rPr>
              <a:t>to access those pages </a:t>
            </a:r>
            <a:r>
              <a:rPr lang="en-US" dirty="0" smtClean="0">
                <a:latin typeface="Times New Roman" panose="02020603050405020304" pitchFamily="18" charset="0"/>
              </a:rPr>
              <a:t>will send </a:t>
            </a:r>
            <a:r>
              <a:rPr lang="en-US" dirty="0">
                <a:latin typeface="Times New Roman" panose="02020603050405020304" pitchFamily="18" charset="0"/>
              </a:rPr>
              <a:t>a trap to the 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3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5775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445" y="6356350"/>
            <a:ext cx="4114800" cy="365125"/>
          </a:xfrm>
        </p:spPr>
        <p:txBody>
          <a:bodyPr/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Operating System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248" y="6287984"/>
            <a:ext cx="4286428" cy="365125"/>
          </a:xfrm>
        </p:spPr>
        <p:txBody>
          <a:bodyPr/>
          <a:lstStyle/>
          <a:p>
            <a:r>
              <a:rPr lang="en-IN" sz="1400" b="1" dirty="0" err="1" smtClean="0">
                <a:solidFill>
                  <a:srgbClr val="FF0000"/>
                </a:solidFill>
              </a:rPr>
              <a:t>Vijayalaxmi</a:t>
            </a:r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err="1" smtClean="0">
                <a:solidFill>
                  <a:srgbClr val="FF0000"/>
                </a:solidFill>
              </a:rPr>
              <a:t>Mekali</a:t>
            </a:r>
            <a:r>
              <a:rPr lang="en-IN" sz="1400" b="1" dirty="0" smtClean="0">
                <a:solidFill>
                  <a:srgbClr val="FF0000"/>
                </a:solidFill>
              </a:rPr>
              <a:t>, </a:t>
            </a:r>
            <a:r>
              <a:rPr lang="en-IN" sz="1400" b="1" dirty="0" err="1" smtClean="0">
                <a:solidFill>
                  <a:srgbClr val="FF0000"/>
                </a:solidFill>
              </a:rPr>
              <a:t>Asst</a:t>
            </a:r>
            <a:r>
              <a:rPr lang="en-IN" sz="1400" b="1" dirty="0" smtClean="0">
                <a:solidFill>
                  <a:srgbClr val="FF0000"/>
                </a:solidFill>
              </a:rPr>
              <a:t> Prof, </a:t>
            </a:r>
            <a:r>
              <a:rPr lang="en-IN" sz="1400" b="1" dirty="0" err="1" smtClean="0">
                <a:solidFill>
                  <a:srgbClr val="FF0000"/>
                </a:solidFill>
              </a:rPr>
              <a:t>Dept</a:t>
            </a:r>
            <a:r>
              <a:rPr lang="en-IN" sz="1400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36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05033"/>
            <a:ext cx="12009070" cy="5272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4.3 </a:t>
            </a:r>
            <a:r>
              <a:rPr lang="en-IN" b="1" dirty="0"/>
              <a:t>Shared Pages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5893" y="1921590"/>
            <a:ext cx="6843796" cy="39151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302" y="596027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0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99" y="1401510"/>
            <a:ext cx="11844471" cy="49548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2</a:t>
            </a:r>
            <a:r>
              <a:rPr lang="en-IN" b="1" dirty="0" smtClean="0">
                <a:solidFill>
                  <a:srgbClr val="FF0000"/>
                </a:solidFill>
              </a:rPr>
              <a:t>. Address </a:t>
            </a:r>
            <a:r>
              <a:rPr lang="en-IN" b="1" dirty="0">
                <a:solidFill>
                  <a:srgbClr val="FF0000"/>
                </a:solidFill>
              </a:rPr>
              <a:t>Binding</a:t>
            </a:r>
          </a:p>
          <a:p>
            <a:r>
              <a:rPr lang="en-US" dirty="0" smtClean="0"/>
              <a:t> </a:t>
            </a:r>
            <a:r>
              <a:rPr lang="en-US" dirty="0"/>
              <a:t>User programs typically refer to memory addresses with symbolic names such as "</a:t>
            </a:r>
            <a:r>
              <a:rPr lang="en-US" dirty="0" err="1"/>
              <a:t>i</a:t>
            </a:r>
            <a:r>
              <a:rPr lang="en-US" dirty="0"/>
              <a:t>", "count", and</a:t>
            </a:r>
          </a:p>
          <a:p>
            <a:pPr marL="0" indent="0">
              <a:buNone/>
            </a:pPr>
            <a:r>
              <a:rPr lang="en-US" dirty="0"/>
              <a:t>"average Temperature". These symbolic names must be mapped or </a:t>
            </a:r>
            <a:r>
              <a:rPr lang="en-US" b="1" i="1" dirty="0"/>
              <a:t>bound </a:t>
            </a:r>
            <a:r>
              <a:rPr lang="en-US" dirty="0"/>
              <a:t>to physical memory</a:t>
            </a:r>
          </a:p>
          <a:p>
            <a:pPr marL="0" indent="0">
              <a:buNone/>
            </a:pPr>
            <a:r>
              <a:rPr lang="en-US" dirty="0"/>
              <a:t>addresses, which typically occurs in several stages: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Compile </a:t>
            </a:r>
            <a:r>
              <a:rPr lang="en-US" b="1" dirty="0">
                <a:solidFill>
                  <a:srgbClr val="FF0000"/>
                </a:solidFill>
              </a:rPr>
              <a:t>Time </a:t>
            </a:r>
            <a:r>
              <a:rPr lang="en-US" dirty="0"/>
              <a:t>- If it is known at compile time where a program will reside in physical memory,</a:t>
            </a:r>
          </a:p>
          <a:p>
            <a:pPr marL="0" indent="0">
              <a:buNone/>
            </a:pPr>
            <a:r>
              <a:rPr lang="en-US" dirty="0" smtClean="0"/>
              <a:t>   then </a:t>
            </a:r>
            <a:r>
              <a:rPr lang="en-US" b="1" i="1" dirty="0"/>
              <a:t>absolute code </a:t>
            </a:r>
            <a:r>
              <a:rPr lang="en-US" dirty="0"/>
              <a:t>can be generated by the compiler, containing actual physical addresses. However</a:t>
            </a:r>
          </a:p>
          <a:p>
            <a:pPr marL="0" indent="0">
              <a:buNone/>
            </a:pPr>
            <a:r>
              <a:rPr lang="en-US" dirty="0" smtClean="0"/>
              <a:t>   if </a:t>
            </a:r>
            <a:r>
              <a:rPr lang="en-US" dirty="0"/>
              <a:t>the load address changes at some later time, then the program will have to be recompiled.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Load </a:t>
            </a:r>
            <a:r>
              <a:rPr lang="en-US" b="1" dirty="0">
                <a:solidFill>
                  <a:srgbClr val="FF0000"/>
                </a:solidFill>
              </a:rPr>
              <a:t>Time </a:t>
            </a:r>
            <a:r>
              <a:rPr lang="en-US" dirty="0"/>
              <a:t>- If the location at which a program </a:t>
            </a:r>
            <a:r>
              <a:rPr lang="en-US" dirty="0">
                <a:solidFill>
                  <a:srgbClr val="0070C0"/>
                </a:solidFill>
              </a:rPr>
              <a:t>will be loaded is not known at compile time</a:t>
            </a:r>
            <a:r>
              <a:rPr lang="en-US" dirty="0"/>
              <a:t>, then</a:t>
            </a:r>
          </a:p>
          <a:p>
            <a:pPr marL="0" indent="0">
              <a:buNone/>
            </a:pPr>
            <a:r>
              <a:rPr lang="en-US" dirty="0" smtClean="0"/>
              <a:t>   the </a:t>
            </a:r>
            <a:r>
              <a:rPr lang="en-US" dirty="0">
                <a:solidFill>
                  <a:srgbClr val="0070C0"/>
                </a:solidFill>
              </a:rPr>
              <a:t>compiler must generate </a:t>
            </a:r>
            <a:r>
              <a:rPr lang="en-US" b="1" i="1" dirty="0" err="1">
                <a:solidFill>
                  <a:srgbClr val="0070C0"/>
                </a:solidFill>
              </a:rPr>
              <a:t>relocatable</a:t>
            </a:r>
            <a:r>
              <a:rPr lang="en-US" b="1" i="1" dirty="0">
                <a:solidFill>
                  <a:srgbClr val="0070C0"/>
                </a:solidFill>
              </a:rPr>
              <a:t> code</a:t>
            </a:r>
            <a:r>
              <a:rPr lang="en-US" dirty="0"/>
              <a:t>, which </a:t>
            </a:r>
            <a:r>
              <a:rPr lang="en-US" dirty="0" smtClean="0"/>
              <a:t>references </a:t>
            </a:r>
            <a:r>
              <a:rPr lang="en-US" dirty="0"/>
              <a:t>addresses relative to the start of the</a:t>
            </a:r>
          </a:p>
          <a:p>
            <a:pPr marL="0" indent="0">
              <a:buNone/>
            </a:pPr>
            <a:r>
              <a:rPr lang="en-US" dirty="0" smtClean="0"/>
              <a:t>   program</a:t>
            </a:r>
            <a:r>
              <a:rPr lang="en-US" dirty="0"/>
              <a:t>. If that starting address changes, then the program must be reloaded but not recompiled.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Execution </a:t>
            </a:r>
            <a:r>
              <a:rPr lang="en-US" b="1" dirty="0">
                <a:solidFill>
                  <a:srgbClr val="FF0000"/>
                </a:solidFill>
              </a:rPr>
              <a:t>Time </a:t>
            </a:r>
            <a:r>
              <a:rPr lang="en-US" dirty="0"/>
              <a:t>- If a program can be moved around in memory during the course of its execution,</a:t>
            </a:r>
          </a:p>
          <a:p>
            <a:pPr marL="0" indent="0">
              <a:buNone/>
            </a:pPr>
            <a:r>
              <a:rPr lang="en-US" dirty="0" smtClean="0"/>
              <a:t>   then </a:t>
            </a:r>
            <a:r>
              <a:rPr lang="en-US" dirty="0"/>
              <a:t>binding must be delayed until execution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5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Address Binding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026" y="1298961"/>
            <a:ext cx="3147600" cy="5332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8646" y="1577480"/>
            <a:ext cx="2865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Figure 8.3 shows the various stages of the binding processes and the units involved in each stage: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7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. Logical </a:t>
            </a:r>
            <a:r>
              <a:rPr lang="en-US" b="1" dirty="0">
                <a:solidFill>
                  <a:srgbClr val="FF0000"/>
                </a:solidFill>
              </a:rPr>
              <a:t>Versus Physical Address Space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address generated by the CPU is a </a:t>
            </a:r>
            <a:r>
              <a:rPr lang="en-US" b="1" i="1" dirty="0"/>
              <a:t>logical address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whereas </a:t>
            </a:r>
            <a:r>
              <a:rPr lang="en-US" dirty="0"/>
              <a:t>the memory address where </a:t>
            </a:r>
            <a:r>
              <a:rPr lang="en-US" dirty="0" smtClean="0"/>
              <a:t>programs are </a:t>
            </a:r>
            <a:r>
              <a:rPr lang="en-US" dirty="0"/>
              <a:t>actually stored is a </a:t>
            </a:r>
            <a:r>
              <a:rPr lang="en-US" b="1" i="1" dirty="0"/>
              <a:t>physical address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set of all logical addresses used by a program composes the </a:t>
            </a:r>
            <a:r>
              <a:rPr lang="en-US" b="1" i="1" dirty="0"/>
              <a:t>logical address space</a:t>
            </a:r>
            <a:r>
              <a:rPr lang="en-US" dirty="0"/>
              <a:t>, and the set of </a:t>
            </a:r>
            <a:r>
              <a:rPr lang="en-US" dirty="0" smtClean="0"/>
              <a:t>all corresponding </a:t>
            </a:r>
            <a:r>
              <a:rPr lang="en-US" dirty="0"/>
              <a:t>physical addresses composes the </a:t>
            </a:r>
            <a:r>
              <a:rPr lang="en-US" b="1" i="1" dirty="0"/>
              <a:t>physical address space.</a:t>
            </a:r>
          </a:p>
          <a:p>
            <a:r>
              <a:rPr lang="en-US" dirty="0" smtClean="0"/>
              <a:t> </a:t>
            </a:r>
            <a:r>
              <a:rPr lang="en-US" dirty="0"/>
              <a:t>The run time mapping of logical to physical addresses is handled by the </a:t>
            </a:r>
            <a:r>
              <a:rPr lang="en-US" b="1" i="1" dirty="0"/>
              <a:t>memory-management </a:t>
            </a:r>
            <a:r>
              <a:rPr lang="en-US" b="1" i="1" dirty="0" smtClean="0"/>
              <a:t>unit</a:t>
            </a:r>
            <a:r>
              <a:rPr lang="en-US" b="1" i="1" dirty="0"/>
              <a:t>(</a:t>
            </a:r>
            <a:r>
              <a:rPr lang="en-US" b="1" i="1" dirty="0" smtClean="0"/>
              <a:t> </a:t>
            </a:r>
            <a:r>
              <a:rPr lang="en-IN" b="1" i="1" dirty="0" smtClean="0"/>
              <a:t>MMU)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US" dirty="0" smtClean="0"/>
              <a:t>The </a:t>
            </a:r>
            <a:r>
              <a:rPr lang="en-US" dirty="0"/>
              <a:t>MMU can take on many forms. One of the simplest is a modification of the </a:t>
            </a:r>
            <a:r>
              <a:rPr lang="en-US" dirty="0" smtClean="0"/>
              <a:t>base-register </a:t>
            </a:r>
            <a:r>
              <a:rPr lang="en-IN" dirty="0" smtClean="0"/>
              <a:t>scheme </a:t>
            </a:r>
            <a:r>
              <a:rPr lang="en-IN" dirty="0"/>
              <a:t>described earlier.</a:t>
            </a:r>
          </a:p>
          <a:p>
            <a:r>
              <a:rPr lang="en-US" dirty="0" smtClean="0"/>
              <a:t> </a:t>
            </a:r>
            <a:r>
              <a:rPr lang="en-US" dirty="0"/>
              <a:t>The base register is now termed a </a:t>
            </a:r>
            <a:r>
              <a:rPr lang="en-US" b="1" i="1" dirty="0"/>
              <a:t>relocation register</a:t>
            </a:r>
            <a:r>
              <a:rPr lang="en-US" dirty="0"/>
              <a:t>, whose value is added to every </a:t>
            </a:r>
            <a:r>
              <a:rPr lang="en-US" dirty="0" smtClean="0"/>
              <a:t>memory request </a:t>
            </a:r>
            <a:r>
              <a:rPr lang="en-US" dirty="0"/>
              <a:t>at the hardware level.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8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716" y="1832092"/>
            <a:ext cx="4666004" cy="36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557"/>
            <a:ext cx="10515600" cy="10320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Module-III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Main </a:t>
            </a:r>
            <a:r>
              <a:rPr lang="en-IN" sz="3600" b="1" dirty="0"/>
              <a:t>Memory Management Strategies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8" y="198555"/>
            <a:ext cx="970384" cy="92809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Operating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2669" y="6356350"/>
            <a:ext cx="3671131" cy="365125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</a:rPr>
              <a:t>Vijayalaxmi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Mekali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</a:rPr>
              <a:t>Asst</a:t>
            </a:r>
            <a:r>
              <a:rPr lang="en-IN" b="1" dirty="0" smtClean="0">
                <a:solidFill>
                  <a:srgbClr val="FF0000"/>
                </a:solidFill>
              </a:rPr>
              <a:t> Prof, </a:t>
            </a:r>
            <a:r>
              <a:rPr lang="en-IN" b="1" dirty="0" err="1" smtClean="0">
                <a:solidFill>
                  <a:srgbClr val="FF0000"/>
                </a:solidFill>
              </a:rPr>
              <a:t>Dept</a:t>
            </a:r>
            <a:r>
              <a:rPr lang="en-IN" b="1" dirty="0" smtClean="0">
                <a:solidFill>
                  <a:srgbClr val="FF0000"/>
                </a:solidFill>
              </a:rPr>
              <a:t> of CSE, KSIT  </a:t>
            </a:r>
            <a:fld id="{51C92C1B-1B8D-4B15-992B-7D2CC22FBF65}" type="slidenum">
              <a:rPr lang="en-IN" smtClean="0"/>
              <a:t>9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3" y="1126648"/>
            <a:ext cx="11972658" cy="522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4. </a:t>
            </a:r>
            <a:r>
              <a:rPr lang="en-IN" b="1" dirty="0" smtClean="0">
                <a:solidFill>
                  <a:srgbClr val="FF0000"/>
                </a:solidFill>
              </a:rPr>
              <a:t>Dynamic </a:t>
            </a:r>
            <a:r>
              <a:rPr lang="en-IN" b="1" dirty="0">
                <a:solidFill>
                  <a:srgbClr val="FF0000"/>
                </a:solidFill>
              </a:rPr>
              <a:t>Loading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Rather than loading an entire program into memory at once, dynamic loading loads up each routine as </a:t>
            </a:r>
            <a:r>
              <a:rPr lang="en-US" dirty="0" smtClean="0">
                <a:solidFill>
                  <a:srgbClr val="00B0F0"/>
                </a:solidFill>
              </a:rPr>
              <a:t>it is </a:t>
            </a:r>
            <a:r>
              <a:rPr lang="en-US" dirty="0">
                <a:solidFill>
                  <a:srgbClr val="00B0F0"/>
                </a:solidFill>
              </a:rPr>
              <a:t>called.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advantage is that unused routines need not be loaded, thus reducing total memory </a:t>
            </a:r>
            <a:r>
              <a:rPr lang="en-US" dirty="0" smtClean="0"/>
              <a:t>usage and </a:t>
            </a:r>
            <a:r>
              <a:rPr lang="en-US" dirty="0"/>
              <a:t>generating faster program startup times.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disadvantage is the added complexity and overhead </a:t>
            </a:r>
            <a:r>
              <a:rPr lang="en-US" dirty="0" smtClean="0"/>
              <a:t>of checking </a:t>
            </a:r>
            <a:r>
              <a:rPr lang="en-US" dirty="0"/>
              <a:t>to see if a routine is loaded every time it is called and then loading it up if it is not already</a:t>
            </a:r>
          </a:p>
          <a:p>
            <a:pPr marL="0" indent="0">
              <a:buNone/>
            </a:pPr>
            <a:r>
              <a:rPr lang="en-IN" dirty="0" smtClean="0"/>
              <a:t>   loaded</a:t>
            </a:r>
            <a:r>
              <a:rPr lang="en-IN" dirty="0"/>
              <a:t>.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4063</Words>
  <Application>Microsoft Office PowerPoint</Application>
  <PresentationFormat>Widescreen</PresentationFormat>
  <Paragraphs>368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SymbolMT</vt:lpstr>
      <vt:lpstr>Times New Roman</vt:lpstr>
      <vt:lpstr>TimesNewRomanPSMT</vt:lpstr>
      <vt:lpstr>Office Theme</vt:lpstr>
      <vt:lpstr>Operating System  Sub Code:18CS43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  <vt:lpstr>Module-III Main Memory Management Strategies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 Sub Code:18CS43</dc:title>
  <dc:creator>Bharath</dc:creator>
  <cp:lastModifiedBy>Bharath</cp:lastModifiedBy>
  <cp:revision>27</cp:revision>
  <dcterms:created xsi:type="dcterms:W3CDTF">2020-03-31T05:29:09Z</dcterms:created>
  <dcterms:modified xsi:type="dcterms:W3CDTF">2020-04-08T17:35:08Z</dcterms:modified>
</cp:coreProperties>
</file>