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7" r:id="rId3"/>
    <p:sldId id="259" r:id="rId4"/>
    <p:sldId id="260" r:id="rId5"/>
    <p:sldId id="261" r:id="rId6"/>
    <p:sldId id="262" r:id="rId7"/>
    <p:sldId id="285" r:id="rId8"/>
    <p:sldId id="286" r:id="rId9"/>
    <p:sldId id="263" r:id="rId10"/>
    <p:sldId id="264" r:id="rId11"/>
    <p:sldId id="265" r:id="rId12"/>
    <p:sldId id="282" r:id="rId13"/>
    <p:sldId id="28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25167-8891-40CF-BE2A-546D505654D7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DC0A-DD15-470E-9AF9-553269E184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A55-3FC3-4D39-92F2-185FE68E4E44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5A3F-665A-442B-94A2-851323A14EAA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ACAC-0811-4022-96BB-5C871BC8338C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0881A-6980-4C7B-AED4-27CEFD2C59B7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BFD8-2EA8-4979-847D-D396F17EA231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9DCC-8557-443A-B3C7-39CB93A78B58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32FB-E387-4B24-A1B4-98EE8461E972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6CFB-4D98-4E7B-A7AE-A4EE251D12D3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6DD3B-80E6-45DA-8D6A-2AA7B6E961EA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9248-DB0D-4A22-A6D9-420572DFA7E7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E2A49-79D5-4641-83FD-729B7B087944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5A4B-1E84-4221-B5AC-A62CADBD0AD8}" type="datetime1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A9AD-1CD4-4448-86E3-8EBC4D628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223" y="957128"/>
            <a:ext cx="6858000" cy="156388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Code:18CS43</a:t>
            </a:r>
            <a:br>
              <a:rPr lang="en-I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Synchronization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Faculty Name : </a:t>
            </a:r>
            <a:r>
              <a:rPr lang="en-IN" dirty="0" err="1" smtClean="0">
                <a:solidFill>
                  <a:schemeClr val="tx2"/>
                </a:solidFill>
              </a:rPr>
              <a:t>Sougandhika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Narayan</a:t>
            </a:r>
            <a:endParaRPr lang="en-IN" dirty="0" smtClean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Asst. Professor, Department of CSE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KSIT, Bangalore</a:t>
            </a:r>
          </a:p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63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/>
          <a:lstStyle/>
          <a:p>
            <a:r>
              <a:rPr lang="en-US" spc="15" dirty="0" smtClean="0"/>
              <a:t>Scheduling</a:t>
            </a:r>
            <a:r>
              <a:rPr lang="en-US" spc="-75" dirty="0" smtClean="0"/>
              <a:t> </a:t>
            </a:r>
            <a:r>
              <a:rPr lang="en-US" spc="10" dirty="0" smtClean="0"/>
              <a:t>Criteria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12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b="1" spc="10" dirty="0">
                <a:latin typeface="Arial"/>
                <a:cs typeface="Arial"/>
              </a:rPr>
              <a:t>CPU </a:t>
            </a:r>
            <a:r>
              <a:rPr sz="1850" b="1" spc="5" dirty="0">
                <a:latin typeface="Arial"/>
                <a:cs typeface="Arial"/>
              </a:rPr>
              <a:t>utilization </a:t>
            </a:r>
            <a:r>
              <a:rPr sz="1850" spc="10" dirty="0">
                <a:latin typeface="Arial"/>
                <a:cs typeface="Arial"/>
              </a:rPr>
              <a:t>– keep </a:t>
            </a:r>
            <a:r>
              <a:rPr sz="1850" spc="5" dirty="0">
                <a:latin typeface="Arial"/>
                <a:cs typeface="Arial"/>
              </a:rPr>
              <a:t>the </a:t>
            </a:r>
            <a:r>
              <a:rPr sz="1850" spc="10" dirty="0">
                <a:latin typeface="Arial"/>
                <a:cs typeface="Arial"/>
              </a:rPr>
              <a:t>CPU as busy as</a:t>
            </a:r>
            <a:r>
              <a:rPr sz="1850" spc="-14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possible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1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142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b="1" spc="5" dirty="0">
                <a:latin typeface="Arial"/>
                <a:cs typeface="Arial"/>
              </a:rPr>
              <a:t>Throughput </a:t>
            </a:r>
            <a:r>
              <a:rPr sz="1850" spc="10" dirty="0">
                <a:latin typeface="Arial"/>
                <a:cs typeface="Arial"/>
              </a:rPr>
              <a:t>– # </a:t>
            </a:r>
            <a:r>
              <a:rPr sz="1850" spc="5" dirty="0">
                <a:latin typeface="Arial"/>
                <a:cs typeface="Arial"/>
              </a:rPr>
              <a:t>of </a:t>
            </a:r>
            <a:r>
              <a:rPr sz="1850" spc="10" dirty="0">
                <a:latin typeface="Arial"/>
                <a:cs typeface="Arial"/>
              </a:rPr>
              <a:t>processes </a:t>
            </a:r>
            <a:r>
              <a:rPr sz="1850" spc="5" dirty="0">
                <a:latin typeface="Arial"/>
                <a:cs typeface="Arial"/>
              </a:rPr>
              <a:t>that </a:t>
            </a:r>
            <a:r>
              <a:rPr sz="1850" spc="10" dirty="0">
                <a:latin typeface="Arial"/>
                <a:cs typeface="Arial"/>
              </a:rPr>
              <a:t>complete </a:t>
            </a:r>
            <a:r>
              <a:rPr sz="1850" spc="5" dirty="0">
                <a:latin typeface="Arial"/>
                <a:cs typeface="Arial"/>
              </a:rPr>
              <a:t>their execution </a:t>
            </a:r>
            <a:r>
              <a:rPr sz="1850" spc="10" dirty="0">
                <a:latin typeface="Arial"/>
                <a:cs typeface="Arial"/>
              </a:rPr>
              <a:t>per </a:t>
            </a:r>
            <a:r>
              <a:rPr sz="1850" spc="5" dirty="0">
                <a:latin typeface="Arial"/>
                <a:cs typeface="Arial"/>
              </a:rPr>
              <a:t>time</a:t>
            </a:r>
            <a:r>
              <a:rPr sz="1850" spc="-16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unit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1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141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b="1" spc="5" dirty="0">
                <a:latin typeface="Arial"/>
                <a:cs typeface="Arial"/>
              </a:rPr>
              <a:t>Turnaround </a:t>
            </a:r>
            <a:r>
              <a:rPr sz="1850" b="1" spc="10" dirty="0">
                <a:latin typeface="Arial"/>
                <a:cs typeface="Arial"/>
              </a:rPr>
              <a:t>time </a:t>
            </a:r>
            <a:r>
              <a:rPr sz="1850" spc="10" dirty="0">
                <a:latin typeface="Arial"/>
                <a:cs typeface="Arial"/>
              </a:rPr>
              <a:t>– amount </a:t>
            </a:r>
            <a:r>
              <a:rPr sz="1850" spc="5" dirty="0">
                <a:latin typeface="Arial"/>
                <a:cs typeface="Arial"/>
              </a:rPr>
              <a:t>of time to execute </a:t>
            </a:r>
            <a:r>
              <a:rPr sz="1850" spc="10" dirty="0">
                <a:latin typeface="Arial"/>
                <a:cs typeface="Arial"/>
              </a:rPr>
              <a:t>a </a:t>
            </a:r>
            <a:r>
              <a:rPr sz="1850" spc="5" dirty="0">
                <a:latin typeface="Arial"/>
                <a:cs typeface="Arial"/>
              </a:rPr>
              <a:t>particular</a:t>
            </a:r>
            <a:r>
              <a:rPr sz="1850" spc="-15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process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1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141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b="1" spc="5" dirty="0">
                <a:latin typeface="Arial"/>
                <a:cs typeface="Arial"/>
              </a:rPr>
              <a:t>Waiting </a:t>
            </a:r>
            <a:r>
              <a:rPr sz="1850" b="1" spc="10" dirty="0">
                <a:latin typeface="Arial"/>
                <a:cs typeface="Arial"/>
              </a:rPr>
              <a:t>time </a:t>
            </a:r>
            <a:r>
              <a:rPr sz="1850" spc="10" dirty="0">
                <a:latin typeface="Arial"/>
                <a:cs typeface="Arial"/>
              </a:rPr>
              <a:t>– amount </a:t>
            </a:r>
            <a:r>
              <a:rPr sz="1850" spc="5" dirty="0">
                <a:latin typeface="Arial"/>
                <a:cs typeface="Arial"/>
              </a:rPr>
              <a:t>of time </a:t>
            </a:r>
            <a:r>
              <a:rPr sz="1850" spc="10" dirty="0">
                <a:latin typeface="Arial"/>
                <a:cs typeface="Arial"/>
              </a:rPr>
              <a:t>a process has been </a:t>
            </a:r>
            <a:r>
              <a:rPr sz="1850" spc="5" dirty="0">
                <a:latin typeface="Arial"/>
                <a:cs typeface="Arial"/>
              </a:rPr>
              <a:t>waiting in the </a:t>
            </a:r>
            <a:r>
              <a:rPr sz="1850" spc="10" dirty="0">
                <a:latin typeface="Arial"/>
                <a:cs typeface="Arial"/>
              </a:rPr>
              <a:t>ready</a:t>
            </a:r>
            <a:r>
              <a:rPr sz="1850" spc="-17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queue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100">
              <a:latin typeface="Arial"/>
              <a:cs typeface="Arial"/>
            </a:endParaRPr>
          </a:p>
          <a:p>
            <a:pPr marL="391795" marR="71755" indent="-379730">
              <a:lnSpc>
                <a:spcPct val="101099"/>
              </a:lnSpc>
              <a:spcBef>
                <a:spcPts val="140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  <a:tab pos="5325110" algn="l"/>
              </a:tabLst>
            </a:pPr>
            <a:r>
              <a:rPr sz="1850" b="1" spc="10" dirty="0">
                <a:latin typeface="Arial"/>
                <a:cs typeface="Arial"/>
              </a:rPr>
              <a:t>Response time </a:t>
            </a:r>
            <a:r>
              <a:rPr sz="1850" spc="10" dirty="0">
                <a:latin typeface="Arial"/>
                <a:cs typeface="Arial"/>
              </a:rPr>
              <a:t>– amount </a:t>
            </a:r>
            <a:r>
              <a:rPr sz="1850" spc="5" dirty="0">
                <a:latin typeface="Arial"/>
                <a:cs typeface="Arial"/>
              </a:rPr>
              <a:t>of time it takes from when </a:t>
            </a:r>
            <a:r>
              <a:rPr sz="1850" spc="10" dirty="0">
                <a:latin typeface="Arial"/>
                <a:cs typeface="Arial"/>
              </a:rPr>
              <a:t>a request </a:t>
            </a:r>
            <a:r>
              <a:rPr sz="1850" dirty="0">
                <a:latin typeface="Arial"/>
                <a:cs typeface="Arial"/>
              </a:rPr>
              <a:t>was </a:t>
            </a:r>
            <a:r>
              <a:rPr sz="1850" spc="5" dirty="0">
                <a:latin typeface="Arial"/>
                <a:cs typeface="Arial"/>
              </a:rPr>
              <a:t>submitted  until the first </a:t>
            </a:r>
            <a:r>
              <a:rPr sz="1850" spc="10" dirty="0">
                <a:latin typeface="Arial"/>
                <a:cs typeface="Arial"/>
              </a:rPr>
              <a:t>response </a:t>
            </a:r>
            <a:r>
              <a:rPr sz="1850" spc="5" dirty="0">
                <a:latin typeface="Arial"/>
                <a:cs typeface="Arial"/>
              </a:rPr>
              <a:t>is </a:t>
            </a:r>
            <a:r>
              <a:rPr sz="1850" spc="10" dirty="0">
                <a:latin typeface="Arial"/>
                <a:cs typeface="Arial"/>
              </a:rPr>
              <a:t>produced,</a:t>
            </a:r>
            <a:r>
              <a:rPr sz="1850" spc="-5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not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output	(for time-sharing</a:t>
            </a:r>
            <a:r>
              <a:rPr sz="1850" spc="-5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environment)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5" dirty="0" smtClean="0"/>
              <a:t>Scheduling Algorithm Optimization</a:t>
            </a:r>
            <a:r>
              <a:rPr lang="en-US" spc="-105" dirty="0" smtClean="0"/>
              <a:t> </a:t>
            </a:r>
            <a:r>
              <a:rPr lang="en-US" spc="5" dirty="0" smtClean="0"/>
              <a:t>Criteria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1040"/>
              </a:spcBef>
              <a:buClr>
                <a:srgbClr val="993200"/>
              </a:buClr>
              <a:buSzPct val="90697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2150" spc="15" dirty="0">
                <a:latin typeface="Arial"/>
                <a:cs typeface="Arial"/>
              </a:rPr>
              <a:t>Max CPU</a:t>
            </a:r>
            <a:r>
              <a:rPr sz="2150" spc="-3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utilization</a:t>
            </a:r>
            <a:endParaRPr sz="21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950"/>
              </a:spcBef>
              <a:buClr>
                <a:srgbClr val="993200"/>
              </a:buClr>
              <a:buSzPct val="90697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2150" spc="15" dirty="0">
                <a:latin typeface="Arial"/>
                <a:cs typeface="Arial"/>
              </a:rPr>
              <a:t>Max</a:t>
            </a:r>
            <a:r>
              <a:rPr sz="2150" spc="-1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throughput</a:t>
            </a:r>
            <a:endParaRPr sz="21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944"/>
              </a:spcBef>
              <a:buClr>
                <a:srgbClr val="993200"/>
              </a:buClr>
              <a:buSzPct val="90697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2150" spc="10" dirty="0">
                <a:latin typeface="Arial"/>
                <a:cs typeface="Arial"/>
              </a:rPr>
              <a:t>Min turnaround</a:t>
            </a:r>
            <a:r>
              <a:rPr sz="2150" spc="-1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time</a:t>
            </a:r>
            <a:endParaRPr sz="21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950"/>
              </a:spcBef>
              <a:buClr>
                <a:srgbClr val="993200"/>
              </a:buClr>
              <a:buSzPct val="90697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2150" spc="10" dirty="0">
                <a:latin typeface="Arial"/>
                <a:cs typeface="Arial"/>
              </a:rPr>
              <a:t>Min waiting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time</a:t>
            </a:r>
            <a:endParaRPr sz="21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944"/>
              </a:spcBef>
              <a:buClr>
                <a:srgbClr val="993200"/>
              </a:buClr>
              <a:buSzPct val="90697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2150" spc="10" dirty="0">
                <a:latin typeface="Arial"/>
                <a:cs typeface="Arial"/>
              </a:rPr>
              <a:t>Min </a:t>
            </a:r>
            <a:r>
              <a:rPr sz="2150" spc="15" dirty="0">
                <a:latin typeface="Arial"/>
                <a:cs typeface="Arial"/>
              </a:rPr>
              <a:t>response</a:t>
            </a:r>
            <a:r>
              <a:rPr sz="2150" spc="-20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time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Process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schedules </a:t>
            </a:r>
            <a:r>
              <a:rPr lang="en-US" dirty="0"/>
              <a:t>different processes to be assigned to the CPU based on particular scheduling algorithms. There are six popular process scheduling algorithms which 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First-Come, First-Served (FCFS) Scheduling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Shortest-Job-First </a:t>
            </a:r>
            <a:r>
              <a:rPr lang="en-US" dirty="0"/>
              <a:t>(</a:t>
            </a:r>
            <a:r>
              <a:rPr lang="en-US" dirty="0" smtClean="0"/>
              <a:t>SJF) </a:t>
            </a:r>
            <a:r>
              <a:rPr lang="en-US" dirty="0"/>
              <a:t>Scheduling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Priority Scheduling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Shortest Remaining </a:t>
            </a:r>
            <a:r>
              <a:rPr lang="en-US" dirty="0" smtClean="0"/>
              <a:t>Time First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Round Robin(RR) Scheduling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Multiple-Level Queues Scheduling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Come First Serve (FCFS)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Jobs </a:t>
            </a:r>
            <a:r>
              <a:rPr lang="en-US" dirty="0"/>
              <a:t>are executed on first come, first serve basis.</a:t>
            </a:r>
          </a:p>
          <a:p>
            <a:r>
              <a:rPr lang="en-US" dirty="0"/>
              <a:t>It is a non-preemptive, pre-emptive scheduling algorithm.</a:t>
            </a:r>
          </a:p>
          <a:p>
            <a:r>
              <a:rPr lang="en-US" dirty="0"/>
              <a:t>Easy to understand and implement.</a:t>
            </a:r>
          </a:p>
          <a:p>
            <a:r>
              <a:rPr lang="en-US" dirty="0"/>
              <a:t>Its implementation is based on FIFO queue.</a:t>
            </a:r>
          </a:p>
          <a:p>
            <a:r>
              <a:rPr lang="en-US" dirty="0"/>
              <a:t>Poor in performance as average </a:t>
            </a:r>
            <a:r>
              <a:rPr lang="en-US" dirty="0" smtClean="0"/>
              <a:t>waiting </a:t>
            </a:r>
            <a:r>
              <a:rPr lang="en-US" dirty="0"/>
              <a:t>time is high.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spc="5" dirty="0" smtClean="0"/>
              <a:t>First-Come, First-Served </a:t>
            </a:r>
            <a:r>
              <a:rPr lang="en-US" spc="10" dirty="0" smtClean="0"/>
              <a:t>(FCFS)</a:t>
            </a:r>
            <a:r>
              <a:rPr lang="en-US" spc="-105" dirty="0" smtClean="0"/>
              <a:t> </a:t>
            </a:r>
            <a:r>
              <a:rPr lang="en-US" spc="5" dirty="0" smtClean="0"/>
              <a:t>Scheduling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1134" y="1371599"/>
            <a:ext cx="7901866" cy="499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/>
          <a:lstStyle/>
          <a:p>
            <a:r>
              <a:rPr lang="en-US" spc="20" dirty="0" smtClean="0"/>
              <a:t>FCFS </a:t>
            </a:r>
            <a:r>
              <a:rPr lang="en-US" spc="15" dirty="0" smtClean="0"/>
              <a:t>Scheduling</a:t>
            </a:r>
            <a:r>
              <a:rPr lang="en-US" spc="-110" dirty="0" smtClean="0"/>
              <a:t> </a:t>
            </a:r>
            <a:r>
              <a:rPr lang="en-US" spc="15" dirty="0" smtClean="0"/>
              <a:t>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745" y="1066801"/>
            <a:ext cx="7522255" cy="513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 smtClean="0"/>
              <a:t>Shortest-Job-First (SJF)</a:t>
            </a:r>
            <a:r>
              <a:rPr lang="en-US" spc="-90" dirty="0" smtClean="0"/>
              <a:t> </a:t>
            </a:r>
            <a:r>
              <a:rPr lang="en-US" spc="15" dirty="0" smtClean="0"/>
              <a:t>Scheduling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91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Associate </a:t>
            </a:r>
            <a:r>
              <a:rPr sz="1850" dirty="0">
                <a:latin typeface="Arial"/>
                <a:cs typeface="Arial"/>
              </a:rPr>
              <a:t>with </a:t>
            </a:r>
            <a:r>
              <a:rPr sz="1850" spc="10" dirty="0">
                <a:latin typeface="Arial"/>
                <a:cs typeface="Arial"/>
              </a:rPr>
              <a:t>each process </a:t>
            </a:r>
            <a:r>
              <a:rPr sz="1850" spc="5" dirty="0">
                <a:latin typeface="Arial"/>
                <a:cs typeface="Arial"/>
              </a:rPr>
              <a:t>the length of its next </a:t>
            </a:r>
            <a:r>
              <a:rPr sz="1850" spc="10" dirty="0">
                <a:latin typeface="Arial"/>
                <a:cs typeface="Arial"/>
              </a:rPr>
              <a:t>CPU</a:t>
            </a:r>
            <a:r>
              <a:rPr sz="1850" spc="-12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burst</a:t>
            </a:r>
            <a:endParaRPr sz="1850">
              <a:latin typeface="Arial"/>
              <a:cs typeface="Arial"/>
            </a:endParaRPr>
          </a:p>
          <a:p>
            <a:pPr marL="902335" lvl="1" indent="-382905">
              <a:lnSpc>
                <a:spcPct val="100000"/>
              </a:lnSpc>
              <a:spcBef>
                <a:spcPts val="81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902335" algn="l"/>
                <a:tab pos="902969" algn="l"/>
              </a:tabLst>
            </a:pPr>
            <a:r>
              <a:rPr sz="1850" spc="10" dirty="0">
                <a:latin typeface="Arial"/>
                <a:cs typeface="Arial"/>
              </a:rPr>
              <a:t>Use </a:t>
            </a:r>
            <a:r>
              <a:rPr sz="1850" spc="5" dirty="0">
                <a:latin typeface="Arial"/>
                <a:cs typeface="Arial"/>
              </a:rPr>
              <a:t>these lengths to </a:t>
            </a:r>
            <a:r>
              <a:rPr sz="1850" spc="10" dirty="0">
                <a:latin typeface="Arial"/>
                <a:cs typeface="Arial"/>
              </a:rPr>
              <a:t>schedule </a:t>
            </a:r>
            <a:r>
              <a:rPr sz="1850" spc="5" dirty="0">
                <a:latin typeface="Arial"/>
                <a:cs typeface="Arial"/>
              </a:rPr>
              <a:t>the </a:t>
            </a:r>
            <a:r>
              <a:rPr sz="1850" spc="10" dirty="0">
                <a:latin typeface="Arial"/>
                <a:cs typeface="Arial"/>
              </a:rPr>
              <a:t>process </a:t>
            </a:r>
            <a:r>
              <a:rPr sz="1850" dirty="0">
                <a:latin typeface="Arial"/>
                <a:cs typeface="Arial"/>
              </a:rPr>
              <a:t>with </a:t>
            </a:r>
            <a:r>
              <a:rPr sz="1850" spc="5" dirty="0">
                <a:latin typeface="Arial"/>
                <a:cs typeface="Arial"/>
              </a:rPr>
              <a:t>the shortest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time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100">
              <a:latin typeface="Arial"/>
              <a:cs typeface="Arial"/>
            </a:endParaRPr>
          </a:p>
          <a:p>
            <a:pPr marL="391795" marR="5080" indent="-379730">
              <a:lnSpc>
                <a:spcPct val="101099"/>
              </a:lnSpc>
              <a:spcBef>
                <a:spcPts val="139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SJF </a:t>
            </a:r>
            <a:r>
              <a:rPr sz="1850" spc="5" dirty="0">
                <a:latin typeface="Arial"/>
                <a:cs typeface="Arial"/>
              </a:rPr>
              <a:t>is optimal </a:t>
            </a:r>
            <a:r>
              <a:rPr sz="1850" spc="10" dirty="0">
                <a:latin typeface="Arial"/>
                <a:cs typeface="Arial"/>
              </a:rPr>
              <a:t>– gives minimum average </a:t>
            </a:r>
            <a:r>
              <a:rPr sz="1850" spc="5" dirty="0">
                <a:latin typeface="Arial"/>
                <a:cs typeface="Arial"/>
              </a:rPr>
              <a:t>waiting time for </a:t>
            </a:r>
            <a:r>
              <a:rPr sz="1850" spc="10" dirty="0">
                <a:latin typeface="Arial"/>
                <a:cs typeface="Arial"/>
              </a:rPr>
              <a:t>a given </a:t>
            </a:r>
            <a:r>
              <a:rPr sz="1850" spc="5" dirty="0">
                <a:latin typeface="Arial"/>
                <a:cs typeface="Arial"/>
              </a:rPr>
              <a:t>set</a:t>
            </a:r>
            <a:r>
              <a:rPr sz="1850" spc="-17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of  </a:t>
            </a:r>
            <a:r>
              <a:rPr sz="1850" spc="10" dirty="0">
                <a:latin typeface="Arial"/>
                <a:cs typeface="Arial"/>
              </a:rPr>
              <a:t>processes</a:t>
            </a:r>
            <a:endParaRPr sz="1850">
              <a:latin typeface="Arial"/>
              <a:cs typeface="Arial"/>
            </a:endParaRPr>
          </a:p>
          <a:p>
            <a:pPr marL="836930" lvl="1" indent="-317500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6930" algn="l"/>
                <a:tab pos="837565" algn="l"/>
              </a:tabLst>
            </a:pPr>
            <a:r>
              <a:rPr sz="1850" spc="10" dirty="0">
                <a:latin typeface="Arial"/>
                <a:cs typeface="Arial"/>
              </a:rPr>
              <a:t>The </a:t>
            </a:r>
            <a:r>
              <a:rPr sz="1850" spc="5" dirty="0">
                <a:latin typeface="Arial"/>
                <a:cs typeface="Arial"/>
              </a:rPr>
              <a:t>difficulty is knowing the length of the next </a:t>
            </a:r>
            <a:r>
              <a:rPr sz="1850" spc="10" dirty="0">
                <a:latin typeface="Arial"/>
                <a:cs typeface="Arial"/>
              </a:rPr>
              <a:t>CPU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request</a:t>
            </a:r>
            <a:endParaRPr sz="1850">
              <a:latin typeface="Arial"/>
              <a:cs typeface="Arial"/>
            </a:endParaRPr>
          </a:p>
          <a:p>
            <a:pPr marL="836930" lvl="1" indent="-317500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6930" algn="l"/>
                <a:tab pos="837565" algn="l"/>
              </a:tabLst>
            </a:pPr>
            <a:r>
              <a:rPr sz="1850" spc="10" dirty="0">
                <a:latin typeface="Arial"/>
                <a:cs typeface="Arial"/>
              </a:rPr>
              <a:t>Could ask </a:t>
            </a:r>
            <a:r>
              <a:rPr sz="1850" spc="5" dirty="0">
                <a:latin typeface="Arial"/>
                <a:cs typeface="Arial"/>
              </a:rPr>
              <a:t>the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user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 smtClean="0"/>
              <a:t>Example of</a:t>
            </a:r>
            <a:r>
              <a:rPr lang="en-US" spc="-90" dirty="0" smtClean="0"/>
              <a:t> </a:t>
            </a:r>
            <a:r>
              <a:rPr lang="en-US" spc="15" dirty="0" smtClean="0"/>
              <a:t>SJF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391400" cy="4490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 smtClean="0"/>
              <a:t>Determining </a:t>
            </a:r>
            <a:r>
              <a:rPr lang="en-US" spc="20" dirty="0" smtClean="0"/>
              <a:t>Length </a:t>
            </a:r>
            <a:r>
              <a:rPr lang="en-US" spc="15" dirty="0" smtClean="0"/>
              <a:t>of Next </a:t>
            </a:r>
            <a:r>
              <a:rPr lang="en-US" spc="20" dirty="0" smtClean="0"/>
              <a:t>CPU</a:t>
            </a:r>
            <a:r>
              <a:rPr lang="en-US" spc="-125" dirty="0" smtClean="0"/>
              <a:t> </a:t>
            </a:r>
            <a:r>
              <a:rPr lang="en-US" spc="15" dirty="0" smtClean="0"/>
              <a:t>Burst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78510">
              <a:lnSpc>
                <a:spcPct val="100000"/>
              </a:lnSpc>
              <a:spcBef>
                <a:spcPts val="120"/>
              </a:spcBef>
            </a:pPr>
            <a:r>
              <a:rPr lang="en-US" spc="5" dirty="0" smtClean="0"/>
              <a:t>Prediction of </a:t>
            </a:r>
            <a:r>
              <a:rPr lang="en-US" spc="10" dirty="0" smtClean="0"/>
              <a:t>the Length </a:t>
            </a:r>
            <a:r>
              <a:rPr lang="en-US" spc="5" dirty="0" smtClean="0"/>
              <a:t>of</a:t>
            </a:r>
            <a:r>
              <a:rPr lang="en-US" spc="-145" dirty="0" smtClean="0"/>
              <a:t> </a:t>
            </a:r>
            <a:r>
              <a:rPr lang="en-US" spc="10" dirty="0" smtClean="0"/>
              <a:t>the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u="heavy" spc="5" dirty="0" smtClean="0">
                <a:uFill>
                  <a:solidFill>
                    <a:srgbClr val="326598"/>
                  </a:solidFill>
                </a:uFill>
                <a:latin typeface="Times New Roman"/>
                <a:cs typeface="Times New Roman"/>
              </a:rPr>
              <a:t> 	</a:t>
            </a:r>
            <a:r>
              <a:rPr lang="en-US" u="heavy" spc="10" dirty="0" smtClean="0">
                <a:uFill>
                  <a:solidFill>
                    <a:srgbClr val="326598"/>
                  </a:solidFill>
                </a:uFill>
              </a:rPr>
              <a:t>Next CPU</a:t>
            </a:r>
            <a:r>
              <a:rPr lang="en-US" u="heavy" spc="-120" dirty="0" smtClean="0">
                <a:uFill>
                  <a:solidFill>
                    <a:srgbClr val="326598"/>
                  </a:solidFill>
                </a:uFill>
              </a:rPr>
              <a:t> </a:t>
            </a:r>
            <a:r>
              <a:rPr lang="en-US" u="heavy" spc="5" dirty="0" smtClean="0">
                <a:uFill>
                  <a:solidFill>
                    <a:srgbClr val="326598"/>
                  </a:solidFill>
                </a:uFill>
              </a:rPr>
              <a:t>Burst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98578"/>
            <a:ext cx="7086600" cy="462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Synchronization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91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5" dirty="0">
                <a:latin typeface="Arial"/>
                <a:cs typeface="Arial"/>
              </a:rPr>
              <a:t>Basic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Concepts</a:t>
            </a:r>
            <a:endParaRPr sz="18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81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Scheduling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Criteria</a:t>
            </a:r>
            <a:endParaRPr sz="18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80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Scheduling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Algorithms</a:t>
            </a:r>
            <a:endParaRPr sz="18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80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Thread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Scheduling</a:t>
            </a:r>
            <a:endParaRPr sz="18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80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5" dirty="0">
                <a:latin typeface="Arial"/>
                <a:cs typeface="Arial"/>
              </a:rPr>
              <a:t>Multiple-Processor</a:t>
            </a:r>
            <a:r>
              <a:rPr sz="1850" spc="-5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Scheduling</a:t>
            </a:r>
            <a:endParaRPr sz="18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80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Real-Time CPU</a:t>
            </a:r>
            <a:r>
              <a:rPr sz="1850" spc="-12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Scheduling</a:t>
            </a:r>
            <a:endParaRPr sz="18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80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5" dirty="0">
                <a:latin typeface="Arial"/>
                <a:cs typeface="Arial"/>
              </a:rPr>
              <a:t>Operating Systems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Examples</a:t>
            </a:r>
            <a:endParaRPr sz="18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81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5" dirty="0">
                <a:latin typeface="Arial"/>
                <a:cs typeface="Arial"/>
              </a:rPr>
              <a:t>Algorithm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Evaluation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172200"/>
            <a:ext cx="3733800" cy="501650"/>
          </a:xfrm>
        </p:spPr>
        <p:txBody>
          <a:bodyPr/>
          <a:lstStyle/>
          <a:p>
            <a:r>
              <a:rPr lang="en-US" dirty="0" smtClean="0"/>
              <a:t>Operating System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 smtClean="0"/>
              <a:t>Sougandhika</a:t>
            </a:r>
            <a:r>
              <a:rPr lang="en-US" dirty="0" smtClean="0"/>
              <a:t> </a:t>
            </a:r>
            <a:r>
              <a:rPr lang="en-US" dirty="0" err="1" smtClean="0"/>
              <a:t>Narayan</a:t>
            </a:r>
            <a:r>
              <a:rPr lang="en-US" dirty="0" smtClean="0"/>
              <a:t>, Asst Prof, Dept of CSE, KSIT  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 smtClean="0"/>
              <a:t>Examples of Exponential</a:t>
            </a:r>
            <a:r>
              <a:rPr lang="en-US" spc="-95" dirty="0" smtClean="0"/>
              <a:t> </a:t>
            </a:r>
            <a:r>
              <a:rPr lang="en-US" spc="15" dirty="0" smtClean="0"/>
              <a:t>Averaging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42595" indent="-379730">
              <a:lnSpc>
                <a:spcPct val="100000"/>
              </a:lnSpc>
              <a:spcBef>
                <a:spcPts val="68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442595" algn="l"/>
                <a:tab pos="443230" algn="l"/>
              </a:tabLst>
            </a:pPr>
            <a:r>
              <a:rPr sz="1850" spc="10" dirty="0">
                <a:latin typeface="Symbol"/>
                <a:cs typeface="Symbol"/>
              </a:rPr>
              <a:t>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Arial"/>
                <a:cs typeface="Arial"/>
              </a:rPr>
              <a:t>=0</a:t>
            </a:r>
            <a:endParaRPr sz="1850">
              <a:latin typeface="Arial"/>
              <a:cs typeface="Arial"/>
            </a:endParaRPr>
          </a:p>
          <a:p>
            <a:pPr marL="887730" lvl="1" indent="-317500">
              <a:lnSpc>
                <a:spcPct val="100000"/>
              </a:lnSpc>
              <a:spcBef>
                <a:spcPts val="590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87730" algn="l"/>
                <a:tab pos="888365" algn="l"/>
              </a:tabLst>
            </a:pPr>
            <a:r>
              <a:rPr sz="1850" dirty="0">
                <a:latin typeface="Symbol"/>
                <a:cs typeface="Symbol"/>
              </a:rPr>
              <a:t></a:t>
            </a:r>
            <a:r>
              <a:rPr sz="1875" baseline="-20000" dirty="0">
                <a:latin typeface="Arial"/>
                <a:cs typeface="Arial"/>
              </a:rPr>
              <a:t>n+1 </a:t>
            </a:r>
            <a:r>
              <a:rPr sz="1850" spc="10" dirty="0">
                <a:latin typeface="Arial"/>
                <a:cs typeface="Arial"/>
              </a:rPr>
              <a:t>=</a:t>
            </a:r>
            <a:r>
              <a:rPr sz="1850" spc="-204" dirty="0">
                <a:latin typeface="Arial"/>
                <a:cs typeface="Arial"/>
              </a:rPr>
              <a:t> </a:t>
            </a:r>
            <a:r>
              <a:rPr sz="1850" spc="5" dirty="0">
                <a:latin typeface="Symbol"/>
                <a:cs typeface="Symbol"/>
              </a:rPr>
              <a:t></a:t>
            </a:r>
            <a:r>
              <a:rPr sz="1875" spc="7" baseline="-20000" dirty="0">
                <a:latin typeface="Arial"/>
                <a:cs typeface="Arial"/>
              </a:rPr>
              <a:t>n</a:t>
            </a:r>
            <a:endParaRPr sz="1875" baseline="-20000">
              <a:latin typeface="Arial"/>
              <a:cs typeface="Arial"/>
            </a:endParaRPr>
          </a:p>
          <a:p>
            <a:pPr marL="887730" lvl="1" indent="-317500">
              <a:lnSpc>
                <a:spcPct val="100000"/>
              </a:lnSpc>
              <a:spcBef>
                <a:spcPts val="57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87730" algn="l"/>
                <a:tab pos="888365" algn="l"/>
              </a:tabLst>
            </a:pPr>
            <a:r>
              <a:rPr sz="1850" spc="10" dirty="0">
                <a:latin typeface="Arial"/>
                <a:cs typeface="Arial"/>
              </a:rPr>
              <a:t>Recent </a:t>
            </a:r>
            <a:r>
              <a:rPr sz="1850" spc="5" dirty="0">
                <a:latin typeface="Arial"/>
                <a:cs typeface="Arial"/>
              </a:rPr>
              <a:t>history </a:t>
            </a:r>
            <a:r>
              <a:rPr sz="1850" spc="10" dirty="0">
                <a:latin typeface="Arial"/>
                <a:cs typeface="Arial"/>
              </a:rPr>
              <a:t>does not</a:t>
            </a:r>
            <a:r>
              <a:rPr sz="1850" spc="-8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count</a:t>
            </a:r>
            <a:endParaRPr sz="1850">
              <a:latin typeface="Arial"/>
              <a:cs typeface="Arial"/>
            </a:endParaRPr>
          </a:p>
          <a:p>
            <a:pPr marL="442595" indent="-379730">
              <a:lnSpc>
                <a:spcPct val="100000"/>
              </a:lnSpc>
              <a:spcBef>
                <a:spcPts val="59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442595" algn="l"/>
                <a:tab pos="443230" algn="l"/>
              </a:tabLst>
            </a:pPr>
            <a:r>
              <a:rPr sz="1850" spc="10" dirty="0">
                <a:latin typeface="Symbol"/>
                <a:cs typeface="Symbol"/>
              </a:rPr>
              <a:t>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Arial"/>
                <a:cs typeface="Arial"/>
              </a:rPr>
              <a:t>=1</a:t>
            </a:r>
            <a:endParaRPr sz="1850">
              <a:latin typeface="Arial"/>
              <a:cs typeface="Arial"/>
            </a:endParaRPr>
          </a:p>
          <a:p>
            <a:pPr marL="953135" lvl="1" indent="-382905">
              <a:lnSpc>
                <a:spcPct val="100000"/>
              </a:lnSpc>
              <a:spcBef>
                <a:spcPts val="57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953135" algn="l"/>
                <a:tab pos="953769" algn="l"/>
              </a:tabLst>
            </a:pPr>
            <a:r>
              <a:rPr sz="1850" dirty="0">
                <a:latin typeface="Symbol"/>
                <a:cs typeface="Symbol"/>
              </a:rPr>
              <a:t></a:t>
            </a:r>
            <a:r>
              <a:rPr sz="1875" baseline="-20000" dirty="0">
                <a:latin typeface="Arial"/>
                <a:cs typeface="Arial"/>
              </a:rPr>
              <a:t>n+1 </a:t>
            </a:r>
            <a:r>
              <a:rPr sz="1850" spc="10" dirty="0">
                <a:latin typeface="Arial"/>
                <a:cs typeface="Arial"/>
              </a:rPr>
              <a:t>= </a:t>
            </a:r>
            <a:r>
              <a:rPr sz="1850" spc="10" dirty="0">
                <a:latin typeface="Symbol"/>
                <a:cs typeface="Symbol"/>
              </a:rPr>
              <a:t>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Arial"/>
                <a:cs typeface="Arial"/>
              </a:rPr>
              <a:t>t</a:t>
            </a:r>
            <a:r>
              <a:rPr sz="1875" baseline="-20000" dirty="0">
                <a:latin typeface="Arial"/>
                <a:cs typeface="Arial"/>
              </a:rPr>
              <a:t>n</a:t>
            </a:r>
            <a:endParaRPr sz="1875" baseline="-20000">
              <a:latin typeface="Arial"/>
              <a:cs typeface="Arial"/>
            </a:endParaRPr>
          </a:p>
          <a:p>
            <a:pPr marL="887730" lvl="1" indent="-317500">
              <a:lnSpc>
                <a:spcPct val="100000"/>
              </a:lnSpc>
              <a:spcBef>
                <a:spcPts val="57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87730" algn="l"/>
                <a:tab pos="888365" algn="l"/>
              </a:tabLst>
            </a:pPr>
            <a:r>
              <a:rPr sz="1850" spc="10" dirty="0">
                <a:latin typeface="Arial"/>
                <a:cs typeface="Arial"/>
              </a:rPr>
              <a:t>Only </a:t>
            </a:r>
            <a:r>
              <a:rPr sz="1850" spc="5" dirty="0">
                <a:latin typeface="Arial"/>
                <a:cs typeface="Arial"/>
              </a:rPr>
              <a:t>the actual last </a:t>
            </a:r>
            <a:r>
              <a:rPr sz="1850" spc="10" dirty="0">
                <a:latin typeface="Arial"/>
                <a:cs typeface="Arial"/>
              </a:rPr>
              <a:t>CPU </a:t>
            </a:r>
            <a:r>
              <a:rPr sz="1850" spc="5" dirty="0">
                <a:latin typeface="Arial"/>
                <a:cs typeface="Arial"/>
              </a:rPr>
              <a:t>burst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counts</a:t>
            </a:r>
            <a:endParaRPr sz="1850">
              <a:latin typeface="Arial"/>
              <a:cs typeface="Arial"/>
            </a:endParaRPr>
          </a:p>
          <a:p>
            <a:pPr marL="442595" indent="-379730">
              <a:lnSpc>
                <a:spcPct val="100000"/>
              </a:lnSpc>
              <a:spcBef>
                <a:spcPts val="59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442595" algn="l"/>
                <a:tab pos="443230" algn="l"/>
              </a:tabLst>
            </a:pPr>
            <a:r>
              <a:rPr sz="1850" dirty="0">
                <a:latin typeface="Arial"/>
                <a:cs typeface="Arial"/>
              </a:rPr>
              <a:t>If we </a:t>
            </a:r>
            <a:r>
              <a:rPr sz="1850" spc="5" dirty="0">
                <a:latin typeface="Arial"/>
                <a:cs typeface="Arial"/>
              </a:rPr>
              <a:t>expand the formula, </a:t>
            </a:r>
            <a:r>
              <a:rPr sz="1850" dirty="0">
                <a:latin typeface="Arial"/>
                <a:cs typeface="Arial"/>
              </a:rPr>
              <a:t>we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get:</a:t>
            </a:r>
            <a:endParaRPr sz="1850">
              <a:latin typeface="Arial"/>
              <a:cs typeface="Arial"/>
            </a:endParaRPr>
          </a:p>
          <a:p>
            <a:pPr marL="1017269">
              <a:lnSpc>
                <a:spcPct val="100000"/>
              </a:lnSpc>
              <a:spcBef>
                <a:spcPts val="585"/>
              </a:spcBef>
            </a:pPr>
            <a:r>
              <a:rPr sz="1850" dirty="0">
                <a:latin typeface="Symbol"/>
                <a:cs typeface="Symbol"/>
              </a:rPr>
              <a:t></a:t>
            </a:r>
            <a:r>
              <a:rPr sz="1875" i="1" baseline="-20000" dirty="0">
                <a:latin typeface="Arial"/>
                <a:cs typeface="Arial"/>
              </a:rPr>
              <a:t>n</a:t>
            </a:r>
            <a:r>
              <a:rPr sz="1875" baseline="-20000" dirty="0">
                <a:latin typeface="Arial"/>
                <a:cs typeface="Arial"/>
              </a:rPr>
              <a:t>+1 </a:t>
            </a:r>
            <a:r>
              <a:rPr sz="1850" spc="10" dirty="0">
                <a:latin typeface="Arial"/>
                <a:cs typeface="Arial"/>
              </a:rPr>
              <a:t>= </a:t>
            </a:r>
            <a:r>
              <a:rPr sz="1850" spc="10" dirty="0">
                <a:latin typeface="Symbol"/>
                <a:cs typeface="Symbol"/>
              </a:rPr>
              <a:t>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Arial"/>
                <a:cs typeface="Arial"/>
              </a:rPr>
              <a:t>t</a:t>
            </a:r>
            <a:r>
              <a:rPr sz="1875" i="1" spc="7" baseline="-20000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+(1 </a:t>
            </a:r>
            <a:r>
              <a:rPr sz="1850" i="1" spc="5" dirty="0">
                <a:latin typeface="Arial"/>
                <a:cs typeface="Arial"/>
              </a:rPr>
              <a:t>- </a:t>
            </a:r>
            <a:r>
              <a:rPr sz="1850" spc="10" dirty="0">
                <a:latin typeface="Symbol"/>
                <a:cs typeface="Symbol"/>
              </a:rPr>
              <a:t></a:t>
            </a:r>
            <a:r>
              <a:rPr sz="1850" i="1" spc="10" dirty="0">
                <a:latin typeface="Arial"/>
                <a:cs typeface="Arial"/>
              </a:rPr>
              <a:t>)</a:t>
            </a:r>
            <a:r>
              <a:rPr sz="1850" spc="10" dirty="0">
                <a:latin typeface="Symbol"/>
                <a:cs typeface="Symbol"/>
              </a:rPr>
              <a:t>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Arial"/>
                <a:cs typeface="Arial"/>
              </a:rPr>
              <a:t>t</a:t>
            </a:r>
            <a:r>
              <a:rPr sz="1875" i="1" baseline="-20000" dirty="0">
                <a:latin typeface="Arial"/>
                <a:cs typeface="Arial"/>
              </a:rPr>
              <a:t>n </a:t>
            </a:r>
            <a:r>
              <a:rPr sz="1850" spc="5" dirty="0">
                <a:latin typeface="Arial"/>
                <a:cs typeface="Arial"/>
              </a:rPr>
              <a:t>-1 </a:t>
            </a:r>
            <a:r>
              <a:rPr sz="1850" spc="10" dirty="0">
                <a:latin typeface="Arial"/>
                <a:cs typeface="Arial"/>
              </a:rPr>
              <a:t>+</a:t>
            </a:r>
            <a:r>
              <a:rPr sz="1850" spc="325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…</a:t>
            </a:r>
            <a:endParaRPr sz="1850">
              <a:latin typeface="Arial"/>
              <a:cs typeface="Arial"/>
            </a:endParaRPr>
          </a:p>
          <a:p>
            <a:pPr marL="1803400">
              <a:lnSpc>
                <a:spcPct val="100000"/>
              </a:lnSpc>
              <a:spcBef>
                <a:spcPts val="580"/>
              </a:spcBef>
            </a:pPr>
            <a:r>
              <a:rPr sz="1850" i="1" spc="5" dirty="0">
                <a:latin typeface="Arial"/>
                <a:cs typeface="Arial"/>
              </a:rPr>
              <a:t>+(</a:t>
            </a:r>
            <a:r>
              <a:rPr sz="1850" spc="5" dirty="0">
                <a:latin typeface="Arial"/>
                <a:cs typeface="Arial"/>
              </a:rPr>
              <a:t>1 - </a:t>
            </a:r>
            <a:r>
              <a:rPr sz="1850" spc="10" dirty="0">
                <a:latin typeface="Symbol"/>
                <a:cs typeface="Symbol"/>
              </a:rPr>
              <a:t>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Arial"/>
                <a:cs typeface="Arial"/>
              </a:rPr>
              <a:t>)</a:t>
            </a:r>
            <a:r>
              <a:rPr sz="1875" i="1" baseline="24444" dirty="0">
                <a:latin typeface="Arial"/>
                <a:cs typeface="Arial"/>
              </a:rPr>
              <a:t>j </a:t>
            </a:r>
            <a:r>
              <a:rPr sz="1850" spc="10" dirty="0">
                <a:latin typeface="Symbol"/>
                <a:cs typeface="Symbol"/>
              </a:rPr>
              <a:t>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Arial"/>
                <a:cs typeface="Arial"/>
              </a:rPr>
              <a:t>t</a:t>
            </a:r>
            <a:r>
              <a:rPr sz="1875" i="1" baseline="-20000" dirty="0">
                <a:latin typeface="Arial"/>
                <a:cs typeface="Arial"/>
              </a:rPr>
              <a:t>n </a:t>
            </a:r>
            <a:r>
              <a:rPr sz="1875" spc="-7" baseline="-20000" dirty="0">
                <a:latin typeface="Arial"/>
                <a:cs typeface="Arial"/>
              </a:rPr>
              <a:t>-</a:t>
            </a:r>
            <a:r>
              <a:rPr sz="1875" i="1" spc="-7" baseline="-20000" dirty="0">
                <a:latin typeface="Arial"/>
                <a:cs typeface="Arial"/>
              </a:rPr>
              <a:t>j </a:t>
            </a:r>
            <a:r>
              <a:rPr sz="1850" spc="10" dirty="0">
                <a:latin typeface="Arial"/>
                <a:cs typeface="Arial"/>
              </a:rPr>
              <a:t>+</a:t>
            </a:r>
            <a:r>
              <a:rPr sz="1850" spc="-325" dirty="0">
                <a:latin typeface="Arial"/>
                <a:cs typeface="Arial"/>
              </a:rPr>
              <a:t> </a:t>
            </a:r>
            <a:r>
              <a:rPr sz="1850" spc="20" dirty="0">
                <a:latin typeface="Arial"/>
                <a:cs typeface="Arial"/>
              </a:rPr>
              <a:t>…</a:t>
            </a:r>
            <a:endParaRPr sz="1850">
              <a:latin typeface="Arial"/>
              <a:cs typeface="Arial"/>
            </a:endParaRPr>
          </a:p>
          <a:p>
            <a:pPr marL="1803400">
              <a:lnSpc>
                <a:spcPct val="100000"/>
              </a:lnSpc>
              <a:spcBef>
                <a:spcPts val="585"/>
              </a:spcBef>
            </a:pPr>
            <a:r>
              <a:rPr sz="1850" i="1" spc="5" dirty="0">
                <a:latin typeface="Arial"/>
                <a:cs typeface="Arial"/>
              </a:rPr>
              <a:t>+(</a:t>
            </a:r>
            <a:r>
              <a:rPr sz="1850" spc="5" dirty="0">
                <a:latin typeface="Arial"/>
                <a:cs typeface="Arial"/>
              </a:rPr>
              <a:t>1 - </a:t>
            </a:r>
            <a:r>
              <a:rPr sz="1850" spc="10" dirty="0">
                <a:latin typeface="Symbol"/>
                <a:cs typeface="Symbol"/>
              </a:rPr>
              <a:t>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Arial"/>
                <a:cs typeface="Arial"/>
              </a:rPr>
              <a:t>)</a:t>
            </a:r>
            <a:r>
              <a:rPr sz="1875" i="1" baseline="24444" dirty="0">
                <a:latin typeface="Arial"/>
                <a:cs typeface="Arial"/>
              </a:rPr>
              <a:t>n </a:t>
            </a:r>
            <a:r>
              <a:rPr sz="1875" spc="-7" baseline="24444" dirty="0">
                <a:latin typeface="Arial"/>
                <a:cs typeface="Arial"/>
              </a:rPr>
              <a:t>+1</a:t>
            </a:r>
            <a:r>
              <a:rPr sz="1875" baseline="24444" dirty="0">
                <a:latin typeface="Arial"/>
                <a:cs typeface="Arial"/>
              </a:rPr>
              <a:t> </a:t>
            </a:r>
            <a:r>
              <a:rPr sz="1850" spc="5" dirty="0">
                <a:latin typeface="Symbol"/>
                <a:cs typeface="Symbol"/>
              </a:rPr>
              <a:t></a:t>
            </a:r>
            <a:r>
              <a:rPr sz="1875" spc="7" baseline="-20000" dirty="0">
                <a:latin typeface="Arial"/>
                <a:cs typeface="Arial"/>
              </a:rPr>
              <a:t>0</a:t>
            </a:r>
            <a:endParaRPr sz="1875" baseline="-20000">
              <a:latin typeface="Arial"/>
              <a:cs typeface="Arial"/>
            </a:endParaRPr>
          </a:p>
          <a:p>
            <a:pPr marL="442595" marR="55880" indent="-379730">
              <a:lnSpc>
                <a:spcPts val="2020"/>
              </a:lnSpc>
              <a:spcBef>
                <a:spcPts val="215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442595" algn="l"/>
                <a:tab pos="443230" algn="l"/>
              </a:tabLst>
            </a:pPr>
            <a:r>
              <a:rPr sz="1850" spc="10" dirty="0">
                <a:latin typeface="Arial"/>
                <a:cs typeface="Arial"/>
              </a:rPr>
              <a:t>Since </a:t>
            </a:r>
            <a:r>
              <a:rPr sz="1850" spc="5" dirty="0">
                <a:latin typeface="Arial"/>
                <a:cs typeface="Arial"/>
              </a:rPr>
              <a:t>both </a:t>
            </a:r>
            <a:r>
              <a:rPr sz="1850" spc="10" dirty="0">
                <a:latin typeface="Symbol"/>
                <a:cs typeface="Symbol"/>
              </a:rPr>
              <a:t>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Arial"/>
                <a:cs typeface="Arial"/>
              </a:rPr>
              <a:t>and </a:t>
            </a:r>
            <a:r>
              <a:rPr sz="1850" spc="5" dirty="0">
                <a:latin typeface="Arial"/>
                <a:cs typeface="Arial"/>
              </a:rPr>
              <a:t>(1 - </a:t>
            </a:r>
            <a:r>
              <a:rPr sz="1850" spc="5" dirty="0">
                <a:latin typeface="Symbol"/>
                <a:cs typeface="Symbol"/>
              </a:rPr>
              <a:t></a:t>
            </a:r>
            <a:r>
              <a:rPr sz="1850" spc="5" dirty="0">
                <a:latin typeface="Arial"/>
                <a:cs typeface="Arial"/>
              </a:rPr>
              <a:t>) </a:t>
            </a:r>
            <a:r>
              <a:rPr sz="1850" spc="10" dirty="0">
                <a:latin typeface="Arial"/>
                <a:cs typeface="Arial"/>
              </a:rPr>
              <a:t>are </a:t>
            </a:r>
            <a:r>
              <a:rPr sz="1850" spc="5" dirty="0">
                <a:latin typeface="Arial"/>
                <a:cs typeface="Arial"/>
              </a:rPr>
              <a:t>less than or </a:t>
            </a:r>
            <a:r>
              <a:rPr sz="1850" spc="10" dirty="0">
                <a:latin typeface="Arial"/>
                <a:cs typeface="Arial"/>
              </a:rPr>
              <a:t>equal </a:t>
            </a:r>
            <a:r>
              <a:rPr sz="1850" spc="5" dirty="0">
                <a:latin typeface="Arial"/>
                <a:cs typeface="Arial"/>
              </a:rPr>
              <a:t>to 1, </a:t>
            </a:r>
            <a:r>
              <a:rPr sz="1850" spc="10" dirty="0">
                <a:latin typeface="Arial"/>
                <a:cs typeface="Arial"/>
              </a:rPr>
              <a:t>each successive </a:t>
            </a:r>
            <a:r>
              <a:rPr sz="1850" spc="5" dirty="0">
                <a:latin typeface="Arial"/>
                <a:cs typeface="Arial"/>
              </a:rPr>
              <a:t>term</a:t>
            </a:r>
            <a:r>
              <a:rPr sz="1850" spc="-14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has  </a:t>
            </a:r>
            <a:r>
              <a:rPr sz="1850" spc="5" dirty="0">
                <a:latin typeface="Arial"/>
                <a:cs typeface="Arial"/>
              </a:rPr>
              <a:t>less weight than its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predecessor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5" dirty="0" smtClean="0"/>
              <a:t>Example of</a:t>
            </a:r>
            <a:r>
              <a:rPr lang="en-US" spc="-60" dirty="0" smtClean="0"/>
              <a:t> </a:t>
            </a:r>
            <a:r>
              <a:rPr lang="en-US" spc="5" dirty="0" smtClean="0"/>
              <a:t>Shortest-remaining-time-first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450" y="1447799"/>
            <a:ext cx="8773750" cy="470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15962"/>
          </a:xfrm>
        </p:spPr>
        <p:txBody>
          <a:bodyPr>
            <a:normAutofit fontScale="90000"/>
          </a:bodyPr>
          <a:lstStyle/>
          <a:p>
            <a:r>
              <a:rPr lang="en-US" spc="10" dirty="0" smtClean="0"/>
              <a:t>Priority</a:t>
            </a:r>
            <a:r>
              <a:rPr lang="en-US" spc="-65" dirty="0" smtClean="0"/>
              <a:t> </a:t>
            </a:r>
            <a:r>
              <a:rPr lang="en-US" spc="15" dirty="0" smtClean="0"/>
              <a:t>Scheduling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12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A </a:t>
            </a:r>
            <a:r>
              <a:rPr sz="1850" spc="5" dirty="0">
                <a:latin typeface="Arial"/>
                <a:cs typeface="Arial"/>
              </a:rPr>
              <a:t>priority </a:t>
            </a:r>
            <a:r>
              <a:rPr sz="1850" spc="10" dirty="0">
                <a:latin typeface="Arial"/>
                <a:cs typeface="Arial"/>
              </a:rPr>
              <a:t>number </a:t>
            </a:r>
            <a:r>
              <a:rPr sz="1850" spc="5" dirty="0">
                <a:latin typeface="Arial"/>
                <a:cs typeface="Arial"/>
              </a:rPr>
              <a:t>(integer) is </a:t>
            </a:r>
            <a:r>
              <a:rPr sz="1850" spc="10" dirty="0">
                <a:latin typeface="Arial"/>
                <a:cs typeface="Arial"/>
              </a:rPr>
              <a:t>associated </a:t>
            </a:r>
            <a:r>
              <a:rPr sz="1850" dirty="0">
                <a:latin typeface="Arial"/>
                <a:cs typeface="Arial"/>
              </a:rPr>
              <a:t>with </a:t>
            </a:r>
            <a:r>
              <a:rPr sz="1850" spc="10" dirty="0">
                <a:latin typeface="Arial"/>
                <a:cs typeface="Arial"/>
              </a:rPr>
              <a:t>each</a:t>
            </a:r>
            <a:r>
              <a:rPr sz="1850" spc="-10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process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3200"/>
              </a:buClr>
              <a:buFont typeface="Wingdings"/>
              <a:buChar char=""/>
            </a:pPr>
            <a:endParaRPr sz="22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The CPU </a:t>
            </a:r>
            <a:r>
              <a:rPr sz="1850" spc="5" dirty="0">
                <a:latin typeface="Arial"/>
                <a:cs typeface="Arial"/>
              </a:rPr>
              <a:t>is allocated to the </a:t>
            </a:r>
            <a:r>
              <a:rPr sz="1850" spc="10" dirty="0">
                <a:latin typeface="Arial"/>
                <a:cs typeface="Arial"/>
              </a:rPr>
              <a:t>process </a:t>
            </a:r>
            <a:r>
              <a:rPr sz="1850" dirty="0">
                <a:latin typeface="Arial"/>
                <a:cs typeface="Arial"/>
              </a:rPr>
              <a:t>with </a:t>
            </a:r>
            <a:r>
              <a:rPr sz="1850" spc="5" dirty="0">
                <a:latin typeface="Arial"/>
                <a:cs typeface="Arial"/>
              </a:rPr>
              <a:t>the </a:t>
            </a:r>
            <a:r>
              <a:rPr sz="1850" spc="10" dirty="0">
                <a:latin typeface="Arial"/>
                <a:cs typeface="Arial"/>
              </a:rPr>
              <a:t>highest </a:t>
            </a:r>
            <a:r>
              <a:rPr sz="1850" spc="5" dirty="0">
                <a:latin typeface="Arial"/>
                <a:cs typeface="Arial"/>
              </a:rPr>
              <a:t>priority (smallest integer</a:t>
            </a:r>
            <a:r>
              <a:rPr sz="1850" spc="-110" dirty="0">
                <a:latin typeface="Arial"/>
                <a:cs typeface="Arial"/>
              </a:rPr>
              <a:t> </a:t>
            </a:r>
            <a:r>
              <a:rPr sz="1850" spc="10" dirty="0">
                <a:latin typeface="Symbol"/>
                <a:cs typeface="Symbol"/>
              </a:rPr>
              <a:t></a:t>
            </a:r>
            <a:endParaRPr sz="1850">
              <a:latin typeface="Symbol"/>
              <a:cs typeface="Symbol"/>
            </a:endParaRPr>
          </a:p>
          <a:p>
            <a:pPr marL="391795">
              <a:lnSpc>
                <a:spcPct val="100000"/>
              </a:lnSpc>
              <a:spcBef>
                <a:spcPts val="15"/>
              </a:spcBef>
            </a:pPr>
            <a:r>
              <a:rPr sz="1850" spc="10" dirty="0">
                <a:latin typeface="Arial"/>
                <a:cs typeface="Arial"/>
              </a:rPr>
              <a:t>highest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priority)</a:t>
            </a:r>
            <a:endParaRPr sz="1850">
              <a:latin typeface="Arial"/>
              <a:cs typeface="Arial"/>
            </a:endParaRPr>
          </a:p>
          <a:p>
            <a:pPr marL="836930" lvl="1" indent="-317500">
              <a:lnSpc>
                <a:spcPct val="100000"/>
              </a:lnSpc>
              <a:spcBef>
                <a:spcPts val="81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6930" algn="l"/>
                <a:tab pos="837565" algn="l"/>
              </a:tabLst>
            </a:pPr>
            <a:r>
              <a:rPr sz="1850" spc="10" dirty="0">
                <a:latin typeface="Arial"/>
                <a:cs typeface="Arial"/>
              </a:rPr>
              <a:t>Preemptive</a:t>
            </a:r>
            <a:endParaRPr sz="1850">
              <a:latin typeface="Arial"/>
              <a:cs typeface="Arial"/>
            </a:endParaRPr>
          </a:p>
          <a:p>
            <a:pPr marL="836930" lvl="1" indent="-317500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6930" algn="l"/>
                <a:tab pos="837565" algn="l"/>
              </a:tabLst>
            </a:pPr>
            <a:r>
              <a:rPr sz="1850" spc="10" dirty="0">
                <a:latin typeface="Arial"/>
                <a:cs typeface="Arial"/>
              </a:rPr>
              <a:t>Nonpreemptive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CC6500"/>
              </a:buClr>
              <a:buFont typeface="Wingdings"/>
              <a:buChar char=""/>
            </a:pPr>
            <a:endParaRPr sz="2200">
              <a:latin typeface="Arial"/>
              <a:cs typeface="Arial"/>
            </a:endParaRPr>
          </a:p>
          <a:p>
            <a:pPr marL="391795" marR="304800" indent="-379730">
              <a:lnSpc>
                <a:spcPct val="101099"/>
              </a:lnSpc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SJF </a:t>
            </a:r>
            <a:r>
              <a:rPr sz="1850" spc="5" dirty="0">
                <a:latin typeface="Arial"/>
                <a:cs typeface="Arial"/>
              </a:rPr>
              <a:t>is priority </a:t>
            </a:r>
            <a:r>
              <a:rPr sz="1850" spc="10" dirty="0">
                <a:latin typeface="Arial"/>
                <a:cs typeface="Arial"/>
              </a:rPr>
              <a:t>scheduling </a:t>
            </a:r>
            <a:r>
              <a:rPr sz="1850" spc="5" dirty="0">
                <a:latin typeface="Arial"/>
                <a:cs typeface="Arial"/>
              </a:rPr>
              <a:t>where priority is the </a:t>
            </a:r>
            <a:r>
              <a:rPr sz="1850" spc="10" dirty="0">
                <a:latin typeface="Arial"/>
                <a:cs typeface="Arial"/>
              </a:rPr>
              <a:t>inverse </a:t>
            </a:r>
            <a:r>
              <a:rPr sz="1850" spc="5" dirty="0">
                <a:latin typeface="Arial"/>
                <a:cs typeface="Arial"/>
              </a:rPr>
              <a:t>of predicted next </a:t>
            </a:r>
            <a:r>
              <a:rPr sz="1850" spc="10" dirty="0">
                <a:latin typeface="Arial"/>
                <a:cs typeface="Arial"/>
              </a:rPr>
              <a:t>CPU  </a:t>
            </a:r>
            <a:r>
              <a:rPr sz="1850" spc="5" dirty="0">
                <a:latin typeface="Arial"/>
                <a:cs typeface="Arial"/>
              </a:rPr>
              <a:t>burst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time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3200"/>
              </a:buClr>
              <a:buFont typeface="Wingdings"/>
              <a:buChar char=""/>
            </a:pPr>
            <a:endParaRPr sz="22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Problem </a:t>
            </a:r>
            <a:r>
              <a:rPr sz="1850" spc="10" dirty="0">
                <a:latin typeface="Symbol"/>
                <a:cs typeface="Symbol"/>
              </a:rPr>
              <a:t>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3265FF"/>
                </a:solidFill>
                <a:latin typeface="Arial"/>
                <a:cs typeface="Arial"/>
              </a:rPr>
              <a:t>Starvation </a:t>
            </a:r>
            <a:r>
              <a:rPr sz="1850" spc="10" dirty="0">
                <a:latin typeface="Arial"/>
                <a:cs typeface="Arial"/>
              </a:rPr>
              <a:t>– low </a:t>
            </a:r>
            <a:r>
              <a:rPr sz="1850" spc="5" dirty="0">
                <a:latin typeface="Arial"/>
                <a:cs typeface="Arial"/>
              </a:rPr>
              <a:t>priority </a:t>
            </a:r>
            <a:r>
              <a:rPr sz="1850" spc="10" dirty="0">
                <a:latin typeface="Arial"/>
                <a:cs typeface="Arial"/>
              </a:rPr>
              <a:t>processes may never</a:t>
            </a:r>
            <a:r>
              <a:rPr sz="1850" spc="-11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execute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200"/>
              </a:buClr>
              <a:buFont typeface="Wingdings"/>
              <a:buChar char=""/>
            </a:pPr>
            <a:endParaRPr sz="22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5" dirty="0">
                <a:latin typeface="Arial"/>
                <a:cs typeface="Arial"/>
              </a:rPr>
              <a:t>Solution </a:t>
            </a:r>
            <a:r>
              <a:rPr sz="1850" spc="10" dirty="0">
                <a:latin typeface="Symbol"/>
                <a:cs typeface="Symbol"/>
              </a:rPr>
              <a:t>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3265FF"/>
                </a:solidFill>
                <a:latin typeface="Arial"/>
                <a:cs typeface="Arial"/>
              </a:rPr>
              <a:t>Aging </a:t>
            </a:r>
            <a:r>
              <a:rPr sz="1850" spc="10" dirty="0">
                <a:latin typeface="Arial"/>
                <a:cs typeface="Arial"/>
              </a:rPr>
              <a:t>– as </a:t>
            </a:r>
            <a:r>
              <a:rPr sz="1850" spc="5" dirty="0">
                <a:latin typeface="Arial"/>
                <a:cs typeface="Arial"/>
              </a:rPr>
              <a:t>time </a:t>
            </a:r>
            <a:r>
              <a:rPr sz="1850" spc="10" dirty="0">
                <a:latin typeface="Arial"/>
                <a:cs typeface="Arial"/>
              </a:rPr>
              <a:t>progresses increase </a:t>
            </a:r>
            <a:r>
              <a:rPr sz="1850" spc="5" dirty="0">
                <a:latin typeface="Arial"/>
                <a:cs typeface="Arial"/>
              </a:rPr>
              <a:t>the priority of the</a:t>
            </a:r>
            <a:r>
              <a:rPr sz="1850" spc="-12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process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/>
              <a:t>Example of Priority</a:t>
            </a:r>
            <a:r>
              <a:rPr lang="en-US" spc="-75" dirty="0" smtClean="0"/>
              <a:t> </a:t>
            </a:r>
            <a:r>
              <a:rPr lang="en-US" spc="5" dirty="0" smtClean="0"/>
              <a:t>Scheduling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3212" y="1371599"/>
            <a:ext cx="7842588" cy="475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" dirty="0" smtClean="0"/>
              <a:t>Round Robin</a:t>
            </a:r>
            <a:r>
              <a:rPr lang="en-US" spc="-140" dirty="0" smtClean="0"/>
              <a:t> </a:t>
            </a:r>
            <a:r>
              <a:rPr lang="en-US" spc="20" dirty="0" smtClean="0"/>
              <a:t>(RR)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marR="5080" indent="-379730" algn="just">
              <a:lnSpc>
                <a:spcPct val="101099"/>
              </a:lnSpc>
              <a:spcBef>
                <a:spcPts val="9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Each process </a:t>
            </a:r>
            <a:r>
              <a:rPr sz="1850" spc="5" dirty="0">
                <a:latin typeface="Arial"/>
                <a:cs typeface="Arial"/>
              </a:rPr>
              <a:t>gets </a:t>
            </a:r>
            <a:r>
              <a:rPr sz="1850" spc="10" dirty="0">
                <a:latin typeface="Arial"/>
                <a:cs typeface="Arial"/>
              </a:rPr>
              <a:t>a small </a:t>
            </a:r>
            <a:r>
              <a:rPr sz="1850" spc="5" dirty="0">
                <a:latin typeface="Arial"/>
                <a:cs typeface="Arial"/>
              </a:rPr>
              <a:t>unit of </a:t>
            </a:r>
            <a:r>
              <a:rPr sz="1850" spc="10" dirty="0">
                <a:latin typeface="Arial"/>
                <a:cs typeface="Arial"/>
              </a:rPr>
              <a:t>CPU </a:t>
            </a:r>
            <a:r>
              <a:rPr sz="1850" spc="5" dirty="0">
                <a:latin typeface="Arial"/>
                <a:cs typeface="Arial"/>
              </a:rPr>
              <a:t>time (</a:t>
            </a:r>
            <a:r>
              <a:rPr sz="1850" b="1" spc="5" dirty="0">
                <a:solidFill>
                  <a:srgbClr val="3265FF"/>
                </a:solidFill>
                <a:latin typeface="Arial"/>
                <a:cs typeface="Arial"/>
              </a:rPr>
              <a:t>time </a:t>
            </a:r>
            <a:r>
              <a:rPr sz="1850" b="1" spc="10" dirty="0">
                <a:solidFill>
                  <a:srgbClr val="3265FF"/>
                </a:solidFill>
                <a:latin typeface="Arial"/>
                <a:cs typeface="Arial"/>
              </a:rPr>
              <a:t>quantum </a:t>
            </a:r>
            <a:r>
              <a:rPr sz="1850" i="1" spc="5" dirty="0">
                <a:latin typeface="Arial"/>
                <a:cs typeface="Arial"/>
              </a:rPr>
              <a:t>q</a:t>
            </a:r>
            <a:r>
              <a:rPr sz="1850" spc="5" dirty="0">
                <a:latin typeface="Arial"/>
                <a:cs typeface="Arial"/>
              </a:rPr>
              <a:t>), usually </a:t>
            </a:r>
            <a:r>
              <a:rPr sz="1850" spc="10" dirty="0">
                <a:latin typeface="Arial"/>
                <a:cs typeface="Arial"/>
              </a:rPr>
              <a:t>10-100  </a:t>
            </a:r>
            <a:r>
              <a:rPr sz="1850" spc="5" dirty="0">
                <a:latin typeface="Arial"/>
                <a:cs typeface="Arial"/>
              </a:rPr>
              <a:t>milliseconds. After this time </a:t>
            </a:r>
            <a:r>
              <a:rPr sz="1850" spc="10" dirty="0">
                <a:latin typeface="Arial"/>
                <a:cs typeface="Arial"/>
              </a:rPr>
              <a:t>has elapsed, </a:t>
            </a:r>
            <a:r>
              <a:rPr sz="1850" spc="5" dirty="0">
                <a:latin typeface="Arial"/>
                <a:cs typeface="Arial"/>
              </a:rPr>
              <a:t>the </a:t>
            </a:r>
            <a:r>
              <a:rPr sz="1850" spc="10" dirty="0">
                <a:latin typeface="Arial"/>
                <a:cs typeface="Arial"/>
              </a:rPr>
              <a:t>process </a:t>
            </a:r>
            <a:r>
              <a:rPr sz="1850" spc="5" dirty="0">
                <a:latin typeface="Arial"/>
                <a:cs typeface="Arial"/>
              </a:rPr>
              <a:t>is </a:t>
            </a:r>
            <a:r>
              <a:rPr sz="1850" spc="10" dirty="0">
                <a:latin typeface="Arial"/>
                <a:cs typeface="Arial"/>
              </a:rPr>
              <a:t>preempted and added  </a:t>
            </a:r>
            <a:r>
              <a:rPr sz="1850" spc="5" dirty="0">
                <a:latin typeface="Arial"/>
                <a:cs typeface="Arial"/>
              </a:rPr>
              <a:t>to the </a:t>
            </a:r>
            <a:r>
              <a:rPr sz="1850" spc="10" dirty="0">
                <a:latin typeface="Arial"/>
                <a:cs typeface="Arial"/>
              </a:rPr>
              <a:t>end </a:t>
            </a:r>
            <a:r>
              <a:rPr sz="1850" spc="5" dirty="0">
                <a:latin typeface="Arial"/>
                <a:cs typeface="Arial"/>
              </a:rPr>
              <a:t>of the </a:t>
            </a:r>
            <a:r>
              <a:rPr sz="1850" spc="10" dirty="0">
                <a:latin typeface="Arial"/>
                <a:cs typeface="Arial"/>
              </a:rPr>
              <a:t>ready</a:t>
            </a:r>
            <a:r>
              <a:rPr sz="1850" spc="-8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queue.</a:t>
            </a:r>
            <a:endParaRPr sz="1850">
              <a:latin typeface="Arial"/>
              <a:cs typeface="Arial"/>
            </a:endParaRPr>
          </a:p>
          <a:p>
            <a:pPr marL="391795" marR="362585" indent="-379730">
              <a:lnSpc>
                <a:spcPct val="101099"/>
              </a:lnSpc>
              <a:spcBef>
                <a:spcPts val="78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  <a:tab pos="1103630" algn="l"/>
              </a:tabLst>
            </a:pPr>
            <a:r>
              <a:rPr sz="1850" dirty="0">
                <a:latin typeface="Arial"/>
                <a:cs typeface="Arial"/>
              </a:rPr>
              <a:t>If </a:t>
            </a:r>
            <a:r>
              <a:rPr sz="1850" spc="5" dirty="0">
                <a:latin typeface="Arial"/>
                <a:cs typeface="Arial"/>
              </a:rPr>
              <a:t>there </a:t>
            </a:r>
            <a:r>
              <a:rPr sz="1850" spc="10" dirty="0">
                <a:latin typeface="Arial"/>
                <a:cs typeface="Arial"/>
              </a:rPr>
              <a:t>are </a:t>
            </a:r>
            <a:r>
              <a:rPr sz="1850" i="1" spc="10" dirty="0">
                <a:latin typeface="Arial"/>
                <a:cs typeface="Arial"/>
              </a:rPr>
              <a:t>n </a:t>
            </a:r>
            <a:r>
              <a:rPr sz="1850" spc="10" dirty="0">
                <a:latin typeface="Arial"/>
                <a:cs typeface="Arial"/>
              </a:rPr>
              <a:t>processes </a:t>
            </a:r>
            <a:r>
              <a:rPr sz="1850" spc="5" dirty="0">
                <a:latin typeface="Arial"/>
                <a:cs typeface="Arial"/>
              </a:rPr>
              <a:t>in the </a:t>
            </a:r>
            <a:r>
              <a:rPr sz="1850" spc="10" dirty="0">
                <a:latin typeface="Arial"/>
                <a:cs typeface="Arial"/>
              </a:rPr>
              <a:t>ready queue and </a:t>
            </a:r>
            <a:r>
              <a:rPr sz="1850" spc="5" dirty="0">
                <a:latin typeface="Arial"/>
                <a:cs typeface="Arial"/>
              </a:rPr>
              <a:t>the time </a:t>
            </a:r>
            <a:r>
              <a:rPr sz="1850" spc="10" dirty="0">
                <a:latin typeface="Arial"/>
                <a:cs typeface="Arial"/>
              </a:rPr>
              <a:t>quantum </a:t>
            </a:r>
            <a:r>
              <a:rPr sz="1850" spc="5" dirty="0">
                <a:latin typeface="Arial"/>
                <a:cs typeface="Arial"/>
              </a:rPr>
              <a:t>is </a:t>
            </a:r>
            <a:r>
              <a:rPr sz="1850" i="1" spc="5" dirty="0">
                <a:latin typeface="Arial"/>
                <a:cs typeface="Arial"/>
              </a:rPr>
              <a:t>q</a:t>
            </a:r>
            <a:r>
              <a:rPr sz="1850" spc="5" dirty="0">
                <a:latin typeface="Arial"/>
                <a:cs typeface="Arial"/>
              </a:rPr>
              <a:t>,</a:t>
            </a:r>
            <a:r>
              <a:rPr sz="1850" spc="-17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then  </a:t>
            </a:r>
            <a:r>
              <a:rPr sz="1850" spc="10" dirty="0">
                <a:latin typeface="Arial"/>
                <a:cs typeface="Arial"/>
              </a:rPr>
              <a:t>each process </a:t>
            </a:r>
            <a:r>
              <a:rPr sz="1850" spc="5" dirty="0">
                <a:latin typeface="Arial"/>
                <a:cs typeface="Arial"/>
              </a:rPr>
              <a:t>gets 1/</a:t>
            </a:r>
            <a:r>
              <a:rPr sz="1850" i="1" spc="5" dirty="0">
                <a:latin typeface="Arial"/>
                <a:cs typeface="Arial"/>
              </a:rPr>
              <a:t>n </a:t>
            </a:r>
            <a:r>
              <a:rPr sz="1850" spc="5" dirty="0">
                <a:latin typeface="Arial"/>
                <a:cs typeface="Arial"/>
              </a:rPr>
              <a:t>of the </a:t>
            </a:r>
            <a:r>
              <a:rPr sz="1850" spc="10" dirty="0">
                <a:latin typeface="Arial"/>
                <a:cs typeface="Arial"/>
              </a:rPr>
              <a:t>CPU </a:t>
            </a:r>
            <a:r>
              <a:rPr sz="1850" spc="5" dirty="0">
                <a:latin typeface="Arial"/>
                <a:cs typeface="Arial"/>
              </a:rPr>
              <a:t>time in </a:t>
            </a:r>
            <a:r>
              <a:rPr sz="1850" spc="10" dirty="0">
                <a:latin typeface="Arial"/>
                <a:cs typeface="Arial"/>
              </a:rPr>
              <a:t>chunks </a:t>
            </a:r>
            <a:r>
              <a:rPr sz="1850" spc="5" dirty="0">
                <a:latin typeface="Arial"/>
                <a:cs typeface="Arial"/>
              </a:rPr>
              <a:t>of at </a:t>
            </a:r>
            <a:r>
              <a:rPr sz="1850" spc="10" dirty="0">
                <a:latin typeface="Arial"/>
                <a:cs typeface="Arial"/>
              </a:rPr>
              <a:t>most </a:t>
            </a:r>
            <a:r>
              <a:rPr sz="1850" i="1" spc="10" dirty="0">
                <a:latin typeface="Arial"/>
                <a:cs typeface="Arial"/>
              </a:rPr>
              <a:t>q </a:t>
            </a:r>
            <a:r>
              <a:rPr sz="1850" spc="5" dirty="0">
                <a:latin typeface="Arial"/>
                <a:cs typeface="Arial"/>
              </a:rPr>
              <a:t>time units at  </a:t>
            </a:r>
            <a:r>
              <a:rPr sz="1850" spc="10" dirty="0">
                <a:latin typeface="Arial"/>
                <a:cs typeface="Arial"/>
              </a:rPr>
              <a:t>once.	No process </a:t>
            </a:r>
            <a:r>
              <a:rPr sz="1850" dirty="0">
                <a:latin typeface="Arial"/>
                <a:cs typeface="Arial"/>
              </a:rPr>
              <a:t>waits </a:t>
            </a:r>
            <a:r>
              <a:rPr sz="1850" spc="10" dirty="0">
                <a:latin typeface="Arial"/>
                <a:cs typeface="Arial"/>
              </a:rPr>
              <a:t>more </a:t>
            </a:r>
            <a:r>
              <a:rPr sz="1850" spc="5" dirty="0">
                <a:latin typeface="Arial"/>
                <a:cs typeface="Arial"/>
              </a:rPr>
              <a:t>than (</a:t>
            </a:r>
            <a:r>
              <a:rPr sz="1850" i="1" spc="5" dirty="0">
                <a:latin typeface="Arial"/>
                <a:cs typeface="Arial"/>
              </a:rPr>
              <a:t>n</a:t>
            </a:r>
            <a:r>
              <a:rPr sz="1850" spc="5" dirty="0">
                <a:latin typeface="Arial"/>
                <a:cs typeface="Arial"/>
              </a:rPr>
              <a:t>-1)</a:t>
            </a:r>
            <a:r>
              <a:rPr sz="1850" i="1" spc="5" dirty="0">
                <a:latin typeface="Arial"/>
                <a:cs typeface="Arial"/>
              </a:rPr>
              <a:t>q </a:t>
            </a:r>
            <a:r>
              <a:rPr sz="1850" spc="5" dirty="0">
                <a:latin typeface="Arial"/>
                <a:cs typeface="Arial"/>
              </a:rPr>
              <a:t>time</a:t>
            </a:r>
            <a:r>
              <a:rPr sz="1850" spc="-8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units.</a:t>
            </a:r>
            <a:endParaRPr sz="18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80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Timer </a:t>
            </a:r>
            <a:r>
              <a:rPr sz="1850" spc="5" dirty="0">
                <a:latin typeface="Arial"/>
                <a:cs typeface="Arial"/>
              </a:rPr>
              <a:t>interrupts </a:t>
            </a:r>
            <a:r>
              <a:rPr sz="1850" spc="10" dirty="0">
                <a:latin typeface="Arial"/>
                <a:cs typeface="Arial"/>
              </a:rPr>
              <a:t>every quantum </a:t>
            </a:r>
            <a:r>
              <a:rPr sz="1850" spc="5" dirty="0">
                <a:latin typeface="Arial"/>
                <a:cs typeface="Arial"/>
              </a:rPr>
              <a:t>to </a:t>
            </a:r>
            <a:r>
              <a:rPr sz="1850" spc="10" dirty="0">
                <a:latin typeface="Arial"/>
                <a:cs typeface="Arial"/>
              </a:rPr>
              <a:t>schedule </a:t>
            </a:r>
            <a:r>
              <a:rPr sz="1850" spc="5" dirty="0">
                <a:latin typeface="Arial"/>
                <a:cs typeface="Arial"/>
              </a:rPr>
              <a:t>next</a:t>
            </a:r>
            <a:r>
              <a:rPr sz="1850" spc="-15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process</a:t>
            </a:r>
            <a:endParaRPr sz="185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80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Performance</a:t>
            </a:r>
            <a:endParaRPr sz="1850">
              <a:latin typeface="Arial"/>
              <a:cs typeface="Arial"/>
            </a:endParaRPr>
          </a:p>
          <a:p>
            <a:pPr marL="836930" lvl="1" indent="-317500">
              <a:lnSpc>
                <a:spcPct val="100000"/>
              </a:lnSpc>
              <a:spcBef>
                <a:spcPts val="81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6930" algn="l"/>
                <a:tab pos="837565" algn="l"/>
              </a:tabLst>
            </a:pPr>
            <a:r>
              <a:rPr sz="1850" i="1" spc="10" dirty="0">
                <a:latin typeface="Arial"/>
                <a:cs typeface="Arial"/>
              </a:rPr>
              <a:t>q </a:t>
            </a:r>
            <a:r>
              <a:rPr sz="1850" spc="5" dirty="0">
                <a:latin typeface="Arial"/>
                <a:cs typeface="Arial"/>
              </a:rPr>
              <a:t>large </a:t>
            </a:r>
            <a:r>
              <a:rPr sz="1850" spc="20" dirty="0">
                <a:latin typeface="Symbol"/>
                <a:cs typeface="Symbol"/>
              </a:rPr>
              <a:t>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Arial"/>
                <a:cs typeface="Arial"/>
              </a:rPr>
              <a:t>FIFO</a:t>
            </a:r>
            <a:endParaRPr sz="1850">
              <a:latin typeface="Arial"/>
              <a:cs typeface="Arial"/>
            </a:endParaRPr>
          </a:p>
          <a:p>
            <a:pPr marL="836930" marR="781685" lvl="1" indent="-317500">
              <a:lnSpc>
                <a:spcPct val="100499"/>
              </a:lnSpc>
              <a:spcBef>
                <a:spcPts val="79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6930" algn="l"/>
                <a:tab pos="837565" algn="l"/>
              </a:tabLst>
            </a:pPr>
            <a:r>
              <a:rPr sz="1850" i="1" spc="10" dirty="0">
                <a:latin typeface="Arial"/>
                <a:cs typeface="Arial"/>
              </a:rPr>
              <a:t>q </a:t>
            </a:r>
            <a:r>
              <a:rPr sz="1850" spc="10" dirty="0">
                <a:latin typeface="Arial"/>
                <a:cs typeface="Arial"/>
              </a:rPr>
              <a:t>small </a:t>
            </a:r>
            <a:r>
              <a:rPr sz="1850" spc="20" dirty="0">
                <a:latin typeface="Symbol"/>
                <a:cs typeface="Symbol"/>
              </a:rPr>
              <a:t>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Arial"/>
                <a:cs typeface="Arial"/>
              </a:rPr>
              <a:t>q </a:t>
            </a:r>
            <a:r>
              <a:rPr sz="1850" spc="10" dirty="0">
                <a:latin typeface="Arial"/>
                <a:cs typeface="Arial"/>
              </a:rPr>
              <a:t>must be </a:t>
            </a:r>
            <a:r>
              <a:rPr sz="1850" spc="5" dirty="0">
                <a:latin typeface="Arial"/>
                <a:cs typeface="Arial"/>
              </a:rPr>
              <a:t>large </a:t>
            </a:r>
            <a:r>
              <a:rPr sz="1850" dirty="0">
                <a:latin typeface="Arial"/>
                <a:cs typeface="Arial"/>
              </a:rPr>
              <a:t>with </a:t>
            </a:r>
            <a:r>
              <a:rPr sz="1850" spc="10" dirty="0">
                <a:latin typeface="Arial"/>
                <a:cs typeface="Arial"/>
              </a:rPr>
              <a:t>respect </a:t>
            </a:r>
            <a:r>
              <a:rPr sz="1850" spc="5" dirty="0">
                <a:latin typeface="Arial"/>
                <a:cs typeface="Arial"/>
              </a:rPr>
              <a:t>to context switch, otherwise  </a:t>
            </a:r>
            <a:r>
              <a:rPr sz="1850" spc="10" dirty="0">
                <a:latin typeface="Arial"/>
                <a:cs typeface="Arial"/>
              </a:rPr>
              <a:t>overhead </a:t>
            </a:r>
            <a:r>
              <a:rPr sz="1850" spc="5" dirty="0">
                <a:latin typeface="Arial"/>
                <a:cs typeface="Arial"/>
              </a:rPr>
              <a:t>is too</a:t>
            </a:r>
            <a:r>
              <a:rPr sz="1850" spc="-6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high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5" dirty="0" smtClean="0"/>
              <a:t>Example of </a:t>
            </a:r>
            <a:r>
              <a:rPr lang="en-US" spc="25" dirty="0" smtClean="0"/>
              <a:t>RR </a:t>
            </a:r>
            <a:r>
              <a:rPr lang="en-US" spc="20" dirty="0" smtClean="0"/>
              <a:t>with Time Quantum =</a:t>
            </a:r>
            <a:r>
              <a:rPr lang="en-US" spc="-240" dirty="0" smtClean="0"/>
              <a:t> </a:t>
            </a:r>
            <a:r>
              <a:rPr lang="en-US" spc="20" dirty="0" smtClean="0"/>
              <a:t>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5756" y="1143000"/>
            <a:ext cx="7887643" cy="49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heavy" spc="15" dirty="0" smtClean="0">
                <a:uFill>
                  <a:solidFill>
                    <a:srgbClr val="326598"/>
                  </a:solidFill>
                </a:uFill>
              </a:rPr>
              <a:t>Time Quantum and </a:t>
            </a:r>
            <a:r>
              <a:rPr lang="en-US" u="heavy" spc="10" dirty="0" smtClean="0">
                <a:uFill>
                  <a:solidFill>
                    <a:srgbClr val="326598"/>
                  </a:solidFill>
                </a:uFill>
              </a:rPr>
              <a:t>Context Switch</a:t>
            </a:r>
            <a:r>
              <a:rPr lang="en-US" u="heavy" spc="-125" dirty="0" smtClean="0">
                <a:uFill>
                  <a:solidFill>
                    <a:srgbClr val="326598"/>
                  </a:solidFill>
                </a:uFill>
              </a:rPr>
              <a:t> </a:t>
            </a:r>
            <a:r>
              <a:rPr lang="en-US" u="heavy" spc="15" dirty="0" smtClean="0">
                <a:uFill>
                  <a:solidFill>
                    <a:srgbClr val="326598"/>
                  </a:solidFill>
                </a:uFill>
              </a:rPr>
              <a:t>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object 9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57860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Turnaround Time </a:t>
            </a:r>
            <a:r>
              <a:rPr lang="en-US" spc="10" dirty="0" smtClean="0"/>
              <a:t>Varies</a:t>
            </a:r>
            <a:r>
              <a:rPr lang="en-US" spc="-15" dirty="0" smtClean="0"/>
              <a:t> </a:t>
            </a:r>
            <a:r>
              <a:rPr lang="en-US" spc="15" dirty="0" smtClean="0"/>
              <a:t>With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u="heavy" spc="5" dirty="0" smtClean="0">
                <a:uFill>
                  <a:solidFill>
                    <a:srgbClr val="326598"/>
                  </a:solidFill>
                </a:uFill>
                <a:latin typeface="Times New Roman"/>
                <a:cs typeface="Times New Roman"/>
              </a:rPr>
              <a:t> 	</a:t>
            </a:r>
            <a:r>
              <a:rPr lang="en-US" u="heavy" spc="20" dirty="0" smtClean="0">
                <a:uFill>
                  <a:solidFill>
                    <a:srgbClr val="326598"/>
                  </a:solidFill>
                </a:uFill>
              </a:rPr>
              <a:t>The </a:t>
            </a:r>
            <a:r>
              <a:rPr lang="en-US" u="heavy" spc="15" dirty="0" smtClean="0">
                <a:uFill>
                  <a:solidFill>
                    <a:srgbClr val="326598"/>
                  </a:solidFill>
                </a:uFill>
              </a:rPr>
              <a:t>Time</a:t>
            </a:r>
            <a:r>
              <a:rPr lang="en-US" u="heavy" spc="-85" dirty="0" smtClean="0">
                <a:uFill>
                  <a:solidFill>
                    <a:srgbClr val="326598"/>
                  </a:solidFill>
                </a:uFill>
              </a:rPr>
              <a:t> </a:t>
            </a:r>
            <a:r>
              <a:rPr lang="en-US" u="heavy" spc="15" dirty="0" smtClean="0">
                <a:uFill>
                  <a:solidFill>
                    <a:srgbClr val="326598"/>
                  </a:solidFill>
                </a:uFill>
              </a:rPr>
              <a:t>Quantum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6" name="object 9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10"/>
          <p:cNvSpPr txBox="1"/>
          <p:nvPr/>
        </p:nvSpPr>
        <p:spPr>
          <a:xfrm>
            <a:off x="5867400" y="4038600"/>
            <a:ext cx="2494280" cy="476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0"/>
              </a:spcBef>
            </a:pPr>
            <a:r>
              <a:rPr sz="1450" spc="15" dirty="0">
                <a:latin typeface="Verdana"/>
                <a:cs typeface="Verdana"/>
              </a:rPr>
              <a:t>80% </a:t>
            </a:r>
            <a:r>
              <a:rPr sz="1450" spc="10" dirty="0">
                <a:latin typeface="Verdana"/>
                <a:cs typeface="Verdana"/>
              </a:rPr>
              <a:t>of </a:t>
            </a:r>
            <a:r>
              <a:rPr sz="1450" spc="15" dirty="0">
                <a:latin typeface="Verdana"/>
                <a:cs typeface="Verdana"/>
              </a:rPr>
              <a:t>CPU </a:t>
            </a:r>
            <a:r>
              <a:rPr sz="1450" spc="5" dirty="0">
                <a:latin typeface="Verdana"/>
                <a:cs typeface="Verdana"/>
              </a:rPr>
              <a:t>bursts </a:t>
            </a:r>
            <a:r>
              <a:rPr sz="1450" spc="10" dirty="0">
                <a:latin typeface="Verdana"/>
                <a:cs typeface="Verdana"/>
              </a:rPr>
              <a:t>should  </a:t>
            </a:r>
            <a:r>
              <a:rPr sz="1450" spc="15" dirty="0">
                <a:latin typeface="Verdana"/>
                <a:cs typeface="Verdana"/>
              </a:rPr>
              <a:t>be </a:t>
            </a:r>
            <a:r>
              <a:rPr sz="1450" spc="5" dirty="0">
                <a:latin typeface="Verdana"/>
                <a:cs typeface="Verdana"/>
              </a:rPr>
              <a:t>shorter </a:t>
            </a:r>
            <a:r>
              <a:rPr sz="1450" spc="10" dirty="0">
                <a:latin typeface="Verdana"/>
                <a:cs typeface="Verdana"/>
              </a:rPr>
              <a:t>than </a:t>
            </a:r>
            <a:r>
              <a:rPr sz="1450" spc="15" dirty="0">
                <a:latin typeface="Verdana"/>
                <a:cs typeface="Verdana"/>
              </a:rPr>
              <a:t>q</a:t>
            </a:r>
            <a:endParaRPr sz="1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heavy" spc="10" dirty="0" smtClean="0">
                <a:uFill>
                  <a:solidFill>
                    <a:srgbClr val="326598"/>
                  </a:solidFill>
                </a:uFill>
              </a:rPr>
              <a:t>Multilevel</a:t>
            </a:r>
            <a:r>
              <a:rPr lang="en-US" u="heavy" spc="-55" dirty="0" smtClean="0">
                <a:uFill>
                  <a:solidFill>
                    <a:srgbClr val="326598"/>
                  </a:solidFill>
                </a:uFill>
              </a:rPr>
              <a:t> </a:t>
            </a:r>
            <a:r>
              <a:rPr lang="en-US" u="heavy" spc="20" dirty="0" smtClean="0">
                <a:uFill>
                  <a:solidFill>
                    <a:srgbClr val="326598"/>
                  </a:solidFill>
                </a:uFill>
              </a:rPr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 smtClean="0"/>
              <a:t>Objectives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marR="5080" indent="-379730">
              <a:lnSpc>
                <a:spcPct val="101099"/>
              </a:lnSpc>
              <a:spcBef>
                <a:spcPts val="9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To </a:t>
            </a:r>
            <a:r>
              <a:rPr sz="1850" spc="5" dirty="0">
                <a:latin typeface="Arial"/>
                <a:cs typeface="Arial"/>
              </a:rPr>
              <a:t>introduce </a:t>
            </a:r>
            <a:r>
              <a:rPr sz="1850" spc="10" dirty="0">
                <a:latin typeface="Arial"/>
                <a:cs typeface="Arial"/>
              </a:rPr>
              <a:t>CPU scheduling, </a:t>
            </a:r>
            <a:r>
              <a:rPr sz="1850" spc="5" dirty="0">
                <a:latin typeface="Arial"/>
                <a:cs typeface="Arial"/>
              </a:rPr>
              <a:t>which is the </a:t>
            </a:r>
            <a:r>
              <a:rPr sz="1850" spc="10" dirty="0">
                <a:latin typeface="Arial"/>
                <a:cs typeface="Arial"/>
              </a:rPr>
              <a:t>basis </a:t>
            </a:r>
            <a:r>
              <a:rPr sz="1850" spc="5" dirty="0">
                <a:latin typeface="Arial"/>
                <a:cs typeface="Arial"/>
              </a:rPr>
              <a:t>for </a:t>
            </a:r>
            <a:r>
              <a:rPr sz="1850" spc="10" dirty="0">
                <a:latin typeface="Arial"/>
                <a:cs typeface="Arial"/>
              </a:rPr>
              <a:t>multiprogrammed </a:t>
            </a:r>
            <a:r>
              <a:rPr sz="1850" spc="5" dirty="0">
                <a:latin typeface="Arial"/>
                <a:cs typeface="Arial"/>
              </a:rPr>
              <a:t>operating  systems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1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142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To describe various CPU-scheduling</a:t>
            </a:r>
            <a:r>
              <a:rPr sz="1850" spc="-114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algorithms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100">
              <a:latin typeface="Arial"/>
              <a:cs typeface="Arial"/>
            </a:endParaRPr>
          </a:p>
          <a:p>
            <a:pPr marL="391795" marR="429895" indent="-379730">
              <a:lnSpc>
                <a:spcPct val="101099"/>
              </a:lnSpc>
              <a:spcBef>
                <a:spcPts val="139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To discuss evaluation </a:t>
            </a:r>
            <a:r>
              <a:rPr sz="1850" spc="5" dirty="0">
                <a:latin typeface="Arial"/>
                <a:cs typeface="Arial"/>
              </a:rPr>
              <a:t>criteria for selecting </a:t>
            </a:r>
            <a:r>
              <a:rPr sz="1850" spc="10" dirty="0">
                <a:latin typeface="Arial"/>
                <a:cs typeface="Arial"/>
              </a:rPr>
              <a:t>a CPU-scheduling </a:t>
            </a:r>
            <a:r>
              <a:rPr sz="1850" spc="5" dirty="0">
                <a:latin typeface="Arial"/>
                <a:cs typeface="Arial"/>
              </a:rPr>
              <a:t>algorithm for</a:t>
            </a:r>
            <a:r>
              <a:rPr sz="1850" spc="-19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a  </a:t>
            </a:r>
            <a:r>
              <a:rPr sz="1850" spc="5" dirty="0">
                <a:latin typeface="Arial"/>
                <a:cs typeface="Arial"/>
              </a:rPr>
              <a:t>particular</a:t>
            </a:r>
            <a:r>
              <a:rPr sz="1850" spc="-3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system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1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141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To </a:t>
            </a:r>
            <a:r>
              <a:rPr sz="1850" spc="5" dirty="0">
                <a:latin typeface="Arial"/>
                <a:cs typeface="Arial"/>
              </a:rPr>
              <a:t>examine the </a:t>
            </a:r>
            <a:r>
              <a:rPr sz="1850" spc="10" dirty="0">
                <a:latin typeface="Arial"/>
                <a:cs typeface="Arial"/>
              </a:rPr>
              <a:t>scheduling </a:t>
            </a:r>
            <a:r>
              <a:rPr sz="1850" spc="5" dirty="0">
                <a:latin typeface="Arial"/>
                <a:cs typeface="Arial"/>
              </a:rPr>
              <a:t>algorithms of </a:t>
            </a:r>
            <a:r>
              <a:rPr sz="1850" spc="10" dirty="0">
                <a:latin typeface="Arial"/>
                <a:cs typeface="Arial"/>
              </a:rPr>
              <a:t>several operating</a:t>
            </a:r>
            <a:r>
              <a:rPr sz="1850" spc="-15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systems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 smtClean="0"/>
              <a:t>Basic</a:t>
            </a:r>
            <a:r>
              <a:rPr lang="en-US" spc="-70" dirty="0" smtClean="0"/>
              <a:t> </a:t>
            </a:r>
            <a:r>
              <a:rPr lang="en-US" spc="20" dirty="0" smtClean="0"/>
              <a:t>Concepts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457200" y="1600201"/>
            <a:ext cx="4038600" cy="30762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marR="521334" indent="-379730">
              <a:lnSpc>
                <a:spcPct val="100600"/>
              </a:lnSpc>
              <a:spcBef>
                <a:spcPts val="95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550" dirty="0">
                <a:latin typeface="Arial"/>
                <a:cs typeface="Arial"/>
              </a:rPr>
              <a:t>Maximum </a:t>
            </a:r>
            <a:r>
              <a:rPr sz="1550" spc="5" dirty="0">
                <a:latin typeface="Arial"/>
                <a:cs typeface="Arial"/>
              </a:rPr>
              <a:t>CPU </a:t>
            </a:r>
            <a:r>
              <a:rPr sz="1550" dirty="0">
                <a:latin typeface="Arial"/>
                <a:cs typeface="Arial"/>
              </a:rPr>
              <a:t>utilization obtained </a:t>
            </a:r>
            <a:r>
              <a:rPr sz="1550" spc="-10" dirty="0">
                <a:latin typeface="Arial"/>
                <a:cs typeface="Arial"/>
              </a:rPr>
              <a:t>with  </a:t>
            </a:r>
            <a:r>
              <a:rPr sz="1550" dirty="0">
                <a:latin typeface="Arial"/>
                <a:cs typeface="Arial"/>
              </a:rPr>
              <a:t>multiprogramming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700">
              <a:latin typeface="Arial"/>
              <a:cs typeface="Arial"/>
            </a:endParaRPr>
          </a:p>
          <a:p>
            <a:pPr marL="391795" marR="5080" indent="-379730">
              <a:lnSpc>
                <a:spcPct val="100299"/>
              </a:lnSpc>
              <a:spcBef>
                <a:spcPts val="122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550" dirty="0">
                <a:latin typeface="Arial"/>
                <a:cs typeface="Arial"/>
              </a:rPr>
              <a:t>CPU–I/O Burst Cycle </a:t>
            </a:r>
            <a:r>
              <a:rPr sz="1550" spc="5" dirty="0">
                <a:latin typeface="Arial"/>
                <a:cs typeface="Arial"/>
              </a:rPr>
              <a:t>– </a:t>
            </a:r>
            <a:r>
              <a:rPr sz="1550" dirty="0">
                <a:latin typeface="Arial"/>
                <a:cs typeface="Arial"/>
              </a:rPr>
              <a:t>Process execution  consists of </a:t>
            </a:r>
            <a:r>
              <a:rPr sz="1550" spc="5" dirty="0">
                <a:latin typeface="Arial"/>
                <a:cs typeface="Arial"/>
              </a:rPr>
              <a:t>a </a:t>
            </a:r>
            <a:r>
              <a:rPr sz="1550" b="1" spc="-5" dirty="0">
                <a:solidFill>
                  <a:srgbClr val="3265FF"/>
                </a:solidFill>
                <a:latin typeface="Arial"/>
                <a:cs typeface="Arial"/>
              </a:rPr>
              <a:t>cycle </a:t>
            </a:r>
            <a:r>
              <a:rPr sz="1550" dirty="0">
                <a:latin typeface="Arial"/>
                <a:cs typeface="Arial"/>
              </a:rPr>
              <a:t>of </a:t>
            </a:r>
            <a:r>
              <a:rPr sz="1550" spc="5" dirty="0">
                <a:latin typeface="Arial"/>
                <a:cs typeface="Arial"/>
              </a:rPr>
              <a:t>CPU </a:t>
            </a:r>
            <a:r>
              <a:rPr sz="1550" dirty="0">
                <a:latin typeface="Arial"/>
                <a:cs typeface="Arial"/>
              </a:rPr>
              <a:t>execution and I/O  </a:t>
            </a:r>
            <a:r>
              <a:rPr sz="1550" spc="-10" dirty="0">
                <a:latin typeface="Arial"/>
                <a:cs typeface="Arial"/>
              </a:rPr>
              <a:t>wait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17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spcBef>
                <a:spcPts val="1240"/>
              </a:spcBef>
              <a:buClr>
                <a:srgbClr val="993200"/>
              </a:buClr>
              <a:buSzPct val="90322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550" b="1" spc="5" dirty="0">
                <a:solidFill>
                  <a:srgbClr val="3265FF"/>
                </a:solidFill>
                <a:latin typeface="Arial"/>
                <a:cs typeface="Arial"/>
              </a:rPr>
              <a:t>CPU </a:t>
            </a:r>
            <a:r>
              <a:rPr sz="1550" b="1" dirty="0">
                <a:solidFill>
                  <a:srgbClr val="3265FF"/>
                </a:solidFill>
                <a:latin typeface="Arial"/>
                <a:cs typeface="Arial"/>
              </a:rPr>
              <a:t>burst </a:t>
            </a:r>
            <a:r>
              <a:rPr sz="1550" spc="-5" dirty="0">
                <a:latin typeface="Arial"/>
                <a:cs typeface="Arial"/>
              </a:rPr>
              <a:t>followed </a:t>
            </a:r>
            <a:r>
              <a:rPr sz="1550" dirty="0">
                <a:latin typeface="Arial"/>
                <a:cs typeface="Arial"/>
              </a:rPr>
              <a:t>by </a:t>
            </a:r>
            <a:r>
              <a:rPr sz="1550" b="1" dirty="0">
                <a:solidFill>
                  <a:srgbClr val="3265FF"/>
                </a:solidFill>
                <a:latin typeface="Arial"/>
                <a:cs typeface="Arial"/>
              </a:rPr>
              <a:t>I/O</a:t>
            </a:r>
            <a:r>
              <a:rPr sz="1550" b="1" spc="-10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sz="1550" b="1" dirty="0">
                <a:solidFill>
                  <a:srgbClr val="3265FF"/>
                </a:solidFill>
                <a:latin typeface="Arial"/>
                <a:cs typeface="Arial"/>
              </a:rPr>
              <a:t>burst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3200"/>
              </a:buClr>
              <a:buFont typeface="Wingdings"/>
              <a:buChar char=""/>
            </a:pPr>
            <a:endParaRPr sz="2200">
              <a:latin typeface="Arial"/>
              <a:cs typeface="Arial"/>
            </a:endParaRPr>
          </a:p>
          <a:p>
            <a:pPr marL="391795" indent="-379730">
              <a:lnSpc>
                <a:spcPct val="100000"/>
              </a:lnSpc>
              <a:buClr>
                <a:srgbClr val="993200"/>
              </a:buClr>
              <a:buSzPct val="90322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550" spc="5" dirty="0">
                <a:latin typeface="Arial"/>
                <a:cs typeface="Arial"/>
              </a:rPr>
              <a:t>CPU </a:t>
            </a:r>
            <a:r>
              <a:rPr sz="1550" dirty="0">
                <a:latin typeface="Arial"/>
                <a:cs typeface="Arial"/>
              </a:rPr>
              <a:t>burst distribution is of main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concern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00200"/>
            <a:ext cx="390351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639762"/>
          </a:xfrm>
        </p:spPr>
        <p:txBody>
          <a:bodyPr>
            <a:normAutofit fontScale="90000"/>
          </a:bodyPr>
          <a:lstStyle/>
          <a:p>
            <a:r>
              <a:rPr lang="en-US" spc="15" dirty="0" smtClean="0"/>
              <a:t>Histogram of CPU-burst</a:t>
            </a:r>
            <a:r>
              <a:rPr lang="en-US" spc="-100" dirty="0" smtClean="0"/>
              <a:t> </a:t>
            </a:r>
            <a:r>
              <a:rPr lang="en-US" spc="20" dirty="0" smtClean="0"/>
              <a:t>Times</a:t>
            </a:r>
            <a:endParaRPr lang="en-US" dirty="0"/>
          </a:p>
        </p:txBody>
      </p:sp>
      <p:sp>
        <p:nvSpPr>
          <p:cNvPr id="4" name="object 3"/>
          <p:cNvSpPr>
            <a:spLocks noGrp="1"/>
          </p:cNvSpPr>
          <p:nvPr>
            <p:ph idx="1"/>
          </p:nvPr>
        </p:nvSpPr>
        <p:spPr>
          <a:xfrm>
            <a:off x="457200" y="990600"/>
            <a:ext cx="75438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4"/>
          <p:cNvSpPr txBox="1"/>
          <p:nvPr/>
        </p:nvSpPr>
        <p:spPr>
          <a:xfrm>
            <a:off x="1066800" y="4953000"/>
            <a:ext cx="6645275" cy="880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31000"/>
              </a:lnSpc>
              <a:spcBef>
                <a:spcPts val="95"/>
              </a:spcBef>
            </a:pPr>
            <a:r>
              <a:rPr sz="1550" spc="-10" dirty="0">
                <a:latin typeface="Times New Roman"/>
                <a:cs typeface="Times New Roman"/>
              </a:rPr>
              <a:t>Typically </a:t>
            </a:r>
            <a:r>
              <a:rPr sz="1550" spc="-5" dirty="0">
                <a:latin typeface="Times New Roman"/>
                <a:cs typeface="Times New Roman"/>
              </a:rPr>
              <a:t>large </a:t>
            </a:r>
            <a:r>
              <a:rPr sz="1550" dirty="0">
                <a:latin typeface="Times New Roman"/>
                <a:cs typeface="Times New Roman"/>
              </a:rPr>
              <a:t>number of short CPU bursts and a small number of long CPU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bursts  </a:t>
            </a:r>
            <a:r>
              <a:rPr sz="1550" spc="5" dirty="0">
                <a:latin typeface="Times New Roman"/>
                <a:cs typeface="Times New Roman"/>
              </a:rPr>
              <a:t>An </a:t>
            </a:r>
            <a:r>
              <a:rPr sz="1550" dirty="0">
                <a:latin typeface="Times New Roman"/>
                <a:cs typeface="Times New Roman"/>
              </a:rPr>
              <a:t>I/O-bound program typically has many short CPU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bursts.</a:t>
            </a: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50" spc="5" dirty="0">
                <a:latin typeface="Times New Roman"/>
                <a:cs typeface="Times New Roman"/>
              </a:rPr>
              <a:t>A </a:t>
            </a:r>
            <a:r>
              <a:rPr sz="1550" dirty="0">
                <a:latin typeface="Times New Roman"/>
                <a:cs typeface="Times New Roman"/>
              </a:rPr>
              <a:t>CPU-bound program might have a few long CPU</a:t>
            </a:r>
            <a:r>
              <a:rPr sz="1550" spc="-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bursts.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Operating System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 smtClean="0"/>
              <a:t>Sougandhika</a:t>
            </a:r>
            <a:r>
              <a:rPr lang="en-US" dirty="0" smtClean="0"/>
              <a:t> </a:t>
            </a:r>
            <a:r>
              <a:rPr lang="en-US" dirty="0" err="1" smtClean="0"/>
              <a:t>Narayan</a:t>
            </a:r>
            <a:r>
              <a:rPr lang="en-US" dirty="0" smtClean="0"/>
              <a:t>, Asst Prof, Dept of CSE, KSIT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r>
              <a:rPr lang="en-US" spc="20" dirty="0" smtClean="0"/>
              <a:t>CPU</a:t>
            </a:r>
            <a:r>
              <a:rPr lang="en-US" spc="-70" dirty="0" smtClean="0"/>
              <a:t> </a:t>
            </a:r>
            <a:r>
              <a:rPr lang="en-US" spc="15" dirty="0" smtClean="0"/>
              <a:t>Scheduler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marR="5080" indent="-381000">
              <a:lnSpc>
                <a:spcPct val="101099"/>
              </a:lnSpc>
              <a:spcBef>
                <a:spcPts val="9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50" b="1" spc="5" dirty="0">
                <a:solidFill>
                  <a:srgbClr val="3265FF"/>
                </a:solidFill>
                <a:latin typeface="Arial"/>
                <a:cs typeface="Arial"/>
              </a:rPr>
              <a:t>Short-term scheduler </a:t>
            </a:r>
            <a:r>
              <a:rPr sz="1850" spc="5" dirty="0">
                <a:latin typeface="Arial"/>
                <a:cs typeface="Arial"/>
              </a:rPr>
              <a:t>selects from </a:t>
            </a:r>
            <a:r>
              <a:rPr sz="1850" spc="10" dirty="0">
                <a:latin typeface="Arial"/>
                <a:cs typeface="Arial"/>
              </a:rPr>
              <a:t>among </a:t>
            </a:r>
            <a:r>
              <a:rPr sz="1850" spc="5" dirty="0">
                <a:latin typeface="Arial"/>
                <a:cs typeface="Arial"/>
              </a:rPr>
              <a:t>the </a:t>
            </a:r>
            <a:r>
              <a:rPr sz="1850" spc="10" dirty="0">
                <a:latin typeface="Arial"/>
                <a:cs typeface="Arial"/>
              </a:rPr>
              <a:t>processes </a:t>
            </a:r>
            <a:r>
              <a:rPr sz="1850" spc="5" dirty="0">
                <a:latin typeface="Arial"/>
                <a:cs typeface="Arial"/>
              </a:rPr>
              <a:t>in </a:t>
            </a:r>
            <a:r>
              <a:rPr sz="1850" spc="10" dirty="0">
                <a:latin typeface="Arial"/>
                <a:cs typeface="Arial"/>
              </a:rPr>
              <a:t>ready queue, and  </a:t>
            </a:r>
            <a:r>
              <a:rPr sz="1850" spc="5" dirty="0">
                <a:latin typeface="Arial"/>
                <a:cs typeface="Arial"/>
              </a:rPr>
              <a:t>allocates the </a:t>
            </a:r>
            <a:r>
              <a:rPr sz="1850" spc="10" dirty="0">
                <a:latin typeface="Arial"/>
                <a:cs typeface="Arial"/>
              </a:rPr>
              <a:t>CPU </a:t>
            </a:r>
            <a:r>
              <a:rPr sz="1850" spc="5" dirty="0">
                <a:latin typeface="Arial"/>
                <a:cs typeface="Arial"/>
              </a:rPr>
              <a:t>to </a:t>
            </a:r>
            <a:r>
              <a:rPr sz="1850" spc="10" dirty="0">
                <a:latin typeface="Arial"/>
                <a:cs typeface="Arial"/>
              </a:rPr>
              <a:t>one </a:t>
            </a:r>
            <a:r>
              <a:rPr sz="1850" spc="5" dirty="0">
                <a:latin typeface="Arial"/>
                <a:cs typeface="Arial"/>
              </a:rPr>
              <a:t>of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them</a:t>
            </a:r>
            <a:endParaRPr sz="1850">
              <a:latin typeface="Arial"/>
              <a:cs typeface="Arial"/>
            </a:endParaRPr>
          </a:p>
          <a:p>
            <a:pPr marL="838200" lvl="1" indent="-318770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8200" algn="l"/>
                <a:tab pos="838835" algn="l"/>
              </a:tabLst>
            </a:pPr>
            <a:r>
              <a:rPr sz="1850" spc="10" dirty="0">
                <a:latin typeface="Arial"/>
                <a:cs typeface="Arial"/>
              </a:rPr>
              <a:t>Queue may be ordered </a:t>
            </a:r>
            <a:r>
              <a:rPr sz="1850" spc="5" dirty="0">
                <a:latin typeface="Arial"/>
                <a:cs typeface="Arial"/>
              </a:rPr>
              <a:t>in </a:t>
            </a:r>
            <a:r>
              <a:rPr sz="1850" spc="10" dirty="0">
                <a:latin typeface="Arial"/>
                <a:cs typeface="Arial"/>
              </a:rPr>
              <a:t>various</a:t>
            </a:r>
            <a:r>
              <a:rPr sz="1850" spc="-12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ways</a:t>
            </a:r>
            <a:endParaRPr sz="185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1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50" spc="10" dirty="0">
                <a:latin typeface="Arial"/>
                <a:cs typeface="Arial"/>
              </a:rPr>
              <a:t>CPU scheduling decisions may </a:t>
            </a:r>
            <a:r>
              <a:rPr sz="1850" spc="5" dirty="0">
                <a:latin typeface="Arial"/>
                <a:cs typeface="Arial"/>
              </a:rPr>
              <a:t>take </a:t>
            </a:r>
            <a:r>
              <a:rPr sz="1850" spc="10" dirty="0">
                <a:latin typeface="Arial"/>
                <a:cs typeface="Arial"/>
              </a:rPr>
              <a:t>place </a:t>
            </a:r>
            <a:r>
              <a:rPr sz="1850" spc="5" dirty="0">
                <a:latin typeface="Arial"/>
                <a:cs typeface="Arial"/>
              </a:rPr>
              <a:t>when </a:t>
            </a:r>
            <a:r>
              <a:rPr sz="1850" spc="10" dirty="0">
                <a:latin typeface="Arial"/>
                <a:cs typeface="Arial"/>
              </a:rPr>
              <a:t>a</a:t>
            </a:r>
            <a:r>
              <a:rPr sz="1850" spc="-13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process:</a:t>
            </a:r>
            <a:endParaRPr sz="1850">
              <a:latin typeface="Arial"/>
              <a:cs typeface="Arial"/>
            </a:endParaRPr>
          </a:p>
          <a:p>
            <a:pPr marL="901065" indent="-381635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AutoNum type="arabicPeriod"/>
              <a:tabLst>
                <a:tab pos="901065" algn="l"/>
                <a:tab pos="901700" algn="l"/>
              </a:tabLst>
            </a:pPr>
            <a:r>
              <a:rPr sz="1850" spc="5" dirty="0">
                <a:latin typeface="Arial"/>
                <a:cs typeface="Arial"/>
              </a:rPr>
              <a:t>Switches from </a:t>
            </a:r>
            <a:r>
              <a:rPr sz="1850" spc="10" dirty="0">
                <a:latin typeface="Arial"/>
                <a:cs typeface="Arial"/>
              </a:rPr>
              <a:t>running </a:t>
            </a:r>
            <a:r>
              <a:rPr sz="1850" spc="5" dirty="0">
                <a:latin typeface="Arial"/>
                <a:cs typeface="Arial"/>
              </a:rPr>
              <a:t>to waiting</a:t>
            </a:r>
            <a:r>
              <a:rPr sz="1850" spc="-3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state</a:t>
            </a:r>
            <a:endParaRPr sz="1850">
              <a:latin typeface="Arial"/>
              <a:cs typeface="Arial"/>
            </a:endParaRPr>
          </a:p>
          <a:p>
            <a:pPr marL="901065" indent="-381635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AutoNum type="arabicPeriod"/>
              <a:tabLst>
                <a:tab pos="901065" algn="l"/>
                <a:tab pos="901700" algn="l"/>
              </a:tabLst>
            </a:pPr>
            <a:r>
              <a:rPr sz="1850" spc="5" dirty="0">
                <a:latin typeface="Arial"/>
                <a:cs typeface="Arial"/>
              </a:rPr>
              <a:t>Switches from </a:t>
            </a:r>
            <a:r>
              <a:rPr sz="1850" spc="10" dirty="0">
                <a:latin typeface="Arial"/>
                <a:cs typeface="Arial"/>
              </a:rPr>
              <a:t>running </a:t>
            </a:r>
            <a:r>
              <a:rPr sz="1850" spc="5" dirty="0">
                <a:latin typeface="Arial"/>
                <a:cs typeface="Arial"/>
              </a:rPr>
              <a:t>to </a:t>
            </a:r>
            <a:r>
              <a:rPr sz="1850" spc="10" dirty="0">
                <a:latin typeface="Arial"/>
                <a:cs typeface="Arial"/>
              </a:rPr>
              <a:t>ready</a:t>
            </a:r>
            <a:r>
              <a:rPr sz="1850" spc="-60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state</a:t>
            </a:r>
            <a:endParaRPr sz="1850">
              <a:latin typeface="Arial"/>
              <a:cs typeface="Arial"/>
            </a:endParaRPr>
          </a:p>
          <a:p>
            <a:pPr marL="901065" indent="-381635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AutoNum type="arabicPeriod"/>
              <a:tabLst>
                <a:tab pos="901065" algn="l"/>
                <a:tab pos="901700" algn="l"/>
              </a:tabLst>
            </a:pPr>
            <a:r>
              <a:rPr sz="1850" spc="5" dirty="0">
                <a:latin typeface="Arial"/>
                <a:cs typeface="Arial"/>
              </a:rPr>
              <a:t>Switches from waiting to</a:t>
            </a:r>
            <a:r>
              <a:rPr sz="1850" spc="-2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ready</a:t>
            </a:r>
            <a:endParaRPr sz="1850">
              <a:latin typeface="Arial"/>
              <a:cs typeface="Arial"/>
            </a:endParaRPr>
          </a:p>
          <a:p>
            <a:pPr marL="901065" indent="-381635">
              <a:lnSpc>
                <a:spcPct val="100000"/>
              </a:lnSpc>
              <a:spcBef>
                <a:spcPts val="800"/>
              </a:spcBef>
              <a:buClr>
                <a:srgbClr val="CC6500"/>
              </a:buClr>
              <a:buSzPct val="81081"/>
              <a:buAutoNum type="arabicPeriod"/>
              <a:tabLst>
                <a:tab pos="901065" algn="l"/>
                <a:tab pos="901700" algn="l"/>
              </a:tabLst>
            </a:pPr>
            <a:r>
              <a:rPr sz="1850" spc="10" dirty="0">
                <a:latin typeface="Arial"/>
                <a:cs typeface="Arial"/>
              </a:rPr>
              <a:t>Terminates</a:t>
            </a:r>
            <a:endParaRPr sz="185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50" spc="10" dirty="0">
                <a:latin typeface="Arial"/>
                <a:cs typeface="Arial"/>
              </a:rPr>
              <a:t>Scheduling under 1 and 4 </a:t>
            </a:r>
            <a:r>
              <a:rPr sz="1850" spc="5" dirty="0">
                <a:latin typeface="Arial"/>
                <a:cs typeface="Arial"/>
              </a:rPr>
              <a:t>is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3265FF"/>
                </a:solidFill>
                <a:latin typeface="Arial"/>
                <a:cs typeface="Arial"/>
              </a:rPr>
              <a:t>nonpreemptive</a:t>
            </a:r>
            <a:endParaRPr sz="1850">
              <a:latin typeface="Arial"/>
              <a:cs typeface="Arial"/>
            </a:endParaRPr>
          </a:p>
          <a:p>
            <a:pPr marL="393065" indent="-381000">
              <a:lnSpc>
                <a:spcPct val="100000"/>
              </a:lnSpc>
              <a:spcBef>
                <a:spcPts val="81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1850" spc="5" dirty="0">
                <a:latin typeface="Arial"/>
                <a:cs typeface="Arial"/>
              </a:rPr>
              <a:t>All other </a:t>
            </a:r>
            <a:r>
              <a:rPr sz="1850" spc="10" dirty="0">
                <a:latin typeface="Arial"/>
                <a:cs typeface="Arial"/>
              </a:rPr>
              <a:t>scheduling </a:t>
            </a:r>
            <a:r>
              <a:rPr sz="1850" spc="5" dirty="0">
                <a:latin typeface="Arial"/>
                <a:cs typeface="Arial"/>
              </a:rPr>
              <a:t>is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3265FF"/>
                </a:solidFill>
                <a:latin typeface="Arial"/>
                <a:cs typeface="Arial"/>
              </a:rPr>
              <a:t>preemptive</a:t>
            </a:r>
            <a:endParaRPr sz="1850">
              <a:latin typeface="Arial"/>
              <a:cs typeface="Arial"/>
            </a:endParaRPr>
          </a:p>
          <a:p>
            <a:pPr marL="838200" lvl="1" indent="-318770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8200" algn="l"/>
                <a:tab pos="838835" algn="l"/>
              </a:tabLst>
            </a:pPr>
            <a:r>
              <a:rPr sz="1850" spc="10" dirty="0">
                <a:latin typeface="Arial"/>
                <a:cs typeface="Arial"/>
              </a:rPr>
              <a:t>Consider access </a:t>
            </a:r>
            <a:r>
              <a:rPr sz="1850" spc="5" dirty="0">
                <a:latin typeface="Arial"/>
                <a:cs typeface="Arial"/>
              </a:rPr>
              <a:t>to </a:t>
            </a:r>
            <a:r>
              <a:rPr sz="1850" spc="10" dirty="0">
                <a:latin typeface="Arial"/>
                <a:cs typeface="Arial"/>
              </a:rPr>
              <a:t>shared</a:t>
            </a:r>
            <a:r>
              <a:rPr sz="1850" spc="-8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data</a:t>
            </a:r>
            <a:endParaRPr sz="1850">
              <a:latin typeface="Arial"/>
              <a:cs typeface="Arial"/>
            </a:endParaRPr>
          </a:p>
          <a:p>
            <a:pPr marL="838200" lvl="1" indent="-318770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8200" algn="l"/>
                <a:tab pos="838835" algn="l"/>
              </a:tabLst>
            </a:pPr>
            <a:r>
              <a:rPr sz="1850" spc="10" dirty="0">
                <a:latin typeface="Arial"/>
                <a:cs typeface="Arial"/>
              </a:rPr>
              <a:t>Consider preemption </a:t>
            </a:r>
            <a:r>
              <a:rPr sz="1850" spc="5" dirty="0">
                <a:latin typeface="Arial"/>
                <a:cs typeface="Arial"/>
              </a:rPr>
              <a:t>while in </a:t>
            </a:r>
            <a:r>
              <a:rPr sz="1850" spc="10" dirty="0">
                <a:latin typeface="Arial"/>
                <a:cs typeface="Arial"/>
              </a:rPr>
              <a:t>kernel</a:t>
            </a:r>
            <a:r>
              <a:rPr sz="1850" spc="-9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mode</a:t>
            </a:r>
            <a:endParaRPr sz="1850">
              <a:latin typeface="Arial"/>
              <a:cs typeface="Arial"/>
            </a:endParaRPr>
          </a:p>
          <a:p>
            <a:pPr marL="838200" lvl="1" indent="-318770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8200" algn="l"/>
                <a:tab pos="838835" algn="l"/>
              </a:tabLst>
            </a:pPr>
            <a:r>
              <a:rPr sz="1850" spc="10" dirty="0">
                <a:latin typeface="Arial"/>
                <a:cs typeface="Arial"/>
              </a:rPr>
              <a:t>Consider </a:t>
            </a:r>
            <a:r>
              <a:rPr sz="1850" spc="5" dirty="0">
                <a:latin typeface="Arial"/>
                <a:cs typeface="Arial"/>
              </a:rPr>
              <a:t>interrupts </a:t>
            </a:r>
            <a:r>
              <a:rPr sz="1850" spc="10" dirty="0">
                <a:latin typeface="Arial"/>
                <a:cs typeface="Arial"/>
              </a:rPr>
              <a:t>occurring during </a:t>
            </a:r>
            <a:r>
              <a:rPr sz="1850" spc="5" dirty="0">
                <a:latin typeface="Arial"/>
                <a:cs typeface="Arial"/>
              </a:rPr>
              <a:t>crucial </a:t>
            </a:r>
            <a:r>
              <a:rPr sz="1850" spc="10" dirty="0">
                <a:latin typeface="Arial"/>
                <a:cs typeface="Arial"/>
              </a:rPr>
              <a:t>OS</a:t>
            </a:r>
            <a:r>
              <a:rPr sz="1850" spc="-12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activities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Preemptive </a:t>
            </a:r>
            <a:r>
              <a:rPr lang="en-US" b="1" dirty="0"/>
              <a:t>Process </a:t>
            </a:r>
            <a:r>
              <a:rPr lang="en-US" b="1" dirty="0" smtClean="0"/>
              <a:t>Scheduling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based on priority where a scheduler may preempt a low priority running process anytime when a high priority process enters into a ready 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Incurs a cost associated with access to shared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Non-Preemptive Process Scheduling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/>
          <a:lstStyle/>
          <a:p>
            <a:r>
              <a:rPr lang="en-US" dirty="0" smtClean="0"/>
              <a:t>Also called as Cooperative scheduling</a:t>
            </a:r>
          </a:p>
          <a:p>
            <a:r>
              <a:rPr lang="en-US" dirty="0" smtClean="0"/>
              <a:t>Once the CPU has been allocated to a process, the process keeps the CPU until it releases the CPU either by terminating or by switching to the waiting state.</a:t>
            </a:r>
          </a:p>
          <a:p>
            <a:r>
              <a:rPr lang="en-US" dirty="0" smtClean="0"/>
              <a:t>algorithms are designed so that once a process enters the running state, it cannot be preempted until it completes its allotted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" dirty="0" smtClean="0"/>
              <a:t>Dispatcher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 </a:t>
            </a:r>
            <a:endParaRPr lang="en-US"/>
          </a:p>
        </p:txBody>
      </p:sp>
      <p:sp>
        <p:nvSpPr>
          <p:cNvPr id="5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marR="621665" indent="-379730">
              <a:lnSpc>
                <a:spcPct val="101099"/>
              </a:lnSpc>
              <a:spcBef>
                <a:spcPts val="95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spc="10" dirty="0">
                <a:latin typeface="Arial"/>
                <a:cs typeface="Arial"/>
              </a:rPr>
              <a:t>Dispatcher module gives </a:t>
            </a:r>
            <a:r>
              <a:rPr sz="1850" spc="5" dirty="0">
                <a:latin typeface="Arial"/>
                <a:cs typeface="Arial"/>
              </a:rPr>
              <a:t>control of the </a:t>
            </a:r>
            <a:r>
              <a:rPr sz="1850" spc="10" dirty="0">
                <a:latin typeface="Arial"/>
                <a:cs typeface="Arial"/>
              </a:rPr>
              <a:t>CPU </a:t>
            </a:r>
            <a:r>
              <a:rPr sz="1850" spc="5" dirty="0">
                <a:latin typeface="Arial"/>
                <a:cs typeface="Arial"/>
              </a:rPr>
              <a:t>to the </a:t>
            </a:r>
            <a:r>
              <a:rPr sz="1850" spc="10" dirty="0">
                <a:latin typeface="Arial"/>
                <a:cs typeface="Arial"/>
              </a:rPr>
              <a:t>process </a:t>
            </a:r>
            <a:r>
              <a:rPr sz="1850" spc="5" dirty="0">
                <a:latin typeface="Arial"/>
                <a:cs typeface="Arial"/>
              </a:rPr>
              <a:t>selected </a:t>
            </a:r>
            <a:r>
              <a:rPr sz="1850" spc="10" dirty="0">
                <a:latin typeface="Arial"/>
                <a:cs typeface="Arial"/>
              </a:rPr>
              <a:t>by</a:t>
            </a:r>
            <a:r>
              <a:rPr sz="1850" spc="-17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the  short-term </a:t>
            </a:r>
            <a:r>
              <a:rPr sz="1850" spc="10" dirty="0">
                <a:latin typeface="Arial"/>
                <a:cs typeface="Arial"/>
              </a:rPr>
              <a:t>scheduler; </a:t>
            </a:r>
            <a:r>
              <a:rPr sz="1850" spc="5" dirty="0">
                <a:latin typeface="Arial"/>
                <a:cs typeface="Arial"/>
              </a:rPr>
              <a:t>this</a:t>
            </a:r>
            <a:r>
              <a:rPr sz="1850" spc="-7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involves:</a:t>
            </a:r>
            <a:endParaRPr sz="1850">
              <a:latin typeface="Arial"/>
              <a:cs typeface="Arial"/>
            </a:endParaRPr>
          </a:p>
          <a:p>
            <a:pPr marL="836930" lvl="1" indent="-317500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6930" algn="l"/>
                <a:tab pos="837565" algn="l"/>
              </a:tabLst>
            </a:pPr>
            <a:r>
              <a:rPr sz="1850" spc="5" dirty="0">
                <a:latin typeface="Arial"/>
                <a:cs typeface="Arial"/>
              </a:rPr>
              <a:t>switching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spc="5" dirty="0">
                <a:latin typeface="Arial"/>
                <a:cs typeface="Arial"/>
              </a:rPr>
              <a:t>context</a:t>
            </a:r>
            <a:endParaRPr sz="1850">
              <a:latin typeface="Arial"/>
              <a:cs typeface="Arial"/>
            </a:endParaRPr>
          </a:p>
          <a:p>
            <a:pPr marL="836930" lvl="1" indent="-317500">
              <a:lnSpc>
                <a:spcPct val="100000"/>
              </a:lnSpc>
              <a:spcBef>
                <a:spcPts val="81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6930" algn="l"/>
                <a:tab pos="837565" algn="l"/>
              </a:tabLst>
            </a:pPr>
            <a:r>
              <a:rPr sz="1850" spc="5" dirty="0">
                <a:latin typeface="Arial"/>
                <a:cs typeface="Arial"/>
              </a:rPr>
              <a:t>switching to </a:t>
            </a:r>
            <a:r>
              <a:rPr sz="1850" spc="10" dirty="0">
                <a:latin typeface="Arial"/>
                <a:cs typeface="Arial"/>
              </a:rPr>
              <a:t>user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mode</a:t>
            </a:r>
            <a:endParaRPr sz="1850">
              <a:latin typeface="Arial"/>
              <a:cs typeface="Arial"/>
            </a:endParaRPr>
          </a:p>
          <a:p>
            <a:pPr marL="836930" lvl="1" indent="-317500">
              <a:lnSpc>
                <a:spcPct val="100000"/>
              </a:lnSpc>
              <a:spcBef>
                <a:spcPts val="805"/>
              </a:spcBef>
              <a:buClr>
                <a:srgbClr val="CC6500"/>
              </a:buClr>
              <a:buSzPct val="81081"/>
              <a:buFont typeface="Wingdings"/>
              <a:buChar char=""/>
              <a:tabLst>
                <a:tab pos="836930" algn="l"/>
                <a:tab pos="837565" algn="l"/>
              </a:tabLst>
            </a:pPr>
            <a:r>
              <a:rPr sz="1850" spc="10" dirty="0">
                <a:latin typeface="Arial"/>
                <a:cs typeface="Arial"/>
              </a:rPr>
              <a:t>jumping </a:t>
            </a:r>
            <a:r>
              <a:rPr sz="1850" spc="5" dirty="0">
                <a:latin typeface="Arial"/>
                <a:cs typeface="Arial"/>
              </a:rPr>
              <a:t>to the </a:t>
            </a:r>
            <a:r>
              <a:rPr sz="1850" spc="10" dirty="0">
                <a:latin typeface="Arial"/>
                <a:cs typeface="Arial"/>
              </a:rPr>
              <a:t>proper </a:t>
            </a:r>
            <a:r>
              <a:rPr sz="1850" spc="5" dirty="0">
                <a:latin typeface="Arial"/>
                <a:cs typeface="Arial"/>
              </a:rPr>
              <a:t>location in the </a:t>
            </a:r>
            <a:r>
              <a:rPr sz="1850" spc="10" dirty="0">
                <a:latin typeface="Arial"/>
                <a:cs typeface="Arial"/>
              </a:rPr>
              <a:t>user program </a:t>
            </a:r>
            <a:r>
              <a:rPr sz="1850" spc="5" dirty="0">
                <a:latin typeface="Arial"/>
                <a:cs typeface="Arial"/>
              </a:rPr>
              <a:t>to restart that</a:t>
            </a:r>
            <a:r>
              <a:rPr sz="1850" spc="-16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program</a:t>
            </a:r>
            <a:endParaRPr sz="18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6500"/>
              </a:buClr>
              <a:buFont typeface="Wingdings"/>
              <a:buChar char=""/>
            </a:pPr>
            <a:endParaRPr sz="2100">
              <a:latin typeface="Arial"/>
              <a:cs typeface="Arial"/>
            </a:endParaRPr>
          </a:p>
          <a:p>
            <a:pPr marL="391795" marR="5080" indent="-379730">
              <a:lnSpc>
                <a:spcPct val="101099"/>
              </a:lnSpc>
              <a:spcBef>
                <a:spcPts val="1390"/>
              </a:spcBef>
              <a:buClr>
                <a:srgbClr val="993200"/>
              </a:buClr>
              <a:buSzPct val="89189"/>
              <a:buFont typeface="Wingdings"/>
              <a:buChar char=""/>
              <a:tabLst>
                <a:tab pos="391795" algn="l"/>
                <a:tab pos="392430" algn="l"/>
              </a:tabLst>
            </a:pPr>
            <a:r>
              <a:rPr sz="1850" b="1" spc="10" dirty="0">
                <a:solidFill>
                  <a:srgbClr val="3265FF"/>
                </a:solidFill>
                <a:latin typeface="Arial"/>
                <a:cs typeface="Arial"/>
              </a:rPr>
              <a:t>Dispatch </a:t>
            </a:r>
            <a:r>
              <a:rPr sz="1850" b="1" spc="5" dirty="0">
                <a:solidFill>
                  <a:srgbClr val="3265FF"/>
                </a:solidFill>
                <a:latin typeface="Arial"/>
                <a:cs typeface="Arial"/>
              </a:rPr>
              <a:t>latency </a:t>
            </a:r>
            <a:r>
              <a:rPr sz="1850" spc="10" dirty="0">
                <a:latin typeface="Arial"/>
                <a:cs typeface="Arial"/>
              </a:rPr>
              <a:t>– </a:t>
            </a:r>
            <a:r>
              <a:rPr sz="1850" spc="5" dirty="0">
                <a:latin typeface="Arial"/>
                <a:cs typeface="Arial"/>
              </a:rPr>
              <a:t>time it takes for the dispatcher to stop </a:t>
            </a:r>
            <a:r>
              <a:rPr sz="1850" spc="10" dirty="0">
                <a:latin typeface="Arial"/>
                <a:cs typeface="Arial"/>
              </a:rPr>
              <a:t>one process and </a:t>
            </a:r>
            <a:r>
              <a:rPr sz="1850" spc="5" dirty="0">
                <a:latin typeface="Arial"/>
                <a:cs typeface="Arial"/>
              </a:rPr>
              <a:t>start  another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running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1333</Words>
  <Application>Microsoft Office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Operating Systems    Sub Code:18CS43  Process Synchronization</vt:lpstr>
      <vt:lpstr>Process Synchronization</vt:lpstr>
      <vt:lpstr>Objectives</vt:lpstr>
      <vt:lpstr>Basic Concepts</vt:lpstr>
      <vt:lpstr>Histogram of CPU-burst Times</vt:lpstr>
      <vt:lpstr>CPU Scheduler</vt:lpstr>
      <vt:lpstr>Preemptive Process Scheduling </vt:lpstr>
      <vt:lpstr>Non-Preemptive Process Scheduling </vt:lpstr>
      <vt:lpstr>Dispatcher</vt:lpstr>
      <vt:lpstr>Scheduling Criteria</vt:lpstr>
      <vt:lpstr>Scheduling Algorithm Optimization Criteria</vt:lpstr>
      <vt:lpstr> Process Scheduler</vt:lpstr>
      <vt:lpstr>First Come First Serve (FCFS) 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 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  The Time Quantum</vt:lpstr>
      <vt:lpstr>Multilevel 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   Sub Code:18CS43</dc:title>
  <dc:creator>system administrator</dc:creator>
  <cp:lastModifiedBy>system administrator</cp:lastModifiedBy>
  <cp:revision>16</cp:revision>
  <dcterms:created xsi:type="dcterms:W3CDTF">2020-04-27T14:05:13Z</dcterms:created>
  <dcterms:modified xsi:type="dcterms:W3CDTF">2020-04-29T17:05:47Z</dcterms:modified>
</cp:coreProperties>
</file>