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3" r:id="rId19"/>
    <p:sldId id="273" r:id="rId20"/>
    <p:sldId id="294" r:id="rId21"/>
    <p:sldId id="274" r:id="rId22"/>
    <p:sldId id="275" r:id="rId23"/>
    <p:sldId id="276" r:id="rId24"/>
    <p:sldId id="295"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77"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7CE6B-45FB-4B03-8D5F-EF478C6BC60E}" type="datetimeFigureOut">
              <a:rPr lang="en-IN" smtClean="0"/>
              <a:t>17-04-2020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755C-09E6-4115-8CAD-9B94161DE96C}" type="slidenum">
              <a:rPr lang="en-IN" smtClean="0"/>
              <a:t>‹#›</a:t>
            </a:fld>
            <a:endParaRPr lang="en-IN"/>
          </a:p>
        </p:txBody>
      </p:sp>
    </p:spTree>
    <p:extLst>
      <p:ext uri="{BB962C8B-B14F-4D97-AF65-F5344CB8AC3E}">
        <p14:creationId xmlns:p14="http://schemas.microsoft.com/office/powerpoint/2010/main" val="152373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a:t>
            </a:fld>
            <a:endParaRPr lang="en-IN"/>
          </a:p>
        </p:txBody>
      </p:sp>
    </p:spTree>
    <p:extLst>
      <p:ext uri="{BB962C8B-B14F-4D97-AF65-F5344CB8AC3E}">
        <p14:creationId xmlns:p14="http://schemas.microsoft.com/office/powerpoint/2010/main" val="1957274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11</a:t>
            </a:fld>
            <a:endParaRPr lang="en-IN"/>
          </a:p>
        </p:txBody>
      </p:sp>
    </p:spTree>
    <p:extLst>
      <p:ext uri="{BB962C8B-B14F-4D97-AF65-F5344CB8AC3E}">
        <p14:creationId xmlns:p14="http://schemas.microsoft.com/office/powerpoint/2010/main" val="12514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12</a:t>
            </a:fld>
            <a:endParaRPr lang="en-IN"/>
          </a:p>
        </p:txBody>
      </p:sp>
    </p:spTree>
    <p:extLst>
      <p:ext uri="{BB962C8B-B14F-4D97-AF65-F5344CB8AC3E}">
        <p14:creationId xmlns:p14="http://schemas.microsoft.com/office/powerpoint/2010/main" val="377716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13</a:t>
            </a:fld>
            <a:endParaRPr lang="en-IN"/>
          </a:p>
        </p:txBody>
      </p:sp>
    </p:spTree>
    <p:extLst>
      <p:ext uri="{BB962C8B-B14F-4D97-AF65-F5344CB8AC3E}">
        <p14:creationId xmlns:p14="http://schemas.microsoft.com/office/powerpoint/2010/main" val="1840161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14</a:t>
            </a:fld>
            <a:endParaRPr lang="en-IN"/>
          </a:p>
        </p:txBody>
      </p:sp>
    </p:spTree>
    <p:extLst>
      <p:ext uri="{BB962C8B-B14F-4D97-AF65-F5344CB8AC3E}">
        <p14:creationId xmlns:p14="http://schemas.microsoft.com/office/powerpoint/2010/main" val="419649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15</a:t>
            </a:fld>
            <a:endParaRPr lang="en-IN"/>
          </a:p>
        </p:txBody>
      </p:sp>
    </p:spTree>
    <p:extLst>
      <p:ext uri="{BB962C8B-B14F-4D97-AF65-F5344CB8AC3E}">
        <p14:creationId xmlns:p14="http://schemas.microsoft.com/office/powerpoint/2010/main" val="100804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16</a:t>
            </a:fld>
            <a:endParaRPr lang="en-IN"/>
          </a:p>
        </p:txBody>
      </p:sp>
    </p:spTree>
    <p:extLst>
      <p:ext uri="{BB962C8B-B14F-4D97-AF65-F5344CB8AC3E}">
        <p14:creationId xmlns:p14="http://schemas.microsoft.com/office/powerpoint/2010/main" val="382692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17</a:t>
            </a:fld>
            <a:endParaRPr lang="en-IN"/>
          </a:p>
        </p:txBody>
      </p:sp>
    </p:spTree>
    <p:extLst>
      <p:ext uri="{BB962C8B-B14F-4D97-AF65-F5344CB8AC3E}">
        <p14:creationId xmlns:p14="http://schemas.microsoft.com/office/powerpoint/2010/main" val="244371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18</a:t>
            </a:fld>
            <a:endParaRPr lang="en-IN"/>
          </a:p>
        </p:txBody>
      </p:sp>
    </p:spTree>
    <p:extLst>
      <p:ext uri="{BB962C8B-B14F-4D97-AF65-F5344CB8AC3E}">
        <p14:creationId xmlns:p14="http://schemas.microsoft.com/office/powerpoint/2010/main" val="2690800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19</a:t>
            </a:fld>
            <a:endParaRPr lang="en-IN"/>
          </a:p>
        </p:txBody>
      </p:sp>
    </p:spTree>
    <p:extLst>
      <p:ext uri="{BB962C8B-B14F-4D97-AF65-F5344CB8AC3E}">
        <p14:creationId xmlns:p14="http://schemas.microsoft.com/office/powerpoint/2010/main" val="682688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20</a:t>
            </a:fld>
            <a:endParaRPr lang="en-IN"/>
          </a:p>
        </p:txBody>
      </p:sp>
    </p:spTree>
    <p:extLst>
      <p:ext uri="{BB962C8B-B14F-4D97-AF65-F5344CB8AC3E}">
        <p14:creationId xmlns:p14="http://schemas.microsoft.com/office/powerpoint/2010/main" val="363313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a:t>
            </a:fld>
            <a:endParaRPr lang="en-IN"/>
          </a:p>
        </p:txBody>
      </p:sp>
    </p:spTree>
    <p:extLst>
      <p:ext uri="{BB962C8B-B14F-4D97-AF65-F5344CB8AC3E}">
        <p14:creationId xmlns:p14="http://schemas.microsoft.com/office/powerpoint/2010/main" val="2373048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21</a:t>
            </a:fld>
            <a:endParaRPr lang="en-IN"/>
          </a:p>
        </p:txBody>
      </p:sp>
    </p:spTree>
    <p:extLst>
      <p:ext uri="{BB962C8B-B14F-4D97-AF65-F5344CB8AC3E}">
        <p14:creationId xmlns:p14="http://schemas.microsoft.com/office/powerpoint/2010/main" val="603491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22</a:t>
            </a:fld>
            <a:endParaRPr lang="en-IN"/>
          </a:p>
        </p:txBody>
      </p:sp>
    </p:spTree>
    <p:extLst>
      <p:ext uri="{BB962C8B-B14F-4D97-AF65-F5344CB8AC3E}">
        <p14:creationId xmlns:p14="http://schemas.microsoft.com/office/powerpoint/2010/main" val="299234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23</a:t>
            </a:fld>
            <a:endParaRPr lang="en-IN"/>
          </a:p>
        </p:txBody>
      </p:sp>
    </p:spTree>
    <p:extLst>
      <p:ext uri="{BB962C8B-B14F-4D97-AF65-F5344CB8AC3E}">
        <p14:creationId xmlns:p14="http://schemas.microsoft.com/office/powerpoint/2010/main" val="218252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24</a:t>
            </a:fld>
            <a:endParaRPr lang="en-IN"/>
          </a:p>
        </p:txBody>
      </p:sp>
    </p:spTree>
    <p:extLst>
      <p:ext uri="{BB962C8B-B14F-4D97-AF65-F5344CB8AC3E}">
        <p14:creationId xmlns:p14="http://schemas.microsoft.com/office/powerpoint/2010/main" val="1907163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25</a:t>
            </a:fld>
            <a:endParaRPr lang="en-IN"/>
          </a:p>
        </p:txBody>
      </p:sp>
    </p:spTree>
    <p:extLst>
      <p:ext uri="{BB962C8B-B14F-4D97-AF65-F5344CB8AC3E}">
        <p14:creationId xmlns:p14="http://schemas.microsoft.com/office/powerpoint/2010/main" val="4200371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26</a:t>
            </a:fld>
            <a:endParaRPr lang="en-IN"/>
          </a:p>
        </p:txBody>
      </p:sp>
    </p:spTree>
    <p:extLst>
      <p:ext uri="{BB962C8B-B14F-4D97-AF65-F5344CB8AC3E}">
        <p14:creationId xmlns:p14="http://schemas.microsoft.com/office/powerpoint/2010/main" val="3928828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27</a:t>
            </a:fld>
            <a:endParaRPr lang="en-IN"/>
          </a:p>
        </p:txBody>
      </p:sp>
    </p:spTree>
    <p:extLst>
      <p:ext uri="{BB962C8B-B14F-4D97-AF65-F5344CB8AC3E}">
        <p14:creationId xmlns:p14="http://schemas.microsoft.com/office/powerpoint/2010/main" val="3689235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28</a:t>
            </a:fld>
            <a:endParaRPr lang="en-IN"/>
          </a:p>
        </p:txBody>
      </p:sp>
    </p:spTree>
    <p:extLst>
      <p:ext uri="{BB962C8B-B14F-4D97-AF65-F5344CB8AC3E}">
        <p14:creationId xmlns:p14="http://schemas.microsoft.com/office/powerpoint/2010/main" val="1111017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29</a:t>
            </a:fld>
            <a:endParaRPr lang="en-IN"/>
          </a:p>
        </p:txBody>
      </p:sp>
    </p:spTree>
    <p:extLst>
      <p:ext uri="{BB962C8B-B14F-4D97-AF65-F5344CB8AC3E}">
        <p14:creationId xmlns:p14="http://schemas.microsoft.com/office/powerpoint/2010/main" val="1279333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30</a:t>
            </a:fld>
            <a:endParaRPr lang="en-IN"/>
          </a:p>
        </p:txBody>
      </p:sp>
    </p:spTree>
    <p:extLst>
      <p:ext uri="{BB962C8B-B14F-4D97-AF65-F5344CB8AC3E}">
        <p14:creationId xmlns:p14="http://schemas.microsoft.com/office/powerpoint/2010/main" val="193023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a:t>
            </a:fld>
            <a:endParaRPr lang="en-IN"/>
          </a:p>
        </p:txBody>
      </p:sp>
    </p:spTree>
    <p:extLst>
      <p:ext uri="{BB962C8B-B14F-4D97-AF65-F5344CB8AC3E}">
        <p14:creationId xmlns:p14="http://schemas.microsoft.com/office/powerpoint/2010/main" val="2204553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31</a:t>
            </a:fld>
            <a:endParaRPr lang="en-IN"/>
          </a:p>
        </p:txBody>
      </p:sp>
    </p:spTree>
    <p:extLst>
      <p:ext uri="{BB962C8B-B14F-4D97-AF65-F5344CB8AC3E}">
        <p14:creationId xmlns:p14="http://schemas.microsoft.com/office/powerpoint/2010/main" val="2152984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32</a:t>
            </a:fld>
            <a:endParaRPr lang="en-IN"/>
          </a:p>
        </p:txBody>
      </p:sp>
    </p:spTree>
    <p:extLst>
      <p:ext uri="{BB962C8B-B14F-4D97-AF65-F5344CB8AC3E}">
        <p14:creationId xmlns:p14="http://schemas.microsoft.com/office/powerpoint/2010/main" val="122143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33</a:t>
            </a:fld>
            <a:endParaRPr lang="en-IN"/>
          </a:p>
        </p:txBody>
      </p:sp>
    </p:spTree>
    <p:extLst>
      <p:ext uri="{BB962C8B-B14F-4D97-AF65-F5344CB8AC3E}">
        <p14:creationId xmlns:p14="http://schemas.microsoft.com/office/powerpoint/2010/main" val="973090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34</a:t>
            </a:fld>
            <a:endParaRPr lang="en-IN"/>
          </a:p>
        </p:txBody>
      </p:sp>
    </p:spTree>
    <p:extLst>
      <p:ext uri="{BB962C8B-B14F-4D97-AF65-F5344CB8AC3E}">
        <p14:creationId xmlns:p14="http://schemas.microsoft.com/office/powerpoint/2010/main" val="2176862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35</a:t>
            </a:fld>
            <a:endParaRPr lang="en-IN"/>
          </a:p>
        </p:txBody>
      </p:sp>
    </p:spTree>
    <p:extLst>
      <p:ext uri="{BB962C8B-B14F-4D97-AF65-F5344CB8AC3E}">
        <p14:creationId xmlns:p14="http://schemas.microsoft.com/office/powerpoint/2010/main" val="1130581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36</a:t>
            </a:fld>
            <a:endParaRPr lang="en-IN"/>
          </a:p>
        </p:txBody>
      </p:sp>
    </p:spTree>
    <p:extLst>
      <p:ext uri="{BB962C8B-B14F-4D97-AF65-F5344CB8AC3E}">
        <p14:creationId xmlns:p14="http://schemas.microsoft.com/office/powerpoint/2010/main" val="3847279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37</a:t>
            </a:fld>
            <a:endParaRPr lang="en-IN"/>
          </a:p>
        </p:txBody>
      </p:sp>
    </p:spTree>
    <p:extLst>
      <p:ext uri="{BB962C8B-B14F-4D97-AF65-F5344CB8AC3E}">
        <p14:creationId xmlns:p14="http://schemas.microsoft.com/office/powerpoint/2010/main" val="3144427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38</a:t>
            </a:fld>
            <a:endParaRPr lang="en-IN"/>
          </a:p>
        </p:txBody>
      </p:sp>
    </p:spTree>
    <p:extLst>
      <p:ext uri="{BB962C8B-B14F-4D97-AF65-F5344CB8AC3E}">
        <p14:creationId xmlns:p14="http://schemas.microsoft.com/office/powerpoint/2010/main" val="5045485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39</a:t>
            </a:fld>
            <a:endParaRPr lang="en-IN"/>
          </a:p>
        </p:txBody>
      </p:sp>
    </p:spTree>
    <p:extLst>
      <p:ext uri="{BB962C8B-B14F-4D97-AF65-F5344CB8AC3E}">
        <p14:creationId xmlns:p14="http://schemas.microsoft.com/office/powerpoint/2010/main" val="1319498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40</a:t>
            </a:fld>
            <a:endParaRPr lang="en-IN"/>
          </a:p>
        </p:txBody>
      </p:sp>
    </p:spTree>
    <p:extLst>
      <p:ext uri="{BB962C8B-B14F-4D97-AF65-F5344CB8AC3E}">
        <p14:creationId xmlns:p14="http://schemas.microsoft.com/office/powerpoint/2010/main" val="76512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a:t>
            </a:fld>
            <a:endParaRPr lang="en-IN"/>
          </a:p>
        </p:txBody>
      </p:sp>
    </p:spTree>
    <p:extLst>
      <p:ext uri="{BB962C8B-B14F-4D97-AF65-F5344CB8AC3E}">
        <p14:creationId xmlns:p14="http://schemas.microsoft.com/office/powerpoint/2010/main" val="2350164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41</a:t>
            </a:fld>
            <a:endParaRPr lang="en-IN"/>
          </a:p>
        </p:txBody>
      </p:sp>
    </p:spTree>
    <p:extLst>
      <p:ext uri="{BB962C8B-B14F-4D97-AF65-F5344CB8AC3E}">
        <p14:creationId xmlns:p14="http://schemas.microsoft.com/office/powerpoint/2010/main" val="36234036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42</a:t>
            </a:fld>
            <a:endParaRPr lang="en-IN"/>
          </a:p>
        </p:txBody>
      </p:sp>
    </p:spTree>
    <p:extLst>
      <p:ext uri="{BB962C8B-B14F-4D97-AF65-F5344CB8AC3E}">
        <p14:creationId xmlns:p14="http://schemas.microsoft.com/office/powerpoint/2010/main" val="3968310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43</a:t>
            </a:fld>
            <a:endParaRPr lang="en-IN"/>
          </a:p>
        </p:txBody>
      </p:sp>
    </p:spTree>
    <p:extLst>
      <p:ext uri="{BB962C8B-B14F-4D97-AF65-F5344CB8AC3E}">
        <p14:creationId xmlns:p14="http://schemas.microsoft.com/office/powerpoint/2010/main" val="1239910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44</a:t>
            </a:fld>
            <a:endParaRPr lang="en-IN"/>
          </a:p>
        </p:txBody>
      </p:sp>
    </p:spTree>
    <p:extLst>
      <p:ext uri="{BB962C8B-B14F-4D97-AF65-F5344CB8AC3E}">
        <p14:creationId xmlns:p14="http://schemas.microsoft.com/office/powerpoint/2010/main" val="1151565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45</a:t>
            </a:fld>
            <a:endParaRPr lang="en-IN"/>
          </a:p>
        </p:txBody>
      </p:sp>
    </p:spTree>
    <p:extLst>
      <p:ext uri="{BB962C8B-B14F-4D97-AF65-F5344CB8AC3E}">
        <p14:creationId xmlns:p14="http://schemas.microsoft.com/office/powerpoint/2010/main" val="3497723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46</a:t>
            </a:fld>
            <a:endParaRPr lang="en-IN"/>
          </a:p>
        </p:txBody>
      </p:sp>
    </p:spTree>
    <p:extLst>
      <p:ext uri="{BB962C8B-B14F-4D97-AF65-F5344CB8AC3E}">
        <p14:creationId xmlns:p14="http://schemas.microsoft.com/office/powerpoint/2010/main" val="2315507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47</a:t>
            </a:fld>
            <a:endParaRPr lang="en-IN"/>
          </a:p>
        </p:txBody>
      </p:sp>
    </p:spTree>
    <p:extLst>
      <p:ext uri="{BB962C8B-B14F-4D97-AF65-F5344CB8AC3E}">
        <p14:creationId xmlns:p14="http://schemas.microsoft.com/office/powerpoint/2010/main" val="1774758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48</a:t>
            </a:fld>
            <a:endParaRPr lang="en-IN"/>
          </a:p>
        </p:txBody>
      </p:sp>
    </p:spTree>
    <p:extLst>
      <p:ext uri="{BB962C8B-B14F-4D97-AF65-F5344CB8AC3E}">
        <p14:creationId xmlns:p14="http://schemas.microsoft.com/office/powerpoint/2010/main" val="972126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49</a:t>
            </a:fld>
            <a:endParaRPr lang="en-IN"/>
          </a:p>
        </p:txBody>
      </p:sp>
    </p:spTree>
    <p:extLst>
      <p:ext uri="{BB962C8B-B14F-4D97-AF65-F5344CB8AC3E}">
        <p14:creationId xmlns:p14="http://schemas.microsoft.com/office/powerpoint/2010/main" val="31275294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50</a:t>
            </a:fld>
            <a:endParaRPr lang="en-IN"/>
          </a:p>
        </p:txBody>
      </p:sp>
    </p:spTree>
    <p:extLst>
      <p:ext uri="{BB962C8B-B14F-4D97-AF65-F5344CB8AC3E}">
        <p14:creationId xmlns:p14="http://schemas.microsoft.com/office/powerpoint/2010/main" val="140595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a:t>
            </a:fld>
            <a:endParaRPr lang="en-IN"/>
          </a:p>
        </p:txBody>
      </p:sp>
    </p:spTree>
    <p:extLst>
      <p:ext uri="{BB962C8B-B14F-4D97-AF65-F5344CB8AC3E}">
        <p14:creationId xmlns:p14="http://schemas.microsoft.com/office/powerpoint/2010/main" val="287922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51</a:t>
            </a:fld>
            <a:endParaRPr lang="en-IN"/>
          </a:p>
        </p:txBody>
      </p:sp>
    </p:spTree>
    <p:extLst>
      <p:ext uri="{BB962C8B-B14F-4D97-AF65-F5344CB8AC3E}">
        <p14:creationId xmlns:p14="http://schemas.microsoft.com/office/powerpoint/2010/main" val="2829769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52</a:t>
            </a:fld>
            <a:endParaRPr lang="en-IN"/>
          </a:p>
        </p:txBody>
      </p:sp>
    </p:spTree>
    <p:extLst>
      <p:ext uri="{BB962C8B-B14F-4D97-AF65-F5344CB8AC3E}">
        <p14:creationId xmlns:p14="http://schemas.microsoft.com/office/powerpoint/2010/main" val="4235850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53</a:t>
            </a:fld>
            <a:endParaRPr lang="en-IN"/>
          </a:p>
        </p:txBody>
      </p:sp>
    </p:spTree>
    <p:extLst>
      <p:ext uri="{BB962C8B-B14F-4D97-AF65-F5344CB8AC3E}">
        <p14:creationId xmlns:p14="http://schemas.microsoft.com/office/powerpoint/2010/main" val="16809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54</a:t>
            </a:fld>
            <a:endParaRPr lang="en-IN"/>
          </a:p>
        </p:txBody>
      </p:sp>
    </p:spTree>
    <p:extLst>
      <p:ext uri="{BB962C8B-B14F-4D97-AF65-F5344CB8AC3E}">
        <p14:creationId xmlns:p14="http://schemas.microsoft.com/office/powerpoint/2010/main" val="954364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55</a:t>
            </a:fld>
            <a:endParaRPr lang="en-IN"/>
          </a:p>
        </p:txBody>
      </p:sp>
    </p:spTree>
    <p:extLst>
      <p:ext uri="{BB962C8B-B14F-4D97-AF65-F5344CB8AC3E}">
        <p14:creationId xmlns:p14="http://schemas.microsoft.com/office/powerpoint/2010/main" val="1803538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56</a:t>
            </a:fld>
            <a:endParaRPr lang="en-IN"/>
          </a:p>
        </p:txBody>
      </p:sp>
    </p:spTree>
    <p:extLst>
      <p:ext uri="{BB962C8B-B14F-4D97-AF65-F5344CB8AC3E}">
        <p14:creationId xmlns:p14="http://schemas.microsoft.com/office/powerpoint/2010/main" val="11998795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57</a:t>
            </a:fld>
            <a:endParaRPr lang="en-IN"/>
          </a:p>
        </p:txBody>
      </p:sp>
    </p:spTree>
    <p:extLst>
      <p:ext uri="{BB962C8B-B14F-4D97-AF65-F5344CB8AC3E}">
        <p14:creationId xmlns:p14="http://schemas.microsoft.com/office/powerpoint/2010/main" val="11014813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58</a:t>
            </a:fld>
            <a:endParaRPr lang="en-IN"/>
          </a:p>
        </p:txBody>
      </p:sp>
    </p:spTree>
    <p:extLst>
      <p:ext uri="{BB962C8B-B14F-4D97-AF65-F5344CB8AC3E}">
        <p14:creationId xmlns:p14="http://schemas.microsoft.com/office/powerpoint/2010/main" val="23420256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59</a:t>
            </a:fld>
            <a:endParaRPr lang="en-IN"/>
          </a:p>
        </p:txBody>
      </p:sp>
    </p:spTree>
    <p:extLst>
      <p:ext uri="{BB962C8B-B14F-4D97-AF65-F5344CB8AC3E}">
        <p14:creationId xmlns:p14="http://schemas.microsoft.com/office/powerpoint/2010/main" val="13073746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60</a:t>
            </a:fld>
            <a:endParaRPr lang="en-IN"/>
          </a:p>
        </p:txBody>
      </p:sp>
    </p:spTree>
    <p:extLst>
      <p:ext uri="{BB962C8B-B14F-4D97-AF65-F5344CB8AC3E}">
        <p14:creationId xmlns:p14="http://schemas.microsoft.com/office/powerpoint/2010/main" val="287201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7</a:t>
            </a:fld>
            <a:endParaRPr lang="en-IN"/>
          </a:p>
        </p:txBody>
      </p:sp>
    </p:spTree>
    <p:extLst>
      <p:ext uri="{BB962C8B-B14F-4D97-AF65-F5344CB8AC3E}">
        <p14:creationId xmlns:p14="http://schemas.microsoft.com/office/powerpoint/2010/main" val="3150400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61</a:t>
            </a:fld>
            <a:endParaRPr lang="en-IN"/>
          </a:p>
        </p:txBody>
      </p:sp>
    </p:spTree>
    <p:extLst>
      <p:ext uri="{BB962C8B-B14F-4D97-AF65-F5344CB8AC3E}">
        <p14:creationId xmlns:p14="http://schemas.microsoft.com/office/powerpoint/2010/main" val="757404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62</a:t>
            </a:fld>
            <a:endParaRPr lang="en-IN"/>
          </a:p>
        </p:txBody>
      </p:sp>
    </p:spTree>
    <p:extLst>
      <p:ext uri="{BB962C8B-B14F-4D97-AF65-F5344CB8AC3E}">
        <p14:creationId xmlns:p14="http://schemas.microsoft.com/office/powerpoint/2010/main" val="28982997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63</a:t>
            </a:fld>
            <a:endParaRPr lang="en-IN"/>
          </a:p>
        </p:txBody>
      </p:sp>
    </p:spTree>
    <p:extLst>
      <p:ext uri="{BB962C8B-B14F-4D97-AF65-F5344CB8AC3E}">
        <p14:creationId xmlns:p14="http://schemas.microsoft.com/office/powerpoint/2010/main" val="3269584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64</a:t>
            </a:fld>
            <a:endParaRPr lang="en-IN"/>
          </a:p>
        </p:txBody>
      </p:sp>
    </p:spTree>
    <p:extLst>
      <p:ext uri="{BB962C8B-B14F-4D97-AF65-F5344CB8AC3E}">
        <p14:creationId xmlns:p14="http://schemas.microsoft.com/office/powerpoint/2010/main" val="411736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65</a:t>
            </a:fld>
            <a:endParaRPr lang="en-IN"/>
          </a:p>
        </p:txBody>
      </p:sp>
    </p:spTree>
    <p:extLst>
      <p:ext uri="{BB962C8B-B14F-4D97-AF65-F5344CB8AC3E}">
        <p14:creationId xmlns:p14="http://schemas.microsoft.com/office/powerpoint/2010/main" val="17105744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66</a:t>
            </a:fld>
            <a:endParaRPr lang="en-IN"/>
          </a:p>
        </p:txBody>
      </p:sp>
    </p:spTree>
    <p:extLst>
      <p:ext uri="{BB962C8B-B14F-4D97-AF65-F5344CB8AC3E}">
        <p14:creationId xmlns:p14="http://schemas.microsoft.com/office/powerpoint/2010/main" val="34953277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67</a:t>
            </a:fld>
            <a:endParaRPr lang="en-IN"/>
          </a:p>
        </p:txBody>
      </p:sp>
    </p:spTree>
    <p:extLst>
      <p:ext uri="{BB962C8B-B14F-4D97-AF65-F5344CB8AC3E}">
        <p14:creationId xmlns:p14="http://schemas.microsoft.com/office/powerpoint/2010/main" val="34201382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68</a:t>
            </a:fld>
            <a:endParaRPr lang="en-IN"/>
          </a:p>
        </p:txBody>
      </p:sp>
    </p:spTree>
    <p:extLst>
      <p:ext uri="{BB962C8B-B14F-4D97-AF65-F5344CB8AC3E}">
        <p14:creationId xmlns:p14="http://schemas.microsoft.com/office/powerpoint/2010/main" val="337888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8</a:t>
            </a:fld>
            <a:endParaRPr lang="en-IN"/>
          </a:p>
        </p:txBody>
      </p:sp>
    </p:spTree>
    <p:extLst>
      <p:ext uri="{BB962C8B-B14F-4D97-AF65-F5344CB8AC3E}">
        <p14:creationId xmlns:p14="http://schemas.microsoft.com/office/powerpoint/2010/main" val="92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9</a:t>
            </a:fld>
            <a:endParaRPr lang="en-IN"/>
          </a:p>
        </p:txBody>
      </p:sp>
    </p:spTree>
    <p:extLst>
      <p:ext uri="{BB962C8B-B14F-4D97-AF65-F5344CB8AC3E}">
        <p14:creationId xmlns:p14="http://schemas.microsoft.com/office/powerpoint/2010/main" val="304542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43F755C-09E6-4115-8CAD-9B94161DE96C}" type="slidenum">
              <a:rPr lang="en-IN" smtClean="0"/>
              <a:t>10</a:t>
            </a:fld>
            <a:endParaRPr lang="en-IN"/>
          </a:p>
        </p:txBody>
      </p:sp>
    </p:spTree>
    <p:extLst>
      <p:ext uri="{BB962C8B-B14F-4D97-AF65-F5344CB8AC3E}">
        <p14:creationId xmlns:p14="http://schemas.microsoft.com/office/powerpoint/2010/main" val="280482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139DD1-94E5-417D-8FBC-A2E68B4076FF}" type="datetime1">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42762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818349-A0DF-4D5D-8D75-0499251B09DE}" type="datetime1">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238510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51711B-A4BB-4AE4-B633-385F82B372CB}" type="datetime1">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378595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321EA5-2733-4186-803F-7CC90F0FEBD7}" type="datetime1">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151139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DAC02-897D-439E-8271-9097330C5E24}" type="datetime1">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340966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7AA588-CA33-4648-B591-66A83BD2FEF4}" type="datetime1">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225852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41EC6B-12DB-4E52-9A5D-C70E3C6C1208}" type="datetime1">
              <a:rPr lang="en-IN" smtClean="0"/>
              <a:t>17-04-2020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428722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9EBE5C-9218-4391-9081-3C6FD5C3A84E}" type="datetime1">
              <a:rPr lang="en-IN" smtClean="0"/>
              <a:t>17-04-2020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29588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1DEA-C789-4639-9030-E89337AF2B09}" type="datetime1">
              <a:rPr lang="en-IN" smtClean="0"/>
              <a:t>17-04-2020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1150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929FF-7DE7-4F2C-8B70-5645A6CB72B1}" type="datetime1">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151546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33FFB-DC31-4AA0-A466-47BD6285EEC7}" type="datetime1">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C0430-B2B4-45C5-B2BD-D15043CA37B4}" type="slidenum">
              <a:rPr lang="en-IN" smtClean="0"/>
              <a:t>‹#›</a:t>
            </a:fld>
            <a:endParaRPr lang="en-IN"/>
          </a:p>
        </p:txBody>
      </p:sp>
    </p:spTree>
    <p:extLst>
      <p:ext uri="{BB962C8B-B14F-4D97-AF65-F5344CB8AC3E}">
        <p14:creationId xmlns:p14="http://schemas.microsoft.com/office/powerpoint/2010/main" val="310155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3A93D-0184-4E52-81B2-A981575AC32C}" type="datetime1">
              <a:rPr lang="en-IN" smtClean="0"/>
              <a:t>17-04-2020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C0430-B2B4-45C5-B2BD-D15043CA37B4}" type="slidenum">
              <a:rPr lang="en-IN" smtClean="0"/>
              <a:t>‹#›</a:t>
            </a:fld>
            <a:endParaRPr lang="en-IN"/>
          </a:p>
        </p:txBody>
      </p:sp>
    </p:spTree>
    <p:extLst>
      <p:ext uri="{BB962C8B-B14F-4D97-AF65-F5344CB8AC3E}">
        <p14:creationId xmlns:p14="http://schemas.microsoft.com/office/powerpoint/2010/main" val="34449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62228"/>
            <a:ext cx="9144000" cy="1606609"/>
          </a:xfrm>
        </p:spPr>
        <p:txBody>
          <a:bodyPr>
            <a:normAutofit/>
          </a:bodyPr>
          <a:lstStyle/>
          <a:p>
            <a:r>
              <a:rPr lang="en-IN" sz="3200" b="1" dirty="0" smtClean="0">
                <a:solidFill>
                  <a:srgbClr val="FF0000"/>
                </a:solidFill>
                <a:latin typeface="Times New Roman" panose="02020603050405020304" pitchFamily="18" charset="0"/>
                <a:cs typeface="Times New Roman" panose="02020603050405020304" pitchFamily="18" charset="0"/>
              </a:rPr>
              <a:t>Operating System</a:t>
            </a:r>
            <a:r>
              <a:rPr lang="en-IN" sz="3200" dirty="0" smtClean="0"/>
              <a:t/>
            </a:r>
            <a:br>
              <a:rPr lang="en-IN" sz="3200" dirty="0" smtClean="0"/>
            </a:br>
            <a:r>
              <a:rPr lang="en-IN" sz="3200" dirty="0" smtClean="0"/>
              <a:t/>
            </a:r>
            <a:br>
              <a:rPr lang="en-IN" sz="3200" dirty="0" smtClean="0"/>
            </a:br>
            <a:r>
              <a:rPr lang="en-IN" sz="3200" b="1" dirty="0" smtClean="0">
                <a:solidFill>
                  <a:schemeClr val="accent1"/>
                </a:solidFill>
                <a:latin typeface="Times New Roman" panose="02020603050405020304" pitchFamily="18" charset="0"/>
                <a:cs typeface="Times New Roman" panose="02020603050405020304" pitchFamily="18" charset="0"/>
              </a:rPr>
              <a:t>Sub Code:18CS43</a:t>
            </a:r>
            <a:endParaRPr lang="en-IN" sz="3200" dirty="0"/>
          </a:p>
        </p:txBody>
      </p:sp>
      <p:sp>
        <p:nvSpPr>
          <p:cNvPr id="3" name="Subtitle 2"/>
          <p:cNvSpPr>
            <a:spLocks noGrp="1"/>
          </p:cNvSpPr>
          <p:nvPr>
            <p:ph type="subTitle" idx="1"/>
          </p:nvPr>
        </p:nvSpPr>
        <p:spPr/>
        <p:txBody>
          <a:bodyPr/>
          <a:lstStyle/>
          <a:p>
            <a:r>
              <a:rPr lang="en-IN" dirty="0" smtClean="0"/>
              <a:t>Faculty Name: </a:t>
            </a:r>
            <a:r>
              <a:rPr lang="en-IN" dirty="0" err="1" smtClean="0"/>
              <a:t>Vijayalaxmi</a:t>
            </a:r>
            <a:r>
              <a:rPr lang="en-IN" dirty="0" smtClean="0"/>
              <a:t> </a:t>
            </a:r>
            <a:r>
              <a:rPr lang="en-IN" dirty="0" err="1" smtClean="0"/>
              <a:t>Mekali</a:t>
            </a:r>
            <a:endParaRPr lang="en-IN" dirty="0" smtClean="0"/>
          </a:p>
          <a:p>
            <a:r>
              <a:rPr lang="en-IN" dirty="0" smtClean="0"/>
              <a:t>Asst. Professor, </a:t>
            </a:r>
            <a:r>
              <a:rPr lang="en-IN" dirty="0" err="1" smtClean="0"/>
              <a:t>Dept</a:t>
            </a:r>
            <a:r>
              <a:rPr lang="en-IN" dirty="0" smtClean="0"/>
              <a:t> of CSE</a:t>
            </a:r>
          </a:p>
          <a:p>
            <a:r>
              <a:rPr lang="en-IN" dirty="0" smtClean="0"/>
              <a:t>KSIT, Bangalore</a:t>
            </a:r>
          </a:p>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23C0430-B2B4-45C5-B2BD-D15043CA37B4}" type="slidenum">
              <a:rPr lang="en-IN" smtClean="0"/>
              <a:t>1</a:t>
            </a:fld>
            <a:endParaRPr lang="en-IN"/>
          </a:p>
        </p:txBody>
      </p:sp>
    </p:spTree>
    <p:extLst>
      <p:ext uri="{BB962C8B-B14F-4D97-AF65-F5344CB8AC3E}">
        <p14:creationId xmlns:p14="http://schemas.microsoft.com/office/powerpoint/2010/main" val="3609956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260" y="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333286" y="1424539"/>
            <a:ext cx="11485548" cy="4848074"/>
          </a:xfrm>
        </p:spPr>
        <p:txBody>
          <a:bodyPr>
            <a:normAutofit fontScale="77500" lnSpcReduction="20000"/>
          </a:bodyPr>
          <a:lstStyle/>
          <a:p>
            <a:pPr marL="0" indent="0">
              <a:buNone/>
            </a:pPr>
            <a:r>
              <a:rPr lang="en-IN" b="1" dirty="0" smtClean="0">
                <a:solidFill>
                  <a:srgbClr val="FF0000"/>
                </a:solidFill>
              </a:rPr>
              <a:t>Secondary storage-</a:t>
            </a:r>
            <a:r>
              <a:rPr lang="en-IN" dirty="0" smtClean="0"/>
              <a:t> </a:t>
            </a:r>
            <a:r>
              <a:rPr lang="en-IN" b="1" dirty="0"/>
              <a:t>DISK ATTACHMENT </a:t>
            </a:r>
            <a:endParaRPr lang="en-IN" b="1" dirty="0" smtClean="0"/>
          </a:p>
          <a:p>
            <a:r>
              <a:rPr lang="en-US" dirty="0"/>
              <a:t>Computers can access data in two ways. </a:t>
            </a:r>
          </a:p>
          <a:p>
            <a:pPr marL="0" indent="0">
              <a:buNone/>
            </a:pPr>
            <a:r>
              <a:rPr lang="en-IN" dirty="0" err="1"/>
              <a:t>i</a:t>
            </a:r>
            <a:r>
              <a:rPr lang="en-IN" dirty="0"/>
              <a:t>) via I/O ports (or host-attached storage) </a:t>
            </a:r>
          </a:p>
          <a:p>
            <a:pPr marL="0" indent="0">
              <a:buNone/>
            </a:pPr>
            <a:r>
              <a:rPr lang="en-US" dirty="0"/>
              <a:t>ii) via a remote host in a distributed file system( or network-attached storage) </a:t>
            </a:r>
            <a:endParaRPr lang="en-US" dirty="0" smtClean="0"/>
          </a:p>
          <a:p>
            <a:endParaRPr lang="en-IN" dirty="0"/>
          </a:p>
          <a:p>
            <a:pPr marL="0" indent="0">
              <a:buNone/>
            </a:pPr>
            <a:r>
              <a:rPr lang="en-IN" b="1" dirty="0" err="1"/>
              <a:t>i</a:t>
            </a:r>
            <a:r>
              <a:rPr lang="en-IN" b="1" dirty="0"/>
              <a:t>) Host-Attached Storage </a:t>
            </a:r>
            <a:endParaRPr lang="en-IN" dirty="0"/>
          </a:p>
          <a:p>
            <a:pPr>
              <a:lnSpc>
                <a:spcPct val="120000"/>
              </a:lnSpc>
            </a:pPr>
            <a:r>
              <a:rPr lang="en-US" dirty="0"/>
              <a:t>Host-attached storage is storage accessed through local I/O ports. Example : the typical desktop PC uses an I/O bus architecture called IDE or ATA. This architecture supports a maximum of two drives per I/O bus. The other cabling systems are – </a:t>
            </a:r>
            <a:r>
              <a:rPr lang="en-US" b="1" dirty="0"/>
              <a:t>SATA</a:t>
            </a:r>
            <a:r>
              <a:rPr lang="en-US" dirty="0"/>
              <a:t>(Serially Attached Technology Attachment), </a:t>
            </a:r>
            <a:r>
              <a:rPr lang="en-US" b="1" dirty="0"/>
              <a:t>SCSI</a:t>
            </a:r>
            <a:r>
              <a:rPr lang="en-US" dirty="0"/>
              <a:t>(Small Computer System Interface) and </a:t>
            </a:r>
            <a:r>
              <a:rPr lang="en-US" b="1" dirty="0"/>
              <a:t>fiber channel </a:t>
            </a:r>
            <a:r>
              <a:rPr lang="en-US" dirty="0"/>
              <a:t>(FC). </a:t>
            </a:r>
          </a:p>
          <a:p>
            <a:pPr>
              <a:lnSpc>
                <a:spcPct val="120000"/>
              </a:lnSpc>
            </a:pPr>
            <a:r>
              <a:rPr lang="en-US" dirty="0"/>
              <a:t>SCSI is a bus architecture. Its physical medium is usually a ribbon cable. FC is a high-speed serial architecture that can operate over optical fiber or over a four-conductor copper cable. An improved version of this architecture is the basis of </a:t>
            </a:r>
            <a:r>
              <a:rPr lang="en-US" b="1" dirty="0"/>
              <a:t>storage-area networks </a:t>
            </a:r>
            <a:r>
              <a:rPr lang="en-US" dirty="0"/>
              <a:t>(SANs). </a:t>
            </a:r>
          </a:p>
          <a:p>
            <a:endParaRPr lang="en-IN" b="1" dirty="0" smtClean="0"/>
          </a:p>
          <a:p>
            <a:endParaRPr lang="en-IN"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10</a:t>
            </a:fld>
            <a:endParaRPr lang="en-IN" dirty="0"/>
          </a:p>
        </p:txBody>
      </p:sp>
    </p:spTree>
    <p:extLst>
      <p:ext uri="{BB962C8B-B14F-4D97-AF65-F5344CB8AC3E}">
        <p14:creationId xmlns:p14="http://schemas.microsoft.com/office/powerpoint/2010/main" val="3234373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IN" b="1" dirty="0" smtClean="0">
                <a:solidFill>
                  <a:srgbClr val="FF0000"/>
                </a:solidFill>
              </a:rPr>
              <a:t>Secondary storage-</a:t>
            </a:r>
            <a:r>
              <a:rPr lang="en-IN" dirty="0" smtClean="0"/>
              <a:t> </a:t>
            </a:r>
            <a:r>
              <a:rPr lang="en-IN" b="1" dirty="0"/>
              <a:t>DISK ATTACHMENT </a:t>
            </a:r>
            <a:endParaRPr lang="en-IN" b="1" dirty="0" smtClean="0"/>
          </a:p>
          <a:p>
            <a:pPr marL="0" indent="0">
              <a:buNone/>
            </a:pPr>
            <a:r>
              <a:rPr lang="en-IN" b="1" dirty="0" smtClean="0"/>
              <a:t>ii)Network-Attached </a:t>
            </a:r>
            <a:r>
              <a:rPr lang="en-IN" b="1" dirty="0"/>
              <a:t>Storage </a:t>
            </a:r>
            <a:endParaRPr lang="en-IN" dirty="0"/>
          </a:p>
          <a:p>
            <a:r>
              <a:rPr lang="en-US" sz="2400" dirty="0"/>
              <a:t>A network-attached storage (NAS) device is a special-purpose storage system that is accessed remotely over a network as shown in the figure. Clients access network-attached storage via a remote-procedure-call interface. The remote procedure calls (RPCs) are carried via TCP or UDP over an IP network—-usually the same local-area network (LAN) carries all data traffic to the clients. </a:t>
            </a:r>
            <a:endParaRPr lang="en-IN" sz="2400" b="1" dirty="0" smtClean="0"/>
          </a:p>
          <a:p>
            <a:endParaRPr lang="en-IN"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11</a:t>
            </a:fld>
            <a:endParaRPr lang="en-IN" dirty="0"/>
          </a:p>
        </p:txBody>
      </p:sp>
      <p:pic>
        <p:nvPicPr>
          <p:cNvPr id="7" name="Picture 6"/>
          <p:cNvPicPr>
            <a:picLocks noChangeAspect="1"/>
          </p:cNvPicPr>
          <p:nvPr/>
        </p:nvPicPr>
        <p:blipFill>
          <a:blip r:embed="rId3"/>
          <a:stretch>
            <a:fillRect/>
          </a:stretch>
        </p:blipFill>
        <p:spPr>
          <a:xfrm>
            <a:off x="1309721" y="4580546"/>
            <a:ext cx="5624401" cy="2277454"/>
          </a:xfrm>
          <a:prstGeom prst="rect">
            <a:avLst/>
          </a:prstGeom>
        </p:spPr>
      </p:pic>
    </p:spTree>
    <p:extLst>
      <p:ext uri="{BB962C8B-B14F-4D97-AF65-F5344CB8AC3E}">
        <p14:creationId xmlns:p14="http://schemas.microsoft.com/office/powerpoint/2010/main" val="3800190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r>
              <a:rPr lang="en-IN" b="1" dirty="0" smtClean="0">
                <a:solidFill>
                  <a:srgbClr val="FF0000"/>
                </a:solidFill>
              </a:rPr>
              <a:t>Secondary storage-</a:t>
            </a:r>
          </a:p>
          <a:p>
            <a:pPr marL="0" indent="0">
              <a:buNone/>
            </a:pPr>
            <a:r>
              <a:rPr lang="en-IN" dirty="0" smtClean="0"/>
              <a:t>iii)Storage </a:t>
            </a:r>
            <a:r>
              <a:rPr lang="en-IN" dirty="0"/>
              <a:t>Area Network(SAN) </a:t>
            </a:r>
          </a:p>
          <a:p>
            <a:r>
              <a:rPr lang="en-US" dirty="0"/>
              <a:t>A storage-area network (SAN) is a private network connecting servers and storage units. The power of a SAN lies in its flexibility. Multiple hosts and multiple storage arrays can attach to the same SAN, and storage can be dynamically allocated to hosts. A SAN switch allows or prohibits access between the hosts and the storage. Fiber Chanel is the most common SAN interconnect. </a:t>
            </a:r>
            <a:endParaRPr lang="en-IN"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12</a:t>
            </a:fld>
            <a:endParaRPr lang="en-IN" dirty="0"/>
          </a:p>
        </p:txBody>
      </p:sp>
    </p:spTree>
    <p:extLst>
      <p:ext uri="{BB962C8B-B14F-4D97-AF65-F5344CB8AC3E}">
        <p14:creationId xmlns:p14="http://schemas.microsoft.com/office/powerpoint/2010/main" val="2029625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r>
              <a:rPr lang="en-IN" b="1" dirty="0" smtClean="0">
                <a:solidFill>
                  <a:srgbClr val="FF0000"/>
                </a:solidFill>
              </a:rPr>
              <a:t>Secondary storage-</a:t>
            </a:r>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13</a:t>
            </a:fld>
            <a:endParaRPr lang="en-IN" dirty="0"/>
          </a:p>
        </p:txBody>
      </p:sp>
      <p:pic>
        <p:nvPicPr>
          <p:cNvPr id="8" name="Picture 7"/>
          <p:cNvPicPr>
            <a:picLocks noChangeAspect="1"/>
          </p:cNvPicPr>
          <p:nvPr/>
        </p:nvPicPr>
        <p:blipFill>
          <a:blip r:embed="rId3"/>
          <a:stretch>
            <a:fillRect/>
          </a:stretch>
        </p:blipFill>
        <p:spPr>
          <a:xfrm>
            <a:off x="1376551" y="2448544"/>
            <a:ext cx="8823601" cy="4490467"/>
          </a:xfrm>
          <a:prstGeom prst="rect">
            <a:avLst/>
          </a:prstGeom>
        </p:spPr>
      </p:pic>
    </p:spTree>
    <p:extLst>
      <p:ext uri="{BB962C8B-B14F-4D97-AF65-F5344CB8AC3E}">
        <p14:creationId xmlns:p14="http://schemas.microsoft.com/office/powerpoint/2010/main" val="79370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IN" b="1" dirty="0" smtClean="0"/>
              <a:t>DISK </a:t>
            </a:r>
            <a:r>
              <a:rPr lang="en-IN" b="1" dirty="0"/>
              <a:t>SCHEDULING </a:t>
            </a:r>
            <a:endParaRPr lang="en-IN" dirty="0"/>
          </a:p>
          <a:p>
            <a:pPr marL="0" indent="0">
              <a:buNone/>
            </a:pPr>
            <a:r>
              <a:rPr lang="en-US" dirty="0"/>
              <a:t>Different types of disk scheduling algorithms are as follows: </a:t>
            </a:r>
          </a:p>
          <a:p>
            <a:r>
              <a:rPr lang="en-US" dirty="0" smtClean="0"/>
              <a:t>FCFS </a:t>
            </a:r>
            <a:r>
              <a:rPr lang="en-US" dirty="0"/>
              <a:t>(First Come First Serve) </a:t>
            </a:r>
          </a:p>
          <a:p>
            <a:r>
              <a:rPr lang="en-IN" dirty="0" smtClean="0"/>
              <a:t>SSTF(Shortest </a:t>
            </a:r>
            <a:r>
              <a:rPr lang="en-IN" dirty="0"/>
              <a:t>Seek Time First) </a:t>
            </a:r>
          </a:p>
          <a:p>
            <a:r>
              <a:rPr lang="en-IN" dirty="0" smtClean="0"/>
              <a:t> </a:t>
            </a:r>
            <a:r>
              <a:rPr lang="en-IN" dirty="0"/>
              <a:t>SCAN (</a:t>
            </a:r>
            <a:r>
              <a:rPr lang="en-IN" dirty="0" err="1"/>
              <a:t>Elecvator</a:t>
            </a:r>
            <a:r>
              <a:rPr lang="en-IN" dirty="0"/>
              <a:t>) </a:t>
            </a:r>
          </a:p>
          <a:p>
            <a:r>
              <a:rPr lang="en-IN" dirty="0" smtClean="0"/>
              <a:t>C-SCAN </a:t>
            </a:r>
            <a:endParaRPr lang="en-IN" dirty="0"/>
          </a:p>
          <a:p>
            <a:r>
              <a:rPr lang="en-IN" dirty="0" smtClean="0"/>
              <a:t>LOOK </a:t>
            </a:r>
            <a:endParaRPr lang="en-IN" dirty="0"/>
          </a:p>
          <a:p>
            <a:r>
              <a:rPr lang="en-IN" dirty="0" smtClean="0"/>
              <a:t>C-LOOK </a:t>
            </a:r>
            <a:endParaRPr lang="en-IN" dirty="0"/>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14</a:t>
            </a:fld>
            <a:endParaRPr lang="en-IN" dirty="0"/>
          </a:p>
        </p:txBody>
      </p:sp>
    </p:spTree>
    <p:extLst>
      <p:ext uri="{BB962C8B-B14F-4D97-AF65-F5344CB8AC3E}">
        <p14:creationId xmlns:p14="http://schemas.microsoft.com/office/powerpoint/2010/main" val="2939910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IN" b="1" dirty="0" smtClean="0"/>
              <a:t>DISK </a:t>
            </a:r>
            <a:r>
              <a:rPr lang="en-IN" b="1" dirty="0"/>
              <a:t>SCHEDULING </a:t>
            </a:r>
            <a:endParaRPr lang="en-IN" dirty="0"/>
          </a:p>
          <a:p>
            <a:pPr marL="514350" indent="-514350">
              <a:buAutoNum type="arabicPeriod"/>
            </a:pPr>
            <a:r>
              <a:rPr lang="en-US" b="1" dirty="0" smtClean="0"/>
              <a:t>FCFS </a:t>
            </a:r>
            <a:r>
              <a:rPr lang="en-US" b="1" dirty="0"/>
              <a:t>scheduling algorithm</a:t>
            </a:r>
            <a:r>
              <a:rPr lang="en-US" dirty="0"/>
              <a:t>: </a:t>
            </a:r>
            <a:endParaRPr lang="en-US" dirty="0" smtClean="0"/>
          </a:p>
          <a:p>
            <a:r>
              <a:rPr lang="en-US" dirty="0" smtClean="0"/>
              <a:t>This </a:t>
            </a:r>
            <a:r>
              <a:rPr lang="en-US" dirty="0"/>
              <a:t>is the simplest form of disk scheduling algorithm</a:t>
            </a:r>
            <a:r>
              <a:rPr lang="en-US" dirty="0" smtClean="0"/>
              <a:t>.</a:t>
            </a:r>
          </a:p>
          <a:p>
            <a:r>
              <a:rPr lang="en-US" dirty="0" smtClean="0"/>
              <a:t>This </a:t>
            </a:r>
            <a:r>
              <a:rPr lang="en-US" dirty="0"/>
              <a:t>services the request in the order they are received. </a:t>
            </a:r>
            <a:endParaRPr lang="en-US" dirty="0" smtClean="0"/>
          </a:p>
          <a:p>
            <a:r>
              <a:rPr lang="en-US" dirty="0" smtClean="0"/>
              <a:t>This </a:t>
            </a:r>
            <a:r>
              <a:rPr lang="en-US" dirty="0"/>
              <a:t>algorithm is fair but </a:t>
            </a:r>
            <a:r>
              <a:rPr lang="en-US" dirty="0">
                <a:solidFill>
                  <a:srgbClr val="0070C0"/>
                </a:solidFill>
              </a:rPr>
              <a:t>do not provide fastest service</a:t>
            </a:r>
            <a:r>
              <a:rPr lang="en-US" dirty="0"/>
              <a:t>. </a:t>
            </a:r>
            <a:endParaRPr lang="en-US" dirty="0" smtClean="0"/>
          </a:p>
          <a:p>
            <a:r>
              <a:rPr lang="en-US" dirty="0" smtClean="0"/>
              <a:t>It </a:t>
            </a:r>
            <a:r>
              <a:rPr lang="en-US" dirty="0"/>
              <a:t>takes </a:t>
            </a:r>
            <a:r>
              <a:rPr lang="en-US" dirty="0">
                <a:solidFill>
                  <a:srgbClr val="FF0000"/>
                </a:solidFill>
              </a:rPr>
              <a:t>no special care to minimize the overall seek time</a:t>
            </a:r>
            <a:r>
              <a:rPr lang="en-US" dirty="0"/>
              <a:t>. </a:t>
            </a:r>
            <a:endParaRPr lang="en-US" dirty="0" smtClean="0"/>
          </a:p>
          <a:p>
            <a:pPr marL="0" indent="0">
              <a:buNone/>
            </a:pPr>
            <a:r>
              <a:rPr lang="en-US" i="1" dirty="0" err="1" smtClean="0"/>
              <a:t>Eg</a:t>
            </a:r>
            <a:r>
              <a:rPr lang="en-US" i="1" dirty="0"/>
              <a:t>:-</a:t>
            </a:r>
            <a:r>
              <a:rPr lang="en-US" dirty="0"/>
              <a:t>consider a disk queue with request for i/o to blocks on cylinders. </a:t>
            </a:r>
            <a:endParaRPr lang="en-US" dirty="0" smtClean="0"/>
          </a:p>
          <a:p>
            <a:pPr marL="0" indent="0">
              <a:buNone/>
            </a:pPr>
            <a:r>
              <a:rPr lang="en-US" dirty="0" smtClean="0"/>
              <a:t>98</a:t>
            </a:r>
            <a:r>
              <a:rPr lang="en-US" dirty="0"/>
              <a:t>, 183, 37, 122, 14, 124, 65, 67 </a:t>
            </a:r>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15</a:t>
            </a:fld>
            <a:endParaRPr lang="en-IN" dirty="0"/>
          </a:p>
        </p:txBody>
      </p:sp>
    </p:spTree>
    <p:extLst>
      <p:ext uri="{BB962C8B-B14F-4D97-AF65-F5344CB8AC3E}">
        <p14:creationId xmlns:p14="http://schemas.microsoft.com/office/powerpoint/2010/main" val="600753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514350" indent="-514350">
              <a:buAutoNum type="arabicPeriod"/>
            </a:pPr>
            <a:r>
              <a:rPr lang="en-US" b="1" dirty="0" smtClean="0"/>
              <a:t>FCFS </a:t>
            </a:r>
            <a:r>
              <a:rPr lang="en-US" b="1" dirty="0"/>
              <a:t>scheduling algorithm</a:t>
            </a:r>
            <a:r>
              <a:rPr lang="en-US" dirty="0" smtClean="0"/>
              <a:t>:</a:t>
            </a:r>
          </a:p>
          <a:p>
            <a:pPr marL="514350" indent="-514350">
              <a:buAutoNum type="arabicPeriod"/>
            </a:pPr>
            <a:endParaRPr lang="en-US" dirty="0" smtClean="0"/>
          </a:p>
          <a:p>
            <a:pPr marL="514350" indent="-514350">
              <a:buAutoNum type="arabicPeriod"/>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16</a:t>
            </a:fld>
            <a:endParaRPr lang="en-IN" dirty="0"/>
          </a:p>
        </p:txBody>
      </p:sp>
      <p:pic>
        <p:nvPicPr>
          <p:cNvPr id="7" name="Picture 6"/>
          <p:cNvPicPr>
            <a:picLocks noChangeAspect="1"/>
          </p:cNvPicPr>
          <p:nvPr/>
        </p:nvPicPr>
        <p:blipFill>
          <a:blip r:embed="rId3"/>
          <a:stretch>
            <a:fillRect/>
          </a:stretch>
        </p:blipFill>
        <p:spPr>
          <a:xfrm>
            <a:off x="671062" y="2506347"/>
            <a:ext cx="5123346" cy="3281000"/>
          </a:xfrm>
          <a:prstGeom prst="rect">
            <a:avLst/>
          </a:prstGeom>
        </p:spPr>
      </p:pic>
      <p:pic>
        <p:nvPicPr>
          <p:cNvPr id="8" name="Picture 7"/>
          <p:cNvPicPr>
            <a:picLocks noChangeAspect="1"/>
          </p:cNvPicPr>
          <p:nvPr/>
        </p:nvPicPr>
        <p:blipFill>
          <a:blip r:embed="rId4"/>
          <a:stretch>
            <a:fillRect/>
          </a:stretch>
        </p:blipFill>
        <p:spPr>
          <a:xfrm>
            <a:off x="6541648" y="1867905"/>
            <a:ext cx="4308600" cy="1930000"/>
          </a:xfrm>
          <a:prstGeom prst="rect">
            <a:avLst/>
          </a:prstGeom>
        </p:spPr>
      </p:pic>
      <p:sp>
        <p:nvSpPr>
          <p:cNvPr id="6" name="TextBox 5"/>
          <p:cNvSpPr txBox="1"/>
          <p:nvPr/>
        </p:nvSpPr>
        <p:spPr>
          <a:xfrm>
            <a:off x="6083166" y="3511580"/>
            <a:ext cx="5163546" cy="2862322"/>
          </a:xfrm>
          <a:prstGeom prst="rect">
            <a:avLst/>
          </a:prstGeom>
          <a:noFill/>
        </p:spPr>
        <p:txBody>
          <a:bodyPr wrap="square" rtlCol="0">
            <a:spAutoFit/>
          </a:bodyPr>
          <a:lstStyle/>
          <a:p>
            <a:r>
              <a:rPr lang="en-IN" dirty="0" smtClean="0"/>
              <a:t>First move-&gt;98-53=45</a:t>
            </a:r>
          </a:p>
          <a:p>
            <a:r>
              <a:rPr lang="en-IN" dirty="0" smtClean="0"/>
              <a:t>Second move-&gt;183-98=85</a:t>
            </a:r>
          </a:p>
          <a:p>
            <a:r>
              <a:rPr lang="en-IN" dirty="0" smtClean="0"/>
              <a:t>Third move-&gt;183-37=146</a:t>
            </a:r>
          </a:p>
          <a:p>
            <a:r>
              <a:rPr lang="en-IN" dirty="0" smtClean="0"/>
              <a:t>Forth move-&gt;122-37=85</a:t>
            </a:r>
          </a:p>
          <a:p>
            <a:r>
              <a:rPr lang="en-IN" dirty="0" smtClean="0"/>
              <a:t>Fifth move-&gt;122-14=108</a:t>
            </a:r>
          </a:p>
          <a:p>
            <a:r>
              <a:rPr lang="en-IN" dirty="0" smtClean="0"/>
              <a:t>Sixth move=124-14=110</a:t>
            </a:r>
          </a:p>
          <a:p>
            <a:r>
              <a:rPr lang="en-IN" dirty="0" smtClean="0"/>
              <a:t>Seventh move-&gt;124-65=59</a:t>
            </a:r>
          </a:p>
          <a:p>
            <a:r>
              <a:rPr lang="en-IN" dirty="0" smtClean="0"/>
              <a:t>Eight move-&gt;67-65=2</a:t>
            </a:r>
          </a:p>
          <a:p>
            <a:r>
              <a:rPr lang="en-IN" dirty="0" smtClean="0"/>
              <a:t>Total move=45+85+146+85+108+110+59+2=640</a:t>
            </a:r>
          </a:p>
          <a:p>
            <a:endParaRPr lang="en-IN" dirty="0"/>
          </a:p>
        </p:txBody>
      </p:sp>
    </p:spTree>
    <p:extLst>
      <p:ext uri="{BB962C8B-B14F-4D97-AF65-F5344CB8AC3E}">
        <p14:creationId xmlns:p14="http://schemas.microsoft.com/office/powerpoint/2010/main" val="4071356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fontScale="77500" lnSpcReduction="20000"/>
          </a:bodyPr>
          <a:lstStyle/>
          <a:p>
            <a:pPr marL="0" indent="0">
              <a:buNone/>
            </a:pPr>
            <a:r>
              <a:rPr lang="en-US" b="1" dirty="0" smtClean="0"/>
              <a:t>2. SSTF </a:t>
            </a:r>
            <a:r>
              <a:rPr lang="en-US" dirty="0"/>
              <a:t>( Shortest Seek Time First) </a:t>
            </a:r>
            <a:r>
              <a:rPr lang="en-US" b="1" dirty="0"/>
              <a:t>algorithm</a:t>
            </a:r>
            <a:r>
              <a:rPr lang="en-US" dirty="0"/>
              <a:t>: </a:t>
            </a:r>
            <a:endParaRPr lang="en-US" dirty="0" smtClean="0"/>
          </a:p>
          <a:p>
            <a:pPr marL="0" indent="0">
              <a:buNone/>
            </a:pPr>
            <a:r>
              <a:rPr lang="en-US" dirty="0" smtClean="0"/>
              <a:t>This </a:t>
            </a:r>
            <a:r>
              <a:rPr lang="en-US" dirty="0"/>
              <a:t>selects the request with minimum seek time from the current head position. </a:t>
            </a:r>
            <a:endParaRPr lang="en-US" dirty="0" smtClean="0"/>
          </a:p>
          <a:p>
            <a:pPr marL="0" indent="0">
              <a:buNone/>
            </a:pPr>
            <a:r>
              <a:rPr lang="en-US" dirty="0" smtClean="0"/>
              <a:t>SSTF </a:t>
            </a:r>
            <a:r>
              <a:rPr lang="en-US" dirty="0"/>
              <a:t>chooses the pending request closest to the current head position. </a:t>
            </a:r>
            <a:endParaRPr lang="en-US" dirty="0" smtClean="0"/>
          </a:p>
          <a:p>
            <a:pPr marL="0" indent="0">
              <a:buNone/>
            </a:pPr>
            <a:r>
              <a:rPr lang="en-US" i="1" dirty="0" err="1" smtClean="0"/>
              <a:t>Eg</a:t>
            </a:r>
            <a:r>
              <a:rPr lang="en-US" dirty="0"/>
              <a:t>:- consider a disk queue with request for i/o to blocks on cylinders. 98, 183, 37, 122, 14, 124, 65, 67 </a:t>
            </a:r>
            <a:endParaRPr lang="en-US" dirty="0" smtClean="0"/>
          </a:p>
          <a:p>
            <a:pPr marL="0" indent="0">
              <a:buNone/>
            </a:pPr>
            <a:r>
              <a:rPr lang="en-US" dirty="0" smtClean="0">
                <a:solidFill>
                  <a:srgbClr val="FF0000"/>
                </a:solidFill>
              </a:rPr>
              <a:t>                                                                                Sol</a:t>
            </a:r>
            <a:r>
              <a:rPr lang="en-US" dirty="0">
                <a:solidFill>
                  <a:srgbClr val="FF0000"/>
                </a:solidFill>
              </a:rPr>
              <a:t>. </a:t>
            </a:r>
            <a:r>
              <a:rPr lang="en-US" dirty="0"/>
              <a:t>If the disk head is initially at 53, the </a:t>
            </a:r>
            <a:r>
              <a:rPr lang="en-US" dirty="0" smtClean="0"/>
              <a:t>closest </a:t>
            </a:r>
            <a:r>
              <a:rPr lang="en-US" dirty="0"/>
              <a:t>is at </a:t>
            </a:r>
            <a:r>
              <a:rPr lang="en-US" dirty="0" smtClean="0"/>
              <a:t>						cylinder </a:t>
            </a:r>
            <a:r>
              <a:rPr lang="en-US" dirty="0"/>
              <a:t>65, then 67, then </a:t>
            </a:r>
            <a:r>
              <a:rPr lang="en-US" dirty="0" smtClean="0"/>
              <a:t>37 </a:t>
            </a:r>
            <a:r>
              <a:rPr lang="en-US" dirty="0"/>
              <a:t> is closer </a:t>
            </a:r>
            <a:r>
              <a:rPr lang="en-US" dirty="0" smtClean="0"/>
              <a:t>than </a:t>
            </a:r>
            <a:r>
              <a:rPr lang="en-US" dirty="0"/>
              <a:t>98 to 67</a:t>
            </a:r>
            <a:endParaRPr lang="en-US" dirty="0" smtClean="0"/>
          </a:p>
          <a:p>
            <a:pPr marL="0" indent="0">
              <a:buNone/>
            </a:pPr>
            <a:r>
              <a:rPr lang="en-US" dirty="0" smtClean="0"/>
              <a:t>                                                                           	. So it </a:t>
            </a:r>
            <a:r>
              <a:rPr lang="en-US" dirty="0"/>
              <a:t>services 37, continuing we service </a:t>
            </a:r>
            <a:r>
              <a:rPr lang="en-US" dirty="0" smtClean="0"/>
              <a:t>14, then                							                                                                           						98</a:t>
            </a:r>
            <a:r>
              <a:rPr lang="en-US" dirty="0"/>
              <a:t>, 122, 124 and finally 183. The total head </a:t>
            </a:r>
            <a:endParaRPr lang="en-US" dirty="0" smtClean="0"/>
          </a:p>
          <a:p>
            <a:pPr marL="0" indent="0">
              <a:buNone/>
            </a:pPr>
            <a:r>
              <a:rPr lang="en-US" dirty="0" smtClean="0"/>
              <a:t>                                                                          	 movement </a:t>
            </a:r>
            <a:r>
              <a:rPr lang="en-US" dirty="0"/>
              <a:t>is only 236 cylinders. SSTF is a </a:t>
            </a:r>
            <a:endParaRPr lang="en-US" dirty="0" smtClean="0"/>
          </a:p>
          <a:p>
            <a:pPr marL="0" indent="0">
              <a:buNone/>
            </a:pPr>
            <a:r>
              <a:rPr lang="en-US" dirty="0" smtClean="0"/>
              <a:t>                                                                          	  substantial </a:t>
            </a:r>
            <a:r>
              <a:rPr lang="en-US" dirty="0"/>
              <a:t>improvement over FCFS, it is not </a:t>
            </a:r>
            <a:r>
              <a:rPr lang="en-US" dirty="0" smtClean="0"/>
              <a:t> </a:t>
            </a:r>
          </a:p>
          <a:p>
            <a:pPr marL="0" indent="0">
              <a:buNone/>
            </a:pPr>
            <a:r>
              <a:rPr lang="en-US" dirty="0"/>
              <a:t> </a:t>
            </a:r>
            <a:r>
              <a:rPr lang="en-US" dirty="0" smtClean="0"/>
              <a:t>                                                                          	optimal</a:t>
            </a:r>
            <a:r>
              <a:rPr lang="en-US" dirty="0"/>
              <a:t>. </a:t>
            </a:r>
          </a:p>
          <a:p>
            <a:pPr marL="0" indent="0">
              <a:buNone/>
            </a:pPr>
            <a:endParaRPr lang="en-IN" b="1" dirty="0">
              <a:solidFill>
                <a:srgbClr val="FF0000"/>
              </a:solidFill>
            </a:endParaRPr>
          </a:p>
          <a:p>
            <a:pPr marL="0" indent="0">
              <a:buNone/>
            </a:pPr>
            <a:endParaRPr lang="en-US" dirty="0" smtClean="0"/>
          </a:p>
          <a:p>
            <a:pPr marL="0" indent="0">
              <a:buNone/>
            </a:pPr>
            <a:endParaRPr lang="en-US" dirty="0"/>
          </a:p>
          <a:p>
            <a:pPr marL="514350" indent="-514350">
              <a:buAutoNum type="arabicPeriod"/>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17</a:t>
            </a:fld>
            <a:endParaRPr lang="en-IN" dirty="0"/>
          </a:p>
        </p:txBody>
      </p:sp>
      <p:pic>
        <p:nvPicPr>
          <p:cNvPr id="6" name="image6.jpeg"/>
          <p:cNvPicPr/>
          <p:nvPr/>
        </p:nvPicPr>
        <p:blipFill>
          <a:blip r:embed="rId3" cstate="print"/>
          <a:stretch>
            <a:fillRect/>
          </a:stretch>
        </p:blipFill>
        <p:spPr>
          <a:xfrm>
            <a:off x="170916" y="3382158"/>
            <a:ext cx="4965883" cy="2890455"/>
          </a:xfrm>
          <a:prstGeom prst="rect">
            <a:avLst/>
          </a:prstGeom>
        </p:spPr>
      </p:pic>
    </p:spTree>
    <p:extLst>
      <p:ext uri="{BB962C8B-B14F-4D97-AF65-F5344CB8AC3E}">
        <p14:creationId xmlns:p14="http://schemas.microsoft.com/office/powerpoint/2010/main" val="4269272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b="1" dirty="0" smtClean="0"/>
              <a:t>2. SSTF </a:t>
            </a:r>
            <a:r>
              <a:rPr lang="en-US" dirty="0"/>
              <a:t>( Shortest Seek Time First) </a:t>
            </a:r>
            <a:r>
              <a:rPr lang="en-US" b="1" dirty="0"/>
              <a:t>algorithm</a:t>
            </a:r>
            <a:r>
              <a:rPr lang="en-US" dirty="0"/>
              <a:t>: </a:t>
            </a:r>
            <a:endParaRPr lang="en-US" dirty="0" smtClean="0"/>
          </a:p>
          <a:p>
            <a:pPr marL="0" indent="0">
              <a:buNone/>
            </a:pPr>
            <a:endParaRPr lang="en-IN" b="1" dirty="0">
              <a:solidFill>
                <a:srgbClr val="FF0000"/>
              </a:solidFill>
            </a:endParaRPr>
          </a:p>
          <a:p>
            <a:pPr marL="0" indent="0">
              <a:buNone/>
            </a:pPr>
            <a:endParaRPr lang="en-US" dirty="0" smtClean="0"/>
          </a:p>
          <a:p>
            <a:pPr marL="0" indent="0">
              <a:buNone/>
            </a:pPr>
            <a:endParaRPr lang="en-US" dirty="0"/>
          </a:p>
          <a:p>
            <a:pPr marL="514350" indent="-514350">
              <a:buAutoNum type="arabicPeriod"/>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18</a:t>
            </a:fld>
            <a:endParaRPr lang="en-IN" dirty="0"/>
          </a:p>
        </p:txBody>
      </p:sp>
      <p:pic>
        <p:nvPicPr>
          <p:cNvPr id="6" name="image6.jpeg"/>
          <p:cNvPicPr/>
          <p:nvPr/>
        </p:nvPicPr>
        <p:blipFill>
          <a:blip r:embed="rId3" cstate="print"/>
          <a:stretch>
            <a:fillRect/>
          </a:stretch>
        </p:blipFill>
        <p:spPr>
          <a:xfrm>
            <a:off x="0" y="2304129"/>
            <a:ext cx="4965883" cy="2890455"/>
          </a:xfrm>
          <a:prstGeom prst="rect">
            <a:avLst/>
          </a:prstGeom>
        </p:spPr>
      </p:pic>
      <p:sp>
        <p:nvSpPr>
          <p:cNvPr id="8" name="TextBox 7"/>
          <p:cNvSpPr txBox="1"/>
          <p:nvPr/>
        </p:nvSpPr>
        <p:spPr>
          <a:xfrm>
            <a:off x="5380522" y="2483318"/>
            <a:ext cx="6438312" cy="2585323"/>
          </a:xfrm>
          <a:prstGeom prst="rect">
            <a:avLst/>
          </a:prstGeom>
          <a:noFill/>
        </p:spPr>
        <p:txBody>
          <a:bodyPr wrap="square" rtlCol="0">
            <a:spAutoFit/>
          </a:bodyPr>
          <a:lstStyle/>
          <a:p>
            <a:r>
              <a:rPr lang="en-IN" dirty="0" smtClean="0"/>
              <a:t>1</a:t>
            </a:r>
            <a:r>
              <a:rPr lang="en-IN" baseline="30000" dirty="0" smtClean="0"/>
              <a:t>st</a:t>
            </a:r>
            <a:r>
              <a:rPr lang="en-IN" dirty="0" smtClean="0"/>
              <a:t> move-&gt;65-53=12</a:t>
            </a:r>
          </a:p>
          <a:p>
            <a:r>
              <a:rPr lang="en-IN" dirty="0" smtClean="0"/>
              <a:t>2</a:t>
            </a:r>
            <a:r>
              <a:rPr lang="en-IN" baseline="30000" dirty="0" smtClean="0"/>
              <a:t>nd</a:t>
            </a:r>
            <a:r>
              <a:rPr lang="en-IN" dirty="0" smtClean="0"/>
              <a:t> move-&gt;67-65=2</a:t>
            </a:r>
          </a:p>
          <a:p>
            <a:r>
              <a:rPr lang="en-IN" dirty="0" smtClean="0"/>
              <a:t>3</a:t>
            </a:r>
            <a:r>
              <a:rPr lang="en-IN" baseline="30000" dirty="0" smtClean="0"/>
              <a:t>rd</a:t>
            </a:r>
            <a:r>
              <a:rPr lang="en-IN" dirty="0" smtClean="0"/>
              <a:t> move-&gt;67-37=30</a:t>
            </a:r>
          </a:p>
          <a:p>
            <a:r>
              <a:rPr lang="en-IN" dirty="0" smtClean="0"/>
              <a:t>4</a:t>
            </a:r>
            <a:r>
              <a:rPr lang="en-IN" baseline="30000" dirty="0" smtClean="0"/>
              <a:t>th</a:t>
            </a:r>
            <a:r>
              <a:rPr lang="en-IN" dirty="0" smtClean="0"/>
              <a:t> move-&gt;37-14=23</a:t>
            </a:r>
          </a:p>
          <a:p>
            <a:r>
              <a:rPr lang="en-IN" dirty="0" smtClean="0"/>
              <a:t>5</a:t>
            </a:r>
            <a:r>
              <a:rPr lang="en-IN" baseline="30000" dirty="0" smtClean="0"/>
              <a:t>th</a:t>
            </a:r>
            <a:r>
              <a:rPr lang="en-IN" dirty="0" smtClean="0"/>
              <a:t> move-&gt;98-14=84</a:t>
            </a:r>
          </a:p>
          <a:p>
            <a:r>
              <a:rPr lang="en-IN" dirty="0" smtClean="0"/>
              <a:t>6</a:t>
            </a:r>
            <a:r>
              <a:rPr lang="en-IN" baseline="30000" dirty="0" smtClean="0"/>
              <a:t>th</a:t>
            </a:r>
            <a:r>
              <a:rPr lang="en-IN" dirty="0" smtClean="0"/>
              <a:t> move-&gt;122-98=24</a:t>
            </a:r>
          </a:p>
          <a:p>
            <a:r>
              <a:rPr lang="en-IN" dirty="0" smtClean="0"/>
              <a:t>7</a:t>
            </a:r>
            <a:r>
              <a:rPr lang="en-IN" baseline="30000" dirty="0" smtClean="0"/>
              <a:t>th</a:t>
            </a:r>
            <a:r>
              <a:rPr lang="en-IN" dirty="0" smtClean="0"/>
              <a:t> move-&gt;124-122=2</a:t>
            </a:r>
          </a:p>
          <a:p>
            <a:r>
              <a:rPr lang="en-IN" dirty="0" smtClean="0"/>
              <a:t>8</a:t>
            </a:r>
            <a:r>
              <a:rPr lang="en-IN" baseline="30000" dirty="0" smtClean="0"/>
              <a:t>th</a:t>
            </a:r>
            <a:r>
              <a:rPr lang="en-IN" dirty="0" smtClean="0"/>
              <a:t> move-&gt;183-124=59</a:t>
            </a:r>
          </a:p>
          <a:p>
            <a:r>
              <a:rPr lang="en-IN" dirty="0" smtClean="0"/>
              <a:t>Total moves=12+2+30+23+84+24+2+59=236</a:t>
            </a:r>
            <a:endParaRPr lang="en-IN" dirty="0"/>
          </a:p>
        </p:txBody>
      </p:sp>
    </p:spTree>
    <p:extLst>
      <p:ext uri="{BB962C8B-B14F-4D97-AF65-F5344CB8AC3E}">
        <p14:creationId xmlns:p14="http://schemas.microsoft.com/office/powerpoint/2010/main" val="741933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lnSpcReduction="10000"/>
          </a:bodyPr>
          <a:lstStyle/>
          <a:p>
            <a:pPr marL="0" indent="0">
              <a:buNone/>
            </a:pPr>
            <a:r>
              <a:rPr lang="en-US" b="1" dirty="0" smtClean="0"/>
              <a:t>3. SCAN </a:t>
            </a:r>
            <a:r>
              <a:rPr lang="en-US" b="1" dirty="0"/>
              <a:t>algorithm</a:t>
            </a:r>
            <a:r>
              <a:rPr lang="en-US" dirty="0"/>
              <a:t>: </a:t>
            </a:r>
            <a:endParaRPr lang="en-US" dirty="0" smtClean="0"/>
          </a:p>
          <a:p>
            <a:pPr lvl="1"/>
            <a:r>
              <a:rPr lang="en-US" dirty="0" smtClean="0"/>
              <a:t>In </a:t>
            </a:r>
            <a:r>
              <a:rPr lang="en-US" dirty="0"/>
              <a:t>this the disk arm starts moving towards one end, servicing the request as it reaches each cylinder until it gets to the other end of the disk. </a:t>
            </a:r>
            <a:endParaRPr lang="en-US" dirty="0" smtClean="0"/>
          </a:p>
          <a:p>
            <a:pPr lvl="1"/>
            <a:r>
              <a:rPr lang="en-US" dirty="0" smtClean="0"/>
              <a:t>At </a:t>
            </a:r>
            <a:r>
              <a:rPr lang="en-US" dirty="0"/>
              <a:t>the other end, the direction of the head movement is reversed and servicing continues. The initial direction is chosen depending upon the direction of the head. </a:t>
            </a:r>
          </a:p>
          <a:p>
            <a:r>
              <a:rPr lang="en-US" i="1" dirty="0" err="1"/>
              <a:t>Eg</a:t>
            </a:r>
            <a:r>
              <a:rPr lang="en-US" i="1" dirty="0" smtClean="0"/>
              <a:t>:-consider </a:t>
            </a:r>
            <a:r>
              <a:rPr lang="en-US" i="1" dirty="0"/>
              <a:t>a disk queue with request for i/o to blocks on cylinders. 98, 183, 37, 122, 14, </a:t>
            </a:r>
            <a:r>
              <a:rPr lang="en-IN" dirty="0" smtClean="0"/>
              <a:t>124</a:t>
            </a:r>
            <a:r>
              <a:rPr lang="en-IN" dirty="0"/>
              <a:t>, 65, 67 </a:t>
            </a:r>
            <a:endParaRPr lang="en-IN" dirty="0" smtClean="0"/>
          </a:p>
          <a:p>
            <a:r>
              <a:rPr lang="en-US" dirty="0"/>
              <a:t>If the disk head is initially at 53 and if the head is moving towards the outer track, it services 65, 67, 98, 122, 124 and183. At cylinder 199 the arm will reverse and will move towards the other end of the disk servicing 37 and then 14. The SCAN is also called as </a:t>
            </a:r>
            <a:r>
              <a:rPr lang="en-US" b="1" dirty="0"/>
              <a:t>elevator </a:t>
            </a:r>
            <a:r>
              <a:rPr lang="en-US" dirty="0"/>
              <a:t>algorithm. </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19</a:t>
            </a:fld>
            <a:endParaRPr lang="en-IN" dirty="0"/>
          </a:p>
        </p:txBody>
      </p:sp>
    </p:spTree>
    <p:extLst>
      <p:ext uri="{BB962C8B-B14F-4D97-AF65-F5344CB8AC3E}">
        <p14:creationId xmlns:p14="http://schemas.microsoft.com/office/powerpoint/2010/main" val="1451962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48" y="-279767"/>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02131" y="1203158"/>
            <a:ext cx="11685069" cy="5153191"/>
          </a:xfrm>
        </p:spPr>
        <p:txBody>
          <a:bodyPr>
            <a:normAutofit fontScale="92500" lnSpcReduction="10000"/>
          </a:bodyPr>
          <a:lstStyle/>
          <a:p>
            <a:pPr marL="0" indent="0">
              <a:buNone/>
            </a:pPr>
            <a:r>
              <a:rPr lang="en-IN" b="1" dirty="0" smtClean="0">
                <a:solidFill>
                  <a:srgbClr val="FF0000"/>
                </a:solidFill>
              </a:rPr>
              <a:t>Secondary storage</a:t>
            </a:r>
            <a:r>
              <a:rPr lang="en-IN" b="1" dirty="0" smtClean="0">
                <a:solidFill>
                  <a:srgbClr val="0070C0"/>
                </a:solidFill>
              </a:rPr>
              <a:t>-Magnetic Disk</a:t>
            </a:r>
          </a:p>
          <a:p>
            <a:r>
              <a:rPr lang="en-US" dirty="0" smtClean="0"/>
              <a:t> </a:t>
            </a:r>
            <a:r>
              <a:rPr lang="en-US" dirty="0"/>
              <a:t>Magnetic disks provide a bulk of secondary storage. </a:t>
            </a:r>
            <a:endParaRPr lang="en-US" dirty="0" smtClean="0"/>
          </a:p>
          <a:p>
            <a:r>
              <a:rPr lang="en-US" dirty="0" smtClean="0"/>
              <a:t>Disks </a:t>
            </a:r>
            <a:r>
              <a:rPr lang="en-US" dirty="0"/>
              <a:t>come in various sizes and speed. </a:t>
            </a:r>
            <a:endParaRPr lang="en-US" dirty="0" smtClean="0"/>
          </a:p>
          <a:p>
            <a:r>
              <a:rPr lang="en-US" dirty="0" smtClean="0"/>
              <a:t>Here </a:t>
            </a:r>
            <a:r>
              <a:rPr lang="en-US" dirty="0"/>
              <a:t>the information is stored magnetically. Each disk platter has a flat circular shape like CD. </a:t>
            </a:r>
            <a:endParaRPr lang="en-US" dirty="0" smtClean="0"/>
          </a:p>
          <a:p>
            <a:r>
              <a:rPr lang="en-US" dirty="0" smtClean="0"/>
              <a:t>The </a:t>
            </a:r>
            <a:r>
              <a:rPr lang="en-US" dirty="0"/>
              <a:t>two surfaces of a platter are covered with a magnetic material. The surface of a platter is logically divided into </a:t>
            </a:r>
            <a:endParaRPr lang="en-US" dirty="0" smtClean="0"/>
          </a:p>
          <a:p>
            <a:pPr lvl="1"/>
            <a:r>
              <a:rPr lang="en-US" dirty="0" smtClean="0"/>
              <a:t>circular </a:t>
            </a:r>
            <a:r>
              <a:rPr lang="en-US" b="1" dirty="0"/>
              <a:t>tracks, </a:t>
            </a:r>
            <a:r>
              <a:rPr lang="en-US" dirty="0"/>
              <a:t>which are subdivided into </a:t>
            </a:r>
            <a:r>
              <a:rPr lang="en-US" b="1" dirty="0"/>
              <a:t>sectors</a:t>
            </a:r>
            <a:r>
              <a:rPr lang="en-US" b="1" dirty="0" smtClean="0"/>
              <a:t>.</a:t>
            </a:r>
          </a:p>
          <a:p>
            <a:pPr lvl="1"/>
            <a:r>
              <a:rPr lang="en-US" b="1" dirty="0" smtClean="0"/>
              <a:t> </a:t>
            </a:r>
            <a:r>
              <a:rPr lang="en-US" dirty="0"/>
              <a:t>Sector is the basic unit of storage. </a:t>
            </a:r>
            <a:r>
              <a:rPr lang="en-US" dirty="0">
                <a:solidFill>
                  <a:srgbClr val="0070C0"/>
                </a:solidFill>
              </a:rPr>
              <a:t>The set of tracks that are at one arm position makes up a </a:t>
            </a:r>
            <a:r>
              <a:rPr lang="en-US" b="1" dirty="0">
                <a:solidFill>
                  <a:srgbClr val="0070C0"/>
                </a:solidFill>
              </a:rPr>
              <a:t>cylinder</a:t>
            </a:r>
            <a:r>
              <a:rPr lang="en-US" b="1" dirty="0"/>
              <a:t>. </a:t>
            </a:r>
            <a:endParaRPr lang="en-US" b="1" dirty="0" smtClean="0"/>
          </a:p>
          <a:p>
            <a:r>
              <a:rPr lang="en-US" dirty="0" smtClean="0"/>
              <a:t> </a:t>
            </a:r>
            <a:r>
              <a:rPr lang="en-US" dirty="0"/>
              <a:t>The number of cylinders in the disk </a:t>
            </a:r>
            <a:r>
              <a:rPr lang="en-US" dirty="0" smtClean="0"/>
              <a:t>drive </a:t>
            </a:r>
            <a:r>
              <a:rPr lang="en-US" dirty="0"/>
              <a:t>equals the number of tracks in each platter. There may be thousands of concentric cylinders in a disk drive, and each track may contain hundreds of sectors. The storage capacity of disk drives is measured in gigabytes. </a:t>
            </a:r>
            <a:endParaRPr lang="en-IN" b="1" dirty="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a:t>
            </a:fld>
            <a:endParaRPr lang="en-IN" dirty="0"/>
          </a:p>
        </p:txBody>
      </p:sp>
    </p:spTree>
    <p:extLst>
      <p:ext uri="{BB962C8B-B14F-4D97-AF65-F5344CB8AC3E}">
        <p14:creationId xmlns:p14="http://schemas.microsoft.com/office/powerpoint/2010/main" val="906607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9" y="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61291" y="1409299"/>
            <a:ext cx="11647918" cy="4863313"/>
          </a:xfrm>
        </p:spPr>
        <p:txBody>
          <a:bodyPr>
            <a:normAutofit/>
          </a:bodyPr>
          <a:lstStyle/>
          <a:p>
            <a:pPr marL="0" indent="0">
              <a:buNone/>
            </a:pPr>
            <a:r>
              <a:rPr lang="en-US" b="1" dirty="0" smtClean="0"/>
              <a:t>3. </a:t>
            </a:r>
            <a:r>
              <a:rPr lang="en-US" sz="2400" b="1" dirty="0" smtClean="0"/>
              <a:t>SCAN </a:t>
            </a:r>
            <a:r>
              <a:rPr lang="en-US" sz="2400" b="1" dirty="0"/>
              <a:t>algorithm</a:t>
            </a:r>
            <a:r>
              <a:rPr lang="en-US" sz="2400" dirty="0"/>
              <a:t>: </a:t>
            </a:r>
            <a:endParaRPr lang="en-US" sz="2400" dirty="0" smtClean="0"/>
          </a:p>
          <a:p>
            <a:r>
              <a:rPr lang="en-US" sz="2400" i="1" dirty="0" err="1" smtClean="0"/>
              <a:t>Eg</a:t>
            </a:r>
            <a:r>
              <a:rPr lang="en-US" sz="2400" i="1" dirty="0" smtClean="0"/>
              <a:t>:-consider </a:t>
            </a:r>
            <a:r>
              <a:rPr lang="en-US" sz="2400" i="1" dirty="0"/>
              <a:t>a disk queue with request for i/o to blocks on cylinders. 98, 183, 37, 122, 14, </a:t>
            </a:r>
            <a:r>
              <a:rPr lang="en-IN" sz="2400" dirty="0" smtClean="0"/>
              <a:t>124</a:t>
            </a:r>
            <a:r>
              <a:rPr lang="en-IN" sz="2400" dirty="0"/>
              <a:t>, 65, 67 </a:t>
            </a:r>
            <a:endParaRPr lang="en-IN" sz="2400" dirty="0" smtClean="0"/>
          </a:p>
          <a:p>
            <a:r>
              <a:rPr lang="en-US" sz="2400" dirty="0"/>
              <a:t>If the disk head is initially at 53 and if the head is moving towards the outer track, it services 65, 67, 98, 122, 124 and183. At cylinder 199 the arm will reverse and will move towards the other end of the disk servicing 37 and then 14. The SCAN is also called as </a:t>
            </a:r>
            <a:r>
              <a:rPr lang="en-US" sz="2400" b="1" dirty="0"/>
              <a:t>elevator </a:t>
            </a:r>
            <a:r>
              <a:rPr lang="en-US" sz="2400" dirty="0"/>
              <a:t>algorithm. </a:t>
            </a:r>
            <a:endParaRPr lang="en-IN" sz="2400"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20</a:t>
            </a:fld>
            <a:endParaRPr lang="en-IN" dirty="0"/>
          </a:p>
        </p:txBody>
      </p:sp>
      <p:sp>
        <p:nvSpPr>
          <p:cNvPr id="6" name="TextBox 5"/>
          <p:cNvSpPr txBox="1"/>
          <p:nvPr/>
        </p:nvSpPr>
        <p:spPr>
          <a:xfrm>
            <a:off x="3388093" y="3771025"/>
            <a:ext cx="7043714" cy="2585323"/>
          </a:xfrm>
          <a:prstGeom prst="rect">
            <a:avLst/>
          </a:prstGeom>
          <a:noFill/>
        </p:spPr>
        <p:txBody>
          <a:bodyPr wrap="square" rtlCol="0">
            <a:spAutoFit/>
          </a:bodyPr>
          <a:lstStyle/>
          <a:p>
            <a:r>
              <a:rPr lang="en-IN" dirty="0" smtClean="0"/>
              <a:t>1</a:t>
            </a:r>
            <a:r>
              <a:rPr lang="en-IN" baseline="30000" dirty="0" smtClean="0"/>
              <a:t>st</a:t>
            </a:r>
            <a:r>
              <a:rPr lang="en-IN" dirty="0" smtClean="0"/>
              <a:t> move-&gt;65-53=12</a:t>
            </a:r>
          </a:p>
          <a:p>
            <a:r>
              <a:rPr lang="en-IN" dirty="0" smtClean="0"/>
              <a:t>2</a:t>
            </a:r>
            <a:r>
              <a:rPr lang="en-IN" baseline="30000" dirty="0" smtClean="0"/>
              <a:t>nd</a:t>
            </a:r>
            <a:r>
              <a:rPr lang="en-IN" dirty="0" smtClean="0"/>
              <a:t> move-&gt;67-65=2</a:t>
            </a:r>
          </a:p>
          <a:p>
            <a:r>
              <a:rPr lang="en-IN" dirty="0" smtClean="0"/>
              <a:t>3</a:t>
            </a:r>
            <a:r>
              <a:rPr lang="en-IN" baseline="30000" dirty="0" smtClean="0"/>
              <a:t>rd</a:t>
            </a:r>
            <a:r>
              <a:rPr lang="en-IN" dirty="0" smtClean="0"/>
              <a:t> move-&gt;98-67=31</a:t>
            </a:r>
          </a:p>
          <a:p>
            <a:r>
              <a:rPr lang="en-IN" dirty="0" smtClean="0"/>
              <a:t>4</a:t>
            </a:r>
            <a:r>
              <a:rPr lang="en-IN" baseline="30000" dirty="0" smtClean="0"/>
              <a:t>th</a:t>
            </a:r>
            <a:r>
              <a:rPr lang="en-IN" dirty="0" smtClean="0"/>
              <a:t> move-&gt;122-98=24</a:t>
            </a:r>
          </a:p>
          <a:p>
            <a:r>
              <a:rPr lang="en-IN" dirty="0" smtClean="0"/>
              <a:t>5</a:t>
            </a:r>
            <a:r>
              <a:rPr lang="en-IN" baseline="30000" dirty="0" smtClean="0"/>
              <a:t>th</a:t>
            </a:r>
            <a:r>
              <a:rPr lang="en-IN" dirty="0" smtClean="0"/>
              <a:t> move-&gt;124-122=2</a:t>
            </a:r>
          </a:p>
          <a:p>
            <a:r>
              <a:rPr lang="en-IN" dirty="0" smtClean="0"/>
              <a:t>6</a:t>
            </a:r>
            <a:r>
              <a:rPr lang="en-IN" baseline="30000" dirty="0" smtClean="0"/>
              <a:t>th</a:t>
            </a:r>
            <a:r>
              <a:rPr lang="en-IN" dirty="0" smtClean="0"/>
              <a:t> move-&gt;183-124=59</a:t>
            </a:r>
          </a:p>
          <a:p>
            <a:r>
              <a:rPr lang="en-IN" dirty="0"/>
              <a:t>7</a:t>
            </a:r>
            <a:r>
              <a:rPr lang="en-IN" baseline="30000" dirty="0" smtClean="0"/>
              <a:t>th</a:t>
            </a:r>
            <a:r>
              <a:rPr lang="en-IN" dirty="0" smtClean="0"/>
              <a:t> move-&gt;183-37=146</a:t>
            </a:r>
          </a:p>
          <a:p>
            <a:r>
              <a:rPr lang="en-IN" dirty="0"/>
              <a:t>8</a:t>
            </a:r>
            <a:r>
              <a:rPr lang="en-IN" baseline="30000" dirty="0" smtClean="0"/>
              <a:t>th</a:t>
            </a:r>
            <a:r>
              <a:rPr lang="en-IN" dirty="0" smtClean="0"/>
              <a:t> move=37-14=23</a:t>
            </a:r>
          </a:p>
          <a:p>
            <a:r>
              <a:rPr lang="en-IN" dirty="0" smtClean="0"/>
              <a:t>Total moves=12+2+31+24+2+59+146+23=299</a:t>
            </a:r>
            <a:endParaRPr lang="en-IN" dirty="0"/>
          </a:p>
        </p:txBody>
      </p:sp>
    </p:spTree>
    <p:extLst>
      <p:ext uri="{BB962C8B-B14F-4D97-AF65-F5344CB8AC3E}">
        <p14:creationId xmlns:p14="http://schemas.microsoft.com/office/powerpoint/2010/main" val="3184649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b="1" dirty="0" smtClean="0"/>
              <a:t> </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21</a:t>
            </a:fld>
            <a:endParaRPr lang="en-IN" dirty="0"/>
          </a:p>
        </p:txBody>
      </p:sp>
      <p:pic>
        <p:nvPicPr>
          <p:cNvPr id="6" name="image7.jpeg"/>
          <p:cNvPicPr/>
          <p:nvPr/>
        </p:nvPicPr>
        <p:blipFill>
          <a:blip r:embed="rId3" cstate="print"/>
          <a:stretch>
            <a:fillRect/>
          </a:stretch>
        </p:blipFill>
        <p:spPr>
          <a:xfrm>
            <a:off x="368101" y="2051919"/>
            <a:ext cx="5930900" cy="2712586"/>
          </a:xfrm>
          <a:prstGeom prst="rect">
            <a:avLst/>
          </a:prstGeom>
        </p:spPr>
      </p:pic>
      <p:sp>
        <p:nvSpPr>
          <p:cNvPr id="7" name="Rectangle 6"/>
          <p:cNvSpPr/>
          <p:nvPr/>
        </p:nvSpPr>
        <p:spPr>
          <a:xfrm>
            <a:off x="487680" y="4990799"/>
            <a:ext cx="6096000" cy="1200329"/>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If the disk head is initially at 53 and if the head is moving towards </a:t>
            </a:r>
            <a:r>
              <a:rPr lang="en-US" b="1" dirty="0">
                <a:latin typeface="Times New Roman" panose="02020603050405020304" pitchFamily="18" charset="0"/>
                <a:ea typeface="Times New Roman" panose="02020603050405020304" pitchFamily="18" charset="0"/>
              </a:rPr>
              <a:t>0</a:t>
            </a:r>
            <a:r>
              <a:rPr lang="en-US" sz="1100" b="1" dirty="0">
                <a:latin typeface="Times New Roman" panose="02020603050405020304" pitchFamily="18" charset="0"/>
                <a:ea typeface="Times New Roman" panose="02020603050405020304" pitchFamily="18" charset="0"/>
              </a:rPr>
              <a:t>th </a:t>
            </a:r>
            <a:r>
              <a:rPr lang="en-US" b="1" dirty="0">
                <a:latin typeface="Times New Roman" panose="02020603050405020304" pitchFamily="18" charset="0"/>
                <a:ea typeface="Times New Roman" panose="02020603050405020304" pitchFamily="18" charset="0"/>
              </a:rPr>
              <a:t>track</a:t>
            </a:r>
            <a:r>
              <a:rPr lang="en-US" dirty="0">
                <a:latin typeface="Times New Roman" panose="02020603050405020304" pitchFamily="18" charset="0"/>
                <a:ea typeface="Times New Roman" panose="02020603050405020304" pitchFamily="18" charset="0"/>
              </a:rPr>
              <a:t>, it services 37 and then 14. At cylinder 0 the arm will reverse and will move towards the other end of the disk servicing 65, 67, 98, 122, 124 and 183</a:t>
            </a:r>
            <a:endParaRPr lang="en-IN" dirty="0"/>
          </a:p>
        </p:txBody>
      </p:sp>
    </p:spTree>
    <p:extLst>
      <p:ext uri="{BB962C8B-B14F-4D97-AF65-F5344CB8AC3E}">
        <p14:creationId xmlns:p14="http://schemas.microsoft.com/office/powerpoint/2010/main" val="444230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424539"/>
            <a:ext cx="11647918" cy="4848074"/>
          </a:xfrm>
        </p:spPr>
        <p:txBody>
          <a:bodyPr>
            <a:normAutofit/>
          </a:bodyPr>
          <a:lstStyle/>
          <a:p>
            <a:pPr marL="0" lvl="0" indent="0">
              <a:buNone/>
            </a:pPr>
            <a:r>
              <a:rPr lang="en-US" sz="2400" b="1" dirty="0" smtClean="0"/>
              <a:t>4. </a:t>
            </a:r>
            <a:r>
              <a:rPr lang="en-US" sz="2400" b="1" dirty="0"/>
              <a:t>C-SCAN </a:t>
            </a:r>
            <a:r>
              <a:rPr lang="en-US" sz="2400" dirty="0"/>
              <a:t>(Circular scan) </a:t>
            </a:r>
            <a:r>
              <a:rPr lang="en-US" sz="2400" b="1" dirty="0"/>
              <a:t>algorithm</a:t>
            </a:r>
            <a:r>
              <a:rPr lang="en-US" sz="2400" dirty="0"/>
              <a:t>:</a:t>
            </a:r>
            <a:endParaRPr lang="en-IN" sz="2400" dirty="0"/>
          </a:p>
          <a:p>
            <a:r>
              <a:rPr lang="en-US" sz="2400" dirty="0"/>
              <a:t>C-SCAN is a variant of SCAN designed to provide a more uniform wait time. Like SCAN, C-SCAN moves the head from end of the disk to the other servicing the request along the way. When the head reaches the other end, it immediately returns to the beginning of the disk, without servicing any request on the return.</a:t>
            </a:r>
            <a:endParaRPr lang="en-IN" sz="2400" dirty="0"/>
          </a:p>
          <a:p>
            <a:r>
              <a:rPr lang="en-US" sz="2400" i="1" dirty="0" err="1"/>
              <a:t>Eg</a:t>
            </a:r>
            <a:r>
              <a:rPr lang="en-US" sz="2400" dirty="0"/>
              <a:t>:- consider a disk queue with request for i/o to blocks on cylinders. 98, 183, 37, 122, 14, 124, 65, 67</a:t>
            </a:r>
            <a:endParaRPr lang="en-IN" sz="2400" dirty="0"/>
          </a:p>
          <a:p>
            <a:pPr mar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22</a:t>
            </a:fld>
            <a:endParaRPr lang="en-IN" dirty="0"/>
          </a:p>
        </p:txBody>
      </p:sp>
    </p:spTree>
    <p:extLst>
      <p:ext uri="{BB962C8B-B14F-4D97-AF65-F5344CB8AC3E}">
        <p14:creationId xmlns:p14="http://schemas.microsoft.com/office/powerpoint/2010/main" val="1999826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lvl="0" indent="0">
              <a:buNone/>
            </a:pPr>
            <a:r>
              <a:rPr lang="en-US" b="1" dirty="0" smtClean="0"/>
              <a:t>4. </a:t>
            </a:r>
            <a:r>
              <a:rPr lang="en-US" b="1" dirty="0"/>
              <a:t>C-SCAN </a:t>
            </a:r>
            <a:r>
              <a:rPr lang="en-US" dirty="0"/>
              <a:t>(Circular scan) </a:t>
            </a:r>
            <a:r>
              <a:rPr lang="en-US" b="1" dirty="0"/>
              <a:t>algorithm</a:t>
            </a:r>
            <a:r>
              <a:rPr lang="en-US" dirty="0"/>
              <a:t>:</a:t>
            </a:r>
            <a:endParaRPr lang="en-IN" dirty="0"/>
          </a:p>
          <a:p>
            <a:pPr mar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23</a:t>
            </a:fld>
            <a:endParaRPr lang="en-IN" dirty="0"/>
          </a:p>
        </p:txBody>
      </p:sp>
      <p:pic>
        <p:nvPicPr>
          <p:cNvPr id="6" name="image8.jpeg"/>
          <p:cNvPicPr/>
          <p:nvPr/>
        </p:nvPicPr>
        <p:blipFill>
          <a:blip r:embed="rId3" cstate="print"/>
          <a:stretch>
            <a:fillRect/>
          </a:stretch>
        </p:blipFill>
        <p:spPr>
          <a:xfrm>
            <a:off x="661084" y="2644825"/>
            <a:ext cx="5210175" cy="2841575"/>
          </a:xfrm>
          <a:prstGeom prst="rect">
            <a:avLst/>
          </a:prstGeom>
        </p:spPr>
      </p:pic>
      <p:sp>
        <p:nvSpPr>
          <p:cNvPr id="7" name="Rectangle 6"/>
          <p:cNvSpPr/>
          <p:nvPr/>
        </p:nvSpPr>
        <p:spPr>
          <a:xfrm>
            <a:off x="5994875" y="1825625"/>
            <a:ext cx="6096000" cy="3134191"/>
          </a:xfrm>
          <a:prstGeom prst="rect">
            <a:avLst/>
          </a:prstGeom>
        </p:spPr>
        <p:txBody>
          <a:bodyPr>
            <a:spAutoFit/>
          </a:bodyPr>
          <a:lstStyle/>
          <a:p>
            <a:pPr marL="139700" marR="387985" algn="just">
              <a:spcBef>
                <a:spcPts val="80"/>
              </a:spcBef>
              <a:spcAft>
                <a:spcPts val="0"/>
              </a:spcAft>
            </a:pPr>
            <a:r>
              <a:rPr lang="en-US" dirty="0">
                <a:latin typeface="Times New Roman" panose="02020603050405020304" pitchFamily="18" charset="0"/>
                <a:ea typeface="Times New Roman" panose="02020603050405020304" pitchFamily="18" charset="0"/>
              </a:rPr>
              <a:t>If the disk head is initially at 53 and if the head is moving towards the outer track, it services 65, 67, 98, 122, 124 and 183. At cylinder 199 the arm will reverse and will move immediately towards the other end of the disk, then changes the direction of head and serves 14 and then 37</a:t>
            </a:r>
            <a:r>
              <a:rPr lang="en-US" dirty="0" smtClean="0">
                <a:latin typeface="Times New Roman" panose="02020603050405020304" pitchFamily="18" charset="0"/>
                <a:ea typeface="Times New Roman" panose="02020603050405020304" pitchFamily="18" charset="0"/>
              </a:rPr>
              <a:t>.</a:t>
            </a:r>
          </a:p>
          <a:p>
            <a:pPr marL="139700" marR="387985" algn="just">
              <a:spcBef>
                <a:spcPts val="80"/>
              </a:spcBef>
              <a:spcAft>
                <a:spcPts val="0"/>
              </a:spcAft>
            </a:pPr>
            <a:endParaRPr lang="en-US" dirty="0">
              <a:latin typeface="Times New Roman" panose="02020603050405020304" pitchFamily="18" charset="0"/>
              <a:ea typeface="Times New Roman" panose="02020603050405020304" pitchFamily="18" charset="0"/>
            </a:endParaRPr>
          </a:p>
          <a:p>
            <a:pPr marL="139700" marR="387985" algn="just">
              <a:spcBef>
                <a:spcPts val="80"/>
              </a:spcBef>
              <a:spcAft>
                <a:spcPts val="0"/>
              </a:spcAft>
            </a:pPr>
            <a:endParaRPr lang="en-IN" dirty="0">
              <a:latin typeface="Times New Roman" panose="02020603050405020304" pitchFamily="18" charset="0"/>
              <a:ea typeface="Times New Roman" panose="02020603050405020304" pitchFamily="18" charset="0"/>
            </a:endParaRPr>
          </a:p>
          <a:p>
            <a:pPr>
              <a:spcAft>
                <a:spcPts val="0"/>
              </a:spcAft>
            </a:pPr>
            <a:r>
              <a:rPr lang="en-US" sz="2000"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spcBef>
                <a:spcPts val="5"/>
              </a:spcBef>
              <a:spcAft>
                <a:spcPts val="0"/>
              </a:spcAft>
            </a:pPr>
            <a:r>
              <a:rPr lang="en-US" sz="1600"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
            </a:r>
            <a:br>
              <a:rPr lang="en-US" sz="1600" dirty="0">
                <a:latin typeface="Times New Roman" panose="02020603050405020304" pitchFamily="18" charset="0"/>
                <a:ea typeface="Times New Roman" panose="02020603050405020304" pitchFamily="18" charset="0"/>
              </a:rPr>
            </a:br>
            <a:endParaRPr lang="en-IN" dirty="0"/>
          </a:p>
        </p:txBody>
      </p:sp>
      <p:sp>
        <p:nvSpPr>
          <p:cNvPr id="8" name="TextBox 7"/>
          <p:cNvSpPr txBox="1"/>
          <p:nvPr/>
        </p:nvSpPr>
        <p:spPr>
          <a:xfrm>
            <a:off x="6361427" y="3311904"/>
            <a:ext cx="7043714" cy="2862322"/>
          </a:xfrm>
          <a:prstGeom prst="rect">
            <a:avLst/>
          </a:prstGeom>
          <a:noFill/>
        </p:spPr>
        <p:txBody>
          <a:bodyPr wrap="square" rtlCol="0">
            <a:spAutoFit/>
          </a:bodyPr>
          <a:lstStyle/>
          <a:p>
            <a:r>
              <a:rPr lang="en-IN" dirty="0" smtClean="0"/>
              <a:t>1</a:t>
            </a:r>
            <a:r>
              <a:rPr lang="en-IN" baseline="30000" dirty="0" smtClean="0"/>
              <a:t>st</a:t>
            </a:r>
            <a:r>
              <a:rPr lang="en-IN" dirty="0" smtClean="0"/>
              <a:t> move-&gt;65-53=12</a:t>
            </a:r>
          </a:p>
          <a:p>
            <a:r>
              <a:rPr lang="en-IN" dirty="0" smtClean="0"/>
              <a:t>2</a:t>
            </a:r>
            <a:r>
              <a:rPr lang="en-IN" baseline="30000" dirty="0" smtClean="0"/>
              <a:t>nd</a:t>
            </a:r>
            <a:r>
              <a:rPr lang="en-IN" dirty="0" smtClean="0"/>
              <a:t> move-&gt;67-65=2</a:t>
            </a:r>
          </a:p>
          <a:p>
            <a:r>
              <a:rPr lang="en-IN" dirty="0" smtClean="0"/>
              <a:t>3</a:t>
            </a:r>
            <a:r>
              <a:rPr lang="en-IN" baseline="30000" dirty="0" smtClean="0"/>
              <a:t>rd</a:t>
            </a:r>
            <a:r>
              <a:rPr lang="en-IN" dirty="0" smtClean="0"/>
              <a:t> move-&gt;98-67=31</a:t>
            </a:r>
          </a:p>
          <a:p>
            <a:r>
              <a:rPr lang="en-IN" dirty="0" smtClean="0"/>
              <a:t>4</a:t>
            </a:r>
            <a:r>
              <a:rPr lang="en-IN" baseline="30000" dirty="0" smtClean="0"/>
              <a:t>th</a:t>
            </a:r>
            <a:r>
              <a:rPr lang="en-IN" dirty="0" smtClean="0"/>
              <a:t> move-&gt;122-98=24</a:t>
            </a:r>
          </a:p>
          <a:p>
            <a:r>
              <a:rPr lang="en-IN" dirty="0" smtClean="0"/>
              <a:t>5</a:t>
            </a:r>
            <a:r>
              <a:rPr lang="en-IN" baseline="30000" dirty="0" smtClean="0"/>
              <a:t>th</a:t>
            </a:r>
            <a:r>
              <a:rPr lang="en-IN" dirty="0" smtClean="0"/>
              <a:t> move-&gt;124-122=2</a:t>
            </a:r>
          </a:p>
          <a:p>
            <a:r>
              <a:rPr lang="en-IN" dirty="0" smtClean="0"/>
              <a:t>6</a:t>
            </a:r>
            <a:r>
              <a:rPr lang="en-IN" baseline="30000" dirty="0" smtClean="0"/>
              <a:t>th</a:t>
            </a:r>
            <a:r>
              <a:rPr lang="en-IN" dirty="0" smtClean="0"/>
              <a:t> move-&gt;183-124=59</a:t>
            </a:r>
          </a:p>
          <a:p>
            <a:r>
              <a:rPr lang="en-IN" dirty="0"/>
              <a:t>7</a:t>
            </a:r>
            <a:r>
              <a:rPr lang="en-IN" baseline="30000" dirty="0" smtClean="0"/>
              <a:t>th</a:t>
            </a:r>
            <a:r>
              <a:rPr lang="en-IN" dirty="0" smtClean="0"/>
              <a:t> move-&gt;183-0=183</a:t>
            </a:r>
          </a:p>
          <a:p>
            <a:r>
              <a:rPr lang="en-IN" dirty="0"/>
              <a:t>8</a:t>
            </a:r>
            <a:r>
              <a:rPr lang="en-IN" baseline="30000" dirty="0" smtClean="0"/>
              <a:t>th</a:t>
            </a:r>
            <a:r>
              <a:rPr lang="en-IN" dirty="0" smtClean="0"/>
              <a:t> move=14-0=14</a:t>
            </a:r>
          </a:p>
          <a:p>
            <a:r>
              <a:rPr lang="en-IN" dirty="0" smtClean="0"/>
              <a:t>9</a:t>
            </a:r>
            <a:r>
              <a:rPr lang="en-IN" baseline="30000" dirty="0" smtClean="0"/>
              <a:t>th</a:t>
            </a:r>
            <a:r>
              <a:rPr lang="en-IN" dirty="0" smtClean="0"/>
              <a:t> move=37-14=23</a:t>
            </a:r>
          </a:p>
          <a:p>
            <a:r>
              <a:rPr lang="en-IN" dirty="0" smtClean="0"/>
              <a:t>Total moves=12+2+31+24+2+59+183+14+23=350</a:t>
            </a:r>
            <a:endParaRPr lang="en-IN" dirty="0"/>
          </a:p>
        </p:txBody>
      </p:sp>
    </p:spTree>
    <p:extLst>
      <p:ext uri="{BB962C8B-B14F-4D97-AF65-F5344CB8AC3E}">
        <p14:creationId xmlns:p14="http://schemas.microsoft.com/office/powerpoint/2010/main" val="3596200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lvl="0" indent="0">
              <a:buNone/>
            </a:pPr>
            <a:r>
              <a:rPr lang="en-US" b="1" dirty="0" smtClean="0"/>
              <a:t>4. </a:t>
            </a:r>
            <a:r>
              <a:rPr lang="en-US" b="1" dirty="0"/>
              <a:t>C-SCAN </a:t>
            </a:r>
            <a:r>
              <a:rPr lang="en-US" dirty="0"/>
              <a:t>(Circular scan) </a:t>
            </a:r>
            <a:r>
              <a:rPr lang="en-US" b="1" dirty="0"/>
              <a:t>algorithm</a:t>
            </a:r>
            <a:r>
              <a:rPr lang="en-US" dirty="0"/>
              <a:t>:</a:t>
            </a:r>
            <a:endParaRPr lang="en-IN" dirty="0"/>
          </a:p>
          <a:p>
            <a:pPr mar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24</a:t>
            </a:fld>
            <a:endParaRPr lang="en-IN" dirty="0"/>
          </a:p>
        </p:txBody>
      </p:sp>
      <p:sp>
        <p:nvSpPr>
          <p:cNvPr id="7" name="Rectangle 6"/>
          <p:cNvSpPr/>
          <p:nvPr/>
        </p:nvSpPr>
        <p:spPr>
          <a:xfrm>
            <a:off x="344845" y="2421756"/>
            <a:ext cx="6096000" cy="2246769"/>
          </a:xfrm>
          <a:prstGeom prst="rect">
            <a:avLst/>
          </a:prstGeom>
        </p:spPr>
        <p:txBody>
          <a:bodyPr>
            <a:spAutoFit/>
          </a:bodyPr>
          <a:lstStyle/>
          <a:p>
            <a:pPr>
              <a:spcBef>
                <a:spcPts val="5"/>
              </a:spcBef>
              <a:spcAft>
                <a:spcPts val="0"/>
              </a:spcAft>
            </a:pPr>
            <a:r>
              <a:rPr lang="en-US" sz="1600"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139700" marR="391795" algn="just">
              <a:spcAft>
                <a:spcPts val="0"/>
              </a:spcAft>
            </a:pPr>
            <a:r>
              <a:rPr lang="en-US" dirty="0">
                <a:latin typeface="Times New Roman" panose="02020603050405020304" pitchFamily="18" charset="0"/>
                <a:ea typeface="Times New Roman" panose="02020603050405020304" pitchFamily="18" charset="0"/>
              </a:rPr>
              <a:t>Note: If the disk head is initially at 53 and if the head is moving towards track 0, it services 37 and 14 first. At cylinder 0 the arm will reverse and will move immediately towards the other end of the disk servicing 65, 67, 98, 122, 124 and183.</a:t>
            </a:r>
            <a:endParaRPr lang="en-IN"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
            </a:r>
            <a:br>
              <a:rPr lang="en-US" sz="1600"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27075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fontScale="92500"/>
          </a:bodyPr>
          <a:lstStyle/>
          <a:p>
            <a:pPr marL="0" lvl="0" indent="0">
              <a:buNone/>
            </a:pPr>
            <a:r>
              <a:rPr lang="en-US" b="1" dirty="0" smtClean="0"/>
              <a:t>5.</a:t>
            </a:r>
            <a:r>
              <a:rPr lang="en-US" b="1" dirty="0"/>
              <a:t> Look Scheduling algorithm</a:t>
            </a:r>
            <a:r>
              <a:rPr lang="en-US" dirty="0"/>
              <a:t>:</a:t>
            </a:r>
            <a:endParaRPr lang="en-IN" b="1" dirty="0"/>
          </a:p>
          <a:p>
            <a:r>
              <a:rPr lang="en-US" dirty="0"/>
              <a:t>Look and C-Look scheduling are different version of SCAN and C-SCAN respectively. Here the arm goes only as far as the final request in each direction. Then it reverses, without going all the way to the end of the disk. The Look and C-Look scheduling look for a request before continuing to move in a given direction</a:t>
            </a:r>
            <a:r>
              <a:rPr lang="en-US" dirty="0" smtClean="0"/>
              <a:t>.</a:t>
            </a:r>
          </a:p>
          <a:p>
            <a:r>
              <a:rPr lang="en-US" i="1" dirty="0" err="1"/>
              <a:t>Eg</a:t>
            </a:r>
            <a:r>
              <a:rPr lang="en-US" dirty="0"/>
              <a:t>:-</a:t>
            </a:r>
            <a:r>
              <a:rPr lang="en-US" i="1" dirty="0"/>
              <a:t>:-</a:t>
            </a:r>
            <a:r>
              <a:rPr lang="en-US" dirty="0"/>
              <a:t>consider a disk queue with request for i/o to blocks on cylinders. 98, 183, 37, 122, 14, 124, 65, </a:t>
            </a:r>
            <a:r>
              <a:rPr lang="en-US" dirty="0" smtClean="0"/>
              <a:t>67</a:t>
            </a:r>
          </a:p>
          <a:p>
            <a:r>
              <a:rPr lang="en-US" dirty="0" smtClean="0"/>
              <a:t>Sol: If </a:t>
            </a:r>
            <a:r>
              <a:rPr lang="en-US" dirty="0"/>
              <a:t>the disk head is initially at 53 and if the head is moving towards the outer track, it services 65, 67, 98, 122, 124 and183. At the final request 183, the arm will reverse and will move towards the first request 14 and then serves 37.</a:t>
            </a:r>
            <a:endParaRPr lang="en-IN" dirty="0"/>
          </a:p>
          <a:p>
            <a:endParaRPr lang="en-IN" dirty="0"/>
          </a:p>
          <a:p>
            <a:pPr marL="0" lv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25</a:t>
            </a:fld>
            <a:endParaRPr lang="en-IN" dirty="0"/>
          </a:p>
        </p:txBody>
      </p:sp>
    </p:spTree>
    <p:extLst>
      <p:ext uri="{BB962C8B-B14F-4D97-AF65-F5344CB8AC3E}">
        <p14:creationId xmlns:p14="http://schemas.microsoft.com/office/powerpoint/2010/main" val="379232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b="1" dirty="0" smtClean="0"/>
              <a:t>6. C-Look </a:t>
            </a:r>
            <a:r>
              <a:rPr lang="en-US" b="1" dirty="0"/>
              <a:t>Scheduling algorithm:</a:t>
            </a:r>
            <a:endParaRPr lang="en-IN" b="1" dirty="0"/>
          </a:p>
          <a:p>
            <a:pPr marL="0" lv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26</a:t>
            </a:fld>
            <a:endParaRPr lang="en-IN" dirty="0"/>
          </a:p>
        </p:txBody>
      </p:sp>
      <p:pic>
        <p:nvPicPr>
          <p:cNvPr id="9" name="image9.jpeg"/>
          <p:cNvPicPr/>
          <p:nvPr/>
        </p:nvPicPr>
        <p:blipFill>
          <a:blip r:embed="rId3" cstate="print"/>
          <a:stretch>
            <a:fillRect/>
          </a:stretch>
        </p:blipFill>
        <p:spPr>
          <a:xfrm>
            <a:off x="339976" y="2616518"/>
            <a:ext cx="5525135" cy="2119111"/>
          </a:xfrm>
          <a:prstGeom prst="rect">
            <a:avLst/>
          </a:prstGeom>
        </p:spPr>
      </p:pic>
      <p:sp>
        <p:nvSpPr>
          <p:cNvPr id="8" name="Rectangle 7"/>
          <p:cNvSpPr/>
          <p:nvPr/>
        </p:nvSpPr>
        <p:spPr>
          <a:xfrm>
            <a:off x="5866344" y="2114211"/>
            <a:ext cx="6096000" cy="2000548"/>
          </a:xfrm>
          <a:prstGeom prst="rect">
            <a:avLst/>
          </a:prstGeom>
        </p:spPr>
        <p:txBody>
          <a:bodyPr>
            <a:spAutoFit/>
          </a:bodyPr>
          <a:lstStyle/>
          <a:p>
            <a:pPr marL="139700" marR="389890" algn="just">
              <a:spcAft>
                <a:spcPts val="0"/>
              </a:spcAft>
            </a:pPr>
            <a:r>
              <a:rPr lang="en-US" dirty="0">
                <a:latin typeface="Times New Roman" panose="02020603050405020304" pitchFamily="18" charset="0"/>
                <a:ea typeface="Times New Roman" panose="02020603050405020304" pitchFamily="18" charset="0"/>
              </a:rPr>
              <a:t>If the disk head is initially at 53 and if the head is moving towards the outer track, it services 65, 67, 98, 122, 124 and 183. At the last request, the arm will reverse and will move immediately towards the first request 14 and then serves 37.</a:t>
            </a:r>
            <a:endParaRPr lang="en-IN"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
            </a:r>
            <a:br>
              <a:rPr lang="en-US" sz="1600"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775308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r>
              <a:rPr lang="en-US" b="1" dirty="0"/>
              <a:t>Selection of a Disk-Scheduling Algorithm</a:t>
            </a:r>
            <a:endParaRPr lang="en-IN" b="1" dirty="0"/>
          </a:p>
          <a:p>
            <a:r>
              <a:rPr lang="en-US" dirty="0"/>
              <a:t>SSTF is commonly used and it increases performance over FCFS. </a:t>
            </a:r>
            <a:endParaRPr lang="en-US" dirty="0" smtClean="0"/>
          </a:p>
          <a:p>
            <a:r>
              <a:rPr lang="en-US" dirty="0" smtClean="0"/>
              <a:t>SCAN </a:t>
            </a:r>
            <a:r>
              <a:rPr lang="en-US" dirty="0"/>
              <a:t>and C-SCAN algorithm is better for a heavy load on disk. </a:t>
            </a:r>
            <a:endParaRPr lang="en-US" dirty="0" smtClean="0"/>
          </a:p>
          <a:p>
            <a:r>
              <a:rPr lang="en-US" dirty="0" smtClean="0"/>
              <a:t>SCAN </a:t>
            </a:r>
            <a:r>
              <a:rPr lang="en-US" dirty="0"/>
              <a:t>and C-SCAN have less starvation problem.</a:t>
            </a:r>
            <a:endParaRPr lang="en-IN" dirty="0"/>
          </a:p>
          <a:p>
            <a:r>
              <a:rPr lang="en-US" dirty="0"/>
              <a:t>Disk scheduling algorithm should be written as a separate module of the operating system. SSTF or Look is a reasonable choice for a default algorithm.</a:t>
            </a:r>
            <a:endParaRPr lang="en-IN" dirty="0"/>
          </a:p>
          <a:p>
            <a:pPr marL="0" indent="0">
              <a:buNone/>
            </a:pPr>
            <a:r>
              <a:rPr lang="en-US" dirty="0">
                <a:solidFill>
                  <a:srgbClr val="0070C0"/>
                </a:solidFill>
              </a:rPr>
              <a:t>SSTF is commonly used algorithms has it has a less seek time when compared with other algorithms.</a:t>
            </a:r>
            <a:r>
              <a:rPr lang="en-US" dirty="0"/>
              <a:t> SCAN and C-SCAN perform better for systems with a heavy load on the disk, (</a:t>
            </a:r>
            <a:r>
              <a:rPr lang="en-US" dirty="0" err="1"/>
              <a:t>ie</a:t>
            </a:r>
            <a:r>
              <a:rPr lang="en-US" dirty="0"/>
              <a:t>. more read and write operations from disk)</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27</a:t>
            </a:fld>
            <a:endParaRPr lang="en-IN" dirty="0"/>
          </a:p>
        </p:txBody>
      </p:sp>
    </p:spTree>
    <p:extLst>
      <p:ext uri="{BB962C8B-B14F-4D97-AF65-F5344CB8AC3E}">
        <p14:creationId xmlns:p14="http://schemas.microsoft.com/office/powerpoint/2010/main" val="390821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49" y="385010"/>
            <a:ext cx="10515600" cy="456831"/>
          </a:xfrm>
        </p:spPr>
        <p:txBody>
          <a:bodyPr>
            <a:normAutofit fontScale="90000"/>
          </a:bodyPr>
          <a:lstStyle/>
          <a:p>
            <a:pPr algn="ctr"/>
            <a:r>
              <a:rPr lang="en-IN" dirty="0"/>
              <a:t/>
            </a:r>
            <a:br>
              <a:rPr lang="en-IN" dirty="0"/>
            </a:br>
            <a:r>
              <a:rPr lang="en-IN" dirty="0"/>
              <a:t> </a:t>
            </a:r>
            <a:r>
              <a:rPr lang="en-IN" sz="3100" b="1" dirty="0">
                <a:solidFill>
                  <a:srgbClr val="FF0000"/>
                </a:solidFill>
              </a:rPr>
              <a:t>Module V – Sec. Storage </a:t>
            </a:r>
            <a:r>
              <a:rPr lang="en-IN" sz="3100" b="1" dirty="0" err="1">
                <a:solidFill>
                  <a:srgbClr val="FF0000"/>
                </a:solidFill>
              </a:rPr>
              <a:t>Strucutre</a:t>
            </a:r>
            <a:r>
              <a:rPr lang="en-IN" sz="3100" b="1" dirty="0">
                <a:solidFill>
                  <a:srgbClr val="FF0000"/>
                </a:solidFill>
              </a:rPr>
              <a:t>, Protection, Linux case study </a:t>
            </a:r>
          </a:p>
        </p:txBody>
      </p:sp>
      <p:sp>
        <p:nvSpPr>
          <p:cNvPr id="3" name="Content Placeholder 2"/>
          <p:cNvSpPr>
            <a:spLocks noGrp="1"/>
          </p:cNvSpPr>
          <p:nvPr>
            <p:ph idx="1"/>
          </p:nvPr>
        </p:nvSpPr>
        <p:spPr>
          <a:xfrm>
            <a:off x="170916" y="1280160"/>
            <a:ext cx="11647918" cy="5076190"/>
          </a:xfrm>
        </p:spPr>
        <p:txBody>
          <a:bodyPr>
            <a:normAutofit fontScale="85000" lnSpcReduction="20000"/>
          </a:bodyPr>
          <a:lstStyle/>
          <a:p>
            <a:pPr>
              <a:lnSpc>
                <a:spcPct val="110000"/>
              </a:lnSpc>
            </a:pPr>
            <a:r>
              <a:rPr lang="en-US" dirty="0"/>
              <a:t>Selection of disk scheduling algorithm is influenced by the file allocation method, if </a:t>
            </a:r>
            <a:r>
              <a:rPr lang="en-US" dirty="0">
                <a:solidFill>
                  <a:srgbClr val="0070C0"/>
                </a:solidFill>
              </a:rPr>
              <a:t>contiguous file allocation is </a:t>
            </a:r>
            <a:r>
              <a:rPr lang="en-US" dirty="0" smtClean="0">
                <a:solidFill>
                  <a:srgbClr val="0070C0"/>
                </a:solidFill>
              </a:rPr>
              <a:t>chosen</a:t>
            </a:r>
            <a:r>
              <a:rPr lang="en-US" dirty="0"/>
              <a:t>, </a:t>
            </a:r>
            <a:r>
              <a:rPr lang="en-US" dirty="0">
                <a:solidFill>
                  <a:srgbClr val="FF0000"/>
                </a:solidFill>
              </a:rPr>
              <a:t>then FCFS is best suitable</a:t>
            </a:r>
            <a:r>
              <a:rPr lang="en-US" dirty="0"/>
              <a:t>, because the files are stored in contiguous </a:t>
            </a:r>
            <a:r>
              <a:rPr lang="en-US" dirty="0" smtClean="0"/>
              <a:t>blocks </a:t>
            </a:r>
            <a:r>
              <a:rPr lang="en-US" dirty="0"/>
              <a:t>and there will be limited head movements required. </a:t>
            </a:r>
            <a:endParaRPr lang="en-US" dirty="0" smtClean="0"/>
          </a:p>
          <a:p>
            <a:pPr>
              <a:lnSpc>
                <a:spcPct val="110000"/>
              </a:lnSpc>
            </a:pPr>
            <a:r>
              <a:rPr lang="en-US" dirty="0" smtClean="0"/>
              <a:t>A </a:t>
            </a:r>
            <a:r>
              <a:rPr lang="en-US" dirty="0"/>
              <a:t>linked or indexed file, in contrast, may include blocks that are widely scattered on the disk, resulting in greater head </a:t>
            </a:r>
            <a:r>
              <a:rPr lang="en-US" dirty="0" smtClean="0"/>
              <a:t>movement</a:t>
            </a:r>
          </a:p>
          <a:p>
            <a:pPr>
              <a:lnSpc>
                <a:spcPct val="110000"/>
              </a:lnSpc>
            </a:pPr>
            <a:r>
              <a:rPr lang="en-US" dirty="0"/>
              <a:t>The location of directories and index blocks is also important. Since every file must be opened to be used, and opening a file requires searching the directory structure, the directories will be accessed frequently. </a:t>
            </a:r>
            <a:endParaRPr lang="en-US" dirty="0" smtClean="0"/>
          </a:p>
          <a:p>
            <a:pPr>
              <a:lnSpc>
                <a:spcPct val="110000"/>
              </a:lnSpc>
            </a:pPr>
            <a:r>
              <a:rPr lang="en-US" dirty="0" smtClean="0"/>
              <a:t>Suppose </a:t>
            </a:r>
            <a:r>
              <a:rPr lang="en-US" dirty="0"/>
              <a:t>that a directory entry is on the first cylinder and a file's data are on the final cylinder. The disk head has to move the entire width of the disk. If the directory entry were on the middle cylinder, the head would have to move, at most, one-half the width. Caching the directories and index blocks in main memory can also help to reduce the disk-arm movement, particularly for read requests.</a:t>
            </a:r>
            <a:endParaRPr lang="en-IN" dirty="0"/>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28</a:t>
            </a:fld>
            <a:endParaRPr lang="en-IN" dirty="0"/>
          </a:p>
        </p:txBody>
      </p:sp>
    </p:spTree>
    <p:extLst>
      <p:ext uri="{BB962C8B-B14F-4D97-AF65-F5344CB8AC3E}">
        <p14:creationId xmlns:p14="http://schemas.microsoft.com/office/powerpoint/2010/main" val="114481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b="1" dirty="0">
                <a:solidFill>
                  <a:srgbClr val="FF0000"/>
                </a:solidFill>
              </a:rPr>
              <a:t>Disk Management </a:t>
            </a:r>
            <a:endParaRPr lang="en-US" b="1" dirty="0" smtClean="0">
              <a:solidFill>
                <a:srgbClr val="FF0000"/>
              </a:solidFill>
            </a:endParaRPr>
          </a:p>
          <a:p>
            <a:pPr marL="0" indent="0">
              <a:buNone/>
            </a:pPr>
            <a:r>
              <a:rPr lang="en-US" b="1" dirty="0" smtClean="0"/>
              <a:t>1. </a:t>
            </a:r>
            <a:r>
              <a:rPr lang="en-US" b="1" dirty="0" smtClean="0">
                <a:solidFill>
                  <a:srgbClr val="0070C0"/>
                </a:solidFill>
              </a:rPr>
              <a:t>Disk </a:t>
            </a:r>
            <a:r>
              <a:rPr lang="en-US" b="1" dirty="0">
                <a:solidFill>
                  <a:srgbClr val="0070C0"/>
                </a:solidFill>
              </a:rPr>
              <a:t>Formatting</a:t>
            </a:r>
            <a:endParaRPr lang="en-IN" b="1" dirty="0">
              <a:solidFill>
                <a:srgbClr val="0070C0"/>
              </a:solidFill>
            </a:endParaRPr>
          </a:p>
          <a:p>
            <a:r>
              <a:rPr lang="en-US" dirty="0"/>
              <a:t>The process of dividing the disk into sectors and filling the disk with a special data structure is called </a:t>
            </a:r>
            <a:r>
              <a:rPr lang="en-US" b="1" dirty="0"/>
              <a:t>low-level formatting</a:t>
            </a:r>
            <a:r>
              <a:rPr lang="en-US" dirty="0"/>
              <a:t>. </a:t>
            </a:r>
            <a:endParaRPr lang="en-US" dirty="0" smtClean="0"/>
          </a:p>
          <a:p>
            <a:r>
              <a:rPr lang="en-US" dirty="0" smtClean="0"/>
              <a:t>Sector </a:t>
            </a:r>
            <a:r>
              <a:rPr lang="en-US" dirty="0"/>
              <a:t>is the smallest unit of area that is read/written by the disk controller</a:t>
            </a:r>
            <a:r>
              <a:rPr lang="en-US" dirty="0" smtClean="0"/>
              <a:t>.</a:t>
            </a:r>
          </a:p>
          <a:p>
            <a:r>
              <a:rPr lang="en-US" dirty="0" smtClean="0"/>
              <a:t> </a:t>
            </a:r>
            <a:r>
              <a:rPr lang="en-US" dirty="0"/>
              <a:t>The data structure for a sector typically consists of a header, a data area (usually 512 bytes in size) and a trailer. </a:t>
            </a:r>
            <a:endParaRPr lang="en-US" dirty="0" smtClean="0"/>
          </a:p>
          <a:p>
            <a:r>
              <a:rPr lang="en-US" dirty="0" smtClean="0"/>
              <a:t>The </a:t>
            </a:r>
            <a:r>
              <a:rPr lang="en-US" dirty="0"/>
              <a:t>header and trailer contain information used by the disk controller, such as a sector number and an </a:t>
            </a:r>
            <a:r>
              <a:rPr lang="en-US" dirty="0" smtClean="0">
                <a:solidFill>
                  <a:srgbClr val="0070C0"/>
                </a:solidFill>
              </a:rPr>
              <a:t>Error-Correcting </a:t>
            </a:r>
            <a:r>
              <a:rPr lang="en-US" dirty="0">
                <a:solidFill>
                  <a:srgbClr val="0070C0"/>
                </a:solidFill>
              </a:rPr>
              <a:t>C</a:t>
            </a:r>
            <a:r>
              <a:rPr lang="en-US" dirty="0" smtClean="0">
                <a:solidFill>
                  <a:srgbClr val="0070C0"/>
                </a:solidFill>
              </a:rPr>
              <a:t>ode </a:t>
            </a:r>
            <a:r>
              <a:rPr lang="en-US" dirty="0">
                <a:solidFill>
                  <a:srgbClr val="0070C0"/>
                </a:solidFill>
              </a:rPr>
              <a:t>(ECC).</a:t>
            </a:r>
            <a:endParaRPr lang="en-IN" dirty="0">
              <a:solidFill>
                <a:srgbClr val="0070C0"/>
              </a:solidFill>
            </a:endParaRPr>
          </a:p>
          <a:p>
            <a:endParaRPr lang="en-IN" dirty="0"/>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29</a:t>
            </a:fld>
            <a:endParaRPr lang="en-IN" dirty="0"/>
          </a:p>
        </p:txBody>
      </p:sp>
    </p:spTree>
    <p:extLst>
      <p:ext uri="{BB962C8B-B14F-4D97-AF65-F5344CB8AC3E}">
        <p14:creationId xmlns:p14="http://schemas.microsoft.com/office/powerpoint/2010/main" val="34867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838200" y="1825625"/>
            <a:ext cx="10515600" cy="4446988"/>
          </a:xfrm>
        </p:spPr>
        <p:txBody>
          <a:bodyPr>
            <a:normAutofit/>
          </a:bodyPr>
          <a:lstStyle/>
          <a:p>
            <a:r>
              <a:rPr lang="en-IN" b="1" dirty="0" smtClean="0">
                <a:solidFill>
                  <a:srgbClr val="FF0000"/>
                </a:solidFill>
              </a:rPr>
              <a:t>Secondary storage</a:t>
            </a:r>
          </a:p>
          <a:p>
            <a:r>
              <a:rPr lang="en-US" dirty="0" smtClean="0"/>
              <a:t> </a:t>
            </a:r>
            <a:endParaRPr lang="en-IN" b="1" dirty="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a:t>
            </a:fld>
            <a:endParaRPr lang="en-IN" dirty="0"/>
          </a:p>
        </p:txBody>
      </p:sp>
      <p:pic>
        <p:nvPicPr>
          <p:cNvPr id="9" name="Picture 8"/>
          <p:cNvPicPr>
            <a:picLocks noChangeAspect="1"/>
          </p:cNvPicPr>
          <p:nvPr/>
        </p:nvPicPr>
        <p:blipFill>
          <a:blip r:embed="rId3"/>
          <a:stretch>
            <a:fillRect/>
          </a:stretch>
        </p:blipFill>
        <p:spPr>
          <a:xfrm>
            <a:off x="952098" y="2348383"/>
            <a:ext cx="5211601" cy="4007967"/>
          </a:xfrm>
          <a:prstGeom prst="rect">
            <a:avLst/>
          </a:prstGeom>
        </p:spPr>
      </p:pic>
      <p:sp>
        <p:nvSpPr>
          <p:cNvPr id="10" name="Rectangle 9"/>
          <p:cNvSpPr/>
          <p:nvPr/>
        </p:nvSpPr>
        <p:spPr>
          <a:xfrm>
            <a:off x="5885114" y="3099704"/>
            <a:ext cx="6096000" cy="1815882"/>
          </a:xfrm>
          <a:prstGeom prst="rect">
            <a:avLst/>
          </a:prstGeom>
        </p:spPr>
        <p:txBody>
          <a:bodyPr>
            <a:spAutoFit/>
          </a:bodyPr>
          <a:lstStyle/>
          <a:p>
            <a:endParaRPr lang="en-IN" sz="2000" b="0" i="0" u="none" strike="noStrike" baseline="0" dirty="0" smtClean="0">
              <a:solidFill>
                <a:srgbClr val="000000"/>
              </a:solidFill>
              <a:latin typeface="Times New Roman" panose="02020603050405020304" pitchFamily="18" charset="0"/>
            </a:endParaRPr>
          </a:p>
          <a:p>
            <a:r>
              <a:rPr lang="en-US" sz="2000" b="0" i="0" u="none" strike="noStrike" baseline="0" dirty="0" smtClean="0">
                <a:solidFill>
                  <a:srgbClr val="000000"/>
                </a:solidFill>
                <a:latin typeface="Times New Roman" panose="02020603050405020304" pitchFamily="18" charset="0"/>
              </a:rPr>
              <a:t> </a:t>
            </a:r>
            <a:r>
              <a:rPr lang="en-US" b="0" i="0" u="none" strike="noStrike" baseline="0" dirty="0" smtClean="0">
                <a:solidFill>
                  <a:srgbClr val="000000"/>
                </a:solidFill>
                <a:latin typeface="Times New Roman" panose="02020603050405020304" pitchFamily="18" charset="0"/>
              </a:rPr>
              <a:t>The head moves from the inner track of the disk to the outer track. When the disk drive is operating the disks is rotating at a constant speed. </a:t>
            </a:r>
          </a:p>
          <a:p>
            <a:r>
              <a:rPr lang="en-US" b="0" i="0" u="none" strike="noStrike" baseline="0" dirty="0" smtClean="0">
                <a:solidFill>
                  <a:srgbClr val="000000"/>
                </a:solidFill>
                <a:latin typeface="Times New Roman" panose="02020603050405020304" pitchFamily="18" charset="0"/>
              </a:rPr>
              <a:t>To read or write the head must be positioned at the desired track and at the beginning of the desired sector on that track. </a:t>
            </a:r>
            <a:endParaRPr lang="en-IN" dirty="0"/>
          </a:p>
        </p:txBody>
      </p:sp>
    </p:spTree>
    <p:extLst>
      <p:ext uri="{BB962C8B-B14F-4D97-AF65-F5344CB8AC3E}">
        <p14:creationId xmlns:p14="http://schemas.microsoft.com/office/powerpoint/2010/main" val="671998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0"/>
            <a:ext cx="10515600" cy="847023"/>
          </a:xfrm>
        </p:spPr>
        <p:txBody>
          <a:bodyPr>
            <a:normAutofit/>
          </a:bodyPr>
          <a:lstStyle/>
          <a:p>
            <a:pPr algn="ctr"/>
            <a:r>
              <a:rPr lang="en-IN" dirty="0" smtClean="0"/>
              <a:t> </a:t>
            </a:r>
            <a:r>
              <a:rPr lang="en-IN" sz="2800" b="1" dirty="0">
                <a:solidFill>
                  <a:srgbClr val="FF0000"/>
                </a:solidFill>
              </a:rPr>
              <a:t>Module V – Sec. Storage </a:t>
            </a:r>
            <a:r>
              <a:rPr lang="en-IN" sz="2800" b="1" dirty="0" err="1">
                <a:solidFill>
                  <a:srgbClr val="FF0000"/>
                </a:solidFill>
              </a:rPr>
              <a:t>Strucutre</a:t>
            </a:r>
            <a:r>
              <a:rPr lang="en-IN" sz="2800" b="1" dirty="0">
                <a:solidFill>
                  <a:srgbClr val="FF0000"/>
                </a:solidFill>
              </a:rPr>
              <a:t>, Protection, Linux case study </a:t>
            </a:r>
          </a:p>
        </p:txBody>
      </p:sp>
      <p:sp>
        <p:nvSpPr>
          <p:cNvPr id="3" name="Content Placeholder 2"/>
          <p:cNvSpPr>
            <a:spLocks noGrp="1"/>
          </p:cNvSpPr>
          <p:nvPr>
            <p:ph idx="1"/>
          </p:nvPr>
        </p:nvSpPr>
        <p:spPr>
          <a:xfrm>
            <a:off x="170916" y="943276"/>
            <a:ext cx="11647918" cy="5329337"/>
          </a:xfrm>
        </p:spPr>
        <p:txBody>
          <a:bodyPr>
            <a:normAutofit fontScale="85000" lnSpcReduction="10000"/>
          </a:bodyPr>
          <a:lstStyle/>
          <a:p>
            <a:pPr marL="0" indent="0">
              <a:buNone/>
            </a:pPr>
            <a:r>
              <a:rPr lang="en-US" b="1" dirty="0">
                <a:solidFill>
                  <a:srgbClr val="FF0000"/>
                </a:solidFill>
              </a:rPr>
              <a:t>Disk Management </a:t>
            </a:r>
            <a:endParaRPr lang="en-US" b="1" dirty="0" smtClean="0">
              <a:solidFill>
                <a:srgbClr val="FF0000"/>
              </a:solidFill>
            </a:endParaRPr>
          </a:p>
          <a:p>
            <a:pPr marL="0" indent="0">
              <a:buNone/>
            </a:pPr>
            <a:r>
              <a:rPr lang="en-US" b="1" dirty="0" smtClean="0"/>
              <a:t>1. </a:t>
            </a:r>
            <a:r>
              <a:rPr lang="en-US" b="1" dirty="0" smtClean="0">
                <a:solidFill>
                  <a:srgbClr val="0070C0"/>
                </a:solidFill>
              </a:rPr>
              <a:t>Disk </a:t>
            </a:r>
            <a:r>
              <a:rPr lang="en-US" b="1" dirty="0">
                <a:solidFill>
                  <a:srgbClr val="0070C0"/>
                </a:solidFill>
              </a:rPr>
              <a:t>Formatting</a:t>
            </a:r>
            <a:endParaRPr lang="en-IN" b="1" dirty="0">
              <a:solidFill>
                <a:srgbClr val="0070C0"/>
              </a:solidFill>
            </a:endParaRPr>
          </a:p>
          <a:p>
            <a:pPr>
              <a:lnSpc>
                <a:spcPct val="120000"/>
              </a:lnSpc>
            </a:pPr>
            <a:r>
              <a:rPr lang="en-US" dirty="0"/>
              <a:t>When the controller writes a sector of data during normal I/O, the ECC is updated with a value calculated from all the bytes in the data area. </a:t>
            </a:r>
            <a:endParaRPr lang="en-US" dirty="0" smtClean="0"/>
          </a:p>
          <a:p>
            <a:pPr>
              <a:lnSpc>
                <a:spcPct val="120000"/>
              </a:lnSpc>
            </a:pPr>
            <a:r>
              <a:rPr lang="en-US" dirty="0" smtClean="0"/>
              <a:t>When </a:t>
            </a:r>
            <a:r>
              <a:rPr lang="en-US" dirty="0"/>
              <a:t>a sector is read, the ECC is recalculated and is compared with the stored value</a:t>
            </a:r>
            <a:r>
              <a:rPr lang="en-US" dirty="0" smtClean="0"/>
              <a:t>.</a:t>
            </a:r>
          </a:p>
          <a:p>
            <a:pPr>
              <a:lnSpc>
                <a:spcPct val="120000"/>
              </a:lnSpc>
            </a:pPr>
            <a:r>
              <a:rPr lang="en-US" dirty="0" smtClean="0"/>
              <a:t>If </a:t>
            </a:r>
            <a:r>
              <a:rPr lang="en-US" dirty="0"/>
              <a:t>the stored and calculated numbers are different, this mismatch indicates that the data area of the sector has become corrupted and that the disk sector may be bad.</a:t>
            </a:r>
            <a:endParaRPr lang="en-IN" dirty="0"/>
          </a:p>
          <a:p>
            <a:pPr>
              <a:lnSpc>
                <a:spcPct val="120000"/>
              </a:lnSpc>
            </a:pPr>
            <a:r>
              <a:rPr lang="en-US" dirty="0"/>
              <a:t>Most hard disks are </a:t>
            </a:r>
            <a:r>
              <a:rPr lang="en-US" dirty="0" smtClean="0"/>
              <a:t>low-level-formatted </a:t>
            </a:r>
            <a:r>
              <a:rPr lang="en-US" dirty="0"/>
              <a:t>at the factory as a part of the manufacturing process. This formatting enables the manufacturer to test the disk and to initialize the mapping from logical block numbers to defect-free sectors on the disk.</a:t>
            </a:r>
            <a:endParaRPr lang="en-IN" dirty="0"/>
          </a:p>
          <a:p>
            <a:r>
              <a:rPr lang="en-US" dirty="0"/>
              <a:t/>
            </a:r>
            <a:br>
              <a:rPr lang="en-US" dirty="0"/>
            </a:br>
            <a:endParaRPr lang="en-IN" dirty="0"/>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30</a:t>
            </a:fld>
            <a:endParaRPr lang="en-IN" dirty="0"/>
          </a:p>
        </p:txBody>
      </p:sp>
    </p:spTree>
    <p:extLst>
      <p:ext uri="{BB962C8B-B14F-4D97-AF65-F5344CB8AC3E}">
        <p14:creationId xmlns:p14="http://schemas.microsoft.com/office/powerpoint/2010/main" val="2544203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b="1" dirty="0">
                <a:solidFill>
                  <a:srgbClr val="FF0000"/>
                </a:solidFill>
              </a:rPr>
              <a:t>Disk Management </a:t>
            </a:r>
            <a:endParaRPr lang="en-US" b="1" dirty="0" smtClean="0">
              <a:solidFill>
                <a:srgbClr val="FF0000"/>
              </a:solidFill>
            </a:endParaRPr>
          </a:p>
          <a:p>
            <a:pPr marL="0" indent="0">
              <a:buNone/>
            </a:pPr>
            <a:r>
              <a:rPr lang="en-US" b="1" dirty="0" smtClean="0"/>
              <a:t>1. </a:t>
            </a:r>
            <a:r>
              <a:rPr lang="en-US" b="1" dirty="0" smtClean="0">
                <a:solidFill>
                  <a:srgbClr val="0070C0"/>
                </a:solidFill>
              </a:rPr>
              <a:t>Disk </a:t>
            </a:r>
            <a:r>
              <a:rPr lang="en-US" b="1" dirty="0">
                <a:solidFill>
                  <a:srgbClr val="0070C0"/>
                </a:solidFill>
              </a:rPr>
              <a:t>Formatting</a:t>
            </a:r>
            <a:endParaRPr lang="en-IN" b="1" dirty="0">
              <a:solidFill>
                <a:srgbClr val="0070C0"/>
              </a:solidFill>
            </a:endParaRPr>
          </a:p>
          <a:p>
            <a:r>
              <a:rPr lang="en-US" dirty="0"/>
              <a:t>When the disk controller is instructed for low-level-formatting of the disk, the size of </a:t>
            </a:r>
            <a:r>
              <a:rPr lang="en-US" dirty="0" smtClean="0"/>
              <a:t>data block </a:t>
            </a:r>
            <a:r>
              <a:rPr lang="en-US" dirty="0"/>
              <a:t>of all sector sit can also be told how many bytes of data space to leave between the header and trailer of all sectors. It is of sizes, such as 256, 512, and 1,024 bytes</a:t>
            </a:r>
            <a:r>
              <a:rPr lang="en-US" dirty="0" smtClean="0"/>
              <a:t>.</a:t>
            </a:r>
          </a:p>
          <a:p>
            <a:r>
              <a:rPr lang="en-US" dirty="0" smtClean="0"/>
              <a:t> </a:t>
            </a:r>
            <a:r>
              <a:rPr lang="en-US" dirty="0"/>
              <a:t>Formatting a disk with a larger sector size means that fewer sectors can fit on each track; but it also means that fewer headers and trailers are written on each track and more space is available for user data.</a:t>
            </a:r>
            <a:endParaRPr lang="en-IN" dirty="0"/>
          </a:p>
          <a:p>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31</a:t>
            </a:fld>
            <a:endParaRPr lang="en-IN" dirty="0"/>
          </a:p>
        </p:txBody>
      </p:sp>
    </p:spTree>
    <p:extLst>
      <p:ext uri="{BB962C8B-B14F-4D97-AF65-F5344CB8AC3E}">
        <p14:creationId xmlns:p14="http://schemas.microsoft.com/office/powerpoint/2010/main" val="1839283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fontScale="85000" lnSpcReduction="20000"/>
          </a:bodyPr>
          <a:lstStyle/>
          <a:p>
            <a:pPr marL="0" indent="0">
              <a:buNone/>
            </a:pPr>
            <a:r>
              <a:rPr lang="en-US" b="1" dirty="0">
                <a:solidFill>
                  <a:srgbClr val="FF0000"/>
                </a:solidFill>
              </a:rPr>
              <a:t>Disk Management </a:t>
            </a:r>
            <a:endParaRPr lang="en-US" b="1" dirty="0" smtClean="0">
              <a:solidFill>
                <a:srgbClr val="FF0000"/>
              </a:solidFill>
            </a:endParaRPr>
          </a:p>
          <a:p>
            <a:r>
              <a:rPr lang="en-US" b="1" dirty="0" smtClean="0"/>
              <a:t>1. </a:t>
            </a:r>
            <a:r>
              <a:rPr lang="en-US" dirty="0"/>
              <a:t>The operating system needs to record its own data structures on the disk. It does so in two steps.</a:t>
            </a:r>
            <a:endParaRPr lang="en-IN" dirty="0"/>
          </a:p>
          <a:p>
            <a:r>
              <a:rPr lang="en-US" b="1" dirty="0">
                <a:solidFill>
                  <a:srgbClr val="0070C0"/>
                </a:solidFill>
              </a:rPr>
              <a:t>partition </a:t>
            </a:r>
            <a:r>
              <a:rPr lang="en-US" dirty="0">
                <a:solidFill>
                  <a:srgbClr val="0070C0"/>
                </a:solidFill>
              </a:rPr>
              <a:t>and </a:t>
            </a:r>
            <a:r>
              <a:rPr lang="en-US" b="1" dirty="0">
                <a:solidFill>
                  <a:srgbClr val="0070C0"/>
                </a:solidFill>
              </a:rPr>
              <a:t>logical formatting</a:t>
            </a:r>
            <a:r>
              <a:rPr lang="en-US" b="1" dirty="0"/>
              <a:t>.</a:t>
            </a:r>
            <a:endParaRPr lang="en-IN" b="1" dirty="0"/>
          </a:p>
          <a:p>
            <a:r>
              <a:rPr lang="en-US" b="1" dirty="0">
                <a:solidFill>
                  <a:srgbClr val="0070C0"/>
                </a:solidFill>
              </a:rPr>
              <a:t>Partition</a:t>
            </a:r>
            <a:r>
              <a:rPr lang="en-US" b="1" dirty="0"/>
              <a:t> </a:t>
            </a:r>
            <a:r>
              <a:rPr lang="en-US" dirty="0"/>
              <a:t>– is to partition the disk into one or more groups of cylinders. The operating system can treat each partition as though it were a separate disk. For instance, one partition can hold a copy of the operating system's executable code, while another holds user files.</a:t>
            </a:r>
            <a:endParaRPr lang="en-IN" dirty="0"/>
          </a:p>
          <a:p>
            <a:r>
              <a:rPr lang="en-US" b="1" dirty="0">
                <a:solidFill>
                  <a:srgbClr val="0070C0"/>
                </a:solidFill>
              </a:rPr>
              <a:t>logical formatting </a:t>
            </a:r>
            <a:r>
              <a:rPr lang="en-US" dirty="0"/>
              <a:t>(or creation of a file system) - Now, the operating system stores the initial file-system data structures onto the disk. These data structures may include maps of free and allocated space (a FAT or modes) and an initial empty directory.</a:t>
            </a:r>
            <a:endParaRPr lang="en-IN" dirty="0"/>
          </a:p>
          <a:p>
            <a:r>
              <a:rPr lang="en-US" dirty="0" smtClean="0"/>
              <a:t>To </a:t>
            </a:r>
            <a:r>
              <a:rPr lang="en-US" dirty="0"/>
              <a:t>increase efficiency, most file systems group blocks together into larger chunks, frequently called </a:t>
            </a:r>
            <a:r>
              <a:rPr lang="en-US" b="1" dirty="0"/>
              <a:t>clusters.</a:t>
            </a:r>
            <a:endParaRPr lang="en-IN" dirty="0"/>
          </a:p>
          <a:p>
            <a:pPr marL="0" indent="0">
              <a:buNone/>
            </a:pP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32</a:t>
            </a:fld>
            <a:endParaRPr lang="en-IN" dirty="0"/>
          </a:p>
        </p:txBody>
      </p:sp>
    </p:spTree>
    <p:extLst>
      <p:ext uri="{BB962C8B-B14F-4D97-AF65-F5344CB8AC3E}">
        <p14:creationId xmlns:p14="http://schemas.microsoft.com/office/powerpoint/2010/main" val="1284420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r>
              <a:rPr lang="en-US" b="1" dirty="0"/>
              <a:t>Boot Block</a:t>
            </a:r>
            <a:endParaRPr lang="en-IN" b="1" dirty="0"/>
          </a:p>
          <a:p>
            <a:r>
              <a:rPr lang="en-US" dirty="0"/>
              <a:t>When a computer is switched on or rebooted—it must have an initial program to run. This is called the </a:t>
            </a:r>
            <a:r>
              <a:rPr lang="en-US" i="1" dirty="0"/>
              <a:t>bootstrap </a:t>
            </a:r>
            <a:r>
              <a:rPr lang="en-US" dirty="0"/>
              <a:t>program. The bootstrap program </a:t>
            </a:r>
            <a:endParaRPr lang="en-IN" dirty="0"/>
          </a:p>
          <a:p>
            <a:pPr lvl="1"/>
            <a:r>
              <a:rPr lang="en-US" dirty="0"/>
              <a:t>initializes the CPU registers, device controllers, main memory, and then starts  the  operating system.</a:t>
            </a:r>
            <a:endParaRPr lang="en-IN" dirty="0"/>
          </a:p>
          <a:p>
            <a:pPr lvl="1"/>
            <a:r>
              <a:rPr lang="en-US" dirty="0"/>
              <a:t>Locates and loads the </a:t>
            </a:r>
            <a:r>
              <a:rPr lang="en-US" dirty="0" smtClean="0"/>
              <a:t>operating system </a:t>
            </a:r>
            <a:r>
              <a:rPr lang="en-US" dirty="0"/>
              <a:t>from the disk</a:t>
            </a:r>
            <a:endParaRPr lang="en-IN" dirty="0"/>
          </a:p>
          <a:p>
            <a:pPr lvl="1"/>
            <a:r>
              <a:rPr lang="en-US" dirty="0"/>
              <a:t>jumps to beginning the operating-system </a:t>
            </a:r>
            <a:r>
              <a:rPr lang="en-US" dirty="0" smtClean="0"/>
              <a:t>execution</a:t>
            </a:r>
          </a:p>
          <a:p>
            <a:pPr lvl="1"/>
            <a:r>
              <a:rPr lang="en-US" dirty="0" smtClean="0"/>
              <a:t>The </a:t>
            </a:r>
            <a:r>
              <a:rPr lang="en-US" dirty="0"/>
              <a:t>bootstrap is stored in read-only memory (ROM). Since ROM is read only, it cannot be infected by a computer virus. </a:t>
            </a:r>
            <a:r>
              <a:rPr lang="en-US" dirty="0" smtClean="0"/>
              <a:t>T</a:t>
            </a:r>
          </a:p>
          <a:p>
            <a:pPr lvl="1"/>
            <a:r>
              <a:rPr lang="en-US" dirty="0"/>
              <a:t>T</a:t>
            </a:r>
            <a:r>
              <a:rPr lang="en-US" dirty="0" smtClean="0"/>
              <a:t>he </a:t>
            </a:r>
            <a:r>
              <a:rPr lang="en-US" dirty="0"/>
              <a:t>problem is that changing this bootstrap code requires changing the ROM, hardware chips. </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33</a:t>
            </a:fld>
            <a:endParaRPr lang="en-IN" dirty="0"/>
          </a:p>
        </p:txBody>
      </p:sp>
    </p:spTree>
    <p:extLst>
      <p:ext uri="{BB962C8B-B14F-4D97-AF65-F5344CB8AC3E}">
        <p14:creationId xmlns:p14="http://schemas.microsoft.com/office/powerpoint/2010/main" val="258910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fontScale="92500" lnSpcReduction="10000"/>
          </a:bodyPr>
          <a:lstStyle/>
          <a:p>
            <a:r>
              <a:rPr lang="en-US" b="1" dirty="0"/>
              <a:t>Boot Block</a:t>
            </a:r>
            <a:endParaRPr lang="en-IN" b="1" dirty="0"/>
          </a:p>
          <a:p>
            <a:pPr lvl="1"/>
            <a:r>
              <a:rPr lang="en-US" dirty="0"/>
              <a:t>So most systems store a tiny bootstrap loader program in the boot ROM whose only job is to bring in a full bootstrap program from disk. </a:t>
            </a:r>
            <a:endParaRPr lang="en-US" dirty="0" smtClean="0"/>
          </a:p>
          <a:p>
            <a:pPr lvl="1"/>
            <a:r>
              <a:rPr lang="en-US" dirty="0" smtClean="0"/>
              <a:t>The </a:t>
            </a:r>
            <a:r>
              <a:rPr lang="en-US" dirty="0"/>
              <a:t>full bootstrap program can be changed easily: A new version is simply written onto the disk. The full bootstrap program is stored in ''the boot blocks" at a fixed location on the disk. </a:t>
            </a:r>
            <a:endParaRPr lang="en-US" dirty="0" smtClean="0"/>
          </a:p>
          <a:p>
            <a:pPr lvl="1"/>
            <a:r>
              <a:rPr lang="en-US" dirty="0" smtClean="0"/>
              <a:t>A </a:t>
            </a:r>
            <a:r>
              <a:rPr lang="en-US" dirty="0"/>
              <a:t>disk that has a boot partition is called a </a:t>
            </a:r>
            <a:r>
              <a:rPr lang="en-US" b="1" dirty="0"/>
              <a:t>boot disk </a:t>
            </a:r>
            <a:r>
              <a:rPr lang="en-US" dirty="0"/>
              <a:t>or </a:t>
            </a:r>
            <a:r>
              <a:rPr lang="en-US" b="1" dirty="0"/>
              <a:t>system disk</a:t>
            </a:r>
            <a:r>
              <a:rPr lang="en-US" b="1" dirty="0" smtClean="0"/>
              <a:t>.</a:t>
            </a:r>
          </a:p>
          <a:p>
            <a:r>
              <a:rPr lang="en-US" dirty="0"/>
              <a:t>The Windows 2000 system places its boot code in the first sector on the hard disk (</a:t>
            </a:r>
            <a:r>
              <a:rPr lang="en-US" b="1" dirty="0"/>
              <a:t>master boot record, </a:t>
            </a:r>
            <a:r>
              <a:rPr lang="en-US" dirty="0"/>
              <a:t>or MBR). The code directs the system to read the boot code from, the MBR. In addition to containing boot code, the MBR contains a table listing the partitions for the hard disk and a flag indicating which partition the system is to be booted from.</a:t>
            </a:r>
            <a:endParaRPr lang="en-IN" dirty="0"/>
          </a:p>
          <a:p>
            <a:pPr marL="0" indent="0">
              <a:buNone/>
            </a:pPr>
            <a:r>
              <a:rPr lang="en-US" dirty="0"/>
              <a:t/>
            </a:r>
            <a:br>
              <a:rPr lang="en-US" dirty="0"/>
            </a:b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34</a:t>
            </a:fld>
            <a:endParaRPr lang="en-IN" dirty="0"/>
          </a:p>
        </p:txBody>
      </p:sp>
    </p:spTree>
    <p:extLst>
      <p:ext uri="{BB962C8B-B14F-4D97-AF65-F5344CB8AC3E}">
        <p14:creationId xmlns:p14="http://schemas.microsoft.com/office/powerpoint/2010/main" val="123187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0916" y="1825625"/>
            <a:ext cx="11647918" cy="4446988"/>
          </a:xfrm>
        </p:spPr>
        <p:txBody>
          <a:bodyPr>
            <a:normAutofit/>
          </a:bodyPr>
          <a:lstStyle/>
          <a:p>
            <a:pPr marL="0" indent="0">
              <a:buNone/>
            </a:pPr>
            <a:r>
              <a:rPr lang="en-US" dirty="0"/>
              <a:t/>
            </a:r>
            <a:br>
              <a:rPr lang="en-US" dirty="0"/>
            </a:b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35</a:t>
            </a:fld>
            <a:endParaRPr lang="en-IN" dirty="0"/>
          </a:p>
        </p:txBody>
      </p:sp>
      <p:grpSp>
        <p:nvGrpSpPr>
          <p:cNvPr id="6" name="Group 5"/>
          <p:cNvGrpSpPr>
            <a:grpSpLocks/>
          </p:cNvGrpSpPr>
          <p:nvPr/>
        </p:nvGrpSpPr>
        <p:grpSpPr bwMode="auto">
          <a:xfrm>
            <a:off x="95534" y="1825625"/>
            <a:ext cx="4069715" cy="2414270"/>
            <a:chOff x="0" y="0"/>
            <a:chExt cx="6409" cy="3802"/>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09" cy="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4"/>
            <p:cNvSpPr txBox="1">
              <a:spLocks noChangeArrowheads="1"/>
            </p:cNvSpPr>
            <p:nvPr/>
          </p:nvSpPr>
          <p:spPr bwMode="auto">
            <a:xfrm>
              <a:off x="4393" y="906"/>
              <a:ext cx="1035" cy="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1440">
                <a:spcBef>
                  <a:spcPts val="360"/>
                </a:spcBef>
                <a:spcAft>
                  <a:spcPts val="0"/>
                </a:spcAft>
              </a:pPr>
              <a:r>
                <a:rPr lang="en-US" sz="1000" b="1">
                  <a:effectLst/>
                  <a:latin typeface="Calibri" panose="020F0502020204030204" pitchFamily="34" charset="0"/>
                  <a:ea typeface="Times New Roman" panose="02020603050405020304" pitchFamily="18" charset="0"/>
                  <a:cs typeface="Times New Roman" panose="02020603050405020304" pitchFamily="18" charset="0"/>
                </a:rPr>
                <a:t>Partition Table</a:t>
              </a:r>
              <a:endParaRPr lang="en-IN" sz="1100">
                <a:effectLst/>
                <a:latin typeface="Times New Roman" panose="02020603050405020304" pitchFamily="18" charset="0"/>
                <a:ea typeface="Times New Roman" panose="02020603050405020304" pitchFamily="18" charset="0"/>
              </a:endParaRPr>
            </a:p>
          </p:txBody>
        </p:sp>
      </p:grpSp>
      <p:sp>
        <p:nvSpPr>
          <p:cNvPr id="9" name="Rectangle 8"/>
          <p:cNvSpPr/>
          <p:nvPr/>
        </p:nvSpPr>
        <p:spPr>
          <a:xfrm>
            <a:off x="3715352" y="1271435"/>
            <a:ext cx="8103482" cy="4688463"/>
          </a:xfrm>
          <a:prstGeom prst="rect">
            <a:avLst/>
          </a:prstGeom>
        </p:spPr>
        <p:txBody>
          <a:bodyPr wrap="square">
            <a:spAutoFit/>
          </a:bodyPr>
          <a:lstStyle/>
          <a:p>
            <a:pPr marL="139700">
              <a:spcBef>
                <a:spcPts val="450"/>
              </a:spcBef>
              <a:spcAft>
                <a:spcPts val="0"/>
              </a:spcAft>
            </a:pPr>
            <a:r>
              <a:rPr lang="en-US" b="1" dirty="0">
                <a:latin typeface="Times New Roman" panose="02020603050405020304" pitchFamily="18" charset="0"/>
                <a:ea typeface="Times New Roman" panose="02020603050405020304" pitchFamily="18" charset="0"/>
              </a:rPr>
              <a:t>Bad Blocks</a:t>
            </a:r>
            <a:endParaRPr lang="en-IN" b="1" dirty="0">
              <a:latin typeface="Times New Roman" panose="02020603050405020304" pitchFamily="18" charset="0"/>
              <a:ea typeface="Times New Roman" panose="02020603050405020304" pitchFamily="18" charset="0"/>
            </a:endParaRPr>
          </a:p>
          <a:p>
            <a:pPr marL="139700" marR="420370" indent="456565">
              <a:spcAft>
                <a:spcPts val="0"/>
              </a:spcAft>
            </a:pPr>
            <a:r>
              <a:rPr lang="en-US" dirty="0">
                <a:latin typeface="Times New Roman" panose="02020603050405020304" pitchFamily="18" charset="0"/>
                <a:ea typeface="Times New Roman" panose="02020603050405020304" pitchFamily="18" charset="0"/>
              </a:rPr>
              <a:t>Disk are prone to failure of sectors due to the fast movement of r/w head. Sometimes the whole disk will be changed. Such group of sectors that are defective are called as bad blocks.</a:t>
            </a:r>
            <a:endParaRPr lang="en-IN" dirty="0">
              <a:latin typeface="Times New Roman" panose="02020603050405020304" pitchFamily="18" charset="0"/>
              <a:ea typeface="Times New Roman" panose="02020603050405020304" pitchFamily="18" charset="0"/>
            </a:endParaRPr>
          </a:p>
          <a:p>
            <a:pPr marL="139700">
              <a:lnSpc>
                <a:spcPts val="1380"/>
              </a:lnSpc>
              <a:spcAft>
                <a:spcPts val="0"/>
              </a:spcAft>
            </a:pPr>
            <a:r>
              <a:rPr lang="en-US" dirty="0">
                <a:latin typeface="Times New Roman" panose="02020603050405020304" pitchFamily="18" charset="0"/>
                <a:ea typeface="Times New Roman" panose="02020603050405020304" pitchFamily="18" charset="0"/>
              </a:rPr>
              <a:t>Different ways to overcome bad blocks are </a:t>
            </a:r>
            <a:r>
              <a:rPr lang="en-US" dirty="0" smtClean="0">
                <a:latin typeface="Times New Roman" panose="02020603050405020304" pitchFamily="18" charset="0"/>
                <a:ea typeface="Times New Roman" panose="02020603050405020304" pitchFamily="18" charset="0"/>
              </a:rPr>
              <a:t>–</a:t>
            </a:r>
          </a:p>
          <a:p>
            <a:pPr marL="139700">
              <a:lnSpc>
                <a:spcPts val="1380"/>
              </a:lnSpc>
              <a:spcAft>
                <a:spcPts val="0"/>
              </a:spcAft>
            </a:pPr>
            <a:endParaRPr lang="en-IN" dirty="0">
              <a:latin typeface="Times New Roman" panose="02020603050405020304" pitchFamily="18" charset="0"/>
              <a:ea typeface="Times New Roman" panose="02020603050405020304" pitchFamily="18" charset="0"/>
            </a:endParaRPr>
          </a:p>
          <a:p>
            <a:pPr marL="285750" lvl="0" indent="-285750">
              <a:lnSpc>
                <a:spcPts val="1465"/>
              </a:lnSpc>
              <a:spcAft>
                <a:spcPts val="0"/>
              </a:spcAft>
              <a:buSzPts val="1200"/>
              <a:buFont typeface="Arial" panose="020B0604020202020204" pitchFamily="34" charset="0"/>
              <a:buChar char="•"/>
              <a:tabLst>
                <a:tab pos="597535" algn="l"/>
              </a:tabLst>
            </a:pPr>
            <a:r>
              <a:rPr lang="en-US" dirty="0">
                <a:latin typeface="Times New Roman" panose="02020603050405020304" pitchFamily="18" charset="0"/>
                <a:ea typeface="Symbol" panose="05050102010706020507" pitchFamily="18" charset="2"/>
                <a:cs typeface="Symbol" panose="05050102010706020507" pitchFamily="18" charset="2"/>
              </a:rPr>
              <a:t>Some bad blocks are handled manually, </a:t>
            </a:r>
            <a:r>
              <a:rPr lang="en-US" dirty="0" err="1">
                <a:latin typeface="Times New Roman" panose="02020603050405020304" pitchFamily="18" charset="0"/>
                <a:ea typeface="Symbol" panose="05050102010706020507" pitchFamily="18" charset="2"/>
                <a:cs typeface="Symbol" panose="05050102010706020507" pitchFamily="18" charset="2"/>
              </a:rPr>
              <a:t>eg</a:t>
            </a:r>
            <a:r>
              <a:rPr lang="en-US" dirty="0">
                <a:latin typeface="Times New Roman" panose="02020603050405020304" pitchFamily="18" charset="0"/>
                <a:ea typeface="Symbol" panose="05050102010706020507" pitchFamily="18" charset="2"/>
                <a:cs typeface="Symbol" panose="05050102010706020507" pitchFamily="18" charset="2"/>
              </a:rPr>
              <a:t>. In</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MS-DOS.</a:t>
            </a:r>
            <a:endParaRPr lang="en-IN" sz="1600" dirty="0">
              <a:latin typeface="Times New Roman" panose="02020603050405020304" pitchFamily="18" charset="0"/>
              <a:ea typeface="Symbol" panose="05050102010706020507" pitchFamily="18" charset="2"/>
              <a:cs typeface="Symbol" panose="05050102010706020507" pitchFamily="18" charset="2"/>
            </a:endParaRPr>
          </a:p>
          <a:p>
            <a:pPr marL="285750" marR="394970" lvl="0" indent="-285750">
              <a:spcAft>
                <a:spcPts val="0"/>
              </a:spcAft>
              <a:buSzPts val="1200"/>
              <a:buFont typeface="Arial" panose="020B0604020202020204" pitchFamily="34" charset="0"/>
              <a:buChar char="•"/>
              <a:tabLst>
                <a:tab pos="597535" algn="l"/>
              </a:tabLst>
            </a:pPr>
            <a:r>
              <a:rPr lang="en-US" dirty="0">
                <a:latin typeface="Times New Roman" panose="02020603050405020304" pitchFamily="18" charset="0"/>
                <a:ea typeface="Symbol" panose="05050102010706020507" pitchFamily="18" charset="2"/>
                <a:cs typeface="Symbol" panose="05050102010706020507" pitchFamily="18" charset="2"/>
              </a:rPr>
              <a:t>Some controllers replace each bad sector logically with one of the spare </a:t>
            </a:r>
            <a:r>
              <a:rPr lang="en-US" spc="-65" dirty="0">
                <a:latin typeface="Times New Roman" panose="02020603050405020304" pitchFamily="18" charset="0"/>
                <a:ea typeface="Symbol" panose="05050102010706020507" pitchFamily="18" charset="2"/>
                <a:cs typeface="Symbol" panose="05050102010706020507" pitchFamily="18" charset="2"/>
              </a:rPr>
              <a:t>sectors(extra </a:t>
            </a:r>
            <a:r>
              <a:rPr lang="en-US" dirty="0">
                <a:latin typeface="Times New Roman" panose="02020603050405020304" pitchFamily="18" charset="0"/>
                <a:ea typeface="Symbol" panose="05050102010706020507" pitchFamily="18" charset="2"/>
                <a:cs typeface="Symbol" panose="05050102010706020507" pitchFamily="18" charset="2"/>
              </a:rPr>
              <a:t>sectors). The schemes used are </a:t>
            </a:r>
            <a:r>
              <a:rPr lang="en-US" b="1" dirty="0">
                <a:latin typeface="Times New Roman" panose="02020603050405020304" pitchFamily="18" charset="0"/>
                <a:ea typeface="Symbol" panose="05050102010706020507" pitchFamily="18" charset="2"/>
                <a:cs typeface="Symbol" panose="05050102010706020507" pitchFamily="18" charset="2"/>
              </a:rPr>
              <a:t>sector sparing </a:t>
            </a:r>
            <a:r>
              <a:rPr lang="en-US" dirty="0">
                <a:latin typeface="Times New Roman" panose="02020603050405020304" pitchFamily="18" charset="0"/>
                <a:ea typeface="Symbol" panose="05050102010706020507" pitchFamily="18" charset="2"/>
                <a:cs typeface="Symbol" panose="05050102010706020507" pitchFamily="18" charset="2"/>
              </a:rPr>
              <a:t>or </a:t>
            </a:r>
            <a:r>
              <a:rPr lang="en-US" b="1" dirty="0">
                <a:latin typeface="Times New Roman" panose="02020603050405020304" pitchFamily="18" charset="0"/>
                <a:ea typeface="Symbol" panose="05050102010706020507" pitchFamily="18" charset="2"/>
                <a:cs typeface="Symbol" panose="05050102010706020507" pitchFamily="18" charset="2"/>
              </a:rPr>
              <a:t>forwarding </a:t>
            </a:r>
            <a:r>
              <a:rPr lang="en-US" dirty="0">
                <a:latin typeface="Times New Roman" panose="02020603050405020304" pitchFamily="18" charset="0"/>
                <a:ea typeface="Symbol" panose="05050102010706020507" pitchFamily="18" charset="2"/>
                <a:cs typeface="Symbol" panose="05050102010706020507" pitchFamily="18" charset="2"/>
              </a:rPr>
              <a:t>and </a:t>
            </a:r>
            <a:r>
              <a:rPr lang="en-US" b="1" dirty="0">
                <a:latin typeface="Times New Roman" panose="02020603050405020304" pitchFamily="18" charset="0"/>
                <a:ea typeface="Symbol" panose="05050102010706020507" pitchFamily="18" charset="2"/>
                <a:cs typeface="Symbol" panose="05050102010706020507" pitchFamily="18" charset="2"/>
              </a:rPr>
              <a:t>sector</a:t>
            </a:r>
            <a:r>
              <a:rPr lang="en-US" b="1" spc="-40" dirty="0">
                <a:latin typeface="Times New Roman" panose="02020603050405020304" pitchFamily="18" charset="0"/>
                <a:ea typeface="Symbol" panose="05050102010706020507" pitchFamily="18" charset="2"/>
                <a:cs typeface="Symbol" panose="05050102010706020507" pitchFamily="18" charset="2"/>
              </a:rPr>
              <a:t> </a:t>
            </a:r>
            <a:r>
              <a:rPr lang="en-US" b="1" dirty="0">
                <a:latin typeface="Times New Roman" panose="02020603050405020304" pitchFamily="18" charset="0"/>
                <a:ea typeface="Symbol" panose="05050102010706020507" pitchFamily="18" charset="2"/>
                <a:cs typeface="Symbol" panose="05050102010706020507" pitchFamily="18" charset="2"/>
              </a:rPr>
              <a:t>slipping</a:t>
            </a:r>
            <a:r>
              <a:rPr lang="en-US" dirty="0">
                <a:latin typeface="Times New Roman" panose="02020603050405020304" pitchFamily="18" charset="0"/>
                <a:ea typeface="Symbol" panose="05050102010706020507" pitchFamily="18" charset="2"/>
                <a:cs typeface="Symbol" panose="05050102010706020507" pitchFamily="18" charset="2"/>
              </a:rPr>
              <a:t>.</a:t>
            </a:r>
            <a:endParaRPr lang="en-IN" sz="1600" dirty="0">
              <a:latin typeface="Times New Roman" panose="02020603050405020304" pitchFamily="18" charset="0"/>
              <a:ea typeface="Symbol" panose="05050102010706020507" pitchFamily="18" charset="2"/>
              <a:cs typeface="Symbol" panose="05050102010706020507" pitchFamily="18" charset="2"/>
            </a:endParaRPr>
          </a:p>
          <a:p>
            <a:pPr>
              <a:spcBef>
                <a:spcPts val="50"/>
              </a:spcBef>
              <a:spcAft>
                <a:spcPts val="0"/>
              </a:spcAft>
            </a:pP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139700" marR="389890" algn="just">
              <a:spcBef>
                <a:spcPts val="5"/>
              </a:spcBef>
              <a:spcAft>
                <a:spcPts val="0"/>
              </a:spcAft>
            </a:pPr>
            <a:r>
              <a:rPr lang="en-US" dirty="0">
                <a:latin typeface="Times New Roman" panose="02020603050405020304" pitchFamily="18" charset="0"/>
                <a:ea typeface="Times New Roman" panose="02020603050405020304" pitchFamily="18" charset="0"/>
              </a:rPr>
              <a:t>In MS-DOS format command, scans the disk to find bad blocks. If format finds a bad block, it writes a special value into the corresponding FAT entry to tell the allocation routines not to use that block.</a:t>
            </a:r>
            <a:endParaRPr lang="en-IN"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In SCSI disks , bad blocks are found during the low-level formatting at the factory and is updated over the life of the disk. Low-level formatting also sets aside spare sectors not visible to the operating system. The controller can be told to replace each bad sector logically with one of the spare sectors. This scheme is known as </a:t>
            </a:r>
            <a:r>
              <a:rPr lang="en-US" sz="1600" b="1" dirty="0">
                <a:latin typeface="Times New Roman" panose="02020603050405020304" pitchFamily="18" charset="0"/>
                <a:ea typeface="Times New Roman" panose="02020603050405020304" pitchFamily="18" charset="0"/>
              </a:rPr>
              <a:t>sector sparing </a:t>
            </a:r>
            <a:r>
              <a:rPr lang="en-US" sz="1600" dirty="0">
                <a:latin typeface="Times New Roman" panose="02020603050405020304" pitchFamily="18" charset="0"/>
                <a:ea typeface="Times New Roman" panose="02020603050405020304" pitchFamily="18" charset="0"/>
              </a:rPr>
              <a:t>or </a:t>
            </a:r>
            <a:r>
              <a:rPr lang="en-US" sz="1600" b="1" dirty="0">
                <a:latin typeface="Times New Roman" panose="02020603050405020304" pitchFamily="18" charset="0"/>
                <a:ea typeface="Times New Roman" panose="02020603050405020304" pitchFamily="18" charset="0"/>
              </a:rPr>
              <a:t>forwarding</a:t>
            </a:r>
            <a:endParaRPr lang="en-IN" dirty="0"/>
          </a:p>
        </p:txBody>
      </p:sp>
    </p:spTree>
    <p:extLst>
      <p:ext uri="{BB962C8B-B14F-4D97-AF65-F5344CB8AC3E}">
        <p14:creationId xmlns:p14="http://schemas.microsoft.com/office/powerpoint/2010/main" val="1631249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4738805"/>
          </a:xfrm>
        </p:spPr>
        <p:txBody>
          <a:bodyPr>
            <a:normAutofit fontScale="85000" lnSpcReduction="20000"/>
          </a:bodyPr>
          <a:lstStyle/>
          <a:p>
            <a:pPr marL="0" indent="0">
              <a:buNone/>
            </a:pPr>
            <a:r>
              <a:rPr lang="en-US" dirty="0"/>
              <a:t/>
            </a:r>
            <a:br>
              <a:rPr lang="en-US" dirty="0"/>
            </a:br>
            <a:r>
              <a:rPr lang="en-US" dirty="0"/>
              <a:t>A typical bad-sector transaction might be as follows:</a:t>
            </a:r>
            <a:endParaRPr lang="en-IN" dirty="0"/>
          </a:p>
          <a:p>
            <a:pPr lvl="0"/>
            <a:r>
              <a:rPr lang="en-US" dirty="0"/>
              <a:t>The operating system tries to read logical block 87.</a:t>
            </a:r>
            <a:endParaRPr lang="en-IN" dirty="0"/>
          </a:p>
          <a:p>
            <a:pPr lvl="0"/>
            <a:r>
              <a:rPr lang="en-US" dirty="0"/>
              <a:t>The controller finds that the sector is bad. It reports this finding to the operating system.</a:t>
            </a:r>
            <a:endParaRPr lang="en-IN" dirty="0"/>
          </a:p>
          <a:p>
            <a:pPr lvl="0"/>
            <a:r>
              <a:rPr lang="en-US" dirty="0"/>
              <a:t>The next time the system is rebooted, a special, command is run to tell the SCSI controller to replace the bad sector with a spare.</a:t>
            </a:r>
            <a:endParaRPr lang="en-IN" dirty="0"/>
          </a:p>
          <a:p>
            <a:pPr lvl="0"/>
            <a:r>
              <a:rPr lang="en-US" dirty="0"/>
              <a:t>After that, whenever the system requests logical block 87, the request is translated into the replacement sector's (spare) address by the controller.</a:t>
            </a:r>
            <a:endParaRPr lang="en-IN" dirty="0"/>
          </a:p>
          <a:p>
            <a:r>
              <a:rPr lang="en-US" dirty="0"/>
              <a:t> </a:t>
            </a:r>
            <a:r>
              <a:rPr lang="en-US" dirty="0" smtClean="0"/>
              <a:t>Some </a:t>
            </a:r>
            <a:r>
              <a:rPr lang="en-US" dirty="0"/>
              <a:t>controllers replace bad blocks by </a:t>
            </a:r>
            <a:r>
              <a:rPr lang="en-US" b="1" dirty="0"/>
              <a:t>sector slipping</a:t>
            </a:r>
            <a:r>
              <a:rPr lang="en-US" dirty="0"/>
              <a:t>. </a:t>
            </a:r>
            <a:endParaRPr lang="en-US" dirty="0" smtClean="0"/>
          </a:p>
          <a:p>
            <a:r>
              <a:rPr lang="en-US" dirty="0" smtClean="0"/>
              <a:t>Here </a:t>
            </a:r>
            <a:r>
              <a:rPr lang="en-US" dirty="0"/>
              <a:t>is an example: Suppose that logical block 17 becomes defective and the first available spare follows sector 202. Then, sector slipping remaps all the sectors from 17 to 202, moving them all down one spot. That is, sector 202 is copied into the spare, then sector 201 into 202, and then 200 into 201, and so on, </a:t>
            </a:r>
            <a:r>
              <a:rPr lang="en-US" dirty="0" smtClean="0"/>
              <a:t>until </a:t>
            </a:r>
            <a:r>
              <a:rPr lang="en-US" dirty="0"/>
              <a:t>sector 18 is copied into sector 19. Slipping the sectors in this way frees up the space of sector 18, so sector 17 can be mapped to it.</a:t>
            </a:r>
            <a:endParaRPr lang="en-IN" dirty="0"/>
          </a:p>
          <a:p>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36</a:t>
            </a:fld>
            <a:endParaRPr lang="en-IN" dirty="0"/>
          </a:p>
        </p:txBody>
      </p:sp>
    </p:spTree>
    <p:extLst>
      <p:ext uri="{BB962C8B-B14F-4D97-AF65-F5344CB8AC3E}">
        <p14:creationId xmlns:p14="http://schemas.microsoft.com/office/powerpoint/2010/main" val="219107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4738805"/>
          </a:xfrm>
        </p:spPr>
        <p:txBody>
          <a:bodyPr>
            <a:normAutofit lnSpcReduction="10000"/>
          </a:bodyPr>
          <a:lstStyle/>
          <a:p>
            <a:pPr marL="0" indent="0">
              <a:buNone/>
            </a:pPr>
            <a:r>
              <a:rPr lang="en-US" b="1" dirty="0" smtClean="0"/>
              <a:t>SWAP </a:t>
            </a:r>
            <a:r>
              <a:rPr lang="en-US" b="1" dirty="0"/>
              <a:t>SPACE MANAGEMENT</a:t>
            </a:r>
            <a:endParaRPr lang="en-IN" dirty="0"/>
          </a:p>
          <a:p>
            <a:r>
              <a:rPr lang="en-US" dirty="0"/>
              <a:t>The amount of swap space needed on a system can vary </a:t>
            </a:r>
            <a:r>
              <a:rPr lang="en-US" dirty="0">
                <a:solidFill>
                  <a:srgbClr val="0070C0"/>
                </a:solidFill>
              </a:rPr>
              <a:t>depending on the amount of physical memory,</a:t>
            </a:r>
            <a:r>
              <a:rPr lang="en-US" dirty="0"/>
              <a:t> the amount of virtual memory it is backing, and the way in which the virtual memory is used. It can range from a few megabytes of disk space to gigabytes.</a:t>
            </a:r>
            <a:endParaRPr lang="en-IN" dirty="0"/>
          </a:p>
          <a:p>
            <a:r>
              <a:rPr lang="en-US" dirty="0"/>
              <a:t> </a:t>
            </a:r>
            <a:r>
              <a:rPr lang="en-US" dirty="0" smtClean="0"/>
              <a:t>The </a:t>
            </a:r>
            <a:r>
              <a:rPr lang="en-US" dirty="0"/>
              <a:t>swap space can </a:t>
            </a:r>
            <a:r>
              <a:rPr lang="en-US" dirty="0">
                <a:solidFill>
                  <a:srgbClr val="0070C0"/>
                </a:solidFill>
              </a:rPr>
              <a:t>overestimated or underestimated</a:t>
            </a:r>
            <a:r>
              <a:rPr lang="en-US" dirty="0" smtClean="0"/>
              <a:t>.</a:t>
            </a:r>
          </a:p>
          <a:p>
            <a:r>
              <a:rPr lang="en-US" dirty="0" smtClean="0"/>
              <a:t> </a:t>
            </a:r>
            <a:r>
              <a:rPr lang="en-US" dirty="0"/>
              <a:t>It is safer to overestimate than to underestimate the amount of swap space required. If a system runs out of swap space due to underestimation of space, it may be forced to abort processes or may crash entirely. </a:t>
            </a:r>
            <a:endParaRPr lang="en-US" dirty="0" smtClean="0"/>
          </a:p>
          <a:p>
            <a:r>
              <a:rPr lang="en-US" dirty="0" smtClean="0"/>
              <a:t>Overestimation </a:t>
            </a:r>
            <a:r>
              <a:rPr lang="en-US" dirty="0"/>
              <a:t>wastes disk space that could otherwise be used for files, but it does no other harm</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37</a:t>
            </a:fld>
            <a:endParaRPr lang="en-IN" dirty="0"/>
          </a:p>
        </p:txBody>
      </p:sp>
    </p:spTree>
    <p:extLst>
      <p:ext uri="{BB962C8B-B14F-4D97-AF65-F5344CB8AC3E}">
        <p14:creationId xmlns:p14="http://schemas.microsoft.com/office/powerpoint/2010/main" val="3372009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4738805"/>
          </a:xfrm>
        </p:spPr>
        <p:txBody>
          <a:bodyPr>
            <a:normAutofit fontScale="92500" lnSpcReduction="20000"/>
          </a:bodyPr>
          <a:lstStyle/>
          <a:p>
            <a:pPr marL="0" indent="0">
              <a:buNone/>
            </a:pPr>
            <a:r>
              <a:rPr lang="en-US" b="1" dirty="0" smtClean="0"/>
              <a:t>SWAP </a:t>
            </a:r>
            <a:r>
              <a:rPr lang="en-US" b="1" dirty="0"/>
              <a:t>SPACE MANAGEMENT</a:t>
            </a:r>
            <a:endParaRPr lang="en-IN" dirty="0"/>
          </a:p>
          <a:p>
            <a:r>
              <a:rPr lang="en-US" b="1" dirty="0"/>
              <a:t>Swap-Space Location</a:t>
            </a:r>
            <a:endParaRPr lang="en-IN" b="1" dirty="0"/>
          </a:p>
          <a:p>
            <a:r>
              <a:rPr lang="en-US" dirty="0"/>
              <a:t>A swap space can reside in one of two places: </a:t>
            </a:r>
            <a:endParaRPr lang="en-US" dirty="0" smtClean="0"/>
          </a:p>
          <a:p>
            <a:pPr lvl="1"/>
            <a:r>
              <a:rPr lang="en-US" dirty="0" smtClean="0"/>
              <a:t>It </a:t>
            </a:r>
            <a:r>
              <a:rPr lang="en-US" dirty="0"/>
              <a:t>can be carved out of the normal </a:t>
            </a:r>
            <a:r>
              <a:rPr lang="en-US" b="1" dirty="0"/>
              <a:t>file system</a:t>
            </a:r>
            <a:r>
              <a:rPr lang="en-US" dirty="0"/>
              <a:t>, </a:t>
            </a:r>
            <a:endParaRPr lang="en-US" dirty="0" smtClean="0"/>
          </a:p>
          <a:p>
            <a:pPr lvl="1"/>
            <a:r>
              <a:rPr lang="en-US" dirty="0" smtClean="0"/>
              <a:t>or </a:t>
            </a:r>
            <a:r>
              <a:rPr lang="en-US" dirty="0"/>
              <a:t>it can be in a separate </a:t>
            </a:r>
            <a:r>
              <a:rPr lang="en-US" b="1" dirty="0"/>
              <a:t>disk partition</a:t>
            </a:r>
            <a:r>
              <a:rPr lang="en-US" dirty="0"/>
              <a:t>. </a:t>
            </a:r>
            <a:endParaRPr lang="en-US" dirty="0" smtClean="0"/>
          </a:p>
          <a:p>
            <a:r>
              <a:rPr lang="en-US" dirty="0" smtClean="0"/>
              <a:t>If </a:t>
            </a:r>
            <a:r>
              <a:rPr lang="en-US" dirty="0"/>
              <a:t>the swap space is simply a large file within the file system, normal file-system routines can be used to create it, name it, and allocate its space. </a:t>
            </a:r>
            <a:endParaRPr lang="en-US" dirty="0" smtClean="0"/>
          </a:p>
          <a:p>
            <a:r>
              <a:rPr lang="en-US" dirty="0" smtClean="0"/>
              <a:t>External </a:t>
            </a:r>
            <a:r>
              <a:rPr lang="en-US" dirty="0"/>
              <a:t>fragmentation can greatly increase swapping times by forcing multiple seeks during reading or writing of a process image. We can improve performance by caching the block location information in physical memory.</a:t>
            </a:r>
            <a:endParaRPr lang="en-IN" dirty="0"/>
          </a:p>
          <a:p>
            <a:r>
              <a:rPr lang="en-US" dirty="0"/>
              <a:t>Alternatively, swap space can be created in a separate raw partition. A separate swap- space storage manager is used to allocate and </a:t>
            </a:r>
            <a:r>
              <a:rPr lang="en-US" dirty="0" err="1"/>
              <a:t>deallocate</a:t>
            </a:r>
            <a:r>
              <a:rPr lang="en-US" dirty="0"/>
              <a:t> the blocks from the raw partition.</a:t>
            </a:r>
            <a:endParaRPr lang="en-IN" dirty="0"/>
          </a:p>
          <a:p>
            <a:endParaRPr lang="en-IN" dirty="0"/>
          </a:p>
          <a:p>
            <a:endParaRPr lang="en-IN" dirty="0"/>
          </a:p>
        </p:txBody>
      </p:sp>
      <p:sp>
        <p:nvSpPr>
          <p:cNvPr id="4" name="Footer Placeholder 3"/>
          <p:cNvSpPr>
            <a:spLocks noGrp="1"/>
          </p:cNvSpPr>
          <p:nvPr>
            <p:ph type="ftr" sz="quarter" idx="11"/>
          </p:nvPr>
        </p:nvSpPr>
        <p:spPr>
          <a:xfrm>
            <a:off x="2508183" y="6356349"/>
            <a:ext cx="4114800" cy="365125"/>
          </a:xfrm>
        </p:spPr>
        <p:txBody>
          <a:bodyPr/>
          <a:lstStyle/>
          <a:p>
            <a:r>
              <a:rPr lang="en-IN" sz="16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6400800" y="6356350"/>
            <a:ext cx="5110385" cy="365125"/>
          </a:xfrm>
        </p:spPr>
        <p:txBody>
          <a:bodyPr/>
          <a:lstStyle/>
          <a:p>
            <a:r>
              <a:rPr lang="en-IN" sz="1600" b="1" dirty="0" err="1" smtClean="0">
                <a:solidFill>
                  <a:srgbClr val="FF0000"/>
                </a:solidFill>
              </a:rPr>
              <a:t>Vijayalaxmi</a:t>
            </a:r>
            <a:r>
              <a:rPr lang="en-IN" sz="1600" b="1" dirty="0" smtClean="0">
                <a:solidFill>
                  <a:srgbClr val="FF0000"/>
                </a:solidFill>
              </a:rPr>
              <a:t> </a:t>
            </a:r>
            <a:r>
              <a:rPr lang="en-IN" sz="1600" b="1" dirty="0" err="1" smtClean="0">
                <a:solidFill>
                  <a:srgbClr val="FF0000"/>
                </a:solidFill>
              </a:rPr>
              <a:t>Mekali</a:t>
            </a:r>
            <a:r>
              <a:rPr lang="en-IN" sz="1600" b="1" dirty="0" smtClean="0">
                <a:solidFill>
                  <a:srgbClr val="FF0000"/>
                </a:solidFill>
              </a:rPr>
              <a:t>, </a:t>
            </a:r>
            <a:r>
              <a:rPr lang="en-IN" sz="1600" b="1" dirty="0" err="1" smtClean="0">
                <a:solidFill>
                  <a:srgbClr val="FF0000"/>
                </a:solidFill>
              </a:rPr>
              <a:t>Asst</a:t>
            </a:r>
            <a:r>
              <a:rPr lang="en-IN" sz="1600" b="1" dirty="0" smtClean="0">
                <a:solidFill>
                  <a:srgbClr val="FF0000"/>
                </a:solidFill>
              </a:rPr>
              <a:t> Prof, </a:t>
            </a:r>
            <a:r>
              <a:rPr lang="en-IN" sz="1600" b="1" dirty="0" err="1" smtClean="0">
                <a:solidFill>
                  <a:srgbClr val="FF0000"/>
                </a:solidFill>
              </a:rPr>
              <a:t>Dept</a:t>
            </a:r>
            <a:r>
              <a:rPr lang="en-IN" sz="1600" b="1" dirty="0" smtClean="0">
                <a:solidFill>
                  <a:srgbClr val="FF0000"/>
                </a:solidFill>
              </a:rPr>
              <a:t> of CSE, KSIT </a:t>
            </a:r>
            <a:fld id="{723C0430-B2B4-45C5-B2BD-D15043CA37B4}" type="slidenum">
              <a:rPr lang="en-IN" smtClean="0"/>
              <a:t>38</a:t>
            </a:fld>
            <a:endParaRPr lang="en-IN" dirty="0"/>
          </a:p>
        </p:txBody>
      </p:sp>
    </p:spTree>
    <p:extLst>
      <p:ext uri="{BB962C8B-B14F-4D97-AF65-F5344CB8AC3E}">
        <p14:creationId xmlns:p14="http://schemas.microsoft.com/office/powerpoint/2010/main" val="147931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pPr marL="0" indent="0">
              <a:buNone/>
            </a:pPr>
            <a:r>
              <a:rPr lang="en-US" b="1" dirty="0" smtClean="0"/>
              <a:t>SWAP </a:t>
            </a:r>
            <a:r>
              <a:rPr lang="en-US" b="1" dirty="0"/>
              <a:t>SPACE MANAGEMENT</a:t>
            </a:r>
            <a:endParaRPr lang="en-IN" dirty="0"/>
          </a:p>
          <a:p>
            <a:r>
              <a:rPr lang="en-US" b="1" dirty="0"/>
              <a:t>Swap-Space Management: An Example</a:t>
            </a:r>
            <a:endParaRPr lang="en-IN" b="1" dirty="0"/>
          </a:p>
          <a:p>
            <a:r>
              <a:rPr lang="en-US" dirty="0"/>
              <a:t>Solaris allocates swap space only when a page is forced out of physical memory, rather than when the virtual memory page is first created.</a:t>
            </a:r>
            <a:endParaRPr lang="en-IN" dirty="0"/>
          </a:p>
          <a:p>
            <a:r>
              <a:rPr lang="en-US" dirty="0"/>
              <a:t> </a:t>
            </a:r>
            <a:r>
              <a:rPr lang="en-US" dirty="0" smtClean="0"/>
              <a:t>Linux </a:t>
            </a:r>
            <a:r>
              <a:rPr lang="en-US" dirty="0"/>
              <a:t>is similar to Solaris in that swap space is only used for anonymous memory or for regions of memory shared by several processes. Linux allows one or more swap areas to </a:t>
            </a:r>
            <a:r>
              <a:rPr lang="en-US" dirty="0" smtClean="0"/>
              <a:t>be </a:t>
            </a:r>
            <a:r>
              <a:rPr lang="en-US" dirty="0"/>
              <a:t>established</a:t>
            </a:r>
            <a:endParaRPr lang="en-US" dirty="0" smtClean="0"/>
          </a:p>
          <a:p>
            <a:endParaRPr lang="en-IN" dirty="0"/>
          </a:p>
          <a:p>
            <a:endParaRPr lang="en-IN" dirty="0"/>
          </a:p>
          <a:p>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39</a:t>
            </a:fld>
            <a:endParaRPr lang="en-IN" dirty="0"/>
          </a:p>
        </p:txBody>
      </p:sp>
      <p:pic>
        <p:nvPicPr>
          <p:cNvPr id="9" name="image11.png"/>
          <p:cNvPicPr/>
          <p:nvPr/>
        </p:nvPicPr>
        <p:blipFill>
          <a:blip r:embed="rId3" cstate="print"/>
          <a:stretch>
            <a:fillRect/>
          </a:stretch>
        </p:blipFill>
        <p:spPr>
          <a:xfrm>
            <a:off x="1067535" y="4453890"/>
            <a:ext cx="5321300" cy="1902460"/>
          </a:xfrm>
          <a:prstGeom prst="rect">
            <a:avLst/>
          </a:prstGeom>
        </p:spPr>
      </p:pic>
    </p:spTree>
    <p:extLst>
      <p:ext uri="{BB962C8B-B14F-4D97-AF65-F5344CB8AC3E}">
        <p14:creationId xmlns:p14="http://schemas.microsoft.com/office/powerpoint/2010/main" val="39927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73255" y="1825625"/>
            <a:ext cx="11180545" cy="4446988"/>
          </a:xfrm>
        </p:spPr>
        <p:txBody>
          <a:bodyPr>
            <a:normAutofit fontScale="92500" lnSpcReduction="20000"/>
          </a:bodyPr>
          <a:lstStyle/>
          <a:p>
            <a:pPr marL="0" indent="0">
              <a:buNone/>
            </a:pPr>
            <a:r>
              <a:rPr lang="en-IN" b="1" dirty="0" smtClean="0">
                <a:solidFill>
                  <a:srgbClr val="FF0000"/>
                </a:solidFill>
              </a:rPr>
              <a:t>Secondary storage</a:t>
            </a:r>
          </a:p>
          <a:p>
            <a:r>
              <a:rPr lang="en-US" dirty="0" smtClean="0">
                <a:solidFill>
                  <a:srgbClr val="0070C0"/>
                </a:solidFill>
              </a:rPr>
              <a:t>Seek </a:t>
            </a:r>
            <a:r>
              <a:rPr lang="en-US" dirty="0">
                <a:solidFill>
                  <a:srgbClr val="0070C0"/>
                </a:solidFill>
              </a:rPr>
              <a:t>Time</a:t>
            </a:r>
            <a:r>
              <a:rPr lang="en-US" dirty="0"/>
              <a:t>:-Seek time is the time required to move the disk arm to the required track. </a:t>
            </a:r>
          </a:p>
          <a:p>
            <a:r>
              <a:rPr lang="en-US" dirty="0" smtClean="0">
                <a:solidFill>
                  <a:srgbClr val="0070C0"/>
                </a:solidFill>
              </a:rPr>
              <a:t>Rotational </a:t>
            </a:r>
            <a:r>
              <a:rPr lang="en-US" dirty="0">
                <a:solidFill>
                  <a:srgbClr val="0070C0"/>
                </a:solidFill>
              </a:rPr>
              <a:t>Latency(Rotational Delay):-</a:t>
            </a:r>
            <a:r>
              <a:rPr lang="en-US" dirty="0"/>
              <a:t>Rotational latency is the time taken for the disk to rotate so that the required sector comes under the r/w head. </a:t>
            </a:r>
          </a:p>
          <a:p>
            <a:r>
              <a:rPr lang="en-US" dirty="0" smtClean="0">
                <a:solidFill>
                  <a:srgbClr val="0070C0"/>
                </a:solidFill>
              </a:rPr>
              <a:t>Positioning </a:t>
            </a:r>
            <a:r>
              <a:rPr lang="en-US" dirty="0">
                <a:solidFill>
                  <a:srgbClr val="0070C0"/>
                </a:solidFill>
              </a:rPr>
              <a:t>time or random access </a:t>
            </a:r>
            <a:r>
              <a:rPr lang="en-US" dirty="0" smtClean="0">
                <a:solidFill>
                  <a:srgbClr val="0070C0"/>
                </a:solidFill>
              </a:rPr>
              <a:t>time: </a:t>
            </a:r>
            <a:r>
              <a:rPr lang="en-US" dirty="0"/>
              <a:t>is the summation of seek time and rotational delay. </a:t>
            </a:r>
          </a:p>
          <a:p>
            <a:r>
              <a:rPr lang="en-US" dirty="0" smtClean="0">
                <a:solidFill>
                  <a:srgbClr val="0070C0"/>
                </a:solidFill>
              </a:rPr>
              <a:t>Disk </a:t>
            </a:r>
            <a:r>
              <a:rPr lang="en-US" dirty="0">
                <a:solidFill>
                  <a:srgbClr val="0070C0"/>
                </a:solidFill>
              </a:rPr>
              <a:t>Bandwidth</a:t>
            </a:r>
            <a:r>
              <a:rPr lang="en-US" dirty="0"/>
              <a:t>:-Disk bandwidth is the total number of bytes transferred divided by total time between the first request for service and the completion of last transfer. </a:t>
            </a:r>
          </a:p>
          <a:p>
            <a:r>
              <a:rPr lang="en-US" dirty="0" smtClean="0">
                <a:solidFill>
                  <a:srgbClr val="0070C0"/>
                </a:solidFill>
              </a:rPr>
              <a:t>Transfer rate: </a:t>
            </a:r>
            <a:r>
              <a:rPr lang="en-US" dirty="0"/>
              <a:t>is the rate at which data flow between the drive and the computer.</a:t>
            </a:r>
            <a:endParaRPr lang="en-IN" b="1" dirty="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a:t>
            </a:fld>
            <a:endParaRPr lang="en-IN" dirty="0"/>
          </a:p>
        </p:txBody>
      </p:sp>
    </p:spTree>
    <p:extLst>
      <p:ext uri="{BB962C8B-B14F-4D97-AF65-F5344CB8AC3E}">
        <p14:creationId xmlns:p14="http://schemas.microsoft.com/office/powerpoint/2010/main" val="539262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lnSpcReduction="10000"/>
          </a:bodyPr>
          <a:lstStyle/>
          <a:p>
            <a:pPr marL="0" indent="0">
              <a:buNone/>
            </a:pPr>
            <a:r>
              <a:rPr lang="en-US" b="1" dirty="0" smtClean="0"/>
              <a:t>SWAP SPACE MANAGEMENT</a:t>
            </a:r>
          </a:p>
          <a:p>
            <a:r>
              <a:rPr lang="en-US" dirty="0" smtClean="0"/>
              <a:t> A swap area may be in either a </a:t>
            </a:r>
            <a:r>
              <a:rPr lang="en-US" dirty="0" smtClean="0">
                <a:solidFill>
                  <a:srgbClr val="0070C0"/>
                </a:solidFill>
              </a:rPr>
              <a:t>swap file on a regular file system or a raw swap partition</a:t>
            </a:r>
            <a:r>
              <a:rPr lang="en-US" dirty="0" smtClean="0"/>
              <a:t>. Each swap area consists of </a:t>
            </a:r>
            <a:r>
              <a:rPr lang="en-US" dirty="0" smtClean="0">
                <a:solidFill>
                  <a:srgbClr val="0070C0"/>
                </a:solidFill>
              </a:rPr>
              <a:t>a series of 4-KB page slots</a:t>
            </a:r>
            <a:r>
              <a:rPr lang="en-US" dirty="0" smtClean="0"/>
              <a:t>, which are used to hold swapped pages. </a:t>
            </a:r>
          </a:p>
          <a:p>
            <a:r>
              <a:rPr lang="en-US" dirty="0" smtClean="0"/>
              <a:t>Associated with each </a:t>
            </a:r>
            <a:r>
              <a:rPr lang="en-US" dirty="0" smtClean="0">
                <a:solidFill>
                  <a:srgbClr val="0070C0"/>
                </a:solidFill>
              </a:rPr>
              <a:t>swap area is a swap map—an array of integer counters</a:t>
            </a:r>
            <a:r>
              <a:rPr lang="en-US" dirty="0" smtClean="0"/>
              <a:t>, each corresponding to a page slot in the swap area. If the value of a counter is 0, the corresponding page slot is available. </a:t>
            </a:r>
          </a:p>
          <a:p>
            <a:r>
              <a:rPr lang="en-US" dirty="0" smtClean="0"/>
              <a:t>Values greater than 0 indicate that the page slot is occupied by a swapped page. </a:t>
            </a:r>
          </a:p>
          <a:p>
            <a:r>
              <a:rPr lang="en-US" dirty="0" smtClean="0"/>
              <a:t>The value of the counter indicates the number of mappings to the swapped page; for example, a value of 3 indicates that the swapped page is mapped to three different processes. The data structures for swapping on Linux systems are shown in below figure</a:t>
            </a:r>
            <a:endParaRPr lang="en-IN" dirty="0" smtClean="0"/>
          </a:p>
          <a:p>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40</a:t>
            </a:fld>
            <a:endParaRPr lang="en-IN" dirty="0"/>
          </a:p>
        </p:txBody>
      </p:sp>
    </p:spTree>
    <p:extLst>
      <p:ext uri="{BB962C8B-B14F-4D97-AF65-F5344CB8AC3E}">
        <p14:creationId xmlns:p14="http://schemas.microsoft.com/office/powerpoint/2010/main" val="197784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pPr marL="0" indent="0">
              <a:buNone/>
            </a:pPr>
            <a:r>
              <a:rPr lang="en-US" b="1" dirty="0" smtClean="0"/>
              <a:t>SWAP </a:t>
            </a:r>
            <a:r>
              <a:rPr lang="en-US" b="1" dirty="0"/>
              <a:t>SPACE </a:t>
            </a:r>
            <a:r>
              <a:rPr lang="en-US" b="1" dirty="0" smtClean="0"/>
              <a:t>MANAGEMENT</a:t>
            </a:r>
          </a:p>
          <a:p>
            <a:r>
              <a:rPr lang="en-US" dirty="0" smtClean="0"/>
              <a:t> </a:t>
            </a:r>
            <a:r>
              <a:rPr lang="en-US" dirty="0"/>
              <a:t>A swap area may be in either </a:t>
            </a:r>
            <a:r>
              <a:rPr lang="en-US" dirty="0">
                <a:solidFill>
                  <a:srgbClr val="FF0000"/>
                </a:solidFill>
              </a:rPr>
              <a:t>a swap file on a regular file system </a:t>
            </a:r>
            <a:r>
              <a:rPr lang="en-US" dirty="0"/>
              <a:t>or </a:t>
            </a:r>
            <a:r>
              <a:rPr lang="en-US" dirty="0">
                <a:solidFill>
                  <a:srgbClr val="FF0000"/>
                </a:solidFill>
              </a:rPr>
              <a:t>a raw swap partition</a:t>
            </a:r>
            <a:r>
              <a:rPr lang="en-US" dirty="0"/>
              <a:t>. Each swap area consists of a </a:t>
            </a:r>
            <a:r>
              <a:rPr lang="en-US" dirty="0">
                <a:solidFill>
                  <a:srgbClr val="0070C0"/>
                </a:solidFill>
              </a:rPr>
              <a:t>series of 4-KB page slots</a:t>
            </a:r>
            <a:r>
              <a:rPr lang="en-US" dirty="0"/>
              <a:t>, which are used to hold swapped pages. </a:t>
            </a:r>
            <a:endParaRPr lang="en-US" dirty="0" smtClean="0"/>
          </a:p>
          <a:p>
            <a:r>
              <a:rPr lang="en-US" dirty="0" smtClean="0"/>
              <a:t>Associated </a:t>
            </a:r>
            <a:r>
              <a:rPr lang="en-US" dirty="0"/>
              <a:t>with each swap area </a:t>
            </a:r>
            <a:r>
              <a:rPr lang="en-US" dirty="0">
                <a:solidFill>
                  <a:srgbClr val="0070C0"/>
                </a:solidFill>
              </a:rPr>
              <a:t>is a swap map—an array of integer counters</a:t>
            </a:r>
            <a:r>
              <a:rPr lang="en-US" dirty="0"/>
              <a:t>, each corresponding to a page slot in the swap area</a:t>
            </a:r>
            <a:r>
              <a:rPr lang="en-US" dirty="0" smtClean="0"/>
              <a:t>.</a:t>
            </a:r>
          </a:p>
          <a:p>
            <a:pPr lvl="1"/>
            <a:r>
              <a:rPr lang="en-US" dirty="0" smtClean="0"/>
              <a:t> </a:t>
            </a:r>
            <a:r>
              <a:rPr lang="en-US" dirty="0"/>
              <a:t>If the value of a counter is 0, the corresponding page slot is available. </a:t>
            </a:r>
            <a:endParaRPr lang="en-US" dirty="0" smtClean="0"/>
          </a:p>
          <a:p>
            <a:pPr lvl="1"/>
            <a:r>
              <a:rPr lang="en-US" dirty="0" smtClean="0"/>
              <a:t>Values </a:t>
            </a:r>
            <a:r>
              <a:rPr lang="en-US" dirty="0"/>
              <a:t>greater than 0 indicate that the page slot is occupied by a swapped page. </a:t>
            </a:r>
            <a:endParaRPr lang="en-US" dirty="0" smtClean="0"/>
          </a:p>
          <a:p>
            <a:r>
              <a:rPr lang="en-US" dirty="0" smtClean="0"/>
              <a:t>The </a:t>
            </a:r>
            <a:r>
              <a:rPr lang="en-US" dirty="0"/>
              <a:t>value of the counter indicates the number of mappings to the swapped page; for example, a value of 3 indicates that the swapped page is mapped to three different processes.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41</a:t>
            </a:fld>
            <a:endParaRPr lang="en-IN" dirty="0"/>
          </a:p>
        </p:txBody>
      </p:sp>
    </p:spTree>
    <p:extLst>
      <p:ext uri="{BB962C8B-B14F-4D97-AF65-F5344CB8AC3E}">
        <p14:creationId xmlns:p14="http://schemas.microsoft.com/office/powerpoint/2010/main" val="320829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pPr marL="0" indent="0">
              <a:buNone/>
            </a:pPr>
            <a:r>
              <a:rPr lang="en-IN" b="1" dirty="0">
                <a:solidFill>
                  <a:srgbClr val="FF0000"/>
                </a:solidFill>
              </a:rPr>
              <a:t>PROTECTION: </a:t>
            </a:r>
            <a:endParaRPr lang="en-IN" dirty="0">
              <a:solidFill>
                <a:srgbClr val="FF0000"/>
              </a:solidFill>
            </a:endParaRPr>
          </a:p>
          <a:p>
            <a:r>
              <a:rPr lang="en-IN" b="1" dirty="0"/>
              <a:t>GOALS OF PROTECTION </a:t>
            </a:r>
            <a:endParaRPr lang="en-IN" dirty="0"/>
          </a:p>
          <a:p>
            <a:r>
              <a:rPr lang="en-US" dirty="0"/>
              <a:t>Protection is a mechanism for </a:t>
            </a:r>
            <a:r>
              <a:rPr lang="en-US" b="1" dirty="0">
                <a:solidFill>
                  <a:srgbClr val="0070C0"/>
                </a:solidFill>
              </a:rPr>
              <a:t>controlling the access </a:t>
            </a:r>
            <a:r>
              <a:rPr lang="en-US" dirty="0">
                <a:solidFill>
                  <a:srgbClr val="0070C0"/>
                </a:solidFill>
              </a:rPr>
              <a:t>of programs, processes, or users to the resources defined by a computer system</a:t>
            </a:r>
            <a:r>
              <a:rPr lang="en-US" dirty="0"/>
              <a:t>. </a:t>
            </a:r>
            <a:endParaRPr lang="en-US" dirty="0" smtClean="0"/>
          </a:p>
          <a:p>
            <a:r>
              <a:rPr lang="en-US" dirty="0" smtClean="0"/>
              <a:t>Protection </a:t>
            </a:r>
            <a:r>
              <a:rPr lang="en-US" dirty="0"/>
              <a:t>ensures that </a:t>
            </a:r>
            <a:r>
              <a:rPr lang="en-US" dirty="0">
                <a:solidFill>
                  <a:srgbClr val="FF0000"/>
                </a:solidFill>
              </a:rPr>
              <a:t>only processes that have gained proper authorization </a:t>
            </a:r>
            <a:r>
              <a:rPr lang="en-US" dirty="0"/>
              <a:t>from the </a:t>
            </a:r>
            <a:r>
              <a:rPr lang="en-US" dirty="0">
                <a:solidFill>
                  <a:srgbClr val="0070C0"/>
                </a:solidFill>
              </a:rPr>
              <a:t>operating system can operate on the files, memory segments, CPU, and other resources of a system. </a:t>
            </a:r>
          </a:p>
          <a:p>
            <a:r>
              <a:rPr lang="en-US" dirty="0"/>
              <a:t>Protection is required to prevent mischievous, intentional violation of an access restriction by a user.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42</a:t>
            </a:fld>
            <a:endParaRPr lang="en-IN" dirty="0"/>
          </a:p>
        </p:txBody>
      </p:sp>
    </p:spTree>
    <p:extLst>
      <p:ext uri="{BB962C8B-B14F-4D97-AF65-F5344CB8AC3E}">
        <p14:creationId xmlns:p14="http://schemas.microsoft.com/office/powerpoint/2010/main" val="686038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pPr marL="0" indent="0">
              <a:buNone/>
            </a:pPr>
            <a:r>
              <a:rPr lang="en-IN" b="1" dirty="0">
                <a:solidFill>
                  <a:srgbClr val="FF0000"/>
                </a:solidFill>
              </a:rPr>
              <a:t>PROTECTION: </a:t>
            </a:r>
            <a:endParaRPr lang="en-IN" dirty="0">
              <a:solidFill>
                <a:srgbClr val="FF0000"/>
              </a:solidFill>
            </a:endParaRPr>
          </a:p>
          <a:p>
            <a:r>
              <a:rPr lang="en-IN" b="1" dirty="0"/>
              <a:t>PRINCIPLES OF PROTECTION </a:t>
            </a:r>
            <a:endParaRPr lang="en-IN" dirty="0"/>
          </a:p>
          <a:p>
            <a:r>
              <a:rPr lang="en-US" dirty="0"/>
              <a:t>A key, time-tested guiding principle for protection is the </a:t>
            </a:r>
            <a:r>
              <a:rPr lang="en-US" dirty="0">
                <a:solidFill>
                  <a:srgbClr val="FF0000"/>
                </a:solidFill>
              </a:rPr>
              <a:t>‘principle of least privilege’</a:t>
            </a:r>
            <a:r>
              <a:rPr lang="en-US" dirty="0"/>
              <a:t>. </a:t>
            </a:r>
            <a:endParaRPr lang="en-US" dirty="0" smtClean="0"/>
          </a:p>
          <a:p>
            <a:r>
              <a:rPr lang="en-US" dirty="0" smtClean="0"/>
              <a:t>It </a:t>
            </a:r>
            <a:r>
              <a:rPr lang="en-US" dirty="0"/>
              <a:t>dictates that programs, users, and even systems be given just enough privileges to perform their tasks. </a:t>
            </a:r>
            <a:endParaRPr lang="en-US" dirty="0" smtClean="0"/>
          </a:p>
          <a:p>
            <a:r>
              <a:rPr lang="en-US" dirty="0" smtClean="0"/>
              <a:t>An </a:t>
            </a:r>
            <a:r>
              <a:rPr lang="en-US" dirty="0"/>
              <a:t>operating system provides mechanisms to enable privileges when they are needed and to disable them when they are not needed.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43</a:t>
            </a:fld>
            <a:endParaRPr lang="en-IN" dirty="0"/>
          </a:p>
        </p:txBody>
      </p:sp>
    </p:spTree>
    <p:extLst>
      <p:ext uri="{BB962C8B-B14F-4D97-AF65-F5344CB8AC3E}">
        <p14:creationId xmlns:p14="http://schemas.microsoft.com/office/powerpoint/2010/main" val="429346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96253"/>
            <a:ext cx="10515600" cy="375386"/>
          </a:xfrm>
        </p:spPr>
        <p:txBody>
          <a:bodyPr>
            <a:normAutofit fontScale="90000"/>
          </a:bodyPr>
          <a:lstStyle/>
          <a:p>
            <a:pPr algn="ctr"/>
            <a:r>
              <a:rPr lang="en-IN" dirty="0"/>
              <a:t/>
            </a:r>
            <a:br>
              <a:rPr lang="en-IN" dirty="0"/>
            </a:br>
            <a:r>
              <a:rPr lang="en-IN" dirty="0"/>
              <a:t> </a:t>
            </a:r>
            <a:r>
              <a:rPr lang="en-IN" sz="3100" b="1" dirty="0">
                <a:solidFill>
                  <a:srgbClr val="FF0000"/>
                </a:solidFill>
              </a:rPr>
              <a:t>Module V – Sec. Storage </a:t>
            </a:r>
            <a:r>
              <a:rPr lang="en-IN" sz="3100" b="1" dirty="0" err="1">
                <a:solidFill>
                  <a:srgbClr val="FF0000"/>
                </a:solidFill>
              </a:rPr>
              <a:t>Strucutre</a:t>
            </a:r>
            <a:r>
              <a:rPr lang="en-IN" sz="3100" b="1" dirty="0">
                <a:solidFill>
                  <a:srgbClr val="FF0000"/>
                </a:solidFill>
              </a:rPr>
              <a:t>, Protection, Linux case study </a:t>
            </a:r>
          </a:p>
        </p:txBody>
      </p:sp>
      <p:sp>
        <p:nvSpPr>
          <p:cNvPr id="3" name="Content Placeholder 2"/>
          <p:cNvSpPr>
            <a:spLocks noGrp="1"/>
          </p:cNvSpPr>
          <p:nvPr>
            <p:ph idx="1"/>
          </p:nvPr>
        </p:nvSpPr>
        <p:spPr>
          <a:xfrm>
            <a:off x="272041" y="895149"/>
            <a:ext cx="11647918" cy="5461201"/>
          </a:xfrm>
        </p:spPr>
        <p:txBody>
          <a:bodyPr>
            <a:normAutofit fontScale="92500" lnSpcReduction="20000"/>
          </a:bodyPr>
          <a:lstStyle/>
          <a:p>
            <a:pPr marL="0" indent="0">
              <a:buNone/>
            </a:pPr>
            <a:r>
              <a:rPr lang="en-IN" b="1" dirty="0">
                <a:solidFill>
                  <a:srgbClr val="FF0000"/>
                </a:solidFill>
              </a:rPr>
              <a:t>PROTECTION: </a:t>
            </a:r>
            <a:endParaRPr lang="en-IN" dirty="0">
              <a:solidFill>
                <a:srgbClr val="FF0000"/>
              </a:solidFill>
            </a:endParaRPr>
          </a:p>
          <a:p>
            <a:r>
              <a:rPr lang="en-IN" b="1" dirty="0"/>
              <a:t>DOMAIN OF PROTECTION </a:t>
            </a:r>
            <a:endParaRPr lang="en-IN" dirty="0"/>
          </a:p>
          <a:p>
            <a:r>
              <a:rPr lang="en-US" dirty="0"/>
              <a:t>A computer system is a collection of processes and objects. </a:t>
            </a:r>
            <a:endParaRPr lang="en-US" dirty="0" smtClean="0"/>
          </a:p>
          <a:p>
            <a:pPr lvl="1"/>
            <a:r>
              <a:rPr lang="en-US" dirty="0" smtClean="0"/>
              <a:t>O</a:t>
            </a:r>
            <a:r>
              <a:rPr lang="en-US" i="1" dirty="0" smtClean="0"/>
              <a:t>bjects </a:t>
            </a:r>
            <a:r>
              <a:rPr lang="en-US" dirty="0"/>
              <a:t>are both </a:t>
            </a:r>
            <a:r>
              <a:rPr lang="en-US" b="1" dirty="0"/>
              <a:t>hardware objects </a:t>
            </a:r>
            <a:r>
              <a:rPr lang="en-US" dirty="0"/>
              <a:t>(such as the CPU, memory segments, printers, disks, and tape drives) and </a:t>
            </a:r>
            <a:endParaRPr lang="en-US" dirty="0" smtClean="0"/>
          </a:p>
          <a:p>
            <a:pPr lvl="1"/>
            <a:r>
              <a:rPr lang="en-US" b="1" dirty="0" smtClean="0"/>
              <a:t>software </a:t>
            </a:r>
            <a:r>
              <a:rPr lang="en-US" b="1" dirty="0"/>
              <a:t>objects </a:t>
            </a:r>
            <a:r>
              <a:rPr lang="en-US" dirty="0"/>
              <a:t>(such as files, programs, and semaphores). Each object (resource) has a unique name that differentiates it from all other objects in the system. </a:t>
            </a:r>
          </a:p>
          <a:p>
            <a:r>
              <a:rPr lang="en-US" dirty="0"/>
              <a:t>The operations that are possible may depend on the object. For example, a CPU can only be executed on. Memory segments can be read and written, whereas a CD-ROM or DVD-ROM can only be read. Tape drives can be read, written, and rewound. Data files can be created, opened, read, written, closed, and deleted; program files can be read, written, executed, and deleted. </a:t>
            </a:r>
          </a:p>
          <a:p>
            <a:r>
              <a:rPr lang="en-US" dirty="0"/>
              <a:t>A process should be allowed to access only those resources </a:t>
            </a:r>
          </a:p>
          <a:p>
            <a:pPr marL="0" indent="0">
              <a:buNone/>
            </a:pPr>
            <a:r>
              <a:rPr lang="en-US" dirty="0"/>
              <a:t>a) for which it has authorization </a:t>
            </a:r>
          </a:p>
          <a:p>
            <a:pPr marL="0" indent="0">
              <a:buNone/>
            </a:pPr>
            <a:r>
              <a:rPr lang="en-US" dirty="0"/>
              <a:t>b) currently requires to complete process </a:t>
            </a: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44</a:t>
            </a:fld>
            <a:endParaRPr lang="en-IN" dirty="0"/>
          </a:p>
        </p:txBody>
      </p:sp>
    </p:spTree>
    <p:extLst>
      <p:ext uri="{BB962C8B-B14F-4D97-AF65-F5344CB8AC3E}">
        <p14:creationId xmlns:p14="http://schemas.microsoft.com/office/powerpoint/2010/main" val="534502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r>
              <a:rPr lang="en-IN" b="1" dirty="0" smtClean="0"/>
              <a:t>Domain </a:t>
            </a:r>
            <a:r>
              <a:rPr lang="en-IN" b="1" dirty="0"/>
              <a:t>Structure </a:t>
            </a:r>
            <a:endParaRPr lang="en-IN" dirty="0"/>
          </a:p>
          <a:p>
            <a:r>
              <a:rPr lang="en-US" dirty="0"/>
              <a:t>A domain is a set of objects and types of access to these objects. Each domain is an ordered pair of &lt;object-name</a:t>
            </a:r>
            <a:r>
              <a:rPr lang="en-US" dirty="0" smtClean="0"/>
              <a:t>, rights-set</a:t>
            </a:r>
            <a:r>
              <a:rPr lang="en-US" dirty="0"/>
              <a:t>&gt;. </a:t>
            </a:r>
            <a:endParaRPr lang="en-US" dirty="0" smtClean="0"/>
          </a:p>
          <a:p>
            <a:r>
              <a:rPr lang="en-US" dirty="0" smtClean="0"/>
              <a:t>Example</a:t>
            </a:r>
            <a:r>
              <a:rPr lang="en-US" dirty="0"/>
              <a:t>, if domain D has the access right </a:t>
            </a:r>
            <a:r>
              <a:rPr lang="en-US" i="1" dirty="0"/>
              <a:t>&lt;file F, </a:t>
            </a:r>
            <a:r>
              <a:rPr lang="en-US" dirty="0"/>
              <a:t>{</a:t>
            </a:r>
            <a:r>
              <a:rPr lang="en-US" dirty="0" err="1"/>
              <a:t>read,write</a:t>
            </a:r>
            <a:r>
              <a:rPr lang="en-US" dirty="0"/>
              <a:t>}&gt;, then all process executing in domain D can both read and write file </a:t>
            </a:r>
            <a:r>
              <a:rPr lang="en-US" i="1" dirty="0"/>
              <a:t>F</a:t>
            </a:r>
            <a:r>
              <a:rPr lang="en-US" dirty="0"/>
              <a:t>, and cannot perform any other operation on that object. </a:t>
            </a:r>
          </a:p>
          <a:p>
            <a:r>
              <a:rPr lang="en-US" dirty="0"/>
              <a:t>Domains do not need to be disjoint; they may share access rights. </a:t>
            </a:r>
            <a:endParaRPr lang="en-US" dirty="0" smtClean="0"/>
          </a:p>
          <a:p>
            <a:r>
              <a:rPr lang="en-US" dirty="0" smtClean="0"/>
              <a:t>For </a:t>
            </a:r>
            <a:r>
              <a:rPr lang="en-US" dirty="0"/>
              <a:t>example, in below figure, we have three domains: D1 D2</a:t>
            </a:r>
            <a:r>
              <a:rPr lang="en-US" i="1" dirty="0"/>
              <a:t>, </a:t>
            </a:r>
            <a:r>
              <a:rPr lang="en-US" dirty="0"/>
              <a:t>and D3. The access right &lt; </a:t>
            </a:r>
            <a:r>
              <a:rPr lang="en-US" i="1" dirty="0"/>
              <a:t>O4, </a:t>
            </a:r>
            <a:r>
              <a:rPr lang="en-US" dirty="0"/>
              <a:t>(print}&gt; is shared by D2 and </a:t>
            </a:r>
            <a:r>
              <a:rPr lang="en-US" i="1" dirty="0"/>
              <a:t>D3,it </a:t>
            </a:r>
            <a:r>
              <a:rPr lang="en-US" dirty="0"/>
              <a:t>implies that a process executing in either of these two domains can print object O4. </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45</a:t>
            </a:fld>
            <a:endParaRPr lang="en-IN" dirty="0"/>
          </a:p>
        </p:txBody>
      </p:sp>
    </p:spTree>
    <p:extLst>
      <p:ext uri="{BB962C8B-B14F-4D97-AF65-F5344CB8AC3E}">
        <p14:creationId xmlns:p14="http://schemas.microsoft.com/office/powerpoint/2010/main" val="343727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r>
              <a:rPr lang="en-IN" b="1" dirty="0" smtClean="0"/>
              <a:t>Domain </a:t>
            </a:r>
            <a:r>
              <a:rPr lang="en-IN" b="1" dirty="0"/>
              <a:t>Structure </a:t>
            </a:r>
            <a:endParaRPr lang="en-IN" b="1" dirty="0" smtClean="0"/>
          </a:p>
          <a:p>
            <a:endParaRPr lang="en-IN" b="1" dirty="0" smtClean="0"/>
          </a:p>
          <a:p>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46</a:t>
            </a:fld>
            <a:endParaRPr lang="en-IN" dirty="0"/>
          </a:p>
        </p:txBody>
      </p:sp>
      <p:pic>
        <p:nvPicPr>
          <p:cNvPr id="8" name="image12.jpeg"/>
          <p:cNvPicPr/>
          <p:nvPr/>
        </p:nvPicPr>
        <p:blipFill>
          <a:blip r:embed="rId3" cstate="print"/>
          <a:stretch>
            <a:fillRect/>
          </a:stretch>
        </p:blipFill>
        <p:spPr>
          <a:xfrm>
            <a:off x="1106905" y="2518894"/>
            <a:ext cx="5588903" cy="1802849"/>
          </a:xfrm>
          <a:prstGeom prst="rect">
            <a:avLst/>
          </a:prstGeom>
        </p:spPr>
      </p:pic>
      <p:sp>
        <p:nvSpPr>
          <p:cNvPr id="9" name="Rectangle 8"/>
          <p:cNvSpPr/>
          <p:nvPr/>
        </p:nvSpPr>
        <p:spPr>
          <a:xfrm>
            <a:off x="6695808" y="1932388"/>
            <a:ext cx="5474241" cy="1785104"/>
          </a:xfrm>
          <a:prstGeom prst="rect">
            <a:avLst/>
          </a:prstGeom>
        </p:spPr>
        <p:txBody>
          <a:bodyPr wrap="square">
            <a:spAutoFit/>
          </a:bodyPr>
          <a:lstStyle/>
          <a:p>
            <a:pPr marL="139700" marR="972820" indent="456565">
              <a:spcAft>
                <a:spcPts val="0"/>
              </a:spcAft>
            </a:pPr>
            <a:r>
              <a:rPr lang="en-US" dirty="0">
                <a:latin typeface="Times New Roman" panose="02020603050405020304" pitchFamily="18" charset="0"/>
                <a:ea typeface="Times New Roman" panose="02020603050405020304" pitchFamily="18" charset="0"/>
              </a:rPr>
              <a:t>A domain can be realized in different ways, it can be a user, process or a procedure.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each user as a domain</a:t>
            </a:r>
            <a:r>
              <a:rPr lang="en-US" dirty="0" smtClean="0">
                <a:latin typeface="Times New Roman" panose="02020603050405020304" pitchFamily="18" charset="0"/>
                <a:ea typeface="Times New Roman" panose="02020603050405020304" pitchFamily="18" charset="0"/>
              </a:rPr>
              <a:t>, each </a:t>
            </a:r>
            <a:r>
              <a:rPr lang="en-US" dirty="0">
                <a:latin typeface="Times New Roman" panose="02020603050405020304" pitchFamily="18" charset="0"/>
                <a:ea typeface="Times New Roman" panose="02020603050405020304" pitchFamily="18" charset="0"/>
              </a:rPr>
              <a:t>process as a domain or each procedure as a domain.</a:t>
            </a:r>
            <a:endParaRPr lang="en-IN" sz="1600" dirty="0">
              <a:latin typeface="Times New Roman" panose="02020603050405020304" pitchFamily="18" charset="0"/>
              <a:ea typeface="Times New Roman" panose="02020603050405020304" pitchFamily="18" charset="0"/>
            </a:endParaRPr>
          </a:p>
          <a:p>
            <a:pPr>
              <a:spcAft>
                <a:spcPts val="0"/>
              </a:spcAft>
            </a:pPr>
            <a:r>
              <a:rPr lang="en-US" sz="2000" dirty="0">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8759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MATRIX </a:t>
            </a:r>
            <a:endParaRPr lang="en-IN" dirty="0"/>
          </a:p>
          <a:p>
            <a:r>
              <a:rPr lang="en-US" dirty="0"/>
              <a:t>Our model of protection can be </a:t>
            </a:r>
            <a:r>
              <a:rPr lang="en-US" dirty="0">
                <a:solidFill>
                  <a:srgbClr val="0070C0"/>
                </a:solidFill>
              </a:rPr>
              <a:t>viewed as a matrix, called an </a:t>
            </a:r>
            <a:r>
              <a:rPr lang="en-US" b="1" dirty="0">
                <a:solidFill>
                  <a:srgbClr val="0070C0"/>
                </a:solidFill>
              </a:rPr>
              <a:t>access matrix</a:t>
            </a:r>
            <a:r>
              <a:rPr lang="en-US" b="1" dirty="0" smtClean="0"/>
              <a:t>.</a:t>
            </a:r>
          </a:p>
          <a:p>
            <a:r>
              <a:rPr lang="en-US" b="1" dirty="0" smtClean="0"/>
              <a:t> </a:t>
            </a:r>
            <a:r>
              <a:rPr lang="en-US" dirty="0"/>
              <a:t>It is a general model of </a:t>
            </a:r>
            <a:r>
              <a:rPr lang="en-US" dirty="0">
                <a:solidFill>
                  <a:srgbClr val="0070C0"/>
                </a:solidFill>
              </a:rPr>
              <a:t>protection that provides a mechanism for protection without imposing a particular protection policy</a:t>
            </a:r>
            <a:r>
              <a:rPr lang="en-US" dirty="0"/>
              <a:t>. </a:t>
            </a:r>
            <a:endParaRPr lang="en-US" dirty="0" smtClean="0"/>
          </a:p>
          <a:p>
            <a:r>
              <a:rPr lang="en-US" dirty="0" smtClean="0"/>
              <a:t>The </a:t>
            </a:r>
            <a:r>
              <a:rPr lang="en-US" dirty="0"/>
              <a:t>rows of the access matrix represent domains, and the columns represent objects. Each entry in the matrix consists of a set of access rights. </a:t>
            </a:r>
            <a:endParaRPr lang="en-US" dirty="0" smtClean="0"/>
          </a:p>
          <a:p>
            <a:r>
              <a:rPr lang="en-US" dirty="0" smtClean="0">
                <a:solidFill>
                  <a:srgbClr val="0070C0"/>
                </a:solidFill>
              </a:rPr>
              <a:t>The </a:t>
            </a:r>
            <a:r>
              <a:rPr lang="en-US" dirty="0">
                <a:solidFill>
                  <a:srgbClr val="0070C0"/>
                </a:solidFill>
              </a:rPr>
              <a:t>entry access(</a:t>
            </a:r>
            <a:r>
              <a:rPr lang="en-US" dirty="0" err="1">
                <a:solidFill>
                  <a:srgbClr val="0070C0"/>
                </a:solidFill>
              </a:rPr>
              <a:t>i</a:t>
            </a:r>
            <a:r>
              <a:rPr lang="en-US" dirty="0" smtClean="0">
                <a:solidFill>
                  <a:srgbClr val="0070C0"/>
                </a:solidFill>
              </a:rPr>
              <a:t>, j</a:t>
            </a:r>
            <a:r>
              <a:rPr lang="en-US" dirty="0">
                <a:solidFill>
                  <a:srgbClr val="0070C0"/>
                </a:solidFill>
              </a:rPr>
              <a:t>) </a:t>
            </a:r>
            <a:r>
              <a:rPr lang="en-US" dirty="0"/>
              <a:t>defines </a:t>
            </a:r>
            <a:r>
              <a:rPr lang="en-US" dirty="0">
                <a:solidFill>
                  <a:srgbClr val="0070C0"/>
                </a:solidFill>
              </a:rPr>
              <a:t>the set of operations that a process executing in domain </a:t>
            </a:r>
            <a:r>
              <a:rPr lang="en-US" i="1" dirty="0">
                <a:solidFill>
                  <a:srgbClr val="0070C0"/>
                </a:solidFill>
              </a:rPr>
              <a:t>Di </a:t>
            </a:r>
            <a:r>
              <a:rPr lang="en-US" dirty="0">
                <a:solidFill>
                  <a:srgbClr val="0070C0"/>
                </a:solidFill>
              </a:rPr>
              <a:t>can invoke on object </a:t>
            </a:r>
            <a:r>
              <a:rPr lang="en-US" i="1" dirty="0" err="1">
                <a:solidFill>
                  <a:srgbClr val="0070C0"/>
                </a:solidFill>
              </a:rPr>
              <a:t>Oj</a:t>
            </a:r>
            <a:r>
              <a:rPr lang="en-US" i="1" dirty="0">
                <a:solidFill>
                  <a:srgbClr val="0070C0"/>
                </a:solidFill>
              </a:rPr>
              <a:t>. </a:t>
            </a:r>
            <a:endParaRPr lang="en-IN" b="1" dirty="0" smtClean="0">
              <a:solidFill>
                <a:srgbClr val="0070C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47</a:t>
            </a:fld>
            <a:endParaRPr lang="en-IN" dirty="0"/>
          </a:p>
        </p:txBody>
      </p:sp>
    </p:spTree>
    <p:extLst>
      <p:ext uri="{BB962C8B-B14F-4D97-AF65-F5344CB8AC3E}">
        <p14:creationId xmlns:p14="http://schemas.microsoft.com/office/powerpoint/2010/main" val="4156287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MATRIX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48</a:t>
            </a:fld>
            <a:endParaRPr lang="en-IN" dirty="0"/>
          </a:p>
        </p:txBody>
      </p:sp>
      <p:pic>
        <p:nvPicPr>
          <p:cNvPr id="7" name="image13.jpeg"/>
          <p:cNvPicPr/>
          <p:nvPr/>
        </p:nvPicPr>
        <p:blipFill>
          <a:blip r:embed="rId3" cstate="print"/>
          <a:stretch>
            <a:fillRect/>
          </a:stretch>
        </p:blipFill>
        <p:spPr>
          <a:xfrm>
            <a:off x="2242687" y="2683828"/>
            <a:ext cx="6960686" cy="2061427"/>
          </a:xfrm>
          <a:prstGeom prst="rect">
            <a:avLst/>
          </a:prstGeom>
        </p:spPr>
      </p:pic>
    </p:spTree>
    <p:extLst>
      <p:ext uri="{BB962C8B-B14F-4D97-AF65-F5344CB8AC3E}">
        <p14:creationId xmlns:p14="http://schemas.microsoft.com/office/powerpoint/2010/main" val="56169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MATRIX </a:t>
            </a:r>
            <a:endParaRPr lang="en-IN" b="1" dirty="0" smtClean="0"/>
          </a:p>
          <a:p>
            <a:r>
              <a:rPr lang="en-US" dirty="0"/>
              <a:t>In the above diagram, there are four domains and four objects—three files (F1, F2, F3) and one printer. </a:t>
            </a:r>
            <a:endParaRPr lang="en-US" dirty="0" smtClean="0"/>
          </a:p>
          <a:p>
            <a:r>
              <a:rPr lang="en-US" dirty="0" smtClean="0"/>
              <a:t>A </a:t>
            </a:r>
            <a:r>
              <a:rPr lang="en-US" dirty="0"/>
              <a:t>process executing in domain D1 can read files F1 and F3. A process executing in domain D4 has the same privileges as one executing in domain </a:t>
            </a:r>
            <a:r>
              <a:rPr lang="en-US" i="1" dirty="0"/>
              <a:t>D1; </a:t>
            </a:r>
            <a:r>
              <a:rPr lang="en-US" dirty="0"/>
              <a:t>but in addition, it can also write onto files F1 and F3. </a:t>
            </a:r>
          </a:p>
          <a:p>
            <a:r>
              <a:rPr lang="en-US" dirty="0"/>
              <a:t>When a user creates a new object </a:t>
            </a:r>
            <a:r>
              <a:rPr lang="en-US" dirty="0" err="1"/>
              <a:t>Oj</a:t>
            </a:r>
            <a:r>
              <a:rPr lang="en-US" dirty="0"/>
              <a:t>, the column </a:t>
            </a:r>
            <a:r>
              <a:rPr lang="en-US" dirty="0" err="1"/>
              <a:t>Oj</a:t>
            </a:r>
            <a:r>
              <a:rPr lang="en-US" dirty="0"/>
              <a:t> is added to the access matrix with the appropriate initialization entries, as dictated by the creator.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49</a:t>
            </a:fld>
            <a:endParaRPr lang="en-IN" dirty="0"/>
          </a:p>
        </p:txBody>
      </p:sp>
    </p:spTree>
    <p:extLst>
      <p:ext uri="{BB962C8B-B14F-4D97-AF65-F5344CB8AC3E}">
        <p14:creationId xmlns:p14="http://schemas.microsoft.com/office/powerpoint/2010/main" val="355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838200" y="1825625"/>
            <a:ext cx="10515600" cy="4446988"/>
          </a:xfrm>
        </p:spPr>
        <p:txBody>
          <a:bodyPr>
            <a:normAutofit/>
          </a:bodyPr>
          <a:lstStyle/>
          <a:p>
            <a:pPr marL="0" indent="0">
              <a:buNone/>
            </a:pPr>
            <a:r>
              <a:rPr lang="en-IN" b="1" dirty="0" smtClean="0">
                <a:solidFill>
                  <a:srgbClr val="FF0000"/>
                </a:solidFill>
              </a:rPr>
              <a:t>Secondary storage</a:t>
            </a:r>
          </a:p>
          <a:p>
            <a:r>
              <a:rPr lang="en-US" dirty="0" smtClean="0"/>
              <a:t> </a:t>
            </a:r>
            <a:r>
              <a:rPr lang="en-US" dirty="0"/>
              <a:t>As the disk head flies on an extremely thin cushion of air, the head will make contact with the disk surface. Although the disk platters are coated with a thin protective layer, sometimes the head will damage the magnetic surface. This accident is called a </a:t>
            </a:r>
            <a:r>
              <a:rPr lang="en-US" b="1" dirty="0"/>
              <a:t>head crash</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a:t>
            </a:fld>
            <a:endParaRPr lang="en-IN" dirty="0"/>
          </a:p>
        </p:txBody>
      </p:sp>
    </p:spTree>
    <p:extLst>
      <p:ext uri="{BB962C8B-B14F-4D97-AF65-F5344CB8AC3E}">
        <p14:creationId xmlns:p14="http://schemas.microsoft.com/office/powerpoint/2010/main" val="31781259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MATRIX </a:t>
            </a:r>
            <a:endParaRPr lang="en-IN" b="1" dirty="0" smtClean="0"/>
          </a:p>
          <a:p>
            <a:r>
              <a:rPr lang="en-US" dirty="0"/>
              <a:t>The </a:t>
            </a:r>
            <a:r>
              <a:rPr lang="en-US" dirty="0">
                <a:solidFill>
                  <a:srgbClr val="0070C0"/>
                </a:solidFill>
              </a:rPr>
              <a:t>process executing in one domain and be </a:t>
            </a:r>
            <a:r>
              <a:rPr lang="en-US" b="1" dirty="0">
                <a:solidFill>
                  <a:srgbClr val="0070C0"/>
                </a:solidFill>
              </a:rPr>
              <a:t>switched </a:t>
            </a:r>
            <a:r>
              <a:rPr lang="en-US" dirty="0">
                <a:solidFill>
                  <a:srgbClr val="0070C0"/>
                </a:solidFill>
              </a:rPr>
              <a:t>to another domain</a:t>
            </a:r>
            <a:r>
              <a:rPr lang="en-US" dirty="0"/>
              <a:t>. When we switch a process from one domain to another, we are executing an operation (</a:t>
            </a:r>
            <a:r>
              <a:rPr lang="en-US" b="1" dirty="0"/>
              <a:t>switch</a:t>
            </a:r>
            <a:r>
              <a:rPr lang="en-US" dirty="0"/>
              <a:t>) on an object (the domain). </a:t>
            </a:r>
            <a:endParaRPr lang="en-US" dirty="0" smtClean="0"/>
          </a:p>
          <a:p>
            <a:r>
              <a:rPr lang="en-US" dirty="0" smtClean="0"/>
              <a:t>Domain </a:t>
            </a:r>
            <a:r>
              <a:rPr lang="en-US" dirty="0"/>
              <a:t>switching from domain Di to domain </a:t>
            </a:r>
            <a:r>
              <a:rPr lang="en-US" i="1" dirty="0" err="1"/>
              <a:t>Dj</a:t>
            </a:r>
            <a:r>
              <a:rPr lang="en-US" i="1" dirty="0"/>
              <a:t> </a:t>
            </a:r>
            <a:r>
              <a:rPr lang="en-US" dirty="0"/>
              <a:t>is allowed if and only if the access right switch € access(</a:t>
            </a:r>
            <a:r>
              <a:rPr lang="en-US" dirty="0" err="1"/>
              <a:t>i</a:t>
            </a:r>
            <a:r>
              <a:rPr lang="en-US" dirty="0" smtClean="0"/>
              <a:t>, j</a:t>
            </a:r>
            <a:r>
              <a:rPr lang="en-US" dirty="0"/>
              <a:t>). </a:t>
            </a:r>
            <a:endParaRPr lang="en-US" dirty="0" smtClean="0"/>
          </a:p>
          <a:p>
            <a:r>
              <a:rPr lang="en-US" dirty="0" smtClean="0"/>
              <a:t>Thus</a:t>
            </a:r>
            <a:r>
              <a:rPr lang="en-US" dirty="0"/>
              <a:t>, in the given figure, a process executing in domain D2 can switch to domain D3 or to domain D4. A process in domain D4 can switch to D1, and one in domain </a:t>
            </a:r>
            <a:r>
              <a:rPr lang="en-US" i="1" dirty="0"/>
              <a:t>D1 </a:t>
            </a:r>
            <a:r>
              <a:rPr lang="en-US" dirty="0"/>
              <a:t>can switch to domain D2. </a:t>
            </a:r>
            <a:endParaRPr lang="en-IN" dirty="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50</a:t>
            </a:fld>
            <a:endParaRPr lang="en-IN" dirty="0"/>
          </a:p>
        </p:txBody>
      </p:sp>
    </p:spTree>
    <p:extLst>
      <p:ext uri="{BB962C8B-B14F-4D97-AF65-F5344CB8AC3E}">
        <p14:creationId xmlns:p14="http://schemas.microsoft.com/office/powerpoint/2010/main" val="2214462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MATRIX </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51</a:t>
            </a:fld>
            <a:endParaRPr lang="en-IN" dirty="0"/>
          </a:p>
        </p:txBody>
      </p:sp>
      <p:pic>
        <p:nvPicPr>
          <p:cNvPr id="7" name="image14.jpeg"/>
          <p:cNvPicPr/>
          <p:nvPr/>
        </p:nvPicPr>
        <p:blipFill>
          <a:blip r:embed="rId3" cstate="print"/>
          <a:stretch>
            <a:fillRect/>
          </a:stretch>
        </p:blipFill>
        <p:spPr>
          <a:xfrm>
            <a:off x="354049" y="2622117"/>
            <a:ext cx="6858602" cy="2182912"/>
          </a:xfrm>
          <a:prstGeom prst="rect">
            <a:avLst/>
          </a:prstGeom>
        </p:spPr>
      </p:pic>
      <p:sp>
        <p:nvSpPr>
          <p:cNvPr id="8" name="Rectangle 7"/>
          <p:cNvSpPr/>
          <p:nvPr/>
        </p:nvSpPr>
        <p:spPr>
          <a:xfrm>
            <a:off x="7757961" y="1951242"/>
            <a:ext cx="3853557" cy="1200329"/>
          </a:xfrm>
          <a:prstGeom prst="rect">
            <a:avLst/>
          </a:prstGeom>
        </p:spPr>
        <p:txBody>
          <a:bodyPr wrap="square">
            <a:spAutoFit/>
          </a:bodyPr>
          <a:lstStyle/>
          <a:p>
            <a:r>
              <a:rPr lang="en-US" dirty="0">
                <a:solidFill>
                  <a:srgbClr val="000000"/>
                </a:solidFill>
                <a:latin typeface="Times New Roman" panose="02020603050405020304" pitchFamily="18" charset="0"/>
              </a:rPr>
              <a:t>Allowing controlled change in the contents of the access-matrix entries requires three additional operations: </a:t>
            </a:r>
            <a:r>
              <a:rPr lang="en-US" b="1" dirty="0">
                <a:solidFill>
                  <a:srgbClr val="000000"/>
                </a:solidFill>
                <a:latin typeface="Times New Roman" panose="02020603050405020304" pitchFamily="18" charset="0"/>
              </a:rPr>
              <a:t>copy, owner, and control</a:t>
            </a:r>
            <a:r>
              <a:rPr lang="en-US"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1203943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52</a:t>
            </a:fld>
            <a:endParaRPr lang="en-IN" dirty="0"/>
          </a:p>
        </p:txBody>
      </p:sp>
      <p:grpSp>
        <p:nvGrpSpPr>
          <p:cNvPr id="9" name="Group 8"/>
          <p:cNvGrpSpPr>
            <a:grpSpLocks/>
          </p:cNvGrpSpPr>
          <p:nvPr/>
        </p:nvGrpSpPr>
        <p:grpSpPr bwMode="auto">
          <a:xfrm>
            <a:off x="532080" y="2589982"/>
            <a:ext cx="3620135" cy="4051450"/>
            <a:chOff x="1440" y="-58"/>
            <a:chExt cx="5701" cy="5371"/>
          </a:xfrm>
        </p:grpSpPr>
        <p:sp>
          <p:nvSpPr>
            <p:cNvPr id="10" name="Text Box 12"/>
            <p:cNvSpPr txBox="1">
              <a:spLocks noChangeArrowheads="1"/>
            </p:cNvSpPr>
            <p:nvPr/>
          </p:nvSpPr>
          <p:spPr bwMode="auto">
            <a:xfrm>
              <a:off x="1440" y="4778"/>
              <a:ext cx="275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r>
                <a:rPr lang="en-US" sz="1100">
                  <a:effectLst/>
                  <a:latin typeface="Cambria" panose="02040503050406030204" pitchFamily="18" charset="0"/>
                  <a:ea typeface="Times New Roman" panose="02020603050405020304" pitchFamily="18" charset="0"/>
                </a:rPr>
                <a:t>Prof. Sreelatha P K, CSE Dept.</a:t>
              </a:r>
              <a:endParaRPr lang="en-IN" sz="1100">
                <a:effectLst/>
                <a:latin typeface="Times New Roman" panose="02020603050405020304" pitchFamily="18" charset="0"/>
                <a:ea typeface="Times New Roman" panose="02020603050405020304" pitchFamily="18" charset="0"/>
              </a:endParaRP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 y="-58"/>
              <a:ext cx="5700" cy="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4776552" y="2164842"/>
            <a:ext cx="6096000" cy="2308324"/>
          </a:xfrm>
          <a:prstGeom prst="rect">
            <a:avLst/>
          </a:prstGeom>
        </p:spPr>
        <p:txBody>
          <a:bodyPr>
            <a:spAutoFit/>
          </a:bodyPr>
          <a:lstStyle/>
          <a:p>
            <a:r>
              <a:rPr lang="en-US" dirty="0">
                <a:solidFill>
                  <a:srgbClr val="000000"/>
                </a:solidFill>
                <a:latin typeface="Times New Roman" panose="02020603050405020304" pitchFamily="18" charset="0"/>
              </a:rPr>
              <a:t>The ability to </a:t>
            </a:r>
            <a:r>
              <a:rPr lang="en-US" b="1" dirty="0">
                <a:solidFill>
                  <a:srgbClr val="000000"/>
                </a:solidFill>
                <a:latin typeface="Times New Roman" panose="02020603050405020304" pitchFamily="18" charset="0"/>
              </a:rPr>
              <a:t>copy </a:t>
            </a:r>
            <a:r>
              <a:rPr lang="en-US" dirty="0">
                <a:solidFill>
                  <a:srgbClr val="000000"/>
                </a:solidFill>
                <a:latin typeface="Times New Roman" panose="02020603050405020304" pitchFamily="18" charset="0"/>
              </a:rPr>
              <a:t>an access right from one domain (or row) of the access matrix to another is denoted by an asterisk (*) appended to the access right. The </a:t>
            </a:r>
            <a:r>
              <a:rPr lang="en-US" i="1" dirty="0">
                <a:solidFill>
                  <a:srgbClr val="000000"/>
                </a:solidFill>
                <a:latin typeface="Times New Roman" panose="02020603050405020304" pitchFamily="18" charset="0"/>
              </a:rPr>
              <a:t>copy </a:t>
            </a:r>
            <a:r>
              <a:rPr lang="en-US" dirty="0">
                <a:solidFill>
                  <a:srgbClr val="000000"/>
                </a:solidFill>
                <a:latin typeface="Times New Roman" panose="02020603050405020304" pitchFamily="18" charset="0"/>
              </a:rPr>
              <a:t>right allows the copying of the access right only within the column for which the right is defined. In the below figure, a process executing in domain </a:t>
            </a:r>
            <a:r>
              <a:rPr lang="en-US" i="1" dirty="0">
                <a:solidFill>
                  <a:srgbClr val="000000"/>
                </a:solidFill>
                <a:latin typeface="Times New Roman" panose="02020603050405020304" pitchFamily="18" charset="0"/>
              </a:rPr>
              <a:t>D2 </a:t>
            </a:r>
            <a:r>
              <a:rPr lang="en-US" dirty="0">
                <a:solidFill>
                  <a:srgbClr val="000000"/>
                </a:solidFill>
                <a:latin typeface="Times New Roman" panose="02020603050405020304" pitchFamily="18" charset="0"/>
              </a:rPr>
              <a:t>can copy the read operation into any entry associated with file F2. Hence, the access matrix of figure (a) can be modified to the access matrix shown in figure (b). </a:t>
            </a:r>
            <a:endParaRPr lang="en-IN" dirty="0"/>
          </a:p>
        </p:txBody>
      </p:sp>
    </p:spTree>
    <p:extLst>
      <p:ext uri="{BB962C8B-B14F-4D97-AF65-F5344CB8AC3E}">
        <p14:creationId xmlns:p14="http://schemas.microsoft.com/office/powerpoint/2010/main" val="2314984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 </a:t>
            </a:r>
          </a:p>
          <a:p>
            <a:pPr marL="0" indent="0">
              <a:buNone/>
            </a:pPr>
            <a:r>
              <a:rPr lang="en-US" dirty="0"/>
              <a:t>This scheme has two variants: </a:t>
            </a:r>
            <a:endParaRPr lang="en-US" dirty="0" smtClean="0"/>
          </a:p>
          <a:p>
            <a:r>
              <a:rPr lang="en-US" dirty="0" smtClean="0"/>
              <a:t>1</a:t>
            </a:r>
            <a:r>
              <a:rPr lang="en-US" dirty="0"/>
              <a:t>) A right is copied from access(</a:t>
            </a:r>
            <a:r>
              <a:rPr lang="en-US" dirty="0" err="1"/>
              <a:t>i</a:t>
            </a:r>
            <a:r>
              <a:rPr lang="en-US" dirty="0" smtClean="0"/>
              <a:t>, j</a:t>
            </a:r>
            <a:r>
              <a:rPr lang="en-US" dirty="0"/>
              <a:t>) to access(k</a:t>
            </a:r>
            <a:r>
              <a:rPr lang="en-US" dirty="0" smtClean="0"/>
              <a:t>, j</a:t>
            </a:r>
            <a:r>
              <a:rPr lang="en-US" dirty="0"/>
              <a:t>); it is then removed from access(</a:t>
            </a:r>
            <a:r>
              <a:rPr lang="en-US" dirty="0" err="1"/>
              <a:t>i</a:t>
            </a:r>
            <a:r>
              <a:rPr lang="en-US" dirty="0" smtClean="0"/>
              <a:t>, j</a:t>
            </a:r>
            <a:r>
              <a:rPr lang="en-US" dirty="0"/>
              <a:t>). This action is a </a:t>
            </a:r>
            <a:r>
              <a:rPr lang="en-US" i="1" dirty="0"/>
              <a:t>transfer </a:t>
            </a:r>
            <a:r>
              <a:rPr lang="en-US" dirty="0"/>
              <a:t>of a right, rather than a copy. </a:t>
            </a:r>
          </a:p>
          <a:p>
            <a:r>
              <a:rPr lang="en-US" dirty="0"/>
              <a:t>2) Propagation of the </a:t>
            </a:r>
            <a:r>
              <a:rPr lang="en-US" i="1" dirty="0"/>
              <a:t>copy </a:t>
            </a:r>
            <a:r>
              <a:rPr lang="en-US" dirty="0"/>
              <a:t>right- limited copy. Here, when the right </a:t>
            </a:r>
            <a:r>
              <a:rPr lang="en-US" i="1" dirty="0"/>
              <a:t>R* </a:t>
            </a:r>
            <a:r>
              <a:rPr lang="en-US" dirty="0"/>
              <a:t>is copied from access(</a:t>
            </a:r>
            <a:r>
              <a:rPr lang="en-US" dirty="0" err="1"/>
              <a:t>i,j</a:t>
            </a:r>
            <a:r>
              <a:rPr lang="en-US" dirty="0"/>
              <a:t>) to access(</a:t>
            </a:r>
            <a:r>
              <a:rPr lang="en-US" dirty="0" err="1"/>
              <a:t>k,j</a:t>
            </a:r>
            <a:r>
              <a:rPr lang="en-US" dirty="0"/>
              <a:t>), only the right </a:t>
            </a:r>
            <a:r>
              <a:rPr lang="en-US" i="1" dirty="0"/>
              <a:t>R </a:t>
            </a:r>
            <a:r>
              <a:rPr lang="en-US" dirty="0"/>
              <a:t>(not R*</a:t>
            </a:r>
            <a:r>
              <a:rPr lang="en-US" i="1" dirty="0"/>
              <a:t>) </a:t>
            </a:r>
            <a:r>
              <a:rPr lang="en-US" dirty="0"/>
              <a:t>is created. A process executing in domain </a:t>
            </a:r>
            <a:r>
              <a:rPr lang="en-US" i="1" dirty="0" err="1"/>
              <a:t>Dk</a:t>
            </a:r>
            <a:r>
              <a:rPr lang="en-US" i="1" dirty="0"/>
              <a:t> </a:t>
            </a:r>
            <a:r>
              <a:rPr lang="en-US" dirty="0"/>
              <a:t>cannot further copy the right </a:t>
            </a:r>
            <a:r>
              <a:rPr lang="en-US" i="1" dirty="0"/>
              <a:t>R. </a:t>
            </a:r>
            <a:endParaRPr lang="en-US" dirty="0"/>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53</a:t>
            </a:fld>
            <a:endParaRPr lang="en-IN" dirty="0"/>
          </a:p>
        </p:txBody>
      </p:sp>
    </p:spTree>
    <p:extLst>
      <p:ext uri="{BB962C8B-B14F-4D97-AF65-F5344CB8AC3E}">
        <p14:creationId xmlns:p14="http://schemas.microsoft.com/office/powerpoint/2010/main" val="353690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lnSpcReduction="10000"/>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 </a:t>
            </a:r>
          </a:p>
          <a:p>
            <a:pPr marL="0" indent="0">
              <a:buNone/>
            </a:pPr>
            <a:r>
              <a:rPr lang="en-US" dirty="0"/>
              <a:t>We also need a mechanism to allow </a:t>
            </a:r>
            <a:r>
              <a:rPr lang="en-US" b="1" dirty="0"/>
              <a:t>addition </a:t>
            </a:r>
            <a:r>
              <a:rPr lang="en-US" dirty="0"/>
              <a:t>of new rights and </a:t>
            </a:r>
            <a:r>
              <a:rPr lang="en-US" b="1" dirty="0"/>
              <a:t>removal </a:t>
            </a:r>
            <a:r>
              <a:rPr lang="en-US" dirty="0"/>
              <a:t>of some rights. </a:t>
            </a:r>
            <a:endParaRPr lang="en-US" dirty="0" smtClean="0"/>
          </a:p>
          <a:p>
            <a:pPr marL="0" indent="0">
              <a:buNone/>
            </a:pPr>
            <a:r>
              <a:rPr lang="en-US" dirty="0" smtClean="0"/>
              <a:t>The </a:t>
            </a:r>
            <a:r>
              <a:rPr lang="en-US" b="1" i="1" dirty="0"/>
              <a:t>owner </a:t>
            </a:r>
            <a:r>
              <a:rPr lang="en-US" dirty="0"/>
              <a:t>right controls these operations. If access(</a:t>
            </a:r>
            <a:r>
              <a:rPr lang="en-US" dirty="0" err="1"/>
              <a:t>i,j</a:t>
            </a:r>
            <a:r>
              <a:rPr lang="en-US" dirty="0"/>
              <a:t>) includes the </a:t>
            </a:r>
            <a:r>
              <a:rPr lang="en-US" b="1" i="1" dirty="0"/>
              <a:t>owner </a:t>
            </a:r>
            <a:r>
              <a:rPr lang="en-US" dirty="0"/>
              <a:t>right, then a process executing in domain Di, can add and remove any right in any entry in column j. </a:t>
            </a:r>
            <a:endParaRPr lang="en-US" dirty="0" smtClean="0"/>
          </a:p>
          <a:p>
            <a:pPr marL="0" indent="0">
              <a:buNone/>
            </a:pPr>
            <a:r>
              <a:rPr lang="en-US" dirty="0" smtClean="0"/>
              <a:t>For </a:t>
            </a:r>
            <a:r>
              <a:rPr lang="en-US" dirty="0"/>
              <a:t>example, in below figure (a), domain D1 is the owner of F1, and thus can add and delete any valid right in column F1. </a:t>
            </a:r>
            <a:endParaRPr lang="en-US" dirty="0" smtClean="0"/>
          </a:p>
          <a:p>
            <a:pPr marL="0" indent="0">
              <a:buNone/>
            </a:pPr>
            <a:r>
              <a:rPr lang="en-US" dirty="0" smtClean="0"/>
              <a:t>Similarly</a:t>
            </a:r>
            <a:r>
              <a:rPr lang="en-US" dirty="0"/>
              <a:t>, domain </a:t>
            </a:r>
            <a:r>
              <a:rPr lang="en-US" i="1" dirty="0"/>
              <a:t>D2 </a:t>
            </a:r>
            <a:r>
              <a:rPr lang="en-US" dirty="0"/>
              <a:t>is the owner of </a:t>
            </a:r>
            <a:r>
              <a:rPr lang="en-US" i="1" dirty="0"/>
              <a:t>F2 </a:t>
            </a:r>
            <a:r>
              <a:rPr lang="en-US" dirty="0"/>
              <a:t>and F3 and thus can add and remove any valid right within these two columns. Thus, the access matrix of figure(a) can be modified to the access matrix shown in figure(b) as follows. </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54</a:t>
            </a:fld>
            <a:endParaRPr lang="en-IN" dirty="0"/>
          </a:p>
        </p:txBody>
      </p:sp>
    </p:spTree>
    <p:extLst>
      <p:ext uri="{BB962C8B-B14F-4D97-AF65-F5344CB8AC3E}">
        <p14:creationId xmlns:p14="http://schemas.microsoft.com/office/powerpoint/2010/main" val="28261683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55</a:t>
            </a:fld>
            <a:endParaRPr lang="en-IN" dirty="0"/>
          </a:p>
        </p:txBody>
      </p:sp>
      <p:pic>
        <p:nvPicPr>
          <p:cNvPr id="6" name="image16.jpeg"/>
          <p:cNvPicPr/>
          <p:nvPr/>
        </p:nvPicPr>
        <p:blipFill>
          <a:blip r:embed="rId3" cstate="print"/>
          <a:stretch>
            <a:fillRect/>
          </a:stretch>
        </p:blipFill>
        <p:spPr>
          <a:xfrm>
            <a:off x="1889091" y="2194561"/>
            <a:ext cx="5323560" cy="4020368"/>
          </a:xfrm>
          <a:prstGeom prst="rect">
            <a:avLst/>
          </a:prstGeom>
        </p:spPr>
      </p:pic>
      <p:sp>
        <p:nvSpPr>
          <p:cNvPr id="7" name="Rectangle 6"/>
          <p:cNvSpPr/>
          <p:nvPr/>
        </p:nvSpPr>
        <p:spPr>
          <a:xfrm>
            <a:off x="7422427" y="2407655"/>
            <a:ext cx="3878981" cy="2585323"/>
          </a:xfrm>
          <a:prstGeom prst="rect">
            <a:avLst/>
          </a:prstGeom>
        </p:spPr>
        <p:txBody>
          <a:bodyPr wrap="square">
            <a:spAutoFit/>
          </a:bodyPr>
          <a:lstStyle/>
          <a:p>
            <a:r>
              <a:rPr lang="en-US" dirty="0">
                <a:solidFill>
                  <a:srgbClr val="000000"/>
                </a:solidFill>
                <a:latin typeface="Times New Roman" panose="02020603050405020304" pitchFamily="18" charset="0"/>
              </a:rPr>
              <a:t>A mechanism is also needed to change the entries in a row. If access(</a:t>
            </a:r>
            <a:r>
              <a:rPr lang="en-US" dirty="0" err="1">
                <a:solidFill>
                  <a:srgbClr val="000000"/>
                </a:solidFill>
                <a:latin typeface="Times New Roman" panose="02020603050405020304" pitchFamily="18" charset="0"/>
              </a:rPr>
              <a:t>i,j</a:t>
            </a:r>
            <a:r>
              <a:rPr lang="en-US" dirty="0">
                <a:solidFill>
                  <a:srgbClr val="000000"/>
                </a:solidFill>
                <a:latin typeface="Times New Roman" panose="02020603050405020304" pitchFamily="18" charset="0"/>
              </a:rPr>
              <a:t>) includes the </a:t>
            </a:r>
            <a:r>
              <a:rPr lang="en-US" b="1" i="1" dirty="0">
                <a:solidFill>
                  <a:srgbClr val="000000"/>
                </a:solidFill>
                <a:latin typeface="Times New Roman" panose="02020603050405020304" pitchFamily="18" charset="0"/>
              </a:rPr>
              <a:t>control </a:t>
            </a:r>
            <a:r>
              <a:rPr lang="en-US" dirty="0">
                <a:solidFill>
                  <a:srgbClr val="000000"/>
                </a:solidFill>
                <a:latin typeface="Times New Roman" panose="02020603050405020304" pitchFamily="18" charset="0"/>
              </a:rPr>
              <a:t>right, then a process executing in domain </a:t>
            </a:r>
            <a:r>
              <a:rPr lang="en-US" i="1" dirty="0">
                <a:solidFill>
                  <a:srgbClr val="000000"/>
                </a:solidFill>
                <a:latin typeface="Times New Roman" panose="02020603050405020304" pitchFamily="18" charset="0"/>
              </a:rPr>
              <a:t>Di, </a:t>
            </a:r>
            <a:r>
              <a:rPr lang="en-US" dirty="0">
                <a:solidFill>
                  <a:srgbClr val="000000"/>
                </a:solidFill>
                <a:latin typeface="Times New Roman" panose="02020603050405020304" pitchFamily="18" charset="0"/>
              </a:rPr>
              <a:t>can remove any access right from row j. For example, in figure, we include the </a:t>
            </a:r>
            <a:r>
              <a:rPr lang="en-US" i="1" dirty="0">
                <a:solidFill>
                  <a:srgbClr val="000000"/>
                </a:solidFill>
                <a:latin typeface="Times New Roman" panose="02020603050405020304" pitchFamily="18" charset="0"/>
              </a:rPr>
              <a:t>control </a:t>
            </a:r>
            <a:r>
              <a:rPr lang="en-US" dirty="0">
                <a:solidFill>
                  <a:srgbClr val="000000"/>
                </a:solidFill>
                <a:latin typeface="Times New Roman" panose="02020603050405020304" pitchFamily="18" charset="0"/>
              </a:rPr>
              <a:t>right in access(D3, D4). Then, a process executing in domain D3 can modify domain D4. </a:t>
            </a:r>
            <a:endParaRPr lang="en-IN" dirty="0"/>
          </a:p>
        </p:txBody>
      </p:sp>
    </p:spTree>
    <p:extLst>
      <p:ext uri="{BB962C8B-B14F-4D97-AF65-F5344CB8AC3E}">
        <p14:creationId xmlns:p14="http://schemas.microsoft.com/office/powerpoint/2010/main" val="40497285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a:t>
            </a:r>
          </a:p>
          <a:p>
            <a:pPr marL="0" indent="0">
              <a:buNone/>
            </a:pP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56</a:t>
            </a:fld>
            <a:endParaRPr lang="en-IN" dirty="0"/>
          </a:p>
        </p:txBody>
      </p:sp>
      <p:grpSp>
        <p:nvGrpSpPr>
          <p:cNvPr id="8" name="Group 7"/>
          <p:cNvGrpSpPr>
            <a:grpSpLocks/>
          </p:cNvGrpSpPr>
          <p:nvPr/>
        </p:nvGrpSpPr>
        <p:grpSpPr bwMode="auto">
          <a:xfrm>
            <a:off x="2175309" y="2581592"/>
            <a:ext cx="7002663" cy="1694815"/>
            <a:chOff x="0" y="0"/>
            <a:chExt cx="9708" cy="2669"/>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706" cy="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a:spLocks noChangeArrowheads="1"/>
            </p:cNvSpPr>
            <p:nvPr/>
          </p:nvSpPr>
          <p:spPr bwMode="auto">
            <a:xfrm>
              <a:off x="8728" y="1860"/>
              <a:ext cx="9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995"/>
                </a:lnSpc>
                <a:spcAft>
                  <a:spcPts val="0"/>
                </a:spcAft>
                <a:tabLst>
                  <a:tab pos="608965" algn="l"/>
                </a:tabLst>
              </a:pPr>
              <a:r>
                <a:rPr lang="en-IN" sz="1000">
                  <a:effectLst/>
                  <a:latin typeface="Calibri" panose="020F0502020204030204" pitchFamily="34" charset="0"/>
                  <a:ea typeface="Times New Roman" panose="02020603050405020304" pitchFamily="18" charset="0"/>
                  <a:cs typeface="Times New Roman" panose="02020603050405020304" pitchFamily="18" charset="0"/>
                </a:rPr>
                <a:t>  </a:t>
              </a:r>
              <a:r>
                <a:rPr lang="en-IN" sz="1000" spc="4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Control	</a:t>
              </a:r>
              <a:endParaRPr lang="en-IN" sz="1100">
                <a:effectLst/>
                <a:latin typeface="Times New Roman" panose="02020603050405020304" pitchFamily="18" charset="0"/>
                <a:ea typeface="Times New Roman" panose="02020603050405020304" pitchFamily="18" charset="0"/>
              </a:endParaRPr>
            </a:p>
          </p:txBody>
        </p:sp>
      </p:grpSp>
      <p:pic>
        <p:nvPicPr>
          <p:cNvPr id="11" name="image17.jpeg"/>
          <p:cNvPicPr/>
          <p:nvPr/>
        </p:nvPicPr>
        <p:blipFill>
          <a:blip r:embed="rId4" cstate="print"/>
          <a:stretch>
            <a:fillRect/>
          </a:stretch>
        </p:blipFill>
        <p:spPr>
          <a:xfrm>
            <a:off x="2059806" y="4668436"/>
            <a:ext cx="7116723" cy="1748155"/>
          </a:xfrm>
          <a:prstGeom prst="rect">
            <a:avLst/>
          </a:prstGeom>
        </p:spPr>
      </p:pic>
    </p:spTree>
    <p:extLst>
      <p:ext uri="{BB962C8B-B14F-4D97-AF65-F5344CB8AC3E}">
        <p14:creationId xmlns:p14="http://schemas.microsoft.com/office/powerpoint/2010/main" val="2964612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IN" b="1" dirty="0"/>
              <a:t>ACCESS </a:t>
            </a:r>
            <a:r>
              <a:rPr lang="en-IN" b="1" dirty="0" smtClean="0"/>
              <a:t>MATRIX</a:t>
            </a:r>
          </a:p>
          <a:p>
            <a:r>
              <a:rPr lang="en-IN" b="1" dirty="0"/>
              <a:t>Implementation of Access Matrix </a:t>
            </a:r>
            <a:endParaRPr lang="en-IN" dirty="0"/>
          </a:p>
          <a:p>
            <a:pPr marL="0" indent="0">
              <a:buNone/>
            </a:pPr>
            <a:r>
              <a:rPr lang="en-US" dirty="0"/>
              <a:t>Different methods of implementing the access matrix (which is sparse). </a:t>
            </a:r>
          </a:p>
          <a:p>
            <a:pPr lvl="1"/>
            <a:r>
              <a:rPr lang="en-IN" dirty="0" smtClean="0"/>
              <a:t>Global </a:t>
            </a:r>
            <a:r>
              <a:rPr lang="en-IN" dirty="0"/>
              <a:t>Table </a:t>
            </a:r>
          </a:p>
          <a:p>
            <a:pPr lvl="1"/>
            <a:r>
              <a:rPr lang="en-IN" dirty="0" smtClean="0"/>
              <a:t> </a:t>
            </a:r>
            <a:r>
              <a:rPr lang="en-IN" dirty="0"/>
              <a:t>Access Lists for Objects </a:t>
            </a:r>
          </a:p>
          <a:p>
            <a:pPr lvl="1"/>
            <a:r>
              <a:rPr lang="en-IN" dirty="0" smtClean="0"/>
              <a:t>Capability </a:t>
            </a:r>
            <a:r>
              <a:rPr lang="en-IN" dirty="0"/>
              <a:t>Lists for Domains </a:t>
            </a:r>
          </a:p>
          <a:p>
            <a:pPr lvl="1"/>
            <a:r>
              <a:rPr lang="en-IN" dirty="0" smtClean="0"/>
              <a:t> </a:t>
            </a:r>
            <a:r>
              <a:rPr lang="en-IN" dirty="0"/>
              <a:t>Lock-Key Mechanism </a:t>
            </a:r>
            <a:endParaRPr lang="en-IN" dirty="0" smtClean="0"/>
          </a:p>
          <a:p>
            <a:pPr lvl="1"/>
            <a:endParaRPr lang="en-IN" dirty="0" smtClean="0"/>
          </a:p>
          <a:p>
            <a:pPr marL="0" indent="0">
              <a:buNone/>
            </a:pPr>
            <a:endParaRPr lang="en-IN" b="1" dirty="0" smtClean="0"/>
          </a:p>
          <a:p>
            <a:pPr marL="0" indent="0">
              <a:buNone/>
            </a:pP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57</a:t>
            </a:fld>
            <a:endParaRPr lang="en-IN" dirty="0"/>
          </a:p>
        </p:txBody>
      </p:sp>
    </p:spTree>
    <p:extLst>
      <p:ext uri="{BB962C8B-B14F-4D97-AF65-F5344CB8AC3E}">
        <p14:creationId xmlns:p14="http://schemas.microsoft.com/office/powerpoint/2010/main" val="1154235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92500" lnSpcReduction="10000"/>
          </a:bodyPr>
          <a:lstStyle/>
          <a:p>
            <a:r>
              <a:rPr lang="en-IN" b="1" dirty="0">
                <a:solidFill>
                  <a:srgbClr val="FF0000"/>
                </a:solidFill>
              </a:rPr>
              <a:t>PROTECTION: </a:t>
            </a:r>
            <a:endParaRPr lang="en-IN" b="1" dirty="0" smtClean="0">
              <a:solidFill>
                <a:srgbClr val="FF0000"/>
              </a:solidFill>
            </a:endParaRPr>
          </a:p>
          <a:p>
            <a:r>
              <a:rPr lang="en-IN" b="1" dirty="0" smtClean="0"/>
              <a:t>Global </a:t>
            </a:r>
            <a:r>
              <a:rPr lang="en-IN" b="1" dirty="0"/>
              <a:t>Table </a:t>
            </a:r>
            <a:endParaRPr lang="en-IN" dirty="0"/>
          </a:p>
          <a:p>
            <a:r>
              <a:rPr lang="en-US" dirty="0"/>
              <a:t>This is the simplest implementation of access matrix. A set of ordered triples </a:t>
            </a:r>
            <a:r>
              <a:rPr lang="en-US" i="1" dirty="0"/>
              <a:t>&lt;domain, object, rights-set&gt; </a:t>
            </a:r>
            <a:r>
              <a:rPr lang="en-US" dirty="0"/>
              <a:t>is maintained in a file. Whenever an operation </a:t>
            </a:r>
            <a:r>
              <a:rPr lang="en-US" i="1" dirty="0"/>
              <a:t>M </a:t>
            </a:r>
            <a:r>
              <a:rPr lang="en-US" dirty="0"/>
              <a:t>is executed on an object </a:t>
            </a:r>
            <a:r>
              <a:rPr lang="en-US" dirty="0" err="1"/>
              <a:t>Oj</a:t>
            </a:r>
            <a:r>
              <a:rPr lang="en-US" dirty="0"/>
              <a:t>, within domain </a:t>
            </a:r>
            <a:r>
              <a:rPr lang="en-US" i="1" dirty="0"/>
              <a:t>Di, </a:t>
            </a:r>
            <a:r>
              <a:rPr lang="en-US" dirty="0"/>
              <a:t>the table is searched for a triple </a:t>
            </a:r>
            <a:r>
              <a:rPr lang="en-US" i="1" dirty="0"/>
              <a:t>&lt;Di, </a:t>
            </a:r>
            <a:r>
              <a:rPr lang="en-US" dirty="0" err="1"/>
              <a:t>Oj</a:t>
            </a:r>
            <a:r>
              <a:rPr lang="en-US" dirty="0"/>
              <a:t>, </a:t>
            </a:r>
            <a:r>
              <a:rPr lang="en-US" i="1" dirty="0" err="1"/>
              <a:t>Rk</a:t>
            </a:r>
            <a:r>
              <a:rPr lang="en-US" i="1" dirty="0"/>
              <a:t>&gt;. </a:t>
            </a:r>
            <a:r>
              <a:rPr lang="en-US" dirty="0"/>
              <a:t>If this triple is found, the operation is allowed to continue; otherwise, an exception (or error) condition is raised. </a:t>
            </a:r>
          </a:p>
          <a:p>
            <a:r>
              <a:rPr lang="en-IN" dirty="0"/>
              <a:t>Drawbacks - </a:t>
            </a:r>
          </a:p>
          <a:p>
            <a:r>
              <a:rPr lang="en-US" dirty="0"/>
              <a:t>The table is usually large and thus cannot be kept in main memory. </a:t>
            </a:r>
          </a:p>
          <a:p>
            <a:r>
              <a:rPr lang="en-IN" dirty="0"/>
              <a:t>Additional I/O is needed </a:t>
            </a:r>
            <a:endParaRPr lang="en-IN" dirty="0" smtClean="0"/>
          </a:p>
          <a:p>
            <a:pPr marL="0" indent="0">
              <a:buNone/>
            </a:pPr>
            <a:endParaRPr lang="en-IN" b="1" dirty="0" smtClean="0"/>
          </a:p>
          <a:p>
            <a:pPr marL="0" indent="0">
              <a:buNone/>
            </a:pP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58</a:t>
            </a:fld>
            <a:endParaRPr lang="en-IN" dirty="0"/>
          </a:p>
        </p:txBody>
      </p:sp>
    </p:spTree>
    <p:extLst>
      <p:ext uri="{BB962C8B-B14F-4D97-AF65-F5344CB8AC3E}">
        <p14:creationId xmlns:p14="http://schemas.microsoft.com/office/powerpoint/2010/main" val="16318615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92500" lnSpcReduction="10000"/>
          </a:bodyPr>
          <a:lstStyle/>
          <a:p>
            <a:r>
              <a:rPr lang="en-IN" b="1" dirty="0">
                <a:solidFill>
                  <a:srgbClr val="FF0000"/>
                </a:solidFill>
              </a:rPr>
              <a:t>PROTECTION: </a:t>
            </a:r>
            <a:endParaRPr lang="en-IN" b="1" dirty="0" smtClean="0">
              <a:solidFill>
                <a:srgbClr val="FF0000"/>
              </a:solidFill>
            </a:endParaRPr>
          </a:p>
          <a:p>
            <a:r>
              <a:rPr lang="en-IN" b="1" dirty="0" smtClean="0"/>
              <a:t>Access </a:t>
            </a:r>
            <a:r>
              <a:rPr lang="en-IN" b="1" dirty="0"/>
              <a:t>Lists for Objects </a:t>
            </a:r>
            <a:endParaRPr lang="en-IN" dirty="0"/>
          </a:p>
          <a:p>
            <a:r>
              <a:rPr lang="en-US" dirty="0"/>
              <a:t>Each column in the access matrix can be implemented as an access list for one object. The empty entries are discarded. The resulting list for each object consists of ordered pairs </a:t>
            </a:r>
            <a:r>
              <a:rPr lang="en-US" i="1" dirty="0"/>
              <a:t>&lt;domain, rights-set&gt;. </a:t>
            </a:r>
            <a:r>
              <a:rPr lang="en-US" dirty="0"/>
              <a:t>It defines all domains access right for that object. When an operation M is executed on object </a:t>
            </a:r>
            <a:r>
              <a:rPr lang="en-US" dirty="0" err="1"/>
              <a:t>Oj</a:t>
            </a:r>
            <a:r>
              <a:rPr lang="en-US" dirty="0"/>
              <a:t> in Di, search the access list for object </a:t>
            </a:r>
            <a:r>
              <a:rPr lang="en-US" dirty="0" err="1"/>
              <a:t>Oj</a:t>
            </a:r>
            <a:r>
              <a:rPr lang="en-US" dirty="0"/>
              <a:t>, look for an entry </a:t>
            </a:r>
            <a:r>
              <a:rPr lang="en-US" i="1" dirty="0"/>
              <a:t>&lt;Di, </a:t>
            </a:r>
            <a:r>
              <a:rPr lang="en-US" dirty="0" err="1"/>
              <a:t>Rj</a:t>
            </a:r>
            <a:r>
              <a:rPr lang="en-US" dirty="0"/>
              <a:t> &gt; with </a:t>
            </a:r>
          </a:p>
          <a:p>
            <a:r>
              <a:rPr lang="en-US" dirty="0"/>
              <a:t>M e </a:t>
            </a:r>
            <a:r>
              <a:rPr lang="en-US" dirty="0" err="1"/>
              <a:t>Kj</a:t>
            </a:r>
            <a:r>
              <a:rPr lang="en-US" dirty="0"/>
              <a:t>. If the entry is found, we allow the operation; if it is not, we check the </a:t>
            </a:r>
          </a:p>
          <a:p>
            <a:pPr marL="0" indent="0">
              <a:buNone/>
            </a:pPr>
            <a:r>
              <a:rPr lang="en-US" dirty="0"/>
              <a:t>default set. If M is in the default set, we allow the access. Otherwise, access is </a:t>
            </a:r>
          </a:p>
          <a:p>
            <a:pPr marL="0" indent="0">
              <a:buNone/>
            </a:pPr>
            <a:r>
              <a:rPr lang="en-US" dirty="0"/>
              <a:t>denied, and an exception condition occurs. For efficiency, we may check the </a:t>
            </a:r>
          </a:p>
          <a:p>
            <a:pPr marL="0" indent="0">
              <a:buNone/>
            </a:pPr>
            <a:r>
              <a:rPr lang="en-US" dirty="0"/>
              <a:t>default set first and then search the access list. </a:t>
            </a:r>
            <a:endParaRPr lang="en-IN" b="1" dirty="0" smtClean="0"/>
          </a:p>
          <a:p>
            <a:pPr marL="0" indent="0">
              <a:buNone/>
            </a:pP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59</a:t>
            </a:fld>
            <a:endParaRPr lang="en-IN" dirty="0"/>
          </a:p>
        </p:txBody>
      </p:sp>
    </p:spTree>
    <p:extLst>
      <p:ext uri="{BB962C8B-B14F-4D97-AF65-F5344CB8AC3E}">
        <p14:creationId xmlns:p14="http://schemas.microsoft.com/office/powerpoint/2010/main" val="428810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97" y="-77638"/>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69507" y="1514224"/>
            <a:ext cx="11588817" cy="5024688"/>
          </a:xfrm>
        </p:spPr>
        <p:txBody>
          <a:bodyPr>
            <a:normAutofit/>
          </a:bodyPr>
          <a:lstStyle/>
          <a:p>
            <a:pPr marL="0" indent="0">
              <a:buNone/>
            </a:pPr>
            <a:r>
              <a:rPr lang="en-IN" b="1" dirty="0" smtClean="0">
                <a:solidFill>
                  <a:srgbClr val="FF0000"/>
                </a:solidFill>
              </a:rPr>
              <a:t>Secondary storage-</a:t>
            </a:r>
            <a:r>
              <a:rPr lang="en-IN" dirty="0" smtClean="0"/>
              <a:t> </a:t>
            </a:r>
            <a:r>
              <a:rPr lang="en-IN" b="1" dirty="0">
                <a:solidFill>
                  <a:srgbClr val="0070C0"/>
                </a:solidFill>
              </a:rPr>
              <a:t>Magnetic Tapes</a:t>
            </a:r>
            <a:endParaRPr lang="en-IN" b="1" dirty="0" smtClean="0">
              <a:solidFill>
                <a:srgbClr val="0070C0"/>
              </a:solidFill>
            </a:endParaRPr>
          </a:p>
          <a:p>
            <a:r>
              <a:rPr lang="en-US" dirty="0"/>
              <a:t>Magnetic tape is a secondary-storage medium. </a:t>
            </a:r>
            <a:endParaRPr lang="en-US" dirty="0" smtClean="0"/>
          </a:p>
          <a:p>
            <a:r>
              <a:rPr lang="en-US" dirty="0" smtClean="0">
                <a:solidFill>
                  <a:srgbClr val="FF0000"/>
                </a:solidFill>
              </a:rPr>
              <a:t>It </a:t>
            </a:r>
            <a:r>
              <a:rPr lang="en-US" dirty="0">
                <a:solidFill>
                  <a:srgbClr val="FF0000"/>
                </a:solidFill>
              </a:rPr>
              <a:t>is a permanent memory and can hold large quantities of data</a:t>
            </a:r>
            <a:r>
              <a:rPr lang="en-US" dirty="0" smtClean="0"/>
              <a:t>.</a:t>
            </a:r>
          </a:p>
          <a:p>
            <a:r>
              <a:rPr lang="en-US" dirty="0" smtClean="0"/>
              <a:t> </a:t>
            </a:r>
            <a:r>
              <a:rPr lang="en-US" dirty="0"/>
              <a:t>The time taken to access data (access time) is large compared with that of magnetic disk, because here data is accessed sequentially. When the n</a:t>
            </a:r>
            <a:r>
              <a:rPr lang="en-US" sz="3200" baseline="30000" dirty="0"/>
              <a:t>th</a:t>
            </a:r>
            <a:r>
              <a:rPr lang="en-US" dirty="0"/>
              <a:t> data has to be read, the tape starts moving from first and reaches the n</a:t>
            </a:r>
            <a:r>
              <a:rPr lang="en-US" baseline="30000" dirty="0"/>
              <a:t>th</a:t>
            </a:r>
            <a:r>
              <a:rPr lang="en-US" dirty="0" smtClean="0"/>
              <a:t> </a:t>
            </a:r>
            <a:r>
              <a:rPr lang="en-US" dirty="0"/>
              <a:t>position and then data is read from n</a:t>
            </a:r>
            <a:r>
              <a:rPr lang="en-US" baseline="30000" dirty="0"/>
              <a:t>th</a:t>
            </a:r>
            <a:r>
              <a:rPr lang="en-US" dirty="0" smtClean="0"/>
              <a:t> </a:t>
            </a:r>
            <a:r>
              <a:rPr lang="en-US" dirty="0"/>
              <a:t>position</a:t>
            </a:r>
            <a:r>
              <a:rPr lang="en-US" dirty="0" smtClean="0"/>
              <a:t>.</a:t>
            </a:r>
          </a:p>
          <a:p>
            <a:r>
              <a:rPr lang="en-US" dirty="0" smtClean="0"/>
              <a:t> </a:t>
            </a:r>
            <a:r>
              <a:rPr lang="en-US" dirty="0"/>
              <a:t>It is not possible to directly move to the n</a:t>
            </a:r>
            <a:r>
              <a:rPr lang="en-US" baseline="30000" dirty="0"/>
              <a:t>th</a:t>
            </a:r>
            <a:r>
              <a:rPr lang="en-US" dirty="0" smtClean="0"/>
              <a:t> </a:t>
            </a:r>
            <a:r>
              <a:rPr lang="en-US" dirty="0"/>
              <a:t>position. So tapes are used </a:t>
            </a:r>
            <a:r>
              <a:rPr lang="en-US" dirty="0">
                <a:solidFill>
                  <a:srgbClr val="0070C0"/>
                </a:solidFill>
              </a:rPr>
              <a:t>mainly for backup, for storage of infrequently used information</a:t>
            </a:r>
            <a:r>
              <a:rPr lang="en-US" dirty="0"/>
              <a:t>.</a:t>
            </a:r>
            <a:endParaRPr lang="en-IN" b="1" dirty="0" smtClean="0">
              <a:solidFill>
                <a:srgbClr val="FF000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a:t>
            </a:fld>
            <a:endParaRPr lang="en-IN" dirty="0"/>
          </a:p>
        </p:txBody>
      </p:sp>
    </p:spTree>
    <p:extLst>
      <p:ext uri="{BB962C8B-B14F-4D97-AF65-F5344CB8AC3E}">
        <p14:creationId xmlns:p14="http://schemas.microsoft.com/office/powerpoint/2010/main" val="1890123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92500" lnSpcReduction="20000"/>
          </a:bodyPr>
          <a:lstStyle/>
          <a:p>
            <a:r>
              <a:rPr lang="en-IN" b="1" dirty="0">
                <a:solidFill>
                  <a:srgbClr val="FF0000"/>
                </a:solidFill>
              </a:rPr>
              <a:t>PROTECTION: </a:t>
            </a:r>
            <a:endParaRPr lang="en-IN" b="1" dirty="0" smtClean="0">
              <a:solidFill>
                <a:srgbClr val="FF0000"/>
              </a:solidFill>
            </a:endParaRPr>
          </a:p>
          <a:p>
            <a:r>
              <a:rPr lang="en-US" b="1" dirty="0" smtClean="0"/>
              <a:t>Capability </a:t>
            </a:r>
            <a:r>
              <a:rPr lang="en-US" b="1" dirty="0"/>
              <a:t>Lists for Domains</a:t>
            </a:r>
            <a:endParaRPr lang="en-IN" b="1" dirty="0"/>
          </a:p>
          <a:p>
            <a:pPr>
              <a:spcBef>
                <a:spcPts val="1200"/>
              </a:spcBef>
            </a:pPr>
            <a:r>
              <a:rPr lang="en-US" dirty="0"/>
              <a:t>A capability list for a domain is a list of objects together with the operations allowed on those objects. An object is often represented by its name or address, called a </a:t>
            </a:r>
            <a:r>
              <a:rPr lang="en-US" b="1" dirty="0"/>
              <a:t>capability</a:t>
            </a:r>
            <a:r>
              <a:rPr lang="en-US" dirty="0"/>
              <a:t>. To execute operation M on object </a:t>
            </a:r>
            <a:r>
              <a:rPr lang="en-US" dirty="0" err="1"/>
              <a:t>Oj</a:t>
            </a:r>
            <a:r>
              <a:rPr lang="en-US" i="1" dirty="0"/>
              <a:t>, </a:t>
            </a:r>
            <a:r>
              <a:rPr lang="en-US" dirty="0"/>
              <a:t>the process executes the operation </a:t>
            </a:r>
            <a:r>
              <a:rPr lang="en-US" i="1" dirty="0"/>
              <a:t>M, </a:t>
            </a:r>
            <a:r>
              <a:rPr lang="en-US" dirty="0"/>
              <a:t>specifying the capability for object </a:t>
            </a:r>
            <a:r>
              <a:rPr lang="en-US" dirty="0" err="1"/>
              <a:t>Oj</a:t>
            </a:r>
            <a:r>
              <a:rPr lang="en-US" dirty="0"/>
              <a:t> as a parameter. Simple possession of the capability means that </a:t>
            </a:r>
            <a:r>
              <a:rPr lang="en-US" dirty="0" smtClean="0"/>
              <a:t>access </a:t>
            </a:r>
            <a:r>
              <a:rPr lang="en-US" dirty="0"/>
              <a:t>is allowed.</a:t>
            </a:r>
            <a:endParaRPr lang="en-IN" dirty="0"/>
          </a:p>
          <a:p>
            <a:pPr>
              <a:spcBef>
                <a:spcPts val="1200"/>
              </a:spcBef>
            </a:pPr>
            <a:r>
              <a:rPr lang="en-US" dirty="0" smtClean="0"/>
              <a:t>Capabilities </a:t>
            </a:r>
            <a:r>
              <a:rPr lang="en-US" dirty="0"/>
              <a:t>are usually distinguished from other data in one of two ways: Each object has a tag to denote its type either as a capability or as accessible data.</a:t>
            </a:r>
            <a:endParaRPr lang="en-IN" dirty="0"/>
          </a:p>
          <a:p>
            <a:pPr>
              <a:spcBef>
                <a:spcPts val="1200"/>
              </a:spcBef>
            </a:pPr>
            <a:r>
              <a:rPr lang="en-US" dirty="0"/>
              <a:t>Alternatively, the address space associated with a program can be split into two parts. One part is accessible to the program and contains the program's normal data and instructions. The other part, containing the capability list, is accessible only by the operating system.</a:t>
            </a:r>
            <a:endParaRPr lang="en-IN" dirty="0"/>
          </a:p>
          <a:p>
            <a:pPr marL="0" indent="0">
              <a:spcBef>
                <a:spcPts val="1200"/>
              </a:spcBef>
              <a:buNone/>
            </a:pP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60</a:t>
            </a:fld>
            <a:endParaRPr lang="en-IN" dirty="0"/>
          </a:p>
        </p:txBody>
      </p:sp>
    </p:spTree>
    <p:extLst>
      <p:ext uri="{BB962C8B-B14F-4D97-AF65-F5344CB8AC3E}">
        <p14:creationId xmlns:p14="http://schemas.microsoft.com/office/powerpoint/2010/main" val="42477361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r>
              <a:rPr lang="en-IN" b="1" dirty="0" smtClean="0"/>
              <a:t>A </a:t>
            </a:r>
            <a:r>
              <a:rPr lang="en-IN" b="1" dirty="0"/>
              <a:t>Lock-Key Mechanism </a:t>
            </a:r>
            <a:endParaRPr lang="en-IN" dirty="0"/>
          </a:p>
          <a:p>
            <a:r>
              <a:rPr lang="en-US" dirty="0"/>
              <a:t>The lock-key scheme is a compromise between access lists and capability lists. Each object has a list of unique bit patterns, called locks. Similarly, each domain has a list of unique bit patterns, called keys. A process executing in a domain can access an object only if that domain has a key that matches one of the locks of the object. </a:t>
            </a:r>
            <a:r>
              <a:rPr lang="en-IN" b="1" dirty="0" smtClean="0"/>
              <a:t> </a:t>
            </a: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61</a:t>
            </a:fld>
            <a:endParaRPr lang="en-IN" dirty="0"/>
          </a:p>
        </p:txBody>
      </p:sp>
    </p:spTree>
    <p:extLst>
      <p:ext uri="{BB962C8B-B14F-4D97-AF65-F5344CB8AC3E}">
        <p14:creationId xmlns:p14="http://schemas.microsoft.com/office/powerpoint/2010/main" val="2866447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62</a:t>
            </a:fld>
            <a:endParaRPr lang="en-IN" dirty="0"/>
          </a:p>
        </p:txBody>
      </p:sp>
      <p:grpSp>
        <p:nvGrpSpPr>
          <p:cNvPr id="6" name="Group 5"/>
          <p:cNvGrpSpPr>
            <a:grpSpLocks/>
          </p:cNvGrpSpPr>
          <p:nvPr/>
        </p:nvGrpSpPr>
        <p:grpSpPr bwMode="auto">
          <a:xfrm>
            <a:off x="924025" y="1771048"/>
            <a:ext cx="9375007" cy="4443880"/>
            <a:chOff x="1411" y="315"/>
            <a:chExt cx="9419" cy="4132"/>
          </a:xfrm>
        </p:grpSpPr>
        <p:sp>
          <p:nvSpPr>
            <p:cNvPr id="7" name="AutoShape 5"/>
            <p:cNvSpPr>
              <a:spLocks/>
            </p:cNvSpPr>
            <p:nvPr/>
          </p:nvSpPr>
          <p:spPr bwMode="auto">
            <a:xfrm>
              <a:off x="1411" y="4358"/>
              <a:ext cx="9419" cy="89"/>
            </a:xfrm>
            <a:custGeom>
              <a:avLst/>
              <a:gdLst>
                <a:gd name="T0" fmla="+- 0 10831 1412"/>
                <a:gd name="T1" fmla="*/ T0 w 9419"/>
                <a:gd name="T2" fmla="+- 0 4433 4359"/>
                <a:gd name="T3" fmla="*/ 4433 h 89"/>
                <a:gd name="T4" fmla="+- 0 1412 1412"/>
                <a:gd name="T5" fmla="*/ T4 w 9419"/>
                <a:gd name="T6" fmla="+- 0 4433 4359"/>
                <a:gd name="T7" fmla="*/ 4433 h 89"/>
                <a:gd name="T8" fmla="+- 0 1412 1412"/>
                <a:gd name="T9" fmla="*/ T8 w 9419"/>
                <a:gd name="T10" fmla="+- 0 4448 4359"/>
                <a:gd name="T11" fmla="*/ 4448 h 89"/>
                <a:gd name="T12" fmla="+- 0 10831 1412"/>
                <a:gd name="T13" fmla="*/ T12 w 9419"/>
                <a:gd name="T14" fmla="+- 0 4448 4359"/>
                <a:gd name="T15" fmla="*/ 4448 h 89"/>
                <a:gd name="T16" fmla="+- 0 10831 1412"/>
                <a:gd name="T17" fmla="*/ T16 w 9419"/>
                <a:gd name="T18" fmla="+- 0 4433 4359"/>
                <a:gd name="T19" fmla="*/ 4433 h 89"/>
                <a:gd name="T20" fmla="+- 0 10831 1412"/>
                <a:gd name="T21" fmla="*/ T20 w 9419"/>
                <a:gd name="T22" fmla="+- 0 4359 4359"/>
                <a:gd name="T23" fmla="*/ 4359 h 89"/>
                <a:gd name="T24" fmla="+- 0 1412 1412"/>
                <a:gd name="T25" fmla="*/ T24 w 9419"/>
                <a:gd name="T26" fmla="+- 0 4359 4359"/>
                <a:gd name="T27" fmla="*/ 4359 h 89"/>
                <a:gd name="T28" fmla="+- 0 1412 1412"/>
                <a:gd name="T29" fmla="*/ T28 w 9419"/>
                <a:gd name="T30" fmla="+- 0 4419 4359"/>
                <a:gd name="T31" fmla="*/ 4419 h 89"/>
                <a:gd name="T32" fmla="+- 0 10831 1412"/>
                <a:gd name="T33" fmla="*/ T32 w 9419"/>
                <a:gd name="T34" fmla="+- 0 4419 4359"/>
                <a:gd name="T35" fmla="*/ 4419 h 89"/>
                <a:gd name="T36" fmla="+- 0 10831 1412"/>
                <a:gd name="T37" fmla="*/ T36 w 9419"/>
                <a:gd name="T38" fmla="+- 0 4359 4359"/>
                <a:gd name="T39" fmla="*/ 4359 h 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9419" h="89">
                  <a:moveTo>
                    <a:pt x="9419" y="74"/>
                  </a:moveTo>
                  <a:lnTo>
                    <a:pt x="0" y="74"/>
                  </a:lnTo>
                  <a:lnTo>
                    <a:pt x="0" y="89"/>
                  </a:lnTo>
                  <a:lnTo>
                    <a:pt x="9419" y="89"/>
                  </a:lnTo>
                  <a:lnTo>
                    <a:pt x="9419" y="74"/>
                  </a:lnTo>
                  <a:close/>
                  <a:moveTo>
                    <a:pt x="9419" y="0"/>
                  </a:moveTo>
                  <a:lnTo>
                    <a:pt x="0" y="0"/>
                  </a:lnTo>
                  <a:lnTo>
                    <a:pt x="0" y="60"/>
                  </a:lnTo>
                  <a:lnTo>
                    <a:pt x="9419" y="60"/>
                  </a:lnTo>
                  <a:lnTo>
                    <a:pt x="9419"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 y="315"/>
              <a:ext cx="4088" cy="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1411" y="315"/>
              <a:ext cx="9419" cy="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732405" algn="just">
                <a:spcBef>
                  <a:spcPts val="265"/>
                </a:spcBef>
                <a:spcAft>
                  <a:spcPts val="0"/>
                </a:spcAft>
              </a:pPr>
              <a:r>
                <a:rPr lang="en-US" sz="1200" b="1" dirty="0">
                  <a:effectLst/>
                  <a:latin typeface="Times New Roman" panose="02020603050405020304" pitchFamily="18" charset="0"/>
                  <a:ea typeface="Times New Roman" panose="02020603050405020304" pitchFamily="18" charset="0"/>
                </a:rPr>
                <a:t>Access Control</a:t>
              </a:r>
              <a:endParaRPr lang="en-IN" sz="1100" dirty="0">
                <a:effectLst/>
                <a:latin typeface="Times New Roman" panose="02020603050405020304" pitchFamily="18" charset="0"/>
                <a:ea typeface="Times New Roman" panose="02020603050405020304" pitchFamily="18" charset="0"/>
              </a:endParaRPr>
            </a:p>
            <a:p>
              <a:pPr marL="2732405" marR="17780" indent="457200" algn="just">
                <a:spcAft>
                  <a:spcPts val="0"/>
                </a:spcAft>
              </a:pPr>
              <a:r>
                <a:rPr lang="en-US" sz="1200" dirty="0">
                  <a:effectLst/>
                  <a:latin typeface="Times New Roman" panose="02020603050405020304" pitchFamily="18" charset="0"/>
                  <a:ea typeface="Times New Roman" panose="02020603050405020304" pitchFamily="18" charset="0"/>
                </a:rPr>
                <a:t>Each file and directory are assigned an owner, a group, or possibly a list of users, and for each of those entities, access-control information is assigned.</a:t>
              </a:r>
              <a:endParaRPr lang="en-IN" sz="1100" dirty="0">
                <a:effectLst/>
                <a:latin typeface="Times New Roman" panose="02020603050405020304" pitchFamily="18" charset="0"/>
                <a:ea typeface="Times New Roman" panose="02020603050405020304" pitchFamily="18" charset="0"/>
              </a:endParaRPr>
            </a:p>
            <a:p>
              <a:pPr marL="2732405" marR="13970" indent="457200" algn="just">
                <a:spcAft>
                  <a:spcPts val="0"/>
                </a:spcAft>
              </a:pPr>
              <a:r>
                <a:rPr lang="en-US" sz="1200" dirty="0">
                  <a:effectLst/>
                  <a:latin typeface="Times New Roman" panose="02020603050405020304" pitchFamily="18" charset="0"/>
                  <a:ea typeface="Times New Roman" panose="02020603050405020304" pitchFamily="18" charset="0"/>
                </a:rPr>
                <a:t>Solaris 10 advances the protection available in the Sun Microsystems operating system by explicitly adding the principle of least privilege via </a:t>
              </a:r>
              <a:r>
                <a:rPr lang="en-US" sz="1200" b="1" dirty="0">
                  <a:effectLst/>
                  <a:latin typeface="Times New Roman" panose="02020603050405020304" pitchFamily="18" charset="0"/>
                  <a:ea typeface="Times New Roman" panose="02020603050405020304" pitchFamily="18" charset="0"/>
                </a:rPr>
                <a:t>role-based access control (RBAC). </a:t>
              </a:r>
              <a:r>
                <a:rPr lang="en-US" sz="1200" dirty="0">
                  <a:effectLst/>
                  <a:latin typeface="Times New Roman" panose="02020603050405020304" pitchFamily="18" charset="0"/>
                  <a:ea typeface="Times New Roman" panose="02020603050405020304" pitchFamily="18" charset="0"/>
                </a:rPr>
                <a:t>This facility revolves around privileges. A privilege is the right  to execute a system call or to use an option within that system call (such as opening a file with write access). Privileges can be assigned to processes, limiting them to exactly the access they need</a:t>
              </a:r>
              <a:r>
                <a:rPr lang="en-US" sz="1200" spc="1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endParaRPr lang="en-IN" sz="11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60694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a:solidFill>
                  <a:srgbClr val="FF0000"/>
                </a:solidFill>
              </a:rPr>
              <a:t>PROTECTION: </a:t>
            </a:r>
            <a:endParaRPr lang="en-IN" b="1" dirty="0" smtClean="0">
              <a:solidFill>
                <a:srgbClr val="FF0000"/>
              </a:solidFill>
            </a:endParaRPr>
          </a:p>
          <a:p>
            <a:pPr marL="0" indent="0">
              <a:buNone/>
            </a:pPr>
            <a:r>
              <a:rPr lang="en-US" dirty="0" smtClean="0"/>
              <a:t>perform </a:t>
            </a:r>
            <a:r>
              <a:rPr lang="en-US" dirty="0"/>
              <a:t>their work. Privileges and programs can also be assigned to </a:t>
            </a:r>
            <a:r>
              <a:rPr lang="en-US" b="1" dirty="0"/>
              <a:t>roles. </a:t>
            </a:r>
            <a:r>
              <a:rPr lang="en-US" dirty="0"/>
              <a:t>Users are assigned roles or can take roles based on passwords to the roles. In this way, a user can take a role that enables a privilege, allowing the user to run a program to accomplish a specific task, as depicted in Figure 14.8. This </a:t>
            </a:r>
            <a:r>
              <a:rPr lang="en-US" dirty="0" err="1"/>
              <a:t>implementationof</a:t>
            </a:r>
            <a:r>
              <a:rPr lang="en-US" dirty="0"/>
              <a:t> privileges decreases the security risk associated with </a:t>
            </a:r>
            <a:r>
              <a:rPr lang="en-US" dirty="0" err="1"/>
              <a:t>superusers</a:t>
            </a:r>
            <a:r>
              <a:rPr lang="en-US" dirty="0"/>
              <a:t> and </a:t>
            </a:r>
            <a:r>
              <a:rPr lang="en-US" dirty="0" err="1"/>
              <a:t>setuid</a:t>
            </a:r>
            <a:r>
              <a:rPr lang="en-US" dirty="0"/>
              <a:t> programs.</a:t>
            </a:r>
            <a:endParaRPr lang="en-IN" dirty="0"/>
          </a:p>
          <a:p>
            <a:pPr marL="0" indent="0">
              <a:buNone/>
            </a:pPr>
            <a:endParaRPr lang="en-IN" b="1" dirty="0" smtClean="0"/>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63</a:t>
            </a:fld>
            <a:endParaRPr lang="en-IN" dirty="0"/>
          </a:p>
        </p:txBody>
      </p:sp>
    </p:spTree>
    <p:extLst>
      <p:ext uri="{BB962C8B-B14F-4D97-AF65-F5344CB8AC3E}">
        <p14:creationId xmlns:p14="http://schemas.microsoft.com/office/powerpoint/2010/main" val="7520380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a:bodyPr>
          <a:lstStyle/>
          <a:p>
            <a:r>
              <a:rPr lang="en-IN" b="1" dirty="0" smtClean="0"/>
              <a:t>Revocation </a:t>
            </a:r>
            <a:r>
              <a:rPr lang="en-IN" b="1" dirty="0"/>
              <a:t>of Access Rights </a:t>
            </a:r>
            <a:endParaRPr lang="en-IN" dirty="0"/>
          </a:p>
          <a:p>
            <a:r>
              <a:rPr lang="en-US" dirty="0"/>
              <a:t>Since the capabilities are distributed throughout the system, we must find them before we can revoke them. Schemes that implement revocation for capabilities include the following: </a:t>
            </a:r>
          </a:p>
          <a:p>
            <a:r>
              <a:rPr lang="en-US" dirty="0" smtClean="0"/>
              <a:t> </a:t>
            </a:r>
            <a:r>
              <a:rPr lang="en-US" b="1" dirty="0"/>
              <a:t>Reacquisition. </a:t>
            </a:r>
            <a:r>
              <a:rPr lang="en-US" dirty="0"/>
              <a:t>Periodically, all capabilities are deleted from each domain. If a process wants to use a capability, it may find that that capability has been deleted. The process may then try to reacquire the capability. If access has been revoked, the process will not be able to reacquire the capability. </a:t>
            </a:r>
          </a:p>
          <a:p>
            <a:r>
              <a:rPr lang="en-US" dirty="0" smtClean="0"/>
              <a:t> </a:t>
            </a:r>
            <a:r>
              <a:rPr lang="en-US" b="1" dirty="0"/>
              <a:t>Back-pointers. </a:t>
            </a:r>
            <a:r>
              <a:rPr lang="en-US" dirty="0"/>
              <a:t>A list of pointers is maintained with each object, pointing to all capabilities associated with that object. When revocation is required, we can follow these pointers, changing the capabilities as necessary. </a:t>
            </a:r>
            <a:endParaRPr lang="en-IN" b="1" dirty="0" smtClean="0"/>
          </a:p>
          <a:p>
            <a:pPr marL="0" indent="0">
              <a:buNone/>
            </a:pP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64</a:t>
            </a:fld>
            <a:endParaRPr lang="en-IN" dirty="0"/>
          </a:p>
        </p:txBody>
      </p:sp>
    </p:spTree>
    <p:extLst>
      <p:ext uri="{BB962C8B-B14F-4D97-AF65-F5344CB8AC3E}">
        <p14:creationId xmlns:p14="http://schemas.microsoft.com/office/powerpoint/2010/main" val="4706950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85000" lnSpcReduction="10000"/>
          </a:bodyPr>
          <a:lstStyle/>
          <a:p>
            <a:r>
              <a:rPr lang="en-IN" b="1" dirty="0">
                <a:solidFill>
                  <a:srgbClr val="FF0000"/>
                </a:solidFill>
              </a:rPr>
              <a:t>PROTECTION: </a:t>
            </a:r>
            <a:endParaRPr lang="en-IN" b="1" dirty="0" smtClean="0">
              <a:solidFill>
                <a:srgbClr val="FF0000"/>
              </a:solidFill>
            </a:endParaRPr>
          </a:p>
          <a:p>
            <a:pPr lvl="0"/>
            <a:r>
              <a:rPr lang="en-US" b="1" dirty="0" smtClean="0"/>
              <a:t>Indirection</a:t>
            </a:r>
            <a:r>
              <a:rPr lang="en-US" dirty="0"/>
              <a:t>. The capabilities point indirectly to the objects. Each capability points to a unique entry in a global table, which in turn points to the object. We implement revocation by searching the global table for the desired entry and deleting it. Then, when an access is attempted, the capability is found to point to an illegal table entry.</a:t>
            </a:r>
            <a:endParaRPr lang="en-IN" dirty="0"/>
          </a:p>
          <a:p>
            <a:r>
              <a:rPr lang="en-US" dirty="0"/>
              <a:t> </a:t>
            </a:r>
            <a:endParaRPr lang="en-IN" dirty="0"/>
          </a:p>
          <a:p>
            <a:pPr lvl="0"/>
            <a:r>
              <a:rPr lang="en-US" b="1" dirty="0"/>
              <a:t>Keys</a:t>
            </a:r>
            <a:r>
              <a:rPr lang="en-US" dirty="0"/>
              <a:t>. A key is a unique bit pattern that can be associated with a capability. This key is defined when the capability is created, and it can be neither modified nor inspected by the process owning the capability. A master key is associated with each object; it can be defined or replaced with the </a:t>
            </a:r>
            <a:r>
              <a:rPr lang="en-US" b="1" dirty="0"/>
              <a:t>set-key </a:t>
            </a:r>
            <a:r>
              <a:rPr lang="en-US" dirty="0"/>
              <a:t>operation. When a capability is created, the current value of the master key is associated with the capability. When the capability is exercised, its key is compared with the master key. If the keys match, the operation is allowed to continue; otherwise, an exception condition is raised.</a:t>
            </a:r>
            <a:endParaRPr lang="en-IN" dirty="0"/>
          </a:p>
          <a:p>
            <a:r>
              <a:rPr lang="en-US" dirty="0"/>
              <a:t>In key-based schemes, the operations of defining keys, inserting them into lists, and deleting them from lists should not be available to all users</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65</a:t>
            </a:fld>
            <a:endParaRPr lang="en-IN" dirty="0"/>
          </a:p>
        </p:txBody>
      </p:sp>
    </p:spTree>
    <p:extLst>
      <p:ext uri="{BB962C8B-B14F-4D97-AF65-F5344CB8AC3E}">
        <p14:creationId xmlns:p14="http://schemas.microsoft.com/office/powerpoint/2010/main" val="30776658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92500" lnSpcReduction="20000"/>
          </a:bodyPr>
          <a:lstStyle/>
          <a:p>
            <a:r>
              <a:rPr lang="en-IN" b="1" dirty="0">
                <a:solidFill>
                  <a:srgbClr val="FF0000"/>
                </a:solidFill>
              </a:rPr>
              <a:t>PROTECTION: </a:t>
            </a:r>
            <a:endParaRPr lang="en-IN" b="1" dirty="0" smtClean="0">
              <a:solidFill>
                <a:srgbClr val="FF0000"/>
              </a:solidFill>
            </a:endParaRPr>
          </a:p>
          <a:p>
            <a:r>
              <a:rPr lang="en-IN" b="1" dirty="0"/>
              <a:t>CAPABILITY-BASED SYSTEM </a:t>
            </a:r>
            <a:endParaRPr lang="en-IN" dirty="0"/>
          </a:p>
          <a:p>
            <a:pPr marL="0" indent="0">
              <a:buNone/>
            </a:pPr>
            <a:r>
              <a:rPr lang="en-US" dirty="0"/>
              <a:t>Here, survey of two capability-based protection systems is done. </a:t>
            </a:r>
          </a:p>
          <a:p>
            <a:pPr marL="0" indent="0">
              <a:buNone/>
            </a:pPr>
            <a:r>
              <a:rPr lang="en-IN" b="1" dirty="0"/>
              <a:t>1) An Example: Hydra </a:t>
            </a:r>
            <a:endParaRPr lang="en-IN" dirty="0"/>
          </a:p>
          <a:p>
            <a:endParaRPr lang="en-IN" dirty="0"/>
          </a:p>
          <a:p>
            <a:r>
              <a:rPr lang="en-US" dirty="0"/>
              <a:t>Hydra is a capability-based protection system that provides considerable flexibility. A fixed set of possible access rights is known to and interpreted by the system. These rights include such basic forms of access as the right to read, write, or execute a memory segment. In addition, a user (of the protection system) can declare other rights. </a:t>
            </a:r>
          </a:p>
          <a:p>
            <a:r>
              <a:rPr lang="en-US" dirty="0"/>
              <a:t>Operations on objects are defined procedurally. The procedures that implement such operations are themselves a form of object, and they are accessed indirectly by capabilities. The names of user-defined procedures must be identified to the protection system if it is to deal with </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66</a:t>
            </a:fld>
            <a:endParaRPr lang="en-IN" dirty="0"/>
          </a:p>
        </p:txBody>
      </p:sp>
    </p:spTree>
    <p:extLst>
      <p:ext uri="{BB962C8B-B14F-4D97-AF65-F5344CB8AC3E}">
        <p14:creationId xmlns:p14="http://schemas.microsoft.com/office/powerpoint/2010/main" val="15252315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85000" lnSpcReduction="20000"/>
          </a:bodyPr>
          <a:lstStyle/>
          <a:p>
            <a:r>
              <a:rPr lang="en-IN" b="1" dirty="0">
                <a:solidFill>
                  <a:srgbClr val="FF0000"/>
                </a:solidFill>
              </a:rPr>
              <a:t>PROTECTION: </a:t>
            </a:r>
            <a:endParaRPr lang="en-IN" b="1" dirty="0" smtClean="0">
              <a:solidFill>
                <a:srgbClr val="FF0000"/>
              </a:solidFill>
            </a:endParaRPr>
          </a:p>
          <a:p>
            <a:r>
              <a:rPr lang="en-US" dirty="0"/>
              <a:t>objects of the user defined type. When the definition of an object is made known to Hydra, the names of operations on the type become auxiliary rights. </a:t>
            </a:r>
          </a:p>
          <a:p>
            <a:r>
              <a:rPr lang="en-US" dirty="0"/>
              <a:t>Hydra also provides rights amplification. This scheme allows a procedure to be certified as </a:t>
            </a:r>
            <a:r>
              <a:rPr lang="en-US" i="1" dirty="0"/>
              <a:t>trustworthy </a:t>
            </a:r>
            <a:r>
              <a:rPr lang="en-US" dirty="0"/>
              <a:t>to act on a formal parameter of a specified type on behalf of any process that holds a right to execute the procedure. The rights held by a trustworthy procedure are independent of, and may exceed, the rights held by the calling process. </a:t>
            </a:r>
          </a:p>
          <a:p>
            <a:r>
              <a:rPr lang="en-US" dirty="0"/>
              <a:t>When a user passes an object as an argument to a procedure, we may need to ensure that the procedure cannot modify the abject. We can implement this restriction readily by passing an access right that does not have the modification (write) right. </a:t>
            </a:r>
          </a:p>
          <a:p>
            <a:r>
              <a:rPr lang="en-US" dirty="0"/>
              <a:t>The procedure-call mechanism of Hydra was designed as a direct solution to the </a:t>
            </a:r>
            <a:r>
              <a:rPr lang="en-US" i="1" dirty="0"/>
              <a:t>problem of mutually suspicious subsystems. </a:t>
            </a:r>
            <a:endParaRPr lang="en-US" dirty="0"/>
          </a:p>
          <a:p>
            <a:r>
              <a:rPr lang="en-US" dirty="0"/>
              <a:t>A Hydra subsystem is built on top of its protection kernel and may require protection of its own components. A subsystem interacts with the kernel through calls on a set of kernel-defined primitives that define access rights to resources defined by the subsystem. </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67</a:t>
            </a:fld>
            <a:endParaRPr lang="en-IN" dirty="0"/>
          </a:p>
        </p:txBody>
      </p:sp>
    </p:spTree>
    <p:extLst>
      <p:ext uri="{BB962C8B-B14F-4D97-AF65-F5344CB8AC3E}">
        <p14:creationId xmlns:p14="http://schemas.microsoft.com/office/powerpoint/2010/main" val="14955105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51500"/>
            <a:ext cx="10515600" cy="1325563"/>
          </a:xfrm>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272041" y="1315485"/>
            <a:ext cx="11647918" cy="5040865"/>
          </a:xfrm>
        </p:spPr>
        <p:txBody>
          <a:bodyPr>
            <a:normAutofit fontScale="92500" lnSpcReduction="10000"/>
          </a:bodyPr>
          <a:lstStyle/>
          <a:p>
            <a:r>
              <a:rPr lang="en-IN" b="1" dirty="0">
                <a:solidFill>
                  <a:srgbClr val="FF0000"/>
                </a:solidFill>
              </a:rPr>
              <a:t>PROTECTION: </a:t>
            </a:r>
            <a:endParaRPr lang="en-IN" b="1" dirty="0" smtClean="0">
              <a:solidFill>
                <a:srgbClr val="FF0000"/>
              </a:solidFill>
            </a:endParaRPr>
          </a:p>
          <a:p>
            <a:r>
              <a:rPr lang="en-US" smtClean="0"/>
              <a:t>An </a:t>
            </a:r>
            <a:r>
              <a:rPr lang="en-US" dirty="0"/>
              <a:t>Example: Cambridge CAP System </a:t>
            </a:r>
          </a:p>
          <a:p>
            <a:r>
              <a:rPr lang="en-US" dirty="0"/>
              <a:t>A different approach to capability-based protection has been taken in the design of the Cambridge CAP system. CAP's capability system is simpler and superficially less powerful than that of Hydra. It can be used to provide secure protection of user-defined objects. CAP has two kinds of capabilities. </a:t>
            </a:r>
          </a:p>
          <a:p>
            <a:r>
              <a:rPr lang="en-US" dirty="0"/>
              <a:t>The ordinary kind is called a </a:t>
            </a:r>
            <a:r>
              <a:rPr lang="en-US" b="1" dirty="0"/>
              <a:t>data capability. It </a:t>
            </a:r>
            <a:r>
              <a:rPr lang="en-US" dirty="0"/>
              <a:t>can be used to provide access to objects, but the only rights provided are the standard read, write, and execute of the individual storage segments associated with the object. </a:t>
            </a:r>
          </a:p>
          <a:p>
            <a:r>
              <a:rPr lang="en-US" dirty="0"/>
              <a:t>The second kind of capability is the </a:t>
            </a:r>
            <a:r>
              <a:rPr lang="en-US" b="1" dirty="0"/>
              <a:t>software capability, </a:t>
            </a:r>
            <a:r>
              <a:rPr lang="en-US" dirty="0"/>
              <a:t>which is protected, but not interpreted, by the CAP microcode. It is interpreted by a </a:t>
            </a:r>
            <a:r>
              <a:rPr lang="en-US" i="1" dirty="0"/>
              <a:t>protected </a:t>
            </a:r>
            <a:r>
              <a:rPr lang="en-US" dirty="0"/>
              <a:t>(that is, a privileged) procedure, which may be written by an application programmer as part of a subsystem. A particular kind of rights amplification is associated with a protected procedure. </a:t>
            </a:r>
            <a:endParaRPr lang="en-IN" b="1"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68</a:t>
            </a:fld>
            <a:endParaRPr lang="en-IN" dirty="0"/>
          </a:p>
        </p:txBody>
      </p:sp>
    </p:spTree>
    <p:extLst>
      <p:ext uri="{BB962C8B-B14F-4D97-AF65-F5344CB8AC3E}">
        <p14:creationId xmlns:p14="http://schemas.microsoft.com/office/powerpoint/2010/main" val="87634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05878" y="1825625"/>
            <a:ext cx="11247922" cy="4446988"/>
          </a:xfrm>
        </p:spPr>
        <p:txBody>
          <a:bodyPr>
            <a:normAutofit fontScale="85000" lnSpcReduction="20000"/>
          </a:bodyPr>
          <a:lstStyle/>
          <a:p>
            <a:pPr marL="0" indent="0">
              <a:buNone/>
            </a:pPr>
            <a:r>
              <a:rPr lang="en-IN" b="1" dirty="0" smtClean="0">
                <a:solidFill>
                  <a:srgbClr val="FF0000"/>
                </a:solidFill>
              </a:rPr>
              <a:t>Secondary storage-</a:t>
            </a:r>
            <a:r>
              <a:rPr lang="en-IN" dirty="0" smtClean="0"/>
              <a:t> </a:t>
            </a:r>
            <a:r>
              <a:rPr lang="en-IN" b="1" dirty="0" smtClean="0"/>
              <a:t>DISK STRUCTURE </a:t>
            </a:r>
            <a:endParaRPr lang="en-IN" dirty="0" smtClean="0"/>
          </a:p>
          <a:p>
            <a:r>
              <a:rPr lang="en-US" dirty="0" smtClean="0"/>
              <a:t>Each </a:t>
            </a:r>
            <a:r>
              <a:rPr lang="en-US" dirty="0"/>
              <a:t>disk platter is divided into </a:t>
            </a:r>
            <a:r>
              <a:rPr lang="en-US" dirty="0">
                <a:solidFill>
                  <a:srgbClr val="0070C0"/>
                </a:solidFill>
              </a:rPr>
              <a:t>number of tracks </a:t>
            </a:r>
            <a:r>
              <a:rPr lang="en-US" dirty="0"/>
              <a:t>and </a:t>
            </a:r>
            <a:r>
              <a:rPr lang="en-US" dirty="0">
                <a:solidFill>
                  <a:srgbClr val="0070C0"/>
                </a:solidFill>
              </a:rPr>
              <a:t>each track is divided into number of sectors. Sectors is the basic unit for read or write operation in the disk. </a:t>
            </a:r>
          </a:p>
          <a:p>
            <a:r>
              <a:rPr lang="en-US" dirty="0"/>
              <a:t>Modern disk drives are addressed as a large one-dimensional array. </a:t>
            </a:r>
            <a:endParaRPr lang="en-US" dirty="0" smtClean="0"/>
          </a:p>
          <a:p>
            <a:r>
              <a:rPr lang="en-US" dirty="0" smtClean="0"/>
              <a:t>The </a:t>
            </a:r>
            <a:r>
              <a:rPr lang="en-US" dirty="0"/>
              <a:t>one-dimensional array of logical blocks is mapped onto the sectors of the disk sequentially. Sector 0 is the first sector of the first track on the outermost cylinder. </a:t>
            </a:r>
            <a:endParaRPr lang="en-US" dirty="0" smtClean="0"/>
          </a:p>
          <a:p>
            <a:r>
              <a:rPr lang="en-US" dirty="0" smtClean="0"/>
              <a:t>The </a:t>
            </a:r>
            <a:r>
              <a:rPr lang="en-US" dirty="0"/>
              <a:t>mapping proceeds in order through that track, then through the rest of the tracks in that cylinder, and then through the rest of the cylinders from outermost to innermost. </a:t>
            </a:r>
          </a:p>
          <a:p>
            <a:r>
              <a:rPr lang="en-US" dirty="0"/>
              <a:t>The disk structure (architecture) can be of two types – </a:t>
            </a:r>
          </a:p>
          <a:p>
            <a:pPr marL="0" indent="0">
              <a:buNone/>
            </a:pPr>
            <a:r>
              <a:rPr lang="en-IN" dirty="0" err="1"/>
              <a:t>i</a:t>
            </a:r>
            <a:r>
              <a:rPr lang="en-IN" dirty="0"/>
              <a:t>) </a:t>
            </a:r>
            <a:r>
              <a:rPr lang="en-IN" b="1" dirty="0"/>
              <a:t>Constant Linear Velocity </a:t>
            </a:r>
            <a:r>
              <a:rPr lang="en-IN" dirty="0"/>
              <a:t>(CLV) </a:t>
            </a:r>
          </a:p>
          <a:p>
            <a:pPr marL="0" indent="0">
              <a:buNone/>
            </a:pPr>
            <a:r>
              <a:rPr lang="en-US" dirty="0"/>
              <a:t>ii) </a:t>
            </a:r>
            <a:r>
              <a:rPr lang="en-US" b="1" dirty="0"/>
              <a:t>Constant Angular Velocity </a:t>
            </a:r>
            <a:r>
              <a:rPr lang="en-US" dirty="0"/>
              <a:t>(CAV) </a:t>
            </a:r>
          </a:p>
          <a:p>
            <a:endParaRPr lang="en-IN" b="1" dirty="0" smtClean="0">
              <a:solidFill>
                <a:srgbClr val="0070C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7</a:t>
            </a:fld>
            <a:endParaRPr lang="en-IN" dirty="0"/>
          </a:p>
        </p:txBody>
      </p:sp>
    </p:spTree>
    <p:extLst>
      <p:ext uri="{BB962C8B-B14F-4D97-AF65-F5344CB8AC3E}">
        <p14:creationId xmlns:p14="http://schemas.microsoft.com/office/powerpoint/2010/main" val="2939073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134754" y="1825625"/>
            <a:ext cx="11829448" cy="4446988"/>
          </a:xfrm>
        </p:spPr>
        <p:txBody>
          <a:bodyPr>
            <a:normAutofit lnSpcReduction="10000"/>
          </a:bodyPr>
          <a:lstStyle/>
          <a:p>
            <a:r>
              <a:rPr lang="en-IN" b="1" dirty="0" smtClean="0">
                <a:solidFill>
                  <a:srgbClr val="FF0000"/>
                </a:solidFill>
              </a:rPr>
              <a:t>Secondary storage-</a:t>
            </a:r>
            <a:r>
              <a:rPr lang="en-IN" dirty="0" smtClean="0"/>
              <a:t> </a:t>
            </a:r>
            <a:r>
              <a:rPr lang="en-IN" b="1" dirty="0" smtClean="0"/>
              <a:t>DISK STRUCTURE </a:t>
            </a:r>
            <a:endParaRPr lang="en-IN" dirty="0" smtClean="0"/>
          </a:p>
          <a:p>
            <a:r>
              <a:rPr lang="en-US" dirty="0" err="1" smtClean="0">
                <a:solidFill>
                  <a:srgbClr val="0070C0"/>
                </a:solidFill>
              </a:rPr>
              <a:t>i</a:t>
            </a:r>
            <a:r>
              <a:rPr lang="en-US" dirty="0" smtClean="0">
                <a:solidFill>
                  <a:srgbClr val="0070C0"/>
                </a:solidFill>
              </a:rPr>
              <a:t>)CLV – </a:t>
            </a:r>
          </a:p>
          <a:p>
            <a:pPr lvl="1"/>
            <a:r>
              <a:rPr lang="en-US" dirty="0" smtClean="0"/>
              <a:t>The </a:t>
            </a:r>
            <a:r>
              <a:rPr lang="en-US" dirty="0"/>
              <a:t>density of bits per track is uniform. </a:t>
            </a:r>
            <a:endParaRPr lang="en-US" dirty="0" smtClean="0"/>
          </a:p>
          <a:p>
            <a:pPr lvl="1"/>
            <a:r>
              <a:rPr lang="en-US" dirty="0" smtClean="0"/>
              <a:t>The </a:t>
            </a:r>
            <a:r>
              <a:rPr lang="en-US" dirty="0"/>
              <a:t>farther a track is from the center of the disk, the greater its length, so the more sectors it can hold. </a:t>
            </a:r>
            <a:endParaRPr lang="en-US" dirty="0" smtClean="0"/>
          </a:p>
          <a:p>
            <a:pPr lvl="1"/>
            <a:r>
              <a:rPr lang="en-US" dirty="0" smtClean="0"/>
              <a:t>As </a:t>
            </a:r>
            <a:r>
              <a:rPr lang="en-US" dirty="0"/>
              <a:t>we move from outer zones to inner zones, the number of sectors per track decreases. This architecture is used in CD-ROM and DVD-ROM. </a:t>
            </a:r>
          </a:p>
          <a:p>
            <a:r>
              <a:rPr lang="en-US" dirty="0"/>
              <a:t>ii) </a:t>
            </a:r>
            <a:r>
              <a:rPr lang="en-US" dirty="0">
                <a:solidFill>
                  <a:srgbClr val="0070C0"/>
                </a:solidFill>
              </a:rPr>
              <a:t>CAV – </a:t>
            </a:r>
            <a:endParaRPr lang="en-US" dirty="0" smtClean="0">
              <a:solidFill>
                <a:srgbClr val="0070C0"/>
              </a:solidFill>
            </a:endParaRPr>
          </a:p>
          <a:p>
            <a:r>
              <a:rPr lang="en-US" dirty="0" smtClean="0"/>
              <a:t>There </a:t>
            </a:r>
            <a:r>
              <a:rPr lang="en-US" dirty="0"/>
              <a:t>is same number of sectors in each track</a:t>
            </a:r>
            <a:r>
              <a:rPr lang="en-US" dirty="0" smtClean="0"/>
              <a:t>.</a:t>
            </a:r>
          </a:p>
          <a:p>
            <a:r>
              <a:rPr lang="en-US" dirty="0" smtClean="0"/>
              <a:t> The </a:t>
            </a:r>
            <a:r>
              <a:rPr lang="en-US" dirty="0"/>
              <a:t>sectors are densely packed in the inner tracks. The density of bits decreases from inner tracks to outer tracks to keep the data rate constant. </a:t>
            </a:r>
          </a:p>
          <a:p>
            <a:endParaRPr lang="en-IN" b="1" dirty="0" smtClean="0">
              <a:solidFill>
                <a:srgbClr val="0070C0"/>
              </a:solidFill>
            </a:endParaRPr>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8</a:t>
            </a:fld>
            <a:endParaRPr lang="en-IN" dirty="0"/>
          </a:p>
        </p:txBody>
      </p:sp>
    </p:spTree>
    <p:extLst>
      <p:ext uri="{BB962C8B-B14F-4D97-AF65-F5344CB8AC3E}">
        <p14:creationId xmlns:p14="http://schemas.microsoft.com/office/powerpoint/2010/main" val="526430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
            </a:r>
            <a:br>
              <a:rPr lang="en-IN" dirty="0"/>
            </a:br>
            <a:r>
              <a:rPr lang="en-IN" dirty="0"/>
              <a:t> </a:t>
            </a:r>
            <a:r>
              <a:rPr lang="en-IN" b="1" dirty="0">
                <a:solidFill>
                  <a:srgbClr val="FF0000"/>
                </a:solidFill>
              </a:rPr>
              <a:t>Module V – Sec. Storage </a:t>
            </a:r>
            <a:r>
              <a:rPr lang="en-IN" b="1" dirty="0" err="1">
                <a:solidFill>
                  <a:srgbClr val="FF0000"/>
                </a:solidFill>
              </a:rPr>
              <a:t>Strucutre</a:t>
            </a:r>
            <a:r>
              <a:rPr lang="en-IN" b="1" dirty="0">
                <a:solidFill>
                  <a:srgbClr val="FF0000"/>
                </a:solidFill>
              </a:rPr>
              <a:t>, Protection, Linux case study </a:t>
            </a:r>
          </a:p>
        </p:txBody>
      </p:sp>
      <p:sp>
        <p:nvSpPr>
          <p:cNvPr id="3" name="Content Placeholder 2"/>
          <p:cNvSpPr>
            <a:spLocks noGrp="1"/>
          </p:cNvSpPr>
          <p:nvPr>
            <p:ph idx="1"/>
          </p:nvPr>
        </p:nvSpPr>
        <p:spPr>
          <a:xfrm>
            <a:off x="838200" y="1825625"/>
            <a:ext cx="10515600" cy="4446988"/>
          </a:xfrm>
        </p:spPr>
        <p:txBody>
          <a:bodyPr>
            <a:normAutofit/>
          </a:bodyPr>
          <a:lstStyle/>
          <a:p>
            <a:r>
              <a:rPr lang="en-IN" b="1" dirty="0" smtClean="0">
                <a:solidFill>
                  <a:srgbClr val="FF0000"/>
                </a:solidFill>
              </a:rPr>
              <a:t>Secondary storage-</a:t>
            </a:r>
            <a:r>
              <a:rPr lang="en-IN" dirty="0" smtClean="0"/>
              <a:t> </a:t>
            </a:r>
            <a:r>
              <a:rPr lang="en-IN" b="1" dirty="0" smtClean="0"/>
              <a:t>DISK STRUCTURE </a:t>
            </a:r>
          </a:p>
          <a:p>
            <a:endParaRPr lang="en-IN" dirty="0" smtClean="0"/>
          </a:p>
        </p:txBody>
      </p:sp>
      <p:sp>
        <p:nvSpPr>
          <p:cNvPr id="4" name="Footer Placeholder 3"/>
          <p:cNvSpPr>
            <a:spLocks noGrp="1"/>
          </p:cNvSpPr>
          <p:nvPr>
            <p:ph type="ftr" sz="quarter" idx="11"/>
          </p:nvPr>
        </p:nvSpPr>
        <p:spPr/>
        <p:txBody>
          <a:bodyPr/>
          <a:lstStyle/>
          <a:p>
            <a:r>
              <a:rPr lang="en-IN" sz="1400" b="1" dirty="0" smtClean="0">
                <a:solidFill>
                  <a:srgbClr val="0070C0"/>
                </a:solidFill>
              </a:rPr>
              <a:t>Operating System</a:t>
            </a:r>
          </a:p>
          <a:p>
            <a:endParaRPr lang="en-IN" dirty="0"/>
          </a:p>
        </p:txBody>
      </p:sp>
      <p:sp>
        <p:nvSpPr>
          <p:cNvPr id="5" name="Slide Number Placeholder 4"/>
          <p:cNvSpPr>
            <a:spLocks noGrp="1"/>
          </p:cNvSpPr>
          <p:nvPr>
            <p:ph type="sldNum" sz="quarter" idx="12"/>
          </p:nvPr>
        </p:nvSpPr>
        <p:spPr>
          <a:xfrm>
            <a:off x="7212651" y="6356350"/>
            <a:ext cx="4298534" cy="365125"/>
          </a:xfrm>
        </p:spPr>
        <p:txBody>
          <a:bodyPr/>
          <a:lstStyle/>
          <a:p>
            <a:r>
              <a:rPr lang="en-IN" sz="1400" b="1" dirty="0" err="1" smtClean="0">
                <a:solidFill>
                  <a:srgbClr val="FF0000"/>
                </a:solidFill>
              </a:rPr>
              <a:t>Vijayalaxmi</a:t>
            </a:r>
            <a:r>
              <a:rPr lang="en-IN" sz="1400" b="1" dirty="0" smtClean="0">
                <a:solidFill>
                  <a:srgbClr val="FF0000"/>
                </a:solidFill>
              </a:rPr>
              <a:t> </a:t>
            </a:r>
            <a:r>
              <a:rPr lang="en-IN" sz="1400" b="1" dirty="0" err="1" smtClean="0">
                <a:solidFill>
                  <a:srgbClr val="FF0000"/>
                </a:solidFill>
              </a:rPr>
              <a:t>Mekali</a:t>
            </a:r>
            <a:r>
              <a:rPr lang="en-IN" sz="1400" b="1" dirty="0" smtClean="0">
                <a:solidFill>
                  <a:srgbClr val="FF0000"/>
                </a:solidFill>
              </a:rPr>
              <a:t>, </a:t>
            </a:r>
            <a:r>
              <a:rPr lang="en-IN" sz="1400" b="1" dirty="0" err="1" smtClean="0">
                <a:solidFill>
                  <a:srgbClr val="FF0000"/>
                </a:solidFill>
              </a:rPr>
              <a:t>Asst</a:t>
            </a:r>
            <a:r>
              <a:rPr lang="en-IN" sz="1400" b="1" dirty="0" smtClean="0">
                <a:solidFill>
                  <a:srgbClr val="FF0000"/>
                </a:solidFill>
              </a:rPr>
              <a:t> Prof, </a:t>
            </a:r>
            <a:r>
              <a:rPr lang="en-IN" sz="1400" b="1" dirty="0" err="1" smtClean="0">
                <a:solidFill>
                  <a:srgbClr val="FF0000"/>
                </a:solidFill>
              </a:rPr>
              <a:t>Dept</a:t>
            </a:r>
            <a:r>
              <a:rPr lang="en-IN" sz="1400" b="1" dirty="0" smtClean="0">
                <a:solidFill>
                  <a:srgbClr val="FF0000"/>
                </a:solidFill>
              </a:rPr>
              <a:t> of CSE, KSIT </a:t>
            </a:r>
            <a:fld id="{723C0430-B2B4-45C5-B2BD-D15043CA37B4}" type="slidenum">
              <a:rPr lang="en-IN" smtClean="0"/>
              <a:t>9</a:t>
            </a:fld>
            <a:endParaRPr lang="en-IN" dirty="0"/>
          </a:p>
        </p:txBody>
      </p:sp>
      <p:pic>
        <p:nvPicPr>
          <p:cNvPr id="6" name="Picture 5"/>
          <p:cNvPicPr>
            <a:picLocks noChangeAspect="1"/>
          </p:cNvPicPr>
          <p:nvPr/>
        </p:nvPicPr>
        <p:blipFill>
          <a:blip r:embed="rId3"/>
          <a:stretch>
            <a:fillRect/>
          </a:stretch>
        </p:blipFill>
        <p:spPr>
          <a:xfrm>
            <a:off x="1239041" y="2477829"/>
            <a:ext cx="7714201" cy="3679867"/>
          </a:xfrm>
          <a:prstGeom prst="rect">
            <a:avLst/>
          </a:prstGeom>
        </p:spPr>
      </p:pic>
    </p:spTree>
    <p:extLst>
      <p:ext uri="{BB962C8B-B14F-4D97-AF65-F5344CB8AC3E}">
        <p14:creationId xmlns:p14="http://schemas.microsoft.com/office/powerpoint/2010/main" val="2171908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7427</Words>
  <Application>Microsoft Office PowerPoint</Application>
  <PresentationFormat>Widescreen</PresentationFormat>
  <Paragraphs>664</Paragraphs>
  <Slides>68</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Cambria</vt:lpstr>
      <vt:lpstr>Symbol</vt:lpstr>
      <vt:lpstr>Times New Roman</vt:lpstr>
      <vt:lpstr>Office Theme</vt:lpstr>
      <vt:lpstr>Operating System  Sub Code:18CS43</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lpstr>  Module V – Sec. Storage Strucutre, Protection, Linux case study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Sub Code:18CS43</dc:title>
  <dc:creator>Bharath</dc:creator>
  <cp:lastModifiedBy>Bharath</cp:lastModifiedBy>
  <cp:revision>24</cp:revision>
  <dcterms:created xsi:type="dcterms:W3CDTF">2020-04-08T16:58:28Z</dcterms:created>
  <dcterms:modified xsi:type="dcterms:W3CDTF">2020-04-17T09:14:57Z</dcterms:modified>
</cp:coreProperties>
</file>