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57799" marR="57799" indent="0" algn="l" defTabSz="12954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1pPr>
    <a:lvl2pPr marL="57799" marR="57799" indent="342900" algn="l" defTabSz="12954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2pPr>
    <a:lvl3pPr marL="57799" marR="57799" indent="685800" algn="l" defTabSz="12954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3pPr>
    <a:lvl4pPr marL="57799" marR="57799" indent="1028700" algn="l" defTabSz="12954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4pPr>
    <a:lvl5pPr marL="57799" marR="57799" indent="1371600" algn="l" defTabSz="12954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5pPr>
    <a:lvl6pPr marL="57799" marR="57799" indent="1714500" algn="l" defTabSz="12954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6pPr>
    <a:lvl7pPr marL="57799" marR="57799" indent="2057400" algn="l" defTabSz="12954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7pPr>
    <a:lvl8pPr marL="57799" marR="57799" indent="2400300" algn="l" defTabSz="12954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8pPr>
    <a:lvl9pPr marL="57799" marR="57799" indent="2743200" algn="l" defTabSz="12954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825500" latinLnBrk="0">
      <a:defRPr sz="3000">
        <a:latin typeface="Lucida Grande"/>
        <a:ea typeface="Lucida Grande"/>
        <a:cs typeface="Lucida Grande"/>
        <a:sym typeface="Lucida Grande"/>
      </a:defRPr>
    </a:lvl1pPr>
    <a:lvl2pPr indent="228600" defTabSz="825500" latinLnBrk="0">
      <a:defRPr sz="3000">
        <a:latin typeface="Lucida Grande"/>
        <a:ea typeface="Lucida Grande"/>
        <a:cs typeface="Lucida Grande"/>
        <a:sym typeface="Lucida Grande"/>
      </a:defRPr>
    </a:lvl2pPr>
    <a:lvl3pPr indent="457200" defTabSz="825500" latinLnBrk="0">
      <a:defRPr sz="3000">
        <a:latin typeface="Lucida Grande"/>
        <a:ea typeface="Lucida Grande"/>
        <a:cs typeface="Lucida Grande"/>
        <a:sym typeface="Lucida Grande"/>
      </a:defRPr>
    </a:lvl3pPr>
    <a:lvl4pPr indent="685800" defTabSz="825500" latinLnBrk="0">
      <a:defRPr sz="3000">
        <a:latin typeface="Lucida Grande"/>
        <a:ea typeface="Lucida Grande"/>
        <a:cs typeface="Lucida Grande"/>
        <a:sym typeface="Lucida Grande"/>
      </a:defRPr>
    </a:lvl4pPr>
    <a:lvl5pPr indent="914400" defTabSz="825500" latinLnBrk="0">
      <a:defRPr sz="3000">
        <a:latin typeface="Lucida Grande"/>
        <a:ea typeface="Lucida Grande"/>
        <a:cs typeface="Lucida Grande"/>
        <a:sym typeface="Lucida Grande"/>
      </a:defRPr>
    </a:lvl5pPr>
    <a:lvl6pPr indent="1143000" defTabSz="825500" latinLnBrk="0">
      <a:defRPr sz="3000">
        <a:latin typeface="Lucida Grande"/>
        <a:ea typeface="Lucida Grande"/>
        <a:cs typeface="Lucida Grande"/>
        <a:sym typeface="Lucida Grande"/>
      </a:defRPr>
    </a:lvl6pPr>
    <a:lvl7pPr indent="1371600" defTabSz="825500" latinLnBrk="0">
      <a:defRPr sz="3000">
        <a:latin typeface="Lucida Grande"/>
        <a:ea typeface="Lucida Grande"/>
        <a:cs typeface="Lucida Grande"/>
        <a:sym typeface="Lucida Grande"/>
      </a:defRPr>
    </a:lvl7pPr>
    <a:lvl8pPr indent="1600200" defTabSz="825500" latinLnBrk="0">
      <a:defRPr sz="3000">
        <a:latin typeface="Lucida Grande"/>
        <a:ea typeface="Lucida Grande"/>
        <a:cs typeface="Lucida Grande"/>
        <a:sym typeface="Lucida Grande"/>
      </a:defRPr>
    </a:lvl8pPr>
    <a:lvl9pPr indent="1828800" defTabSz="825500" latinLnBrk="0">
      <a:defRPr sz="30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xfrm>
            <a:off x="975360" y="77216"/>
            <a:ext cx="11054081" cy="1219201"/>
          </a:xfrm>
          <a:prstGeom prst="rect">
            <a:avLst/>
          </a:prstGeom>
        </p:spPr>
        <p:txBody>
          <a:bodyPr lIns="65023" tIns="65023" rIns="65023" bIns="65023"/>
          <a:lstStyle>
            <a:lvl1pPr marL="50800" marR="52019" algn="ctr" defTabSz="1170432">
              <a:defRPr sz="5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1136364" y="1200785"/>
            <a:ext cx="10732072" cy="7707504"/>
          </a:xfrm>
          <a:prstGeom prst="rect">
            <a:avLst/>
          </a:prstGeom>
        </p:spPr>
        <p:txBody>
          <a:bodyPr lIns="65023" tIns="65023" rIns="65023" bIns="65023"/>
          <a:lstStyle>
            <a:lvl1pPr marL="463269" marR="52019" indent="-423582" defTabSz="1170432">
              <a:lnSpc>
                <a:spcPct val="90000"/>
              </a:lnSpc>
              <a:spcBef>
                <a:spcPts val="800"/>
              </a:spcBef>
              <a:buClrTx/>
              <a:buSzPct val="100000"/>
              <a:buChar char="•"/>
              <a:defRPr sz="4200"/>
            </a:lvl1pPr>
            <a:lvl2pPr marL="734615" marR="52019" indent="-339328" defTabSz="1170432">
              <a:lnSpc>
                <a:spcPct val="90000"/>
              </a:lnSpc>
              <a:buClrTx/>
              <a:buChar char="–"/>
              <a:defRPr sz="3800"/>
            </a:lvl2pPr>
            <a:lvl3pPr marL="1126807" marR="52019" indent="-274319" defTabSz="1170432">
              <a:lnSpc>
                <a:spcPct val="90000"/>
              </a:lnSpc>
              <a:spcBef>
                <a:spcPts val="600"/>
              </a:spcBef>
              <a:defRPr sz="3600"/>
            </a:lvl3pPr>
            <a:lvl4pPr marL="1587273" marR="52019" indent="-277585" defTabSz="1170432">
              <a:lnSpc>
                <a:spcPct val="90000"/>
              </a:lnSpc>
              <a:defRPr sz="3400"/>
            </a:lvl4pPr>
            <a:lvl5pPr marL="2030656" marR="52019" indent="-263769" defTabSz="1170432">
              <a:lnSpc>
                <a:spcPct val="90000"/>
              </a:lnSpc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11542521" y="9151728"/>
            <a:ext cx="447549" cy="460001"/>
          </a:xfrm>
          <a:prstGeom prst="rect">
            <a:avLst/>
          </a:prstGeom>
        </p:spPr>
        <p:txBody>
          <a:bodyPr lIns="65023" tIns="65023" rIns="65023" bIns="65023"/>
          <a:lstStyle>
            <a:lvl1pPr defTabSz="747776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xfrm>
            <a:off x="975359" y="77215"/>
            <a:ext cx="11054082" cy="1219201"/>
          </a:xfrm>
          <a:prstGeom prst="rect">
            <a:avLst/>
          </a:prstGeom>
        </p:spPr>
        <p:txBody>
          <a:bodyPr lIns="65023" tIns="65023" rIns="65023" bIns="65023"/>
          <a:lstStyle>
            <a:lvl1pPr marL="50800" marR="52019" algn="ctr" defTabSz="1170432">
              <a:defRPr sz="5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633983" y="1386472"/>
            <a:ext cx="11736835" cy="7681011"/>
          </a:xfrm>
          <a:prstGeom prst="rect">
            <a:avLst/>
          </a:prstGeom>
        </p:spPr>
        <p:txBody>
          <a:bodyPr lIns="65023" tIns="65023" rIns="65023" bIns="65023"/>
          <a:lstStyle>
            <a:lvl1pPr marL="426627" marR="52019" indent="-386940" defTabSz="1170432">
              <a:lnSpc>
                <a:spcPct val="90000"/>
              </a:lnSpc>
              <a:spcBef>
                <a:spcPts val="800"/>
              </a:spcBef>
              <a:buClrTx/>
              <a:buSzPct val="100000"/>
              <a:buChar char="•"/>
              <a:defRPr sz="3200"/>
            </a:lvl1pPr>
            <a:lvl2pPr marL="716058" marR="52019" indent="-320771" defTabSz="1170432">
              <a:lnSpc>
                <a:spcPct val="90000"/>
              </a:lnSpc>
              <a:buClrTx/>
              <a:buChar char="–"/>
              <a:defRPr sz="3000"/>
            </a:lvl2pPr>
            <a:lvl3pPr marL="1108519" marR="52019" indent="-256032" defTabSz="1170432">
              <a:lnSpc>
                <a:spcPct val="90000"/>
              </a:lnSpc>
              <a:spcBef>
                <a:spcPts val="600"/>
              </a:spcBef>
            </a:lvl3pPr>
            <a:lvl4pPr marL="1551866" marR="52019" indent="-242179" defTabSz="1170432">
              <a:lnSpc>
                <a:spcPct val="90000"/>
              </a:lnSpc>
              <a:defRPr sz="2600"/>
            </a:lvl4pPr>
            <a:lvl5pPr marL="2019731" marR="52019" indent="-252843" defTabSz="1170432">
              <a:lnSpc>
                <a:spcPct val="90000"/>
              </a:lnSpc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11926061" y="9157539"/>
            <a:ext cx="422149" cy="448380"/>
          </a:xfrm>
          <a:prstGeom prst="rect">
            <a:avLst/>
          </a:prstGeom>
        </p:spPr>
        <p:txBody>
          <a:bodyPr lIns="65023" tIns="65023" rIns="65023" bIns="65023"/>
          <a:lstStyle>
            <a:lvl1pPr defTabSz="747776"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0"/>
            <a:ext cx="11049000" cy="106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762000" y="1339144"/>
            <a:ext cx="11049000" cy="74619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 marL="783590" indent="-285750">
              <a:spcBef>
                <a:spcPts val="700"/>
              </a:spcBef>
              <a:defRPr sz="3400"/>
            </a:lvl2pPr>
            <a:lvl3pPr marL="1183639" indent="-228600">
              <a:lnSpc>
                <a:spcPct val="100000"/>
              </a:lnSpc>
              <a:spcBef>
                <a:spcPts val="700"/>
              </a:spcBef>
              <a:buClrTx/>
              <a:buChar char="•"/>
              <a:defRPr sz="2800"/>
            </a:lvl3pPr>
            <a:lvl4pPr marL="1640839" indent="-228600">
              <a:lnSpc>
                <a:spcPct val="100000"/>
              </a:lnSpc>
              <a:spcBef>
                <a:spcPts val="600"/>
              </a:spcBef>
              <a:buClrTx/>
              <a:buChar char="–"/>
              <a:defRPr sz="2800"/>
            </a:lvl4pPr>
            <a:lvl5pPr marL="2098039" indent="-228600">
              <a:lnSpc>
                <a:spcPct val="100000"/>
              </a:lnSpc>
              <a:spcBef>
                <a:spcPts val="600"/>
              </a:spcBef>
              <a:buClrTx/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701487" y="9189033"/>
            <a:ext cx="396826" cy="38539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marL="0" marR="0" algn="ctr" defTabSz="825500">
              <a:spcBef>
                <a:spcPts val="0"/>
              </a:spcBef>
              <a:defRPr b="1"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Ram P Rustagi/CSE/KSIT"/>
          <p:cNvSpPr txBox="1"/>
          <p:nvPr/>
        </p:nvSpPr>
        <p:spPr>
          <a:xfrm>
            <a:off x="411664" y="9178411"/>
            <a:ext cx="3149477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6" name="18CS52-CN-L04/HTTP-Persistent-Connections"/>
          <p:cNvSpPr txBox="1"/>
          <p:nvPr/>
        </p:nvSpPr>
        <p:spPr>
          <a:xfrm>
            <a:off x="4272464" y="9157539"/>
            <a:ext cx="5565169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18CS52-CN-L04/HTTP-Persistent-Connections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57799" marR="57799" indent="0" algn="l" defTabSz="1295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solidFill>
            <a:srgbClr val="021EAA"/>
          </a:solidFill>
          <a:uFill>
            <a:solidFill>
              <a:srgbClr val="021EAA"/>
            </a:solidFill>
          </a:uFill>
          <a:latin typeface="Lato Regular"/>
          <a:ea typeface="Lato Regular"/>
          <a:cs typeface="Lato Regular"/>
          <a:sym typeface="Lato Regular"/>
        </a:defRPr>
      </a:lvl1pPr>
      <a:lvl2pPr marL="57799" marR="57799" indent="228600" algn="l" defTabSz="1295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solidFill>
            <a:srgbClr val="021EAA"/>
          </a:solidFill>
          <a:uFill>
            <a:solidFill>
              <a:srgbClr val="021EAA"/>
            </a:solidFill>
          </a:uFill>
          <a:latin typeface="Lato Regular"/>
          <a:ea typeface="Lato Regular"/>
          <a:cs typeface="Lato Regular"/>
          <a:sym typeface="Lato Regular"/>
        </a:defRPr>
      </a:lvl2pPr>
      <a:lvl3pPr marL="57799" marR="57799" indent="457200" algn="l" defTabSz="1295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solidFill>
            <a:srgbClr val="021EAA"/>
          </a:solidFill>
          <a:uFill>
            <a:solidFill>
              <a:srgbClr val="021EAA"/>
            </a:solidFill>
          </a:uFill>
          <a:latin typeface="Lato Regular"/>
          <a:ea typeface="Lato Regular"/>
          <a:cs typeface="Lato Regular"/>
          <a:sym typeface="Lato Regular"/>
        </a:defRPr>
      </a:lvl3pPr>
      <a:lvl4pPr marL="57799" marR="57799" indent="685800" algn="l" defTabSz="1295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solidFill>
            <a:srgbClr val="021EAA"/>
          </a:solidFill>
          <a:uFill>
            <a:solidFill>
              <a:srgbClr val="021EAA"/>
            </a:solidFill>
          </a:uFill>
          <a:latin typeface="Lato Regular"/>
          <a:ea typeface="Lato Regular"/>
          <a:cs typeface="Lato Regular"/>
          <a:sym typeface="Lato Regular"/>
        </a:defRPr>
      </a:lvl4pPr>
      <a:lvl5pPr marL="57799" marR="57799" indent="914400" algn="l" defTabSz="1295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solidFill>
            <a:srgbClr val="021EAA"/>
          </a:solidFill>
          <a:uFill>
            <a:solidFill>
              <a:srgbClr val="021EAA"/>
            </a:solidFill>
          </a:uFill>
          <a:latin typeface="Lato Regular"/>
          <a:ea typeface="Lato Regular"/>
          <a:cs typeface="Lato Regular"/>
          <a:sym typeface="Lato Regular"/>
        </a:defRPr>
      </a:lvl5pPr>
      <a:lvl6pPr marL="57799" marR="57799" indent="1143000" algn="l" defTabSz="1295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solidFill>
            <a:srgbClr val="021EAA"/>
          </a:solidFill>
          <a:uFill>
            <a:solidFill>
              <a:srgbClr val="021EAA"/>
            </a:solidFill>
          </a:uFill>
          <a:latin typeface="Lato Regular"/>
          <a:ea typeface="Lato Regular"/>
          <a:cs typeface="Lato Regular"/>
          <a:sym typeface="Lato Regular"/>
        </a:defRPr>
      </a:lvl6pPr>
      <a:lvl7pPr marL="57799" marR="57799" indent="1371600" algn="l" defTabSz="1295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solidFill>
            <a:srgbClr val="021EAA"/>
          </a:solidFill>
          <a:uFill>
            <a:solidFill>
              <a:srgbClr val="021EAA"/>
            </a:solidFill>
          </a:uFill>
          <a:latin typeface="Lato Regular"/>
          <a:ea typeface="Lato Regular"/>
          <a:cs typeface="Lato Regular"/>
          <a:sym typeface="Lato Regular"/>
        </a:defRPr>
      </a:lvl7pPr>
      <a:lvl8pPr marL="57799" marR="57799" indent="1600200" algn="l" defTabSz="1295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solidFill>
            <a:srgbClr val="021EAA"/>
          </a:solidFill>
          <a:uFill>
            <a:solidFill>
              <a:srgbClr val="021EAA"/>
            </a:solidFill>
          </a:uFill>
          <a:latin typeface="Lato Regular"/>
          <a:ea typeface="Lato Regular"/>
          <a:cs typeface="Lato Regular"/>
          <a:sym typeface="Lato Regular"/>
        </a:defRPr>
      </a:lvl8pPr>
      <a:lvl9pPr marL="57799" marR="57799" indent="1828800" algn="l" defTabSz="1295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solidFill>
            <a:srgbClr val="021EAA"/>
          </a:solidFill>
          <a:uFill>
            <a:solidFill>
              <a:srgbClr val="021EAA"/>
            </a:solidFill>
          </a:uFill>
          <a:latin typeface="Lato Regular"/>
          <a:ea typeface="Lato Regular"/>
          <a:cs typeface="Lato Regular"/>
          <a:sym typeface="Lato Regular"/>
        </a:defRPr>
      </a:lvl9pPr>
    </p:titleStyle>
    <p:bodyStyle>
      <a:lvl1pPr marL="383539" marR="57799" indent="-342899" algn="l" defTabSz="1295400" latinLnBrk="0">
        <a:lnSpc>
          <a:spcPct val="85000"/>
        </a:lnSpc>
        <a:spcBef>
          <a:spcPts val="900"/>
        </a:spcBef>
        <a:spcAft>
          <a:spcPts val="0"/>
        </a:spcAft>
        <a:buClr>
          <a:srgbClr val="021EAA"/>
        </a:buClr>
        <a:buSzPct val="65000"/>
        <a:buFontTx/>
        <a:buChar char=""/>
        <a:tabLst/>
        <a:defRPr b="0" baseline="0" cap="none" i="0" spc="0" strike="noStrike" sz="3800" u="none">
          <a:solidFill>
            <a:srgbClr val="000000"/>
          </a:solidFill>
          <a:uFill>
            <a:solidFill>
              <a:srgbClr val="000000"/>
            </a:solidFill>
          </a:uFill>
          <a:latin typeface="Lato Regular"/>
          <a:ea typeface="Lato Regular"/>
          <a:cs typeface="Lato Regular"/>
          <a:sym typeface="Lato Regular"/>
        </a:defRPr>
      </a:lvl1pPr>
      <a:lvl2pPr marL="817207" marR="57799" indent="-319367" algn="l" defTabSz="1295400" latinLnBrk="0">
        <a:lnSpc>
          <a:spcPct val="85000"/>
        </a:lnSpc>
        <a:spcBef>
          <a:spcPts val="900"/>
        </a:spcBef>
        <a:spcAft>
          <a:spcPts val="0"/>
        </a:spcAft>
        <a:buClr>
          <a:srgbClr val="021EAA"/>
        </a:buClr>
        <a:buSzPct val="100000"/>
        <a:buFontTx/>
        <a:buChar char=""/>
        <a:tabLst/>
        <a:defRPr b="0" baseline="0" cap="none" i="0" spc="0" strike="noStrike" sz="3800" u="none">
          <a:solidFill>
            <a:srgbClr val="000000"/>
          </a:solidFill>
          <a:uFill>
            <a:solidFill>
              <a:srgbClr val="000000"/>
            </a:solidFill>
          </a:uFill>
          <a:latin typeface="Lato Regular"/>
          <a:ea typeface="Lato Regular"/>
          <a:cs typeface="Lato Regular"/>
          <a:sym typeface="Lato Regular"/>
        </a:defRPr>
      </a:lvl2pPr>
      <a:lvl3pPr marL="1265282" marR="57799" indent="-310242" algn="l" defTabSz="1295400" latinLnBrk="0">
        <a:lnSpc>
          <a:spcPct val="85000"/>
        </a:lnSpc>
        <a:spcBef>
          <a:spcPts val="900"/>
        </a:spcBef>
        <a:spcAft>
          <a:spcPts val="0"/>
        </a:spcAft>
        <a:buClr>
          <a:srgbClr val="021EAA"/>
        </a:buClr>
        <a:buSzPct val="100000"/>
        <a:buFontTx/>
        <a:buChar char=""/>
        <a:tabLst/>
        <a:defRPr b="0" baseline="0" cap="none" i="0" spc="0" strike="noStrike" sz="3800" u="none">
          <a:solidFill>
            <a:srgbClr val="000000"/>
          </a:solidFill>
          <a:uFill>
            <a:solidFill>
              <a:srgbClr val="000000"/>
            </a:solidFill>
          </a:uFill>
          <a:latin typeface="Lato Regular"/>
          <a:ea typeface="Lato Regular"/>
          <a:cs typeface="Lato Regular"/>
          <a:sym typeface="Lato Regular"/>
        </a:defRPr>
      </a:lvl3pPr>
      <a:lvl4pPr marL="1722482" marR="57799" indent="-310242" algn="l" defTabSz="1295400" latinLnBrk="0">
        <a:lnSpc>
          <a:spcPct val="85000"/>
        </a:lnSpc>
        <a:spcBef>
          <a:spcPts val="900"/>
        </a:spcBef>
        <a:spcAft>
          <a:spcPts val="0"/>
        </a:spcAft>
        <a:buClr>
          <a:srgbClr val="021EAA"/>
        </a:buClr>
        <a:buSzPct val="100000"/>
        <a:buFontTx/>
        <a:buChar char=""/>
        <a:tabLst/>
        <a:defRPr b="0" baseline="0" cap="none" i="0" spc="0" strike="noStrike" sz="3800" u="none">
          <a:solidFill>
            <a:srgbClr val="000000"/>
          </a:solidFill>
          <a:uFill>
            <a:solidFill>
              <a:srgbClr val="000000"/>
            </a:solidFill>
          </a:uFill>
          <a:latin typeface="Lato Regular"/>
          <a:ea typeface="Lato Regular"/>
          <a:cs typeface="Lato Regular"/>
          <a:sym typeface="Lato Regular"/>
        </a:defRPr>
      </a:lvl4pPr>
      <a:lvl5pPr marL="2179682" marR="57799" indent="-310242" algn="l" defTabSz="1295400" latinLnBrk="0">
        <a:lnSpc>
          <a:spcPct val="85000"/>
        </a:lnSpc>
        <a:spcBef>
          <a:spcPts val="900"/>
        </a:spcBef>
        <a:spcAft>
          <a:spcPts val="0"/>
        </a:spcAft>
        <a:buClr>
          <a:srgbClr val="021EAA"/>
        </a:buClr>
        <a:buSzPct val="100000"/>
        <a:buFontTx/>
        <a:buChar char=""/>
        <a:tabLst/>
        <a:defRPr b="0" baseline="0" cap="none" i="0" spc="0" strike="noStrike" sz="3800" u="none">
          <a:solidFill>
            <a:srgbClr val="000000"/>
          </a:solidFill>
          <a:uFill>
            <a:solidFill>
              <a:srgbClr val="000000"/>
            </a:solidFill>
          </a:uFill>
          <a:latin typeface="Lato Regular"/>
          <a:ea typeface="Lato Regular"/>
          <a:cs typeface="Lato Regular"/>
          <a:sym typeface="Lato Regular"/>
        </a:defRPr>
      </a:lvl5pPr>
      <a:lvl6pPr marL="2179682" marR="57799" indent="-310242" algn="l" defTabSz="1295400" latinLnBrk="0">
        <a:lnSpc>
          <a:spcPct val="85000"/>
        </a:lnSpc>
        <a:spcBef>
          <a:spcPts val="900"/>
        </a:spcBef>
        <a:spcAft>
          <a:spcPts val="0"/>
        </a:spcAft>
        <a:buClr>
          <a:srgbClr val="021EAA"/>
        </a:buClr>
        <a:buSzPct val="100000"/>
        <a:buFontTx/>
        <a:buChar char=""/>
        <a:tabLst/>
        <a:defRPr b="0" baseline="0" cap="none" i="0" spc="0" strike="noStrike" sz="3800" u="none">
          <a:solidFill>
            <a:srgbClr val="000000"/>
          </a:solidFill>
          <a:uFill>
            <a:solidFill>
              <a:srgbClr val="000000"/>
            </a:solidFill>
          </a:uFill>
          <a:latin typeface="Lato Regular"/>
          <a:ea typeface="Lato Regular"/>
          <a:cs typeface="Lato Regular"/>
          <a:sym typeface="Lato Regular"/>
        </a:defRPr>
      </a:lvl6pPr>
      <a:lvl7pPr marL="2179682" marR="57799" indent="-310242" algn="l" defTabSz="1295400" latinLnBrk="0">
        <a:lnSpc>
          <a:spcPct val="85000"/>
        </a:lnSpc>
        <a:spcBef>
          <a:spcPts val="900"/>
        </a:spcBef>
        <a:spcAft>
          <a:spcPts val="0"/>
        </a:spcAft>
        <a:buClr>
          <a:srgbClr val="021EAA"/>
        </a:buClr>
        <a:buSzPct val="100000"/>
        <a:buFontTx/>
        <a:buChar char=""/>
        <a:tabLst/>
        <a:defRPr b="0" baseline="0" cap="none" i="0" spc="0" strike="noStrike" sz="3800" u="none">
          <a:solidFill>
            <a:srgbClr val="000000"/>
          </a:solidFill>
          <a:uFill>
            <a:solidFill>
              <a:srgbClr val="000000"/>
            </a:solidFill>
          </a:uFill>
          <a:latin typeface="Lato Regular"/>
          <a:ea typeface="Lato Regular"/>
          <a:cs typeface="Lato Regular"/>
          <a:sym typeface="Lato Regular"/>
        </a:defRPr>
      </a:lvl7pPr>
      <a:lvl8pPr marL="2179682" marR="57799" indent="-310242" algn="l" defTabSz="1295400" latinLnBrk="0">
        <a:lnSpc>
          <a:spcPct val="85000"/>
        </a:lnSpc>
        <a:spcBef>
          <a:spcPts val="900"/>
        </a:spcBef>
        <a:spcAft>
          <a:spcPts val="0"/>
        </a:spcAft>
        <a:buClr>
          <a:srgbClr val="021EAA"/>
        </a:buClr>
        <a:buSzPct val="100000"/>
        <a:buFontTx/>
        <a:buChar char=""/>
        <a:tabLst/>
        <a:defRPr b="0" baseline="0" cap="none" i="0" spc="0" strike="noStrike" sz="3800" u="none">
          <a:solidFill>
            <a:srgbClr val="000000"/>
          </a:solidFill>
          <a:uFill>
            <a:solidFill>
              <a:srgbClr val="000000"/>
            </a:solidFill>
          </a:uFill>
          <a:latin typeface="Lato Regular"/>
          <a:ea typeface="Lato Regular"/>
          <a:cs typeface="Lato Regular"/>
          <a:sym typeface="Lato Regular"/>
        </a:defRPr>
      </a:lvl8pPr>
      <a:lvl9pPr marL="2179682" marR="57799" indent="-310242" algn="l" defTabSz="1295400" latinLnBrk="0">
        <a:lnSpc>
          <a:spcPct val="85000"/>
        </a:lnSpc>
        <a:spcBef>
          <a:spcPts val="900"/>
        </a:spcBef>
        <a:spcAft>
          <a:spcPts val="0"/>
        </a:spcAft>
        <a:buClr>
          <a:srgbClr val="021EAA"/>
        </a:buClr>
        <a:buSzPct val="100000"/>
        <a:buFontTx/>
        <a:buChar char=""/>
        <a:tabLst/>
        <a:defRPr b="0" baseline="0" cap="none" i="0" spc="0" strike="noStrike" sz="3800" u="none">
          <a:solidFill>
            <a:srgbClr val="000000"/>
          </a:solidFill>
          <a:uFill>
            <a:solidFill>
              <a:srgbClr val="000000"/>
            </a:solidFill>
          </a:uFill>
          <a:latin typeface="Lato Regular"/>
          <a:ea typeface="Lato Regular"/>
          <a:cs typeface="Lato Regular"/>
          <a:sym typeface="Lato Regular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mailto:rprustagi@ksit.edu.in" TargetMode="External"/><Relationship Id="rId3" Type="http://schemas.openxmlformats.org/officeDocument/2006/relationships/hyperlink" Target="http://www.rprustagi.com" TargetMode="External"/><Relationship Id="rId4" Type="http://schemas.openxmlformats.org/officeDocument/2006/relationships/hyperlink" Target="https://www.youtube.com/rprustagi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about:config" TargetMode="Externa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rprustagi.com" TargetMode="Externa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w3.org/Protocols/rfc2616/rfc2616-sec14.html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example.net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L04…"/>
          <p:cNvSpPr txBox="1"/>
          <p:nvPr>
            <p:ph type="title"/>
          </p:nvPr>
        </p:nvSpPr>
        <p:spPr>
          <a:xfrm>
            <a:off x="975359" y="77215"/>
            <a:ext cx="11736833" cy="4870383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</a:p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L04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HTTP Persistent Connections</a:t>
            </a:r>
          </a:p>
        </p:txBody>
      </p:sp>
      <p:sp>
        <p:nvSpPr>
          <p:cNvPr id="43" name="Dr. Ram P Rustagi…"/>
          <p:cNvSpPr txBox="1"/>
          <p:nvPr>
            <p:ph type="body" sz="half" idx="1"/>
          </p:nvPr>
        </p:nvSpPr>
        <p:spPr>
          <a:xfrm>
            <a:off x="633983" y="5324264"/>
            <a:ext cx="11736835" cy="3477481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 algn="ctr" defTabSz="1498152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 defTabSz="1498152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uFillTx/>
                <a:hlinkClick r:id="rId2" invalidUrl="" action="" tgtFrame="" tooltip="" history="1" highlightClick="0" endSnd="0"/>
              </a:rPr>
              <a:t>rprustagi@ksit.edu.in</a:t>
            </a:r>
          </a:p>
          <a:p>
            <a:pPr marL="0" marR="0" indent="0" algn="ctr" defTabSz="1498152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uFillTx/>
                <a:hlinkClick r:id="rId3" invalidUrl="" action="" tgtFrame="" tooltip="" history="1" highlightClick="0" endSnd="0"/>
              </a:rPr>
              <a:t>http://www.rprustagi.com</a:t>
            </a:r>
          </a:p>
          <a:p>
            <a:pPr marL="0" marR="0" indent="0" algn="ctr" defTabSz="1498152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4" invalidUrl="" action="" tgtFrame="" tooltip="" history="1" highlightClick="0" endSnd="0"/>
              </a:rPr>
              <a:t>https://www.youtube.com/rprustagi</a:t>
            </a:r>
          </a:p>
        </p:txBody>
      </p:sp>
      <p:sp>
        <p:nvSpPr>
          <p:cNvPr id="44" name="Ram P Rustagi/CSE/KSIT"/>
          <p:cNvSpPr txBox="1"/>
          <p:nvPr/>
        </p:nvSpPr>
        <p:spPr>
          <a:xfrm>
            <a:off x="411664" y="9178411"/>
            <a:ext cx="3149477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xfrm>
            <a:off x="11995911" y="9157539"/>
            <a:ext cx="282449" cy="4483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6" name="18CS52-CN-L04/HTTP-Persistent-Connections"/>
          <p:cNvSpPr txBox="1"/>
          <p:nvPr/>
        </p:nvSpPr>
        <p:spPr>
          <a:xfrm>
            <a:off x="4272464" y="9157539"/>
            <a:ext cx="5565169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18CS52-CN-L04/HTTP-Persistent-Connections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Q: Persistent vs non-Persistent HTT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Q: </a:t>
            </a:r>
            <a:r>
              <a:rPr sz="4800"/>
              <a:t>Persistent vs non-Persistent HTTP</a:t>
            </a:r>
          </a:p>
        </p:txBody>
      </p:sp>
      <p:sp>
        <p:nvSpPr>
          <p:cNvPr id="178" name="Consider a web page consists of 7 embedded objects.…"/>
          <p:cNvSpPr txBox="1"/>
          <p:nvPr>
            <p:ph type="body" idx="1"/>
          </p:nvPr>
        </p:nvSpPr>
        <p:spPr>
          <a:xfrm>
            <a:off x="508000" y="1145822"/>
            <a:ext cx="11988800" cy="7461956"/>
          </a:xfrm>
          <a:prstGeom prst="rect">
            <a:avLst/>
          </a:prstGeom>
        </p:spPr>
        <p:txBody>
          <a:bodyPr/>
          <a:lstStyle/>
          <a:p>
            <a:pPr lvl="1">
              <a:defRPr sz="3600"/>
            </a:pPr>
            <a:r>
              <a:t>Consider a web page consists of 7 embedded objects. </a:t>
            </a:r>
          </a:p>
          <a:p>
            <a:pPr lvl="1">
              <a:defRPr sz="3600"/>
            </a:pPr>
            <a:r>
              <a:t>Consider that a browser uses 3 parallel connections. </a:t>
            </a:r>
          </a:p>
          <a:p>
            <a:pPr lvl="1">
              <a:defRPr sz="3600"/>
            </a:pPr>
            <a:r>
              <a:t>Consider that RTT time between browser and server </a:t>
            </a:r>
          </a:p>
          <a:p>
            <a:pPr lvl="2">
              <a:defRPr sz="3600"/>
            </a:pPr>
            <a:r>
              <a:t>1 second</a:t>
            </a:r>
          </a:p>
          <a:p>
            <a:pPr lvl="1">
              <a:defRPr sz="3600"/>
            </a:pPr>
            <a:r>
              <a:t>Assume that transmission time is zero and display time by the browser after receiving contents is also zero.</a:t>
            </a:r>
          </a:p>
          <a:p>
            <a:pPr lvl="1">
              <a:defRPr sz="3600"/>
            </a:pPr>
            <a:r>
              <a:t>Find out the time taken to display this web page, when</a:t>
            </a:r>
          </a:p>
          <a:p>
            <a:pPr lvl="1">
              <a:defRPr sz="3600">
                <a:solidFill>
                  <a:srgbClr val="B92D5D"/>
                </a:solidFill>
                <a:uFill>
                  <a:solidFill>
                    <a:srgbClr val="B92D5D"/>
                  </a:solidFill>
                </a:uFill>
              </a:defRPr>
            </a:pPr>
            <a:r>
              <a:t>Browser uses non-persistent HTTP connections?</a:t>
            </a:r>
          </a:p>
          <a:p>
            <a:pPr lvl="1">
              <a:defRPr sz="3600">
                <a:solidFill>
                  <a:srgbClr val="B92D5D"/>
                </a:solidFill>
                <a:uFill>
                  <a:solidFill>
                    <a:srgbClr val="B92D5D"/>
                  </a:solidFill>
                </a:uFill>
              </a:defRPr>
            </a:pPr>
            <a:r>
              <a:t>Browser uses persistent HTTP Connections?</a:t>
            </a:r>
          </a:p>
        </p:txBody>
      </p:sp>
      <p:sp>
        <p:nvSpPr>
          <p:cNvPr id="179" name="Slide Number"/>
          <p:cNvSpPr txBox="1"/>
          <p:nvPr>
            <p:ph type="sldNum" sz="quarter" idx="2"/>
          </p:nvPr>
        </p:nvSpPr>
        <p:spPr>
          <a:xfrm>
            <a:off x="11978034" y="9180351"/>
            <a:ext cx="453332" cy="444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0" name="Ram P Rustagi/CSE/KSIT"/>
          <p:cNvSpPr txBox="1"/>
          <p:nvPr/>
        </p:nvSpPr>
        <p:spPr>
          <a:xfrm>
            <a:off x="411664" y="9178411"/>
            <a:ext cx="3149477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181" name="18CS52-CN-L04/HTTP-Persistent-Connections"/>
          <p:cNvSpPr txBox="1"/>
          <p:nvPr/>
        </p:nvSpPr>
        <p:spPr>
          <a:xfrm>
            <a:off x="4272464" y="9157539"/>
            <a:ext cx="5565169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18CS52-CN-L04/HTTP-Persistent-Connections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am P Rustagi/CSE/KSIT"/>
          <p:cNvSpPr txBox="1"/>
          <p:nvPr/>
        </p:nvSpPr>
        <p:spPr>
          <a:xfrm>
            <a:off x="411664" y="9178411"/>
            <a:ext cx="3149477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184" name="Slide Number"/>
          <p:cNvSpPr txBox="1"/>
          <p:nvPr>
            <p:ph type="sldNum" sz="quarter" idx="2"/>
          </p:nvPr>
        </p:nvSpPr>
        <p:spPr>
          <a:xfrm>
            <a:off x="11933769" y="9157539"/>
            <a:ext cx="406733" cy="4483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5" name="18CS52-CN-L04/HTTP-Persistent-Connections"/>
          <p:cNvSpPr txBox="1"/>
          <p:nvPr/>
        </p:nvSpPr>
        <p:spPr>
          <a:xfrm>
            <a:off x="4272464" y="9157539"/>
            <a:ext cx="5565169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18CS52-CN-L04/HTTP-Persistent-Connections</a:t>
            </a:r>
          </a:p>
        </p:txBody>
      </p:sp>
      <p:grpSp>
        <p:nvGrpSpPr>
          <p:cNvPr id="189" name="Group"/>
          <p:cNvGrpSpPr/>
          <p:nvPr/>
        </p:nvGrpSpPr>
        <p:grpSpPr>
          <a:xfrm>
            <a:off x="1216734" y="1861470"/>
            <a:ext cx="1170340" cy="622417"/>
            <a:chOff x="0" y="0"/>
            <a:chExt cx="1170339" cy="622416"/>
          </a:xfrm>
        </p:grpSpPr>
        <p:sp>
          <p:nvSpPr>
            <p:cNvPr id="186" name="Line"/>
            <p:cNvSpPr/>
            <p:nvPr/>
          </p:nvSpPr>
          <p:spPr>
            <a:xfrm flipV="1">
              <a:off x="429903" y="196089"/>
              <a:ext cx="704931" cy="426328"/>
            </a:xfrm>
            <a:prstGeom prst="line">
              <a:avLst/>
            </a:prstGeom>
            <a:noFill/>
            <a:ln w="25400" cap="flat">
              <a:solidFill>
                <a:schemeClr val="accent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87" name="Line"/>
            <p:cNvSpPr/>
            <p:nvPr/>
          </p:nvSpPr>
          <p:spPr>
            <a:xfrm>
              <a:off x="368997" y="-1"/>
              <a:ext cx="801343" cy="197533"/>
            </a:xfrm>
            <a:prstGeom prst="line">
              <a:avLst/>
            </a:prstGeom>
            <a:noFill/>
            <a:ln w="25400" cap="flat">
              <a:solidFill>
                <a:schemeClr val="accent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88" name="TCP"/>
            <p:cNvSpPr txBox="1"/>
            <p:nvPr/>
          </p:nvSpPr>
          <p:spPr>
            <a:xfrm>
              <a:off x="0" y="94163"/>
              <a:ext cx="589752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>
                  <a:latin typeface="Lato Regular"/>
                  <a:ea typeface="Lato Regular"/>
                  <a:cs typeface="Lato Regular"/>
                  <a:sym typeface="Lato Regular"/>
                </a:defRPr>
              </a:lvl1pPr>
            </a:lstStyle>
            <a:p>
              <a:pPr/>
              <a:r>
                <a:t>TCP</a:t>
              </a:r>
            </a:p>
          </p:txBody>
        </p:sp>
      </p:grpSp>
      <p:grpSp>
        <p:nvGrpSpPr>
          <p:cNvPr id="193" name="Group"/>
          <p:cNvGrpSpPr/>
          <p:nvPr/>
        </p:nvGrpSpPr>
        <p:grpSpPr>
          <a:xfrm>
            <a:off x="1173128" y="2859064"/>
            <a:ext cx="1213946" cy="622417"/>
            <a:chOff x="0" y="0"/>
            <a:chExt cx="1213944" cy="622416"/>
          </a:xfrm>
        </p:grpSpPr>
        <p:sp>
          <p:nvSpPr>
            <p:cNvPr id="190" name="Line"/>
            <p:cNvSpPr/>
            <p:nvPr/>
          </p:nvSpPr>
          <p:spPr>
            <a:xfrm>
              <a:off x="412602" y="-1"/>
              <a:ext cx="801343" cy="197533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91" name="Line"/>
            <p:cNvSpPr/>
            <p:nvPr/>
          </p:nvSpPr>
          <p:spPr>
            <a:xfrm flipV="1">
              <a:off x="473508" y="196089"/>
              <a:ext cx="704931" cy="426328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92" name="Main…"/>
            <p:cNvSpPr txBox="1"/>
            <p:nvPr/>
          </p:nvSpPr>
          <p:spPr>
            <a:xfrm>
              <a:off x="0" y="36518"/>
              <a:ext cx="676963" cy="5765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lnSpc>
                  <a:spcPct val="70000"/>
                </a:lnSpc>
                <a:spcBef>
                  <a:spcPts val="0"/>
                </a:spcBef>
                <a:defRPr sz="1800">
                  <a:latin typeface="Lato Regular"/>
                  <a:ea typeface="Lato Regular"/>
                  <a:cs typeface="Lato Regular"/>
                  <a:sym typeface="Lato Regular"/>
                </a:defRPr>
              </a:pPr>
              <a:r>
                <a:t>Main</a:t>
              </a:r>
            </a:p>
            <a:p>
              <a:pPr>
                <a:lnSpc>
                  <a:spcPct val="70000"/>
                </a:lnSpc>
                <a:spcBef>
                  <a:spcPts val="0"/>
                </a:spcBef>
                <a:defRPr sz="1800">
                  <a:latin typeface="Lato Regular"/>
                  <a:ea typeface="Lato Regular"/>
                  <a:cs typeface="Lato Regular"/>
                  <a:sym typeface="Lato Regular"/>
                </a:defRPr>
              </a:pPr>
              <a:r>
                <a:t>Page</a:t>
              </a:r>
            </a:p>
          </p:txBody>
        </p:sp>
      </p:grpSp>
      <p:grpSp>
        <p:nvGrpSpPr>
          <p:cNvPr id="197" name="Group"/>
          <p:cNvGrpSpPr/>
          <p:nvPr/>
        </p:nvGrpSpPr>
        <p:grpSpPr>
          <a:xfrm>
            <a:off x="1177178" y="3714902"/>
            <a:ext cx="1170340" cy="622417"/>
            <a:chOff x="0" y="0"/>
            <a:chExt cx="1170339" cy="622416"/>
          </a:xfrm>
        </p:grpSpPr>
        <p:sp>
          <p:nvSpPr>
            <p:cNvPr id="194" name="Line"/>
            <p:cNvSpPr/>
            <p:nvPr/>
          </p:nvSpPr>
          <p:spPr>
            <a:xfrm flipV="1">
              <a:off x="429903" y="196089"/>
              <a:ext cx="704931" cy="426328"/>
            </a:xfrm>
            <a:prstGeom prst="line">
              <a:avLst/>
            </a:prstGeom>
            <a:noFill/>
            <a:ln w="25400" cap="flat">
              <a:solidFill>
                <a:schemeClr val="accent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95" name="Line"/>
            <p:cNvSpPr/>
            <p:nvPr/>
          </p:nvSpPr>
          <p:spPr>
            <a:xfrm>
              <a:off x="368997" y="-1"/>
              <a:ext cx="801343" cy="197533"/>
            </a:xfrm>
            <a:prstGeom prst="line">
              <a:avLst/>
            </a:prstGeom>
            <a:noFill/>
            <a:ln w="25400" cap="flat">
              <a:solidFill>
                <a:schemeClr val="accent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96" name="TCP"/>
            <p:cNvSpPr txBox="1"/>
            <p:nvPr/>
          </p:nvSpPr>
          <p:spPr>
            <a:xfrm>
              <a:off x="0" y="94163"/>
              <a:ext cx="589752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>
                  <a:latin typeface="Lato Regular"/>
                  <a:ea typeface="Lato Regular"/>
                  <a:cs typeface="Lato Regular"/>
                  <a:sym typeface="Lato Regular"/>
                </a:defRPr>
              </a:lvl1pPr>
            </a:lstStyle>
            <a:p>
              <a:pPr/>
              <a:r>
                <a:t>TCP</a:t>
              </a:r>
            </a:p>
          </p:txBody>
        </p:sp>
      </p:grpSp>
      <p:grpSp>
        <p:nvGrpSpPr>
          <p:cNvPr id="201" name="Group"/>
          <p:cNvGrpSpPr/>
          <p:nvPr/>
        </p:nvGrpSpPr>
        <p:grpSpPr>
          <a:xfrm>
            <a:off x="3011142" y="3714902"/>
            <a:ext cx="1170340" cy="622417"/>
            <a:chOff x="0" y="0"/>
            <a:chExt cx="1170339" cy="622416"/>
          </a:xfrm>
        </p:grpSpPr>
        <p:sp>
          <p:nvSpPr>
            <p:cNvPr id="198" name="Line"/>
            <p:cNvSpPr/>
            <p:nvPr/>
          </p:nvSpPr>
          <p:spPr>
            <a:xfrm flipV="1">
              <a:off x="429903" y="196089"/>
              <a:ext cx="704931" cy="426328"/>
            </a:xfrm>
            <a:prstGeom prst="line">
              <a:avLst/>
            </a:prstGeom>
            <a:noFill/>
            <a:ln w="25400" cap="flat">
              <a:solidFill>
                <a:schemeClr val="accent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99" name="Line"/>
            <p:cNvSpPr/>
            <p:nvPr/>
          </p:nvSpPr>
          <p:spPr>
            <a:xfrm>
              <a:off x="368997" y="-1"/>
              <a:ext cx="801343" cy="197533"/>
            </a:xfrm>
            <a:prstGeom prst="line">
              <a:avLst/>
            </a:prstGeom>
            <a:noFill/>
            <a:ln w="25400" cap="flat">
              <a:solidFill>
                <a:schemeClr val="accent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00" name="TCP"/>
            <p:cNvSpPr txBox="1"/>
            <p:nvPr/>
          </p:nvSpPr>
          <p:spPr>
            <a:xfrm>
              <a:off x="0" y="94163"/>
              <a:ext cx="589752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>
                  <a:latin typeface="Lato Regular"/>
                  <a:ea typeface="Lato Regular"/>
                  <a:cs typeface="Lato Regular"/>
                  <a:sym typeface="Lato Regular"/>
                </a:defRPr>
              </a:lvl1pPr>
            </a:lstStyle>
            <a:p>
              <a:pPr/>
              <a:r>
                <a:t>TCP</a:t>
              </a:r>
            </a:p>
          </p:txBody>
        </p:sp>
      </p:grpSp>
      <p:grpSp>
        <p:nvGrpSpPr>
          <p:cNvPr id="205" name="Group"/>
          <p:cNvGrpSpPr/>
          <p:nvPr/>
        </p:nvGrpSpPr>
        <p:grpSpPr>
          <a:xfrm>
            <a:off x="4958911" y="3714902"/>
            <a:ext cx="1170340" cy="622417"/>
            <a:chOff x="0" y="0"/>
            <a:chExt cx="1170339" cy="622416"/>
          </a:xfrm>
        </p:grpSpPr>
        <p:sp>
          <p:nvSpPr>
            <p:cNvPr id="202" name="Line"/>
            <p:cNvSpPr/>
            <p:nvPr/>
          </p:nvSpPr>
          <p:spPr>
            <a:xfrm flipV="1">
              <a:off x="429903" y="196089"/>
              <a:ext cx="704931" cy="426328"/>
            </a:xfrm>
            <a:prstGeom prst="line">
              <a:avLst/>
            </a:prstGeom>
            <a:noFill/>
            <a:ln w="25400" cap="flat">
              <a:solidFill>
                <a:schemeClr val="accent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03" name="Line"/>
            <p:cNvSpPr/>
            <p:nvPr/>
          </p:nvSpPr>
          <p:spPr>
            <a:xfrm>
              <a:off x="368997" y="-1"/>
              <a:ext cx="801343" cy="197533"/>
            </a:xfrm>
            <a:prstGeom prst="line">
              <a:avLst/>
            </a:prstGeom>
            <a:noFill/>
            <a:ln w="25400" cap="flat">
              <a:solidFill>
                <a:schemeClr val="accent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04" name="TCP"/>
            <p:cNvSpPr txBox="1"/>
            <p:nvPr/>
          </p:nvSpPr>
          <p:spPr>
            <a:xfrm>
              <a:off x="0" y="94163"/>
              <a:ext cx="589752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>
                  <a:latin typeface="Lato Regular"/>
                  <a:ea typeface="Lato Regular"/>
                  <a:cs typeface="Lato Regular"/>
                  <a:sym typeface="Lato Regular"/>
                </a:defRPr>
              </a:lvl1pPr>
            </a:lstStyle>
            <a:p>
              <a:pPr/>
              <a:r>
                <a:t>TCP</a:t>
              </a:r>
            </a:p>
          </p:txBody>
        </p:sp>
      </p:grpSp>
      <p:grpSp>
        <p:nvGrpSpPr>
          <p:cNvPr id="209" name="Group"/>
          <p:cNvGrpSpPr/>
          <p:nvPr/>
        </p:nvGrpSpPr>
        <p:grpSpPr>
          <a:xfrm>
            <a:off x="1155375" y="4565591"/>
            <a:ext cx="1213946" cy="622417"/>
            <a:chOff x="0" y="0"/>
            <a:chExt cx="1213944" cy="622416"/>
          </a:xfrm>
        </p:grpSpPr>
        <p:sp>
          <p:nvSpPr>
            <p:cNvPr id="206" name="Line"/>
            <p:cNvSpPr/>
            <p:nvPr/>
          </p:nvSpPr>
          <p:spPr>
            <a:xfrm>
              <a:off x="412602" y="-1"/>
              <a:ext cx="801343" cy="197533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07" name="Line"/>
            <p:cNvSpPr/>
            <p:nvPr/>
          </p:nvSpPr>
          <p:spPr>
            <a:xfrm flipV="1">
              <a:off x="473508" y="196089"/>
              <a:ext cx="704931" cy="426328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08" name="Obj-1"/>
            <p:cNvSpPr txBox="1"/>
            <p:nvPr/>
          </p:nvSpPr>
          <p:spPr>
            <a:xfrm>
              <a:off x="0" y="134308"/>
              <a:ext cx="753315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lnSpc>
                  <a:spcPct val="70000"/>
                </a:lnSpc>
                <a:spcBef>
                  <a:spcPts val="0"/>
                </a:spcBef>
                <a:defRPr sz="1800">
                  <a:latin typeface="Lato Regular"/>
                  <a:ea typeface="Lato Regular"/>
                  <a:cs typeface="Lato Regular"/>
                  <a:sym typeface="Lato Regular"/>
                </a:defRPr>
              </a:lvl1pPr>
            </a:lstStyle>
            <a:p>
              <a:pPr/>
              <a:r>
                <a:t>Obj-1</a:t>
              </a:r>
            </a:p>
          </p:txBody>
        </p:sp>
      </p:grpSp>
      <p:grpSp>
        <p:nvGrpSpPr>
          <p:cNvPr id="213" name="Group"/>
          <p:cNvGrpSpPr/>
          <p:nvPr/>
        </p:nvGrpSpPr>
        <p:grpSpPr>
          <a:xfrm>
            <a:off x="2859192" y="4565591"/>
            <a:ext cx="1270001" cy="1594810"/>
            <a:chOff x="0" y="0"/>
            <a:chExt cx="1270000" cy="1594808"/>
          </a:xfrm>
        </p:grpSpPr>
        <p:sp>
          <p:nvSpPr>
            <p:cNvPr id="210" name="Line"/>
            <p:cNvSpPr/>
            <p:nvPr/>
          </p:nvSpPr>
          <p:spPr>
            <a:xfrm>
              <a:off x="399902" y="-1"/>
              <a:ext cx="801343" cy="197533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11" name="Line"/>
            <p:cNvSpPr/>
            <p:nvPr/>
          </p:nvSpPr>
          <p:spPr>
            <a:xfrm flipV="1">
              <a:off x="460808" y="196089"/>
              <a:ext cx="704931" cy="426328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12" name="Obj-2"/>
            <p:cNvSpPr/>
            <p:nvPr/>
          </p:nvSpPr>
          <p:spPr>
            <a:xfrm>
              <a:off x="0" y="324808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lnSpc>
                  <a:spcPct val="70000"/>
                </a:lnSpc>
                <a:spcBef>
                  <a:spcPts val="0"/>
                </a:spcBef>
                <a:defRPr sz="1800">
                  <a:latin typeface="Lato Regular"/>
                  <a:ea typeface="Lato Regular"/>
                  <a:cs typeface="Lato Regular"/>
                  <a:sym typeface="Lato Regular"/>
                </a:defRPr>
              </a:lvl1pPr>
            </a:lstStyle>
            <a:p>
              <a:pPr/>
              <a:r>
                <a:t>Obj-2</a:t>
              </a:r>
            </a:p>
          </p:txBody>
        </p:sp>
      </p:grpSp>
      <p:grpSp>
        <p:nvGrpSpPr>
          <p:cNvPr id="217" name="Group"/>
          <p:cNvGrpSpPr/>
          <p:nvPr/>
        </p:nvGrpSpPr>
        <p:grpSpPr>
          <a:xfrm>
            <a:off x="4937108" y="4565591"/>
            <a:ext cx="1213946" cy="622417"/>
            <a:chOff x="0" y="0"/>
            <a:chExt cx="1213944" cy="622416"/>
          </a:xfrm>
        </p:grpSpPr>
        <p:sp>
          <p:nvSpPr>
            <p:cNvPr id="214" name="Line"/>
            <p:cNvSpPr/>
            <p:nvPr/>
          </p:nvSpPr>
          <p:spPr>
            <a:xfrm>
              <a:off x="412602" y="-1"/>
              <a:ext cx="801343" cy="197533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15" name="Line"/>
            <p:cNvSpPr/>
            <p:nvPr/>
          </p:nvSpPr>
          <p:spPr>
            <a:xfrm flipV="1">
              <a:off x="473508" y="196089"/>
              <a:ext cx="704931" cy="426328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16" name="Obj-3"/>
            <p:cNvSpPr txBox="1"/>
            <p:nvPr/>
          </p:nvSpPr>
          <p:spPr>
            <a:xfrm>
              <a:off x="0" y="134308"/>
              <a:ext cx="753315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lnSpc>
                  <a:spcPct val="70000"/>
                </a:lnSpc>
                <a:spcBef>
                  <a:spcPts val="0"/>
                </a:spcBef>
                <a:defRPr sz="1800">
                  <a:latin typeface="Lato Regular"/>
                  <a:ea typeface="Lato Regular"/>
                  <a:cs typeface="Lato Regular"/>
                  <a:sym typeface="Lato Regular"/>
                </a:defRPr>
              </a:lvl1pPr>
            </a:lstStyle>
            <a:p>
              <a:pPr/>
              <a:r>
                <a:t>Obj-3</a:t>
              </a:r>
            </a:p>
          </p:txBody>
        </p:sp>
      </p:grpSp>
      <p:grpSp>
        <p:nvGrpSpPr>
          <p:cNvPr id="221" name="Group"/>
          <p:cNvGrpSpPr/>
          <p:nvPr/>
        </p:nvGrpSpPr>
        <p:grpSpPr>
          <a:xfrm>
            <a:off x="1120275" y="5543281"/>
            <a:ext cx="1170341" cy="622418"/>
            <a:chOff x="0" y="0"/>
            <a:chExt cx="1170339" cy="622416"/>
          </a:xfrm>
        </p:grpSpPr>
        <p:sp>
          <p:nvSpPr>
            <p:cNvPr id="218" name="Line"/>
            <p:cNvSpPr/>
            <p:nvPr/>
          </p:nvSpPr>
          <p:spPr>
            <a:xfrm flipV="1">
              <a:off x="429903" y="196089"/>
              <a:ext cx="704931" cy="426328"/>
            </a:xfrm>
            <a:prstGeom prst="line">
              <a:avLst/>
            </a:prstGeom>
            <a:noFill/>
            <a:ln w="25400" cap="flat">
              <a:solidFill>
                <a:schemeClr val="accent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19" name="Line"/>
            <p:cNvSpPr/>
            <p:nvPr/>
          </p:nvSpPr>
          <p:spPr>
            <a:xfrm>
              <a:off x="368997" y="-1"/>
              <a:ext cx="801343" cy="197533"/>
            </a:xfrm>
            <a:prstGeom prst="line">
              <a:avLst/>
            </a:prstGeom>
            <a:noFill/>
            <a:ln w="25400" cap="flat">
              <a:solidFill>
                <a:schemeClr val="accent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20" name="TCP"/>
            <p:cNvSpPr txBox="1"/>
            <p:nvPr/>
          </p:nvSpPr>
          <p:spPr>
            <a:xfrm>
              <a:off x="0" y="94163"/>
              <a:ext cx="589752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>
                  <a:latin typeface="Lato Regular"/>
                  <a:ea typeface="Lato Regular"/>
                  <a:cs typeface="Lato Regular"/>
                  <a:sym typeface="Lato Regular"/>
                </a:defRPr>
              </a:lvl1pPr>
            </a:lstStyle>
            <a:p>
              <a:pPr/>
              <a:r>
                <a:t>TCP</a:t>
              </a:r>
            </a:p>
          </p:txBody>
        </p:sp>
      </p:grpSp>
      <p:grpSp>
        <p:nvGrpSpPr>
          <p:cNvPr id="225" name="Group"/>
          <p:cNvGrpSpPr/>
          <p:nvPr/>
        </p:nvGrpSpPr>
        <p:grpSpPr>
          <a:xfrm>
            <a:off x="2954240" y="5543281"/>
            <a:ext cx="1170340" cy="622418"/>
            <a:chOff x="0" y="0"/>
            <a:chExt cx="1170339" cy="622416"/>
          </a:xfrm>
        </p:grpSpPr>
        <p:sp>
          <p:nvSpPr>
            <p:cNvPr id="222" name="Line"/>
            <p:cNvSpPr/>
            <p:nvPr/>
          </p:nvSpPr>
          <p:spPr>
            <a:xfrm flipV="1">
              <a:off x="429903" y="196089"/>
              <a:ext cx="704931" cy="426328"/>
            </a:xfrm>
            <a:prstGeom prst="line">
              <a:avLst/>
            </a:prstGeom>
            <a:noFill/>
            <a:ln w="25400" cap="flat">
              <a:solidFill>
                <a:schemeClr val="accent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23" name="Line"/>
            <p:cNvSpPr/>
            <p:nvPr/>
          </p:nvSpPr>
          <p:spPr>
            <a:xfrm>
              <a:off x="368997" y="-1"/>
              <a:ext cx="801343" cy="197533"/>
            </a:xfrm>
            <a:prstGeom prst="line">
              <a:avLst/>
            </a:prstGeom>
            <a:noFill/>
            <a:ln w="25400" cap="flat">
              <a:solidFill>
                <a:schemeClr val="accent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24" name="TCP"/>
            <p:cNvSpPr txBox="1"/>
            <p:nvPr/>
          </p:nvSpPr>
          <p:spPr>
            <a:xfrm>
              <a:off x="0" y="94163"/>
              <a:ext cx="589752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>
                  <a:latin typeface="Lato Regular"/>
                  <a:ea typeface="Lato Regular"/>
                  <a:cs typeface="Lato Regular"/>
                  <a:sym typeface="Lato Regular"/>
                </a:defRPr>
              </a:lvl1pPr>
            </a:lstStyle>
            <a:p>
              <a:pPr/>
              <a:r>
                <a:t>TCP</a:t>
              </a:r>
            </a:p>
          </p:txBody>
        </p:sp>
      </p:grpSp>
      <p:grpSp>
        <p:nvGrpSpPr>
          <p:cNvPr id="229" name="Group"/>
          <p:cNvGrpSpPr/>
          <p:nvPr/>
        </p:nvGrpSpPr>
        <p:grpSpPr>
          <a:xfrm>
            <a:off x="4902009" y="5543281"/>
            <a:ext cx="1170340" cy="622418"/>
            <a:chOff x="0" y="0"/>
            <a:chExt cx="1170339" cy="622416"/>
          </a:xfrm>
        </p:grpSpPr>
        <p:sp>
          <p:nvSpPr>
            <p:cNvPr id="226" name="Line"/>
            <p:cNvSpPr/>
            <p:nvPr/>
          </p:nvSpPr>
          <p:spPr>
            <a:xfrm flipV="1">
              <a:off x="429903" y="196089"/>
              <a:ext cx="704931" cy="426328"/>
            </a:xfrm>
            <a:prstGeom prst="line">
              <a:avLst/>
            </a:prstGeom>
            <a:noFill/>
            <a:ln w="25400" cap="flat">
              <a:solidFill>
                <a:schemeClr val="accent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27" name="Line"/>
            <p:cNvSpPr/>
            <p:nvPr/>
          </p:nvSpPr>
          <p:spPr>
            <a:xfrm>
              <a:off x="368997" y="-1"/>
              <a:ext cx="801343" cy="197533"/>
            </a:xfrm>
            <a:prstGeom prst="line">
              <a:avLst/>
            </a:prstGeom>
            <a:noFill/>
            <a:ln w="25400" cap="flat">
              <a:solidFill>
                <a:schemeClr val="accent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28" name="TCP"/>
            <p:cNvSpPr txBox="1"/>
            <p:nvPr/>
          </p:nvSpPr>
          <p:spPr>
            <a:xfrm>
              <a:off x="0" y="94163"/>
              <a:ext cx="589752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>
                  <a:latin typeface="Lato Regular"/>
                  <a:ea typeface="Lato Regular"/>
                  <a:cs typeface="Lato Regular"/>
                  <a:sym typeface="Lato Regular"/>
                </a:defRPr>
              </a:lvl1pPr>
            </a:lstStyle>
            <a:p>
              <a:pPr/>
              <a:r>
                <a:t>TCP</a:t>
              </a:r>
            </a:p>
          </p:txBody>
        </p:sp>
      </p:grpSp>
      <p:grpSp>
        <p:nvGrpSpPr>
          <p:cNvPr id="233" name="Group"/>
          <p:cNvGrpSpPr/>
          <p:nvPr/>
        </p:nvGrpSpPr>
        <p:grpSpPr>
          <a:xfrm>
            <a:off x="1098473" y="6266971"/>
            <a:ext cx="1213946" cy="622417"/>
            <a:chOff x="0" y="0"/>
            <a:chExt cx="1213944" cy="622416"/>
          </a:xfrm>
        </p:grpSpPr>
        <p:sp>
          <p:nvSpPr>
            <p:cNvPr id="230" name="Line"/>
            <p:cNvSpPr/>
            <p:nvPr/>
          </p:nvSpPr>
          <p:spPr>
            <a:xfrm>
              <a:off x="412602" y="-1"/>
              <a:ext cx="801343" cy="197533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31" name="Line"/>
            <p:cNvSpPr/>
            <p:nvPr/>
          </p:nvSpPr>
          <p:spPr>
            <a:xfrm flipV="1">
              <a:off x="473508" y="196089"/>
              <a:ext cx="704931" cy="426328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32" name="Obj-4"/>
            <p:cNvSpPr txBox="1"/>
            <p:nvPr/>
          </p:nvSpPr>
          <p:spPr>
            <a:xfrm>
              <a:off x="0" y="134308"/>
              <a:ext cx="753315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lnSpc>
                  <a:spcPct val="70000"/>
                </a:lnSpc>
                <a:spcBef>
                  <a:spcPts val="0"/>
                </a:spcBef>
                <a:defRPr sz="1800">
                  <a:latin typeface="Lato Regular"/>
                  <a:ea typeface="Lato Regular"/>
                  <a:cs typeface="Lato Regular"/>
                  <a:sym typeface="Lato Regular"/>
                </a:defRPr>
              </a:lvl1pPr>
            </a:lstStyle>
            <a:p>
              <a:pPr/>
              <a:r>
                <a:t>Obj-4</a:t>
              </a:r>
            </a:p>
          </p:txBody>
        </p:sp>
      </p:grpSp>
      <p:grpSp>
        <p:nvGrpSpPr>
          <p:cNvPr id="237" name="Group"/>
          <p:cNvGrpSpPr/>
          <p:nvPr/>
        </p:nvGrpSpPr>
        <p:grpSpPr>
          <a:xfrm>
            <a:off x="2802290" y="6266971"/>
            <a:ext cx="1270001" cy="1594809"/>
            <a:chOff x="0" y="0"/>
            <a:chExt cx="1270000" cy="1594808"/>
          </a:xfrm>
        </p:grpSpPr>
        <p:sp>
          <p:nvSpPr>
            <p:cNvPr id="234" name="Line"/>
            <p:cNvSpPr/>
            <p:nvPr/>
          </p:nvSpPr>
          <p:spPr>
            <a:xfrm>
              <a:off x="399902" y="-1"/>
              <a:ext cx="801343" cy="197533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35" name="Line"/>
            <p:cNvSpPr/>
            <p:nvPr/>
          </p:nvSpPr>
          <p:spPr>
            <a:xfrm flipV="1">
              <a:off x="460808" y="196089"/>
              <a:ext cx="704931" cy="426328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36" name="Obj-5"/>
            <p:cNvSpPr/>
            <p:nvPr/>
          </p:nvSpPr>
          <p:spPr>
            <a:xfrm>
              <a:off x="0" y="324808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lnSpc>
                  <a:spcPct val="70000"/>
                </a:lnSpc>
                <a:spcBef>
                  <a:spcPts val="0"/>
                </a:spcBef>
                <a:defRPr sz="1800">
                  <a:latin typeface="Lato Regular"/>
                  <a:ea typeface="Lato Regular"/>
                  <a:cs typeface="Lato Regular"/>
                  <a:sym typeface="Lato Regular"/>
                </a:defRPr>
              </a:lvl1pPr>
            </a:lstStyle>
            <a:p>
              <a:pPr/>
              <a:r>
                <a:t>Obj-5</a:t>
              </a:r>
            </a:p>
          </p:txBody>
        </p:sp>
      </p:grpSp>
      <p:grpSp>
        <p:nvGrpSpPr>
          <p:cNvPr id="241" name="Group"/>
          <p:cNvGrpSpPr/>
          <p:nvPr/>
        </p:nvGrpSpPr>
        <p:grpSpPr>
          <a:xfrm>
            <a:off x="4892906" y="6266971"/>
            <a:ext cx="1270001" cy="1594809"/>
            <a:chOff x="0" y="0"/>
            <a:chExt cx="1270000" cy="1594808"/>
          </a:xfrm>
        </p:grpSpPr>
        <p:sp>
          <p:nvSpPr>
            <p:cNvPr id="238" name="Line"/>
            <p:cNvSpPr/>
            <p:nvPr/>
          </p:nvSpPr>
          <p:spPr>
            <a:xfrm>
              <a:off x="399902" y="-1"/>
              <a:ext cx="801343" cy="197533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39" name="Line"/>
            <p:cNvSpPr/>
            <p:nvPr/>
          </p:nvSpPr>
          <p:spPr>
            <a:xfrm flipV="1">
              <a:off x="460808" y="196089"/>
              <a:ext cx="704931" cy="426328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40" name="Obj-6"/>
            <p:cNvSpPr/>
            <p:nvPr/>
          </p:nvSpPr>
          <p:spPr>
            <a:xfrm>
              <a:off x="0" y="324808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lnSpc>
                  <a:spcPct val="70000"/>
                </a:lnSpc>
                <a:spcBef>
                  <a:spcPts val="0"/>
                </a:spcBef>
                <a:defRPr sz="1800">
                  <a:latin typeface="Lato Regular"/>
                  <a:ea typeface="Lato Regular"/>
                  <a:cs typeface="Lato Regular"/>
                  <a:sym typeface="Lato Regular"/>
                </a:defRPr>
              </a:lvl1pPr>
            </a:lstStyle>
            <a:p>
              <a:pPr/>
              <a:r>
                <a:t>Obj-6</a:t>
              </a:r>
            </a:p>
          </p:txBody>
        </p:sp>
      </p:grpSp>
      <p:grpSp>
        <p:nvGrpSpPr>
          <p:cNvPr id="245" name="Group"/>
          <p:cNvGrpSpPr/>
          <p:nvPr/>
        </p:nvGrpSpPr>
        <p:grpSpPr>
          <a:xfrm>
            <a:off x="1177178" y="7117661"/>
            <a:ext cx="1170340" cy="622417"/>
            <a:chOff x="0" y="0"/>
            <a:chExt cx="1170339" cy="622416"/>
          </a:xfrm>
        </p:grpSpPr>
        <p:sp>
          <p:nvSpPr>
            <p:cNvPr id="242" name="Line"/>
            <p:cNvSpPr/>
            <p:nvPr/>
          </p:nvSpPr>
          <p:spPr>
            <a:xfrm flipV="1">
              <a:off x="429903" y="196089"/>
              <a:ext cx="704931" cy="426328"/>
            </a:xfrm>
            <a:prstGeom prst="line">
              <a:avLst/>
            </a:prstGeom>
            <a:noFill/>
            <a:ln w="25400" cap="flat">
              <a:solidFill>
                <a:schemeClr val="accent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43" name="Line"/>
            <p:cNvSpPr/>
            <p:nvPr/>
          </p:nvSpPr>
          <p:spPr>
            <a:xfrm>
              <a:off x="368997" y="-1"/>
              <a:ext cx="801343" cy="197533"/>
            </a:xfrm>
            <a:prstGeom prst="line">
              <a:avLst/>
            </a:prstGeom>
            <a:noFill/>
            <a:ln w="25400" cap="flat">
              <a:solidFill>
                <a:schemeClr val="accent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44" name="TCP"/>
            <p:cNvSpPr txBox="1"/>
            <p:nvPr/>
          </p:nvSpPr>
          <p:spPr>
            <a:xfrm>
              <a:off x="0" y="94163"/>
              <a:ext cx="589752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>
                  <a:latin typeface="Lato Regular"/>
                  <a:ea typeface="Lato Regular"/>
                  <a:cs typeface="Lato Regular"/>
                  <a:sym typeface="Lato Regular"/>
                </a:defRPr>
              </a:lvl1pPr>
            </a:lstStyle>
            <a:p>
              <a:pPr/>
              <a:r>
                <a:t>TCP</a:t>
              </a:r>
            </a:p>
          </p:txBody>
        </p:sp>
      </p:grpSp>
      <p:grpSp>
        <p:nvGrpSpPr>
          <p:cNvPr id="249" name="Group"/>
          <p:cNvGrpSpPr/>
          <p:nvPr/>
        </p:nvGrpSpPr>
        <p:grpSpPr>
          <a:xfrm>
            <a:off x="1155375" y="7968351"/>
            <a:ext cx="1213946" cy="622417"/>
            <a:chOff x="0" y="0"/>
            <a:chExt cx="1213944" cy="622416"/>
          </a:xfrm>
        </p:grpSpPr>
        <p:sp>
          <p:nvSpPr>
            <p:cNvPr id="246" name="Line"/>
            <p:cNvSpPr/>
            <p:nvPr/>
          </p:nvSpPr>
          <p:spPr>
            <a:xfrm>
              <a:off x="412602" y="-1"/>
              <a:ext cx="801343" cy="197533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47" name="Line"/>
            <p:cNvSpPr/>
            <p:nvPr/>
          </p:nvSpPr>
          <p:spPr>
            <a:xfrm flipV="1">
              <a:off x="473508" y="196089"/>
              <a:ext cx="704931" cy="426328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48" name="Obj-7"/>
            <p:cNvSpPr txBox="1"/>
            <p:nvPr/>
          </p:nvSpPr>
          <p:spPr>
            <a:xfrm>
              <a:off x="0" y="134308"/>
              <a:ext cx="753315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lnSpc>
                  <a:spcPct val="70000"/>
                </a:lnSpc>
                <a:spcBef>
                  <a:spcPts val="0"/>
                </a:spcBef>
                <a:defRPr sz="1800">
                  <a:latin typeface="Lato Regular"/>
                  <a:ea typeface="Lato Regular"/>
                  <a:cs typeface="Lato Regular"/>
                  <a:sym typeface="Lato Regular"/>
                </a:defRPr>
              </a:lvl1pPr>
            </a:lstStyle>
            <a:p>
              <a:pPr/>
              <a:r>
                <a:t>Obj-7</a:t>
              </a:r>
            </a:p>
          </p:txBody>
        </p:sp>
      </p:grpSp>
      <p:sp>
        <p:nvSpPr>
          <p:cNvPr id="250" name="Q: Persistent vs non-Persistent HTTP"/>
          <p:cNvSpPr txBox="1"/>
          <p:nvPr>
            <p:ph type="title"/>
          </p:nvPr>
        </p:nvSpPr>
        <p:spPr>
          <a:xfrm>
            <a:off x="762000" y="-7724"/>
            <a:ext cx="11049000" cy="942284"/>
          </a:xfrm>
          <a:prstGeom prst="rect">
            <a:avLst/>
          </a:prstGeom>
        </p:spPr>
        <p:txBody>
          <a:bodyPr lIns="50800" tIns="50800" rIns="50800" bIns="50800"/>
          <a:lstStyle>
            <a:lvl1pPr marL="57799" marR="57799" algn="l" defTabSz="1295400">
              <a:lnSpc>
                <a:spcPct val="60000"/>
              </a:lnSpc>
              <a:defRPr sz="4700">
                <a:solidFill>
                  <a:srgbClr val="021EAA"/>
                </a:solidFill>
                <a:uFill>
                  <a:solidFill>
                    <a:srgbClr val="021EAA"/>
                  </a:solidFill>
                </a:uFill>
              </a:defRPr>
            </a:lvl1pPr>
          </a:lstStyle>
          <a:p>
            <a:pPr/>
            <a:r>
              <a:t>Q: Persistent vs non-Persistent HTTP</a:t>
            </a:r>
          </a:p>
        </p:txBody>
      </p:sp>
      <p:sp>
        <p:nvSpPr>
          <p:cNvPr id="251" name="Non-Persistent HTTP"/>
          <p:cNvSpPr txBox="1"/>
          <p:nvPr/>
        </p:nvSpPr>
        <p:spPr>
          <a:xfrm>
            <a:off x="1722543" y="1149831"/>
            <a:ext cx="3551169" cy="496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Non-Persistent HTTP</a:t>
            </a:r>
          </a:p>
        </p:txBody>
      </p:sp>
      <p:sp>
        <p:nvSpPr>
          <p:cNvPr id="252" name="Persistent HTTP"/>
          <p:cNvSpPr txBox="1"/>
          <p:nvPr/>
        </p:nvSpPr>
        <p:spPr>
          <a:xfrm>
            <a:off x="7855164" y="1149831"/>
            <a:ext cx="2780412" cy="496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Persistent HTTP</a:t>
            </a:r>
          </a:p>
        </p:txBody>
      </p:sp>
      <p:grpSp>
        <p:nvGrpSpPr>
          <p:cNvPr id="256" name="Group"/>
          <p:cNvGrpSpPr/>
          <p:nvPr/>
        </p:nvGrpSpPr>
        <p:grpSpPr>
          <a:xfrm>
            <a:off x="7068994" y="1681401"/>
            <a:ext cx="1170340" cy="622417"/>
            <a:chOff x="0" y="0"/>
            <a:chExt cx="1170339" cy="622416"/>
          </a:xfrm>
        </p:grpSpPr>
        <p:sp>
          <p:nvSpPr>
            <p:cNvPr id="253" name="Line"/>
            <p:cNvSpPr/>
            <p:nvPr/>
          </p:nvSpPr>
          <p:spPr>
            <a:xfrm flipV="1">
              <a:off x="429903" y="196089"/>
              <a:ext cx="704931" cy="426328"/>
            </a:xfrm>
            <a:prstGeom prst="line">
              <a:avLst/>
            </a:prstGeom>
            <a:noFill/>
            <a:ln w="25400" cap="flat">
              <a:solidFill>
                <a:schemeClr val="accent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54" name="Line"/>
            <p:cNvSpPr/>
            <p:nvPr/>
          </p:nvSpPr>
          <p:spPr>
            <a:xfrm>
              <a:off x="368997" y="-1"/>
              <a:ext cx="801343" cy="197533"/>
            </a:xfrm>
            <a:prstGeom prst="line">
              <a:avLst/>
            </a:prstGeom>
            <a:noFill/>
            <a:ln w="25400" cap="flat">
              <a:solidFill>
                <a:schemeClr val="accent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55" name="TCP"/>
            <p:cNvSpPr txBox="1"/>
            <p:nvPr/>
          </p:nvSpPr>
          <p:spPr>
            <a:xfrm>
              <a:off x="0" y="94163"/>
              <a:ext cx="589752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>
                  <a:latin typeface="Lato Regular"/>
                  <a:ea typeface="Lato Regular"/>
                  <a:cs typeface="Lato Regular"/>
                  <a:sym typeface="Lato Regular"/>
                </a:defRPr>
              </a:lvl1pPr>
            </a:lstStyle>
            <a:p>
              <a:pPr/>
              <a:r>
                <a:t>TCP</a:t>
              </a:r>
            </a:p>
          </p:txBody>
        </p:sp>
      </p:grpSp>
      <p:grpSp>
        <p:nvGrpSpPr>
          <p:cNvPr id="260" name="Group"/>
          <p:cNvGrpSpPr/>
          <p:nvPr/>
        </p:nvGrpSpPr>
        <p:grpSpPr>
          <a:xfrm>
            <a:off x="7025388" y="2678994"/>
            <a:ext cx="1213946" cy="622417"/>
            <a:chOff x="0" y="0"/>
            <a:chExt cx="1213944" cy="622416"/>
          </a:xfrm>
        </p:grpSpPr>
        <p:sp>
          <p:nvSpPr>
            <p:cNvPr id="257" name="Line"/>
            <p:cNvSpPr/>
            <p:nvPr/>
          </p:nvSpPr>
          <p:spPr>
            <a:xfrm>
              <a:off x="412602" y="-1"/>
              <a:ext cx="801343" cy="197533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58" name="Line"/>
            <p:cNvSpPr/>
            <p:nvPr/>
          </p:nvSpPr>
          <p:spPr>
            <a:xfrm flipV="1">
              <a:off x="473508" y="196089"/>
              <a:ext cx="704931" cy="426328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59" name="Main…"/>
            <p:cNvSpPr txBox="1"/>
            <p:nvPr/>
          </p:nvSpPr>
          <p:spPr>
            <a:xfrm>
              <a:off x="0" y="36518"/>
              <a:ext cx="676963" cy="5765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lnSpc>
                  <a:spcPct val="70000"/>
                </a:lnSpc>
                <a:spcBef>
                  <a:spcPts val="0"/>
                </a:spcBef>
                <a:defRPr sz="1800">
                  <a:latin typeface="Lato Regular"/>
                  <a:ea typeface="Lato Regular"/>
                  <a:cs typeface="Lato Regular"/>
                  <a:sym typeface="Lato Regular"/>
                </a:defRPr>
              </a:pPr>
              <a:r>
                <a:t>Main</a:t>
              </a:r>
            </a:p>
            <a:p>
              <a:pPr>
                <a:lnSpc>
                  <a:spcPct val="70000"/>
                </a:lnSpc>
                <a:spcBef>
                  <a:spcPts val="0"/>
                </a:spcBef>
                <a:defRPr sz="1800">
                  <a:latin typeface="Lato Regular"/>
                  <a:ea typeface="Lato Regular"/>
                  <a:cs typeface="Lato Regular"/>
                  <a:sym typeface="Lato Regular"/>
                </a:defRPr>
              </a:pPr>
              <a:r>
                <a:t>Page</a:t>
              </a:r>
            </a:p>
          </p:txBody>
        </p:sp>
      </p:grpSp>
      <p:grpSp>
        <p:nvGrpSpPr>
          <p:cNvPr id="264" name="Group"/>
          <p:cNvGrpSpPr/>
          <p:nvPr/>
        </p:nvGrpSpPr>
        <p:grpSpPr>
          <a:xfrm>
            <a:off x="8863402" y="3534832"/>
            <a:ext cx="1170341" cy="622417"/>
            <a:chOff x="0" y="0"/>
            <a:chExt cx="1170339" cy="622416"/>
          </a:xfrm>
        </p:grpSpPr>
        <p:sp>
          <p:nvSpPr>
            <p:cNvPr id="261" name="Line"/>
            <p:cNvSpPr/>
            <p:nvPr/>
          </p:nvSpPr>
          <p:spPr>
            <a:xfrm flipV="1">
              <a:off x="429903" y="196089"/>
              <a:ext cx="704931" cy="426328"/>
            </a:xfrm>
            <a:prstGeom prst="line">
              <a:avLst/>
            </a:prstGeom>
            <a:noFill/>
            <a:ln w="25400" cap="flat">
              <a:solidFill>
                <a:schemeClr val="accent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62" name="Line"/>
            <p:cNvSpPr/>
            <p:nvPr/>
          </p:nvSpPr>
          <p:spPr>
            <a:xfrm>
              <a:off x="368997" y="-1"/>
              <a:ext cx="801343" cy="197533"/>
            </a:xfrm>
            <a:prstGeom prst="line">
              <a:avLst/>
            </a:prstGeom>
            <a:noFill/>
            <a:ln w="25400" cap="flat">
              <a:solidFill>
                <a:schemeClr val="accent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63" name="TCP"/>
            <p:cNvSpPr txBox="1"/>
            <p:nvPr/>
          </p:nvSpPr>
          <p:spPr>
            <a:xfrm>
              <a:off x="0" y="94163"/>
              <a:ext cx="589752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>
                  <a:latin typeface="Lato Regular"/>
                  <a:ea typeface="Lato Regular"/>
                  <a:cs typeface="Lato Regular"/>
                  <a:sym typeface="Lato Regular"/>
                </a:defRPr>
              </a:lvl1pPr>
            </a:lstStyle>
            <a:p>
              <a:pPr/>
              <a:r>
                <a:t>TCP</a:t>
              </a:r>
            </a:p>
          </p:txBody>
        </p:sp>
      </p:grpSp>
      <p:grpSp>
        <p:nvGrpSpPr>
          <p:cNvPr id="268" name="Group"/>
          <p:cNvGrpSpPr/>
          <p:nvPr/>
        </p:nvGrpSpPr>
        <p:grpSpPr>
          <a:xfrm>
            <a:off x="10811171" y="3534832"/>
            <a:ext cx="1170340" cy="622417"/>
            <a:chOff x="0" y="0"/>
            <a:chExt cx="1170339" cy="622416"/>
          </a:xfrm>
        </p:grpSpPr>
        <p:sp>
          <p:nvSpPr>
            <p:cNvPr id="265" name="Line"/>
            <p:cNvSpPr/>
            <p:nvPr/>
          </p:nvSpPr>
          <p:spPr>
            <a:xfrm flipV="1">
              <a:off x="429903" y="196089"/>
              <a:ext cx="704931" cy="426328"/>
            </a:xfrm>
            <a:prstGeom prst="line">
              <a:avLst/>
            </a:prstGeom>
            <a:noFill/>
            <a:ln w="25400" cap="flat">
              <a:solidFill>
                <a:schemeClr val="accent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66" name="Line"/>
            <p:cNvSpPr/>
            <p:nvPr/>
          </p:nvSpPr>
          <p:spPr>
            <a:xfrm>
              <a:off x="368997" y="-1"/>
              <a:ext cx="801343" cy="197533"/>
            </a:xfrm>
            <a:prstGeom prst="line">
              <a:avLst/>
            </a:prstGeom>
            <a:noFill/>
            <a:ln w="25400" cap="flat">
              <a:solidFill>
                <a:schemeClr val="accent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67" name="TCP"/>
            <p:cNvSpPr txBox="1"/>
            <p:nvPr/>
          </p:nvSpPr>
          <p:spPr>
            <a:xfrm>
              <a:off x="0" y="94163"/>
              <a:ext cx="589752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>
                  <a:latin typeface="Lato Regular"/>
                  <a:ea typeface="Lato Regular"/>
                  <a:cs typeface="Lato Regular"/>
                  <a:sym typeface="Lato Regular"/>
                </a:defRPr>
              </a:lvl1pPr>
            </a:lstStyle>
            <a:p>
              <a:pPr/>
              <a:r>
                <a:t>TCP</a:t>
              </a:r>
            </a:p>
          </p:txBody>
        </p:sp>
      </p:grpSp>
      <p:grpSp>
        <p:nvGrpSpPr>
          <p:cNvPr id="272" name="Group"/>
          <p:cNvGrpSpPr/>
          <p:nvPr/>
        </p:nvGrpSpPr>
        <p:grpSpPr>
          <a:xfrm>
            <a:off x="7047191" y="3534832"/>
            <a:ext cx="1213946" cy="622417"/>
            <a:chOff x="0" y="0"/>
            <a:chExt cx="1213944" cy="622416"/>
          </a:xfrm>
        </p:grpSpPr>
        <p:sp>
          <p:nvSpPr>
            <p:cNvPr id="269" name="Line"/>
            <p:cNvSpPr/>
            <p:nvPr/>
          </p:nvSpPr>
          <p:spPr>
            <a:xfrm>
              <a:off x="412602" y="-1"/>
              <a:ext cx="801343" cy="197533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70" name="Line"/>
            <p:cNvSpPr/>
            <p:nvPr/>
          </p:nvSpPr>
          <p:spPr>
            <a:xfrm flipV="1">
              <a:off x="473508" y="196089"/>
              <a:ext cx="704931" cy="426328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71" name="Obj-1"/>
            <p:cNvSpPr txBox="1"/>
            <p:nvPr/>
          </p:nvSpPr>
          <p:spPr>
            <a:xfrm>
              <a:off x="0" y="134308"/>
              <a:ext cx="753315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lnSpc>
                  <a:spcPct val="70000"/>
                </a:lnSpc>
                <a:spcBef>
                  <a:spcPts val="0"/>
                </a:spcBef>
                <a:defRPr sz="1800">
                  <a:latin typeface="Lato Regular"/>
                  <a:ea typeface="Lato Regular"/>
                  <a:cs typeface="Lato Regular"/>
                  <a:sym typeface="Lato Regular"/>
                </a:defRPr>
              </a:lvl1pPr>
            </a:lstStyle>
            <a:p>
              <a:pPr/>
              <a:r>
                <a:t>Obj-1</a:t>
              </a:r>
            </a:p>
          </p:txBody>
        </p:sp>
      </p:grpSp>
      <p:grpSp>
        <p:nvGrpSpPr>
          <p:cNvPr id="276" name="Group"/>
          <p:cNvGrpSpPr/>
          <p:nvPr/>
        </p:nvGrpSpPr>
        <p:grpSpPr>
          <a:xfrm>
            <a:off x="7029438" y="4385522"/>
            <a:ext cx="1270001" cy="1594809"/>
            <a:chOff x="0" y="0"/>
            <a:chExt cx="1270000" cy="1594808"/>
          </a:xfrm>
        </p:grpSpPr>
        <p:sp>
          <p:nvSpPr>
            <p:cNvPr id="273" name="Line"/>
            <p:cNvSpPr/>
            <p:nvPr/>
          </p:nvSpPr>
          <p:spPr>
            <a:xfrm>
              <a:off x="399902" y="-1"/>
              <a:ext cx="801343" cy="197533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74" name="Line"/>
            <p:cNvSpPr/>
            <p:nvPr/>
          </p:nvSpPr>
          <p:spPr>
            <a:xfrm flipV="1">
              <a:off x="460808" y="196089"/>
              <a:ext cx="704931" cy="426328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75" name="Obj-2"/>
            <p:cNvSpPr/>
            <p:nvPr/>
          </p:nvSpPr>
          <p:spPr>
            <a:xfrm>
              <a:off x="0" y="324808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lnSpc>
                  <a:spcPct val="70000"/>
                </a:lnSpc>
                <a:spcBef>
                  <a:spcPts val="0"/>
                </a:spcBef>
                <a:defRPr sz="1800">
                  <a:latin typeface="Lato Regular"/>
                  <a:ea typeface="Lato Regular"/>
                  <a:cs typeface="Lato Regular"/>
                  <a:sym typeface="Lato Regular"/>
                </a:defRPr>
              </a:lvl1pPr>
            </a:lstStyle>
            <a:p>
              <a:pPr/>
              <a:r>
                <a:t>Obj-2</a:t>
              </a:r>
            </a:p>
          </p:txBody>
        </p:sp>
      </p:grpSp>
      <p:grpSp>
        <p:nvGrpSpPr>
          <p:cNvPr id="280" name="Group"/>
          <p:cNvGrpSpPr/>
          <p:nvPr/>
        </p:nvGrpSpPr>
        <p:grpSpPr>
          <a:xfrm>
            <a:off x="8841599" y="4385522"/>
            <a:ext cx="1213946" cy="622417"/>
            <a:chOff x="0" y="0"/>
            <a:chExt cx="1213944" cy="622416"/>
          </a:xfrm>
        </p:grpSpPr>
        <p:sp>
          <p:nvSpPr>
            <p:cNvPr id="277" name="Line"/>
            <p:cNvSpPr/>
            <p:nvPr/>
          </p:nvSpPr>
          <p:spPr>
            <a:xfrm>
              <a:off x="412602" y="-1"/>
              <a:ext cx="801343" cy="197533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78" name="Line"/>
            <p:cNvSpPr/>
            <p:nvPr/>
          </p:nvSpPr>
          <p:spPr>
            <a:xfrm flipV="1">
              <a:off x="473508" y="196089"/>
              <a:ext cx="704931" cy="426328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79" name="Obj-3"/>
            <p:cNvSpPr txBox="1"/>
            <p:nvPr/>
          </p:nvSpPr>
          <p:spPr>
            <a:xfrm>
              <a:off x="0" y="134308"/>
              <a:ext cx="753315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lnSpc>
                  <a:spcPct val="70000"/>
                </a:lnSpc>
                <a:spcBef>
                  <a:spcPts val="0"/>
                </a:spcBef>
                <a:defRPr sz="1800">
                  <a:latin typeface="Lato Regular"/>
                  <a:ea typeface="Lato Regular"/>
                  <a:cs typeface="Lato Regular"/>
                  <a:sym typeface="Lato Regular"/>
                </a:defRPr>
              </a:lvl1pPr>
            </a:lstStyle>
            <a:p>
              <a:pPr/>
              <a:r>
                <a:t>Obj-3</a:t>
              </a:r>
            </a:p>
          </p:txBody>
        </p:sp>
      </p:grpSp>
      <p:grpSp>
        <p:nvGrpSpPr>
          <p:cNvPr id="284" name="Group"/>
          <p:cNvGrpSpPr/>
          <p:nvPr/>
        </p:nvGrpSpPr>
        <p:grpSpPr>
          <a:xfrm>
            <a:off x="10732466" y="4385522"/>
            <a:ext cx="1213946" cy="622417"/>
            <a:chOff x="0" y="0"/>
            <a:chExt cx="1213944" cy="622416"/>
          </a:xfrm>
        </p:grpSpPr>
        <p:sp>
          <p:nvSpPr>
            <p:cNvPr id="281" name="Line"/>
            <p:cNvSpPr/>
            <p:nvPr/>
          </p:nvSpPr>
          <p:spPr>
            <a:xfrm>
              <a:off x="412602" y="-1"/>
              <a:ext cx="801343" cy="197533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82" name="Line"/>
            <p:cNvSpPr/>
            <p:nvPr/>
          </p:nvSpPr>
          <p:spPr>
            <a:xfrm flipV="1">
              <a:off x="473508" y="196089"/>
              <a:ext cx="704931" cy="426328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83" name="Obj-4"/>
            <p:cNvSpPr txBox="1"/>
            <p:nvPr/>
          </p:nvSpPr>
          <p:spPr>
            <a:xfrm>
              <a:off x="0" y="134308"/>
              <a:ext cx="753315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lnSpc>
                  <a:spcPct val="70000"/>
                </a:lnSpc>
                <a:spcBef>
                  <a:spcPts val="0"/>
                </a:spcBef>
                <a:defRPr sz="1800">
                  <a:latin typeface="Lato Regular"/>
                  <a:ea typeface="Lato Regular"/>
                  <a:cs typeface="Lato Regular"/>
                  <a:sym typeface="Lato Regular"/>
                </a:defRPr>
              </a:lvl1pPr>
            </a:lstStyle>
            <a:p>
              <a:pPr/>
              <a:r>
                <a:t>Obj-4</a:t>
              </a:r>
            </a:p>
          </p:txBody>
        </p:sp>
      </p:grpSp>
      <p:grpSp>
        <p:nvGrpSpPr>
          <p:cNvPr id="288" name="Group"/>
          <p:cNvGrpSpPr/>
          <p:nvPr/>
        </p:nvGrpSpPr>
        <p:grpSpPr>
          <a:xfrm>
            <a:off x="7013985" y="5233638"/>
            <a:ext cx="1270001" cy="1594809"/>
            <a:chOff x="0" y="0"/>
            <a:chExt cx="1270000" cy="1594808"/>
          </a:xfrm>
        </p:grpSpPr>
        <p:sp>
          <p:nvSpPr>
            <p:cNvPr id="285" name="Line"/>
            <p:cNvSpPr/>
            <p:nvPr/>
          </p:nvSpPr>
          <p:spPr>
            <a:xfrm>
              <a:off x="399902" y="-1"/>
              <a:ext cx="801343" cy="197533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86" name="Line"/>
            <p:cNvSpPr/>
            <p:nvPr/>
          </p:nvSpPr>
          <p:spPr>
            <a:xfrm flipV="1">
              <a:off x="460808" y="196089"/>
              <a:ext cx="704931" cy="426328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87" name="Obj-5"/>
            <p:cNvSpPr/>
            <p:nvPr/>
          </p:nvSpPr>
          <p:spPr>
            <a:xfrm>
              <a:off x="0" y="324808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lnSpc>
                  <a:spcPct val="70000"/>
                </a:lnSpc>
                <a:spcBef>
                  <a:spcPts val="0"/>
                </a:spcBef>
                <a:defRPr sz="1800">
                  <a:latin typeface="Lato Regular"/>
                  <a:ea typeface="Lato Regular"/>
                  <a:cs typeface="Lato Regular"/>
                  <a:sym typeface="Lato Regular"/>
                </a:defRPr>
              </a:lvl1pPr>
            </a:lstStyle>
            <a:p>
              <a:pPr/>
              <a:r>
                <a:t>Obj-5</a:t>
              </a:r>
            </a:p>
          </p:txBody>
        </p:sp>
      </p:grpSp>
      <p:grpSp>
        <p:nvGrpSpPr>
          <p:cNvPr id="292" name="Group"/>
          <p:cNvGrpSpPr/>
          <p:nvPr/>
        </p:nvGrpSpPr>
        <p:grpSpPr>
          <a:xfrm>
            <a:off x="8847949" y="5226118"/>
            <a:ext cx="1270001" cy="1594810"/>
            <a:chOff x="0" y="0"/>
            <a:chExt cx="1270000" cy="1594808"/>
          </a:xfrm>
        </p:grpSpPr>
        <p:sp>
          <p:nvSpPr>
            <p:cNvPr id="289" name="Line"/>
            <p:cNvSpPr/>
            <p:nvPr/>
          </p:nvSpPr>
          <p:spPr>
            <a:xfrm>
              <a:off x="399902" y="-1"/>
              <a:ext cx="801343" cy="197533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90" name="Line"/>
            <p:cNvSpPr/>
            <p:nvPr/>
          </p:nvSpPr>
          <p:spPr>
            <a:xfrm flipV="1">
              <a:off x="460808" y="196089"/>
              <a:ext cx="704931" cy="426328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91" name="Obj-6"/>
            <p:cNvSpPr/>
            <p:nvPr/>
          </p:nvSpPr>
          <p:spPr>
            <a:xfrm>
              <a:off x="0" y="324808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lnSpc>
                  <a:spcPct val="70000"/>
                </a:lnSpc>
                <a:spcBef>
                  <a:spcPts val="0"/>
                </a:spcBef>
                <a:defRPr sz="1800">
                  <a:latin typeface="Lato Regular"/>
                  <a:ea typeface="Lato Regular"/>
                  <a:cs typeface="Lato Regular"/>
                  <a:sym typeface="Lato Regular"/>
                </a:defRPr>
              </a:lvl1pPr>
            </a:lstStyle>
            <a:p>
              <a:pPr/>
              <a:r>
                <a:t>Obj-6</a:t>
              </a:r>
            </a:p>
          </p:txBody>
        </p:sp>
      </p:grpSp>
      <p:grpSp>
        <p:nvGrpSpPr>
          <p:cNvPr id="296" name="Group"/>
          <p:cNvGrpSpPr/>
          <p:nvPr/>
        </p:nvGrpSpPr>
        <p:grpSpPr>
          <a:xfrm>
            <a:off x="10681913" y="5233638"/>
            <a:ext cx="1213946" cy="622417"/>
            <a:chOff x="0" y="0"/>
            <a:chExt cx="1213944" cy="622416"/>
          </a:xfrm>
        </p:grpSpPr>
        <p:sp>
          <p:nvSpPr>
            <p:cNvPr id="293" name="Line"/>
            <p:cNvSpPr/>
            <p:nvPr/>
          </p:nvSpPr>
          <p:spPr>
            <a:xfrm>
              <a:off x="412602" y="-1"/>
              <a:ext cx="801343" cy="197533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94" name="Line"/>
            <p:cNvSpPr/>
            <p:nvPr/>
          </p:nvSpPr>
          <p:spPr>
            <a:xfrm flipV="1">
              <a:off x="473508" y="196089"/>
              <a:ext cx="704931" cy="426328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95" name="Obj-7"/>
            <p:cNvSpPr txBox="1"/>
            <p:nvPr/>
          </p:nvSpPr>
          <p:spPr>
            <a:xfrm>
              <a:off x="0" y="134308"/>
              <a:ext cx="753315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lnSpc>
                  <a:spcPct val="70000"/>
                </a:lnSpc>
                <a:spcBef>
                  <a:spcPts val="0"/>
                </a:spcBef>
                <a:defRPr sz="1800">
                  <a:latin typeface="Lato Regular"/>
                  <a:ea typeface="Lato Regular"/>
                  <a:cs typeface="Lato Regular"/>
                  <a:sym typeface="Lato Regular"/>
                </a:defRPr>
              </a:lvl1pPr>
            </a:lstStyle>
            <a:p>
              <a:pPr/>
              <a:r>
                <a:t>Obj-7</a:t>
              </a:r>
            </a:p>
          </p:txBody>
        </p:sp>
      </p:grpSp>
      <p:sp>
        <p:nvSpPr>
          <p:cNvPr id="297" name="RTT1"/>
          <p:cNvSpPr txBox="1"/>
          <p:nvPr/>
        </p:nvSpPr>
        <p:spPr>
          <a:xfrm>
            <a:off x="409275" y="1979983"/>
            <a:ext cx="755424" cy="385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RTT</a:t>
            </a:r>
            <a:r>
              <a:rPr baseline="-5999"/>
              <a:t>1</a:t>
            </a:r>
          </a:p>
        </p:txBody>
      </p:sp>
      <p:sp>
        <p:nvSpPr>
          <p:cNvPr id="298" name="RTT2"/>
          <p:cNvSpPr txBox="1"/>
          <p:nvPr/>
        </p:nvSpPr>
        <p:spPr>
          <a:xfrm>
            <a:off x="409275" y="2977577"/>
            <a:ext cx="755424" cy="385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RTT</a:t>
            </a:r>
            <a:r>
              <a:rPr baseline="-5999"/>
              <a:t>2</a:t>
            </a:r>
          </a:p>
        </p:txBody>
      </p:sp>
      <p:sp>
        <p:nvSpPr>
          <p:cNvPr id="299" name="RTT3"/>
          <p:cNvSpPr txBox="1"/>
          <p:nvPr/>
        </p:nvSpPr>
        <p:spPr>
          <a:xfrm>
            <a:off x="409275" y="3833415"/>
            <a:ext cx="755424" cy="385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RTT</a:t>
            </a:r>
            <a:r>
              <a:rPr baseline="-5999"/>
              <a:t>3</a:t>
            </a:r>
          </a:p>
        </p:txBody>
      </p:sp>
      <p:sp>
        <p:nvSpPr>
          <p:cNvPr id="300" name="RTT4"/>
          <p:cNvSpPr txBox="1"/>
          <p:nvPr/>
        </p:nvSpPr>
        <p:spPr>
          <a:xfrm>
            <a:off x="409275" y="4691683"/>
            <a:ext cx="755424" cy="385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RTT</a:t>
            </a:r>
            <a:r>
              <a:rPr baseline="-5999"/>
              <a:t>4</a:t>
            </a:r>
          </a:p>
        </p:txBody>
      </p:sp>
      <p:sp>
        <p:nvSpPr>
          <p:cNvPr id="301" name="RTT5"/>
          <p:cNvSpPr txBox="1"/>
          <p:nvPr/>
        </p:nvSpPr>
        <p:spPr>
          <a:xfrm>
            <a:off x="409275" y="5479327"/>
            <a:ext cx="755424" cy="385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RTT</a:t>
            </a:r>
            <a:r>
              <a:rPr baseline="-5999"/>
              <a:t>5</a:t>
            </a:r>
          </a:p>
        </p:txBody>
      </p:sp>
      <p:sp>
        <p:nvSpPr>
          <p:cNvPr id="302" name="RTT6"/>
          <p:cNvSpPr txBox="1"/>
          <p:nvPr/>
        </p:nvSpPr>
        <p:spPr>
          <a:xfrm>
            <a:off x="409275" y="6385484"/>
            <a:ext cx="755424" cy="385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RTT</a:t>
            </a:r>
            <a:r>
              <a:rPr baseline="-5999"/>
              <a:t>6</a:t>
            </a:r>
          </a:p>
        </p:txBody>
      </p:sp>
      <p:sp>
        <p:nvSpPr>
          <p:cNvPr id="303" name="RTT7"/>
          <p:cNvSpPr txBox="1"/>
          <p:nvPr/>
        </p:nvSpPr>
        <p:spPr>
          <a:xfrm>
            <a:off x="409275" y="7236173"/>
            <a:ext cx="755424" cy="385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RTT</a:t>
            </a:r>
            <a:r>
              <a:rPr baseline="-5999"/>
              <a:t>7</a:t>
            </a:r>
          </a:p>
        </p:txBody>
      </p:sp>
      <p:sp>
        <p:nvSpPr>
          <p:cNvPr id="304" name="RTT8"/>
          <p:cNvSpPr txBox="1"/>
          <p:nvPr/>
        </p:nvSpPr>
        <p:spPr>
          <a:xfrm>
            <a:off x="409275" y="8086863"/>
            <a:ext cx="755424" cy="385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RTT</a:t>
            </a:r>
            <a:r>
              <a:rPr baseline="-5999"/>
              <a:t>8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7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2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7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2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7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ID="10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2"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ID="10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7"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ID="10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2"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ID="10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7"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ntr" nodeType="clickEffect" presetID="10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2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Class="entr" nodeType="afterEffect" presetID="10" grpId="13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6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Class="entr" nodeType="afterEffect" presetID="10" grpId="14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0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ID="10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5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Class="entr" nodeType="afterEffect" presetID="10" grpId="16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9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Class="entr" nodeType="afterEffect" presetID="10" grpId="17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83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Class="entr" nodeType="clickEffect" presetID="10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88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Class="entr" nodeType="afterEffect" presetID="10" grpId="19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92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300"/>
                            </p:stCondLst>
                            <p:childTnLst>
                              <p:par>
                                <p:cTn id="94" presetClass="entr" nodeType="afterEffect" presetID="10" grpId="20" fill="hold">
                                  <p:stCondLst>
                                    <p:cond delay="7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96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Class="entr" nodeType="clickEffect" presetID="10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1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Class="entr" nodeType="afterEffect" presetID="10" grpId="22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5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500"/>
                            </p:stCondLst>
                            <p:childTnLst>
                              <p:par>
                                <p:cTn id="107" presetClass="entr" nodeType="afterEffect" presetID="10" grpId="23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9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Class="entr" nodeType="clickEffect" presetID="10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3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4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Class="entr" nodeType="clickEffect" presetID="10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9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Class="entr" nodeType="clickEffect" presetID="10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3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4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Class="entr" nodeType="clickEffect" presetID="10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8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9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Class="entr" nodeType="clickEffect" presetID="10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3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34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Class="entr" nodeType="clickEffect" presetID="10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8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39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Class="entr" nodeType="afterEffect" presetID="10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2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43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000"/>
                            </p:stCondLst>
                            <p:childTnLst>
                              <p:par>
                                <p:cTn id="145" presetClass="entr" nodeType="afterEffect" presetID="10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6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47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Class="entr" nodeType="clickEffect" presetID="10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1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2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000"/>
                            </p:stCondLst>
                            <p:childTnLst>
                              <p:par>
                                <p:cTn id="154" presetClass="entr" nodeType="afterEffect" presetID="10" grpId="33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5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6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2500"/>
                            </p:stCondLst>
                            <p:childTnLst>
                              <p:par>
                                <p:cTn id="158" presetClass="entr" nodeType="afterEffect" presetID="10" grpId="34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9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60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Class="entr" nodeType="clickEffect" presetID="10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4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65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000"/>
                            </p:stCondLst>
                            <p:childTnLst>
                              <p:par>
                                <p:cTn id="167" presetClass="entr" nodeType="afterEffect" presetID="10" grpId="36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8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69"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400"/>
                            </p:stCondLst>
                            <p:childTnLst>
                              <p:par>
                                <p:cTn id="171" presetClass="entr" nodeType="afterEffect" presetID="10" grpId="37" fill="hold">
                                  <p:stCondLst>
                                    <p:cond delay="8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2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73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9" grpId="20"/>
      <p:bldP build="whole" bldLvl="1" animBg="1" rev="0" advAuto="0" spid="205" grpId="14"/>
      <p:bldP build="whole" bldLvl="1" animBg="1" rev="0" advAuto="0" spid="213" grpId="16"/>
      <p:bldP build="whole" bldLvl="1" animBg="1" rev="0" advAuto="0" spid="260" grpId="28"/>
      <p:bldP build="whole" bldLvl="1" animBg="1" rev="0" advAuto="0" spid="297" grpId="3"/>
      <p:bldP build="whole" bldLvl="1" animBg="1" rev="0" advAuto="0" spid="256" grpId="27"/>
      <p:bldP build="whole" bldLvl="1" animBg="1" rev="0" advAuto="0" spid="249" grpId="25"/>
      <p:bldP build="whole" bldLvl="1" animBg="1" rev="0" advAuto="0" spid="288" grpId="35"/>
      <p:bldP build="whole" bldLvl="1" animBg="1" rev="0" advAuto="0" spid="225" grpId="19"/>
      <p:bldP build="whole" bldLvl="1" animBg="1" rev="0" advAuto="0" spid="302" grpId="9"/>
      <p:bldP build="whole" bldLvl="1" animBg="1" rev="0" advAuto="0" spid="245" grpId="24"/>
      <p:bldP build="whole" bldLvl="1" animBg="1" rev="0" advAuto="0" spid="252" grpId="26"/>
      <p:bldP build="whole" bldLvl="1" animBg="1" rev="0" advAuto="0" spid="272" grpId="29"/>
      <p:bldP build="whole" bldLvl="1" animBg="1" rev="0" advAuto="0" spid="237" grpId="22"/>
      <p:bldP build="whole" bldLvl="1" animBg="1" rev="0" advAuto="0" spid="296" grpId="37"/>
      <p:bldP build="whole" bldLvl="1" animBg="1" rev="0" advAuto="0" spid="303" grpId="10"/>
      <p:bldP build="whole" bldLvl="1" animBg="1" rev="0" advAuto="0" spid="189" grpId="2"/>
      <p:bldP build="whole" bldLvl="1" animBg="1" rev="0" advAuto="0" spid="300" grpId="7"/>
      <p:bldP build="whole" bldLvl="1" animBg="1" rev="0" advAuto="0" spid="221" grpId="18"/>
      <p:bldP build="whole" bldLvl="1" animBg="1" rev="0" advAuto="0" spid="301" grpId="8"/>
      <p:bldP build="whole" bldLvl="1" animBg="1" rev="0" advAuto="0" spid="292" grpId="36"/>
      <p:bldP build="whole" bldLvl="1" animBg="1" rev="0" advAuto="0" spid="233" grpId="21"/>
      <p:bldP build="whole" bldLvl="1" animBg="1" rev="0" advAuto="0" spid="304" grpId="11"/>
      <p:bldP build="whole" bldLvl="1" animBg="1" rev="0" advAuto="0" spid="217" grpId="17"/>
      <p:bldP build="whole" bldLvl="1" animBg="1" rev="0" advAuto="0" spid="298" grpId="5"/>
      <p:bldP build="whole" bldLvl="1" animBg="1" rev="0" advAuto="0" spid="241" grpId="23"/>
      <p:bldP build="whole" bldLvl="1" animBg="1" rev="0" advAuto="0" spid="251" grpId="1"/>
      <p:bldP build="whole" bldLvl="1" animBg="1" rev="0" advAuto="0" spid="280" grpId="33"/>
      <p:bldP build="whole" bldLvl="1" animBg="1" rev="0" advAuto="0" spid="276" grpId="32"/>
      <p:bldP build="whole" bldLvl="1" animBg="1" rev="0" advAuto="0" spid="268" grpId="31"/>
      <p:bldP build="whole" bldLvl="1" animBg="1" rev="0" advAuto="0" spid="299" grpId="6"/>
      <p:bldP build="whole" bldLvl="1" animBg="1" rev="0" advAuto="0" spid="197" grpId="12"/>
      <p:bldP build="whole" bldLvl="1" animBg="1" rev="0" advAuto="0" spid="201" grpId="13"/>
      <p:bldP build="whole" bldLvl="1" animBg="1" rev="0" advAuto="0" spid="209" grpId="15"/>
      <p:bldP build="whole" bldLvl="1" animBg="1" rev="0" advAuto="0" spid="193" grpId="4"/>
      <p:bldP build="whole" bldLvl="1" animBg="1" rev="0" advAuto="0" spid="264" grpId="30"/>
      <p:bldP build="whole" bldLvl="1" animBg="1" rev="0" advAuto="0" spid="284" grpId="34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ersistent Conne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Persistent Connections</a:t>
            </a:r>
          </a:p>
        </p:txBody>
      </p:sp>
      <p:sp>
        <p:nvSpPr>
          <p:cNvPr id="307" name="Apache Config…"/>
          <p:cNvSpPr txBox="1"/>
          <p:nvPr>
            <p:ph type="body" idx="1"/>
          </p:nvPr>
        </p:nvSpPr>
        <p:spPr>
          <a:xfrm>
            <a:off x="762000" y="1339144"/>
            <a:ext cx="11801972" cy="7461956"/>
          </a:xfrm>
          <a:prstGeom prst="rect">
            <a:avLst/>
          </a:prstGeom>
        </p:spPr>
        <p:txBody>
          <a:bodyPr/>
          <a:lstStyle/>
          <a:p>
            <a:pPr marL="422928" indent="-383241">
              <a:buClrTx/>
              <a:buSzPct val="100000"/>
              <a:buChar char="•"/>
            </a:pPr>
            <a:r>
              <a:t>Apache Config</a:t>
            </a:r>
          </a:p>
          <a:p>
            <a:pPr lvl="2" marL="0" marR="0" indent="457200" defTabSz="585216">
              <a:spcBef>
                <a:spcPts val="0"/>
              </a:spcBef>
              <a:buSzTx/>
              <a:buNone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75000" algn="l"/>
                <a:tab pos="3632200" algn="l"/>
                <a:tab pos="4089400" algn="l"/>
                <a:tab pos="4546600" algn="l"/>
                <a:tab pos="5003800" algn="l"/>
                <a:tab pos="5461000" algn="l"/>
              </a:tabLst>
              <a:defRPr sz="3800">
                <a:uFillTx/>
              </a:defRPr>
            </a:pPr>
            <a:r>
              <a:t>KeepAlive On</a:t>
            </a:r>
          </a:p>
          <a:p>
            <a:pPr lvl="2" marL="0" marR="0" indent="457200" defTabSz="585216">
              <a:spcBef>
                <a:spcPts val="0"/>
              </a:spcBef>
              <a:buSzTx/>
              <a:buNone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75000" algn="l"/>
                <a:tab pos="3632200" algn="l"/>
                <a:tab pos="4089400" algn="l"/>
                <a:tab pos="4546600" algn="l"/>
                <a:tab pos="5003800" algn="l"/>
                <a:tab pos="5461000" algn="l"/>
              </a:tabLst>
              <a:defRPr sz="3800">
                <a:uFillTx/>
              </a:defRPr>
            </a:pPr>
            <a:r>
              <a:t>MaxKeepAliveRequests 100</a:t>
            </a:r>
          </a:p>
          <a:p>
            <a:pPr lvl="2" marL="0" marR="0" indent="457200" defTabSz="585216">
              <a:spcBef>
                <a:spcPts val="0"/>
              </a:spcBef>
              <a:buSzTx/>
              <a:buNone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75000" algn="l"/>
                <a:tab pos="3632200" algn="l"/>
                <a:tab pos="4089400" algn="l"/>
                <a:tab pos="4546600" algn="l"/>
                <a:tab pos="5003800" algn="l"/>
                <a:tab pos="5461000" algn="l"/>
              </a:tabLst>
              <a:defRPr sz="3800">
                <a:uFillTx/>
              </a:defRPr>
            </a:pPr>
            <a:r>
              <a:t>KeepAliveTimeout 50</a:t>
            </a:r>
          </a:p>
          <a:p>
            <a:pPr marL="422928" indent="-383241">
              <a:buClrTx/>
              <a:buSzPct val="100000"/>
              <a:buChar char="•"/>
            </a:pPr>
            <a:r>
              <a:t>Browser (firefox) config</a:t>
            </a:r>
          </a:p>
          <a:p>
            <a:pPr lvl="1" marL="698896" indent="-303609">
              <a:buClrTx/>
              <a:buChar char="–"/>
              <a:defRPr sz="3800"/>
            </a:pPr>
            <a:r>
              <a:t>URL “</a:t>
            </a:r>
            <a:r>
              <a:rPr u="sng">
                <a:hlinkClick r:id="rId2" invalidUrl="" action="" tgtFrame="" tooltip="" history="1" highlightClick="0" endSnd="0"/>
              </a:rPr>
              <a:t>about:config</a:t>
            </a:r>
            <a:r>
              <a:t>”</a:t>
            </a:r>
          </a:p>
          <a:p>
            <a:pPr lvl="1" marL="698896" indent="-303609">
              <a:buClrTx/>
              <a:buChar char="–"/>
              <a:defRPr sz="3800"/>
            </a:pPr>
            <a:r>
              <a:t>change the value of (default 6)</a:t>
            </a:r>
          </a:p>
          <a:p>
            <a:pPr lvl="2" marL="1130783" indent="-278295">
              <a:defRPr sz="3800"/>
            </a:pPr>
            <a:r>
              <a:t>network.http.max-persistent-connections-per-server</a:t>
            </a:r>
          </a:p>
          <a:p>
            <a:pPr marL="422928" indent="-383241">
              <a:buClrTx/>
              <a:buSzPct val="100000"/>
              <a:buChar char="•"/>
            </a:pPr>
            <a:r>
              <a:t>In the browser (firefox) use the URL</a:t>
            </a:r>
          </a:p>
          <a:p>
            <a:pPr lvl="1" marL="698896" indent="-303609">
              <a:buClrTx/>
              <a:buChar char="–"/>
              <a:defRPr sz="3800"/>
            </a:pPr>
            <a:r>
              <a:t>having some embedded links</a:t>
            </a:r>
          </a:p>
          <a:p>
            <a:pPr lvl="1" marL="698896" indent="-303609">
              <a:buClrTx/>
              <a:buChar char="–"/>
              <a:defRPr sz="3800"/>
            </a:pPr>
            <a:r>
              <a:t>monitor in wireshark</a:t>
            </a:r>
          </a:p>
        </p:txBody>
      </p:sp>
      <p:sp>
        <p:nvSpPr>
          <p:cNvPr id="3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9" name="Ram P Rustagi/CSE/KSIT"/>
          <p:cNvSpPr txBox="1"/>
          <p:nvPr/>
        </p:nvSpPr>
        <p:spPr>
          <a:xfrm>
            <a:off x="411664" y="9178411"/>
            <a:ext cx="3149477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310" name="18CS52-CN-L04/HTTP-Persistent-Connections"/>
          <p:cNvSpPr txBox="1"/>
          <p:nvPr/>
        </p:nvSpPr>
        <p:spPr>
          <a:xfrm>
            <a:off x="4272464" y="9157539"/>
            <a:ext cx="5565169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18CS52-CN-L04/HTTP-Persistent-Connections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30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rying out HTTP (client side) for yourself"/>
          <p:cNvSpPr txBox="1"/>
          <p:nvPr>
            <p:ph type="title"/>
          </p:nvPr>
        </p:nvSpPr>
        <p:spPr>
          <a:xfrm>
            <a:off x="600568" y="0"/>
            <a:ext cx="12024926" cy="937025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Trying out HTTP (client side) for yourself</a:t>
            </a:r>
          </a:p>
        </p:txBody>
      </p:sp>
      <p:sp>
        <p:nvSpPr>
          <p:cNvPr id="313" name="1. nc to your favorite Web server:"/>
          <p:cNvSpPr txBox="1"/>
          <p:nvPr>
            <p:ph type="body" sz="quarter" idx="1"/>
          </p:nvPr>
        </p:nvSpPr>
        <p:spPr>
          <a:xfrm>
            <a:off x="516889" y="1477738"/>
            <a:ext cx="11514668" cy="787401"/>
          </a:xfrm>
          <a:prstGeom prst="rect">
            <a:avLst/>
          </a:prstGeom>
        </p:spPr>
        <p:txBody>
          <a:bodyPr/>
          <a:lstStyle/>
          <a:p>
            <a:pPr marL="545479" indent="-487680">
              <a:buSzTx/>
              <a:buFont typeface="Wingdings"/>
              <a:buNone/>
              <a:defRPr sz="3600"/>
            </a:pPr>
            <a:r>
              <a:t>1. </a:t>
            </a:r>
            <a:r>
              <a:rPr>
                <a:latin typeface="Lato Bold"/>
                <a:ea typeface="Lato Bold"/>
                <a:cs typeface="Lato Bold"/>
                <a:sym typeface="Lato Bold"/>
              </a:rPr>
              <a:t>nc</a:t>
            </a:r>
            <a:r>
              <a:t> to your favorite Web server:</a:t>
            </a:r>
          </a:p>
        </p:txBody>
      </p:sp>
      <p:sp>
        <p:nvSpPr>
          <p:cNvPr id="314" name="opens TCP connection to port 80…"/>
          <p:cNvSpPr txBox="1"/>
          <p:nvPr/>
        </p:nvSpPr>
        <p:spPr>
          <a:xfrm>
            <a:off x="5662506" y="2745410"/>
            <a:ext cx="7412624" cy="1946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spcBef>
                <a:spcPts val="0"/>
              </a:spcBef>
              <a:buClr>
                <a:srgbClr val="000000"/>
              </a:buClr>
              <a:buFont typeface="Arial"/>
              <a:defRPr sz="30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opens TCP connection to port 80</a:t>
            </a:r>
          </a:p>
          <a:p>
            <a:pPr>
              <a:spcBef>
                <a:spcPts val="0"/>
              </a:spcBef>
              <a:buClr>
                <a:srgbClr val="000000"/>
              </a:buClr>
              <a:buFont typeface="Arial"/>
              <a:defRPr sz="30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(default HTTP server port) at rprustagi.com.</a:t>
            </a:r>
          </a:p>
          <a:p>
            <a:pPr>
              <a:spcBef>
                <a:spcPts val="0"/>
              </a:spcBef>
              <a:buClr>
                <a:srgbClr val="000000"/>
              </a:buClr>
              <a:buFont typeface="Arial"/>
              <a:defRPr sz="30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anything typed in sent </a:t>
            </a:r>
          </a:p>
          <a:p>
            <a:pPr>
              <a:spcBef>
                <a:spcPts val="0"/>
              </a:spcBef>
              <a:buClr>
                <a:srgbClr val="000000"/>
              </a:buClr>
              <a:buFont typeface="Arial"/>
              <a:defRPr sz="30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to port 80 at </a:t>
            </a:r>
            <a:r>
              <a:rPr u="sng">
                <a:hlinkClick r:id="rId2" invalidUrl="" action="" tgtFrame="" tooltip="" history="1" highlightClick="0" endSnd="0"/>
              </a:rPr>
              <a:t>rprustagi.com</a:t>
            </a:r>
          </a:p>
        </p:txBody>
      </p:sp>
      <p:sp>
        <p:nvSpPr>
          <p:cNvPr id="315" name="nc rprustagi.com 80"/>
          <p:cNvSpPr txBox="1"/>
          <p:nvPr/>
        </p:nvSpPr>
        <p:spPr>
          <a:xfrm>
            <a:off x="1136774" y="3086523"/>
            <a:ext cx="4196115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ctr">
              <a:spcBef>
                <a:spcPts val="0"/>
              </a:spcBef>
              <a:buClr>
                <a:srgbClr val="D81E00"/>
              </a:buClr>
              <a:buFont typeface="Courier New"/>
              <a:defRPr b="1" sz="240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nc </a:t>
            </a:r>
            <a:r>
              <a:rPr u="sng">
                <a:hlinkClick r:id="rId2" invalidUrl="" action="" tgtFrame="" tooltip="" history="1" highlightClick="0" endSnd="0"/>
              </a:rPr>
              <a:t>rprustagi.com</a:t>
            </a:r>
            <a:r>
              <a:t> 80</a:t>
            </a:r>
          </a:p>
        </p:txBody>
      </p:sp>
      <p:sp>
        <p:nvSpPr>
          <p:cNvPr id="316" name="2. type in a GET HTTP request:"/>
          <p:cNvSpPr txBox="1"/>
          <p:nvPr/>
        </p:nvSpPr>
        <p:spPr>
          <a:xfrm>
            <a:off x="514773" y="5120640"/>
            <a:ext cx="1151890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marL="545479" indent="-487680">
              <a:buClr>
                <a:srgbClr val="434ED6"/>
              </a:buClr>
              <a:buFont typeface="Arial"/>
              <a:defRPr sz="3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r>
              <a:t>2. type in a GET HTTP request:</a:t>
            </a:r>
          </a:p>
        </p:txBody>
      </p:sp>
      <p:sp>
        <p:nvSpPr>
          <p:cNvPr id="317" name="GET /workshops/web/ HTTP/1.1…"/>
          <p:cNvSpPr txBox="1"/>
          <p:nvPr/>
        </p:nvSpPr>
        <p:spPr>
          <a:xfrm>
            <a:off x="1356924" y="5912108"/>
            <a:ext cx="5293574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spcBef>
                <a:spcPts val="0"/>
              </a:spcBef>
              <a:buClr>
                <a:srgbClr val="D81E00"/>
              </a:buClr>
              <a:buFont typeface="Courier New"/>
              <a:defRPr b="1" sz="240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GET /workshops/web/ HTTP/1.1</a:t>
            </a:r>
          </a:p>
          <a:p>
            <a:pPr>
              <a:spcBef>
                <a:spcPts val="0"/>
              </a:spcBef>
              <a:buClr>
                <a:srgbClr val="D81E00"/>
              </a:buClr>
              <a:buFont typeface="Courier New"/>
              <a:defRPr b="1" sz="240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Host: </a:t>
            </a:r>
            <a:r>
              <a:rPr u="sng">
                <a:hlinkClick r:id="rId2" invalidUrl="" action="" tgtFrame="" tooltip="" history="1" highlightClick="0" endSnd="0"/>
              </a:rPr>
              <a:t>rprustagi.com</a:t>
            </a:r>
          </a:p>
        </p:txBody>
      </p:sp>
      <p:sp>
        <p:nvSpPr>
          <p:cNvPr id="318" name="by typing this in (hit carriage…"/>
          <p:cNvSpPr txBox="1"/>
          <p:nvPr/>
        </p:nvSpPr>
        <p:spPr>
          <a:xfrm>
            <a:off x="6971449" y="5722925"/>
            <a:ext cx="4881641" cy="193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spcBef>
                <a:spcPts val="0"/>
              </a:spcBef>
              <a:buClr>
                <a:srgbClr val="000000"/>
              </a:buClr>
              <a:buFont typeface="Arial"/>
              <a:defRPr sz="30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by typing this in (hit carriage</a:t>
            </a:r>
          </a:p>
          <a:p>
            <a:pPr>
              <a:spcBef>
                <a:spcPts val="0"/>
              </a:spcBef>
              <a:buClr>
                <a:srgbClr val="000000"/>
              </a:buClr>
              <a:buFont typeface="Arial"/>
              <a:defRPr sz="30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return twice), you send</a:t>
            </a:r>
          </a:p>
          <a:p>
            <a:pPr>
              <a:spcBef>
                <a:spcPts val="0"/>
              </a:spcBef>
              <a:buClr>
                <a:srgbClr val="000000"/>
              </a:buClr>
              <a:buFont typeface="Arial"/>
              <a:defRPr sz="30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this minimal (but complete) </a:t>
            </a:r>
          </a:p>
          <a:p>
            <a:pPr>
              <a:spcBef>
                <a:spcPts val="0"/>
              </a:spcBef>
              <a:buClr>
                <a:srgbClr val="000000"/>
              </a:buClr>
              <a:buFont typeface="Arial"/>
              <a:defRPr sz="30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GET request to HTTP server</a:t>
            </a:r>
          </a:p>
        </p:txBody>
      </p:sp>
      <p:sp>
        <p:nvSpPr>
          <p:cNvPr id="319" name="Line"/>
          <p:cNvSpPr/>
          <p:nvPr/>
        </p:nvSpPr>
        <p:spPr>
          <a:xfrm>
            <a:off x="5567605" y="2815378"/>
            <a:ext cx="352214" cy="1676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600" y="136"/>
                </a:moveTo>
                <a:lnTo>
                  <a:pt x="0" y="0"/>
                </a:lnTo>
                <a:lnTo>
                  <a:pt x="0" y="21600"/>
                </a:lnTo>
                <a:lnTo>
                  <a:pt x="21600" y="21555"/>
                </a:lnTo>
              </a:path>
            </a:pathLst>
          </a:custGeom>
          <a:ln w="19050">
            <a:solidFill>
              <a:srgbClr val="021EAA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0" name="Line"/>
          <p:cNvSpPr/>
          <p:nvPr/>
        </p:nvSpPr>
        <p:spPr>
          <a:xfrm>
            <a:off x="6868159" y="5784426"/>
            <a:ext cx="365761" cy="1693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600" y="136"/>
                </a:moveTo>
                <a:lnTo>
                  <a:pt x="0" y="0"/>
                </a:lnTo>
                <a:lnTo>
                  <a:pt x="0" y="21600"/>
                </a:lnTo>
                <a:lnTo>
                  <a:pt x="21600" y="21555"/>
                </a:lnTo>
              </a:path>
            </a:pathLst>
          </a:custGeom>
          <a:ln w="19050">
            <a:solidFill>
              <a:srgbClr val="021EAA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1" name="3. look at response message sent by HTTP server!"/>
          <p:cNvSpPr txBox="1"/>
          <p:nvPr/>
        </p:nvSpPr>
        <p:spPr>
          <a:xfrm>
            <a:off x="490079" y="7557346"/>
            <a:ext cx="115189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marL="545479" indent="-487680">
              <a:buClr>
                <a:srgbClr val="434ED6"/>
              </a:buClr>
              <a:buFont typeface="Arial"/>
              <a:defRPr sz="35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r>
              <a:t>3. look at response message sent by HTTP server!</a:t>
            </a:r>
          </a:p>
        </p:txBody>
      </p:sp>
      <p:sp>
        <p:nvSpPr>
          <p:cNvPr id="322" name="(or use Wireshark to look at captured HTTP request/response)"/>
          <p:cNvSpPr txBox="1"/>
          <p:nvPr/>
        </p:nvSpPr>
        <p:spPr>
          <a:xfrm>
            <a:off x="594988" y="8110313"/>
            <a:ext cx="12251166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marL="545479" indent="-487680">
              <a:buClr>
                <a:srgbClr val="434ED6"/>
              </a:buClr>
              <a:buFont typeface="Gill Sans MT"/>
              <a:defRPr sz="35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r>
              <a:t>(or use Wireshark to look at captured HTTP request/response)</a:t>
            </a:r>
          </a:p>
        </p:txBody>
      </p:sp>
      <p:sp>
        <p:nvSpPr>
          <p:cNvPr id="323" name="Slide Number"/>
          <p:cNvSpPr txBox="1"/>
          <p:nvPr>
            <p:ph type="sldNum" sz="quarter" idx="2"/>
          </p:nvPr>
        </p:nvSpPr>
        <p:spPr>
          <a:xfrm>
            <a:off x="11851034" y="9159478"/>
            <a:ext cx="453332" cy="444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4" name="Ram P Rustagi/CSE/KSIT"/>
          <p:cNvSpPr txBox="1"/>
          <p:nvPr/>
        </p:nvSpPr>
        <p:spPr>
          <a:xfrm>
            <a:off x="411664" y="9178411"/>
            <a:ext cx="3149477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325" name="18CS52-CN-L04/HTTP-Persistent-Connections"/>
          <p:cNvSpPr txBox="1"/>
          <p:nvPr/>
        </p:nvSpPr>
        <p:spPr>
          <a:xfrm>
            <a:off x="4272464" y="9157539"/>
            <a:ext cx="5565169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18CS52-CN-L04/HTTP-Persistent-Connections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7" grpId="6"/>
      <p:bldP build="whole" bldLvl="1" animBg="1" rev="0" advAuto="0" spid="316" grpId="5"/>
      <p:bldP build="whole" bldLvl="1" animBg="1" rev="0" advAuto="0" spid="314" grpId="3"/>
      <p:bldP build="whole" bldLvl="1" animBg="1" rev="0" advAuto="0" spid="320" grpId="8"/>
      <p:bldP build="whole" bldLvl="1" animBg="1" rev="0" advAuto="0" spid="318" grpId="7"/>
      <p:bldP build="whole" bldLvl="1" animBg="1" rev="0" advAuto="0" spid="313" grpId="1"/>
      <p:bldP build="whole" bldLvl="1" animBg="1" rev="0" advAuto="0" spid="322" grpId="10"/>
      <p:bldP build="whole" bldLvl="1" animBg="1" rev="0" advAuto="0" spid="315" grpId="2"/>
      <p:bldP build="whole" bldLvl="1" animBg="1" rev="0" advAuto="0" spid="319" grpId="4"/>
      <p:bldP build="whole" bldLvl="1" animBg="1" rev="0" advAuto="0" spid="321" grpId="9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328" name="HTTP Heade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4000"/>
            </a:pPr>
            <a:r>
              <a:t>HTTP Headers</a:t>
            </a:r>
          </a:p>
          <a:p>
            <a:pPr lvl="1" marL="840739" indent="-342899">
              <a:defRPr sz="4000"/>
            </a:pPr>
            <a:r>
              <a:t>Connection:</a:t>
            </a:r>
          </a:p>
          <a:p>
            <a:pPr lvl="1" marL="840739" indent="-342899">
              <a:defRPr sz="4000"/>
            </a:pPr>
            <a:r>
              <a:t>Keepalive:</a:t>
            </a:r>
          </a:p>
          <a:p>
            <a:pPr>
              <a:defRPr sz="4000"/>
            </a:pPr>
            <a:r>
              <a:t>Non-persistent connections</a:t>
            </a:r>
          </a:p>
          <a:p>
            <a:pPr lvl="1" marL="840739" indent="-342899">
              <a:defRPr sz="4000"/>
            </a:pPr>
            <a:r>
              <a:t>Each request initiates new TCP connection</a:t>
            </a:r>
          </a:p>
          <a:p>
            <a:pPr>
              <a:spcBef>
                <a:spcPts val="700"/>
              </a:spcBef>
              <a:defRPr sz="4000"/>
            </a:pPr>
            <a:r>
              <a:t>Persistent connections</a:t>
            </a:r>
          </a:p>
          <a:p>
            <a:pPr lvl="1" marL="840739" indent="-342899">
              <a:defRPr sz="4000"/>
            </a:pPr>
            <a:r>
              <a:t>one TCP connection serves many HTTP requests</a:t>
            </a:r>
          </a:p>
          <a:p>
            <a:pPr>
              <a:defRPr sz="4000"/>
            </a:pPr>
            <a:r>
              <a:t>…</a:t>
            </a:r>
          </a:p>
        </p:txBody>
      </p:sp>
      <p:sp>
        <p:nvSpPr>
          <p:cNvPr id="3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0" name="Ram P Rustagi/CSE/KSIT"/>
          <p:cNvSpPr txBox="1"/>
          <p:nvPr/>
        </p:nvSpPr>
        <p:spPr>
          <a:xfrm>
            <a:off x="411664" y="9178411"/>
            <a:ext cx="3149477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331" name="18CS52-CN-L04/HTTP-Persistent-Connections"/>
          <p:cNvSpPr txBox="1"/>
          <p:nvPr/>
        </p:nvSpPr>
        <p:spPr>
          <a:xfrm>
            <a:off x="4272464" y="9157539"/>
            <a:ext cx="5565169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18CS52-CN-L04/HTTP-Persistent-Connections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28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Exercises 01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Exercises 01:</a:t>
            </a:r>
          </a:p>
        </p:txBody>
      </p:sp>
      <p:sp>
        <p:nvSpPr>
          <p:cNvPr id="334" name="Consider two different users (u1, and u2). First user u1 has configured the browser to use 4 parallel but non-persistent connections. The second user u2 has configured the browser to use 2 parallel and persistent connections. User u1 access a web page pa"/>
          <p:cNvSpPr txBox="1"/>
          <p:nvPr>
            <p:ph type="body" idx="1"/>
          </p:nvPr>
        </p:nvSpPr>
        <p:spPr>
          <a:xfrm>
            <a:off x="762000" y="1339144"/>
            <a:ext cx="11480800" cy="7461956"/>
          </a:xfrm>
          <a:prstGeom prst="rect">
            <a:avLst/>
          </a:prstGeom>
        </p:spPr>
        <p:txBody>
          <a:bodyPr/>
          <a:lstStyle/>
          <a:p>
            <a:pPr/>
            <a:r>
              <a:t> Consider two different users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u1</a:t>
            </a:r>
            <a:r>
              <a:t>,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u2</a:t>
            </a:r>
            <a:r>
              <a:t>). First user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u1</a:t>
            </a:r>
            <a:r>
              <a:t> has configured the browser to use 4 parallel but non-persistent connections. The second user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u2</a:t>
            </a:r>
            <a:r>
              <a:t> has configured the browser to use 2 parallel and persistent connections. User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u1</a:t>
            </a:r>
            <a:r>
              <a:t> access a web page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page1</a:t>
            </a:r>
            <a:r>
              <a:t> having </a:t>
            </a:r>
            <a:r>
              <a:rPr>
                <a:latin typeface="Arial"/>
                <a:ea typeface="Arial"/>
                <a:cs typeface="Arial"/>
                <a:sym typeface="Arial"/>
              </a:rPr>
              <a:t>10</a:t>
            </a:r>
            <a:r>
              <a:t> embedded objects and user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u2</a:t>
            </a:r>
            <a:r>
              <a:t> accesses a web page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page2</a:t>
            </a:r>
            <a:r>
              <a:t> having </a:t>
            </a:r>
            <a:r>
              <a:rPr>
                <a:latin typeface="Arial"/>
                <a:ea typeface="Arial"/>
                <a:cs typeface="Arial"/>
                <a:sym typeface="Arial"/>
              </a:rPr>
              <a:t>9</a:t>
            </a:r>
            <a:r>
              <a:t> embedded objects. Consider that RTT (Round Trip Time) between the user and web server is </a:t>
            </a:r>
            <a:r>
              <a:rPr>
                <a:latin typeface="Arial"/>
                <a:ea typeface="Arial"/>
                <a:cs typeface="Arial"/>
                <a:sym typeface="Arial"/>
              </a:rPr>
              <a:t>1.5</a:t>
            </a:r>
            <a:r>
              <a:t> seconds.  Assume that processing, and queuing delays are to be ignored. Which user will first see full web page displayed in the browser. </a:t>
            </a:r>
          </a:p>
        </p:txBody>
      </p:sp>
      <p:sp>
        <p:nvSpPr>
          <p:cNvPr id="3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6" name="Ram P Rustagi/CSE/KSIT"/>
          <p:cNvSpPr txBox="1"/>
          <p:nvPr/>
        </p:nvSpPr>
        <p:spPr>
          <a:xfrm>
            <a:off x="411664" y="9178411"/>
            <a:ext cx="3149477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337" name="18CS52-CN-L04/HTTP-Persistent-Connections"/>
          <p:cNvSpPr txBox="1"/>
          <p:nvPr/>
        </p:nvSpPr>
        <p:spPr>
          <a:xfrm>
            <a:off x="4272464" y="9157539"/>
            <a:ext cx="5565169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18CS52-CN-L04/HTTP-Persistent-Connections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Ex 02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 02:</a:t>
            </a:r>
          </a:p>
        </p:txBody>
      </p:sp>
      <p:sp>
        <p:nvSpPr>
          <p:cNvPr id="340" name="Consider that a web page residing at the website mainsite.com/main.html consists of N embedded objects and each of these N objects belongs to a different website i.e. site1.com/obj.jpg, site2.com/obj.jpg, ..., siteN.com/obj.jpg. Assuming that DNS server "/>
          <p:cNvSpPr txBox="1"/>
          <p:nvPr>
            <p:ph type="body" idx="1"/>
          </p:nvPr>
        </p:nvSpPr>
        <p:spPr>
          <a:xfrm>
            <a:off x="762000" y="1339144"/>
            <a:ext cx="11802468" cy="7461956"/>
          </a:xfrm>
          <a:prstGeom prst="rect">
            <a:avLst/>
          </a:prstGeom>
        </p:spPr>
        <p:txBody>
          <a:bodyPr/>
          <a:lstStyle/>
          <a:p>
            <a:pPr>
              <a:defRPr sz="4000"/>
            </a:pPr>
            <a:r>
              <a:t>Consider that a web page residing at the website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mainsite.com/main.html</a:t>
            </a:r>
            <a:r>
              <a:t> consists of N embedded objects and each of these N objects belongs to a different website i.e.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site1.com/obj.jpg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site2.com/obj.jpg</a:t>
            </a:r>
            <a:r>
              <a:t>, ...,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siteN.com/obj.jpg</a:t>
            </a:r>
            <a:r>
              <a:t>. Assuming that DNS server returns the same IP address for all the site names i.e.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mainsite.com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site1.com</a:t>
            </a:r>
            <a:r>
              <a:t>, ...,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siteN.com</a:t>
            </a:r>
            <a:r>
              <a:t>. Assume a web browser is configured to use K parallel connections. To get a better browsing experience, would you prefer a browser using persistent connections or non-persistent HTTP connections to access the web page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mainsite.com/main.html</a:t>
            </a:r>
          </a:p>
        </p:txBody>
      </p:sp>
      <p:sp>
        <p:nvSpPr>
          <p:cNvPr id="3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2" name="Ram P Rustagi/CSE/KSIT"/>
          <p:cNvSpPr txBox="1"/>
          <p:nvPr/>
        </p:nvSpPr>
        <p:spPr>
          <a:xfrm>
            <a:off x="411664" y="9178411"/>
            <a:ext cx="3149477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343" name="18CS52-CN-L04/HTTP-Persistent-Connections"/>
          <p:cNvSpPr txBox="1"/>
          <p:nvPr/>
        </p:nvSpPr>
        <p:spPr>
          <a:xfrm>
            <a:off x="4272464" y="9157539"/>
            <a:ext cx="5565169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18CS52-CN-L04/HTTP-Persistent-Connections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Ex 03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 03:</a:t>
            </a:r>
          </a:p>
        </p:txBody>
      </p:sp>
      <p:sp>
        <p:nvSpPr>
          <p:cNvPr id="346" name="Consider that web server supports HTTP 1.1 protocol but a browser supports only HTTP 1.0 protocol. Can the browser maintain persistent HTTP connections. Why or why not?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Consider that web server supports HTTP 1.1 protocol but a browser supports only HTTP 1.0 protocol. Can the browser maintain persistent HTTP connections. Why or why not?</a:t>
            </a:r>
          </a:p>
        </p:txBody>
      </p:sp>
      <p:sp>
        <p:nvSpPr>
          <p:cNvPr id="3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8" name="Ram P Rustagi/CSE/KSIT"/>
          <p:cNvSpPr txBox="1"/>
          <p:nvPr/>
        </p:nvSpPr>
        <p:spPr>
          <a:xfrm>
            <a:off x="411664" y="9178411"/>
            <a:ext cx="3149477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349" name="18CS52-CN-L04/HTTP-Persistent-Connections"/>
          <p:cNvSpPr txBox="1"/>
          <p:nvPr/>
        </p:nvSpPr>
        <p:spPr>
          <a:xfrm>
            <a:off x="4272464" y="9157539"/>
            <a:ext cx="5565169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18CS52-CN-L04/HTTP-Persistent-Connections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Ram P Rustagi/CSE/KSIT"/>
          <p:cNvSpPr txBox="1"/>
          <p:nvPr/>
        </p:nvSpPr>
        <p:spPr>
          <a:xfrm>
            <a:off x="411664" y="9178411"/>
            <a:ext cx="3149477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3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3" name="18CS52-CN-L04/HTTP-Persistent-Connections"/>
          <p:cNvSpPr txBox="1"/>
          <p:nvPr/>
        </p:nvSpPr>
        <p:spPr>
          <a:xfrm>
            <a:off x="4272464" y="9157539"/>
            <a:ext cx="5565169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18CS52-CN-L04/HTTP-Persistent-Connections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HTTP Head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 Headers</a:t>
            </a:r>
          </a:p>
        </p:txBody>
      </p:sp>
      <p:sp>
        <p:nvSpPr>
          <p:cNvPr id="49" name="General Headers…"/>
          <p:cNvSpPr txBox="1"/>
          <p:nvPr>
            <p:ph type="body" idx="1"/>
          </p:nvPr>
        </p:nvSpPr>
        <p:spPr>
          <a:xfrm>
            <a:off x="711200" y="1174579"/>
            <a:ext cx="11921927" cy="875163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 sz="4000"/>
            </a:pPr>
            <a:r>
              <a:t>General Headers</a:t>
            </a:r>
          </a:p>
          <a:p>
            <a:pPr lvl="2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 MT"/>
              </a:defRPr>
            </a:pPr>
            <a:r>
              <a:t>Used by both clients and servers</a:t>
            </a:r>
          </a:p>
          <a:p>
            <a:pPr lvl="3">
              <a:spcBef>
                <a:spcPts val="0"/>
              </a:spcBef>
              <a:defRPr sz="4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Date, connection, MIME-version …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4000"/>
            </a:pPr>
            <a:r>
              <a:t>Request headers: specific to request message</a:t>
            </a:r>
          </a:p>
          <a:p>
            <a:pPr lvl="3">
              <a:spcBef>
                <a:spcPts val="0"/>
              </a:spcBef>
              <a:defRPr sz="4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Client-IP, Host, Accept, Referer, User-agent …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4000"/>
            </a:pPr>
            <a:r>
              <a:t>Response headers: specific to server response</a:t>
            </a:r>
          </a:p>
          <a:p>
            <a:pPr lvl="3">
              <a:spcBef>
                <a:spcPts val="0"/>
              </a:spcBef>
              <a:defRPr sz="4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Server, Age, set-cookie, …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4000"/>
            </a:pPr>
            <a:r>
              <a:t>Entity headers</a:t>
            </a:r>
          </a:p>
          <a:p>
            <a:pPr lvl="2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 MT"/>
              </a:defRPr>
            </a:pPr>
            <a:r>
              <a:t>Deals with entity body</a:t>
            </a:r>
          </a:p>
          <a:p>
            <a:pPr lvl="3">
              <a:spcBef>
                <a:spcPts val="0"/>
              </a:spcBef>
              <a:defRPr sz="4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Content-Type, Content-Length</a:t>
            </a:r>
          </a:p>
          <a:p>
            <a:pPr lvl="3">
              <a:spcBef>
                <a:spcPts val="0"/>
              </a:spcBef>
              <a:defRPr sz="4000"/>
            </a:pPr>
            <a:r>
              <a:t>Caching headers </a:t>
            </a:r>
          </a:p>
          <a:p>
            <a:pPr lvl="4">
              <a:spcBef>
                <a:spcPts val="0"/>
              </a:spcBef>
              <a:defRPr sz="4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Etag, Expires, Last-Modified</a:t>
            </a: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xfrm>
            <a:off x="6999634" y="8978900"/>
            <a:ext cx="453332" cy="4445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1" name="Ram P Rustagi/CSE/KSIT"/>
          <p:cNvSpPr txBox="1"/>
          <p:nvPr/>
        </p:nvSpPr>
        <p:spPr>
          <a:xfrm>
            <a:off x="411664" y="9178411"/>
            <a:ext cx="3149477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52" name="18CS52-CN-L04/HTTP-Persistent-Connections"/>
          <p:cNvSpPr txBox="1"/>
          <p:nvPr/>
        </p:nvSpPr>
        <p:spPr>
          <a:xfrm>
            <a:off x="4272464" y="9157539"/>
            <a:ext cx="5565169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18CS52-CN-L04/HTTP-Persistent-Connections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4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HTTP Header Fields"/>
          <p:cNvSpPr txBox="1"/>
          <p:nvPr>
            <p:ph type="title"/>
          </p:nvPr>
        </p:nvSpPr>
        <p:spPr>
          <a:xfrm>
            <a:off x="762000" y="0"/>
            <a:ext cx="11049000" cy="1460500"/>
          </a:xfrm>
          <a:prstGeom prst="rect">
            <a:avLst/>
          </a:prstGeom>
        </p:spPr>
        <p:txBody>
          <a:bodyPr/>
          <a:lstStyle/>
          <a:p>
            <a:pPr/>
            <a:r>
              <a:t>HTTP Header Fields</a:t>
            </a:r>
          </a:p>
        </p:txBody>
      </p:sp>
      <p:sp>
        <p:nvSpPr>
          <p:cNvPr id="55" name="Reference source for header field definitions…"/>
          <p:cNvSpPr txBox="1"/>
          <p:nvPr>
            <p:ph type="body" sz="quarter" idx="1"/>
          </p:nvPr>
        </p:nvSpPr>
        <p:spPr>
          <a:xfrm>
            <a:off x="762000" y="1288344"/>
            <a:ext cx="11049000" cy="1460501"/>
          </a:xfrm>
          <a:prstGeom prst="rect">
            <a:avLst/>
          </a:prstGeom>
        </p:spPr>
        <p:txBody>
          <a:bodyPr/>
          <a:lstStyle>
            <a:lvl2pPr marL="699545" indent="-201705">
              <a:defRPr sz="2400" u="sng">
                <a:hlinkClick r:id="rId2" invalidUrl="" action="" tgtFrame="" tooltip="" history="1" highlightClick="0" endSnd="0"/>
              </a:defRPr>
            </a:lvl2pPr>
          </a:lstStyle>
          <a:p>
            <a:pPr/>
            <a:r>
              <a:t>Reference source for header field definitions</a:t>
            </a:r>
          </a:p>
          <a:p>
            <a:pPr lvl="1"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http://www.w3.org/Protocols/rfc2616/rfc2616-sec14.html</a:t>
            </a:r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xfrm>
            <a:off x="12054234" y="9159478"/>
            <a:ext cx="453332" cy="444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7" name="Ram P Rustagi/CSE/KSIT"/>
          <p:cNvSpPr txBox="1"/>
          <p:nvPr/>
        </p:nvSpPr>
        <p:spPr>
          <a:xfrm>
            <a:off x="411664" y="9178411"/>
            <a:ext cx="3149477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58" name="18CS52-CN-L04/HTTP-Persistent-Connections"/>
          <p:cNvSpPr txBox="1"/>
          <p:nvPr/>
        </p:nvSpPr>
        <p:spPr>
          <a:xfrm>
            <a:off x="4272464" y="9157539"/>
            <a:ext cx="5565169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18CS52-CN-L04/HTTP-Persistent-Connections</a:t>
            </a:r>
          </a:p>
        </p:txBody>
      </p:sp>
      <p:sp>
        <p:nvSpPr>
          <p:cNvPr id="59" name="Accept…"/>
          <p:cNvSpPr txBox="1"/>
          <p:nvPr/>
        </p:nvSpPr>
        <p:spPr>
          <a:xfrm>
            <a:off x="606720" y="2156133"/>
            <a:ext cx="4942851" cy="7016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699545" indent="-201705">
              <a:lnSpc>
                <a:spcPct val="85000"/>
              </a:lnSpc>
              <a:spcBef>
                <a:spcPts val="700"/>
              </a:spcBef>
              <a:buClr>
                <a:srgbClr val="021EAA"/>
              </a:buClr>
              <a:buSzPct val="100000"/>
              <a:buChar char=""/>
              <a:defRPr sz="4000" u="sng">
                <a:latin typeface="Lato Bold"/>
                <a:ea typeface="Lato Bold"/>
                <a:cs typeface="Lato Bold"/>
                <a:sym typeface="Lato Bold"/>
              </a:defRPr>
            </a:pPr>
            <a:r>
              <a:t>Accept</a:t>
            </a:r>
          </a:p>
          <a:p>
            <a:pPr lvl="1" marL="699545" indent="-201705">
              <a:lnSpc>
                <a:spcPct val="85000"/>
              </a:lnSpc>
              <a:spcBef>
                <a:spcPts val="700"/>
              </a:spcBef>
              <a:buClr>
                <a:srgbClr val="021EAA"/>
              </a:buClr>
              <a:buSzPct val="100000"/>
              <a:buChar char=""/>
              <a:defRPr sz="40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Accept-Charset</a:t>
            </a:r>
          </a:p>
          <a:p>
            <a:pPr lvl="1" marL="699545" indent="-201705">
              <a:lnSpc>
                <a:spcPct val="85000"/>
              </a:lnSpc>
              <a:spcBef>
                <a:spcPts val="700"/>
              </a:spcBef>
              <a:buClr>
                <a:srgbClr val="021EAA"/>
              </a:buClr>
              <a:buSzPct val="100000"/>
              <a:buChar char=""/>
              <a:defRPr sz="40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Accept-Encoding</a:t>
            </a:r>
          </a:p>
          <a:p>
            <a:pPr lvl="1" marL="699545" indent="-201705">
              <a:lnSpc>
                <a:spcPct val="85000"/>
              </a:lnSpc>
              <a:spcBef>
                <a:spcPts val="700"/>
              </a:spcBef>
              <a:buClr>
                <a:srgbClr val="021EAA"/>
              </a:buClr>
              <a:buSzPct val="100000"/>
              <a:buChar char=""/>
              <a:defRPr sz="40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Accept-Language</a:t>
            </a:r>
          </a:p>
          <a:p>
            <a:pPr lvl="1" marL="699545" indent="-201705">
              <a:lnSpc>
                <a:spcPct val="85000"/>
              </a:lnSpc>
              <a:spcBef>
                <a:spcPts val="700"/>
              </a:spcBef>
              <a:buClr>
                <a:srgbClr val="021EAA"/>
              </a:buClr>
              <a:buSzPct val="100000"/>
              <a:buChar char=""/>
              <a:defRPr sz="40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Accept-Ranges</a:t>
            </a:r>
          </a:p>
          <a:p>
            <a:pPr lvl="1" marL="699545" indent="-201705">
              <a:lnSpc>
                <a:spcPct val="85000"/>
              </a:lnSpc>
              <a:spcBef>
                <a:spcPts val="700"/>
              </a:spcBef>
              <a:buClr>
                <a:srgbClr val="021EAA"/>
              </a:buClr>
              <a:buSzPct val="100000"/>
              <a:buChar char=""/>
              <a:defRPr sz="4000" u="sng">
                <a:latin typeface="Lato Bold"/>
                <a:ea typeface="Lato Bold"/>
                <a:cs typeface="Lato Bold"/>
                <a:sym typeface="Lato Bold"/>
              </a:defRPr>
            </a:pPr>
            <a:r>
              <a:t>Age</a:t>
            </a:r>
          </a:p>
          <a:p>
            <a:pPr lvl="1" marL="699545" indent="-201705">
              <a:lnSpc>
                <a:spcPct val="85000"/>
              </a:lnSpc>
              <a:spcBef>
                <a:spcPts val="700"/>
              </a:spcBef>
              <a:buClr>
                <a:srgbClr val="021EAA"/>
              </a:buClr>
              <a:buSzPct val="100000"/>
              <a:buChar char=""/>
              <a:defRPr sz="40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Allow</a:t>
            </a:r>
          </a:p>
          <a:p>
            <a:pPr lvl="1" marL="699545" indent="-201705">
              <a:lnSpc>
                <a:spcPct val="85000"/>
              </a:lnSpc>
              <a:spcBef>
                <a:spcPts val="700"/>
              </a:spcBef>
              <a:buClr>
                <a:srgbClr val="021EAA"/>
              </a:buClr>
              <a:buSzPct val="100000"/>
              <a:buChar char=""/>
              <a:defRPr sz="4000" u="sng">
                <a:latin typeface="Lato Bold"/>
                <a:ea typeface="Lato Bold"/>
                <a:cs typeface="Lato Bold"/>
                <a:sym typeface="Lato Bold"/>
              </a:defRPr>
            </a:pPr>
            <a:r>
              <a:t>Authorization</a:t>
            </a:r>
          </a:p>
          <a:p>
            <a:pPr lvl="1" marL="699545" indent="-201705">
              <a:lnSpc>
                <a:spcPct val="85000"/>
              </a:lnSpc>
              <a:spcBef>
                <a:spcPts val="700"/>
              </a:spcBef>
              <a:buClr>
                <a:srgbClr val="021EAA"/>
              </a:buClr>
              <a:buSzPct val="100000"/>
              <a:buChar char=""/>
              <a:defRPr sz="4000" u="sng">
                <a:latin typeface="Lato Bold"/>
                <a:ea typeface="Lato Bold"/>
                <a:cs typeface="Lato Bold"/>
                <a:sym typeface="Lato Bold"/>
              </a:defRPr>
            </a:pPr>
            <a:r>
              <a:t>Cache-Control</a:t>
            </a:r>
          </a:p>
          <a:p>
            <a:pPr lvl="1" marL="699545" indent="-201705">
              <a:lnSpc>
                <a:spcPct val="85000"/>
              </a:lnSpc>
              <a:spcBef>
                <a:spcPts val="700"/>
              </a:spcBef>
              <a:buClr>
                <a:srgbClr val="021EAA"/>
              </a:buClr>
              <a:buSzPct val="100000"/>
              <a:buChar char=""/>
              <a:defRPr sz="4000" u="sng">
                <a:latin typeface="Lato Bold"/>
                <a:ea typeface="Lato Bold"/>
                <a:cs typeface="Lato Bold"/>
                <a:sym typeface="Lato Bold"/>
              </a:defRPr>
            </a:pPr>
            <a:r>
              <a:t>Connection</a:t>
            </a:r>
          </a:p>
          <a:p>
            <a:pPr lvl="1" marL="699545" indent="-201705">
              <a:lnSpc>
                <a:spcPct val="85000"/>
              </a:lnSpc>
              <a:spcBef>
                <a:spcPts val="700"/>
              </a:spcBef>
              <a:buClr>
                <a:srgbClr val="021EAA"/>
              </a:buClr>
              <a:buSzPct val="100000"/>
              <a:buChar char=""/>
              <a:defRPr sz="40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rPr u="sng">
                <a:latin typeface="Lato Bold"/>
                <a:ea typeface="Lato Bold"/>
                <a:cs typeface="Lato Bold"/>
                <a:sym typeface="Lato Bold"/>
              </a:rPr>
              <a:t>Content-Encodin</a:t>
            </a:r>
            <a:r>
              <a:t>g</a:t>
            </a:r>
          </a:p>
        </p:txBody>
      </p:sp>
      <p:sp>
        <p:nvSpPr>
          <p:cNvPr id="60" name="Content-Language…"/>
          <p:cNvSpPr txBox="1"/>
          <p:nvPr/>
        </p:nvSpPr>
        <p:spPr>
          <a:xfrm>
            <a:off x="5519013" y="2316545"/>
            <a:ext cx="4971553" cy="6339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699545" indent="-201705">
              <a:lnSpc>
                <a:spcPct val="85000"/>
              </a:lnSpc>
              <a:spcBef>
                <a:spcPts val="700"/>
              </a:spcBef>
              <a:buClr>
                <a:srgbClr val="021EAA"/>
              </a:buClr>
              <a:buSzPct val="100000"/>
              <a:buChar char=""/>
              <a:defRPr sz="40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Content-Language</a:t>
            </a:r>
          </a:p>
          <a:p>
            <a:pPr lvl="1" marL="699545" indent="-201705">
              <a:lnSpc>
                <a:spcPct val="85000"/>
              </a:lnSpc>
              <a:spcBef>
                <a:spcPts val="700"/>
              </a:spcBef>
              <a:buClr>
                <a:srgbClr val="021EAA"/>
              </a:buClr>
              <a:buSzPct val="100000"/>
              <a:buChar char=""/>
              <a:defRPr sz="4000" u="sng">
                <a:latin typeface="Lato Bold"/>
                <a:ea typeface="Lato Bold"/>
                <a:cs typeface="Lato Bold"/>
                <a:sym typeface="Lato Bold"/>
              </a:defRPr>
            </a:pPr>
            <a:r>
              <a:t>Content-Length</a:t>
            </a:r>
          </a:p>
          <a:p>
            <a:pPr lvl="1" marL="699545" indent="-201705">
              <a:lnSpc>
                <a:spcPct val="85000"/>
              </a:lnSpc>
              <a:spcBef>
                <a:spcPts val="700"/>
              </a:spcBef>
              <a:buClr>
                <a:srgbClr val="021EAA"/>
              </a:buClr>
              <a:buSzPct val="100000"/>
              <a:buChar char=""/>
              <a:defRPr sz="40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Content-Location</a:t>
            </a:r>
          </a:p>
          <a:p>
            <a:pPr lvl="1" marL="699545" indent="-201705">
              <a:lnSpc>
                <a:spcPct val="85000"/>
              </a:lnSpc>
              <a:spcBef>
                <a:spcPts val="700"/>
              </a:spcBef>
              <a:buClr>
                <a:srgbClr val="021EAA"/>
              </a:buClr>
              <a:buSzPct val="100000"/>
              <a:buChar char=""/>
              <a:defRPr sz="40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Content-MD5</a:t>
            </a:r>
          </a:p>
          <a:p>
            <a:pPr lvl="1" marL="699545" indent="-201705">
              <a:lnSpc>
                <a:spcPct val="85000"/>
              </a:lnSpc>
              <a:spcBef>
                <a:spcPts val="700"/>
              </a:spcBef>
              <a:buClr>
                <a:srgbClr val="021EAA"/>
              </a:buClr>
              <a:buSzPct val="100000"/>
              <a:buChar char=""/>
              <a:defRPr sz="40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Content-Range</a:t>
            </a:r>
          </a:p>
          <a:p>
            <a:pPr lvl="1" marL="699545" indent="-201705">
              <a:lnSpc>
                <a:spcPct val="85000"/>
              </a:lnSpc>
              <a:spcBef>
                <a:spcPts val="700"/>
              </a:spcBef>
              <a:buClr>
                <a:srgbClr val="021EAA"/>
              </a:buClr>
              <a:buSzPct val="100000"/>
              <a:buChar char=""/>
              <a:defRPr sz="4000" u="sng">
                <a:latin typeface="Lato Bold"/>
                <a:ea typeface="Lato Bold"/>
                <a:cs typeface="Lato Bold"/>
                <a:sym typeface="Lato Bold"/>
              </a:defRPr>
            </a:pPr>
            <a:r>
              <a:t>Content-Type</a:t>
            </a:r>
          </a:p>
          <a:p>
            <a:pPr lvl="1" marL="699545" indent="-201705">
              <a:lnSpc>
                <a:spcPct val="85000"/>
              </a:lnSpc>
              <a:spcBef>
                <a:spcPts val="700"/>
              </a:spcBef>
              <a:buClr>
                <a:srgbClr val="021EAA"/>
              </a:buClr>
              <a:buSzPct val="100000"/>
              <a:buChar char=""/>
              <a:defRPr sz="40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Date</a:t>
            </a:r>
          </a:p>
          <a:p>
            <a:pPr lvl="1" marL="699545" indent="-201705">
              <a:lnSpc>
                <a:spcPct val="85000"/>
              </a:lnSpc>
              <a:spcBef>
                <a:spcPts val="700"/>
              </a:spcBef>
              <a:buClr>
                <a:srgbClr val="021EAA"/>
              </a:buClr>
              <a:buSzPct val="100000"/>
              <a:buChar char=""/>
              <a:defRPr sz="4000" u="sng">
                <a:latin typeface="Lato Bold"/>
                <a:ea typeface="Lato Bold"/>
                <a:cs typeface="Lato Bold"/>
                <a:sym typeface="Lato Bold"/>
              </a:defRPr>
            </a:pPr>
            <a:r>
              <a:t>ETag</a:t>
            </a:r>
          </a:p>
          <a:p>
            <a:pPr lvl="1" marL="699545" indent="-201705">
              <a:lnSpc>
                <a:spcPct val="85000"/>
              </a:lnSpc>
              <a:spcBef>
                <a:spcPts val="700"/>
              </a:spcBef>
              <a:buClr>
                <a:srgbClr val="021EAA"/>
              </a:buClr>
              <a:buSzPct val="100000"/>
              <a:buChar char=""/>
              <a:defRPr sz="40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Expect</a:t>
            </a:r>
          </a:p>
          <a:p>
            <a:pPr lvl="1" marL="699545" indent="-201705">
              <a:lnSpc>
                <a:spcPct val="85000"/>
              </a:lnSpc>
              <a:spcBef>
                <a:spcPts val="700"/>
              </a:spcBef>
              <a:buClr>
                <a:srgbClr val="021EAA"/>
              </a:buClr>
              <a:buSzPct val="100000"/>
              <a:buChar char=""/>
              <a:defRPr sz="40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Expires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9" grpId="1"/>
      <p:bldP build="whole" bldLvl="1" animBg="1" rev="0" advAuto="0" spid="60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HTTP Header Fields"/>
          <p:cNvSpPr txBox="1"/>
          <p:nvPr>
            <p:ph type="title"/>
          </p:nvPr>
        </p:nvSpPr>
        <p:spPr>
          <a:xfrm>
            <a:off x="762000" y="0"/>
            <a:ext cx="11049000" cy="1295400"/>
          </a:xfrm>
          <a:prstGeom prst="rect">
            <a:avLst/>
          </a:prstGeom>
        </p:spPr>
        <p:txBody>
          <a:bodyPr/>
          <a:lstStyle/>
          <a:p>
            <a:pPr/>
            <a:r>
              <a:t>HTTP Header Fields</a:t>
            </a:r>
          </a:p>
        </p:txBody>
      </p:sp>
      <p:sp>
        <p:nvSpPr>
          <p:cNvPr id="63" name="Host…"/>
          <p:cNvSpPr txBox="1"/>
          <p:nvPr>
            <p:ph type="body" sz="half" idx="1"/>
          </p:nvPr>
        </p:nvSpPr>
        <p:spPr>
          <a:xfrm>
            <a:off x="762000" y="1339144"/>
            <a:ext cx="5501283" cy="7341108"/>
          </a:xfrm>
          <a:prstGeom prst="rect">
            <a:avLst/>
          </a:prstGeom>
        </p:spPr>
        <p:txBody>
          <a:bodyPr/>
          <a:lstStyle/>
          <a:p>
            <a:pPr lvl="1" marL="699545" indent="-201705">
              <a:defRPr sz="3900"/>
            </a:pPr>
            <a:r>
              <a:t>Host</a:t>
            </a:r>
          </a:p>
          <a:p>
            <a:pPr lvl="1" marL="699545" indent="-201705">
              <a:defRPr sz="3900"/>
            </a:pPr>
            <a:r>
              <a:t>If-Match</a:t>
            </a:r>
          </a:p>
          <a:p>
            <a:pPr lvl="1" marL="699545" indent="-201705">
              <a:defRPr sz="3900" u="sng">
                <a:latin typeface="Lato Bold"/>
                <a:ea typeface="Lato Bold"/>
                <a:cs typeface="Lato Bold"/>
                <a:sym typeface="Lato Bold"/>
              </a:defRPr>
            </a:pPr>
            <a:r>
              <a:t>If-Modified-Since</a:t>
            </a:r>
          </a:p>
          <a:p>
            <a:pPr lvl="1" marL="699545" indent="-201705">
              <a:defRPr sz="3900" u="sng">
                <a:latin typeface="Lato Bold"/>
                <a:ea typeface="Lato Bold"/>
                <a:cs typeface="Lato Bold"/>
                <a:sym typeface="Lato Bold"/>
              </a:defRPr>
            </a:pPr>
            <a:r>
              <a:t>If-None-Match</a:t>
            </a:r>
          </a:p>
          <a:p>
            <a:pPr lvl="1" marL="699545" indent="-201705">
              <a:defRPr sz="3900"/>
            </a:pPr>
            <a:r>
              <a:t>If-Range</a:t>
            </a:r>
          </a:p>
          <a:p>
            <a:pPr lvl="1" marL="699545" indent="-201705">
              <a:defRPr sz="3900"/>
            </a:pPr>
            <a:r>
              <a:t>If-Unmodified-Since</a:t>
            </a:r>
          </a:p>
          <a:p>
            <a:pPr lvl="1" marL="699545" indent="-201705">
              <a:defRPr sz="3900" u="sng">
                <a:latin typeface="Lato Bold"/>
                <a:ea typeface="Lato Bold"/>
                <a:cs typeface="Lato Bold"/>
                <a:sym typeface="Lato Bold"/>
              </a:defRPr>
            </a:pPr>
            <a:r>
              <a:t>Last-Modified</a:t>
            </a:r>
          </a:p>
          <a:p>
            <a:pPr lvl="1" marL="699545" indent="-201705">
              <a:defRPr sz="3900" u="sng">
                <a:latin typeface="Lato Bold"/>
                <a:ea typeface="Lato Bold"/>
                <a:cs typeface="Lato Bold"/>
                <a:sym typeface="Lato Bold"/>
              </a:defRPr>
            </a:pPr>
            <a:r>
              <a:t>Location</a:t>
            </a:r>
          </a:p>
          <a:p>
            <a:pPr lvl="1" marL="699545" indent="-201705">
              <a:defRPr sz="3900"/>
            </a:pPr>
            <a:r>
              <a:t>Max-Forwards</a:t>
            </a:r>
          </a:p>
          <a:p>
            <a:pPr lvl="1" marL="699545" indent="-201705">
              <a:defRPr sz="3900"/>
            </a:pPr>
            <a:r>
              <a:t>Pragma</a:t>
            </a:r>
          </a:p>
          <a:p>
            <a:pPr lvl="1" marL="699545" indent="-201705">
              <a:defRPr sz="3900"/>
            </a:pPr>
            <a:r>
              <a:t>Proxy-Authenticate</a:t>
            </a:r>
          </a:p>
          <a:p>
            <a:pPr lvl="1" marL="699545" indent="-201705">
              <a:defRPr sz="3900"/>
            </a:pPr>
            <a:r>
              <a:t>Proxy-Authorization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6999634" y="8978900"/>
            <a:ext cx="453332" cy="4445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5" name="Ram P Rustagi/CSE/KSIT"/>
          <p:cNvSpPr txBox="1"/>
          <p:nvPr/>
        </p:nvSpPr>
        <p:spPr>
          <a:xfrm>
            <a:off x="411664" y="9178411"/>
            <a:ext cx="3149477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66" name="18CS52-CN-L04/HTTP-Persistent-Connections"/>
          <p:cNvSpPr txBox="1"/>
          <p:nvPr/>
        </p:nvSpPr>
        <p:spPr>
          <a:xfrm>
            <a:off x="4272464" y="9157539"/>
            <a:ext cx="5565169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18CS52-CN-L04/HTTP-Persistent-Connections</a:t>
            </a:r>
          </a:p>
        </p:txBody>
      </p:sp>
      <p:sp>
        <p:nvSpPr>
          <p:cNvPr id="67" name="Range…"/>
          <p:cNvSpPr txBox="1"/>
          <p:nvPr/>
        </p:nvSpPr>
        <p:spPr>
          <a:xfrm>
            <a:off x="6442370" y="1397290"/>
            <a:ext cx="5491237" cy="6959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699545" indent="-201705">
              <a:lnSpc>
                <a:spcPct val="85000"/>
              </a:lnSpc>
              <a:spcBef>
                <a:spcPts val="700"/>
              </a:spcBef>
              <a:buClr>
                <a:srgbClr val="021EAA"/>
              </a:buClr>
              <a:buSzPct val="100000"/>
              <a:buChar char=""/>
              <a:defRPr sz="4000" u="sng">
                <a:latin typeface="Lato Bold"/>
                <a:ea typeface="Lato Bold"/>
                <a:cs typeface="Lato Bold"/>
                <a:sym typeface="Lato Bold"/>
              </a:defRPr>
            </a:pPr>
            <a:r>
              <a:t>Range</a:t>
            </a:r>
          </a:p>
          <a:p>
            <a:pPr lvl="1" marL="699545" indent="-201705">
              <a:lnSpc>
                <a:spcPct val="85000"/>
              </a:lnSpc>
              <a:spcBef>
                <a:spcPts val="700"/>
              </a:spcBef>
              <a:buClr>
                <a:srgbClr val="021EAA"/>
              </a:buClr>
              <a:buSzPct val="100000"/>
              <a:buChar char=""/>
              <a:defRPr sz="40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Referer</a:t>
            </a:r>
          </a:p>
          <a:p>
            <a:pPr lvl="1" marL="699545" indent="-201705">
              <a:lnSpc>
                <a:spcPct val="85000"/>
              </a:lnSpc>
              <a:spcBef>
                <a:spcPts val="700"/>
              </a:spcBef>
              <a:buClr>
                <a:srgbClr val="021EAA"/>
              </a:buClr>
              <a:buSzPct val="100000"/>
              <a:buChar char=""/>
              <a:defRPr sz="40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Retry-After</a:t>
            </a:r>
          </a:p>
          <a:p>
            <a:pPr lvl="1" marL="699545" indent="-201705">
              <a:lnSpc>
                <a:spcPct val="85000"/>
              </a:lnSpc>
              <a:spcBef>
                <a:spcPts val="700"/>
              </a:spcBef>
              <a:buClr>
                <a:srgbClr val="021EAA"/>
              </a:buClr>
              <a:buSzPct val="100000"/>
              <a:buChar char=""/>
              <a:defRPr sz="4000" u="sng">
                <a:latin typeface="Lato Bold"/>
                <a:ea typeface="Lato Bold"/>
                <a:cs typeface="Lato Bold"/>
                <a:sym typeface="Lato Bold"/>
              </a:defRPr>
            </a:pPr>
            <a:r>
              <a:t>Server</a:t>
            </a:r>
          </a:p>
          <a:p>
            <a:pPr lvl="1" marL="699545" indent="-201705">
              <a:lnSpc>
                <a:spcPct val="85000"/>
              </a:lnSpc>
              <a:spcBef>
                <a:spcPts val="700"/>
              </a:spcBef>
              <a:buClr>
                <a:srgbClr val="021EAA"/>
              </a:buClr>
              <a:buSzPct val="100000"/>
              <a:buChar char=""/>
              <a:defRPr sz="40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Transfer-Encoding</a:t>
            </a:r>
          </a:p>
          <a:p>
            <a:pPr lvl="1" marL="699545" indent="-201705">
              <a:lnSpc>
                <a:spcPct val="85000"/>
              </a:lnSpc>
              <a:spcBef>
                <a:spcPts val="700"/>
              </a:spcBef>
              <a:buClr>
                <a:srgbClr val="021EAA"/>
              </a:buClr>
              <a:buSzPct val="100000"/>
              <a:buChar char=""/>
              <a:defRPr sz="40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Upgrade</a:t>
            </a:r>
          </a:p>
          <a:p>
            <a:pPr lvl="1" marL="699545" indent="-201705">
              <a:lnSpc>
                <a:spcPct val="85000"/>
              </a:lnSpc>
              <a:spcBef>
                <a:spcPts val="700"/>
              </a:spcBef>
              <a:buClr>
                <a:srgbClr val="021EAA"/>
              </a:buClr>
              <a:buSzPct val="100000"/>
              <a:buChar char=""/>
              <a:defRPr sz="4000" u="sng">
                <a:latin typeface="Lato Bold"/>
                <a:ea typeface="Lato Bold"/>
                <a:cs typeface="Lato Bold"/>
                <a:sym typeface="Lato Bold"/>
              </a:defRPr>
            </a:pPr>
            <a:r>
              <a:t>User-Agent</a:t>
            </a:r>
          </a:p>
          <a:p>
            <a:pPr lvl="1" marL="699545" indent="-201705">
              <a:lnSpc>
                <a:spcPct val="85000"/>
              </a:lnSpc>
              <a:spcBef>
                <a:spcPts val="700"/>
              </a:spcBef>
              <a:buClr>
                <a:srgbClr val="021EAA"/>
              </a:buClr>
              <a:buSzPct val="100000"/>
              <a:buChar char=""/>
              <a:defRPr sz="40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Vary</a:t>
            </a:r>
          </a:p>
          <a:p>
            <a:pPr lvl="1" marL="699545" indent="-201705">
              <a:lnSpc>
                <a:spcPct val="85000"/>
              </a:lnSpc>
              <a:spcBef>
                <a:spcPts val="700"/>
              </a:spcBef>
              <a:buClr>
                <a:srgbClr val="021EAA"/>
              </a:buClr>
              <a:buSzPct val="100000"/>
              <a:buChar char=""/>
              <a:defRPr sz="40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Via</a:t>
            </a:r>
          </a:p>
          <a:p>
            <a:pPr lvl="1" marL="699545" indent="-201705">
              <a:lnSpc>
                <a:spcPct val="85000"/>
              </a:lnSpc>
              <a:spcBef>
                <a:spcPts val="700"/>
              </a:spcBef>
              <a:buClr>
                <a:srgbClr val="021EAA"/>
              </a:buClr>
              <a:buSzPct val="100000"/>
              <a:buChar char=""/>
              <a:defRPr sz="40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Warning</a:t>
            </a:r>
          </a:p>
          <a:p>
            <a:pPr lvl="1" marL="699545" indent="-201705">
              <a:lnSpc>
                <a:spcPct val="85000"/>
              </a:lnSpc>
              <a:spcBef>
                <a:spcPts val="700"/>
              </a:spcBef>
              <a:buClr>
                <a:srgbClr val="021EAA"/>
              </a:buClr>
              <a:buSzPct val="100000"/>
              <a:buChar char=""/>
              <a:defRPr sz="40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WWW-Authenticate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7" grpId="2"/>
      <p:bldP build="whole" bldLvl="1" animBg="1" rev="0" advAuto="0" spid="6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HTTP connections"/>
          <p:cNvSpPr txBox="1"/>
          <p:nvPr>
            <p:ph type="title"/>
          </p:nvPr>
        </p:nvSpPr>
        <p:spPr>
          <a:xfrm>
            <a:off x="685800" y="19774"/>
            <a:ext cx="11049000" cy="1066801"/>
          </a:xfrm>
          <a:prstGeom prst="rect">
            <a:avLst/>
          </a:prstGeom>
        </p:spPr>
        <p:txBody>
          <a:bodyPr/>
          <a:lstStyle/>
          <a:p>
            <a:pPr/>
            <a:r>
              <a:t>HTTP connections</a:t>
            </a:r>
          </a:p>
        </p:txBody>
      </p:sp>
      <p:sp>
        <p:nvSpPr>
          <p:cNvPr id="70" name="Non-persistent HTTP…"/>
          <p:cNvSpPr txBox="1"/>
          <p:nvPr>
            <p:ph type="body" idx="1"/>
          </p:nvPr>
        </p:nvSpPr>
        <p:spPr>
          <a:xfrm>
            <a:off x="601133" y="1136650"/>
            <a:ext cx="10515601" cy="7480300"/>
          </a:xfrm>
          <a:prstGeom prst="rect">
            <a:avLst/>
          </a:prstGeom>
        </p:spPr>
        <p:txBody>
          <a:bodyPr/>
          <a:lstStyle/>
          <a:p>
            <a:pPr marL="545479" indent="-487680">
              <a:buSzTx/>
              <a:buFont typeface="Wingdings"/>
              <a:buNone/>
              <a:defRPr i="1" sz="410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defRPr>
            </a:pPr>
            <a:r>
              <a:t>Non-persistent HTTP</a:t>
            </a:r>
          </a:p>
          <a:p>
            <a:pPr>
              <a:defRPr sz="4100"/>
            </a:pPr>
            <a:r>
              <a:t>At most one object sent over TCP connection</a:t>
            </a:r>
          </a:p>
          <a:p>
            <a:pPr lvl="1">
              <a:defRPr sz="4100"/>
            </a:pPr>
            <a:r>
              <a:t>connection then closed</a:t>
            </a:r>
          </a:p>
          <a:p>
            <a:pPr>
              <a:defRPr sz="4100"/>
            </a:pPr>
            <a:r>
              <a:t>Downloading multiple objects requires multiple connections</a:t>
            </a:r>
          </a:p>
          <a:p>
            <a:pPr marL="0" indent="0">
              <a:buSzTx/>
              <a:buFont typeface="Wingdings"/>
              <a:buNone/>
              <a:defRPr sz="4100"/>
            </a:pPr>
            <a:r>
              <a:rPr i="1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  <a:t>Persistent HTTP</a:t>
            </a:r>
            <a:endParaRPr i="1">
              <a:solidFill>
                <a:srgbClr val="D81E00"/>
              </a:solidFill>
              <a:uFill>
                <a:solidFill>
                  <a:srgbClr val="D81E00"/>
                </a:solidFill>
              </a:uFill>
            </a:endParaRPr>
          </a:p>
          <a:p>
            <a:pPr>
              <a:defRPr sz="4100"/>
            </a:pPr>
            <a:r>
              <a:t>Multiple objects can be sent over single TCP connection between client, server</a:t>
            </a:r>
          </a:p>
          <a:p>
            <a:pPr marL="0" indent="0">
              <a:buSzTx/>
              <a:buFont typeface="Wingdings"/>
              <a:buNone/>
              <a:defRPr sz="4100">
                <a:solidFill>
                  <a:srgbClr val="B51A00"/>
                </a:solidFill>
                <a:uFill>
                  <a:solidFill>
                    <a:srgbClr val="B51A00"/>
                  </a:solidFill>
                </a:uFill>
              </a:defRPr>
            </a:pPr>
            <a:r>
              <a:t>Question?</a:t>
            </a:r>
          </a:p>
          <a:p>
            <a:pPr lvl="1">
              <a:defRPr sz="4100"/>
            </a:pPr>
            <a:r>
              <a:t>Explain in non-technical context</a:t>
            </a:r>
          </a:p>
          <a:p>
            <a:pPr lvl="2">
              <a:defRPr sz="4100"/>
            </a:pPr>
            <a:r>
              <a:t>E.g. Using radio-taxi</a:t>
            </a:r>
          </a:p>
        </p:txBody>
      </p:sp>
      <p:sp>
        <p:nvSpPr>
          <p:cNvPr id="71" name="Slide Number"/>
          <p:cNvSpPr txBox="1"/>
          <p:nvPr>
            <p:ph type="sldNum" sz="quarter" idx="2"/>
          </p:nvPr>
        </p:nvSpPr>
        <p:spPr>
          <a:xfrm>
            <a:off x="11851034" y="9159478"/>
            <a:ext cx="453332" cy="444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2" name="Ram P Rustagi/CSE/KSIT"/>
          <p:cNvSpPr txBox="1"/>
          <p:nvPr/>
        </p:nvSpPr>
        <p:spPr>
          <a:xfrm>
            <a:off x="411664" y="9178411"/>
            <a:ext cx="3149477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73" name="18CS52-CN-L04/HTTP-Persistent-Connections"/>
          <p:cNvSpPr txBox="1"/>
          <p:nvPr/>
        </p:nvSpPr>
        <p:spPr>
          <a:xfrm>
            <a:off x="4272464" y="9157539"/>
            <a:ext cx="5565169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18CS52-CN-L04/HTTP-Persistent-Connections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Line"/>
          <p:cNvSpPr/>
          <p:nvPr/>
        </p:nvSpPr>
        <p:spPr>
          <a:xfrm>
            <a:off x="677333" y="2984500"/>
            <a:ext cx="2259" cy="6388100"/>
          </a:xfrm>
          <a:prstGeom prst="line">
            <a:avLst/>
          </a:prstGeom>
          <a:ln w="19050">
            <a:solidFill>
              <a:srgbClr val="929292"/>
            </a:solidFill>
            <a:tailEnd type="triangle"/>
          </a:ln>
        </p:spPr>
        <p:txBody>
          <a:bodyPr lIns="50800" tIns="50800" rIns="50800" bIns="50800" anchor="ctr"/>
          <a:lstStyle/>
          <a:p>
            <a:pPr marL="0" marR="0" defTabSz="457200">
              <a:spcBef>
                <a:spcPts val="0"/>
              </a:spcBef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6" name="Rectangle"/>
          <p:cNvSpPr/>
          <p:nvPr/>
        </p:nvSpPr>
        <p:spPr>
          <a:xfrm>
            <a:off x="338666" y="8559800"/>
            <a:ext cx="934721" cy="419947"/>
          </a:xfrm>
          <a:prstGeom prst="rect">
            <a:avLst/>
          </a:prstGeom>
          <a:solidFill>
            <a:srgbClr val="FFFFFF"/>
          </a:solidFill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7" name="Non-persistent HTTP"/>
          <p:cNvSpPr txBox="1"/>
          <p:nvPr>
            <p:ph type="title"/>
          </p:nvPr>
        </p:nvSpPr>
        <p:spPr>
          <a:xfrm>
            <a:off x="694549" y="-108656"/>
            <a:ext cx="11049001" cy="1395307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/>
            <a:r>
              <a:t>Non-persistent HTTP</a:t>
            </a:r>
          </a:p>
        </p:txBody>
      </p:sp>
      <p:sp>
        <p:nvSpPr>
          <p:cNvPr id="78" name="suppose user enters URL:"/>
          <p:cNvSpPr txBox="1"/>
          <p:nvPr>
            <p:ph type="body" sz="quarter" idx="1"/>
          </p:nvPr>
        </p:nvSpPr>
        <p:spPr>
          <a:xfrm>
            <a:off x="586175" y="1383029"/>
            <a:ext cx="11295663" cy="584201"/>
          </a:xfrm>
          <a:prstGeom prst="rect">
            <a:avLst/>
          </a:prstGeom>
        </p:spPr>
        <p:txBody>
          <a:bodyPr/>
          <a:lstStyle>
            <a:lvl1pPr marL="545479" indent="-487680">
              <a:buSzTx/>
              <a:buFont typeface="Wingdings"/>
              <a:buNone/>
              <a:defRPr sz="4000"/>
            </a:lvl1pPr>
          </a:lstStyle>
          <a:p>
            <a:pPr/>
            <a:r>
              <a:t>suppose user enters URL:</a:t>
            </a:r>
          </a:p>
        </p:txBody>
      </p:sp>
      <p:sp>
        <p:nvSpPr>
          <p:cNvPr id="79" name="1a. HTTP client initiates TCP connection to HTTP server at www.example.net on port 80"/>
          <p:cNvSpPr txBox="1"/>
          <p:nvPr/>
        </p:nvSpPr>
        <p:spPr>
          <a:xfrm>
            <a:off x="603825" y="2996071"/>
            <a:ext cx="6077711" cy="1456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545479" indent="-487680">
              <a:lnSpc>
                <a:spcPct val="85000"/>
              </a:lnSpc>
              <a:buClr>
                <a:srgbClr val="021EAA"/>
              </a:buClr>
              <a:buFont typeface="Wingdings"/>
              <a:defRPr sz="32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  <a:t>1a</a:t>
            </a:r>
            <a:r>
              <a:rPr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.</a:t>
            </a:r>
            <a:r>
              <a:t> HTTP client initiates TCP connection to HTTP server at </a:t>
            </a:r>
            <a:r>
              <a:rPr u="sng">
                <a:hlinkClick r:id="rId2" invalidUrl="" action="" tgtFrame="" tooltip="" history="1" highlightClick="0" endSnd="0"/>
              </a:rPr>
              <a:t>www.example.net</a:t>
            </a:r>
            <a:r>
              <a:t> on port 80</a:t>
            </a:r>
          </a:p>
        </p:txBody>
      </p:sp>
      <p:sp>
        <p:nvSpPr>
          <p:cNvPr id="80" name="2. HTTP client sends HTTP request message (containing URL) into TCP connection socket. Message indicates that client wants object someDepartment/home.index"/>
          <p:cNvSpPr txBox="1"/>
          <p:nvPr/>
        </p:nvSpPr>
        <p:spPr>
          <a:xfrm>
            <a:off x="751826" y="5374969"/>
            <a:ext cx="5929710" cy="226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545479" indent="-487680">
              <a:buClr>
                <a:srgbClr val="434ED6"/>
              </a:buClr>
              <a:buFont typeface="Gill Sans MT"/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  <a:t>2</a:t>
            </a:r>
            <a:r>
              <a:rPr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.</a:t>
            </a:r>
            <a:r>
              <a:t> HTTP client sends HTTP </a:t>
            </a:r>
            <a:r>
              <a:rPr i="1">
                <a:solidFill>
                  <a:srgbClr val="021EAA"/>
                </a:solidFill>
                <a:uFill>
                  <a:solidFill>
                    <a:srgbClr val="021EAA"/>
                  </a:solidFill>
                </a:uFill>
              </a:rPr>
              <a:t>request message</a:t>
            </a:r>
            <a:r>
              <a:t> (containing URL) into TCP connection socket. Message indicates that client wants object someDepartment/home.index</a:t>
            </a:r>
          </a:p>
        </p:txBody>
      </p:sp>
      <p:sp>
        <p:nvSpPr>
          <p:cNvPr id="81" name="1b. HTTP server at host www.someSchool.edu waiting for TCP connection at port 80.  “accepts” connection, notifying client"/>
          <p:cNvSpPr txBox="1"/>
          <p:nvPr/>
        </p:nvSpPr>
        <p:spPr>
          <a:xfrm>
            <a:off x="6718300" y="3285066"/>
            <a:ext cx="5929709" cy="238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545479" indent="-487680">
              <a:buClr>
                <a:srgbClr val="434ED6"/>
              </a:buClr>
              <a:buFont typeface="Gill Sans MT"/>
              <a:defRPr sz="30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  <a:t>1b</a:t>
            </a:r>
            <a:r>
              <a:rPr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.</a:t>
            </a:r>
            <a:r>
              <a:t> HTTP server at host www.someSchool.edu waiting for TCP connection at port 80.  “accepts” connection, notifying client</a:t>
            </a:r>
          </a:p>
        </p:txBody>
      </p:sp>
      <p:sp>
        <p:nvSpPr>
          <p:cNvPr id="82" name="3. HTTP server receives request message, forms response message containing requested object, and sends message into its socket"/>
          <p:cNvSpPr txBox="1"/>
          <p:nvPr/>
        </p:nvSpPr>
        <p:spPr>
          <a:xfrm>
            <a:off x="6718300" y="6235700"/>
            <a:ext cx="6020991" cy="238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545479" indent="-487680">
              <a:buClr>
                <a:srgbClr val="434ED6"/>
              </a:buClr>
              <a:buFont typeface="Gill Sans MT"/>
              <a:defRPr sz="30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  <a:t>3</a:t>
            </a:r>
            <a:r>
              <a:rPr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.</a:t>
            </a:r>
            <a:r>
              <a:t> HTTP server receives request message, forms </a:t>
            </a:r>
            <a:r>
              <a:rPr i="1">
                <a:solidFill>
                  <a:srgbClr val="021EAA"/>
                </a:solidFill>
                <a:uFill>
                  <a:solidFill>
                    <a:srgbClr val="021EAA"/>
                  </a:solidFill>
                </a:uFill>
              </a:rPr>
              <a:t>response message</a:t>
            </a:r>
            <a:r>
              <a:t> containing requested object, and sends message into its socket</a:t>
            </a:r>
          </a:p>
        </p:txBody>
      </p:sp>
      <p:sp>
        <p:nvSpPr>
          <p:cNvPr id="83" name="Line"/>
          <p:cNvSpPr/>
          <p:nvPr/>
        </p:nvSpPr>
        <p:spPr>
          <a:xfrm>
            <a:off x="5540586" y="6529493"/>
            <a:ext cx="1557868" cy="745068"/>
          </a:xfrm>
          <a:prstGeom prst="line">
            <a:avLst/>
          </a:prstGeom>
          <a:ln w="38100">
            <a:solidFill>
              <a:srgbClr val="D81E00"/>
            </a:solidFill>
            <a:tailEnd type="triangle"/>
          </a:ln>
        </p:spPr>
        <p:txBody>
          <a:bodyPr lIns="50800" tIns="50800" rIns="50800" bIns="50800" anchor="ctr"/>
          <a:lstStyle/>
          <a:p>
            <a:pPr marL="0" marR="0" defTabSz="457200">
              <a:spcBef>
                <a:spcPts val="0"/>
              </a:spcBef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4" name="Line"/>
          <p:cNvSpPr/>
          <p:nvPr/>
        </p:nvSpPr>
        <p:spPr>
          <a:xfrm flipH="1">
            <a:off x="5608320" y="7396480"/>
            <a:ext cx="1433690" cy="1458525"/>
          </a:xfrm>
          <a:prstGeom prst="line">
            <a:avLst/>
          </a:prstGeom>
          <a:ln w="38100">
            <a:solidFill>
              <a:srgbClr val="D81E00"/>
            </a:solidFill>
            <a:tailEnd type="triangle"/>
          </a:ln>
        </p:spPr>
        <p:txBody>
          <a:bodyPr lIns="50800" tIns="50800" rIns="50800" bIns="50800" anchor="ctr"/>
          <a:lstStyle/>
          <a:p>
            <a:pPr marL="0" marR="0" defTabSz="457200">
              <a:spcBef>
                <a:spcPts val="0"/>
              </a:spcBef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5" name="time"/>
          <p:cNvSpPr txBox="1"/>
          <p:nvPr/>
        </p:nvSpPr>
        <p:spPr>
          <a:xfrm>
            <a:off x="405251" y="8450862"/>
            <a:ext cx="869285" cy="520701"/>
          </a:xfrm>
          <a:prstGeom prst="rect">
            <a:avLst/>
          </a:prstGeom>
          <a:ln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ctr">
              <a:spcBef>
                <a:spcPts val="0"/>
              </a:spcBef>
              <a:buClr>
                <a:srgbClr val="929292"/>
              </a:buClr>
              <a:buFont typeface="Arial"/>
              <a:defRPr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/>
            <a:r>
              <a:t>time</a:t>
            </a:r>
          </a:p>
        </p:txBody>
      </p:sp>
      <p:sp>
        <p:nvSpPr>
          <p:cNvPr id="86" name="Line"/>
          <p:cNvSpPr/>
          <p:nvPr/>
        </p:nvSpPr>
        <p:spPr>
          <a:xfrm>
            <a:off x="5757333" y="3765973"/>
            <a:ext cx="1557868" cy="745068"/>
          </a:xfrm>
          <a:prstGeom prst="line">
            <a:avLst/>
          </a:prstGeom>
          <a:ln w="38100">
            <a:solidFill>
              <a:srgbClr val="D81E00"/>
            </a:solidFill>
            <a:tailEnd type="triangle"/>
          </a:ln>
        </p:spPr>
        <p:txBody>
          <a:bodyPr lIns="50800" tIns="50800" rIns="50800" bIns="50800" anchor="ctr"/>
          <a:lstStyle/>
          <a:p>
            <a:pPr marL="0" marR="0" defTabSz="457200">
              <a:spcBef>
                <a:spcPts val="0"/>
              </a:spcBef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7" name="Line"/>
          <p:cNvSpPr/>
          <p:nvPr/>
        </p:nvSpPr>
        <p:spPr>
          <a:xfrm flipH="1">
            <a:off x="5624124" y="4635217"/>
            <a:ext cx="1557868" cy="745068"/>
          </a:xfrm>
          <a:prstGeom prst="line">
            <a:avLst/>
          </a:prstGeom>
          <a:ln w="38100">
            <a:solidFill>
              <a:srgbClr val="D81E00"/>
            </a:solidFill>
            <a:tailEnd type="triangle"/>
          </a:ln>
        </p:spPr>
        <p:txBody>
          <a:bodyPr lIns="50800" tIns="50800" rIns="50800" bIns="50800" anchor="ctr"/>
          <a:lstStyle/>
          <a:p>
            <a:pPr marL="0" marR="0" defTabSz="457200">
              <a:spcBef>
                <a:spcPts val="0"/>
              </a:spcBef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8" name="(contains text,…"/>
          <p:cNvSpPr txBox="1"/>
          <p:nvPr/>
        </p:nvSpPr>
        <p:spPr>
          <a:xfrm>
            <a:off x="9262358" y="1598506"/>
            <a:ext cx="3195107" cy="158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ctr">
              <a:spcBef>
                <a:spcPts val="0"/>
              </a:spcBef>
              <a:buClr>
                <a:srgbClr val="000000"/>
              </a:buClr>
              <a:buFont typeface="Arial"/>
              <a:defRPr sz="32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(contains text, </a:t>
            </a:r>
          </a:p>
          <a:p>
            <a:pPr algn="ctr">
              <a:spcBef>
                <a:spcPts val="0"/>
              </a:spcBef>
              <a:buClr>
                <a:srgbClr val="000000"/>
              </a:buClr>
              <a:buFont typeface="Arial"/>
              <a:defRPr sz="32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references to 10 </a:t>
            </a:r>
          </a:p>
          <a:p>
            <a:pPr algn="ctr">
              <a:spcBef>
                <a:spcPts val="0"/>
              </a:spcBef>
              <a:buClr>
                <a:srgbClr val="000000"/>
              </a:buClr>
              <a:buFont typeface="Arial"/>
              <a:defRPr sz="32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jpeg images)</a:t>
            </a:r>
          </a:p>
        </p:txBody>
      </p:sp>
      <p:sp>
        <p:nvSpPr>
          <p:cNvPr id="89" name="www.example.net/someexample"/>
          <p:cNvSpPr txBox="1"/>
          <p:nvPr/>
        </p:nvSpPr>
        <p:spPr>
          <a:xfrm>
            <a:off x="582506" y="2063608"/>
            <a:ext cx="1130300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marL="545479" indent="-487680">
              <a:lnSpc>
                <a:spcPct val="85000"/>
              </a:lnSpc>
              <a:buClr>
                <a:srgbClr val="021EAA"/>
              </a:buClr>
              <a:buFont typeface="Wingdings"/>
              <a:defRPr b="1" sz="3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www.example.net/someexample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xfrm>
            <a:off x="11876434" y="9180351"/>
            <a:ext cx="453332" cy="444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1" name="Ram P Rustagi/CSE/KSIT"/>
          <p:cNvSpPr txBox="1"/>
          <p:nvPr/>
        </p:nvSpPr>
        <p:spPr>
          <a:xfrm>
            <a:off x="411664" y="9178411"/>
            <a:ext cx="3149477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92" name="18CS52-CN-L04/HTTP-Persistent-Connections"/>
          <p:cNvSpPr txBox="1"/>
          <p:nvPr/>
        </p:nvSpPr>
        <p:spPr>
          <a:xfrm>
            <a:off x="4272464" y="9157539"/>
            <a:ext cx="5565169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18CS52-CN-L04/HTTP-Persistent-Connections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7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2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2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4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4" grpId="8"/>
      <p:bldP build="whole" bldLvl="1" animBg="1" rev="0" advAuto="0" spid="87" grpId="4"/>
      <p:bldP build="whole" bldLvl="1" animBg="1" rev="0" advAuto="0" spid="81" grpId="3"/>
      <p:bldP build="whole" bldLvl="1" animBg="1" rev="0" advAuto="0" spid="82" grpId="7"/>
      <p:bldP build="p" bldLvl="5" animBg="1" rev="0" advAuto="0" spid="79" grpId="1"/>
      <p:bldP build="whole" bldLvl="1" animBg="1" rev="0" advAuto="0" spid="83" grpId="6"/>
      <p:bldP build="whole" bldLvl="1" animBg="1" rev="0" advAuto="0" spid="86" grpId="2"/>
      <p:bldP build="whole" bldLvl="1" animBg="1" rev="0" advAuto="0" spid="80" grpId="5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Non-persistent HTTP (cont.)"/>
          <p:cNvSpPr txBox="1"/>
          <p:nvPr>
            <p:ph type="title"/>
          </p:nvPr>
        </p:nvSpPr>
        <p:spPr>
          <a:xfrm>
            <a:off x="797560" y="283327"/>
            <a:ext cx="11049001" cy="1035223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/>
            <a:r>
              <a:t>Non-persistent HTTP (cont.)</a:t>
            </a:r>
          </a:p>
        </p:txBody>
      </p:sp>
      <p:sp>
        <p:nvSpPr>
          <p:cNvPr id="95" name="5. HTTP client receives response message containing html file, displays html.  Parsing html file, finds 10 referenced jpeg  objects"/>
          <p:cNvSpPr txBox="1"/>
          <p:nvPr>
            <p:ph type="body" sz="quarter" idx="1"/>
          </p:nvPr>
        </p:nvSpPr>
        <p:spPr>
          <a:xfrm>
            <a:off x="942655" y="2217137"/>
            <a:ext cx="6030916" cy="2559137"/>
          </a:xfrm>
          <a:prstGeom prst="rect">
            <a:avLst/>
          </a:prstGeom>
        </p:spPr>
        <p:txBody>
          <a:bodyPr/>
          <a:lstStyle/>
          <a:p>
            <a:pPr marL="545479" indent="-487680">
              <a:buSzTx/>
              <a:buFont typeface="Wingdings"/>
              <a:buNone/>
              <a:defRPr sz="3400"/>
            </a:pPr>
            <a: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  <a:t>5.</a:t>
            </a:r>
            <a:r>
              <a:t> HTTP client receives response message containing html file, displays html.  Parsing html file, finds 10 referenced jpeg  objects</a:t>
            </a:r>
          </a:p>
        </p:txBody>
      </p:sp>
      <p:sp>
        <p:nvSpPr>
          <p:cNvPr id="96" name="6. Steps 1-5 repeated for each of 10 jpeg objects"/>
          <p:cNvSpPr txBox="1"/>
          <p:nvPr/>
        </p:nvSpPr>
        <p:spPr>
          <a:xfrm>
            <a:off x="1544320" y="5080000"/>
            <a:ext cx="5435601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545479" indent="-487680">
              <a:buClr>
                <a:srgbClr val="434ED6"/>
              </a:buClr>
              <a:buFont typeface="Gill Sans MT"/>
              <a:defRPr sz="36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  <a:t>6.</a:t>
            </a:r>
            <a:r>
              <a:t> Steps 1-5 repeated for each of 10 jpeg objects</a:t>
            </a:r>
          </a:p>
        </p:txBody>
      </p:sp>
      <p:sp>
        <p:nvSpPr>
          <p:cNvPr id="97" name="4. HTTP server closes TCP connection."/>
          <p:cNvSpPr txBox="1"/>
          <p:nvPr/>
        </p:nvSpPr>
        <p:spPr>
          <a:xfrm>
            <a:off x="7106355" y="1766711"/>
            <a:ext cx="5435601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545479" indent="-487680">
              <a:buClr>
                <a:srgbClr val="434ED6"/>
              </a:buClr>
              <a:buFont typeface="Gill Sans MT"/>
              <a:defRPr sz="36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  <a:t>4.</a:t>
            </a:r>
            <a:r>
              <a:t> HTTP server closes TCP connection. </a:t>
            </a:r>
          </a:p>
        </p:txBody>
      </p:sp>
      <p:sp>
        <p:nvSpPr>
          <p:cNvPr id="98" name="Line"/>
          <p:cNvSpPr/>
          <p:nvPr/>
        </p:nvSpPr>
        <p:spPr>
          <a:xfrm>
            <a:off x="772160" y="2160693"/>
            <a:ext cx="2258" cy="3657601"/>
          </a:xfrm>
          <a:prstGeom prst="line">
            <a:avLst/>
          </a:prstGeom>
          <a:ln w="19050">
            <a:solidFill>
              <a:srgbClr val="A7A7A7"/>
            </a:solidFill>
            <a:tailEnd type="triangle"/>
          </a:ln>
        </p:spPr>
        <p:txBody>
          <a:bodyPr lIns="50800" tIns="50800" rIns="50800" bIns="50800" anchor="ctr"/>
          <a:lstStyle/>
          <a:p>
            <a:pPr marL="0" marR="0" defTabSz="457200">
              <a:spcBef>
                <a:spcPts val="0"/>
              </a:spcBef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9" name="Rectangle"/>
          <p:cNvSpPr/>
          <p:nvPr/>
        </p:nvSpPr>
        <p:spPr>
          <a:xfrm>
            <a:off x="431800" y="5005493"/>
            <a:ext cx="482600" cy="419947"/>
          </a:xfrm>
          <a:prstGeom prst="rect">
            <a:avLst/>
          </a:prstGeom>
          <a:solidFill>
            <a:srgbClr val="FFFFFF"/>
          </a:solidFill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0" name="time"/>
          <p:cNvSpPr txBox="1"/>
          <p:nvPr/>
        </p:nvSpPr>
        <p:spPr>
          <a:xfrm>
            <a:off x="303468" y="4811324"/>
            <a:ext cx="99608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ctr">
              <a:spcBef>
                <a:spcPts val="0"/>
              </a:spcBef>
              <a:buClr>
                <a:srgbClr val="929292"/>
              </a:buClr>
              <a:buFont typeface="Gill Sans MT"/>
              <a:defRPr sz="36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  <a:latin typeface="+mn-lt"/>
                <a:ea typeface="+mn-ea"/>
                <a:cs typeface="+mn-cs"/>
                <a:sym typeface="Gill Sans MT"/>
              </a:defRPr>
            </a:lvl1pPr>
          </a:lstStyle>
          <a:p>
            <a:pPr/>
            <a:r>
              <a:t>time</a:t>
            </a:r>
          </a:p>
        </p:txBody>
      </p:sp>
      <p:sp>
        <p:nvSpPr>
          <p:cNvPr id="101" name="Line"/>
          <p:cNvSpPr/>
          <p:nvPr/>
        </p:nvSpPr>
        <p:spPr>
          <a:xfrm flipH="1">
            <a:off x="5350933" y="2061351"/>
            <a:ext cx="1557868" cy="745067"/>
          </a:xfrm>
          <a:prstGeom prst="line">
            <a:avLst/>
          </a:prstGeom>
          <a:ln w="38100">
            <a:solidFill>
              <a:srgbClr val="D81E00"/>
            </a:solidFill>
            <a:tailEnd type="triangle"/>
          </a:ln>
        </p:spPr>
        <p:txBody>
          <a:bodyPr lIns="50800" tIns="50800" rIns="50800" bIns="50800" anchor="ctr"/>
          <a:lstStyle/>
          <a:p>
            <a:pPr marL="0" marR="0" defTabSz="457200">
              <a:spcBef>
                <a:spcPts val="0"/>
              </a:spcBef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2" name="Slide Number"/>
          <p:cNvSpPr txBox="1"/>
          <p:nvPr>
            <p:ph type="sldNum" sz="quarter" idx="2"/>
          </p:nvPr>
        </p:nvSpPr>
        <p:spPr>
          <a:xfrm>
            <a:off x="12105034" y="9180351"/>
            <a:ext cx="453332" cy="444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3" name="Ram P Rustagi/CSE/KSIT"/>
          <p:cNvSpPr txBox="1"/>
          <p:nvPr/>
        </p:nvSpPr>
        <p:spPr>
          <a:xfrm>
            <a:off x="411664" y="9178411"/>
            <a:ext cx="3149477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104" name="18CS52-CN-L04/HTTP-Persistent-Connections"/>
          <p:cNvSpPr txBox="1"/>
          <p:nvPr/>
        </p:nvSpPr>
        <p:spPr>
          <a:xfrm>
            <a:off x="4272464" y="9157539"/>
            <a:ext cx="5565169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18CS52-CN-L04/HTTP-Persistent-Connections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2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7" dur="500"/>
                                        <p:tgtEl>
                                          <p:spTgt spid="9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Class="entr" nodeType="withEffect" presetSubtype="0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0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5" dur="500"/>
                                        <p:tgtEl>
                                          <p:spTgt spid="9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Class="entr" nodeType="withEffect" presetSubtype="0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8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6" grpId="4"/>
      <p:bldP build="whole" bldLvl="1" animBg="1" rev="0" advAuto="0" spid="97" grpId="1"/>
      <p:bldP build="whole" bldLvl="1" animBg="1" rev="0" advAuto="0" spid="101" grpId="2"/>
      <p:bldP build="p" bldLvl="1" animBg="1" rev="0" advAuto="0" spid="95" grpId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Non-persistent HTTP: response time"/>
          <p:cNvSpPr txBox="1"/>
          <p:nvPr>
            <p:ph type="title"/>
          </p:nvPr>
        </p:nvSpPr>
        <p:spPr>
          <a:xfrm>
            <a:off x="447040" y="-63218"/>
            <a:ext cx="11695290" cy="1316285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Non-persistent HTTP: response time</a:t>
            </a:r>
          </a:p>
        </p:txBody>
      </p:sp>
      <p:sp>
        <p:nvSpPr>
          <p:cNvPr id="107" name="RTT (definition): time for a small packet to travel from client to server and back…"/>
          <p:cNvSpPr txBox="1"/>
          <p:nvPr>
            <p:ph type="body" sz="half" idx="1"/>
          </p:nvPr>
        </p:nvSpPr>
        <p:spPr>
          <a:xfrm>
            <a:off x="370512" y="1142435"/>
            <a:ext cx="6220328" cy="7963183"/>
          </a:xfrm>
          <a:prstGeom prst="rect">
            <a:avLst/>
          </a:prstGeom>
        </p:spPr>
        <p:txBody>
          <a:bodyPr/>
          <a:lstStyle/>
          <a:p>
            <a:pPr marL="545479" indent="-487680">
              <a:buSzTx/>
              <a:buFont typeface="Wingdings"/>
              <a:buNone/>
              <a:defRPr sz="3300"/>
            </a:pPr>
            <a: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  <a:t>RTT (definition):</a:t>
            </a:r>
            <a:r>
              <a:t> time for a small packet to travel from client to server and back</a:t>
            </a:r>
          </a:p>
          <a:p>
            <a:pPr marL="545479" indent="-487680">
              <a:buSzTx/>
              <a:buFont typeface="Wingdings"/>
              <a:buNone/>
              <a:defRPr sz="330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defRPr>
            </a:pPr>
            <a:r>
              <a:t>HTTP response time:</a:t>
            </a:r>
          </a:p>
          <a:p>
            <a:pPr marL="383540" indent="-342900">
              <a:defRPr sz="3300"/>
            </a:pPr>
            <a:r>
              <a:t>One RTT to initiate TCP connection</a:t>
            </a:r>
          </a:p>
          <a:p>
            <a:pPr marL="383540" indent="-342900">
              <a:defRPr sz="3300"/>
            </a:pPr>
            <a:r>
              <a:t>One RTT for HTTP request and first few bytes of HTTP response to return</a:t>
            </a:r>
          </a:p>
          <a:p>
            <a:pPr marL="383540" indent="-342900">
              <a:defRPr sz="3300"/>
            </a:pPr>
            <a:r>
              <a:t>File transmission time</a:t>
            </a:r>
          </a:p>
          <a:p>
            <a:pPr marL="383540" indent="-342900">
              <a:defRPr sz="3300"/>
            </a:pPr>
            <a:r>
              <a:t>Non-persistent HTTP response time =   	</a:t>
            </a:r>
          </a:p>
          <a:p>
            <a:pPr lvl="1" marL="1114439" indent="-406399">
              <a:buSzTx/>
              <a:buFont typeface="Wingdings"/>
              <a:buNone/>
              <a:defRPr sz="3300"/>
            </a:pPr>
            <a:r>
              <a:t>   2RTT+ file transmission  time</a:t>
            </a:r>
          </a:p>
        </p:txBody>
      </p:sp>
      <p:sp>
        <p:nvSpPr>
          <p:cNvPr id="108" name="Line"/>
          <p:cNvSpPr/>
          <p:nvPr/>
        </p:nvSpPr>
        <p:spPr>
          <a:xfrm>
            <a:off x="8699217" y="3542453"/>
            <a:ext cx="2259" cy="4025901"/>
          </a:xfrm>
          <a:prstGeom prst="line">
            <a:avLst/>
          </a:prstGeom>
          <a:ln w="38100">
            <a:solidFill>
              <a:srgbClr val="FF2600"/>
            </a:solidFill>
            <a:prstDash val="sysDot"/>
            <a:tailEnd type="triangle"/>
          </a:ln>
        </p:spPr>
        <p:txBody>
          <a:bodyPr lIns="50800" tIns="50800" rIns="50800" bIns="50800" anchor="ctr"/>
          <a:lstStyle/>
          <a:p>
            <a:pPr marL="0" marR="0" defTabSz="457200">
              <a:spcBef>
                <a:spcPts val="0"/>
              </a:spcBef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9" name="Line"/>
          <p:cNvSpPr/>
          <p:nvPr/>
        </p:nvSpPr>
        <p:spPr>
          <a:xfrm>
            <a:off x="11103751" y="3533422"/>
            <a:ext cx="2259" cy="4097868"/>
          </a:xfrm>
          <a:prstGeom prst="line">
            <a:avLst/>
          </a:prstGeom>
          <a:ln w="38100">
            <a:solidFill>
              <a:srgbClr val="FF2600"/>
            </a:solidFill>
            <a:prstDash val="sysDot"/>
            <a:tailEnd type="triangle"/>
          </a:ln>
        </p:spPr>
        <p:txBody>
          <a:bodyPr lIns="50800" tIns="50800" rIns="50800" bIns="50800" anchor="ctr"/>
          <a:lstStyle/>
          <a:p>
            <a:pPr marL="0" marR="0" defTabSz="457200">
              <a:spcBef>
                <a:spcPts val="0"/>
              </a:spcBef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0" name="Line"/>
          <p:cNvSpPr/>
          <p:nvPr/>
        </p:nvSpPr>
        <p:spPr>
          <a:xfrm>
            <a:off x="8719538" y="3872088"/>
            <a:ext cx="2395503" cy="555415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50800" tIns="50800" rIns="50800" bIns="50800" anchor="ctr"/>
          <a:lstStyle/>
          <a:p>
            <a:pPr marL="0" marR="0" defTabSz="457200">
              <a:spcBef>
                <a:spcPts val="0"/>
              </a:spcBef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1" name="Line"/>
          <p:cNvSpPr/>
          <p:nvPr/>
        </p:nvSpPr>
        <p:spPr>
          <a:xfrm flipH="1">
            <a:off x="8699217" y="4495235"/>
            <a:ext cx="2379699" cy="573477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50800" tIns="50800" rIns="50800" bIns="50800" anchor="ctr"/>
          <a:lstStyle/>
          <a:p>
            <a:pPr marL="0" marR="0" defTabSz="457200">
              <a:spcBef>
                <a:spcPts val="0"/>
              </a:spcBef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2" name="Line"/>
          <p:cNvSpPr/>
          <p:nvPr/>
        </p:nvSpPr>
        <p:spPr>
          <a:xfrm>
            <a:off x="8710507" y="5217724"/>
            <a:ext cx="2395503" cy="555414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50800" tIns="50800" rIns="50800" bIns="50800" anchor="ctr"/>
          <a:lstStyle/>
          <a:p>
            <a:pPr marL="0" marR="0" defTabSz="457200">
              <a:spcBef>
                <a:spcPts val="0"/>
              </a:spcBef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3" name="Line"/>
          <p:cNvSpPr/>
          <p:nvPr/>
        </p:nvSpPr>
        <p:spPr>
          <a:xfrm flipH="1">
            <a:off x="8733084" y="5904088"/>
            <a:ext cx="2379699" cy="539610"/>
          </a:xfrm>
          <a:prstGeom prst="line">
            <a:avLst/>
          </a:prstGeom>
          <a:ln w="330200">
            <a:solidFill>
              <a:schemeClr val="accent4">
                <a:hueOff val="46120"/>
                <a:satOff val="4178"/>
                <a:lumOff val="-16732"/>
              </a:schemeClr>
            </a:solidFill>
          </a:ln>
        </p:spPr>
        <p:txBody>
          <a:bodyPr lIns="50800" tIns="50800" rIns="50800" bIns="50800" anchor="ctr"/>
          <a:lstStyle/>
          <a:p>
            <a:pPr marL="0" marR="0" defTabSz="457200">
              <a:spcBef>
                <a:spcPts val="0"/>
              </a:spcBef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4" name="Line"/>
          <p:cNvSpPr/>
          <p:nvPr/>
        </p:nvSpPr>
        <p:spPr>
          <a:xfrm>
            <a:off x="11214100" y="5784426"/>
            <a:ext cx="106116" cy="2596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5" name="time to…"/>
          <p:cNvSpPr txBox="1"/>
          <p:nvPr/>
        </p:nvSpPr>
        <p:spPr>
          <a:xfrm>
            <a:off x="11259538" y="5353191"/>
            <a:ext cx="1632848" cy="1258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rgbClr val="D81E00"/>
              </a:buClr>
              <a:buFont typeface="Arial"/>
              <a:defRPr sz="300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defRPr>
            </a:pPr>
            <a:r>
              <a:t>time to </a:t>
            </a:r>
          </a:p>
          <a:p>
            <a:pPr>
              <a:lnSpc>
                <a:spcPct val="85000"/>
              </a:lnSpc>
              <a:spcBef>
                <a:spcPts val="0"/>
              </a:spcBef>
              <a:buClr>
                <a:srgbClr val="D81E00"/>
              </a:buClr>
              <a:buFont typeface="Arial"/>
              <a:defRPr sz="300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defRPr>
            </a:pPr>
            <a:r>
              <a:t>transmit </a:t>
            </a:r>
          </a:p>
          <a:p>
            <a:pPr>
              <a:lnSpc>
                <a:spcPct val="85000"/>
              </a:lnSpc>
              <a:spcBef>
                <a:spcPts val="0"/>
              </a:spcBef>
              <a:buClr>
                <a:srgbClr val="D81E00"/>
              </a:buClr>
              <a:buFont typeface="Arial"/>
              <a:defRPr sz="300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defRPr>
            </a:pPr>
            <a:r>
              <a:t>file</a:t>
            </a:r>
          </a:p>
        </p:txBody>
      </p:sp>
      <p:sp>
        <p:nvSpPr>
          <p:cNvPr id="116" name="Line"/>
          <p:cNvSpPr/>
          <p:nvPr/>
        </p:nvSpPr>
        <p:spPr>
          <a:xfrm>
            <a:off x="8143804" y="3835964"/>
            <a:ext cx="555414" cy="2259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 marL="0" marR="0" defTabSz="457200">
              <a:spcBef>
                <a:spcPts val="0"/>
              </a:spcBef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7" name="initiate TCP…"/>
          <p:cNvSpPr txBox="1"/>
          <p:nvPr/>
        </p:nvSpPr>
        <p:spPr>
          <a:xfrm>
            <a:off x="6286874" y="3289318"/>
            <a:ext cx="2127516" cy="889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rgbClr val="D81E00"/>
              </a:buClr>
              <a:buFont typeface="Arial"/>
              <a:defRPr sz="300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defRPr>
            </a:pPr>
            <a:r>
              <a:t>initiate TCP</a:t>
            </a:r>
          </a:p>
          <a:p>
            <a:pPr>
              <a:lnSpc>
                <a:spcPct val="85000"/>
              </a:lnSpc>
              <a:spcBef>
                <a:spcPts val="0"/>
              </a:spcBef>
              <a:buClr>
                <a:srgbClr val="D81E00"/>
              </a:buClr>
              <a:buFont typeface="Arial"/>
              <a:defRPr sz="300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defRPr>
            </a:pPr>
            <a:r>
              <a:t>connection</a:t>
            </a:r>
          </a:p>
        </p:txBody>
      </p:sp>
      <p:grpSp>
        <p:nvGrpSpPr>
          <p:cNvPr id="120" name="Group"/>
          <p:cNvGrpSpPr/>
          <p:nvPr/>
        </p:nvGrpSpPr>
        <p:grpSpPr>
          <a:xfrm>
            <a:off x="7649350" y="3908213"/>
            <a:ext cx="869247" cy="1142436"/>
            <a:chOff x="0" y="0"/>
            <a:chExt cx="869245" cy="1142435"/>
          </a:xfrm>
        </p:grpSpPr>
        <p:sp>
          <p:nvSpPr>
            <p:cNvPr id="118" name="Line"/>
            <p:cNvSpPr/>
            <p:nvPr/>
          </p:nvSpPr>
          <p:spPr>
            <a:xfrm>
              <a:off x="686365" y="0"/>
              <a:ext cx="182881" cy="11424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635" y="0"/>
                    <a:pt x="10800" y="806"/>
                    <a:pt x="10800" y="1800"/>
                  </a:cubicBezTo>
                  <a:lnTo>
                    <a:pt x="10800" y="9000"/>
                  </a:lnTo>
                  <a:cubicBezTo>
                    <a:pt x="10800" y="9994"/>
                    <a:pt x="5965" y="10800"/>
                    <a:pt x="0" y="10800"/>
                  </a:cubicBezTo>
                  <a:cubicBezTo>
                    <a:pt x="5965" y="10800"/>
                    <a:pt x="10800" y="11606"/>
                    <a:pt x="10800" y="12600"/>
                  </a:cubicBezTo>
                  <a:lnTo>
                    <a:pt x="10800" y="19800"/>
                  </a:lnTo>
                  <a:cubicBezTo>
                    <a:pt x="10800" y="20794"/>
                    <a:pt x="15635" y="21600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19" name="RTT"/>
            <p:cNvSpPr txBox="1"/>
            <p:nvPr/>
          </p:nvSpPr>
          <p:spPr>
            <a:xfrm>
              <a:off x="0" y="295486"/>
              <a:ext cx="856907" cy="4963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>
                <a:lnSpc>
                  <a:spcPct val="85000"/>
                </a:lnSpc>
                <a:spcBef>
                  <a:spcPts val="0"/>
                </a:spcBef>
                <a:buClr>
                  <a:srgbClr val="000000"/>
                </a:buClr>
                <a:buFont typeface="Arial"/>
              </a:lvl1pPr>
            </a:lstStyle>
            <a:p>
              <a:pPr/>
              <a:r>
                <a:t>RTT</a:t>
              </a:r>
            </a:p>
          </p:txBody>
        </p:sp>
      </p:grpSp>
      <p:sp>
        <p:nvSpPr>
          <p:cNvPr id="121" name="Line"/>
          <p:cNvSpPr/>
          <p:nvPr/>
        </p:nvSpPr>
        <p:spPr>
          <a:xfrm>
            <a:off x="8213795" y="5122897"/>
            <a:ext cx="503485" cy="2259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 marL="0" marR="0" defTabSz="457200">
              <a:spcBef>
                <a:spcPts val="0"/>
              </a:spcBef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2" name="request file"/>
          <p:cNvSpPr txBox="1"/>
          <p:nvPr/>
        </p:nvSpPr>
        <p:spPr>
          <a:xfrm>
            <a:off x="6313812" y="4699000"/>
            <a:ext cx="2380815" cy="520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buClr>
                <a:srgbClr val="D81E00"/>
              </a:buClr>
              <a:buFont typeface="Arial"/>
              <a:defRPr sz="300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defRPr>
            </a:lvl1pPr>
          </a:lstStyle>
          <a:p>
            <a:pPr/>
            <a:r>
              <a:t>request file</a:t>
            </a:r>
          </a:p>
        </p:txBody>
      </p:sp>
      <p:grpSp>
        <p:nvGrpSpPr>
          <p:cNvPr id="125" name="Group"/>
          <p:cNvGrpSpPr/>
          <p:nvPr/>
        </p:nvGrpSpPr>
        <p:grpSpPr>
          <a:xfrm>
            <a:off x="7670800" y="5207000"/>
            <a:ext cx="856907" cy="1142436"/>
            <a:chOff x="0" y="0"/>
            <a:chExt cx="856906" cy="1142435"/>
          </a:xfrm>
        </p:grpSpPr>
        <p:sp>
          <p:nvSpPr>
            <p:cNvPr id="123" name="Line"/>
            <p:cNvSpPr/>
            <p:nvPr/>
          </p:nvSpPr>
          <p:spPr>
            <a:xfrm>
              <a:off x="673100" y="0"/>
              <a:ext cx="182881" cy="11424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635" y="0"/>
                    <a:pt x="10800" y="806"/>
                    <a:pt x="10800" y="1800"/>
                  </a:cubicBezTo>
                  <a:lnTo>
                    <a:pt x="10800" y="9000"/>
                  </a:lnTo>
                  <a:cubicBezTo>
                    <a:pt x="10800" y="9994"/>
                    <a:pt x="5965" y="10800"/>
                    <a:pt x="0" y="10800"/>
                  </a:cubicBezTo>
                  <a:cubicBezTo>
                    <a:pt x="5965" y="10800"/>
                    <a:pt x="10800" y="11606"/>
                    <a:pt x="10800" y="12600"/>
                  </a:cubicBezTo>
                  <a:lnTo>
                    <a:pt x="10800" y="19800"/>
                  </a:lnTo>
                  <a:cubicBezTo>
                    <a:pt x="10800" y="20794"/>
                    <a:pt x="15635" y="21600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24" name="RTT"/>
            <p:cNvSpPr txBox="1"/>
            <p:nvPr/>
          </p:nvSpPr>
          <p:spPr>
            <a:xfrm>
              <a:off x="0" y="313266"/>
              <a:ext cx="856907" cy="4963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>
                <a:lnSpc>
                  <a:spcPct val="85000"/>
                </a:lnSpc>
                <a:spcBef>
                  <a:spcPts val="0"/>
                </a:spcBef>
                <a:buClr>
                  <a:srgbClr val="000000"/>
                </a:buClr>
                <a:buFont typeface="Arial"/>
              </a:lvl1pPr>
            </a:lstStyle>
            <a:p>
              <a:pPr/>
              <a:r>
                <a:t>RTT</a:t>
              </a:r>
            </a:p>
          </p:txBody>
        </p:sp>
      </p:grpSp>
      <p:sp>
        <p:nvSpPr>
          <p:cNvPr id="126" name="Line"/>
          <p:cNvSpPr/>
          <p:nvPr/>
        </p:nvSpPr>
        <p:spPr>
          <a:xfrm flipH="1">
            <a:off x="8229600" y="6529493"/>
            <a:ext cx="482600" cy="2259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 marL="0" marR="0" defTabSz="457200">
              <a:spcBef>
                <a:spcPts val="0"/>
              </a:spcBef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7" name="file received"/>
          <p:cNvSpPr txBox="1"/>
          <p:nvPr/>
        </p:nvSpPr>
        <p:spPr>
          <a:xfrm>
            <a:off x="6321518" y="6405292"/>
            <a:ext cx="2365862" cy="520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buClr>
                <a:srgbClr val="D81E00"/>
              </a:buClr>
              <a:buFont typeface="Arial"/>
              <a:defRPr sz="300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defRPr>
            </a:lvl1pPr>
          </a:lstStyle>
          <a:p>
            <a:pPr/>
            <a:r>
              <a:t>file received</a:t>
            </a:r>
          </a:p>
        </p:txBody>
      </p:sp>
      <p:sp>
        <p:nvSpPr>
          <p:cNvPr id="128" name="time"/>
          <p:cNvSpPr txBox="1"/>
          <p:nvPr/>
        </p:nvSpPr>
        <p:spPr>
          <a:xfrm>
            <a:off x="8378613" y="7590649"/>
            <a:ext cx="699931" cy="422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buClr>
                <a:srgbClr val="000000"/>
              </a:buClr>
              <a:buFont typeface="Arial"/>
              <a:defRPr sz="2200"/>
            </a:lvl1pPr>
          </a:lstStyle>
          <a:p>
            <a:pPr/>
            <a:r>
              <a:t>time</a:t>
            </a:r>
          </a:p>
        </p:txBody>
      </p:sp>
      <p:sp>
        <p:nvSpPr>
          <p:cNvPr id="129" name="time"/>
          <p:cNvSpPr txBox="1"/>
          <p:nvPr/>
        </p:nvSpPr>
        <p:spPr>
          <a:xfrm>
            <a:off x="10769600" y="7565813"/>
            <a:ext cx="699931" cy="422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spcBef>
                <a:spcPts val="0"/>
              </a:spcBef>
              <a:buClr>
                <a:srgbClr val="000000"/>
              </a:buClr>
              <a:buFont typeface="Arial"/>
              <a:defRPr sz="2200"/>
            </a:lvl1pPr>
          </a:lstStyle>
          <a:p>
            <a:pPr/>
            <a:r>
              <a:t>time</a:t>
            </a:r>
          </a:p>
        </p:txBody>
      </p:sp>
      <p:grpSp>
        <p:nvGrpSpPr>
          <p:cNvPr id="162" name="Group"/>
          <p:cNvGrpSpPr/>
          <p:nvPr/>
        </p:nvGrpSpPr>
        <p:grpSpPr>
          <a:xfrm>
            <a:off x="10820400" y="2442915"/>
            <a:ext cx="601698" cy="973103"/>
            <a:chOff x="0" y="0"/>
            <a:chExt cx="601697" cy="973102"/>
          </a:xfrm>
        </p:grpSpPr>
        <p:sp>
          <p:nvSpPr>
            <p:cNvPr id="130" name="Shape"/>
            <p:cNvSpPr/>
            <p:nvPr/>
          </p:nvSpPr>
          <p:spPr>
            <a:xfrm>
              <a:off x="476056" y="1624"/>
              <a:ext cx="119720" cy="928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844" y="0"/>
                  </a:moveTo>
                  <a:lnTo>
                    <a:pt x="21600" y="2670"/>
                  </a:lnTo>
                  <a:lnTo>
                    <a:pt x="21112" y="20670"/>
                  </a:lnTo>
                  <a:lnTo>
                    <a:pt x="0" y="21600"/>
                  </a:lnTo>
                  <a:lnTo>
                    <a:pt x="384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4E4E4"/>
                </a:gs>
                <a:gs pos="100000">
                  <a:srgbClr val="424242"/>
                </a:gs>
              </a:gsLst>
              <a:lin ang="0" scaled="0"/>
            </a:gra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31" name="Rectangle"/>
            <p:cNvSpPr/>
            <p:nvPr/>
          </p:nvSpPr>
          <p:spPr>
            <a:xfrm>
              <a:off x="25945" y="0"/>
              <a:ext cx="444612" cy="928022"/>
            </a:xfrm>
            <a:prstGeom prst="rect">
              <a:avLst/>
            </a:pr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32" name="Shape"/>
            <p:cNvSpPr/>
            <p:nvPr/>
          </p:nvSpPr>
          <p:spPr>
            <a:xfrm>
              <a:off x="500848" y="57265"/>
              <a:ext cx="69122" cy="847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3" h="21300" fill="norm" stroke="1" extrusionOk="0">
                  <a:moveTo>
                    <a:pt x="0" y="0"/>
                  </a:moveTo>
                  <a:cubicBezTo>
                    <a:pt x="0" y="0"/>
                    <a:pt x="5118" y="238"/>
                    <a:pt x="20883" y="1856"/>
                  </a:cubicBezTo>
                  <a:cubicBezTo>
                    <a:pt x="-717" y="10464"/>
                    <a:pt x="3480" y="21600"/>
                    <a:pt x="0" y="21293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29292"/>
                </a:gs>
                <a:gs pos="100000">
                  <a:srgbClr val="F9F9F9"/>
                </a:gs>
              </a:gsLst>
              <a:lin ang="0" scaled="0"/>
            </a:gra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33" name="Shape"/>
            <p:cNvSpPr/>
            <p:nvPr/>
          </p:nvSpPr>
          <p:spPr>
            <a:xfrm>
              <a:off x="482824" y="491831"/>
              <a:ext cx="111259" cy="76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3" y="0"/>
                  </a:moveTo>
                  <a:cubicBezTo>
                    <a:pt x="3951" y="956"/>
                    <a:pt x="11985" y="7073"/>
                    <a:pt x="21600" y="12234"/>
                  </a:cubicBezTo>
                  <a:cubicBezTo>
                    <a:pt x="21468" y="15483"/>
                    <a:pt x="21468" y="15101"/>
                    <a:pt x="21468" y="21600"/>
                  </a:cubicBezTo>
                  <a:cubicBezTo>
                    <a:pt x="21468" y="21600"/>
                    <a:pt x="11129" y="14814"/>
                    <a:pt x="0" y="9558"/>
                  </a:cubicBezTo>
                  <a:cubicBezTo>
                    <a:pt x="0" y="4588"/>
                    <a:pt x="263" y="1625"/>
                    <a:pt x="26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34" name="Rectangle"/>
            <p:cNvSpPr/>
            <p:nvPr/>
          </p:nvSpPr>
          <p:spPr>
            <a:xfrm>
              <a:off x="28061" y="106001"/>
              <a:ext cx="254001" cy="20308"/>
            </a:xfrm>
            <a:prstGeom prst="rect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137" name="Group"/>
            <p:cNvGrpSpPr/>
            <p:nvPr/>
          </p:nvGrpSpPr>
          <p:grpSpPr>
            <a:xfrm>
              <a:off x="256161" y="97066"/>
              <a:ext cx="246124" cy="58891"/>
              <a:chOff x="0" y="0"/>
              <a:chExt cx="246123" cy="58889"/>
            </a:xfrm>
          </p:grpSpPr>
          <p:sp>
            <p:nvSpPr>
              <p:cNvPr id="135" name="Rounded Rectangle"/>
              <p:cNvSpPr/>
              <p:nvPr/>
            </p:nvSpPr>
            <p:spPr>
              <a:xfrm>
                <a:off x="0" y="0"/>
                <a:ext cx="246124" cy="58890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36" name="Rounded Rectangle"/>
              <p:cNvSpPr/>
              <p:nvPr/>
            </p:nvSpPr>
            <p:spPr>
              <a:xfrm>
                <a:off x="4746" y="12717"/>
                <a:ext cx="228601" cy="45334"/>
              </a:xfrm>
              <a:prstGeom prst="roundRect">
                <a:avLst>
                  <a:gd name="adj" fmla="val 35156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138" name="Rectangle"/>
            <p:cNvSpPr/>
            <p:nvPr/>
          </p:nvSpPr>
          <p:spPr>
            <a:xfrm>
              <a:off x="38100" y="239214"/>
              <a:ext cx="250438" cy="20308"/>
            </a:xfrm>
            <a:prstGeom prst="rect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141" name="Group"/>
            <p:cNvGrpSpPr/>
            <p:nvPr/>
          </p:nvGrpSpPr>
          <p:grpSpPr>
            <a:xfrm>
              <a:off x="256333" y="224084"/>
              <a:ext cx="246124" cy="53541"/>
              <a:chOff x="0" y="0"/>
              <a:chExt cx="246123" cy="53540"/>
            </a:xfrm>
          </p:grpSpPr>
          <p:sp>
            <p:nvSpPr>
              <p:cNvPr id="139" name="Rounded Rectangle"/>
              <p:cNvSpPr/>
              <p:nvPr/>
            </p:nvSpPr>
            <p:spPr>
              <a:xfrm>
                <a:off x="0" y="0"/>
                <a:ext cx="246124" cy="50800"/>
              </a:xfrm>
              <a:prstGeom prst="roundRect">
                <a:avLst>
                  <a:gd name="adj" fmla="val 37392"/>
                </a:avLst>
              </a:prstGeom>
              <a:solidFill>
                <a:srgbClr val="000000"/>
              </a:soli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40" name="Rounded Rectangle"/>
              <p:cNvSpPr/>
              <p:nvPr/>
            </p:nvSpPr>
            <p:spPr>
              <a:xfrm>
                <a:off x="4407" y="12821"/>
                <a:ext cx="228601" cy="40720"/>
              </a:xfrm>
              <a:prstGeom prst="roundRect">
                <a:avLst>
                  <a:gd name="adj" fmla="val 35156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142" name="Rectangle"/>
            <p:cNvSpPr/>
            <p:nvPr/>
          </p:nvSpPr>
          <p:spPr>
            <a:xfrm>
              <a:off x="30599" y="376894"/>
              <a:ext cx="254001" cy="17871"/>
            </a:xfrm>
            <a:prstGeom prst="rect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43" name="Rectangle"/>
            <p:cNvSpPr/>
            <p:nvPr/>
          </p:nvSpPr>
          <p:spPr>
            <a:xfrm>
              <a:off x="38100" y="499141"/>
              <a:ext cx="254000" cy="17871"/>
            </a:xfrm>
            <a:prstGeom prst="rect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146" name="Group"/>
            <p:cNvGrpSpPr/>
            <p:nvPr/>
          </p:nvGrpSpPr>
          <p:grpSpPr>
            <a:xfrm>
              <a:off x="249558" y="492286"/>
              <a:ext cx="248246" cy="56475"/>
              <a:chOff x="0" y="0"/>
              <a:chExt cx="248244" cy="56473"/>
            </a:xfrm>
          </p:grpSpPr>
          <p:sp>
            <p:nvSpPr>
              <p:cNvPr id="144" name="Rounded Rectangle"/>
              <p:cNvSpPr/>
              <p:nvPr/>
            </p:nvSpPr>
            <p:spPr>
              <a:xfrm>
                <a:off x="0" y="0"/>
                <a:ext cx="248245" cy="56474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45" name="Rounded Rectangle"/>
              <p:cNvSpPr/>
              <p:nvPr/>
            </p:nvSpPr>
            <p:spPr>
              <a:xfrm>
                <a:off x="4415" y="2205"/>
                <a:ext cx="237039" cy="47209"/>
              </a:xfrm>
              <a:prstGeom prst="roundRect">
                <a:avLst>
                  <a:gd name="adj" fmla="val 35156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147" name="Shape"/>
            <p:cNvSpPr/>
            <p:nvPr/>
          </p:nvSpPr>
          <p:spPr>
            <a:xfrm>
              <a:off x="484516" y="375675"/>
              <a:ext cx="111259" cy="76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3" y="0"/>
                  </a:moveTo>
                  <a:cubicBezTo>
                    <a:pt x="3951" y="956"/>
                    <a:pt x="11985" y="7073"/>
                    <a:pt x="21600" y="12234"/>
                  </a:cubicBezTo>
                  <a:cubicBezTo>
                    <a:pt x="21468" y="15483"/>
                    <a:pt x="21468" y="15101"/>
                    <a:pt x="21468" y="21600"/>
                  </a:cubicBezTo>
                  <a:cubicBezTo>
                    <a:pt x="21468" y="21600"/>
                    <a:pt x="11129" y="14814"/>
                    <a:pt x="0" y="9558"/>
                  </a:cubicBezTo>
                  <a:cubicBezTo>
                    <a:pt x="0" y="4588"/>
                    <a:pt x="263" y="1625"/>
                    <a:pt x="26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150" name="Group"/>
            <p:cNvGrpSpPr/>
            <p:nvPr/>
          </p:nvGrpSpPr>
          <p:grpSpPr>
            <a:xfrm>
              <a:off x="254000" y="367959"/>
              <a:ext cx="246208" cy="56454"/>
              <a:chOff x="0" y="0"/>
              <a:chExt cx="246207" cy="56452"/>
            </a:xfrm>
          </p:grpSpPr>
          <p:sp>
            <p:nvSpPr>
              <p:cNvPr id="148" name="Rounded Rectangle"/>
              <p:cNvSpPr/>
              <p:nvPr/>
            </p:nvSpPr>
            <p:spPr>
              <a:xfrm>
                <a:off x="0" y="0"/>
                <a:ext cx="246208" cy="56453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49" name="Rounded Rectangle"/>
              <p:cNvSpPr/>
              <p:nvPr/>
            </p:nvSpPr>
            <p:spPr>
              <a:xfrm>
                <a:off x="2344" y="4467"/>
                <a:ext cx="228601" cy="43051"/>
              </a:xfrm>
              <a:prstGeom prst="roundRect">
                <a:avLst>
                  <a:gd name="adj" fmla="val 35156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151" name="Rectangle"/>
            <p:cNvSpPr/>
            <p:nvPr/>
          </p:nvSpPr>
          <p:spPr>
            <a:xfrm>
              <a:off x="469900" y="0"/>
              <a:ext cx="29190" cy="930052"/>
            </a:xfrm>
            <a:prstGeom prst="rect">
              <a:avLst/>
            </a:prstGeom>
            <a:gradFill flip="none" rotWithShape="1">
              <a:gsLst>
                <a:gs pos="0">
                  <a:srgbClr val="424242"/>
                </a:gs>
                <a:gs pos="50000">
                  <a:srgbClr val="E4E4E4"/>
                </a:gs>
                <a:gs pos="100000">
                  <a:srgbClr val="424242"/>
                </a:gs>
              </a:gsLst>
              <a:lin ang="0" scaled="0"/>
            </a:gra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52" name="Shape"/>
            <p:cNvSpPr/>
            <p:nvPr/>
          </p:nvSpPr>
          <p:spPr>
            <a:xfrm>
              <a:off x="494669" y="234746"/>
              <a:ext cx="100261" cy="86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2" y="0"/>
                  </a:moveTo>
                  <a:cubicBezTo>
                    <a:pt x="4014" y="844"/>
                    <a:pt x="10508" y="5738"/>
                    <a:pt x="21308" y="12150"/>
                  </a:cubicBezTo>
                  <a:cubicBezTo>
                    <a:pt x="21162" y="15019"/>
                    <a:pt x="21600" y="15863"/>
                    <a:pt x="21600" y="21600"/>
                  </a:cubicBezTo>
                  <a:cubicBezTo>
                    <a:pt x="21600" y="21600"/>
                    <a:pt x="11676" y="14850"/>
                    <a:pt x="0" y="8438"/>
                  </a:cubicBezTo>
                  <a:cubicBezTo>
                    <a:pt x="0" y="4050"/>
                    <a:pt x="292" y="1434"/>
                    <a:pt x="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53" name="Shape"/>
            <p:cNvSpPr/>
            <p:nvPr/>
          </p:nvSpPr>
          <p:spPr>
            <a:xfrm>
              <a:off x="495938" y="101940"/>
              <a:ext cx="103222" cy="974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24" y="750"/>
                    <a:pt x="10516" y="5700"/>
                    <a:pt x="21600" y="12300"/>
                  </a:cubicBezTo>
                  <a:cubicBezTo>
                    <a:pt x="21458" y="14850"/>
                    <a:pt x="20179" y="16500"/>
                    <a:pt x="20179" y="21600"/>
                  </a:cubicBezTo>
                  <a:cubicBezTo>
                    <a:pt x="20179" y="21600"/>
                    <a:pt x="11582" y="13425"/>
                    <a:pt x="568" y="9300"/>
                  </a:cubicBezTo>
                  <a:cubicBezTo>
                    <a:pt x="568" y="5400"/>
                    <a:pt x="0" y="1275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54" name="Oval"/>
            <p:cNvSpPr/>
            <p:nvPr/>
          </p:nvSpPr>
          <p:spPr>
            <a:xfrm>
              <a:off x="581391" y="887407"/>
              <a:ext cx="20307" cy="38584"/>
            </a:xfrm>
            <a:prstGeom prst="ellipse">
              <a:avLst/>
            </a:prstGeom>
            <a:solidFill>
              <a:srgbClr val="424242"/>
            </a:soli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55" name="Shape"/>
            <p:cNvSpPr/>
            <p:nvPr/>
          </p:nvSpPr>
          <p:spPr>
            <a:xfrm>
              <a:off x="490439" y="887407"/>
              <a:ext cx="103645" cy="812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540"/>
                  </a:moveTo>
                  <a:lnTo>
                    <a:pt x="141" y="21600"/>
                  </a:lnTo>
                  <a:lnTo>
                    <a:pt x="21600" y="9900"/>
                  </a:lnTo>
                  <a:lnTo>
                    <a:pt x="21176" y="0"/>
                  </a:lnTo>
                  <a:lnTo>
                    <a:pt x="0" y="9540"/>
                  </a:lnTo>
                  <a:close/>
                </a:path>
              </a:pathLst>
            </a:custGeom>
            <a:solidFill>
              <a:srgbClr val="424242"/>
            </a:soli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56" name="Rounded Rectangle"/>
            <p:cNvSpPr/>
            <p:nvPr/>
          </p:nvSpPr>
          <p:spPr>
            <a:xfrm>
              <a:off x="0" y="914212"/>
              <a:ext cx="508067" cy="58891"/>
            </a:xfrm>
            <a:prstGeom prst="roundRect">
              <a:avLst>
                <a:gd name="adj" fmla="val 35156"/>
              </a:avLst>
            </a:prstGeom>
            <a:solidFill>
              <a:srgbClr val="E4E4E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57" name="Rounded Rectangle"/>
            <p:cNvSpPr/>
            <p:nvPr/>
          </p:nvSpPr>
          <p:spPr>
            <a:xfrm>
              <a:off x="25945" y="925584"/>
              <a:ext cx="453919" cy="33710"/>
            </a:xfrm>
            <a:prstGeom prst="roundRect">
              <a:avLst>
                <a:gd name="adj" fmla="val 35156"/>
              </a:avLst>
            </a:prstGeom>
            <a:gradFill flip="none" rotWithShape="1">
              <a:gsLst>
                <a:gs pos="0">
                  <a:srgbClr val="000000"/>
                </a:gs>
                <a:gs pos="100000">
                  <a:srgbClr val="929292"/>
                </a:gs>
              </a:gsLst>
              <a:lin ang="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58" name="Circle"/>
            <p:cNvSpPr/>
            <p:nvPr/>
          </p:nvSpPr>
          <p:spPr>
            <a:xfrm>
              <a:off x="68672" y="792371"/>
              <a:ext cx="67687" cy="58891"/>
            </a:xfrm>
            <a:prstGeom prst="ellipse">
              <a:avLst/>
            </a:prstGeom>
            <a:solidFill>
              <a:srgbClr val="38D142"/>
            </a:soli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59" name="Oval"/>
            <p:cNvSpPr/>
            <p:nvPr/>
          </p:nvSpPr>
          <p:spPr>
            <a:xfrm>
              <a:off x="145665" y="794808"/>
              <a:ext cx="67687" cy="56454"/>
            </a:xfrm>
            <a:prstGeom prst="ellipse">
              <a:avLst/>
            </a:prstGeom>
            <a:solidFill>
              <a:srgbClr val="FF2600"/>
            </a:soli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60" name="Oval"/>
            <p:cNvSpPr/>
            <p:nvPr/>
          </p:nvSpPr>
          <p:spPr>
            <a:xfrm>
              <a:off x="220119" y="792371"/>
              <a:ext cx="65571" cy="56454"/>
            </a:xfrm>
            <a:prstGeom prst="ellipse">
              <a:avLst/>
            </a:prstGeom>
            <a:solidFill>
              <a:srgbClr val="38D142"/>
            </a:soli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61" name="Rectangle"/>
            <p:cNvSpPr/>
            <p:nvPr/>
          </p:nvSpPr>
          <p:spPr>
            <a:xfrm>
              <a:off x="389333" y="571027"/>
              <a:ext cx="38101" cy="309477"/>
            </a:xfrm>
            <a:prstGeom prst="rect">
              <a:avLst/>
            </a:prstGeom>
            <a:solidFill>
              <a:srgbClr val="363636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165" name="Group"/>
          <p:cNvGrpSpPr/>
          <p:nvPr/>
        </p:nvGrpSpPr>
        <p:grpSpPr>
          <a:xfrm>
            <a:off x="7972213" y="2476500"/>
            <a:ext cx="990601" cy="1009227"/>
            <a:chOff x="0" y="0"/>
            <a:chExt cx="990600" cy="1009226"/>
          </a:xfrm>
        </p:grpSpPr>
        <p:pic>
          <p:nvPicPr>
            <p:cNvPr id="163" name="desktop_computer_stylized_medium.png" descr="desktop_computer_stylized_medium.png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flipH="1">
              <a:off x="-1" y="0"/>
              <a:ext cx="990601" cy="10092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4" name="Shape"/>
            <p:cNvSpPr/>
            <p:nvPr/>
          </p:nvSpPr>
          <p:spPr>
            <a:xfrm flipH="1">
              <a:off x="423293" y="94836"/>
              <a:ext cx="483041" cy="4621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8202" y="822"/>
                  </a:lnTo>
                  <a:lnTo>
                    <a:pt x="21600" y="17257"/>
                  </a:lnTo>
                  <a:lnTo>
                    <a:pt x="4733" y="2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21EAA"/>
                </a:gs>
                <a:gs pos="100000">
                  <a:srgbClr val="FFFFFF"/>
                </a:gs>
              </a:gsLst>
              <a:lin ang="2700000" scaled="0"/>
            </a:gra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166" name="Slide Number"/>
          <p:cNvSpPr txBox="1"/>
          <p:nvPr>
            <p:ph type="sldNum" sz="quarter" idx="2"/>
          </p:nvPr>
        </p:nvSpPr>
        <p:spPr>
          <a:xfrm>
            <a:off x="12155834" y="9180351"/>
            <a:ext cx="453332" cy="444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7" name="Ram P Rustagi/CSE/KSIT"/>
          <p:cNvSpPr txBox="1"/>
          <p:nvPr/>
        </p:nvSpPr>
        <p:spPr>
          <a:xfrm>
            <a:off x="411664" y="9178411"/>
            <a:ext cx="3149477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168" name="18CS52-CN-L04/HTTP-Persistent-Connections"/>
          <p:cNvSpPr txBox="1"/>
          <p:nvPr/>
        </p:nvSpPr>
        <p:spPr>
          <a:xfrm>
            <a:off x="4272464" y="9157539"/>
            <a:ext cx="5565169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18CS52-CN-L04/HTTP-Persistent-Connections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Class="entr" nodeType="with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Class="entr" nodeType="with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2" grpId="6"/>
      <p:bldP build="whole" bldLvl="1" animBg="1" rev="0" advAuto="0" spid="117" grpId="1"/>
      <p:bldP build="whole" bldLvl="1" animBg="1" rev="0" advAuto="0" spid="122" grpId="5"/>
      <p:bldP build="whole" bldLvl="1" animBg="1" rev="0" advAuto="0" spid="115" grpId="8"/>
      <p:bldP build="whole" bldLvl="1" animBg="1" rev="0" advAuto="0" spid="110" grpId="2"/>
      <p:bldP build="whole" bldLvl="1" animBg="1" rev="0" advAuto="0" spid="120" grpId="4"/>
      <p:bldP build="whole" bldLvl="1" animBg="1" rev="0" advAuto="0" spid="111" grpId="3"/>
      <p:bldP build="whole" bldLvl="1" animBg="1" rev="0" advAuto="0" spid="113" grpId="7"/>
      <p:bldP build="whole" bldLvl="1" animBg="1" rev="0" advAuto="0" spid="127" grpId="9"/>
      <p:bldP build="whole" bldLvl="1" animBg="1" rev="0" advAuto="0" spid="125" grpId="10"/>
      <p:bldP build="p" bldLvl="1" animBg="1" rev="0" advAuto="0" spid="107" grpId="1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ersistent HTTP"/>
          <p:cNvSpPr txBox="1"/>
          <p:nvPr>
            <p:ph type="title"/>
          </p:nvPr>
        </p:nvSpPr>
        <p:spPr>
          <a:xfrm>
            <a:off x="643466" y="105312"/>
            <a:ext cx="11049001" cy="1095241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Persistent HTTP</a:t>
            </a:r>
          </a:p>
        </p:txBody>
      </p:sp>
      <p:sp>
        <p:nvSpPr>
          <p:cNvPr id="171" name="Non-persistent HTTP issues:…"/>
          <p:cNvSpPr txBox="1"/>
          <p:nvPr>
            <p:ph type="body" sz="half" idx="1"/>
          </p:nvPr>
        </p:nvSpPr>
        <p:spPr>
          <a:xfrm>
            <a:off x="517031" y="1318522"/>
            <a:ext cx="5594774" cy="7741921"/>
          </a:xfrm>
          <a:prstGeom prst="rect">
            <a:avLst/>
          </a:prstGeom>
        </p:spPr>
        <p:txBody>
          <a:bodyPr/>
          <a:lstStyle/>
          <a:p>
            <a:pPr marL="545479" indent="-487680">
              <a:buClrTx/>
              <a:buSzTx/>
              <a:buNone/>
              <a:defRPr i="1" sz="400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defRPr>
            </a:pPr>
            <a:r>
              <a:t>Non-persistent HTTP issues:</a:t>
            </a:r>
          </a:p>
          <a:p>
            <a:pPr>
              <a:defRPr sz="4000"/>
            </a:pPr>
            <a:r>
              <a:t>Requires 2 RTTs per object</a:t>
            </a:r>
          </a:p>
          <a:p>
            <a:pPr>
              <a:defRPr sz="4000"/>
            </a:pPr>
            <a:r>
              <a:t>OS overhead for </a:t>
            </a:r>
            <a:r>
              <a:rPr i="1"/>
              <a:t>each</a:t>
            </a:r>
            <a:r>
              <a:t> TCP connection</a:t>
            </a:r>
          </a:p>
          <a:p>
            <a:pPr marL="347445" indent="-306805">
              <a:defRPr sz="4000"/>
            </a:pPr>
            <a:r>
              <a:t>Browsers often open parallel TCP connections to fetch referenced objects</a:t>
            </a:r>
          </a:p>
        </p:txBody>
      </p:sp>
      <p:sp>
        <p:nvSpPr>
          <p:cNvPr id="172" name="Persistent  HTTP:…"/>
          <p:cNvSpPr txBox="1"/>
          <p:nvPr/>
        </p:nvSpPr>
        <p:spPr>
          <a:xfrm>
            <a:off x="6638995" y="1318521"/>
            <a:ext cx="5882383" cy="6764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545479" indent="-487680">
              <a:lnSpc>
                <a:spcPct val="85000"/>
              </a:lnSpc>
              <a:spcBef>
                <a:spcPts val="900"/>
              </a:spcBef>
              <a:defRPr i="1" sz="360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Persistent  HTTP:</a:t>
            </a:r>
          </a:p>
          <a:p>
            <a:pPr marL="347445" indent="-306805">
              <a:lnSpc>
                <a:spcPct val="85000"/>
              </a:lnSpc>
              <a:spcBef>
                <a:spcPts val="700"/>
              </a:spcBef>
              <a:buClr>
                <a:srgbClr val="021EAA"/>
              </a:buClr>
              <a:buSzPct val="65000"/>
              <a:buChar char=""/>
              <a:defRPr sz="36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Server leaves connection open after sending response</a:t>
            </a:r>
          </a:p>
          <a:p>
            <a:pPr marL="347445" indent="-306805">
              <a:lnSpc>
                <a:spcPct val="85000"/>
              </a:lnSpc>
              <a:spcBef>
                <a:spcPts val="700"/>
              </a:spcBef>
              <a:buClr>
                <a:srgbClr val="021EAA"/>
              </a:buClr>
              <a:buSzPct val="65000"/>
              <a:buChar char=""/>
              <a:defRPr sz="36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Subsequent HTTP messages  between same client/server sent over open connection</a:t>
            </a:r>
          </a:p>
          <a:p>
            <a:pPr marL="347445" indent="-306805">
              <a:lnSpc>
                <a:spcPct val="85000"/>
              </a:lnSpc>
              <a:spcBef>
                <a:spcPts val="700"/>
              </a:spcBef>
              <a:buClr>
                <a:srgbClr val="021EAA"/>
              </a:buClr>
              <a:buSzPct val="65000"/>
              <a:buChar char=""/>
              <a:defRPr sz="36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Client sends requests as soon as it encounters a referenced object</a:t>
            </a:r>
          </a:p>
          <a:p>
            <a:pPr marL="347445" indent="-306805">
              <a:lnSpc>
                <a:spcPct val="85000"/>
              </a:lnSpc>
              <a:spcBef>
                <a:spcPts val="700"/>
              </a:spcBef>
              <a:buClr>
                <a:srgbClr val="021EAA"/>
              </a:buClr>
              <a:buSzPct val="65000"/>
              <a:buChar char=""/>
              <a:defRPr sz="36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As little as one RTT for all the referenced objects</a:t>
            </a:r>
          </a:p>
        </p:txBody>
      </p:sp>
      <p:sp>
        <p:nvSpPr>
          <p:cNvPr id="173" name="Slide Number"/>
          <p:cNvSpPr txBox="1"/>
          <p:nvPr>
            <p:ph type="sldNum" sz="quarter" idx="2"/>
          </p:nvPr>
        </p:nvSpPr>
        <p:spPr>
          <a:xfrm>
            <a:off x="11851034" y="9159478"/>
            <a:ext cx="453332" cy="444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4" name="Ram P Rustagi/CSE/KSIT"/>
          <p:cNvSpPr txBox="1"/>
          <p:nvPr/>
        </p:nvSpPr>
        <p:spPr>
          <a:xfrm>
            <a:off x="411664" y="9178411"/>
            <a:ext cx="3149477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175" name="18CS52-CN-L04/HTTP-Persistent-Connections"/>
          <p:cNvSpPr txBox="1"/>
          <p:nvPr/>
        </p:nvSpPr>
        <p:spPr>
          <a:xfrm>
            <a:off x="4272464" y="9157539"/>
            <a:ext cx="5565169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18CS52-CN-L04/HTTP-Persistent-Connections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2" grpId="2"/>
      <p:bldP build="p" bldLvl="5" animBg="1" rev="0" advAuto="0" spid="171" grpId="1"/>
    </p:bldLst>
  </p:timing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MT"/>
        <a:ea typeface="Gill Sans MT"/>
        <a:cs typeface="Gill Sans MT"/>
      </a:majorFont>
      <a:minorFont>
        <a:latin typeface="Gill Sans MT"/>
        <a:ea typeface="Gill Sans MT"/>
        <a:cs typeface="Gill Sans M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57799" marR="57799" indent="0" algn="l" defTabSz="1295400" rtl="0" fontAlgn="auto" latinLnBrk="0" hangingPunct="0">
          <a:lnSpc>
            <a:spcPct val="100000"/>
          </a:lnSpc>
          <a:spcBef>
            <a:spcPts val="6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57799" marR="57799" indent="0" algn="l" defTabSz="1295400" rtl="0" fontAlgn="auto" latinLnBrk="0" hangingPunct="0">
          <a:lnSpc>
            <a:spcPct val="100000"/>
          </a:lnSpc>
          <a:spcBef>
            <a:spcPts val="6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MT"/>
        <a:ea typeface="Gill Sans MT"/>
        <a:cs typeface="Gill Sans MT"/>
      </a:majorFont>
      <a:minorFont>
        <a:latin typeface="Gill Sans MT"/>
        <a:ea typeface="Gill Sans MT"/>
        <a:cs typeface="Gill Sans M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57799" marR="57799" indent="0" algn="l" defTabSz="1295400" rtl="0" fontAlgn="auto" latinLnBrk="0" hangingPunct="0">
          <a:lnSpc>
            <a:spcPct val="100000"/>
          </a:lnSpc>
          <a:spcBef>
            <a:spcPts val="6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57799" marR="57799" indent="0" algn="l" defTabSz="1295400" rtl="0" fontAlgn="auto" latinLnBrk="0" hangingPunct="0">
          <a:lnSpc>
            <a:spcPct val="100000"/>
          </a:lnSpc>
          <a:spcBef>
            <a:spcPts val="6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