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9_Default Desig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535781" y="0"/>
            <a:ext cx="7768829" cy="750094"/>
          </a:xfrm>
          <a:prstGeom prst="rect">
            <a:avLst/>
          </a:prstGeom>
        </p:spPr>
        <p:txBody>
          <a:bodyPr lIns="35718" tIns="35718" rIns="35718" bIns="35718"/>
          <a:lstStyle>
            <a:lvl1pPr marL="40640" marR="40640" algn="l" defTabSz="910828">
              <a:defRPr sz="4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35781" y="1066601"/>
            <a:ext cx="7768829" cy="5246689"/>
          </a:xfrm>
          <a:prstGeom prst="rect">
            <a:avLst/>
          </a:prstGeom>
        </p:spPr>
        <p:txBody>
          <a:bodyPr lIns="35718" tIns="35718" rIns="35718" bIns="35718"/>
          <a:lstStyle>
            <a:lvl1pPr marL="275255" marR="40640" indent="-234615" defTabSz="910828">
              <a:lnSpc>
                <a:spcPct val="85000"/>
              </a:lnSpc>
              <a:buClr>
                <a:srgbClr val="021EAA"/>
              </a:buClr>
              <a:buSzPct val="65000"/>
              <a:buChar char=""/>
              <a:defRPr sz="2600">
                <a:latin typeface="+mn-lt"/>
                <a:ea typeface="+mn-ea"/>
                <a:cs typeface="+mn-cs"/>
                <a:sym typeface="Gill Sans MT"/>
              </a:defRPr>
            </a:lvl1pPr>
            <a:lvl2pPr marL="682737" marR="40640" indent="-184897" defTabSz="910828">
              <a:lnSpc>
                <a:spcPct val="85000"/>
              </a:lnSpc>
              <a:buClr>
                <a:srgbClr val="021EAA"/>
              </a:buClr>
              <a:buChar char=""/>
              <a:defRPr sz="2200">
                <a:latin typeface="+mn-lt"/>
                <a:ea typeface="+mn-ea"/>
                <a:cs typeface="+mn-cs"/>
                <a:sym typeface="Gill Sans MT"/>
              </a:defRPr>
            </a:lvl2pPr>
            <a:lvl3pPr marL="1101997" marR="40640" indent="-146957" defTabSz="910828">
              <a:lnSpc>
                <a:spcPct val="100000"/>
              </a:lnSpc>
              <a:spcBef>
                <a:spcPts val="50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559197" marR="40640" indent="-146957" defTabSz="910828">
              <a:lnSpc>
                <a:spcPct val="100000"/>
              </a:lnSpc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16397" marR="40640" indent="-146957" defTabSz="910828">
              <a:lnSpc>
                <a:spcPct val="100000"/>
              </a:lnSpc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20273" y="6498976"/>
            <a:ext cx="281907" cy="268822"/>
          </a:xfrm>
          <a:prstGeom prst="rect">
            <a:avLst/>
          </a:prstGeom>
        </p:spPr>
        <p:txBody>
          <a:bodyPr lIns="35718" tIns="35718" rIns="35718" bIns="35718"/>
          <a:lstStyle>
            <a:lvl1pPr defTabSz="580429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45770" y="754380"/>
            <a:ext cx="8252461" cy="5621194"/>
          </a:xfrm>
          <a:prstGeom prst="rect">
            <a:avLst/>
          </a:prstGeom>
        </p:spPr>
        <p:txBody>
          <a:bodyPr/>
          <a:lstStyle>
            <a:lvl1pPr marL="313770" indent="-274082">
              <a:defRPr sz="3400"/>
            </a:lvl1pPr>
            <a:lvl2pPr marL="628575" indent="-233288">
              <a:defRPr sz="3200">
                <a:latin typeface="Gill Sans"/>
                <a:ea typeface="Gill Sans"/>
                <a:cs typeface="Gill Sans"/>
                <a:sym typeface="Gill Sans"/>
              </a:defRPr>
            </a:lvl2pPr>
            <a:lvl3pPr marL="1035367" indent="-182880">
              <a:defRPr sz="3000"/>
            </a:lvl3pPr>
            <a:lvl4pPr marL="1488135" indent="-178447">
              <a:defRPr sz="2800"/>
            </a:lvl4pPr>
            <a:lvl5pPr marL="1949496" indent="-18260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685800" y="1108710"/>
            <a:ext cx="7772401" cy="5202615"/>
          </a:xfrm>
          <a:prstGeom prst="rect">
            <a:avLst/>
          </a:prstGeom>
        </p:spPr>
        <p:txBody>
          <a:bodyPr/>
          <a:lstStyle>
            <a:lvl1pPr marL="342246" indent="-302558">
              <a:defRPr sz="3000"/>
            </a:lvl1pPr>
            <a:lvl2pPr marL="645318" indent="-250031">
              <a:defRPr sz="2800">
                <a:latin typeface="Gill Sans"/>
                <a:ea typeface="Gill Sans"/>
                <a:cs typeface="Gill Sans"/>
                <a:sym typeface="Gill Sans"/>
              </a:defRPr>
            </a:lvl2pPr>
            <a:lvl3pPr marL="1050607" indent="-198119">
              <a:defRPr sz="2600"/>
            </a:lvl3pPr>
            <a:lvl4pPr marL="1505630" indent="-195942">
              <a:defRPr sz="2400"/>
            </a:lvl4pPr>
            <a:lvl5pPr marL="1960318" indent="-193430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325643" y="6508491"/>
            <a:ext cx="332741" cy="348430"/>
          </a:xfrm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RPR/Experiential Learning of Networking Concepts"/>
          <p:cNvSpPr txBox="1"/>
          <p:nvPr/>
        </p:nvSpPr>
        <p:spPr>
          <a:xfrm>
            <a:off x="1785997" y="6340452"/>
            <a:ext cx="526032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52019" marR="52019" algn="ctr" defTabSz="1165860">
              <a:spcBef>
                <a:spcPts val="500"/>
              </a:spcBef>
              <a:defRPr sz="1600"/>
            </a:pPr>
            <a:r>
              <a:t>RPR/Experiential Learning of Networking Concepts</a:t>
            </a:r>
          </a:p>
        </p:txBody>
      </p:sp>
      <p:pic>
        <p:nvPicPr>
          <p:cNvPr id="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" y="6110968"/>
            <a:ext cx="1066432" cy="537482"/>
          </a:xfrm>
          <a:prstGeom prst="rect">
            <a:avLst/>
          </a:prstGeom>
        </p:spPr>
      </p:pic>
      <p:pic>
        <p:nvPicPr>
          <p:cNvPr id="45" name="ksit.png" descr="ks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1594" y="6076436"/>
            <a:ext cx="629406" cy="6294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88273"/>
            <a:ext cx="625079" cy="609051"/>
          </a:xfrm>
          <a:prstGeom prst="rect">
            <a:avLst/>
          </a:prstGeom>
        </p:spPr>
      </p:pic>
      <p:sp>
        <p:nvSpPr>
          <p:cNvPr id="53" name="CS301: HTTP Protocol/"/>
          <p:cNvSpPr txBox="1"/>
          <p:nvPr/>
        </p:nvSpPr>
        <p:spPr>
          <a:xfrm>
            <a:off x="2607468" y="6313289"/>
            <a:ext cx="235632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defTabSz="910828">
              <a:spcBef>
                <a:spcPts val="400"/>
              </a:spcBef>
              <a:defRPr sz="1600"/>
            </a:lvl1pPr>
          </a:lstStyle>
          <a:p>
            <a:pPr/>
            <a:r>
              <a:t>CS301: HTTP Protocol/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535781" y="0"/>
            <a:ext cx="7768829" cy="750094"/>
          </a:xfrm>
          <a:prstGeom prst="rect">
            <a:avLst/>
          </a:prstGeom>
        </p:spPr>
        <p:txBody>
          <a:bodyPr lIns="35718" tIns="35718" rIns="35718" bIns="35718"/>
          <a:lstStyle>
            <a:lvl1pPr marL="40640" marR="40640" algn="l" defTabSz="910828">
              <a:defRPr sz="4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535781" y="941585"/>
            <a:ext cx="7768829" cy="5246689"/>
          </a:xfrm>
          <a:prstGeom prst="rect">
            <a:avLst/>
          </a:prstGeom>
        </p:spPr>
        <p:txBody>
          <a:bodyPr lIns="35718" tIns="35718" rIns="35718" bIns="35718"/>
          <a:lstStyle>
            <a:lvl1pPr marL="275255" marR="40640" indent="-234615" defTabSz="910828">
              <a:lnSpc>
                <a:spcPct val="85000"/>
              </a:lnSpc>
              <a:buClr>
                <a:srgbClr val="021EAA"/>
              </a:buClr>
              <a:buSzPct val="65000"/>
              <a:buChar char=""/>
              <a:defRPr sz="2600">
                <a:latin typeface="+mn-lt"/>
                <a:ea typeface="+mn-ea"/>
                <a:cs typeface="+mn-cs"/>
                <a:sym typeface="Gill Sans MT"/>
              </a:defRPr>
            </a:lvl1pPr>
            <a:lvl2pPr marL="682737" marR="40640" indent="-184897" defTabSz="910828">
              <a:lnSpc>
                <a:spcPct val="85000"/>
              </a:lnSpc>
              <a:buClr>
                <a:srgbClr val="021EAA"/>
              </a:buClr>
              <a:buChar char=""/>
              <a:defRPr sz="2200">
                <a:latin typeface="+mn-lt"/>
                <a:ea typeface="+mn-ea"/>
                <a:cs typeface="+mn-cs"/>
                <a:sym typeface="Gill Sans MT"/>
              </a:defRPr>
            </a:lvl2pPr>
            <a:lvl3pPr marL="1101997" marR="40640" indent="-146957" defTabSz="910828">
              <a:lnSpc>
                <a:spcPct val="100000"/>
              </a:lnSpc>
              <a:spcBef>
                <a:spcPts val="50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559197" marR="40640" indent="-146957" defTabSz="910828">
              <a:lnSpc>
                <a:spcPct val="100000"/>
              </a:lnSpc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16397" marR="40640" indent="-146957" defTabSz="910828">
              <a:lnSpc>
                <a:spcPct val="100000"/>
              </a:lnSpc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4925913" y="6313289"/>
            <a:ext cx="310159" cy="293390"/>
          </a:xfrm>
          <a:prstGeom prst="rect">
            <a:avLst/>
          </a:prstGeom>
        </p:spPr>
        <p:txBody>
          <a:bodyPr lIns="35718" tIns="35718" rIns="35718" bIns="35718"/>
          <a:lstStyle>
            <a:lvl1pPr defTabSz="580429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5770" y="974863"/>
            <a:ext cx="8252461" cy="540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 marL="755287" indent="-360000">
              <a:spcBef>
                <a:spcPts val="500"/>
              </a:spcBef>
              <a:buChar char="–"/>
              <a:defRPr sz="3000">
                <a:latin typeface="Lato Regular"/>
                <a:ea typeface="Lato Regular"/>
                <a:cs typeface="Lato Regular"/>
                <a:sym typeface="Lato Regular"/>
              </a:defRPr>
            </a:lvl2pPr>
            <a:lvl3pPr marL="1212487" indent="-360000">
              <a:spcBef>
                <a:spcPts val="400"/>
              </a:spcBef>
              <a:defRPr sz="2800"/>
            </a:lvl3pPr>
            <a:lvl4pPr marL="1489687" indent="-179999">
              <a:spcBef>
                <a:spcPts val="400"/>
              </a:spcBef>
              <a:buChar char="–"/>
              <a:defRPr sz="2600"/>
            </a:lvl4pPr>
            <a:lvl5pPr marL="2126887" indent="-359999">
              <a:spcBef>
                <a:spcPts val="400"/>
              </a:spcBef>
              <a:buChar char="»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0253" y="6438894"/>
            <a:ext cx="307341" cy="3114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0" marR="0" algn="ctr" defTabSz="525780"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35718" marR="36575" indent="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1pPr>
      <a:lvl2pPr marL="35718" marR="36575" indent="2286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2pPr>
      <a:lvl3pPr marL="35718" marR="36575" indent="4572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3pPr>
      <a:lvl4pPr marL="35718" marR="36575" indent="6858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4pPr>
      <a:lvl5pPr marL="35718" marR="36575" indent="9144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5pPr>
      <a:lvl6pPr marL="35718" marR="36575" indent="11430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6pPr>
      <a:lvl7pPr marL="35718" marR="36575" indent="13716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7pPr>
      <a:lvl8pPr marL="35718" marR="36575" indent="16002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8pPr>
      <a:lvl9pPr marL="35718" marR="36575" indent="1828800" algn="ctr" defTabSz="82296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>
            <a:solidFill>
              <a:srgbClr val="000000"/>
            </a:solidFill>
          </a:uFill>
          <a:latin typeface="Lato Regular"/>
          <a:ea typeface="Lato Regular"/>
          <a:cs typeface="Lato Regular"/>
          <a:sym typeface="Lato Regular"/>
        </a:defRPr>
      </a:lvl9pPr>
    </p:titleStyle>
    <p:bodyStyle>
      <a:lvl1pPr marL="399687" marR="36575" indent="-359999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1pPr>
      <a:lvl2pPr marL="681037" marR="36575" indent="-285750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2pPr>
      <a:lvl3pPr marL="1096327" marR="36575" indent="-243839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3pPr>
      <a:lvl4pPr marL="1570944" marR="36575" indent="-261257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4pPr>
      <a:lvl5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5pPr>
      <a:lvl6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6pPr>
      <a:lvl7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7pPr>
      <a:lvl8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8pPr>
      <a:lvl9pPr marL="2048241" marR="36575" indent="-281353" algn="l" defTabSz="822960" latinLnBrk="0">
        <a:lnSpc>
          <a:spcPct val="9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2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mazon.in" TargetMode="External"/><Relationship Id="rId3" Type="http://schemas.openxmlformats.org/officeDocument/2006/relationships/hyperlink" Target="http://google.co.in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rustagi.com/workshops/web/cookie-expiry.php" TargetMode="External"/><Relationship Id="rId3" Type="http://schemas.openxmlformats.org/officeDocument/2006/relationships/hyperlink" Target="http://rprustagi.com/workshops/web/cookie-path.php" TargetMode="External"/><Relationship Id="rId4" Type="http://schemas.openxmlformats.org/officeDocument/2006/relationships/hyperlink" Target="http://rprustagi.com/workshops/web/cookie-secure.php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s.google.com/web/fundamentals/performance/optimizing-content-efficiency/http-caching" TargetMode="External"/><Relationship Id="rId3" Type="http://schemas.openxmlformats.org/officeDocument/2006/relationships/hyperlink" Target="https://developer.mozilla.org/en-US/docs/Web/HTTP/Caching" TargetMode="External"/><Relationship Id="rId4" Type="http://schemas.openxmlformats.org/officeDocument/2006/relationships/hyperlink" Target="https://www.mnot.net/cache_docs/" TargetMode="External"/><Relationship Id="rId5" Type="http://schemas.openxmlformats.org/officeDocument/2006/relationships/hyperlink" Target="http://gaia.cs.umass.edu/kurose_ross/interactive/index.php" TargetMode="External"/><Relationship Id="rId6" Type="http://schemas.openxmlformats.org/officeDocument/2006/relationships/hyperlink" Target="https://developer.mozilla.org/en-US/docs/Web/HTTP/Headers/Set-Cookie" TargetMode="External"/><Relationship Id="rId7" Type="http://schemas.openxmlformats.org/officeDocument/2006/relationships/hyperlink" Target="https://developer.mozilla.org/en-US/docs/Web/HTTP/Headers/Cookie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orkshops.rprustagi.com" TargetMode="External"/><Relationship Id="rId3" Type="http://schemas.openxmlformats.org/officeDocument/2006/relationships/hyperlink" Target="http://goo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rustagi.com/workshops/web/pictures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ywww.com/img/img-01.jp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05…"/>
          <p:cNvSpPr txBox="1"/>
          <p:nvPr>
            <p:ph type="title"/>
          </p:nvPr>
        </p:nvSpPr>
        <p:spPr>
          <a:xfrm>
            <a:off x="685799" y="54292"/>
            <a:ext cx="8252462" cy="3152097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HTTP Cacheing &amp; Cookies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Dr. Ram P Rustagi…"/>
          <p:cNvSpPr txBox="1"/>
          <p:nvPr>
            <p:ph type="body" sz="half" idx="1"/>
          </p:nvPr>
        </p:nvSpPr>
        <p:spPr>
          <a:xfrm>
            <a:off x="445770" y="3743623"/>
            <a:ext cx="8252461" cy="2445104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053388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9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More about Web caching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More about Web caching</a:t>
            </a:r>
          </a:p>
        </p:txBody>
      </p:sp>
      <p:sp>
        <p:nvSpPr>
          <p:cNvPr id="300" name="Proxy server acts as both client and server…"/>
          <p:cNvSpPr txBox="1"/>
          <p:nvPr>
            <p:ph type="body" sz="half" idx="1"/>
          </p:nvPr>
        </p:nvSpPr>
        <p:spPr>
          <a:xfrm>
            <a:off x="445770" y="974863"/>
            <a:ext cx="4464223" cy="5400711"/>
          </a:xfrm>
          <a:prstGeom prst="rect">
            <a:avLst/>
          </a:prstGeom>
        </p:spPr>
        <p:txBody>
          <a:bodyPr/>
          <a:lstStyle/>
          <a:p>
            <a:pPr marL="359047" indent="-318407">
              <a:buSzPct val="65000"/>
              <a:defRPr sz="3000"/>
            </a:pPr>
            <a:r>
              <a:t>Proxy server acts as both client and server</a:t>
            </a:r>
          </a:p>
          <a:p>
            <a:pPr lvl="1" marL="807402" indent="-309562">
              <a:buChar char="•"/>
            </a:pPr>
            <a:r>
              <a:t>Server for original requesting client</a:t>
            </a:r>
          </a:p>
          <a:p>
            <a:pPr lvl="1" marL="807402" indent="-309562">
              <a:buChar char="•"/>
            </a:pPr>
            <a:r>
              <a:t>Client to origin server</a:t>
            </a:r>
          </a:p>
          <a:p>
            <a:pPr marL="359047" indent="-318407">
              <a:buSzPct val="65000"/>
              <a:defRPr sz="3000"/>
            </a:pPr>
            <a:r>
              <a:t>Typically proxy server is installed by ISP (university, company, residential ISP)</a:t>
            </a:r>
          </a:p>
        </p:txBody>
      </p:sp>
      <p:sp>
        <p:nvSpPr>
          <p:cNvPr id="301" name="why Web caching?…"/>
          <p:cNvSpPr txBox="1"/>
          <p:nvPr/>
        </p:nvSpPr>
        <p:spPr>
          <a:xfrm>
            <a:off x="4980354" y="889545"/>
            <a:ext cx="3835566" cy="5214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75194" marR="40640" indent="-293914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i="1" sz="29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why Web caching?</a:t>
            </a:r>
          </a:p>
          <a:p>
            <a:pPr marL="334554" marR="40640" indent="-293914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sz="2900">
                <a:latin typeface="+mn-lt"/>
                <a:ea typeface="+mn-ea"/>
                <a:cs typeface="+mn-cs"/>
                <a:sym typeface="Gill Sans MT"/>
              </a:defRPr>
            </a:pPr>
            <a:r>
              <a:t>Reduce response time for client request</a:t>
            </a:r>
          </a:p>
          <a:p>
            <a:pPr marL="334554" marR="40640" indent="-293914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sz="2900">
                <a:latin typeface="+mn-lt"/>
                <a:ea typeface="+mn-ea"/>
                <a:cs typeface="+mn-cs"/>
                <a:sym typeface="Gill Sans MT"/>
              </a:defRPr>
            </a:pPr>
            <a:r>
              <a:t>Reduce traffic on an institution’s access link</a:t>
            </a:r>
          </a:p>
          <a:p>
            <a:pPr marL="334554" marR="40640" indent="-293914" defTabSz="910828">
              <a:lnSpc>
                <a:spcPct val="85000"/>
              </a:lnSpc>
              <a:spcBef>
                <a:spcPts val="600"/>
              </a:spcBef>
              <a:buSzPct val="65000"/>
              <a:buChar char="•"/>
              <a:defRPr sz="2900">
                <a:latin typeface="+mn-lt"/>
                <a:ea typeface="+mn-ea"/>
                <a:cs typeface="+mn-cs"/>
                <a:sym typeface="Gill Sans MT"/>
              </a:defRPr>
            </a:pPr>
            <a:r>
              <a:t>Internet dense with caches: </a:t>
            </a:r>
          </a:p>
          <a:p>
            <a:pPr lvl="1" marL="791754" marR="40640" indent="-293914" defTabSz="910828">
              <a:lnSpc>
                <a:spcPct val="85000"/>
              </a:lnSpc>
              <a:spcBef>
                <a:spcPts val="6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 MT"/>
              </a:defRPr>
            </a:pPr>
            <a:r>
              <a:t>Enables “poor” content providers to effectively deliver content (so too does P2P file sharing)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8382969" y="6438894"/>
            <a:ext cx="301909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0429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04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2"/>
      <p:bldP build="p" bldLvl="5" animBg="1" rev="0" advAuto="0" spid="30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ache Headers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Cache Headers</a:t>
            </a:r>
          </a:p>
        </p:txBody>
      </p:sp>
      <p:sp>
        <p:nvSpPr>
          <p:cNvPr id="307" name="Last-mod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Last-modified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If-modified-since / If-unmodified-since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Etag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If-none-match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Vary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Age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Pragma directive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 </a:t>
            </a:r>
          </a:p>
          <a:p>
            <a:pPr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Expires </a:t>
            </a:r>
          </a:p>
          <a:p>
            <a:pPr>
              <a:spcBef>
                <a:spcPts val="5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Cache-Control </a:t>
            </a:r>
            <a:r>
              <a:t>           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8385859" y="6438894"/>
            <a:ext cx="296129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10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User-server state: cook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User-server state: cookies</a:t>
            </a:r>
          </a:p>
        </p:txBody>
      </p:sp>
      <p:sp>
        <p:nvSpPr>
          <p:cNvPr id="313" name="many Web sites use cookies…"/>
          <p:cNvSpPr txBox="1"/>
          <p:nvPr>
            <p:ph type="body" sz="half" idx="1"/>
          </p:nvPr>
        </p:nvSpPr>
        <p:spPr>
          <a:xfrm>
            <a:off x="293370" y="722213"/>
            <a:ext cx="8252461" cy="2998162"/>
          </a:xfrm>
          <a:prstGeom prst="rect">
            <a:avLst/>
          </a:prstGeom>
        </p:spPr>
        <p:txBody>
          <a:bodyPr/>
          <a:lstStyle/>
          <a:p>
            <a:pPr marL="383540" indent="-342900">
              <a:spcBef>
                <a:spcPts val="200"/>
              </a:spcBef>
              <a:buSzTx/>
              <a:buNone/>
              <a:defRPr sz="2700"/>
            </a:pPr>
            <a:r>
              <a:t>many Web sites use cookies</a:t>
            </a:r>
          </a:p>
          <a:p>
            <a:pPr marL="383540" indent="-342900">
              <a:spcBef>
                <a:spcPts val="200"/>
              </a:spcBef>
              <a:buSzTx/>
              <a:buNone/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four components:</a:t>
            </a:r>
          </a:p>
          <a:p>
            <a:pPr lvl="1" marL="783589" indent="-285749">
              <a:spcBef>
                <a:spcPts val="200"/>
              </a:spcBef>
              <a:buSzTx/>
              <a:buNone/>
              <a:defRPr sz="2700"/>
            </a:pPr>
            <a:r>
              <a:t>1) cookie header line of HTTP </a:t>
            </a:r>
            <a:r>
              <a:rPr i="1">
                <a:latin typeface="+mn-lt"/>
                <a:ea typeface="+mn-ea"/>
                <a:cs typeface="+mn-cs"/>
                <a:sym typeface="Gill Sans MT"/>
              </a:rPr>
              <a:t>response</a:t>
            </a:r>
            <a:r>
              <a:t> message</a:t>
            </a:r>
          </a:p>
          <a:p>
            <a:pPr lvl="1" marL="783589" indent="-285749">
              <a:spcBef>
                <a:spcPts val="200"/>
              </a:spcBef>
              <a:buSzTx/>
              <a:buNone/>
              <a:defRPr sz="2700"/>
            </a:pPr>
            <a:r>
              <a:t>2) cookie header line in next HTTP </a:t>
            </a:r>
            <a:r>
              <a:rPr i="1">
                <a:latin typeface="+mn-lt"/>
                <a:ea typeface="+mn-ea"/>
                <a:cs typeface="+mn-cs"/>
                <a:sym typeface="Gill Sans MT"/>
              </a:rPr>
              <a:t>request</a:t>
            </a:r>
            <a:r>
              <a:t> message</a:t>
            </a:r>
          </a:p>
          <a:p>
            <a:pPr lvl="1" marL="783589" indent="-285749">
              <a:spcBef>
                <a:spcPts val="200"/>
              </a:spcBef>
              <a:buSzTx/>
              <a:buNone/>
              <a:defRPr sz="2700"/>
            </a:pPr>
            <a:r>
              <a:t>3) cookie file kept on user’s host, managed by user’s browser</a:t>
            </a:r>
          </a:p>
          <a:p>
            <a:pPr lvl="1" marL="783589" indent="-285749">
              <a:spcBef>
                <a:spcPts val="200"/>
              </a:spcBef>
              <a:buSzTx/>
              <a:buNone/>
              <a:defRPr sz="2700"/>
            </a:pPr>
            <a:r>
              <a:t>4) back-end database at Web site</a:t>
            </a:r>
          </a:p>
        </p:txBody>
      </p:sp>
      <p:sp>
        <p:nvSpPr>
          <p:cNvPr id="314" name="example:…"/>
          <p:cNvSpPr txBox="1"/>
          <p:nvPr/>
        </p:nvSpPr>
        <p:spPr>
          <a:xfrm>
            <a:off x="249965" y="3652043"/>
            <a:ext cx="8339271" cy="220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424180" marR="40640" indent="-342900" defTabSz="910828">
              <a:lnSpc>
                <a:spcPct val="85000"/>
              </a:lnSpc>
              <a:buSzPct val="65000"/>
              <a:buChar char="•"/>
              <a:defRPr sz="2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example:</a:t>
            </a:r>
          </a:p>
          <a:p>
            <a:pPr marL="383540" marR="40640" indent="-342900" defTabSz="910828">
              <a:lnSpc>
                <a:spcPct val="85000"/>
              </a:lnSpc>
              <a:buSzPct val="65000"/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Susan always access Internet from PC</a:t>
            </a:r>
          </a:p>
          <a:p>
            <a:pPr marL="383540" marR="40640" indent="-342900" defTabSz="910828">
              <a:lnSpc>
                <a:spcPct val="85000"/>
              </a:lnSpc>
              <a:buSzPct val="65000"/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visits specific e-commerce site for first time</a:t>
            </a:r>
          </a:p>
          <a:p>
            <a:pPr marL="383540" marR="40640" indent="-342900" defTabSz="910828">
              <a:lnSpc>
                <a:spcPct val="85000"/>
              </a:lnSpc>
              <a:buSzPct val="65000"/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when initial HTTP requests arrives at site, site creates: </a:t>
            </a:r>
          </a:p>
          <a:p>
            <a:pPr lvl="1" marL="831214" marR="40640" indent="-333374" defTabSz="910828">
              <a:lnSpc>
                <a:spcPct val="85000"/>
              </a:lnSpc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unique ID</a:t>
            </a:r>
          </a:p>
          <a:p>
            <a:pPr lvl="1" marL="831214" marR="40640" indent="-333374" defTabSz="910828">
              <a:lnSpc>
                <a:spcPct val="85000"/>
              </a:lnSpc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entry in backend database for ID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7948503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17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3" grpId="2"/>
      <p:bldP build="p" bldLvl="5" animBg="1" rev="0" advAuto="0" spid="3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lient"/>
          <p:cNvSpPr txBox="1"/>
          <p:nvPr/>
        </p:nvSpPr>
        <p:spPr>
          <a:xfrm>
            <a:off x="1023008" y="837670"/>
            <a:ext cx="895621" cy="45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D81E00"/>
              </a:buClr>
              <a:buFont typeface="Arial"/>
              <a:defRPr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320" name="server"/>
          <p:cNvSpPr txBox="1"/>
          <p:nvPr/>
        </p:nvSpPr>
        <p:spPr>
          <a:xfrm>
            <a:off x="5901047" y="837670"/>
            <a:ext cx="1042180" cy="45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D81E00"/>
              </a:buClr>
              <a:buFont typeface="Arial"/>
              <a:defRPr sz="26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server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2205632" y="4092475"/>
            <a:ext cx="3355943" cy="383978"/>
            <a:chOff x="0" y="0"/>
            <a:chExt cx="3355941" cy="383976"/>
          </a:xfrm>
        </p:grpSpPr>
        <p:sp>
          <p:nvSpPr>
            <p:cNvPr id="321" name="Line"/>
            <p:cNvSpPr/>
            <p:nvPr/>
          </p:nvSpPr>
          <p:spPr>
            <a:xfrm flipH="1">
              <a:off x="0" y="0"/>
              <a:ext cx="3305175" cy="3839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324" name="Group"/>
            <p:cNvGrpSpPr/>
            <p:nvPr/>
          </p:nvGrpSpPr>
          <p:grpSpPr>
            <a:xfrm>
              <a:off x="70676" y="49212"/>
              <a:ext cx="3285266" cy="332781"/>
              <a:chOff x="0" y="0"/>
              <a:chExt cx="3285264" cy="332779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216660" y="18454"/>
                <a:ext cx="2686051" cy="314326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23" name="usual http response msg"/>
              <p:cNvSpPr/>
              <p:nvPr/>
            </p:nvSpPr>
            <p:spPr>
              <a:xfrm>
                <a:off x="0" y="0"/>
                <a:ext cx="328526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8" tIns="35718" rIns="35718" bIns="35718" numCol="1" anchor="t">
                <a:spAutoFit/>
              </a:bodyPr>
              <a:lstStyle>
                <a:lvl1pPr marL="40640" marR="40640" algn="ctr" defTabSz="910828">
                  <a:buClr>
                    <a:srgbClr val="000000"/>
                  </a:buClr>
                  <a:buFont typeface="Arial"/>
                  <a:defRPr sz="2200"/>
                </a:lvl1pPr>
              </a:lstStyle>
              <a:p>
                <a:pPr/>
                <a:r>
                  <a:t>usual http response msg</a:t>
                </a: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2014240" y="5913734"/>
            <a:ext cx="3496568" cy="383978"/>
            <a:chOff x="0" y="0"/>
            <a:chExt cx="3496567" cy="383976"/>
          </a:xfrm>
        </p:grpSpPr>
        <p:sp>
          <p:nvSpPr>
            <p:cNvPr id="326" name="Line"/>
            <p:cNvSpPr/>
            <p:nvPr/>
          </p:nvSpPr>
          <p:spPr>
            <a:xfrm flipH="1">
              <a:off x="191392" y="0"/>
              <a:ext cx="3305176" cy="3839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329" name="Group"/>
            <p:cNvGrpSpPr/>
            <p:nvPr/>
          </p:nvGrpSpPr>
          <p:grpSpPr>
            <a:xfrm>
              <a:off x="0" y="31749"/>
              <a:ext cx="3228777" cy="330201"/>
              <a:chOff x="0" y="0"/>
              <a:chExt cx="3228776" cy="330199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471784" y="15874"/>
                <a:ext cx="2686052" cy="314326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28" name="usual http response msg"/>
              <p:cNvSpPr/>
              <p:nvPr/>
            </p:nvSpPr>
            <p:spPr>
              <a:xfrm>
                <a:off x="0" y="0"/>
                <a:ext cx="3228777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8" tIns="35718" rIns="35718" bIns="35718" numCol="1" anchor="t">
                <a:spAutoFit/>
              </a:bodyPr>
              <a:lstStyle>
                <a:lvl1pPr marL="40640" marR="40640" algn="ctr" defTabSz="910828">
                  <a:buClr>
                    <a:srgbClr val="000000"/>
                  </a:buClr>
                  <a:buFont typeface="Arial"/>
                  <a:defRPr sz="2200"/>
                </a:lvl1pPr>
              </a:lstStyle>
              <a:p>
                <a:pPr/>
                <a:r>
                  <a:t>usual http response msg</a:t>
                </a:r>
              </a:p>
            </p:txBody>
          </p:sp>
        </p:grpSp>
      </p:grpSp>
      <p:sp>
        <p:nvSpPr>
          <p:cNvPr id="331" name="cookie file"/>
          <p:cNvSpPr txBox="1"/>
          <p:nvPr/>
        </p:nvSpPr>
        <p:spPr>
          <a:xfrm>
            <a:off x="942975" y="2390775"/>
            <a:ext cx="1803797" cy="3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marL="40640" marR="40640" defTabSz="910828">
              <a:buClr>
                <a:srgbClr val="000000"/>
              </a:buClr>
              <a:buFont typeface="Arial"/>
              <a:defRPr sz="2200"/>
            </a:lvl1pPr>
          </a:lstStyle>
          <a:p>
            <a:pPr/>
            <a:r>
              <a:t>cookie file</a:t>
            </a:r>
          </a:p>
        </p:txBody>
      </p:sp>
      <p:sp>
        <p:nvSpPr>
          <p:cNvPr id="332" name="one week later:"/>
          <p:cNvSpPr txBox="1"/>
          <p:nvPr/>
        </p:nvSpPr>
        <p:spPr>
          <a:xfrm>
            <a:off x="0" y="4560887"/>
            <a:ext cx="2019596" cy="39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defTabSz="910828">
              <a:buClr>
                <a:srgbClr val="000000"/>
              </a:buClr>
              <a:buFont typeface="Arial"/>
              <a:defRPr sz="2200"/>
            </a:lvl1pPr>
          </a:lstStyle>
          <a:p>
            <a:pPr/>
            <a:r>
              <a:t>one week later:</a:t>
            </a:r>
          </a:p>
        </p:txBody>
      </p:sp>
      <p:grpSp>
        <p:nvGrpSpPr>
          <p:cNvPr id="340" name="Group"/>
          <p:cNvGrpSpPr/>
          <p:nvPr/>
        </p:nvGrpSpPr>
        <p:grpSpPr>
          <a:xfrm>
            <a:off x="2212478" y="3341591"/>
            <a:ext cx="5900144" cy="1431926"/>
            <a:chOff x="0" y="0"/>
            <a:chExt cx="5900142" cy="1431925"/>
          </a:xfrm>
        </p:grpSpPr>
        <p:sp>
          <p:nvSpPr>
            <p:cNvPr id="333" name="Line"/>
            <p:cNvSpPr/>
            <p:nvPr/>
          </p:nvSpPr>
          <p:spPr>
            <a:xfrm>
              <a:off x="0" y="152400"/>
              <a:ext cx="3305175" cy="3839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usual http request msg…"/>
            <p:cNvSpPr/>
            <p:nvPr/>
          </p:nvSpPr>
          <p:spPr>
            <a:xfrm>
              <a:off x="69056" y="-1"/>
              <a:ext cx="3031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sz="2200"/>
              </a:pPr>
              <a:r>
                <a:t>usual http request msg</a:t>
              </a:r>
            </a:p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b="1" sz="2200"/>
              </a:pPr>
              <a:r>
                <a:t>cookie: 1678</a:t>
              </a:r>
            </a:p>
          </p:txBody>
        </p:sp>
        <p:sp>
          <p:nvSpPr>
            <p:cNvPr id="335" name="cookie-…"/>
            <p:cNvSpPr/>
            <p:nvPr/>
          </p:nvSpPr>
          <p:spPr>
            <a:xfrm>
              <a:off x="3915766" y="36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buClr>
                  <a:srgbClr val="021EAA"/>
                </a:buClr>
                <a:buFont typeface="Arial"/>
                <a:defRPr sz="21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cookie-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1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specific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1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action</a:t>
              </a: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4544417" y="168275"/>
              <a:ext cx="1098551" cy="42703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4630142" y="161925"/>
              <a:ext cx="1270001" cy="1270001"/>
              <a:chOff x="0" y="0"/>
              <a:chExt cx="1270000" cy="1270000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163512" y="146050"/>
                <a:ext cx="607220" cy="15180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38" name="access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8" tIns="35718" rIns="35718" bIns="35718" numCol="1" anchor="t">
                <a:spAutoFit/>
              </a:bodyPr>
              <a:lstStyle>
                <a:lvl1pPr marL="40640" marR="40640" defTabSz="910828">
                  <a:buClr>
                    <a:srgbClr val="000000"/>
                  </a:buClr>
                  <a:buFont typeface="Arial"/>
                  <a:defRPr sz="2200"/>
                </a:lvl1pPr>
              </a:lstStyle>
              <a:p>
                <a:pPr/>
                <a:r>
                  <a:t>access</a:t>
                </a:r>
              </a:p>
            </p:txBody>
          </p:sp>
        </p:grpSp>
      </p:grpSp>
      <p:grpSp>
        <p:nvGrpSpPr>
          <p:cNvPr id="346" name="Group"/>
          <p:cNvGrpSpPr/>
          <p:nvPr/>
        </p:nvGrpSpPr>
        <p:grpSpPr>
          <a:xfrm>
            <a:off x="898524" y="1511458"/>
            <a:ext cx="1274439" cy="641840"/>
            <a:chOff x="0" y="0"/>
            <a:chExt cx="1274437" cy="641839"/>
          </a:xfrm>
        </p:grpSpPr>
        <p:grpSp>
          <p:nvGrpSpPr>
            <p:cNvPr id="344" name="Group"/>
            <p:cNvGrpSpPr/>
            <p:nvPr/>
          </p:nvGrpSpPr>
          <p:grpSpPr>
            <a:xfrm>
              <a:off x="108198" y="0"/>
              <a:ext cx="1110437" cy="641840"/>
              <a:chOff x="0" y="0"/>
              <a:chExt cx="1110436" cy="641839"/>
            </a:xfrm>
          </p:grpSpPr>
          <p:sp>
            <p:nvSpPr>
              <p:cNvPr id="341" name="Shape"/>
              <p:cNvSpPr/>
              <p:nvPr/>
            </p:nvSpPr>
            <p:spPr>
              <a:xfrm>
                <a:off x="0" y="0"/>
                <a:ext cx="1110437" cy="641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434ED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2" name="Oval"/>
              <p:cNvSpPr/>
              <p:nvPr/>
            </p:nvSpPr>
            <p:spPr>
              <a:xfrm>
                <a:off x="0" y="0"/>
                <a:ext cx="1110437" cy="160460"/>
              </a:xfrm>
              <a:prstGeom prst="ellipse">
                <a:avLst/>
              </a:prstGeom>
              <a:solidFill>
                <a:srgbClr val="6F75DE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43" name="Line"/>
              <p:cNvSpPr/>
              <p:nvPr/>
            </p:nvSpPr>
            <p:spPr>
              <a:xfrm>
                <a:off x="0" y="80229"/>
                <a:ext cx="1110437" cy="80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345" name="ebay 8734"/>
            <p:cNvSpPr txBox="1"/>
            <p:nvPr/>
          </p:nvSpPr>
          <p:spPr>
            <a:xfrm>
              <a:off x="0" y="114897"/>
              <a:ext cx="1274438" cy="361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40640" marR="40640" defTabSz="910828">
                <a:buClr>
                  <a:srgbClr val="FFFFFF"/>
                </a:buClr>
                <a:buFont typeface="Arial"/>
                <a:defRPr b="1" sz="17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/>
              <a:r>
                <a:t>ebay 8734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195385" y="1720618"/>
            <a:ext cx="5933283" cy="1315509"/>
            <a:chOff x="0" y="0"/>
            <a:chExt cx="5933281" cy="1315508"/>
          </a:xfrm>
        </p:grpSpPr>
        <p:sp>
          <p:nvSpPr>
            <p:cNvPr id="347" name="Line"/>
            <p:cNvSpPr/>
            <p:nvPr/>
          </p:nvSpPr>
          <p:spPr>
            <a:xfrm>
              <a:off x="0" y="62970"/>
              <a:ext cx="3305175" cy="3839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usual http request msg"/>
            <p:cNvSpPr/>
            <p:nvPr/>
          </p:nvSpPr>
          <p:spPr>
            <a:xfrm>
              <a:off x="115093" y="18520"/>
              <a:ext cx="306592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>
              <a:lvl1pPr marL="40640" marR="40640" algn="ctr" defTabSz="910828">
                <a:buClr>
                  <a:srgbClr val="000000"/>
                </a:buClr>
                <a:buFont typeface="Arial"/>
                <a:defRPr sz="2200"/>
              </a:lvl1pPr>
            </a:lstStyle>
            <a:p>
              <a:pPr/>
              <a:r>
                <a:t>usual http request msg</a:t>
              </a:r>
            </a:p>
          </p:txBody>
        </p:sp>
        <p:sp>
          <p:nvSpPr>
            <p:cNvPr id="349" name="Amazon server…"/>
            <p:cNvSpPr/>
            <p:nvPr/>
          </p:nvSpPr>
          <p:spPr>
            <a:xfrm>
              <a:off x="402113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buClr>
                  <a:srgbClr val="021EAA"/>
                </a:buClr>
                <a:buFont typeface="Arial"/>
                <a:defRPr sz="20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Amazon server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0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creates ID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0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1678 for user</a:t>
              </a:r>
            </a:p>
          </p:txBody>
        </p:sp>
        <p:grpSp>
          <p:nvGrpSpPr>
            <p:cNvPr id="353" name="Group"/>
            <p:cNvGrpSpPr/>
            <p:nvPr/>
          </p:nvGrpSpPr>
          <p:grpSpPr>
            <a:xfrm>
              <a:off x="4748212" y="658283"/>
              <a:ext cx="1185070" cy="657226"/>
              <a:chOff x="0" y="0"/>
              <a:chExt cx="1185068" cy="657225"/>
            </a:xfrm>
          </p:grpSpPr>
          <p:sp>
            <p:nvSpPr>
              <p:cNvPr id="350" name="Line"/>
              <p:cNvSpPr/>
              <p:nvPr/>
            </p:nvSpPr>
            <p:spPr>
              <a:xfrm>
                <a:off x="0" y="0"/>
                <a:ext cx="1046163" cy="657225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marR="0" defTabSz="321468">
                  <a:defRPr sz="8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47637" y="141287"/>
                <a:ext cx="955676" cy="385763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52" name="create…"/>
              <p:cNvSpPr/>
              <p:nvPr/>
            </p:nvSpPr>
            <p:spPr>
              <a:xfrm>
                <a:off x="6350" y="102195"/>
                <a:ext cx="117871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8" tIns="35718" rIns="35718" bIns="35718" numCol="1" anchor="t">
                <a:spAutoFit/>
              </a:bodyPr>
              <a:lstStyle/>
              <a:p>
                <a:pPr marL="40640" marR="40640" defTabSz="910828">
                  <a:lnSpc>
                    <a:spcPct val="75000"/>
                  </a:lnSpc>
                  <a:buClr>
                    <a:srgbClr val="000000"/>
                  </a:buClr>
                  <a:buFont typeface="Arial"/>
                  <a:defRPr sz="2000"/>
                </a:pPr>
                <a:r>
                  <a:t>create</a:t>
                </a:r>
              </a:p>
              <a:p>
                <a:pPr marL="40640" marR="40640" defTabSz="910828">
                  <a:lnSpc>
                    <a:spcPct val="75000"/>
                  </a:lnSpc>
                  <a:buClr>
                    <a:srgbClr val="000000"/>
                  </a:buClr>
                  <a:buFont typeface="Arial"/>
                  <a:defRPr sz="2000"/>
                </a:pPr>
                <a:r>
                  <a:t>    entry</a:t>
                </a:r>
              </a:p>
            </p:txBody>
          </p:sp>
        </p:grpSp>
      </p:grpSp>
      <p:grpSp>
        <p:nvGrpSpPr>
          <p:cNvPr id="363" name="Group"/>
          <p:cNvGrpSpPr/>
          <p:nvPr/>
        </p:nvGrpSpPr>
        <p:grpSpPr>
          <a:xfrm>
            <a:off x="939561" y="2372750"/>
            <a:ext cx="4389148" cy="1018521"/>
            <a:chOff x="0" y="0"/>
            <a:chExt cx="4389146" cy="1018519"/>
          </a:xfrm>
        </p:grpSpPr>
        <p:sp>
          <p:nvSpPr>
            <p:cNvPr id="355" name="Line"/>
            <p:cNvSpPr/>
            <p:nvPr/>
          </p:nvSpPr>
          <p:spPr>
            <a:xfrm flipH="1">
              <a:off x="1367864" y="98206"/>
              <a:ext cx="3021283" cy="29711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usual http response…"/>
            <p:cNvSpPr/>
            <p:nvPr/>
          </p:nvSpPr>
          <p:spPr>
            <a:xfrm>
              <a:off x="1584211" y="0"/>
              <a:ext cx="272706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sz="2200"/>
              </a:pPr>
              <a:r>
                <a:t>usual http response </a:t>
              </a:r>
            </a:p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sz="2200"/>
              </a:pPr>
              <a:r>
                <a:rPr b="1"/>
                <a:t>set-cookie: 1678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</a:p>
          </p:txBody>
        </p:sp>
        <p:grpSp>
          <p:nvGrpSpPr>
            <p:cNvPr id="362" name="Group"/>
            <p:cNvGrpSpPr/>
            <p:nvPr/>
          </p:nvGrpSpPr>
          <p:grpSpPr>
            <a:xfrm>
              <a:off x="0" y="344564"/>
              <a:ext cx="1777802" cy="673956"/>
              <a:chOff x="0" y="0"/>
              <a:chExt cx="1777801" cy="673955"/>
            </a:xfrm>
          </p:grpSpPr>
          <p:grpSp>
            <p:nvGrpSpPr>
              <p:cNvPr id="360" name="Group"/>
              <p:cNvGrpSpPr/>
              <p:nvPr/>
            </p:nvGrpSpPr>
            <p:grpSpPr>
              <a:xfrm>
                <a:off x="81185" y="0"/>
                <a:ext cx="1277379" cy="673956"/>
                <a:chOff x="0" y="0"/>
                <a:chExt cx="1277377" cy="673955"/>
              </a:xfrm>
            </p:grpSpPr>
            <p:sp>
              <p:nvSpPr>
                <p:cNvPr id="357" name="Shape"/>
                <p:cNvSpPr/>
                <p:nvPr/>
              </p:nvSpPr>
              <p:spPr>
                <a:xfrm>
                  <a:off x="0" y="0"/>
                  <a:ext cx="1277378" cy="673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cubicBezTo>
                        <a:pt x="4835" y="0"/>
                        <a:pt x="0" y="1209"/>
                        <a:pt x="0" y="2700"/>
                      </a:cubicBezTo>
                      <a:lnTo>
                        <a:pt x="0" y="18900"/>
                      </a:lnTo>
                      <a:cubicBezTo>
                        <a:pt x="0" y="20391"/>
                        <a:pt x="4835" y="21600"/>
                        <a:pt x="10800" y="21600"/>
                      </a:cubicBezTo>
                      <a:cubicBezTo>
                        <a:pt x="16765" y="21600"/>
                        <a:pt x="21600" y="20391"/>
                        <a:pt x="21600" y="18900"/>
                      </a:cubicBezTo>
                      <a:lnTo>
                        <a:pt x="21600" y="2700"/>
                      </a:lnTo>
                      <a:cubicBezTo>
                        <a:pt x="21600" y="1209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434ED6"/>
                </a:solidFill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58" name="Oval"/>
                <p:cNvSpPr/>
                <p:nvPr/>
              </p:nvSpPr>
              <p:spPr>
                <a:xfrm>
                  <a:off x="0" y="0"/>
                  <a:ext cx="1277378" cy="168489"/>
                </a:xfrm>
                <a:prstGeom prst="ellipse">
                  <a:avLst/>
                </a:prstGeom>
                <a:solidFill>
                  <a:srgbClr val="6F75DE"/>
                </a:solidFill>
                <a:ln w="3175" cap="flat">
                  <a:noFill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  <p:sp>
              <p:nvSpPr>
                <p:cNvPr id="359" name="Line"/>
                <p:cNvSpPr/>
                <p:nvPr/>
              </p:nvSpPr>
              <p:spPr>
                <a:xfrm>
                  <a:off x="0" y="84244"/>
                  <a:ext cx="1277378" cy="84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1929"/>
                        <a:pt x="4835" y="21600"/>
                        <a:pt x="10800" y="21600"/>
                      </a:cubicBezTo>
                      <a:cubicBezTo>
                        <a:pt x="16765" y="21600"/>
                        <a:pt x="21600" y="11929"/>
                        <a:pt x="21600" y="0"/>
                      </a:cubicBezTo>
                    </a:path>
                  </a:pathLst>
                </a:custGeom>
                <a:noFill/>
                <a:ln w="31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35718" tIns="35718" rIns="35718" bIns="35718" numCol="1" anchor="ctr">
                  <a:noAutofit/>
                </a:bodyPr>
                <a:lstStyle/>
                <a:p>
                  <a:pPr marL="40640" marR="40640" defTabSz="910828">
                    <a:spcBef>
                      <a:spcPts val="400"/>
                    </a:spcBef>
                    <a:defRPr sz="1800"/>
                  </a:pPr>
                </a:p>
              </p:txBody>
            </p:sp>
          </p:grpSp>
          <p:sp>
            <p:nvSpPr>
              <p:cNvPr id="361" name="ebay 8734…"/>
              <p:cNvSpPr txBox="1"/>
              <p:nvPr/>
            </p:nvSpPr>
            <p:spPr>
              <a:xfrm>
                <a:off x="0" y="44620"/>
                <a:ext cx="1777802" cy="5847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8" tIns="35718" rIns="35718" bIns="35718" numCol="1" anchor="t">
                <a:noAutofit/>
              </a:bodyPr>
              <a:lstStyle/>
              <a:p>
                <a:pPr marL="40640" marR="40640" defTabSz="910828">
                  <a:buClr>
                    <a:srgbClr val="FFFFFF"/>
                  </a:buClr>
                  <a:buFont typeface="Arial"/>
                  <a:defRPr b="1"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r>
                  <a:t>ebay 8734</a:t>
                </a:r>
              </a:p>
              <a:p>
                <a:pPr marL="40640" marR="40640" defTabSz="910828">
                  <a:buClr>
                    <a:srgbClr val="FFFFFF"/>
                  </a:buClr>
                  <a:buFont typeface="Arial"/>
                  <a:defRPr b="1" sz="1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r>
                  <a:t>amazon 1678</a:t>
                </a:r>
              </a:p>
            </p:txBody>
          </p:sp>
        </p:grpSp>
      </p:grpSp>
      <p:grpSp>
        <p:nvGrpSpPr>
          <p:cNvPr id="369" name="Group"/>
          <p:cNvGrpSpPr/>
          <p:nvPr/>
        </p:nvGrpSpPr>
        <p:grpSpPr>
          <a:xfrm>
            <a:off x="2181225" y="4214534"/>
            <a:ext cx="5894389" cy="2255839"/>
            <a:chOff x="0" y="0"/>
            <a:chExt cx="5894387" cy="2255837"/>
          </a:xfrm>
        </p:grpSpPr>
        <p:sp>
          <p:nvSpPr>
            <p:cNvPr id="364" name="Line"/>
            <p:cNvSpPr/>
            <p:nvPr/>
          </p:nvSpPr>
          <p:spPr>
            <a:xfrm>
              <a:off x="0" y="1030882"/>
              <a:ext cx="3305175" cy="3839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usual http request msg…"/>
            <p:cNvSpPr/>
            <p:nvPr/>
          </p:nvSpPr>
          <p:spPr>
            <a:xfrm>
              <a:off x="297656" y="841375"/>
              <a:ext cx="304026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sz="2200"/>
              </a:pPr>
              <a:r>
                <a:t>usual http request msg</a:t>
              </a:r>
            </a:p>
            <a:p>
              <a:pPr marL="40640" marR="40640" algn="ctr" defTabSz="910828">
                <a:lnSpc>
                  <a:spcPct val="80000"/>
                </a:lnSpc>
                <a:buClr>
                  <a:srgbClr val="000000"/>
                </a:buClr>
                <a:buFont typeface="Arial"/>
                <a:defRPr b="1" sz="2200"/>
              </a:pPr>
              <a:r>
                <a:t>cookie: 1678</a:t>
              </a:r>
            </a:p>
          </p:txBody>
        </p:sp>
        <p:sp>
          <p:nvSpPr>
            <p:cNvPr id="366" name="cookie-…"/>
            <p:cNvSpPr/>
            <p:nvPr/>
          </p:nvSpPr>
          <p:spPr>
            <a:xfrm>
              <a:off x="3987800" y="9858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buClr>
                  <a:srgbClr val="021EAA"/>
                </a:buClr>
                <a:buFont typeface="Arial"/>
                <a:defRPr sz="22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cookie-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2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specific</a:t>
              </a:r>
            </a:p>
            <a:p>
              <a:pPr marL="40640" marR="40640" algn="ctr" defTabSz="910828">
                <a:buClr>
                  <a:srgbClr val="021EAA"/>
                </a:buClr>
                <a:buFont typeface="Arial"/>
                <a:defRPr sz="2200">
                  <a:solidFill>
                    <a:srgbClr val="021EAA"/>
                  </a:solidFill>
                  <a:uFill>
                    <a:solidFill>
                      <a:srgbClr val="021EAA"/>
                    </a:solidFill>
                  </a:uFill>
                </a:defRPr>
              </a:pPr>
              <a:r>
                <a:t>action</a:t>
              </a:r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4456112" y="0"/>
              <a:ext cx="1249364" cy="1366838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access"/>
            <p:cNvSpPr/>
            <p:nvPr/>
          </p:nvSpPr>
          <p:spPr>
            <a:xfrm>
              <a:off x="4624387" y="473075"/>
              <a:ext cx="1270001" cy="1270001"/>
            </a:xfrm>
            <a:prstGeom prst="lin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>
              <a:lvl1pPr marL="40640" marR="40640" defTabSz="910828">
                <a:buClr>
                  <a:srgbClr val="000000"/>
                </a:buClr>
                <a:buFont typeface="Arial"/>
                <a:defRPr sz="2200"/>
              </a:lvl1pPr>
            </a:lstStyle>
            <a:p>
              <a:pPr/>
              <a:r>
                <a:t>access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899054" y="4878387"/>
            <a:ext cx="1393032" cy="633414"/>
            <a:chOff x="0" y="0"/>
            <a:chExt cx="1393031" cy="633412"/>
          </a:xfrm>
        </p:grpSpPr>
        <p:grpSp>
          <p:nvGrpSpPr>
            <p:cNvPr id="373" name="Group"/>
            <p:cNvGrpSpPr/>
            <p:nvPr/>
          </p:nvGrpSpPr>
          <p:grpSpPr>
            <a:xfrm>
              <a:off x="70559" y="0"/>
              <a:ext cx="1146946" cy="633413"/>
              <a:chOff x="0" y="0"/>
              <a:chExt cx="1146945" cy="633412"/>
            </a:xfrm>
          </p:grpSpPr>
          <p:sp>
            <p:nvSpPr>
              <p:cNvPr id="370" name="Shape"/>
              <p:cNvSpPr/>
              <p:nvPr/>
            </p:nvSpPr>
            <p:spPr>
              <a:xfrm>
                <a:off x="0" y="0"/>
                <a:ext cx="1146946" cy="633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434ED6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71" name="Oval"/>
              <p:cNvSpPr/>
              <p:nvPr/>
            </p:nvSpPr>
            <p:spPr>
              <a:xfrm>
                <a:off x="0" y="0"/>
                <a:ext cx="1146946" cy="158354"/>
              </a:xfrm>
              <a:prstGeom prst="ellipse">
                <a:avLst/>
              </a:prstGeom>
              <a:solidFill>
                <a:srgbClr val="6F75DE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>
                <a:off x="0" y="79176"/>
                <a:ext cx="1146946" cy="79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374" name="ebay 8734…"/>
            <p:cNvSpPr txBox="1"/>
            <p:nvPr/>
          </p:nvSpPr>
          <p:spPr>
            <a:xfrm>
              <a:off x="0" y="113389"/>
              <a:ext cx="1393032" cy="422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0640" marR="40640" defTabSz="910828">
                <a:buClr>
                  <a:srgbClr val="FFFFFF"/>
                </a:buClr>
                <a:buFont typeface="Arial"/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ebay 8734</a:t>
              </a:r>
            </a:p>
            <a:p>
              <a:pPr marL="40640" marR="40640" defTabSz="910828">
                <a:buClr>
                  <a:srgbClr val="FFFFFF"/>
                </a:buClr>
                <a:buFont typeface="Arial"/>
                <a:defRPr b="1"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amazon 1678</a:t>
              </a:r>
            </a:p>
          </p:txBody>
        </p:sp>
      </p:grpSp>
      <p:sp>
        <p:nvSpPr>
          <p:cNvPr id="376" name="backend…"/>
          <p:cNvSpPr txBox="1"/>
          <p:nvPr/>
        </p:nvSpPr>
        <p:spPr>
          <a:xfrm>
            <a:off x="7740650" y="1945401"/>
            <a:ext cx="1274438" cy="72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backend</a:t>
            </a:r>
          </a:p>
          <a:p>
            <a:pPr marL="40640" marR="40640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database</a:t>
            </a:r>
          </a:p>
        </p:txBody>
      </p:sp>
      <p:grpSp>
        <p:nvGrpSpPr>
          <p:cNvPr id="380" name="Group"/>
          <p:cNvGrpSpPr/>
          <p:nvPr/>
        </p:nvGrpSpPr>
        <p:grpSpPr>
          <a:xfrm>
            <a:off x="7946005" y="2646507"/>
            <a:ext cx="592139" cy="908051"/>
            <a:chOff x="0" y="0"/>
            <a:chExt cx="592137" cy="908050"/>
          </a:xfrm>
        </p:grpSpPr>
        <p:sp>
          <p:nvSpPr>
            <p:cNvPr id="377" name="Shape"/>
            <p:cNvSpPr/>
            <p:nvPr/>
          </p:nvSpPr>
          <p:spPr>
            <a:xfrm>
              <a:off x="0" y="0"/>
              <a:ext cx="592138" cy="9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977"/>
                    <a:pt x="0" y="2183"/>
                  </a:cubicBezTo>
                  <a:lnTo>
                    <a:pt x="0" y="19417"/>
                  </a:lnTo>
                  <a:cubicBezTo>
                    <a:pt x="0" y="20623"/>
                    <a:pt x="4835" y="21600"/>
                    <a:pt x="10800" y="21600"/>
                  </a:cubicBezTo>
                  <a:cubicBezTo>
                    <a:pt x="16765" y="21600"/>
                    <a:pt x="21600" y="20623"/>
                    <a:pt x="21600" y="19417"/>
                  </a:cubicBezTo>
                  <a:lnTo>
                    <a:pt x="21600" y="2183"/>
                  </a:lnTo>
                  <a:cubicBezTo>
                    <a:pt x="21600" y="977"/>
                    <a:pt x="1676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78" name="Oval"/>
            <p:cNvSpPr/>
            <p:nvPr/>
          </p:nvSpPr>
          <p:spPr>
            <a:xfrm>
              <a:off x="0" y="0"/>
              <a:ext cx="592138" cy="183586"/>
            </a:xfrm>
            <a:prstGeom prst="ellipse">
              <a:avLst/>
            </a:prstGeom>
            <a:solidFill>
              <a:srgbClr val="434BBC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0" y="91772"/>
              <a:ext cx="592138" cy="9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5593820" y="803870"/>
            <a:ext cx="411164" cy="771526"/>
            <a:chOff x="0" y="0"/>
            <a:chExt cx="411162" cy="771524"/>
          </a:xfrm>
        </p:grpSpPr>
        <p:sp>
          <p:nvSpPr>
            <p:cNvPr id="381" name="Shape"/>
            <p:cNvSpPr/>
            <p:nvPr/>
          </p:nvSpPr>
          <p:spPr>
            <a:xfrm>
              <a:off x="325467" y="1288"/>
              <a:ext cx="81657" cy="736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82" name="Rectangle"/>
            <p:cNvSpPr/>
            <p:nvPr/>
          </p:nvSpPr>
          <p:spPr>
            <a:xfrm>
              <a:off x="19043" y="0"/>
              <a:ext cx="301520" cy="735139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83" name="Shape"/>
            <p:cNvSpPr/>
            <p:nvPr/>
          </p:nvSpPr>
          <p:spPr>
            <a:xfrm>
              <a:off x="342378" y="45402"/>
              <a:ext cx="47145" cy="67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84" name="Shape"/>
            <p:cNvSpPr/>
            <p:nvPr/>
          </p:nvSpPr>
          <p:spPr>
            <a:xfrm>
              <a:off x="330083" y="389948"/>
              <a:ext cx="75886" cy="60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85" name="Rectangle"/>
            <p:cNvSpPr/>
            <p:nvPr/>
          </p:nvSpPr>
          <p:spPr>
            <a:xfrm>
              <a:off x="20774" y="85653"/>
              <a:ext cx="171391" cy="14169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388" name="Group"/>
            <p:cNvGrpSpPr/>
            <p:nvPr/>
          </p:nvGrpSpPr>
          <p:grpSpPr>
            <a:xfrm>
              <a:off x="177204" y="76287"/>
              <a:ext cx="166715" cy="47700"/>
              <a:chOff x="0" y="0"/>
              <a:chExt cx="166713" cy="47698"/>
            </a:xfrm>
          </p:grpSpPr>
          <p:sp>
            <p:nvSpPr>
              <p:cNvPr id="386" name="Rounded Rectangle"/>
              <p:cNvSpPr/>
              <p:nvPr/>
            </p:nvSpPr>
            <p:spPr>
              <a:xfrm>
                <a:off x="0" y="0"/>
                <a:ext cx="166714" cy="47699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87" name="Rounded Rectangle"/>
              <p:cNvSpPr/>
              <p:nvPr/>
            </p:nvSpPr>
            <p:spPr>
              <a:xfrm>
                <a:off x="2213" y="4702"/>
                <a:ext cx="158853" cy="3661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389" name="Rectangle"/>
            <p:cNvSpPr/>
            <p:nvPr/>
          </p:nvSpPr>
          <p:spPr>
            <a:xfrm>
              <a:off x="23947" y="190627"/>
              <a:ext cx="173122" cy="14169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392" name="Group"/>
            <p:cNvGrpSpPr/>
            <p:nvPr/>
          </p:nvGrpSpPr>
          <p:grpSpPr>
            <a:xfrm>
              <a:off x="174678" y="182553"/>
              <a:ext cx="168333" cy="42840"/>
              <a:chOff x="0" y="0"/>
              <a:chExt cx="168332" cy="42838"/>
            </a:xfrm>
          </p:grpSpPr>
          <p:sp>
            <p:nvSpPr>
              <p:cNvPr id="390" name="Rounded Rectangle"/>
              <p:cNvSpPr/>
              <p:nvPr/>
            </p:nvSpPr>
            <p:spPr>
              <a:xfrm>
                <a:off x="0" y="0"/>
                <a:ext cx="168333" cy="42839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91" name="Rounded Rectangle"/>
              <p:cNvSpPr/>
              <p:nvPr/>
            </p:nvSpPr>
            <p:spPr>
              <a:xfrm>
                <a:off x="3005" y="4656"/>
                <a:ext cx="160240" cy="3321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393" name="Rectangle"/>
            <p:cNvSpPr/>
            <p:nvPr/>
          </p:nvSpPr>
          <p:spPr>
            <a:xfrm>
              <a:off x="22217" y="298499"/>
              <a:ext cx="171391" cy="15779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394" name="Rectangle"/>
            <p:cNvSpPr/>
            <p:nvPr/>
          </p:nvSpPr>
          <p:spPr>
            <a:xfrm>
              <a:off x="25391" y="395422"/>
              <a:ext cx="171391" cy="14169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397" name="Group"/>
            <p:cNvGrpSpPr/>
            <p:nvPr/>
          </p:nvGrpSpPr>
          <p:grpSpPr>
            <a:xfrm>
              <a:off x="171446" y="385762"/>
              <a:ext cx="168392" cy="49324"/>
              <a:chOff x="0" y="0"/>
              <a:chExt cx="168390" cy="49322"/>
            </a:xfrm>
          </p:grpSpPr>
          <p:sp>
            <p:nvSpPr>
              <p:cNvPr id="395" name="Rounded Rectangle"/>
              <p:cNvSpPr/>
              <p:nvPr/>
            </p:nvSpPr>
            <p:spPr>
              <a:xfrm>
                <a:off x="0" y="0"/>
                <a:ext cx="168391" cy="4932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396" name="Rounded Rectangle"/>
              <p:cNvSpPr/>
              <p:nvPr/>
            </p:nvSpPr>
            <p:spPr>
              <a:xfrm>
                <a:off x="3242" y="4166"/>
                <a:ext cx="160285" cy="3638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398" name="Shape"/>
            <p:cNvSpPr/>
            <p:nvPr/>
          </p:nvSpPr>
          <p:spPr>
            <a:xfrm>
              <a:off x="331238" y="297855"/>
              <a:ext cx="75886" cy="6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173063" y="288838"/>
              <a:ext cx="168392" cy="44438"/>
              <a:chOff x="0" y="0"/>
              <a:chExt cx="168390" cy="44436"/>
            </a:xfrm>
          </p:grpSpPr>
          <p:sp>
            <p:nvSpPr>
              <p:cNvPr id="399" name="Rounded Rectangle"/>
              <p:cNvSpPr/>
              <p:nvPr/>
            </p:nvSpPr>
            <p:spPr>
              <a:xfrm>
                <a:off x="0" y="0"/>
                <a:ext cx="168391" cy="44437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00" name="Rounded Rectangle"/>
              <p:cNvSpPr/>
              <p:nvPr/>
            </p:nvSpPr>
            <p:spPr>
              <a:xfrm>
                <a:off x="4140" y="4830"/>
                <a:ext cx="160285" cy="3477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402" name="Rectangle"/>
            <p:cNvSpPr/>
            <p:nvPr/>
          </p:nvSpPr>
          <p:spPr>
            <a:xfrm>
              <a:off x="320562" y="0"/>
              <a:ext cx="19044" cy="73674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3" name="Shape"/>
            <p:cNvSpPr/>
            <p:nvPr/>
          </p:nvSpPr>
          <p:spPr>
            <a:xfrm>
              <a:off x="338162" y="186119"/>
              <a:ext cx="68384" cy="6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4" name="Shape"/>
            <p:cNvSpPr/>
            <p:nvPr/>
          </p:nvSpPr>
          <p:spPr>
            <a:xfrm>
              <a:off x="339028" y="80823"/>
              <a:ext cx="70403" cy="7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5" name="Oval"/>
            <p:cNvSpPr/>
            <p:nvPr/>
          </p:nvSpPr>
          <p:spPr>
            <a:xfrm>
              <a:off x="396735" y="703259"/>
              <a:ext cx="14428" cy="30270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6" name="Shape"/>
            <p:cNvSpPr/>
            <p:nvPr/>
          </p:nvSpPr>
          <p:spPr>
            <a:xfrm>
              <a:off x="335277" y="703581"/>
              <a:ext cx="70692" cy="6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7" name="Rounded Rectangle"/>
            <p:cNvSpPr/>
            <p:nvPr/>
          </p:nvSpPr>
          <p:spPr>
            <a:xfrm>
              <a:off x="0" y="723868"/>
              <a:ext cx="345954" cy="47657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8" name="Rounded Rectangle"/>
            <p:cNvSpPr/>
            <p:nvPr/>
          </p:nvSpPr>
          <p:spPr>
            <a:xfrm>
              <a:off x="19043" y="738187"/>
              <a:ext cx="307868" cy="27049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09" name="Oval"/>
            <p:cNvSpPr/>
            <p:nvPr/>
          </p:nvSpPr>
          <p:spPr>
            <a:xfrm>
              <a:off x="49339" y="628554"/>
              <a:ext cx="44435" cy="46048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10" name="Circle"/>
            <p:cNvSpPr/>
            <p:nvPr/>
          </p:nvSpPr>
          <p:spPr>
            <a:xfrm>
              <a:off x="96837" y="630164"/>
              <a:ext cx="46166" cy="46048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11" name="Circle"/>
            <p:cNvSpPr/>
            <p:nvPr/>
          </p:nvSpPr>
          <p:spPr>
            <a:xfrm>
              <a:off x="150415" y="628554"/>
              <a:ext cx="46167" cy="46048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12" name="Rectangle"/>
            <p:cNvSpPr/>
            <p:nvPr/>
          </p:nvSpPr>
          <p:spPr>
            <a:xfrm>
              <a:off x="266606" y="452417"/>
              <a:ext cx="23949" cy="246013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806574" y="843557"/>
            <a:ext cx="687389" cy="731839"/>
            <a:chOff x="0" y="0"/>
            <a:chExt cx="687387" cy="731837"/>
          </a:xfrm>
        </p:grpSpPr>
        <p:pic>
          <p:nvPicPr>
            <p:cNvPr id="414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687389" cy="7318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Shape"/>
            <p:cNvSpPr/>
            <p:nvPr/>
          </p:nvSpPr>
          <p:spPr>
            <a:xfrm flipH="1">
              <a:off x="292893" y="71592"/>
              <a:ext cx="334235" cy="33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41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18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3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9"/>
      <p:bldP build="whole" bldLvl="1" animBg="1" rev="0" advAuto="0" spid="375" grpId="7"/>
      <p:bldP build="whole" bldLvl="1" animBg="1" rev="0" advAuto="0" spid="363" grpId="3"/>
      <p:bldP build="whole" bldLvl="1" animBg="1" rev="0" advAuto="0" spid="332" grpId="6"/>
      <p:bldP build="whole" bldLvl="1" animBg="1" rev="0" advAuto="0" spid="325" grpId="5"/>
      <p:bldP build="whole" bldLvl="1" animBg="1" rev="0" advAuto="0" spid="369" grpId="8"/>
      <p:bldP build="whole" bldLvl="1" animBg="1" rev="0" advAuto="0" spid="340" grpId="4"/>
      <p:bldP build="whole" bldLvl="1" animBg="1" rev="0" advAuto="0" spid="331" grpId="1"/>
      <p:bldP build="whole" bldLvl="1" animBg="1" rev="0" advAuto="0" spid="35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ookies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Cookies (continued)</a:t>
            </a:r>
          </a:p>
        </p:txBody>
      </p:sp>
      <p:sp>
        <p:nvSpPr>
          <p:cNvPr id="422" name="what cookies can be used for:…"/>
          <p:cNvSpPr txBox="1"/>
          <p:nvPr>
            <p:ph type="body" sz="half" idx="1"/>
          </p:nvPr>
        </p:nvSpPr>
        <p:spPr>
          <a:xfrm>
            <a:off x="344169" y="974863"/>
            <a:ext cx="4931015" cy="3106462"/>
          </a:xfrm>
          <a:prstGeom prst="rect">
            <a:avLst/>
          </a:prstGeom>
        </p:spPr>
        <p:txBody>
          <a:bodyPr/>
          <a:lstStyle/>
          <a:p>
            <a:pPr marL="261280" indent="-180000">
              <a:lnSpc>
                <a:spcPct val="80000"/>
              </a:lnSpc>
              <a:spcBef>
                <a:spcPts val="300"/>
              </a:spcBef>
              <a:buSzPct val="65000"/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what cookies can be used for:</a:t>
            </a:r>
          </a:p>
          <a:p>
            <a:pPr marL="310061" indent="-269421">
              <a:lnSpc>
                <a:spcPct val="80000"/>
              </a:lnSpc>
              <a:spcBef>
                <a:spcPts val="300"/>
              </a:spcBef>
              <a:buSzPct val="65000"/>
            </a:pPr>
            <a:r>
              <a:t>authorization</a:t>
            </a:r>
          </a:p>
          <a:p>
            <a:pPr marL="310061" indent="-269421">
              <a:lnSpc>
                <a:spcPct val="80000"/>
              </a:lnSpc>
              <a:spcBef>
                <a:spcPts val="300"/>
              </a:spcBef>
              <a:buSzPct val="65000"/>
            </a:pPr>
            <a:r>
              <a:t>shopping carts</a:t>
            </a:r>
          </a:p>
          <a:p>
            <a:pPr marL="310061" indent="-269421">
              <a:lnSpc>
                <a:spcPct val="80000"/>
              </a:lnSpc>
              <a:spcBef>
                <a:spcPts val="300"/>
              </a:spcBef>
              <a:buSzPct val="65000"/>
            </a:pPr>
            <a:r>
              <a:t>recommendations</a:t>
            </a:r>
          </a:p>
          <a:p>
            <a:pPr marL="310061" indent="-269421">
              <a:lnSpc>
                <a:spcPct val="80000"/>
              </a:lnSpc>
              <a:spcBef>
                <a:spcPts val="300"/>
              </a:spcBef>
              <a:buSzPct val="65000"/>
            </a:pPr>
            <a:r>
              <a:t>user session state </a:t>
            </a:r>
          </a:p>
          <a:p>
            <a:pPr lvl="1" marL="750422" indent="-252582">
              <a:lnSpc>
                <a:spcPct val="80000"/>
              </a:lnSpc>
              <a:spcBef>
                <a:spcPts val="300"/>
              </a:spcBef>
              <a:buChar char="•"/>
            </a:pPr>
            <a:r>
              <a:t>(Web e-mail)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5052218" y="1411287"/>
            <a:ext cx="4045017" cy="2233614"/>
            <a:chOff x="0" y="0"/>
            <a:chExt cx="4045016" cy="2233612"/>
          </a:xfrm>
        </p:grpSpPr>
        <p:sp>
          <p:nvSpPr>
            <p:cNvPr id="423" name="Rectangle"/>
            <p:cNvSpPr/>
            <p:nvPr/>
          </p:nvSpPr>
          <p:spPr>
            <a:xfrm>
              <a:off x="232039" y="0"/>
              <a:ext cx="3812978" cy="2233613"/>
            </a:xfrm>
            <a:prstGeom prst="rect">
              <a:avLst/>
            </a:prstGeom>
            <a:noFill/>
            <a:ln w="12700" cap="flat">
              <a:solidFill>
                <a:srgbClr val="021EAA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24" name="cookies and privacy:…"/>
            <p:cNvSpPr/>
            <p:nvPr/>
          </p:nvSpPr>
          <p:spPr>
            <a:xfrm>
              <a:off x="0" y="0"/>
              <a:ext cx="404501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/>
            <a:p>
              <a:pPr marL="424180" marR="40640" indent="-342900" defTabSz="910828">
                <a:spcBef>
                  <a:spcPts val="400"/>
                </a:spcBef>
                <a:buClr>
                  <a:srgbClr val="021EAA"/>
                </a:buClr>
                <a:buSzPct val="65000"/>
                <a:buChar char=""/>
                <a:defRPr i="1" sz="28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  <a:latin typeface="+mn-lt"/>
                  <a:ea typeface="+mn-ea"/>
                  <a:cs typeface="+mn-cs"/>
                  <a:sym typeface="Gill Sans MT"/>
                </a:defRPr>
              </a:pPr>
              <a:r>
                <a:t>cookies and privacy:</a:t>
              </a:r>
            </a:p>
            <a:p>
              <a:pPr marL="383540" marR="40640" indent="-342900" defTabSz="910828">
                <a:lnSpc>
                  <a:spcPct val="90000"/>
                </a:lnSpc>
                <a:spcBef>
                  <a:spcPts val="400"/>
                </a:spcBef>
                <a:buClr>
                  <a:srgbClr val="021EAA"/>
                </a:buClr>
                <a:buSzPct val="65000"/>
                <a:buChar char=""/>
                <a:defRPr sz="2800">
                  <a:latin typeface="+mn-lt"/>
                  <a:ea typeface="+mn-ea"/>
                  <a:cs typeface="+mn-cs"/>
                  <a:sym typeface="Gill Sans MT"/>
                </a:defRPr>
              </a:pPr>
              <a:r>
                <a:t>cookies permit sites to learn a lot about you</a:t>
              </a:r>
            </a:p>
            <a:p>
              <a:pPr marL="383540" marR="40640" indent="-342900" defTabSz="910828">
                <a:lnSpc>
                  <a:spcPct val="90000"/>
                </a:lnSpc>
                <a:spcBef>
                  <a:spcPts val="400"/>
                </a:spcBef>
                <a:buClr>
                  <a:srgbClr val="021EAA"/>
                </a:buClr>
                <a:buSzPct val="65000"/>
                <a:buChar char=""/>
                <a:defRPr sz="2800">
                  <a:latin typeface="+mn-lt"/>
                  <a:ea typeface="+mn-ea"/>
                  <a:cs typeface="+mn-cs"/>
                  <a:sym typeface="Gill Sans MT"/>
                </a:defRPr>
              </a:pPr>
              <a:r>
                <a:t>you may supply name and e-mail to sites</a:t>
              </a:r>
            </a:p>
          </p:txBody>
        </p:sp>
      </p:grpSp>
      <p:sp>
        <p:nvSpPr>
          <p:cNvPr id="426" name="aside"/>
          <p:cNvSpPr txBox="1"/>
          <p:nvPr/>
        </p:nvSpPr>
        <p:spPr>
          <a:xfrm>
            <a:off x="7321550" y="1177925"/>
            <a:ext cx="734156" cy="431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defTabSz="910828">
              <a:buClr>
                <a:srgbClr val="021EAA"/>
              </a:buClr>
              <a:buFont typeface="Gill Sans MT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427" name="how to keep “state”:…"/>
          <p:cNvSpPr txBox="1"/>
          <p:nvPr/>
        </p:nvSpPr>
        <p:spPr>
          <a:xfrm>
            <a:off x="411162" y="3946525"/>
            <a:ext cx="6996113" cy="187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99687" marR="40640" indent="-318407" defTabSz="910828">
              <a:spcBef>
                <a:spcPts val="400"/>
              </a:spcBef>
              <a:buSzPct val="65000"/>
              <a:buChar char="•"/>
              <a:def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how to keep “state”:</a:t>
            </a:r>
          </a:p>
          <a:p>
            <a:pPr marL="310061" marR="40640" indent="-269421" defTabSz="910828">
              <a:lnSpc>
                <a:spcPct val="90000"/>
              </a:lnSpc>
              <a:spcBef>
                <a:spcPts val="400"/>
              </a:spcBef>
              <a:buSzPct val="65000"/>
              <a:buChar char="•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protocol endpoints: maintain state at sender/receiver over multiple transactions</a:t>
            </a:r>
          </a:p>
          <a:p>
            <a:pPr marL="310061" marR="40640" indent="-269421" defTabSz="910828">
              <a:lnSpc>
                <a:spcPct val="90000"/>
              </a:lnSpc>
              <a:spcBef>
                <a:spcPts val="400"/>
              </a:spcBef>
              <a:buSzPct val="65000"/>
              <a:buChar char="•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cookies: http messages carry state</a:t>
            </a:r>
          </a:p>
        </p:txBody>
      </p:sp>
      <p:sp>
        <p:nvSpPr>
          <p:cNvPr id="428" name="Slide Number"/>
          <p:cNvSpPr txBox="1"/>
          <p:nvPr>
            <p:ph type="sldNum" sz="quarter" idx="2"/>
          </p:nvPr>
        </p:nvSpPr>
        <p:spPr>
          <a:xfrm>
            <a:off x="7948503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30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3"/>
      <p:bldP build="whole" bldLvl="1" animBg="1" rev="0" advAuto="0" spid="422" grpId="1"/>
      <p:bldP build="whole" bldLvl="1" animBg="1" rev="0" advAuto="0" spid="42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okie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Cookie Settings</a:t>
            </a:r>
          </a:p>
        </p:txBody>
      </p:sp>
      <p:sp>
        <p:nvSpPr>
          <p:cNvPr id="433" name="Cookie attributes…"/>
          <p:cNvSpPr txBox="1"/>
          <p:nvPr>
            <p:ph type="body" idx="1"/>
          </p:nvPr>
        </p:nvSpPr>
        <p:spPr>
          <a:xfrm>
            <a:off x="445769" y="774176"/>
            <a:ext cx="8252462" cy="54825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Cookie attributes</a:t>
            </a:r>
          </a:p>
          <a:p>
            <a:pPr lvl="1" marL="779287" indent="-3840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Domain</a:t>
            </a:r>
          </a:p>
          <a:p>
            <a:pPr lvl="2" marL="1238201" indent="-385714">
              <a:spcBef>
                <a:spcPts val="300"/>
              </a:spcBef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domain and sub domain</a:t>
            </a:r>
          </a:p>
          <a:p>
            <a:pPr lvl="1" marL="779287" indent="-3840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Path</a:t>
            </a:r>
          </a:p>
          <a:p>
            <a:pPr lvl="2" marL="1238201" indent="-385714">
              <a:spcBef>
                <a:spcPts val="300"/>
              </a:spcBef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covers sub paths</a:t>
            </a:r>
          </a:p>
          <a:p>
            <a:pPr lvl="1" marL="779287" indent="-3840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Secure</a:t>
            </a:r>
          </a:p>
          <a:p>
            <a:pPr lvl="2" marL="1238201" indent="-385714">
              <a:spcBef>
                <a:spcPts val="300"/>
              </a:spcBef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only with HTTPS</a:t>
            </a:r>
          </a:p>
          <a:p>
            <a:pPr lvl="1" marL="779287" indent="-3840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HttpOnly</a:t>
            </a:r>
          </a:p>
          <a:p>
            <a:pPr lvl="2" marL="1238201" indent="-385714">
              <a:spcBef>
                <a:spcPts val="300"/>
              </a:spcBef>
              <a:defRPr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Only web page access, not with javascript</a:t>
            </a:r>
          </a:p>
          <a:p>
            <a:pPr lvl="1" marL="779287" indent="-384000">
              <a:spcBef>
                <a:spcPts val="300"/>
              </a:spcBef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Max-Age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Expires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79287" indent="-384000">
              <a:spcBef>
                <a:spcPts val="300"/>
              </a:spcBef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SameSite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300"/>
              </a:spcBef>
              <a:buChar char="–"/>
              <a:defRPr sz="2800"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t>Access </a:t>
            </a:r>
            <a:r>
              <a:rPr u="sng">
                <a:hlinkClick r:id="rId2" invalidUrl="" action="" tgtFrame="" tooltip="" history="1" highlightClick="0" endSnd="0"/>
              </a:rPr>
              <a:t>amazon.in</a:t>
            </a:r>
            <a:r>
              <a:t>, </a:t>
            </a:r>
            <a:r>
              <a:rPr u="sng">
                <a:hlinkClick r:id="rId3" invalidUrl="" action="" tgtFrame="" tooltip="" history="1" highlightClick="0" endSnd="0"/>
              </a:rPr>
              <a:t>google.co.in</a:t>
            </a:r>
            <a:r>
              <a:t> and analyze cookies</a:t>
            </a:r>
          </a:p>
        </p:txBody>
      </p:sp>
      <p:sp>
        <p:nvSpPr>
          <p:cNvPr id="4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36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okies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Cookies (continued)</a:t>
            </a:r>
          </a:p>
        </p:txBody>
      </p:sp>
      <p:sp>
        <p:nvSpPr>
          <p:cNvPr id="439" name="Exam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Examples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rprustagi.com/workshops/web/cookie-expiry.php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3" invalidUrl="" action="" tgtFrame="" tooltip="" history="1" highlightClick="0" endSnd="0"/>
              </a:rPr>
              <a:t>rprustagi.com/workshops/web/cookie-path.php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4" invalidUrl="" action="" tgtFrame="" tooltip="" history="1" highlightClick="0" endSnd="0"/>
              </a:rPr>
              <a:t>rprustagi.com/workshops/web/cookie-secure.php</a:t>
            </a:r>
          </a:p>
          <a:p>
            <a:pPr lvl="1">
              <a:spcBef>
                <a:spcPts val="200"/>
              </a:spcBef>
            </a:pPr>
            <a:r>
              <a:t>How browser stores it</a:t>
            </a:r>
          </a:p>
          <a:p>
            <a:pPr lvl="2">
              <a:spcBef>
                <a:spcPts val="200"/>
              </a:spcBef>
            </a:pPr>
            <a:r>
              <a:t>Firefox: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preferences→privacy→Cookies</a:t>
            </a:r>
          </a:p>
          <a:p>
            <a:pPr lvl="3" marL="1517379" indent="-207692">
              <a:spcBef>
                <a:spcPts val="200"/>
              </a:spcBef>
              <a:defRPr sz="3000"/>
            </a:pPr>
            <a:r>
              <a:t>Remove the cookie and re-access the page</a:t>
            </a:r>
          </a:p>
          <a:p>
            <a:pPr lvl="2">
              <a:spcBef>
                <a:spcPts val="200"/>
              </a:spcBef>
            </a:pPr>
            <a:r>
              <a:t>Chrome: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Settings→Advanced→privacy&amp; Security→Site Settings→Cookies→See all cookies and site data</a:t>
            </a:r>
          </a:p>
        </p:txBody>
      </p:sp>
      <p:sp>
        <p:nvSpPr>
          <p:cNvPr id="4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42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More about Web caching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More about Web caching</a:t>
            </a:r>
          </a:p>
        </p:txBody>
      </p:sp>
      <p:sp>
        <p:nvSpPr>
          <p:cNvPr id="445" name="Web Caching: Example"/>
          <p:cNvSpPr txBox="1"/>
          <p:nvPr>
            <p:ph type="body" sz="quarter" idx="1"/>
          </p:nvPr>
        </p:nvSpPr>
        <p:spPr>
          <a:xfrm>
            <a:off x="1732703" y="2733583"/>
            <a:ext cx="4464223" cy="693774"/>
          </a:xfrm>
          <a:prstGeom prst="rect">
            <a:avLst/>
          </a:prstGeom>
        </p:spPr>
        <p:txBody>
          <a:bodyPr/>
          <a:lstStyle>
            <a:lvl1pPr marL="359047" indent="-318407">
              <a:buSzPct val="65000"/>
              <a:defRPr sz="3000"/>
            </a:lvl1pPr>
          </a:lstStyle>
          <a:p>
            <a:pPr/>
            <a:r>
              <a:t>Web Caching: Example</a:t>
            </a:r>
          </a:p>
        </p:txBody>
      </p:sp>
      <p:sp>
        <p:nvSpPr>
          <p:cNvPr id="446" name="Slide Number"/>
          <p:cNvSpPr txBox="1"/>
          <p:nvPr>
            <p:ph type="sldNum" sz="quarter" idx="2"/>
          </p:nvPr>
        </p:nvSpPr>
        <p:spPr>
          <a:xfrm>
            <a:off x="8382969" y="6438894"/>
            <a:ext cx="301909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0429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448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>
            <a:off x="5758391" y="2465532"/>
            <a:ext cx="285751" cy="116087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1" name="Caching example:"/>
          <p:cNvSpPr txBox="1"/>
          <p:nvPr>
            <p:ph type="title"/>
          </p:nvPr>
        </p:nvSpPr>
        <p:spPr>
          <a:xfrm>
            <a:off x="4142846" y="54292"/>
            <a:ext cx="4315354" cy="85725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Caching example: </a:t>
            </a:r>
          </a:p>
        </p:txBody>
      </p:sp>
      <p:sp>
        <p:nvSpPr>
          <p:cNvPr id="452" name="origin…"/>
          <p:cNvSpPr txBox="1"/>
          <p:nvPr/>
        </p:nvSpPr>
        <p:spPr>
          <a:xfrm>
            <a:off x="8051042" y="1879744"/>
            <a:ext cx="1082375" cy="74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r" defTabSz="910828">
              <a:buClr>
                <a:srgbClr val="000000"/>
              </a:buClr>
              <a:buFont typeface="Arial"/>
              <a:defRPr sz="2300"/>
            </a:pPr>
            <a:r>
              <a:t>origin</a:t>
            </a:r>
          </a:p>
          <a:p>
            <a:pPr marL="40640" marR="40640" algn="r" defTabSz="910828">
              <a:buClr>
                <a:srgbClr val="000000"/>
              </a:buClr>
              <a:buFont typeface="Arial"/>
              <a:defRPr sz="2300"/>
            </a:pPr>
            <a:r>
              <a:t>servers</a:t>
            </a:r>
          </a:p>
        </p:txBody>
      </p:sp>
      <p:sp>
        <p:nvSpPr>
          <p:cNvPr id="453" name="Line"/>
          <p:cNvSpPr/>
          <p:nvPr/>
        </p:nvSpPr>
        <p:spPr>
          <a:xfrm>
            <a:off x="6568016" y="2084532"/>
            <a:ext cx="66676" cy="27622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4" name="Line"/>
          <p:cNvSpPr/>
          <p:nvPr/>
        </p:nvSpPr>
        <p:spPr>
          <a:xfrm flipH="1">
            <a:off x="7197262" y="2122632"/>
            <a:ext cx="9526" cy="23812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5" name="Line"/>
          <p:cNvSpPr/>
          <p:nvPr/>
        </p:nvSpPr>
        <p:spPr>
          <a:xfrm flipH="1">
            <a:off x="7652676" y="2284557"/>
            <a:ext cx="133351" cy="209551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6" name="Line"/>
          <p:cNvSpPr/>
          <p:nvPr/>
        </p:nvSpPr>
        <p:spPr>
          <a:xfrm flipH="1" flipV="1">
            <a:off x="7815791" y="3046557"/>
            <a:ext cx="247651" cy="1588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7" name="Shape"/>
          <p:cNvSpPr/>
          <p:nvPr/>
        </p:nvSpPr>
        <p:spPr>
          <a:xfrm>
            <a:off x="5860975" y="2133570"/>
            <a:ext cx="2104697" cy="148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308" fill="norm" stroke="1" extrusionOk="0">
                <a:moveTo>
                  <a:pt x="90" y="7717"/>
                </a:moveTo>
                <a:cubicBezTo>
                  <a:pt x="-41" y="5572"/>
                  <a:pt x="-183" y="1218"/>
                  <a:pt x="879" y="231"/>
                </a:cubicBezTo>
                <a:cubicBezTo>
                  <a:pt x="1942" y="-757"/>
                  <a:pt x="4602" y="1738"/>
                  <a:pt x="6464" y="1790"/>
                </a:cubicBezTo>
                <a:cubicBezTo>
                  <a:pt x="8325" y="1842"/>
                  <a:pt x="9782" y="88"/>
                  <a:pt x="12049" y="543"/>
                </a:cubicBezTo>
                <a:cubicBezTo>
                  <a:pt x="14315" y="998"/>
                  <a:pt x="18706" y="2258"/>
                  <a:pt x="20061" y="4520"/>
                </a:cubicBezTo>
                <a:cubicBezTo>
                  <a:pt x="21417" y="6781"/>
                  <a:pt x="20891" y="11525"/>
                  <a:pt x="20183" y="14111"/>
                </a:cubicBezTo>
                <a:cubicBezTo>
                  <a:pt x="19475" y="16697"/>
                  <a:pt x="17836" y="19231"/>
                  <a:pt x="15812" y="20037"/>
                </a:cubicBezTo>
                <a:cubicBezTo>
                  <a:pt x="13789" y="20843"/>
                  <a:pt x="9863" y="19660"/>
                  <a:pt x="8042" y="18946"/>
                </a:cubicBezTo>
                <a:cubicBezTo>
                  <a:pt x="6221" y="18231"/>
                  <a:pt x="5948" y="16723"/>
                  <a:pt x="4886" y="15748"/>
                </a:cubicBezTo>
                <a:cubicBezTo>
                  <a:pt x="3823" y="14774"/>
                  <a:pt x="2468" y="14436"/>
                  <a:pt x="1668" y="13097"/>
                </a:cubicBezTo>
                <a:cubicBezTo>
                  <a:pt x="869" y="11759"/>
                  <a:pt x="70" y="9887"/>
                  <a:pt x="90" y="7717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458" name="public…"/>
          <p:cNvSpPr txBox="1"/>
          <p:nvPr/>
        </p:nvSpPr>
        <p:spPr>
          <a:xfrm>
            <a:off x="6446307" y="2409969"/>
            <a:ext cx="1149882" cy="72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public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 Internet</a:t>
            </a:r>
          </a:p>
        </p:txBody>
      </p:sp>
      <p:sp>
        <p:nvSpPr>
          <p:cNvPr id="459" name="Shape"/>
          <p:cNvSpPr/>
          <p:nvPr/>
        </p:nvSpPr>
        <p:spPr>
          <a:xfrm>
            <a:off x="5457999" y="4464449"/>
            <a:ext cx="2874972" cy="135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1" h="20980" fill="norm" stroke="1" extrusionOk="0">
                <a:moveTo>
                  <a:pt x="106" y="7812"/>
                </a:moveTo>
                <a:cubicBezTo>
                  <a:pt x="-21" y="5593"/>
                  <a:pt x="-252" y="4409"/>
                  <a:pt x="939" y="3127"/>
                </a:cubicBezTo>
                <a:cubicBezTo>
                  <a:pt x="2130" y="1845"/>
                  <a:pt x="5252" y="587"/>
                  <a:pt x="7252" y="168"/>
                </a:cubicBezTo>
                <a:cubicBezTo>
                  <a:pt x="9253" y="-251"/>
                  <a:pt x="10791" y="193"/>
                  <a:pt x="12942" y="612"/>
                </a:cubicBezTo>
                <a:cubicBezTo>
                  <a:pt x="15092" y="1031"/>
                  <a:pt x="18920" y="-177"/>
                  <a:pt x="20134" y="2733"/>
                </a:cubicBezTo>
                <a:cubicBezTo>
                  <a:pt x="21348" y="5642"/>
                  <a:pt x="21024" y="15061"/>
                  <a:pt x="20261" y="18020"/>
                </a:cubicBezTo>
                <a:cubicBezTo>
                  <a:pt x="19498" y="20979"/>
                  <a:pt x="17486" y="20141"/>
                  <a:pt x="15578" y="20585"/>
                </a:cubicBezTo>
                <a:cubicBezTo>
                  <a:pt x="13670" y="21028"/>
                  <a:pt x="10560" y="20733"/>
                  <a:pt x="8779" y="20733"/>
                </a:cubicBezTo>
                <a:cubicBezTo>
                  <a:pt x="6998" y="20733"/>
                  <a:pt x="6096" y="21349"/>
                  <a:pt x="4917" y="20634"/>
                </a:cubicBezTo>
                <a:cubicBezTo>
                  <a:pt x="3737" y="19919"/>
                  <a:pt x="2488" y="18538"/>
                  <a:pt x="1691" y="16417"/>
                </a:cubicBezTo>
                <a:cubicBezTo>
                  <a:pt x="881" y="14272"/>
                  <a:pt x="83" y="11289"/>
                  <a:pt x="106" y="7812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460" name="Line"/>
          <p:cNvSpPr/>
          <p:nvPr/>
        </p:nvSpPr>
        <p:spPr>
          <a:xfrm flipH="1">
            <a:off x="5872691" y="4757882"/>
            <a:ext cx="855664" cy="4286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1" name="Line"/>
          <p:cNvSpPr/>
          <p:nvPr/>
        </p:nvSpPr>
        <p:spPr>
          <a:xfrm flipH="1">
            <a:off x="6382279" y="4806300"/>
            <a:ext cx="563563" cy="3929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2" name="Line"/>
          <p:cNvSpPr/>
          <p:nvPr/>
        </p:nvSpPr>
        <p:spPr>
          <a:xfrm flipH="1">
            <a:off x="6920441" y="4811857"/>
            <a:ext cx="149226" cy="3825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3" name="Line"/>
          <p:cNvSpPr/>
          <p:nvPr/>
        </p:nvSpPr>
        <p:spPr>
          <a:xfrm>
            <a:off x="7287154" y="4791219"/>
            <a:ext cx="123826" cy="41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4" name="Line"/>
          <p:cNvSpPr/>
          <p:nvPr/>
        </p:nvSpPr>
        <p:spPr>
          <a:xfrm>
            <a:off x="7081176" y="3520425"/>
            <a:ext cx="1588" cy="10620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5" name="institutional…"/>
          <p:cNvSpPr txBox="1"/>
          <p:nvPr/>
        </p:nvSpPr>
        <p:spPr>
          <a:xfrm>
            <a:off x="5290658" y="4091197"/>
            <a:ext cx="1395522" cy="647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2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institutional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2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network</a:t>
            </a:r>
          </a:p>
        </p:txBody>
      </p:sp>
      <p:sp>
        <p:nvSpPr>
          <p:cNvPr id="466" name="100 Mbps…"/>
          <p:cNvSpPr txBox="1"/>
          <p:nvPr/>
        </p:nvSpPr>
        <p:spPr>
          <a:xfrm>
            <a:off x="7518617" y="4636038"/>
            <a:ext cx="1548022" cy="77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</a:pPr>
            <a:r>
              <a:t>100 Mbps 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</a:pPr>
            <a:r>
              <a:t>LAN</a:t>
            </a:r>
          </a:p>
        </p:txBody>
      </p:sp>
      <p:sp>
        <p:nvSpPr>
          <p:cNvPr id="467" name="15 Mbps…"/>
          <p:cNvSpPr txBox="1"/>
          <p:nvPr/>
        </p:nvSpPr>
        <p:spPr>
          <a:xfrm>
            <a:off x="7083954" y="3711719"/>
            <a:ext cx="1553330" cy="747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defTabSz="910828">
              <a:buClr>
                <a:srgbClr val="000000"/>
              </a:buClr>
              <a:buFont typeface="Arial"/>
              <a:defRPr sz="2300"/>
            </a:pPr>
            <a:r>
              <a:t>15 Mbps </a:t>
            </a:r>
          </a:p>
          <a:p>
            <a:pPr marL="40640" marR="40640" defTabSz="910828">
              <a:buClr>
                <a:srgbClr val="000000"/>
              </a:buClr>
              <a:buFont typeface="Arial"/>
              <a:defRPr sz="2300"/>
            </a:pPr>
            <a:r>
              <a:t>access link</a:t>
            </a:r>
          </a:p>
        </p:txBody>
      </p:sp>
      <p:grpSp>
        <p:nvGrpSpPr>
          <p:cNvPr id="476" name="Group"/>
          <p:cNvGrpSpPr/>
          <p:nvPr/>
        </p:nvGrpSpPr>
        <p:grpSpPr>
          <a:xfrm>
            <a:off x="6666441" y="3221182"/>
            <a:ext cx="881064" cy="307976"/>
            <a:chOff x="0" y="0"/>
            <a:chExt cx="881062" cy="307975"/>
          </a:xfrm>
        </p:grpSpPr>
        <p:sp>
          <p:nvSpPr>
            <p:cNvPr id="468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69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70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177800" y="50800"/>
              <a:ext cx="492126" cy="95251"/>
              <a:chOff x="0" y="0"/>
              <a:chExt cx="492125" cy="95250"/>
            </a:xfrm>
          </p:grpSpPr>
          <p:sp>
            <p:nvSpPr>
              <p:cNvPr id="471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72" name="Line"/>
              <p:cNvSpPr/>
              <p:nvPr/>
            </p:nvSpPr>
            <p:spPr>
              <a:xfrm>
                <a:off x="22621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474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6645804" y="4516582"/>
            <a:ext cx="881064" cy="307976"/>
            <a:chOff x="0" y="0"/>
            <a:chExt cx="881062" cy="307975"/>
          </a:xfrm>
        </p:grpSpPr>
        <p:sp>
          <p:nvSpPr>
            <p:cNvPr id="477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78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79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482" name="Group"/>
            <p:cNvGrpSpPr/>
            <p:nvPr/>
          </p:nvGrpSpPr>
          <p:grpSpPr>
            <a:xfrm>
              <a:off x="177800" y="50799"/>
              <a:ext cx="492126" cy="95251"/>
              <a:chOff x="0" y="0"/>
              <a:chExt cx="492125" cy="95250"/>
            </a:xfrm>
          </p:grpSpPr>
          <p:sp>
            <p:nvSpPr>
              <p:cNvPr id="480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81" name="Line"/>
              <p:cNvSpPr/>
              <p:nvPr/>
            </p:nvSpPr>
            <p:spPr>
              <a:xfrm>
                <a:off x="22225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483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86" name="assumptions:…"/>
          <p:cNvSpPr txBox="1"/>
          <p:nvPr/>
        </p:nvSpPr>
        <p:spPr>
          <a:xfrm>
            <a:off x="154502" y="-3746"/>
            <a:ext cx="4718062" cy="617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41193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assumptions: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avg object size: </a:t>
            </a:r>
            <a:r>
              <a:rPr>
                <a:latin typeface="Arial"/>
                <a:ea typeface="Arial"/>
                <a:cs typeface="Arial"/>
                <a:sym typeface="Arial"/>
              </a:rPr>
              <a:t>1M</a:t>
            </a:r>
            <a:r>
              <a:t> bits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avg request rate from browsers to origin servers: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/sec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RTT from institutional router to any origin server: 2 sec (</a:t>
            </a:r>
            <a:r>
              <a:rPr>
                <a:solidFill>
                  <a:srgbClr val="FF4013"/>
                </a:solidFill>
                <a:uFill>
                  <a:solidFill>
                    <a:srgbClr val="FF4013"/>
                  </a:solidFill>
                </a:uFill>
              </a:rPr>
              <a:t>internet delay</a:t>
            </a:r>
            <a:r>
              <a:t>)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access link rate: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Mbps</a:t>
            </a:r>
          </a:p>
          <a:p>
            <a:pPr marL="41193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consequences: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/>
            </a:pPr>
            <a:r>
              <a:t>LAN Traffic intensity = </a:t>
            </a:r>
          </a:p>
          <a:p>
            <a:pPr lvl="1" marL="819308" marR="40640" indent="-321468" defTabSz="910828">
              <a:lnSpc>
                <a:spcPct val="85000"/>
              </a:lnSpc>
              <a:spcBef>
                <a:spcPts val="200"/>
              </a:spcBef>
              <a:buSzPct val="100000"/>
              <a:buChar char="•"/>
              <a:defRPr sz="2700"/>
            </a:pPr>
            <a:r>
              <a:t>15*1Mb/100Mbps = 15%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/>
            </a:pPr>
            <a:r>
              <a:t>A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ccess link traffic intensity</a:t>
            </a:r>
            <a:endParaRPr>
              <a:latin typeface="+mn-lt"/>
              <a:ea typeface="+mn-ea"/>
              <a:cs typeface="+mn-cs"/>
              <a:sym typeface="Gill Sans MT"/>
            </a:endParaRPr>
          </a:p>
          <a:p>
            <a:pPr lvl="1" marL="819308" marR="40640" indent="-321468" defTabSz="910828">
              <a:lnSpc>
                <a:spcPct val="85000"/>
              </a:lnSpc>
              <a:spcBef>
                <a:spcPts val="200"/>
              </a:spcBef>
              <a:buSzPct val="100000"/>
              <a:buChar char="•"/>
              <a:defRPr sz="2700"/>
            </a:pPr>
            <a:r>
              <a:t>15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* </a:t>
            </a:r>
            <a:r>
              <a:t>1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Mb/</a:t>
            </a:r>
            <a:r>
              <a:t>15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Mbps = 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100%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total delay   = Internet delay + access delay + LAN delay</a:t>
            </a:r>
          </a:p>
          <a:p>
            <a:pPr marL="411933" marR="40640" indent="-330653" defTabSz="910828">
              <a:lnSpc>
                <a:spcPct val="85000"/>
              </a:lnSpc>
              <a:spcBef>
                <a:spcPts val="2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     =  2s + minutes + μs</a:t>
            </a:r>
          </a:p>
        </p:txBody>
      </p:sp>
      <p:sp>
        <p:nvSpPr>
          <p:cNvPr id="487" name="Oval"/>
          <p:cNvSpPr/>
          <p:nvPr/>
        </p:nvSpPr>
        <p:spPr>
          <a:xfrm>
            <a:off x="4325739" y="5712831"/>
            <a:ext cx="1178719" cy="392908"/>
          </a:xfrm>
          <a:prstGeom prst="ellipse">
            <a:avLst/>
          </a:prstGeom>
          <a:ln w="12700">
            <a:solidFill>
              <a:srgbClr val="D81E00"/>
            </a:solidFill>
          </a:ln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488" name="problem!"/>
          <p:cNvSpPr txBox="1"/>
          <p:nvPr/>
        </p:nvSpPr>
        <p:spPr>
          <a:xfrm>
            <a:off x="4331760" y="5706481"/>
            <a:ext cx="1093786" cy="34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i="1" sz="1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problem!</a:t>
            </a:r>
          </a:p>
        </p:txBody>
      </p:sp>
      <p:grpSp>
        <p:nvGrpSpPr>
          <p:cNvPr id="521" name="Group"/>
          <p:cNvGrpSpPr/>
          <p:nvPr/>
        </p:nvGrpSpPr>
        <p:grpSpPr>
          <a:xfrm>
            <a:off x="5410729" y="2013094"/>
            <a:ext cx="376235" cy="576264"/>
            <a:chOff x="0" y="0"/>
            <a:chExt cx="376234" cy="576262"/>
          </a:xfrm>
        </p:grpSpPr>
        <p:sp>
          <p:nvSpPr>
            <p:cNvPr id="489" name="Shape"/>
            <p:cNvSpPr/>
            <p:nvPr/>
          </p:nvSpPr>
          <p:spPr>
            <a:xfrm>
              <a:off x="299078" y="961"/>
              <a:ext cx="75035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90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91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92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493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496" name="Group"/>
            <p:cNvGrpSpPr/>
            <p:nvPr/>
          </p:nvGrpSpPr>
          <p:grpSpPr>
            <a:xfrm>
              <a:off x="161895" y="57230"/>
              <a:ext cx="154048" cy="34875"/>
              <a:chOff x="0" y="0"/>
              <a:chExt cx="154046" cy="34873"/>
            </a:xfrm>
          </p:grpSpPr>
          <p:sp>
            <p:nvSpPr>
              <p:cNvPr id="494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5" name="Rounded Rectangle"/>
              <p:cNvSpPr/>
              <p:nvPr/>
            </p:nvSpPr>
            <p:spPr>
              <a:xfrm>
                <a:off x="3187" y="3490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497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00" name="Group"/>
            <p:cNvGrpSpPr/>
            <p:nvPr/>
          </p:nvGrpSpPr>
          <p:grpSpPr>
            <a:xfrm>
              <a:off x="161329" y="136583"/>
              <a:ext cx="154048" cy="31766"/>
              <a:chOff x="0" y="0"/>
              <a:chExt cx="154046" cy="31764"/>
            </a:xfrm>
          </p:grpSpPr>
          <p:sp>
            <p:nvSpPr>
              <p:cNvPr id="498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499" name="Rounded Rectangle"/>
              <p:cNvSpPr/>
              <p:nvPr/>
            </p:nvSpPr>
            <p:spPr>
              <a:xfrm>
                <a:off x="2160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01" name="Rectangle"/>
            <p:cNvSpPr/>
            <p:nvPr/>
          </p:nvSpPr>
          <p:spPr>
            <a:xfrm>
              <a:off x="18454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02" name="Rectangle"/>
            <p:cNvSpPr/>
            <p:nvPr/>
          </p:nvSpPr>
          <p:spPr>
            <a:xfrm>
              <a:off x="23862" y="295346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05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503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04" name="Rounded Rectangle"/>
              <p:cNvSpPr/>
              <p:nvPr/>
            </p:nvSpPr>
            <p:spPr>
              <a:xfrm>
                <a:off x="4209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06" name="Shape"/>
            <p:cNvSpPr/>
            <p:nvPr/>
          </p:nvSpPr>
          <p:spPr>
            <a:xfrm>
              <a:off x="304381" y="222471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09" name="Group"/>
            <p:cNvGrpSpPr/>
            <p:nvPr/>
          </p:nvGrpSpPr>
          <p:grpSpPr>
            <a:xfrm>
              <a:off x="158819" y="215978"/>
              <a:ext cx="153887" cy="33432"/>
              <a:chOff x="0" y="0"/>
              <a:chExt cx="153886" cy="33430"/>
            </a:xfrm>
          </p:grpSpPr>
          <p:sp>
            <p:nvSpPr>
              <p:cNvPr id="507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08" name="Rounded Rectangle"/>
              <p:cNvSpPr/>
              <p:nvPr/>
            </p:nvSpPr>
            <p:spPr>
              <a:xfrm>
                <a:off x="3192" y="3126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10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1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2" name="Shape"/>
            <p:cNvSpPr/>
            <p:nvPr/>
          </p:nvSpPr>
          <p:spPr>
            <a:xfrm>
              <a:off x="311540" y="60367"/>
              <a:ext cx="64695" cy="5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3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4" name="Shape"/>
            <p:cNvSpPr/>
            <p:nvPr/>
          </p:nvSpPr>
          <p:spPr>
            <a:xfrm>
              <a:off x="308093" y="525514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5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6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7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8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19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20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5559954" y="5126182"/>
            <a:ext cx="525463" cy="557213"/>
            <a:chOff x="0" y="0"/>
            <a:chExt cx="525462" cy="557212"/>
          </a:xfrm>
        </p:grpSpPr>
        <p:pic>
          <p:nvPicPr>
            <p:cNvPr id="522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3" name="Shape"/>
            <p:cNvSpPr/>
            <p:nvPr/>
          </p:nvSpPr>
          <p:spPr>
            <a:xfrm flipH="1">
              <a:off x="223897" y="53451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6325129" y="1535257"/>
            <a:ext cx="376235" cy="576263"/>
            <a:chOff x="0" y="0"/>
            <a:chExt cx="376233" cy="576262"/>
          </a:xfrm>
        </p:grpSpPr>
        <p:sp>
          <p:nvSpPr>
            <p:cNvPr id="525" name="Shape"/>
            <p:cNvSpPr/>
            <p:nvPr/>
          </p:nvSpPr>
          <p:spPr>
            <a:xfrm>
              <a:off x="299078" y="962"/>
              <a:ext cx="75035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26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27" name="Shape"/>
            <p:cNvSpPr/>
            <p:nvPr/>
          </p:nvSpPr>
          <p:spPr>
            <a:xfrm>
              <a:off x="314617" y="33912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28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29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161895" y="56356"/>
              <a:ext cx="154048" cy="34875"/>
              <a:chOff x="0" y="0"/>
              <a:chExt cx="154046" cy="34873"/>
            </a:xfrm>
          </p:grpSpPr>
          <p:sp>
            <p:nvSpPr>
              <p:cNvPr id="530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31" name="Rounded Rectangle"/>
              <p:cNvSpPr/>
              <p:nvPr/>
            </p:nvSpPr>
            <p:spPr>
              <a:xfrm>
                <a:off x="3186" y="5641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33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157757" y="136583"/>
              <a:ext cx="154047" cy="31766"/>
              <a:chOff x="0" y="0"/>
              <a:chExt cx="154046" cy="31764"/>
            </a:xfrm>
          </p:grpSpPr>
          <p:sp>
            <p:nvSpPr>
              <p:cNvPr id="534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35" name="Rounded Rectangle"/>
              <p:cNvSpPr/>
              <p:nvPr/>
            </p:nvSpPr>
            <p:spPr>
              <a:xfrm>
                <a:off x="5732" y="3014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37" name="Rectangle"/>
            <p:cNvSpPr/>
            <p:nvPr/>
          </p:nvSpPr>
          <p:spPr>
            <a:xfrm>
              <a:off x="23812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38" name="Rectangle"/>
            <p:cNvSpPr/>
            <p:nvPr/>
          </p:nvSpPr>
          <p:spPr>
            <a:xfrm>
              <a:off x="23862" y="295346"/>
              <a:ext cx="157229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539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40" name="Rounded Rectangle"/>
              <p:cNvSpPr/>
              <p:nvPr/>
            </p:nvSpPr>
            <p:spPr>
              <a:xfrm>
                <a:off x="637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42" name="Shape"/>
            <p:cNvSpPr/>
            <p:nvPr/>
          </p:nvSpPr>
          <p:spPr>
            <a:xfrm>
              <a:off x="304380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45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543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44" name="Rounded Rectangle"/>
              <p:cNvSpPr/>
              <p:nvPr/>
            </p:nvSpPr>
            <p:spPr>
              <a:xfrm>
                <a:off x="319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46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47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48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49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0" name="Shape"/>
            <p:cNvSpPr/>
            <p:nvPr/>
          </p:nvSpPr>
          <p:spPr>
            <a:xfrm>
              <a:off x="308092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1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3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4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5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6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7077604" y="1564824"/>
            <a:ext cx="376235" cy="578446"/>
            <a:chOff x="0" y="0"/>
            <a:chExt cx="376233" cy="578445"/>
          </a:xfrm>
        </p:grpSpPr>
        <p:sp>
          <p:nvSpPr>
            <p:cNvPr id="558" name="Shape"/>
            <p:cNvSpPr/>
            <p:nvPr/>
          </p:nvSpPr>
          <p:spPr>
            <a:xfrm>
              <a:off x="299078" y="3145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59" name="Rectangle"/>
            <p:cNvSpPr/>
            <p:nvPr/>
          </p:nvSpPr>
          <p:spPr>
            <a:xfrm>
              <a:off x="21430" y="0"/>
              <a:ext cx="277869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60" name="Shape"/>
            <p:cNvSpPr/>
            <p:nvPr/>
          </p:nvSpPr>
          <p:spPr>
            <a:xfrm>
              <a:off x="314617" y="36095"/>
              <a:ext cx="43323" cy="5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61" name="Shape"/>
            <p:cNvSpPr/>
            <p:nvPr/>
          </p:nvSpPr>
          <p:spPr>
            <a:xfrm>
              <a:off x="303319" y="293440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62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65" name="Group"/>
            <p:cNvGrpSpPr/>
            <p:nvPr/>
          </p:nvGrpSpPr>
          <p:grpSpPr>
            <a:xfrm>
              <a:off x="161895" y="59413"/>
              <a:ext cx="154047" cy="34875"/>
              <a:chOff x="0" y="0"/>
              <a:chExt cx="154046" cy="34873"/>
            </a:xfrm>
          </p:grpSpPr>
          <p:sp>
            <p:nvSpPr>
              <p:cNvPr id="563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64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66" name="Rectangle"/>
            <p:cNvSpPr/>
            <p:nvPr/>
          </p:nvSpPr>
          <p:spPr>
            <a:xfrm>
              <a:off x="22271" y="143362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69" name="Group"/>
            <p:cNvGrpSpPr/>
            <p:nvPr/>
          </p:nvGrpSpPr>
          <p:grpSpPr>
            <a:xfrm>
              <a:off x="160302" y="138766"/>
              <a:ext cx="154048" cy="31766"/>
              <a:chOff x="0" y="0"/>
              <a:chExt cx="154046" cy="31764"/>
            </a:xfrm>
          </p:grpSpPr>
          <p:sp>
            <p:nvSpPr>
              <p:cNvPr id="567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68" name="Rounded Rectangle"/>
              <p:cNvSpPr/>
              <p:nvPr/>
            </p:nvSpPr>
            <p:spPr>
              <a:xfrm>
                <a:off x="3187" y="4108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70" name="Rectangle"/>
            <p:cNvSpPr/>
            <p:nvPr/>
          </p:nvSpPr>
          <p:spPr>
            <a:xfrm>
              <a:off x="20680" y="226098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71" name="Rectangle"/>
            <p:cNvSpPr/>
            <p:nvPr/>
          </p:nvSpPr>
          <p:spPr>
            <a:xfrm>
              <a:off x="23862" y="297529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74" name="Group"/>
            <p:cNvGrpSpPr/>
            <p:nvPr/>
          </p:nvGrpSpPr>
          <p:grpSpPr>
            <a:xfrm>
              <a:off x="155376" y="291097"/>
              <a:ext cx="155589" cy="35012"/>
              <a:chOff x="0" y="0"/>
              <a:chExt cx="155588" cy="35010"/>
            </a:xfrm>
          </p:grpSpPr>
          <p:sp>
            <p:nvSpPr>
              <p:cNvPr id="572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73" name="Rounded Rectangle"/>
              <p:cNvSpPr/>
              <p:nvPr/>
            </p:nvSpPr>
            <p:spPr>
              <a:xfrm>
                <a:off x="4936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75" name="Shape"/>
            <p:cNvSpPr/>
            <p:nvPr/>
          </p:nvSpPr>
          <p:spPr>
            <a:xfrm>
              <a:off x="304381" y="224654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78" name="Group"/>
            <p:cNvGrpSpPr/>
            <p:nvPr/>
          </p:nvGrpSpPr>
          <p:grpSpPr>
            <a:xfrm>
              <a:off x="158818" y="214312"/>
              <a:ext cx="153887" cy="33765"/>
              <a:chOff x="0" y="0"/>
              <a:chExt cx="153886" cy="33764"/>
            </a:xfrm>
          </p:grpSpPr>
          <p:sp>
            <p:nvSpPr>
              <p:cNvPr id="576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77" name="Rounded Rectangle"/>
              <p:cNvSpPr/>
              <p:nvPr/>
            </p:nvSpPr>
            <p:spPr>
              <a:xfrm>
                <a:off x="3193" y="6974"/>
                <a:ext cx="147714" cy="26791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79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0" name="Shape"/>
            <p:cNvSpPr/>
            <p:nvPr/>
          </p:nvSpPr>
          <p:spPr>
            <a:xfrm>
              <a:off x="310744" y="141197"/>
              <a:ext cx="62839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1" name="Shape"/>
            <p:cNvSpPr/>
            <p:nvPr/>
          </p:nvSpPr>
          <p:spPr>
            <a:xfrm>
              <a:off x="311539" y="62551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2" name="Oval"/>
            <p:cNvSpPr/>
            <p:nvPr/>
          </p:nvSpPr>
          <p:spPr>
            <a:xfrm>
              <a:off x="365098" y="527697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3" name="Shape"/>
            <p:cNvSpPr/>
            <p:nvPr/>
          </p:nvSpPr>
          <p:spPr>
            <a:xfrm>
              <a:off x="308093" y="527697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4" name="Rounded Rectangle"/>
            <p:cNvSpPr/>
            <p:nvPr/>
          </p:nvSpPr>
          <p:spPr>
            <a:xfrm>
              <a:off x="0" y="543571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5" name="Rounded Rectangle"/>
            <p:cNvSpPr/>
            <p:nvPr/>
          </p:nvSpPr>
          <p:spPr>
            <a:xfrm>
              <a:off x="21430" y="551508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6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7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8" name="Circle"/>
            <p:cNvSpPr/>
            <p:nvPr/>
          </p:nvSpPr>
          <p:spPr>
            <a:xfrm>
              <a:off x="138137" y="473273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89" name="Rectangle"/>
            <p:cNvSpPr/>
            <p:nvPr/>
          </p:nvSpPr>
          <p:spPr>
            <a:xfrm>
              <a:off x="244459" y="340340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7687204" y="1716629"/>
            <a:ext cx="376235" cy="579041"/>
            <a:chOff x="0" y="0"/>
            <a:chExt cx="376234" cy="579040"/>
          </a:xfrm>
        </p:grpSpPr>
        <p:sp>
          <p:nvSpPr>
            <p:cNvPr id="591" name="Shape"/>
            <p:cNvSpPr/>
            <p:nvPr/>
          </p:nvSpPr>
          <p:spPr>
            <a:xfrm>
              <a:off x="299078" y="3740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92" name="Rectangle"/>
            <p:cNvSpPr/>
            <p:nvPr/>
          </p:nvSpPr>
          <p:spPr>
            <a:xfrm>
              <a:off x="1904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93" name="Shape"/>
            <p:cNvSpPr/>
            <p:nvPr/>
          </p:nvSpPr>
          <p:spPr>
            <a:xfrm>
              <a:off x="314617" y="36690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94" name="Shape"/>
            <p:cNvSpPr/>
            <p:nvPr/>
          </p:nvSpPr>
          <p:spPr>
            <a:xfrm>
              <a:off x="303319" y="294036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595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598" name="Group"/>
            <p:cNvGrpSpPr/>
            <p:nvPr/>
          </p:nvGrpSpPr>
          <p:grpSpPr>
            <a:xfrm>
              <a:off x="161895" y="60009"/>
              <a:ext cx="154047" cy="34875"/>
              <a:chOff x="0" y="0"/>
              <a:chExt cx="154046" cy="34873"/>
            </a:xfrm>
          </p:grpSpPr>
          <p:sp>
            <p:nvSpPr>
              <p:cNvPr id="596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597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599" name="Rectangle"/>
            <p:cNvSpPr/>
            <p:nvPr/>
          </p:nvSpPr>
          <p:spPr>
            <a:xfrm>
              <a:off x="22271" y="143957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02" name="Group"/>
            <p:cNvGrpSpPr/>
            <p:nvPr/>
          </p:nvGrpSpPr>
          <p:grpSpPr>
            <a:xfrm>
              <a:off x="160302" y="139362"/>
              <a:ext cx="154048" cy="31765"/>
              <a:chOff x="0" y="0"/>
              <a:chExt cx="154046" cy="31764"/>
            </a:xfrm>
          </p:grpSpPr>
          <p:sp>
            <p:nvSpPr>
              <p:cNvPr id="600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01" name="Rounded Rectangle"/>
              <p:cNvSpPr/>
              <p:nvPr/>
            </p:nvSpPr>
            <p:spPr>
              <a:xfrm>
                <a:off x="3187" y="3512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03" name="Rectangle"/>
            <p:cNvSpPr/>
            <p:nvPr/>
          </p:nvSpPr>
          <p:spPr>
            <a:xfrm>
              <a:off x="20680" y="226693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04" name="Rectangle"/>
            <p:cNvSpPr/>
            <p:nvPr/>
          </p:nvSpPr>
          <p:spPr>
            <a:xfrm>
              <a:off x="23862" y="298124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07" name="Group"/>
            <p:cNvGrpSpPr/>
            <p:nvPr/>
          </p:nvGrpSpPr>
          <p:grpSpPr>
            <a:xfrm>
              <a:off x="152995" y="291693"/>
              <a:ext cx="156521" cy="35011"/>
              <a:chOff x="0" y="0"/>
              <a:chExt cx="156520" cy="35010"/>
            </a:xfrm>
          </p:grpSpPr>
          <p:sp>
            <p:nvSpPr>
              <p:cNvPr id="605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06" name="Rounded Rectangle"/>
              <p:cNvSpPr/>
              <p:nvPr/>
            </p:nvSpPr>
            <p:spPr>
              <a:xfrm>
                <a:off x="7317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08" name="Shape"/>
            <p:cNvSpPr/>
            <p:nvPr/>
          </p:nvSpPr>
          <p:spPr>
            <a:xfrm>
              <a:off x="304381" y="225250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158818" y="214312"/>
              <a:ext cx="153887" cy="34360"/>
              <a:chOff x="0" y="0"/>
              <a:chExt cx="153886" cy="34359"/>
            </a:xfrm>
          </p:grpSpPr>
          <p:sp>
            <p:nvSpPr>
              <p:cNvPr id="609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10" name="Rounded Rectangle"/>
              <p:cNvSpPr/>
              <p:nvPr/>
            </p:nvSpPr>
            <p:spPr>
              <a:xfrm>
                <a:off x="3193" y="7570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12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3" name="Shape"/>
            <p:cNvSpPr/>
            <p:nvPr/>
          </p:nvSpPr>
          <p:spPr>
            <a:xfrm>
              <a:off x="310744" y="141793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4" name="Shape"/>
            <p:cNvSpPr/>
            <p:nvPr/>
          </p:nvSpPr>
          <p:spPr>
            <a:xfrm>
              <a:off x="311540" y="63146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5" name="Oval"/>
            <p:cNvSpPr/>
            <p:nvPr/>
          </p:nvSpPr>
          <p:spPr>
            <a:xfrm>
              <a:off x="365098" y="528292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6" name="Shape"/>
            <p:cNvSpPr/>
            <p:nvPr/>
          </p:nvSpPr>
          <p:spPr>
            <a:xfrm>
              <a:off x="308093" y="528292"/>
              <a:ext cx="64960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7" name="Rounded Rectangle"/>
            <p:cNvSpPr/>
            <p:nvPr/>
          </p:nvSpPr>
          <p:spPr>
            <a:xfrm>
              <a:off x="0" y="544166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8" name="Rounded Rectangle"/>
            <p:cNvSpPr/>
            <p:nvPr/>
          </p:nvSpPr>
          <p:spPr>
            <a:xfrm>
              <a:off x="19049" y="552103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19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0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1" name="Circle"/>
            <p:cNvSpPr/>
            <p:nvPr/>
          </p:nvSpPr>
          <p:spPr>
            <a:xfrm>
              <a:off x="138138" y="473273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2" name="Rectangle"/>
            <p:cNvSpPr/>
            <p:nvPr/>
          </p:nvSpPr>
          <p:spPr>
            <a:xfrm>
              <a:off x="244459" y="340935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8015816" y="2665557"/>
            <a:ext cx="376236" cy="576263"/>
            <a:chOff x="0" y="0"/>
            <a:chExt cx="376234" cy="576262"/>
          </a:xfrm>
        </p:grpSpPr>
        <p:sp>
          <p:nvSpPr>
            <p:cNvPr id="624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5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6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7" name="Shape"/>
            <p:cNvSpPr/>
            <p:nvPr/>
          </p:nvSpPr>
          <p:spPr>
            <a:xfrm>
              <a:off x="303320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28" name="Rectangle"/>
            <p:cNvSpPr/>
            <p:nvPr/>
          </p:nvSpPr>
          <p:spPr>
            <a:xfrm>
              <a:off x="20835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31" name="Group"/>
            <p:cNvGrpSpPr/>
            <p:nvPr/>
          </p:nvGrpSpPr>
          <p:grpSpPr>
            <a:xfrm>
              <a:off x="161895" y="60126"/>
              <a:ext cx="154047" cy="34875"/>
              <a:chOff x="0" y="0"/>
              <a:chExt cx="154046" cy="34873"/>
            </a:xfrm>
          </p:grpSpPr>
          <p:sp>
            <p:nvSpPr>
              <p:cNvPr id="629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30" name="Rounded Rectangle"/>
              <p:cNvSpPr/>
              <p:nvPr/>
            </p:nvSpPr>
            <p:spPr>
              <a:xfrm>
                <a:off x="3187" y="1871"/>
                <a:ext cx="147674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32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160302" y="136583"/>
              <a:ext cx="154048" cy="31766"/>
              <a:chOff x="0" y="0"/>
              <a:chExt cx="154046" cy="31764"/>
            </a:xfrm>
          </p:grpSpPr>
          <p:sp>
            <p:nvSpPr>
              <p:cNvPr id="633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34" name="Rounded Rectangle"/>
              <p:cNvSpPr/>
              <p:nvPr/>
            </p:nvSpPr>
            <p:spPr>
              <a:xfrm>
                <a:off x="3187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36" name="Rectangle"/>
            <p:cNvSpPr/>
            <p:nvPr/>
          </p:nvSpPr>
          <p:spPr>
            <a:xfrm>
              <a:off x="20680" y="223915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37" name="Rectangle"/>
            <p:cNvSpPr/>
            <p:nvPr/>
          </p:nvSpPr>
          <p:spPr>
            <a:xfrm>
              <a:off x="23862" y="295346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40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638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39" name="Rounded Rectangle"/>
              <p:cNvSpPr/>
              <p:nvPr/>
            </p:nvSpPr>
            <p:spPr>
              <a:xfrm>
                <a:off x="3192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41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44" name="Group"/>
            <p:cNvGrpSpPr/>
            <p:nvPr/>
          </p:nvGrpSpPr>
          <p:grpSpPr>
            <a:xfrm>
              <a:off x="154781" y="215978"/>
              <a:ext cx="154945" cy="33432"/>
              <a:chOff x="0" y="0"/>
              <a:chExt cx="154944" cy="33430"/>
            </a:xfrm>
          </p:grpSpPr>
          <p:sp>
            <p:nvSpPr>
              <p:cNvPr id="642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43" name="Rounded Rectangle"/>
              <p:cNvSpPr/>
              <p:nvPr/>
            </p:nvSpPr>
            <p:spPr>
              <a:xfrm>
                <a:off x="7230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45" name="Rectangle"/>
            <p:cNvSpPr/>
            <p:nvPr/>
          </p:nvSpPr>
          <p:spPr>
            <a:xfrm>
              <a:off x="293776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46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47" name="Shape"/>
            <p:cNvSpPr/>
            <p:nvPr/>
          </p:nvSpPr>
          <p:spPr>
            <a:xfrm>
              <a:off x="311540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48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49" name="Shape"/>
            <p:cNvSpPr/>
            <p:nvPr/>
          </p:nvSpPr>
          <p:spPr>
            <a:xfrm>
              <a:off x="308093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0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1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2" name="Circle"/>
            <p:cNvSpPr/>
            <p:nvPr/>
          </p:nvSpPr>
          <p:spPr>
            <a:xfrm>
              <a:off x="47624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3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4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5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276041" y="5083319"/>
            <a:ext cx="376635" cy="576264"/>
            <a:chOff x="0" y="0"/>
            <a:chExt cx="376633" cy="576262"/>
          </a:xfrm>
        </p:grpSpPr>
        <p:sp>
          <p:nvSpPr>
            <p:cNvPr id="657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8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59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60" name="Shape"/>
            <p:cNvSpPr/>
            <p:nvPr/>
          </p:nvSpPr>
          <p:spPr>
            <a:xfrm>
              <a:off x="303319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61" name="Rectangle"/>
            <p:cNvSpPr/>
            <p:nvPr/>
          </p:nvSpPr>
          <p:spPr>
            <a:xfrm>
              <a:off x="19089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64" name="Group"/>
            <p:cNvGrpSpPr/>
            <p:nvPr/>
          </p:nvGrpSpPr>
          <p:grpSpPr>
            <a:xfrm>
              <a:off x="162321" y="57231"/>
              <a:ext cx="154048" cy="34875"/>
              <a:chOff x="0" y="0"/>
              <a:chExt cx="154046" cy="34873"/>
            </a:xfrm>
          </p:grpSpPr>
          <p:sp>
            <p:nvSpPr>
              <p:cNvPr id="662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63" name="Rounded Rectangle"/>
              <p:cNvSpPr/>
              <p:nvPr/>
            </p:nvSpPr>
            <p:spPr>
              <a:xfrm>
                <a:off x="2761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65" name="Rectangle"/>
            <p:cNvSpPr/>
            <p:nvPr/>
          </p:nvSpPr>
          <p:spPr>
            <a:xfrm>
              <a:off x="19446" y="142676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68" name="Group"/>
            <p:cNvGrpSpPr/>
            <p:nvPr/>
          </p:nvGrpSpPr>
          <p:grpSpPr>
            <a:xfrm>
              <a:off x="160302" y="136584"/>
              <a:ext cx="154047" cy="31765"/>
              <a:chOff x="0" y="0"/>
              <a:chExt cx="154046" cy="31764"/>
            </a:xfrm>
          </p:grpSpPr>
          <p:sp>
            <p:nvSpPr>
              <p:cNvPr id="666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67" name="Rounded Rectangle"/>
              <p:cNvSpPr/>
              <p:nvPr/>
            </p:nvSpPr>
            <p:spPr>
              <a:xfrm>
                <a:off x="3187" y="3013"/>
                <a:ext cx="147674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69" name="Rectangle"/>
            <p:cNvSpPr/>
            <p:nvPr/>
          </p:nvSpPr>
          <p:spPr>
            <a:xfrm>
              <a:off x="20680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70" name="Rectangle"/>
            <p:cNvSpPr/>
            <p:nvPr/>
          </p:nvSpPr>
          <p:spPr>
            <a:xfrm>
              <a:off x="23862" y="295346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73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671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72" name="Rounded Rectangle"/>
              <p:cNvSpPr/>
              <p:nvPr/>
            </p:nvSpPr>
            <p:spPr>
              <a:xfrm>
                <a:off x="3192" y="5566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74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677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675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676" name="Rounded Rectangle"/>
              <p:cNvSpPr/>
              <p:nvPr/>
            </p:nvSpPr>
            <p:spPr>
              <a:xfrm>
                <a:off x="350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678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79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0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1" name="Oval"/>
            <p:cNvSpPr/>
            <p:nvPr/>
          </p:nvSpPr>
          <p:spPr>
            <a:xfrm>
              <a:off x="367704" y="525515"/>
              <a:ext cx="8930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2" name="Shape"/>
            <p:cNvSpPr/>
            <p:nvPr/>
          </p:nvSpPr>
          <p:spPr>
            <a:xfrm>
              <a:off x="308093" y="525515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3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4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5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6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7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6071129" y="5145628"/>
            <a:ext cx="525463" cy="557214"/>
            <a:chOff x="0" y="0"/>
            <a:chExt cx="525462" cy="557212"/>
          </a:xfrm>
        </p:grpSpPr>
        <p:pic>
          <p:nvPicPr>
            <p:cNvPr id="690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1" name="Shape"/>
            <p:cNvSpPr/>
            <p:nvPr/>
          </p:nvSpPr>
          <p:spPr>
            <a:xfrm flipH="1">
              <a:off x="224234" y="56230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695" name="Group"/>
          <p:cNvGrpSpPr/>
          <p:nvPr/>
        </p:nvGrpSpPr>
        <p:grpSpPr>
          <a:xfrm>
            <a:off x="6595004" y="5137294"/>
            <a:ext cx="525463" cy="557214"/>
            <a:chOff x="0" y="0"/>
            <a:chExt cx="525462" cy="557212"/>
          </a:xfrm>
        </p:grpSpPr>
        <p:pic>
          <p:nvPicPr>
            <p:cNvPr id="693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4" name="Shape"/>
            <p:cNvSpPr/>
            <p:nvPr/>
          </p:nvSpPr>
          <p:spPr>
            <a:xfrm flipH="1">
              <a:off x="223897" y="53452"/>
              <a:ext cx="255502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8050264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98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6" grpId="1"/>
      <p:bldP build="whole" bldLvl="1" animBg="1" rev="0" advAuto="0" spid="488" grpId="3"/>
      <p:bldP build="whole" bldLvl="1" animBg="1" rev="0" advAuto="0" spid="48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ssumptions:…"/>
          <p:cNvSpPr txBox="1"/>
          <p:nvPr/>
        </p:nvSpPr>
        <p:spPr>
          <a:xfrm>
            <a:off x="321204" y="712589"/>
            <a:ext cx="4527018" cy="5528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lnSpc>
                <a:spcPct val="85000"/>
              </a:lnSpc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assumptions: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avg object size: </a:t>
            </a:r>
            <a:r>
              <a:rPr>
                <a:latin typeface="Arial"/>
                <a:ea typeface="Arial"/>
                <a:cs typeface="Arial"/>
                <a:sym typeface="Arial"/>
              </a:rPr>
              <a:t>1M</a:t>
            </a:r>
            <a:r>
              <a:t> bits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avg request rate from browsers to origin servers: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/sec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RTT from institutional router to any origin server: 2 sec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access link rate: 15 Mbps</a:t>
            </a:r>
          </a:p>
          <a:p>
            <a:pPr marL="383540" marR="40640" indent="-342900" defTabSz="910828">
              <a:lnSpc>
                <a:spcPct val="85000"/>
              </a:lnSpc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consequences: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/>
            </a:pPr>
            <a:r>
              <a:rPr>
                <a:latin typeface="+mn-lt"/>
                <a:ea typeface="+mn-ea"/>
                <a:cs typeface="+mn-cs"/>
                <a:sym typeface="Gill Sans MT"/>
              </a:rPr>
              <a:t>LAN utilization: 15%</a:t>
            </a: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/>
            </a:pPr>
            <a:r>
              <a:rPr>
                <a:latin typeface="+mn-lt"/>
                <a:ea typeface="+mn-ea"/>
                <a:cs typeface="+mn-cs"/>
                <a:sym typeface="Gill Sans MT"/>
              </a:rPr>
              <a:t>access link utilization =10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%</a:t>
            </a:r>
            <a:endParaRPr>
              <a:solidFill>
                <a:srgbClr val="D81E00"/>
              </a:solidFill>
              <a:uFill>
                <a:solidFill>
                  <a:srgbClr val="D81E00"/>
                </a:solidFill>
              </a:uFill>
              <a:latin typeface="+mn-lt"/>
              <a:ea typeface="+mn-ea"/>
              <a:cs typeface="+mn-cs"/>
              <a:sym typeface="Gill Sans MT"/>
            </a:endParaRP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/>
            </a:pPr>
          </a:p>
          <a:p>
            <a:pPr lvl="1" marL="501468" marR="40640" indent="-321468" defTabSz="910828">
              <a:lnSpc>
                <a:spcPct val="85000"/>
              </a:lnSpc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total delay= Internet delay + access delay+ LAN delay</a:t>
            </a:r>
          </a:p>
          <a:p>
            <a:pPr marL="411933" marR="40640" indent="-330653" defTabSz="910828">
              <a:lnSpc>
                <a:spcPct val="85000"/>
              </a:lnSpc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     =  2 sec + msec + μs</a:t>
            </a:r>
          </a:p>
        </p:txBody>
      </p:sp>
      <p:sp>
        <p:nvSpPr>
          <p:cNvPr id="701" name="Caching example: fatter access l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3800"/>
              <a:t>Caching example: </a:t>
            </a:r>
            <a:r>
              <a:rPr sz="3400"/>
              <a:t>fatter access link</a:t>
            </a:r>
            <a:r>
              <a:rPr sz="3800"/>
              <a:t> </a:t>
            </a:r>
          </a:p>
        </p:txBody>
      </p:sp>
      <p:sp>
        <p:nvSpPr>
          <p:cNvPr id="702" name="origin…"/>
          <p:cNvSpPr txBox="1"/>
          <p:nvPr/>
        </p:nvSpPr>
        <p:spPr>
          <a:xfrm>
            <a:off x="7818757" y="1824037"/>
            <a:ext cx="823593" cy="56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origin</a:t>
            </a:r>
          </a:p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servers</a:t>
            </a:r>
          </a:p>
        </p:txBody>
      </p:sp>
      <p:sp>
        <p:nvSpPr>
          <p:cNvPr id="703" name="15 Mbps…"/>
          <p:cNvSpPr txBox="1"/>
          <p:nvPr/>
        </p:nvSpPr>
        <p:spPr>
          <a:xfrm>
            <a:off x="6592888" y="3656012"/>
            <a:ext cx="1081786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15 Mbps </a:t>
            </a:r>
          </a:p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access link</a:t>
            </a:r>
          </a:p>
        </p:txBody>
      </p:sp>
      <p:grpSp>
        <p:nvGrpSpPr>
          <p:cNvPr id="706" name="Group"/>
          <p:cNvGrpSpPr/>
          <p:nvPr/>
        </p:nvGrpSpPr>
        <p:grpSpPr>
          <a:xfrm>
            <a:off x="3347442" y="3750369"/>
            <a:ext cx="2062759" cy="161727"/>
            <a:chOff x="0" y="0"/>
            <a:chExt cx="2062757" cy="161726"/>
          </a:xfrm>
        </p:grpSpPr>
        <p:sp>
          <p:nvSpPr>
            <p:cNvPr id="704" name="Line"/>
            <p:cNvSpPr/>
            <p:nvPr/>
          </p:nvSpPr>
          <p:spPr>
            <a:xfrm>
              <a:off x="0" y="10913"/>
              <a:ext cx="991196" cy="150814"/>
            </a:xfrm>
            <a:prstGeom prst="line">
              <a:avLst/>
            </a:prstGeom>
            <a:noFill/>
            <a:ln w="254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150 Mbps"/>
            <p:cNvSpPr/>
            <p:nvPr/>
          </p:nvSpPr>
          <p:spPr>
            <a:xfrm>
              <a:off x="839390" y="0"/>
              <a:ext cx="122336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sp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Gill Sans MT"/>
                <a:defRPr sz="1800">
                  <a:latin typeface="+mn-lt"/>
                  <a:ea typeface="+mn-ea"/>
                  <a:cs typeface="+mn-cs"/>
                  <a:sym typeface="Gill Sans MT"/>
                </a:defRPr>
              </a:lvl1pPr>
            </a:lstStyle>
            <a:p>
              <a:pPr/>
              <a:r>
                <a:t>150 Mbps</a:t>
              </a:r>
            </a:p>
          </p:txBody>
        </p:sp>
      </p:grpSp>
      <p:sp>
        <p:nvSpPr>
          <p:cNvPr id="707" name="Line"/>
          <p:cNvSpPr/>
          <p:nvPr/>
        </p:nvSpPr>
        <p:spPr>
          <a:xfrm>
            <a:off x="6706195" y="3789362"/>
            <a:ext cx="1154113" cy="174626"/>
          </a:xfrm>
          <a:prstGeom prst="line">
            <a:avLst/>
          </a:prstGeom>
          <a:ln w="25400">
            <a:solidFill>
              <a:srgbClr val="D81E00"/>
            </a:solidFill>
            <a:tailEnd type="triangle"/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8" name="150 Mbps"/>
          <p:cNvSpPr txBox="1"/>
          <p:nvPr/>
        </p:nvSpPr>
        <p:spPr>
          <a:xfrm>
            <a:off x="7788275" y="3779837"/>
            <a:ext cx="983751" cy="29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1400"/>
            </a:lvl1pPr>
          </a:lstStyle>
          <a:p>
            <a:pPr/>
            <a:r>
              <a:t>150 Mbps</a:t>
            </a:r>
          </a:p>
        </p:txBody>
      </p:sp>
      <p:grpSp>
        <p:nvGrpSpPr>
          <p:cNvPr id="711" name="Group"/>
          <p:cNvGrpSpPr/>
          <p:nvPr/>
        </p:nvGrpSpPr>
        <p:grpSpPr>
          <a:xfrm>
            <a:off x="2332391" y="4749800"/>
            <a:ext cx="2007566" cy="441325"/>
            <a:chOff x="0" y="0"/>
            <a:chExt cx="2007565" cy="441324"/>
          </a:xfrm>
        </p:grpSpPr>
        <p:sp>
          <p:nvSpPr>
            <p:cNvPr id="709" name="Line"/>
            <p:cNvSpPr/>
            <p:nvPr/>
          </p:nvSpPr>
          <p:spPr>
            <a:xfrm>
              <a:off x="0" y="0"/>
              <a:ext cx="1263768" cy="239713"/>
            </a:xfrm>
            <a:prstGeom prst="line">
              <a:avLst/>
            </a:prstGeom>
            <a:noFill/>
            <a:ln w="254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msecs"/>
            <p:cNvSpPr txBox="1"/>
            <p:nvPr/>
          </p:nvSpPr>
          <p:spPr>
            <a:xfrm>
              <a:off x="1113035" y="103187"/>
              <a:ext cx="894531" cy="33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Gill Sans MT"/>
                <a:defRPr sz="1800">
                  <a:latin typeface="+mn-lt"/>
                  <a:ea typeface="+mn-ea"/>
                  <a:cs typeface="+mn-cs"/>
                  <a:sym typeface="Gill Sans MT"/>
                </a:defRPr>
              </a:lvl1pPr>
            </a:lstStyle>
            <a:p>
              <a:pPr/>
              <a:r>
                <a:t>msecs</a:t>
              </a:r>
            </a:p>
          </p:txBody>
        </p:sp>
      </p:grpSp>
      <p:sp>
        <p:nvSpPr>
          <p:cNvPr id="712" name="Cost: increased access link speed (not cheap!)"/>
          <p:cNvSpPr txBox="1"/>
          <p:nvPr/>
        </p:nvSpPr>
        <p:spPr>
          <a:xfrm>
            <a:off x="4746709" y="5830887"/>
            <a:ext cx="4571436" cy="72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1800"/>
            </a:pPr>
            <a:r>
              <a: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Cost:</a:t>
            </a:r>
            <a:r>
              <a:rPr sz="2200"/>
              <a:t> increased access link speed (not cheap!)</a:t>
            </a:r>
          </a:p>
        </p:txBody>
      </p:sp>
      <p:grpSp>
        <p:nvGrpSpPr>
          <p:cNvPr id="715" name="Group"/>
          <p:cNvGrpSpPr/>
          <p:nvPr/>
        </p:nvGrpSpPr>
        <p:grpSpPr>
          <a:xfrm>
            <a:off x="3155397" y="4745384"/>
            <a:ext cx="1692825" cy="338139"/>
            <a:chOff x="0" y="0"/>
            <a:chExt cx="1692823" cy="338137"/>
          </a:xfrm>
        </p:grpSpPr>
        <p:sp>
          <p:nvSpPr>
            <p:cNvPr id="713" name="Line"/>
            <p:cNvSpPr/>
            <p:nvPr/>
          </p:nvSpPr>
          <p:spPr>
            <a:xfrm>
              <a:off x="0" y="82550"/>
              <a:ext cx="1079371" cy="117476"/>
            </a:xfrm>
            <a:prstGeom prst="line">
              <a:avLst/>
            </a:prstGeom>
            <a:noFill/>
            <a:ln w="25400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10%"/>
            <p:cNvSpPr txBox="1"/>
            <p:nvPr/>
          </p:nvSpPr>
          <p:spPr>
            <a:xfrm>
              <a:off x="916859" y="0"/>
              <a:ext cx="775965" cy="33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t">
              <a:noAutofit/>
            </a:bodyPr>
            <a:lstStyle>
              <a:lvl1pPr marL="383540" marR="40640" indent="-342900" defTabSz="910828">
                <a:spcBef>
                  <a:spcPts val="400"/>
                </a:spcBef>
                <a:buClr>
                  <a:srgbClr val="434ED6"/>
                </a:buClr>
                <a:buFont typeface="Gill Sans MT"/>
                <a:defRPr sz="1800">
                  <a:latin typeface="+mn-lt"/>
                  <a:ea typeface="+mn-ea"/>
                  <a:cs typeface="+mn-cs"/>
                  <a:sym typeface="Gill Sans MT"/>
                </a:defRPr>
              </a:lvl1pPr>
            </a:lstStyle>
            <a:p>
              <a:pPr/>
              <a:r>
                <a:t>10%</a:t>
              </a:r>
            </a:p>
          </p:txBody>
        </p:sp>
      </p:grpSp>
      <p:sp>
        <p:nvSpPr>
          <p:cNvPr id="716" name="Line"/>
          <p:cNvSpPr/>
          <p:nvPr/>
        </p:nvSpPr>
        <p:spPr>
          <a:xfrm>
            <a:off x="5267325" y="2409825"/>
            <a:ext cx="285751" cy="11608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7" name="Line"/>
          <p:cNvSpPr/>
          <p:nvPr/>
        </p:nvSpPr>
        <p:spPr>
          <a:xfrm>
            <a:off x="6076950" y="2028825"/>
            <a:ext cx="66676" cy="27622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8" name="Line"/>
          <p:cNvSpPr/>
          <p:nvPr/>
        </p:nvSpPr>
        <p:spPr>
          <a:xfrm flipH="1">
            <a:off x="6706195" y="2066925"/>
            <a:ext cx="9526" cy="238125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9" name="Line"/>
          <p:cNvSpPr/>
          <p:nvPr/>
        </p:nvSpPr>
        <p:spPr>
          <a:xfrm flipH="1">
            <a:off x="7161609" y="2228850"/>
            <a:ext cx="133351" cy="209551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0" name="Line"/>
          <p:cNvSpPr/>
          <p:nvPr/>
        </p:nvSpPr>
        <p:spPr>
          <a:xfrm flipH="1" flipV="1">
            <a:off x="7324725" y="2990850"/>
            <a:ext cx="247651" cy="1588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1" name="Shape"/>
          <p:cNvSpPr/>
          <p:nvPr/>
        </p:nvSpPr>
        <p:spPr>
          <a:xfrm>
            <a:off x="5369909" y="2077863"/>
            <a:ext cx="2104697" cy="148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308" fill="norm" stroke="1" extrusionOk="0">
                <a:moveTo>
                  <a:pt x="90" y="7717"/>
                </a:moveTo>
                <a:cubicBezTo>
                  <a:pt x="-41" y="5572"/>
                  <a:pt x="-183" y="1218"/>
                  <a:pt x="879" y="231"/>
                </a:cubicBezTo>
                <a:cubicBezTo>
                  <a:pt x="1942" y="-757"/>
                  <a:pt x="4602" y="1738"/>
                  <a:pt x="6464" y="1790"/>
                </a:cubicBezTo>
                <a:cubicBezTo>
                  <a:pt x="8325" y="1842"/>
                  <a:pt x="9782" y="88"/>
                  <a:pt x="12049" y="543"/>
                </a:cubicBezTo>
                <a:cubicBezTo>
                  <a:pt x="14315" y="998"/>
                  <a:pt x="18706" y="2258"/>
                  <a:pt x="20061" y="4520"/>
                </a:cubicBezTo>
                <a:cubicBezTo>
                  <a:pt x="21417" y="6781"/>
                  <a:pt x="20891" y="11525"/>
                  <a:pt x="20183" y="14111"/>
                </a:cubicBezTo>
                <a:cubicBezTo>
                  <a:pt x="19475" y="16697"/>
                  <a:pt x="17836" y="19231"/>
                  <a:pt x="15812" y="20037"/>
                </a:cubicBezTo>
                <a:cubicBezTo>
                  <a:pt x="13789" y="20843"/>
                  <a:pt x="9863" y="19660"/>
                  <a:pt x="8042" y="18946"/>
                </a:cubicBezTo>
                <a:cubicBezTo>
                  <a:pt x="6221" y="18231"/>
                  <a:pt x="5948" y="16723"/>
                  <a:pt x="4886" y="15748"/>
                </a:cubicBezTo>
                <a:cubicBezTo>
                  <a:pt x="3823" y="14774"/>
                  <a:pt x="2468" y="14436"/>
                  <a:pt x="1668" y="13097"/>
                </a:cubicBezTo>
                <a:cubicBezTo>
                  <a:pt x="869" y="11759"/>
                  <a:pt x="70" y="9887"/>
                  <a:pt x="90" y="7717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722" name="public…"/>
          <p:cNvSpPr txBox="1"/>
          <p:nvPr/>
        </p:nvSpPr>
        <p:spPr>
          <a:xfrm>
            <a:off x="6109290" y="2354262"/>
            <a:ext cx="841784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public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 Internet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6175374" y="3165474"/>
            <a:ext cx="881064" cy="307977"/>
            <a:chOff x="0" y="0"/>
            <a:chExt cx="881062" cy="307975"/>
          </a:xfrm>
        </p:grpSpPr>
        <p:sp>
          <p:nvSpPr>
            <p:cNvPr id="723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25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28" name="Group"/>
            <p:cNvGrpSpPr/>
            <p:nvPr/>
          </p:nvGrpSpPr>
          <p:grpSpPr>
            <a:xfrm>
              <a:off x="177800" y="50800"/>
              <a:ext cx="492126" cy="95251"/>
              <a:chOff x="0" y="0"/>
              <a:chExt cx="492125" cy="95250"/>
            </a:xfrm>
          </p:grpSpPr>
          <p:sp>
            <p:nvSpPr>
              <p:cNvPr id="726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27" name="Line"/>
              <p:cNvSpPr/>
              <p:nvPr/>
            </p:nvSpPr>
            <p:spPr>
              <a:xfrm>
                <a:off x="22621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29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4919662" y="1957387"/>
            <a:ext cx="376235" cy="576264"/>
            <a:chOff x="0" y="0"/>
            <a:chExt cx="376234" cy="576262"/>
          </a:xfrm>
        </p:grpSpPr>
        <p:sp>
          <p:nvSpPr>
            <p:cNvPr id="732" name="Shape"/>
            <p:cNvSpPr/>
            <p:nvPr/>
          </p:nvSpPr>
          <p:spPr>
            <a:xfrm>
              <a:off x="299078" y="961"/>
              <a:ext cx="75035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34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35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36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161895" y="57230"/>
              <a:ext cx="154048" cy="34875"/>
              <a:chOff x="0" y="0"/>
              <a:chExt cx="154046" cy="34873"/>
            </a:xfrm>
          </p:grpSpPr>
          <p:sp>
            <p:nvSpPr>
              <p:cNvPr id="737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38" name="Rounded Rectangle"/>
              <p:cNvSpPr/>
              <p:nvPr/>
            </p:nvSpPr>
            <p:spPr>
              <a:xfrm>
                <a:off x="3187" y="3490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40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161329" y="136583"/>
              <a:ext cx="154048" cy="31766"/>
              <a:chOff x="0" y="0"/>
              <a:chExt cx="154046" cy="31764"/>
            </a:xfrm>
          </p:grpSpPr>
          <p:sp>
            <p:nvSpPr>
              <p:cNvPr id="741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42" name="Rounded Rectangle"/>
              <p:cNvSpPr/>
              <p:nvPr/>
            </p:nvSpPr>
            <p:spPr>
              <a:xfrm>
                <a:off x="2160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44" name="Rectangle"/>
            <p:cNvSpPr/>
            <p:nvPr/>
          </p:nvSpPr>
          <p:spPr>
            <a:xfrm>
              <a:off x="18454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45" name="Rectangle"/>
            <p:cNvSpPr/>
            <p:nvPr/>
          </p:nvSpPr>
          <p:spPr>
            <a:xfrm>
              <a:off x="23862" y="295346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48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746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47" name="Rounded Rectangle"/>
              <p:cNvSpPr/>
              <p:nvPr/>
            </p:nvSpPr>
            <p:spPr>
              <a:xfrm>
                <a:off x="4209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49" name="Shape"/>
            <p:cNvSpPr/>
            <p:nvPr/>
          </p:nvSpPr>
          <p:spPr>
            <a:xfrm>
              <a:off x="304381" y="222471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52" name="Group"/>
            <p:cNvGrpSpPr/>
            <p:nvPr/>
          </p:nvGrpSpPr>
          <p:grpSpPr>
            <a:xfrm>
              <a:off x="158819" y="215978"/>
              <a:ext cx="153887" cy="33432"/>
              <a:chOff x="0" y="0"/>
              <a:chExt cx="153886" cy="33430"/>
            </a:xfrm>
          </p:grpSpPr>
          <p:sp>
            <p:nvSpPr>
              <p:cNvPr id="750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51" name="Rounded Rectangle"/>
              <p:cNvSpPr/>
              <p:nvPr/>
            </p:nvSpPr>
            <p:spPr>
              <a:xfrm>
                <a:off x="3192" y="3126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53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4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5" name="Shape"/>
            <p:cNvSpPr/>
            <p:nvPr/>
          </p:nvSpPr>
          <p:spPr>
            <a:xfrm>
              <a:off x="311540" y="60367"/>
              <a:ext cx="64695" cy="5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6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7" name="Shape"/>
            <p:cNvSpPr/>
            <p:nvPr/>
          </p:nvSpPr>
          <p:spPr>
            <a:xfrm>
              <a:off x="308093" y="525514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8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59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0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1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2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3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797" name="Group"/>
          <p:cNvGrpSpPr/>
          <p:nvPr/>
        </p:nvGrpSpPr>
        <p:grpSpPr>
          <a:xfrm>
            <a:off x="5834062" y="1479549"/>
            <a:ext cx="376235" cy="576264"/>
            <a:chOff x="0" y="0"/>
            <a:chExt cx="376233" cy="576262"/>
          </a:xfrm>
        </p:grpSpPr>
        <p:sp>
          <p:nvSpPr>
            <p:cNvPr id="765" name="Shape"/>
            <p:cNvSpPr/>
            <p:nvPr/>
          </p:nvSpPr>
          <p:spPr>
            <a:xfrm>
              <a:off x="299078" y="962"/>
              <a:ext cx="75035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6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7" name="Shape"/>
            <p:cNvSpPr/>
            <p:nvPr/>
          </p:nvSpPr>
          <p:spPr>
            <a:xfrm>
              <a:off x="314617" y="33912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8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69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72" name="Group"/>
            <p:cNvGrpSpPr/>
            <p:nvPr/>
          </p:nvGrpSpPr>
          <p:grpSpPr>
            <a:xfrm>
              <a:off x="161895" y="56356"/>
              <a:ext cx="154048" cy="34875"/>
              <a:chOff x="0" y="0"/>
              <a:chExt cx="154046" cy="34873"/>
            </a:xfrm>
          </p:grpSpPr>
          <p:sp>
            <p:nvSpPr>
              <p:cNvPr id="770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71" name="Rounded Rectangle"/>
              <p:cNvSpPr/>
              <p:nvPr/>
            </p:nvSpPr>
            <p:spPr>
              <a:xfrm>
                <a:off x="3186" y="5641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73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76" name="Group"/>
            <p:cNvGrpSpPr/>
            <p:nvPr/>
          </p:nvGrpSpPr>
          <p:grpSpPr>
            <a:xfrm>
              <a:off x="157757" y="136583"/>
              <a:ext cx="154047" cy="31766"/>
              <a:chOff x="0" y="0"/>
              <a:chExt cx="154046" cy="31764"/>
            </a:xfrm>
          </p:grpSpPr>
          <p:sp>
            <p:nvSpPr>
              <p:cNvPr id="774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75" name="Rounded Rectangle"/>
              <p:cNvSpPr/>
              <p:nvPr/>
            </p:nvSpPr>
            <p:spPr>
              <a:xfrm>
                <a:off x="5732" y="3014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77" name="Rectangle"/>
            <p:cNvSpPr/>
            <p:nvPr/>
          </p:nvSpPr>
          <p:spPr>
            <a:xfrm>
              <a:off x="23812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78" name="Rectangle"/>
            <p:cNvSpPr/>
            <p:nvPr/>
          </p:nvSpPr>
          <p:spPr>
            <a:xfrm>
              <a:off x="23862" y="295346"/>
              <a:ext cx="157229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81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779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80" name="Rounded Rectangle"/>
              <p:cNvSpPr/>
              <p:nvPr/>
            </p:nvSpPr>
            <p:spPr>
              <a:xfrm>
                <a:off x="637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82" name="Shape"/>
            <p:cNvSpPr/>
            <p:nvPr/>
          </p:nvSpPr>
          <p:spPr>
            <a:xfrm>
              <a:off x="304380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785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783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784" name="Rounded Rectangle"/>
              <p:cNvSpPr/>
              <p:nvPr/>
            </p:nvSpPr>
            <p:spPr>
              <a:xfrm>
                <a:off x="319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786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87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88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89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0" name="Shape"/>
            <p:cNvSpPr/>
            <p:nvPr/>
          </p:nvSpPr>
          <p:spPr>
            <a:xfrm>
              <a:off x="308092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1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2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3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4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5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830" name="Group"/>
          <p:cNvGrpSpPr/>
          <p:nvPr/>
        </p:nvGrpSpPr>
        <p:grpSpPr>
          <a:xfrm>
            <a:off x="6586537" y="1509117"/>
            <a:ext cx="376235" cy="578446"/>
            <a:chOff x="0" y="0"/>
            <a:chExt cx="376233" cy="578445"/>
          </a:xfrm>
        </p:grpSpPr>
        <p:sp>
          <p:nvSpPr>
            <p:cNvPr id="798" name="Shape"/>
            <p:cNvSpPr/>
            <p:nvPr/>
          </p:nvSpPr>
          <p:spPr>
            <a:xfrm>
              <a:off x="299078" y="3145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1430" y="0"/>
              <a:ext cx="277869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00" name="Shape"/>
            <p:cNvSpPr/>
            <p:nvPr/>
          </p:nvSpPr>
          <p:spPr>
            <a:xfrm>
              <a:off x="314617" y="36095"/>
              <a:ext cx="43323" cy="5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01" name="Shape"/>
            <p:cNvSpPr/>
            <p:nvPr/>
          </p:nvSpPr>
          <p:spPr>
            <a:xfrm>
              <a:off x="303319" y="293440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05" name="Group"/>
            <p:cNvGrpSpPr/>
            <p:nvPr/>
          </p:nvGrpSpPr>
          <p:grpSpPr>
            <a:xfrm>
              <a:off x="161895" y="59413"/>
              <a:ext cx="154047" cy="34875"/>
              <a:chOff x="0" y="0"/>
              <a:chExt cx="154046" cy="34873"/>
            </a:xfrm>
          </p:grpSpPr>
          <p:sp>
            <p:nvSpPr>
              <p:cNvPr id="803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04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06" name="Rectangle"/>
            <p:cNvSpPr/>
            <p:nvPr/>
          </p:nvSpPr>
          <p:spPr>
            <a:xfrm>
              <a:off x="22271" y="143362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09" name="Group"/>
            <p:cNvGrpSpPr/>
            <p:nvPr/>
          </p:nvGrpSpPr>
          <p:grpSpPr>
            <a:xfrm>
              <a:off x="160302" y="138766"/>
              <a:ext cx="154048" cy="31766"/>
              <a:chOff x="0" y="0"/>
              <a:chExt cx="154046" cy="31764"/>
            </a:xfrm>
          </p:grpSpPr>
          <p:sp>
            <p:nvSpPr>
              <p:cNvPr id="807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08" name="Rounded Rectangle"/>
              <p:cNvSpPr/>
              <p:nvPr/>
            </p:nvSpPr>
            <p:spPr>
              <a:xfrm>
                <a:off x="3187" y="4108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10" name="Rectangle"/>
            <p:cNvSpPr/>
            <p:nvPr/>
          </p:nvSpPr>
          <p:spPr>
            <a:xfrm>
              <a:off x="20680" y="226098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11" name="Rectangle"/>
            <p:cNvSpPr/>
            <p:nvPr/>
          </p:nvSpPr>
          <p:spPr>
            <a:xfrm>
              <a:off x="23862" y="297529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14" name="Group"/>
            <p:cNvGrpSpPr/>
            <p:nvPr/>
          </p:nvGrpSpPr>
          <p:grpSpPr>
            <a:xfrm>
              <a:off x="155376" y="291097"/>
              <a:ext cx="155589" cy="35012"/>
              <a:chOff x="0" y="0"/>
              <a:chExt cx="155588" cy="35010"/>
            </a:xfrm>
          </p:grpSpPr>
          <p:sp>
            <p:nvSpPr>
              <p:cNvPr id="812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13" name="Rounded Rectangle"/>
              <p:cNvSpPr/>
              <p:nvPr/>
            </p:nvSpPr>
            <p:spPr>
              <a:xfrm>
                <a:off x="4936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15" name="Shape"/>
            <p:cNvSpPr/>
            <p:nvPr/>
          </p:nvSpPr>
          <p:spPr>
            <a:xfrm>
              <a:off x="304381" y="224654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158818" y="214312"/>
              <a:ext cx="153887" cy="33765"/>
              <a:chOff x="0" y="0"/>
              <a:chExt cx="153886" cy="33764"/>
            </a:xfrm>
          </p:grpSpPr>
          <p:sp>
            <p:nvSpPr>
              <p:cNvPr id="816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17" name="Rounded Rectangle"/>
              <p:cNvSpPr/>
              <p:nvPr/>
            </p:nvSpPr>
            <p:spPr>
              <a:xfrm>
                <a:off x="3193" y="6974"/>
                <a:ext cx="147714" cy="26791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19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0" name="Shape"/>
            <p:cNvSpPr/>
            <p:nvPr/>
          </p:nvSpPr>
          <p:spPr>
            <a:xfrm>
              <a:off x="310744" y="141197"/>
              <a:ext cx="62839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1" name="Shape"/>
            <p:cNvSpPr/>
            <p:nvPr/>
          </p:nvSpPr>
          <p:spPr>
            <a:xfrm>
              <a:off x="311539" y="62551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2" name="Oval"/>
            <p:cNvSpPr/>
            <p:nvPr/>
          </p:nvSpPr>
          <p:spPr>
            <a:xfrm>
              <a:off x="365098" y="527697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3" name="Shape"/>
            <p:cNvSpPr/>
            <p:nvPr/>
          </p:nvSpPr>
          <p:spPr>
            <a:xfrm>
              <a:off x="308093" y="527697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4" name="Rounded Rectangle"/>
            <p:cNvSpPr/>
            <p:nvPr/>
          </p:nvSpPr>
          <p:spPr>
            <a:xfrm>
              <a:off x="0" y="543571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21430" y="551508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6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7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8" name="Circle"/>
            <p:cNvSpPr/>
            <p:nvPr/>
          </p:nvSpPr>
          <p:spPr>
            <a:xfrm>
              <a:off x="138137" y="473273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244459" y="340340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7196137" y="1660921"/>
            <a:ext cx="376235" cy="579042"/>
            <a:chOff x="0" y="0"/>
            <a:chExt cx="376234" cy="579040"/>
          </a:xfrm>
        </p:grpSpPr>
        <p:sp>
          <p:nvSpPr>
            <p:cNvPr id="831" name="Shape"/>
            <p:cNvSpPr/>
            <p:nvPr/>
          </p:nvSpPr>
          <p:spPr>
            <a:xfrm>
              <a:off x="299078" y="3740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32" name="Rectangle"/>
            <p:cNvSpPr/>
            <p:nvPr/>
          </p:nvSpPr>
          <p:spPr>
            <a:xfrm>
              <a:off x="1904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33" name="Shape"/>
            <p:cNvSpPr/>
            <p:nvPr/>
          </p:nvSpPr>
          <p:spPr>
            <a:xfrm>
              <a:off x="314617" y="36690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34" name="Shape"/>
            <p:cNvSpPr/>
            <p:nvPr/>
          </p:nvSpPr>
          <p:spPr>
            <a:xfrm>
              <a:off x="303319" y="294036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38" name="Group"/>
            <p:cNvGrpSpPr/>
            <p:nvPr/>
          </p:nvGrpSpPr>
          <p:grpSpPr>
            <a:xfrm>
              <a:off x="161895" y="60009"/>
              <a:ext cx="154047" cy="34875"/>
              <a:chOff x="0" y="0"/>
              <a:chExt cx="154046" cy="34873"/>
            </a:xfrm>
          </p:grpSpPr>
          <p:sp>
            <p:nvSpPr>
              <p:cNvPr id="836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37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39" name="Rectangle"/>
            <p:cNvSpPr/>
            <p:nvPr/>
          </p:nvSpPr>
          <p:spPr>
            <a:xfrm>
              <a:off x="22271" y="143957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42" name="Group"/>
            <p:cNvGrpSpPr/>
            <p:nvPr/>
          </p:nvGrpSpPr>
          <p:grpSpPr>
            <a:xfrm>
              <a:off x="160302" y="139362"/>
              <a:ext cx="154048" cy="31765"/>
              <a:chOff x="0" y="0"/>
              <a:chExt cx="154046" cy="31764"/>
            </a:xfrm>
          </p:grpSpPr>
          <p:sp>
            <p:nvSpPr>
              <p:cNvPr id="840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41" name="Rounded Rectangle"/>
              <p:cNvSpPr/>
              <p:nvPr/>
            </p:nvSpPr>
            <p:spPr>
              <a:xfrm>
                <a:off x="3187" y="3512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43" name="Rectangle"/>
            <p:cNvSpPr/>
            <p:nvPr/>
          </p:nvSpPr>
          <p:spPr>
            <a:xfrm>
              <a:off x="20680" y="226693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44" name="Rectangle"/>
            <p:cNvSpPr/>
            <p:nvPr/>
          </p:nvSpPr>
          <p:spPr>
            <a:xfrm>
              <a:off x="23862" y="298124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47" name="Group"/>
            <p:cNvGrpSpPr/>
            <p:nvPr/>
          </p:nvGrpSpPr>
          <p:grpSpPr>
            <a:xfrm>
              <a:off x="152995" y="291693"/>
              <a:ext cx="156521" cy="35011"/>
              <a:chOff x="0" y="0"/>
              <a:chExt cx="156520" cy="35010"/>
            </a:xfrm>
          </p:grpSpPr>
          <p:sp>
            <p:nvSpPr>
              <p:cNvPr id="845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46" name="Rounded Rectangle"/>
              <p:cNvSpPr/>
              <p:nvPr/>
            </p:nvSpPr>
            <p:spPr>
              <a:xfrm>
                <a:off x="7317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48" name="Shape"/>
            <p:cNvSpPr/>
            <p:nvPr/>
          </p:nvSpPr>
          <p:spPr>
            <a:xfrm>
              <a:off x="304381" y="225250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51" name="Group"/>
            <p:cNvGrpSpPr/>
            <p:nvPr/>
          </p:nvGrpSpPr>
          <p:grpSpPr>
            <a:xfrm>
              <a:off x="158818" y="214312"/>
              <a:ext cx="153887" cy="34360"/>
              <a:chOff x="0" y="0"/>
              <a:chExt cx="153886" cy="34359"/>
            </a:xfrm>
          </p:grpSpPr>
          <p:sp>
            <p:nvSpPr>
              <p:cNvPr id="849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50" name="Rounded Rectangle"/>
              <p:cNvSpPr/>
              <p:nvPr/>
            </p:nvSpPr>
            <p:spPr>
              <a:xfrm>
                <a:off x="3193" y="7570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52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3" name="Shape"/>
            <p:cNvSpPr/>
            <p:nvPr/>
          </p:nvSpPr>
          <p:spPr>
            <a:xfrm>
              <a:off x="310744" y="141793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4" name="Shape"/>
            <p:cNvSpPr/>
            <p:nvPr/>
          </p:nvSpPr>
          <p:spPr>
            <a:xfrm>
              <a:off x="311540" y="63146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5" name="Oval"/>
            <p:cNvSpPr/>
            <p:nvPr/>
          </p:nvSpPr>
          <p:spPr>
            <a:xfrm>
              <a:off x="365098" y="528292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6" name="Shape"/>
            <p:cNvSpPr/>
            <p:nvPr/>
          </p:nvSpPr>
          <p:spPr>
            <a:xfrm>
              <a:off x="308093" y="528292"/>
              <a:ext cx="64960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7" name="Rounded Rectangle"/>
            <p:cNvSpPr/>
            <p:nvPr/>
          </p:nvSpPr>
          <p:spPr>
            <a:xfrm>
              <a:off x="0" y="544166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8" name="Rounded Rectangle"/>
            <p:cNvSpPr/>
            <p:nvPr/>
          </p:nvSpPr>
          <p:spPr>
            <a:xfrm>
              <a:off x="19049" y="552103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59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0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1" name="Circle"/>
            <p:cNvSpPr/>
            <p:nvPr/>
          </p:nvSpPr>
          <p:spPr>
            <a:xfrm>
              <a:off x="138138" y="473273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2" name="Rectangle"/>
            <p:cNvSpPr/>
            <p:nvPr/>
          </p:nvSpPr>
          <p:spPr>
            <a:xfrm>
              <a:off x="244459" y="340935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7524749" y="2609849"/>
            <a:ext cx="376236" cy="576264"/>
            <a:chOff x="0" y="0"/>
            <a:chExt cx="376234" cy="576262"/>
          </a:xfrm>
        </p:grpSpPr>
        <p:sp>
          <p:nvSpPr>
            <p:cNvPr id="864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5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6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7" name="Shape"/>
            <p:cNvSpPr/>
            <p:nvPr/>
          </p:nvSpPr>
          <p:spPr>
            <a:xfrm>
              <a:off x="303320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68" name="Rectangle"/>
            <p:cNvSpPr/>
            <p:nvPr/>
          </p:nvSpPr>
          <p:spPr>
            <a:xfrm>
              <a:off x="20835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71" name="Group"/>
            <p:cNvGrpSpPr/>
            <p:nvPr/>
          </p:nvGrpSpPr>
          <p:grpSpPr>
            <a:xfrm>
              <a:off x="161895" y="60126"/>
              <a:ext cx="154047" cy="34875"/>
              <a:chOff x="0" y="0"/>
              <a:chExt cx="154046" cy="34873"/>
            </a:xfrm>
          </p:grpSpPr>
          <p:sp>
            <p:nvSpPr>
              <p:cNvPr id="869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70" name="Rounded Rectangle"/>
              <p:cNvSpPr/>
              <p:nvPr/>
            </p:nvSpPr>
            <p:spPr>
              <a:xfrm>
                <a:off x="3187" y="1871"/>
                <a:ext cx="147674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72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75" name="Group"/>
            <p:cNvGrpSpPr/>
            <p:nvPr/>
          </p:nvGrpSpPr>
          <p:grpSpPr>
            <a:xfrm>
              <a:off x="160302" y="136583"/>
              <a:ext cx="154048" cy="31766"/>
              <a:chOff x="0" y="0"/>
              <a:chExt cx="154046" cy="31764"/>
            </a:xfrm>
          </p:grpSpPr>
          <p:sp>
            <p:nvSpPr>
              <p:cNvPr id="873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74" name="Rounded Rectangle"/>
              <p:cNvSpPr/>
              <p:nvPr/>
            </p:nvSpPr>
            <p:spPr>
              <a:xfrm>
                <a:off x="3187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76" name="Rectangle"/>
            <p:cNvSpPr/>
            <p:nvPr/>
          </p:nvSpPr>
          <p:spPr>
            <a:xfrm>
              <a:off x="20680" y="223915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77" name="Rectangle"/>
            <p:cNvSpPr/>
            <p:nvPr/>
          </p:nvSpPr>
          <p:spPr>
            <a:xfrm>
              <a:off x="23862" y="295346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80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878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79" name="Rounded Rectangle"/>
              <p:cNvSpPr/>
              <p:nvPr/>
            </p:nvSpPr>
            <p:spPr>
              <a:xfrm>
                <a:off x="3192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81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884" name="Group"/>
            <p:cNvGrpSpPr/>
            <p:nvPr/>
          </p:nvGrpSpPr>
          <p:grpSpPr>
            <a:xfrm>
              <a:off x="154781" y="215978"/>
              <a:ext cx="154945" cy="33432"/>
              <a:chOff x="0" y="0"/>
              <a:chExt cx="154944" cy="33430"/>
            </a:xfrm>
          </p:grpSpPr>
          <p:sp>
            <p:nvSpPr>
              <p:cNvPr id="882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883" name="Rounded Rectangle"/>
              <p:cNvSpPr/>
              <p:nvPr/>
            </p:nvSpPr>
            <p:spPr>
              <a:xfrm>
                <a:off x="7230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885" name="Rectangle"/>
            <p:cNvSpPr/>
            <p:nvPr/>
          </p:nvSpPr>
          <p:spPr>
            <a:xfrm>
              <a:off x="293776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86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87" name="Shape"/>
            <p:cNvSpPr/>
            <p:nvPr/>
          </p:nvSpPr>
          <p:spPr>
            <a:xfrm>
              <a:off x="311540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88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89" name="Shape"/>
            <p:cNvSpPr/>
            <p:nvPr/>
          </p:nvSpPr>
          <p:spPr>
            <a:xfrm>
              <a:off x="308093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0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1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2" name="Circle"/>
            <p:cNvSpPr/>
            <p:nvPr/>
          </p:nvSpPr>
          <p:spPr>
            <a:xfrm>
              <a:off x="47624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3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4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895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897" name="Shape"/>
          <p:cNvSpPr/>
          <p:nvPr/>
        </p:nvSpPr>
        <p:spPr>
          <a:xfrm>
            <a:off x="4966933" y="4408742"/>
            <a:ext cx="2874972" cy="135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1" h="20980" fill="norm" stroke="1" extrusionOk="0">
                <a:moveTo>
                  <a:pt x="106" y="7812"/>
                </a:moveTo>
                <a:cubicBezTo>
                  <a:pt x="-21" y="5593"/>
                  <a:pt x="-252" y="4409"/>
                  <a:pt x="939" y="3127"/>
                </a:cubicBezTo>
                <a:cubicBezTo>
                  <a:pt x="2130" y="1845"/>
                  <a:pt x="5252" y="587"/>
                  <a:pt x="7252" y="168"/>
                </a:cubicBezTo>
                <a:cubicBezTo>
                  <a:pt x="9253" y="-251"/>
                  <a:pt x="10791" y="193"/>
                  <a:pt x="12942" y="612"/>
                </a:cubicBezTo>
                <a:cubicBezTo>
                  <a:pt x="15092" y="1031"/>
                  <a:pt x="18920" y="-177"/>
                  <a:pt x="20134" y="2733"/>
                </a:cubicBezTo>
                <a:cubicBezTo>
                  <a:pt x="21348" y="5642"/>
                  <a:pt x="21024" y="15061"/>
                  <a:pt x="20261" y="18020"/>
                </a:cubicBezTo>
                <a:cubicBezTo>
                  <a:pt x="19498" y="20979"/>
                  <a:pt x="17486" y="20141"/>
                  <a:pt x="15578" y="20585"/>
                </a:cubicBezTo>
                <a:cubicBezTo>
                  <a:pt x="13670" y="21028"/>
                  <a:pt x="10560" y="20733"/>
                  <a:pt x="8779" y="20733"/>
                </a:cubicBezTo>
                <a:cubicBezTo>
                  <a:pt x="6998" y="20733"/>
                  <a:pt x="6096" y="21349"/>
                  <a:pt x="4917" y="20634"/>
                </a:cubicBezTo>
                <a:cubicBezTo>
                  <a:pt x="3737" y="19919"/>
                  <a:pt x="2488" y="18538"/>
                  <a:pt x="1691" y="16417"/>
                </a:cubicBezTo>
                <a:cubicBezTo>
                  <a:pt x="881" y="14272"/>
                  <a:pt x="83" y="11289"/>
                  <a:pt x="106" y="7812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898" name="Line"/>
          <p:cNvSpPr/>
          <p:nvPr/>
        </p:nvSpPr>
        <p:spPr>
          <a:xfrm flipH="1">
            <a:off x="5381625" y="4702175"/>
            <a:ext cx="855663" cy="4286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9" name="Line"/>
          <p:cNvSpPr/>
          <p:nvPr/>
        </p:nvSpPr>
        <p:spPr>
          <a:xfrm flipH="1">
            <a:off x="5891212" y="4750593"/>
            <a:ext cx="563564" cy="39290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0" name="Line"/>
          <p:cNvSpPr/>
          <p:nvPr/>
        </p:nvSpPr>
        <p:spPr>
          <a:xfrm flipH="1">
            <a:off x="6429375" y="4756150"/>
            <a:ext cx="149225" cy="3825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>
            <a:off x="6796088" y="4735512"/>
            <a:ext cx="123826" cy="41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2" name="institutional…"/>
          <p:cNvSpPr txBox="1"/>
          <p:nvPr/>
        </p:nvSpPr>
        <p:spPr>
          <a:xfrm>
            <a:off x="5013057" y="4277320"/>
            <a:ext cx="1103849" cy="52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institutional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network</a:t>
            </a:r>
          </a:p>
        </p:txBody>
      </p:sp>
      <p:sp>
        <p:nvSpPr>
          <p:cNvPr id="903" name="100 Mbps LAN"/>
          <p:cNvSpPr txBox="1"/>
          <p:nvPr/>
        </p:nvSpPr>
        <p:spPr>
          <a:xfrm>
            <a:off x="6908959" y="4661296"/>
            <a:ext cx="1420496" cy="29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1400"/>
            </a:lvl1pPr>
          </a:lstStyle>
          <a:p>
            <a:pPr/>
            <a:r>
              <a:t>100 Mbps LAN</a:t>
            </a:r>
          </a:p>
        </p:txBody>
      </p:sp>
      <p:grpSp>
        <p:nvGrpSpPr>
          <p:cNvPr id="912" name="Group"/>
          <p:cNvGrpSpPr/>
          <p:nvPr/>
        </p:nvGrpSpPr>
        <p:grpSpPr>
          <a:xfrm>
            <a:off x="6154737" y="4460874"/>
            <a:ext cx="881064" cy="307977"/>
            <a:chOff x="0" y="0"/>
            <a:chExt cx="881062" cy="307975"/>
          </a:xfrm>
        </p:grpSpPr>
        <p:sp>
          <p:nvSpPr>
            <p:cNvPr id="904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05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06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09" name="Group"/>
            <p:cNvGrpSpPr/>
            <p:nvPr/>
          </p:nvGrpSpPr>
          <p:grpSpPr>
            <a:xfrm>
              <a:off x="177800" y="50799"/>
              <a:ext cx="492126" cy="95251"/>
              <a:chOff x="0" y="0"/>
              <a:chExt cx="492125" cy="95250"/>
            </a:xfrm>
          </p:grpSpPr>
          <p:sp>
            <p:nvSpPr>
              <p:cNvPr id="907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08" name="Line"/>
              <p:cNvSpPr/>
              <p:nvPr/>
            </p:nvSpPr>
            <p:spPr>
              <a:xfrm>
                <a:off x="22225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10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5068887" y="5070475"/>
            <a:ext cx="525463" cy="557213"/>
            <a:chOff x="0" y="0"/>
            <a:chExt cx="525462" cy="557212"/>
          </a:xfrm>
        </p:grpSpPr>
        <p:pic>
          <p:nvPicPr>
            <p:cNvPr id="913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4" name="Shape"/>
            <p:cNvSpPr/>
            <p:nvPr/>
          </p:nvSpPr>
          <p:spPr>
            <a:xfrm flipH="1">
              <a:off x="223897" y="53451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6784975" y="5027612"/>
            <a:ext cx="376634" cy="576264"/>
            <a:chOff x="0" y="0"/>
            <a:chExt cx="376633" cy="576262"/>
          </a:xfrm>
        </p:grpSpPr>
        <p:sp>
          <p:nvSpPr>
            <p:cNvPr id="916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17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18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19" name="Shape"/>
            <p:cNvSpPr/>
            <p:nvPr/>
          </p:nvSpPr>
          <p:spPr>
            <a:xfrm>
              <a:off x="303319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20" name="Rectangle"/>
            <p:cNvSpPr/>
            <p:nvPr/>
          </p:nvSpPr>
          <p:spPr>
            <a:xfrm>
              <a:off x="19089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23" name="Group"/>
            <p:cNvGrpSpPr/>
            <p:nvPr/>
          </p:nvGrpSpPr>
          <p:grpSpPr>
            <a:xfrm>
              <a:off x="162321" y="57231"/>
              <a:ext cx="154048" cy="34875"/>
              <a:chOff x="0" y="0"/>
              <a:chExt cx="154046" cy="34873"/>
            </a:xfrm>
          </p:grpSpPr>
          <p:sp>
            <p:nvSpPr>
              <p:cNvPr id="921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22" name="Rounded Rectangle"/>
              <p:cNvSpPr/>
              <p:nvPr/>
            </p:nvSpPr>
            <p:spPr>
              <a:xfrm>
                <a:off x="2761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24" name="Rectangle"/>
            <p:cNvSpPr/>
            <p:nvPr/>
          </p:nvSpPr>
          <p:spPr>
            <a:xfrm>
              <a:off x="19446" y="142676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27" name="Group"/>
            <p:cNvGrpSpPr/>
            <p:nvPr/>
          </p:nvGrpSpPr>
          <p:grpSpPr>
            <a:xfrm>
              <a:off x="160302" y="136584"/>
              <a:ext cx="154047" cy="31765"/>
              <a:chOff x="0" y="0"/>
              <a:chExt cx="154046" cy="31764"/>
            </a:xfrm>
          </p:grpSpPr>
          <p:sp>
            <p:nvSpPr>
              <p:cNvPr id="925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26" name="Rounded Rectangle"/>
              <p:cNvSpPr/>
              <p:nvPr/>
            </p:nvSpPr>
            <p:spPr>
              <a:xfrm>
                <a:off x="3187" y="3013"/>
                <a:ext cx="147674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28" name="Rectangle"/>
            <p:cNvSpPr/>
            <p:nvPr/>
          </p:nvSpPr>
          <p:spPr>
            <a:xfrm>
              <a:off x="20680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29" name="Rectangle"/>
            <p:cNvSpPr/>
            <p:nvPr/>
          </p:nvSpPr>
          <p:spPr>
            <a:xfrm>
              <a:off x="23862" y="295346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32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930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31" name="Rounded Rectangle"/>
              <p:cNvSpPr/>
              <p:nvPr/>
            </p:nvSpPr>
            <p:spPr>
              <a:xfrm>
                <a:off x="3192" y="5566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33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36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934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35" name="Rounded Rectangle"/>
              <p:cNvSpPr/>
              <p:nvPr/>
            </p:nvSpPr>
            <p:spPr>
              <a:xfrm>
                <a:off x="350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37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38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39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0" name="Oval"/>
            <p:cNvSpPr/>
            <p:nvPr/>
          </p:nvSpPr>
          <p:spPr>
            <a:xfrm>
              <a:off x="367704" y="525515"/>
              <a:ext cx="8930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1" name="Shape"/>
            <p:cNvSpPr/>
            <p:nvPr/>
          </p:nvSpPr>
          <p:spPr>
            <a:xfrm>
              <a:off x="308093" y="525515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2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3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4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5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6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47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951" name="Group"/>
          <p:cNvGrpSpPr/>
          <p:nvPr/>
        </p:nvGrpSpPr>
        <p:grpSpPr>
          <a:xfrm>
            <a:off x="5580062" y="5089921"/>
            <a:ext cx="525464" cy="557214"/>
            <a:chOff x="0" y="0"/>
            <a:chExt cx="525462" cy="557212"/>
          </a:xfrm>
        </p:grpSpPr>
        <p:pic>
          <p:nvPicPr>
            <p:cNvPr id="949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0" name="Shape"/>
            <p:cNvSpPr/>
            <p:nvPr/>
          </p:nvSpPr>
          <p:spPr>
            <a:xfrm flipH="1">
              <a:off x="224234" y="56230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6103937" y="5081587"/>
            <a:ext cx="525463" cy="557213"/>
            <a:chOff x="0" y="0"/>
            <a:chExt cx="525462" cy="557212"/>
          </a:xfrm>
        </p:grpSpPr>
        <p:pic>
          <p:nvPicPr>
            <p:cNvPr id="952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3" name="Shape"/>
            <p:cNvSpPr/>
            <p:nvPr/>
          </p:nvSpPr>
          <p:spPr>
            <a:xfrm flipH="1">
              <a:off x="223897" y="53452"/>
              <a:ext cx="255502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955" name="Line"/>
          <p:cNvSpPr/>
          <p:nvPr/>
        </p:nvSpPr>
        <p:spPr>
          <a:xfrm>
            <a:off x="6590109" y="3464718"/>
            <a:ext cx="19051" cy="98901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56" name="Slide Number"/>
          <p:cNvSpPr txBox="1"/>
          <p:nvPr>
            <p:ph type="sldNum" sz="quarter" idx="2"/>
          </p:nvPr>
        </p:nvSpPr>
        <p:spPr>
          <a:xfrm>
            <a:off x="7948503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958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after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after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8" grpId="3"/>
      <p:bldP build="whole" bldLvl="1" animBg="1" rev="0" advAuto="0" spid="715" grpId="6"/>
      <p:bldP build="whole" bldLvl="1" animBg="1" rev="0" advAuto="0" spid="712" grpId="9"/>
      <p:bldP build="whole" bldLvl="1" animBg="1" rev="0" advAuto="0" spid="707" grpId="1"/>
      <p:bldP build="whole" bldLvl="1" animBg="1" rev="0" advAuto="0" spid="711" grpId="7"/>
      <p:bldP build="whole" bldLvl="1" animBg="1" rev="0" advAuto="0" spid="711" grpId="8"/>
      <p:bldP build="whole" bldLvl="1" animBg="1" rev="0" advAuto="0" spid="706" grpId="4"/>
      <p:bldP build="whole" bldLvl="1" animBg="1" rev="0" advAuto="0" spid="715" grpId="5"/>
      <p:bldP build="whole" bldLvl="1" animBg="1" rev="0" advAuto="0" spid="70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72" name="https://developers.google.com/web/fundamentals/performance/optimizing-content-efficiency/http-cac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https://developers.google.com/web/fundamentals/performance/optimizing-content-efficiency/http-caching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https://developer.mozilla.org/en-US/docs/Web/HTTP/Caching</a:t>
            </a:r>
          </a:p>
          <a:p>
            <a:pPr/>
            <a:r>
              <a:rPr u="sng">
                <a:uFillTx/>
                <a:hlinkClick r:id="rId4" invalidUrl="" action="" tgtFrame="" tooltip="" history="1" highlightClick="0" endSnd="0"/>
              </a:rPr>
              <a:t>https://www.mnot.net/cache_docs/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http://gaia.cs.umass.edu/kurose_ross/interactive/index.php</a:t>
            </a:r>
          </a:p>
          <a:p>
            <a:pPr marL="313770" indent="-274082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https://developer.mozilla.org/en-US/docs/Web/HTTP/Headers/Set-Cookie</a:t>
            </a:r>
          </a:p>
          <a:p>
            <a:pPr marL="313770" indent="-274082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https://developer.mozilla.org/en-US/docs/Web/HTTP/Headers/Cookie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75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"/>
          <p:cNvSpPr/>
          <p:nvPr/>
        </p:nvSpPr>
        <p:spPr>
          <a:xfrm>
            <a:off x="4966933" y="4408742"/>
            <a:ext cx="2874972" cy="135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1" h="20980" fill="norm" stroke="1" extrusionOk="0">
                <a:moveTo>
                  <a:pt x="106" y="7812"/>
                </a:moveTo>
                <a:cubicBezTo>
                  <a:pt x="-21" y="5593"/>
                  <a:pt x="-252" y="4409"/>
                  <a:pt x="939" y="3127"/>
                </a:cubicBezTo>
                <a:cubicBezTo>
                  <a:pt x="2130" y="1845"/>
                  <a:pt x="5252" y="587"/>
                  <a:pt x="7252" y="168"/>
                </a:cubicBezTo>
                <a:cubicBezTo>
                  <a:pt x="9253" y="-251"/>
                  <a:pt x="10791" y="193"/>
                  <a:pt x="12942" y="612"/>
                </a:cubicBezTo>
                <a:cubicBezTo>
                  <a:pt x="15092" y="1031"/>
                  <a:pt x="18920" y="-177"/>
                  <a:pt x="20134" y="2733"/>
                </a:cubicBezTo>
                <a:cubicBezTo>
                  <a:pt x="21348" y="5642"/>
                  <a:pt x="21024" y="15061"/>
                  <a:pt x="20261" y="18020"/>
                </a:cubicBezTo>
                <a:cubicBezTo>
                  <a:pt x="19498" y="20979"/>
                  <a:pt x="17486" y="20141"/>
                  <a:pt x="15578" y="20585"/>
                </a:cubicBezTo>
                <a:cubicBezTo>
                  <a:pt x="13670" y="21028"/>
                  <a:pt x="10560" y="20733"/>
                  <a:pt x="8779" y="20733"/>
                </a:cubicBezTo>
                <a:cubicBezTo>
                  <a:pt x="6998" y="20733"/>
                  <a:pt x="6096" y="21349"/>
                  <a:pt x="4917" y="20634"/>
                </a:cubicBezTo>
                <a:cubicBezTo>
                  <a:pt x="3737" y="19919"/>
                  <a:pt x="2488" y="18538"/>
                  <a:pt x="1691" y="16417"/>
                </a:cubicBezTo>
                <a:cubicBezTo>
                  <a:pt x="881" y="14272"/>
                  <a:pt x="83" y="11289"/>
                  <a:pt x="106" y="7812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961" name="Line"/>
          <p:cNvSpPr/>
          <p:nvPr/>
        </p:nvSpPr>
        <p:spPr>
          <a:xfrm flipH="1">
            <a:off x="5381625" y="4702175"/>
            <a:ext cx="855663" cy="4286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2" name="Line"/>
          <p:cNvSpPr/>
          <p:nvPr/>
        </p:nvSpPr>
        <p:spPr>
          <a:xfrm flipH="1">
            <a:off x="5891212" y="4750593"/>
            <a:ext cx="563564" cy="39290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3" name="Line"/>
          <p:cNvSpPr/>
          <p:nvPr/>
        </p:nvSpPr>
        <p:spPr>
          <a:xfrm flipH="1">
            <a:off x="6429375" y="4756150"/>
            <a:ext cx="149225" cy="3825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4" name="Line"/>
          <p:cNvSpPr/>
          <p:nvPr/>
        </p:nvSpPr>
        <p:spPr>
          <a:xfrm>
            <a:off x="6796088" y="4735512"/>
            <a:ext cx="123826" cy="41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5" name="institutional…"/>
          <p:cNvSpPr txBox="1"/>
          <p:nvPr/>
        </p:nvSpPr>
        <p:spPr>
          <a:xfrm>
            <a:off x="5013057" y="4277320"/>
            <a:ext cx="1103849" cy="52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institutional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network</a:t>
            </a:r>
          </a:p>
        </p:txBody>
      </p:sp>
      <p:sp>
        <p:nvSpPr>
          <p:cNvPr id="966" name="100 Mbps LAN"/>
          <p:cNvSpPr txBox="1"/>
          <p:nvPr/>
        </p:nvSpPr>
        <p:spPr>
          <a:xfrm>
            <a:off x="6908959" y="4661296"/>
            <a:ext cx="1420496" cy="29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1400"/>
            </a:lvl1pPr>
          </a:lstStyle>
          <a:p>
            <a:pPr/>
            <a:r>
              <a:t>100 Mbps LAN</a:t>
            </a:r>
          </a:p>
        </p:txBody>
      </p:sp>
      <p:grpSp>
        <p:nvGrpSpPr>
          <p:cNvPr id="975" name="Group"/>
          <p:cNvGrpSpPr/>
          <p:nvPr/>
        </p:nvGrpSpPr>
        <p:grpSpPr>
          <a:xfrm>
            <a:off x="6154737" y="4460874"/>
            <a:ext cx="881064" cy="307977"/>
            <a:chOff x="0" y="0"/>
            <a:chExt cx="881062" cy="307975"/>
          </a:xfrm>
        </p:grpSpPr>
        <p:sp>
          <p:nvSpPr>
            <p:cNvPr id="967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68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69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972" name="Group"/>
            <p:cNvGrpSpPr/>
            <p:nvPr/>
          </p:nvGrpSpPr>
          <p:grpSpPr>
            <a:xfrm>
              <a:off x="177800" y="50799"/>
              <a:ext cx="492126" cy="95251"/>
              <a:chOff x="0" y="0"/>
              <a:chExt cx="492125" cy="95250"/>
            </a:xfrm>
          </p:grpSpPr>
          <p:sp>
            <p:nvSpPr>
              <p:cNvPr id="970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971" name="Line"/>
              <p:cNvSpPr/>
              <p:nvPr/>
            </p:nvSpPr>
            <p:spPr>
              <a:xfrm>
                <a:off x="22225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973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78" name="Group"/>
          <p:cNvGrpSpPr/>
          <p:nvPr/>
        </p:nvGrpSpPr>
        <p:grpSpPr>
          <a:xfrm>
            <a:off x="5068887" y="5070475"/>
            <a:ext cx="525463" cy="557213"/>
            <a:chOff x="0" y="0"/>
            <a:chExt cx="525462" cy="557212"/>
          </a:xfrm>
        </p:grpSpPr>
        <p:pic>
          <p:nvPicPr>
            <p:cNvPr id="976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7" name="Shape"/>
            <p:cNvSpPr/>
            <p:nvPr/>
          </p:nvSpPr>
          <p:spPr>
            <a:xfrm flipH="1">
              <a:off x="223897" y="53451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5580062" y="5089921"/>
            <a:ext cx="525464" cy="557214"/>
            <a:chOff x="0" y="0"/>
            <a:chExt cx="525462" cy="557212"/>
          </a:xfrm>
        </p:grpSpPr>
        <p:pic>
          <p:nvPicPr>
            <p:cNvPr id="979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0" name="Shape"/>
            <p:cNvSpPr/>
            <p:nvPr/>
          </p:nvSpPr>
          <p:spPr>
            <a:xfrm flipH="1">
              <a:off x="224234" y="56230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6103937" y="5081587"/>
            <a:ext cx="525463" cy="557213"/>
            <a:chOff x="0" y="0"/>
            <a:chExt cx="525462" cy="557212"/>
          </a:xfrm>
        </p:grpSpPr>
        <p:pic>
          <p:nvPicPr>
            <p:cNvPr id="982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3" name="Shape"/>
            <p:cNvSpPr/>
            <p:nvPr/>
          </p:nvSpPr>
          <p:spPr>
            <a:xfrm flipH="1">
              <a:off x="223897" y="53452"/>
              <a:ext cx="255502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985" name="Caching example: install local 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3800"/>
              <a:t>Caching example: </a:t>
            </a:r>
            <a:r>
              <a:rPr sz="3400"/>
              <a:t>install local cache</a:t>
            </a:r>
            <a:r>
              <a:rPr sz="3800"/>
              <a:t> </a:t>
            </a:r>
          </a:p>
        </p:txBody>
      </p:sp>
      <p:sp>
        <p:nvSpPr>
          <p:cNvPr id="986" name="origin…"/>
          <p:cNvSpPr txBox="1"/>
          <p:nvPr/>
        </p:nvSpPr>
        <p:spPr>
          <a:xfrm>
            <a:off x="7818757" y="1824037"/>
            <a:ext cx="823593" cy="56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origin</a:t>
            </a:r>
          </a:p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servers</a:t>
            </a:r>
          </a:p>
        </p:txBody>
      </p:sp>
      <p:sp>
        <p:nvSpPr>
          <p:cNvPr id="987" name="Line"/>
          <p:cNvSpPr/>
          <p:nvPr/>
        </p:nvSpPr>
        <p:spPr>
          <a:xfrm>
            <a:off x="6590109" y="3464718"/>
            <a:ext cx="1588" cy="10620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8" name="15 Mbps…"/>
          <p:cNvSpPr txBox="1"/>
          <p:nvPr/>
        </p:nvSpPr>
        <p:spPr>
          <a:xfrm>
            <a:off x="6592888" y="3656012"/>
            <a:ext cx="1081786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15 Mbps </a:t>
            </a:r>
          </a:p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access link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6719887" y="4941887"/>
            <a:ext cx="2479676" cy="1438276"/>
            <a:chOff x="0" y="0"/>
            <a:chExt cx="2479674" cy="1438274"/>
          </a:xfrm>
        </p:grpSpPr>
        <p:sp>
          <p:nvSpPr>
            <p:cNvPr id="989" name="Rectangle"/>
            <p:cNvSpPr/>
            <p:nvPr/>
          </p:nvSpPr>
          <p:spPr>
            <a:xfrm>
              <a:off x="0" y="0"/>
              <a:ext cx="522288" cy="750888"/>
            </a:xfrm>
            <a:prstGeom prst="rect">
              <a:avLst/>
            </a:prstGeom>
            <a:solidFill>
              <a:srgbClr val="D81E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90" name="local web…"/>
            <p:cNvSpPr/>
            <p:nvPr/>
          </p:nvSpPr>
          <p:spPr>
            <a:xfrm>
              <a:off x="1209674" y="16827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lnSpc>
                  <a:spcPct val="90000"/>
                </a:lnSpc>
                <a:buClr>
                  <a:srgbClr val="D81E00"/>
                </a:buClr>
                <a:buFont typeface="Arial"/>
                <a:defRPr sz="18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local web </a:t>
              </a:r>
            </a:p>
            <a:p>
              <a:pPr marL="40640" marR="40640" algn="ctr" defTabSz="910828">
                <a:lnSpc>
                  <a:spcPct val="90000"/>
                </a:lnSpc>
                <a:buClr>
                  <a:srgbClr val="D81E00"/>
                </a:buClr>
                <a:buFont typeface="Arial"/>
                <a:defRPr sz="18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cache</a:t>
              </a:r>
            </a:p>
          </p:txBody>
        </p:sp>
      </p:grpSp>
      <p:sp>
        <p:nvSpPr>
          <p:cNvPr id="992" name="consequences:…"/>
          <p:cNvSpPr txBox="1"/>
          <p:nvPr/>
        </p:nvSpPr>
        <p:spPr>
          <a:xfrm>
            <a:off x="322027" y="666551"/>
            <a:ext cx="4917665" cy="323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411933" marR="40640" indent="-330653" defTabSz="910828">
              <a:lnSpc>
                <a:spcPct val="85000"/>
              </a:lnSpc>
              <a:spcBef>
                <a:spcPts val="1200"/>
              </a:spcBef>
              <a:buSzPct val="65000"/>
              <a:buChar char="•"/>
              <a:defRPr i="1" sz="27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consequences: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2700"/>
            </a:pPr>
            <a:r>
              <a:rPr>
                <a:latin typeface="+mn-lt"/>
                <a:ea typeface="+mn-ea"/>
                <a:cs typeface="+mn-cs"/>
                <a:sym typeface="Gill Sans MT"/>
              </a:rPr>
              <a:t>LAN utilization: 15%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2700"/>
            </a:pPr>
            <a:r>
              <a:rPr>
                <a:latin typeface="+mn-lt"/>
                <a:ea typeface="+mn-ea"/>
                <a:cs typeface="+mn-cs"/>
                <a:sym typeface="Gill Sans MT"/>
              </a:rPr>
              <a:t>access link utilization =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100%</a:t>
            </a:r>
          </a:p>
          <a:p>
            <a:pPr marL="371293" marR="40640" indent="-330653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total delay   = </a:t>
            </a:r>
          </a:p>
          <a:p>
            <a:pPr lvl="3" marL="0" marR="40640" indent="685800" defTabSz="910828">
              <a:lnSpc>
                <a:spcPct val="85000"/>
              </a:lnSpc>
              <a:spcBef>
                <a:spcPts val="400"/>
              </a:spcBef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Internet delay </a:t>
            </a:r>
          </a:p>
          <a:p>
            <a:pPr lvl="3" marL="0" marR="40640" indent="685800" defTabSz="910828">
              <a:lnSpc>
                <a:spcPct val="85000"/>
              </a:lnSpc>
              <a:spcBef>
                <a:spcPts val="400"/>
              </a:spcBef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+ access delay </a:t>
            </a:r>
          </a:p>
          <a:p>
            <a:pPr lvl="3" marL="0" marR="40640" indent="685800" defTabSz="910828">
              <a:lnSpc>
                <a:spcPct val="85000"/>
              </a:lnSpc>
              <a:spcBef>
                <a:spcPts val="400"/>
              </a:spcBef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+ LAN delay</a:t>
            </a:r>
          </a:p>
          <a:p>
            <a:pPr marL="383540" marR="40640" indent="-342900" defTabSz="910828">
              <a:lnSpc>
                <a:spcPct val="85000"/>
              </a:lnSpc>
              <a:spcBef>
                <a:spcPts val="400"/>
              </a:spcBef>
              <a:defRPr sz="2700">
                <a:latin typeface="+mn-lt"/>
                <a:ea typeface="+mn-ea"/>
                <a:cs typeface="+mn-cs"/>
                <a:sym typeface="Gill Sans MT"/>
              </a:defRPr>
            </a:pPr>
            <a:r>
              <a:t>     =  2 sec + minutes + μs</a:t>
            </a:r>
          </a:p>
        </p:txBody>
      </p:sp>
      <p:sp>
        <p:nvSpPr>
          <p:cNvPr id="993" name="?"/>
          <p:cNvSpPr txBox="1"/>
          <p:nvPr/>
        </p:nvSpPr>
        <p:spPr>
          <a:xfrm>
            <a:off x="2969154" y="2293739"/>
            <a:ext cx="407303" cy="62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4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994" name="?"/>
          <p:cNvSpPr txBox="1"/>
          <p:nvPr/>
        </p:nvSpPr>
        <p:spPr>
          <a:xfrm>
            <a:off x="3042774" y="2723852"/>
            <a:ext cx="407304" cy="62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4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995" name="How to compute link…"/>
          <p:cNvSpPr txBox="1"/>
          <p:nvPr/>
        </p:nvSpPr>
        <p:spPr>
          <a:xfrm>
            <a:off x="1797551" y="4941887"/>
            <a:ext cx="3224868" cy="8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383540" marR="40640" indent="-342900" algn="ctr" defTabSz="910828">
              <a:lnSpc>
                <a:spcPct val="80000"/>
              </a:lnSpc>
              <a:buClr>
                <a:srgbClr val="434ED6"/>
              </a:buClr>
              <a:buFont typeface="Gill Sans MT"/>
              <a:def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How to compute link </a:t>
            </a:r>
          </a:p>
          <a:p>
            <a:pPr marL="383540" marR="40640" indent="-342900" algn="ctr" defTabSz="910828">
              <a:lnSpc>
                <a:spcPct val="80000"/>
              </a:lnSpc>
              <a:buClr>
                <a:srgbClr val="434ED6"/>
              </a:buClr>
              <a:buFont typeface="Gill Sans MT"/>
              <a:def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utilization, delay?</a:t>
            </a:r>
          </a:p>
        </p:txBody>
      </p:sp>
      <p:sp>
        <p:nvSpPr>
          <p:cNvPr id="996" name="Cost: web cache (cheap!)"/>
          <p:cNvSpPr txBox="1"/>
          <p:nvPr/>
        </p:nvSpPr>
        <p:spPr>
          <a:xfrm>
            <a:off x="396109" y="5851921"/>
            <a:ext cx="4732894" cy="52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Arial"/>
              <a:defRPr sz="32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Cost:</a:t>
            </a:r>
            <a:r>
              <a:t> web cache (cheap!)</a:t>
            </a:r>
          </a:p>
        </p:txBody>
      </p:sp>
      <p:sp>
        <p:nvSpPr>
          <p:cNvPr id="997" name="Line"/>
          <p:cNvSpPr/>
          <p:nvPr/>
        </p:nvSpPr>
        <p:spPr>
          <a:xfrm>
            <a:off x="5267325" y="2409825"/>
            <a:ext cx="285751" cy="11608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8" name="Line"/>
          <p:cNvSpPr/>
          <p:nvPr/>
        </p:nvSpPr>
        <p:spPr>
          <a:xfrm>
            <a:off x="6076950" y="2028825"/>
            <a:ext cx="66676" cy="27622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9" name="Line"/>
          <p:cNvSpPr/>
          <p:nvPr/>
        </p:nvSpPr>
        <p:spPr>
          <a:xfrm flipH="1">
            <a:off x="6706195" y="2066925"/>
            <a:ext cx="9526" cy="238125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0" name="Line"/>
          <p:cNvSpPr/>
          <p:nvPr/>
        </p:nvSpPr>
        <p:spPr>
          <a:xfrm flipH="1">
            <a:off x="7161609" y="2228850"/>
            <a:ext cx="133351" cy="209551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1" name="Line"/>
          <p:cNvSpPr/>
          <p:nvPr/>
        </p:nvSpPr>
        <p:spPr>
          <a:xfrm flipH="1" flipV="1">
            <a:off x="7324725" y="2990850"/>
            <a:ext cx="247651" cy="1588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2" name="Shape"/>
          <p:cNvSpPr/>
          <p:nvPr/>
        </p:nvSpPr>
        <p:spPr>
          <a:xfrm>
            <a:off x="5369909" y="2077863"/>
            <a:ext cx="2104697" cy="148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308" fill="norm" stroke="1" extrusionOk="0">
                <a:moveTo>
                  <a:pt x="90" y="7717"/>
                </a:moveTo>
                <a:cubicBezTo>
                  <a:pt x="-41" y="5572"/>
                  <a:pt x="-183" y="1218"/>
                  <a:pt x="879" y="231"/>
                </a:cubicBezTo>
                <a:cubicBezTo>
                  <a:pt x="1942" y="-757"/>
                  <a:pt x="4602" y="1738"/>
                  <a:pt x="6464" y="1790"/>
                </a:cubicBezTo>
                <a:cubicBezTo>
                  <a:pt x="8325" y="1842"/>
                  <a:pt x="9782" y="88"/>
                  <a:pt x="12049" y="543"/>
                </a:cubicBezTo>
                <a:cubicBezTo>
                  <a:pt x="14315" y="998"/>
                  <a:pt x="18706" y="2258"/>
                  <a:pt x="20061" y="4520"/>
                </a:cubicBezTo>
                <a:cubicBezTo>
                  <a:pt x="21417" y="6781"/>
                  <a:pt x="20891" y="11525"/>
                  <a:pt x="20183" y="14111"/>
                </a:cubicBezTo>
                <a:cubicBezTo>
                  <a:pt x="19475" y="16697"/>
                  <a:pt x="17836" y="19231"/>
                  <a:pt x="15812" y="20037"/>
                </a:cubicBezTo>
                <a:cubicBezTo>
                  <a:pt x="13789" y="20843"/>
                  <a:pt x="9863" y="19660"/>
                  <a:pt x="8042" y="18946"/>
                </a:cubicBezTo>
                <a:cubicBezTo>
                  <a:pt x="6221" y="18231"/>
                  <a:pt x="5948" y="16723"/>
                  <a:pt x="4886" y="15748"/>
                </a:cubicBezTo>
                <a:cubicBezTo>
                  <a:pt x="3823" y="14774"/>
                  <a:pt x="2468" y="14436"/>
                  <a:pt x="1668" y="13097"/>
                </a:cubicBezTo>
                <a:cubicBezTo>
                  <a:pt x="869" y="11759"/>
                  <a:pt x="70" y="9887"/>
                  <a:pt x="90" y="7717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003" name="public…"/>
          <p:cNvSpPr txBox="1"/>
          <p:nvPr/>
        </p:nvSpPr>
        <p:spPr>
          <a:xfrm>
            <a:off x="6109290" y="2354262"/>
            <a:ext cx="841784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public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 Internet</a:t>
            </a:r>
          </a:p>
        </p:txBody>
      </p:sp>
      <p:grpSp>
        <p:nvGrpSpPr>
          <p:cNvPr id="1012" name="Group"/>
          <p:cNvGrpSpPr/>
          <p:nvPr/>
        </p:nvGrpSpPr>
        <p:grpSpPr>
          <a:xfrm>
            <a:off x="6175374" y="3165474"/>
            <a:ext cx="881064" cy="307977"/>
            <a:chOff x="0" y="0"/>
            <a:chExt cx="881062" cy="307975"/>
          </a:xfrm>
        </p:grpSpPr>
        <p:sp>
          <p:nvSpPr>
            <p:cNvPr id="1004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05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06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09" name="Group"/>
            <p:cNvGrpSpPr/>
            <p:nvPr/>
          </p:nvGrpSpPr>
          <p:grpSpPr>
            <a:xfrm>
              <a:off x="177800" y="50800"/>
              <a:ext cx="492126" cy="95251"/>
              <a:chOff x="0" y="0"/>
              <a:chExt cx="492125" cy="95250"/>
            </a:xfrm>
          </p:grpSpPr>
          <p:sp>
            <p:nvSpPr>
              <p:cNvPr id="1007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08" name="Line"/>
              <p:cNvSpPr/>
              <p:nvPr/>
            </p:nvSpPr>
            <p:spPr>
              <a:xfrm>
                <a:off x="22621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10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45" name="Group"/>
          <p:cNvGrpSpPr/>
          <p:nvPr/>
        </p:nvGrpSpPr>
        <p:grpSpPr>
          <a:xfrm>
            <a:off x="4919662" y="1957387"/>
            <a:ext cx="376235" cy="576264"/>
            <a:chOff x="0" y="0"/>
            <a:chExt cx="376234" cy="576262"/>
          </a:xfrm>
        </p:grpSpPr>
        <p:sp>
          <p:nvSpPr>
            <p:cNvPr id="1013" name="Shape"/>
            <p:cNvSpPr/>
            <p:nvPr/>
          </p:nvSpPr>
          <p:spPr>
            <a:xfrm>
              <a:off x="299078" y="961"/>
              <a:ext cx="75035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14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15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16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17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20" name="Group"/>
            <p:cNvGrpSpPr/>
            <p:nvPr/>
          </p:nvGrpSpPr>
          <p:grpSpPr>
            <a:xfrm>
              <a:off x="161895" y="57230"/>
              <a:ext cx="154048" cy="34875"/>
              <a:chOff x="0" y="0"/>
              <a:chExt cx="154046" cy="34873"/>
            </a:xfrm>
          </p:grpSpPr>
          <p:sp>
            <p:nvSpPr>
              <p:cNvPr id="1018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19" name="Rounded Rectangle"/>
              <p:cNvSpPr/>
              <p:nvPr/>
            </p:nvSpPr>
            <p:spPr>
              <a:xfrm>
                <a:off x="3187" y="3490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21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24" name="Group"/>
            <p:cNvGrpSpPr/>
            <p:nvPr/>
          </p:nvGrpSpPr>
          <p:grpSpPr>
            <a:xfrm>
              <a:off x="161329" y="136583"/>
              <a:ext cx="154048" cy="31766"/>
              <a:chOff x="0" y="0"/>
              <a:chExt cx="154046" cy="31764"/>
            </a:xfrm>
          </p:grpSpPr>
          <p:sp>
            <p:nvSpPr>
              <p:cNvPr id="1022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23" name="Rounded Rectangle"/>
              <p:cNvSpPr/>
              <p:nvPr/>
            </p:nvSpPr>
            <p:spPr>
              <a:xfrm>
                <a:off x="2160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25" name="Rectangle"/>
            <p:cNvSpPr/>
            <p:nvPr/>
          </p:nvSpPr>
          <p:spPr>
            <a:xfrm>
              <a:off x="18454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23862" y="295346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29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1027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28" name="Rounded Rectangle"/>
              <p:cNvSpPr/>
              <p:nvPr/>
            </p:nvSpPr>
            <p:spPr>
              <a:xfrm>
                <a:off x="4209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30" name="Shape"/>
            <p:cNvSpPr/>
            <p:nvPr/>
          </p:nvSpPr>
          <p:spPr>
            <a:xfrm>
              <a:off x="304381" y="222471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33" name="Group"/>
            <p:cNvGrpSpPr/>
            <p:nvPr/>
          </p:nvGrpSpPr>
          <p:grpSpPr>
            <a:xfrm>
              <a:off x="158819" y="215978"/>
              <a:ext cx="153887" cy="33432"/>
              <a:chOff x="0" y="0"/>
              <a:chExt cx="153886" cy="33430"/>
            </a:xfrm>
          </p:grpSpPr>
          <p:sp>
            <p:nvSpPr>
              <p:cNvPr id="1031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32" name="Rounded Rectangle"/>
              <p:cNvSpPr/>
              <p:nvPr/>
            </p:nvSpPr>
            <p:spPr>
              <a:xfrm>
                <a:off x="3192" y="3126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34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35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36" name="Shape"/>
            <p:cNvSpPr/>
            <p:nvPr/>
          </p:nvSpPr>
          <p:spPr>
            <a:xfrm>
              <a:off x="311540" y="60367"/>
              <a:ext cx="64695" cy="5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37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38" name="Shape"/>
            <p:cNvSpPr/>
            <p:nvPr/>
          </p:nvSpPr>
          <p:spPr>
            <a:xfrm>
              <a:off x="308093" y="525514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39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0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1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2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3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4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5834062" y="1479549"/>
            <a:ext cx="376235" cy="576264"/>
            <a:chOff x="0" y="0"/>
            <a:chExt cx="376233" cy="576262"/>
          </a:xfrm>
        </p:grpSpPr>
        <p:sp>
          <p:nvSpPr>
            <p:cNvPr id="1046" name="Shape"/>
            <p:cNvSpPr/>
            <p:nvPr/>
          </p:nvSpPr>
          <p:spPr>
            <a:xfrm>
              <a:off x="299078" y="962"/>
              <a:ext cx="75035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7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8" name="Shape"/>
            <p:cNvSpPr/>
            <p:nvPr/>
          </p:nvSpPr>
          <p:spPr>
            <a:xfrm>
              <a:off x="314617" y="33912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49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50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161895" y="56356"/>
              <a:ext cx="154048" cy="34875"/>
              <a:chOff x="0" y="0"/>
              <a:chExt cx="154046" cy="34873"/>
            </a:xfrm>
          </p:grpSpPr>
          <p:sp>
            <p:nvSpPr>
              <p:cNvPr id="1051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52" name="Rounded Rectangle"/>
              <p:cNvSpPr/>
              <p:nvPr/>
            </p:nvSpPr>
            <p:spPr>
              <a:xfrm>
                <a:off x="3186" y="5641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54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57" name="Group"/>
            <p:cNvGrpSpPr/>
            <p:nvPr/>
          </p:nvGrpSpPr>
          <p:grpSpPr>
            <a:xfrm>
              <a:off x="157757" y="136583"/>
              <a:ext cx="154047" cy="31766"/>
              <a:chOff x="0" y="0"/>
              <a:chExt cx="154046" cy="31764"/>
            </a:xfrm>
          </p:grpSpPr>
          <p:sp>
            <p:nvSpPr>
              <p:cNvPr id="1055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56" name="Rounded Rectangle"/>
              <p:cNvSpPr/>
              <p:nvPr/>
            </p:nvSpPr>
            <p:spPr>
              <a:xfrm>
                <a:off x="5732" y="3014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58" name="Rectangle"/>
            <p:cNvSpPr/>
            <p:nvPr/>
          </p:nvSpPr>
          <p:spPr>
            <a:xfrm>
              <a:off x="23812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59" name="Rectangle"/>
            <p:cNvSpPr/>
            <p:nvPr/>
          </p:nvSpPr>
          <p:spPr>
            <a:xfrm>
              <a:off x="23862" y="295346"/>
              <a:ext cx="157229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62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1060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61" name="Rounded Rectangle"/>
              <p:cNvSpPr/>
              <p:nvPr/>
            </p:nvSpPr>
            <p:spPr>
              <a:xfrm>
                <a:off x="637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63" name="Shape"/>
            <p:cNvSpPr/>
            <p:nvPr/>
          </p:nvSpPr>
          <p:spPr>
            <a:xfrm>
              <a:off x="304380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66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65" name="Rounded Rectangle"/>
              <p:cNvSpPr/>
              <p:nvPr/>
            </p:nvSpPr>
            <p:spPr>
              <a:xfrm>
                <a:off x="319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67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68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69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0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1" name="Shape"/>
            <p:cNvSpPr/>
            <p:nvPr/>
          </p:nvSpPr>
          <p:spPr>
            <a:xfrm>
              <a:off x="308092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2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3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4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5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6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7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6586537" y="1509117"/>
            <a:ext cx="376235" cy="578446"/>
            <a:chOff x="0" y="0"/>
            <a:chExt cx="376233" cy="578445"/>
          </a:xfrm>
        </p:grpSpPr>
        <p:sp>
          <p:nvSpPr>
            <p:cNvPr id="1079" name="Shape"/>
            <p:cNvSpPr/>
            <p:nvPr/>
          </p:nvSpPr>
          <p:spPr>
            <a:xfrm>
              <a:off x="299078" y="3145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80" name="Rectangle"/>
            <p:cNvSpPr/>
            <p:nvPr/>
          </p:nvSpPr>
          <p:spPr>
            <a:xfrm>
              <a:off x="21430" y="0"/>
              <a:ext cx="277869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81" name="Shape"/>
            <p:cNvSpPr/>
            <p:nvPr/>
          </p:nvSpPr>
          <p:spPr>
            <a:xfrm>
              <a:off x="314617" y="36095"/>
              <a:ext cx="43323" cy="5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82" name="Shape"/>
            <p:cNvSpPr/>
            <p:nvPr/>
          </p:nvSpPr>
          <p:spPr>
            <a:xfrm>
              <a:off x="303319" y="293440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83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86" name="Group"/>
            <p:cNvGrpSpPr/>
            <p:nvPr/>
          </p:nvGrpSpPr>
          <p:grpSpPr>
            <a:xfrm>
              <a:off x="161895" y="59413"/>
              <a:ext cx="154047" cy="34875"/>
              <a:chOff x="0" y="0"/>
              <a:chExt cx="154046" cy="34873"/>
            </a:xfrm>
          </p:grpSpPr>
          <p:sp>
            <p:nvSpPr>
              <p:cNvPr id="1084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85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87" name="Rectangle"/>
            <p:cNvSpPr/>
            <p:nvPr/>
          </p:nvSpPr>
          <p:spPr>
            <a:xfrm>
              <a:off x="22271" y="143362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90" name="Group"/>
            <p:cNvGrpSpPr/>
            <p:nvPr/>
          </p:nvGrpSpPr>
          <p:grpSpPr>
            <a:xfrm>
              <a:off x="160302" y="138766"/>
              <a:ext cx="154048" cy="31766"/>
              <a:chOff x="0" y="0"/>
              <a:chExt cx="154046" cy="31764"/>
            </a:xfrm>
          </p:grpSpPr>
          <p:sp>
            <p:nvSpPr>
              <p:cNvPr id="1088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89" name="Rounded Rectangle"/>
              <p:cNvSpPr/>
              <p:nvPr/>
            </p:nvSpPr>
            <p:spPr>
              <a:xfrm>
                <a:off x="3187" y="4108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91" name="Rectangle"/>
            <p:cNvSpPr/>
            <p:nvPr/>
          </p:nvSpPr>
          <p:spPr>
            <a:xfrm>
              <a:off x="20680" y="226098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92" name="Rectangle"/>
            <p:cNvSpPr/>
            <p:nvPr/>
          </p:nvSpPr>
          <p:spPr>
            <a:xfrm>
              <a:off x="23862" y="297529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95" name="Group"/>
            <p:cNvGrpSpPr/>
            <p:nvPr/>
          </p:nvGrpSpPr>
          <p:grpSpPr>
            <a:xfrm>
              <a:off x="155376" y="291097"/>
              <a:ext cx="155589" cy="35012"/>
              <a:chOff x="0" y="0"/>
              <a:chExt cx="155588" cy="35010"/>
            </a:xfrm>
          </p:grpSpPr>
          <p:sp>
            <p:nvSpPr>
              <p:cNvPr id="1093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94" name="Rounded Rectangle"/>
              <p:cNvSpPr/>
              <p:nvPr/>
            </p:nvSpPr>
            <p:spPr>
              <a:xfrm>
                <a:off x="4936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096" name="Shape"/>
            <p:cNvSpPr/>
            <p:nvPr/>
          </p:nvSpPr>
          <p:spPr>
            <a:xfrm>
              <a:off x="304381" y="224654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099" name="Group"/>
            <p:cNvGrpSpPr/>
            <p:nvPr/>
          </p:nvGrpSpPr>
          <p:grpSpPr>
            <a:xfrm>
              <a:off x="158818" y="214312"/>
              <a:ext cx="153887" cy="33765"/>
              <a:chOff x="0" y="0"/>
              <a:chExt cx="153886" cy="33764"/>
            </a:xfrm>
          </p:grpSpPr>
          <p:sp>
            <p:nvSpPr>
              <p:cNvPr id="1097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098" name="Rounded Rectangle"/>
              <p:cNvSpPr/>
              <p:nvPr/>
            </p:nvSpPr>
            <p:spPr>
              <a:xfrm>
                <a:off x="3193" y="6974"/>
                <a:ext cx="147714" cy="26791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00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1" name="Shape"/>
            <p:cNvSpPr/>
            <p:nvPr/>
          </p:nvSpPr>
          <p:spPr>
            <a:xfrm>
              <a:off x="310744" y="141197"/>
              <a:ext cx="62839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2" name="Shape"/>
            <p:cNvSpPr/>
            <p:nvPr/>
          </p:nvSpPr>
          <p:spPr>
            <a:xfrm>
              <a:off x="311539" y="62551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3" name="Oval"/>
            <p:cNvSpPr/>
            <p:nvPr/>
          </p:nvSpPr>
          <p:spPr>
            <a:xfrm>
              <a:off x="365098" y="527697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4" name="Shape"/>
            <p:cNvSpPr/>
            <p:nvPr/>
          </p:nvSpPr>
          <p:spPr>
            <a:xfrm>
              <a:off x="308093" y="527697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5" name="Rounded Rectangle"/>
            <p:cNvSpPr/>
            <p:nvPr/>
          </p:nvSpPr>
          <p:spPr>
            <a:xfrm>
              <a:off x="0" y="543571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6" name="Rounded Rectangle"/>
            <p:cNvSpPr/>
            <p:nvPr/>
          </p:nvSpPr>
          <p:spPr>
            <a:xfrm>
              <a:off x="21430" y="551508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7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8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09" name="Circle"/>
            <p:cNvSpPr/>
            <p:nvPr/>
          </p:nvSpPr>
          <p:spPr>
            <a:xfrm>
              <a:off x="138137" y="473273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10" name="Rectangle"/>
            <p:cNvSpPr/>
            <p:nvPr/>
          </p:nvSpPr>
          <p:spPr>
            <a:xfrm>
              <a:off x="244459" y="340340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144" name="Group"/>
          <p:cNvGrpSpPr/>
          <p:nvPr/>
        </p:nvGrpSpPr>
        <p:grpSpPr>
          <a:xfrm>
            <a:off x="7196137" y="1660921"/>
            <a:ext cx="376235" cy="579042"/>
            <a:chOff x="0" y="0"/>
            <a:chExt cx="376234" cy="579040"/>
          </a:xfrm>
        </p:grpSpPr>
        <p:sp>
          <p:nvSpPr>
            <p:cNvPr id="1112" name="Shape"/>
            <p:cNvSpPr/>
            <p:nvPr/>
          </p:nvSpPr>
          <p:spPr>
            <a:xfrm>
              <a:off x="299078" y="3740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13" name="Rectangle"/>
            <p:cNvSpPr/>
            <p:nvPr/>
          </p:nvSpPr>
          <p:spPr>
            <a:xfrm>
              <a:off x="1904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14" name="Shape"/>
            <p:cNvSpPr/>
            <p:nvPr/>
          </p:nvSpPr>
          <p:spPr>
            <a:xfrm>
              <a:off x="314617" y="36690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15" name="Shape"/>
            <p:cNvSpPr/>
            <p:nvPr/>
          </p:nvSpPr>
          <p:spPr>
            <a:xfrm>
              <a:off x="303319" y="294036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16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19" name="Group"/>
            <p:cNvGrpSpPr/>
            <p:nvPr/>
          </p:nvGrpSpPr>
          <p:grpSpPr>
            <a:xfrm>
              <a:off x="161895" y="60009"/>
              <a:ext cx="154047" cy="34875"/>
              <a:chOff x="0" y="0"/>
              <a:chExt cx="154046" cy="34873"/>
            </a:xfrm>
          </p:grpSpPr>
          <p:sp>
            <p:nvSpPr>
              <p:cNvPr id="1117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18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20" name="Rectangle"/>
            <p:cNvSpPr/>
            <p:nvPr/>
          </p:nvSpPr>
          <p:spPr>
            <a:xfrm>
              <a:off x="22271" y="143957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23" name="Group"/>
            <p:cNvGrpSpPr/>
            <p:nvPr/>
          </p:nvGrpSpPr>
          <p:grpSpPr>
            <a:xfrm>
              <a:off x="160302" y="139362"/>
              <a:ext cx="154048" cy="31765"/>
              <a:chOff x="0" y="0"/>
              <a:chExt cx="154046" cy="31764"/>
            </a:xfrm>
          </p:grpSpPr>
          <p:sp>
            <p:nvSpPr>
              <p:cNvPr id="1121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22" name="Rounded Rectangle"/>
              <p:cNvSpPr/>
              <p:nvPr/>
            </p:nvSpPr>
            <p:spPr>
              <a:xfrm>
                <a:off x="3187" y="3512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24" name="Rectangle"/>
            <p:cNvSpPr/>
            <p:nvPr/>
          </p:nvSpPr>
          <p:spPr>
            <a:xfrm>
              <a:off x="20680" y="226693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25" name="Rectangle"/>
            <p:cNvSpPr/>
            <p:nvPr/>
          </p:nvSpPr>
          <p:spPr>
            <a:xfrm>
              <a:off x="23862" y="298124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28" name="Group"/>
            <p:cNvGrpSpPr/>
            <p:nvPr/>
          </p:nvGrpSpPr>
          <p:grpSpPr>
            <a:xfrm>
              <a:off x="152995" y="291693"/>
              <a:ext cx="156521" cy="35011"/>
              <a:chOff x="0" y="0"/>
              <a:chExt cx="156520" cy="35010"/>
            </a:xfrm>
          </p:grpSpPr>
          <p:sp>
            <p:nvSpPr>
              <p:cNvPr id="1126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27" name="Rounded Rectangle"/>
              <p:cNvSpPr/>
              <p:nvPr/>
            </p:nvSpPr>
            <p:spPr>
              <a:xfrm>
                <a:off x="7317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29" name="Shape"/>
            <p:cNvSpPr/>
            <p:nvPr/>
          </p:nvSpPr>
          <p:spPr>
            <a:xfrm>
              <a:off x="304381" y="225250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32" name="Group"/>
            <p:cNvGrpSpPr/>
            <p:nvPr/>
          </p:nvGrpSpPr>
          <p:grpSpPr>
            <a:xfrm>
              <a:off x="158818" y="214312"/>
              <a:ext cx="153887" cy="34360"/>
              <a:chOff x="0" y="0"/>
              <a:chExt cx="153886" cy="34359"/>
            </a:xfrm>
          </p:grpSpPr>
          <p:sp>
            <p:nvSpPr>
              <p:cNvPr id="1130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31" name="Rounded Rectangle"/>
              <p:cNvSpPr/>
              <p:nvPr/>
            </p:nvSpPr>
            <p:spPr>
              <a:xfrm>
                <a:off x="3193" y="7570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33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4" name="Shape"/>
            <p:cNvSpPr/>
            <p:nvPr/>
          </p:nvSpPr>
          <p:spPr>
            <a:xfrm>
              <a:off x="310744" y="141793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5" name="Shape"/>
            <p:cNvSpPr/>
            <p:nvPr/>
          </p:nvSpPr>
          <p:spPr>
            <a:xfrm>
              <a:off x="311540" y="63146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6" name="Oval"/>
            <p:cNvSpPr/>
            <p:nvPr/>
          </p:nvSpPr>
          <p:spPr>
            <a:xfrm>
              <a:off x="365098" y="528292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7" name="Shape"/>
            <p:cNvSpPr/>
            <p:nvPr/>
          </p:nvSpPr>
          <p:spPr>
            <a:xfrm>
              <a:off x="308093" y="528292"/>
              <a:ext cx="64960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8" name="Rounded Rectangle"/>
            <p:cNvSpPr/>
            <p:nvPr/>
          </p:nvSpPr>
          <p:spPr>
            <a:xfrm>
              <a:off x="0" y="544166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39" name="Rounded Rectangle"/>
            <p:cNvSpPr/>
            <p:nvPr/>
          </p:nvSpPr>
          <p:spPr>
            <a:xfrm>
              <a:off x="19049" y="552103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0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1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2" name="Circle"/>
            <p:cNvSpPr/>
            <p:nvPr/>
          </p:nvSpPr>
          <p:spPr>
            <a:xfrm>
              <a:off x="138138" y="473273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3" name="Rectangle"/>
            <p:cNvSpPr/>
            <p:nvPr/>
          </p:nvSpPr>
          <p:spPr>
            <a:xfrm>
              <a:off x="244459" y="340935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7524749" y="2609849"/>
            <a:ext cx="376236" cy="576264"/>
            <a:chOff x="0" y="0"/>
            <a:chExt cx="376234" cy="576262"/>
          </a:xfrm>
        </p:grpSpPr>
        <p:sp>
          <p:nvSpPr>
            <p:cNvPr id="1145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6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7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8" name="Shape"/>
            <p:cNvSpPr/>
            <p:nvPr/>
          </p:nvSpPr>
          <p:spPr>
            <a:xfrm>
              <a:off x="303320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49" name="Rectangle"/>
            <p:cNvSpPr/>
            <p:nvPr/>
          </p:nvSpPr>
          <p:spPr>
            <a:xfrm>
              <a:off x="20835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52" name="Group"/>
            <p:cNvGrpSpPr/>
            <p:nvPr/>
          </p:nvGrpSpPr>
          <p:grpSpPr>
            <a:xfrm>
              <a:off x="161895" y="60126"/>
              <a:ext cx="154047" cy="34875"/>
              <a:chOff x="0" y="0"/>
              <a:chExt cx="154046" cy="34873"/>
            </a:xfrm>
          </p:grpSpPr>
          <p:sp>
            <p:nvSpPr>
              <p:cNvPr id="1150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51" name="Rounded Rectangle"/>
              <p:cNvSpPr/>
              <p:nvPr/>
            </p:nvSpPr>
            <p:spPr>
              <a:xfrm>
                <a:off x="3187" y="1871"/>
                <a:ext cx="147674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53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56" name="Group"/>
            <p:cNvGrpSpPr/>
            <p:nvPr/>
          </p:nvGrpSpPr>
          <p:grpSpPr>
            <a:xfrm>
              <a:off x="160302" y="136583"/>
              <a:ext cx="154048" cy="31766"/>
              <a:chOff x="0" y="0"/>
              <a:chExt cx="154046" cy="31764"/>
            </a:xfrm>
          </p:grpSpPr>
          <p:sp>
            <p:nvSpPr>
              <p:cNvPr id="1154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55" name="Rounded Rectangle"/>
              <p:cNvSpPr/>
              <p:nvPr/>
            </p:nvSpPr>
            <p:spPr>
              <a:xfrm>
                <a:off x="3187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57" name="Rectangle"/>
            <p:cNvSpPr/>
            <p:nvPr/>
          </p:nvSpPr>
          <p:spPr>
            <a:xfrm>
              <a:off x="20680" y="223915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58" name="Rectangle"/>
            <p:cNvSpPr/>
            <p:nvPr/>
          </p:nvSpPr>
          <p:spPr>
            <a:xfrm>
              <a:off x="23862" y="295346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61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1159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60" name="Rounded Rectangle"/>
              <p:cNvSpPr/>
              <p:nvPr/>
            </p:nvSpPr>
            <p:spPr>
              <a:xfrm>
                <a:off x="3192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62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65" name="Group"/>
            <p:cNvGrpSpPr/>
            <p:nvPr/>
          </p:nvGrpSpPr>
          <p:grpSpPr>
            <a:xfrm>
              <a:off x="154781" y="215978"/>
              <a:ext cx="154945" cy="33432"/>
              <a:chOff x="0" y="0"/>
              <a:chExt cx="154944" cy="33430"/>
            </a:xfrm>
          </p:grpSpPr>
          <p:sp>
            <p:nvSpPr>
              <p:cNvPr id="1163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64" name="Rounded Rectangle"/>
              <p:cNvSpPr/>
              <p:nvPr/>
            </p:nvSpPr>
            <p:spPr>
              <a:xfrm>
                <a:off x="7230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66" name="Rectangle"/>
            <p:cNvSpPr/>
            <p:nvPr/>
          </p:nvSpPr>
          <p:spPr>
            <a:xfrm>
              <a:off x="293776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67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68" name="Shape"/>
            <p:cNvSpPr/>
            <p:nvPr/>
          </p:nvSpPr>
          <p:spPr>
            <a:xfrm>
              <a:off x="311540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69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0" name="Shape"/>
            <p:cNvSpPr/>
            <p:nvPr/>
          </p:nvSpPr>
          <p:spPr>
            <a:xfrm>
              <a:off x="308093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1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2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3" name="Circle"/>
            <p:cNvSpPr/>
            <p:nvPr/>
          </p:nvSpPr>
          <p:spPr>
            <a:xfrm>
              <a:off x="47624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4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5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6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210" name="Group"/>
          <p:cNvGrpSpPr/>
          <p:nvPr/>
        </p:nvGrpSpPr>
        <p:grpSpPr>
          <a:xfrm>
            <a:off x="6784975" y="5027612"/>
            <a:ext cx="376634" cy="576264"/>
            <a:chOff x="0" y="0"/>
            <a:chExt cx="376633" cy="576262"/>
          </a:xfrm>
        </p:grpSpPr>
        <p:sp>
          <p:nvSpPr>
            <p:cNvPr id="1178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9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80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81" name="Shape"/>
            <p:cNvSpPr/>
            <p:nvPr/>
          </p:nvSpPr>
          <p:spPr>
            <a:xfrm>
              <a:off x="303319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82" name="Rectangle"/>
            <p:cNvSpPr/>
            <p:nvPr/>
          </p:nvSpPr>
          <p:spPr>
            <a:xfrm>
              <a:off x="19089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85" name="Group"/>
            <p:cNvGrpSpPr/>
            <p:nvPr/>
          </p:nvGrpSpPr>
          <p:grpSpPr>
            <a:xfrm>
              <a:off x="162321" y="57231"/>
              <a:ext cx="154048" cy="34875"/>
              <a:chOff x="0" y="0"/>
              <a:chExt cx="154046" cy="34873"/>
            </a:xfrm>
          </p:grpSpPr>
          <p:sp>
            <p:nvSpPr>
              <p:cNvPr id="1183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84" name="Rounded Rectangle"/>
              <p:cNvSpPr/>
              <p:nvPr/>
            </p:nvSpPr>
            <p:spPr>
              <a:xfrm>
                <a:off x="2761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86" name="Rectangle"/>
            <p:cNvSpPr/>
            <p:nvPr/>
          </p:nvSpPr>
          <p:spPr>
            <a:xfrm>
              <a:off x="19446" y="142676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89" name="Group"/>
            <p:cNvGrpSpPr/>
            <p:nvPr/>
          </p:nvGrpSpPr>
          <p:grpSpPr>
            <a:xfrm>
              <a:off x="160302" y="136584"/>
              <a:ext cx="154047" cy="31765"/>
              <a:chOff x="0" y="0"/>
              <a:chExt cx="154046" cy="31764"/>
            </a:xfrm>
          </p:grpSpPr>
          <p:sp>
            <p:nvSpPr>
              <p:cNvPr id="1187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88" name="Rounded Rectangle"/>
              <p:cNvSpPr/>
              <p:nvPr/>
            </p:nvSpPr>
            <p:spPr>
              <a:xfrm>
                <a:off x="3187" y="3013"/>
                <a:ext cx="147674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90" name="Rectangle"/>
            <p:cNvSpPr/>
            <p:nvPr/>
          </p:nvSpPr>
          <p:spPr>
            <a:xfrm>
              <a:off x="20680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91" name="Rectangle"/>
            <p:cNvSpPr/>
            <p:nvPr/>
          </p:nvSpPr>
          <p:spPr>
            <a:xfrm>
              <a:off x="23862" y="295346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94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1192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93" name="Rounded Rectangle"/>
              <p:cNvSpPr/>
              <p:nvPr/>
            </p:nvSpPr>
            <p:spPr>
              <a:xfrm>
                <a:off x="3192" y="5566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95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98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1196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97" name="Rounded Rectangle"/>
              <p:cNvSpPr/>
              <p:nvPr/>
            </p:nvSpPr>
            <p:spPr>
              <a:xfrm>
                <a:off x="350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99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0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1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2" name="Oval"/>
            <p:cNvSpPr/>
            <p:nvPr/>
          </p:nvSpPr>
          <p:spPr>
            <a:xfrm>
              <a:off x="367704" y="525515"/>
              <a:ext cx="8930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3" name="Shape"/>
            <p:cNvSpPr/>
            <p:nvPr/>
          </p:nvSpPr>
          <p:spPr>
            <a:xfrm>
              <a:off x="308093" y="525515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4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5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6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7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8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09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1211" name="Slide Number"/>
          <p:cNvSpPr txBox="1"/>
          <p:nvPr>
            <p:ph type="sldNum" sz="quarter" idx="2"/>
          </p:nvPr>
        </p:nvSpPr>
        <p:spPr>
          <a:xfrm>
            <a:off x="7942897" y="6455500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2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213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after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after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Class="emph" nodeType="withEffect" presetSubtype="0" presetID="35" grpId="5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1" grpId="2"/>
      <p:bldP build="p" bldLvl="5" animBg="1" rev="0" advAuto="0" spid="995" grpId="5"/>
      <p:bldP build="whole" bldLvl="1" animBg="1" rev="0" advAuto="0" spid="991" grpId="1"/>
      <p:bldP build="whole" bldLvl="1" animBg="1" rev="0" advAuto="0" spid="993" grpId="7"/>
      <p:bldP build="whole" bldLvl="1" animBg="1" rev="0" advAuto="0" spid="996" grpId="3"/>
      <p:bldP build="whole" bldLvl="1" animBg="1" rev="0" advAuto="0" spid="994" grpId="6"/>
      <p:bldP build="p" bldLvl="5" animBg="1" rev="0" advAuto="0" spid="995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Caching example: install local 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3800"/>
              <a:t>Caching example: </a:t>
            </a:r>
            <a:r>
              <a:rPr sz="3400"/>
              <a:t>install local cache</a:t>
            </a:r>
            <a:r>
              <a:rPr sz="3800"/>
              <a:t> </a:t>
            </a:r>
          </a:p>
        </p:txBody>
      </p:sp>
      <p:sp>
        <p:nvSpPr>
          <p:cNvPr id="1216" name="Calculating access link utilization, delay with cache:…"/>
          <p:cNvSpPr txBox="1"/>
          <p:nvPr>
            <p:ph type="body" sz="quarter" idx="1"/>
          </p:nvPr>
        </p:nvSpPr>
        <p:spPr>
          <a:xfrm>
            <a:off x="13705" y="886797"/>
            <a:ext cx="5280707" cy="2127291"/>
          </a:xfrm>
          <a:prstGeom prst="rect">
            <a:avLst/>
          </a:prstGeom>
        </p:spPr>
        <p:txBody>
          <a:bodyPr/>
          <a:lstStyle/>
          <a:p>
            <a:pPr marL="497658" indent="-416378">
              <a:buSzPct val="65000"/>
              <a:tabLst>
                <a:tab pos="622300" algn="l"/>
                <a:tab pos="952500" algn="l"/>
              </a:tabLst>
              <a:defRPr i="1" sz="3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Calculating access link utilization, delay with cache:</a:t>
            </a:r>
          </a:p>
          <a:p>
            <a:pPr marL="310061" indent="-269421">
              <a:lnSpc>
                <a:spcPct val="80000"/>
              </a:lnSpc>
              <a:buSzPct val="65000"/>
              <a:tabLst>
                <a:tab pos="622300" algn="l"/>
                <a:tab pos="952500" algn="l"/>
              </a:tabLst>
              <a:defRPr sz="2600"/>
            </a:pPr>
            <a:r>
              <a:t>suppose cache hit rate is 0.4</a:t>
            </a:r>
          </a:p>
          <a:p>
            <a:pPr lvl="1" marL="712152" indent="-214312">
              <a:buChar char="•"/>
              <a:tabLst>
                <a:tab pos="622300" algn="l"/>
                <a:tab pos="952500" algn="l"/>
              </a:tabLst>
              <a:defRPr sz="2600"/>
            </a:pPr>
            <a:r>
              <a:t>40% requests satisfied at cache, 60% requests satisfied at origin </a:t>
            </a:r>
          </a:p>
        </p:txBody>
      </p:sp>
      <p:sp>
        <p:nvSpPr>
          <p:cNvPr id="1217" name="origin…"/>
          <p:cNvSpPr txBox="1"/>
          <p:nvPr/>
        </p:nvSpPr>
        <p:spPr>
          <a:xfrm>
            <a:off x="7818757" y="1824037"/>
            <a:ext cx="823593" cy="562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origin</a:t>
            </a:r>
          </a:p>
          <a:p>
            <a:pPr marL="40640" marR="40640" algn="r" defTabSz="910828">
              <a:buClr>
                <a:srgbClr val="000000"/>
              </a:buClr>
              <a:buFont typeface="Arial"/>
              <a:defRPr sz="1600"/>
            </a:pPr>
            <a:r>
              <a:t>servers</a:t>
            </a:r>
          </a:p>
        </p:txBody>
      </p:sp>
      <p:sp>
        <p:nvSpPr>
          <p:cNvPr id="1218" name="Line"/>
          <p:cNvSpPr/>
          <p:nvPr/>
        </p:nvSpPr>
        <p:spPr>
          <a:xfrm>
            <a:off x="6590109" y="3464718"/>
            <a:ext cx="1588" cy="106203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19" name="15 Mbps…"/>
          <p:cNvSpPr txBox="1"/>
          <p:nvPr/>
        </p:nvSpPr>
        <p:spPr>
          <a:xfrm>
            <a:off x="6592888" y="3656012"/>
            <a:ext cx="1081786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15 Mbps </a:t>
            </a:r>
          </a:p>
          <a:p>
            <a:pPr marL="40640" marR="40640" defTabSz="910828">
              <a:buClr>
                <a:srgbClr val="000000"/>
              </a:buClr>
              <a:buFont typeface="Arial"/>
              <a:defRPr sz="1400"/>
            </a:pPr>
            <a:r>
              <a:t>access link</a:t>
            </a:r>
          </a:p>
        </p:txBody>
      </p:sp>
      <p:sp>
        <p:nvSpPr>
          <p:cNvPr id="1220" name="access link utilization:…"/>
          <p:cNvSpPr txBox="1"/>
          <p:nvPr/>
        </p:nvSpPr>
        <p:spPr>
          <a:xfrm>
            <a:off x="231907" y="2862103"/>
            <a:ext cx="5469945" cy="165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2307" marR="40640" indent="-281667" defTabSz="910828">
              <a:lnSpc>
                <a:spcPct val="85000"/>
              </a:lnSpc>
              <a:spcBef>
                <a:spcPts val="400"/>
              </a:spcBef>
              <a:buClr>
                <a:srgbClr val="021EAA"/>
              </a:buClr>
              <a:buSzPct val="65000"/>
              <a:buChar char="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access link utilization: 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Clr>
                <a:srgbClr val="021EAA"/>
              </a:buClr>
              <a:buSzPct val="65000"/>
              <a:buChar char="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60% of requests use access link 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Clr>
                <a:srgbClr val="021EAA"/>
              </a:buClr>
              <a:buSzPct val="65000"/>
              <a:buChar char="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data rate to browsers over access link = 0.6*15 Mbps = 9 Mbps 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Clr>
                <a:srgbClr val="021EAA"/>
              </a:buClr>
              <a:buSzPct val="65000"/>
              <a:buChar char="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utilization = 9/15 = .6</a:t>
            </a:r>
          </a:p>
        </p:txBody>
      </p:sp>
      <p:sp>
        <p:nvSpPr>
          <p:cNvPr id="1221" name="total delay…"/>
          <p:cNvSpPr txBox="1"/>
          <p:nvPr/>
        </p:nvSpPr>
        <p:spPr>
          <a:xfrm>
            <a:off x="231907" y="4277518"/>
            <a:ext cx="5030222" cy="255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marL="322307" marR="40640" indent="-281667" defTabSz="910828">
              <a:lnSpc>
                <a:spcPct val="85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total delay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= 0.6 * (delay from origin servers) +0.4 * (delay when satisfied at cache)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= 0.6 (2.01) + 0.4 (~msecs) 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= ~ 1.2 secs</a:t>
            </a:r>
          </a:p>
          <a:p>
            <a:pPr marL="322307" marR="40640" indent="-281667" defTabSz="910828">
              <a:lnSpc>
                <a:spcPct val="80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less than with 150 Mbps link (and cheaper too!)</a:t>
            </a:r>
          </a:p>
          <a:p>
            <a:pPr marL="362947" marR="40640" indent="-281667" defTabSz="910828">
              <a:lnSpc>
                <a:spcPct val="80000"/>
              </a:lnSpc>
              <a:spcBef>
                <a:spcPts val="400"/>
              </a:spcBef>
              <a:buSzPct val="65000"/>
              <a:buChar char="•"/>
              <a:tabLst>
                <a:tab pos="622300" algn="l"/>
                <a:tab pos="952500" algn="l"/>
              </a:tabLst>
              <a:defRPr sz="2300">
                <a:latin typeface="+mn-lt"/>
                <a:ea typeface="+mn-ea"/>
                <a:cs typeface="+mn-cs"/>
                <a:sym typeface="Gill Sans MT"/>
              </a:defRPr>
            </a:pPr>
            <a:r>
              <a:t>  </a:t>
            </a:r>
          </a:p>
        </p:txBody>
      </p:sp>
      <p:sp>
        <p:nvSpPr>
          <p:cNvPr id="1222" name="Line"/>
          <p:cNvSpPr/>
          <p:nvPr/>
        </p:nvSpPr>
        <p:spPr>
          <a:xfrm>
            <a:off x="5267325" y="2409825"/>
            <a:ext cx="285751" cy="11608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3" name="Line"/>
          <p:cNvSpPr/>
          <p:nvPr/>
        </p:nvSpPr>
        <p:spPr>
          <a:xfrm>
            <a:off x="6076950" y="2028825"/>
            <a:ext cx="66676" cy="276226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4" name="Line"/>
          <p:cNvSpPr/>
          <p:nvPr/>
        </p:nvSpPr>
        <p:spPr>
          <a:xfrm flipH="1">
            <a:off x="6706195" y="2066925"/>
            <a:ext cx="9526" cy="238125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5" name="Line"/>
          <p:cNvSpPr/>
          <p:nvPr/>
        </p:nvSpPr>
        <p:spPr>
          <a:xfrm flipH="1">
            <a:off x="7161609" y="2228850"/>
            <a:ext cx="133351" cy="209551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6" name="Line"/>
          <p:cNvSpPr/>
          <p:nvPr/>
        </p:nvSpPr>
        <p:spPr>
          <a:xfrm flipH="1" flipV="1">
            <a:off x="7324725" y="2990850"/>
            <a:ext cx="247651" cy="1588"/>
          </a:xfrm>
          <a:prstGeom prst="line">
            <a:avLst/>
          </a:prstGeom>
          <a:ln w="12700">
            <a:solidFill>
              <a:srgbClr val="434ED6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7" name="Shape"/>
          <p:cNvSpPr/>
          <p:nvPr/>
        </p:nvSpPr>
        <p:spPr>
          <a:xfrm>
            <a:off x="5369909" y="2077863"/>
            <a:ext cx="2104697" cy="1486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308" fill="norm" stroke="1" extrusionOk="0">
                <a:moveTo>
                  <a:pt x="90" y="7717"/>
                </a:moveTo>
                <a:cubicBezTo>
                  <a:pt x="-41" y="5572"/>
                  <a:pt x="-183" y="1218"/>
                  <a:pt x="879" y="231"/>
                </a:cubicBezTo>
                <a:cubicBezTo>
                  <a:pt x="1942" y="-757"/>
                  <a:pt x="4602" y="1738"/>
                  <a:pt x="6464" y="1790"/>
                </a:cubicBezTo>
                <a:cubicBezTo>
                  <a:pt x="8325" y="1842"/>
                  <a:pt x="9782" y="88"/>
                  <a:pt x="12049" y="543"/>
                </a:cubicBezTo>
                <a:cubicBezTo>
                  <a:pt x="14315" y="998"/>
                  <a:pt x="18706" y="2258"/>
                  <a:pt x="20061" y="4520"/>
                </a:cubicBezTo>
                <a:cubicBezTo>
                  <a:pt x="21417" y="6781"/>
                  <a:pt x="20891" y="11525"/>
                  <a:pt x="20183" y="14111"/>
                </a:cubicBezTo>
                <a:cubicBezTo>
                  <a:pt x="19475" y="16697"/>
                  <a:pt x="17836" y="19231"/>
                  <a:pt x="15812" y="20037"/>
                </a:cubicBezTo>
                <a:cubicBezTo>
                  <a:pt x="13789" y="20843"/>
                  <a:pt x="9863" y="19660"/>
                  <a:pt x="8042" y="18946"/>
                </a:cubicBezTo>
                <a:cubicBezTo>
                  <a:pt x="6221" y="18231"/>
                  <a:pt x="5948" y="16723"/>
                  <a:pt x="4886" y="15748"/>
                </a:cubicBezTo>
                <a:cubicBezTo>
                  <a:pt x="3823" y="14774"/>
                  <a:pt x="2468" y="14436"/>
                  <a:pt x="1668" y="13097"/>
                </a:cubicBezTo>
                <a:cubicBezTo>
                  <a:pt x="869" y="11759"/>
                  <a:pt x="70" y="9887"/>
                  <a:pt x="90" y="7717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228" name="public…"/>
          <p:cNvSpPr txBox="1"/>
          <p:nvPr/>
        </p:nvSpPr>
        <p:spPr>
          <a:xfrm>
            <a:off x="6109290" y="2354262"/>
            <a:ext cx="841784" cy="526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public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 Internet</a:t>
            </a:r>
          </a:p>
        </p:txBody>
      </p:sp>
      <p:grpSp>
        <p:nvGrpSpPr>
          <p:cNvPr id="1237" name="Group"/>
          <p:cNvGrpSpPr/>
          <p:nvPr/>
        </p:nvGrpSpPr>
        <p:grpSpPr>
          <a:xfrm>
            <a:off x="6175374" y="3165474"/>
            <a:ext cx="881064" cy="307977"/>
            <a:chOff x="0" y="0"/>
            <a:chExt cx="881062" cy="307975"/>
          </a:xfrm>
        </p:grpSpPr>
        <p:sp>
          <p:nvSpPr>
            <p:cNvPr id="1229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30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31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34" name="Group"/>
            <p:cNvGrpSpPr/>
            <p:nvPr/>
          </p:nvGrpSpPr>
          <p:grpSpPr>
            <a:xfrm>
              <a:off x="177800" y="50800"/>
              <a:ext cx="492126" cy="95251"/>
              <a:chOff x="0" y="0"/>
              <a:chExt cx="492125" cy="95250"/>
            </a:xfrm>
          </p:grpSpPr>
          <p:sp>
            <p:nvSpPr>
              <p:cNvPr id="1232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>
                <a:off x="22621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35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70" name="Group"/>
          <p:cNvGrpSpPr/>
          <p:nvPr/>
        </p:nvGrpSpPr>
        <p:grpSpPr>
          <a:xfrm>
            <a:off x="4919662" y="1957387"/>
            <a:ext cx="376235" cy="576264"/>
            <a:chOff x="0" y="0"/>
            <a:chExt cx="376234" cy="576262"/>
          </a:xfrm>
        </p:grpSpPr>
        <p:sp>
          <p:nvSpPr>
            <p:cNvPr id="1238" name="Shape"/>
            <p:cNvSpPr/>
            <p:nvPr/>
          </p:nvSpPr>
          <p:spPr>
            <a:xfrm>
              <a:off x="299078" y="961"/>
              <a:ext cx="75035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39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40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41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42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45" name="Group"/>
            <p:cNvGrpSpPr/>
            <p:nvPr/>
          </p:nvGrpSpPr>
          <p:grpSpPr>
            <a:xfrm>
              <a:off x="161895" y="57230"/>
              <a:ext cx="154048" cy="34875"/>
              <a:chOff x="0" y="0"/>
              <a:chExt cx="154046" cy="34873"/>
            </a:xfrm>
          </p:grpSpPr>
          <p:sp>
            <p:nvSpPr>
              <p:cNvPr id="1243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44" name="Rounded Rectangle"/>
              <p:cNvSpPr/>
              <p:nvPr/>
            </p:nvSpPr>
            <p:spPr>
              <a:xfrm>
                <a:off x="3187" y="3490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46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49" name="Group"/>
            <p:cNvGrpSpPr/>
            <p:nvPr/>
          </p:nvGrpSpPr>
          <p:grpSpPr>
            <a:xfrm>
              <a:off x="161329" y="136583"/>
              <a:ext cx="154048" cy="31766"/>
              <a:chOff x="0" y="0"/>
              <a:chExt cx="154046" cy="31764"/>
            </a:xfrm>
          </p:grpSpPr>
          <p:sp>
            <p:nvSpPr>
              <p:cNvPr id="1247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48" name="Rounded Rectangle"/>
              <p:cNvSpPr/>
              <p:nvPr/>
            </p:nvSpPr>
            <p:spPr>
              <a:xfrm>
                <a:off x="2160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50" name="Rectangle"/>
            <p:cNvSpPr/>
            <p:nvPr/>
          </p:nvSpPr>
          <p:spPr>
            <a:xfrm>
              <a:off x="18454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51" name="Rectangle"/>
            <p:cNvSpPr/>
            <p:nvPr/>
          </p:nvSpPr>
          <p:spPr>
            <a:xfrm>
              <a:off x="23862" y="295346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54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1252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53" name="Rounded Rectangle"/>
              <p:cNvSpPr/>
              <p:nvPr/>
            </p:nvSpPr>
            <p:spPr>
              <a:xfrm>
                <a:off x="4209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55" name="Shape"/>
            <p:cNvSpPr/>
            <p:nvPr/>
          </p:nvSpPr>
          <p:spPr>
            <a:xfrm>
              <a:off x="304381" y="222471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58" name="Group"/>
            <p:cNvGrpSpPr/>
            <p:nvPr/>
          </p:nvGrpSpPr>
          <p:grpSpPr>
            <a:xfrm>
              <a:off x="158819" y="215978"/>
              <a:ext cx="153887" cy="33432"/>
              <a:chOff x="0" y="0"/>
              <a:chExt cx="153886" cy="33430"/>
            </a:xfrm>
          </p:grpSpPr>
          <p:sp>
            <p:nvSpPr>
              <p:cNvPr id="1256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57" name="Rounded Rectangle"/>
              <p:cNvSpPr/>
              <p:nvPr/>
            </p:nvSpPr>
            <p:spPr>
              <a:xfrm>
                <a:off x="3192" y="3126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59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0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1" name="Shape"/>
            <p:cNvSpPr/>
            <p:nvPr/>
          </p:nvSpPr>
          <p:spPr>
            <a:xfrm>
              <a:off x="311540" y="60367"/>
              <a:ext cx="64695" cy="5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2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3" name="Shape"/>
            <p:cNvSpPr/>
            <p:nvPr/>
          </p:nvSpPr>
          <p:spPr>
            <a:xfrm>
              <a:off x="308093" y="525514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4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5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6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7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8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9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5834062" y="1479549"/>
            <a:ext cx="376235" cy="576264"/>
            <a:chOff x="0" y="0"/>
            <a:chExt cx="376233" cy="576262"/>
          </a:xfrm>
        </p:grpSpPr>
        <p:sp>
          <p:nvSpPr>
            <p:cNvPr id="1271" name="Shape"/>
            <p:cNvSpPr/>
            <p:nvPr/>
          </p:nvSpPr>
          <p:spPr>
            <a:xfrm>
              <a:off x="299078" y="962"/>
              <a:ext cx="75035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72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73" name="Shape"/>
            <p:cNvSpPr/>
            <p:nvPr/>
          </p:nvSpPr>
          <p:spPr>
            <a:xfrm>
              <a:off x="314617" y="33912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74" name="Shape"/>
            <p:cNvSpPr/>
            <p:nvPr/>
          </p:nvSpPr>
          <p:spPr>
            <a:xfrm>
              <a:off x="303319" y="291257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75" name="Rectangle"/>
            <p:cNvSpPr/>
            <p:nvPr/>
          </p:nvSpPr>
          <p:spPr>
            <a:xfrm>
              <a:off x="19090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78" name="Group"/>
            <p:cNvGrpSpPr/>
            <p:nvPr/>
          </p:nvGrpSpPr>
          <p:grpSpPr>
            <a:xfrm>
              <a:off x="161895" y="56356"/>
              <a:ext cx="154048" cy="34875"/>
              <a:chOff x="0" y="0"/>
              <a:chExt cx="154046" cy="34873"/>
            </a:xfrm>
          </p:grpSpPr>
          <p:sp>
            <p:nvSpPr>
              <p:cNvPr id="1276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77" name="Rounded Rectangle"/>
              <p:cNvSpPr/>
              <p:nvPr/>
            </p:nvSpPr>
            <p:spPr>
              <a:xfrm>
                <a:off x="3186" y="5641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79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82" name="Group"/>
            <p:cNvGrpSpPr/>
            <p:nvPr/>
          </p:nvGrpSpPr>
          <p:grpSpPr>
            <a:xfrm>
              <a:off x="157757" y="136583"/>
              <a:ext cx="154047" cy="31766"/>
              <a:chOff x="0" y="0"/>
              <a:chExt cx="154046" cy="31764"/>
            </a:xfrm>
          </p:grpSpPr>
          <p:sp>
            <p:nvSpPr>
              <p:cNvPr id="1280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81" name="Rounded Rectangle"/>
              <p:cNvSpPr/>
              <p:nvPr/>
            </p:nvSpPr>
            <p:spPr>
              <a:xfrm>
                <a:off x="5732" y="3014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83" name="Rectangle"/>
            <p:cNvSpPr/>
            <p:nvPr/>
          </p:nvSpPr>
          <p:spPr>
            <a:xfrm>
              <a:off x="23812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84" name="Rectangle"/>
            <p:cNvSpPr/>
            <p:nvPr/>
          </p:nvSpPr>
          <p:spPr>
            <a:xfrm>
              <a:off x="23862" y="295346"/>
              <a:ext cx="157229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87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1285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86" name="Rounded Rectangle"/>
              <p:cNvSpPr/>
              <p:nvPr/>
            </p:nvSpPr>
            <p:spPr>
              <a:xfrm>
                <a:off x="637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88" name="Shape"/>
            <p:cNvSpPr/>
            <p:nvPr/>
          </p:nvSpPr>
          <p:spPr>
            <a:xfrm>
              <a:off x="304380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91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1289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90" name="Rounded Rectangle"/>
              <p:cNvSpPr/>
              <p:nvPr/>
            </p:nvSpPr>
            <p:spPr>
              <a:xfrm>
                <a:off x="319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92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3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4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5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6" name="Shape"/>
            <p:cNvSpPr/>
            <p:nvPr/>
          </p:nvSpPr>
          <p:spPr>
            <a:xfrm>
              <a:off x="308092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7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8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9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0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1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2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336" name="Group"/>
          <p:cNvGrpSpPr/>
          <p:nvPr/>
        </p:nvGrpSpPr>
        <p:grpSpPr>
          <a:xfrm>
            <a:off x="6586537" y="1509117"/>
            <a:ext cx="376235" cy="578446"/>
            <a:chOff x="0" y="0"/>
            <a:chExt cx="376233" cy="578445"/>
          </a:xfrm>
        </p:grpSpPr>
        <p:sp>
          <p:nvSpPr>
            <p:cNvPr id="1304" name="Shape"/>
            <p:cNvSpPr/>
            <p:nvPr/>
          </p:nvSpPr>
          <p:spPr>
            <a:xfrm>
              <a:off x="299078" y="3145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5" name="Rectangle"/>
            <p:cNvSpPr/>
            <p:nvPr/>
          </p:nvSpPr>
          <p:spPr>
            <a:xfrm>
              <a:off x="21430" y="0"/>
              <a:ext cx="277869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6" name="Shape"/>
            <p:cNvSpPr/>
            <p:nvPr/>
          </p:nvSpPr>
          <p:spPr>
            <a:xfrm>
              <a:off x="314617" y="36095"/>
              <a:ext cx="43323" cy="5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7" name="Shape"/>
            <p:cNvSpPr/>
            <p:nvPr/>
          </p:nvSpPr>
          <p:spPr>
            <a:xfrm>
              <a:off x="303319" y="293440"/>
              <a:ext cx="69733" cy="45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8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11" name="Group"/>
            <p:cNvGrpSpPr/>
            <p:nvPr/>
          </p:nvGrpSpPr>
          <p:grpSpPr>
            <a:xfrm>
              <a:off x="161895" y="59413"/>
              <a:ext cx="154047" cy="34875"/>
              <a:chOff x="0" y="0"/>
              <a:chExt cx="154046" cy="34873"/>
            </a:xfrm>
          </p:grpSpPr>
          <p:sp>
            <p:nvSpPr>
              <p:cNvPr id="1309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10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12" name="Rectangle"/>
            <p:cNvSpPr/>
            <p:nvPr/>
          </p:nvSpPr>
          <p:spPr>
            <a:xfrm>
              <a:off x="22271" y="143362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15" name="Group"/>
            <p:cNvGrpSpPr/>
            <p:nvPr/>
          </p:nvGrpSpPr>
          <p:grpSpPr>
            <a:xfrm>
              <a:off x="160302" y="138766"/>
              <a:ext cx="154048" cy="31766"/>
              <a:chOff x="0" y="0"/>
              <a:chExt cx="154046" cy="31764"/>
            </a:xfrm>
          </p:grpSpPr>
          <p:sp>
            <p:nvSpPr>
              <p:cNvPr id="1313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14" name="Rounded Rectangle"/>
              <p:cNvSpPr/>
              <p:nvPr/>
            </p:nvSpPr>
            <p:spPr>
              <a:xfrm>
                <a:off x="3187" y="4108"/>
                <a:ext cx="147673" cy="26790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16" name="Rectangle"/>
            <p:cNvSpPr/>
            <p:nvPr/>
          </p:nvSpPr>
          <p:spPr>
            <a:xfrm>
              <a:off x="20680" y="226098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17" name="Rectangle"/>
            <p:cNvSpPr/>
            <p:nvPr/>
          </p:nvSpPr>
          <p:spPr>
            <a:xfrm>
              <a:off x="23862" y="297529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20" name="Group"/>
            <p:cNvGrpSpPr/>
            <p:nvPr/>
          </p:nvGrpSpPr>
          <p:grpSpPr>
            <a:xfrm>
              <a:off x="155376" y="291097"/>
              <a:ext cx="155589" cy="35012"/>
              <a:chOff x="0" y="0"/>
              <a:chExt cx="155588" cy="35010"/>
            </a:xfrm>
          </p:grpSpPr>
          <p:sp>
            <p:nvSpPr>
              <p:cNvPr id="1318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19" name="Rounded Rectangle"/>
              <p:cNvSpPr/>
              <p:nvPr/>
            </p:nvSpPr>
            <p:spPr>
              <a:xfrm>
                <a:off x="4936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21" name="Shape"/>
            <p:cNvSpPr/>
            <p:nvPr/>
          </p:nvSpPr>
          <p:spPr>
            <a:xfrm>
              <a:off x="304381" y="224654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24" name="Group"/>
            <p:cNvGrpSpPr/>
            <p:nvPr/>
          </p:nvGrpSpPr>
          <p:grpSpPr>
            <a:xfrm>
              <a:off x="158818" y="214312"/>
              <a:ext cx="153887" cy="33765"/>
              <a:chOff x="0" y="0"/>
              <a:chExt cx="153886" cy="33764"/>
            </a:xfrm>
          </p:grpSpPr>
          <p:sp>
            <p:nvSpPr>
              <p:cNvPr id="1322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23" name="Rounded Rectangle"/>
              <p:cNvSpPr/>
              <p:nvPr/>
            </p:nvSpPr>
            <p:spPr>
              <a:xfrm>
                <a:off x="3193" y="6974"/>
                <a:ext cx="147714" cy="26791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25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26" name="Shape"/>
            <p:cNvSpPr/>
            <p:nvPr/>
          </p:nvSpPr>
          <p:spPr>
            <a:xfrm>
              <a:off x="310744" y="141197"/>
              <a:ext cx="62839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27" name="Shape"/>
            <p:cNvSpPr/>
            <p:nvPr/>
          </p:nvSpPr>
          <p:spPr>
            <a:xfrm>
              <a:off x="311539" y="62551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28" name="Oval"/>
            <p:cNvSpPr/>
            <p:nvPr/>
          </p:nvSpPr>
          <p:spPr>
            <a:xfrm>
              <a:off x="365098" y="527697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29" name="Shape"/>
            <p:cNvSpPr/>
            <p:nvPr/>
          </p:nvSpPr>
          <p:spPr>
            <a:xfrm>
              <a:off x="308093" y="527697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0" name="Rounded Rectangle"/>
            <p:cNvSpPr/>
            <p:nvPr/>
          </p:nvSpPr>
          <p:spPr>
            <a:xfrm>
              <a:off x="0" y="543571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1" name="Rounded Rectangle"/>
            <p:cNvSpPr/>
            <p:nvPr/>
          </p:nvSpPr>
          <p:spPr>
            <a:xfrm>
              <a:off x="21430" y="551508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2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3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4" name="Circle"/>
            <p:cNvSpPr/>
            <p:nvPr/>
          </p:nvSpPr>
          <p:spPr>
            <a:xfrm>
              <a:off x="138137" y="473273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5" name="Rectangle"/>
            <p:cNvSpPr/>
            <p:nvPr/>
          </p:nvSpPr>
          <p:spPr>
            <a:xfrm>
              <a:off x="244459" y="340340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7196137" y="1660921"/>
            <a:ext cx="376235" cy="579042"/>
            <a:chOff x="0" y="0"/>
            <a:chExt cx="376234" cy="579040"/>
          </a:xfrm>
        </p:grpSpPr>
        <p:sp>
          <p:nvSpPr>
            <p:cNvPr id="1337" name="Shape"/>
            <p:cNvSpPr/>
            <p:nvPr/>
          </p:nvSpPr>
          <p:spPr>
            <a:xfrm>
              <a:off x="299078" y="3740"/>
              <a:ext cx="75036" cy="54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8" name="Rectangle"/>
            <p:cNvSpPr/>
            <p:nvPr/>
          </p:nvSpPr>
          <p:spPr>
            <a:xfrm>
              <a:off x="1904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9" name="Shape"/>
            <p:cNvSpPr/>
            <p:nvPr/>
          </p:nvSpPr>
          <p:spPr>
            <a:xfrm>
              <a:off x="314617" y="36690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40" name="Shape"/>
            <p:cNvSpPr/>
            <p:nvPr/>
          </p:nvSpPr>
          <p:spPr>
            <a:xfrm>
              <a:off x="303319" y="294036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41" name="Rectangle"/>
            <p:cNvSpPr/>
            <p:nvPr/>
          </p:nvSpPr>
          <p:spPr>
            <a:xfrm>
              <a:off x="19089" y="62507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44" name="Group"/>
            <p:cNvGrpSpPr/>
            <p:nvPr/>
          </p:nvGrpSpPr>
          <p:grpSpPr>
            <a:xfrm>
              <a:off x="161895" y="60009"/>
              <a:ext cx="154047" cy="34875"/>
              <a:chOff x="0" y="0"/>
              <a:chExt cx="154046" cy="34873"/>
            </a:xfrm>
          </p:grpSpPr>
          <p:sp>
            <p:nvSpPr>
              <p:cNvPr id="1342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43" name="Rounded Rectangle"/>
              <p:cNvSpPr/>
              <p:nvPr/>
            </p:nvSpPr>
            <p:spPr>
              <a:xfrm>
                <a:off x="3187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45" name="Rectangle"/>
            <p:cNvSpPr/>
            <p:nvPr/>
          </p:nvSpPr>
          <p:spPr>
            <a:xfrm>
              <a:off x="22271" y="143957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48" name="Group"/>
            <p:cNvGrpSpPr/>
            <p:nvPr/>
          </p:nvGrpSpPr>
          <p:grpSpPr>
            <a:xfrm>
              <a:off x="160302" y="139362"/>
              <a:ext cx="154048" cy="31765"/>
              <a:chOff x="0" y="0"/>
              <a:chExt cx="154046" cy="31764"/>
            </a:xfrm>
          </p:grpSpPr>
          <p:sp>
            <p:nvSpPr>
              <p:cNvPr id="1346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47" name="Rounded Rectangle"/>
              <p:cNvSpPr/>
              <p:nvPr/>
            </p:nvSpPr>
            <p:spPr>
              <a:xfrm>
                <a:off x="3187" y="3512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49" name="Rectangle"/>
            <p:cNvSpPr/>
            <p:nvPr/>
          </p:nvSpPr>
          <p:spPr>
            <a:xfrm>
              <a:off x="20680" y="226693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50" name="Rectangle"/>
            <p:cNvSpPr/>
            <p:nvPr/>
          </p:nvSpPr>
          <p:spPr>
            <a:xfrm>
              <a:off x="23862" y="298124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53" name="Group"/>
            <p:cNvGrpSpPr/>
            <p:nvPr/>
          </p:nvGrpSpPr>
          <p:grpSpPr>
            <a:xfrm>
              <a:off x="152995" y="291693"/>
              <a:ext cx="156521" cy="35011"/>
              <a:chOff x="0" y="0"/>
              <a:chExt cx="156520" cy="35010"/>
            </a:xfrm>
          </p:grpSpPr>
          <p:sp>
            <p:nvSpPr>
              <p:cNvPr id="1351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52" name="Rounded Rectangle"/>
              <p:cNvSpPr/>
              <p:nvPr/>
            </p:nvSpPr>
            <p:spPr>
              <a:xfrm>
                <a:off x="7317" y="4703"/>
                <a:ext cx="149204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54" name="Shape"/>
            <p:cNvSpPr/>
            <p:nvPr/>
          </p:nvSpPr>
          <p:spPr>
            <a:xfrm>
              <a:off x="304381" y="225250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57" name="Group"/>
            <p:cNvGrpSpPr/>
            <p:nvPr/>
          </p:nvGrpSpPr>
          <p:grpSpPr>
            <a:xfrm>
              <a:off x="158818" y="214312"/>
              <a:ext cx="153887" cy="34360"/>
              <a:chOff x="0" y="0"/>
              <a:chExt cx="153886" cy="34359"/>
            </a:xfrm>
          </p:grpSpPr>
          <p:sp>
            <p:nvSpPr>
              <p:cNvPr id="1355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56" name="Rounded Rectangle"/>
              <p:cNvSpPr/>
              <p:nvPr/>
            </p:nvSpPr>
            <p:spPr>
              <a:xfrm>
                <a:off x="3193" y="7570"/>
                <a:ext cx="147714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58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59" name="Shape"/>
            <p:cNvSpPr/>
            <p:nvPr/>
          </p:nvSpPr>
          <p:spPr>
            <a:xfrm>
              <a:off x="310744" y="141793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0" name="Shape"/>
            <p:cNvSpPr/>
            <p:nvPr/>
          </p:nvSpPr>
          <p:spPr>
            <a:xfrm>
              <a:off x="311540" y="63146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1" name="Oval"/>
            <p:cNvSpPr/>
            <p:nvPr/>
          </p:nvSpPr>
          <p:spPr>
            <a:xfrm>
              <a:off x="365098" y="528292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2" name="Shape"/>
            <p:cNvSpPr/>
            <p:nvPr/>
          </p:nvSpPr>
          <p:spPr>
            <a:xfrm>
              <a:off x="308093" y="528292"/>
              <a:ext cx="64960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3" name="Rounded Rectangle"/>
            <p:cNvSpPr/>
            <p:nvPr/>
          </p:nvSpPr>
          <p:spPr>
            <a:xfrm>
              <a:off x="0" y="544166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4" name="Rounded Rectangle"/>
            <p:cNvSpPr/>
            <p:nvPr/>
          </p:nvSpPr>
          <p:spPr>
            <a:xfrm>
              <a:off x="19049" y="552103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5" name="Circle"/>
            <p:cNvSpPr/>
            <p:nvPr/>
          </p:nvSpPr>
          <p:spPr>
            <a:xfrm>
              <a:off x="44543" y="473273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6" name="Circle"/>
            <p:cNvSpPr/>
            <p:nvPr/>
          </p:nvSpPr>
          <p:spPr>
            <a:xfrm>
              <a:off x="92003" y="473273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7" name="Circle"/>
            <p:cNvSpPr/>
            <p:nvPr/>
          </p:nvSpPr>
          <p:spPr>
            <a:xfrm>
              <a:off x="138138" y="473273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68" name="Rectangle"/>
            <p:cNvSpPr/>
            <p:nvPr/>
          </p:nvSpPr>
          <p:spPr>
            <a:xfrm>
              <a:off x="244459" y="340935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402" name="Group"/>
          <p:cNvGrpSpPr/>
          <p:nvPr/>
        </p:nvGrpSpPr>
        <p:grpSpPr>
          <a:xfrm>
            <a:off x="7524749" y="2609849"/>
            <a:ext cx="376236" cy="576264"/>
            <a:chOff x="0" y="0"/>
            <a:chExt cx="376234" cy="576262"/>
          </a:xfrm>
        </p:grpSpPr>
        <p:sp>
          <p:nvSpPr>
            <p:cNvPr id="1370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71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72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73" name="Shape"/>
            <p:cNvSpPr/>
            <p:nvPr/>
          </p:nvSpPr>
          <p:spPr>
            <a:xfrm>
              <a:off x="303320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74" name="Rectangle"/>
            <p:cNvSpPr/>
            <p:nvPr/>
          </p:nvSpPr>
          <p:spPr>
            <a:xfrm>
              <a:off x="20835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77" name="Group"/>
            <p:cNvGrpSpPr/>
            <p:nvPr/>
          </p:nvGrpSpPr>
          <p:grpSpPr>
            <a:xfrm>
              <a:off x="161895" y="60126"/>
              <a:ext cx="154047" cy="34875"/>
              <a:chOff x="0" y="0"/>
              <a:chExt cx="154046" cy="34873"/>
            </a:xfrm>
          </p:grpSpPr>
          <p:sp>
            <p:nvSpPr>
              <p:cNvPr id="1375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76" name="Rounded Rectangle"/>
              <p:cNvSpPr/>
              <p:nvPr/>
            </p:nvSpPr>
            <p:spPr>
              <a:xfrm>
                <a:off x="3187" y="1871"/>
                <a:ext cx="147674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78" name="Rectangle"/>
            <p:cNvSpPr/>
            <p:nvPr/>
          </p:nvSpPr>
          <p:spPr>
            <a:xfrm>
              <a:off x="22271" y="141179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81" name="Group"/>
            <p:cNvGrpSpPr/>
            <p:nvPr/>
          </p:nvGrpSpPr>
          <p:grpSpPr>
            <a:xfrm>
              <a:off x="160302" y="136583"/>
              <a:ext cx="154048" cy="31766"/>
              <a:chOff x="0" y="0"/>
              <a:chExt cx="154046" cy="31764"/>
            </a:xfrm>
          </p:grpSpPr>
          <p:sp>
            <p:nvSpPr>
              <p:cNvPr id="1379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80" name="Rounded Rectangle"/>
              <p:cNvSpPr/>
              <p:nvPr/>
            </p:nvSpPr>
            <p:spPr>
              <a:xfrm>
                <a:off x="3187" y="3013"/>
                <a:ext cx="147673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82" name="Rectangle"/>
            <p:cNvSpPr/>
            <p:nvPr/>
          </p:nvSpPr>
          <p:spPr>
            <a:xfrm>
              <a:off x="20680" y="223915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83" name="Rectangle"/>
            <p:cNvSpPr/>
            <p:nvPr/>
          </p:nvSpPr>
          <p:spPr>
            <a:xfrm>
              <a:off x="23862" y="295346"/>
              <a:ext cx="15723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86" name="Group"/>
            <p:cNvGrpSpPr/>
            <p:nvPr/>
          </p:nvGrpSpPr>
          <p:grpSpPr>
            <a:xfrm>
              <a:off x="157119" y="288915"/>
              <a:ext cx="155590" cy="35011"/>
              <a:chOff x="0" y="0"/>
              <a:chExt cx="155588" cy="35010"/>
            </a:xfrm>
          </p:grpSpPr>
          <p:sp>
            <p:nvSpPr>
              <p:cNvPr id="1384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85" name="Rounded Rectangle"/>
              <p:cNvSpPr/>
              <p:nvPr/>
            </p:nvSpPr>
            <p:spPr>
              <a:xfrm>
                <a:off x="3192" y="4703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87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390" name="Group"/>
            <p:cNvGrpSpPr/>
            <p:nvPr/>
          </p:nvGrpSpPr>
          <p:grpSpPr>
            <a:xfrm>
              <a:off x="154781" y="215978"/>
              <a:ext cx="154945" cy="33432"/>
              <a:chOff x="0" y="0"/>
              <a:chExt cx="154944" cy="33430"/>
            </a:xfrm>
          </p:grpSpPr>
          <p:sp>
            <p:nvSpPr>
              <p:cNvPr id="1388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389" name="Rounded Rectangle"/>
              <p:cNvSpPr/>
              <p:nvPr/>
            </p:nvSpPr>
            <p:spPr>
              <a:xfrm>
                <a:off x="7230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391" name="Rectangle"/>
            <p:cNvSpPr/>
            <p:nvPr/>
          </p:nvSpPr>
          <p:spPr>
            <a:xfrm>
              <a:off x="293776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2" name="Shape"/>
            <p:cNvSpPr/>
            <p:nvPr/>
          </p:nvSpPr>
          <p:spPr>
            <a:xfrm>
              <a:off x="310744" y="139014"/>
              <a:ext cx="62840" cy="5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3" name="Shape"/>
            <p:cNvSpPr/>
            <p:nvPr/>
          </p:nvSpPr>
          <p:spPr>
            <a:xfrm>
              <a:off x="311540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4" name="Oval"/>
            <p:cNvSpPr/>
            <p:nvPr/>
          </p:nvSpPr>
          <p:spPr>
            <a:xfrm>
              <a:off x="365098" y="525514"/>
              <a:ext cx="8931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5" name="Shape"/>
            <p:cNvSpPr/>
            <p:nvPr/>
          </p:nvSpPr>
          <p:spPr>
            <a:xfrm>
              <a:off x="308093" y="525514"/>
              <a:ext cx="64961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6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7" name="Rounded Rectangle"/>
            <p:cNvSpPr/>
            <p:nvPr/>
          </p:nvSpPr>
          <p:spPr>
            <a:xfrm>
              <a:off x="17499" y="549325"/>
              <a:ext cx="284231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8" name="Circle"/>
            <p:cNvSpPr/>
            <p:nvPr/>
          </p:nvSpPr>
          <p:spPr>
            <a:xfrm>
              <a:off x="47624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99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00" name="Circle"/>
            <p:cNvSpPr/>
            <p:nvPr/>
          </p:nvSpPr>
          <p:spPr>
            <a:xfrm>
              <a:off x="138138" y="469956"/>
              <a:ext cx="42953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01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1403" name="Shape"/>
          <p:cNvSpPr/>
          <p:nvPr/>
        </p:nvSpPr>
        <p:spPr>
          <a:xfrm>
            <a:off x="4966933" y="4408742"/>
            <a:ext cx="2874972" cy="135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1" h="20980" fill="norm" stroke="1" extrusionOk="0">
                <a:moveTo>
                  <a:pt x="106" y="7812"/>
                </a:moveTo>
                <a:cubicBezTo>
                  <a:pt x="-21" y="5593"/>
                  <a:pt x="-252" y="4409"/>
                  <a:pt x="939" y="3127"/>
                </a:cubicBezTo>
                <a:cubicBezTo>
                  <a:pt x="2130" y="1845"/>
                  <a:pt x="5252" y="587"/>
                  <a:pt x="7252" y="168"/>
                </a:cubicBezTo>
                <a:cubicBezTo>
                  <a:pt x="9253" y="-251"/>
                  <a:pt x="10791" y="193"/>
                  <a:pt x="12942" y="612"/>
                </a:cubicBezTo>
                <a:cubicBezTo>
                  <a:pt x="15092" y="1031"/>
                  <a:pt x="18920" y="-177"/>
                  <a:pt x="20134" y="2733"/>
                </a:cubicBezTo>
                <a:cubicBezTo>
                  <a:pt x="21348" y="5642"/>
                  <a:pt x="21024" y="15061"/>
                  <a:pt x="20261" y="18020"/>
                </a:cubicBezTo>
                <a:cubicBezTo>
                  <a:pt x="19498" y="20979"/>
                  <a:pt x="17486" y="20141"/>
                  <a:pt x="15578" y="20585"/>
                </a:cubicBezTo>
                <a:cubicBezTo>
                  <a:pt x="13670" y="21028"/>
                  <a:pt x="10560" y="20733"/>
                  <a:pt x="8779" y="20733"/>
                </a:cubicBezTo>
                <a:cubicBezTo>
                  <a:pt x="6998" y="20733"/>
                  <a:pt x="6096" y="21349"/>
                  <a:pt x="4917" y="20634"/>
                </a:cubicBezTo>
                <a:cubicBezTo>
                  <a:pt x="3737" y="19919"/>
                  <a:pt x="2488" y="18538"/>
                  <a:pt x="1691" y="16417"/>
                </a:cubicBezTo>
                <a:cubicBezTo>
                  <a:pt x="881" y="14272"/>
                  <a:pt x="83" y="11289"/>
                  <a:pt x="106" y="7812"/>
                </a:cubicBezTo>
                <a:close/>
              </a:path>
            </a:pathLst>
          </a:custGeom>
          <a:solidFill>
            <a:srgbClr val="38D4D6"/>
          </a:solidFill>
          <a:ln w="3175"/>
        </p:spPr>
        <p:txBody>
          <a:bodyPr lIns="35718" tIns="35718" rIns="35718" bIns="35718" anchor="ctr"/>
          <a:lstStyle/>
          <a:p>
            <a:pPr marL="40640" marR="40640" defTabSz="910828">
              <a:spcBef>
                <a:spcPts val="400"/>
              </a:spcBef>
              <a:defRPr sz="1800"/>
            </a:pPr>
          </a:p>
        </p:txBody>
      </p:sp>
      <p:sp>
        <p:nvSpPr>
          <p:cNvPr id="1404" name="Line"/>
          <p:cNvSpPr/>
          <p:nvPr/>
        </p:nvSpPr>
        <p:spPr>
          <a:xfrm flipH="1">
            <a:off x="5381625" y="4702175"/>
            <a:ext cx="855663" cy="428626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5" name="Line"/>
          <p:cNvSpPr/>
          <p:nvPr/>
        </p:nvSpPr>
        <p:spPr>
          <a:xfrm flipH="1">
            <a:off x="5891212" y="4750593"/>
            <a:ext cx="563564" cy="39290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6" name="Line"/>
          <p:cNvSpPr/>
          <p:nvPr/>
        </p:nvSpPr>
        <p:spPr>
          <a:xfrm flipH="1">
            <a:off x="6429375" y="4756150"/>
            <a:ext cx="149225" cy="38258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7" name="Line"/>
          <p:cNvSpPr/>
          <p:nvPr/>
        </p:nvSpPr>
        <p:spPr>
          <a:xfrm>
            <a:off x="6796088" y="4735512"/>
            <a:ext cx="123826" cy="41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35718" tIns="35718" rIns="35718" bIns="35718" anchor="ctr"/>
          <a:lstStyle/>
          <a:p>
            <a:pPr marL="0" marR="0" defTabSz="321468">
              <a:defRPr sz="8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8" name="institutional…"/>
          <p:cNvSpPr txBox="1"/>
          <p:nvPr/>
        </p:nvSpPr>
        <p:spPr>
          <a:xfrm>
            <a:off x="5013057" y="4277320"/>
            <a:ext cx="1103849" cy="52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/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institutional</a:t>
            </a:r>
          </a:p>
          <a:p>
            <a:pPr marL="40640" marR="40640" algn="ctr" defTabSz="910828">
              <a:buClr>
                <a:srgbClr val="D81E00"/>
              </a:buClr>
              <a:buFont typeface="Arial"/>
              <a:defRPr sz="1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network</a:t>
            </a:r>
          </a:p>
        </p:txBody>
      </p:sp>
      <p:sp>
        <p:nvSpPr>
          <p:cNvPr id="1409" name="100 Mbps LAN"/>
          <p:cNvSpPr txBox="1"/>
          <p:nvPr/>
        </p:nvSpPr>
        <p:spPr>
          <a:xfrm>
            <a:off x="6908959" y="4661296"/>
            <a:ext cx="1420496" cy="29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1400"/>
            </a:lvl1pPr>
          </a:lstStyle>
          <a:p>
            <a:pPr/>
            <a:r>
              <a:t>100 Mbps LAN</a:t>
            </a:r>
          </a:p>
        </p:txBody>
      </p:sp>
      <p:grpSp>
        <p:nvGrpSpPr>
          <p:cNvPr id="1418" name="Group"/>
          <p:cNvGrpSpPr/>
          <p:nvPr/>
        </p:nvGrpSpPr>
        <p:grpSpPr>
          <a:xfrm>
            <a:off x="6154737" y="4460874"/>
            <a:ext cx="881064" cy="307977"/>
            <a:chOff x="0" y="0"/>
            <a:chExt cx="881062" cy="307975"/>
          </a:xfrm>
        </p:grpSpPr>
        <p:sp>
          <p:nvSpPr>
            <p:cNvPr id="1410" name="Oval"/>
            <p:cNvSpPr/>
            <p:nvPr/>
          </p:nvSpPr>
          <p:spPr>
            <a:xfrm>
              <a:off x="1587" y="134937"/>
              <a:ext cx="874714" cy="173039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11" name="Rectangle"/>
            <p:cNvSpPr/>
            <p:nvPr/>
          </p:nvSpPr>
          <p:spPr>
            <a:xfrm>
              <a:off x="1587" y="117474"/>
              <a:ext cx="879476" cy="104776"/>
            </a:xfrm>
            <a:prstGeom prst="rect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12" name="Oval"/>
            <p:cNvSpPr/>
            <p:nvPr/>
          </p:nvSpPr>
          <p:spPr>
            <a:xfrm>
              <a:off x="0" y="0"/>
              <a:ext cx="874713" cy="201613"/>
            </a:xfrm>
            <a:prstGeom prst="ellipse">
              <a:avLst/>
            </a:prstGeom>
            <a:gradFill flip="none" rotWithShape="1">
              <a:gsLst>
                <a:gs pos="0">
                  <a:srgbClr val="D6D7FF"/>
                </a:gs>
                <a:gs pos="100000">
                  <a:srgbClr val="FFFFFF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415" name="Group"/>
            <p:cNvGrpSpPr/>
            <p:nvPr/>
          </p:nvGrpSpPr>
          <p:grpSpPr>
            <a:xfrm>
              <a:off x="177800" y="50799"/>
              <a:ext cx="492126" cy="95251"/>
              <a:chOff x="0" y="0"/>
              <a:chExt cx="492125" cy="95250"/>
            </a:xfrm>
          </p:grpSpPr>
          <p:sp>
            <p:nvSpPr>
              <p:cNvPr id="1413" name="Line"/>
              <p:cNvSpPr/>
              <p:nvPr/>
            </p:nvSpPr>
            <p:spPr>
              <a:xfrm>
                <a:off x="0" y="0"/>
                <a:ext cx="492125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414" name="Line"/>
              <p:cNvSpPr/>
              <p:nvPr/>
            </p:nvSpPr>
            <p:spPr>
              <a:xfrm>
                <a:off x="22225" y="0"/>
                <a:ext cx="447676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416" name="Line"/>
            <p:cNvSpPr/>
            <p:nvPr/>
          </p:nvSpPr>
          <p:spPr>
            <a:xfrm>
              <a:off x="1587" y="96837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874712" y="100012"/>
              <a:ext cx="1589" cy="13335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marR="0" defTabSz="321468">
                <a:defRPr sz="8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21" name="Group"/>
          <p:cNvGrpSpPr/>
          <p:nvPr/>
        </p:nvGrpSpPr>
        <p:grpSpPr>
          <a:xfrm>
            <a:off x="5068887" y="5070475"/>
            <a:ext cx="525463" cy="557213"/>
            <a:chOff x="0" y="0"/>
            <a:chExt cx="525462" cy="557212"/>
          </a:xfrm>
        </p:grpSpPr>
        <p:pic>
          <p:nvPicPr>
            <p:cNvPr id="1419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0" name="Shape"/>
            <p:cNvSpPr/>
            <p:nvPr/>
          </p:nvSpPr>
          <p:spPr>
            <a:xfrm flipH="1">
              <a:off x="223897" y="53451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424" name="Group"/>
          <p:cNvGrpSpPr/>
          <p:nvPr/>
        </p:nvGrpSpPr>
        <p:grpSpPr>
          <a:xfrm>
            <a:off x="5580062" y="5089921"/>
            <a:ext cx="525464" cy="557214"/>
            <a:chOff x="0" y="0"/>
            <a:chExt cx="525462" cy="557212"/>
          </a:xfrm>
        </p:grpSpPr>
        <p:pic>
          <p:nvPicPr>
            <p:cNvPr id="1422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3" name="Shape"/>
            <p:cNvSpPr/>
            <p:nvPr/>
          </p:nvSpPr>
          <p:spPr>
            <a:xfrm flipH="1">
              <a:off x="224234" y="56230"/>
              <a:ext cx="255501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427" name="Group"/>
          <p:cNvGrpSpPr/>
          <p:nvPr/>
        </p:nvGrpSpPr>
        <p:grpSpPr>
          <a:xfrm>
            <a:off x="6103937" y="5081587"/>
            <a:ext cx="525463" cy="557213"/>
            <a:chOff x="0" y="0"/>
            <a:chExt cx="525462" cy="557212"/>
          </a:xfrm>
        </p:grpSpPr>
        <p:pic>
          <p:nvPicPr>
            <p:cNvPr id="1425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25464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6" name="Shape"/>
            <p:cNvSpPr/>
            <p:nvPr/>
          </p:nvSpPr>
          <p:spPr>
            <a:xfrm flipH="1">
              <a:off x="223897" y="53452"/>
              <a:ext cx="255502" cy="25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430" name="Group"/>
          <p:cNvGrpSpPr/>
          <p:nvPr/>
        </p:nvGrpSpPr>
        <p:grpSpPr>
          <a:xfrm>
            <a:off x="6719887" y="4941887"/>
            <a:ext cx="2479676" cy="1438276"/>
            <a:chOff x="0" y="0"/>
            <a:chExt cx="2479674" cy="1438274"/>
          </a:xfrm>
        </p:grpSpPr>
        <p:sp>
          <p:nvSpPr>
            <p:cNvPr id="1428" name="Rectangle"/>
            <p:cNvSpPr/>
            <p:nvPr/>
          </p:nvSpPr>
          <p:spPr>
            <a:xfrm>
              <a:off x="0" y="0"/>
              <a:ext cx="522288" cy="750888"/>
            </a:xfrm>
            <a:prstGeom prst="rect">
              <a:avLst/>
            </a:prstGeom>
            <a:solidFill>
              <a:srgbClr val="D81E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29" name="local web…"/>
            <p:cNvSpPr/>
            <p:nvPr/>
          </p:nvSpPr>
          <p:spPr>
            <a:xfrm>
              <a:off x="1209674" y="16827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8" tIns="35718" rIns="35718" bIns="35718" numCol="1" anchor="t">
              <a:spAutoFit/>
            </a:bodyPr>
            <a:lstStyle/>
            <a:p>
              <a:pPr marL="40640" marR="40640" algn="ctr" defTabSz="910828">
                <a:lnSpc>
                  <a:spcPct val="90000"/>
                </a:lnSpc>
                <a:buClr>
                  <a:srgbClr val="D81E00"/>
                </a:buClr>
                <a:buFont typeface="Arial"/>
                <a:defRPr sz="18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local web </a:t>
              </a:r>
            </a:p>
            <a:p>
              <a:pPr marL="40640" marR="40640" algn="ctr" defTabSz="910828">
                <a:lnSpc>
                  <a:spcPct val="90000"/>
                </a:lnSpc>
                <a:buClr>
                  <a:srgbClr val="D81E00"/>
                </a:buClr>
                <a:buFont typeface="Arial"/>
                <a:defRPr sz="18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pPr>
              <a:r>
                <a:t>cache</a:t>
              </a:r>
            </a:p>
          </p:txBody>
        </p:sp>
      </p:grpSp>
      <p:grpSp>
        <p:nvGrpSpPr>
          <p:cNvPr id="1463" name="Group"/>
          <p:cNvGrpSpPr/>
          <p:nvPr/>
        </p:nvGrpSpPr>
        <p:grpSpPr>
          <a:xfrm>
            <a:off x="6784975" y="5027612"/>
            <a:ext cx="376634" cy="576264"/>
            <a:chOff x="0" y="0"/>
            <a:chExt cx="376633" cy="576262"/>
          </a:xfrm>
        </p:grpSpPr>
        <p:sp>
          <p:nvSpPr>
            <p:cNvPr id="1431" name="Shape"/>
            <p:cNvSpPr/>
            <p:nvPr/>
          </p:nvSpPr>
          <p:spPr>
            <a:xfrm>
              <a:off x="299078" y="961"/>
              <a:ext cx="75036" cy="54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32" name="Rectangle"/>
            <p:cNvSpPr/>
            <p:nvPr/>
          </p:nvSpPr>
          <p:spPr>
            <a:xfrm>
              <a:off x="17499" y="0"/>
              <a:ext cx="277868" cy="549326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33" name="Shape"/>
            <p:cNvSpPr/>
            <p:nvPr/>
          </p:nvSpPr>
          <p:spPr>
            <a:xfrm>
              <a:off x="314617" y="33911"/>
              <a:ext cx="43323" cy="501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34" name="Shape"/>
            <p:cNvSpPr/>
            <p:nvPr/>
          </p:nvSpPr>
          <p:spPr>
            <a:xfrm>
              <a:off x="303319" y="291258"/>
              <a:ext cx="69733" cy="4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35" name="Rectangle"/>
            <p:cNvSpPr/>
            <p:nvPr/>
          </p:nvSpPr>
          <p:spPr>
            <a:xfrm>
              <a:off x="19089" y="63494"/>
              <a:ext cx="158820" cy="11065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438" name="Group"/>
            <p:cNvGrpSpPr/>
            <p:nvPr/>
          </p:nvGrpSpPr>
          <p:grpSpPr>
            <a:xfrm>
              <a:off x="162321" y="57231"/>
              <a:ext cx="154048" cy="34875"/>
              <a:chOff x="0" y="0"/>
              <a:chExt cx="154046" cy="34873"/>
            </a:xfrm>
          </p:grpSpPr>
          <p:sp>
            <p:nvSpPr>
              <p:cNvPr id="1436" name="Rounded Rectangle"/>
              <p:cNvSpPr/>
              <p:nvPr/>
            </p:nvSpPr>
            <p:spPr>
              <a:xfrm>
                <a:off x="0" y="0"/>
                <a:ext cx="154047" cy="3487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437" name="Rounded Rectangle"/>
              <p:cNvSpPr/>
              <p:nvPr/>
            </p:nvSpPr>
            <p:spPr>
              <a:xfrm>
                <a:off x="2761" y="4766"/>
                <a:ext cx="147673" cy="26790"/>
              </a:xfrm>
              <a:prstGeom prst="roundRect">
                <a:avLst>
                  <a:gd name="adj" fmla="val 33255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439" name="Rectangle"/>
            <p:cNvSpPr/>
            <p:nvPr/>
          </p:nvSpPr>
          <p:spPr>
            <a:xfrm>
              <a:off x="19446" y="142676"/>
              <a:ext cx="158820" cy="89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442" name="Group"/>
            <p:cNvGrpSpPr/>
            <p:nvPr/>
          </p:nvGrpSpPr>
          <p:grpSpPr>
            <a:xfrm>
              <a:off x="160302" y="136584"/>
              <a:ext cx="154047" cy="31765"/>
              <a:chOff x="0" y="0"/>
              <a:chExt cx="154046" cy="31764"/>
            </a:xfrm>
          </p:grpSpPr>
          <p:sp>
            <p:nvSpPr>
              <p:cNvPr id="1440" name="Rounded Rectangle"/>
              <p:cNvSpPr/>
              <p:nvPr/>
            </p:nvSpPr>
            <p:spPr>
              <a:xfrm>
                <a:off x="0" y="0"/>
                <a:ext cx="154047" cy="31765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441" name="Rounded Rectangle"/>
              <p:cNvSpPr/>
              <p:nvPr/>
            </p:nvSpPr>
            <p:spPr>
              <a:xfrm>
                <a:off x="3187" y="3013"/>
                <a:ext cx="147674" cy="26791"/>
              </a:xfrm>
              <a:prstGeom prst="roundRect">
                <a:avLst>
                  <a:gd name="adj" fmla="val 33470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443" name="Rectangle"/>
            <p:cNvSpPr/>
            <p:nvPr/>
          </p:nvSpPr>
          <p:spPr>
            <a:xfrm>
              <a:off x="20680" y="223915"/>
              <a:ext cx="157229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44" name="Rectangle"/>
            <p:cNvSpPr/>
            <p:nvPr/>
          </p:nvSpPr>
          <p:spPr>
            <a:xfrm>
              <a:off x="23862" y="295346"/>
              <a:ext cx="157230" cy="11064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447" name="Group"/>
            <p:cNvGrpSpPr/>
            <p:nvPr/>
          </p:nvGrpSpPr>
          <p:grpSpPr>
            <a:xfrm>
              <a:off x="157119" y="288914"/>
              <a:ext cx="155590" cy="35012"/>
              <a:chOff x="0" y="0"/>
              <a:chExt cx="155588" cy="35010"/>
            </a:xfrm>
          </p:grpSpPr>
          <p:sp>
            <p:nvSpPr>
              <p:cNvPr id="1445" name="Rounded Rectangle"/>
              <p:cNvSpPr/>
              <p:nvPr/>
            </p:nvSpPr>
            <p:spPr>
              <a:xfrm>
                <a:off x="0" y="0"/>
                <a:ext cx="155589" cy="3501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446" name="Rounded Rectangle"/>
              <p:cNvSpPr/>
              <p:nvPr/>
            </p:nvSpPr>
            <p:spPr>
              <a:xfrm>
                <a:off x="3192" y="5566"/>
                <a:ext cx="149205" cy="26790"/>
              </a:xfrm>
              <a:prstGeom prst="roundRect">
                <a:avLst>
                  <a:gd name="adj" fmla="val 33259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448" name="Shape"/>
            <p:cNvSpPr/>
            <p:nvPr/>
          </p:nvSpPr>
          <p:spPr>
            <a:xfrm>
              <a:off x="304381" y="222472"/>
              <a:ext cx="69733" cy="4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451" name="Group"/>
            <p:cNvGrpSpPr/>
            <p:nvPr/>
          </p:nvGrpSpPr>
          <p:grpSpPr>
            <a:xfrm>
              <a:off x="158818" y="215978"/>
              <a:ext cx="153887" cy="33432"/>
              <a:chOff x="0" y="0"/>
              <a:chExt cx="153886" cy="33430"/>
            </a:xfrm>
          </p:grpSpPr>
          <p:sp>
            <p:nvSpPr>
              <p:cNvPr id="1449" name="Rounded Rectangle"/>
              <p:cNvSpPr/>
              <p:nvPr/>
            </p:nvSpPr>
            <p:spPr>
              <a:xfrm>
                <a:off x="0" y="0"/>
                <a:ext cx="153887" cy="33431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450" name="Rounded Rectangle"/>
              <p:cNvSpPr/>
              <p:nvPr/>
            </p:nvSpPr>
            <p:spPr>
              <a:xfrm>
                <a:off x="3502" y="3126"/>
                <a:ext cx="147715" cy="26790"/>
              </a:xfrm>
              <a:prstGeom prst="roundRect">
                <a:avLst>
                  <a:gd name="adj" fmla="val 33457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452" name="Rectangle"/>
            <p:cNvSpPr/>
            <p:nvPr/>
          </p:nvSpPr>
          <p:spPr>
            <a:xfrm>
              <a:off x="293775" y="0"/>
              <a:ext cx="19091" cy="550769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3" name="Shape"/>
            <p:cNvSpPr/>
            <p:nvPr/>
          </p:nvSpPr>
          <p:spPr>
            <a:xfrm>
              <a:off x="310744" y="139015"/>
              <a:ext cx="62839" cy="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4" name="Shape"/>
            <p:cNvSpPr/>
            <p:nvPr/>
          </p:nvSpPr>
          <p:spPr>
            <a:xfrm>
              <a:off x="311539" y="60368"/>
              <a:ext cx="64695" cy="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5" name="Oval"/>
            <p:cNvSpPr/>
            <p:nvPr/>
          </p:nvSpPr>
          <p:spPr>
            <a:xfrm>
              <a:off x="367704" y="525515"/>
              <a:ext cx="8930" cy="22128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6" name="Shape"/>
            <p:cNvSpPr/>
            <p:nvPr/>
          </p:nvSpPr>
          <p:spPr>
            <a:xfrm>
              <a:off x="308093" y="525515"/>
              <a:ext cx="64960" cy="4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7" name="Rounded Rectangle"/>
            <p:cNvSpPr/>
            <p:nvPr/>
          </p:nvSpPr>
          <p:spPr>
            <a:xfrm>
              <a:off x="0" y="541388"/>
              <a:ext cx="321469" cy="34875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8" name="Rounded Rectangle"/>
            <p:cNvSpPr/>
            <p:nvPr/>
          </p:nvSpPr>
          <p:spPr>
            <a:xfrm>
              <a:off x="17498" y="549325"/>
              <a:ext cx="284232" cy="19001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59" name="Circle"/>
            <p:cNvSpPr/>
            <p:nvPr/>
          </p:nvSpPr>
          <p:spPr>
            <a:xfrm>
              <a:off x="44543" y="469956"/>
              <a:ext cx="41363" cy="34875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60" name="Circle"/>
            <p:cNvSpPr/>
            <p:nvPr/>
          </p:nvSpPr>
          <p:spPr>
            <a:xfrm>
              <a:off x="92003" y="469956"/>
              <a:ext cx="42954" cy="34875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61" name="Circle"/>
            <p:cNvSpPr/>
            <p:nvPr/>
          </p:nvSpPr>
          <p:spPr>
            <a:xfrm>
              <a:off x="138137" y="469956"/>
              <a:ext cx="42954" cy="33432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462" name="Rectangle"/>
            <p:cNvSpPr/>
            <p:nvPr/>
          </p:nvSpPr>
          <p:spPr>
            <a:xfrm>
              <a:off x="244459" y="338157"/>
              <a:ext cx="22273" cy="182548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1464" name="Slide Number"/>
          <p:cNvSpPr txBox="1"/>
          <p:nvPr>
            <p:ph type="sldNum" sz="quarter" idx="2"/>
          </p:nvPr>
        </p:nvSpPr>
        <p:spPr>
          <a:xfrm>
            <a:off x="7951129" y="6427658"/>
            <a:ext cx="3073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5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466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0" grpId="3"/>
      <p:bldP build="whole" bldLvl="1" animBg="1" rev="0" advAuto="0" spid="1220" grpId="1"/>
      <p:bldP build="whole" bldLvl="1" animBg="1" rev="0" advAuto="0" spid="1221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469" name="HTTP Redir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Redirect</a:t>
            </a:r>
          </a:p>
          <a:p>
            <a:pPr/>
            <a:r>
              <a:t>HTTP Cookies</a:t>
            </a:r>
          </a:p>
          <a:p>
            <a:pPr/>
            <a:r>
              <a:t>HTTP Cacheing</a:t>
            </a:r>
          </a:p>
        </p:txBody>
      </p:sp>
      <p:sp>
        <p:nvSpPr>
          <p:cNvPr id="14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472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HTTP Redir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Redirect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0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  <p:sp>
        <p:nvSpPr>
          <p:cNvPr id="81" name="Content type…"/>
          <p:cNvSpPr txBox="1"/>
          <p:nvPr>
            <p:ph type="body" idx="1"/>
          </p:nvPr>
        </p:nvSpPr>
        <p:spPr>
          <a:xfrm>
            <a:off x="304800" y="766233"/>
            <a:ext cx="9189443" cy="645054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62416" marR="40639" indent="-322729" defTabSz="914400">
              <a:spcBef>
                <a:spcPts val="700"/>
              </a:spcBef>
            </a:pPr>
            <a:r>
              <a:t>Content type</a:t>
            </a:r>
          </a:p>
          <a:p>
            <a:pPr lvl="1" marL="663178" marR="40639" indent="-267890" defTabSz="914400">
              <a:spcBef>
                <a:spcPts val="600"/>
              </a:spcBef>
            </a:pPr>
            <a:r>
              <a:t>accessing hello.html vs hello.txt</a:t>
            </a:r>
          </a:p>
          <a:p>
            <a:pPr lvl="2" marL="1065847" marR="40639" indent="-213360" defTabSz="914400"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Content-Type: text/html</a:t>
            </a:r>
          </a:p>
          <a:p>
            <a:pPr lvl="2" marL="1065847" marR="40639" indent="-213360" defTabSz="914400">
              <a:spcBef>
                <a:spcPts val="5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Content-Type: text/plain</a:t>
            </a:r>
          </a:p>
          <a:p>
            <a:pPr marL="342246" marR="40639" indent="-302558" defTabSz="914400">
              <a:spcBef>
                <a:spcPts val="500"/>
              </a:spcBef>
              <a:defRPr sz="3000"/>
            </a:pPr>
            <a:r>
              <a:t>Location (i.e. URL Redirect)</a:t>
            </a:r>
          </a:p>
          <a:p>
            <a:pPr lvl="1" marL="668048" marR="40639" indent="-272761" defTabSz="914400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u="sng">
                <a:hlinkClick r:id="rId2" invalidUrl="" action="" tgtFrame="" tooltip="" history="1" highlightClick="0" endSnd="0"/>
              </a:rPr>
              <a:t>workshops.rprustagi.com</a:t>
            </a:r>
            <a:r>
              <a:t> —&gt;</a:t>
            </a:r>
          </a:p>
          <a:p>
            <a:pPr lvl="2" marL="1066800" marR="40639" indent="-214312" defTabSz="914400">
              <a:spcBef>
                <a:spcPts val="500"/>
              </a:spcBef>
              <a:buChar char="–"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rprustagi.com/workshops/workshops.html</a:t>
            </a:r>
          </a:p>
          <a:p>
            <a:pPr marL="342246" marR="40639" indent="-302558" defTabSz="914400">
              <a:spcBef>
                <a:spcPts val="500"/>
              </a:spcBef>
              <a:defRPr sz="3000"/>
            </a:pPr>
            <a:r>
              <a:t>Access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  <a:hlinkClick r:id="rId3" invalidUrl="" action="" tgtFrame="" tooltip="" history="1" highlightClick="0" endSnd="0"/>
              </a:rPr>
              <a:t>google.com</a:t>
            </a:r>
          </a:p>
          <a:p>
            <a:pPr lvl="1" marL="663178" marR="40639" indent="-267890" defTabSz="914400"/>
            <a:r>
              <a:t>user browser or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wget -d</a:t>
            </a:r>
            <a:r>
              <a:t> &lt;URL&gt;)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85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  <p:sp>
        <p:nvSpPr>
          <p:cNvPr id="86" name="Conditional GE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</p:spPr>
        <p:txBody>
          <a:bodyPr lIns="50800" tIns="50800" rIns="50800" bIns="50800"/>
          <a:lstStyle>
            <a:lvl1pPr marL="39687" marR="40639" defTabSz="914400">
              <a:defRPr sz="3600"/>
            </a:lvl1pPr>
          </a:lstStyle>
          <a:p>
            <a:pPr/>
            <a:r>
              <a:t>Conditional GET </a:t>
            </a:r>
          </a:p>
        </p:txBody>
      </p:sp>
      <p:sp>
        <p:nvSpPr>
          <p:cNvPr id="87" name="Goal: don’t send object if cache has up-to-date cached version…"/>
          <p:cNvSpPr txBox="1"/>
          <p:nvPr>
            <p:ph type="body" idx="1"/>
          </p:nvPr>
        </p:nvSpPr>
        <p:spPr>
          <a:xfrm>
            <a:off x="507603" y="910166"/>
            <a:ext cx="8128794" cy="578068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42246" marR="40639" indent="-302558" defTabSz="914400">
              <a:spcBef>
                <a:spcPts val="700"/>
              </a:spcBef>
              <a:buClr>
                <a:srgbClr val="000000"/>
              </a:buClr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rPr i="1">
                <a:uFill>
                  <a:solidFill>
                    <a:srgbClr val="D81E00"/>
                  </a:solidFill>
                </a:uFill>
              </a:rPr>
              <a:t>Goal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:</a:t>
            </a:r>
            <a:r>
              <a:t> don’t send object if cache has up-to-date cached version</a:t>
            </a:r>
          </a:p>
          <a:p>
            <a:pPr lvl="1" marL="663178" marR="40639" indent="-267890" defTabSz="914400">
              <a:spcBef>
                <a:spcPts val="600"/>
              </a:spcBef>
              <a:buClr>
                <a:srgbClr val="000000"/>
              </a:buClr>
              <a:defRPr>
                <a:latin typeface="+mn-lt"/>
                <a:ea typeface="+mn-ea"/>
                <a:cs typeface="+mn-cs"/>
                <a:sym typeface="Gill Sans MT"/>
              </a:defRPr>
            </a:pPr>
            <a:r>
              <a:t>No object transmission delay</a:t>
            </a:r>
          </a:p>
          <a:p>
            <a:pPr lvl="1" marL="663178" marR="40639" indent="-267890" defTabSz="914400">
              <a:spcBef>
                <a:spcPts val="600"/>
              </a:spcBef>
              <a:buClr>
                <a:srgbClr val="000000"/>
              </a:buClr>
              <a:defRPr>
                <a:latin typeface="+mn-lt"/>
                <a:ea typeface="+mn-ea"/>
                <a:cs typeface="+mn-cs"/>
                <a:sym typeface="Gill Sans MT"/>
              </a:defRPr>
            </a:pPr>
            <a:r>
              <a:t>Lower link utilization</a:t>
            </a:r>
          </a:p>
          <a:p>
            <a:pPr marL="342246" marR="40639" indent="-302558" defTabSz="914400">
              <a:buClr>
                <a:srgbClr val="000000"/>
              </a:buClr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rPr i="1"/>
              <a:t>cache:</a:t>
            </a:r>
            <a:r>
              <a:t> specify date of cached copy in HTTP request</a:t>
            </a:r>
          </a:p>
          <a:p>
            <a:pPr lvl="1" marL="870655" marR="40639" indent="-317499" defTabSz="914400">
              <a:spcBef>
                <a:spcPts val="600"/>
              </a:spcBef>
              <a:buSzTx/>
              <a:buNone/>
              <a:defRPr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If-modified-since</a:t>
            </a:r>
            <a:r>
              <a:t>: &lt;date&gt;</a:t>
            </a:r>
          </a:p>
          <a:p>
            <a:pPr marL="855714" marR="40639" indent="-302558" defTabSz="914400"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S</a:t>
            </a:r>
            <a:r>
              <a:rPr i="1"/>
              <a:t>erver:</a:t>
            </a:r>
            <a:r>
              <a:t> response contains no object if cached copy is up-to-date: </a:t>
            </a:r>
          </a:p>
          <a:p>
            <a:pPr lvl="1" marL="870655" marR="40639" indent="-317499" defTabSz="914400">
              <a:spcBef>
                <a:spcPts val="600"/>
              </a:spcBef>
              <a:buSzTx/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HTTP/1.0 304 Not Modified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nditional GET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Conditional GET </a:t>
            </a:r>
          </a:p>
        </p:txBody>
      </p:sp>
      <p:sp>
        <p:nvSpPr>
          <p:cNvPr id="90" name="Goal: don’t send object if cache has up-to-date cached version…"/>
          <p:cNvSpPr txBox="1"/>
          <p:nvPr>
            <p:ph type="body" idx="1"/>
          </p:nvPr>
        </p:nvSpPr>
        <p:spPr>
          <a:xfrm>
            <a:off x="-107540" y="728644"/>
            <a:ext cx="4660213" cy="5400712"/>
          </a:xfrm>
          <a:prstGeom prst="rect">
            <a:avLst/>
          </a:prstGeom>
        </p:spPr>
        <p:txBody>
          <a:bodyPr/>
          <a:lstStyle/>
          <a:p>
            <a:pPr marL="359047" indent="-318407">
              <a:spcBef>
                <a:spcPts val="200"/>
              </a:spcBef>
              <a:buSzPct val="65000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Goal:</a:t>
            </a:r>
            <a:r>
              <a:t> don’t send object if cache has up-to-date cached version</a:t>
            </a:r>
          </a:p>
          <a:p>
            <a:pPr lvl="1" marL="807402" indent="-309562">
              <a:spcBef>
                <a:spcPts val="200"/>
              </a:spcBef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no transmission delay</a:t>
            </a:r>
          </a:p>
          <a:p>
            <a:pPr lvl="1" marL="807402" indent="-309562">
              <a:spcBef>
                <a:spcPts val="200"/>
              </a:spcBef>
              <a:buChar char="•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t>lower link utilization</a:t>
            </a:r>
          </a:p>
          <a:p>
            <a:pPr marL="359047" indent="-318407">
              <a:spcBef>
                <a:spcPts val="200"/>
              </a:spcBef>
              <a:buSzPct val="65000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rPr i="1"/>
              <a:t>cache:</a:t>
            </a:r>
            <a:r>
              <a:t> specify date of cached copy in HTTP request</a:t>
            </a:r>
          </a:p>
          <a:p>
            <a:pPr marL="718480" indent="-180000">
              <a:spcBef>
                <a:spcPts val="200"/>
              </a:spcBef>
              <a:buSzPct val="65000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If-modified-since</a:t>
            </a:r>
            <a:r>
              <a:t>: &lt;date&gt;</a:t>
            </a:r>
          </a:p>
          <a:p>
            <a:pPr marL="359047" indent="-318407">
              <a:spcBef>
                <a:spcPts val="200"/>
              </a:spcBef>
              <a:buSzPct val="65000"/>
              <a:defRPr sz="2800">
                <a:latin typeface="+mn-lt"/>
                <a:ea typeface="+mn-ea"/>
                <a:cs typeface="+mn-cs"/>
                <a:sym typeface="Gill Sans MT"/>
              </a:defRPr>
            </a:pPr>
            <a:r>
              <a:rPr i="1"/>
              <a:t>server:</a:t>
            </a:r>
            <a:r>
              <a:t> response contains no object if cached copy is up-to-date: </a:t>
            </a:r>
          </a:p>
          <a:p>
            <a:pPr lvl="1" marL="359999" indent="-179999">
              <a:spcBef>
                <a:spcPts val="2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HTTP/1.0 304 Not Modified</a:t>
            </a:r>
          </a:p>
        </p:txBody>
      </p:sp>
      <p:sp>
        <p:nvSpPr>
          <p:cNvPr id="91" name="HTTP request msg…"/>
          <p:cNvSpPr txBox="1"/>
          <p:nvPr/>
        </p:nvSpPr>
        <p:spPr>
          <a:xfrm>
            <a:off x="4194287" y="1557418"/>
            <a:ext cx="2820974" cy="103821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200"/>
            </a:pPr>
            <a:r>
              <a:t>HTTP request msg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b="1" sz="2200"/>
            </a:pPr>
            <a:r>
              <a:t>If-modified-since: &lt;date&gt;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4904243" y="2589561"/>
            <a:ext cx="3864425" cy="1087322"/>
            <a:chOff x="0" y="0"/>
            <a:chExt cx="3864423" cy="1087320"/>
          </a:xfrm>
        </p:grpSpPr>
        <p:sp>
          <p:nvSpPr>
            <p:cNvPr id="92" name="Rectangle"/>
            <p:cNvSpPr/>
            <p:nvPr/>
          </p:nvSpPr>
          <p:spPr>
            <a:xfrm>
              <a:off x="457824" y="0"/>
              <a:ext cx="2439585" cy="642739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93" name="HTTP response…"/>
            <p:cNvSpPr txBox="1"/>
            <p:nvPr/>
          </p:nvSpPr>
          <p:spPr>
            <a:xfrm>
              <a:off x="0" y="181625"/>
              <a:ext cx="3864424" cy="905696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/>
            <a:p>
              <a:pPr marL="40640" marR="40640" algn="ctr" defTabSz="910828">
                <a:buClr>
                  <a:srgbClr val="000000"/>
                </a:buClr>
                <a:buFont typeface="Arial"/>
                <a:defRPr sz="2200"/>
              </a:pPr>
              <a:r>
                <a:t>HTTP response</a:t>
              </a:r>
            </a:p>
            <a:p>
              <a:pPr marL="40640" marR="40640" algn="ctr" defTabSz="910828">
                <a:buClr>
                  <a:srgbClr val="000000"/>
                </a:buClr>
                <a:buFont typeface="Arial"/>
                <a:defRPr b="1" sz="2200"/>
              </a:pPr>
              <a:r>
                <a:t>HTTP/1.0  304 Not Modified</a:t>
              </a:r>
            </a:p>
          </p:txBody>
        </p:sp>
      </p:grpSp>
      <p:sp>
        <p:nvSpPr>
          <p:cNvPr id="95" name="object…"/>
          <p:cNvSpPr txBox="1"/>
          <p:nvPr/>
        </p:nvSpPr>
        <p:spPr>
          <a:xfrm>
            <a:off x="7627044" y="1385105"/>
            <a:ext cx="1162991" cy="16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/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object 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not 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modified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before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&lt;date&gt;</a:t>
            </a:r>
          </a:p>
        </p:txBody>
      </p:sp>
      <p:sp>
        <p:nvSpPr>
          <p:cNvPr id="96" name="Line"/>
          <p:cNvSpPr/>
          <p:nvPr/>
        </p:nvSpPr>
        <p:spPr>
          <a:xfrm>
            <a:off x="758097" y="3552530"/>
            <a:ext cx="2928939" cy="1192"/>
          </a:xfrm>
          <a:prstGeom prst="line">
            <a:avLst/>
          </a:prstGeom>
          <a:ln w="3175">
            <a:solidFill>
              <a:srgbClr val="021EAA"/>
            </a:solidFill>
            <a:prstDash val="dash"/>
          </a:ln>
        </p:spPr>
        <p:txBody>
          <a:bodyPr lIns="26789" tIns="26789" rIns="26789" bIns="26789" anchor="ctr"/>
          <a:lstStyle/>
          <a:p>
            <a:pPr marL="0" marR="0" defTabSz="321468">
              <a:defRPr sz="7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" name="Line"/>
          <p:cNvSpPr/>
          <p:nvPr/>
        </p:nvSpPr>
        <p:spPr>
          <a:xfrm>
            <a:off x="2229894" y="2087018"/>
            <a:ext cx="2478882" cy="287984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26789" tIns="26789" rIns="26789" bIns="26789" anchor="ctr"/>
          <a:lstStyle/>
          <a:p>
            <a:pPr marL="0" marR="0" defTabSz="321468">
              <a:defRPr sz="7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" name="HTTP request msg…"/>
          <p:cNvSpPr txBox="1"/>
          <p:nvPr/>
        </p:nvSpPr>
        <p:spPr>
          <a:xfrm>
            <a:off x="4491807" y="3757513"/>
            <a:ext cx="2808644" cy="103821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200"/>
            </a:pPr>
            <a:r>
              <a:t>HTTP request msg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b="1" sz="2200"/>
            </a:pPr>
            <a:r>
              <a:t>If-modified-since: &lt;date&gt;</a:t>
            </a:r>
          </a:p>
        </p:txBody>
      </p:sp>
      <p:sp>
        <p:nvSpPr>
          <p:cNvPr id="99" name="Line"/>
          <p:cNvSpPr/>
          <p:nvPr/>
        </p:nvSpPr>
        <p:spPr>
          <a:xfrm flipH="1">
            <a:off x="2251233" y="4723256"/>
            <a:ext cx="2478882" cy="287983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26789" tIns="26789" rIns="26789" bIns="26789" anchor="ctr"/>
          <a:lstStyle/>
          <a:p>
            <a:pPr marL="0" marR="0" defTabSz="321468">
              <a:defRPr sz="7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0" name="HTTP response…"/>
          <p:cNvSpPr txBox="1"/>
          <p:nvPr/>
        </p:nvSpPr>
        <p:spPr>
          <a:xfrm>
            <a:off x="5343766" y="4877944"/>
            <a:ext cx="2476189" cy="108545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HTTP response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b="1"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HTTP/1.0 200 OK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b="1" sz="22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&lt;data&gt;</a:t>
            </a:r>
          </a:p>
        </p:txBody>
      </p:sp>
      <p:sp>
        <p:nvSpPr>
          <p:cNvPr id="101" name="object…"/>
          <p:cNvSpPr txBox="1"/>
          <p:nvPr/>
        </p:nvSpPr>
        <p:spPr>
          <a:xfrm>
            <a:off x="7627044" y="4077100"/>
            <a:ext cx="1162991" cy="136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/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object 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modified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after </a:t>
            </a:r>
          </a:p>
          <a:p>
            <a:pPr marL="40640" marR="40640" algn="ctr" defTabSz="910828">
              <a:buClr>
                <a:srgbClr val="021EAA"/>
              </a:buClr>
              <a:buFont typeface="Arial"/>
              <a:defRPr sz="22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defRPr>
            </a:pPr>
            <a:r>
              <a:t>&lt;date&gt;</a:t>
            </a:r>
          </a:p>
        </p:txBody>
      </p:sp>
      <p:sp>
        <p:nvSpPr>
          <p:cNvPr id="102" name="client"/>
          <p:cNvSpPr txBox="1"/>
          <p:nvPr/>
        </p:nvSpPr>
        <p:spPr>
          <a:xfrm>
            <a:off x="4714704" y="772360"/>
            <a:ext cx="894645" cy="3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/>
          <a:lstStyle>
            <a:lvl1pPr marL="40640" marR="40640" algn="ctr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03" name="server"/>
          <p:cNvSpPr txBox="1"/>
          <p:nvPr/>
        </p:nvSpPr>
        <p:spPr>
          <a:xfrm>
            <a:off x="6895965" y="653953"/>
            <a:ext cx="1034491" cy="3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/>
          <a:lstStyle>
            <a:lvl1pPr marL="40640" marR="40640" algn="ctr" defTabSz="910828">
              <a:buClr>
                <a:srgbClr val="D81E00"/>
              </a:buClr>
              <a:buFont typeface="Arial"/>
              <a:defRPr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lvl1pPr>
          </a:lstStyle>
          <a:p>
            <a:pPr/>
            <a:r>
              <a:t>server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6820718" y="1077160"/>
            <a:ext cx="318660" cy="513492"/>
            <a:chOff x="0" y="0"/>
            <a:chExt cx="318658" cy="513491"/>
          </a:xfrm>
        </p:grpSpPr>
        <p:sp>
          <p:nvSpPr>
            <p:cNvPr id="104" name="Shape"/>
            <p:cNvSpPr/>
            <p:nvPr/>
          </p:nvSpPr>
          <p:spPr>
            <a:xfrm>
              <a:off x="251888" y="0"/>
              <a:ext cx="62897" cy="49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5" name="Rectangle"/>
            <p:cNvSpPr/>
            <p:nvPr/>
          </p:nvSpPr>
          <p:spPr>
            <a:xfrm>
              <a:off x="15415" y="2415"/>
              <a:ext cx="233363" cy="490523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6" name="Shape"/>
            <p:cNvSpPr/>
            <p:nvPr/>
          </p:nvSpPr>
          <p:spPr>
            <a:xfrm>
              <a:off x="264913" y="29409"/>
              <a:ext cx="36315" cy="44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7" name="Shape"/>
            <p:cNvSpPr/>
            <p:nvPr/>
          </p:nvSpPr>
          <p:spPr>
            <a:xfrm>
              <a:off x="255444" y="259107"/>
              <a:ext cx="58453" cy="4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08" name="Rectangle"/>
            <p:cNvSpPr/>
            <p:nvPr/>
          </p:nvSpPr>
          <p:spPr>
            <a:xfrm>
              <a:off x="16748" y="55993"/>
              <a:ext cx="228601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1" name="Group"/>
            <p:cNvGrpSpPr/>
            <p:nvPr/>
          </p:nvGrpSpPr>
          <p:grpSpPr>
            <a:xfrm>
              <a:off x="136897" y="50447"/>
              <a:ext cx="128594" cy="30904"/>
              <a:chOff x="0" y="0"/>
              <a:chExt cx="128592" cy="30903"/>
            </a:xfrm>
          </p:grpSpPr>
          <p:sp>
            <p:nvSpPr>
              <p:cNvPr id="109" name="Rounded Rectangle"/>
              <p:cNvSpPr/>
              <p:nvPr/>
            </p:nvSpPr>
            <p:spPr>
              <a:xfrm>
                <a:off x="0" y="0"/>
                <a:ext cx="128593" cy="3090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0" name="Rounded Rectangle"/>
              <p:cNvSpPr/>
              <p:nvPr/>
            </p:nvSpPr>
            <p:spPr>
              <a:xfrm>
                <a:off x="2493" y="3359"/>
                <a:ext cx="122716" cy="2373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2" name="Rectangle"/>
            <p:cNvSpPr/>
            <p:nvPr/>
          </p:nvSpPr>
          <p:spPr>
            <a:xfrm>
              <a:off x="20091" y="125367"/>
              <a:ext cx="140821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15" name="Group"/>
            <p:cNvGrpSpPr/>
            <p:nvPr/>
          </p:nvGrpSpPr>
          <p:grpSpPr>
            <a:xfrm>
              <a:off x="135740" y="120637"/>
              <a:ext cx="129840" cy="26790"/>
              <a:chOff x="0" y="0"/>
              <a:chExt cx="129839" cy="26789"/>
            </a:xfrm>
          </p:grpSpPr>
          <p:sp>
            <p:nvSpPr>
              <p:cNvPr id="113" name="Rounded Rectangle"/>
              <p:cNvSpPr/>
              <p:nvPr/>
            </p:nvSpPr>
            <p:spPr>
              <a:xfrm>
                <a:off x="0" y="0"/>
                <a:ext cx="129840" cy="26790"/>
              </a:xfrm>
              <a:prstGeom prst="roundRect">
                <a:avLst>
                  <a:gd name="adj" fmla="val 37479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4" name="Rounded Rectangle"/>
              <p:cNvSpPr/>
              <p:nvPr/>
            </p:nvSpPr>
            <p:spPr>
              <a:xfrm>
                <a:off x="2315" y="3518"/>
                <a:ext cx="120552" cy="21523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16" name="Rectangle"/>
            <p:cNvSpPr/>
            <p:nvPr/>
          </p:nvSpPr>
          <p:spPr>
            <a:xfrm>
              <a:off x="17859" y="197926"/>
              <a:ext cx="142638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17" name="Rectangle"/>
            <p:cNvSpPr/>
            <p:nvPr/>
          </p:nvSpPr>
          <p:spPr>
            <a:xfrm>
              <a:off x="20091" y="262327"/>
              <a:ext cx="142638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0" name="Group"/>
            <p:cNvGrpSpPr/>
            <p:nvPr/>
          </p:nvGrpSpPr>
          <p:grpSpPr>
            <a:xfrm>
              <a:off x="133429" y="256911"/>
              <a:ext cx="129708" cy="32183"/>
              <a:chOff x="0" y="0"/>
              <a:chExt cx="129706" cy="32182"/>
            </a:xfrm>
          </p:grpSpPr>
          <p:sp>
            <p:nvSpPr>
              <p:cNvPr id="118" name="Rounded Rectangle"/>
              <p:cNvSpPr/>
              <p:nvPr/>
            </p:nvSpPr>
            <p:spPr>
              <a:xfrm>
                <a:off x="0" y="0"/>
                <a:ext cx="129707" cy="3218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19" name="Rounded Rectangle"/>
              <p:cNvSpPr/>
              <p:nvPr/>
            </p:nvSpPr>
            <p:spPr>
              <a:xfrm>
                <a:off x="2318" y="2902"/>
                <a:ext cx="120552" cy="24954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1" name="Shape"/>
            <p:cNvSpPr/>
            <p:nvPr/>
          </p:nvSpPr>
          <p:spPr>
            <a:xfrm>
              <a:off x="256333" y="197711"/>
              <a:ext cx="58453" cy="4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24" name="Group"/>
            <p:cNvGrpSpPr/>
            <p:nvPr/>
          </p:nvGrpSpPr>
          <p:grpSpPr>
            <a:xfrm>
              <a:off x="133945" y="191915"/>
              <a:ext cx="128637" cy="29840"/>
              <a:chOff x="0" y="0"/>
              <a:chExt cx="128635" cy="29839"/>
            </a:xfrm>
          </p:grpSpPr>
          <p:sp>
            <p:nvSpPr>
              <p:cNvPr id="122" name="Rounded Rectangle"/>
              <p:cNvSpPr/>
              <p:nvPr/>
            </p:nvSpPr>
            <p:spPr>
              <a:xfrm>
                <a:off x="0" y="0"/>
                <a:ext cx="128636" cy="2984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23" name="Rounded Rectangle"/>
              <p:cNvSpPr/>
              <p:nvPr/>
            </p:nvSpPr>
            <p:spPr>
              <a:xfrm>
                <a:off x="3049" y="3649"/>
                <a:ext cx="122571" cy="22541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25" name="Rectangle"/>
            <p:cNvSpPr/>
            <p:nvPr/>
          </p:nvSpPr>
          <p:spPr>
            <a:xfrm>
              <a:off x="247666" y="2415"/>
              <a:ext cx="15558" cy="491811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6" name="Shape"/>
            <p:cNvSpPr/>
            <p:nvPr/>
          </p:nvSpPr>
          <p:spPr>
            <a:xfrm>
              <a:off x="261667" y="123220"/>
              <a:ext cx="52675" cy="4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7" name="Shape"/>
            <p:cNvSpPr/>
            <p:nvPr/>
          </p:nvSpPr>
          <p:spPr>
            <a:xfrm>
              <a:off x="262334" y="53023"/>
              <a:ext cx="54230" cy="5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8" name="Oval"/>
            <p:cNvSpPr/>
            <p:nvPr/>
          </p:nvSpPr>
          <p:spPr>
            <a:xfrm>
              <a:off x="307228" y="467122"/>
              <a:ext cx="11431" cy="23001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29" name="Shape"/>
            <p:cNvSpPr/>
            <p:nvPr/>
          </p:nvSpPr>
          <p:spPr>
            <a:xfrm>
              <a:off x="259445" y="468195"/>
              <a:ext cx="54452" cy="42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0" name="Rounded Rectangle"/>
            <p:cNvSpPr/>
            <p:nvPr/>
          </p:nvSpPr>
          <p:spPr>
            <a:xfrm>
              <a:off x="0" y="481290"/>
              <a:ext cx="267891" cy="32202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1" name="Rounded Rectangle"/>
            <p:cNvSpPr/>
            <p:nvPr/>
          </p:nvSpPr>
          <p:spPr>
            <a:xfrm>
              <a:off x="15415" y="488589"/>
              <a:ext cx="238030" cy="17819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2" name="Oval"/>
            <p:cNvSpPr/>
            <p:nvPr/>
          </p:nvSpPr>
          <p:spPr>
            <a:xfrm>
              <a:off x="38083" y="417645"/>
              <a:ext cx="35783" cy="30914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3" name="Oval"/>
            <p:cNvSpPr/>
            <p:nvPr/>
          </p:nvSpPr>
          <p:spPr>
            <a:xfrm>
              <a:off x="78533" y="417645"/>
              <a:ext cx="34450" cy="30914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4" name="Oval"/>
            <p:cNvSpPr/>
            <p:nvPr/>
          </p:nvSpPr>
          <p:spPr>
            <a:xfrm>
              <a:off x="116760" y="417645"/>
              <a:ext cx="35783" cy="29841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205882" y="301611"/>
              <a:ext cx="20093" cy="163151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5326167" y="955080"/>
            <a:ext cx="557214" cy="557214"/>
            <a:chOff x="0" y="0"/>
            <a:chExt cx="557212" cy="557212"/>
          </a:xfrm>
        </p:grpSpPr>
        <p:pic>
          <p:nvPicPr>
            <p:cNvPr id="137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0"/>
              <a:ext cx="557213" cy="557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Shape"/>
            <p:cNvSpPr/>
            <p:nvPr/>
          </p:nvSpPr>
          <p:spPr>
            <a:xfrm flipH="1">
              <a:off x="237425" y="53452"/>
              <a:ext cx="270939" cy="25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42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4"/>
      <p:bldP build="whole" bldLvl="1" animBg="1" rev="0" advAuto="0" spid="97" grpId="6"/>
      <p:bldP build="whole" bldLvl="1" animBg="1" rev="0" advAuto="0" spid="99" grpId="9"/>
      <p:bldP build="whole" bldLvl="1" animBg="1" rev="0" advAuto="0" spid="95" grpId="3"/>
      <p:bldP build="whole" bldLvl="1" animBg="1" rev="0" advAuto="0" spid="96" grpId="5"/>
      <p:bldP build="whole" bldLvl="1" animBg="1" rev="0" advAuto="0" spid="91" grpId="2"/>
      <p:bldP build="whole" bldLvl="1" animBg="1" rev="0" advAuto="0" spid="101" grpId="8"/>
      <p:bldP build="whole" bldLvl="1" animBg="1" rev="0" advAuto="0" spid="98" grpId="7"/>
      <p:bldP build="p" bldLvl="5" animBg="1" rev="0" advAuto="0" spid="90" grpId="1"/>
      <p:bldP build="whole" bldLvl="1" animBg="1" rev="0" advAuto="0" spid="100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ditional GET : Real Lif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Conditional GET : Real Life</a:t>
            </a:r>
          </a:p>
        </p:txBody>
      </p:sp>
      <p:sp>
        <p:nvSpPr>
          <p:cNvPr id="145" name="Open firefox browser with web 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firefox browser with web dev tools</a:t>
            </a:r>
          </a:p>
          <a:p>
            <a:pPr/>
            <a:r>
              <a:t>Clear all the caches</a:t>
            </a:r>
          </a:p>
          <a:p>
            <a:pPr/>
            <a:r>
              <a:t>Access </a:t>
            </a:r>
            <a:r>
              <a:rPr u="sng">
                <a:hlinkClick r:id="rId2" invalidUrl="" action="" tgtFrame="" tooltip="" history="1" highlightClick="0" endSnd="0"/>
              </a:rPr>
              <a:t>http://rprustagi.com/workshops/web/pictures.html</a:t>
            </a:r>
          </a:p>
          <a:p>
            <a:pPr lvl="1"/>
            <a:r>
              <a:t>All status code should be 200.</a:t>
            </a:r>
          </a:p>
          <a:p>
            <a:pPr/>
            <a:r>
              <a:t>Refresh the web page</a:t>
            </a:r>
          </a:p>
          <a:p>
            <a:pPr lvl="1"/>
            <a:r>
              <a:t>All images should show status code 304</a:t>
            </a:r>
          </a:p>
          <a:p>
            <a:pPr lvl="1"/>
            <a:r>
              <a:t>Analyze request/response headers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48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Tag/If-None-Ma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ETag/If-None-Match</a:t>
            </a:r>
          </a:p>
        </p:txBody>
      </p:sp>
      <p:sp>
        <p:nvSpPr>
          <p:cNvPr id="151" name="If-Modified-Since has its fla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687" indent="-360000">
              <a:defRPr sz="2800"/>
            </a:pPr>
            <a:r>
              <a:rPr b="1"/>
              <a:t>If-Modified-Since</a:t>
            </a:r>
            <a:r>
              <a:t> has its flaws</a:t>
            </a:r>
          </a:p>
          <a:p>
            <a:pPr lvl="1">
              <a:defRPr sz="2800"/>
            </a:pPr>
            <a:r>
              <a:t>When an old image is restored with same name</a:t>
            </a:r>
          </a:p>
          <a:p>
            <a:pPr lvl="2" marL="1212487" indent="-360000"/>
            <a:r>
              <a:t>Web server will still response with 304.</a:t>
            </a:r>
          </a:p>
          <a:p>
            <a:pPr marL="399687" indent="-360000">
              <a:defRPr sz="2800"/>
            </a:pPr>
            <a:r>
              <a:t>More precise header to use is ETag</a:t>
            </a:r>
          </a:p>
          <a:p>
            <a:pPr lvl="1">
              <a:defRPr sz="2800"/>
            </a:pPr>
            <a:r>
              <a:t>It is a signature of a file</a:t>
            </a:r>
          </a:p>
          <a:p>
            <a:pPr lvl="1">
              <a:defRPr sz="2800"/>
            </a:pPr>
            <a:r>
              <a:t>Signature is returned with header </a:t>
            </a:r>
            <a:r>
              <a:rPr>
                <a:latin typeface="Lato Bold"/>
                <a:ea typeface="Lato Bold"/>
                <a:cs typeface="Lato Bold"/>
                <a:sym typeface="Lato Bold"/>
              </a:rPr>
              <a:t>ETag</a:t>
            </a:r>
          </a:p>
          <a:p>
            <a:pPr lvl="1">
              <a:defRPr sz="2800"/>
            </a:pPr>
            <a:r>
              <a:t>Use this signature with request header</a:t>
            </a:r>
          </a:p>
          <a:p>
            <a:pPr lvl="2" marL="1212487" indent="-360000">
              <a:defRPr b="1"/>
            </a:pPr>
            <a:r>
              <a:t>If-None-Match</a:t>
            </a:r>
          </a:p>
          <a:p>
            <a:pPr marL="399687" indent="-360000">
              <a:defRPr sz="2800"/>
            </a:pPr>
            <a:r>
              <a:t>Real example (local Apache)</a:t>
            </a:r>
          </a:p>
          <a:p>
            <a:pPr lvl="1">
              <a:spcBef>
                <a:spcPts val="600"/>
              </a:spcBef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wget -d </a:t>
            </a:r>
            <a:r>
              <a:rPr u="sng">
                <a:hlinkClick r:id="rId2" invalidUrl="" action="" tgtFrame="" tooltip="" history="1" highlightClick="0" endSnd="0"/>
              </a:rPr>
              <a:t>http://mywww.com/img/img-01.jpg</a:t>
            </a:r>
          </a:p>
          <a:p>
            <a:pPr lvl="1">
              <a:spcBef>
                <a:spcPts val="600"/>
              </a:spcBef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Note down Etag value and send new request</a:t>
            </a:r>
          </a:p>
          <a:p>
            <a:pPr lvl="2">
              <a:spcBef>
                <a:spcPts val="600"/>
              </a:spcBef>
            </a:pPr>
            <a:r>
              <a:t>Status code 304 is returned 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54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ypes of Cache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/>
          <a:p>
            <a:pPr/>
            <a:r>
              <a:t>Types of Cache</a:t>
            </a:r>
          </a:p>
        </p:txBody>
      </p:sp>
      <p:sp>
        <p:nvSpPr>
          <p:cNvPr id="157" name="Private cache: Exclusive browser cach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 cache: Exclusive browser cache</a:t>
            </a:r>
          </a:p>
          <a:p>
            <a:pPr/>
            <a:r>
              <a:t>Public cache</a:t>
            </a:r>
          </a:p>
          <a:p>
            <a:pPr lvl="1"/>
            <a:r>
              <a:t>Proxy cache</a:t>
            </a:r>
          </a:p>
          <a:p>
            <a:pPr lvl="2"/>
            <a:r>
              <a:t>reduces bandwidth requirements</a:t>
            </a:r>
          </a:p>
          <a:p>
            <a:pPr lvl="2"/>
            <a:r>
              <a:t>reduces delays</a:t>
            </a:r>
          </a:p>
          <a:p>
            <a:pPr lvl="1"/>
            <a:r>
              <a:t>Gateway cache : (aka reverse proxy cache)</a:t>
            </a:r>
          </a:p>
          <a:p>
            <a:pPr lvl="2"/>
            <a:r>
              <a:t>Deployed by web masters for scalability</a:t>
            </a:r>
          </a:p>
          <a:p>
            <a:pPr lvl="2"/>
            <a:r>
              <a:t>Examples: haproxy, memcached, varnish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60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"/>
          <p:cNvGrpSpPr/>
          <p:nvPr/>
        </p:nvGrpSpPr>
        <p:grpSpPr>
          <a:xfrm>
            <a:off x="4857882" y="2624931"/>
            <a:ext cx="515542" cy="572691"/>
            <a:chOff x="0" y="0"/>
            <a:chExt cx="515540" cy="572690"/>
          </a:xfrm>
        </p:grpSpPr>
        <p:pic>
          <p:nvPicPr>
            <p:cNvPr id="162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15542" cy="5726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Shape"/>
            <p:cNvSpPr/>
            <p:nvPr/>
          </p:nvSpPr>
          <p:spPr>
            <a:xfrm flipH="1">
              <a:off x="219669" y="54936"/>
              <a:ext cx="250677" cy="26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4906698" y="4029869"/>
            <a:ext cx="515541" cy="572691"/>
            <a:chOff x="0" y="0"/>
            <a:chExt cx="515540" cy="572690"/>
          </a:xfrm>
        </p:grpSpPr>
        <p:pic>
          <p:nvPicPr>
            <p:cNvPr id="165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515542" cy="5726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Shape"/>
            <p:cNvSpPr/>
            <p:nvPr/>
          </p:nvSpPr>
          <p:spPr>
            <a:xfrm flipH="1">
              <a:off x="219668" y="54936"/>
              <a:ext cx="250677" cy="26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6510469" y="3196431"/>
            <a:ext cx="301993" cy="536973"/>
            <a:chOff x="0" y="0"/>
            <a:chExt cx="301992" cy="536971"/>
          </a:xfrm>
        </p:grpSpPr>
        <p:sp>
          <p:nvSpPr>
            <p:cNvPr id="168" name="Shape"/>
            <p:cNvSpPr/>
            <p:nvPr/>
          </p:nvSpPr>
          <p:spPr>
            <a:xfrm>
              <a:off x="237503" y="896"/>
              <a:ext cx="59587" cy="5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69" name="Rectangle"/>
            <p:cNvSpPr/>
            <p:nvPr/>
          </p:nvSpPr>
          <p:spPr>
            <a:xfrm>
              <a:off x="14317" y="0"/>
              <a:ext cx="220239" cy="51187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70" name="Shape"/>
            <p:cNvSpPr/>
            <p:nvPr/>
          </p:nvSpPr>
          <p:spPr>
            <a:xfrm>
              <a:off x="249843" y="31599"/>
              <a:ext cx="34403" cy="4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71" name="Shape"/>
            <p:cNvSpPr/>
            <p:nvPr/>
          </p:nvSpPr>
          <p:spPr>
            <a:xfrm>
              <a:off x="240872" y="271399"/>
              <a:ext cx="55376" cy="4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72" name="Rectangle"/>
            <p:cNvSpPr/>
            <p:nvPr/>
          </p:nvSpPr>
          <p:spPr>
            <a:xfrm>
              <a:off x="15581" y="59613"/>
              <a:ext cx="132889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128564" y="53562"/>
              <a:ext cx="121488" cy="32264"/>
              <a:chOff x="0" y="0"/>
              <a:chExt cx="121487" cy="32262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21488" cy="3226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74" name="Rounded Rectangle"/>
              <p:cNvSpPr/>
              <p:nvPr/>
            </p:nvSpPr>
            <p:spPr>
              <a:xfrm>
                <a:off x="2362" y="3506"/>
                <a:ext cx="113052" cy="2501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76" name="Rectangle"/>
            <p:cNvSpPr/>
            <p:nvPr/>
          </p:nvSpPr>
          <p:spPr>
            <a:xfrm>
              <a:off x="17896" y="132225"/>
              <a:ext cx="132890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128736" y="126190"/>
              <a:ext cx="122669" cy="30897"/>
              <a:chOff x="0" y="0"/>
              <a:chExt cx="122668" cy="30895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122669" cy="3089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78" name="Rounded Rectangle"/>
              <p:cNvSpPr/>
              <p:nvPr/>
            </p:nvSpPr>
            <p:spPr>
              <a:xfrm>
                <a:off x="1093" y="3672"/>
                <a:ext cx="116764" cy="2376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80" name="Rectangle"/>
            <p:cNvSpPr/>
            <p:nvPr/>
          </p:nvSpPr>
          <p:spPr>
            <a:xfrm>
              <a:off x="16633" y="208423"/>
              <a:ext cx="132890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81" name="Rectangle"/>
            <p:cNvSpPr/>
            <p:nvPr/>
          </p:nvSpPr>
          <p:spPr>
            <a:xfrm>
              <a:off x="18949" y="274985"/>
              <a:ext cx="132890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124940" y="268972"/>
              <a:ext cx="122712" cy="33355"/>
              <a:chOff x="0" y="0"/>
              <a:chExt cx="122710" cy="33353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22711" cy="3335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83" name="Rounded Rectangle"/>
              <p:cNvSpPr/>
              <p:nvPr/>
            </p:nvSpPr>
            <p:spPr>
              <a:xfrm>
                <a:off x="3795" y="3651"/>
                <a:ext cx="116627" cy="2629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85" name="Shape"/>
            <p:cNvSpPr/>
            <p:nvPr/>
          </p:nvSpPr>
          <p:spPr>
            <a:xfrm>
              <a:off x="242589" y="207303"/>
              <a:ext cx="55377" cy="4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188" name="Group"/>
            <p:cNvGrpSpPr/>
            <p:nvPr/>
          </p:nvGrpSpPr>
          <p:grpSpPr>
            <a:xfrm>
              <a:off x="126290" y="201252"/>
              <a:ext cx="122711" cy="30928"/>
              <a:chOff x="0" y="0"/>
              <a:chExt cx="122710" cy="30927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22711" cy="3092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187" name="Rounded Rectangle"/>
              <p:cNvSpPr/>
              <p:nvPr/>
            </p:nvSpPr>
            <p:spPr>
              <a:xfrm>
                <a:off x="2365" y="3585"/>
                <a:ext cx="116627" cy="2375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189" name="Rectangle"/>
            <p:cNvSpPr/>
            <p:nvPr/>
          </p:nvSpPr>
          <p:spPr>
            <a:xfrm>
              <a:off x="233292" y="0"/>
              <a:ext cx="14319" cy="513217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0" name="Shape"/>
            <p:cNvSpPr/>
            <p:nvPr/>
          </p:nvSpPr>
          <p:spPr>
            <a:xfrm>
              <a:off x="246768" y="129536"/>
              <a:ext cx="49902" cy="4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1" name="Shape"/>
            <p:cNvSpPr/>
            <p:nvPr/>
          </p:nvSpPr>
          <p:spPr>
            <a:xfrm>
              <a:off x="247399" y="56251"/>
              <a:ext cx="51376" cy="5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2" name="Oval"/>
            <p:cNvSpPr/>
            <p:nvPr/>
          </p:nvSpPr>
          <p:spPr>
            <a:xfrm>
              <a:off x="290562" y="489235"/>
              <a:ext cx="11431" cy="36720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3" name="Shape"/>
            <p:cNvSpPr/>
            <p:nvPr/>
          </p:nvSpPr>
          <p:spPr>
            <a:xfrm>
              <a:off x="244661" y="489684"/>
              <a:ext cx="51587" cy="4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4" name="Rounded Rectangle"/>
            <p:cNvSpPr/>
            <p:nvPr/>
          </p:nvSpPr>
          <p:spPr>
            <a:xfrm>
              <a:off x="0" y="503579"/>
              <a:ext cx="252453" cy="33393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5" name="Rounded Rectangle"/>
            <p:cNvSpPr/>
            <p:nvPr/>
          </p:nvSpPr>
          <p:spPr>
            <a:xfrm>
              <a:off x="14317" y="511871"/>
              <a:ext cx="225082" cy="1793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6" name="Circle"/>
            <p:cNvSpPr/>
            <p:nvPr/>
          </p:nvSpPr>
          <p:spPr>
            <a:xfrm>
              <a:off x="35794" y="438138"/>
              <a:ext cx="33268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7" name="Circle"/>
            <p:cNvSpPr/>
            <p:nvPr/>
          </p:nvSpPr>
          <p:spPr>
            <a:xfrm>
              <a:off x="72640" y="438138"/>
              <a:ext cx="33268" cy="32049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109487" y="437017"/>
              <a:ext cx="33268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95709" y="315549"/>
              <a:ext cx="17897" cy="170326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7971962" y="2730897"/>
            <a:ext cx="326202" cy="536972"/>
            <a:chOff x="0" y="0"/>
            <a:chExt cx="326201" cy="536971"/>
          </a:xfrm>
        </p:grpSpPr>
        <p:sp>
          <p:nvSpPr>
            <p:cNvPr id="201" name="Shape"/>
            <p:cNvSpPr/>
            <p:nvPr/>
          </p:nvSpPr>
          <p:spPr>
            <a:xfrm>
              <a:off x="256700" y="896"/>
              <a:ext cx="64553" cy="5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02" name="Rectangle"/>
            <p:cNvSpPr/>
            <p:nvPr/>
          </p:nvSpPr>
          <p:spPr>
            <a:xfrm>
              <a:off x="14915" y="0"/>
              <a:ext cx="241103" cy="51187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03" name="Shape"/>
            <p:cNvSpPr/>
            <p:nvPr/>
          </p:nvSpPr>
          <p:spPr>
            <a:xfrm>
              <a:off x="270068" y="31599"/>
              <a:ext cx="37271" cy="4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04" name="Shape"/>
            <p:cNvSpPr/>
            <p:nvPr/>
          </p:nvSpPr>
          <p:spPr>
            <a:xfrm>
              <a:off x="260350" y="271399"/>
              <a:ext cx="59991" cy="4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16056" y="59613"/>
              <a:ext cx="144205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08" name="Group"/>
            <p:cNvGrpSpPr/>
            <p:nvPr/>
          </p:nvGrpSpPr>
          <p:grpSpPr>
            <a:xfrm>
              <a:off x="138682" y="55661"/>
              <a:ext cx="132161" cy="32264"/>
              <a:chOff x="0" y="0"/>
              <a:chExt cx="132159" cy="32262"/>
            </a:xfrm>
          </p:grpSpPr>
          <p:sp>
            <p:nvSpPr>
              <p:cNvPr id="206" name="Rounded Rectangle"/>
              <p:cNvSpPr/>
              <p:nvPr/>
            </p:nvSpPr>
            <p:spPr>
              <a:xfrm>
                <a:off x="0" y="0"/>
                <a:ext cx="132160" cy="3226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07" name="Rounded Rectangle"/>
              <p:cNvSpPr/>
              <p:nvPr/>
            </p:nvSpPr>
            <p:spPr>
              <a:xfrm>
                <a:off x="2376" y="1408"/>
                <a:ext cx="126128" cy="2501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09" name="Rectangle"/>
            <p:cNvSpPr/>
            <p:nvPr/>
          </p:nvSpPr>
          <p:spPr>
            <a:xfrm>
              <a:off x="18565" y="132225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12" name="Group"/>
            <p:cNvGrpSpPr/>
            <p:nvPr/>
          </p:nvGrpSpPr>
          <p:grpSpPr>
            <a:xfrm>
              <a:off x="137495" y="126190"/>
              <a:ext cx="133946" cy="30897"/>
              <a:chOff x="0" y="0"/>
              <a:chExt cx="133945" cy="30895"/>
            </a:xfrm>
          </p:grpSpPr>
          <p:sp>
            <p:nvSpPr>
              <p:cNvPr id="210" name="Rounded Rectangle"/>
              <p:cNvSpPr/>
              <p:nvPr/>
            </p:nvSpPr>
            <p:spPr>
              <a:xfrm>
                <a:off x="0" y="0"/>
                <a:ext cx="133946" cy="3089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11" name="Rounded Rectangle"/>
              <p:cNvSpPr/>
              <p:nvPr/>
            </p:nvSpPr>
            <p:spPr>
              <a:xfrm>
                <a:off x="2376" y="3140"/>
                <a:ext cx="127409" cy="2376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13" name="Rectangle"/>
            <p:cNvSpPr/>
            <p:nvPr/>
          </p:nvSpPr>
          <p:spPr>
            <a:xfrm>
              <a:off x="17196" y="208423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14" name="Rectangle"/>
            <p:cNvSpPr/>
            <p:nvPr/>
          </p:nvSpPr>
          <p:spPr>
            <a:xfrm>
              <a:off x="19705" y="274985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17" name="Group"/>
            <p:cNvGrpSpPr/>
            <p:nvPr/>
          </p:nvGrpSpPr>
          <p:grpSpPr>
            <a:xfrm>
              <a:off x="135123" y="268972"/>
              <a:ext cx="132205" cy="33355"/>
              <a:chOff x="0" y="0"/>
              <a:chExt cx="132204" cy="33353"/>
            </a:xfrm>
          </p:grpSpPr>
          <p:sp>
            <p:nvSpPr>
              <p:cNvPr id="215" name="Rounded Rectangle"/>
              <p:cNvSpPr/>
              <p:nvPr/>
            </p:nvSpPr>
            <p:spPr>
              <a:xfrm>
                <a:off x="0" y="0"/>
                <a:ext cx="132205" cy="3335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16" name="Rounded Rectangle"/>
              <p:cNvSpPr/>
              <p:nvPr/>
            </p:nvSpPr>
            <p:spPr>
              <a:xfrm>
                <a:off x="2380" y="1001"/>
                <a:ext cx="125064" cy="26294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18" name="Shape"/>
            <p:cNvSpPr/>
            <p:nvPr/>
          </p:nvSpPr>
          <p:spPr>
            <a:xfrm>
              <a:off x="261262" y="207303"/>
              <a:ext cx="59990" cy="4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21" name="Group"/>
            <p:cNvGrpSpPr/>
            <p:nvPr/>
          </p:nvGrpSpPr>
          <p:grpSpPr>
            <a:xfrm>
              <a:off x="136402" y="201252"/>
              <a:ext cx="132205" cy="30928"/>
              <a:chOff x="0" y="0"/>
              <a:chExt cx="132204" cy="30927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132205" cy="3092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20" name="Rounded Rectangle"/>
              <p:cNvSpPr/>
              <p:nvPr/>
            </p:nvSpPr>
            <p:spPr>
              <a:xfrm>
                <a:off x="2379" y="3585"/>
                <a:ext cx="126163" cy="2375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22" name="Rectangle"/>
            <p:cNvSpPr/>
            <p:nvPr/>
          </p:nvSpPr>
          <p:spPr>
            <a:xfrm>
              <a:off x="253051" y="0"/>
              <a:ext cx="15511" cy="513217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3" name="Shape"/>
            <p:cNvSpPr/>
            <p:nvPr/>
          </p:nvSpPr>
          <p:spPr>
            <a:xfrm>
              <a:off x="266736" y="129536"/>
              <a:ext cx="54061" cy="4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4" name="Shape"/>
            <p:cNvSpPr/>
            <p:nvPr/>
          </p:nvSpPr>
          <p:spPr>
            <a:xfrm>
              <a:off x="267420" y="56252"/>
              <a:ext cx="55658" cy="5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5" name="Oval"/>
            <p:cNvSpPr/>
            <p:nvPr/>
          </p:nvSpPr>
          <p:spPr>
            <a:xfrm>
              <a:off x="314771" y="489235"/>
              <a:ext cx="11431" cy="22940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6" name="Shape"/>
            <p:cNvSpPr/>
            <p:nvPr/>
          </p:nvSpPr>
          <p:spPr>
            <a:xfrm>
              <a:off x="264456" y="489684"/>
              <a:ext cx="55885" cy="4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7" name="Rounded Rectangle"/>
            <p:cNvSpPr/>
            <p:nvPr/>
          </p:nvSpPr>
          <p:spPr>
            <a:xfrm>
              <a:off x="0" y="503579"/>
              <a:ext cx="273947" cy="33393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8" name="Rounded Rectangle"/>
            <p:cNvSpPr/>
            <p:nvPr/>
          </p:nvSpPr>
          <p:spPr>
            <a:xfrm>
              <a:off x="14915" y="511871"/>
              <a:ext cx="244067" cy="1793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29" name="Circle"/>
            <p:cNvSpPr/>
            <p:nvPr/>
          </p:nvSpPr>
          <p:spPr>
            <a:xfrm>
              <a:off x="40183" y="438138"/>
              <a:ext cx="35813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30" name="Circle"/>
            <p:cNvSpPr/>
            <p:nvPr/>
          </p:nvSpPr>
          <p:spPr>
            <a:xfrm>
              <a:off x="78098" y="438138"/>
              <a:ext cx="36953" cy="32049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31" name="Circle"/>
            <p:cNvSpPr/>
            <p:nvPr/>
          </p:nvSpPr>
          <p:spPr>
            <a:xfrm>
              <a:off x="118472" y="437018"/>
              <a:ext cx="35813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32" name="Rectangle"/>
            <p:cNvSpPr/>
            <p:nvPr/>
          </p:nvSpPr>
          <p:spPr>
            <a:xfrm>
              <a:off x="210167" y="315549"/>
              <a:ext cx="19162" cy="170326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234" name="Web caches (proxy server)"/>
          <p:cNvSpPr txBox="1"/>
          <p:nvPr>
            <p:ph type="title"/>
          </p:nvPr>
        </p:nvSpPr>
        <p:spPr>
          <a:xfrm>
            <a:off x="685800" y="54292"/>
            <a:ext cx="7772401" cy="8572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Web caches (proxy server)</a:t>
            </a:r>
          </a:p>
        </p:txBody>
      </p:sp>
      <p:sp>
        <p:nvSpPr>
          <p:cNvPr id="235" name="User sets browser’s web accesses via proxy srvr…"/>
          <p:cNvSpPr txBox="1"/>
          <p:nvPr>
            <p:ph type="body" sz="quarter" idx="1"/>
          </p:nvPr>
        </p:nvSpPr>
        <p:spPr>
          <a:xfrm>
            <a:off x="206123" y="974863"/>
            <a:ext cx="4375004" cy="2179610"/>
          </a:xfrm>
          <a:prstGeom prst="rect">
            <a:avLst/>
          </a:prstGeom>
        </p:spPr>
        <p:txBody>
          <a:bodyPr/>
          <a:lstStyle/>
          <a:p>
            <a:pPr marL="359047" indent="-318407">
              <a:buSzPct val="65000"/>
              <a:defRPr sz="3000"/>
            </a:pPr>
            <a:r>
              <a:t>User sets browser’s web accesses via proxy srvr</a:t>
            </a:r>
          </a:p>
          <a:p>
            <a:pPr marL="359047" indent="-318407">
              <a:buSzPct val="65000"/>
              <a:defRPr sz="3000"/>
            </a:pPr>
            <a:r>
              <a:t>Browser sends all HTTP requests to cache</a:t>
            </a:r>
          </a:p>
        </p:txBody>
      </p:sp>
      <p:sp>
        <p:nvSpPr>
          <p:cNvPr id="236" name="goal: satisfy client request without involving origin server"/>
          <p:cNvSpPr txBox="1"/>
          <p:nvPr/>
        </p:nvSpPr>
        <p:spPr>
          <a:xfrm>
            <a:off x="4856456" y="944289"/>
            <a:ext cx="3947108" cy="1387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/>
          <a:p>
            <a:pPr marL="383540" marR="40640" indent="-342900" defTabSz="910828">
              <a:spcBef>
                <a:spcPts val="400"/>
              </a:spcBef>
              <a:buClr>
                <a:srgbClr val="434ED6"/>
              </a:buClr>
              <a:buFont typeface="Gill Sans MT"/>
              <a:defRPr sz="3000"/>
            </a:pP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goal: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 satisfy client request without involving origin server</a:t>
            </a:r>
          </a:p>
        </p:txBody>
      </p:sp>
      <p:sp>
        <p:nvSpPr>
          <p:cNvPr id="237" name="client"/>
          <p:cNvSpPr txBox="1"/>
          <p:nvPr/>
        </p:nvSpPr>
        <p:spPr>
          <a:xfrm>
            <a:off x="4926809" y="3129756"/>
            <a:ext cx="581284" cy="27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1600"/>
            </a:lvl1pPr>
          </a:lstStyle>
          <a:p>
            <a:pPr/>
            <a:r>
              <a:t>client</a:t>
            </a:r>
          </a:p>
        </p:txBody>
      </p:sp>
      <p:sp>
        <p:nvSpPr>
          <p:cNvPr id="238" name="proxy…"/>
          <p:cNvSpPr txBox="1"/>
          <p:nvPr/>
        </p:nvSpPr>
        <p:spPr>
          <a:xfrm>
            <a:off x="6272798" y="2684462"/>
            <a:ext cx="742043" cy="5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1800"/>
            </a:pPr>
            <a:r>
              <a:t>proxy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sz="1800"/>
            </a:pPr>
            <a:r>
              <a:t>server</a:t>
            </a:r>
          </a:p>
        </p:txBody>
      </p:sp>
      <p:sp>
        <p:nvSpPr>
          <p:cNvPr id="239" name="client"/>
          <p:cNvSpPr txBox="1"/>
          <p:nvPr/>
        </p:nvSpPr>
        <p:spPr>
          <a:xfrm>
            <a:off x="4894426" y="4608512"/>
            <a:ext cx="742043" cy="33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marL="40640" marR="40640" algn="ctr" defTabSz="910828">
              <a:buClr>
                <a:srgbClr val="000000"/>
              </a:buClr>
              <a:buFont typeface="Arial"/>
              <a:defRPr sz="2000"/>
            </a:lvl1pPr>
          </a:lstStyle>
          <a:p>
            <a:pPr/>
            <a:r>
              <a:t>client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5406760" y="3675062"/>
            <a:ext cx="2084540" cy="619163"/>
            <a:chOff x="236963" y="227068"/>
            <a:chExt cx="2084539" cy="619162"/>
          </a:xfrm>
        </p:grpSpPr>
        <p:sp>
          <p:nvSpPr>
            <p:cNvPr id="240" name="Line"/>
            <p:cNvSpPr/>
            <p:nvPr/>
          </p:nvSpPr>
          <p:spPr>
            <a:xfrm flipV="1">
              <a:off x="236963" y="227068"/>
              <a:ext cx="1051323" cy="570310"/>
            </a:xfrm>
            <a:prstGeom prst="line">
              <a:avLst/>
            </a:prstGeom>
            <a:noFill/>
            <a:ln w="31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defTabSz="321468">
                <a:defRPr sz="7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HTTP request"/>
            <p:cNvSpPr/>
            <p:nvPr/>
          </p:nvSpPr>
          <p:spPr>
            <a:xfrm>
              <a:off x="603931" y="321115"/>
              <a:ext cx="1717573" cy="525116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request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5444860" y="3740547"/>
            <a:ext cx="2249769" cy="765905"/>
            <a:chOff x="144104" y="99099"/>
            <a:chExt cx="2249768" cy="765904"/>
          </a:xfrm>
        </p:grpSpPr>
        <p:sp>
          <p:nvSpPr>
            <p:cNvPr id="243" name="Line"/>
            <p:cNvSpPr/>
            <p:nvPr/>
          </p:nvSpPr>
          <p:spPr>
            <a:xfrm flipH="1">
              <a:off x="144104" y="99099"/>
              <a:ext cx="1052514" cy="589360"/>
            </a:xfrm>
            <a:prstGeom prst="line">
              <a:avLst/>
            </a:prstGeom>
            <a:noFill/>
            <a:ln w="31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defTabSz="321468">
                <a:defRPr sz="7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HTTP response"/>
            <p:cNvSpPr/>
            <p:nvPr/>
          </p:nvSpPr>
          <p:spPr>
            <a:xfrm>
              <a:off x="667397" y="369944"/>
              <a:ext cx="1726476" cy="49506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response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5411523" y="2947292"/>
            <a:ext cx="3496071" cy="1723188"/>
            <a:chOff x="41212" y="231777"/>
            <a:chExt cx="3496070" cy="1723186"/>
          </a:xfrm>
        </p:grpSpPr>
        <p:sp>
          <p:nvSpPr>
            <p:cNvPr id="246" name="Line"/>
            <p:cNvSpPr/>
            <p:nvPr/>
          </p:nvSpPr>
          <p:spPr>
            <a:xfrm>
              <a:off x="41212" y="231777"/>
              <a:ext cx="2437805" cy="54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"/>
                  </a:moveTo>
                  <a:lnTo>
                    <a:pt x="10663" y="21600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47" name="HTTP request"/>
            <p:cNvSpPr/>
            <p:nvPr/>
          </p:nvSpPr>
          <p:spPr>
            <a:xfrm>
              <a:off x="736928" y="278205"/>
              <a:ext cx="643648" cy="1676759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request</a:t>
              </a:r>
            </a:p>
          </p:txBody>
        </p:sp>
        <p:sp>
          <p:nvSpPr>
            <p:cNvPr id="248" name="HTTP request"/>
            <p:cNvSpPr/>
            <p:nvPr/>
          </p:nvSpPr>
          <p:spPr>
            <a:xfrm>
              <a:off x="1860524" y="290382"/>
              <a:ext cx="1676760" cy="643648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request</a:t>
              </a:r>
            </a:p>
          </p:txBody>
        </p:sp>
      </p:grpSp>
      <p:sp>
        <p:nvSpPr>
          <p:cNvPr id="250" name="origin…"/>
          <p:cNvSpPr txBox="1"/>
          <p:nvPr/>
        </p:nvSpPr>
        <p:spPr>
          <a:xfrm>
            <a:off x="7716270" y="4669234"/>
            <a:ext cx="812613" cy="62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origin 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server</a:t>
            </a:r>
          </a:p>
        </p:txBody>
      </p:sp>
      <p:sp>
        <p:nvSpPr>
          <p:cNvPr id="251" name="origin…"/>
          <p:cNvSpPr txBox="1"/>
          <p:nvPr/>
        </p:nvSpPr>
        <p:spPr>
          <a:xfrm>
            <a:off x="7729367" y="3216672"/>
            <a:ext cx="812612" cy="62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>
            <a:spAutoFit/>
          </a:bodyPr>
          <a:lstStyle/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origin </a:t>
            </a:r>
          </a:p>
          <a:p>
            <a:pPr marL="40640" marR="40640" algn="ctr" defTabSz="910828">
              <a:buClr>
                <a:srgbClr val="000000"/>
              </a:buClr>
              <a:buFont typeface="Arial"/>
              <a:defRPr sz="2000"/>
            </a:pPr>
            <a:r>
              <a:t>server</a:t>
            </a:r>
          </a:p>
        </p:txBody>
      </p:sp>
      <p:pic>
        <p:nvPicPr>
          <p:cNvPr id="252" name="image.png" descr="imag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0663" y="2577306"/>
            <a:ext cx="395289" cy="3250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4997243" y="2573399"/>
            <a:ext cx="4160743" cy="2356917"/>
            <a:chOff x="0" y="0"/>
            <a:chExt cx="4160742" cy="2356915"/>
          </a:xfrm>
        </p:grpSpPr>
        <p:sp>
          <p:nvSpPr>
            <p:cNvPr id="253" name="Line"/>
            <p:cNvSpPr/>
            <p:nvPr/>
          </p:nvSpPr>
          <p:spPr>
            <a:xfrm>
              <a:off x="559593" y="403621"/>
              <a:ext cx="2522936" cy="56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397" y="21600"/>
                  </a:lnTo>
                  <a:lnTo>
                    <a:pt x="0" y="363"/>
                  </a:lnTo>
                </a:path>
              </a:pathLst>
            </a:custGeom>
            <a:noFill/>
            <a:ln w="3175" cap="flat">
              <a:solidFill>
                <a:srgbClr val="D81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54" name="HTTP response"/>
            <p:cNvSpPr/>
            <p:nvPr/>
          </p:nvSpPr>
          <p:spPr>
            <a:xfrm>
              <a:off x="1123239" y="680157"/>
              <a:ext cx="643648" cy="1676759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response</a:t>
              </a:r>
            </a:p>
          </p:txBody>
        </p:sp>
        <p:sp>
          <p:nvSpPr>
            <p:cNvPr id="255" name="HTTP response"/>
            <p:cNvSpPr/>
            <p:nvPr/>
          </p:nvSpPr>
          <p:spPr>
            <a:xfrm>
              <a:off x="2483984" y="665257"/>
              <a:ext cx="1676759" cy="643649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6789" tIns="26789" rIns="26789" bIns="26789" numCol="1" anchor="t">
              <a:spAutoFit/>
            </a:bodyPr>
            <a:lstStyle>
              <a:lvl1pPr marL="40640" marR="40640" algn="ctr" defTabSz="910828">
                <a:buClr>
                  <a:srgbClr val="D81E00"/>
                </a:buClr>
                <a:buFont typeface="Arial"/>
                <a:defRPr sz="16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HTTP response</a:t>
              </a:r>
            </a:p>
          </p:txBody>
        </p:sp>
        <p:pic>
          <p:nvPicPr>
            <p:cNvPr id="256" name="image.png" descr="imag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43075" y="1035843"/>
              <a:ext cx="395288" cy="3250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7" name="image.png" descr="imag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95288" cy="325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9" name="image.png" descr="imag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7407" y="4063206"/>
            <a:ext cx="395288" cy="3250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Group"/>
          <p:cNvGrpSpPr/>
          <p:nvPr/>
        </p:nvGrpSpPr>
        <p:grpSpPr>
          <a:xfrm>
            <a:off x="7921361" y="4176316"/>
            <a:ext cx="325751" cy="538962"/>
            <a:chOff x="0" y="0"/>
            <a:chExt cx="325749" cy="538961"/>
          </a:xfrm>
        </p:grpSpPr>
        <p:sp>
          <p:nvSpPr>
            <p:cNvPr id="260" name="Shape"/>
            <p:cNvSpPr/>
            <p:nvPr/>
          </p:nvSpPr>
          <p:spPr>
            <a:xfrm>
              <a:off x="257294" y="896"/>
              <a:ext cx="64553" cy="51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61" name="Rectangle"/>
            <p:cNvSpPr/>
            <p:nvPr/>
          </p:nvSpPr>
          <p:spPr>
            <a:xfrm>
              <a:off x="15509" y="0"/>
              <a:ext cx="241103" cy="511872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62" name="Shape"/>
            <p:cNvSpPr/>
            <p:nvPr/>
          </p:nvSpPr>
          <p:spPr>
            <a:xfrm>
              <a:off x="270662" y="31599"/>
              <a:ext cx="37271" cy="46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63" name="Shape"/>
            <p:cNvSpPr/>
            <p:nvPr/>
          </p:nvSpPr>
          <p:spPr>
            <a:xfrm>
              <a:off x="260944" y="271399"/>
              <a:ext cx="59991" cy="4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64" name="Rectangle"/>
            <p:cNvSpPr/>
            <p:nvPr/>
          </p:nvSpPr>
          <p:spPr>
            <a:xfrm>
              <a:off x="16650" y="59613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139277" y="53562"/>
              <a:ext cx="132161" cy="32264"/>
              <a:chOff x="0" y="0"/>
              <a:chExt cx="132159" cy="32262"/>
            </a:xfrm>
          </p:grpSpPr>
          <p:sp>
            <p:nvSpPr>
              <p:cNvPr id="265" name="Rounded Rectangle"/>
              <p:cNvSpPr/>
              <p:nvPr/>
            </p:nvSpPr>
            <p:spPr>
              <a:xfrm>
                <a:off x="0" y="0"/>
                <a:ext cx="132160" cy="32263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66" name="Rounded Rectangle"/>
              <p:cNvSpPr/>
              <p:nvPr/>
            </p:nvSpPr>
            <p:spPr>
              <a:xfrm>
                <a:off x="2376" y="3506"/>
                <a:ext cx="126128" cy="2501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19159" y="130521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71" name="Group"/>
            <p:cNvGrpSpPr/>
            <p:nvPr/>
          </p:nvGrpSpPr>
          <p:grpSpPr>
            <a:xfrm>
              <a:off x="138089" y="126190"/>
              <a:ext cx="133947" cy="30897"/>
              <a:chOff x="0" y="0"/>
              <a:chExt cx="133945" cy="30895"/>
            </a:xfrm>
          </p:grpSpPr>
          <p:sp>
            <p:nvSpPr>
              <p:cNvPr id="269" name="Rounded Rectangle"/>
              <p:cNvSpPr/>
              <p:nvPr/>
            </p:nvSpPr>
            <p:spPr>
              <a:xfrm>
                <a:off x="0" y="0"/>
                <a:ext cx="133946" cy="3089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70" name="Rounded Rectangle"/>
              <p:cNvSpPr/>
              <p:nvPr/>
            </p:nvSpPr>
            <p:spPr>
              <a:xfrm>
                <a:off x="2376" y="3672"/>
                <a:ext cx="127408" cy="2376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72" name="Rectangle"/>
            <p:cNvSpPr/>
            <p:nvPr/>
          </p:nvSpPr>
          <p:spPr>
            <a:xfrm>
              <a:off x="17791" y="210889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20300" y="277861"/>
              <a:ext cx="144206" cy="11431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137665" y="268972"/>
              <a:ext cx="132205" cy="33355"/>
              <a:chOff x="0" y="0"/>
              <a:chExt cx="132204" cy="33353"/>
            </a:xfrm>
          </p:grpSpPr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132205" cy="3335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75" name="Rounded Rectangle"/>
              <p:cNvSpPr/>
              <p:nvPr/>
            </p:nvSpPr>
            <p:spPr>
              <a:xfrm>
                <a:off x="433" y="3651"/>
                <a:ext cx="125064" cy="26295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77" name="Shape"/>
            <p:cNvSpPr/>
            <p:nvPr/>
          </p:nvSpPr>
          <p:spPr>
            <a:xfrm>
              <a:off x="261856" y="207303"/>
              <a:ext cx="59991" cy="4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136996" y="201252"/>
              <a:ext cx="132205" cy="30928"/>
              <a:chOff x="0" y="0"/>
              <a:chExt cx="132204" cy="30927"/>
            </a:xfrm>
          </p:grpSpPr>
          <p:sp>
            <p:nvSpPr>
              <p:cNvPr id="278" name="Rounded Rectangle"/>
              <p:cNvSpPr/>
              <p:nvPr/>
            </p:nvSpPr>
            <p:spPr>
              <a:xfrm>
                <a:off x="0" y="0"/>
                <a:ext cx="132205" cy="30928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  <p:sp>
            <p:nvSpPr>
              <p:cNvPr id="279" name="Rounded Rectangle"/>
              <p:cNvSpPr/>
              <p:nvPr/>
            </p:nvSpPr>
            <p:spPr>
              <a:xfrm>
                <a:off x="2379" y="3585"/>
                <a:ext cx="126163" cy="23757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3175" cap="flat">
                <a:noFill/>
                <a:round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 marL="40640" marR="40640" defTabSz="910828">
                  <a:spcBef>
                    <a:spcPts val="400"/>
                  </a:spcBef>
                  <a:defRPr sz="1800"/>
                </a:pPr>
              </a:p>
            </p:txBody>
          </p:sp>
        </p:grpSp>
        <p:sp>
          <p:nvSpPr>
            <p:cNvPr id="281" name="Rectangle"/>
            <p:cNvSpPr/>
            <p:nvPr/>
          </p:nvSpPr>
          <p:spPr>
            <a:xfrm>
              <a:off x="253645" y="0"/>
              <a:ext cx="15512" cy="513217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2" name="Shape"/>
            <p:cNvSpPr/>
            <p:nvPr/>
          </p:nvSpPr>
          <p:spPr>
            <a:xfrm>
              <a:off x="267331" y="129536"/>
              <a:ext cx="54060" cy="4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3" name="Shape"/>
            <p:cNvSpPr/>
            <p:nvPr/>
          </p:nvSpPr>
          <p:spPr>
            <a:xfrm>
              <a:off x="268015" y="56251"/>
              <a:ext cx="55657" cy="5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4" name="Oval"/>
            <p:cNvSpPr/>
            <p:nvPr/>
          </p:nvSpPr>
          <p:spPr>
            <a:xfrm>
              <a:off x="314319" y="489235"/>
              <a:ext cx="11431" cy="22940"/>
            </a:xfrm>
            <a:prstGeom prst="ellipse">
              <a:avLst/>
            </a:pr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5" name="Shape"/>
            <p:cNvSpPr/>
            <p:nvPr/>
          </p:nvSpPr>
          <p:spPr>
            <a:xfrm>
              <a:off x="265050" y="489683"/>
              <a:ext cx="55885" cy="4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6" name="Rounded Rectangle"/>
            <p:cNvSpPr/>
            <p:nvPr/>
          </p:nvSpPr>
          <p:spPr>
            <a:xfrm>
              <a:off x="0" y="505568"/>
              <a:ext cx="273947" cy="33394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7" name="Rounded Rectangle"/>
            <p:cNvSpPr/>
            <p:nvPr/>
          </p:nvSpPr>
          <p:spPr>
            <a:xfrm>
              <a:off x="15510" y="511871"/>
              <a:ext cx="244066" cy="17930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8" name="Circle"/>
            <p:cNvSpPr/>
            <p:nvPr/>
          </p:nvSpPr>
          <p:spPr>
            <a:xfrm>
              <a:off x="38091" y="438138"/>
              <a:ext cx="35813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89" name="Circle"/>
            <p:cNvSpPr/>
            <p:nvPr/>
          </p:nvSpPr>
          <p:spPr>
            <a:xfrm>
              <a:off x="78693" y="438138"/>
              <a:ext cx="36953" cy="32049"/>
            </a:xfrm>
            <a:prstGeom prst="ellipse">
              <a:avLst/>
            </a:prstGeom>
            <a:solidFill>
              <a:srgbClr val="FF2600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90" name="Circle"/>
            <p:cNvSpPr/>
            <p:nvPr/>
          </p:nvSpPr>
          <p:spPr>
            <a:xfrm>
              <a:off x="119066" y="438596"/>
              <a:ext cx="35813" cy="32049"/>
            </a:xfrm>
            <a:prstGeom prst="ellipse">
              <a:avLst/>
            </a:prstGeom>
            <a:solidFill>
              <a:srgbClr val="38D142"/>
            </a:solidFill>
            <a:ln w="3175" cap="flat">
              <a:noFill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  <p:sp>
          <p:nvSpPr>
            <p:cNvPr id="291" name="Rectangle"/>
            <p:cNvSpPr/>
            <p:nvPr/>
          </p:nvSpPr>
          <p:spPr>
            <a:xfrm>
              <a:off x="210762" y="315549"/>
              <a:ext cx="19161" cy="170326"/>
            </a:xfrm>
            <a:prstGeom prst="rect">
              <a:avLst/>
            </a:prstGeom>
            <a:solidFill>
              <a:srgbClr val="363636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40640" marR="40640" defTabSz="910828">
                <a:spcBef>
                  <a:spcPts val="400"/>
                </a:spcBef>
                <a:defRPr sz="1800"/>
              </a:pPr>
            </a:p>
          </p:txBody>
        </p:sp>
      </p:grpSp>
      <p:sp>
        <p:nvSpPr>
          <p:cNvPr id="293" name="Slide Number"/>
          <p:cNvSpPr txBox="1"/>
          <p:nvPr>
            <p:ph type="sldNum" sz="quarter" idx="2"/>
          </p:nvPr>
        </p:nvSpPr>
        <p:spPr>
          <a:xfrm>
            <a:off x="8431053" y="6438894"/>
            <a:ext cx="205741" cy="311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Ram P Rustagi/CSE/KSIT"/>
          <p:cNvSpPr txBox="1"/>
          <p:nvPr/>
        </p:nvSpPr>
        <p:spPr>
          <a:xfrm>
            <a:off x="289451" y="6455500"/>
            <a:ext cx="228959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95" name="18CS52-CN-L05-HTTP-Cacheing-Cookies"/>
          <p:cNvSpPr txBox="1"/>
          <p:nvPr/>
        </p:nvSpPr>
        <p:spPr>
          <a:xfrm>
            <a:off x="3421271" y="6455500"/>
            <a:ext cx="3685009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18CS52-CN-L05-HTTP-Cacheing-Cookies</a:t>
            </a:r>
          </a:p>
        </p:txBody>
      </p:sp>
      <p:sp>
        <p:nvSpPr>
          <p:cNvPr id="296" name="Object in cache: cache returns object"/>
          <p:cNvSpPr txBox="1"/>
          <p:nvPr/>
        </p:nvSpPr>
        <p:spPr>
          <a:xfrm>
            <a:off x="10160" y="4680664"/>
            <a:ext cx="3853648" cy="140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lvl="1" marL="807402" marR="0" indent="-309562" defTabSz="457200">
              <a:spcBef>
                <a:spcPts val="600"/>
              </a:spcBef>
              <a:buSzPct val="100000"/>
              <a:buChar char="•"/>
              <a:defRPr sz="3000">
                <a:uFillTx/>
                <a:latin typeface="+mn-lt"/>
                <a:ea typeface="+mn-ea"/>
                <a:cs typeface="+mn-cs"/>
                <a:sym typeface="Gill Sans MT"/>
              </a:defRPr>
            </a:pPr>
            <a:r>
              <a:t>Object in cache: cache returns object </a:t>
            </a:r>
          </a:p>
        </p:txBody>
      </p:sp>
      <p:sp>
        <p:nvSpPr>
          <p:cNvPr id="297" name="Cache requests object from origin server, then returns object to client"/>
          <p:cNvSpPr txBox="1"/>
          <p:nvPr/>
        </p:nvSpPr>
        <p:spPr>
          <a:xfrm>
            <a:off x="-319178" y="3216672"/>
            <a:ext cx="4512324" cy="1402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lvl="1" marL="807402" marR="0" indent="-309562" defTabSz="457200">
              <a:spcBef>
                <a:spcPts val="600"/>
              </a:spcBef>
              <a:buSzPct val="100000"/>
              <a:buChar char="•"/>
              <a:defRPr sz="3000">
                <a:uFillTx/>
                <a:latin typeface="+mn-lt"/>
                <a:ea typeface="+mn-ea"/>
                <a:cs typeface="+mn-cs"/>
                <a:sym typeface="Gill Sans MT"/>
              </a:defRPr>
            </a:pPr>
            <a:r>
              <a:t>Cache requests object from origin server, then returns object to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3"/>
      <p:bldP build="whole" bldLvl="1" animBg="1" rev="0" advAuto="0" spid="242" grpId="6"/>
      <p:bldP build="whole" bldLvl="1" animBg="1" rev="0" advAuto="0" spid="235" grpId="1"/>
      <p:bldP build="whole" bldLvl="1" animBg="1" rev="0" advAuto="0" spid="236" grpId="2"/>
      <p:bldP build="whole" bldLvl="1" animBg="1" rev="0" advAuto="0" spid="297" grpId="4"/>
      <p:bldP build="whole" bldLvl="1" animBg="1" rev="0" advAuto="0" spid="245" grpId="7"/>
      <p:bldP build="whole" bldLvl="1" animBg="1" rev="0" advAuto="0" spid="296" grpId="9"/>
      <p:bldP build="whole" bldLvl="1" animBg="1" rev="0" advAuto="0" spid="259" grpId="8"/>
      <p:bldP build="whole" bldLvl="1" animBg="1" rev="0" advAuto="0" spid="258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