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535781" y="0"/>
            <a:ext cx="7768829" cy="723305"/>
          </a:xfrm>
          <a:prstGeom prst="rect">
            <a:avLst/>
          </a:prstGeom>
        </p:spPr>
        <p:txBody>
          <a:bodyPr lIns="35718" tIns="35718" rIns="35718" bIns="35718"/>
          <a:lstStyle>
            <a:lvl1pPr marL="40640" marR="40640" algn="l" defTabSz="910828">
              <a:defRPr sz="4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35781" y="896937"/>
            <a:ext cx="7768829" cy="5116712"/>
          </a:xfrm>
          <a:prstGeom prst="rect">
            <a:avLst/>
          </a:prstGeom>
        </p:spPr>
        <p:txBody>
          <a:bodyPr lIns="35718" tIns="35718" rIns="35718" bIns="35718"/>
          <a:lstStyle>
            <a:lvl1pPr marL="275255" marR="40640" indent="-234615" defTabSz="910828">
              <a:lnSpc>
                <a:spcPct val="85000"/>
              </a:lnSpc>
              <a:buClr>
                <a:srgbClr val="021EAA"/>
              </a:buClr>
              <a:buSzPct val="65000"/>
              <a:buChar char=""/>
              <a:defRPr sz="2600">
                <a:latin typeface="+mn-lt"/>
                <a:ea typeface="+mn-ea"/>
                <a:cs typeface="+mn-cs"/>
                <a:sym typeface="Gill Sans MT"/>
              </a:defRPr>
            </a:lvl1pPr>
            <a:lvl2pPr marL="682737" marR="40640" indent="-184897" defTabSz="910828">
              <a:lnSpc>
                <a:spcPct val="85000"/>
              </a:lnSpc>
              <a:buClr>
                <a:srgbClr val="021EAA"/>
              </a:buClr>
              <a:buChar char=""/>
              <a:defRPr sz="2200">
                <a:latin typeface="+mn-lt"/>
                <a:ea typeface="+mn-ea"/>
                <a:cs typeface="+mn-cs"/>
                <a:sym typeface="Gill Sans MT"/>
              </a:defRPr>
            </a:lvl2pPr>
            <a:lvl3pPr marL="1101997" marR="40640" indent="-146957" defTabSz="910828">
              <a:lnSpc>
                <a:spcPct val="100000"/>
              </a:lnSpc>
              <a:spcBef>
                <a:spcPts val="50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559197" marR="40640" indent="-146957" defTabSz="910828">
              <a:lnSpc>
                <a:spcPct val="100000"/>
              </a:lnSpc>
              <a:buChar char="–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16397" marR="40640" indent="-146957" defTabSz="910828">
              <a:lnSpc>
                <a:spcPct val="100000"/>
              </a:lnSpc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292405" y="6384726"/>
            <a:ext cx="310159" cy="293391"/>
          </a:xfrm>
          <a:prstGeom prst="rect">
            <a:avLst/>
          </a:prstGeom>
        </p:spPr>
        <p:txBody>
          <a:bodyPr lIns="35718" tIns="35718" rIns="35718" bIns="35718"/>
          <a:lstStyle>
            <a:lvl1pPr defTabSz="580429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13770" indent="-274082"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 marL="628575" indent="-233288">
              <a:buChar char="–"/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035367" indent="-182880">
              <a:defRPr sz="3000">
                <a:latin typeface="Gill Sans"/>
                <a:ea typeface="Gill Sans"/>
                <a:cs typeface="Gill Sans"/>
                <a:sym typeface="Gill Sans"/>
              </a:defRPr>
            </a:lvl3pPr>
            <a:lvl4pPr marL="1488135" indent="-178447">
              <a:buChar char="–"/>
              <a:defRPr sz="2800">
                <a:latin typeface="Gill Sans"/>
                <a:ea typeface="Gill Sans"/>
                <a:cs typeface="Gill Sans"/>
                <a:sym typeface="Gill Sans"/>
              </a:defRPr>
            </a:lvl4pPr>
            <a:lvl5pPr marL="1949496" indent="-182609">
              <a:buChar char="»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5770" y="974863"/>
            <a:ext cx="8252461" cy="540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 marL="755287" indent="-360000">
              <a:spcBef>
                <a:spcPts val="500"/>
              </a:spcBef>
              <a:defRPr sz="3000"/>
            </a:lvl2pPr>
            <a:lvl3pPr marL="1212487" indent="-360000">
              <a:spcBef>
                <a:spcPts val="400"/>
              </a:spcBef>
              <a:defRPr sz="2800"/>
            </a:lvl3pPr>
            <a:lvl4pPr marL="1669687" indent="-359999">
              <a:spcBef>
                <a:spcPts val="400"/>
              </a:spcBef>
              <a:defRPr sz="2600"/>
            </a:lvl4pPr>
            <a:lvl5pPr marL="2126887" indent="-359999">
              <a:spcBef>
                <a:spcPts val="4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0253" y="6438894"/>
            <a:ext cx="307341" cy="3114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0" marR="0" algn="ctr" defTabSz="525780"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5718" marR="36575" indent="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1pPr>
      <a:lvl2pPr marL="35718" marR="36575" indent="2286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2pPr>
      <a:lvl3pPr marL="35718" marR="36575" indent="4572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3pPr>
      <a:lvl4pPr marL="35718" marR="36575" indent="6858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4pPr>
      <a:lvl5pPr marL="35718" marR="36575" indent="9144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5pPr>
      <a:lvl6pPr marL="35718" marR="36575" indent="11430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6pPr>
      <a:lvl7pPr marL="35718" marR="36575" indent="13716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7pPr>
      <a:lvl8pPr marL="35718" marR="36575" indent="16002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8pPr>
      <a:lvl9pPr marL="35718" marR="36575" indent="18288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9pPr>
    </p:titleStyle>
    <p:bodyStyle>
      <a:lvl1pPr marL="399687" marR="36575" indent="-359999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1pPr>
      <a:lvl2pPr marL="681037" marR="36575" indent="-285750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2pPr>
      <a:lvl3pPr marL="1096327" marR="36575" indent="-243839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3pPr>
      <a:lvl4pPr marL="1570944" marR="36575" indent="-261257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4pPr>
      <a:lvl5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5pPr>
      <a:lvl6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6pPr>
      <a:lvl7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7pPr>
      <a:lvl8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8pPr>
      <a:lvl9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ta.iana.org/TLD/tlds-alpha-by-domain.txt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nielmiessler.com/study/dns/" TargetMode="External"/><Relationship Id="rId3" Type="http://schemas.openxmlformats.org/officeDocument/2006/relationships/hyperlink" Target="http://mockapetris-dns-sigcomm88.pdf" TargetMode="External"/><Relationship Id="rId4" Type="http://schemas.openxmlformats.org/officeDocument/2006/relationships/hyperlink" Target="https://www.icann.org/en/system/files/files/presentation-gdd-summit-dns-primer-11may17-en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ana.org/domains/root/db/" TargetMode="Externa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helongestlistofthelongeststuffatthelongestdomainnameatlonglast.com" TargetMode="External"/><Relationship Id="rId3" Type="http://schemas.openxmlformats.org/officeDocument/2006/relationships/hyperlink" Target="http://llanfairpwllgwyngyllgogerychwyrndrobwllllantysiliogogogochuchaf.org.uk" TargetMode="External"/><Relationship Id="rId4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06…"/>
          <p:cNvSpPr txBox="1"/>
          <p:nvPr>
            <p:ph type="title"/>
          </p:nvPr>
        </p:nvSpPr>
        <p:spPr>
          <a:xfrm>
            <a:off x="685799" y="54292"/>
            <a:ext cx="8252462" cy="3152097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DNS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Dr. Ram P Rustagi…"/>
          <p:cNvSpPr txBox="1"/>
          <p:nvPr>
            <p:ph type="body" sz="half" idx="1"/>
          </p:nvPr>
        </p:nvSpPr>
        <p:spPr>
          <a:xfrm>
            <a:off x="445770" y="3743623"/>
            <a:ext cx="8252461" cy="2445104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6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</a:t>
            </a:r>
          </a:p>
        </p:txBody>
      </p:sp>
      <p:sp>
        <p:nvSpPr>
          <p:cNvPr id="131" name="FQDN: ends with a period(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3770" indent="-274082">
              <a:lnSpc>
                <a:spcPct val="80000"/>
              </a:lnSpc>
              <a:defRPr sz="2800"/>
            </a:pPr>
            <a:r>
              <a:rPr b="1">
                <a:latin typeface="Arial"/>
                <a:ea typeface="Arial"/>
                <a:cs typeface="Arial"/>
                <a:sym typeface="Arial"/>
              </a:rPr>
              <a:t>FQDN: </a:t>
            </a:r>
            <a:r>
              <a:rPr>
                <a:latin typeface="Arial"/>
                <a:ea typeface="Arial"/>
                <a:cs typeface="Arial"/>
                <a:sym typeface="Arial"/>
              </a:rPr>
              <a:t>ends with a period(.)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628575" indent="-233288">
              <a:lnSpc>
                <a:spcPct val="80000"/>
              </a:lnSpc>
              <a:defRPr sz="2800"/>
            </a:pPr>
            <a:r>
              <a:t>also called, absolute domain</a:t>
            </a:r>
          </a:p>
          <a:p>
            <a:pPr marL="313770" indent="-274082">
              <a:lnSpc>
                <a:spcPct val="80000"/>
              </a:lnSpc>
              <a:defRPr sz="2800"/>
            </a:pPr>
            <a:r>
              <a:rPr>
                <a:latin typeface="Lato Bold"/>
                <a:ea typeface="Lato Bold"/>
                <a:cs typeface="Lato Bold"/>
                <a:sym typeface="Lato Bold"/>
              </a:rPr>
              <a:t>PQDN: </a:t>
            </a:r>
            <a:r>
              <a:t>does not end with a period</a:t>
            </a:r>
          </a:p>
          <a:p>
            <a:pPr lvl="1" marL="628575" indent="-233288">
              <a:lnSpc>
                <a:spcPct val="80000"/>
              </a:lnSpc>
              <a:defRPr sz="2800"/>
            </a:pPr>
            <a:r>
              <a:t>assumption is name needs to be completed</a:t>
            </a:r>
          </a:p>
          <a:p>
            <a:pPr lvl="1" marL="628575" indent="-233288">
              <a:lnSpc>
                <a:spcPct val="80000"/>
              </a:lnSpc>
              <a:defRPr sz="2800"/>
            </a:pPr>
            <a:r>
              <a:t>two or more labels may be considered complete</a:t>
            </a:r>
          </a:p>
          <a:p>
            <a:pPr lvl="1" marL="628575" indent="-233288">
              <a:lnSpc>
                <a:spcPct val="80000"/>
              </a:lnSpc>
              <a:defRPr sz="2800"/>
            </a:pPr>
            <a:r>
              <a:t>general practice usage (browser, email)</a:t>
            </a:r>
            <a:endParaRPr>
              <a:latin typeface="Lato Bold"/>
              <a:ea typeface="Lato Bold"/>
              <a:cs typeface="Lato Bold"/>
              <a:sym typeface="Lato Bold"/>
            </a:endParaRPr>
          </a:p>
          <a:p>
            <a:pPr marL="313770" indent="-274082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Reserved domain names (RFC 2606)</a:t>
            </a:r>
          </a:p>
          <a:p>
            <a:pPr marL="522386" marR="0" indent="-200917" defTabSz="321468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uFillTx/>
                <a:latin typeface="+mn-lt"/>
                <a:ea typeface="+mn-ea"/>
                <a:cs typeface="+mn-cs"/>
                <a:sym typeface="Gill Sans MT"/>
              </a:defRPr>
            </a:pPr>
            <a:r>
              <a:t>Top level</a:t>
            </a:r>
          </a:p>
          <a:p>
            <a:pPr lvl="1" marL="847980" indent="-131224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.test, .example, .invalid, .localhost</a:t>
            </a:r>
          </a:p>
          <a:p>
            <a:pPr marL="522386" marR="0" indent="-200917" defTabSz="321468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uFillTx/>
                <a:latin typeface="+mn-lt"/>
                <a:ea typeface="+mn-ea"/>
                <a:cs typeface="+mn-cs"/>
                <a:sym typeface="Gill Sans MT"/>
              </a:defRPr>
            </a:pPr>
            <a:r>
              <a:t>2</a:t>
            </a:r>
            <a:r>
              <a:rPr baseline="31999"/>
              <a:t>nd</a:t>
            </a:r>
            <a:r>
              <a:t> level domains</a:t>
            </a:r>
          </a:p>
          <a:p>
            <a:pPr marL="506258" indent="-145102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Example.com </a:t>
            </a:r>
            <a:r>
              <a:rPr>
                <a:latin typeface="Arial"/>
                <a:ea typeface="Arial"/>
                <a:cs typeface="Arial"/>
                <a:sym typeface="Arial"/>
              </a:rPr>
              <a:t>(192.0.43.10</a:t>
            </a:r>
            <a:r>
              <a:t>), </a:t>
            </a:r>
          </a:p>
          <a:p>
            <a:pPr marL="506258" indent="-145102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Example.net (</a:t>
            </a:r>
            <a:r>
              <a:rPr>
                <a:latin typeface="Arial"/>
                <a:ea typeface="Arial"/>
                <a:cs typeface="Arial"/>
                <a:sym typeface="Arial"/>
              </a:rPr>
              <a:t>192.0.43.10</a:t>
            </a:r>
            <a:r>
              <a:t>), </a:t>
            </a:r>
          </a:p>
          <a:p>
            <a:pPr marL="506258" indent="-145102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Example.org (</a:t>
            </a:r>
            <a:r>
              <a:rPr>
                <a:latin typeface="Arial"/>
                <a:ea typeface="Arial"/>
                <a:cs typeface="Arial"/>
                <a:sym typeface="Arial"/>
              </a:rPr>
              <a:t>192.0.43.10</a:t>
            </a:r>
            <a:r>
              <a:t>)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34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NS: root name servers"/>
          <p:cNvSpPr txBox="1"/>
          <p:nvPr>
            <p:ph type="title"/>
          </p:nvPr>
        </p:nvSpPr>
        <p:spPr>
          <a:xfrm>
            <a:off x="685800" y="-82718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DNS: root name servers</a:t>
            </a:r>
          </a:p>
        </p:txBody>
      </p:sp>
      <p:sp>
        <p:nvSpPr>
          <p:cNvPr id="137" name="Contacted by local name server that can not resolve name…"/>
          <p:cNvSpPr txBox="1"/>
          <p:nvPr>
            <p:ph type="body" idx="1"/>
          </p:nvPr>
        </p:nvSpPr>
        <p:spPr>
          <a:xfrm>
            <a:off x="445769" y="672902"/>
            <a:ext cx="8252462" cy="5625438"/>
          </a:xfrm>
          <a:prstGeom prst="rect">
            <a:avLst/>
          </a:prstGeom>
        </p:spPr>
        <p:txBody>
          <a:bodyPr/>
          <a:lstStyle/>
          <a:p>
            <a:pPr marL="310061" indent="-269421">
              <a:spcBef>
                <a:spcPts val="100"/>
              </a:spcBef>
              <a:buSzPct val="65000"/>
              <a:defRPr sz="2800"/>
            </a:pPr>
            <a:r>
              <a:t>Contacted by local name server that can not resolve name</a:t>
            </a:r>
          </a:p>
          <a:p>
            <a:pPr marL="310061" indent="-269421">
              <a:spcBef>
                <a:spcPts val="100"/>
              </a:spcBef>
              <a:buSzPct val="65000"/>
              <a:defRPr sz="2800"/>
            </a:pPr>
            <a:r>
              <a:t>root name server:</a:t>
            </a:r>
          </a:p>
          <a:p>
            <a:pPr lvl="1" marL="878839" indent="-380999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http://www.iana.org/domains/root/servers</a:t>
            </a:r>
          </a:p>
          <a:p>
            <a:pPr lvl="1" marL="735965" indent="-238125">
              <a:spcBef>
                <a:spcPts val="100"/>
              </a:spcBef>
              <a:defRPr sz="2800"/>
            </a:pPr>
            <a:r>
              <a:t>contacts authoritative name server if name mapping not known</a:t>
            </a:r>
          </a:p>
          <a:p>
            <a:pPr lvl="1" marL="735965" indent="-238125">
              <a:spcBef>
                <a:spcPts val="100"/>
              </a:spcBef>
              <a:defRPr sz="2800"/>
            </a:pPr>
            <a:r>
              <a:t>gets mapping</a:t>
            </a:r>
          </a:p>
          <a:p>
            <a:pPr lvl="1" marL="735965" indent="-238125">
              <a:spcBef>
                <a:spcPts val="100"/>
              </a:spcBef>
              <a:defRPr sz="2800"/>
            </a:pPr>
            <a:r>
              <a:t>returns mapping to local name server</a:t>
            </a:r>
          </a:p>
          <a:p>
            <a:pPr marL="278765" indent="-238125">
              <a:spcBef>
                <a:spcPts val="100"/>
              </a:spcBef>
              <a:buSzPct val="65000"/>
              <a:defRPr sz="2800"/>
            </a:pPr>
            <a:r>
              <a:t>Shortcut (temporary) approach</a:t>
            </a:r>
          </a:p>
          <a:p>
            <a:pPr lvl="1" marL="735965" indent="-238125">
              <a:spcBef>
                <a:spcPts val="100"/>
              </a:spcBef>
              <a:defRPr sz="2800"/>
            </a:pPr>
            <a:r>
              <a:t>make an entry in DNS local file</a:t>
            </a:r>
          </a:p>
          <a:p>
            <a:pPr lvl="2" marL="1193164" indent="-238125">
              <a:spcBef>
                <a:spcPts val="100"/>
              </a:spcBef>
            </a:pPr>
            <a:r>
              <a:t>/etc/hosts in linux</a:t>
            </a:r>
          </a:p>
          <a:p>
            <a:pPr lvl="3" marL="1633356" indent="-221116">
              <a:spcBef>
                <a:spcPts val="100"/>
              </a:spcBef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10.211.55.10  mywww.com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93164" indent="-238125">
              <a:spcBef>
                <a:spcPts val="100"/>
              </a:spcBef>
            </a:pPr>
            <a:r>
              <a:t>\Windows\System32/drivers\etc\hosts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385859" y="6438894"/>
            <a:ext cx="296129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40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NS: root name servers"/>
          <p:cNvSpPr txBox="1"/>
          <p:nvPr>
            <p:ph type="title"/>
          </p:nvPr>
        </p:nvSpPr>
        <p:spPr>
          <a:xfrm>
            <a:off x="685800" y="-82718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DNS: root name servers</a:t>
            </a:r>
          </a:p>
        </p:txBody>
      </p:sp>
      <p:sp>
        <p:nvSpPr>
          <p:cNvPr id="143" name="13 root name “servers” worldwide"/>
          <p:cNvSpPr/>
          <p:nvPr/>
        </p:nvSpPr>
        <p:spPr>
          <a:xfrm>
            <a:off x="6423554" y="3166978"/>
            <a:ext cx="2696766" cy="102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marL="383540" marR="40640" indent="-342900" defTabSz="910828">
              <a:lnSpc>
                <a:spcPct val="85000"/>
              </a:lnSpc>
              <a:spcBef>
                <a:spcPts val="400"/>
              </a:spcBef>
              <a:buClr>
                <a:srgbClr val="434ED6"/>
              </a:buClr>
              <a:buFont typeface="Arial"/>
              <a:defRPr i="1"/>
            </a:lvl1pPr>
          </a:lstStyle>
          <a:p>
            <a:pPr/>
            <a:r>
              <a:t>    13 root name “servers” worldwide</a:t>
            </a:r>
          </a:p>
        </p:txBody>
      </p:sp>
      <p:pic>
        <p:nvPicPr>
          <p:cNvPr id="144" name="worldf.png" descr="worl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879" y="2329391"/>
            <a:ext cx="4319588" cy="21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a. Verisign, Los Angeles CA…"/>
          <p:cNvSpPr/>
          <p:nvPr/>
        </p:nvSpPr>
        <p:spPr>
          <a:xfrm>
            <a:off x="245079" y="3112029"/>
            <a:ext cx="3377184" cy="137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3222" marR="33222" defTabSz="910828">
              <a:buClr>
                <a:srgbClr val="000000"/>
              </a:buClr>
              <a:buFont typeface="Arial"/>
              <a:defRPr sz="1800"/>
            </a:pPr>
            <a:r>
              <a:t>a. Verisign, Los Angeles CA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1800"/>
            </a:pPr>
            <a:r>
              <a:t>    (5 other sites)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1800"/>
            </a:pPr>
            <a:r>
              <a:t>b. USC-ISI Marina del Rey, CA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1800"/>
            </a:pPr>
            <a:r>
              <a:t>l. ICANN Los Angeles, CA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1800"/>
            </a:pPr>
            <a:r>
              <a:t>   (41 other sites)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994429" y="3064404"/>
            <a:ext cx="531813" cy="34131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47" name="e. NASA Mt View, CA…"/>
          <p:cNvSpPr/>
          <p:nvPr/>
        </p:nvSpPr>
        <p:spPr>
          <a:xfrm>
            <a:off x="289334" y="1819394"/>
            <a:ext cx="2714746" cy="121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e. NASA Mt View, CA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f. Internet Software C.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Palo Alto, CA (and 48 other   sites)</a:t>
            </a:r>
          </a:p>
        </p:txBody>
      </p:sp>
      <p:sp>
        <p:nvSpPr>
          <p:cNvPr id="148" name="Line"/>
          <p:cNvSpPr/>
          <p:nvPr/>
        </p:nvSpPr>
        <p:spPr>
          <a:xfrm>
            <a:off x="1661054" y="2819929"/>
            <a:ext cx="817563" cy="1841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49" name="i. Netnod, Stockholm (37 other sites)"/>
          <p:cNvSpPr/>
          <p:nvPr/>
        </p:nvSpPr>
        <p:spPr>
          <a:xfrm>
            <a:off x="4872632" y="1931524"/>
            <a:ext cx="4319589" cy="33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marL="33222" marR="33222" algn="r" defTabSz="910828">
              <a:buClr>
                <a:srgbClr val="000000"/>
              </a:buClr>
              <a:buFont typeface="Arial"/>
              <a:defRPr sz="2000"/>
            </a:lvl1pPr>
          </a:lstStyle>
          <a:p>
            <a:pPr/>
            <a:r>
              <a:t>i. Netnod, Stockholm (37 other sites)</a:t>
            </a:r>
          </a:p>
        </p:txBody>
      </p:sp>
      <p:sp>
        <p:nvSpPr>
          <p:cNvPr id="150" name="Line"/>
          <p:cNvSpPr/>
          <p:nvPr/>
        </p:nvSpPr>
        <p:spPr>
          <a:xfrm flipH="1">
            <a:off x="4169303" y="2183835"/>
            <a:ext cx="801831" cy="49004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51" name="k. RIPE London (17 other sites)"/>
          <p:cNvSpPr/>
          <p:nvPr/>
        </p:nvSpPr>
        <p:spPr>
          <a:xfrm>
            <a:off x="5030258" y="1491442"/>
            <a:ext cx="4256089" cy="33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marL="33222" marR="33222" defTabSz="910828">
              <a:buClr>
                <a:srgbClr val="000000"/>
              </a:buClr>
              <a:buFont typeface="Arial"/>
              <a:defRPr sz="2000"/>
            </a:lvl1pPr>
          </a:lstStyle>
          <a:p>
            <a:pPr/>
            <a:r>
              <a:t>k. RIPE London (17 other sites)</a:t>
            </a:r>
          </a:p>
        </p:txBody>
      </p:sp>
      <p:sp>
        <p:nvSpPr>
          <p:cNvPr id="152" name="Line"/>
          <p:cNvSpPr/>
          <p:nvPr/>
        </p:nvSpPr>
        <p:spPr>
          <a:xfrm flipH="1">
            <a:off x="3988328" y="1596752"/>
            <a:ext cx="1162853" cy="116285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53" name="m. WIDE Tokyo…"/>
          <p:cNvSpPr/>
          <p:nvPr/>
        </p:nvSpPr>
        <p:spPr>
          <a:xfrm>
            <a:off x="6143922" y="2403201"/>
            <a:ext cx="2289597" cy="62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m. WIDE Tokyo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(5 other sites)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5809191" y="2550054"/>
            <a:ext cx="400051" cy="4286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55" name="c. Cogent, Herndon, VA (5 other sites)…"/>
          <p:cNvSpPr/>
          <p:nvPr/>
        </p:nvSpPr>
        <p:spPr>
          <a:xfrm>
            <a:off x="687293" y="635859"/>
            <a:ext cx="4858678" cy="121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c. Cogent, Herndon, VA (5 other sites)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d. U Maryland College Park, MD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h. ARL Aberdeen, MD</a:t>
            </a:r>
          </a:p>
          <a:p>
            <a:pPr marL="33222" marR="33222" defTabSz="910828">
              <a:buClr>
                <a:srgbClr val="000000"/>
              </a:buClr>
              <a:buFont typeface="Arial"/>
              <a:defRPr sz="2000"/>
            </a:pPr>
            <a:r>
              <a:t>j. Verisign, Dulles VA (69 other sites )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3115204" y="2229379"/>
            <a:ext cx="7938" cy="69056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57" name="g. US DoD Columbus, OH (5 other sites)"/>
          <p:cNvSpPr/>
          <p:nvPr/>
        </p:nvSpPr>
        <p:spPr>
          <a:xfrm>
            <a:off x="1104960" y="4625937"/>
            <a:ext cx="2679855" cy="62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marL="33222" marR="33222" defTabSz="910828">
              <a:buClr>
                <a:srgbClr val="000000"/>
              </a:buClr>
              <a:buFont typeface="Arial"/>
              <a:defRPr sz="2000"/>
            </a:lvl1pPr>
          </a:lstStyle>
          <a:p>
            <a:pPr/>
            <a:r>
              <a:t>g. US DoD Columbus, OH (5 other sites)</a:t>
            </a:r>
          </a:p>
        </p:txBody>
      </p:sp>
      <p:sp>
        <p:nvSpPr>
          <p:cNvPr id="158" name="Line"/>
          <p:cNvSpPr/>
          <p:nvPr/>
        </p:nvSpPr>
        <p:spPr>
          <a:xfrm flipV="1">
            <a:off x="2523066" y="2896129"/>
            <a:ext cx="481014" cy="94456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61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6"/>
      <p:bldP build="whole" bldLvl="1" animBg="1" rev="0" advAuto="0" spid="145" grpId="1"/>
      <p:bldP build="whole" bldLvl="1" animBg="1" rev="0" advAuto="0" spid="143" grpId="8"/>
      <p:bldP build="whole" bldLvl="1" animBg="1" rev="0" advAuto="0" spid="151" grpId="5"/>
      <p:bldP build="whole" bldLvl="1" animBg="1" rev="0" advAuto="0" spid="147" grpId="3"/>
      <p:bldP build="whole" bldLvl="1" animBg="1" rev="0" advAuto="0" spid="155" grpId="2"/>
      <p:bldP build="whole" bldLvl="1" animBg="1" rev="0" advAuto="0" spid="153" grpId="7"/>
      <p:bldP build="whole" bldLvl="1" animBg="1" rev="0" advAuto="0" spid="157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LD, authoritative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TLD, authoritative servers</a:t>
            </a:r>
          </a:p>
        </p:txBody>
      </p:sp>
      <p:sp>
        <p:nvSpPr>
          <p:cNvPr id="164" name="Top-level domain (TLD) servers:…"/>
          <p:cNvSpPr txBox="1"/>
          <p:nvPr>
            <p:ph type="body" idx="1"/>
          </p:nvPr>
        </p:nvSpPr>
        <p:spPr>
          <a:xfrm>
            <a:off x="200672" y="728646"/>
            <a:ext cx="8616858" cy="5613435"/>
          </a:xfrm>
          <a:prstGeom prst="rect">
            <a:avLst/>
          </a:prstGeom>
        </p:spPr>
        <p:txBody>
          <a:bodyPr/>
          <a:lstStyle/>
          <a:p>
            <a:pPr marL="448672" indent="-367392">
              <a:spcBef>
                <a:spcPts val="100"/>
              </a:spcBef>
              <a:buSzPct val="65000"/>
              <a:defRPr i="1" sz="2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Top-level domain (TLD) servers:</a:t>
            </a:r>
          </a:p>
          <a:p>
            <a:pPr lvl="1" marL="855027" indent="-357187">
              <a:spcBef>
                <a:spcPts val="100"/>
              </a:spcBef>
              <a:defRPr sz="2800"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.com, .org, .net, .edu</a:t>
            </a:r>
            <a:r>
              <a:t> etc.</a:t>
            </a:r>
          </a:p>
          <a:p>
            <a:pPr lvl="1" marL="855027" indent="-357187">
              <a:spcBef>
                <a:spcPts val="100"/>
              </a:spcBef>
              <a:defRPr sz="2800"/>
            </a:pPr>
            <a:r>
              <a:t>for top-level country domains, e.g.: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</a:t>
            </a:r>
          </a:p>
          <a:p>
            <a:pPr lvl="2" marL="1275079" indent="-320039">
              <a:spcBef>
                <a:spcPts val="100"/>
              </a:spcBef>
            </a:pPr>
            <a:r>
              <a:t>Network Solutions maintains servers for .com</a:t>
            </a:r>
          </a:p>
          <a:p>
            <a:pPr lvl="2" marL="1275079" indent="-320039">
              <a:spcBef>
                <a:spcPts val="100"/>
              </a:spcBef>
            </a:pPr>
            <a:r>
              <a:t>Educause for 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edu</a:t>
            </a:r>
            <a:r>
              <a:t> TLD</a:t>
            </a:r>
          </a:p>
          <a:p>
            <a:pPr lvl="1" marL="855027" indent="-357187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https://data.iana.org/TLD/tlds-alpha-by-domain.txt</a:t>
            </a:r>
          </a:p>
          <a:p>
            <a:pPr marL="448672" indent="-367392">
              <a:spcBef>
                <a:spcPts val="100"/>
              </a:spcBef>
              <a:buSzPct val="65000"/>
              <a:defRPr sz="2800"/>
            </a:pP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Authoritative DNS servers:</a:t>
            </a:r>
            <a:r>
              <a:t> </a:t>
            </a:r>
          </a:p>
          <a:p>
            <a:pPr lvl="1" marL="855027" indent="-357187">
              <a:spcBef>
                <a:spcPts val="100"/>
              </a:spcBef>
              <a:defRPr sz="2800"/>
            </a:pPr>
            <a:r>
              <a:t>Organization’s own DNS server(s), providing authoritative hostname to IP mappings for organization’s named hosts </a:t>
            </a:r>
          </a:p>
          <a:p>
            <a:pPr lvl="1" marL="855027" indent="-357187">
              <a:spcBef>
                <a:spcPts val="100"/>
              </a:spcBef>
              <a:defRPr sz="2800"/>
            </a:pPr>
            <a:r>
              <a:t>Can be maintained by organization or service provider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67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ocal DNS name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</a:t>
            </a:r>
            <a:r>
              <a:rPr sz="3800"/>
              <a:t>DNS</a:t>
            </a:r>
            <a:r>
              <a:t> name server</a:t>
            </a:r>
          </a:p>
        </p:txBody>
      </p:sp>
      <p:sp>
        <p:nvSpPr>
          <p:cNvPr id="170" name="Does not strictly belong to hierarchy…"/>
          <p:cNvSpPr txBox="1"/>
          <p:nvPr>
            <p:ph type="body" idx="1"/>
          </p:nvPr>
        </p:nvSpPr>
        <p:spPr>
          <a:xfrm>
            <a:off x="445769" y="728644"/>
            <a:ext cx="8252462" cy="5400712"/>
          </a:xfrm>
          <a:prstGeom prst="rect">
            <a:avLst/>
          </a:prstGeom>
        </p:spPr>
        <p:txBody>
          <a:bodyPr/>
          <a:lstStyle/>
          <a:p>
            <a:pPr marL="432525" indent="-391885">
              <a:buSzPct val="65000"/>
            </a:pPr>
            <a:r>
              <a:t>Does not strictly belong to hierarchy</a:t>
            </a:r>
          </a:p>
          <a:p>
            <a:pPr marL="432525" indent="-391885">
              <a:buSzPct val="65000"/>
            </a:pPr>
            <a:r>
              <a:t>Each ISP (residential ISP, company, university) has one</a:t>
            </a:r>
          </a:p>
          <a:p>
            <a:pPr lvl="1" marL="855027" indent="-357187"/>
            <a:r>
              <a:t>also called “default name server”</a:t>
            </a:r>
          </a:p>
          <a:p>
            <a:pPr marL="432525" indent="-391885">
              <a:buSzPct val="65000"/>
            </a:pPr>
            <a:r>
              <a:t>When host makes DNS query, query is sent to its local DNS server</a:t>
            </a:r>
          </a:p>
          <a:p>
            <a:pPr lvl="1" marL="855027" indent="-357187"/>
            <a:r>
              <a:t>has local cache of recent name-to-address translation pairs (but may be out of date!)</a:t>
            </a:r>
          </a:p>
          <a:p>
            <a:pPr lvl="1" marL="855027" indent="-357187"/>
            <a:r>
              <a:t>acts as proxy, forwards query into hierarchy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73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questing host…"/>
          <p:cNvSpPr/>
          <p:nvPr/>
        </p:nvSpPr>
        <p:spPr>
          <a:xfrm>
            <a:off x="4155548" y="4881562"/>
            <a:ext cx="1861603" cy="647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requesting host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i="1" sz="2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cis.poly.edu</a:t>
            </a:r>
          </a:p>
        </p:txBody>
      </p:sp>
      <p:sp>
        <p:nvSpPr>
          <p:cNvPr id="176" name="root DNS server"/>
          <p:cNvSpPr/>
          <p:nvPr/>
        </p:nvSpPr>
        <p:spPr>
          <a:xfrm>
            <a:off x="5793581" y="481012"/>
            <a:ext cx="2018110" cy="35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2000"/>
            </a:lvl1pPr>
          </a:lstStyle>
          <a:p>
            <a:pPr/>
            <a:r>
              <a:t>root DNS server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5610225" y="1449387"/>
            <a:ext cx="733426" cy="759024"/>
            <a:chOff x="0" y="0"/>
            <a:chExt cx="733425" cy="759023"/>
          </a:xfrm>
        </p:grpSpPr>
        <p:sp>
          <p:nvSpPr>
            <p:cNvPr id="177" name="Line"/>
            <p:cNvSpPr/>
            <p:nvPr/>
          </p:nvSpPr>
          <p:spPr>
            <a:xfrm flipH="1">
              <a:off x="0" y="0"/>
              <a:ext cx="733426" cy="759024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3"/>
            <p:cNvSpPr/>
            <p:nvPr/>
          </p:nvSpPr>
          <p:spPr>
            <a:xfrm>
              <a:off x="411331" y="229393"/>
              <a:ext cx="237788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5686425" y="2554287"/>
            <a:ext cx="2068513" cy="1289051"/>
            <a:chOff x="0" y="0"/>
            <a:chExt cx="2068512" cy="1289049"/>
          </a:xfrm>
        </p:grpSpPr>
        <p:sp>
          <p:nvSpPr>
            <p:cNvPr id="180" name="Line"/>
            <p:cNvSpPr/>
            <p:nvPr/>
          </p:nvSpPr>
          <p:spPr>
            <a:xfrm flipH="1" flipV="1">
              <a:off x="0" y="0"/>
              <a:ext cx="1419226" cy="1588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5"/>
            <p:cNvSpPr/>
            <p:nvPr/>
          </p:nvSpPr>
          <p:spPr>
            <a:xfrm>
              <a:off x="798512" y="190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5476875" y="2937867"/>
            <a:ext cx="353844" cy="1323976"/>
            <a:chOff x="0" y="0"/>
            <a:chExt cx="353843" cy="1323975"/>
          </a:xfrm>
        </p:grpSpPr>
        <p:sp>
          <p:nvSpPr>
            <p:cNvPr id="183" name="Line"/>
            <p:cNvSpPr/>
            <p:nvPr/>
          </p:nvSpPr>
          <p:spPr>
            <a:xfrm>
              <a:off x="0" y="0"/>
              <a:ext cx="9526" cy="1323976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8"/>
            <p:cNvSpPr/>
            <p:nvPr/>
          </p:nvSpPr>
          <p:spPr>
            <a:xfrm>
              <a:off x="116055" y="853083"/>
              <a:ext cx="237789" cy="293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5580062" y="2840037"/>
            <a:ext cx="1493839" cy="1301751"/>
            <a:chOff x="0" y="0"/>
            <a:chExt cx="1493837" cy="1301750"/>
          </a:xfrm>
        </p:grpSpPr>
        <p:sp>
          <p:nvSpPr>
            <p:cNvPr id="186" name="7"/>
            <p:cNvSpPr/>
            <p:nvPr/>
          </p:nvSpPr>
          <p:spPr>
            <a:xfrm>
              <a:off x="755818" y="803274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0" y="0"/>
              <a:ext cx="1493838" cy="13017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89" name="DNS name  resolution example"/>
          <p:cNvSpPr txBox="1"/>
          <p:nvPr>
            <p:ph type="title"/>
          </p:nvPr>
        </p:nvSpPr>
        <p:spPr>
          <a:xfrm>
            <a:off x="440702" y="54292"/>
            <a:ext cx="4921317" cy="10492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  <a:defRPr sz="3700"/>
            </a:pPr>
            <a:r>
              <a:t>DNS name </a:t>
            </a:r>
            <a:b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t>resolution example</a:t>
            </a:r>
          </a:p>
        </p:txBody>
      </p:sp>
      <p:sp>
        <p:nvSpPr>
          <p:cNvPr id="190" name="host at cis.poly.edu wants IP address for…"/>
          <p:cNvSpPr txBox="1"/>
          <p:nvPr>
            <p:ph type="body" sz="quarter" idx="1"/>
          </p:nvPr>
        </p:nvSpPr>
        <p:spPr>
          <a:xfrm>
            <a:off x="276436" y="1304290"/>
            <a:ext cx="4921317" cy="1453039"/>
          </a:xfrm>
          <a:prstGeom prst="rect">
            <a:avLst/>
          </a:prstGeom>
        </p:spPr>
        <p:txBody>
          <a:bodyPr/>
          <a:lstStyle>
            <a:lvl1pPr marL="310061" indent="-269421">
              <a:buSzPct val="65000"/>
              <a:defRPr sz="3000"/>
            </a:lvl1pPr>
            <a:lvl2pPr marL="767261" indent="-269421">
              <a:spcBef>
                <a:spcPts val="600"/>
              </a:spcBef>
            </a:lvl2pPr>
          </a:lstStyle>
          <a:p>
            <a:pPr/>
            <a:r>
              <a:t>host at cis.poly.edu wants IP address for </a:t>
            </a:r>
          </a:p>
          <a:p>
            <a:pPr lvl="1"/>
            <a:r>
              <a:t>gaia.cs.umass.edu</a:t>
            </a:r>
          </a:p>
        </p:txBody>
      </p:sp>
      <p:sp>
        <p:nvSpPr>
          <p:cNvPr id="191" name="iterated query:…"/>
          <p:cNvSpPr/>
          <p:nvPr/>
        </p:nvSpPr>
        <p:spPr>
          <a:xfrm>
            <a:off x="489380" y="2958107"/>
            <a:ext cx="4225529" cy="304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448672" marR="40640" indent="-367392" defTabSz="910828">
              <a:spcBef>
                <a:spcPts val="400"/>
              </a:spcBef>
              <a:buSzPct val="65000"/>
              <a:buChar char="•"/>
              <a:def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iterated query:</a:t>
            </a:r>
          </a:p>
          <a:p>
            <a:pPr marL="408032" marR="40640" indent="-367392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contacted server replies with name of server to contact</a:t>
            </a:r>
          </a:p>
          <a:p>
            <a:pPr marL="408032" marR="40640" indent="-367392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“I don’t know this name, but ask this server”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507431" y="5091112"/>
            <a:ext cx="2242603" cy="1039441"/>
            <a:chOff x="0" y="0"/>
            <a:chExt cx="2242601" cy="1039440"/>
          </a:xfrm>
        </p:grpSpPr>
        <p:sp>
          <p:nvSpPr>
            <p:cNvPr id="192" name="gaia.cs.umass.edu"/>
            <p:cNvSpPr/>
            <p:nvPr/>
          </p:nvSpPr>
          <p:spPr>
            <a:xfrm>
              <a:off x="0" y="684212"/>
              <a:ext cx="2242602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000000"/>
                </a:buClr>
                <a:buFont typeface="Arial"/>
                <a:defRPr i="1" sz="2000"/>
              </a:lvl1pPr>
            </a:lstStyle>
            <a:p>
              <a:pPr/>
              <a:r>
                <a:t>gaia.cs.umass.edu</a:t>
              </a:r>
            </a:p>
          </p:txBody>
        </p:sp>
        <p:grpSp>
          <p:nvGrpSpPr>
            <p:cNvPr id="195" name="Group"/>
            <p:cNvGrpSpPr/>
            <p:nvPr/>
          </p:nvGrpSpPr>
          <p:grpSpPr>
            <a:xfrm flipH="1">
              <a:off x="716685" y="0"/>
              <a:ext cx="925513" cy="795338"/>
              <a:chOff x="0" y="0"/>
              <a:chExt cx="925512" cy="795337"/>
            </a:xfrm>
          </p:grpSpPr>
          <p:pic>
            <p:nvPicPr>
              <p:cNvPr id="193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925513" cy="7953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4" name="Shape"/>
              <p:cNvSpPr/>
              <p:nvPr/>
            </p:nvSpPr>
            <p:spPr>
              <a:xfrm flipH="1">
                <a:off x="392173" y="76294"/>
                <a:ext cx="450021" cy="36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199" name="Group"/>
          <p:cNvGrpSpPr/>
          <p:nvPr/>
        </p:nvGrpSpPr>
        <p:grpSpPr>
          <a:xfrm>
            <a:off x="4765675" y="4244975"/>
            <a:ext cx="925514" cy="795338"/>
            <a:chOff x="0" y="0"/>
            <a:chExt cx="925512" cy="795337"/>
          </a:xfrm>
        </p:grpSpPr>
        <p:pic>
          <p:nvPicPr>
            <p:cNvPr id="197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925513" cy="7953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Shape"/>
            <p:cNvSpPr/>
            <p:nvPr/>
          </p:nvSpPr>
          <p:spPr>
            <a:xfrm flipH="1">
              <a:off x="394356" y="76295"/>
              <a:ext cx="450021" cy="36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5619750" y="2714624"/>
            <a:ext cx="3208338" cy="2984501"/>
            <a:chOff x="0" y="0"/>
            <a:chExt cx="3208337" cy="2984500"/>
          </a:xfrm>
        </p:grpSpPr>
        <p:sp>
          <p:nvSpPr>
            <p:cNvPr id="200" name="6"/>
            <p:cNvSpPr/>
            <p:nvPr/>
          </p:nvSpPr>
          <p:spPr>
            <a:xfrm>
              <a:off x="1462087" y="8985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1" name="authoritative DNS server…"/>
            <p:cNvSpPr/>
            <p:nvPr/>
          </p:nvSpPr>
          <p:spPr>
            <a:xfrm>
              <a:off x="1938337" y="17145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buClr>
                  <a:srgbClr val="000000"/>
                </a:buClr>
                <a:buFont typeface="Arial"/>
                <a:defRPr sz="2100"/>
              </a:pPr>
              <a:r>
                <a:t>authoritative DNS server</a:t>
              </a:r>
            </a:p>
            <a:p>
              <a:pPr marL="40640" marR="40640" algn="ctr" defTabSz="910828">
                <a:buClr>
                  <a:srgbClr val="000000"/>
                </a:buClr>
                <a:buFont typeface="Arial"/>
                <a:defRPr b="1" sz="2100"/>
              </a:pPr>
              <a:r>
                <a:t>dns.cs.umass.edu</a:t>
              </a:r>
            </a:p>
          </p:txBody>
        </p:sp>
        <p:sp>
          <p:nvSpPr>
            <p:cNvPr id="202" name="Line"/>
            <p:cNvSpPr/>
            <p:nvPr/>
          </p:nvSpPr>
          <p:spPr>
            <a:xfrm>
              <a:off x="0" y="0"/>
              <a:ext cx="1493838" cy="1314450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1604366" y="1028700"/>
              <a:ext cx="391065" cy="641351"/>
              <a:chOff x="0" y="0"/>
              <a:chExt cx="391063" cy="641350"/>
            </a:xfrm>
          </p:grpSpPr>
          <p:sp>
            <p:nvSpPr>
              <p:cNvPr id="203" name="Shape"/>
              <p:cNvSpPr/>
              <p:nvPr/>
            </p:nvSpPr>
            <p:spPr>
              <a:xfrm>
                <a:off x="311314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19722" y="0"/>
                <a:ext cx="287208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05" name="Shape"/>
              <p:cNvSpPr/>
              <p:nvPr/>
            </p:nvSpPr>
            <p:spPr>
              <a:xfrm>
                <a:off x="327375" y="37742"/>
                <a:ext cx="44780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06" name="Shape"/>
              <p:cNvSpPr/>
              <p:nvPr/>
            </p:nvSpPr>
            <p:spPr>
              <a:xfrm>
                <a:off x="315698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07" name="Rectangle"/>
              <p:cNvSpPr/>
              <p:nvPr/>
            </p:nvSpPr>
            <p:spPr>
              <a:xfrm>
                <a:off x="21366" y="71469"/>
                <a:ext cx="163610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10" name="Group"/>
              <p:cNvGrpSpPr/>
              <p:nvPr/>
            </p:nvGrpSpPr>
            <p:grpSpPr>
              <a:xfrm>
                <a:off x="168861" y="63416"/>
                <a:ext cx="158786" cy="39651"/>
                <a:chOff x="0" y="0"/>
                <a:chExt cx="158785" cy="39650"/>
              </a:xfrm>
            </p:grpSpPr>
            <p:sp>
              <p:nvSpPr>
                <p:cNvPr id="208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09" name="Rounded Rectangle"/>
                <p:cNvSpPr/>
                <p:nvPr/>
              </p:nvSpPr>
              <p:spPr>
                <a:xfrm>
                  <a:off x="3294" y="4746"/>
                  <a:ext cx="151805" cy="3015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11" name="Rectangle"/>
              <p:cNvSpPr/>
              <p:nvPr/>
            </p:nvSpPr>
            <p:spPr>
              <a:xfrm>
                <a:off x="26024" y="157125"/>
                <a:ext cx="161967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14" name="Group"/>
              <p:cNvGrpSpPr/>
              <p:nvPr/>
            </p:nvGrpSpPr>
            <p:grpSpPr>
              <a:xfrm>
                <a:off x="168971" y="150720"/>
                <a:ext cx="158786" cy="36386"/>
                <a:chOff x="0" y="0"/>
                <a:chExt cx="158785" cy="36384"/>
              </a:xfrm>
            </p:grpSpPr>
            <p:sp>
              <p:nvSpPr>
                <p:cNvPr id="212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13" name="Rounded Rectangle"/>
                <p:cNvSpPr/>
                <p:nvPr/>
              </p:nvSpPr>
              <p:spPr>
                <a:xfrm>
                  <a:off x="3075" y="8227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15" name="Rectangle"/>
              <p:cNvSpPr/>
              <p:nvPr/>
            </p:nvSpPr>
            <p:spPr>
              <a:xfrm>
                <a:off x="22736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26024" y="328705"/>
                <a:ext cx="163611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19" name="Group"/>
              <p:cNvGrpSpPr/>
              <p:nvPr/>
            </p:nvGrpSpPr>
            <p:grpSpPr>
              <a:xfrm>
                <a:off x="165684" y="319682"/>
                <a:ext cx="158840" cy="35888"/>
                <a:chOff x="0" y="0"/>
                <a:chExt cx="158838" cy="35886"/>
              </a:xfrm>
            </p:grpSpPr>
            <p:sp>
              <p:nvSpPr>
                <p:cNvPr id="217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18" name="Rounded Rectangle"/>
                <p:cNvSpPr/>
                <p:nvPr/>
              </p:nvSpPr>
              <p:spPr>
                <a:xfrm>
                  <a:off x="3079" y="5644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20" name="Shape"/>
              <p:cNvSpPr/>
              <p:nvPr/>
            </p:nvSpPr>
            <p:spPr>
              <a:xfrm>
                <a:off x="316794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23" name="Group"/>
              <p:cNvGrpSpPr/>
              <p:nvPr/>
            </p:nvGrpSpPr>
            <p:grpSpPr>
              <a:xfrm>
                <a:off x="165679" y="239836"/>
                <a:ext cx="160380" cy="37051"/>
                <a:chOff x="0" y="0"/>
                <a:chExt cx="160378" cy="37049"/>
              </a:xfrm>
            </p:grpSpPr>
            <p:sp>
              <p:nvSpPr>
                <p:cNvPr id="221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22" name="Rounded Rectangle"/>
                <p:cNvSpPr/>
                <p:nvPr/>
              </p:nvSpPr>
              <p:spPr>
                <a:xfrm>
                  <a:off x="3300" y="8408"/>
                  <a:ext cx="151806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24" name="Rectangle"/>
              <p:cNvSpPr/>
              <p:nvPr/>
            </p:nvSpPr>
            <p:spPr>
              <a:xfrm>
                <a:off x="303609" y="0"/>
                <a:ext cx="17540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5" name="Shape"/>
              <p:cNvSpPr/>
              <p:nvPr/>
            </p:nvSpPr>
            <p:spPr>
              <a:xfrm>
                <a:off x="323371" y="154716"/>
                <a:ext cx="64952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6" name="Shape"/>
              <p:cNvSpPr/>
              <p:nvPr/>
            </p:nvSpPr>
            <p:spPr>
              <a:xfrm>
                <a:off x="324194" y="67186"/>
                <a:ext cx="66870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7" name="Oval"/>
              <p:cNvSpPr/>
              <p:nvPr/>
            </p:nvSpPr>
            <p:spPr>
              <a:xfrm>
                <a:off x="380100" y="584067"/>
                <a:ext cx="8931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8" name="Shape"/>
              <p:cNvSpPr/>
              <p:nvPr/>
            </p:nvSpPr>
            <p:spPr>
              <a:xfrm>
                <a:off x="320631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0" y="601734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30" name="Rounded Rectangle"/>
              <p:cNvSpPr/>
              <p:nvPr/>
            </p:nvSpPr>
            <p:spPr>
              <a:xfrm>
                <a:off x="19722" y="611102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>
                <a:off x="48223" y="522234"/>
                <a:ext cx="42754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32" name="Circle"/>
              <p:cNvSpPr/>
              <p:nvPr/>
            </p:nvSpPr>
            <p:spPr>
              <a:xfrm>
                <a:off x="97552" y="525065"/>
                <a:ext cx="42754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>
                <a:off x="144964" y="522234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254585" y="376351"/>
                <a:ext cx="23844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276" name="Group"/>
          <p:cNvGrpSpPr/>
          <p:nvPr/>
        </p:nvGrpSpPr>
        <p:grpSpPr>
          <a:xfrm>
            <a:off x="4188023" y="2230437"/>
            <a:ext cx="2241352" cy="2807891"/>
            <a:chOff x="67597" y="0"/>
            <a:chExt cx="2241351" cy="2807890"/>
          </a:xfrm>
        </p:grpSpPr>
        <p:sp>
          <p:nvSpPr>
            <p:cNvPr id="237" name="Line"/>
            <p:cNvSpPr/>
            <p:nvPr/>
          </p:nvSpPr>
          <p:spPr>
            <a:xfrm flipH="1" flipV="1">
              <a:off x="1165949" y="685800"/>
              <a:ext cx="1588" cy="13144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75" name="Group"/>
            <p:cNvGrpSpPr/>
            <p:nvPr/>
          </p:nvGrpSpPr>
          <p:grpSpPr>
            <a:xfrm>
              <a:off x="67597" y="0"/>
              <a:ext cx="2241353" cy="2807891"/>
              <a:chOff x="67597" y="0"/>
              <a:chExt cx="2241351" cy="2807890"/>
            </a:xfrm>
          </p:grpSpPr>
          <p:grpSp>
            <p:nvGrpSpPr>
              <p:cNvPr id="240" name="Group"/>
              <p:cNvGrpSpPr/>
              <p:nvPr/>
            </p:nvGrpSpPr>
            <p:grpSpPr>
              <a:xfrm>
                <a:off x="67597" y="831850"/>
                <a:ext cx="2217540" cy="1270001"/>
                <a:chOff x="67597" y="0"/>
                <a:chExt cx="2217538" cy="1270000"/>
              </a:xfrm>
            </p:grpSpPr>
            <p:sp>
              <p:nvSpPr>
                <p:cNvPr id="238" name="Rectangle"/>
                <p:cNvSpPr/>
                <p:nvPr/>
              </p:nvSpPr>
              <p:spPr>
                <a:xfrm>
                  <a:off x="67597" y="73024"/>
                  <a:ext cx="1876426" cy="47625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39" name="local DNS server…"/>
                <p:cNvSpPr/>
                <p:nvPr/>
              </p:nvSpPr>
              <p:spPr>
                <a:xfrm>
                  <a:off x="1015136" y="0"/>
                  <a:ext cx="1270001" cy="1270000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8" tIns="35718" rIns="35718" bIns="35718" numCol="1" anchor="t">
                  <a:spAutoFit/>
                </a:bodyPr>
                <a:lstStyle/>
                <a:p>
                  <a:pPr marL="40640" marR="40640" algn="ctr" defTabSz="910828">
                    <a:buClr>
                      <a:srgbClr val="000000"/>
                    </a:buClr>
                    <a:buFont typeface="Arial"/>
                    <a:defRPr sz="2000"/>
                  </a:pPr>
                  <a:r>
                    <a:t>local DNS server</a:t>
                  </a:r>
                </a:p>
                <a:p>
                  <a:pPr marL="40640" marR="40640" algn="ctr" defTabSz="910828">
                    <a:buClr>
                      <a:srgbClr val="021EAA"/>
                    </a:buClr>
                    <a:buFont typeface="Arial"/>
                    <a:defRPr i="1" sz="2000">
                      <a:solidFill>
                        <a:srgbClr val="021EAA"/>
                      </a:solidFill>
                      <a:uFill>
                        <a:solidFill>
                          <a:srgbClr val="021EAA"/>
                        </a:solidFill>
                      </a:uFill>
                    </a:defRPr>
                  </a:pPr>
                  <a:r>
                    <a:t>dns.poly.edu</a:t>
                  </a:r>
                </a:p>
              </p:txBody>
            </p:sp>
          </p:grpSp>
          <p:sp>
            <p:nvSpPr>
              <p:cNvPr id="241" name="1"/>
              <p:cNvSpPr/>
              <p:nvPr/>
            </p:nvSpPr>
            <p:spPr>
              <a:xfrm>
                <a:off x="1038949" y="15378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8" tIns="35718" rIns="35718" bIns="35718" numCol="1" anchor="t">
                <a:spAutoFit/>
              </a:bodyPr>
              <a:lstStyle>
                <a:lvl1pPr marL="40640" marR="40640" algn="ctr" defTabSz="910828">
                  <a:buClr>
                    <a:srgbClr val="D81E00"/>
                  </a:buClr>
                  <a:buFont typeface="Arial"/>
                  <a:defRPr sz="1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grpSp>
            <p:nvGrpSpPr>
              <p:cNvPr id="274" name="Group"/>
              <p:cNvGrpSpPr/>
              <p:nvPr/>
            </p:nvGrpSpPr>
            <p:grpSpPr>
              <a:xfrm>
                <a:off x="1102449" y="0"/>
                <a:ext cx="388882" cy="639890"/>
                <a:chOff x="0" y="0"/>
                <a:chExt cx="388880" cy="639889"/>
              </a:xfrm>
            </p:grpSpPr>
            <p:sp>
              <p:nvSpPr>
                <p:cNvPr id="242" name="Shape"/>
                <p:cNvSpPr/>
                <p:nvPr/>
              </p:nvSpPr>
              <p:spPr>
                <a:xfrm>
                  <a:off x="309131" y="1070"/>
                  <a:ext cx="77558" cy="6119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844" y="0"/>
                      </a:moveTo>
                      <a:lnTo>
                        <a:pt x="21600" y="2670"/>
                      </a:lnTo>
                      <a:lnTo>
                        <a:pt x="21112" y="20670"/>
                      </a:lnTo>
                      <a:lnTo>
                        <a:pt x="0" y="21600"/>
                      </a:lnTo>
                      <a:lnTo>
                        <a:pt x="384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4E4E4"/>
                    </a:gs>
                    <a:gs pos="100000">
                      <a:srgbClr val="42424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43" name="Rectangle"/>
                <p:cNvSpPr/>
                <p:nvPr/>
              </p:nvSpPr>
              <p:spPr>
                <a:xfrm>
                  <a:off x="17538" y="0"/>
                  <a:ext cx="287209" cy="611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63636"/>
                    </a:gs>
                    <a:gs pos="100000">
                      <a:srgbClr val="92929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44" name="Shape"/>
                <p:cNvSpPr/>
                <p:nvPr/>
              </p:nvSpPr>
              <p:spPr>
                <a:xfrm>
                  <a:off x="325191" y="37742"/>
                  <a:ext cx="44780" cy="5582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3" h="21300" fill="norm" stroke="1" extrusionOk="0">
                      <a:moveTo>
                        <a:pt x="0" y="0"/>
                      </a:moveTo>
                      <a:cubicBezTo>
                        <a:pt x="0" y="0"/>
                        <a:pt x="5118" y="238"/>
                        <a:pt x="20883" y="1856"/>
                      </a:cubicBezTo>
                      <a:cubicBezTo>
                        <a:pt x="-717" y="10464"/>
                        <a:pt x="3480" y="21600"/>
                        <a:pt x="0" y="2129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29292"/>
                    </a:gs>
                    <a:gs pos="100000">
                      <a:srgbClr val="F9F9F9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45" name="Shape"/>
                <p:cNvSpPr/>
                <p:nvPr/>
              </p:nvSpPr>
              <p:spPr>
                <a:xfrm>
                  <a:off x="313515" y="324154"/>
                  <a:ext cx="72077" cy="505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3" y="0"/>
                      </a:moveTo>
                      <a:cubicBezTo>
                        <a:pt x="3951" y="956"/>
                        <a:pt x="11985" y="7073"/>
                        <a:pt x="21600" y="12234"/>
                      </a:cubicBezTo>
                      <a:cubicBezTo>
                        <a:pt x="21468" y="15483"/>
                        <a:pt x="21468" y="15101"/>
                        <a:pt x="21468" y="21600"/>
                      </a:cubicBezTo>
                      <a:cubicBezTo>
                        <a:pt x="21468" y="21600"/>
                        <a:pt x="11129" y="14814"/>
                        <a:pt x="0" y="9558"/>
                      </a:cubicBezTo>
                      <a:cubicBezTo>
                        <a:pt x="0" y="4588"/>
                        <a:pt x="263" y="1625"/>
                        <a:pt x="26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63636"/>
                    </a:gs>
                    <a:gs pos="100000">
                      <a:srgbClr val="92929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46" name="Rectangle"/>
                <p:cNvSpPr/>
                <p:nvPr/>
              </p:nvSpPr>
              <p:spPr>
                <a:xfrm>
                  <a:off x="19183" y="71469"/>
                  <a:ext cx="163611" cy="11243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grpSp>
              <p:nvGrpSpPr>
                <p:cNvPr id="249" name="Group"/>
                <p:cNvGrpSpPr/>
                <p:nvPr/>
              </p:nvGrpSpPr>
              <p:grpSpPr>
                <a:xfrm>
                  <a:off x="166677" y="63415"/>
                  <a:ext cx="158787" cy="39652"/>
                  <a:chOff x="0" y="0"/>
                  <a:chExt cx="158785" cy="39650"/>
                </a:xfrm>
              </p:grpSpPr>
              <p:sp>
                <p:nvSpPr>
                  <p:cNvPr id="247" name="Rounded Rectangle"/>
                  <p:cNvSpPr/>
                  <p:nvPr/>
                </p:nvSpPr>
                <p:spPr>
                  <a:xfrm>
                    <a:off x="0" y="0"/>
                    <a:ext cx="158786" cy="39651"/>
                  </a:xfrm>
                  <a:prstGeom prst="roundRect">
                    <a:avLst>
                      <a:gd name="adj" fmla="val 35156"/>
                    </a:avLst>
                  </a:prstGeom>
                  <a:solidFill>
                    <a:srgbClr val="000000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  <p:sp>
                <p:nvSpPr>
                  <p:cNvPr id="248" name="Rounded Rectangle"/>
                  <p:cNvSpPr/>
                  <p:nvPr/>
                </p:nvSpPr>
                <p:spPr>
                  <a:xfrm>
                    <a:off x="3294" y="1076"/>
                    <a:ext cx="151806" cy="30157"/>
                  </a:xfrm>
                  <a:prstGeom prst="roundRect">
                    <a:avLst>
                      <a:gd name="adj" fmla="val 35156"/>
                    </a:avLst>
                  </a:prstGeom>
                  <a:gradFill flip="none" rotWithShape="1">
                    <a:gsLst>
                      <a:gs pos="0">
                        <a:srgbClr val="0433FF"/>
                      </a:gs>
                      <a:gs pos="50000">
                        <a:srgbClr val="A8D6FF"/>
                      </a:gs>
                      <a:gs pos="100000">
                        <a:srgbClr val="0433FF"/>
                      </a:gs>
                    </a:gsLst>
                    <a:lin ang="0" scaled="0"/>
                  </a:gra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</p:grpSp>
            <p:sp>
              <p:nvSpPr>
                <p:cNvPr id="250" name="Rectangle"/>
                <p:cNvSpPr/>
                <p:nvPr/>
              </p:nvSpPr>
              <p:spPr>
                <a:xfrm>
                  <a:off x="23842" y="153788"/>
                  <a:ext cx="161966" cy="8931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grpSp>
              <p:nvGrpSpPr>
                <p:cNvPr id="253" name="Group"/>
                <p:cNvGrpSpPr/>
                <p:nvPr/>
              </p:nvGrpSpPr>
              <p:grpSpPr>
                <a:xfrm>
                  <a:off x="166789" y="150720"/>
                  <a:ext cx="158786" cy="36385"/>
                  <a:chOff x="0" y="0"/>
                  <a:chExt cx="158785" cy="36384"/>
                </a:xfrm>
              </p:grpSpPr>
              <p:sp>
                <p:nvSpPr>
                  <p:cNvPr id="251" name="Rounded Rectangle"/>
                  <p:cNvSpPr/>
                  <p:nvPr/>
                </p:nvSpPr>
                <p:spPr>
                  <a:xfrm>
                    <a:off x="0" y="0"/>
                    <a:ext cx="158786" cy="36385"/>
                  </a:xfrm>
                  <a:prstGeom prst="roundRect">
                    <a:avLst>
                      <a:gd name="adj" fmla="val 35156"/>
                    </a:avLst>
                  </a:prstGeom>
                  <a:solidFill>
                    <a:srgbClr val="000000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  <p:sp>
                <p:nvSpPr>
                  <p:cNvPr id="252" name="Rounded Rectangle"/>
                  <p:cNvSpPr/>
                  <p:nvPr/>
                </p:nvSpPr>
                <p:spPr>
                  <a:xfrm>
                    <a:off x="3074" y="4903"/>
                    <a:ext cx="151806" cy="27095"/>
                  </a:xfrm>
                  <a:prstGeom prst="roundRect">
                    <a:avLst>
                      <a:gd name="adj" fmla="val 35156"/>
                    </a:avLst>
                  </a:prstGeom>
                  <a:gradFill flip="none" rotWithShape="1">
                    <a:gsLst>
                      <a:gs pos="0">
                        <a:srgbClr val="0433FF"/>
                      </a:gs>
                      <a:gs pos="50000">
                        <a:srgbClr val="A8D6FF"/>
                      </a:gs>
                      <a:gs pos="100000">
                        <a:srgbClr val="0433FF"/>
                      </a:gs>
                    </a:gsLst>
                    <a:lin ang="0" scaled="0"/>
                  </a:gra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</p:grpSp>
            <p:sp>
              <p:nvSpPr>
                <p:cNvPr id="254" name="Rectangle"/>
                <p:cNvSpPr/>
                <p:nvPr/>
              </p:nvSpPr>
              <p:spPr>
                <a:xfrm>
                  <a:off x="20553" y="249205"/>
                  <a:ext cx="163610" cy="11244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55" name="Rectangle"/>
                <p:cNvSpPr/>
                <p:nvPr/>
              </p:nvSpPr>
              <p:spPr>
                <a:xfrm>
                  <a:off x="23842" y="328705"/>
                  <a:ext cx="163610" cy="8930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grpSp>
              <p:nvGrpSpPr>
                <p:cNvPr id="258" name="Group"/>
                <p:cNvGrpSpPr/>
                <p:nvPr/>
              </p:nvGrpSpPr>
              <p:grpSpPr>
                <a:xfrm>
                  <a:off x="163500" y="320674"/>
                  <a:ext cx="158840" cy="35720"/>
                  <a:chOff x="0" y="0"/>
                  <a:chExt cx="158838" cy="35718"/>
                </a:xfrm>
              </p:grpSpPr>
              <p:sp>
                <p:nvSpPr>
                  <p:cNvPr id="256" name="Rounded Rectangle"/>
                  <p:cNvSpPr/>
                  <p:nvPr/>
                </p:nvSpPr>
                <p:spPr>
                  <a:xfrm>
                    <a:off x="0" y="0"/>
                    <a:ext cx="158839" cy="35719"/>
                  </a:xfrm>
                  <a:prstGeom prst="roundRect">
                    <a:avLst>
                      <a:gd name="adj" fmla="val 37493"/>
                    </a:avLst>
                  </a:prstGeom>
                  <a:solidFill>
                    <a:srgbClr val="000000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  <p:sp>
                <p:nvSpPr>
                  <p:cNvPr id="257" name="Rounded Rectangle"/>
                  <p:cNvSpPr/>
                  <p:nvPr/>
                </p:nvSpPr>
                <p:spPr>
                  <a:xfrm>
                    <a:off x="3079" y="4652"/>
                    <a:ext cx="151806" cy="30243"/>
                  </a:xfrm>
                  <a:prstGeom prst="roundRect">
                    <a:avLst>
                      <a:gd name="adj" fmla="val 35156"/>
                    </a:avLst>
                  </a:prstGeom>
                  <a:gradFill flip="none" rotWithShape="1">
                    <a:gsLst>
                      <a:gs pos="0">
                        <a:srgbClr val="0433FF"/>
                      </a:gs>
                      <a:gs pos="50000">
                        <a:srgbClr val="A8D6FF"/>
                      </a:gs>
                      <a:gs pos="100000">
                        <a:srgbClr val="0433FF"/>
                      </a:gs>
                    </a:gsLst>
                    <a:lin ang="0" scaled="0"/>
                  </a:gra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</p:grpSp>
            <p:sp>
              <p:nvSpPr>
                <p:cNvPr id="259" name="Shape"/>
                <p:cNvSpPr/>
                <p:nvPr/>
              </p:nvSpPr>
              <p:spPr>
                <a:xfrm>
                  <a:off x="314612" y="247599"/>
                  <a:ext cx="72077" cy="503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3" y="0"/>
                      </a:moveTo>
                      <a:cubicBezTo>
                        <a:pt x="3951" y="956"/>
                        <a:pt x="11985" y="7073"/>
                        <a:pt x="21600" y="12234"/>
                      </a:cubicBezTo>
                      <a:cubicBezTo>
                        <a:pt x="21468" y="15483"/>
                        <a:pt x="21468" y="15101"/>
                        <a:pt x="21468" y="21600"/>
                      </a:cubicBezTo>
                      <a:cubicBezTo>
                        <a:pt x="21468" y="21600"/>
                        <a:pt x="11129" y="14814"/>
                        <a:pt x="0" y="9558"/>
                      </a:cubicBezTo>
                      <a:cubicBezTo>
                        <a:pt x="0" y="4588"/>
                        <a:pt x="263" y="1625"/>
                        <a:pt x="26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63636"/>
                    </a:gs>
                    <a:gs pos="100000">
                      <a:srgbClr val="92929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grpSp>
              <p:nvGrpSpPr>
                <p:cNvPr id="262" name="Group"/>
                <p:cNvGrpSpPr/>
                <p:nvPr/>
              </p:nvGrpSpPr>
              <p:grpSpPr>
                <a:xfrm>
                  <a:off x="163497" y="239836"/>
                  <a:ext cx="160380" cy="35720"/>
                  <a:chOff x="0" y="0"/>
                  <a:chExt cx="160378" cy="35718"/>
                </a:xfrm>
              </p:grpSpPr>
              <p:sp>
                <p:nvSpPr>
                  <p:cNvPr id="260" name="Rounded Rectangle"/>
                  <p:cNvSpPr/>
                  <p:nvPr/>
                </p:nvSpPr>
                <p:spPr>
                  <a:xfrm>
                    <a:off x="0" y="0"/>
                    <a:ext cx="160379" cy="35719"/>
                  </a:xfrm>
                  <a:prstGeom prst="roundRect">
                    <a:avLst>
                      <a:gd name="adj" fmla="val 37411"/>
                    </a:avLst>
                  </a:prstGeom>
                  <a:solidFill>
                    <a:srgbClr val="000000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  <p:sp>
                <p:nvSpPr>
                  <p:cNvPr id="261" name="Rounded Rectangle"/>
                  <p:cNvSpPr/>
                  <p:nvPr/>
                </p:nvSpPr>
                <p:spPr>
                  <a:xfrm>
                    <a:off x="3299" y="4550"/>
                    <a:ext cx="151806" cy="28642"/>
                  </a:xfrm>
                  <a:prstGeom prst="roundRect">
                    <a:avLst>
                      <a:gd name="adj" fmla="val 35156"/>
                    </a:avLst>
                  </a:prstGeom>
                  <a:gradFill flip="none" rotWithShape="1">
                    <a:gsLst>
                      <a:gs pos="0">
                        <a:srgbClr val="0433FF"/>
                      </a:gs>
                      <a:gs pos="50000">
                        <a:srgbClr val="A8D6FF"/>
                      </a:gs>
                      <a:gs pos="100000">
                        <a:srgbClr val="0433FF"/>
                      </a:gs>
                    </a:gsLst>
                    <a:lin ang="0" scaled="0"/>
                  </a:gradFill>
                  <a:ln w="9525" cap="flat">
                    <a:noFill/>
                    <a:round/>
                  </a:ln>
                  <a:effectLst/>
                </p:spPr>
                <p:txBody>
                  <a:bodyPr wrap="square" lIns="35718" tIns="35718" rIns="35718" bIns="35718" numCol="1" anchor="ctr">
                    <a:noAutofit/>
                  </a:bodyPr>
                  <a:lstStyle/>
                  <a:p>
                    <a:pPr marL="40640" marR="40640" defTabSz="910828">
                      <a:spcBef>
                        <a:spcPts val="400"/>
                      </a:spcBef>
                      <a:defRPr sz="1800"/>
                    </a:pPr>
                  </a:p>
                </p:txBody>
              </p:sp>
            </p:grpSp>
            <p:sp>
              <p:nvSpPr>
                <p:cNvPr id="263" name="Rectangle"/>
                <p:cNvSpPr/>
                <p:nvPr/>
              </p:nvSpPr>
              <p:spPr>
                <a:xfrm>
                  <a:off x="304746" y="0"/>
                  <a:ext cx="17540" cy="61270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24242"/>
                    </a:gs>
                    <a:gs pos="50000">
                      <a:srgbClr val="E4E4E4"/>
                    </a:gs>
                    <a:gs pos="100000">
                      <a:srgbClr val="424242"/>
                    </a:gs>
                  </a:gsLst>
                  <a:lin ang="0" scaled="0"/>
                </a:gra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4" name="Shape"/>
                <p:cNvSpPr/>
                <p:nvPr/>
              </p:nvSpPr>
              <p:spPr>
                <a:xfrm>
                  <a:off x="321189" y="154716"/>
                  <a:ext cx="64952" cy="57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92" y="0"/>
                      </a:moveTo>
                      <a:cubicBezTo>
                        <a:pt x="4014" y="844"/>
                        <a:pt x="10508" y="5737"/>
                        <a:pt x="21308" y="12150"/>
                      </a:cubicBezTo>
                      <a:cubicBezTo>
                        <a:pt x="21162" y="15019"/>
                        <a:pt x="21600" y="15863"/>
                        <a:pt x="21600" y="21600"/>
                      </a:cubicBezTo>
                      <a:cubicBezTo>
                        <a:pt x="21600" y="21600"/>
                        <a:pt x="11676" y="14850"/>
                        <a:pt x="0" y="8438"/>
                      </a:cubicBezTo>
                      <a:cubicBezTo>
                        <a:pt x="0" y="4050"/>
                        <a:pt x="292" y="1434"/>
                        <a:pt x="2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63636"/>
                    </a:gs>
                    <a:gs pos="100000">
                      <a:srgbClr val="92929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5" name="Shape"/>
                <p:cNvSpPr/>
                <p:nvPr/>
              </p:nvSpPr>
              <p:spPr>
                <a:xfrm>
                  <a:off x="322011" y="67186"/>
                  <a:ext cx="66870" cy="64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3624" y="750"/>
                        <a:pt x="10516" y="5700"/>
                        <a:pt x="21600" y="12300"/>
                      </a:cubicBezTo>
                      <a:cubicBezTo>
                        <a:pt x="21458" y="14850"/>
                        <a:pt x="20179" y="16500"/>
                        <a:pt x="20179" y="21600"/>
                      </a:cubicBezTo>
                      <a:cubicBezTo>
                        <a:pt x="20179" y="21600"/>
                        <a:pt x="11582" y="13425"/>
                        <a:pt x="568" y="9300"/>
                      </a:cubicBezTo>
                      <a:cubicBezTo>
                        <a:pt x="568" y="5400"/>
                        <a:pt x="0" y="1275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63636"/>
                    </a:gs>
                    <a:gs pos="100000">
                      <a:srgbClr val="929292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6" name="Oval"/>
                <p:cNvSpPr/>
                <p:nvPr/>
              </p:nvSpPr>
              <p:spPr>
                <a:xfrm>
                  <a:off x="376038" y="584067"/>
                  <a:ext cx="8931" cy="26790"/>
                </a:xfrm>
                <a:prstGeom prst="ellipse">
                  <a:avLst/>
                </a:prstGeom>
                <a:solidFill>
                  <a:srgbClr val="424242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7" name="Shape"/>
                <p:cNvSpPr/>
                <p:nvPr/>
              </p:nvSpPr>
              <p:spPr>
                <a:xfrm>
                  <a:off x="318448" y="584870"/>
                  <a:ext cx="67144" cy="535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9540"/>
                      </a:moveTo>
                      <a:lnTo>
                        <a:pt x="141" y="21600"/>
                      </a:lnTo>
                      <a:lnTo>
                        <a:pt x="21600" y="9900"/>
                      </a:lnTo>
                      <a:lnTo>
                        <a:pt x="21176" y="0"/>
                      </a:lnTo>
                      <a:lnTo>
                        <a:pt x="0" y="9540"/>
                      </a:lnTo>
                      <a:close/>
                    </a:path>
                  </a:pathLst>
                </a:custGeom>
                <a:solidFill>
                  <a:srgbClr val="424242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8" name="Rounded Rectangle"/>
                <p:cNvSpPr/>
                <p:nvPr/>
              </p:nvSpPr>
              <p:spPr>
                <a:xfrm>
                  <a:off x="0" y="600273"/>
                  <a:ext cx="328590" cy="39617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E4E4E4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69" name="Rounded Rectangle"/>
                <p:cNvSpPr/>
                <p:nvPr/>
              </p:nvSpPr>
              <p:spPr>
                <a:xfrm>
                  <a:off x="17538" y="611102"/>
                  <a:ext cx="293786" cy="2221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100000">
                      <a:srgbClr val="929292"/>
                    </a:gs>
                  </a:gsLst>
                  <a:lin ang="0" scaled="0"/>
                </a:gra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70" name="Circle"/>
                <p:cNvSpPr/>
                <p:nvPr/>
              </p:nvSpPr>
              <p:spPr>
                <a:xfrm>
                  <a:off x="46040" y="522234"/>
                  <a:ext cx="42753" cy="39617"/>
                </a:xfrm>
                <a:prstGeom prst="ellipse">
                  <a:avLst/>
                </a:prstGeom>
                <a:solidFill>
                  <a:srgbClr val="38D142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71" name="Circle"/>
                <p:cNvSpPr/>
                <p:nvPr/>
              </p:nvSpPr>
              <p:spPr>
                <a:xfrm>
                  <a:off x="95370" y="523840"/>
                  <a:ext cx="42753" cy="35720"/>
                </a:xfrm>
                <a:prstGeom prst="ellipse">
                  <a:avLst/>
                </a:prstGeom>
                <a:solidFill>
                  <a:srgbClr val="FF26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72" name="Circle"/>
                <p:cNvSpPr/>
                <p:nvPr/>
              </p:nvSpPr>
              <p:spPr>
                <a:xfrm>
                  <a:off x="142781" y="522234"/>
                  <a:ext cx="42753" cy="35720"/>
                </a:xfrm>
                <a:prstGeom prst="ellipse">
                  <a:avLst/>
                </a:prstGeom>
                <a:solidFill>
                  <a:srgbClr val="38D142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73" name="Rectangle"/>
                <p:cNvSpPr/>
                <p:nvPr/>
              </p:nvSpPr>
              <p:spPr>
                <a:xfrm>
                  <a:off x="252402" y="376351"/>
                  <a:ext cx="23843" cy="205384"/>
                </a:xfrm>
                <a:prstGeom prst="rect">
                  <a:avLst/>
                </a:prstGeom>
                <a:solidFill>
                  <a:srgbClr val="363636"/>
                </a:solidFill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</p:grpSp>
      </p:grpSp>
      <p:grpSp>
        <p:nvGrpSpPr>
          <p:cNvPr id="312" name="Group"/>
          <p:cNvGrpSpPr/>
          <p:nvPr/>
        </p:nvGrpSpPr>
        <p:grpSpPr>
          <a:xfrm>
            <a:off x="5400674" y="968375"/>
            <a:ext cx="1365195" cy="1223963"/>
            <a:chOff x="0" y="0"/>
            <a:chExt cx="1365193" cy="1223962"/>
          </a:xfrm>
        </p:grpSpPr>
        <p:sp>
          <p:nvSpPr>
            <p:cNvPr id="277" name="Line"/>
            <p:cNvSpPr/>
            <p:nvPr/>
          </p:nvSpPr>
          <p:spPr>
            <a:xfrm flipV="1">
              <a:off x="0" y="252412"/>
              <a:ext cx="910829" cy="9715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2"/>
            <p:cNvSpPr/>
            <p:nvPr/>
          </p:nvSpPr>
          <p:spPr>
            <a:xfrm>
              <a:off x="182731" y="469899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311" name="Group"/>
            <p:cNvGrpSpPr/>
            <p:nvPr/>
          </p:nvGrpSpPr>
          <p:grpSpPr>
            <a:xfrm>
              <a:off x="976312" y="0"/>
              <a:ext cx="388882" cy="641350"/>
              <a:chOff x="0" y="0"/>
              <a:chExt cx="388880" cy="641349"/>
            </a:xfrm>
          </p:grpSpPr>
          <p:sp>
            <p:nvSpPr>
              <p:cNvPr id="279" name="Shape"/>
              <p:cNvSpPr/>
              <p:nvPr/>
            </p:nvSpPr>
            <p:spPr>
              <a:xfrm>
                <a:off x="309131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17538" y="0"/>
                <a:ext cx="287209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81" name="Shape"/>
              <p:cNvSpPr/>
              <p:nvPr/>
            </p:nvSpPr>
            <p:spPr>
              <a:xfrm>
                <a:off x="325192" y="37742"/>
                <a:ext cx="44779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82" name="Shape"/>
              <p:cNvSpPr/>
              <p:nvPr/>
            </p:nvSpPr>
            <p:spPr>
              <a:xfrm>
                <a:off x="313515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19183" y="71469"/>
                <a:ext cx="163611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86" name="Group"/>
              <p:cNvGrpSpPr/>
              <p:nvPr/>
            </p:nvGrpSpPr>
            <p:grpSpPr>
              <a:xfrm>
                <a:off x="166677" y="63415"/>
                <a:ext cx="158787" cy="39652"/>
                <a:chOff x="0" y="0"/>
                <a:chExt cx="158785" cy="39650"/>
              </a:xfrm>
            </p:grpSpPr>
            <p:sp>
              <p:nvSpPr>
                <p:cNvPr id="284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85" name="Rounded Rectangle"/>
                <p:cNvSpPr/>
                <p:nvPr/>
              </p:nvSpPr>
              <p:spPr>
                <a:xfrm>
                  <a:off x="3075" y="4746"/>
                  <a:ext cx="151805" cy="3015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87" name="Rectangle"/>
              <p:cNvSpPr/>
              <p:nvPr/>
            </p:nvSpPr>
            <p:spPr>
              <a:xfrm>
                <a:off x="25598" y="157125"/>
                <a:ext cx="161966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90" name="Group"/>
              <p:cNvGrpSpPr/>
              <p:nvPr/>
            </p:nvGrpSpPr>
            <p:grpSpPr>
              <a:xfrm>
                <a:off x="166787" y="150720"/>
                <a:ext cx="158787" cy="36386"/>
                <a:chOff x="0" y="0"/>
                <a:chExt cx="158785" cy="36384"/>
              </a:xfrm>
            </p:grpSpPr>
            <p:sp>
              <p:nvSpPr>
                <p:cNvPr id="288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89" name="Rounded Rectangle"/>
                <p:cNvSpPr/>
                <p:nvPr/>
              </p:nvSpPr>
              <p:spPr>
                <a:xfrm>
                  <a:off x="3075" y="4902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91" name="Rectangle"/>
              <p:cNvSpPr/>
              <p:nvPr/>
            </p:nvSpPr>
            <p:spPr>
              <a:xfrm>
                <a:off x="20553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25598" y="328705"/>
                <a:ext cx="163610" cy="8930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95" name="Group"/>
              <p:cNvGrpSpPr/>
              <p:nvPr/>
            </p:nvGrpSpPr>
            <p:grpSpPr>
              <a:xfrm>
                <a:off x="159543" y="320675"/>
                <a:ext cx="158844" cy="35719"/>
                <a:chOff x="0" y="0"/>
                <a:chExt cx="158842" cy="35718"/>
              </a:xfrm>
            </p:grpSpPr>
            <p:sp>
              <p:nvSpPr>
                <p:cNvPr id="293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94" name="Rounded Rectangle"/>
                <p:cNvSpPr/>
                <p:nvPr/>
              </p:nvSpPr>
              <p:spPr>
                <a:xfrm>
                  <a:off x="7037" y="4652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296" name="Shape"/>
              <p:cNvSpPr/>
              <p:nvPr/>
            </p:nvSpPr>
            <p:spPr>
              <a:xfrm>
                <a:off x="314611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299" name="Group"/>
              <p:cNvGrpSpPr/>
              <p:nvPr/>
            </p:nvGrpSpPr>
            <p:grpSpPr>
              <a:xfrm>
                <a:off x="159543" y="239837"/>
                <a:ext cx="160380" cy="35719"/>
                <a:chOff x="0" y="0"/>
                <a:chExt cx="160378" cy="35718"/>
              </a:xfrm>
            </p:grpSpPr>
            <p:sp>
              <p:nvSpPr>
                <p:cNvPr id="297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298" name="Rounded Rectangle"/>
                <p:cNvSpPr/>
                <p:nvPr/>
              </p:nvSpPr>
              <p:spPr>
                <a:xfrm>
                  <a:off x="7034" y="4550"/>
                  <a:ext cx="151805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00" name="Rectangle"/>
              <p:cNvSpPr/>
              <p:nvPr/>
            </p:nvSpPr>
            <p:spPr>
              <a:xfrm>
                <a:off x="304745" y="0"/>
                <a:ext cx="17541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1" name="Shape"/>
              <p:cNvSpPr/>
              <p:nvPr/>
            </p:nvSpPr>
            <p:spPr>
              <a:xfrm>
                <a:off x="321188" y="154716"/>
                <a:ext cx="64952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2" name="Shape"/>
              <p:cNvSpPr/>
              <p:nvPr/>
            </p:nvSpPr>
            <p:spPr>
              <a:xfrm>
                <a:off x="322012" y="67186"/>
                <a:ext cx="66869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3" name="Oval"/>
              <p:cNvSpPr/>
              <p:nvPr/>
            </p:nvSpPr>
            <p:spPr>
              <a:xfrm>
                <a:off x="377918" y="584067"/>
                <a:ext cx="8930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4" name="Shape"/>
              <p:cNvSpPr/>
              <p:nvPr/>
            </p:nvSpPr>
            <p:spPr>
              <a:xfrm>
                <a:off x="318448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5" name="Rounded Rectangle"/>
              <p:cNvSpPr/>
              <p:nvPr/>
            </p:nvSpPr>
            <p:spPr>
              <a:xfrm>
                <a:off x="0" y="601733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6" name="Rounded Rectangle"/>
              <p:cNvSpPr/>
              <p:nvPr/>
            </p:nvSpPr>
            <p:spPr>
              <a:xfrm>
                <a:off x="17539" y="611102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46040" y="522234"/>
                <a:ext cx="42753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95370" y="523840"/>
                <a:ext cx="42753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42781" y="522234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248840" y="376351"/>
                <a:ext cx="23843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349" name="Group"/>
          <p:cNvGrpSpPr/>
          <p:nvPr/>
        </p:nvGrpSpPr>
        <p:grpSpPr>
          <a:xfrm>
            <a:off x="5686425" y="1852612"/>
            <a:ext cx="2885679" cy="1009651"/>
            <a:chOff x="0" y="0"/>
            <a:chExt cx="2885678" cy="1009649"/>
          </a:xfrm>
        </p:grpSpPr>
        <p:sp>
          <p:nvSpPr>
            <p:cNvPr id="313" name="Line"/>
            <p:cNvSpPr/>
            <p:nvPr/>
          </p:nvSpPr>
          <p:spPr>
            <a:xfrm flipV="1">
              <a:off x="0" y="530225"/>
              <a:ext cx="1482329" cy="9526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4"/>
            <p:cNvSpPr/>
            <p:nvPr/>
          </p:nvSpPr>
          <p:spPr>
            <a:xfrm>
              <a:off x="649456" y="233362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5" name="TLD DNS server"/>
            <p:cNvSpPr/>
            <p:nvPr/>
          </p:nvSpPr>
          <p:spPr>
            <a:xfrm>
              <a:off x="867568" y="0"/>
              <a:ext cx="2018111" cy="35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000000"/>
                </a:buClr>
                <a:buFont typeface="Arial"/>
                <a:defRPr sz="2000"/>
              </a:lvl1pPr>
            </a:lstStyle>
            <a:p>
              <a:pPr/>
              <a:r>
                <a:t>TLD DNS server</a:t>
              </a:r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1506537" y="368300"/>
              <a:ext cx="388882" cy="641350"/>
              <a:chOff x="0" y="0"/>
              <a:chExt cx="388880" cy="641349"/>
            </a:xfrm>
          </p:grpSpPr>
          <p:sp>
            <p:nvSpPr>
              <p:cNvPr id="316" name="Shape"/>
              <p:cNvSpPr/>
              <p:nvPr/>
            </p:nvSpPr>
            <p:spPr>
              <a:xfrm>
                <a:off x="309131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17539" y="0"/>
                <a:ext cx="287208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18" name="Shape"/>
              <p:cNvSpPr/>
              <p:nvPr/>
            </p:nvSpPr>
            <p:spPr>
              <a:xfrm>
                <a:off x="325192" y="37742"/>
                <a:ext cx="44780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19" name="Shape"/>
              <p:cNvSpPr/>
              <p:nvPr/>
            </p:nvSpPr>
            <p:spPr>
              <a:xfrm>
                <a:off x="313515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9183" y="71469"/>
                <a:ext cx="163611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23" name="Group"/>
              <p:cNvGrpSpPr/>
              <p:nvPr/>
            </p:nvGrpSpPr>
            <p:grpSpPr>
              <a:xfrm>
                <a:off x="166678" y="63415"/>
                <a:ext cx="158786" cy="39652"/>
                <a:chOff x="0" y="0"/>
                <a:chExt cx="158785" cy="39650"/>
              </a:xfrm>
            </p:grpSpPr>
            <p:sp>
              <p:nvSpPr>
                <p:cNvPr id="321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22" name="Rounded Rectangle"/>
                <p:cNvSpPr/>
                <p:nvPr/>
              </p:nvSpPr>
              <p:spPr>
                <a:xfrm>
                  <a:off x="3075" y="4747"/>
                  <a:ext cx="151805" cy="3015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24" name="Rectangle"/>
              <p:cNvSpPr/>
              <p:nvPr/>
            </p:nvSpPr>
            <p:spPr>
              <a:xfrm>
                <a:off x="23842" y="157125"/>
                <a:ext cx="161966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27" name="Group"/>
              <p:cNvGrpSpPr/>
              <p:nvPr/>
            </p:nvGrpSpPr>
            <p:grpSpPr>
              <a:xfrm>
                <a:off x="166788" y="150720"/>
                <a:ext cx="158786" cy="36385"/>
                <a:chOff x="0" y="0"/>
                <a:chExt cx="158785" cy="36384"/>
              </a:xfrm>
            </p:grpSpPr>
            <p:sp>
              <p:nvSpPr>
                <p:cNvPr id="325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26" name="Rounded Rectangle"/>
                <p:cNvSpPr/>
                <p:nvPr/>
              </p:nvSpPr>
              <p:spPr>
                <a:xfrm>
                  <a:off x="3075" y="4902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28" name="Rectangle"/>
              <p:cNvSpPr/>
              <p:nvPr/>
            </p:nvSpPr>
            <p:spPr>
              <a:xfrm>
                <a:off x="22225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23842" y="328705"/>
                <a:ext cx="163610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163502" y="320674"/>
                <a:ext cx="158839" cy="35720"/>
                <a:chOff x="0" y="0"/>
                <a:chExt cx="158838" cy="35718"/>
              </a:xfrm>
            </p:grpSpPr>
            <p:sp>
              <p:nvSpPr>
                <p:cNvPr id="330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31" name="Rounded Rectangle"/>
                <p:cNvSpPr/>
                <p:nvPr/>
              </p:nvSpPr>
              <p:spPr>
                <a:xfrm>
                  <a:off x="3079" y="4652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33" name="Shape"/>
              <p:cNvSpPr/>
              <p:nvPr/>
            </p:nvSpPr>
            <p:spPr>
              <a:xfrm>
                <a:off x="314611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36" name="Group"/>
              <p:cNvGrpSpPr/>
              <p:nvPr/>
            </p:nvGrpSpPr>
            <p:grpSpPr>
              <a:xfrm>
                <a:off x="163497" y="239836"/>
                <a:ext cx="160379" cy="35720"/>
                <a:chOff x="0" y="0"/>
                <a:chExt cx="160378" cy="35718"/>
              </a:xfrm>
            </p:grpSpPr>
            <p:sp>
              <p:nvSpPr>
                <p:cNvPr id="334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35" name="Rounded Rectangle"/>
                <p:cNvSpPr/>
                <p:nvPr/>
              </p:nvSpPr>
              <p:spPr>
                <a:xfrm>
                  <a:off x="3080" y="4550"/>
                  <a:ext cx="151806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37" name="Rectangle"/>
              <p:cNvSpPr/>
              <p:nvPr/>
            </p:nvSpPr>
            <p:spPr>
              <a:xfrm>
                <a:off x="304745" y="0"/>
                <a:ext cx="17541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38" name="Shape"/>
              <p:cNvSpPr/>
              <p:nvPr/>
            </p:nvSpPr>
            <p:spPr>
              <a:xfrm>
                <a:off x="321189" y="154716"/>
                <a:ext cx="64951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39" name="Shape"/>
              <p:cNvSpPr/>
              <p:nvPr/>
            </p:nvSpPr>
            <p:spPr>
              <a:xfrm>
                <a:off x="322012" y="67186"/>
                <a:ext cx="66869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0" name="Oval"/>
              <p:cNvSpPr/>
              <p:nvPr/>
            </p:nvSpPr>
            <p:spPr>
              <a:xfrm>
                <a:off x="377918" y="584067"/>
                <a:ext cx="8930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1" name="Shape"/>
              <p:cNvSpPr/>
              <p:nvPr/>
            </p:nvSpPr>
            <p:spPr>
              <a:xfrm>
                <a:off x="318448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2" name="Rounded Rectangle"/>
              <p:cNvSpPr/>
              <p:nvPr/>
            </p:nvSpPr>
            <p:spPr>
              <a:xfrm>
                <a:off x="0" y="601733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3" name="Rounded Rectangle"/>
              <p:cNvSpPr/>
              <p:nvPr/>
            </p:nvSpPr>
            <p:spPr>
              <a:xfrm>
                <a:off x="17539" y="609798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49014" y="520501"/>
                <a:ext cx="42753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95370" y="523840"/>
                <a:ext cx="42753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142781" y="520501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252402" y="376351"/>
                <a:ext cx="23844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52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5"/>
      <p:bldP build="whole" bldLvl="1" animBg="1" rev="0" advAuto="0" spid="236" grpId="11"/>
      <p:bldP build="whole" bldLvl="1" animBg="1" rev="0" advAuto="0" spid="312" grpId="6"/>
      <p:bldP build="whole" bldLvl="1" animBg="1" rev="0" advAuto="0" spid="179" grpId="7"/>
      <p:bldP build="whole" bldLvl="1" animBg="1" rev="0" advAuto="0" spid="185" grpId="13"/>
      <p:bldP build="p" bldLvl="5" animBg="1" rev="0" advAuto="0" spid="190" grpId="1"/>
      <p:bldP build="whole" bldLvl="1" animBg="1" rev="0" advAuto="0" spid="199" grpId="2"/>
      <p:bldP build="whole" bldLvl="1" animBg="1" rev="0" advAuto="0" spid="188" grpId="12"/>
      <p:bldP build="whole" bldLvl="1" animBg="1" rev="0" advAuto="0" spid="196" grpId="4"/>
      <p:bldP build="whole" bldLvl="1" animBg="1" rev="0" advAuto="0" spid="349" grpId="9"/>
      <p:bldP build="whole" bldLvl="1" animBg="1" rev="0" advAuto="0" spid="191" grpId="8"/>
      <p:bldP build="whole" bldLvl="1" animBg="1" rev="0" advAuto="0" spid="182" grpId="10"/>
      <p:bldP build="whole" bldLvl="1" animBg="1" rev="0" advAuto="0" spid="17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7048669" y="2952750"/>
            <a:ext cx="272882" cy="719138"/>
            <a:chOff x="1204" y="0"/>
            <a:chExt cx="272880" cy="719137"/>
          </a:xfrm>
        </p:grpSpPr>
        <p:sp>
          <p:nvSpPr>
            <p:cNvPr id="354" name="5"/>
            <p:cNvSpPr/>
            <p:nvPr/>
          </p:nvSpPr>
          <p:spPr>
            <a:xfrm>
              <a:off x="1204" y="380999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5" name="Line"/>
            <p:cNvSpPr/>
            <p:nvPr/>
          </p:nvSpPr>
          <p:spPr>
            <a:xfrm flipH="1" flipV="1">
              <a:off x="272498" y="0"/>
              <a:ext cx="1588" cy="719138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6799262" y="1541462"/>
            <a:ext cx="1357314" cy="1546226"/>
            <a:chOff x="31581" y="0"/>
            <a:chExt cx="1357312" cy="1546224"/>
          </a:xfrm>
        </p:grpSpPr>
        <p:sp>
          <p:nvSpPr>
            <p:cNvPr id="357" name="6"/>
            <p:cNvSpPr/>
            <p:nvPr/>
          </p:nvSpPr>
          <p:spPr>
            <a:xfrm>
              <a:off x="118893" y="2762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8" name="Line"/>
            <p:cNvSpPr/>
            <p:nvPr/>
          </p:nvSpPr>
          <p:spPr>
            <a:xfrm flipH="1" flipV="1">
              <a:off x="31581" y="0"/>
              <a:ext cx="458788" cy="566738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60" name="recursive query:…"/>
          <p:cNvSpPr/>
          <p:nvPr/>
        </p:nvSpPr>
        <p:spPr>
          <a:xfrm>
            <a:off x="44979" y="1552045"/>
            <a:ext cx="3994812" cy="338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99687" marR="40640" indent="-318407" defTabSz="910828">
              <a:spcBef>
                <a:spcPts val="400"/>
              </a:spcBef>
              <a:buSzPct val="65000"/>
              <a:buChar char="•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recursive query:</a:t>
            </a:r>
          </a:p>
          <a:p>
            <a:pPr marL="310061" marR="40640" indent="-269421" defTabSz="910828">
              <a:spcBef>
                <a:spcPts val="400"/>
              </a:spcBef>
              <a:buSzPct val="65000"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puts burden of name resolution on contacted name server</a:t>
            </a:r>
          </a:p>
          <a:p>
            <a:pPr marL="310061" marR="40640" indent="-269421" defTabSz="910828">
              <a:spcBef>
                <a:spcPts val="400"/>
              </a:spcBef>
              <a:buSzPct val="65000"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heavy load at upper levels of hierarchy?</a:t>
            </a:r>
          </a:p>
        </p:txBody>
      </p:sp>
      <p:sp>
        <p:nvSpPr>
          <p:cNvPr id="361" name="requesting host…"/>
          <p:cNvSpPr/>
          <p:nvPr/>
        </p:nvSpPr>
        <p:spPr>
          <a:xfrm>
            <a:off x="4155548" y="4881562"/>
            <a:ext cx="1861603" cy="647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requesting host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i="1" sz="2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cis.poly.edu</a:t>
            </a:r>
          </a:p>
        </p:txBody>
      </p:sp>
      <p:sp>
        <p:nvSpPr>
          <p:cNvPr id="362" name="gaia.cs.umass.edu"/>
          <p:cNvSpPr/>
          <p:nvPr/>
        </p:nvSpPr>
        <p:spPr>
          <a:xfrm>
            <a:off x="6507431" y="5775325"/>
            <a:ext cx="2242602" cy="35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i="1" sz="2000"/>
            </a:lvl1pPr>
          </a:lstStyle>
          <a:p>
            <a:pPr/>
            <a:r>
              <a:t>gaia.cs.umass.edu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5619750" y="1449387"/>
            <a:ext cx="733426" cy="759024"/>
            <a:chOff x="0" y="0"/>
            <a:chExt cx="733425" cy="759023"/>
          </a:xfrm>
        </p:grpSpPr>
        <p:sp>
          <p:nvSpPr>
            <p:cNvPr id="363" name="Line"/>
            <p:cNvSpPr/>
            <p:nvPr/>
          </p:nvSpPr>
          <p:spPr>
            <a:xfrm flipH="1">
              <a:off x="0" y="0"/>
              <a:ext cx="733426" cy="759024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7"/>
            <p:cNvSpPr/>
            <p:nvPr/>
          </p:nvSpPr>
          <p:spPr>
            <a:xfrm>
              <a:off x="401805" y="229393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5476875" y="2944812"/>
            <a:ext cx="353844" cy="1323976"/>
            <a:chOff x="0" y="0"/>
            <a:chExt cx="353843" cy="1323975"/>
          </a:xfrm>
        </p:grpSpPr>
        <p:sp>
          <p:nvSpPr>
            <p:cNvPr id="366" name="Line"/>
            <p:cNvSpPr/>
            <p:nvPr/>
          </p:nvSpPr>
          <p:spPr>
            <a:xfrm>
              <a:off x="0" y="0"/>
              <a:ext cx="9526" cy="1323976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8"/>
            <p:cNvSpPr/>
            <p:nvPr/>
          </p:nvSpPr>
          <p:spPr>
            <a:xfrm>
              <a:off x="116055" y="836612"/>
              <a:ext cx="237789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369" name="DNS name  resolution example"/>
          <p:cNvSpPr/>
          <p:nvPr/>
        </p:nvSpPr>
        <p:spPr>
          <a:xfrm>
            <a:off x="501914" y="6350"/>
            <a:ext cx="4929189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marL="40640" marR="40640" defTabSz="910828">
              <a:lnSpc>
                <a:spcPct val="85000"/>
              </a:lnSpc>
              <a:buClr>
                <a:srgbClr val="021EAA"/>
              </a:buClr>
              <a:buFont typeface="Gill Sans MT"/>
              <a:defRPr sz="3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DNS name </a:t>
            </a:r>
            <a:b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t>resolution example</a:t>
            </a:r>
          </a:p>
        </p:txBody>
      </p:sp>
      <p:grpSp>
        <p:nvGrpSpPr>
          <p:cNvPr id="372" name="Group"/>
          <p:cNvGrpSpPr/>
          <p:nvPr/>
        </p:nvGrpSpPr>
        <p:grpSpPr>
          <a:xfrm flipH="1">
            <a:off x="7224116" y="5091112"/>
            <a:ext cx="925513" cy="795339"/>
            <a:chOff x="0" y="0"/>
            <a:chExt cx="925512" cy="795337"/>
          </a:xfrm>
        </p:grpSpPr>
        <p:pic>
          <p:nvPicPr>
            <p:cNvPr id="370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925513" cy="7953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Shape"/>
            <p:cNvSpPr/>
            <p:nvPr/>
          </p:nvSpPr>
          <p:spPr>
            <a:xfrm flipH="1">
              <a:off x="392173" y="76294"/>
              <a:ext cx="450021" cy="36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4765675" y="4244975"/>
            <a:ext cx="925514" cy="795338"/>
            <a:chOff x="0" y="0"/>
            <a:chExt cx="925512" cy="795337"/>
          </a:xfrm>
        </p:grpSpPr>
        <p:pic>
          <p:nvPicPr>
            <p:cNvPr id="373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925513" cy="7953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Shape"/>
            <p:cNvSpPr/>
            <p:nvPr/>
          </p:nvSpPr>
          <p:spPr>
            <a:xfrm flipH="1">
              <a:off x="394356" y="76295"/>
              <a:ext cx="450021" cy="36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7224117" y="2941637"/>
            <a:ext cx="1670646" cy="2757489"/>
            <a:chOff x="1111837" y="0"/>
            <a:chExt cx="1670645" cy="2757487"/>
          </a:xfrm>
        </p:grpSpPr>
        <p:sp>
          <p:nvSpPr>
            <p:cNvPr id="376" name="4"/>
            <p:cNvSpPr/>
            <p:nvPr/>
          </p:nvSpPr>
          <p:spPr>
            <a:xfrm>
              <a:off x="1512483" y="3159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7" name="Line"/>
            <p:cNvSpPr/>
            <p:nvPr/>
          </p:nvSpPr>
          <p:spPr>
            <a:xfrm>
              <a:off x="1328333" y="0"/>
              <a:ext cx="1588" cy="674688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authoritative DNS server…"/>
            <p:cNvSpPr/>
            <p:nvPr/>
          </p:nvSpPr>
          <p:spPr>
            <a:xfrm>
              <a:off x="1445808" y="14874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buClr>
                  <a:srgbClr val="000000"/>
                </a:buClr>
                <a:buFont typeface="Arial"/>
                <a:defRPr sz="2000"/>
              </a:pPr>
              <a:r>
                <a:t>authoritative DNS server</a:t>
              </a:r>
            </a:p>
            <a:p>
              <a:pPr marL="40640" marR="40640" algn="ctr" defTabSz="910828">
                <a:buClr>
                  <a:srgbClr val="000000"/>
                </a:buClr>
                <a:buFont typeface="Arial"/>
                <a:defRPr b="1" sz="2000"/>
              </a:pPr>
              <a:r>
                <a:t>dns.cs.umass.edu</a:t>
              </a:r>
            </a:p>
          </p:txBody>
        </p:sp>
        <p:grpSp>
          <p:nvGrpSpPr>
            <p:cNvPr id="411" name="Group"/>
            <p:cNvGrpSpPr/>
            <p:nvPr/>
          </p:nvGrpSpPr>
          <p:grpSpPr>
            <a:xfrm>
              <a:off x="1111837" y="801687"/>
              <a:ext cx="391065" cy="641351"/>
              <a:chOff x="0" y="0"/>
              <a:chExt cx="391063" cy="641350"/>
            </a:xfrm>
          </p:grpSpPr>
          <p:sp>
            <p:nvSpPr>
              <p:cNvPr id="379" name="Shape"/>
              <p:cNvSpPr/>
              <p:nvPr/>
            </p:nvSpPr>
            <p:spPr>
              <a:xfrm>
                <a:off x="311314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19722" y="0"/>
                <a:ext cx="287208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81" name="Shape"/>
              <p:cNvSpPr/>
              <p:nvPr/>
            </p:nvSpPr>
            <p:spPr>
              <a:xfrm>
                <a:off x="327375" y="37742"/>
                <a:ext cx="44780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82" name="Shape"/>
              <p:cNvSpPr/>
              <p:nvPr/>
            </p:nvSpPr>
            <p:spPr>
              <a:xfrm>
                <a:off x="315698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21366" y="71469"/>
                <a:ext cx="163610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86" name="Group"/>
              <p:cNvGrpSpPr/>
              <p:nvPr/>
            </p:nvGrpSpPr>
            <p:grpSpPr>
              <a:xfrm>
                <a:off x="168861" y="63416"/>
                <a:ext cx="158786" cy="39651"/>
                <a:chOff x="0" y="0"/>
                <a:chExt cx="158785" cy="39650"/>
              </a:xfrm>
            </p:grpSpPr>
            <p:sp>
              <p:nvSpPr>
                <p:cNvPr id="384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85" name="Rounded Rectangle"/>
                <p:cNvSpPr/>
                <p:nvPr/>
              </p:nvSpPr>
              <p:spPr>
                <a:xfrm>
                  <a:off x="3294" y="4746"/>
                  <a:ext cx="151805" cy="3015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87" name="Rectangle"/>
              <p:cNvSpPr/>
              <p:nvPr/>
            </p:nvSpPr>
            <p:spPr>
              <a:xfrm>
                <a:off x="26024" y="157125"/>
                <a:ext cx="161967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168971" y="150720"/>
                <a:ext cx="158786" cy="36386"/>
                <a:chOff x="0" y="0"/>
                <a:chExt cx="158785" cy="36384"/>
              </a:xfrm>
            </p:grpSpPr>
            <p:sp>
              <p:nvSpPr>
                <p:cNvPr id="388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89" name="Rounded Rectangle"/>
                <p:cNvSpPr/>
                <p:nvPr/>
              </p:nvSpPr>
              <p:spPr>
                <a:xfrm>
                  <a:off x="3075" y="8227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91" name="Rectangle"/>
              <p:cNvSpPr/>
              <p:nvPr/>
            </p:nvSpPr>
            <p:spPr>
              <a:xfrm>
                <a:off x="22736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26024" y="328705"/>
                <a:ext cx="163611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95" name="Group"/>
              <p:cNvGrpSpPr/>
              <p:nvPr/>
            </p:nvGrpSpPr>
            <p:grpSpPr>
              <a:xfrm>
                <a:off x="165684" y="319682"/>
                <a:ext cx="158840" cy="35888"/>
                <a:chOff x="0" y="0"/>
                <a:chExt cx="158838" cy="35886"/>
              </a:xfrm>
            </p:grpSpPr>
            <p:sp>
              <p:nvSpPr>
                <p:cNvPr id="393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94" name="Rounded Rectangle"/>
                <p:cNvSpPr/>
                <p:nvPr/>
              </p:nvSpPr>
              <p:spPr>
                <a:xfrm>
                  <a:off x="3079" y="5644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96" name="Shape"/>
              <p:cNvSpPr/>
              <p:nvPr/>
            </p:nvSpPr>
            <p:spPr>
              <a:xfrm>
                <a:off x="316794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399" name="Group"/>
              <p:cNvGrpSpPr/>
              <p:nvPr/>
            </p:nvGrpSpPr>
            <p:grpSpPr>
              <a:xfrm>
                <a:off x="165679" y="239836"/>
                <a:ext cx="160380" cy="37051"/>
                <a:chOff x="0" y="0"/>
                <a:chExt cx="160378" cy="37049"/>
              </a:xfrm>
            </p:grpSpPr>
            <p:sp>
              <p:nvSpPr>
                <p:cNvPr id="397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98" name="Rounded Rectangle"/>
                <p:cNvSpPr/>
                <p:nvPr/>
              </p:nvSpPr>
              <p:spPr>
                <a:xfrm>
                  <a:off x="3300" y="8408"/>
                  <a:ext cx="151806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00" name="Rectangle"/>
              <p:cNvSpPr/>
              <p:nvPr/>
            </p:nvSpPr>
            <p:spPr>
              <a:xfrm>
                <a:off x="303609" y="0"/>
                <a:ext cx="17540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1" name="Shape"/>
              <p:cNvSpPr/>
              <p:nvPr/>
            </p:nvSpPr>
            <p:spPr>
              <a:xfrm>
                <a:off x="323371" y="154716"/>
                <a:ext cx="64952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2" name="Shape"/>
              <p:cNvSpPr/>
              <p:nvPr/>
            </p:nvSpPr>
            <p:spPr>
              <a:xfrm>
                <a:off x="324194" y="67186"/>
                <a:ext cx="66870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3" name="Oval"/>
              <p:cNvSpPr/>
              <p:nvPr/>
            </p:nvSpPr>
            <p:spPr>
              <a:xfrm>
                <a:off x="380100" y="584067"/>
                <a:ext cx="8931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4" name="Shape"/>
              <p:cNvSpPr/>
              <p:nvPr/>
            </p:nvSpPr>
            <p:spPr>
              <a:xfrm>
                <a:off x="320631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5" name="Rounded Rectangle"/>
              <p:cNvSpPr/>
              <p:nvPr/>
            </p:nvSpPr>
            <p:spPr>
              <a:xfrm>
                <a:off x="0" y="601734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6" name="Rounded Rectangle"/>
              <p:cNvSpPr/>
              <p:nvPr/>
            </p:nvSpPr>
            <p:spPr>
              <a:xfrm>
                <a:off x="19722" y="611102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48223" y="522234"/>
                <a:ext cx="42754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97552" y="525065"/>
                <a:ext cx="42754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144964" y="522234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54585" y="376351"/>
                <a:ext cx="23844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451" name="Group"/>
          <p:cNvGrpSpPr/>
          <p:nvPr/>
        </p:nvGrpSpPr>
        <p:grpSpPr>
          <a:xfrm>
            <a:off x="4188023" y="2230437"/>
            <a:ext cx="2241352" cy="2807891"/>
            <a:chOff x="67597" y="0"/>
            <a:chExt cx="2241351" cy="2807890"/>
          </a:xfrm>
        </p:grpSpPr>
        <p:sp>
          <p:nvSpPr>
            <p:cNvPr id="413" name="Line"/>
            <p:cNvSpPr/>
            <p:nvPr/>
          </p:nvSpPr>
          <p:spPr>
            <a:xfrm flipH="1" flipV="1">
              <a:off x="1165949" y="685800"/>
              <a:ext cx="1588" cy="13144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67597" y="831850"/>
              <a:ext cx="2217540" cy="1270001"/>
              <a:chOff x="67597" y="0"/>
              <a:chExt cx="2217538" cy="1270000"/>
            </a:xfrm>
          </p:grpSpPr>
          <p:sp>
            <p:nvSpPr>
              <p:cNvPr id="414" name="Rectangle"/>
              <p:cNvSpPr/>
              <p:nvPr/>
            </p:nvSpPr>
            <p:spPr>
              <a:xfrm>
                <a:off x="67597" y="73024"/>
                <a:ext cx="1876426" cy="47625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15" name="local DNS server…"/>
              <p:cNvSpPr/>
              <p:nvPr/>
            </p:nvSpPr>
            <p:spPr>
              <a:xfrm>
                <a:off x="1015136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8" tIns="35718" rIns="35718" bIns="35718" numCol="1" anchor="t">
                <a:spAutoFit/>
              </a:bodyPr>
              <a:lstStyle/>
              <a:p>
                <a:pPr marL="40640" marR="40640" algn="ctr" defTabSz="910828">
                  <a:buClr>
                    <a:srgbClr val="000000"/>
                  </a:buClr>
                  <a:buFont typeface="Arial"/>
                  <a:defRPr sz="2000"/>
                </a:pPr>
                <a:r>
                  <a:t>local DNS server</a:t>
                </a:r>
              </a:p>
              <a:p>
                <a:pPr marL="40640" marR="40640" algn="ctr" defTabSz="910828">
                  <a:buClr>
                    <a:srgbClr val="021EAA"/>
                  </a:buClr>
                  <a:buFont typeface="Arial"/>
                  <a:defRPr i="1" sz="2000">
                    <a:solidFill>
                      <a:srgbClr val="021EAA"/>
                    </a:solidFill>
                    <a:uFill>
                      <a:solidFill>
                        <a:srgbClr val="021EAA"/>
                      </a:solidFill>
                    </a:uFill>
                  </a:defRPr>
                </a:pPr>
                <a:r>
                  <a:t>dns.poly.edu</a:t>
                </a:r>
              </a:p>
            </p:txBody>
          </p:sp>
        </p:grpSp>
        <p:sp>
          <p:nvSpPr>
            <p:cNvPr id="417" name="1"/>
            <p:cNvSpPr/>
            <p:nvPr/>
          </p:nvSpPr>
          <p:spPr>
            <a:xfrm>
              <a:off x="1038949" y="15378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450" name="Group"/>
            <p:cNvGrpSpPr/>
            <p:nvPr/>
          </p:nvGrpSpPr>
          <p:grpSpPr>
            <a:xfrm>
              <a:off x="1102449" y="0"/>
              <a:ext cx="388882" cy="639890"/>
              <a:chOff x="0" y="0"/>
              <a:chExt cx="388880" cy="639889"/>
            </a:xfrm>
          </p:grpSpPr>
          <p:sp>
            <p:nvSpPr>
              <p:cNvPr id="418" name="Shape"/>
              <p:cNvSpPr/>
              <p:nvPr/>
            </p:nvSpPr>
            <p:spPr>
              <a:xfrm>
                <a:off x="309131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19" name="Rectangle"/>
              <p:cNvSpPr/>
              <p:nvPr/>
            </p:nvSpPr>
            <p:spPr>
              <a:xfrm>
                <a:off x="17538" y="0"/>
                <a:ext cx="287209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20" name="Shape"/>
              <p:cNvSpPr/>
              <p:nvPr/>
            </p:nvSpPr>
            <p:spPr>
              <a:xfrm>
                <a:off x="325191" y="37742"/>
                <a:ext cx="44780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21" name="Shape"/>
              <p:cNvSpPr/>
              <p:nvPr/>
            </p:nvSpPr>
            <p:spPr>
              <a:xfrm>
                <a:off x="313515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22" name="Rectangle"/>
              <p:cNvSpPr/>
              <p:nvPr/>
            </p:nvSpPr>
            <p:spPr>
              <a:xfrm>
                <a:off x="19183" y="71469"/>
                <a:ext cx="163611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25" name="Group"/>
              <p:cNvGrpSpPr/>
              <p:nvPr/>
            </p:nvGrpSpPr>
            <p:grpSpPr>
              <a:xfrm>
                <a:off x="166677" y="63415"/>
                <a:ext cx="158787" cy="39652"/>
                <a:chOff x="0" y="0"/>
                <a:chExt cx="158785" cy="39650"/>
              </a:xfrm>
            </p:grpSpPr>
            <p:sp>
              <p:nvSpPr>
                <p:cNvPr id="423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24" name="Rounded Rectangle"/>
                <p:cNvSpPr/>
                <p:nvPr/>
              </p:nvSpPr>
              <p:spPr>
                <a:xfrm>
                  <a:off x="3294" y="1076"/>
                  <a:ext cx="151806" cy="3015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26" name="Rectangle"/>
              <p:cNvSpPr/>
              <p:nvPr/>
            </p:nvSpPr>
            <p:spPr>
              <a:xfrm>
                <a:off x="23842" y="153788"/>
                <a:ext cx="161966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29" name="Group"/>
              <p:cNvGrpSpPr/>
              <p:nvPr/>
            </p:nvGrpSpPr>
            <p:grpSpPr>
              <a:xfrm>
                <a:off x="166789" y="150720"/>
                <a:ext cx="158786" cy="36385"/>
                <a:chOff x="0" y="0"/>
                <a:chExt cx="158785" cy="36384"/>
              </a:xfrm>
            </p:grpSpPr>
            <p:sp>
              <p:nvSpPr>
                <p:cNvPr id="427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28" name="Rounded Rectangle"/>
                <p:cNvSpPr/>
                <p:nvPr/>
              </p:nvSpPr>
              <p:spPr>
                <a:xfrm>
                  <a:off x="3074" y="4903"/>
                  <a:ext cx="151806" cy="27095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30" name="Rectangle"/>
              <p:cNvSpPr/>
              <p:nvPr/>
            </p:nvSpPr>
            <p:spPr>
              <a:xfrm>
                <a:off x="20553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23842" y="328705"/>
                <a:ext cx="163610" cy="8930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34" name="Group"/>
              <p:cNvGrpSpPr/>
              <p:nvPr/>
            </p:nvGrpSpPr>
            <p:grpSpPr>
              <a:xfrm>
                <a:off x="163500" y="320674"/>
                <a:ext cx="158840" cy="35720"/>
                <a:chOff x="0" y="0"/>
                <a:chExt cx="158838" cy="35718"/>
              </a:xfrm>
            </p:grpSpPr>
            <p:sp>
              <p:nvSpPr>
                <p:cNvPr id="432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33" name="Rounded Rectangle"/>
                <p:cNvSpPr/>
                <p:nvPr/>
              </p:nvSpPr>
              <p:spPr>
                <a:xfrm>
                  <a:off x="3079" y="4652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35" name="Shape"/>
              <p:cNvSpPr/>
              <p:nvPr/>
            </p:nvSpPr>
            <p:spPr>
              <a:xfrm>
                <a:off x="314612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63497" y="239836"/>
                <a:ext cx="160380" cy="35720"/>
                <a:chOff x="0" y="0"/>
                <a:chExt cx="160378" cy="35718"/>
              </a:xfrm>
            </p:grpSpPr>
            <p:sp>
              <p:nvSpPr>
                <p:cNvPr id="436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37" name="Rounded Rectangle"/>
                <p:cNvSpPr/>
                <p:nvPr/>
              </p:nvSpPr>
              <p:spPr>
                <a:xfrm>
                  <a:off x="3299" y="4550"/>
                  <a:ext cx="151806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39" name="Rectangle"/>
              <p:cNvSpPr/>
              <p:nvPr/>
            </p:nvSpPr>
            <p:spPr>
              <a:xfrm>
                <a:off x="304746" y="0"/>
                <a:ext cx="17540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0" name="Shape"/>
              <p:cNvSpPr/>
              <p:nvPr/>
            </p:nvSpPr>
            <p:spPr>
              <a:xfrm>
                <a:off x="321189" y="154716"/>
                <a:ext cx="64952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1" name="Shape"/>
              <p:cNvSpPr/>
              <p:nvPr/>
            </p:nvSpPr>
            <p:spPr>
              <a:xfrm>
                <a:off x="322011" y="67186"/>
                <a:ext cx="66870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2" name="Oval"/>
              <p:cNvSpPr/>
              <p:nvPr/>
            </p:nvSpPr>
            <p:spPr>
              <a:xfrm>
                <a:off x="376038" y="584067"/>
                <a:ext cx="8931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3" name="Shape"/>
              <p:cNvSpPr/>
              <p:nvPr/>
            </p:nvSpPr>
            <p:spPr>
              <a:xfrm>
                <a:off x="318448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4" name="Rounded Rectangle"/>
              <p:cNvSpPr/>
              <p:nvPr/>
            </p:nvSpPr>
            <p:spPr>
              <a:xfrm>
                <a:off x="0" y="600273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5" name="Rounded Rectangle"/>
              <p:cNvSpPr/>
              <p:nvPr/>
            </p:nvSpPr>
            <p:spPr>
              <a:xfrm>
                <a:off x="17538" y="611102"/>
                <a:ext cx="293786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46040" y="522234"/>
                <a:ext cx="42753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7" name="Circle"/>
              <p:cNvSpPr/>
              <p:nvPr/>
            </p:nvSpPr>
            <p:spPr>
              <a:xfrm>
                <a:off x="95370" y="523840"/>
                <a:ext cx="42753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8" name="Circle"/>
              <p:cNvSpPr/>
              <p:nvPr/>
            </p:nvSpPr>
            <p:spPr>
              <a:xfrm>
                <a:off x="142781" y="522234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252402" y="376351"/>
                <a:ext cx="23843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488" name="Group"/>
          <p:cNvGrpSpPr/>
          <p:nvPr/>
        </p:nvGrpSpPr>
        <p:grpSpPr>
          <a:xfrm>
            <a:off x="5391150" y="481012"/>
            <a:ext cx="2420541" cy="1711326"/>
            <a:chOff x="0" y="0"/>
            <a:chExt cx="2420540" cy="1711325"/>
          </a:xfrm>
        </p:grpSpPr>
        <p:sp>
          <p:nvSpPr>
            <p:cNvPr id="452" name="root DNS server"/>
            <p:cNvSpPr/>
            <p:nvPr/>
          </p:nvSpPr>
          <p:spPr>
            <a:xfrm>
              <a:off x="402431" y="0"/>
              <a:ext cx="2018110" cy="35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000000"/>
                </a:buClr>
                <a:buFont typeface="Arial"/>
                <a:defRPr sz="2000"/>
              </a:lvl1pPr>
            </a:lstStyle>
            <a:p>
              <a:pPr/>
              <a:r>
                <a:t>root DNS server</a:t>
              </a:r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0" y="739775"/>
              <a:ext cx="910829" cy="9715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2"/>
            <p:cNvSpPr/>
            <p:nvPr/>
          </p:nvSpPr>
          <p:spPr>
            <a:xfrm>
              <a:off x="192256" y="957262"/>
              <a:ext cx="237788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487" name="Group"/>
            <p:cNvGrpSpPr/>
            <p:nvPr/>
          </p:nvGrpSpPr>
          <p:grpSpPr>
            <a:xfrm>
              <a:off x="985837" y="487362"/>
              <a:ext cx="388882" cy="641351"/>
              <a:chOff x="0" y="0"/>
              <a:chExt cx="388880" cy="641349"/>
            </a:xfrm>
          </p:grpSpPr>
          <p:sp>
            <p:nvSpPr>
              <p:cNvPr id="455" name="Shape"/>
              <p:cNvSpPr/>
              <p:nvPr/>
            </p:nvSpPr>
            <p:spPr>
              <a:xfrm>
                <a:off x="309131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56" name="Rectangle"/>
              <p:cNvSpPr/>
              <p:nvPr/>
            </p:nvSpPr>
            <p:spPr>
              <a:xfrm>
                <a:off x="17538" y="0"/>
                <a:ext cx="287209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57" name="Shape"/>
              <p:cNvSpPr/>
              <p:nvPr/>
            </p:nvSpPr>
            <p:spPr>
              <a:xfrm>
                <a:off x="325192" y="37742"/>
                <a:ext cx="44779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58" name="Shape"/>
              <p:cNvSpPr/>
              <p:nvPr/>
            </p:nvSpPr>
            <p:spPr>
              <a:xfrm>
                <a:off x="313515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19183" y="71469"/>
                <a:ext cx="163611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62" name="Group"/>
              <p:cNvGrpSpPr/>
              <p:nvPr/>
            </p:nvGrpSpPr>
            <p:grpSpPr>
              <a:xfrm>
                <a:off x="166677" y="63415"/>
                <a:ext cx="158787" cy="39652"/>
                <a:chOff x="0" y="0"/>
                <a:chExt cx="158785" cy="39650"/>
              </a:xfrm>
            </p:grpSpPr>
            <p:sp>
              <p:nvSpPr>
                <p:cNvPr id="460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61" name="Rounded Rectangle"/>
                <p:cNvSpPr/>
                <p:nvPr/>
              </p:nvSpPr>
              <p:spPr>
                <a:xfrm>
                  <a:off x="3075" y="4746"/>
                  <a:ext cx="151805" cy="3015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63" name="Rectangle"/>
              <p:cNvSpPr/>
              <p:nvPr/>
            </p:nvSpPr>
            <p:spPr>
              <a:xfrm>
                <a:off x="25598" y="157125"/>
                <a:ext cx="161966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66" name="Group"/>
              <p:cNvGrpSpPr/>
              <p:nvPr/>
            </p:nvGrpSpPr>
            <p:grpSpPr>
              <a:xfrm>
                <a:off x="166787" y="150720"/>
                <a:ext cx="158787" cy="36386"/>
                <a:chOff x="0" y="0"/>
                <a:chExt cx="158785" cy="36384"/>
              </a:xfrm>
            </p:grpSpPr>
            <p:sp>
              <p:nvSpPr>
                <p:cNvPr id="464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65" name="Rounded Rectangle"/>
                <p:cNvSpPr/>
                <p:nvPr/>
              </p:nvSpPr>
              <p:spPr>
                <a:xfrm>
                  <a:off x="3075" y="4902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67" name="Rectangle"/>
              <p:cNvSpPr/>
              <p:nvPr/>
            </p:nvSpPr>
            <p:spPr>
              <a:xfrm>
                <a:off x="20553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68" name="Rectangle"/>
              <p:cNvSpPr/>
              <p:nvPr/>
            </p:nvSpPr>
            <p:spPr>
              <a:xfrm>
                <a:off x="25598" y="328705"/>
                <a:ext cx="163610" cy="8930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71" name="Group"/>
              <p:cNvGrpSpPr/>
              <p:nvPr/>
            </p:nvGrpSpPr>
            <p:grpSpPr>
              <a:xfrm>
                <a:off x="159543" y="320675"/>
                <a:ext cx="158844" cy="35719"/>
                <a:chOff x="0" y="0"/>
                <a:chExt cx="158842" cy="35718"/>
              </a:xfrm>
            </p:grpSpPr>
            <p:sp>
              <p:nvSpPr>
                <p:cNvPr id="469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70" name="Rounded Rectangle"/>
                <p:cNvSpPr/>
                <p:nvPr/>
              </p:nvSpPr>
              <p:spPr>
                <a:xfrm>
                  <a:off x="7037" y="4652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72" name="Shape"/>
              <p:cNvSpPr/>
              <p:nvPr/>
            </p:nvSpPr>
            <p:spPr>
              <a:xfrm>
                <a:off x="314611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475" name="Group"/>
              <p:cNvGrpSpPr/>
              <p:nvPr/>
            </p:nvGrpSpPr>
            <p:grpSpPr>
              <a:xfrm>
                <a:off x="159543" y="239837"/>
                <a:ext cx="160380" cy="35719"/>
                <a:chOff x="0" y="0"/>
                <a:chExt cx="160378" cy="35718"/>
              </a:xfrm>
            </p:grpSpPr>
            <p:sp>
              <p:nvSpPr>
                <p:cNvPr id="473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74" name="Rounded Rectangle"/>
                <p:cNvSpPr/>
                <p:nvPr/>
              </p:nvSpPr>
              <p:spPr>
                <a:xfrm>
                  <a:off x="7034" y="4550"/>
                  <a:ext cx="151805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476" name="Rectangle"/>
              <p:cNvSpPr/>
              <p:nvPr/>
            </p:nvSpPr>
            <p:spPr>
              <a:xfrm>
                <a:off x="304745" y="0"/>
                <a:ext cx="17541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77" name="Shape"/>
              <p:cNvSpPr/>
              <p:nvPr/>
            </p:nvSpPr>
            <p:spPr>
              <a:xfrm>
                <a:off x="321188" y="154716"/>
                <a:ext cx="64952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78" name="Shape"/>
              <p:cNvSpPr/>
              <p:nvPr/>
            </p:nvSpPr>
            <p:spPr>
              <a:xfrm>
                <a:off x="322012" y="67186"/>
                <a:ext cx="66869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79" name="Oval"/>
              <p:cNvSpPr/>
              <p:nvPr/>
            </p:nvSpPr>
            <p:spPr>
              <a:xfrm>
                <a:off x="377918" y="584067"/>
                <a:ext cx="8930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0" name="Shape"/>
              <p:cNvSpPr/>
              <p:nvPr/>
            </p:nvSpPr>
            <p:spPr>
              <a:xfrm>
                <a:off x="318448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1" name="Rounded Rectangle"/>
              <p:cNvSpPr/>
              <p:nvPr/>
            </p:nvSpPr>
            <p:spPr>
              <a:xfrm>
                <a:off x="0" y="601733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2" name="Rounded Rectangle"/>
              <p:cNvSpPr/>
              <p:nvPr/>
            </p:nvSpPr>
            <p:spPr>
              <a:xfrm>
                <a:off x="17539" y="611102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46040" y="522234"/>
                <a:ext cx="42753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95370" y="523840"/>
                <a:ext cx="42753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142781" y="522234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248840" y="376351"/>
                <a:ext cx="23843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grpSp>
        <p:nvGrpSpPr>
          <p:cNvPr id="526" name="Group"/>
          <p:cNvGrpSpPr/>
          <p:nvPr/>
        </p:nvGrpSpPr>
        <p:grpSpPr>
          <a:xfrm>
            <a:off x="6853237" y="1330523"/>
            <a:ext cx="2078237" cy="1531740"/>
            <a:chOff x="0" y="0"/>
            <a:chExt cx="2078236" cy="1531738"/>
          </a:xfrm>
        </p:grpSpPr>
        <p:grpSp>
          <p:nvGrpSpPr>
            <p:cNvPr id="491" name="Group"/>
            <p:cNvGrpSpPr/>
            <p:nvPr/>
          </p:nvGrpSpPr>
          <p:grpSpPr>
            <a:xfrm>
              <a:off x="-1" y="0"/>
              <a:ext cx="1722440" cy="1330127"/>
              <a:chOff x="0" y="0"/>
              <a:chExt cx="1722438" cy="1330126"/>
            </a:xfrm>
          </p:grpSpPr>
          <p:sp>
            <p:nvSpPr>
              <p:cNvPr id="489" name="3"/>
              <p:cNvSpPr/>
              <p:nvPr/>
            </p:nvSpPr>
            <p:spPr>
              <a:xfrm>
                <a:off x="452438" y="6012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8" tIns="35718" rIns="35718" bIns="35718" numCol="1" anchor="t">
                <a:spAutoFit/>
              </a:bodyPr>
              <a:lstStyle>
                <a:lvl1pPr marL="40640" marR="40640" algn="ctr" defTabSz="910828">
                  <a:buClr>
                    <a:srgbClr val="D81E00"/>
                  </a:buClr>
                  <a:buFont typeface="Arial"/>
                  <a:defRPr sz="1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0" name="Line"/>
              <p:cNvSpPr/>
              <p:nvPr/>
            </p:nvSpPr>
            <p:spPr>
              <a:xfrm flipH="1" flipV="1">
                <a:off x="0" y="0"/>
                <a:ext cx="600076" cy="741363"/>
              </a:xfrm>
              <a:prstGeom prst="line">
                <a:avLst/>
              </a:prstGeom>
              <a:noFill/>
              <a:ln w="12700" cap="flat">
                <a:solidFill>
                  <a:srgbClr val="D81E00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marR="0" defTabSz="321468">
                  <a:defRPr sz="8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492" name="TLD DNS…"/>
            <p:cNvSpPr/>
            <p:nvPr/>
          </p:nvSpPr>
          <p:spPr>
            <a:xfrm>
              <a:off x="747712" y="957064"/>
              <a:ext cx="133052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0640" marR="40640" defTabSz="910828">
                <a:lnSpc>
                  <a:spcPct val="85000"/>
                </a:lnSpc>
                <a:buClr>
                  <a:srgbClr val="000000"/>
                </a:buClr>
                <a:buFont typeface="Arial"/>
                <a:defRPr sz="2000"/>
              </a:pPr>
              <a:r>
                <a:t>TLD DNS </a:t>
              </a:r>
            </a:p>
            <a:p>
              <a:pPr marL="40640" marR="40640" defTabSz="910828">
                <a:lnSpc>
                  <a:spcPct val="85000"/>
                </a:lnSpc>
                <a:buClr>
                  <a:srgbClr val="000000"/>
                </a:buClr>
                <a:buFont typeface="Arial"/>
                <a:defRPr sz="2000"/>
              </a:pPr>
              <a:r>
                <a:t>server</a:t>
              </a:r>
            </a:p>
          </p:txBody>
        </p:sp>
        <p:grpSp>
          <p:nvGrpSpPr>
            <p:cNvPr id="525" name="Group"/>
            <p:cNvGrpSpPr/>
            <p:nvPr/>
          </p:nvGrpSpPr>
          <p:grpSpPr>
            <a:xfrm>
              <a:off x="339724" y="890389"/>
              <a:ext cx="388882" cy="641351"/>
              <a:chOff x="0" y="0"/>
              <a:chExt cx="388880" cy="641349"/>
            </a:xfrm>
          </p:grpSpPr>
          <p:sp>
            <p:nvSpPr>
              <p:cNvPr id="493" name="Shape"/>
              <p:cNvSpPr/>
              <p:nvPr/>
            </p:nvSpPr>
            <p:spPr>
              <a:xfrm>
                <a:off x="309131" y="1070"/>
                <a:ext cx="77558" cy="611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17539" y="0"/>
                <a:ext cx="287208" cy="611103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5" name="Shape"/>
              <p:cNvSpPr/>
              <p:nvPr/>
            </p:nvSpPr>
            <p:spPr>
              <a:xfrm>
                <a:off x="325192" y="37742"/>
                <a:ext cx="44780" cy="55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6" name="Shape"/>
              <p:cNvSpPr/>
              <p:nvPr/>
            </p:nvSpPr>
            <p:spPr>
              <a:xfrm>
                <a:off x="313515" y="324154"/>
                <a:ext cx="72077" cy="50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7" name="Rectangle"/>
              <p:cNvSpPr/>
              <p:nvPr/>
            </p:nvSpPr>
            <p:spPr>
              <a:xfrm>
                <a:off x="19183" y="71469"/>
                <a:ext cx="163611" cy="11243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500" name="Group"/>
              <p:cNvGrpSpPr/>
              <p:nvPr/>
            </p:nvGrpSpPr>
            <p:grpSpPr>
              <a:xfrm>
                <a:off x="166678" y="63415"/>
                <a:ext cx="158786" cy="39652"/>
                <a:chOff x="0" y="0"/>
                <a:chExt cx="158785" cy="39650"/>
              </a:xfrm>
            </p:grpSpPr>
            <p:sp>
              <p:nvSpPr>
                <p:cNvPr id="498" name="Rounded Rectangle"/>
                <p:cNvSpPr/>
                <p:nvPr/>
              </p:nvSpPr>
              <p:spPr>
                <a:xfrm>
                  <a:off x="0" y="0"/>
                  <a:ext cx="158786" cy="39651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499" name="Rounded Rectangle"/>
                <p:cNvSpPr/>
                <p:nvPr/>
              </p:nvSpPr>
              <p:spPr>
                <a:xfrm>
                  <a:off x="3075" y="4747"/>
                  <a:ext cx="151805" cy="3015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501" name="Rectangle"/>
              <p:cNvSpPr/>
              <p:nvPr/>
            </p:nvSpPr>
            <p:spPr>
              <a:xfrm>
                <a:off x="23842" y="157125"/>
                <a:ext cx="161966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504" name="Group"/>
              <p:cNvGrpSpPr/>
              <p:nvPr/>
            </p:nvGrpSpPr>
            <p:grpSpPr>
              <a:xfrm>
                <a:off x="166788" y="150720"/>
                <a:ext cx="158786" cy="36385"/>
                <a:chOff x="0" y="0"/>
                <a:chExt cx="158785" cy="36384"/>
              </a:xfrm>
            </p:grpSpPr>
            <p:sp>
              <p:nvSpPr>
                <p:cNvPr id="502" name="Rounded Rectangle"/>
                <p:cNvSpPr/>
                <p:nvPr/>
              </p:nvSpPr>
              <p:spPr>
                <a:xfrm>
                  <a:off x="0" y="0"/>
                  <a:ext cx="158786" cy="36385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503" name="Rounded Rectangle"/>
                <p:cNvSpPr/>
                <p:nvPr/>
              </p:nvSpPr>
              <p:spPr>
                <a:xfrm>
                  <a:off x="3075" y="4902"/>
                  <a:ext cx="151805" cy="27096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505" name="Rectangle"/>
              <p:cNvSpPr/>
              <p:nvPr/>
            </p:nvSpPr>
            <p:spPr>
              <a:xfrm>
                <a:off x="22225" y="249205"/>
                <a:ext cx="163610" cy="11244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3842" y="328705"/>
                <a:ext cx="163610" cy="8931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509" name="Group"/>
              <p:cNvGrpSpPr/>
              <p:nvPr/>
            </p:nvGrpSpPr>
            <p:grpSpPr>
              <a:xfrm>
                <a:off x="163502" y="320674"/>
                <a:ext cx="158839" cy="35720"/>
                <a:chOff x="0" y="0"/>
                <a:chExt cx="158838" cy="35718"/>
              </a:xfrm>
            </p:grpSpPr>
            <p:sp>
              <p:nvSpPr>
                <p:cNvPr id="507" name="Rounded Rectangle"/>
                <p:cNvSpPr/>
                <p:nvPr/>
              </p:nvSpPr>
              <p:spPr>
                <a:xfrm>
                  <a:off x="0" y="0"/>
                  <a:ext cx="158839" cy="35719"/>
                </a:xfrm>
                <a:prstGeom prst="roundRect">
                  <a:avLst>
                    <a:gd name="adj" fmla="val 37493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508" name="Rounded Rectangle"/>
                <p:cNvSpPr/>
                <p:nvPr/>
              </p:nvSpPr>
              <p:spPr>
                <a:xfrm>
                  <a:off x="3079" y="4652"/>
                  <a:ext cx="151806" cy="30243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510" name="Shape"/>
              <p:cNvSpPr/>
              <p:nvPr/>
            </p:nvSpPr>
            <p:spPr>
              <a:xfrm>
                <a:off x="314611" y="247599"/>
                <a:ext cx="72077" cy="5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grpSp>
            <p:nvGrpSpPr>
              <p:cNvPr id="513" name="Group"/>
              <p:cNvGrpSpPr/>
              <p:nvPr/>
            </p:nvGrpSpPr>
            <p:grpSpPr>
              <a:xfrm>
                <a:off x="163497" y="239836"/>
                <a:ext cx="160379" cy="35720"/>
                <a:chOff x="0" y="0"/>
                <a:chExt cx="160378" cy="35718"/>
              </a:xfrm>
            </p:grpSpPr>
            <p:sp>
              <p:nvSpPr>
                <p:cNvPr id="511" name="Rounded Rectangle"/>
                <p:cNvSpPr/>
                <p:nvPr/>
              </p:nvSpPr>
              <p:spPr>
                <a:xfrm>
                  <a:off x="0" y="0"/>
                  <a:ext cx="160379" cy="35719"/>
                </a:xfrm>
                <a:prstGeom prst="roundRect">
                  <a:avLst>
                    <a:gd name="adj" fmla="val 37411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512" name="Rounded Rectangle"/>
                <p:cNvSpPr/>
                <p:nvPr/>
              </p:nvSpPr>
              <p:spPr>
                <a:xfrm>
                  <a:off x="3080" y="4550"/>
                  <a:ext cx="151806" cy="28642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514" name="Rectangle"/>
              <p:cNvSpPr/>
              <p:nvPr/>
            </p:nvSpPr>
            <p:spPr>
              <a:xfrm>
                <a:off x="304745" y="0"/>
                <a:ext cx="17541" cy="612709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15" name="Shape"/>
              <p:cNvSpPr/>
              <p:nvPr/>
            </p:nvSpPr>
            <p:spPr>
              <a:xfrm>
                <a:off x="321189" y="154716"/>
                <a:ext cx="64951" cy="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16" name="Shape"/>
              <p:cNvSpPr/>
              <p:nvPr/>
            </p:nvSpPr>
            <p:spPr>
              <a:xfrm>
                <a:off x="322012" y="67186"/>
                <a:ext cx="66869" cy="64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17" name="Oval"/>
              <p:cNvSpPr/>
              <p:nvPr/>
            </p:nvSpPr>
            <p:spPr>
              <a:xfrm>
                <a:off x="377918" y="584067"/>
                <a:ext cx="8930" cy="26790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18" name="Shape"/>
              <p:cNvSpPr/>
              <p:nvPr/>
            </p:nvSpPr>
            <p:spPr>
              <a:xfrm>
                <a:off x="318448" y="584870"/>
                <a:ext cx="67144" cy="5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19" name="Rounded Rectangle"/>
              <p:cNvSpPr/>
              <p:nvPr/>
            </p:nvSpPr>
            <p:spPr>
              <a:xfrm>
                <a:off x="0" y="601733"/>
                <a:ext cx="328590" cy="39617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20" name="Rounded Rectangle"/>
              <p:cNvSpPr/>
              <p:nvPr/>
            </p:nvSpPr>
            <p:spPr>
              <a:xfrm>
                <a:off x="17539" y="609798"/>
                <a:ext cx="293785" cy="2221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21" name="Circle"/>
              <p:cNvSpPr/>
              <p:nvPr/>
            </p:nvSpPr>
            <p:spPr>
              <a:xfrm>
                <a:off x="49014" y="520501"/>
                <a:ext cx="42753" cy="39617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22" name="Circle"/>
              <p:cNvSpPr/>
              <p:nvPr/>
            </p:nvSpPr>
            <p:spPr>
              <a:xfrm>
                <a:off x="95370" y="523840"/>
                <a:ext cx="42753" cy="35720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23" name="Circle"/>
              <p:cNvSpPr/>
              <p:nvPr/>
            </p:nvSpPr>
            <p:spPr>
              <a:xfrm>
                <a:off x="142781" y="520501"/>
                <a:ext cx="42753" cy="35720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252402" y="376351"/>
                <a:ext cx="23844" cy="205384"/>
              </a:xfrm>
              <a:prstGeom prst="rect">
                <a:avLst/>
              </a:prstGeom>
              <a:solidFill>
                <a:srgbClr val="363636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</p:grpSp>
      <p:sp>
        <p:nvSpPr>
          <p:cNvPr id="5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8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29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7"/>
      <p:bldP build="whole" bldLvl="1" animBg="1" rev="0" advAuto="0" spid="365" grpId="8"/>
      <p:bldP build="whole" bldLvl="1" animBg="1" rev="0" advAuto="0" spid="412" grpId="5"/>
      <p:bldP build="whole" bldLvl="1" animBg="1" rev="0" advAuto="0" spid="526" grpId="4"/>
      <p:bldP build="whole" bldLvl="1" animBg="1" rev="0" advAuto="0" spid="356" grpId="6"/>
      <p:bldP build="whole" bldLvl="1" animBg="1" rev="0" advAuto="0" spid="451" grpId="2"/>
      <p:bldP build="whole" bldLvl="1" animBg="1" rev="0" advAuto="0" spid="488" grpId="3"/>
      <p:bldP build="p" bldLvl="5" animBg="1" rev="0" advAuto="0" spid="360" grpId="1"/>
      <p:bldP build="whole" bldLvl="1" animBg="1" rev="0" advAuto="0" spid="368" gr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DNS: caching, updating records"/>
          <p:cNvSpPr txBox="1"/>
          <p:nvPr>
            <p:ph type="title"/>
          </p:nvPr>
        </p:nvSpPr>
        <p:spPr>
          <a:xfrm>
            <a:off x="440702" y="-70518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DNS: caching, updating records</a:t>
            </a:r>
          </a:p>
        </p:txBody>
      </p:sp>
      <p:sp>
        <p:nvSpPr>
          <p:cNvPr id="532" name="once (any) name server learns mapping, it caches mapping…"/>
          <p:cNvSpPr txBox="1"/>
          <p:nvPr>
            <p:ph type="body" idx="1"/>
          </p:nvPr>
        </p:nvSpPr>
        <p:spPr>
          <a:xfrm>
            <a:off x="445769" y="926748"/>
            <a:ext cx="8444615" cy="5400711"/>
          </a:xfrm>
          <a:prstGeom prst="rect">
            <a:avLst/>
          </a:prstGeom>
        </p:spPr>
        <p:txBody>
          <a:bodyPr/>
          <a:lstStyle/>
          <a:p>
            <a:pPr marL="457018" indent="-416378">
              <a:spcBef>
                <a:spcPts val="100"/>
              </a:spcBef>
              <a:buSzPct val="65000"/>
              <a:defRPr sz="2700"/>
            </a:pPr>
            <a:r>
              <a:t>once (any) name server learns mapping, it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caches</a:t>
            </a:r>
            <a:r>
              <a:t> mapping</a:t>
            </a:r>
          </a:p>
          <a:p>
            <a:pPr lvl="1" marL="878840" indent="-381000">
              <a:spcBef>
                <a:spcPts val="100"/>
              </a:spcBef>
              <a:defRPr sz="2700"/>
            </a:pPr>
            <a:r>
              <a:t>cache entries timeout (disappear) after some time (TTL)</a:t>
            </a:r>
          </a:p>
          <a:p>
            <a:pPr lvl="1" marL="878840" indent="-381000">
              <a:spcBef>
                <a:spcPts val="100"/>
              </a:spcBef>
              <a:defRPr sz="2700"/>
            </a:pPr>
            <a:r>
              <a:t>TLD servers typically cached in local name servers</a:t>
            </a:r>
          </a:p>
          <a:p>
            <a:pPr lvl="2" marL="1275079" indent="-320039"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thus root name servers not often visited</a:t>
            </a:r>
          </a:p>
          <a:p>
            <a:pPr marL="457018" indent="-416378">
              <a:spcBef>
                <a:spcPts val="100"/>
              </a:spcBef>
              <a:buSzPct val="65000"/>
              <a:defRPr sz="2700"/>
            </a:pPr>
            <a:r>
              <a:t>cached entries may be 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out-of-date</a:t>
            </a:r>
            <a:r>
              <a:t> (best effort name-to-address translation!)</a:t>
            </a:r>
          </a:p>
          <a:p>
            <a:pPr lvl="1" marL="878840" indent="-381000">
              <a:spcBef>
                <a:spcPts val="100"/>
              </a:spcBef>
              <a:defRPr sz="2700"/>
            </a:pPr>
            <a:r>
              <a:t>if name host changes IP address, may not be known Internet-wide until all TTLs expire</a:t>
            </a:r>
          </a:p>
          <a:p>
            <a:pPr marL="457018" indent="-416378">
              <a:spcBef>
                <a:spcPts val="100"/>
              </a:spcBef>
              <a:buSzPct val="65000"/>
              <a:defRPr sz="2700"/>
            </a:pPr>
            <a:r>
              <a:t>update/notify mechanisms proposed IETF standard</a:t>
            </a:r>
          </a:p>
          <a:p>
            <a:pPr lvl="1" marL="878840" indent="-381000">
              <a:spcBef>
                <a:spcPts val="100"/>
              </a:spcBef>
              <a:defRPr sz="2700"/>
            </a:pPr>
            <a:r>
              <a:t>RFC 2136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35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DNS records"/>
          <p:cNvSpPr txBox="1"/>
          <p:nvPr>
            <p:ph type="title"/>
          </p:nvPr>
        </p:nvSpPr>
        <p:spPr>
          <a:xfrm>
            <a:off x="685800" y="-122055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 records</a:t>
            </a:r>
          </a:p>
        </p:txBody>
      </p:sp>
      <p:sp>
        <p:nvSpPr>
          <p:cNvPr id="538" name="DNS: distributed db storing resource records (RR)"/>
          <p:cNvSpPr txBox="1"/>
          <p:nvPr>
            <p:ph type="body" sz="quarter" idx="1"/>
          </p:nvPr>
        </p:nvSpPr>
        <p:spPr>
          <a:xfrm>
            <a:off x="445769" y="728644"/>
            <a:ext cx="8252462" cy="739349"/>
          </a:xfrm>
          <a:prstGeom prst="rect">
            <a:avLst/>
          </a:prstGeom>
        </p:spPr>
        <p:txBody>
          <a:bodyPr/>
          <a:lstStyle/>
          <a:p>
            <a:pPr marL="383540" indent="-342900">
              <a:buSzTx/>
              <a:buNone/>
              <a:defRPr sz="29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DNS:</a:t>
            </a:r>
            <a:r>
              <a:t> distributed db storing resource records 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(RR)</a:t>
            </a:r>
          </a:p>
        </p:txBody>
      </p:sp>
      <p:sp>
        <p:nvSpPr>
          <p:cNvPr id="539" name="type=NS…"/>
          <p:cNvSpPr/>
          <p:nvPr/>
        </p:nvSpPr>
        <p:spPr>
          <a:xfrm>
            <a:off x="214047" y="3596812"/>
            <a:ext cx="4518423" cy="250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lnSpc>
                <a:spcPct val="85000"/>
              </a:lnSpc>
              <a:spcBef>
                <a:spcPts val="200"/>
              </a:spcBef>
              <a:buClr>
                <a:srgbClr val="021EAA"/>
              </a:buClr>
              <a:buFont typeface="Wingdings"/>
              <a:defRPr sz="3000" u="sng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type=NS</a:t>
            </a:r>
          </a:p>
          <a:p>
            <a:pPr marL="681536" marR="40640" indent="-183696" defTabSz="910828">
              <a:lnSpc>
                <a:spcPct val="85000"/>
              </a:lnSpc>
              <a:spcBef>
                <a:spcPts val="200"/>
              </a:spcBef>
              <a:buClr>
                <a:srgbClr val="021EAA"/>
              </a:buClr>
              <a:buSzPct val="100000"/>
              <a:buChar char=""/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is domain (e.g., foo.com)</a:t>
            </a:r>
            <a:endParaRPr>
              <a:latin typeface="+mn-lt"/>
              <a:ea typeface="+mn-ea"/>
              <a:cs typeface="+mn-cs"/>
              <a:sym typeface="Gill Sans MT"/>
            </a:endParaRPr>
          </a:p>
          <a:p>
            <a:pPr marL="681536" marR="40640" indent="-183696" defTabSz="910828">
              <a:lnSpc>
                <a:spcPct val="85000"/>
              </a:lnSpc>
              <a:spcBef>
                <a:spcPts val="200"/>
              </a:spcBef>
              <a:buClr>
                <a:srgbClr val="021EAA"/>
              </a:buClr>
              <a:buSzPct val="100000"/>
              <a:buChar char=""/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is hostname of authoritative name server for this domain</a:t>
            </a:r>
          </a:p>
        </p:txBody>
      </p:sp>
      <p:sp>
        <p:nvSpPr>
          <p:cNvPr id="540" name="RR format: (name, value, type, ttl)"/>
          <p:cNvSpPr/>
          <p:nvPr/>
        </p:nvSpPr>
        <p:spPr>
          <a:xfrm>
            <a:off x="1144388" y="1313025"/>
            <a:ext cx="6855223" cy="67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600"/>
            </a:pPr>
            <a:r>
              <a:t>RR format: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</a:p>
        </p:txBody>
      </p:sp>
      <p:sp>
        <p:nvSpPr>
          <p:cNvPr id="541" name="type=A (default)…"/>
          <p:cNvSpPr/>
          <p:nvPr/>
        </p:nvSpPr>
        <p:spPr>
          <a:xfrm>
            <a:off x="263194" y="2121841"/>
            <a:ext cx="4072401" cy="132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lnSpc>
                <a:spcPct val="70000"/>
              </a:lnSpc>
              <a:spcBef>
                <a:spcPts val="100"/>
              </a:spcBef>
              <a:buClr>
                <a:srgbClr val="021EAA"/>
              </a:buClr>
              <a:buFont typeface="Wingdings"/>
              <a:defRPr sz="3000" u="sng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type=A </a:t>
            </a:r>
            <a:r>
              <a:rPr>
                <a:solidFill>
                  <a:srgbClr val="000000"/>
                </a:solidFill>
              </a:rPr>
              <a:t>(default)</a:t>
            </a:r>
          </a:p>
          <a:p>
            <a:pPr marL="681536" marR="40640" indent="-183696" defTabSz="910828">
              <a:lnSpc>
                <a:spcPct val="70000"/>
              </a:lnSpc>
              <a:spcBef>
                <a:spcPts val="100"/>
              </a:spcBef>
              <a:buClr>
                <a:srgbClr val="021EAA"/>
              </a:buClr>
              <a:buSzPct val="100000"/>
              <a:buChar char=""/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is hostname</a:t>
            </a:r>
          </a:p>
          <a:p>
            <a:pPr marL="681536" marR="40640" indent="-183696" defTabSz="910828">
              <a:lnSpc>
                <a:spcPct val="70000"/>
              </a:lnSpc>
              <a:spcBef>
                <a:spcPts val="100"/>
              </a:spcBef>
              <a:buClr>
                <a:srgbClr val="021EAA"/>
              </a:buClr>
              <a:buSzPct val="100000"/>
              <a:buChar char=""/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is IP address</a:t>
            </a:r>
          </a:p>
        </p:txBody>
      </p:sp>
      <p:sp>
        <p:nvSpPr>
          <p:cNvPr id="542" name="type=CNAME…"/>
          <p:cNvSpPr/>
          <p:nvPr/>
        </p:nvSpPr>
        <p:spPr>
          <a:xfrm>
            <a:off x="3978671" y="2121841"/>
            <a:ext cx="5689469" cy="251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lnSpc>
                <a:spcPct val="80000"/>
              </a:lnSpc>
              <a:buClr>
                <a:srgbClr val="434ED6"/>
              </a:buClr>
              <a:buFont typeface="Gill Sans MT"/>
              <a:defRPr sz="2700" u="sng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type=CNAME</a:t>
            </a:r>
          </a:p>
          <a:p>
            <a:pPr marL="681536" marR="40640" indent="-183696" defTabSz="910828">
              <a:lnSpc>
                <a:spcPct val="80000"/>
              </a:lnSpc>
              <a:buClr>
                <a:srgbClr val="021EAA"/>
              </a:buClr>
              <a:buSzPct val="100000"/>
              <a:buChar char=""/>
              <a:defRPr sz="27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alias name for some “canonical” (the real) name</a:t>
            </a:r>
          </a:p>
          <a:p>
            <a:pPr marL="712152" marR="40640" indent="-214312" defTabSz="910828">
              <a:lnSpc>
                <a:spcPct val="80000"/>
              </a:lnSpc>
              <a:buClr>
                <a:srgbClr val="021EAA"/>
              </a:buClr>
              <a:buSzPct val="100000"/>
              <a:buChar char=""/>
              <a:defRPr sz="27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www.ibm.com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is really</a:t>
            </a:r>
          </a:p>
          <a:p>
            <a:pPr marL="783589" marR="40640" indent="-285749" defTabSz="910828">
              <a:lnSpc>
                <a:spcPct val="80000"/>
              </a:lnSpc>
              <a:buClr>
                <a:srgbClr val="021EAA"/>
              </a:buClr>
              <a:buFont typeface="Wingdings"/>
              <a:defRPr sz="27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servereast.backup2.ibm.com</a:t>
            </a:r>
          </a:p>
          <a:p>
            <a:pPr marL="681536" marR="40640" indent="-183696" defTabSz="910828">
              <a:lnSpc>
                <a:spcPct val="80000"/>
              </a:lnSpc>
              <a:buClr>
                <a:srgbClr val="021EAA"/>
              </a:buClr>
              <a:buSzPct val="100000"/>
              <a:buChar char=""/>
              <a:defRPr sz="27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is canonical name</a:t>
            </a:r>
          </a:p>
        </p:txBody>
      </p:sp>
      <p:sp>
        <p:nvSpPr>
          <p:cNvPr id="543" name="type=MX…"/>
          <p:cNvSpPr/>
          <p:nvPr/>
        </p:nvSpPr>
        <p:spPr>
          <a:xfrm>
            <a:off x="4613308" y="4795528"/>
            <a:ext cx="4420196" cy="1700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Gill Sans MT"/>
              <a:defRPr sz="2800" u="sng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type=MX</a:t>
            </a:r>
          </a:p>
          <a:p>
            <a:pPr marL="681536" marR="40640" indent="-183696" defTabSz="910828">
              <a:lnSpc>
                <a:spcPct val="80000"/>
              </a:lnSpc>
              <a:buClr>
                <a:srgbClr val="021EAA"/>
              </a:buClr>
              <a:buSzPct val="100000"/>
              <a:buChar char=""/>
              <a:defRPr sz="2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is name of mailserver associated with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  <p:sp>
        <p:nvSpPr>
          <p:cNvPr id="5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46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6"/>
      <p:bldP build="whole" bldLvl="1" animBg="1" rev="0" advAuto="0" spid="541" grpId="3"/>
      <p:bldP build="whole" bldLvl="1" animBg="1" rev="0" advAuto="0" spid="542" grpId="5"/>
      <p:bldP build="whole" bldLvl="1" animBg="1" rev="0" advAuto="0" spid="540" grpId="2"/>
      <p:bldP build="whole" bldLvl="1" animBg="1" rev="0" advAuto="0" spid="539" grpId="4"/>
      <p:bldP build="whole" bldLvl="1" animBg="1" rev="0" advAuto="0" spid="53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DN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Examples</a:t>
            </a:r>
          </a:p>
        </p:txBody>
      </p:sp>
      <p:sp>
        <p:nvSpPr>
          <p:cNvPr id="549" name="dig -t A rprustagi.com @8.8.8.8…"/>
          <p:cNvSpPr txBox="1"/>
          <p:nvPr>
            <p:ph type="body" idx="1"/>
          </p:nvPr>
        </p:nvSpPr>
        <p:spPr>
          <a:xfrm>
            <a:off x="445769" y="728644"/>
            <a:ext cx="8252462" cy="5527050"/>
          </a:xfrm>
          <a:prstGeom prst="rect">
            <a:avLst/>
          </a:prstGeom>
        </p:spPr>
        <p:txBody>
          <a:bodyPr/>
          <a:lstStyle/>
          <a:p>
            <a:pPr marL="313770" indent="-274082">
              <a:spcBef>
                <a:spcPts val="0"/>
              </a:spcBef>
              <a:defRPr sz="3000"/>
            </a:pPr>
            <a:r>
              <a:t>dig -t A rprustagi.com @8.8.8.8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QUESTION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;rprustagi.com.			IN	NS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ANSWER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rprustagi.com.		7069	IN	A	69.161.146.196</a:t>
            </a:r>
          </a:p>
          <a:p>
            <a:pPr marL="313770" indent="-274082">
              <a:spcBef>
                <a:spcPts val="0"/>
              </a:spcBef>
              <a:defRPr sz="3000"/>
            </a:pPr>
            <a:r>
              <a:t>dig -t ns rprustagi.com @8.8.8.8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</a:t>
            </a:r>
            <a:r>
              <a:t>; QUESTION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;rprustagi.com.			IN	A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ANSWER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rprustagi.com.	7199	IN	NS	dns1.doteasy.com.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rprustagi.com.	7199	IN	NS	dns2.doteasy.com.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52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4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2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06" y="-71438"/>
            <a:ext cx="8653373" cy="6490031"/>
          </a:xfrm>
          <a:prstGeom prst="rect">
            <a:avLst/>
          </a:prstGeom>
        </p:spPr>
      </p:pic>
      <p:sp>
        <p:nvSpPr>
          <p:cNvPr id="54" name="Resources Acknowledgement"/>
          <p:cNvSpPr txBox="1"/>
          <p:nvPr/>
        </p:nvSpPr>
        <p:spPr>
          <a:xfrm>
            <a:off x="576399" y="231241"/>
            <a:ext cx="5170548" cy="46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40640" marR="40640" defTabSz="910828">
              <a:spcBef>
                <a:spcPts val="400"/>
              </a:spcBef>
              <a:defRPr b="1" sz="2800"/>
            </a:lvl1pPr>
          </a:lstStyle>
          <a:p>
            <a:pPr/>
            <a:r>
              <a:t>Resources Acknowledgement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DN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Examples</a:t>
            </a:r>
          </a:p>
        </p:txBody>
      </p:sp>
      <p:sp>
        <p:nvSpPr>
          <p:cNvPr id="555" name="dig -t  MX rprustagi.com @8.8.8.8…"/>
          <p:cNvSpPr txBox="1"/>
          <p:nvPr>
            <p:ph type="body" idx="1"/>
          </p:nvPr>
        </p:nvSpPr>
        <p:spPr>
          <a:xfrm>
            <a:off x="445769" y="728644"/>
            <a:ext cx="8252462" cy="5541734"/>
          </a:xfrm>
          <a:prstGeom prst="rect">
            <a:avLst/>
          </a:prstGeom>
        </p:spPr>
        <p:txBody>
          <a:bodyPr/>
          <a:lstStyle/>
          <a:p>
            <a:pPr marL="313770" indent="-274082">
              <a:spcBef>
                <a:spcPts val="0"/>
              </a:spcBef>
              <a:defRPr sz="3000"/>
            </a:pPr>
            <a:r>
              <a:t>dig -t  MX rprustagi.com @8.8.8.8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QUESTION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;rprustagi.com.			IN	MX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ANSWER SECTION: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rprustagi.com.		6934	IN	MX	15 dpmailbu.doteasy.com.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rprustagi.com.		6934	IN	MX	10 dpmail06.doteasy.com.</a:t>
            </a:r>
          </a:p>
        </p:txBody>
      </p:sp>
      <p:sp>
        <p:nvSpPr>
          <p:cNvPr id="5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58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5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DNS protocol, mes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 protocol, messages</a:t>
            </a:r>
          </a:p>
        </p:txBody>
      </p:sp>
      <p:sp>
        <p:nvSpPr>
          <p:cNvPr id="561" name="query and reply messages, both with same message format"/>
          <p:cNvSpPr txBox="1"/>
          <p:nvPr>
            <p:ph type="body" sz="quarter" idx="1"/>
          </p:nvPr>
        </p:nvSpPr>
        <p:spPr>
          <a:xfrm>
            <a:off x="445769" y="986772"/>
            <a:ext cx="8252462" cy="833474"/>
          </a:xfrm>
          <a:prstGeom prst="rect">
            <a:avLst/>
          </a:prstGeom>
        </p:spPr>
        <p:txBody>
          <a:bodyPr/>
          <a:lstStyle/>
          <a:p>
            <a:pPr marL="359047" indent="-318407">
              <a:buSzPct val="65000"/>
            </a:pPr>
            <a:r>
              <a:rPr i="1"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query</a:t>
            </a:r>
            <a:r>
              <a:rPr sz="2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</a:t>
            </a:r>
            <a:r>
              <a:rPr sz="2600"/>
              <a:t>and </a:t>
            </a:r>
            <a:r>
              <a:rPr i="1"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reply</a:t>
            </a:r>
            <a:r>
              <a:rPr sz="2600"/>
              <a:t> messages, both with same </a:t>
            </a:r>
            <a:r>
              <a:rPr i="1"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message format</a:t>
            </a:r>
          </a:p>
        </p:txBody>
      </p:sp>
      <p:sp>
        <p:nvSpPr>
          <p:cNvPr id="562" name="msg header…"/>
          <p:cNvSpPr/>
          <p:nvPr/>
        </p:nvSpPr>
        <p:spPr>
          <a:xfrm>
            <a:off x="456670" y="2075656"/>
            <a:ext cx="3580806" cy="384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50701" marR="40640" indent="-269421" defTabSz="910828">
              <a:lnSpc>
                <a:spcPct val="90000"/>
              </a:lnSpc>
              <a:spcBef>
                <a:spcPts val="100"/>
              </a:spcBef>
              <a:buSzPct val="65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msg header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100"/>
              </a:spcBef>
              <a:buSzPct val="65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identification:</a:t>
            </a:r>
            <a:r>
              <a:t> 16 bit # for query, reply to query uses same #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100"/>
              </a:spcBef>
              <a:buSzPct val="65000"/>
              <a:buChar char="•"/>
              <a:defRPr sz="26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flags:</a:t>
            </a:r>
          </a:p>
          <a:p>
            <a:pPr lvl="1" marL="718275" marR="40640" indent="-220435" defTabSz="91082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query or reply</a:t>
            </a:r>
          </a:p>
          <a:p>
            <a:pPr lvl="1" marL="718275" marR="40640" indent="-220435" defTabSz="91082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recursion desired </a:t>
            </a:r>
          </a:p>
          <a:p>
            <a:pPr lvl="1" marL="718275" marR="40640" indent="-220435" defTabSz="91082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recursion available</a:t>
            </a:r>
          </a:p>
          <a:p>
            <a:pPr lvl="1" marL="718275" marR="40640" indent="-220435" defTabSz="91082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reply is authoritative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4241601" y="2216149"/>
            <a:ext cx="4208821" cy="4184651"/>
            <a:chOff x="0" y="0"/>
            <a:chExt cx="4208819" cy="4184649"/>
          </a:xfrm>
        </p:grpSpPr>
        <p:sp>
          <p:nvSpPr>
            <p:cNvPr id="563" name="Rectangle"/>
            <p:cNvSpPr/>
            <p:nvPr/>
          </p:nvSpPr>
          <p:spPr>
            <a:xfrm>
              <a:off x="122945" y="0"/>
              <a:ext cx="3992121" cy="4103688"/>
            </a:xfrm>
            <a:prstGeom prst="rect">
              <a:avLst/>
            </a:prstGeom>
            <a:solidFill>
              <a:srgbClr val="021EAA"/>
            </a:solidFill>
            <a:ln w="952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64" name="Rectangle"/>
            <p:cNvSpPr/>
            <p:nvPr/>
          </p:nvSpPr>
          <p:spPr>
            <a:xfrm>
              <a:off x="29585" y="80962"/>
              <a:ext cx="3992121" cy="4103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15998" y="3508375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9585" y="2822574"/>
              <a:ext cx="4027186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15998" y="2136775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15998" y="1462087"/>
              <a:ext cx="4027185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9861" y="1004887"/>
              <a:ext cx="4027186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0" y="554037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2023454" y="92075"/>
              <a:ext cx="3507" cy="13604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identification"/>
            <p:cNvSpPr/>
            <p:nvPr/>
          </p:nvSpPr>
          <p:spPr>
            <a:xfrm>
              <a:off x="298269" y="152399"/>
              <a:ext cx="169722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identification</a:t>
              </a:r>
            </a:p>
          </p:txBody>
        </p:sp>
        <p:sp>
          <p:nvSpPr>
            <p:cNvPr id="573" name="flags"/>
            <p:cNvSpPr/>
            <p:nvPr/>
          </p:nvSpPr>
          <p:spPr>
            <a:xfrm>
              <a:off x="2644100" y="152399"/>
              <a:ext cx="759971" cy="367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100"/>
              </a:lvl1pPr>
            </a:lstStyle>
            <a:p>
              <a:pPr/>
              <a:r>
                <a:t>flags</a:t>
              </a:r>
            </a:p>
          </p:txBody>
        </p:sp>
        <p:sp>
          <p:nvSpPr>
            <p:cNvPr id="574" name="# questions"/>
            <p:cNvSpPr/>
            <p:nvPr/>
          </p:nvSpPr>
          <p:spPr>
            <a:xfrm>
              <a:off x="333334" y="609600"/>
              <a:ext cx="157258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questions</a:t>
              </a:r>
            </a:p>
          </p:txBody>
        </p:sp>
        <p:sp>
          <p:nvSpPr>
            <p:cNvPr id="575" name="questions (variable # of questions)"/>
            <p:cNvSpPr/>
            <p:nvPr/>
          </p:nvSpPr>
          <p:spPr>
            <a:xfrm>
              <a:off x="205347" y="1620837"/>
              <a:ext cx="3983106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questions (variable # of questions)</a:t>
              </a:r>
            </a:p>
          </p:txBody>
        </p:sp>
        <p:sp>
          <p:nvSpPr>
            <p:cNvPr id="576" name="# additional RRs"/>
            <p:cNvSpPr/>
            <p:nvPr/>
          </p:nvSpPr>
          <p:spPr>
            <a:xfrm>
              <a:off x="2093583" y="1065212"/>
              <a:ext cx="1990250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# additional RRs</a:t>
              </a:r>
            </a:p>
          </p:txBody>
        </p:sp>
        <p:sp>
          <p:nvSpPr>
            <p:cNvPr id="577" name="# authority RRs"/>
            <p:cNvSpPr/>
            <p:nvPr/>
          </p:nvSpPr>
          <p:spPr>
            <a:xfrm>
              <a:off x="3725" y="1066799"/>
              <a:ext cx="207102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authority RRs</a:t>
              </a:r>
            </a:p>
          </p:txBody>
        </p:sp>
        <p:sp>
          <p:nvSpPr>
            <p:cNvPr id="578" name="# answer RRs"/>
            <p:cNvSpPr/>
            <p:nvPr/>
          </p:nvSpPr>
          <p:spPr>
            <a:xfrm>
              <a:off x="2199216" y="619124"/>
              <a:ext cx="189939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answer RRs</a:t>
              </a:r>
            </a:p>
          </p:txBody>
        </p:sp>
        <p:sp>
          <p:nvSpPr>
            <p:cNvPr id="579" name="answers (variable # of RRs)"/>
            <p:cNvSpPr/>
            <p:nvPr/>
          </p:nvSpPr>
          <p:spPr>
            <a:xfrm>
              <a:off x="226312" y="2206246"/>
              <a:ext cx="359866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answers (variable # of RRs)</a:t>
              </a:r>
            </a:p>
          </p:txBody>
        </p:sp>
        <p:sp>
          <p:nvSpPr>
            <p:cNvPr id="580" name="authority (variable # of RRs)"/>
            <p:cNvSpPr/>
            <p:nvPr/>
          </p:nvSpPr>
          <p:spPr>
            <a:xfrm>
              <a:off x="578787" y="2989857"/>
              <a:ext cx="363003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authority (variable # of RRs)</a:t>
              </a:r>
            </a:p>
          </p:txBody>
        </p:sp>
        <p:sp>
          <p:nvSpPr>
            <p:cNvPr id="581" name="additional info (variable # of RRs)"/>
            <p:cNvSpPr/>
            <p:nvPr/>
          </p:nvSpPr>
          <p:spPr>
            <a:xfrm>
              <a:off x="243919" y="3657599"/>
              <a:ext cx="3870555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additional info (variable # of RRs)</a:t>
              </a:r>
            </a:p>
          </p:txBody>
        </p:sp>
      </p:grpSp>
      <p:sp>
        <p:nvSpPr>
          <p:cNvPr id="583" name="Line"/>
          <p:cNvSpPr/>
          <p:nvPr/>
        </p:nvSpPr>
        <p:spPr>
          <a:xfrm flipV="1">
            <a:off x="3417887" y="2568575"/>
            <a:ext cx="1165226" cy="327026"/>
          </a:xfrm>
          <a:prstGeom prst="line">
            <a:avLst/>
          </a:prstGeom>
          <a:ln w="254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4" name="Line"/>
          <p:cNvSpPr/>
          <p:nvPr/>
        </p:nvSpPr>
        <p:spPr>
          <a:xfrm flipV="1">
            <a:off x="1661781" y="2547937"/>
            <a:ext cx="5043820" cy="1762126"/>
          </a:xfrm>
          <a:prstGeom prst="line">
            <a:avLst/>
          </a:prstGeom>
          <a:ln w="254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91" name="Group"/>
          <p:cNvGrpSpPr/>
          <p:nvPr/>
        </p:nvGrpSpPr>
        <p:grpSpPr>
          <a:xfrm>
            <a:off x="4271962" y="1895475"/>
            <a:ext cx="3522664" cy="330660"/>
            <a:chOff x="0" y="0"/>
            <a:chExt cx="3522662" cy="330658"/>
          </a:xfrm>
        </p:grpSpPr>
        <p:sp>
          <p:nvSpPr>
            <p:cNvPr id="585" name="2 bytes"/>
            <p:cNvSpPr/>
            <p:nvPr/>
          </p:nvSpPr>
          <p:spPr>
            <a:xfrm>
              <a:off x="541138" y="0"/>
              <a:ext cx="861813" cy="330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2 bytes</a:t>
              </a:r>
            </a:p>
          </p:txBody>
        </p:sp>
        <p:sp>
          <p:nvSpPr>
            <p:cNvPr id="586" name="Line"/>
            <p:cNvSpPr/>
            <p:nvPr/>
          </p:nvSpPr>
          <p:spPr>
            <a:xfrm>
              <a:off x="1228724" y="142875"/>
              <a:ext cx="519114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 flipH="1" flipV="1">
              <a:off x="0" y="142875"/>
              <a:ext cx="519113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2 bytes"/>
            <p:cNvSpPr/>
            <p:nvPr/>
          </p:nvSpPr>
          <p:spPr>
            <a:xfrm>
              <a:off x="2316162" y="0"/>
              <a:ext cx="861812" cy="330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2 bytes</a:t>
              </a:r>
            </a:p>
          </p:txBody>
        </p:sp>
        <p:sp>
          <p:nvSpPr>
            <p:cNvPr id="589" name="Line"/>
            <p:cNvSpPr/>
            <p:nvPr/>
          </p:nvSpPr>
          <p:spPr>
            <a:xfrm>
              <a:off x="3003549" y="142875"/>
              <a:ext cx="519114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H="1" flipV="1">
              <a:off x="1774825" y="142875"/>
              <a:ext cx="519113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7889186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94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3" grpId="5"/>
      <p:bldP build="whole" bldLvl="1" animBg="1" rev="0" advAuto="0" spid="582" grpId="2"/>
      <p:bldP build="whole" bldLvl="1" animBg="1" rev="0" advAuto="0" spid="584" grpId="6"/>
      <p:bldP build="whole" bldLvl="1" animBg="1" rev="0" advAuto="0" spid="561" grpId="1"/>
      <p:bldP build="p" bldLvl="5" animBg="1" rev="0" advAuto="0" spid="562" grpId="4"/>
      <p:bldP build="whole" bldLvl="1" animBg="1" rev="0" advAuto="0" spid="591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name, type fields…"/>
          <p:cNvSpPr/>
          <p:nvPr/>
        </p:nvSpPr>
        <p:spPr>
          <a:xfrm>
            <a:off x="897852" y="2832318"/>
            <a:ext cx="2202536" cy="7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name, type fields</a:t>
            </a:r>
          </a:p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 for a query</a:t>
            </a:r>
          </a:p>
        </p:txBody>
      </p:sp>
      <p:sp>
        <p:nvSpPr>
          <p:cNvPr id="597" name="RRs in response…"/>
          <p:cNvSpPr/>
          <p:nvPr/>
        </p:nvSpPr>
        <p:spPr>
          <a:xfrm>
            <a:off x="576923" y="3553837"/>
            <a:ext cx="2530013" cy="7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RRs in response</a:t>
            </a:r>
          </a:p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to query</a:t>
            </a:r>
          </a:p>
        </p:txBody>
      </p:sp>
      <p:sp>
        <p:nvSpPr>
          <p:cNvPr id="598" name="records for…"/>
          <p:cNvSpPr/>
          <p:nvPr/>
        </p:nvSpPr>
        <p:spPr>
          <a:xfrm>
            <a:off x="455625" y="4207093"/>
            <a:ext cx="2651113" cy="70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records for</a:t>
            </a:r>
          </a:p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authoritative servers</a:t>
            </a:r>
          </a:p>
        </p:txBody>
      </p:sp>
      <p:sp>
        <p:nvSpPr>
          <p:cNvPr id="599" name="additional “helpful”…"/>
          <p:cNvSpPr/>
          <p:nvPr/>
        </p:nvSpPr>
        <p:spPr>
          <a:xfrm>
            <a:off x="330187" y="4929008"/>
            <a:ext cx="2763851" cy="70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additional “helpful”</a:t>
            </a:r>
          </a:p>
          <a:p>
            <a:pPr marL="40640" marR="40640" algn="r" defTabSz="910828">
              <a:lnSpc>
                <a:spcPct val="85000"/>
              </a:lnSpc>
              <a:buClr>
                <a:srgbClr val="000000"/>
              </a:buClr>
              <a:buFont typeface="Gill Sans MT"/>
              <a:defRPr sz="2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info that may be used</a:t>
            </a:r>
          </a:p>
        </p:txBody>
      </p:sp>
      <p:sp>
        <p:nvSpPr>
          <p:cNvPr id="600" name="Line"/>
          <p:cNvSpPr/>
          <p:nvPr/>
        </p:nvSpPr>
        <p:spPr>
          <a:xfrm flipH="1">
            <a:off x="3101975" y="5241131"/>
            <a:ext cx="1375172" cy="1588"/>
          </a:xfrm>
          <a:prstGeom prst="line">
            <a:avLst/>
          </a:prstGeom>
          <a:ln w="127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1" name="Line"/>
          <p:cNvSpPr/>
          <p:nvPr/>
        </p:nvSpPr>
        <p:spPr>
          <a:xfrm flipH="1">
            <a:off x="3109912" y="4582319"/>
            <a:ext cx="1375173" cy="1588"/>
          </a:xfrm>
          <a:prstGeom prst="line">
            <a:avLst/>
          </a:prstGeom>
          <a:ln w="127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2" name="Line"/>
          <p:cNvSpPr/>
          <p:nvPr/>
        </p:nvSpPr>
        <p:spPr>
          <a:xfrm flipH="1">
            <a:off x="3117850" y="3923506"/>
            <a:ext cx="1375173" cy="1589"/>
          </a:xfrm>
          <a:prstGeom prst="line">
            <a:avLst/>
          </a:prstGeom>
          <a:ln w="127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3" name="Line"/>
          <p:cNvSpPr/>
          <p:nvPr/>
        </p:nvSpPr>
        <p:spPr>
          <a:xfrm flipH="1">
            <a:off x="3103562" y="3198018"/>
            <a:ext cx="1375173" cy="1589"/>
          </a:xfrm>
          <a:prstGeom prst="line">
            <a:avLst/>
          </a:prstGeom>
          <a:ln w="127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4" name="DNS protocol, messages"/>
          <p:cNvSpPr/>
          <p:nvPr/>
        </p:nvSpPr>
        <p:spPr>
          <a:xfrm>
            <a:off x="433558" y="-75010"/>
            <a:ext cx="7786689" cy="65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L="40640" marR="40640" defTabSz="910828">
              <a:buClr>
                <a:srgbClr val="021EAA"/>
              </a:buClr>
              <a:buFont typeface="Gill Sans MT"/>
              <a:defRPr sz="3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DNS protocol, messages</a:t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xfrm>
            <a:off x="7939986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6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07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  <p:grpSp>
        <p:nvGrpSpPr>
          <p:cNvPr id="627" name="Group"/>
          <p:cNvGrpSpPr/>
          <p:nvPr/>
        </p:nvGrpSpPr>
        <p:grpSpPr>
          <a:xfrm>
            <a:off x="4258534" y="1497012"/>
            <a:ext cx="4208821" cy="4184651"/>
            <a:chOff x="0" y="0"/>
            <a:chExt cx="4208819" cy="4184649"/>
          </a:xfrm>
        </p:grpSpPr>
        <p:sp>
          <p:nvSpPr>
            <p:cNvPr id="608" name="Rectangle"/>
            <p:cNvSpPr/>
            <p:nvPr/>
          </p:nvSpPr>
          <p:spPr>
            <a:xfrm>
              <a:off x="122945" y="0"/>
              <a:ext cx="3992121" cy="4103688"/>
            </a:xfrm>
            <a:prstGeom prst="rect">
              <a:avLst/>
            </a:prstGeom>
            <a:solidFill>
              <a:srgbClr val="021EAA"/>
            </a:solidFill>
            <a:ln w="952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09" name="Rectangle"/>
            <p:cNvSpPr/>
            <p:nvPr/>
          </p:nvSpPr>
          <p:spPr>
            <a:xfrm>
              <a:off x="29585" y="80962"/>
              <a:ext cx="3992121" cy="4103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5998" y="3508375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29585" y="2822574"/>
              <a:ext cx="4027186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15998" y="2136775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15998" y="1462087"/>
              <a:ext cx="4027185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9861" y="1004887"/>
              <a:ext cx="4027186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0" y="554037"/>
              <a:ext cx="402718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2023454" y="92075"/>
              <a:ext cx="3507" cy="13604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identification"/>
            <p:cNvSpPr/>
            <p:nvPr/>
          </p:nvSpPr>
          <p:spPr>
            <a:xfrm>
              <a:off x="298269" y="152399"/>
              <a:ext cx="169722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identification</a:t>
              </a:r>
            </a:p>
          </p:txBody>
        </p:sp>
        <p:sp>
          <p:nvSpPr>
            <p:cNvPr id="618" name="flags"/>
            <p:cNvSpPr/>
            <p:nvPr/>
          </p:nvSpPr>
          <p:spPr>
            <a:xfrm>
              <a:off x="2644100" y="152399"/>
              <a:ext cx="759971" cy="367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100"/>
              </a:lvl1pPr>
            </a:lstStyle>
            <a:p>
              <a:pPr/>
              <a:r>
                <a:t>flags</a:t>
              </a:r>
            </a:p>
          </p:txBody>
        </p:sp>
        <p:sp>
          <p:nvSpPr>
            <p:cNvPr id="619" name="# questions"/>
            <p:cNvSpPr/>
            <p:nvPr/>
          </p:nvSpPr>
          <p:spPr>
            <a:xfrm>
              <a:off x="333334" y="609600"/>
              <a:ext cx="157258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questions</a:t>
              </a:r>
            </a:p>
          </p:txBody>
        </p:sp>
        <p:sp>
          <p:nvSpPr>
            <p:cNvPr id="620" name="questions (variable # of questions)"/>
            <p:cNvSpPr/>
            <p:nvPr/>
          </p:nvSpPr>
          <p:spPr>
            <a:xfrm>
              <a:off x="205347" y="1620837"/>
              <a:ext cx="3983106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questions (variable # of questions)</a:t>
              </a:r>
            </a:p>
          </p:txBody>
        </p:sp>
        <p:sp>
          <p:nvSpPr>
            <p:cNvPr id="621" name="# additional RRs"/>
            <p:cNvSpPr/>
            <p:nvPr/>
          </p:nvSpPr>
          <p:spPr>
            <a:xfrm>
              <a:off x="2093583" y="1065212"/>
              <a:ext cx="1990250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# additional RRs</a:t>
              </a:r>
            </a:p>
          </p:txBody>
        </p:sp>
        <p:sp>
          <p:nvSpPr>
            <p:cNvPr id="622" name="# authority RRs"/>
            <p:cNvSpPr/>
            <p:nvPr/>
          </p:nvSpPr>
          <p:spPr>
            <a:xfrm>
              <a:off x="3725" y="1066799"/>
              <a:ext cx="207102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authority RRs</a:t>
              </a:r>
            </a:p>
          </p:txBody>
        </p:sp>
        <p:sp>
          <p:nvSpPr>
            <p:cNvPr id="623" name="# answer RRs"/>
            <p:cNvSpPr/>
            <p:nvPr/>
          </p:nvSpPr>
          <p:spPr>
            <a:xfrm>
              <a:off x="2199216" y="619124"/>
              <a:ext cx="189939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# answer RRs</a:t>
              </a:r>
            </a:p>
          </p:txBody>
        </p:sp>
        <p:sp>
          <p:nvSpPr>
            <p:cNvPr id="624" name="answers (variable # of RRs)"/>
            <p:cNvSpPr/>
            <p:nvPr/>
          </p:nvSpPr>
          <p:spPr>
            <a:xfrm>
              <a:off x="226312" y="2206246"/>
              <a:ext cx="3598667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answers (variable # of RRs)</a:t>
              </a:r>
            </a:p>
          </p:txBody>
        </p:sp>
        <p:sp>
          <p:nvSpPr>
            <p:cNvPr id="625" name="authority (variable # of RRs)"/>
            <p:cNvSpPr/>
            <p:nvPr/>
          </p:nvSpPr>
          <p:spPr>
            <a:xfrm>
              <a:off x="578787" y="2989857"/>
              <a:ext cx="3630033" cy="35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2000"/>
              </a:lvl1pPr>
            </a:lstStyle>
            <a:p>
              <a:pPr/>
              <a:r>
                <a:t>authority (variable # of RRs)</a:t>
              </a:r>
            </a:p>
          </p:txBody>
        </p:sp>
        <p:sp>
          <p:nvSpPr>
            <p:cNvPr id="626" name="additional info (variable # of RRs)"/>
            <p:cNvSpPr/>
            <p:nvPr/>
          </p:nvSpPr>
          <p:spPr>
            <a:xfrm>
              <a:off x="243919" y="3657599"/>
              <a:ext cx="3870555" cy="33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additional info (variable # of RRs)</a:t>
              </a: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4288896" y="1176337"/>
            <a:ext cx="1811140" cy="1270001"/>
            <a:chOff x="0" y="0"/>
            <a:chExt cx="1811138" cy="1270000"/>
          </a:xfrm>
        </p:grpSpPr>
        <p:sp>
          <p:nvSpPr>
            <p:cNvPr id="628" name="2 bytes"/>
            <p:cNvSpPr/>
            <p:nvPr/>
          </p:nvSpPr>
          <p:spPr>
            <a:xfrm>
              <a:off x="54113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2 bytes</a:t>
              </a:r>
            </a:p>
          </p:txBody>
        </p:sp>
        <p:sp>
          <p:nvSpPr>
            <p:cNvPr id="629" name="Line"/>
            <p:cNvSpPr/>
            <p:nvPr/>
          </p:nvSpPr>
          <p:spPr>
            <a:xfrm>
              <a:off x="1228724" y="142875"/>
              <a:ext cx="519114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H="1" flipV="1">
              <a:off x="0" y="142875"/>
              <a:ext cx="519113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6063721" y="1176337"/>
            <a:ext cx="1811338" cy="1270001"/>
            <a:chOff x="0" y="0"/>
            <a:chExt cx="1811337" cy="1270000"/>
          </a:xfrm>
        </p:grpSpPr>
        <p:sp>
          <p:nvSpPr>
            <p:cNvPr id="632" name="2 bytes"/>
            <p:cNvSpPr/>
            <p:nvPr/>
          </p:nvSpPr>
          <p:spPr>
            <a:xfrm>
              <a:off x="54133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Arial"/>
                <a:defRPr sz="1800"/>
              </a:lvl1pPr>
            </a:lstStyle>
            <a:p>
              <a:pPr/>
              <a:r>
                <a:t>2 bytes</a:t>
              </a:r>
            </a:p>
          </p:txBody>
        </p:sp>
        <p:sp>
          <p:nvSpPr>
            <p:cNvPr id="633" name="Line"/>
            <p:cNvSpPr/>
            <p:nvPr/>
          </p:nvSpPr>
          <p:spPr>
            <a:xfrm>
              <a:off x="1228724" y="142875"/>
              <a:ext cx="519114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 flipH="1" flipV="1">
              <a:off x="0" y="142875"/>
              <a:ext cx="519113" cy="158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1" grpId="6"/>
      <p:bldP build="whole" bldLvl="1" animBg="1" rev="0" advAuto="0" spid="602" grpId="4"/>
      <p:bldP build="whole" bldLvl="1" animBg="1" rev="0" advAuto="0" spid="599" grpId="7"/>
      <p:bldP build="whole" bldLvl="1" animBg="1" rev="0" advAuto="0" spid="597" grpId="3"/>
      <p:bldP build="whole" bldLvl="1" animBg="1" rev="0" advAuto="0" spid="603" grpId="2"/>
      <p:bldP build="whole" bldLvl="1" animBg="1" rev="0" advAuto="0" spid="598" grpId="5"/>
      <p:bldP build="whole" bldLvl="1" animBg="1" rev="0" advAuto="0" spid="596" grpId="1"/>
      <p:bldP build="whole" bldLvl="1" animBg="1" rev="0" advAuto="0" spid="600" grpId="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NS query/respons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query/response example</a:t>
            </a:r>
          </a:p>
        </p:txBody>
      </p:sp>
      <p:sp>
        <p:nvSpPr>
          <p:cNvPr id="638" name="Capture file: ksit-dns-query.pc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545" indent="-112857">
              <a:lnSpc>
                <a:spcPct val="6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Capture file: </a:t>
            </a:r>
            <a:r>
              <a:rPr b="1"/>
              <a:t>ksit-dns-query.pcap</a:t>
            </a:r>
          </a:p>
          <a:p>
            <a:pPr marL="0" indent="0">
              <a:lnSpc>
                <a:spcPct val="60000"/>
              </a:lnSpc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 dig @4.2.2.2 ksit.edu.in ANY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 &lt;&lt;&gt;&gt; DiG 9.10.6 &lt;&lt;&gt;&gt; @4.2.2.2 ksit.edu.in ANY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 (1 server found)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global options: +cmd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Got answer: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-&gt;&gt;HEADER&lt;&lt;- opcode: QUERY, status: NOERROR, id: 46228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flags: qr rd ra; QUERY: 1, ANSWER: 12, AUTHORITY: 0, ADDITIONAL: 1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OPT PSEUDOSECTION: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 EDNS: version: 0, flags:; udp: 8192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QUESTION SECTION: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;ksit.edu.in.			IN	ANY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ANSWER SECTION: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10471	IN	A	166.62.27.184</a:t>
            </a:r>
          </a:p>
        </p:txBody>
      </p:sp>
      <p:sp>
        <p:nvSpPr>
          <p:cNvPr id="6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0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41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DNS query/response examp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query/response example…</a:t>
            </a:r>
          </a:p>
        </p:txBody>
      </p:sp>
      <p:sp>
        <p:nvSpPr>
          <p:cNvPr id="644" name="ksit.edu.in.  3406 IN NS ns21.domaincontrol.co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NS	ns21.domaincontrol.com.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NS	ns22.domaincontrol.com.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SOA	ns21.domaincontrol.com. dns.jomax.net. 2018061700 28800 7200 604800 600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MX	5 alt1.aspmx.l.google.com.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MX	5 alt2.aspmx.l.google.com.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MX	1 aspmx.l.google.com.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MX	10 aspmx2.googlemail.com.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MX	10 aspmx3.googlemail.com.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TXT	"google-site-verification=NyjmOua0GXrP8rj27-a6zlABkSmXMGyBaoQ0hTstGwc"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TXT	"MS=ms69244281"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ksit.edu.in.		3406	IN	TXT	"v=spf1 include:_spf.google.com ~all"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Query time: 524 msec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SERVER: 4.2.2.2#53(4.2.2.2)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WHEN: Tue Aug 14 16:18:59 IST 2018</a:t>
            </a:r>
          </a:p>
          <a:p>
            <a:pPr marL="0" marR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800">
                <a:uFillTx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;; MSG SIZE  rcvd: 445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47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Inserting records into DNS"/>
          <p:cNvSpPr txBox="1"/>
          <p:nvPr>
            <p:ph type="title"/>
          </p:nvPr>
        </p:nvSpPr>
        <p:spPr>
          <a:xfrm>
            <a:off x="685800" y="-81175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Inserting records into </a:t>
            </a:r>
            <a:r>
              <a:rPr sz="3800"/>
              <a:t>DNS</a:t>
            </a:r>
          </a:p>
        </p:txBody>
      </p:sp>
      <p:sp>
        <p:nvSpPr>
          <p:cNvPr id="650" name="example: new startup “Network Utopia”…"/>
          <p:cNvSpPr txBox="1"/>
          <p:nvPr>
            <p:ph type="body" idx="1"/>
          </p:nvPr>
        </p:nvSpPr>
        <p:spPr>
          <a:xfrm>
            <a:off x="200672" y="728644"/>
            <a:ext cx="8252461" cy="5400712"/>
          </a:xfrm>
          <a:prstGeom prst="rect">
            <a:avLst/>
          </a:prstGeom>
        </p:spPr>
        <p:txBody>
          <a:bodyPr/>
          <a:lstStyle/>
          <a:p>
            <a:pPr marL="432525" indent="-391885">
              <a:buSzPct val="65000"/>
            </a:pPr>
            <a:r>
              <a:t>example: new startup “Network Utopia”</a:t>
            </a:r>
          </a:p>
          <a:p>
            <a:pPr marL="432525" indent="-391885">
              <a:buSzPct val="65000"/>
            </a:pPr>
            <a:r>
              <a:t>register name networkuptopia.com at 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DNS registrar</a:t>
            </a:r>
            <a:r>
              <a:t> (e.g., Network Solutions)</a:t>
            </a:r>
          </a:p>
          <a:p>
            <a:pPr lvl="1" marL="855027" indent="-357187"/>
            <a:r>
              <a:t>provide names, IP addresses of authoritative name server (primary and secondary)</a:t>
            </a:r>
          </a:p>
          <a:p>
            <a:pPr lvl="1" marL="855027" indent="-357187"/>
            <a:r>
              <a:t>registrar inserts two RRs into .com TLD server: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1352867" indent="-357187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(dns1.networkutopia.com, 212.212.212.1, A)</a:t>
            </a:r>
          </a:p>
          <a:p>
            <a:pPr marL="432525" indent="-391885">
              <a:buSzPct val="65000"/>
            </a:pPr>
            <a:r>
              <a:t>create authoritative server type A record for www.networkuptopia.com; type MX record for networkutopia.com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xfrm>
            <a:off x="7855320" y="6427658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2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53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Attacking DNS"/>
          <p:cNvSpPr txBox="1"/>
          <p:nvPr>
            <p:ph type="title"/>
          </p:nvPr>
        </p:nvSpPr>
        <p:spPr>
          <a:xfrm>
            <a:off x="1126066" y="37686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Attacking DNS</a:t>
            </a:r>
          </a:p>
        </p:txBody>
      </p:sp>
      <p:sp>
        <p:nvSpPr>
          <p:cNvPr id="656" name="DDoS attacks…"/>
          <p:cNvSpPr txBox="1"/>
          <p:nvPr>
            <p:ph type="body" sz="half" idx="1"/>
          </p:nvPr>
        </p:nvSpPr>
        <p:spPr>
          <a:xfrm>
            <a:off x="378036" y="728644"/>
            <a:ext cx="4116760" cy="5400712"/>
          </a:xfrm>
          <a:prstGeom prst="rect">
            <a:avLst/>
          </a:prstGeom>
        </p:spPr>
        <p:txBody>
          <a:bodyPr/>
          <a:lstStyle/>
          <a:p>
            <a:pPr marL="473165" indent="-391885">
              <a:spcBef>
                <a:spcPts val="100"/>
              </a:spcBef>
              <a:buSzPct val="65000"/>
              <a:defRPr sz="2700">
                <a:solidFill>
                  <a:srgbClr val="2E369D"/>
                </a:solidFill>
                <a:uFill>
                  <a:solidFill>
                    <a:srgbClr val="2E369D"/>
                  </a:solidFill>
                </a:uFill>
              </a:defRPr>
            </a:pPr>
            <a:r>
              <a:t>DDoS attacks</a:t>
            </a:r>
          </a:p>
          <a:p>
            <a:pPr marL="432525" indent="-391885">
              <a:spcBef>
                <a:spcPts val="100"/>
              </a:spcBef>
              <a:buSzPct val="65000"/>
              <a:defRPr sz="2700"/>
            </a:pPr>
            <a:r>
              <a:t>Bombard root servers with traffic</a:t>
            </a:r>
          </a:p>
          <a:p>
            <a:pPr lvl="1" marL="878839" indent="-380999">
              <a:spcBef>
                <a:spcPts val="100"/>
              </a:spcBef>
              <a:defRPr sz="2700"/>
            </a:pPr>
            <a:r>
              <a:t>Not successful to date</a:t>
            </a:r>
          </a:p>
          <a:p>
            <a:pPr lvl="1" marL="878839" indent="-380999">
              <a:spcBef>
                <a:spcPts val="100"/>
              </a:spcBef>
              <a:defRPr sz="2700"/>
            </a:pPr>
            <a:r>
              <a:t>Traffic Filtering</a:t>
            </a:r>
          </a:p>
          <a:p>
            <a:pPr lvl="1" marL="878839" indent="-380999">
              <a:spcBef>
                <a:spcPts val="100"/>
              </a:spcBef>
              <a:defRPr sz="2700"/>
            </a:pPr>
            <a:r>
              <a:t>Local DNS servers cache IPs of TLD servers, allowing root server bypass</a:t>
            </a:r>
          </a:p>
          <a:p>
            <a:pPr marL="432525" indent="-391885">
              <a:spcBef>
                <a:spcPts val="100"/>
              </a:spcBef>
              <a:buSzPct val="65000"/>
              <a:defRPr sz="2700"/>
            </a:pPr>
            <a:r>
              <a:t>Bombard TLD servers</a:t>
            </a:r>
          </a:p>
          <a:p>
            <a:pPr lvl="1" marL="878839" indent="-380999">
              <a:spcBef>
                <a:spcPts val="100"/>
              </a:spcBef>
              <a:defRPr sz="2700"/>
            </a:pPr>
            <a:r>
              <a:t>Potentially more dangerous</a:t>
            </a:r>
          </a:p>
        </p:txBody>
      </p:sp>
      <p:sp>
        <p:nvSpPr>
          <p:cNvPr id="657" name="Redirect attacks…"/>
          <p:cNvSpPr/>
          <p:nvPr/>
        </p:nvSpPr>
        <p:spPr>
          <a:xfrm>
            <a:off x="4702836" y="877622"/>
            <a:ext cx="4368470" cy="482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99687" marR="40640" indent="-318407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sz="2600">
                <a:solidFill>
                  <a:srgbClr val="2E369D"/>
                </a:solidFill>
                <a:uFill>
                  <a:solidFill>
                    <a:srgbClr val="2E369D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Redirect attacks</a:t>
            </a:r>
          </a:p>
          <a:p>
            <a:pPr lvl="1" marL="816247" marR="40640" indent="-318407" defTabSz="910828">
              <a:lnSpc>
                <a:spcPct val="85000"/>
              </a:lnSpc>
              <a:spcBef>
                <a:spcPts val="6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Man-in-middle</a:t>
            </a:r>
          </a:p>
          <a:p>
            <a:pPr lvl="1" marL="767261" marR="40640" indent="-269421" defTabSz="910828">
              <a:lnSpc>
                <a:spcPct val="85000"/>
              </a:lnSpc>
              <a:spcBef>
                <a:spcPts val="5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Intercept queries</a:t>
            </a:r>
          </a:p>
          <a:p>
            <a:pPr lvl="1" marL="816247" marR="40640" indent="-318407" defTabSz="910828">
              <a:lnSpc>
                <a:spcPct val="85000"/>
              </a:lnSpc>
              <a:spcBef>
                <a:spcPts val="6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DNS poisoning</a:t>
            </a:r>
          </a:p>
          <a:p>
            <a:pPr lvl="1" marL="767261" marR="40640" indent="-269421" defTabSz="910828">
              <a:lnSpc>
                <a:spcPct val="85000"/>
              </a:lnSpc>
              <a:spcBef>
                <a:spcPts val="5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Send bogus relies to DNS server, which caches</a:t>
            </a:r>
          </a:p>
          <a:p>
            <a:pPr marL="399687" marR="40640" indent="-318407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sz="2600">
                <a:solidFill>
                  <a:srgbClr val="2E369D"/>
                </a:solidFill>
                <a:uFill>
                  <a:solidFill>
                    <a:srgbClr val="2E369D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Exploit DNS for DDoS</a:t>
            </a:r>
          </a:p>
          <a:p>
            <a:pPr lvl="1" marL="816247" marR="40640" indent="-318407" defTabSz="910828">
              <a:lnSpc>
                <a:spcPct val="85000"/>
              </a:lnSpc>
              <a:spcBef>
                <a:spcPts val="6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Send queries with spoofed source address: target IP</a:t>
            </a:r>
          </a:p>
          <a:p>
            <a:pPr lvl="1" marL="816247" marR="40640" indent="-318407" defTabSz="910828">
              <a:lnSpc>
                <a:spcPct val="85000"/>
              </a:lnSpc>
              <a:spcBef>
                <a:spcPts val="600"/>
              </a:spcBef>
              <a:buSzPct val="100000"/>
              <a:buChar char="•"/>
              <a:defRPr sz="2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Requires amplification</a:t>
            </a:r>
          </a:p>
        </p:txBody>
      </p:sp>
      <p:sp>
        <p:nvSpPr>
          <p:cNvPr id="658" name="Slide Number"/>
          <p:cNvSpPr txBox="1"/>
          <p:nvPr>
            <p:ph type="sldNum" sz="quarter" idx="2"/>
          </p:nvPr>
        </p:nvSpPr>
        <p:spPr>
          <a:xfrm>
            <a:off x="7787586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60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7" grpId="2"/>
      <p:bldP build="p" bldLvl="1" animBg="1" rev="0" advAuto="0" spid="65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663" name="DNS protoc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protocol</a:t>
            </a:r>
          </a:p>
          <a:p>
            <a:pPr lvl="1"/>
            <a:r>
              <a:t>Top level domains</a:t>
            </a:r>
          </a:p>
          <a:p>
            <a:pPr/>
            <a:r>
              <a:t>Query type</a:t>
            </a:r>
          </a:p>
          <a:p>
            <a:pPr lvl="1"/>
            <a:r>
              <a:t>Iterative</a:t>
            </a:r>
          </a:p>
          <a:p>
            <a:pPr lvl="1"/>
            <a:r>
              <a:t>Recursive</a:t>
            </a:r>
          </a:p>
          <a:p>
            <a:pPr/>
            <a:r>
              <a:t>DNS record structure</a:t>
            </a:r>
          </a:p>
          <a:p>
            <a:pPr lvl="1"/>
            <a:r>
              <a:t>Query and Answer</a:t>
            </a:r>
          </a:p>
          <a:p>
            <a:pPr/>
            <a:r>
              <a:t>DNS Servers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66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57" name="RFC 1034, 103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687" indent="-360000">
              <a:defRPr sz="3000"/>
            </a:pPr>
            <a:r>
              <a:t>RFC 1034, 1035</a:t>
            </a:r>
          </a:p>
          <a:p>
            <a:pPr marL="399687" indent="-360000">
              <a:defRPr sz="3000"/>
            </a:pPr>
            <a:r>
              <a:t>Dynamic DNS updates: RFC 2136, 3007</a:t>
            </a:r>
          </a:p>
          <a:p>
            <a:pPr marL="399687" indent="-360000"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https://danielmiessler.com/study/dns/</a:t>
            </a:r>
          </a:p>
          <a:p>
            <a:pPr marL="399687" indent="-360000">
              <a:defRPr sz="3000"/>
            </a:pPr>
            <a:r>
              <a:t>DNS Inventor paper: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  <a:hlinkClick r:id="rId3" invalidUrl="" action="" tgtFrame="" tooltip="" history="1" highlightClick="0" endSnd="0"/>
              </a:rPr>
              <a:t>Mockapetris%202005-Development%20of%20DNS.pdf</a:t>
            </a:r>
          </a:p>
          <a:p>
            <a:pPr marL="399687" indent="-360000">
              <a:defRPr sz="3000"/>
            </a:pPr>
            <a:r>
              <a:rPr u="sng">
                <a:hlinkClick r:id="rId4" invalidUrl="" action="" tgtFrame="" tooltip="" history="1" highlightClick="0" endSnd="0"/>
              </a:rPr>
              <a:t>https://www.icann.org/en/system/files/files/presentation-gdd-summit-dns-primer-11may17-en.pdf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0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NS: domain nam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DNS: domain name system</a:t>
            </a:r>
          </a:p>
        </p:txBody>
      </p:sp>
      <p:sp>
        <p:nvSpPr>
          <p:cNvPr id="63" name="people: many identifiers:…"/>
          <p:cNvSpPr txBox="1"/>
          <p:nvPr>
            <p:ph type="body" sz="half" idx="1"/>
          </p:nvPr>
        </p:nvSpPr>
        <p:spPr>
          <a:xfrm>
            <a:off x="293370" y="974863"/>
            <a:ext cx="4295180" cy="4908274"/>
          </a:xfrm>
          <a:prstGeom prst="rect">
            <a:avLst/>
          </a:prstGeom>
        </p:spPr>
        <p:txBody>
          <a:bodyPr/>
          <a:lstStyle/>
          <a:p>
            <a:pPr marL="338454" indent="-257175">
              <a:spcBef>
                <a:spcPts val="100"/>
              </a:spcBef>
              <a:buSzPct val="65000"/>
              <a:defRPr sz="2400"/>
            </a:pP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people:</a:t>
            </a:r>
            <a:r>
              <a:t> many identifiers:</a:t>
            </a:r>
          </a:p>
          <a:p>
            <a:pPr lvl="1" marL="747871" indent="-250031">
              <a:spcBef>
                <a:spcPts val="100"/>
              </a:spcBef>
              <a:defRPr sz="2400"/>
            </a:pPr>
            <a:r>
              <a:t>SSN, name, passport #</a:t>
            </a:r>
          </a:p>
          <a:p>
            <a:pPr marL="338454" indent="-257175">
              <a:spcBef>
                <a:spcPts val="100"/>
              </a:spcBef>
              <a:buSzPct val="65000"/>
              <a:defRPr i="1" sz="24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Internet hosts, routers:</a:t>
            </a:r>
          </a:p>
          <a:p>
            <a:pPr lvl="1" marL="747871" indent="-250031">
              <a:spcBef>
                <a:spcPts val="100"/>
              </a:spcBef>
              <a:defRPr sz="2400"/>
            </a:pPr>
            <a:r>
              <a:t>IP address (32 bit) - used for addressing datagrams</a:t>
            </a:r>
          </a:p>
          <a:p>
            <a:pPr lvl="1" marL="747871" indent="-250031">
              <a:spcBef>
                <a:spcPts val="100"/>
              </a:spcBef>
              <a:defRPr sz="2400"/>
            </a:pPr>
            <a:r>
              <a:t>“name”, e.g., www.yahoo.com - used by humans</a:t>
            </a:r>
          </a:p>
          <a:p>
            <a:pPr marL="338454" indent="-257175">
              <a:spcBef>
                <a:spcPts val="100"/>
              </a:spcBef>
              <a:buSzPct val="65000"/>
              <a:defRPr sz="2400"/>
            </a:pPr>
            <a:r>
              <a:rPr i="1" u="sng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Q:</a:t>
            </a:r>
            <a:r>
              <a:t> how to map between IP address and name, and vice versa ?</a:t>
            </a:r>
          </a:p>
          <a:p>
            <a:pPr marL="338454" indent="-257175">
              <a:spcBef>
                <a:spcPts val="100"/>
              </a:spcBef>
              <a:buSzPct val="65000"/>
              <a:defRPr sz="2400"/>
            </a:pPr>
            <a:r>
              <a:t>Clients DNS Resolver</a:t>
            </a:r>
          </a:p>
          <a:p>
            <a:pPr lvl="1" marL="788511" indent="-250031">
              <a:spcBef>
                <a:spcPts val="100"/>
              </a:spcBef>
              <a:defRPr sz="2400"/>
            </a:pPr>
            <a:r>
              <a:t>Unix: /etc/resolv.conf</a:t>
            </a:r>
          </a:p>
          <a:p>
            <a:pPr lvl="1" marL="788511" indent="-250031">
              <a:spcBef>
                <a:spcPts val="100"/>
              </a:spcBef>
              <a:defRPr sz="2400"/>
            </a:pPr>
            <a:r>
              <a:t>gethostbyname()</a:t>
            </a:r>
          </a:p>
        </p:txBody>
      </p:sp>
      <p:sp>
        <p:nvSpPr>
          <p:cNvPr id="64" name="Domain Name System:…"/>
          <p:cNvSpPr/>
          <p:nvPr/>
        </p:nvSpPr>
        <p:spPr>
          <a:xfrm>
            <a:off x="4677899" y="974863"/>
            <a:ext cx="4295181" cy="507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01715" marR="40640" indent="-220435" defTabSz="910828">
              <a:lnSpc>
                <a:spcPct val="90000"/>
              </a:lnSpc>
              <a:spcBef>
                <a:spcPts val="600"/>
              </a:spcBef>
              <a:buSzPct val="65000"/>
              <a:buChar char="•"/>
              <a:defRPr i="1" sz="25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Domain Name System: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500"/>
              </a:spcBef>
              <a:buSzPct val="65000"/>
              <a:buChar char="•"/>
              <a:defRPr sz="2500"/>
            </a:pP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distributed database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implemented in hierarchy of many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name servers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500"/>
              </a:spcBef>
              <a:buSzPct val="65000"/>
              <a:buChar char="•"/>
              <a:defRPr sz="2500"/>
            </a:pP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application-layer protocol: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hosts, name servers communicate to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resolve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 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names (address/name translation)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400"/>
              </a:spcBef>
              <a:buSzPct val="65000"/>
              <a:buChar char="•"/>
              <a:defRPr sz="2500">
                <a:latin typeface="+mn-lt"/>
                <a:ea typeface="+mn-ea"/>
                <a:cs typeface="+mn-cs"/>
                <a:sym typeface="Gill Sans MT"/>
              </a:defRPr>
            </a:pPr>
            <a:r>
              <a:t>note: core Internet function, implemented as application-layer protocol</a:t>
            </a:r>
          </a:p>
          <a:p>
            <a:pPr marL="261075" marR="40640" indent="-220435" defTabSz="910828">
              <a:lnSpc>
                <a:spcPct val="90000"/>
              </a:lnSpc>
              <a:spcBef>
                <a:spcPts val="400"/>
              </a:spcBef>
              <a:buSzPct val="65000"/>
              <a:buChar char="•"/>
              <a:defRPr sz="2500">
                <a:latin typeface="+mn-lt"/>
                <a:ea typeface="+mn-ea"/>
                <a:cs typeface="+mn-cs"/>
                <a:sym typeface="Gill Sans MT"/>
              </a:defRPr>
            </a:pPr>
            <a:r>
              <a:t>complexity at network’s “edge”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7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" grpId="2"/>
      <p:bldP build="p" bldLvl="5" animBg="1" rev="0" advAuto="0" spid="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NS: services,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DNS: services, structure </a:t>
            </a:r>
          </a:p>
        </p:txBody>
      </p:sp>
      <p:sp>
        <p:nvSpPr>
          <p:cNvPr id="70" name="why not centralize DNS?…"/>
          <p:cNvSpPr txBox="1"/>
          <p:nvPr>
            <p:ph type="body" sz="half" idx="1"/>
          </p:nvPr>
        </p:nvSpPr>
        <p:spPr>
          <a:xfrm>
            <a:off x="157903" y="940996"/>
            <a:ext cx="4021774" cy="4264458"/>
          </a:xfrm>
          <a:prstGeom prst="rect">
            <a:avLst/>
          </a:prstGeom>
        </p:spPr>
        <p:txBody>
          <a:bodyPr/>
          <a:lstStyle/>
          <a:p>
            <a:pPr marL="497658" indent="-416378">
              <a:buSzPct val="65000"/>
              <a:defRPr i="1" sz="2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why not centralize DNS?</a:t>
            </a:r>
          </a:p>
          <a:p>
            <a:pPr lvl="1" marL="767261" indent="-269421">
              <a:spcBef>
                <a:spcPts val="600"/>
              </a:spcBef>
              <a:defRPr sz="2800"/>
            </a:pPr>
            <a:r>
              <a:t>Single point of failure</a:t>
            </a:r>
          </a:p>
          <a:p>
            <a:pPr lvl="1" marL="767261" indent="-269421">
              <a:spcBef>
                <a:spcPts val="600"/>
              </a:spcBef>
              <a:defRPr sz="2800"/>
            </a:pPr>
            <a:r>
              <a:t>Traffic volume</a:t>
            </a:r>
          </a:p>
          <a:p>
            <a:pPr lvl="1" marL="767261" indent="-269421">
              <a:spcBef>
                <a:spcPts val="600"/>
              </a:spcBef>
              <a:defRPr sz="2800"/>
            </a:pPr>
            <a:r>
              <a:t>Distant centralized database</a:t>
            </a:r>
          </a:p>
          <a:p>
            <a:pPr lvl="1" marL="878839" indent="-380999">
              <a:defRPr sz="2800"/>
            </a:pPr>
            <a:r>
              <a:t>Update? , delete?</a:t>
            </a:r>
          </a:p>
          <a:p>
            <a:pPr lvl="1" marL="767261" indent="-269421">
              <a:spcBef>
                <a:spcPts val="600"/>
              </a:spcBef>
              <a:defRPr sz="2800"/>
            </a:pPr>
            <a:r>
              <a:t>Maintenance</a:t>
            </a:r>
          </a:p>
        </p:txBody>
      </p:sp>
      <p:sp>
        <p:nvSpPr>
          <p:cNvPr id="71" name="DNS services…"/>
          <p:cNvSpPr/>
          <p:nvPr/>
        </p:nvSpPr>
        <p:spPr>
          <a:xfrm>
            <a:off x="4127830" y="975906"/>
            <a:ext cx="4967487" cy="489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411933" marR="40640" indent="-330653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i="1"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DNS services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Hostname to IP address translation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Host aliasing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Canonical, alias names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Mail server aliasing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Load distribution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Replicated Web servers: many IP addresses correspond to one name, e.g. Google, Yahoo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500"/>
              </a:spcBef>
              <a:buSzPct val="65000"/>
              <a:buChar char="•"/>
              <a:defRPr sz="2600">
                <a:latin typeface="+mn-lt"/>
                <a:ea typeface="+mn-ea"/>
                <a:cs typeface="+mn-cs"/>
                <a:sym typeface="Gill Sans MT"/>
              </a:defRPr>
            </a:pPr>
            <a:r>
              <a:t>Different from other applications</a:t>
            </a:r>
            <a:endParaRPr>
              <a:solidFill>
                <a:srgbClr val="021EAA"/>
              </a:solidFill>
            </a:endParaRPr>
          </a:p>
          <a:p>
            <a:pPr lvl="1" marL="819308" marR="40640" indent="-321468" defTabSz="910828">
              <a:lnSpc>
                <a:spcPct val="85000"/>
              </a:lnSpc>
              <a:spcBef>
                <a:spcPts val="500"/>
              </a:spcBef>
              <a:buSzPct val="100000"/>
              <a:buChar char="•"/>
              <a:defRPr sz="2600">
                <a:solidFill>
                  <a:srgbClr val="021EAA"/>
                </a:solidFill>
                <a:latin typeface="+mn-lt"/>
                <a:ea typeface="+mn-ea"/>
                <a:cs typeface="+mn-cs"/>
                <a:sym typeface="Gill Sans MT"/>
              </a:defRPr>
            </a:pPr>
            <a:r>
              <a:t>End user does not use directly</a:t>
            </a:r>
          </a:p>
        </p:txBody>
      </p:sp>
      <p:sp>
        <p:nvSpPr>
          <p:cNvPr id="72" name="A: doesn’t scale!"/>
          <p:cNvSpPr/>
          <p:nvPr/>
        </p:nvSpPr>
        <p:spPr>
          <a:xfrm>
            <a:off x="591872" y="5663138"/>
            <a:ext cx="2733959" cy="46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2800"/>
            </a:pPr>
            <a:r>
              <a:rPr i="1"/>
              <a:t>A: 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doesn’t scale!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75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  <p:bldP build="whole" bldLvl="1" animBg="1" rev="0" advAuto="0" spid="72" grpId="2"/>
      <p:bldP build="p" bldLvl="5" animBg="1" rev="0" advAuto="0" spid="7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ot DNS Servers"/>
          <p:cNvSpPr/>
          <p:nvPr/>
        </p:nvSpPr>
        <p:spPr>
          <a:xfrm>
            <a:off x="3458666" y="1196578"/>
            <a:ext cx="1796019" cy="29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defTabSz="910828">
              <a:buClr>
                <a:srgbClr val="000000"/>
              </a:buClr>
              <a:buFont typeface="Arial"/>
              <a:defRPr sz="1600"/>
            </a:lvl1pPr>
          </a:lstStyle>
          <a:p>
            <a:pPr/>
            <a:r>
              <a:t>Root DNS Servers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882431" y="1594532"/>
            <a:ext cx="3291858" cy="961280"/>
            <a:chOff x="0" y="0"/>
            <a:chExt cx="3291856" cy="961278"/>
          </a:xfrm>
        </p:grpSpPr>
        <p:sp>
          <p:nvSpPr>
            <p:cNvPr id="78" name="com DNS servers"/>
            <p:cNvSpPr/>
            <p:nvPr/>
          </p:nvSpPr>
          <p:spPr>
            <a:xfrm>
              <a:off x="0" y="667888"/>
              <a:ext cx="1716743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defTabSz="910828">
                <a:buClr>
                  <a:srgbClr val="000000"/>
                </a:buClr>
                <a:buFont typeface="Arial"/>
                <a:defRPr sz="1600"/>
              </a:lvl1pPr>
            </a:lstStyle>
            <a:p>
              <a:pPr/>
              <a:r>
                <a:t>com DNS servers</a:t>
              </a:r>
            </a:p>
          </p:txBody>
        </p:sp>
        <p:sp>
          <p:nvSpPr>
            <p:cNvPr id="79" name="Line"/>
            <p:cNvSpPr/>
            <p:nvPr/>
          </p:nvSpPr>
          <p:spPr>
            <a:xfrm flipH="1">
              <a:off x="1216555" y="0"/>
              <a:ext cx="2075302" cy="6011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3" name="Group"/>
          <p:cNvGrpSpPr/>
          <p:nvPr/>
        </p:nvGrpSpPr>
        <p:grpSpPr>
          <a:xfrm>
            <a:off x="3530229" y="1527744"/>
            <a:ext cx="1626553" cy="961279"/>
            <a:chOff x="0" y="0"/>
            <a:chExt cx="1626552" cy="961278"/>
          </a:xfrm>
        </p:grpSpPr>
        <p:sp>
          <p:nvSpPr>
            <p:cNvPr id="81" name="org DNS servers"/>
            <p:cNvSpPr/>
            <p:nvPr/>
          </p:nvSpPr>
          <p:spPr>
            <a:xfrm>
              <a:off x="0" y="667888"/>
              <a:ext cx="1626553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defTabSz="910828">
                <a:buClr>
                  <a:srgbClr val="000000"/>
                </a:buClr>
                <a:buFont typeface="Arial"/>
                <a:defRPr sz="1600"/>
              </a:lvl1pPr>
            </a:lstStyle>
            <a:p>
              <a:pPr/>
              <a:r>
                <a:t>org DNS servers</a:t>
              </a:r>
            </a:p>
          </p:txBody>
        </p:sp>
        <p:sp>
          <p:nvSpPr>
            <p:cNvPr id="82" name="Line"/>
            <p:cNvSpPr/>
            <p:nvPr/>
          </p:nvSpPr>
          <p:spPr>
            <a:xfrm>
              <a:off x="930307" y="0"/>
              <a:ext cx="1588" cy="6678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6" name="Group"/>
          <p:cNvGrpSpPr/>
          <p:nvPr/>
        </p:nvGrpSpPr>
        <p:grpSpPr>
          <a:xfrm>
            <a:off x="4818347" y="1594532"/>
            <a:ext cx="2960013" cy="894491"/>
            <a:chOff x="0" y="0"/>
            <a:chExt cx="2960012" cy="894489"/>
          </a:xfrm>
        </p:grpSpPr>
        <p:sp>
          <p:nvSpPr>
            <p:cNvPr id="84" name="edu DNS servers"/>
            <p:cNvSpPr/>
            <p:nvPr/>
          </p:nvSpPr>
          <p:spPr>
            <a:xfrm>
              <a:off x="1288117" y="601099"/>
              <a:ext cx="1671896" cy="29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defTabSz="910828">
                <a:buClr>
                  <a:srgbClr val="000000"/>
                </a:buClr>
                <a:buFont typeface="Arial"/>
                <a:defRPr sz="1600"/>
              </a:lvl1pPr>
            </a:lstStyle>
            <a:p>
              <a:pPr/>
              <a:r>
                <a:t>edu DNS servers</a:t>
              </a:r>
            </a:p>
          </p:txBody>
        </p:sp>
        <p:sp>
          <p:nvSpPr>
            <p:cNvPr id="85" name="Line"/>
            <p:cNvSpPr/>
            <p:nvPr/>
          </p:nvSpPr>
          <p:spPr>
            <a:xfrm>
              <a:off x="0" y="0"/>
              <a:ext cx="2146864" cy="6011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5876869" y="2529576"/>
            <a:ext cx="1276411" cy="822541"/>
            <a:chOff x="0" y="0"/>
            <a:chExt cx="1276409" cy="822539"/>
          </a:xfrm>
        </p:grpSpPr>
        <p:sp>
          <p:nvSpPr>
            <p:cNvPr id="87" name="poly.edu…"/>
            <p:cNvSpPr/>
            <p:nvPr/>
          </p:nvSpPr>
          <p:spPr>
            <a:xfrm>
              <a:off x="0" y="300549"/>
              <a:ext cx="1276410" cy="52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poly.edu</a:t>
              </a:r>
            </a:p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DNS servers</a:t>
              </a:r>
            </a:p>
          </p:txBody>
        </p:sp>
        <p:sp>
          <p:nvSpPr>
            <p:cNvPr id="88" name="Line"/>
            <p:cNvSpPr/>
            <p:nvPr/>
          </p:nvSpPr>
          <p:spPr>
            <a:xfrm flipH="1">
              <a:off x="515842" y="0"/>
              <a:ext cx="500936" cy="3339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2" name="Group"/>
          <p:cNvGrpSpPr/>
          <p:nvPr/>
        </p:nvGrpSpPr>
        <p:grpSpPr>
          <a:xfrm>
            <a:off x="7164986" y="2529576"/>
            <a:ext cx="1276411" cy="822541"/>
            <a:chOff x="0" y="0"/>
            <a:chExt cx="1276409" cy="822539"/>
          </a:xfrm>
        </p:grpSpPr>
        <p:sp>
          <p:nvSpPr>
            <p:cNvPr id="90" name="umass.edu…"/>
            <p:cNvSpPr/>
            <p:nvPr/>
          </p:nvSpPr>
          <p:spPr>
            <a:xfrm>
              <a:off x="0" y="300549"/>
              <a:ext cx="1276410" cy="52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umass.edu</a:t>
              </a:r>
            </a:p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DNS servers</a:t>
              </a:r>
            </a:p>
          </p:txBody>
        </p:sp>
        <p:sp>
          <p:nvSpPr>
            <p:cNvPr id="91" name="Line"/>
            <p:cNvSpPr/>
            <p:nvPr/>
          </p:nvSpPr>
          <p:spPr>
            <a:xfrm>
              <a:off x="158034" y="0"/>
              <a:ext cx="429373" cy="3339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438149" y="2596365"/>
            <a:ext cx="1276411" cy="889330"/>
            <a:chOff x="0" y="0"/>
            <a:chExt cx="1276409" cy="889328"/>
          </a:xfrm>
        </p:grpSpPr>
        <p:sp>
          <p:nvSpPr>
            <p:cNvPr id="93" name="yahoo.com…"/>
            <p:cNvSpPr/>
            <p:nvPr/>
          </p:nvSpPr>
          <p:spPr>
            <a:xfrm>
              <a:off x="0" y="367338"/>
              <a:ext cx="1276410" cy="52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yahoo.com</a:t>
              </a:r>
            </a:p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DNS servers</a:t>
              </a:r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802091" y="0"/>
              <a:ext cx="286250" cy="4007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8" name="Group"/>
          <p:cNvGrpSpPr/>
          <p:nvPr/>
        </p:nvGrpSpPr>
        <p:grpSpPr>
          <a:xfrm>
            <a:off x="1955601" y="2596365"/>
            <a:ext cx="1270001" cy="1674010"/>
            <a:chOff x="0" y="0"/>
            <a:chExt cx="1270000" cy="1674009"/>
          </a:xfrm>
        </p:grpSpPr>
        <p:sp>
          <p:nvSpPr>
            <p:cNvPr id="96" name="amazon.com…"/>
            <p:cNvSpPr/>
            <p:nvPr/>
          </p:nvSpPr>
          <p:spPr>
            <a:xfrm>
              <a:off x="0" y="40400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amazon.com</a:t>
              </a:r>
            </a:p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DNS servers</a:t>
              </a:r>
            </a:p>
          </p:txBody>
        </p:sp>
        <p:sp>
          <p:nvSpPr>
            <p:cNvPr id="97" name="Line"/>
            <p:cNvSpPr/>
            <p:nvPr/>
          </p:nvSpPr>
          <p:spPr>
            <a:xfrm>
              <a:off x="214947" y="0"/>
              <a:ext cx="357811" cy="4007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3873131" y="2529576"/>
            <a:ext cx="1276410" cy="885633"/>
            <a:chOff x="0" y="0"/>
            <a:chExt cx="1276409" cy="885631"/>
          </a:xfrm>
        </p:grpSpPr>
        <p:sp>
          <p:nvSpPr>
            <p:cNvPr id="99" name="pbs.org…"/>
            <p:cNvSpPr/>
            <p:nvPr/>
          </p:nvSpPr>
          <p:spPr>
            <a:xfrm>
              <a:off x="0" y="363641"/>
              <a:ext cx="1276410" cy="52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pbs.org</a:t>
              </a:r>
            </a:p>
            <a:p>
              <a:pPr marL="40640" marR="40640" defTabSz="910828">
                <a:buClr>
                  <a:srgbClr val="000000"/>
                </a:buClr>
                <a:buFont typeface="Arial"/>
                <a:defRPr sz="1600"/>
              </a:pPr>
              <a:r>
                <a:t>DNS servers</a:t>
              </a:r>
            </a:p>
          </p:txBody>
        </p:sp>
        <p:sp>
          <p:nvSpPr>
            <p:cNvPr id="100" name="Line"/>
            <p:cNvSpPr/>
            <p:nvPr/>
          </p:nvSpPr>
          <p:spPr>
            <a:xfrm>
              <a:off x="587404" y="0"/>
              <a:ext cx="1589" cy="4007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2" name="DNS: a distributed, hierarchical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DNS: a distributed, hierarchical database</a:t>
            </a:r>
          </a:p>
        </p:txBody>
      </p:sp>
      <p:sp>
        <p:nvSpPr>
          <p:cNvPr id="103" name="client wants IP for www.amazon.com; 1st approx:…"/>
          <p:cNvSpPr txBox="1"/>
          <p:nvPr>
            <p:ph type="body" sz="half" idx="1"/>
          </p:nvPr>
        </p:nvSpPr>
        <p:spPr>
          <a:xfrm>
            <a:off x="445770" y="3914979"/>
            <a:ext cx="8252461" cy="2460595"/>
          </a:xfrm>
          <a:prstGeom prst="rect">
            <a:avLst/>
          </a:prstGeom>
        </p:spPr>
        <p:txBody>
          <a:bodyPr/>
          <a:lstStyle/>
          <a:p>
            <a:pPr marL="424180" indent="-342900">
              <a:spcBef>
                <a:spcPts val="300"/>
              </a:spcBef>
              <a:buSzPct val="65000"/>
              <a:defRPr sz="2600"/>
            </a:pP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client wants IP for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www.amazon.com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; 1</a:t>
            </a:r>
            <a:r>
              <a:rPr baseline="30153"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st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 approx:</a:t>
            </a:r>
          </a:p>
          <a:p>
            <a:pPr marL="383540" indent="-342900">
              <a:spcBef>
                <a:spcPts val="300"/>
              </a:spcBef>
              <a:buSzPct val="65000"/>
              <a:defRPr sz="2600"/>
            </a:pPr>
            <a:r>
              <a:t>client queries root server to find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r>
              <a:t> DNS server</a:t>
            </a:r>
          </a:p>
          <a:p>
            <a:pPr marL="383540" indent="-342900">
              <a:spcBef>
                <a:spcPts val="300"/>
              </a:spcBef>
              <a:buSzPct val="65000"/>
              <a:defRPr sz="2600"/>
            </a:pPr>
            <a:r>
              <a:t>client queries .com DNS server to get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amazon.com</a:t>
            </a:r>
            <a:r>
              <a:t> DNS server</a:t>
            </a:r>
          </a:p>
          <a:p>
            <a:pPr marL="383540" indent="-342900">
              <a:spcBef>
                <a:spcPts val="300"/>
              </a:spcBef>
              <a:buSzPct val="65000"/>
              <a:defRPr sz="2600"/>
            </a:pPr>
            <a:r>
              <a:t>client queries amazon.com DNS server to get  IP address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www.amazon.com</a:t>
            </a:r>
          </a:p>
        </p:txBody>
      </p:sp>
      <p:sp>
        <p:nvSpPr>
          <p:cNvPr id="104" name="…"/>
          <p:cNvSpPr/>
          <p:nvPr/>
        </p:nvSpPr>
        <p:spPr>
          <a:xfrm>
            <a:off x="3957637" y="1687512"/>
            <a:ext cx="371039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1800"/>
            </a:lvl1pPr>
          </a:lstStyle>
          <a:p>
            <a:pPr/>
            <a:r>
              <a:t>…</a:t>
            </a:r>
          </a:p>
        </p:txBody>
      </p:sp>
      <p:sp>
        <p:nvSpPr>
          <p:cNvPr id="105" name="…"/>
          <p:cNvSpPr/>
          <p:nvPr/>
        </p:nvSpPr>
        <p:spPr>
          <a:xfrm>
            <a:off x="4518421" y="1685925"/>
            <a:ext cx="371040" cy="34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1800"/>
            </a:lvl1pPr>
          </a:lstStyle>
          <a:p>
            <a:pPr/>
            <a:r>
              <a:t>…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08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8"/>
      <p:bldP build="whole" bldLvl="1" animBg="1" rev="0" advAuto="0" spid="101" grpId="7"/>
      <p:bldP build="whole" bldLvl="1" animBg="1" rev="0" advAuto="0" spid="98" grpId="6"/>
      <p:bldP build="whole" bldLvl="1" animBg="1" rev="0" advAuto="0" spid="77" grpId="1"/>
      <p:bldP build="whole" bldLvl="1" animBg="1" rev="0" advAuto="0" spid="95" grpId="5"/>
      <p:bldP build="whole" bldLvl="1" animBg="1" rev="0" advAuto="0" spid="83" grpId="3"/>
      <p:bldP build="whole" bldLvl="1" animBg="1" rev="0" advAuto="0" spid="92" grpId="9"/>
      <p:bldP build="whole" bldLvl="1" animBg="1" rev="0" advAuto="0" spid="86" grpId="4"/>
      <p:bldP build="whole" bldLvl="1" animBg="1" rev="0" advAuto="0" spid="80" grpId="2"/>
      <p:bldP build="p" bldLvl="5" animBg="1" rev="0" advAuto="0" spid="103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main Nam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Name Space</a:t>
            </a:r>
          </a:p>
        </p:txBody>
      </p:sp>
      <p:sp>
        <p:nvSpPr>
          <p:cNvPr id="111" name="Root (top) level domains…"/>
          <p:cNvSpPr txBox="1"/>
          <p:nvPr>
            <p:ph type="body" sz="quarter" idx="1"/>
          </p:nvPr>
        </p:nvSpPr>
        <p:spPr>
          <a:xfrm>
            <a:off x="445770" y="974863"/>
            <a:ext cx="8252461" cy="1033107"/>
          </a:xfrm>
          <a:prstGeom prst="rect">
            <a:avLst/>
          </a:prstGeom>
        </p:spPr>
        <p:txBody>
          <a:bodyPr/>
          <a:lstStyle/>
          <a:p>
            <a:pPr marL="313770" indent="-274082"/>
            <a:r>
              <a:rPr>
                <a:latin typeface="Arial"/>
                <a:ea typeface="Arial"/>
                <a:cs typeface="Arial"/>
                <a:sym typeface="Arial"/>
              </a:rPr>
              <a:t>Root (top) level domains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42937" marR="0" indent="-321468" defTabSz="321468">
              <a:lnSpc>
                <a:spcPct val="100000"/>
              </a:lnSpc>
              <a:spcBef>
                <a:spcPts val="0"/>
              </a:spcBef>
              <a:buSzTx/>
              <a:buNone/>
              <a:defRPr b="1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http://www.iana.org/domains/root/db/</a:t>
            </a:r>
          </a:p>
        </p:txBody>
      </p:sp>
      <p:pic>
        <p:nvPicPr>
          <p:cNvPr id="112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164" y="2455664"/>
            <a:ext cx="5366743" cy="2473524"/>
          </a:xfrm>
          <a:prstGeom prst="rect">
            <a:avLst/>
          </a:prstGeom>
        </p:spPr>
      </p:pic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15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  <p:bldP build="whole" bldLvl="1" animBg="1" rev="0" advAuto="0" spid="11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NS Node Lab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Node Labels</a:t>
            </a:r>
          </a:p>
        </p:txBody>
      </p:sp>
      <p:sp>
        <p:nvSpPr>
          <p:cNvPr id="118" name="Limits…"/>
          <p:cNvSpPr txBox="1"/>
          <p:nvPr>
            <p:ph type="body" idx="1"/>
          </p:nvPr>
        </p:nvSpPr>
        <p:spPr>
          <a:xfrm>
            <a:off x="368808" y="585396"/>
            <a:ext cx="8406384" cy="5687208"/>
          </a:xfrm>
          <a:prstGeom prst="rect">
            <a:avLst/>
          </a:prstGeom>
        </p:spPr>
        <p:txBody>
          <a:bodyPr/>
          <a:lstStyle/>
          <a:p>
            <a:pPr marL="313770" indent="-274082">
              <a:lnSpc>
                <a:spcPct val="80000"/>
              </a:lnSpc>
              <a:defRPr sz="2900"/>
            </a:pPr>
            <a:r>
              <a:rPr>
                <a:latin typeface="Tahoma"/>
                <a:ea typeface="Tahoma"/>
                <a:cs typeface="Tahoma"/>
                <a:sym typeface="Tahoma"/>
              </a:rPr>
              <a:t>Limits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621050" indent="-225762">
              <a:lnSpc>
                <a:spcPct val="80000"/>
              </a:lnSpc>
              <a:defRPr sz="2900"/>
            </a:pPr>
            <a:r>
              <a:t>Labels</a:t>
            </a:r>
          </a:p>
          <a:p>
            <a:pPr lvl="2" marL="1035367" indent="-182880">
              <a:lnSpc>
                <a:spcPct val="80000"/>
              </a:lnSpc>
              <a:defRPr sz="2900"/>
            </a:pPr>
            <a:r>
              <a:t>63 octets or less</a:t>
            </a:r>
          </a:p>
          <a:p>
            <a:pPr lvl="2" marL="1035367" indent="-182880">
              <a:lnSpc>
                <a:spcPct val="80000"/>
              </a:lnSpc>
              <a:defRPr sz="2900"/>
            </a:pPr>
            <a:r>
              <a:t>High order 2 bits of length field should be 0</a:t>
            </a:r>
          </a:p>
          <a:p>
            <a:pPr lvl="2" marL="1035367" indent="-182880">
              <a:lnSpc>
                <a:spcPct val="80000"/>
              </a:lnSpc>
              <a:defRPr sz="2900"/>
            </a:pPr>
            <a:r>
              <a:t>Case insensitive</a:t>
            </a:r>
          </a:p>
          <a:p>
            <a:pPr lvl="2" marL="1035367" indent="-182880">
              <a:lnSpc>
                <a:spcPct val="80000"/>
              </a:lnSpc>
              <a:defRPr sz="2900"/>
            </a:pPr>
            <a:r>
              <a:t>Only DNS name, and not URI path</a:t>
            </a:r>
          </a:p>
          <a:p>
            <a:pPr lvl="2" marL="1035367" indent="-182880">
              <a:lnSpc>
                <a:spcPct val="80000"/>
              </a:lnSpc>
              <a:defRPr sz="2900"/>
            </a:pPr>
            <a:r>
              <a:t>Labels must be unique within parent domain</a:t>
            </a:r>
          </a:p>
          <a:p>
            <a:pPr lvl="1" marL="621050" indent="-225762">
              <a:lnSpc>
                <a:spcPct val="80000"/>
              </a:lnSpc>
              <a:defRPr sz="2900"/>
            </a:pPr>
            <a:r>
              <a:t>Names: 255 octets or less</a:t>
            </a:r>
          </a:p>
          <a:p>
            <a:pPr lvl="1" marL="621050" indent="-225762">
              <a:lnSpc>
                <a:spcPct val="80000"/>
              </a:lnSpc>
              <a:defRPr sz="2900"/>
            </a:pPr>
            <a:r>
              <a:t>UDP messages: 512 octets or less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21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ongest Label and 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Longest Label and URL</a:t>
            </a:r>
          </a:p>
        </p:txBody>
      </p:sp>
      <p:sp>
        <p:nvSpPr>
          <p:cNvPr id="124" name="Longest lab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3770" indent="-274082">
              <a:lnSpc>
                <a:spcPct val="80000"/>
              </a:lnSpc>
              <a:defRPr sz="2900"/>
            </a:pPr>
            <a:r>
              <a:t>Longest label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/>
            </a:pPr>
            <a:r>
              <a:rPr u="sng">
                <a:hlinkClick r:id="rId2" invalidUrl="" action="" tgtFrame="" tooltip="" history="1" highlightClick="0" endSnd="0"/>
              </a:rPr>
              <a:t>http://thelongestlistofthelongeststuffatthelongestdomainnameatlonglast.com</a:t>
            </a:r>
            <a:r>
              <a:t>/</a:t>
            </a:r>
          </a:p>
          <a:p>
            <a:pPr marL="334554" marR="0" indent="-293914" defTabSz="457200">
              <a:lnSpc>
                <a:spcPct val="100000"/>
              </a:lnSpc>
              <a:spcBef>
                <a:spcPts val="0"/>
              </a:spcBef>
              <a:buClr>
                <a:srgbClr val="021EAA"/>
              </a:buClr>
              <a:buSzPct val="65000"/>
              <a:buChar char=""/>
              <a:defRPr b="1" sz="2400">
                <a:solidFill>
                  <a:srgbClr val="DD2222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334554" marR="0" indent="-293914" defTabSz="457200">
              <a:lnSpc>
                <a:spcPct val="100000"/>
              </a:lnSpc>
              <a:spcBef>
                <a:spcPts val="0"/>
              </a:spcBef>
              <a:buClr>
                <a:srgbClr val="021EAA"/>
              </a:buClr>
              <a:buSzPct val="65000"/>
              <a:buChar char=""/>
              <a:defRPr b="1" sz="2400">
                <a:solidFill>
                  <a:srgbClr val="DD2222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pPr>
            <a:r>
              <a:t>Welsh village with the </a:t>
            </a:r>
            <a:r>
              <a:t> name in Britain!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/>
            </a:pPr>
            <a:r>
              <a:t>http://</a:t>
            </a:r>
            <a:r>
              <a:rPr u="sng">
                <a:hlinkClick r:id="rId3" invalidUrl="" action="" tgtFrame="" tooltip="" history="1" highlightClick="0" endSnd="0"/>
              </a:rPr>
              <a:t>llanfairpwllgwyngyllgogerychwyrndrobwllllantysiliogogogochuchaf.org.uk</a:t>
            </a:r>
          </a:p>
        </p:txBody>
      </p:sp>
      <p:pic>
        <p:nvPicPr>
          <p:cNvPr id="125" name="longest1.gif" descr="longest1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770" y="974863"/>
            <a:ext cx="2019301" cy="330201"/>
          </a:xfrm>
          <a:prstGeom prst="rect">
            <a:avLst/>
          </a:prstGeom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28" name="18CS52-CN-L06-DNS"/>
          <p:cNvSpPr txBox="1"/>
          <p:nvPr/>
        </p:nvSpPr>
        <p:spPr>
          <a:xfrm>
            <a:off x="3421271" y="6455500"/>
            <a:ext cx="201476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