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57799" marR="57799" indent="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1pPr>
    <a:lvl2pPr marL="57799" marR="57799" indent="3429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2pPr>
    <a:lvl3pPr marL="57799" marR="57799" indent="6858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3pPr>
    <a:lvl4pPr marL="57799" marR="57799" indent="10287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4pPr>
    <a:lvl5pPr marL="57799" marR="57799" indent="13716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5pPr>
    <a:lvl6pPr marL="57799" marR="57799" indent="17145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6pPr>
    <a:lvl7pPr marL="57799" marR="57799" indent="20574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7pPr>
    <a:lvl8pPr marL="57799" marR="57799" indent="24003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8pPr>
    <a:lvl9pPr marL="57799" marR="57799" indent="2743200" algn="l" defTabSz="1295400" rtl="0" fontAlgn="auto" latinLnBrk="0" hangingPunct="0">
      <a:lnSpc>
        <a:spcPct val="100000"/>
      </a:lnSpc>
      <a:spcBef>
        <a:spcPts val="6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" name="Shape 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8255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8255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8255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8255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8255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8255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8255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8255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8255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xfrm>
            <a:off x="975359" y="77215"/>
            <a:ext cx="11054082" cy="1219201"/>
          </a:xfrm>
          <a:prstGeom prst="rect">
            <a:avLst/>
          </a:prstGeom>
        </p:spPr>
        <p:txBody>
          <a:bodyPr lIns="65023" tIns="65023" rIns="65023" bIns="65023"/>
          <a:lstStyle>
            <a:lvl1pPr marL="50800" marR="52019" algn="ctr" defTabSz="1170432">
              <a:defRPr sz="5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633983" y="1386472"/>
            <a:ext cx="11736835" cy="7681011"/>
          </a:xfrm>
          <a:prstGeom prst="rect">
            <a:avLst/>
          </a:prstGeom>
        </p:spPr>
        <p:txBody>
          <a:bodyPr lIns="65023" tIns="65023" rIns="65023" bIns="65023"/>
          <a:lstStyle>
            <a:lvl1pPr marL="426627" marR="52019" indent="-386940" defTabSz="1170432">
              <a:lnSpc>
                <a:spcPct val="90000"/>
              </a:lnSpc>
              <a:spcBef>
                <a:spcPts val="800"/>
              </a:spcBef>
              <a:buClrTx/>
              <a:buSzPct val="100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1pPr>
            <a:lvl2pPr marL="716058" marR="52019" indent="-320771" defTabSz="1170432">
              <a:lnSpc>
                <a:spcPct val="90000"/>
              </a:lnSpc>
              <a:buClrTx/>
              <a:buChar char="–"/>
              <a:defRPr sz="3000">
                <a:latin typeface="Gill Sans"/>
                <a:ea typeface="Gill Sans"/>
                <a:cs typeface="Gill Sans"/>
                <a:sym typeface="Gill Sans"/>
              </a:defRPr>
            </a:lvl2pPr>
            <a:lvl3pPr marL="1108519" marR="52019" indent="-256032" defTabSz="1170432">
              <a:lnSpc>
                <a:spcPct val="90000"/>
              </a:lnSpc>
              <a:spcBef>
                <a:spcPts val="600"/>
              </a:spcBef>
              <a:buClrTx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marL="1551866" marR="52019" indent="-242179" defTabSz="1170432">
              <a:lnSpc>
                <a:spcPct val="90000"/>
              </a:lnSpc>
              <a:buClrTx/>
              <a:buChar char="–"/>
              <a:defRPr sz="2600">
                <a:latin typeface="Gill Sans"/>
                <a:ea typeface="Gill Sans"/>
                <a:cs typeface="Gill Sans"/>
                <a:sym typeface="Gill Sans"/>
              </a:defRPr>
            </a:lvl4pPr>
            <a:lvl5pPr marL="2019731" marR="52019" indent="-252843" defTabSz="1170432">
              <a:lnSpc>
                <a:spcPct val="90000"/>
              </a:lnSpc>
              <a:buClrTx/>
              <a:buChar char="»"/>
              <a:defRPr sz="2600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Ram P Rustagi/CSE/KSIT"/>
          <p:cNvSpPr txBox="1"/>
          <p:nvPr/>
        </p:nvSpPr>
        <p:spPr>
          <a:xfrm>
            <a:off x="411664" y="9178411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25" name="CN-Basic-L17-FTP"/>
          <p:cNvSpPr txBox="1"/>
          <p:nvPr/>
        </p:nvSpPr>
        <p:spPr>
          <a:xfrm>
            <a:off x="4865808" y="9178411"/>
            <a:ext cx="2414279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CN-Basic-L17-FTP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1926061" y="9157539"/>
            <a:ext cx="422149" cy="448380"/>
          </a:xfrm>
          <a:prstGeom prst="rect">
            <a:avLst/>
          </a:prstGeom>
        </p:spPr>
        <p:txBody>
          <a:bodyPr lIns="65023" tIns="65023" rIns="65023" bIns="65023"/>
          <a:lstStyle>
            <a:lvl1pPr defTabSz="747776">
              <a:defRPr b="1"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975359" y="77215"/>
            <a:ext cx="11054082" cy="1219201"/>
          </a:xfrm>
          <a:prstGeom prst="rect">
            <a:avLst/>
          </a:prstGeom>
        </p:spPr>
        <p:txBody>
          <a:bodyPr lIns="65023" tIns="65023" rIns="65023" bIns="65023"/>
          <a:lstStyle>
            <a:lvl1pPr marL="50800" marR="52019" algn="ctr" defTabSz="1170432">
              <a:defRPr sz="5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xfrm>
            <a:off x="633983" y="1386472"/>
            <a:ext cx="11736835" cy="7681011"/>
          </a:xfrm>
          <a:prstGeom prst="rect">
            <a:avLst/>
          </a:prstGeom>
        </p:spPr>
        <p:txBody>
          <a:bodyPr lIns="65023" tIns="65023" rIns="65023" bIns="65023"/>
          <a:lstStyle>
            <a:lvl1pPr marL="534687" marR="52019" indent="-495000" defTabSz="1170432">
              <a:lnSpc>
                <a:spcPct val="90000"/>
              </a:lnSpc>
              <a:spcBef>
                <a:spcPts val="800"/>
              </a:spcBef>
              <a:buClrTx/>
              <a:buSzPct val="100000"/>
              <a:buChar char="•"/>
              <a:defRPr sz="4400">
                <a:latin typeface="Lato Regular"/>
                <a:ea typeface="Lato Regular"/>
                <a:cs typeface="Lato Regular"/>
                <a:sym typeface="Lato Regular"/>
              </a:defRPr>
            </a:lvl1pPr>
            <a:lvl2pPr marL="899287" marR="52019" indent="-504000" defTabSz="1170432">
              <a:lnSpc>
                <a:spcPct val="90000"/>
              </a:lnSpc>
              <a:buClrTx/>
              <a:buChar char="•"/>
              <a:defRPr sz="4200">
                <a:latin typeface="Lato Regular"/>
                <a:ea typeface="Lato Regular"/>
                <a:cs typeface="Lato Regular"/>
                <a:sym typeface="Lato Regular"/>
              </a:defRPr>
            </a:lvl2pPr>
            <a:lvl3pPr marL="1341059" marR="52019" indent="-488571" defTabSz="1170432">
              <a:lnSpc>
                <a:spcPct val="90000"/>
              </a:lnSpc>
              <a:spcBef>
                <a:spcPts val="600"/>
              </a:spcBef>
              <a:buClrTx/>
              <a:buChar char="•"/>
              <a:defRPr sz="3800">
                <a:latin typeface="Lato Regular"/>
                <a:ea typeface="Lato Regular"/>
                <a:cs typeface="Lato Regular"/>
                <a:sym typeface="Lato Regular"/>
              </a:defRPr>
            </a:lvl3pPr>
            <a:lvl4pPr marL="1808148" marR="52019" indent="-498461" defTabSz="1170432">
              <a:lnSpc>
                <a:spcPct val="90000"/>
              </a:lnSpc>
              <a:buClrTx/>
              <a:buChar char="•"/>
              <a:defRPr sz="3600">
                <a:latin typeface="Lato Regular"/>
                <a:ea typeface="Lato Regular"/>
                <a:cs typeface="Lato Regular"/>
                <a:sym typeface="Lato Regular"/>
              </a:defRPr>
            </a:lvl4pPr>
            <a:lvl5pPr marL="2265348" marR="52019" indent="-498461" defTabSz="1170432">
              <a:lnSpc>
                <a:spcPct val="90000"/>
              </a:lnSpc>
              <a:buClrTx/>
              <a:buChar char="•"/>
              <a:defRPr sz="3600">
                <a:latin typeface="Lato Regular"/>
                <a:ea typeface="Lato Regular"/>
                <a:cs typeface="Lato Regular"/>
                <a:sym typeface="Lato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1926061" y="9157539"/>
            <a:ext cx="422149" cy="448380"/>
          </a:xfrm>
          <a:prstGeom prst="rect">
            <a:avLst/>
          </a:prstGeom>
        </p:spPr>
        <p:txBody>
          <a:bodyPr lIns="65023" tIns="65023" rIns="65023" bIns="65023"/>
          <a:lstStyle>
            <a:lvl1pPr defTabSz="747776">
              <a:defRPr b="1"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" name="Ram P Rustagi/CSE/KSIT"/>
          <p:cNvSpPr txBox="1"/>
          <p:nvPr/>
        </p:nvSpPr>
        <p:spPr>
          <a:xfrm>
            <a:off x="411664" y="9178412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37" name="18CS52-CN-L06-DNS"/>
          <p:cNvSpPr txBox="1"/>
          <p:nvPr/>
        </p:nvSpPr>
        <p:spPr>
          <a:xfrm>
            <a:off x="4865808" y="9178412"/>
            <a:ext cx="2771578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18CS52-CN-L06-DNS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0"/>
            <a:ext cx="11049000" cy="227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62000" y="2291644"/>
            <a:ext cx="11049000" cy="677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 marL="783590" indent="-285750">
              <a:spcBef>
                <a:spcPts val="700"/>
              </a:spcBef>
              <a:defRPr sz="3400"/>
            </a:lvl2pPr>
            <a:lvl3pPr marL="1183639" indent="-228600">
              <a:lnSpc>
                <a:spcPct val="100000"/>
              </a:lnSpc>
              <a:spcBef>
                <a:spcPts val="700"/>
              </a:spcBef>
              <a:defRPr sz="2800"/>
            </a:lvl3pPr>
            <a:lvl4pPr marL="1640839" indent="-228600">
              <a:lnSpc>
                <a:spcPct val="100000"/>
              </a:lnSpc>
              <a:spcBef>
                <a:spcPts val="600"/>
              </a:spcBef>
              <a:defRPr sz="2800"/>
            </a:lvl4pPr>
            <a:lvl5pPr marL="2098039" indent="-228600">
              <a:lnSpc>
                <a:spcPct val="100000"/>
              </a:lnSpc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Ram P Rustagi/CSE/KSIT"/>
          <p:cNvSpPr txBox="1"/>
          <p:nvPr/>
        </p:nvSpPr>
        <p:spPr>
          <a:xfrm>
            <a:off x="255137" y="9238532"/>
            <a:ext cx="282681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5" name="18CS52-CN-L07-FTP"/>
          <p:cNvSpPr txBox="1"/>
          <p:nvPr/>
        </p:nvSpPr>
        <p:spPr>
          <a:xfrm>
            <a:off x="4793809" y="9238532"/>
            <a:ext cx="275572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lvl="1"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18CS52-CN-L07-FTP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502476" y="9176724"/>
            <a:ext cx="396826" cy="3853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0" marR="0" algn="ctr" defTabSz="825500">
              <a:spcBef>
                <a:spcPts val="0"/>
              </a:spcBef>
              <a:defRPr sz="2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57799" marR="57799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+mn-lt"/>
          <a:ea typeface="+mn-ea"/>
          <a:cs typeface="+mn-cs"/>
          <a:sym typeface="Gill Sans MT"/>
        </a:defRPr>
      </a:lvl1pPr>
      <a:lvl2pPr marL="57799" marR="57799" indent="22860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+mn-lt"/>
          <a:ea typeface="+mn-ea"/>
          <a:cs typeface="+mn-cs"/>
          <a:sym typeface="Gill Sans MT"/>
        </a:defRPr>
      </a:lvl2pPr>
      <a:lvl3pPr marL="57799" marR="57799" indent="45720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+mn-lt"/>
          <a:ea typeface="+mn-ea"/>
          <a:cs typeface="+mn-cs"/>
          <a:sym typeface="Gill Sans MT"/>
        </a:defRPr>
      </a:lvl3pPr>
      <a:lvl4pPr marL="57799" marR="57799" indent="68580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+mn-lt"/>
          <a:ea typeface="+mn-ea"/>
          <a:cs typeface="+mn-cs"/>
          <a:sym typeface="Gill Sans MT"/>
        </a:defRPr>
      </a:lvl4pPr>
      <a:lvl5pPr marL="57799" marR="57799" indent="91440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+mn-lt"/>
          <a:ea typeface="+mn-ea"/>
          <a:cs typeface="+mn-cs"/>
          <a:sym typeface="Gill Sans MT"/>
        </a:defRPr>
      </a:lvl5pPr>
      <a:lvl6pPr marL="57799" marR="57799" indent="114300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+mn-lt"/>
          <a:ea typeface="+mn-ea"/>
          <a:cs typeface="+mn-cs"/>
          <a:sym typeface="Gill Sans MT"/>
        </a:defRPr>
      </a:lvl6pPr>
      <a:lvl7pPr marL="57799" marR="57799" indent="137160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+mn-lt"/>
          <a:ea typeface="+mn-ea"/>
          <a:cs typeface="+mn-cs"/>
          <a:sym typeface="Gill Sans MT"/>
        </a:defRPr>
      </a:lvl7pPr>
      <a:lvl8pPr marL="57799" marR="57799" indent="160020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+mn-lt"/>
          <a:ea typeface="+mn-ea"/>
          <a:cs typeface="+mn-cs"/>
          <a:sym typeface="Gill Sans MT"/>
        </a:defRPr>
      </a:lvl8pPr>
      <a:lvl9pPr marL="57799" marR="57799" indent="182880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21EAA"/>
          </a:solidFill>
          <a:uFill>
            <a:solidFill>
              <a:srgbClr val="021EAA"/>
            </a:solidFill>
          </a:uFill>
          <a:latin typeface="+mn-lt"/>
          <a:ea typeface="+mn-ea"/>
          <a:cs typeface="+mn-cs"/>
          <a:sym typeface="Gill Sans MT"/>
        </a:defRPr>
      </a:lvl9pPr>
    </p:titleStyle>
    <p:bodyStyle>
      <a:lvl1pPr marL="383539" marR="57799" indent="-342899" algn="l" defTabSz="1295400" rtl="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65000"/>
        <a:buFontTx/>
        <a:buChar char=""/>
        <a:tabLst/>
        <a:defRPr b="0" baseline="0" cap="none" i="0" spc="0" strike="noStrike" sz="3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 MT"/>
        </a:defRPr>
      </a:lvl1pPr>
      <a:lvl2pPr marL="817207" marR="57799" indent="-319367" algn="l" defTabSz="1295400" rtl="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 MT"/>
        </a:defRPr>
      </a:lvl2pPr>
      <a:lvl3pPr marL="1265282" marR="57799" indent="-310242" algn="l" defTabSz="1295400" rtl="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 MT"/>
        </a:defRPr>
      </a:lvl3pPr>
      <a:lvl4pPr marL="1722482" marR="57799" indent="-310242" algn="l" defTabSz="1295400" rtl="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 MT"/>
        </a:defRPr>
      </a:lvl4pPr>
      <a:lvl5pPr marL="2179682" marR="57799" indent="-310242" algn="l" defTabSz="1295400" rtl="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 MT"/>
        </a:defRPr>
      </a:lvl5pPr>
      <a:lvl6pPr marL="2179682" marR="57799" indent="-310242" algn="l" defTabSz="1295400" rtl="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 MT"/>
        </a:defRPr>
      </a:lvl6pPr>
      <a:lvl7pPr marL="2179682" marR="57799" indent="-310242" algn="l" defTabSz="1295400" rtl="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 MT"/>
        </a:defRPr>
      </a:lvl7pPr>
      <a:lvl8pPr marL="2179682" marR="57799" indent="-310242" algn="l" defTabSz="1295400" rtl="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 MT"/>
        </a:defRPr>
      </a:lvl8pPr>
      <a:lvl9pPr marL="2179682" marR="57799" indent="-310242" algn="l" defTabSz="1295400" rtl="0" latinLnBrk="0">
        <a:lnSpc>
          <a:spcPct val="85000"/>
        </a:lnSpc>
        <a:spcBef>
          <a:spcPts val="900"/>
        </a:spcBef>
        <a:spcAft>
          <a:spcPts val="0"/>
        </a:spcAft>
        <a:buClr>
          <a:srgbClr val="021EAA"/>
        </a:buClr>
        <a:buSzPct val="100000"/>
        <a:buFontTx/>
        <a:buChar char=""/>
        <a:tabLst/>
        <a:defRPr b="0" baseline="0" cap="none" i="0" spc="0" strike="noStrike" sz="3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 M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rprustagi@ksit.edu.in" TargetMode="External"/><Relationship Id="rId3" Type="http://schemas.openxmlformats.org/officeDocument/2006/relationships/hyperlink" Target="http://www.rprustagi.com" TargetMode="External"/><Relationship Id="rId4" Type="http://schemas.openxmlformats.org/officeDocument/2006/relationships/hyperlink" Target="https://www.youtube.com/rprustagi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07…"/>
          <p:cNvSpPr txBox="1"/>
          <p:nvPr>
            <p:ph type="title"/>
          </p:nvPr>
        </p:nvSpPr>
        <p:spPr>
          <a:xfrm>
            <a:off x="975359" y="77215"/>
            <a:ext cx="11736834" cy="4482982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L07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FTP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Dr. Ram P Rustagi…"/>
          <p:cNvSpPr txBox="1"/>
          <p:nvPr>
            <p:ph type="body" sz="half" idx="1"/>
          </p:nvPr>
        </p:nvSpPr>
        <p:spPr>
          <a:xfrm>
            <a:off x="633983" y="5324264"/>
            <a:ext cx="11736835" cy="3477481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 algn="ctr" defTabSz="1498152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 defTabSz="1498152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uFillTx/>
                <a:hlinkClick r:id="rId2" invalidUrl="" action="" tgtFrame="" tooltip="" history="1" highlightClick="0" endSnd="0"/>
              </a:rPr>
              <a:t>rprustagi@ksit.edu.in</a:t>
            </a:r>
          </a:p>
          <a:p>
            <a:pPr marL="0" marR="0" indent="0" algn="ctr" defTabSz="1498152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uFillTx/>
                <a:hlinkClick r:id="rId3" invalidUrl="" action="" tgtFrame="" tooltip="" history="1" highlightClick="0" endSnd="0"/>
              </a:rPr>
              <a:t>http://www.rprustagi.com</a:t>
            </a:r>
          </a:p>
          <a:p>
            <a:pPr marL="0" marR="0" indent="0" algn="ctr" defTabSz="1498152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4" invalidUrl="" action="" tgtFrame="" tooltip="" history="1" highlightClick="0" endSnd="0"/>
              </a:rPr>
              <a:t>https://www.youtube.com/rprustagi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xfrm>
            <a:off x="11995911" y="9157539"/>
            <a:ext cx="282449" cy="4483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" name="Ram P Rustagi/CSE/KSIT"/>
          <p:cNvSpPr txBox="1"/>
          <p:nvPr/>
        </p:nvSpPr>
        <p:spPr>
          <a:xfrm>
            <a:off x="411664" y="9178412"/>
            <a:ext cx="3149477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50" name="18CS52-CN-L06-DNS"/>
          <p:cNvSpPr txBox="1"/>
          <p:nvPr/>
        </p:nvSpPr>
        <p:spPr>
          <a:xfrm>
            <a:off x="4865808" y="9178412"/>
            <a:ext cx="2771578" cy="44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 anchor="ctr">
            <a:spAutoFit/>
          </a:bodyPr>
          <a:lstStyle>
            <a:lvl1pPr marL="52019" marR="52019" defTabSz="1170432">
              <a:spcBef>
                <a:spcPts val="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18CS52-CN-L06-DNS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TP Example..."/>
          <p:cNvSpPr txBox="1"/>
          <p:nvPr>
            <p:ph type="title"/>
          </p:nvPr>
        </p:nvSpPr>
        <p:spPr>
          <a:xfrm>
            <a:off x="762000" y="0"/>
            <a:ext cx="11049000" cy="1320800"/>
          </a:xfrm>
          <a:prstGeom prst="rect">
            <a:avLst/>
          </a:prstGeom>
        </p:spPr>
        <p:txBody>
          <a:bodyPr/>
          <a:lstStyle/>
          <a:p>
            <a:pPr/>
            <a:r>
              <a:t>FTP Example...</a:t>
            </a:r>
          </a:p>
        </p:txBody>
      </p:sp>
      <p:sp>
        <p:nvSpPr>
          <p:cNvPr id="212" name="ftp&gt; put udp.tcl…"/>
          <p:cNvSpPr txBox="1"/>
          <p:nvPr>
            <p:ph type="body" idx="1"/>
          </p:nvPr>
        </p:nvSpPr>
        <p:spPr>
          <a:xfrm>
            <a:off x="660400" y="1326444"/>
            <a:ext cx="11049000" cy="6772470"/>
          </a:xfrm>
          <a:prstGeom prst="rect">
            <a:avLst/>
          </a:prstGeom>
        </p:spPr>
        <p:txBody>
          <a:bodyPr/>
          <a:lstStyle/>
          <a:p>
            <a:pPr marL="293303" indent="-252663">
              <a:lnSpc>
                <a:spcPct val="100000"/>
              </a:lnSpc>
              <a:spcBef>
                <a:spcPts val="700"/>
              </a:spcBef>
              <a:buClrTx/>
              <a:buChar char="•"/>
              <a:defRPr sz="2800"/>
            </a:pPr>
            <a:r>
              <a:rPr b="1"/>
              <a:t>ftp&gt;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put udp.tcl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293303" indent="-252663">
              <a:lnSpc>
                <a:spcPct val="100000"/>
              </a:lnSpc>
              <a:spcBef>
                <a:spcPts val="700"/>
              </a:spcBef>
              <a:buClrTx/>
              <a:buChar char="•"/>
              <a:defRPr sz="2800"/>
            </a:pPr>
            <a:r>
              <a:t>local: udp.tcl remote: udp.tcl</a:t>
            </a:r>
          </a:p>
          <a:p>
            <a:pPr marL="293303" indent="-252663">
              <a:lnSpc>
                <a:spcPct val="100000"/>
              </a:lnSpc>
              <a:spcBef>
                <a:spcPts val="700"/>
              </a:spcBef>
              <a:buClrTx/>
              <a:buChar char="•"/>
              <a:defRPr sz="2800"/>
            </a:pPr>
            <a:r>
              <a:t>200 PORT command successful. Consider using PASV.</a:t>
            </a:r>
          </a:p>
          <a:p>
            <a:pPr marL="293303" indent="-252663">
              <a:lnSpc>
                <a:spcPct val="100000"/>
              </a:lnSpc>
              <a:spcBef>
                <a:spcPts val="700"/>
              </a:spcBef>
              <a:buClrTx/>
              <a:buChar char="•"/>
              <a:defRPr sz="2800"/>
            </a:pPr>
            <a:r>
              <a:t>150 Ok to send data.</a:t>
            </a:r>
          </a:p>
          <a:p>
            <a:pPr marL="293303" indent="-252663">
              <a:lnSpc>
                <a:spcPct val="100000"/>
              </a:lnSpc>
              <a:spcBef>
                <a:spcPts val="700"/>
              </a:spcBef>
              <a:buClrTx/>
              <a:buChar char="•"/>
              <a:defRPr sz="2800"/>
            </a:pPr>
            <a:r>
              <a:t>226 Transfer complete.</a:t>
            </a:r>
          </a:p>
          <a:p>
            <a:pPr marL="293303" indent="-252663">
              <a:lnSpc>
                <a:spcPct val="100000"/>
              </a:lnSpc>
              <a:spcBef>
                <a:spcPts val="700"/>
              </a:spcBef>
              <a:buClrTx/>
              <a:buChar char="•"/>
              <a:defRPr sz="2800"/>
            </a:pPr>
            <a:r>
              <a:t>2725 bytes sent in 0.00 secs (1.1664 MB/s)</a:t>
            </a:r>
          </a:p>
          <a:p>
            <a:pPr marL="293303" indent="-252663">
              <a:lnSpc>
                <a:spcPct val="100000"/>
              </a:lnSpc>
              <a:spcBef>
                <a:spcPts val="700"/>
              </a:spcBef>
              <a:buClrTx/>
              <a:buChar char="•"/>
              <a:defRPr b="1" sz="2800"/>
            </a:pPr>
            <a:r>
              <a:t>ftp&gt;</a:t>
            </a:r>
          </a:p>
        </p:txBody>
      </p:sp>
      <p:sp>
        <p:nvSpPr>
          <p:cNvPr id="213" name="Ram P Rustagi/CSE/KSIT"/>
          <p:cNvSpPr txBox="1"/>
          <p:nvPr/>
        </p:nvSpPr>
        <p:spPr>
          <a:xfrm>
            <a:off x="255137" y="9238532"/>
            <a:ext cx="282681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214" name="18CS52-CN-L07-FTP"/>
          <p:cNvSpPr txBox="1"/>
          <p:nvPr/>
        </p:nvSpPr>
        <p:spPr>
          <a:xfrm>
            <a:off x="4793809" y="9238532"/>
            <a:ext cx="275572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lvl="1"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18CS52-CN-L07-FTP</a:t>
            </a:r>
          </a:p>
        </p:txBody>
      </p:sp>
      <p:sp>
        <p:nvSpPr>
          <p:cNvPr id="215" name="Slide Number"/>
          <p:cNvSpPr txBox="1"/>
          <p:nvPr>
            <p:ph type="sldNum" sz="quarter" idx="2"/>
          </p:nvPr>
        </p:nvSpPr>
        <p:spPr>
          <a:xfrm>
            <a:off x="11771948" y="9177257"/>
            <a:ext cx="509837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FTP Example..."/>
          <p:cNvSpPr txBox="1"/>
          <p:nvPr>
            <p:ph type="title"/>
          </p:nvPr>
        </p:nvSpPr>
        <p:spPr>
          <a:xfrm>
            <a:off x="762000" y="0"/>
            <a:ext cx="11049000" cy="1384300"/>
          </a:xfrm>
          <a:prstGeom prst="rect">
            <a:avLst/>
          </a:prstGeom>
        </p:spPr>
        <p:txBody>
          <a:bodyPr/>
          <a:lstStyle/>
          <a:p>
            <a:pPr/>
            <a:r>
              <a:t>FTP Example...</a:t>
            </a:r>
          </a:p>
        </p:txBody>
      </p:sp>
      <p:sp>
        <p:nvSpPr>
          <p:cNvPr id="218" name="ftp&gt; get maths.c…"/>
          <p:cNvSpPr txBox="1"/>
          <p:nvPr>
            <p:ph type="body" idx="1"/>
          </p:nvPr>
        </p:nvSpPr>
        <p:spPr>
          <a:xfrm>
            <a:off x="762000" y="1444977"/>
            <a:ext cx="11049000" cy="6772471"/>
          </a:xfrm>
          <a:prstGeom prst="rect">
            <a:avLst/>
          </a:prstGeom>
        </p:spPr>
        <p:txBody>
          <a:bodyPr/>
          <a:lstStyle/>
          <a:p>
            <a:pPr marL="293303" indent="-252663">
              <a:lnSpc>
                <a:spcPct val="90000"/>
              </a:lnSpc>
              <a:spcBef>
                <a:spcPts val="600"/>
              </a:spcBef>
              <a:buClrTx/>
              <a:buChar char="•"/>
              <a:defRPr sz="2800"/>
            </a:pPr>
            <a:r>
              <a:rPr b="1"/>
              <a:t>ftp&gt;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get maths.c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293303" indent="-252663">
              <a:lnSpc>
                <a:spcPct val="90000"/>
              </a:lnSpc>
              <a:spcBef>
                <a:spcPts val="600"/>
              </a:spcBef>
              <a:buClrTx/>
              <a:buChar char="•"/>
              <a:defRPr sz="2800"/>
            </a:pPr>
            <a:r>
              <a:t>local: maths.c remote: maths.c</a:t>
            </a:r>
          </a:p>
          <a:p>
            <a:pPr marL="293303" indent="-252663">
              <a:lnSpc>
                <a:spcPct val="90000"/>
              </a:lnSpc>
              <a:spcBef>
                <a:spcPts val="600"/>
              </a:spcBef>
              <a:buClrTx/>
              <a:buChar char="•"/>
              <a:defRPr sz="2800"/>
            </a:pPr>
            <a:r>
              <a:t>200 PORT command successful.</a:t>
            </a:r>
          </a:p>
          <a:p>
            <a:pPr marL="293303" indent="-252663">
              <a:lnSpc>
                <a:spcPct val="90000"/>
              </a:lnSpc>
              <a:spcBef>
                <a:spcPts val="600"/>
              </a:spcBef>
              <a:buClrTx/>
              <a:buChar char="•"/>
              <a:defRPr sz="2800"/>
            </a:pPr>
            <a:r>
              <a:t>150 Opening BINARY mode data connection for 'maths.c' (738 bytes).</a:t>
            </a:r>
          </a:p>
          <a:p>
            <a:pPr marL="293303" indent="-252663">
              <a:lnSpc>
                <a:spcPct val="90000"/>
              </a:lnSpc>
              <a:spcBef>
                <a:spcPts val="600"/>
              </a:spcBef>
              <a:buClrTx/>
              <a:buChar char="•"/>
              <a:defRPr sz="2800"/>
            </a:pPr>
            <a:r>
              <a:t>226 Transfer complete.</a:t>
            </a:r>
          </a:p>
          <a:p>
            <a:pPr marL="293303" indent="-252663">
              <a:lnSpc>
                <a:spcPct val="90000"/>
              </a:lnSpc>
              <a:spcBef>
                <a:spcPts val="600"/>
              </a:spcBef>
              <a:buClrTx/>
              <a:buChar char="•"/>
              <a:defRPr sz="2800"/>
            </a:pPr>
            <a:r>
              <a:t>738 bytes received in 0.00 secs (15014.6 kB/s)</a:t>
            </a:r>
          </a:p>
          <a:p>
            <a:pPr marL="293303" indent="-252663">
              <a:lnSpc>
                <a:spcPct val="90000"/>
              </a:lnSpc>
              <a:spcBef>
                <a:spcPts val="600"/>
              </a:spcBef>
              <a:buClrTx/>
              <a:buChar char="•"/>
              <a:defRPr sz="2800"/>
            </a:pPr>
            <a:r>
              <a:rPr b="1"/>
              <a:t>ftp&gt;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quit</a:t>
            </a:r>
          </a:p>
          <a:p>
            <a:pPr marL="293303" indent="-252663">
              <a:lnSpc>
                <a:spcPct val="90000"/>
              </a:lnSpc>
              <a:spcBef>
                <a:spcPts val="600"/>
              </a:spcBef>
              <a:buClrTx/>
              <a:buChar char="•"/>
              <a:defRPr sz="2800"/>
            </a:pPr>
            <a:r>
              <a:t>221 Goodbye.</a:t>
            </a: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Char char="•"/>
            </a:pP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Char char="•"/>
            </a:pPr>
            <a:r>
              <a:t>Analyze using wireshark capture: ftpxfer.pcap</a:t>
            </a:r>
          </a:p>
        </p:txBody>
      </p:sp>
      <p:sp>
        <p:nvSpPr>
          <p:cNvPr id="219" name="Ram P Rustagi/CSE/KSIT"/>
          <p:cNvSpPr txBox="1"/>
          <p:nvPr/>
        </p:nvSpPr>
        <p:spPr>
          <a:xfrm>
            <a:off x="255137" y="9238532"/>
            <a:ext cx="282681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220" name="18CS52-CN-L07-FTP"/>
          <p:cNvSpPr txBox="1"/>
          <p:nvPr/>
        </p:nvSpPr>
        <p:spPr>
          <a:xfrm>
            <a:off x="4793809" y="9238532"/>
            <a:ext cx="275572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lvl="1"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18CS52-CN-L07-FTP</a:t>
            </a:r>
          </a:p>
        </p:txBody>
      </p:sp>
      <p:sp>
        <p:nvSpPr>
          <p:cNvPr id="221" name="Slide Number"/>
          <p:cNvSpPr txBox="1"/>
          <p:nvPr>
            <p:ph type="sldNum" sz="quarter" idx="2"/>
          </p:nvPr>
        </p:nvSpPr>
        <p:spPr>
          <a:xfrm>
            <a:off x="11994986" y="9177257"/>
            <a:ext cx="509836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TP Example..."/>
          <p:cNvSpPr txBox="1"/>
          <p:nvPr>
            <p:ph type="title"/>
          </p:nvPr>
        </p:nvSpPr>
        <p:spPr>
          <a:xfrm>
            <a:off x="762000" y="-287867"/>
            <a:ext cx="11049000" cy="1180241"/>
          </a:xfrm>
          <a:prstGeom prst="rect">
            <a:avLst/>
          </a:prstGeom>
        </p:spPr>
        <p:txBody>
          <a:bodyPr/>
          <a:lstStyle/>
          <a:p>
            <a:pPr/>
            <a:r>
              <a:t>FTP Example...</a:t>
            </a:r>
          </a:p>
        </p:txBody>
      </p:sp>
      <p:sp>
        <p:nvSpPr>
          <p:cNvPr id="224" name="ftp&gt; help…"/>
          <p:cNvSpPr txBox="1"/>
          <p:nvPr>
            <p:ph type="body" idx="1"/>
          </p:nvPr>
        </p:nvSpPr>
        <p:spPr>
          <a:xfrm>
            <a:off x="643466" y="695677"/>
            <a:ext cx="11717868" cy="880888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2800"/>
            </a:pPr>
            <a:r>
              <a:t>ftp&gt; help</a:t>
            </a:r>
          </a:p>
          <a:p>
            <a:pPr marL="0" indent="0">
              <a:buClrTx/>
              <a:buSzTx/>
              <a:buNone/>
              <a:defRPr sz="2800"/>
            </a:pPr>
            <a:r>
              <a:t>Commands may be abbreviated.  Commands are:</a:t>
            </a:r>
          </a:p>
          <a:p>
            <a:pPr marL="0" indent="0">
              <a:buClrTx/>
              <a:buSzTx/>
              <a:buNone/>
              <a:defRPr sz="2800"/>
            </a:pPr>
            <a:r>
              <a:t>!		dir		mdelete		qc		site</a:t>
            </a:r>
          </a:p>
          <a:p>
            <a:pPr marL="0" indent="0">
              <a:buClrTx/>
              <a:buSzTx/>
              <a:buNone/>
              <a:defRPr sz="2800"/>
            </a:pPr>
            <a:r>
              <a:t>$		disconnect	mdir		sendport	size</a:t>
            </a:r>
          </a:p>
          <a:p>
            <a:pPr marL="0" indent="0">
              <a:buClrTx/>
              <a:buSzTx/>
              <a:buNone/>
              <a:defRPr sz="2800"/>
            </a:pPr>
            <a:r>
              <a:t>account		exit		mget		put		status</a:t>
            </a:r>
          </a:p>
          <a:p>
            <a:pPr marL="0" indent="0">
              <a:buClrTx/>
              <a:buSzTx/>
              <a:buNone/>
              <a:defRPr sz="2800"/>
            </a:pPr>
            <a:r>
              <a:t>append		form		mkdir		pwd		struct</a:t>
            </a:r>
          </a:p>
          <a:p>
            <a:pPr marL="0" indent="0">
              <a:buClrTx/>
              <a:buSzTx/>
              <a:buNone/>
              <a:defRPr sz="2800"/>
            </a:pPr>
            <a:r>
              <a:t>ascii		get		mls		quit		system</a:t>
            </a:r>
          </a:p>
          <a:p>
            <a:pPr marL="0" indent="0">
              <a:buClrTx/>
              <a:buSzTx/>
              <a:buNone/>
              <a:defRPr sz="2800"/>
            </a:pPr>
            <a:r>
              <a:t>bell		glob		mode		quote		sunique</a:t>
            </a:r>
          </a:p>
          <a:p>
            <a:pPr marL="0" indent="0">
              <a:buClrTx/>
              <a:buSzTx/>
              <a:buNone/>
              <a:defRPr sz="2800"/>
            </a:pPr>
            <a:r>
              <a:t>binary		hash		modtime		recv		tenex</a:t>
            </a:r>
          </a:p>
          <a:p>
            <a:pPr marL="0" indent="0">
              <a:buClrTx/>
              <a:buSzTx/>
              <a:buNone/>
              <a:defRPr sz="2800"/>
            </a:pPr>
            <a:r>
              <a:t>bye		help		mput		reget		tick</a:t>
            </a:r>
          </a:p>
          <a:p>
            <a:pPr marL="0" indent="0">
              <a:buClrTx/>
              <a:buSzTx/>
              <a:buNone/>
              <a:defRPr sz="2800"/>
            </a:pPr>
            <a:r>
              <a:t>case		idle		newer		rstatus		trace</a:t>
            </a:r>
          </a:p>
          <a:p>
            <a:pPr marL="0" indent="0">
              <a:buClrTx/>
              <a:buSzTx/>
              <a:buNone/>
              <a:defRPr sz="2800"/>
            </a:pPr>
            <a:r>
              <a:t>cd		image		nmap		rhelp		type</a:t>
            </a:r>
          </a:p>
          <a:p>
            <a:pPr marL="0" indent="0">
              <a:buClrTx/>
              <a:buSzTx/>
              <a:buNone/>
              <a:defRPr sz="2800"/>
            </a:pPr>
            <a:r>
              <a:t>cdup		ipany		nlist		rename		user</a:t>
            </a:r>
          </a:p>
          <a:p>
            <a:pPr marL="0" indent="0">
              <a:buClrTx/>
              <a:buSzTx/>
              <a:buNone/>
              <a:defRPr sz="2800"/>
            </a:pPr>
            <a:r>
              <a:t>chmod		ipv4		ntrans		reset		umask</a:t>
            </a:r>
          </a:p>
          <a:p>
            <a:pPr marL="0" indent="0">
              <a:buClrTx/>
              <a:buSzTx/>
              <a:buNone/>
              <a:defRPr sz="2800"/>
            </a:pPr>
            <a:r>
              <a:t>close		ipv6		open		restart		verbose</a:t>
            </a:r>
          </a:p>
          <a:p>
            <a:pPr marL="0" indent="0">
              <a:buClrTx/>
              <a:buSzTx/>
              <a:buNone/>
              <a:defRPr sz="2800"/>
            </a:pPr>
            <a:r>
              <a:t>cr		lcd		prompt		rmdir		?</a:t>
            </a:r>
          </a:p>
          <a:p>
            <a:pPr marL="0" indent="0">
              <a:buClrTx/>
              <a:buSzTx/>
              <a:buNone/>
              <a:defRPr sz="2800"/>
            </a:pPr>
            <a:r>
              <a:t>delete		ls		passive		runique</a:t>
            </a:r>
          </a:p>
          <a:p>
            <a:pPr marL="0" indent="0">
              <a:buClrTx/>
              <a:buSzTx/>
              <a:buNone/>
              <a:defRPr sz="2800"/>
            </a:pPr>
            <a:r>
              <a:t>debug		macdef		proxy		send</a:t>
            </a:r>
          </a:p>
          <a:p>
            <a:pPr marL="0" indent="0">
              <a:buClrTx/>
              <a:buSzTx/>
              <a:buNone/>
              <a:defRPr sz="2800"/>
            </a:pPr>
            <a:r>
              <a:t>ftp&gt;</a:t>
            </a:r>
          </a:p>
        </p:txBody>
      </p:sp>
      <p:sp>
        <p:nvSpPr>
          <p:cNvPr id="225" name="Ram P Rustagi/CSE/KSIT"/>
          <p:cNvSpPr txBox="1"/>
          <p:nvPr/>
        </p:nvSpPr>
        <p:spPr>
          <a:xfrm>
            <a:off x="255137" y="9238532"/>
            <a:ext cx="282681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226" name="18CS52-CN-L07-FTP"/>
          <p:cNvSpPr txBox="1"/>
          <p:nvPr/>
        </p:nvSpPr>
        <p:spPr>
          <a:xfrm>
            <a:off x="4793809" y="9238532"/>
            <a:ext cx="275572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lvl="1"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18CS52-CN-L07-FTP</a:t>
            </a:r>
          </a:p>
        </p:txBody>
      </p:sp>
      <p:sp>
        <p:nvSpPr>
          <p:cNvPr id="227" name="Slide Number"/>
          <p:cNvSpPr txBox="1"/>
          <p:nvPr>
            <p:ph type="sldNum" sz="quarter" idx="2"/>
          </p:nvPr>
        </p:nvSpPr>
        <p:spPr>
          <a:xfrm>
            <a:off x="11737635" y="9177257"/>
            <a:ext cx="509837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TP with firewalls"/>
          <p:cNvSpPr txBox="1"/>
          <p:nvPr>
            <p:ph type="title"/>
          </p:nvPr>
        </p:nvSpPr>
        <p:spPr>
          <a:xfrm>
            <a:off x="762000" y="0"/>
            <a:ext cx="11049000" cy="1422400"/>
          </a:xfrm>
          <a:prstGeom prst="rect">
            <a:avLst/>
          </a:prstGeom>
        </p:spPr>
        <p:txBody>
          <a:bodyPr/>
          <a:lstStyle/>
          <a:p>
            <a:pPr/>
            <a:r>
              <a:t>FTP with firewalls</a:t>
            </a:r>
          </a:p>
        </p:txBody>
      </p:sp>
      <p:sp>
        <p:nvSpPr>
          <p:cNvPr id="230" name="When client is behind a firewall…"/>
          <p:cNvSpPr txBox="1"/>
          <p:nvPr>
            <p:ph type="body" idx="1"/>
          </p:nvPr>
        </p:nvSpPr>
        <p:spPr>
          <a:xfrm>
            <a:off x="609600" y="1394177"/>
            <a:ext cx="11049000" cy="6772471"/>
          </a:xfrm>
          <a:prstGeom prst="rect">
            <a:avLst/>
          </a:prstGeom>
        </p:spPr>
        <p:txBody>
          <a:bodyPr/>
          <a:lstStyle/>
          <a:p>
            <a:pPr>
              <a:buClrTx/>
              <a:buChar char="•"/>
            </a:pPr>
            <a:r>
              <a:t>When client is behind a firewall</a:t>
            </a:r>
          </a:p>
          <a:p>
            <a:pPr lvl="1">
              <a:buClrTx/>
              <a:buChar char="•"/>
            </a:pPr>
            <a:r>
              <a:t>Firewall doesn’t permit incoming connection</a:t>
            </a:r>
          </a:p>
          <a:p>
            <a:pPr>
              <a:buClrTx/>
              <a:buChar char="•"/>
            </a:pPr>
            <a:r>
              <a:t>Use PASV command</a:t>
            </a:r>
          </a:p>
          <a:p>
            <a:pPr lvl="1">
              <a:buClrTx/>
              <a:buChar char="•"/>
            </a:pPr>
            <a:r>
              <a:t>Client issues PASV command</a:t>
            </a:r>
          </a:p>
          <a:p>
            <a:pPr lvl="1">
              <a:buClrTx/>
              <a:buChar char="•"/>
            </a:pPr>
            <a:r>
              <a:t>Server responds with  port number</a:t>
            </a:r>
          </a:p>
          <a:p>
            <a:pPr lvl="1">
              <a:buClrTx/>
              <a:buChar char="•"/>
            </a:pPr>
            <a:r>
              <a:t>Client opens new connection to new port number</a:t>
            </a:r>
          </a:p>
          <a:p>
            <a:pPr lvl="1">
              <a:buClrTx/>
              <a:buChar char="•"/>
            </a:pPr>
            <a:r>
              <a:t>Data xfer takes place</a:t>
            </a:r>
          </a:p>
        </p:txBody>
      </p:sp>
      <p:sp>
        <p:nvSpPr>
          <p:cNvPr id="231" name="Ram P Rustagi/CSE/KSIT"/>
          <p:cNvSpPr txBox="1"/>
          <p:nvPr/>
        </p:nvSpPr>
        <p:spPr>
          <a:xfrm>
            <a:off x="255137" y="9238532"/>
            <a:ext cx="282681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232" name="18CS52-CN-L07-FTP"/>
          <p:cNvSpPr txBox="1"/>
          <p:nvPr/>
        </p:nvSpPr>
        <p:spPr>
          <a:xfrm>
            <a:off x="4793809" y="9238532"/>
            <a:ext cx="275572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lvl="1"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18CS52-CN-L07-FTP</a:t>
            </a:r>
          </a:p>
        </p:txBody>
      </p:sp>
      <p:sp>
        <p:nvSpPr>
          <p:cNvPr id="233" name="Slide Number"/>
          <p:cNvSpPr txBox="1"/>
          <p:nvPr>
            <p:ph type="sldNum" sz="quarter" idx="2"/>
          </p:nvPr>
        </p:nvSpPr>
        <p:spPr>
          <a:xfrm>
            <a:off x="11823418" y="9177257"/>
            <a:ext cx="509837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TP Protocol Commands Example"/>
          <p:cNvSpPr txBox="1"/>
          <p:nvPr>
            <p:ph type="title"/>
          </p:nvPr>
        </p:nvSpPr>
        <p:spPr>
          <a:xfrm>
            <a:off x="762000" y="0"/>
            <a:ext cx="11049000" cy="990402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FTP Protocol Commands Example</a:t>
            </a:r>
          </a:p>
        </p:txBody>
      </p:sp>
      <p:sp>
        <p:nvSpPr>
          <p:cNvPr id="236" name="$ telnet 10.211.55.10 21…"/>
          <p:cNvSpPr txBox="1"/>
          <p:nvPr>
            <p:ph type="body" idx="1"/>
          </p:nvPr>
        </p:nvSpPr>
        <p:spPr>
          <a:xfrm>
            <a:off x="762000" y="1145822"/>
            <a:ext cx="11049000" cy="677247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3000"/>
            </a:pPr>
            <a:r>
              <a:t> 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telnet 10.211.55.10 21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ClrTx/>
              <a:buSzTx/>
              <a:buNone/>
              <a:defRPr sz="3000"/>
            </a:pPr>
            <a:r>
              <a:t>Trying 10.211.55.10...</a:t>
            </a:r>
          </a:p>
          <a:p>
            <a:pPr marL="0" indent="0">
              <a:buClrTx/>
              <a:buSzTx/>
              <a:buNone/>
              <a:defRPr sz="3000"/>
            </a:pPr>
            <a:r>
              <a:t>Connected to 10.211.55.10.</a:t>
            </a:r>
          </a:p>
          <a:p>
            <a:pPr marL="0" indent="0">
              <a:buClrTx/>
              <a:buSzTx/>
              <a:buNone/>
              <a:defRPr sz="3000"/>
            </a:pPr>
            <a:r>
              <a:t>Escape character is '^]'.</a:t>
            </a:r>
          </a:p>
          <a:p>
            <a:pPr marL="0" indent="0">
              <a:buClrTx/>
              <a:buSzTx/>
              <a:buNone/>
              <a:defRPr sz="3000"/>
            </a:pPr>
            <a:r>
              <a:t>220 Welcome to KSIT FTP service.</a:t>
            </a:r>
          </a:p>
          <a:p>
            <a:pPr marL="0" indent="0">
              <a:buClrTx/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USER</a:t>
            </a:r>
            <a:r>
              <a:t> dummy</a:t>
            </a:r>
          </a:p>
          <a:p>
            <a:pPr marL="0" indent="0">
              <a:buClrTx/>
              <a:buSzTx/>
              <a:buNone/>
              <a:defRPr sz="3000"/>
            </a:pPr>
            <a:r>
              <a:t>331 Please specify the password.</a:t>
            </a:r>
          </a:p>
          <a:p>
            <a:pPr marL="0" indent="0">
              <a:buClrTx/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PASS</a:t>
            </a:r>
            <a:r>
              <a:t> dummy</a:t>
            </a:r>
          </a:p>
          <a:p>
            <a:pPr marL="0" indent="0">
              <a:buClrTx/>
              <a:buSzTx/>
              <a:buNone/>
              <a:defRPr sz="3000"/>
            </a:pPr>
            <a:r>
              <a:t>230 Login successful.</a:t>
            </a:r>
          </a:p>
          <a:p>
            <a:pPr marL="0" indent="0">
              <a:buClrTx/>
              <a:buSzTx/>
              <a:buNone/>
              <a:defRPr b="1"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PWD</a:t>
            </a:r>
          </a:p>
          <a:p>
            <a:pPr marL="0" indent="0">
              <a:buClrTx/>
              <a:buSzTx/>
              <a:buNone/>
              <a:defRPr sz="3000"/>
            </a:pPr>
            <a:r>
              <a:t>257 "/home/dummy" is the current directory</a:t>
            </a:r>
          </a:p>
          <a:p>
            <a:pPr marL="0" indent="0">
              <a:buClrTx/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/>
              <a:t>CWD</a:t>
            </a:r>
            <a:r>
              <a:t> /home/dummyuser</a:t>
            </a:r>
          </a:p>
          <a:p>
            <a:pPr marL="0" indent="0">
              <a:buClrTx/>
              <a:buSzTx/>
              <a:buNone/>
              <a:defRPr sz="3000"/>
            </a:pPr>
            <a:r>
              <a:t>250 Directory successfully changed.</a:t>
            </a:r>
          </a:p>
        </p:txBody>
      </p:sp>
      <p:sp>
        <p:nvSpPr>
          <p:cNvPr id="237" name="Ram P Rustagi/CSE/KSIT"/>
          <p:cNvSpPr txBox="1"/>
          <p:nvPr/>
        </p:nvSpPr>
        <p:spPr>
          <a:xfrm>
            <a:off x="255137" y="9238532"/>
            <a:ext cx="282681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238" name="18CS52-CN-L07-FTP"/>
          <p:cNvSpPr txBox="1"/>
          <p:nvPr/>
        </p:nvSpPr>
        <p:spPr>
          <a:xfrm>
            <a:off x="4793809" y="9238532"/>
            <a:ext cx="275572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lvl="1"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18CS52-CN-L07-FTP</a:t>
            </a:r>
          </a:p>
        </p:txBody>
      </p:sp>
      <p:sp>
        <p:nvSpPr>
          <p:cNvPr id="2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WD…"/>
          <p:cNvSpPr txBox="1"/>
          <p:nvPr>
            <p:ph type="body" sz="half" idx="1"/>
          </p:nvPr>
        </p:nvSpPr>
        <p:spPr>
          <a:xfrm>
            <a:off x="762000" y="837001"/>
            <a:ext cx="11049000" cy="448632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ClrTx/>
              <a:buSzTx/>
              <a:buNone/>
              <a:defRPr b="1"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PWD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Tx/>
              <a:buSzTx/>
              <a:buNone/>
              <a:defRPr sz="2900"/>
            </a:pPr>
            <a:r>
              <a:t>257 "/home/dummyuser" is the current directory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Tx/>
              <a:buSzTx/>
              <a:buNone/>
              <a:defRPr b="1"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PORT 10,211,55,10,86,206</a:t>
            </a:r>
            <a:r>
              <a:t> </a:t>
            </a:r>
          </a:p>
          <a:p>
            <a:pPr lvl="1" marL="0" indent="228600">
              <a:lnSpc>
                <a:spcPct val="90000"/>
              </a:lnSpc>
              <a:spcBef>
                <a:spcPts val="500"/>
              </a:spcBef>
              <a:buClrTx/>
              <a:buSzTx/>
              <a:buNone/>
              <a:defRPr b="1" sz="2900"/>
            </a:pPr>
            <a:r>
              <a:rPr b="0"/>
              <a:t># run  a server at port 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86*256+206=22222</a:t>
            </a:r>
            <a:endParaRPr b="0"/>
          </a:p>
          <a:p>
            <a:pPr marL="0" indent="0">
              <a:lnSpc>
                <a:spcPct val="90000"/>
              </a:lnSpc>
              <a:spcBef>
                <a:spcPts val="500"/>
              </a:spcBef>
              <a:buClrTx/>
              <a:buSzTx/>
              <a:buNone/>
              <a:defRPr sz="2900"/>
            </a:pPr>
            <a:r>
              <a:t>200 PORT command successful. Consider using PASV.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Tx/>
              <a:buSzTx/>
              <a:buNone/>
              <a:defRPr b="1"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LIST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Tx/>
              <a:buSzTx/>
              <a:buNone/>
              <a:defRPr sz="2900"/>
            </a:pPr>
            <a:r>
              <a:t>150 Here comes the directory listing.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Tx/>
              <a:buSzTx/>
              <a:buNone/>
              <a:defRPr sz="2900"/>
            </a:pPr>
            <a:r>
              <a:t>226 Directory send OK.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Tx/>
              <a:buSzTx/>
              <a:buNone/>
              <a:defRPr b="1"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QUIT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Tx/>
              <a:buSzTx/>
              <a:buNone/>
              <a:defRPr b="1"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221 Goodbye.</a:t>
            </a:r>
          </a:p>
        </p:txBody>
      </p:sp>
      <p:sp>
        <p:nvSpPr>
          <p:cNvPr id="242" name="FTP Protocol Commands Example"/>
          <p:cNvSpPr txBox="1"/>
          <p:nvPr>
            <p:ph type="title"/>
          </p:nvPr>
        </p:nvSpPr>
        <p:spPr>
          <a:xfrm>
            <a:off x="762000" y="0"/>
            <a:ext cx="11049000" cy="990402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FTP Protocol Commands Example</a:t>
            </a:r>
          </a:p>
        </p:txBody>
      </p:sp>
      <p:sp>
        <p:nvSpPr>
          <p:cNvPr id="243" name="$ nc -l 22222 [# after PORT command]…"/>
          <p:cNvSpPr txBox="1"/>
          <p:nvPr/>
        </p:nvSpPr>
        <p:spPr>
          <a:xfrm>
            <a:off x="485183" y="5910794"/>
            <a:ext cx="11372979" cy="2740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90000"/>
              </a:lnSpc>
            </a:pPr>
            <a:r>
              <a:t>$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nc -l 22222</a:t>
            </a:r>
            <a:r>
              <a:t> [# after PORT command]</a:t>
            </a:r>
          </a:p>
          <a:p>
            <a:pPr>
              <a:lnSpc>
                <a:spcPct val="90000"/>
              </a:lnSpc>
            </a:pPr>
            <a:r>
              <a:t>-rw-------    1 1003     1003       448710 Aug 11 09:07 AFCU-2017-07.pdf</a:t>
            </a:r>
          </a:p>
          <a:p>
            <a:pPr>
              <a:lnSpc>
                <a:spcPct val="90000"/>
              </a:lnSpc>
            </a:pPr>
            <a:r>
              <a:t>-rw-------    1 1003     1003          522 Aug 11 09:09 Mem04.c</a:t>
            </a:r>
          </a:p>
          <a:p>
            <a:pPr>
              <a:lnSpc>
                <a:spcPct val="90000"/>
              </a:lnSpc>
            </a:pPr>
            <a:r>
              <a:t>-rw-r--r--    1 1003     1003         8980 Apr 20  2016 examples.desktop</a:t>
            </a:r>
          </a:p>
          <a:p>
            <a:pPr>
              <a:lnSpc>
                <a:spcPct val="90000"/>
              </a:lnSpc>
            </a:pPr>
            <a:r>
              <a:t>-rw-------    1 1003     1003           24 Aug 11 09:12 goodcgi.sh</a:t>
            </a:r>
          </a:p>
          <a:p>
            <a:pPr>
              <a:lnSpc>
                <a:spcPct val="90000"/>
              </a:lnSpc>
            </a:pPr>
            <a:r>
              <a:t>$</a:t>
            </a:r>
          </a:p>
        </p:txBody>
      </p:sp>
      <p:sp>
        <p:nvSpPr>
          <p:cNvPr id="244" name="Ram P Rustagi/CSE/KSIT"/>
          <p:cNvSpPr txBox="1"/>
          <p:nvPr/>
        </p:nvSpPr>
        <p:spPr>
          <a:xfrm>
            <a:off x="255137" y="9238532"/>
            <a:ext cx="282681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245" name="18CS52-CN-L07-FTP"/>
          <p:cNvSpPr txBox="1"/>
          <p:nvPr/>
        </p:nvSpPr>
        <p:spPr>
          <a:xfrm>
            <a:off x="4793809" y="9238532"/>
            <a:ext cx="275572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lvl="1"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18CS52-CN-L07-FTP</a:t>
            </a:r>
          </a:p>
        </p:txBody>
      </p:sp>
      <p:sp>
        <p:nvSpPr>
          <p:cNvPr id="2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230 Login successful.…"/>
          <p:cNvSpPr txBox="1"/>
          <p:nvPr>
            <p:ph type="body" sz="half" idx="1"/>
          </p:nvPr>
        </p:nvSpPr>
        <p:spPr>
          <a:xfrm>
            <a:off x="762000" y="871314"/>
            <a:ext cx="11049000" cy="427811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2800"/>
            </a:pPr>
            <a:r>
              <a:t>230 Login successful.</a:t>
            </a:r>
          </a:p>
          <a:p>
            <a:pPr marL="0" indent="0">
              <a:buClrTx/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PASV</a:t>
            </a:r>
          </a:p>
          <a:p>
            <a:pPr marL="0" indent="0">
              <a:buClrTx/>
              <a:buSzTx/>
              <a:buNone/>
              <a:defRPr sz="2800"/>
            </a:pPr>
            <a:r>
              <a:t>227 Entering Passive Mode (</a:t>
            </a:r>
            <a:r>
              <a:rPr>
                <a:latin typeface="Arial"/>
                <a:ea typeface="Arial"/>
                <a:cs typeface="Arial"/>
                <a:sym typeface="Arial"/>
              </a:rPr>
              <a:t>10,211,55,10,33,42</a:t>
            </a:r>
            <a:r>
              <a:t>).</a:t>
            </a:r>
          </a:p>
          <a:p>
            <a:pPr lvl="2" marL="0" indent="457200">
              <a:lnSpc>
                <a:spcPct val="85000"/>
              </a:lnSpc>
              <a:buClrTx/>
              <a:buSzTx/>
              <a:buNone/>
            </a:pPr>
            <a:r>
              <a:t># server listens on </a:t>
            </a:r>
            <a:r>
              <a:rPr>
                <a:latin typeface="Arial"/>
                <a:ea typeface="Arial"/>
                <a:cs typeface="Arial"/>
                <a:sym typeface="Arial"/>
              </a:rPr>
              <a:t>8490=33*256+42</a:t>
            </a:r>
          </a:p>
          <a:p>
            <a:pPr marL="0" indent="0">
              <a:buClrTx/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LIST</a:t>
            </a:r>
          </a:p>
          <a:p>
            <a:pPr marL="0" indent="0">
              <a:buClrTx/>
              <a:buSzTx/>
              <a:buNone/>
              <a:defRPr sz="2800"/>
            </a:pPr>
            <a:r>
              <a:rPr>
                <a:latin typeface="Arial"/>
                <a:ea typeface="Arial"/>
                <a:cs typeface="Arial"/>
                <a:sym typeface="Arial"/>
              </a:rPr>
              <a:t>150</a:t>
            </a:r>
            <a:r>
              <a:t> Here comes the directory listing.</a:t>
            </a:r>
          </a:p>
          <a:p>
            <a:pPr marL="0" indent="0">
              <a:buClrTx/>
              <a:buSzTx/>
              <a:buNone/>
              <a:defRPr sz="2800"/>
            </a:pPr>
            <a:r>
              <a:t>226 Directory send OK.</a:t>
            </a:r>
          </a:p>
          <a:p>
            <a:pPr marL="0" indent="0">
              <a:buClrTx/>
              <a:buSzTx/>
              <a:buNone/>
              <a:defRPr b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QUIT</a:t>
            </a:r>
          </a:p>
          <a:p>
            <a:pPr marL="0" indent="0">
              <a:buClrTx/>
              <a:buSzTx/>
              <a:buNone/>
              <a:defRPr sz="2800"/>
            </a:pPr>
            <a:r>
              <a:t>221 Goodbye</a:t>
            </a:r>
          </a:p>
        </p:txBody>
      </p:sp>
      <p:sp>
        <p:nvSpPr>
          <p:cNvPr id="249" name="FTP Protocol Commands Example"/>
          <p:cNvSpPr txBox="1"/>
          <p:nvPr>
            <p:ph type="title"/>
          </p:nvPr>
        </p:nvSpPr>
        <p:spPr>
          <a:xfrm>
            <a:off x="762000" y="0"/>
            <a:ext cx="11049000" cy="990402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FTP Protocol Commands Example</a:t>
            </a:r>
          </a:p>
        </p:txBody>
      </p:sp>
      <p:sp>
        <p:nvSpPr>
          <p:cNvPr id="250" name="$ nc 10.211.55.10 8490 [# client connects to server]…"/>
          <p:cNvSpPr txBox="1"/>
          <p:nvPr/>
        </p:nvSpPr>
        <p:spPr>
          <a:xfrm>
            <a:off x="550612" y="4907038"/>
            <a:ext cx="11372979" cy="3954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$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nc 10.211.55.10 8490</a:t>
            </a:r>
            <a:r>
              <a:t> [# client connects to server]</a:t>
            </a:r>
          </a:p>
          <a:p>
            <a:pPr/>
            <a:r>
              <a:t>-rw-------    1 1003     1003       448710 Aug 11 09:07 AFCU-2017-07.pdf</a:t>
            </a:r>
          </a:p>
          <a:p>
            <a:pPr/>
            <a:r>
              <a:t>-rw-------    1 1003     1003          522 Aug 11 09:09 Mem04.c</a:t>
            </a:r>
          </a:p>
          <a:p>
            <a:pPr/>
            <a:r>
              <a:t>-rw-r--r--    1 1003     1003         8980 Apr 20  2016 examples.desktop</a:t>
            </a:r>
          </a:p>
          <a:p>
            <a:pPr/>
            <a:r>
              <a:t>-rw-------    1 1003     1003           24 Aug 11 09:12 goodcgi.sh</a:t>
            </a:r>
          </a:p>
          <a:p>
            <a:pPr/>
            <a:r>
              <a:t>-rw-------    1 1003     1003          120 Aug 11 09:17 req-normal.txt</a:t>
            </a:r>
          </a:p>
          <a:p>
            <a:pPr/>
            <a:r>
              <a:t>-rw-------    1 1003     1003          118 Aug 11 09:14 shift.c</a:t>
            </a:r>
          </a:p>
          <a:p>
            <a:pPr/>
            <a:r>
              <a:t>$</a:t>
            </a:r>
          </a:p>
        </p:txBody>
      </p:sp>
      <p:sp>
        <p:nvSpPr>
          <p:cNvPr id="251" name="Ram P Rustagi/CSE/KSIT"/>
          <p:cNvSpPr txBox="1"/>
          <p:nvPr/>
        </p:nvSpPr>
        <p:spPr>
          <a:xfrm>
            <a:off x="255137" y="9238532"/>
            <a:ext cx="282681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252" name="18CS52-CN-L07-FTP"/>
          <p:cNvSpPr txBox="1"/>
          <p:nvPr/>
        </p:nvSpPr>
        <p:spPr>
          <a:xfrm>
            <a:off x="4793809" y="9238532"/>
            <a:ext cx="275572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lvl="1"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18CS52-CN-L07-FTP</a:t>
            </a:r>
          </a:p>
        </p:txBody>
      </p:sp>
      <p:sp>
        <p:nvSpPr>
          <p:cNvPr id="2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FTP: Anonymous/TFTP"/>
          <p:cNvSpPr txBox="1"/>
          <p:nvPr>
            <p:ph type="title"/>
          </p:nvPr>
        </p:nvSpPr>
        <p:spPr>
          <a:xfrm>
            <a:off x="762000" y="-524934"/>
            <a:ext cx="11049000" cy="1615613"/>
          </a:xfrm>
          <a:prstGeom prst="rect">
            <a:avLst/>
          </a:prstGeom>
        </p:spPr>
        <p:txBody>
          <a:bodyPr/>
          <a:lstStyle/>
          <a:p>
            <a:pPr/>
            <a:r>
              <a:t>FTP: Anonymous/TFTP</a:t>
            </a:r>
          </a:p>
        </p:txBody>
      </p:sp>
      <p:sp>
        <p:nvSpPr>
          <p:cNvPr id="256" name="Anonymous…"/>
          <p:cNvSpPr txBox="1"/>
          <p:nvPr>
            <p:ph type="body" idx="1"/>
          </p:nvPr>
        </p:nvSpPr>
        <p:spPr>
          <a:xfrm>
            <a:off x="762000" y="1326444"/>
            <a:ext cx="11049000" cy="6772470"/>
          </a:xfrm>
          <a:prstGeom prst="rect">
            <a:avLst/>
          </a:prstGeom>
        </p:spPr>
        <p:txBody>
          <a:bodyPr/>
          <a:lstStyle/>
          <a:p>
            <a:pPr>
              <a:buClrTx/>
              <a:buChar char="•"/>
            </a:pPr>
            <a:r>
              <a:t>Anonymous</a:t>
            </a:r>
          </a:p>
          <a:p>
            <a:pPr lvl="1">
              <a:buClrTx/>
              <a:buChar char="•"/>
            </a:pPr>
            <a:r>
              <a:t>To provide public access</a:t>
            </a:r>
          </a:p>
          <a:p>
            <a:pPr lvl="1">
              <a:buClrTx/>
              <a:buChar char="•"/>
            </a:pPr>
            <a:r>
              <a:t>Initially used for download</a:t>
            </a:r>
          </a:p>
          <a:p>
            <a:pPr lvl="2"/>
            <a:r>
              <a:t>Now happens via web/HTTP</a:t>
            </a:r>
          </a:p>
          <a:p>
            <a:pPr>
              <a:buClrTx/>
              <a:buChar char="•"/>
            </a:pPr>
            <a:r>
              <a:t>TFTP</a:t>
            </a:r>
          </a:p>
          <a:p>
            <a:pPr lvl="1">
              <a:buClrTx/>
              <a:buChar char="•"/>
            </a:pPr>
            <a:r>
              <a:t>Enables file transfer w/o extensive features</a:t>
            </a:r>
          </a:p>
          <a:p>
            <a:pPr lvl="1">
              <a:buClrTx/>
              <a:buChar char="•"/>
            </a:pPr>
            <a:r>
              <a:t>Typically used at bootstrap time</a:t>
            </a:r>
          </a:p>
          <a:p>
            <a:pPr lvl="1">
              <a:buClrTx/>
              <a:buChar char="•"/>
            </a:pPr>
            <a:r>
              <a:t>Uses UDP</a:t>
            </a:r>
          </a:p>
        </p:txBody>
      </p:sp>
      <p:sp>
        <p:nvSpPr>
          <p:cNvPr id="257" name="Ram P Rustagi/CSE/KSIT"/>
          <p:cNvSpPr txBox="1"/>
          <p:nvPr/>
        </p:nvSpPr>
        <p:spPr>
          <a:xfrm>
            <a:off x="255137" y="9238532"/>
            <a:ext cx="282681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258" name="18CS52-CN-L07-FTP"/>
          <p:cNvSpPr txBox="1"/>
          <p:nvPr/>
        </p:nvSpPr>
        <p:spPr>
          <a:xfrm>
            <a:off x="4793809" y="9238532"/>
            <a:ext cx="275572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lvl="1"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18CS52-CN-L07-FTP</a:t>
            </a:r>
          </a:p>
        </p:txBody>
      </p:sp>
      <p:sp>
        <p:nvSpPr>
          <p:cNvPr id="259" name="Slide Number"/>
          <p:cNvSpPr txBox="1"/>
          <p:nvPr>
            <p:ph type="sldNum" sz="quarter" idx="2"/>
          </p:nvPr>
        </p:nvSpPr>
        <p:spPr>
          <a:xfrm>
            <a:off x="11531754" y="9177257"/>
            <a:ext cx="509836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FTP/SCP"/>
          <p:cNvSpPr txBox="1"/>
          <p:nvPr>
            <p:ph type="title"/>
          </p:nvPr>
        </p:nvSpPr>
        <p:spPr>
          <a:xfrm>
            <a:off x="762000" y="0"/>
            <a:ext cx="11049000" cy="1206500"/>
          </a:xfrm>
          <a:prstGeom prst="rect">
            <a:avLst/>
          </a:prstGeom>
        </p:spPr>
        <p:txBody>
          <a:bodyPr/>
          <a:lstStyle/>
          <a:p>
            <a:pPr/>
            <a:r>
              <a:t>SFTP/SCP</a:t>
            </a:r>
          </a:p>
        </p:txBody>
      </p:sp>
      <p:sp>
        <p:nvSpPr>
          <p:cNvPr id="262" name="Secure FTP (SFTP)…"/>
          <p:cNvSpPr txBox="1"/>
          <p:nvPr>
            <p:ph type="body" idx="1"/>
          </p:nvPr>
        </p:nvSpPr>
        <p:spPr>
          <a:xfrm>
            <a:off x="546100" y="1148644"/>
            <a:ext cx="11049000" cy="6772470"/>
          </a:xfrm>
          <a:prstGeom prst="rect">
            <a:avLst/>
          </a:prstGeom>
        </p:spPr>
        <p:txBody>
          <a:bodyPr/>
          <a:lstStyle/>
          <a:p>
            <a:pPr>
              <a:buClrTx/>
              <a:buChar char="•"/>
            </a:pPr>
            <a:r>
              <a:t>Secure FTP (SFTP)</a:t>
            </a:r>
          </a:p>
          <a:p>
            <a:pPr>
              <a:buClrTx/>
              <a:buChar char="•"/>
            </a:pPr>
            <a:r>
              <a:t>Secure (SCP)</a:t>
            </a:r>
          </a:p>
          <a:p>
            <a:pPr lvl="1">
              <a:buClrTx/>
              <a:buChar char="•"/>
            </a:pPr>
            <a:r>
              <a:t>Works on port 22 (ssh)</a:t>
            </a:r>
          </a:p>
          <a:p>
            <a:pPr lvl="1">
              <a:buClrTx/>
              <a:buChar char="•"/>
            </a:pPr>
            <a:r>
              <a:t>Uses SSL</a:t>
            </a:r>
          </a:p>
          <a:p>
            <a:pPr>
              <a:buClrTx/>
              <a:buChar char="•"/>
            </a:pPr>
            <a:r>
              <a:t>Working with certificate keys</a:t>
            </a:r>
          </a:p>
          <a:p>
            <a:pPr lvl="1">
              <a:buClrTx/>
              <a:buChar char="•"/>
            </a:pPr>
            <a:r>
              <a:t>No explicit login required</a:t>
            </a:r>
          </a:p>
          <a:p>
            <a:pPr lvl="1">
              <a:buClrTx/>
              <a:buChar char="•"/>
            </a:pPr>
            <a:r>
              <a:t>Need to generate public-private keys</a:t>
            </a:r>
          </a:p>
          <a:p>
            <a:pPr lvl="1">
              <a:buClrTx/>
              <a:buChar char="•"/>
            </a:pPr>
            <a:r>
              <a:t>Copy the public key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id_rsa.pub</a:t>
            </a:r>
            <a:r>
              <a:t>) to other end and copy it in the file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.ssh/authorized_keys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/>
            <a:r>
              <a:t>Use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ssh-copy-id</a:t>
            </a:r>
            <a:r>
              <a:t> to accomplish this step in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go.</a:t>
            </a:r>
          </a:p>
        </p:txBody>
      </p:sp>
      <p:sp>
        <p:nvSpPr>
          <p:cNvPr id="263" name="Ram P Rustagi/CSE/KSIT"/>
          <p:cNvSpPr txBox="1"/>
          <p:nvPr/>
        </p:nvSpPr>
        <p:spPr>
          <a:xfrm>
            <a:off x="255137" y="9238532"/>
            <a:ext cx="282681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264" name="18CS52-CN-L07-FTP"/>
          <p:cNvSpPr txBox="1"/>
          <p:nvPr/>
        </p:nvSpPr>
        <p:spPr>
          <a:xfrm>
            <a:off x="4793809" y="9238532"/>
            <a:ext cx="275572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lvl="1"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18CS52-CN-L07-FTP</a:t>
            </a:r>
          </a:p>
        </p:txBody>
      </p:sp>
      <p:sp>
        <p:nvSpPr>
          <p:cNvPr id="265" name="Slide Number"/>
          <p:cNvSpPr txBox="1"/>
          <p:nvPr>
            <p:ph type="sldNum" sz="quarter" idx="2"/>
          </p:nvPr>
        </p:nvSpPr>
        <p:spPr>
          <a:xfrm>
            <a:off x="11686164" y="9177257"/>
            <a:ext cx="509837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File transfer over HTTP"/>
          <p:cNvSpPr txBox="1"/>
          <p:nvPr>
            <p:ph type="title"/>
          </p:nvPr>
        </p:nvSpPr>
        <p:spPr>
          <a:xfrm>
            <a:off x="762000" y="0"/>
            <a:ext cx="11049000" cy="1181100"/>
          </a:xfrm>
          <a:prstGeom prst="rect">
            <a:avLst/>
          </a:prstGeom>
        </p:spPr>
        <p:txBody>
          <a:bodyPr/>
          <a:lstStyle/>
          <a:p>
            <a:pPr/>
            <a:r>
              <a:t>File transfer over HTTP</a:t>
            </a:r>
          </a:p>
        </p:txBody>
      </p:sp>
      <p:sp>
        <p:nvSpPr>
          <p:cNvPr id="268" name="The current norm of downloading files…"/>
          <p:cNvSpPr txBox="1"/>
          <p:nvPr>
            <p:ph type="body" idx="1"/>
          </p:nvPr>
        </p:nvSpPr>
        <p:spPr>
          <a:xfrm>
            <a:off x="660400" y="1339144"/>
            <a:ext cx="11049000" cy="7680069"/>
          </a:xfrm>
          <a:prstGeom prst="rect">
            <a:avLst/>
          </a:prstGeom>
        </p:spPr>
        <p:txBody>
          <a:bodyPr/>
          <a:lstStyle/>
          <a:p>
            <a:pPr>
              <a:buClrTx/>
              <a:buChar char="•"/>
            </a:pPr>
            <a:r>
              <a:t>The current norm of downloading files</a:t>
            </a:r>
          </a:p>
          <a:p>
            <a:pPr lvl="1">
              <a:buClrTx/>
              <a:buChar char="•"/>
            </a:pPr>
            <a:r>
              <a:t>Header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Content-Type: application/...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buClrTx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Client will do necessary work</a:t>
            </a:r>
          </a:p>
          <a:p>
            <a:pPr lvl="2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t>save the file</a:t>
            </a:r>
          </a:p>
        </p:txBody>
      </p:sp>
      <p:sp>
        <p:nvSpPr>
          <p:cNvPr id="269" name="Ram P Rustagi/CSE/KSIT"/>
          <p:cNvSpPr txBox="1"/>
          <p:nvPr/>
        </p:nvSpPr>
        <p:spPr>
          <a:xfrm>
            <a:off x="255137" y="9238532"/>
            <a:ext cx="282681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270" name="18CS52-CN-L07-FTP"/>
          <p:cNvSpPr txBox="1"/>
          <p:nvPr/>
        </p:nvSpPr>
        <p:spPr>
          <a:xfrm>
            <a:off x="4793809" y="9238532"/>
            <a:ext cx="275572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lvl="1"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18CS52-CN-L07-FTP</a:t>
            </a:r>
          </a:p>
        </p:txBody>
      </p:sp>
      <p:sp>
        <p:nvSpPr>
          <p:cNvPr id="271" name="Slide Number"/>
          <p:cNvSpPr txBox="1"/>
          <p:nvPr>
            <p:ph type="sldNum" sz="quarter" idx="2"/>
          </p:nvPr>
        </p:nvSpPr>
        <p:spPr>
          <a:xfrm>
            <a:off x="11669008" y="9177257"/>
            <a:ext cx="509837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" name="Ram P Rustagi/CSE/KSIT"/>
          <p:cNvSpPr txBox="1"/>
          <p:nvPr/>
        </p:nvSpPr>
        <p:spPr>
          <a:xfrm>
            <a:off x="255137" y="9238532"/>
            <a:ext cx="282681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55" name="18CS52-CN-L07-FTP"/>
          <p:cNvSpPr txBox="1"/>
          <p:nvPr/>
        </p:nvSpPr>
        <p:spPr>
          <a:xfrm>
            <a:off x="4793809" y="9238532"/>
            <a:ext cx="275572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lvl="1"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18CS52-CN-L07-FTP</a:t>
            </a:r>
          </a:p>
        </p:txBody>
      </p:sp>
      <p:pic>
        <p:nvPicPr>
          <p:cNvPr id="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800" y="-101600"/>
            <a:ext cx="12307020" cy="9230265"/>
          </a:xfrm>
          <a:prstGeom prst="rect">
            <a:avLst/>
          </a:prstGeom>
        </p:spPr>
      </p:pic>
      <p:sp>
        <p:nvSpPr>
          <p:cNvPr id="57" name="Slide Number"/>
          <p:cNvSpPr txBox="1"/>
          <p:nvPr>
            <p:ph type="sldNum" sz="quarter" idx="2"/>
          </p:nvPr>
        </p:nvSpPr>
        <p:spPr>
          <a:xfrm>
            <a:off x="11573107" y="9176724"/>
            <a:ext cx="255564" cy="3853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ummary"/>
          <p:cNvSpPr txBox="1"/>
          <p:nvPr>
            <p:ph type="title"/>
          </p:nvPr>
        </p:nvSpPr>
        <p:spPr>
          <a:xfrm>
            <a:off x="762000" y="0"/>
            <a:ext cx="11049000" cy="1173796"/>
          </a:xfrm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74" name="Client server protocol…"/>
          <p:cNvSpPr txBox="1"/>
          <p:nvPr>
            <p:ph type="body" idx="1"/>
          </p:nvPr>
        </p:nvSpPr>
        <p:spPr>
          <a:xfrm>
            <a:off x="762000" y="1004889"/>
            <a:ext cx="11049000" cy="7331673"/>
          </a:xfrm>
          <a:prstGeom prst="rect">
            <a:avLst/>
          </a:prstGeom>
        </p:spPr>
        <p:txBody>
          <a:bodyPr/>
          <a:lstStyle/>
          <a:p>
            <a:pPr/>
            <a:r>
              <a:t>Client server protocol</a:t>
            </a:r>
          </a:p>
          <a:p>
            <a:pPr/>
            <a:r>
              <a:t>In band and out of band signalling</a:t>
            </a:r>
          </a:p>
          <a:p>
            <a:pPr lvl="1"/>
            <a:r>
              <a:t>Data Channel</a:t>
            </a:r>
          </a:p>
          <a:p>
            <a:pPr lvl="1"/>
            <a:r>
              <a:t>Control channel</a:t>
            </a:r>
          </a:p>
          <a:p>
            <a:pPr/>
            <a:r>
              <a:t>Passive mode</a:t>
            </a:r>
          </a:p>
          <a:p>
            <a:pPr lvl="1"/>
            <a:r>
              <a:t>server opens data channel</a:t>
            </a:r>
          </a:p>
        </p:txBody>
      </p:sp>
      <p:sp>
        <p:nvSpPr>
          <p:cNvPr id="275" name="Ram P Rustagi/CSE/KSIT"/>
          <p:cNvSpPr txBox="1"/>
          <p:nvPr/>
        </p:nvSpPr>
        <p:spPr>
          <a:xfrm>
            <a:off x="255137" y="9238532"/>
            <a:ext cx="282681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276" name="18CS52-CN-L07-FTP"/>
          <p:cNvSpPr txBox="1"/>
          <p:nvPr/>
        </p:nvSpPr>
        <p:spPr>
          <a:xfrm>
            <a:off x="4793809" y="9238532"/>
            <a:ext cx="275572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lvl="1"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18CS52-CN-L07-FTP</a:t>
            </a:r>
          </a:p>
        </p:txBody>
      </p:sp>
      <p:sp>
        <p:nvSpPr>
          <p:cNvPr id="2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"/>
          <p:cNvSpPr/>
          <p:nvPr/>
        </p:nvSpPr>
        <p:spPr>
          <a:xfrm>
            <a:off x="8762435" y="3158631"/>
            <a:ext cx="1564641" cy="401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076"/>
                </a:moveTo>
                <a:lnTo>
                  <a:pt x="7699" y="0"/>
                </a:lnTo>
                <a:lnTo>
                  <a:pt x="21600" y="0"/>
                </a:lnTo>
                <a:lnTo>
                  <a:pt x="4270" y="21600"/>
                </a:lnTo>
                <a:lnTo>
                  <a:pt x="0" y="1407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929292"/>
              </a:gs>
            </a:gsLst>
            <a:lin ang="16200000"/>
          </a:gradFill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0" name="Shape"/>
          <p:cNvSpPr/>
          <p:nvPr/>
        </p:nvSpPr>
        <p:spPr>
          <a:xfrm>
            <a:off x="3700497" y="3158631"/>
            <a:ext cx="2537743" cy="401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788" y="849"/>
                </a:lnTo>
                <a:lnTo>
                  <a:pt x="21600" y="0"/>
                </a:lnTo>
                <a:lnTo>
                  <a:pt x="4747" y="20751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929292"/>
              </a:gs>
            </a:gsLst>
            <a:lin ang="16200000"/>
          </a:gradFill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1" name="FTP: the file transfer protocol"/>
          <p:cNvSpPr txBox="1"/>
          <p:nvPr>
            <p:ph type="title"/>
          </p:nvPr>
        </p:nvSpPr>
        <p:spPr>
          <a:xfrm>
            <a:off x="546100" y="0"/>
            <a:ext cx="11049000" cy="106567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FTP: the file transfer protocol</a:t>
            </a:r>
          </a:p>
        </p:txBody>
      </p:sp>
      <p:sp>
        <p:nvSpPr>
          <p:cNvPr id="62" name="Ram P Rustagi/CSE/KSIT"/>
          <p:cNvSpPr txBox="1"/>
          <p:nvPr/>
        </p:nvSpPr>
        <p:spPr>
          <a:xfrm>
            <a:off x="255137" y="9238532"/>
            <a:ext cx="282681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63" name="18CS52-CN-L07-FTP"/>
          <p:cNvSpPr txBox="1"/>
          <p:nvPr/>
        </p:nvSpPr>
        <p:spPr>
          <a:xfrm>
            <a:off x="4793809" y="9238532"/>
            <a:ext cx="275572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lvl="1"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18CS52-CN-L07-FTP</a:t>
            </a:r>
          </a:p>
        </p:txBody>
      </p:sp>
      <p:grpSp>
        <p:nvGrpSpPr>
          <p:cNvPr id="66" name="Group"/>
          <p:cNvGrpSpPr/>
          <p:nvPr/>
        </p:nvGrpSpPr>
        <p:grpSpPr>
          <a:xfrm>
            <a:off x="9333653" y="2007164"/>
            <a:ext cx="1002454" cy="1178561"/>
            <a:chOff x="0" y="0"/>
            <a:chExt cx="1002453" cy="1178560"/>
          </a:xfrm>
        </p:grpSpPr>
        <p:sp>
          <p:nvSpPr>
            <p:cNvPr id="64" name="Rectangle"/>
            <p:cNvSpPr/>
            <p:nvPr/>
          </p:nvSpPr>
          <p:spPr>
            <a:xfrm>
              <a:off x="0" y="0"/>
              <a:ext cx="1002454" cy="1178561"/>
            </a:xfrm>
            <a:prstGeom prst="rect">
              <a:avLst/>
            </a:prstGeom>
            <a:solidFill>
              <a:srgbClr val="D6D7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5" name="FTP…"/>
            <p:cNvSpPr txBox="1"/>
            <p:nvPr/>
          </p:nvSpPr>
          <p:spPr>
            <a:xfrm>
              <a:off x="31561" y="173848"/>
              <a:ext cx="948363" cy="752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FTP</a:t>
              </a:r>
            </a:p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server</a:t>
              </a:r>
            </a:p>
          </p:txBody>
        </p:sp>
      </p:grpSp>
      <p:sp>
        <p:nvSpPr>
          <p:cNvPr id="67" name="Rectangle"/>
          <p:cNvSpPr/>
          <p:nvPr/>
        </p:nvSpPr>
        <p:spPr>
          <a:xfrm>
            <a:off x="3806613" y="2007164"/>
            <a:ext cx="1368214" cy="1178561"/>
          </a:xfrm>
          <a:prstGeom prst="rect">
            <a:avLst/>
          </a:prstGeom>
          <a:solidFill>
            <a:srgbClr val="38D4D6"/>
          </a:solidFill>
          <a:ln w="190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8" name="FTP…"/>
          <p:cNvSpPr txBox="1"/>
          <p:nvPr/>
        </p:nvSpPr>
        <p:spPr>
          <a:xfrm>
            <a:off x="3675662" y="2032000"/>
            <a:ext cx="1676401" cy="1083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ctr">
              <a:spcBef>
                <a:spcPts val="0"/>
              </a:spcBef>
              <a:buClr>
                <a:srgbClr val="000000"/>
              </a:buClr>
              <a:buFont typeface="Arial"/>
              <a:defRPr sz="2200"/>
            </a:pPr>
            <a:r>
              <a:t>FTP</a:t>
            </a:r>
          </a:p>
          <a:p>
            <a:pPr algn="ctr">
              <a:spcBef>
                <a:spcPts val="0"/>
              </a:spcBef>
              <a:buClr>
                <a:srgbClr val="000000"/>
              </a:buClr>
              <a:buFont typeface="Arial"/>
              <a:defRPr sz="2200"/>
            </a:pPr>
            <a:r>
              <a:t>user</a:t>
            </a:r>
          </a:p>
          <a:p>
            <a:pPr algn="ctr">
              <a:spcBef>
                <a:spcPts val="0"/>
              </a:spcBef>
              <a:buClr>
                <a:srgbClr val="000000"/>
              </a:buClr>
              <a:buFont typeface="Arial"/>
              <a:defRPr sz="2200"/>
            </a:pPr>
            <a:r>
              <a:t>interface</a:t>
            </a:r>
          </a:p>
        </p:txBody>
      </p:sp>
      <p:grpSp>
        <p:nvGrpSpPr>
          <p:cNvPr id="71" name="Group"/>
          <p:cNvGrpSpPr/>
          <p:nvPr/>
        </p:nvGrpSpPr>
        <p:grpSpPr>
          <a:xfrm>
            <a:off x="5215466" y="1993617"/>
            <a:ext cx="1002455" cy="1178561"/>
            <a:chOff x="0" y="0"/>
            <a:chExt cx="1002453" cy="1178560"/>
          </a:xfrm>
        </p:grpSpPr>
        <p:sp>
          <p:nvSpPr>
            <p:cNvPr id="69" name="Rectangle"/>
            <p:cNvSpPr/>
            <p:nvPr/>
          </p:nvSpPr>
          <p:spPr>
            <a:xfrm>
              <a:off x="0" y="0"/>
              <a:ext cx="1002454" cy="1178561"/>
            </a:xfrm>
            <a:prstGeom prst="rect">
              <a:avLst/>
            </a:prstGeom>
            <a:solidFill>
              <a:srgbClr val="D6D7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70" name="FTP…"/>
            <p:cNvSpPr txBox="1"/>
            <p:nvPr/>
          </p:nvSpPr>
          <p:spPr>
            <a:xfrm>
              <a:off x="93566" y="178082"/>
              <a:ext cx="824352" cy="7528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FTP</a:t>
              </a:r>
            </a:p>
            <a:p>
              <a:pPr algn="ctr">
                <a:spcBef>
                  <a:spcPts val="0"/>
                </a:spcBef>
                <a:buClr>
                  <a:srgbClr val="000000"/>
                </a:buClr>
                <a:buFont typeface="Arial"/>
                <a:defRPr sz="2200"/>
              </a:pPr>
              <a:r>
                <a:t>client</a:t>
              </a:r>
            </a:p>
          </p:txBody>
        </p:sp>
      </p:grpSp>
      <p:sp>
        <p:nvSpPr>
          <p:cNvPr id="72" name="local file…"/>
          <p:cNvSpPr txBox="1"/>
          <p:nvPr/>
        </p:nvSpPr>
        <p:spPr>
          <a:xfrm>
            <a:off x="5520266" y="3587608"/>
            <a:ext cx="1549401" cy="752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Font typeface="Arial"/>
              <a:defRPr sz="2200"/>
            </a:pPr>
            <a:r>
              <a:t>local file</a:t>
            </a:r>
          </a:p>
          <a:p>
            <a:pPr>
              <a:spcBef>
                <a:spcPts val="0"/>
              </a:spcBef>
              <a:buClr>
                <a:srgbClr val="000000"/>
              </a:buClr>
              <a:buFont typeface="Arial"/>
              <a:defRPr sz="2200"/>
            </a:pPr>
            <a:r>
              <a:t>system</a:t>
            </a:r>
          </a:p>
        </p:txBody>
      </p:sp>
      <p:sp>
        <p:nvSpPr>
          <p:cNvPr id="73" name="Line"/>
          <p:cNvSpPr/>
          <p:nvPr/>
        </p:nvSpPr>
        <p:spPr>
          <a:xfrm>
            <a:off x="4578773" y="3185724"/>
            <a:ext cx="460588" cy="623148"/>
          </a:xfrm>
          <a:prstGeom prst="line">
            <a:avLst/>
          </a:prstGeom>
          <a:ln w="19050">
            <a:solidFill>
              <a:srgbClr val="000000"/>
            </a:solidFill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4" name="Line"/>
          <p:cNvSpPr/>
          <p:nvPr/>
        </p:nvSpPr>
        <p:spPr>
          <a:xfrm flipH="1">
            <a:off x="5283200" y="3172177"/>
            <a:ext cx="474134" cy="623148"/>
          </a:xfrm>
          <a:prstGeom prst="line">
            <a:avLst/>
          </a:prstGeom>
          <a:ln w="19050">
            <a:solidFill>
              <a:srgbClr val="000000"/>
            </a:solidFill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remote file…"/>
          <p:cNvSpPr txBox="1"/>
          <p:nvPr/>
        </p:nvSpPr>
        <p:spPr>
          <a:xfrm>
            <a:off x="10184835" y="3318933"/>
            <a:ext cx="2095501" cy="752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Font typeface="Arial"/>
              <a:defRPr sz="2200"/>
            </a:pPr>
            <a:r>
              <a:t>remote file</a:t>
            </a:r>
          </a:p>
          <a:p>
            <a:pPr>
              <a:spcBef>
                <a:spcPts val="0"/>
              </a:spcBef>
              <a:buClr>
                <a:srgbClr val="000000"/>
              </a:buClr>
              <a:buFont typeface="Arial"/>
              <a:defRPr sz="2200"/>
            </a:pPr>
            <a:r>
              <a:t>system</a:t>
            </a:r>
          </a:p>
        </p:txBody>
      </p:sp>
      <p:sp>
        <p:nvSpPr>
          <p:cNvPr id="76" name="Line"/>
          <p:cNvSpPr/>
          <p:nvPr/>
        </p:nvSpPr>
        <p:spPr>
          <a:xfrm>
            <a:off x="9834880" y="3185724"/>
            <a:ext cx="2259" cy="609601"/>
          </a:xfrm>
          <a:prstGeom prst="line">
            <a:avLst/>
          </a:prstGeom>
          <a:ln w="19050">
            <a:solidFill>
              <a:srgbClr val="000000"/>
            </a:solidFill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77" name="Alice.png" descr="Alic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0053" y="2068124"/>
            <a:ext cx="799254" cy="98665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user…"/>
          <p:cNvSpPr txBox="1"/>
          <p:nvPr/>
        </p:nvSpPr>
        <p:spPr>
          <a:xfrm>
            <a:off x="1957493" y="3075093"/>
            <a:ext cx="1409701" cy="752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ctr">
              <a:spcBef>
                <a:spcPts val="0"/>
              </a:spcBef>
              <a:buClr>
                <a:srgbClr val="000000"/>
              </a:buClr>
              <a:buFont typeface="Arial"/>
              <a:defRPr sz="2200"/>
            </a:pPr>
            <a:r>
              <a:t>user </a:t>
            </a:r>
          </a:p>
          <a:p>
            <a:pPr algn="ctr">
              <a:spcBef>
                <a:spcPts val="0"/>
              </a:spcBef>
              <a:buClr>
                <a:srgbClr val="000000"/>
              </a:buClr>
              <a:buFont typeface="Arial"/>
              <a:defRPr sz="2200"/>
            </a:pPr>
            <a:r>
              <a:t>at host</a:t>
            </a:r>
          </a:p>
        </p:txBody>
      </p:sp>
      <p:sp>
        <p:nvSpPr>
          <p:cNvPr id="79" name="Line"/>
          <p:cNvSpPr/>
          <p:nvPr/>
        </p:nvSpPr>
        <p:spPr>
          <a:xfrm>
            <a:off x="2885440" y="2630311"/>
            <a:ext cx="826347" cy="2258"/>
          </a:xfrm>
          <a:prstGeom prst="line">
            <a:avLst/>
          </a:prstGeom>
          <a:ln w="19050">
            <a:solidFill>
              <a:srgbClr val="000000"/>
            </a:solidFill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83" name="Group"/>
          <p:cNvGrpSpPr/>
          <p:nvPr/>
        </p:nvGrpSpPr>
        <p:grpSpPr>
          <a:xfrm>
            <a:off x="4741333" y="3802097"/>
            <a:ext cx="810543" cy="609601"/>
            <a:chOff x="0" y="0"/>
            <a:chExt cx="810542" cy="609600"/>
          </a:xfrm>
        </p:grpSpPr>
        <p:sp>
          <p:nvSpPr>
            <p:cNvPr id="80" name="Shape"/>
            <p:cNvSpPr/>
            <p:nvPr/>
          </p:nvSpPr>
          <p:spPr>
            <a:xfrm>
              <a:off x="0" y="0"/>
              <a:ext cx="810543" cy="60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35" y="0"/>
                    <a:pt x="0" y="977"/>
                    <a:pt x="0" y="2183"/>
                  </a:cubicBezTo>
                  <a:lnTo>
                    <a:pt x="0" y="19417"/>
                  </a:lnTo>
                  <a:cubicBezTo>
                    <a:pt x="0" y="20623"/>
                    <a:pt x="4835" y="21600"/>
                    <a:pt x="10800" y="21600"/>
                  </a:cubicBezTo>
                  <a:cubicBezTo>
                    <a:pt x="16765" y="21600"/>
                    <a:pt x="21600" y="20623"/>
                    <a:pt x="21600" y="19417"/>
                  </a:cubicBezTo>
                  <a:lnTo>
                    <a:pt x="21600" y="2183"/>
                  </a:lnTo>
                  <a:cubicBezTo>
                    <a:pt x="21600" y="977"/>
                    <a:pt x="16765" y="0"/>
                    <a:pt x="108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21EAA"/>
                </a:gs>
                <a:gs pos="100000">
                  <a:srgbClr val="FFFFFF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1" name="Oval"/>
            <p:cNvSpPr/>
            <p:nvPr/>
          </p:nvSpPr>
          <p:spPr>
            <a:xfrm>
              <a:off x="0" y="0"/>
              <a:ext cx="810543" cy="123247"/>
            </a:xfrm>
            <a:prstGeom prst="ellipse">
              <a:avLst/>
            </a:prstGeom>
            <a:solidFill>
              <a:srgbClr val="434BBC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2" name="Line"/>
            <p:cNvSpPr/>
            <p:nvPr/>
          </p:nvSpPr>
          <p:spPr>
            <a:xfrm>
              <a:off x="0" y="61609"/>
              <a:ext cx="810543" cy="61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87" name="Group"/>
          <p:cNvGrpSpPr/>
          <p:nvPr/>
        </p:nvGrpSpPr>
        <p:grpSpPr>
          <a:xfrm>
            <a:off x="9480408" y="3733800"/>
            <a:ext cx="810544" cy="609600"/>
            <a:chOff x="0" y="0"/>
            <a:chExt cx="810542" cy="609600"/>
          </a:xfrm>
        </p:grpSpPr>
        <p:sp>
          <p:nvSpPr>
            <p:cNvPr id="84" name="Shape"/>
            <p:cNvSpPr/>
            <p:nvPr/>
          </p:nvSpPr>
          <p:spPr>
            <a:xfrm>
              <a:off x="0" y="0"/>
              <a:ext cx="810543" cy="60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35" y="0"/>
                    <a:pt x="0" y="977"/>
                    <a:pt x="0" y="2183"/>
                  </a:cubicBezTo>
                  <a:lnTo>
                    <a:pt x="0" y="19417"/>
                  </a:lnTo>
                  <a:cubicBezTo>
                    <a:pt x="0" y="20623"/>
                    <a:pt x="4835" y="21600"/>
                    <a:pt x="10800" y="21600"/>
                  </a:cubicBezTo>
                  <a:cubicBezTo>
                    <a:pt x="16765" y="21600"/>
                    <a:pt x="21600" y="20623"/>
                    <a:pt x="21600" y="19417"/>
                  </a:cubicBezTo>
                  <a:lnTo>
                    <a:pt x="21600" y="2183"/>
                  </a:lnTo>
                  <a:cubicBezTo>
                    <a:pt x="21600" y="977"/>
                    <a:pt x="16765" y="0"/>
                    <a:pt x="108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21EAA"/>
                </a:gs>
                <a:gs pos="100000">
                  <a:srgbClr val="FFFFFF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5" name="Oval"/>
            <p:cNvSpPr/>
            <p:nvPr/>
          </p:nvSpPr>
          <p:spPr>
            <a:xfrm>
              <a:off x="0" y="0"/>
              <a:ext cx="810543" cy="123247"/>
            </a:xfrm>
            <a:prstGeom prst="ellipse">
              <a:avLst/>
            </a:prstGeom>
            <a:solidFill>
              <a:srgbClr val="434BBC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86" name="Line"/>
            <p:cNvSpPr/>
            <p:nvPr/>
          </p:nvSpPr>
          <p:spPr>
            <a:xfrm>
              <a:off x="0" y="66689"/>
              <a:ext cx="810543" cy="61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88" name="Transfer file to/from remote host…"/>
          <p:cNvSpPr txBox="1"/>
          <p:nvPr/>
        </p:nvSpPr>
        <p:spPr>
          <a:xfrm>
            <a:off x="1058897" y="5335129"/>
            <a:ext cx="11417301" cy="325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83539" indent="-342899">
              <a:lnSpc>
                <a:spcPct val="75000"/>
              </a:lnSpc>
              <a:buSzPct val="65000"/>
              <a:buChar char="•"/>
              <a:defRPr sz="3800">
                <a:latin typeface="+mn-lt"/>
                <a:ea typeface="+mn-ea"/>
                <a:cs typeface="+mn-cs"/>
                <a:sym typeface="Gill Sans MT"/>
              </a:defRPr>
            </a:pPr>
            <a:r>
              <a:t>Transfer file to/from remote host</a:t>
            </a:r>
          </a:p>
          <a:p>
            <a:pPr marL="383539" indent="-342899">
              <a:lnSpc>
                <a:spcPct val="75000"/>
              </a:lnSpc>
              <a:buSzPct val="65000"/>
              <a:buChar char="•"/>
              <a:defRPr sz="3800">
                <a:latin typeface="+mn-lt"/>
                <a:ea typeface="+mn-ea"/>
                <a:cs typeface="+mn-cs"/>
                <a:sym typeface="Gill Sans MT"/>
              </a:defRPr>
            </a:pPr>
            <a:r>
              <a:t>Client/server model</a:t>
            </a:r>
          </a:p>
          <a:p>
            <a:pPr marL="347445" indent="-306805">
              <a:lnSpc>
                <a:spcPct val="90000"/>
              </a:lnSpc>
              <a:buSzPct val="65000"/>
              <a:buChar char="•"/>
            </a:pPr>
            <a:r>
              <a:rPr i="1" sz="34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Client:</a:t>
            </a:r>
            <a:r>
              <a:rPr sz="3400">
                <a:latin typeface="+mn-lt"/>
                <a:ea typeface="+mn-ea"/>
                <a:cs typeface="+mn-cs"/>
                <a:sym typeface="Gill Sans MT"/>
              </a:rPr>
              <a:t> side that initiates transfer (either to/from remote)</a:t>
            </a:r>
          </a:p>
          <a:p>
            <a:pPr marL="347445" indent="-306805">
              <a:lnSpc>
                <a:spcPct val="90000"/>
              </a:lnSpc>
              <a:buSzPct val="65000"/>
              <a:buChar char="•"/>
            </a:pPr>
            <a:r>
              <a:rPr i="1" sz="34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Server:</a:t>
            </a:r>
            <a:r>
              <a:rPr sz="3400">
                <a:latin typeface="+mn-lt"/>
                <a:ea typeface="+mn-ea"/>
                <a:cs typeface="+mn-cs"/>
                <a:sym typeface="Gill Sans MT"/>
              </a:rPr>
              <a:t> remote host</a:t>
            </a:r>
          </a:p>
          <a:p>
            <a:pPr marL="383539" indent="-342899">
              <a:lnSpc>
                <a:spcPct val="75000"/>
              </a:lnSpc>
              <a:buSzPct val="65000"/>
              <a:buChar char="•"/>
              <a:defRPr sz="3800">
                <a:latin typeface="+mn-lt"/>
                <a:ea typeface="+mn-ea"/>
                <a:cs typeface="+mn-cs"/>
                <a:sym typeface="Gill Sans MT"/>
              </a:defRPr>
            </a:pPr>
            <a:r>
              <a:t>ftp: RFC 959</a:t>
            </a:r>
          </a:p>
          <a:p>
            <a:pPr marL="383539" indent="-342899">
              <a:lnSpc>
                <a:spcPct val="75000"/>
              </a:lnSpc>
              <a:buSzPct val="65000"/>
              <a:buChar char="•"/>
              <a:defRPr sz="3800">
                <a:latin typeface="+mn-lt"/>
                <a:ea typeface="+mn-ea"/>
                <a:cs typeface="+mn-cs"/>
                <a:sym typeface="Gill Sans MT"/>
              </a:defRPr>
            </a:pPr>
            <a:r>
              <a:t>ftp server: port 21</a:t>
            </a:r>
          </a:p>
        </p:txBody>
      </p:sp>
      <p:grpSp>
        <p:nvGrpSpPr>
          <p:cNvPr id="91" name="Group"/>
          <p:cNvGrpSpPr/>
          <p:nvPr/>
        </p:nvGrpSpPr>
        <p:grpSpPr>
          <a:xfrm>
            <a:off x="6208888" y="1785902"/>
            <a:ext cx="3111219" cy="654756"/>
            <a:chOff x="0" y="0"/>
            <a:chExt cx="3111217" cy="654755"/>
          </a:xfrm>
        </p:grpSpPr>
        <p:sp>
          <p:nvSpPr>
            <p:cNvPr id="89" name="file transfer"/>
            <p:cNvSpPr txBox="1"/>
            <p:nvPr/>
          </p:nvSpPr>
          <p:spPr>
            <a:xfrm>
              <a:off x="396240" y="0"/>
              <a:ext cx="2451101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ctr">
                <a:spcBef>
                  <a:spcPts val="0"/>
                </a:spcBef>
                <a:buClr>
                  <a:srgbClr val="D81E00"/>
                </a:buClr>
                <a:buFont typeface="Arial"/>
                <a:defRPr sz="2400">
                  <a:solidFill>
                    <a:srgbClr val="D81E00"/>
                  </a:solidFill>
                  <a:uFill>
                    <a:solidFill>
                      <a:srgbClr val="D81E00"/>
                    </a:solidFill>
                  </a:uFill>
                </a:defRPr>
              </a:lvl1pPr>
            </a:lstStyle>
            <a:p>
              <a:pPr/>
              <a:r>
                <a:t>file transfer</a:t>
              </a:r>
            </a:p>
          </p:txBody>
        </p:sp>
        <p:sp>
          <p:nvSpPr>
            <p:cNvPr id="90" name="Line"/>
            <p:cNvSpPr/>
            <p:nvPr/>
          </p:nvSpPr>
          <p:spPr>
            <a:xfrm>
              <a:off x="0" y="652497"/>
              <a:ext cx="3111218" cy="2259"/>
            </a:xfrm>
            <a:prstGeom prst="line">
              <a:avLst/>
            </a:prstGeom>
            <a:noFill/>
            <a:ln w="28575" cap="flat">
              <a:solidFill>
                <a:srgbClr val="D81E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defTabSz="457200">
                <a:spcBef>
                  <a:spcPts val="0"/>
                </a:spcBef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24" name="Group"/>
          <p:cNvGrpSpPr/>
          <p:nvPr/>
        </p:nvGrpSpPr>
        <p:grpSpPr>
          <a:xfrm>
            <a:off x="8545689" y="3309901"/>
            <a:ext cx="677809" cy="1065673"/>
            <a:chOff x="0" y="0"/>
            <a:chExt cx="677808" cy="1065671"/>
          </a:xfrm>
        </p:grpSpPr>
        <p:sp>
          <p:nvSpPr>
            <p:cNvPr id="92" name="Shape"/>
            <p:cNvSpPr/>
            <p:nvPr/>
          </p:nvSpPr>
          <p:spPr>
            <a:xfrm>
              <a:off x="536162" y="1779"/>
              <a:ext cx="134517" cy="1016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3" name="Rectangle"/>
            <p:cNvSpPr/>
            <p:nvPr/>
          </p:nvSpPr>
          <p:spPr>
            <a:xfrm>
              <a:off x="31846" y="0"/>
              <a:ext cx="496712" cy="1015858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4" name="Shape"/>
            <p:cNvSpPr/>
            <p:nvPr/>
          </p:nvSpPr>
          <p:spPr>
            <a:xfrm>
              <a:off x="564019" y="62713"/>
              <a:ext cx="77665" cy="927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5" name="Shape"/>
            <p:cNvSpPr/>
            <p:nvPr/>
          </p:nvSpPr>
          <p:spPr>
            <a:xfrm>
              <a:off x="543766" y="538618"/>
              <a:ext cx="125011" cy="84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6" name="Rectangle"/>
            <p:cNvSpPr/>
            <p:nvPr/>
          </p:nvSpPr>
          <p:spPr>
            <a:xfrm>
              <a:off x="39510" y="117419"/>
              <a:ext cx="284719" cy="20461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99" name="Group"/>
            <p:cNvGrpSpPr/>
            <p:nvPr/>
          </p:nvGrpSpPr>
          <p:grpSpPr>
            <a:xfrm>
              <a:off x="289089" y="106300"/>
              <a:ext cx="282257" cy="65421"/>
              <a:chOff x="0" y="0"/>
              <a:chExt cx="282256" cy="65419"/>
            </a:xfrm>
          </p:grpSpPr>
          <p:sp>
            <p:nvSpPr>
              <p:cNvPr id="97" name="Rounded Rectangle"/>
              <p:cNvSpPr/>
              <p:nvPr/>
            </p:nvSpPr>
            <p:spPr>
              <a:xfrm>
                <a:off x="0" y="0"/>
                <a:ext cx="282257" cy="65420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8" name="Rounded Rectangle"/>
              <p:cNvSpPr/>
              <p:nvPr/>
            </p:nvSpPr>
            <p:spPr>
              <a:xfrm>
                <a:off x="6856" y="6495"/>
                <a:ext cx="263973" cy="49646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00" name="Rectangle"/>
            <p:cNvSpPr/>
            <p:nvPr/>
          </p:nvSpPr>
          <p:spPr>
            <a:xfrm>
              <a:off x="40876" y="261970"/>
              <a:ext cx="282342" cy="20460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103" name="Group"/>
            <p:cNvGrpSpPr/>
            <p:nvPr/>
          </p:nvGrpSpPr>
          <p:grpSpPr>
            <a:xfrm>
              <a:off x="288900" y="250438"/>
              <a:ext cx="275402" cy="60887"/>
              <a:chOff x="0" y="0"/>
              <a:chExt cx="275400" cy="60885"/>
            </a:xfrm>
          </p:grpSpPr>
          <p:sp>
            <p:nvSpPr>
              <p:cNvPr id="101" name="Rounded Rectangle"/>
              <p:cNvSpPr/>
              <p:nvPr/>
            </p:nvSpPr>
            <p:spPr>
              <a:xfrm>
                <a:off x="0" y="0"/>
                <a:ext cx="275401" cy="60886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2" name="Rounded Rectangle"/>
              <p:cNvSpPr/>
              <p:nvPr/>
            </p:nvSpPr>
            <p:spPr>
              <a:xfrm>
                <a:off x="6856" y="6860"/>
                <a:ext cx="262069" cy="47594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04" name="Rectangle"/>
            <p:cNvSpPr/>
            <p:nvPr/>
          </p:nvSpPr>
          <p:spPr>
            <a:xfrm>
              <a:off x="36123" y="413192"/>
              <a:ext cx="284719" cy="20461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5" name="Rectangle"/>
            <p:cNvSpPr/>
            <p:nvPr/>
          </p:nvSpPr>
          <p:spPr>
            <a:xfrm>
              <a:off x="42778" y="546179"/>
              <a:ext cx="282342" cy="20460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108" name="Group"/>
            <p:cNvGrpSpPr/>
            <p:nvPr/>
          </p:nvGrpSpPr>
          <p:grpSpPr>
            <a:xfrm>
              <a:off x="282052" y="532835"/>
              <a:ext cx="277783" cy="67645"/>
              <a:chOff x="0" y="0"/>
              <a:chExt cx="277781" cy="67643"/>
            </a:xfrm>
          </p:grpSpPr>
          <p:sp>
            <p:nvSpPr>
              <p:cNvPr id="106" name="Rounded Rectangle"/>
              <p:cNvSpPr/>
              <p:nvPr/>
            </p:nvSpPr>
            <p:spPr>
              <a:xfrm>
                <a:off x="0" y="0"/>
                <a:ext cx="277782" cy="67644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7" name="Rounded Rectangle"/>
              <p:cNvSpPr/>
              <p:nvPr/>
            </p:nvSpPr>
            <p:spPr>
              <a:xfrm>
                <a:off x="6868" y="6764"/>
                <a:ext cx="264047" cy="51700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09" name="Shape"/>
            <p:cNvSpPr/>
            <p:nvPr/>
          </p:nvSpPr>
          <p:spPr>
            <a:xfrm>
              <a:off x="545668" y="411413"/>
              <a:ext cx="125010" cy="83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112" name="Group"/>
            <p:cNvGrpSpPr/>
            <p:nvPr/>
          </p:nvGrpSpPr>
          <p:grpSpPr>
            <a:xfrm>
              <a:off x="284335" y="399849"/>
              <a:ext cx="277783" cy="60934"/>
              <a:chOff x="0" y="0"/>
              <a:chExt cx="277781" cy="60933"/>
            </a:xfrm>
          </p:grpSpPr>
          <p:sp>
            <p:nvSpPr>
              <p:cNvPr id="110" name="Rounded Rectangle"/>
              <p:cNvSpPr/>
              <p:nvPr/>
            </p:nvSpPr>
            <p:spPr>
              <a:xfrm>
                <a:off x="0" y="0"/>
                <a:ext cx="277782" cy="60934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1" name="Rounded Rectangle"/>
              <p:cNvSpPr/>
              <p:nvPr/>
            </p:nvSpPr>
            <p:spPr>
              <a:xfrm>
                <a:off x="6868" y="6671"/>
                <a:ext cx="264047" cy="47592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13" name="Rectangle"/>
            <p:cNvSpPr/>
            <p:nvPr/>
          </p:nvSpPr>
          <p:spPr>
            <a:xfrm>
              <a:off x="528556" y="0"/>
              <a:ext cx="31848" cy="1018081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4" name="Shape"/>
            <p:cNvSpPr/>
            <p:nvPr/>
          </p:nvSpPr>
          <p:spPr>
            <a:xfrm>
              <a:off x="557076" y="257077"/>
              <a:ext cx="112653" cy="94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8"/>
                    <a:pt x="21308" y="12150"/>
                  </a:cubicBezTo>
                  <a:cubicBezTo>
                    <a:pt x="21162" y="15019"/>
                    <a:pt x="21600" y="15862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5" name="Shape"/>
            <p:cNvSpPr/>
            <p:nvPr/>
          </p:nvSpPr>
          <p:spPr>
            <a:xfrm>
              <a:off x="558502" y="111637"/>
              <a:ext cx="115979" cy="106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6" name="Oval"/>
            <p:cNvSpPr/>
            <p:nvPr/>
          </p:nvSpPr>
          <p:spPr>
            <a:xfrm>
              <a:off x="654992" y="969998"/>
              <a:ext cx="22817" cy="42699"/>
            </a:xfrm>
            <a:prstGeom prst="ellipse">
              <a:avLst/>
            </a:prstGeom>
            <a:solidFill>
              <a:srgbClr val="4242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7" name="Shape"/>
            <p:cNvSpPr/>
            <p:nvPr/>
          </p:nvSpPr>
          <p:spPr>
            <a:xfrm>
              <a:off x="552322" y="971825"/>
              <a:ext cx="116455" cy="8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8" name="Rounded Rectangle"/>
            <p:cNvSpPr/>
            <p:nvPr/>
          </p:nvSpPr>
          <p:spPr>
            <a:xfrm>
              <a:off x="0" y="1000290"/>
              <a:ext cx="568960" cy="65382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9" name="Rounded Rectangle"/>
            <p:cNvSpPr/>
            <p:nvPr/>
          </p:nvSpPr>
          <p:spPr>
            <a:xfrm>
              <a:off x="31846" y="1015856"/>
              <a:ext cx="508119" cy="38101"/>
            </a:xfrm>
            <a:prstGeom prst="roundRect">
              <a:avLst>
                <a:gd name="adj" fmla="val 33243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0" name="Oval"/>
            <p:cNvSpPr/>
            <p:nvPr/>
          </p:nvSpPr>
          <p:spPr>
            <a:xfrm>
              <a:off x="78902" y="869082"/>
              <a:ext cx="77004" cy="63159"/>
            </a:xfrm>
            <a:prstGeom prst="ellipse">
              <a:avLst/>
            </a:prstGeom>
            <a:solidFill>
              <a:srgbClr val="38D1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1" name="Oval"/>
            <p:cNvSpPr/>
            <p:nvPr/>
          </p:nvSpPr>
          <p:spPr>
            <a:xfrm>
              <a:off x="164935" y="869082"/>
              <a:ext cx="77003" cy="63159"/>
            </a:xfrm>
            <a:prstGeom prst="ellipse">
              <a:avLst/>
            </a:prstGeom>
            <a:solidFill>
              <a:srgbClr val="FF2600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2" name="Oval"/>
            <p:cNvSpPr/>
            <p:nvPr/>
          </p:nvSpPr>
          <p:spPr>
            <a:xfrm>
              <a:off x="248592" y="869082"/>
              <a:ext cx="74627" cy="60935"/>
            </a:xfrm>
            <a:prstGeom prst="ellipse">
              <a:avLst/>
            </a:prstGeom>
            <a:solidFill>
              <a:srgbClr val="38D1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23" name="Rectangle"/>
            <p:cNvSpPr/>
            <p:nvPr/>
          </p:nvSpPr>
          <p:spPr>
            <a:xfrm>
              <a:off x="438246" y="625348"/>
              <a:ext cx="40878" cy="338471"/>
            </a:xfrm>
            <a:prstGeom prst="rect">
              <a:avLst/>
            </a:prstGeom>
            <a:solidFill>
              <a:srgbClr val="363636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27" name="Group"/>
          <p:cNvGrpSpPr/>
          <p:nvPr/>
        </p:nvGrpSpPr>
        <p:grpSpPr>
          <a:xfrm>
            <a:off x="3158631" y="3346026"/>
            <a:ext cx="1180819" cy="1207912"/>
            <a:chOff x="0" y="0"/>
            <a:chExt cx="1180817" cy="1207911"/>
          </a:xfrm>
        </p:grpSpPr>
        <p:pic>
          <p:nvPicPr>
            <p:cNvPr id="125" name="desktop_computer_stylized_medium.png" descr="desktop_computer_stylized_medium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flipH="1">
              <a:off x="-1" y="0"/>
              <a:ext cx="1180819" cy="12079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6" name="Shape"/>
            <p:cNvSpPr/>
            <p:nvPr/>
          </p:nvSpPr>
          <p:spPr>
            <a:xfrm flipH="1">
              <a:off x="503141" y="115871"/>
              <a:ext cx="574160" cy="553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21EAA"/>
                </a:gs>
                <a:gs pos="100000">
                  <a:srgbClr val="FFFFFF"/>
                </a:gs>
              </a:gsLst>
              <a:lin ang="270000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11703322" y="9177257"/>
            <a:ext cx="509836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8" grpId="5"/>
      <p:bldP build="whole" bldLvl="1" animBg="1" rev="0" advAuto="0" spid="71" grpId="3"/>
      <p:bldP build="whole" bldLvl="1" animBg="1" rev="0" advAuto="0" spid="68" grpId="1"/>
      <p:bldP build="whole" bldLvl="1" animBg="1" rev="0" advAuto="0" spid="66" grpId="2"/>
      <p:bldP build="whole" bldLvl="1" animBg="1" rev="0" advAuto="0" spid="91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TP: the file transfer protocol"/>
          <p:cNvSpPr txBox="1"/>
          <p:nvPr>
            <p:ph type="title"/>
          </p:nvPr>
        </p:nvSpPr>
        <p:spPr>
          <a:xfrm>
            <a:off x="762000" y="0"/>
            <a:ext cx="11049000" cy="1151930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FTP: the file transfer protocol</a:t>
            </a:r>
          </a:p>
        </p:txBody>
      </p:sp>
      <p:sp>
        <p:nvSpPr>
          <p:cNvPr id="131" name="Challenges…"/>
          <p:cNvSpPr txBox="1"/>
          <p:nvPr>
            <p:ph type="body" idx="1"/>
          </p:nvPr>
        </p:nvSpPr>
        <p:spPr>
          <a:xfrm>
            <a:off x="762000" y="1145822"/>
            <a:ext cx="11049000" cy="6772470"/>
          </a:xfrm>
          <a:prstGeom prst="rect">
            <a:avLst/>
          </a:prstGeom>
        </p:spPr>
        <p:txBody>
          <a:bodyPr/>
          <a:lstStyle/>
          <a:p>
            <a:pPr>
              <a:buClrTx/>
              <a:buChar char="•"/>
            </a:pPr>
            <a:r>
              <a:t>Challenges</a:t>
            </a:r>
          </a:p>
          <a:p>
            <a:pPr lvl="1">
              <a:buClrTx/>
              <a:buChar char="•"/>
            </a:pPr>
            <a:r>
              <a:t>Different filename conventions on two systems</a:t>
            </a:r>
          </a:p>
          <a:p>
            <a:pPr lvl="1">
              <a:buClrTx/>
              <a:buChar char="•"/>
            </a:pPr>
            <a:r>
              <a:t>Different ways to represent text and data</a:t>
            </a:r>
          </a:p>
          <a:p>
            <a:pPr lvl="1">
              <a:buClrTx/>
              <a:buChar char="•"/>
            </a:pPr>
            <a:r>
              <a:t>Different directory structures</a:t>
            </a:r>
          </a:p>
        </p:txBody>
      </p:sp>
      <p:sp>
        <p:nvSpPr>
          <p:cNvPr id="132" name="Ram P Rustagi/CSE/KSIT"/>
          <p:cNvSpPr txBox="1"/>
          <p:nvPr/>
        </p:nvSpPr>
        <p:spPr>
          <a:xfrm>
            <a:off x="255137" y="9238532"/>
            <a:ext cx="282681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33" name="18CS52-CN-L07-FTP"/>
          <p:cNvSpPr txBox="1"/>
          <p:nvPr/>
        </p:nvSpPr>
        <p:spPr>
          <a:xfrm>
            <a:off x="4793809" y="9238532"/>
            <a:ext cx="275572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lvl="1"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18CS52-CN-L07-FTP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>
            <a:off x="11634695" y="9177257"/>
            <a:ext cx="509836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TP: separate control, data connections"/>
          <p:cNvSpPr txBox="1"/>
          <p:nvPr>
            <p:ph type="title"/>
          </p:nvPr>
        </p:nvSpPr>
        <p:spPr>
          <a:xfrm>
            <a:off x="478648" y="0"/>
            <a:ext cx="11049001" cy="1036321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FTP: separate control, data connections</a:t>
            </a:r>
          </a:p>
        </p:txBody>
      </p:sp>
      <p:sp>
        <p:nvSpPr>
          <p:cNvPr id="137" name="FTP client contacts FTP server at port 21, using TCP…"/>
          <p:cNvSpPr txBox="1"/>
          <p:nvPr>
            <p:ph type="body" sz="half" idx="1"/>
          </p:nvPr>
        </p:nvSpPr>
        <p:spPr>
          <a:xfrm>
            <a:off x="492759" y="1568873"/>
            <a:ext cx="6146801" cy="7613228"/>
          </a:xfrm>
          <a:prstGeom prst="rect">
            <a:avLst/>
          </a:prstGeom>
        </p:spPr>
        <p:txBody>
          <a:bodyPr/>
          <a:lstStyle/>
          <a:p>
            <a:pPr marL="311350" indent="-270710">
              <a:lnSpc>
                <a:spcPct val="90000"/>
              </a:lnSpc>
              <a:buClrTx/>
              <a:buChar char="•"/>
              <a:defRPr sz="3200"/>
            </a:pPr>
            <a:r>
              <a:t>FTP client contacts FTP server at port 21, using TCP </a:t>
            </a:r>
          </a:p>
          <a:p>
            <a:pPr marL="311350" indent="-270710">
              <a:lnSpc>
                <a:spcPct val="90000"/>
              </a:lnSpc>
              <a:buClrTx/>
              <a:buChar char="•"/>
              <a:defRPr sz="3200"/>
            </a:pPr>
            <a:r>
              <a:t>Client gets authorized over control connection</a:t>
            </a:r>
          </a:p>
          <a:p>
            <a:pPr marL="311350" indent="-270710">
              <a:lnSpc>
                <a:spcPct val="90000"/>
              </a:lnSpc>
              <a:buClrTx/>
              <a:buChar char="•"/>
              <a:defRPr sz="3200"/>
            </a:pPr>
            <a:r>
              <a:t>Client browses remote directory, sends commands over control connection</a:t>
            </a:r>
          </a:p>
          <a:p>
            <a:pPr marL="311350" indent="-270710">
              <a:lnSpc>
                <a:spcPct val="90000"/>
              </a:lnSpc>
              <a:buClrTx/>
              <a:buChar char="•"/>
              <a:defRPr sz="3200"/>
            </a:pPr>
            <a:r>
              <a:t>When server receives file transfer command, </a:t>
            </a:r>
            <a:r>
              <a:rPr i="1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server</a:t>
            </a:r>
            <a:r>
              <a:t> opens </a:t>
            </a:r>
            <a:r>
              <a:rPr i="1"/>
              <a:t>2</a:t>
            </a:r>
            <a:r>
              <a:rPr baseline="30500" i="1"/>
              <a:t>nd</a:t>
            </a:r>
            <a:r>
              <a:rPr i="1"/>
              <a:t> </a:t>
            </a:r>
            <a:r>
              <a:t>TCP data connection (for file) </a:t>
            </a:r>
            <a:r>
              <a:rPr i="1"/>
              <a:t>to </a:t>
            </a:r>
            <a:r>
              <a:t>client</a:t>
            </a:r>
          </a:p>
          <a:p>
            <a:pPr marL="311350" indent="-270710">
              <a:lnSpc>
                <a:spcPct val="90000"/>
              </a:lnSpc>
              <a:buClrTx/>
              <a:buChar char="•"/>
              <a:defRPr sz="3200"/>
            </a:pPr>
            <a:r>
              <a:t>After transferring one file, server closes data connection</a:t>
            </a:r>
          </a:p>
          <a:p>
            <a:pPr marL="311350" indent="-270710">
              <a:lnSpc>
                <a:spcPct val="90000"/>
              </a:lnSpc>
              <a:buClrTx/>
              <a:buChar char="•"/>
              <a:defRPr sz="3200"/>
            </a:pPr>
            <a:r>
              <a:t>Control connection remains open for entire session</a:t>
            </a:r>
          </a:p>
        </p:txBody>
      </p:sp>
      <p:sp>
        <p:nvSpPr>
          <p:cNvPr id="138" name="Ram P Rustagi/CSE/KSIT"/>
          <p:cNvSpPr txBox="1"/>
          <p:nvPr/>
        </p:nvSpPr>
        <p:spPr>
          <a:xfrm>
            <a:off x="255137" y="9238532"/>
            <a:ext cx="282681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39" name="18CS52-CN-L07-FTP"/>
          <p:cNvSpPr txBox="1"/>
          <p:nvPr/>
        </p:nvSpPr>
        <p:spPr>
          <a:xfrm>
            <a:off x="4793809" y="9238532"/>
            <a:ext cx="275572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lvl="1"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18CS52-CN-L07-FTP</a:t>
            </a:r>
          </a:p>
        </p:txBody>
      </p:sp>
      <p:sp>
        <p:nvSpPr>
          <p:cNvPr id="140" name="FTP…"/>
          <p:cNvSpPr txBox="1"/>
          <p:nvPr/>
        </p:nvSpPr>
        <p:spPr>
          <a:xfrm>
            <a:off x="6959172" y="3603413"/>
            <a:ext cx="883647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Font typeface="Arial"/>
              <a:defRPr sz="2400"/>
            </a:pPr>
            <a:r>
              <a:t>FTP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Font typeface="Arial"/>
              <a:defRPr sz="2400"/>
            </a:pPr>
            <a:r>
              <a:t>client</a:t>
            </a:r>
          </a:p>
        </p:txBody>
      </p:sp>
      <p:sp>
        <p:nvSpPr>
          <p:cNvPr id="141" name="FTP…"/>
          <p:cNvSpPr txBox="1"/>
          <p:nvPr/>
        </p:nvSpPr>
        <p:spPr>
          <a:xfrm>
            <a:off x="11255814" y="3616960"/>
            <a:ext cx="1018932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Font typeface="Arial"/>
              <a:defRPr sz="2400"/>
            </a:pPr>
            <a:r>
              <a:t>FTP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Font typeface="Arial"/>
              <a:defRPr sz="2400"/>
            </a:pPr>
            <a:r>
              <a:t>server</a:t>
            </a:r>
          </a:p>
        </p:txBody>
      </p:sp>
      <p:sp>
        <p:nvSpPr>
          <p:cNvPr id="142" name="Line"/>
          <p:cNvSpPr/>
          <p:nvPr/>
        </p:nvSpPr>
        <p:spPr>
          <a:xfrm>
            <a:off x="7834489" y="2860604"/>
            <a:ext cx="3644054" cy="2259"/>
          </a:xfrm>
          <a:prstGeom prst="line">
            <a:avLst/>
          </a:prstGeom>
          <a:ln w="28575">
            <a:solidFill>
              <a:srgbClr val="D81E00"/>
            </a:solidFill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3" name="Line"/>
          <p:cNvSpPr/>
          <p:nvPr/>
        </p:nvSpPr>
        <p:spPr>
          <a:xfrm flipV="1">
            <a:off x="7861582" y="3307644"/>
            <a:ext cx="3644054" cy="13548"/>
          </a:xfrm>
          <a:prstGeom prst="line">
            <a:avLst/>
          </a:prstGeom>
          <a:ln w="28575">
            <a:solidFill>
              <a:srgbClr val="D81E00"/>
            </a:solidFill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4" name="TCP control connection,…"/>
          <p:cNvSpPr txBox="1"/>
          <p:nvPr/>
        </p:nvSpPr>
        <p:spPr>
          <a:xfrm>
            <a:off x="7933831" y="2095500"/>
            <a:ext cx="34544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ctr">
              <a:lnSpc>
                <a:spcPct val="85000"/>
              </a:lnSpc>
              <a:spcBef>
                <a:spcPts val="0"/>
              </a:spcBef>
              <a:buClr>
                <a:srgbClr val="D81E00"/>
              </a:buClr>
              <a:buFont typeface="Arial"/>
              <a:defRPr i="1" sz="22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TCP control connection,</a:t>
            </a:r>
          </a:p>
          <a:p>
            <a:pPr algn="ctr">
              <a:lnSpc>
                <a:spcPct val="85000"/>
              </a:lnSpc>
              <a:spcBef>
                <a:spcPts val="0"/>
              </a:spcBef>
              <a:buClr>
                <a:srgbClr val="D81E00"/>
              </a:buClr>
              <a:buFont typeface="Arial"/>
              <a:defRPr i="1" sz="22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server port 21</a:t>
            </a:r>
          </a:p>
        </p:txBody>
      </p:sp>
      <p:sp>
        <p:nvSpPr>
          <p:cNvPr id="145" name="TCP data connection,…"/>
          <p:cNvSpPr txBox="1"/>
          <p:nvPr/>
        </p:nvSpPr>
        <p:spPr>
          <a:xfrm>
            <a:off x="7897707" y="3416300"/>
            <a:ext cx="3454401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ctr">
              <a:lnSpc>
                <a:spcPct val="85000"/>
              </a:lnSpc>
              <a:spcBef>
                <a:spcPts val="0"/>
              </a:spcBef>
              <a:buClr>
                <a:srgbClr val="D81E00"/>
              </a:buClr>
              <a:buFont typeface="Arial"/>
              <a:defRPr i="1" sz="22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TCP data connection,</a:t>
            </a:r>
          </a:p>
          <a:p>
            <a:pPr algn="ctr">
              <a:lnSpc>
                <a:spcPct val="85000"/>
              </a:lnSpc>
              <a:spcBef>
                <a:spcPts val="0"/>
              </a:spcBef>
              <a:buClr>
                <a:srgbClr val="D81E00"/>
              </a:buClr>
              <a:buFont typeface="Arial"/>
              <a:defRPr i="1" sz="22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server port 20</a:t>
            </a:r>
          </a:p>
        </p:txBody>
      </p:sp>
      <p:sp>
        <p:nvSpPr>
          <p:cNvPr id="146" name="Server opens another TCP data connection to transfer another file…"/>
          <p:cNvSpPr txBox="1"/>
          <p:nvPr/>
        </p:nvSpPr>
        <p:spPr>
          <a:xfrm>
            <a:off x="6689795" y="4872284"/>
            <a:ext cx="5803901" cy="313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11350" indent="-270710">
              <a:lnSpc>
                <a:spcPct val="90000"/>
              </a:lnSpc>
              <a:buClr>
                <a:srgbClr val="021EAA"/>
              </a:buClr>
              <a:buSzPct val="65000"/>
              <a:buChar char=""/>
              <a:defRPr sz="3000"/>
            </a:pPr>
            <a:r>
              <a:t>S</a:t>
            </a:r>
            <a:r>
              <a:rPr>
                <a:latin typeface="+mn-lt"/>
                <a:ea typeface="+mn-ea"/>
                <a:cs typeface="+mn-cs"/>
                <a:sym typeface="Gill Sans MT"/>
              </a:rPr>
              <a:t>erver opens another TCP data connection to transfer another file</a:t>
            </a:r>
          </a:p>
          <a:p>
            <a:pPr marL="311350" indent="-270710">
              <a:lnSpc>
                <a:spcPct val="90000"/>
              </a:lnSpc>
              <a:buClr>
                <a:srgbClr val="021EAA"/>
              </a:buClr>
              <a:buSzPct val="65000"/>
              <a:buChar char=""/>
              <a:defRPr sz="3000"/>
            </a:pPr>
            <a:r>
              <a:t>C</a:t>
            </a:r>
            <a:r>
              <a:rPr>
                <a:latin typeface="+mn-lt"/>
                <a:ea typeface="+mn-ea"/>
                <a:cs typeface="+mn-cs"/>
                <a:sym typeface="Gill Sans MT"/>
              </a:rPr>
              <a:t>ontrol connection: </a:t>
            </a:r>
            <a:r>
              <a:rPr i="1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+mn-lt"/>
                <a:ea typeface="+mn-ea"/>
                <a:cs typeface="+mn-cs"/>
                <a:sym typeface="Gill Sans MT"/>
              </a:rPr>
              <a:t>“out of band”</a:t>
            </a:r>
          </a:p>
          <a:p>
            <a:pPr marL="311350" indent="-270710">
              <a:lnSpc>
                <a:spcPct val="90000"/>
              </a:lnSpc>
              <a:buClr>
                <a:srgbClr val="021EAA"/>
              </a:buClr>
              <a:buSzPct val="65000"/>
              <a:buChar char=""/>
              <a:defRPr sz="3000">
                <a:latin typeface="+mn-lt"/>
                <a:ea typeface="+mn-ea"/>
                <a:cs typeface="+mn-cs"/>
                <a:sym typeface="Gill Sans MT"/>
              </a:defRPr>
            </a:pPr>
            <a:r>
              <a:t>FTP server maintains “state”: current directory, earlier authentication</a:t>
            </a:r>
          </a:p>
        </p:txBody>
      </p:sp>
      <p:sp>
        <p:nvSpPr>
          <p:cNvPr id="147" name="Line"/>
          <p:cNvSpPr/>
          <p:nvPr/>
        </p:nvSpPr>
        <p:spPr>
          <a:xfrm>
            <a:off x="8143804" y="3835964"/>
            <a:ext cx="555414" cy="225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0" marR="0" defTabSz="457200">
              <a:spcBef>
                <a:spcPts val="0"/>
              </a:spcBef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80" name="Group"/>
          <p:cNvGrpSpPr/>
          <p:nvPr/>
        </p:nvGrpSpPr>
        <p:grpSpPr>
          <a:xfrm>
            <a:off x="11562080" y="2381955"/>
            <a:ext cx="637628" cy="1036321"/>
            <a:chOff x="0" y="0"/>
            <a:chExt cx="637626" cy="1036320"/>
          </a:xfrm>
        </p:grpSpPr>
        <p:sp>
          <p:nvSpPr>
            <p:cNvPr id="148" name="Shape"/>
            <p:cNvSpPr/>
            <p:nvPr/>
          </p:nvSpPr>
          <p:spPr>
            <a:xfrm>
              <a:off x="500418" y="1730"/>
              <a:ext cx="125549" cy="988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49" name="Rectangle"/>
            <p:cNvSpPr/>
            <p:nvPr/>
          </p:nvSpPr>
          <p:spPr>
            <a:xfrm>
              <a:off x="29279" y="0"/>
              <a:ext cx="464929" cy="988743"/>
            </a:xfrm>
            <a:prstGeom prst="rect">
              <a:avLst/>
            </a:pr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0" name="Shape"/>
            <p:cNvSpPr/>
            <p:nvPr/>
          </p:nvSpPr>
          <p:spPr>
            <a:xfrm>
              <a:off x="526418" y="60985"/>
              <a:ext cx="72488" cy="902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9292"/>
                </a:gs>
                <a:gs pos="100000">
                  <a:srgbClr val="F9F9F9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1" name="Shape"/>
            <p:cNvSpPr/>
            <p:nvPr/>
          </p:nvSpPr>
          <p:spPr>
            <a:xfrm>
              <a:off x="507517" y="523783"/>
              <a:ext cx="116676" cy="81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2" name="Rectangle"/>
            <p:cNvSpPr/>
            <p:nvPr/>
          </p:nvSpPr>
          <p:spPr>
            <a:xfrm>
              <a:off x="31498" y="115050"/>
              <a:ext cx="263963" cy="20330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155" name="Group"/>
            <p:cNvGrpSpPr/>
            <p:nvPr/>
          </p:nvGrpSpPr>
          <p:grpSpPr>
            <a:xfrm>
              <a:off x="270885" y="103824"/>
              <a:ext cx="257396" cy="63167"/>
              <a:chOff x="0" y="0"/>
              <a:chExt cx="257395" cy="63166"/>
            </a:xfrm>
          </p:grpSpPr>
          <p:sp>
            <p:nvSpPr>
              <p:cNvPr id="153" name="Rounded Rectangle"/>
              <p:cNvSpPr/>
              <p:nvPr/>
            </p:nvSpPr>
            <p:spPr>
              <a:xfrm>
                <a:off x="0" y="0"/>
                <a:ext cx="257396" cy="63167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4" name="Rounded Rectangle"/>
              <p:cNvSpPr/>
              <p:nvPr/>
            </p:nvSpPr>
            <p:spPr>
              <a:xfrm>
                <a:off x="6754" y="3420"/>
                <a:ext cx="243887" cy="49632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56" name="Rectangle"/>
            <p:cNvSpPr/>
            <p:nvPr/>
          </p:nvSpPr>
          <p:spPr>
            <a:xfrm>
              <a:off x="38596" y="259644"/>
              <a:ext cx="263963" cy="20330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159" name="Group"/>
            <p:cNvGrpSpPr/>
            <p:nvPr/>
          </p:nvGrpSpPr>
          <p:grpSpPr>
            <a:xfrm>
              <a:off x="274319" y="243957"/>
              <a:ext cx="257397" cy="58793"/>
              <a:chOff x="0" y="0"/>
              <a:chExt cx="257395" cy="58791"/>
            </a:xfrm>
          </p:grpSpPr>
          <p:sp>
            <p:nvSpPr>
              <p:cNvPr id="157" name="Rounded Rectangle"/>
              <p:cNvSpPr/>
              <p:nvPr/>
            </p:nvSpPr>
            <p:spPr>
              <a:xfrm>
                <a:off x="0" y="0"/>
                <a:ext cx="257396" cy="58792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8" name="Rounded Rectangle"/>
              <p:cNvSpPr/>
              <p:nvPr/>
            </p:nvSpPr>
            <p:spPr>
              <a:xfrm>
                <a:off x="1010" y="6671"/>
                <a:ext cx="243886" cy="45033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60" name="Rectangle"/>
            <p:cNvSpPr/>
            <p:nvPr/>
          </p:nvSpPr>
          <p:spPr>
            <a:xfrm>
              <a:off x="33019" y="401812"/>
              <a:ext cx="263963" cy="20329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1" name="Rectangle"/>
            <p:cNvSpPr/>
            <p:nvPr/>
          </p:nvSpPr>
          <p:spPr>
            <a:xfrm>
              <a:off x="38596" y="530703"/>
              <a:ext cx="263963" cy="20329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164" name="Group"/>
            <p:cNvGrpSpPr/>
            <p:nvPr/>
          </p:nvGrpSpPr>
          <p:grpSpPr>
            <a:xfrm>
              <a:off x="264318" y="519100"/>
              <a:ext cx="257484" cy="63432"/>
              <a:chOff x="0" y="0"/>
              <a:chExt cx="257482" cy="63431"/>
            </a:xfrm>
          </p:grpSpPr>
          <p:sp>
            <p:nvSpPr>
              <p:cNvPr id="162" name="Rounded Rectangle"/>
              <p:cNvSpPr/>
              <p:nvPr/>
            </p:nvSpPr>
            <p:spPr>
              <a:xfrm>
                <a:off x="0" y="0"/>
                <a:ext cx="257483" cy="63432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63" name="Rounded Rectangle"/>
              <p:cNvSpPr/>
              <p:nvPr/>
            </p:nvSpPr>
            <p:spPr>
              <a:xfrm>
                <a:off x="6765" y="7244"/>
                <a:ext cx="243950" cy="49806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65" name="Shape"/>
            <p:cNvSpPr/>
            <p:nvPr/>
          </p:nvSpPr>
          <p:spPr>
            <a:xfrm>
              <a:off x="509292" y="400081"/>
              <a:ext cx="116676" cy="81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grpSp>
          <p:nvGrpSpPr>
            <p:cNvPr id="168" name="Group"/>
            <p:cNvGrpSpPr/>
            <p:nvPr/>
          </p:nvGrpSpPr>
          <p:grpSpPr>
            <a:xfrm>
              <a:off x="266449" y="388404"/>
              <a:ext cx="257484" cy="60986"/>
              <a:chOff x="0" y="0"/>
              <a:chExt cx="257482" cy="60985"/>
            </a:xfrm>
          </p:grpSpPr>
          <p:sp>
            <p:nvSpPr>
              <p:cNvPr id="166" name="Rounded Rectangle"/>
              <p:cNvSpPr/>
              <p:nvPr/>
            </p:nvSpPr>
            <p:spPr>
              <a:xfrm>
                <a:off x="0" y="0"/>
                <a:ext cx="257483" cy="60986"/>
              </a:xfrm>
              <a:prstGeom prst="roundRect">
                <a:avLst>
                  <a:gd name="adj" fmla="val 35156"/>
                </a:avLst>
              </a:prstGeom>
              <a:solidFill>
                <a:srgbClr val="000000"/>
              </a:soli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67" name="Rounded Rectangle"/>
              <p:cNvSpPr/>
              <p:nvPr/>
            </p:nvSpPr>
            <p:spPr>
              <a:xfrm>
                <a:off x="6765" y="6920"/>
                <a:ext cx="243950" cy="47578"/>
              </a:xfrm>
              <a:prstGeom prst="roundRect">
                <a:avLst>
                  <a:gd name="adj" fmla="val 35156"/>
                </a:avLst>
              </a:prstGeom>
              <a:gradFill flip="none" rotWithShape="1">
                <a:gsLst>
                  <a:gs pos="0">
                    <a:srgbClr val="0433FF"/>
                  </a:gs>
                  <a:gs pos="50000">
                    <a:srgbClr val="A8D6FF"/>
                  </a:gs>
                  <a:gs pos="100000">
                    <a:srgbClr val="0433FF"/>
                  </a:gs>
                </a:gsLst>
                <a:lin ang="0" scaled="0"/>
              </a:gradFill>
              <a:ln w="9525" cap="flat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69" name="Rectangle"/>
            <p:cNvSpPr/>
            <p:nvPr/>
          </p:nvSpPr>
          <p:spPr>
            <a:xfrm>
              <a:off x="491989" y="0"/>
              <a:ext cx="29281" cy="991338"/>
            </a:xfrm>
            <a:prstGeom prst="rect">
              <a:avLst/>
            </a:prstGeom>
            <a:gradFill flip="none" rotWithShape="1">
              <a:gsLst>
                <a:gs pos="0">
                  <a:srgbClr val="424242"/>
                </a:gs>
                <a:gs pos="50000">
                  <a:srgbClr val="E4E4E4"/>
                </a:gs>
                <a:gs pos="100000">
                  <a:srgbClr val="424242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0" name="Shape"/>
            <p:cNvSpPr/>
            <p:nvPr/>
          </p:nvSpPr>
          <p:spPr>
            <a:xfrm>
              <a:off x="519939" y="249997"/>
              <a:ext cx="105142" cy="92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8"/>
                    <a:pt x="21308" y="12150"/>
                  </a:cubicBezTo>
                  <a:cubicBezTo>
                    <a:pt x="21162" y="15019"/>
                    <a:pt x="21600" y="15862"/>
                    <a:pt x="21600" y="21600"/>
                  </a:cubicBezTo>
                  <a:cubicBezTo>
                    <a:pt x="21600" y="21600"/>
                    <a:pt x="11676" y="14850"/>
                    <a:pt x="0" y="8437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1" name="Shape"/>
            <p:cNvSpPr/>
            <p:nvPr/>
          </p:nvSpPr>
          <p:spPr>
            <a:xfrm>
              <a:off x="521268" y="108563"/>
              <a:ext cx="114301" cy="103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63636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2" name="Oval"/>
            <p:cNvSpPr/>
            <p:nvPr/>
          </p:nvSpPr>
          <p:spPr>
            <a:xfrm>
              <a:off x="617219" y="943760"/>
              <a:ext cx="20408" cy="40658"/>
            </a:xfrm>
            <a:prstGeom prst="ellipse">
              <a:avLst/>
            </a:prstGeom>
            <a:solidFill>
              <a:srgbClr val="4242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3" name="Shape"/>
            <p:cNvSpPr/>
            <p:nvPr/>
          </p:nvSpPr>
          <p:spPr>
            <a:xfrm>
              <a:off x="515501" y="945058"/>
              <a:ext cx="108692" cy="86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4242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4" name="Rounded Rectangle"/>
            <p:cNvSpPr/>
            <p:nvPr/>
          </p:nvSpPr>
          <p:spPr>
            <a:xfrm>
              <a:off x="0" y="973171"/>
              <a:ext cx="532804" cy="63150"/>
            </a:xfrm>
            <a:prstGeom prst="roundRect">
              <a:avLst>
                <a:gd name="adj" fmla="val 35156"/>
              </a:avLst>
            </a:prstGeom>
            <a:solidFill>
              <a:srgbClr val="E4E4E4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5" name="Rounded Rectangle"/>
            <p:cNvSpPr/>
            <p:nvPr/>
          </p:nvSpPr>
          <p:spPr>
            <a:xfrm>
              <a:off x="29280" y="986580"/>
              <a:ext cx="474245" cy="36332"/>
            </a:xfrm>
            <a:prstGeom prst="roundRect">
              <a:avLst>
                <a:gd name="adj" fmla="val 35156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929292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6" name="Oval"/>
            <p:cNvSpPr/>
            <p:nvPr/>
          </p:nvSpPr>
          <p:spPr>
            <a:xfrm>
              <a:off x="74529" y="844280"/>
              <a:ext cx="70095" cy="63149"/>
            </a:xfrm>
            <a:prstGeom prst="ellipse">
              <a:avLst/>
            </a:prstGeom>
            <a:solidFill>
              <a:srgbClr val="38D1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7" name="Oval"/>
            <p:cNvSpPr/>
            <p:nvPr/>
          </p:nvSpPr>
          <p:spPr>
            <a:xfrm>
              <a:off x="153496" y="846876"/>
              <a:ext cx="70095" cy="60986"/>
            </a:xfrm>
            <a:prstGeom prst="ellipse">
              <a:avLst/>
            </a:prstGeom>
            <a:solidFill>
              <a:srgbClr val="FF2600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8" name="Oval"/>
            <p:cNvSpPr/>
            <p:nvPr/>
          </p:nvSpPr>
          <p:spPr>
            <a:xfrm>
              <a:off x="236219" y="844281"/>
              <a:ext cx="70095" cy="60986"/>
            </a:xfrm>
            <a:prstGeom prst="ellipse">
              <a:avLst/>
            </a:prstGeom>
            <a:solidFill>
              <a:srgbClr val="38D142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9" name="Rectangle"/>
            <p:cNvSpPr/>
            <p:nvPr/>
          </p:nvSpPr>
          <p:spPr>
            <a:xfrm>
              <a:off x="408585" y="607259"/>
              <a:ext cx="38598" cy="329582"/>
            </a:xfrm>
            <a:prstGeom prst="rect">
              <a:avLst/>
            </a:prstGeom>
            <a:solidFill>
              <a:srgbClr val="363636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6622062" y="2368408"/>
            <a:ext cx="1241779" cy="1271131"/>
            <a:chOff x="0" y="0"/>
            <a:chExt cx="1241777" cy="1271129"/>
          </a:xfrm>
        </p:grpSpPr>
        <p:pic>
          <p:nvPicPr>
            <p:cNvPr id="181" name="desktop_computer_stylized_medium.png" descr="desktop_computer_stylized_medium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-1" y="0"/>
              <a:ext cx="1241779" cy="12711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2" name="Shape"/>
            <p:cNvSpPr/>
            <p:nvPr/>
          </p:nvSpPr>
          <p:spPr>
            <a:xfrm flipH="1">
              <a:off x="529116" y="121936"/>
              <a:ext cx="603801" cy="582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202" y="822"/>
                  </a:lnTo>
                  <a:lnTo>
                    <a:pt x="21600" y="17257"/>
                  </a:lnTo>
                  <a:lnTo>
                    <a:pt x="4733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21EAA"/>
                </a:gs>
                <a:gs pos="100000">
                  <a:srgbClr val="FFFFFF"/>
                </a:gs>
              </a:gsLst>
              <a:lin ang="2700000" scaled="0"/>
            </a:gra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11857732" y="9177257"/>
            <a:ext cx="509836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Class="entr" nodeType="with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3"/>
      <p:bldP build="whole" bldLvl="1" animBg="1" rev="0" advAuto="0" spid="143" grpId="5"/>
      <p:bldP build="p" bldLvl="1" animBg="1" rev="0" advAuto="0" spid="137" grpId="1"/>
      <p:bldP build="whole" bldLvl="1" animBg="1" rev="0" advAuto="0" spid="145" grpId="4"/>
      <p:bldP build="p" bldLvl="5" animBg="1" rev="0" advAuto="0" spid="146" grpId="6"/>
      <p:bldP build="whole" bldLvl="1" animBg="1" rev="0" advAuto="0" spid="144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TP: data connections"/>
          <p:cNvSpPr txBox="1"/>
          <p:nvPr>
            <p:ph type="title"/>
          </p:nvPr>
        </p:nvSpPr>
        <p:spPr>
          <a:xfrm>
            <a:off x="762000" y="0"/>
            <a:ext cx="11049000" cy="142928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FTP: data connections</a:t>
            </a:r>
          </a:p>
        </p:txBody>
      </p:sp>
      <p:sp>
        <p:nvSpPr>
          <p:cNvPr id="187" name="Opened and closed for each file transfer…"/>
          <p:cNvSpPr txBox="1"/>
          <p:nvPr>
            <p:ph type="body" idx="1"/>
          </p:nvPr>
        </p:nvSpPr>
        <p:spPr>
          <a:xfrm>
            <a:off x="762000" y="1309511"/>
            <a:ext cx="11049000" cy="6772470"/>
          </a:xfrm>
          <a:prstGeom prst="rect">
            <a:avLst/>
          </a:prstGeom>
        </p:spPr>
        <p:txBody>
          <a:bodyPr/>
          <a:lstStyle/>
          <a:p>
            <a:pPr>
              <a:buClrTx/>
              <a:buChar char="•"/>
            </a:pPr>
            <a:r>
              <a:t>Opened and closed for each file transfer</a:t>
            </a:r>
          </a:p>
          <a:p>
            <a:pPr>
              <a:buClrTx/>
              <a:buChar char="•"/>
            </a:pPr>
            <a:r>
              <a:t>Client issues a passive open using ephemeral port</a:t>
            </a:r>
          </a:p>
          <a:p>
            <a:pPr lvl="1">
              <a:buClrTx/>
              <a:buChar char="•"/>
            </a:pPr>
            <a:r>
              <a:t>Sends the port number to server</a:t>
            </a:r>
          </a:p>
          <a:p>
            <a:pPr lvl="2">
              <a:defRPr sz="3200"/>
            </a:pPr>
            <a:r>
              <a:t>Using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PORT a,b,c,d,mm,nn</a:t>
            </a:r>
            <a:r>
              <a:t> command</a:t>
            </a:r>
          </a:p>
          <a:p>
            <a:pPr lvl="3">
              <a:buClrTx/>
              <a:buChar char="•"/>
              <a:defRPr sz="3200"/>
            </a:pPr>
            <a:r>
              <a:t>a.b.c.d: IP address</a:t>
            </a:r>
          </a:p>
          <a:p>
            <a:pPr lvl="3">
              <a:buClrTx/>
              <a:buChar char="•"/>
              <a:defRPr sz="3200"/>
            </a:pPr>
            <a:r>
              <a:t>mm * 256 + nn : Port number</a:t>
            </a:r>
          </a:p>
          <a:p>
            <a:pPr>
              <a:buClrTx/>
              <a:buChar char="•"/>
            </a:pPr>
            <a:r>
              <a:t>Server issues the active open using port 20</a:t>
            </a:r>
          </a:p>
          <a:p>
            <a:pPr>
              <a:buClrTx/>
              <a:buChar char="•"/>
            </a:pPr>
            <a:r>
              <a:t>When client behind a firewall, </a:t>
            </a:r>
          </a:p>
          <a:p>
            <a:pPr lvl="1">
              <a:buClrTx/>
              <a:buChar char="•"/>
            </a:pPr>
            <a:r>
              <a:t>Server can’t initiate the connection</a:t>
            </a:r>
          </a:p>
        </p:txBody>
      </p:sp>
      <p:sp>
        <p:nvSpPr>
          <p:cNvPr id="188" name="Ram P Rustagi/CSE/KSIT"/>
          <p:cNvSpPr txBox="1"/>
          <p:nvPr/>
        </p:nvSpPr>
        <p:spPr>
          <a:xfrm>
            <a:off x="255137" y="9238532"/>
            <a:ext cx="282681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89" name="18CS52-CN-L07-FTP"/>
          <p:cNvSpPr txBox="1"/>
          <p:nvPr/>
        </p:nvSpPr>
        <p:spPr>
          <a:xfrm>
            <a:off x="4793809" y="9238532"/>
            <a:ext cx="275572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lvl="1"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18CS52-CN-L07-FTP</a:t>
            </a:r>
          </a:p>
        </p:txBody>
      </p:sp>
      <p:sp>
        <p:nvSpPr>
          <p:cNvPr id="190" name="Slide Number"/>
          <p:cNvSpPr txBox="1"/>
          <p:nvPr>
            <p:ph type="sldNum" sz="quarter" idx="2"/>
          </p:nvPr>
        </p:nvSpPr>
        <p:spPr>
          <a:xfrm>
            <a:off x="11789105" y="9177257"/>
            <a:ext cx="509836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TP commands, responses"/>
          <p:cNvSpPr txBox="1"/>
          <p:nvPr>
            <p:ph type="title"/>
          </p:nvPr>
        </p:nvSpPr>
        <p:spPr>
          <a:xfrm>
            <a:off x="478648" y="38382"/>
            <a:ext cx="11049001" cy="112604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FTP commands, responses</a:t>
            </a:r>
          </a:p>
        </p:txBody>
      </p:sp>
      <p:sp>
        <p:nvSpPr>
          <p:cNvPr id="193" name="Sample commands:…"/>
          <p:cNvSpPr txBox="1"/>
          <p:nvPr>
            <p:ph type="body" sz="half" idx="1"/>
          </p:nvPr>
        </p:nvSpPr>
        <p:spPr>
          <a:xfrm>
            <a:off x="641902" y="1270828"/>
            <a:ext cx="5422901" cy="7861301"/>
          </a:xfrm>
          <a:prstGeom prst="rect">
            <a:avLst/>
          </a:prstGeom>
        </p:spPr>
        <p:txBody>
          <a:bodyPr/>
          <a:lstStyle/>
          <a:p>
            <a:pPr marL="441339" indent="-342900">
              <a:defRPr i="1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defRPr>
            </a:pPr>
            <a:r>
              <a:t>Sample commands:</a:t>
            </a:r>
          </a:p>
          <a:p>
            <a:pPr marL="311350" indent="-270710">
              <a:defRPr sz="3000"/>
            </a:pPr>
            <a:r>
              <a:t>Sent as ASCII text over control channel</a:t>
            </a:r>
          </a:p>
          <a:p>
            <a:pPr marL="311350" indent="-270710">
              <a:defRPr sz="30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USER </a:t>
            </a:r>
            <a:r>
              <a:rPr b="1" i="1"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</a:p>
          <a:p>
            <a:pPr marL="311350" indent="-270710">
              <a:defRPr sz="30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PASS </a:t>
            </a:r>
            <a:r>
              <a:rPr b="1" i="1"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</a:p>
          <a:p>
            <a:pPr marL="311350" indent="-270710">
              <a:defRPr sz="30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t> return list of file in current directory</a:t>
            </a:r>
          </a:p>
          <a:p>
            <a:pPr marL="311350" indent="-270710">
              <a:defRPr sz="30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RETR filename</a:t>
            </a:r>
            <a:r>
              <a:t> retrieves (gets) file</a:t>
            </a:r>
          </a:p>
          <a:p>
            <a:pPr marL="311350" indent="-270710">
              <a:defRPr sz="30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STOR filename</a:t>
            </a:r>
            <a:r>
              <a:t> stores (puts) file onto remote host</a:t>
            </a:r>
          </a:p>
          <a:p>
            <a:pPr marL="311350" indent="-270710">
              <a:defRPr sz="3000"/>
            </a:pPr>
          </a:p>
          <a:p>
            <a:pPr marL="311350" indent="-270710">
              <a:defRPr sz="3000"/>
            </a:pPr>
            <a:r>
              <a:t>Note: These are different from ftp application commands</a:t>
            </a:r>
          </a:p>
        </p:txBody>
      </p:sp>
      <p:sp>
        <p:nvSpPr>
          <p:cNvPr id="194" name="Ram P Rustagi/CSE/KSIT"/>
          <p:cNvSpPr txBox="1"/>
          <p:nvPr/>
        </p:nvSpPr>
        <p:spPr>
          <a:xfrm>
            <a:off x="255137" y="9238532"/>
            <a:ext cx="282681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195" name="18CS52-CN-L07-FTP"/>
          <p:cNvSpPr txBox="1"/>
          <p:nvPr/>
        </p:nvSpPr>
        <p:spPr>
          <a:xfrm>
            <a:off x="4793809" y="9238532"/>
            <a:ext cx="275572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lvl="1"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18CS52-CN-L07-FTP</a:t>
            </a:r>
          </a:p>
        </p:txBody>
      </p:sp>
      <p:sp>
        <p:nvSpPr>
          <p:cNvPr id="196" name="sample return codes…"/>
          <p:cNvSpPr txBox="1"/>
          <p:nvPr/>
        </p:nvSpPr>
        <p:spPr>
          <a:xfrm>
            <a:off x="6776002" y="1270828"/>
            <a:ext cx="5435601" cy="519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41339" indent="-342900">
              <a:lnSpc>
                <a:spcPct val="85000"/>
              </a:lnSpc>
              <a:spcBef>
                <a:spcPts val="900"/>
              </a:spcBef>
              <a:buSzPct val="65000"/>
              <a:buChar char="•"/>
              <a:defRPr i="1" sz="38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+mn-lt"/>
                <a:ea typeface="+mn-ea"/>
                <a:cs typeface="+mn-cs"/>
                <a:sym typeface="Gill Sans MT"/>
              </a:defRPr>
            </a:pPr>
            <a:r>
              <a:t>sample return codes</a:t>
            </a:r>
          </a:p>
          <a:p>
            <a:pPr marL="311350" indent="-270710">
              <a:lnSpc>
                <a:spcPct val="85000"/>
              </a:lnSpc>
              <a:spcBef>
                <a:spcPts val="700"/>
              </a:spcBef>
              <a:buSzPct val="65000"/>
              <a:buChar char="•"/>
              <a:defRPr sz="3000">
                <a:latin typeface="+mn-lt"/>
                <a:ea typeface="+mn-ea"/>
                <a:cs typeface="+mn-cs"/>
                <a:sym typeface="Gill Sans MT"/>
              </a:defRPr>
            </a:pPr>
            <a:r>
              <a:t>Status code and phrase (as in HTTP)</a:t>
            </a:r>
          </a:p>
          <a:p>
            <a:pPr marL="311350" indent="-270710">
              <a:lnSpc>
                <a:spcPct val="85000"/>
              </a:lnSpc>
              <a:spcBef>
                <a:spcPts val="700"/>
              </a:spcBef>
              <a:buSzPct val="65000"/>
              <a:buChar char="•"/>
              <a:defRPr b="1"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331 Username OK, password required</a:t>
            </a:r>
          </a:p>
          <a:p>
            <a:pPr marL="311350" indent="-270710">
              <a:lnSpc>
                <a:spcPct val="85000"/>
              </a:lnSpc>
              <a:spcBef>
                <a:spcPts val="700"/>
              </a:spcBef>
              <a:buSzPct val="65000"/>
              <a:buChar char="•"/>
              <a:defRPr b="1"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125 data connection already open; transfer starting</a:t>
            </a:r>
          </a:p>
          <a:p>
            <a:pPr marL="311350" indent="-270710">
              <a:lnSpc>
                <a:spcPct val="85000"/>
              </a:lnSpc>
              <a:spcBef>
                <a:spcPts val="700"/>
              </a:spcBef>
              <a:buSzPct val="65000"/>
              <a:buChar char="•"/>
              <a:defRPr b="1"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425 Can’t open data connection</a:t>
            </a:r>
          </a:p>
          <a:p>
            <a:pPr marL="311350" indent="-270710">
              <a:lnSpc>
                <a:spcPct val="85000"/>
              </a:lnSpc>
              <a:spcBef>
                <a:spcPts val="700"/>
              </a:spcBef>
              <a:buSzPct val="65000"/>
              <a:buChar char="•"/>
              <a:defRPr b="1"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452 Error writing file</a:t>
            </a:r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xfrm>
            <a:off x="11874889" y="9177257"/>
            <a:ext cx="509836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3" grpId="1"/>
      <p:bldP build="p" bldLvl="5" animBg="1" rev="0" advAuto="0" spid="196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TP - Command Responses"/>
          <p:cNvSpPr txBox="1"/>
          <p:nvPr>
            <p:ph type="title"/>
          </p:nvPr>
        </p:nvSpPr>
        <p:spPr>
          <a:xfrm>
            <a:off x="762000" y="0"/>
            <a:ext cx="11049000" cy="1265040"/>
          </a:xfrm>
          <a:prstGeom prst="rect">
            <a:avLst/>
          </a:prstGeom>
        </p:spPr>
        <p:txBody>
          <a:bodyPr/>
          <a:lstStyle/>
          <a:p>
            <a:pPr/>
            <a:r>
              <a:t>FTP - Command Responses</a:t>
            </a:r>
          </a:p>
        </p:txBody>
      </p:sp>
      <p:sp>
        <p:nvSpPr>
          <p:cNvPr id="200" name="Each response has two parts…"/>
          <p:cNvSpPr txBox="1"/>
          <p:nvPr>
            <p:ph type="body" idx="1"/>
          </p:nvPr>
        </p:nvSpPr>
        <p:spPr>
          <a:xfrm>
            <a:off x="762000" y="1309511"/>
            <a:ext cx="11049000" cy="6772470"/>
          </a:xfrm>
          <a:prstGeom prst="rect">
            <a:avLst/>
          </a:prstGeom>
        </p:spPr>
        <p:txBody>
          <a:bodyPr/>
          <a:lstStyle/>
          <a:p>
            <a:pPr marL="311350" indent="-270710">
              <a:lnSpc>
                <a:spcPct val="100000"/>
              </a:lnSpc>
              <a:buClrTx/>
              <a:buChar char="•"/>
              <a:defRPr sz="3000"/>
            </a:pPr>
            <a:r>
              <a:rPr>
                <a:latin typeface="Tahoma"/>
                <a:ea typeface="Tahoma"/>
                <a:cs typeface="Tahoma"/>
                <a:sym typeface="Tahoma"/>
              </a:rPr>
              <a:t>Each response has two parts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lvl="1" marL="749972" indent="-252132">
              <a:lnSpc>
                <a:spcPct val="100000"/>
              </a:lnSpc>
              <a:buClrTx/>
              <a:buChar char="•"/>
              <a:defRPr sz="3000"/>
            </a:pPr>
            <a:r>
              <a:t>Three digit number (xyz) followed by text</a:t>
            </a:r>
          </a:p>
          <a:p>
            <a:pPr marL="311350" indent="-270710">
              <a:lnSpc>
                <a:spcPct val="100000"/>
              </a:lnSpc>
              <a:buClrTx/>
              <a:buChar char="•"/>
              <a:defRPr sz="3000"/>
            </a:pPr>
            <a:r>
              <a:t>First digit defines the status of the command</a:t>
            </a:r>
          </a:p>
          <a:p>
            <a:pPr lvl="1" marL="749972" indent="-252132">
              <a:lnSpc>
                <a:spcPct val="100000"/>
              </a:lnSpc>
              <a:buClrTx/>
              <a:buChar char="•"/>
              <a:defRPr sz="3000"/>
            </a:pPr>
            <a:r>
              <a:t>1yz: positive preliminary reply</a:t>
            </a:r>
          </a:p>
          <a:p>
            <a:pPr lvl="1" marL="749972" indent="-252132">
              <a:lnSpc>
                <a:spcPct val="100000"/>
              </a:lnSpc>
              <a:buClrTx/>
              <a:buChar char="•"/>
              <a:defRPr sz="3000"/>
            </a:pPr>
            <a:r>
              <a:t>2yz: (positive completion reply)</a:t>
            </a:r>
          </a:p>
          <a:p>
            <a:pPr lvl="1" marL="749972" indent="-252132">
              <a:buClrTx/>
              <a:buChar char="•"/>
              <a:defRPr sz="3000"/>
            </a:pPr>
            <a:r>
              <a:t>3yz: (positive intermediate reply)</a:t>
            </a:r>
          </a:p>
          <a:p>
            <a:pPr lvl="1" marL="749972" indent="-252132">
              <a:buClrTx/>
              <a:buChar char="•"/>
              <a:defRPr sz="3000"/>
            </a:pPr>
            <a:r>
              <a:t>4yz: (transient negative reply)</a:t>
            </a:r>
          </a:p>
          <a:p>
            <a:pPr lvl="1" marL="749972" indent="-252132">
              <a:buClrTx/>
              <a:buChar char="•"/>
              <a:defRPr sz="3000"/>
            </a:pPr>
            <a:r>
              <a:t>5yz: (permanent negative reply)</a:t>
            </a:r>
          </a:p>
          <a:p>
            <a:pPr marL="311350" indent="-270710">
              <a:buClrTx/>
              <a:buChar char="•"/>
              <a:defRPr sz="3000"/>
            </a:pPr>
            <a:r>
              <a:t>2nd digits provides further information about status</a:t>
            </a:r>
          </a:p>
          <a:p>
            <a:pPr lvl="1" marL="749972" indent="-252132">
              <a:buClrTx/>
              <a:buChar char="•"/>
              <a:defRPr sz="3000"/>
            </a:pPr>
            <a:r>
              <a:t>0 (syntax), 1(information) 2(connection), 3(auth/acct)</a:t>
            </a:r>
          </a:p>
          <a:p>
            <a:pPr lvl="1" marL="749972" indent="-252132">
              <a:buClrTx/>
              <a:buChar char="•"/>
              <a:defRPr sz="3000"/>
            </a:pPr>
            <a:r>
              <a:t>4 (unspecified), 5(file system)</a:t>
            </a:r>
          </a:p>
        </p:txBody>
      </p:sp>
      <p:sp>
        <p:nvSpPr>
          <p:cNvPr id="201" name="Ram P Rustagi/CSE/KSIT"/>
          <p:cNvSpPr txBox="1"/>
          <p:nvPr/>
        </p:nvSpPr>
        <p:spPr>
          <a:xfrm>
            <a:off x="255137" y="9238532"/>
            <a:ext cx="282681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202" name="18CS52-CN-L07-FTP"/>
          <p:cNvSpPr txBox="1"/>
          <p:nvPr/>
        </p:nvSpPr>
        <p:spPr>
          <a:xfrm>
            <a:off x="4793809" y="9238532"/>
            <a:ext cx="275572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lvl="1"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18CS52-CN-L07-FTP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xfrm>
            <a:off x="11789105" y="9177257"/>
            <a:ext cx="509836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TP Example"/>
          <p:cNvSpPr txBox="1"/>
          <p:nvPr>
            <p:ph type="title"/>
          </p:nvPr>
        </p:nvSpPr>
        <p:spPr>
          <a:xfrm>
            <a:off x="762000" y="-118534"/>
            <a:ext cx="11049000" cy="1101991"/>
          </a:xfrm>
          <a:prstGeom prst="rect">
            <a:avLst/>
          </a:prstGeom>
        </p:spPr>
        <p:txBody>
          <a:bodyPr/>
          <a:lstStyle/>
          <a:p>
            <a:pPr/>
            <a:r>
              <a:t>FTP Example</a:t>
            </a:r>
          </a:p>
        </p:txBody>
      </p:sp>
      <p:sp>
        <p:nvSpPr>
          <p:cNvPr id="206" name="$ ftp 10.211.55.10…"/>
          <p:cNvSpPr txBox="1"/>
          <p:nvPr>
            <p:ph type="body" idx="1"/>
          </p:nvPr>
        </p:nvSpPr>
        <p:spPr>
          <a:xfrm>
            <a:off x="762000" y="1145822"/>
            <a:ext cx="11049000" cy="7930345"/>
          </a:xfrm>
          <a:prstGeom prst="rect">
            <a:avLst/>
          </a:prstGeom>
        </p:spPr>
        <p:txBody>
          <a:bodyPr/>
          <a:lstStyle/>
          <a:p>
            <a:pPr marL="293303" indent="-252663">
              <a:lnSpc>
                <a:spcPct val="100000"/>
              </a:lnSpc>
              <a:spcBef>
                <a:spcPts val="400"/>
              </a:spcBef>
              <a:buClrTx/>
              <a:buChar char="•"/>
              <a:defRPr sz="2800"/>
            </a:pPr>
            <a:r>
              <a:t>$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ftp 10.211.55.10</a:t>
            </a:r>
          </a:p>
          <a:p>
            <a:pPr marL="293303" indent="-252663">
              <a:lnSpc>
                <a:spcPct val="100000"/>
              </a:lnSpc>
              <a:spcBef>
                <a:spcPts val="400"/>
              </a:spcBef>
              <a:buClrTx/>
              <a:buChar char="•"/>
              <a:defRPr sz="2800"/>
            </a:pPr>
            <a:r>
              <a:t>Connected to 10.211.55.10.</a:t>
            </a:r>
          </a:p>
          <a:p>
            <a:pPr marL="293303" indent="-252663">
              <a:lnSpc>
                <a:spcPct val="100000"/>
              </a:lnSpc>
              <a:spcBef>
                <a:spcPts val="400"/>
              </a:spcBef>
              <a:buClrTx/>
              <a:buChar char="•"/>
              <a:defRPr sz="2800"/>
            </a:pPr>
            <a:r>
              <a:t>220 Welcome to KSIT FTP service.</a:t>
            </a:r>
          </a:p>
          <a:p>
            <a:pPr marL="293303" indent="-252663">
              <a:lnSpc>
                <a:spcPct val="100000"/>
              </a:lnSpc>
              <a:spcBef>
                <a:spcPts val="400"/>
              </a:spcBef>
              <a:buClrTx/>
              <a:buChar char="•"/>
              <a:defRPr sz="2800"/>
            </a:pPr>
            <a:r>
              <a:t>Name (10.211.55.10:rprustagi):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dummy</a:t>
            </a:r>
          </a:p>
          <a:p>
            <a:pPr marL="293303" indent="-252663">
              <a:lnSpc>
                <a:spcPct val="100000"/>
              </a:lnSpc>
              <a:spcBef>
                <a:spcPts val="400"/>
              </a:spcBef>
              <a:buClrTx/>
              <a:buChar char="•"/>
              <a:defRPr sz="2800"/>
            </a:pPr>
            <a:r>
              <a:t>331 Please specify the password.</a:t>
            </a:r>
          </a:p>
          <a:p>
            <a:pPr marL="293303" indent="-252663">
              <a:lnSpc>
                <a:spcPct val="100000"/>
              </a:lnSpc>
              <a:spcBef>
                <a:spcPts val="400"/>
              </a:spcBef>
              <a:buClrTx/>
              <a:buChar char="•"/>
              <a:defRPr sz="2800"/>
            </a:pPr>
            <a:r>
              <a:t>Password:</a:t>
            </a:r>
          </a:p>
          <a:p>
            <a:pPr marL="293303" indent="-252663">
              <a:lnSpc>
                <a:spcPct val="100000"/>
              </a:lnSpc>
              <a:spcBef>
                <a:spcPts val="400"/>
              </a:spcBef>
              <a:buClrTx/>
              <a:buChar char="•"/>
              <a:defRPr sz="2800"/>
            </a:pPr>
            <a:r>
              <a:t>230 Login successful.</a:t>
            </a:r>
          </a:p>
          <a:p>
            <a:pPr marL="293303" indent="-252663">
              <a:lnSpc>
                <a:spcPct val="100000"/>
              </a:lnSpc>
              <a:spcBef>
                <a:spcPts val="400"/>
              </a:spcBef>
              <a:buClrTx/>
              <a:buChar char="•"/>
              <a:defRPr sz="2800"/>
            </a:pPr>
            <a:r>
              <a:t>Remote system type is UNIX.</a:t>
            </a:r>
          </a:p>
          <a:p>
            <a:pPr marL="293303" indent="-252663">
              <a:lnSpc>
                <a:spcPct val="100000"/>
              </a:lnSpc>
              <a:spcBef>
                <a:spcPts val="400"/>
              </a:spcBef>
              <a:buClrTx/>
              <a:buChar char="•"/>
              <a:defRPr sz="2800"/>
            </a:pPr>
            <a:r>
              <a:t>Using binary mode to transfer files.</a:t>
            </a:r>
          </a:p>
          <a:p>
            <a:pPr marL="293303" indent="-252663">
              <a:lnSpc>
                <a:spcPct val="100000"/>
              </a:lnSpc>
              <a:spcBef>
                <a:spcPts val="400"/>
              </a:spcBef>
              <a:buClrTx/>
              <a:buChar char="•"/>
              <a:defRPr sz="2800"/>
            </a:pPr>
            <a:r>
              <a:rPr b="1"/>
              <a:t>ftp&gt;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pwd</a:t>
            </a:r>
          </a:p>
          <a:p>
            <a:pPr marL="293303" indent="-252663">
              <a:lnSpc>
                <a:spcPct val="100000"/>
              </a:lnSpc>
              <a:spcBef>
                <a:spcPts val="400"/>
              </a:spcBef>
              <a:buClrTx/>
              <a:buChar char="•"/>
              <a:defRPr sz="2800"/>
            </a:pPr>
            <a:r>
              <a:t>257 "/home/dummy" is the current directory</a:t>
            </a:r>
          </a:p>
          <a:p>
            <a:pPr marL="293303" indent="-252663">
              <a:lnSpc>
                <a:spcPct val="100000"/>
              </a:lnSpc>
              <a:spcBef>
                <a:spcPts val="400"/>
              </a:spcBef>
              <a:buClrTx/>
              <a:buChar char="•"/>
              <a:defRPr sz="2800"/>
            </a:pPr>
            <a:r>
              <a:rPr b="1"/>
              <a:t>ftp&gt;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ls</a:t>
            </a:r>
          </a:p>
          <a:p>
            <a:pPr marL="293303" indent="-252663">
              <a:lnSpc>
                <a:spcPct val="100000"/>
              </a:lnSpc>
              <a:spcBef>
                <a:spcPts val="400"/>
              </a:spcBef>
              <a:buClrTx/>
              <a:buChar char="•"/>
              <a:defRPr sz="2800"/>
            </a:pPr>
            <a:r>
              <a:t>200 PORT command successful. Consider using PASV.</a:t>
            </a:r>
          </a:p>
          <a:p>
            <a:pPr marL="293303" indent="-252663">
              <a:lnSpc>
                <a:spcPct val="100000"/>
              </a:lnSpc>
              <a:spcBef>
                <a:spcPts val="400"/>
              </a:spcBef>
              <a:buClrTx/>
              <a:buChar char="•"/>
              <a:defRPr sz="2800"/>
            </a:pPr>
            <a:r>
              <a:t>150 Here comes the directory listing.</a:t>
            </a:r>
          </a:p>
          <a:p>
            <a:pPr marL="293303" indent="-252663">
              <a:lnSpc>
                <a:spcPct val="100000"/>
              </a:lnSpc>
              <a:spcBef>
                <a:spcPts val="400"/>
              </a:spcBef>
              <a:buClrTx/>
              <a:buChar char="•"/>
              <a:defRPr sz="2800"/>
            </a:pPr>
            <a:r>
              <a:t>-rw-r--r--    1 1002     1002         8980 Apr 20  2016 examples.desktop</a:t>
            </a:r>
          </a:p>
          <a:p>
            <a:pPr marL="293303" indent="-252663">
              <a:lnSpc>
                <a:spcPct val="100000"/>
              </a:lnSpc>
              <a:spcBef>
                <a:spcPts val="400"/>
              </a:spcBef>
              <a:buClrTx/>
              <a:buChar char="•"/>
              <a:defRPr sz="2800"/>
            </a:pPr>
            <a:r>
              <a:t>226 Directory send OK.</a:t>
            </a:r>
          </a:p>
          <a:p>
            <a:pPr marL="293303" indent="-252663">
              <a:lnSpc>
                <a:spcPct val="100000"/>
              </a:lnSpc>
              <a:spcBef>
                <a:spcPts val="400"/>
              </a:spcBef>
              <a:buClrTx/>
              <a:buChar char="•"/>
              <a:defRPr b="1" sz="2800"/>
            </a:pPr>
            <a:r>
              <a:t>ftp&gt;</a:t>
            </a:r>
          </a:p>
        </p:txBody>
      </p:sp>
      <p:sp>
        <p:nvSpPr>
          <p:cNvPr id="207" name="Ram P Rustagi/CSE/KSIT"/>
          <p:cNvSpPr txBox="1"/>
          <p:nvPr/>
        </p:nvSpPr>
        <p:spPr>
          <a:xfrm>
            <a:off x="255137" y="9238532"/>
            <a:ext cx="282681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Ram P Rustagi/CSE/KSIT</a:t>
            </a:r>
          </a:p>
        </p:txBody>
      </p:sp>
      <p:sp>
        <p:nvSpPr>
          <p:cNvPr id="208" name="18CS52-CN-L07-FTP"/>
          <p:cNvSpPr txBox="1"/>
          <p:nvPr/>
        </p:nvSpPr>
        <p:spPr>
          <a:xfrm>
            <a:off x="4793809" y="9238532"/>
            <a:ext cx="2755727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lvl="1" marL="36575" marR="36575" defTabSz="822960"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18CS52-CN-L07-FTP</a:t>
            </a: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11737635" y="9177257"/>
            <a:ext cx="509837" cy="495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6" grpId="1"/>
    </p:bld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MT"/>
        <a:ea typeface="Gill Sans MT"/>
        <a:cs typeface="Gill Sans MT"/>
      </a:majorFont>
      <a:minorFont>
        <a:latin typeface="Gill Sans MT"/>
        <a:ea typeface="Gill Sans MT"/>
        <a:cs typeface="Gill Sans M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57799" marR="57799" indent="0" algn="l" defTabSz="12954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57799" marR="57799" indent="0" algn="l" defTabSz="12954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MT"/>
        <a:ea typeface="Gill Sans MT"/>
        <a:cs typeface="Gill Sans MT"/>
      </a:majorFont>
      <a:minorFont>
        <a:latin typeface="Gill Sans MT"/>
        <a:ea typeface="Gill Sans MT"/>
        <a:cs typeface="Gill Sans M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57799" marR="57799" indent="0" algn="l" defTabSz="12954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57799" marR="57799" indent="0" algn="l" defTabSz="12954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