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7799" marR="57799" indent="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57799" marR="57799" indent="3429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57799" marR="57799" indent="6858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57799" marR="57799" indent="10287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57799" marR="57799" indent="13716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57799" marR="57799" indent="17145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57799" marR="57799" indent="20574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57799" marR="57799" indent="24003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57799" marR="57799" indent="27432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426627" marR="52019" indent="-386940" defTabSz="1170432">
              <a:lnSpc>
                <a:spcPct val="90000"/>
              </a:lnSpc>
              <a:spcBef>
                <a:spcPts val="800"/>
              </a:spcBef>
              <a:buClrTx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716058" marR="52019" indent="-320771" defTabSz="1170432">
              <a:lnSpc>
                <a:spcPct val="90000"/>
              </a:lnSpc>
              <a:buClrTx/>
              <a:buChar char="–"/>
              <a:defRPr sz="3000">
                <a:latin typeface="Gill Sans"/>
                <a:ea typeface="Gill Sans"/>
                <a:cs typeface="Gill Sans"/>
                <a:sym typeface="Gill Sans"/>
              </a:defRPr>
            </a:lvl2pPr>
            <a:lvl3pPr marL="1108519" marR="52019" indent="-256032" defTabSz="1170432">
              <a:lnSpc>
                <a:spcPct val="90000"/>
              </a:lnSpc>
              <a:spcBef>
                <a:spcPts val="600"/>
              </a:spcBef>
              <a:buClrTx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1551866" marR="52019" indent="-242179" defTabSz="1170432">
              <a:lnSpc>
                <a:spcPct val="90000"/>
              </a:lnSpc>
              <a:buClrTx/>
              <a:buChar char="–"/>
              <a:defRPr sz="2600">
                <a:latin typeface="Gill Sans"/>
                <a:ea typeface="Gill Sans"/>
                <a:cs typeface="Gill Sans"/>
                <a:sym typeface="Gill Sans"/>
              </a:defRPr>
            </a:lvl4pPr>
            <a:lvl5pPr marL="2019731" marR="52019" indent="-252843" defTabSz="1170432">
              <a:lnSpc>
                <a:spcPct val="90000"/>
              </a:lnSpc>
              <a:buClrTx/>
              <a:buChar char="»"/>
              <a:defRPr sz="2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426627" marR="52019" indent="-386940" defTabSz="1170432">
              <a:lnSpc>
                <a:spcPct val="90000"/>
              </a:lnSpc>
              <a:spcBef>
                <a:spcPts val="800"/>
              </a:spcBef>
              <a:buClrTx/>
              <a:buChar char="•"/>
              <a:defRPr sz="4800">
                <a:latin typeface="Gill Sans"/>
                <a:ea typeface="Gill Sans"/>
                <a:cs typeface="Gill Sans"/>
                <a:sym typeface="Gill Sans"/>
              </a:defRPr>
            </a:lvl1pPr>
            <a:lvl2pPr marL="716058" marR="52019" indent="-320771" defTabSz="1170432">
              <a:lnSpc>
                <a:spcPct val="90000"/>
              </a:lnSpc>
              <a:buClrTx/>
              <a:buChar char="–"/>
              <a:defRPr sz="4400">
                <a:latin typeface="Gill Sans"/>
                <a:ea typeface="Gill Sans"/>
                <a:cs typeface="Gill Sans"/>
                <a:sym typeface="Gill Sans"/>
              </a:defRPr>
            </a:lvl2pPr>
            <a:lvl3pPr marL="1108519" marR="52019" indent="-256032" defTabSz="1170432">
              <a:lnSpc>
                <a:spcPct val="90000"/>
              </a:lnSpc>
              <a:spcBef>
                <a:spcPts val="600"/>
              </a:spcBef>
              <a:buClrTx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lvl3pPr>
            <a:lvl4pPr marL="1551866" marR="52019" indent="-242179" defTabSz="1170432">
              <a:lnSpc>
                <a:spcPct val="90000"/>
              </a:lnSpc>
              <a:buClrTx/>
              <a:buChar char="–"/>
              <a:defRPr sz="3800">
                <a:latin typeface="Gill Sans"/>
                <a:ea typeface="Gill Sans"/>
                <a:cs typeface="Gill Sans"/>
                <a:sym typeface="Gill Sans"/>
              </a:defRPr>
            </a:lvl4pPr>
            <a:lvl5pPr marL="2019731" marR="52019" indent="-252843" defTabSz="1170432">
              <a:lnSpc>
                <a:spcPct val="90000"/>
              </a:lnSpc>
              <a:buClrTx/>
              <a:buChar char="»"/>
              <a:defRPr sz="3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534687" marR="52019" indent="-495000" defTabSz="1170432">
              <a:lnSpc>
                <a:spcPct val="90000"/>
              </a:lnSpc>
              <a:spcBef>
                <a:spcPts val="800"/>
              </a:spcBef>
              <a:buClrTx/>
              <a:buChar char="•"/>
              <a:defRPr sz="4400">
                <a:latin typeface="Lato Regular"/>
                <a:ea typeface="Lato Regular"/>
                <a:cs typeface="Lato Regular"/>
                <a:sym typeface="Lato Regular"/>
              </a:defRPr>
            </a:lvl1pPr>
            <a:lvl2pPr marL="899287" marR="52019" indent="-504000" defTabSz="1170432">
              <a:lnSpc>
                <a:spcPct val="90000"/>
              </a:lnSpc>
              <a:buClrTx/>
              <a:buChar char="•"/>
              <a:defRPr sz="4200">
                <a:latin typeface="Lato Regular"/>
                <a:ea typeface="Lato Regular"/>
                <a:cs typeface="Lato Regular"/>
                <a:sym typeface="Lato Regular"/>
              </a:defRPr>
            </a:lvl2pPr>
            <a:lvl3pPr marL="1341059" marR="52019" indent="-488571" defTabSz="1170432">
              <a:lnSpc>
                <a:spcPct val="90000"/>
              </a:lnSpc>
              <a:spcBef>
                <a:spcPts val="600"/>
              </a:spcBef>
              <a:buClrTx/>
              <a:buChar char="•"/>
              <a:defRPr sz="3800">
                <a:latin typeface="Lato Regular"/>
                <a:ea typeface="Lato Regular"/>
                <a:cs typeface="Lato Regular"/>
                <a:sym typeface="Lato Regular"/>
              </a:defRPr>
            </a:lvl3pPr>
            <a:lvl4pPr marL="1808148" marR="52019" indent="-498461" defTabSz="1170432">
              <a:lnSpc>
                <a:spcPct val="90000"/>
              </a:lnSpc>
              <a:buClrTx/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4pPr>
            <a:lvl5pPr marL="2265348" marR="52019" indent="-498461" defTabSz="1170432">
              <a:lnSpc>
                <a:spcPct val="90000"/>
              </a:lnSpc>
              <a:buClrTx/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0"/>
            <a:ext cx="11049000" cy="1145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6533" y="987777"/>
            <a:ext cx="11049001" cy="7933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400"/>
            </a:lvl2pPr>
            <a:lvl3pPr marL="1183639" indent="-228600">
              <a:lnSpc>
                <a:spcPct val="100000"/>
              </a:lnSpc>
              <a:spcBef>
                <a:spcPts val="700"/>
              </a:spcBef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640839" indent="-228600">
              <a:lnSpc>
                <a:spcPct val="100000"/>
              </a:lnSpc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8039" indent="-228600">
              <a:lnSpc>
                <a:spcPct val="100000"/>
              </a:lnSpc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27454" y="8995833"/>
            <a:ext cx="396826" cy="3853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8255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1pPr>
      <a:lvl2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2pPr>
      <a:lvl3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3pPr>
      <a:lvl4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4pPr>
      <a:lvl5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5pPr>
      <a:lvl6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6pPr>
      <a:lvl7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7pPr>
      <a:lvl8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8pPr>
      <a:lvl9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9pPr>
    </p:titleStyle>
    <p:bodyStyle>
      <a:lvl1pPr marL="383539" marR="57799" indent="-342899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1pPr>
      <a:lvl2pPr marL="817207" marR="57799" indent="-319367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2pPr>
      <a:lvl3pPr marL="12652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3pPr>
      <a:lvl4pPr marL="17224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4pPr>
      <a:lvl5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5pPr>
      <a:lvl6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6pPr>
      <a:lvl7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7pPr>
      <a:lvl8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8pPr>
      <a:lvl9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elp.ubuntu.com/community/PostfixBasicSetupHowto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08…"/>
          <p:cNvSpPr txBox="1"/>
          <p:nvPr>
            <p:ph type="title"/>
          </p:nvPr>
        </p:nvSpPr>
        <p:spPr>
          <a:xfrm>
            <a:off x="975359" y="77215"/>
            <a:ext cx="11736834" cy="4482982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Electronic Mail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Dr. Ram P Rustagi…"/>
          <p:cNvSpPr txBox="1"/>
          <p:nvPr>
            <p:ph type="body" sz="half" idx="1"/>
          </p:nvPr>
        </p:nvSpPr>
        <p:spPr>
          <a:xfrm>
            <a:off x="633983" y="5324264"/>
            <a:ext cx="11736835" cy="3477481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995911" y="9157539"/>
            <a:ext cx="282449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5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ry SMTP interaction for yourself:"/>
          <p:cNvSpPr txBox="1"/>
          <p:nvPr>
            <p:ph type="title"/>
          </p:nvPr>
        </p:nvSpPr>
        <p:spPr>
          <a:xfrm>
            <a:off x="641353" y="-32123"/>
            <a:ext cx="11049001" cy="9252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Try SMTP interaction for yourself:</a:t>
            </a:r>
          </a:p>
        </p:txBody>
      </p:sp>
      <p:sp>
        <p:nvSpPr>
          <p:cNvPr id="658" name="nc servername 25…"/>
          <p:cNvSpPr txBox="1"/>
          <p:nvPr>
            <p:ph type="body" idx="1"/>
          </p:nvPr>
        </p:nvSpPr>
        <p:spPr>
          <a:xfrm>
            <a:off x="783448" y="1403003"/>
            <a:ext cx="11049001" cy="7507113"/>
          </a:xfrm>
          <a:prstGeom prst="rect">
            <a:avLst/>
          </a:prstGeom>
        </p:spPr>
        <p:txBody>
          <a:bodyPr/>
          <a:lstStyle/>
          <a:p>
            <a:pPr marL="347445" indent="-306805">
              <a:buClrTx/>
              <a:buChar char="•"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nc servername 25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/>
              <a:t>see 220 reply from server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/>
              <a:t>enter HELO, MAIL FROM, RCPT TO, DATA, QUIT commands</a:t>
            </a:r>
            <a:r>
              <a:t> 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Current EHLO is used in place of HELO</a:t>
            </a:r>
          </a:p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</a:p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above lets you send email without using email client (reader)</a:t>
            </a:r>
          </a:p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Sending multiple mails in a single connection</a:t>
            </a:r>
          </a:p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Start with MAIL FROM after .(period)</a:t>
            </a:r>
          </a:p>
        </p:txBody>
      </p:sp>
      <p:sp>
        <p:nvSpPr>
          <p:cNvPr id="659" name="Slide Number"/>
          <p:cNvSpPr txBox="1"/>
          <p:nvPr>
            <p:ph type="sldNum" sz="quarter" idx="2"/>
          </p:nvPr>
        </p:nvSpPr>
        <p:spPr>
          <a:xfrm>
            <a:off x="12064082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61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MTP:  and HTTP"/>
          <p:cNvSpPr txBox="1"/>
          <p:nvPr>
            <p:ph type="title"/>
          </p:nvPr>
        </p:nvSpPr>
        <p:spPr>
          <a:xfrm>
            <a:off x="762000" y="0"/>
            <a:ext cx="11049000" cy="1057789"/>
          </a:xfrm>
          <a:prstGeom prst="rect">
            <a:avLst/>
          </a:prstGeom>
        </p:spPr>
        <p:txBody>
          <a:bodyPr/>
          <a:lstStyle/>
          <a:p>
            <a:pPr/>
            <a:r>
              <a:t>SMTP:  and HTTP</a:t>
            </a:r>
          </a:p>
        </p:txBody>
      </p:sp>
      <p:sp>
        <p:nvSpPr>
          <p:cNvPr id="664" name="SMTP uses persistent connections…"/>
          <p:cNvSpPr txBox="1"/>
          <p:nvPr>
            <p:ph type="body" sz="quarter" idx="1"/>
          </p:nvPr>
        </p:nvSpPr>
        <p:spPr>
          <a:xfrm>
            <a:off x="713457" y="2212622"/>
            <a:ext cx="5422901" cy="4290704"/>
          </a:xfrm>
          <a:prstGeom prst="rect">
            <a:avLst/>
          </a:prstGeom>
        </p:spPr>
        <p:txBody>
          <a:bodyPr/>
          <a:lstStyle/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/>
              <a:t>SMTP uses persistent connections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/>
              <a:t>SMTP requires message (header &amp; body) to be in 7-bit ASCII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/>
              <a:t>SMTP server uses </a:t>
            </a: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CRLF</a:t>
            </a:r>
            <a:r>
              <a:rPr sz="3400"/>
              <a:t> </a:t>
            </a:r>
            <a:r>
              <a:rPr sz="3400"/>
              <a:t>to determine end of message</a:t>
            </a:r>
          </a:p>
        </p:txBody>
      </p:sp>
      <p:sp>
        <p:nvSpPr>
          <p:cNvPr id="665" name="comparison with HTTP:…"/>
          <p:cNvSpPr/>
          <p:nvPr/>
        </p:nvSpPr>
        <p:spPr>
          <a:xfrm>
            <a:off x="6336944" y="1225505"/>
            <a:ext cx="5810340" cy="695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1339" indent="-342900">
              <a:lnSpc>
                <a:spcPct val="85000"/>
              </a:lnSpc>
              <a:spcBef>
                <a:spcPts val="900"/>
              </a:spcBef>
              <a:buSzPct val="100000"/>
              <a:buChar char="•"/>
              <a:defRPr i="1" sz="3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comparison with HTTP:</a:t>
            </a:r>
          </a:p>
          <a:p>
            <a:pPr marL="347445" indent="-306805">
              <a:lnSpc>
                <a:spcPct val="85000"/>
              </a:lnSpc>
              <a:spcBef>
                <a:spcPts val="20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HTTP: pull</a:t>
            </a:r>
          </a:p>
          <a:p>
            <a:pPr marL="347445" indent="-306805">
              <a:lnSpc>
                <a:spcPct val="85000"/>
              </a:lnSpc>
              <a:spcBef>
                <a:spcPts val="20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SMTP: push</a:t>
            </a:r>
          </a:p>
          <a:p>
            <a:pPr marL="347445" indent="-306805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Similarities</a:t>
            </a:r>
          </a:p>
          <a:p>
            <a:pPr lvl="1" marL="783590" indent="-28575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ASCII command/response interaction</a:t>
            </a:r>
          </a:p>
          <a:p>
            <a:pPr lvl="1" marL="783590" indent="-28575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status codes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Differences</a:t>
            </a:r>
          </a:p>
          <a:p>
            <a:pPr lvl="1" marL="783590" indent="-285750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HTTP: each object encapsulated in its own response msg</a:t>
            </a:r>
          </a:p>
          <a:p>
            <a:pPr lvl="1" marL="783590" indent="-285750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Gill Sans MT"/>
              </a:defRPr>
            </a:pPr>
            <a:r>
              <a:t>SMTP: multiple objects sent in multipart msg</a:t>
            </a:r>
          </a:p>
        </p:txBody>
      </p:sp>
      <p:sp>
        <p:nvSpPr>
          <p:cNvPr id="666" name="Slide Number"/>
          <p:cNvSpPr txBox="1"/>
          <p:nvPr>
            <p:ph type="sldNum" sz="quarter" idx="2"/>
          </p:nvPr>
        </p:nvSpPr>
        <p:spPr>
          <a:xfrm>
            <a:off x="12102182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68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4" grpId="1"/>
      <p:bldP build="p" bldLvl="5" animBg="1" rev="0" advAuto="0" spid="66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MTP : Miscellaneous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SMTP : Miscellaneous details</a:t>
            </a:r>
          </a:p>
        </p:txBody>
      </p:sp>
      <p:sp>
        <p:nvSpPr>
          <p:cNvPr id="671" name="Secure SMTP: RFC 4954…"/>
          <p:cNvSpPr txBox="1"/>
          <p:nvPr>
            <p:ph type="body" idx="1"/>
          </p:nvPr>
        </p:nvSpPr>
        <p:spPr>
          <a:xfrm>
            <a:off x="641353" y="1157111"/>
            <a:ext cx="11049001" cy="689129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Secure SMTP: RFC 4954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Uses AUTH command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E.g AUTH DIGEST-MD5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Uses SASL (RFC 4422)</a:t>
            </a:r>
          </a:p>
          <a:p>
            <a:pPr lvl="3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Simple Authentication and Secure Layer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Plaintext password is not to be used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Exchange (MX) Records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DNS provides this information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Sendmail daemon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On unix systems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Internationalized Email: RFC 6351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vCard</a:t>
            </a: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xfrm>
            <a:off x="12000582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74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Mail message format"/>
          <p:cNvSpPr txBox="1"/>
          <p:nvPr>
            <p:ph type="title"/>
          </p:nvPr>
        </p:nvSpPr>
        <p:spPr>
          <a:xfrm>
            <a:off x="762000" y="0"/>
            <a:ext cx="11049000" cy="902767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Mail message format</a:t>
            </a:r>
          </a:p>
        </p:txBody>
      </p:sp>
      <p:sp>
        <p:nvSpPr>
          <p:cNvPr id="677" name="SMTP: protocol for exchanging email msgs…"/>
          <p:cNvSpPr txBox="1"/>
          <p:nvPr>
            <p:ph type="body" sz="half" idx="1"/>
          </p:nvPr>
        </p:nvSpPr>
        <p:spPr>
          <a:xfrm>
            <a:off x="711200" y="1355372"/>
            <a:ext cx="5422900" cy="7461956"/>
          </a:xfrm>
          <a:prstGeom prst="rect">
            <a:avLst/>
          </a:prstGeom>
        </p:spPr>
        <p:txBody>
          <a:bodyPr/>
          <a:lstStyle/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SMTP: protocol for exchanging email msgs</a:t>
            </a:r>
          </a:p>
          <a:p>
            <a:pPr marL="405244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RFC 822: standard for text message format: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header lines, e.g.,</a:t>
            </a:r>
          </a:p>
          <a:p>
            <a:pPr lvl="1" marL="733163" indent="-23532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To:</a:t>
            </a:r>
          </a:p>
          <a:p>
            <a:pPr lvl="1" marL="733163" indent="-23532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From:</a:t>
            </a:r>
          </a:p>
          <a:p>
            <a:pPr lvl="1" marL="733163" indent="-23532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Subject:</a:t>
            </a:r>
          </a:p>
          <a:p>
            <a:pPr lvl="1" marL="1491629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different</a:t>
            </a:r>
            <a:r>
              <a:rPr i="1">
                <a:solidFill>
                  <a:srgbClr val="73FCD6"/>
                </a:solidFill>
                <a:uFill>
                  <a:solidFill>
                    <a:srgbClr val="73FCD6"/>
                  </a:solidFill>
                </a:uFill>
              </a:rPr>
              <a:t> </a:t>
            </a:r>
            <a:r>
              <a:rPr i="1"/>
              <a:t>from </a:t>
            </a:r>
            <a:r>
              <a:rPr sz="3000"/>
              <a:t>SMTP </a:t>
            </a:r>
            <a:endParaRPr sz="3000"/>
          </a:p>
          <a:p>
            <a:pPr lvl="1" marL="1458011" indent="-252132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000"/>
              <a:t>MAIL FROM, RCPT TO:</a:t>
            </a:r>
            <a:r>
              <a:t> commands!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Body: the “message” </a:t>
            </a:r>
          </a:p>
          <a:p>
            <a:pPr lvl="1" marL="733163" indent="-23532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ASCII characters only</a:t>
            </a:r>
          </a:p>
        </p:txBody>
      </p:sp>
      <p:grpSp>
        <p:nvGrpSpPr>
          <p:cNvPr id="680" name="Group"/>
          <p:cNvGrpSpPr/>
          <p:nvPr/>
        </p:nvGrpSpPr>
        <p:grpSpPr>
          <a:xfrm>
            <a:off x="7086600" y="2692400"/>
            <a:ext cx="4025900" cy="609600"/>
            <a:chOff x="0" y="0"/>
            <a:chExt cx="4025900" cy="609600"/>
          </a:xfrm>
        </p:grpSpPr>
        <p:sp>
          <p:nvSpPr>
            <p:cNvPr id="678" name="Rectangle"/>
            <p:cNvSpPr/>
            <p:nvPr/>
          </p:nvSpPr>
          <p:spPr>
            <a:xfrm>
              <a:off x="0" y="0"/>
              <a:ext cx="4025900" cy="609600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9" name="header"/>
            <p:cNvSpPr/>
            <p:nvPr/>
          </p:nvSpPr>
          <p:spPr>
            <a:xfrm>
              <a:off x="1249416" y="15953"/>
              <a:ext cx="1516625" cy="582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buClr>
                  <a:srgbClr val="FFFFFF"/>
                </a:buClr>
                <a:buFont typeface="Arial"/>
                <a:defRPr sz="3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683" name="Group"/>
          <p:cNvGrpSpPr/>
          <p:nvPr/>
        </p:nvGrpSpPr>
        <p:grpSpPr>
          <a:xfrm>
            <a:off x="7086600" y="3848100"/>
            <a:ext cx="4025900" cy="2476500"/>
            <a:chOff x="0" y="0"/>
            <a:chExt cx="4025900" cy="2476500"/>
          </a:xfrm>
        </p:grpSpPr>
        <p:sp>
          <p:nvSpPr>
            <p:cNvPr id="681" name="Rectangle"/>
            <p:cNvSpPr/>
            <p:nvPr/>
          </p:nvSpPr>
          <p:spPr>
            <a:xfrm>
              <a:off x="0" y="0"/>
              <a:ext cx="4025900" cy="2476500"/>
            </a:xfrm>
            <a:prstGeom prst="rect">
              <a:avLst/>
            </a:prstGeom>
            <a:solidFill>
              <a:srgbClr val="434ED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2" name="body"/>
            <p:cNvSpPr/>
            <p:nvPr/>
          </p:nvSpPr>
          <p:spPr>
            <a:xfrm>
              <a:off x="1453509" y="940513"/>
              <a:ext cx="1108440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buClr>
                  <a:srgbClr val="FFFFFF"/>
                </a:buClr>
                <a:buFont typeface="Arial"/>
                <a:defRPr sz="3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body</a:t>
              </a:r>
            </a:p>
          </p:txBody>
        </p:sp>
      </p:grpSp>
      <p:sp>
        <p:nvSpPr>
          <p:cNvPr id="684" name="Rectangle"/>
          <p:cNvSpPr/>
          <p:nvPr/>
        </p:nvSpPr>
        <p:spPr>
          <a:xfrm>
            <a:off x="6794500" y="2527300"/>
            <a:ext cx="4610100" cy="43688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5" name="Line"/>
          <p:cNvSpPr/>
          <p:nvPr/>
        </p:nvSpPr>
        <p:spPr>
          <a:xfrm flipV="1">
            <a:off x="2389708" y="3073400"/>
            <a:ext cx="4620692" cy="1131498"/>
          </a:xfrm>
          <a:prstGeom prst="line">
            <a:avLst/>
          </a:prstGeom>
          <a:ln w="19050">
            <a:solidFill>
              <a:srgbClr val="FF26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86" name="Line"/>
          <p:cNvSpPr/>
          <p:nvPr/>
        </p:nvSpPr>
        <p:spPr>
          <a:xfrm flipV="1">
            <a:off x="4680611" y="4737099"/>
            <a:ext cx="2304389" cy="2056079"/>
          </a:xfrm>
          <a:prstGeom prst="line">
            <a:avLst/>
          </a:prstGeom>
          <a:ln w="19050">
            <a:solidFill>
              <a:srgbClr val="FF26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87" name="blank…"/>
          <p:cNvSpPr/>
          <p:nvPr/>
        </p:nvSpPr>
        <p:spPr>
          <a:xfrm>
            <a:off x="11636871" y="3005102"/>
            <a:ext cx="1022206" cy="90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t>blank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t>line</a:t>
            </a:r>
          </a:p>
        </p:txBody>
      </p:sp>
      <p:sp>
        <p:nvSpPr>
          <p:cNvPr id="688" name="Line"/>
          <p:cNvSpPr/>
          <p:nvPr/>
        </p:nvSpPr>
        <p:spPr>
          <a:xfrm flipH="1">
            <a:off x="10312400" y="3632200"/>
            <a:ext cx="1371600" cy="2258"/>
          </a:xfrm>
          <a:prstGeom prst="line">
            <a:avLst/>
          </a:prstGeom>
          <a:ln w="19050">
            <a:solidFill>
              <a:srgbClr val="FF26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689" name="underline_base.png" descr="underline_bas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95" y="976488"/>
            <a:ext cx="6500143" cy="246099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/>
          <p:nvPr>
            <p:ph type="sldNum" sz="quarter" idx="2"/>
          </p:nvPr>
        </p:nvSpPr>
        <p:spPr>
          <a:xfrm>
            <a:off x="12131815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92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3"/>
      <p:bldP build="p" bldLvl="5" animBg="1" rev="0" advAuto="0" spid="677" grpId="1"/>
      <p:bldP build="whole" bldLvl="1" animBg="1" rev="0" advAuto="0" spid="68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Email"/>
          <p:cNvSpPr txBox="1"/>
          <p:nvPr>
            <p:ph type="title"/>
          </p:nvPr>
        </p:nvSpPr>
        <p:spPr>
          <a:xfrm>
            <a:off x="762000" y="0"/>
            <a:ext cx="11049000" cy="1333500"/>
          </a:xfrm>
          <a:prstGeom prst="rect">
            <a:avLst/>
          </a:prstGeom>
        </p:spPr>
        <p:txBody>
          <a:bodyPr/>
          <a:lstStyle/>
          <a:p>
            <a:pPr/>
            <a:r>
              <a:t>Email</a:t>
            </a:r>
          </a:p>
        </p:txBody>
      </p:sp>
      <p:sp>
        <p:nvSpPr>
          <p:cNvPr id="695" name="RFC 822 (obsoleted by 2822) initially defined message structure…"/>
          <p:cNvSpPr txBox="1"/>
          <p:nvPr>
            <p:ph type="body" idx="1"/>
          </p:nvPr>
        </p:nvSpPr>
        <p:spPr>
          <a:xfrm>
            <a:off x="469900" y="1295399"/>
            <a:ext cx="11049000" cy="7162801"/>
          </a:xfrm>
          <a:prstGeom prst="rect">
            <a:avLst/>
          </a:prstGeom>
        </p:spPr>
        <p:txBody>
          <a:bodyPr/>
          <a:lstStyle/>
          <a:p>
            <a:pPr marL="311350" indent="-27071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RFC 822 (obsoleted by 2822) initially defined message structure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Header and body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Header separated by body with a blank line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Header is a series of lines terminated by &lt;CR&gt;&lt;LF&gt;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Header format is 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type: value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To:, Subject:, Date:, Received: etc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More details, see RFC 822 (or 2822)</a:t>
            </a:r>
          </a:p>
          <a:p>
            <a:pPr marL="311350" indent="-27071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RFC 822 extended in 1993/96 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To carry different (than text) types of data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Audio, video, word docs, images, 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MIME (Multipurpose Internet Mail Extension) format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20471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98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"/>
          <p:cNvGrpSpPr/>
          <p:nvPr/>
        </p:nvGrpSpPr>
        <p:grpSpPr>
          <a:xfrm>
            <a:off x="4213013" y="2244231"/>
            <a:ext cx="727006" cy="986650"/>
            <a:chOff x="0" y="0"/>
            <a:chExt cx="727004" cy="986648"/>
          </a:xfrm>
        </p:grpSpPr>
        <p:sp>
          <p:nvSpPr>
            <p:cNvPr id="700" name="Shape"/>
            <p:cNvSpPr/>
            <p:nvPr/>
          </p:nvSpPr>
          <p:spPr>
            <a:xfrm>
              <a:off x="575480" y="1647"/>
              <a:ext cx="139701" cy="94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1" name="Rectangle"/>
            <p:cNvSpPr/>
            <p:nvPr/>
          </p:nvSpPr>
          <p:spPr>
            <a:xfrm>
              <a:off x="33671" y="0"/>
              <a:ext cx="532628" cy="94135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2" name="Shape"/>
            <p:cNvSpPr/>
            <p:nvPr/>
          </p:nvSpPr>
          <p:spPr>
            <a:xfrm>
              <a:off x="605380" y="58062"/>
              <a:ext cx="83361" cy="85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3" name="Shape"/>
            <p:cNvSpPr/>
            <p:nvPr/>
          </p:nvSpPr>
          <p:spPr>
            <a:xfrm>
              <a:off x="583644" y="498677"/>
              <a:ext cx="134178" cy="7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4" name="Rectangle"/>
            <p:cNvSpPr/>
            <p:nvPr/>
          </p:nvSpPr>
          <p:spPr>
            <a:xfrm>
              <a:off x="36222" y="108300"/>
              <a:ext cx="304578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07" name="Group"/>
            <p:cNvGrpSpPr/>
            <p:nvPr/>
          </p:nvGrpSpPr>
          <p:grpSpPr>
            <a:xfrm>
              <a:off x="311516" y="99276"/>
              <a:ext cx="295597" cy="58852"/>
              <a:chOff x="0" y="0"/>
              <a:chExt cx="295596" cy="58850"/>
            </a:xfrm>
          </p:grpSpPr>
          <p:sp>
            <p:nvSpPr>
              <p:cNvPr id="705" name="Rounded Rectangle"/>
              <p:cNvSpPr/>
              <p:nvPr/>
            </p:nvSpPr>
            <p:spPr>
              <a:xfrm>
                <a:off x="0" y="0"/>
                <a:ext cx="295597" cy="5885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6" name="Rounded Rectangle"/>
              <p:cNvSpPr/>
              <p:nvPr/>
            </p:nvSpPr>
            <p:spPr>
              <a:xfrm>
                <a:off x="6950" y="6873"/>
                <a:ext cx="282105" cy="4510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08" name="Rectangle"/>
            <p:cNvSpPr/>
            <p:nvPr/>
          </p:nvSpPr>
          <p:spPr>
            <a:xfrm>
              <a:off x="42855" y="243779"/>
              <a:ext cx="304577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11" name="Group"/>
            <p:cNvGrpSpPr/>
            <p:nvPr/>
          </p:nvGrpSpPr>
          <p:grpSpPr>
            <a:xfrm>
              <a:off x="309269" y="232661"/>
              <a:ext cx="293553" cy="52005"/>
              <a:chOff x="0" y="0"/>
              <a:chExt cx="293551" cy="52004"/>
            </a:xfrm>
          </p:grpSpPr>
          <p:sp>
            <p:nvSpPr>
              <p:cNvPr id="709" name="Rounded Rectangle"/>
              <p:cNvSpPr/>
              <p:nvPr/>
            </p:nvSpPr>
            <p:spPr>
              <a:xfrm>
                <a:off x="0" y="0"/>
                <a:ext cx="293552" cy="5200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0" name="Rounded Rectangle"/>
              <p:cNvSpPr/>
              <p:nvPr/>
            </p:nvSpPr>
            <p:spPr>
              <a:xfrm>
                <a:off x="6949" y="6748"/>
                <a:ext cx="282106" cy="40493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2" name="Rectangle"/>
            <p:cNvSpPr/>
            <p:nvPr/>
          </p:nvSpPr>
          <p:spPr>
            <a:xfrm>
              <a:off x="38263" y="381729"/>
              <a:ext cx="304578" cy="20178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3" name="Rectangle"/>
            <p:cNvSpPr/>
            <p:nvPr/>
          </p:nvSpPr>
          <p:spPr>
            <a:xfrm>
              <a:off x="45405" y="505677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16" name="Group"/>
            <p:cNvGrpSpPr/>
            <p:nvPr/>
          </p:nvGrpSpPr>
          <p:grpSpPr>
            <a:xfrm>
              <a:off x="302738" y="498968"/>
              <a:ext cx="298153" cy="56537"/>
              <a:chOff x="0" y="0"/>
              <a:chExt cx="298152" cy="56535"/>
            </a:xfrm>
          </p:grpSpPr>
          <p:sp>
            <p:nvSpPr>
              <p:cNvPr id="714" name="Rounded Rectangle"/>
              <p:cNvSpPr/>
              <p:nvPr/>
            </p:nvSpPr>
            <p:spPr>
              <a:xfrm>
                <a:off x="0" y="170"/>
                <a:ext cx="298153" cy="5636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5" name="Rounded Rectangle"/>
              <p:cNvSpPr/>
              <p:nvPr/>
            </p:nvSpPr>
            <p:spPr>
              <a:xfrm>
                <a:off x="6552" y="0"/>
                <a:ext cx="284638" cy="4741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7" name="Shape"/>
            <p:cNvSpPr/>
            <p:nvPr/>
          </p:nvSpPr>
          <p:spPr>
            <a:xfrm>
              <a:off x="585685" y="380905"/>
              <a:ext cx="134178" cy="7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20" name="Group"/>
            <p:cNvGrpSpPr/>
            <p:nvPr/>
          </p:nvGrpSpPr>
          <p:grpSpPr>
            <a:xfrm>
              <a:off x="304778" y="370199"/>
              <a:ext cx="298154" cy="56416"/>
              <a:chOff x="0" y="0"/>
              <a:chExt cx="298152" cy="56415"/>
            </a:xfrm>
          </p:grpSpPr>
          <p:sp>
            <p:nvSpPr>
              <p:cNvPr id="718" name="Rounded Rectangle"/>
              <p:cNvSpPr/>
              <p:nvPr/>
            </p:nvSpPr>
            <p:spPr>
              <a:xfrm>
                <a:off x="0" y="0"/>
                <a:ext cx="298153" cy="5641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19" name="Rounded Rectangle"/>
              <p:cNvSpPr/>
              <p:nvPr/>
            </p:nvSpPr>
            <p:spPr>
              <a:xfrm>
                <a:off x="6961" y="7000"/>
                <a:ext cx="284639" cy="4282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21" name="Rectangle"/>
            <p:cNvSpPr/>
            <p:nvPr/>
          </p:nvSpPr>
          <p:spPr>
            <a:xfrm>
              <a:off x="566808" y="0"/>
              <a:ext cx="33673" cy="941352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2" name="Shape"/>
            <p:cNvSpPr/>
            <p:nvPr/>
          </p:nvSpPr>
          <p:spPr>
            <a:xfrm>
              <a:off x="597929" y="238014"/>
              <a:ext cx="120914" cy="8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3" name="Shape"/>
            <p:cNvSpPr/>
            <p:nvPr/>
          </p:nvSpPr>
          <p:spPr>
            <a:xfrm>
              <a:off x="599460" y="103359"/>
              <a:ext cx="124484" cy="9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4" name="Oval"/>
            <p:cNvSpPr/>
            <p:nvPr/>
          </p:nvSpPr>
          <p:spPr>
            <a:xfrm>
              <a:off x="702005" y="892668"/>
              <a:ext cx="25000" cy="38298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5" name="Shape"/>
            <p:cNvSpPr/>
            <p:nvPr/>
          </p:nvSpPr>
          <p:spPr>
            <a:xfrm>
              <a:off x="592827" y="899760"/>
              <a:ext cx="124995" cy="8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6" name="Rounded Rectangle"/>
            <p:cNvSpPr/>
            <p:nvPr/>
          </p:nvSpPr>
          <p:spPr>
            <a:xfrm>
              <a:off x="0" y="925703"/>
              <a:ext cx="611705" cy="60946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7" name="Rounded Rectangle"/>
            <p:cNvSpPr/>
            <p:nvPr/>
          </p:nvSpPr>
          <p:spPr>
            <a:xfrm>
              <a:off x="33671" y="939293"/>
              <a:ext cx="546403" cy="33767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8" name="Oval"/>
            <p:cNvSpPr/>
            <p:nvPr/>
          </p:nvSpPr>
          <p:spPr>
            <a:xfrm>
              <a:off x="79586" y="803814"/>
              <a:ext cx="81120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9" name="Oval"/>
            <p:cNvSpPr/>
            <p:nvPr/>
          </p:nvSpPr>
          <p:spPr>
            <a:xfrm>
              <a:off x="181186" y="805873"/>
              <a:ext cx="81120" cy="58887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" name="Oval"/>
            <p:cNvSpPr/>
            <p:nvPr/>
          </p:nvSpPr>
          <p:spPr>
            <a:xfrm>
              <a:off x="270086" y="803814"/>
              <a:ext cx="81120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" name="Rectangle"/>
            <p:cNvSpPr/>
            <p:nvPr/>
          </p:nvSpPr>
          <p:spPr>
            <a:xfrm>
              <a:off x="469364" y="578153"/>
              <a:ext cx="45407" cy="313785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6616699" y="2259425"/>
            <a:ext cx="721079" cy="985002"/>
            <a:chOff x="0" y="0"/>
            <a:chExt cx="721077" cy="985001"/>
          </a:xfrm>
        </p:grpSpPr>
        <p:sp>
          <p:nvSpPr>
            <p:cNvPr id="733" name="Shape"/>
            <p:cNvSpPr/>
            <p:nvPr/>
          </p:nvSpPr>
          <p:spPr>
            <a:xfrm>
              <a:off x="569554" y="0"/>
              <a:ext cx="139701" cy="941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4" name="Rectangle"/>
            <p:cNvSpPr/>
            <p:nvPr/>
          </p:nvSpPr>
          <p:spPr>
            <a:xfrm>
              <a:off x="27745" y="1174"/>
              <a:ext cx="532628" cy="941353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5" name="Shape"/>
            <p:cNvSpPr/>
            <p:nvPr/>
          </p:nvSpPr>
          <p:spPr>
            <a:xfrm>
              <a:off x="599454" y="56414"/>
              <a:ext cx="83361" cy="85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6" name="Shape"/>
            <p:cNvSpPr/>
            <p:nvPr/>
          </p:nvSpPr>
          <p:spPr>
            <a:xfrm>
              <a:off x="577718" y="497030"/>
              <a:ext cx="134178" cy="7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7" name="Rectangle"/>
            <p:cNvSpPr/>
            <p:nvPr/>
          </p:nvSpPr>
          <p:spPr>
            <a:xfrm>
              <a:off x="25400" y="102774"/>
              <a:ext cx="304577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40" name="Group"/>
            <p:cNvGrpSpPr/>
            <p:nvPr/>
          </p:nvGrpSpPr>
          <p:grpSpPr>
            <a:xfrm>
              <a:off x="305589" y="97629"/>
              <a:ext cx="295597" cy="58852"/>
              <a:chOff x="0" y="0"/>
              <a:chExt cx="295596" cy="58850"/>
            </a:xfrm>
          </p:grpSpPr>
          <p:sp>
            <p:nvSpPr>
              <p:cNvPr id="738" name="Rounded Rectangle"/>
              <p:cNvSpPr/>
              <p:nvPr/>
            </p:nvSpPr>
            <p:spPr>
              <a:xfrm>
                <a:off x="0" y="0"/>
                <a:ext cx="295597" cy="5885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9" name="Rounded Rectangle"/>
              <p:cNvSpPr/>
              <p:nvPr/>
            </p:nvSpPr>
            <p:spPr>
              <a:xfrm>
                <a:off x="6950" y="6873"/>
                <a:ext cx="282105" cy="4510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41" name="Rectangle"/>
            <p:cNvSpPr/>
            <p:nvPr/>
          </p:nvSpPr>
          <p:spPr>
            <a:xfrm>
              <a:off x="36928" y="242132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44" name="Group"/>
            <p:cNvGrpSpPr/>
            <p:nvPr/>
          </p:nvGrpSpPr>
          <p:grpSpPr>
            <a:xfrm>
              <a:off x="303342" y="231014"/>
              <a:ext cx="293553" cy="52005"/>
              <a:chOff x="0" y="0"/>
              <a:chExt cx="293551" cy="52004"/>
            </a:xfrm>
          </p:grpSpPr>
          <p:sp>
            <p:nvSpPr>
              <p:cNvPr id="742" name="Rounded Rectangle"/>
              <p:cNvSpPr/>
              <p:nvPr/>
            </p:nvSpPr>
            <p:spPr>
              <a:xfrm>
                <a:off x="0" y="0"/>
                <a:ext cx="293552" cy="5200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3" name="Rounded Rectangle"/>
              <p:cNvSpPr/>
              <p:nvPr/>
            </p:nvSpPr>
            <p:spPr>
              <a:xfrm>
                <a:off x="6949" y="6748"/>
                <a:ext cx="282106" cy="40493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45" name="Rectangle"/>
            <p:cNvSpPr/>
            <p:nvPr/>
          </p:nvSpPr>
          <p:spPr>
            <a:xfrm>
              <a:off x="32337" y="380082"/>
              <a:ext cx="304578" cy="20178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46" name="Rectangle"/>
            <p:cNvSpPr/>
            <p:nvPr/>
          </p:nvSpPr>
          <p:spPr>
            <a:xfrm>
              <a:off x="39479" y="509174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49" name="Group"/>
            <p:cNvGrpSpPr/>
            <p:nvPr/>
          </p:nvGrpSpPr>
          <p:grpSpPr>
            <a:xfrm>
              <a:off x="296810" y="497492"/>
              <a:ext cx="298154" cy="56366"/>
              <a:chOff x="0" y="0"/>
              <a:chExt cx="298152" cy="56364"/>
            </a:xfrm>
          </p:grpSpPr>
          <p:sp>
            <p:nvSpPr>
              <p:cNvPr id="747" name="Rounded Rectangle"/>
              <p:cNvSpPr/>
              <p:nvPr/>
            </p:nvSpPr>
            <p:spPr>
              <a:xfrm>
                <a:off x="0" y="0"/>
                <a:ext cx="298153" cy="563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8" name="Rounded Rectangle"/>
              <p:cNvSpPr/>
              <p:nvPr/>
            </p:nvSpPr>
            <p:spPr>
              <a:xfrm>
                <a:off x="6553" y="2236"/>
                <a:ext cx="284638" cy="4741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50" name="Shape"/>
            <p:cNvSpPr/>
            <p:nvPr/>
          </p:nvSpPr>
          <p:spPr>
            <a:xfrm>
              <a:off x="579758" y="379258"/>
              <a:ext cx="134178" cy="77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753" name="Group"/>
            <p:cNvGrpSpPr/>
            <p:nvPr/>
          </p:nvGrpSpPr>
          <p:grpSpPr>
            <a:xfrm>
              <a:off x="298851" y="368551"/>
              <a:ext cx="298154" cy="56417"/>
              <a:chOff x="0" y="0"/>
              <a:chExt cx="298152" cy="56415"/>
            </a:xfrm>
          </p:grpSpPr>
          <p:sp>
            <p:nvSpPr>
              <p:cNvPr id="751" name="Rounded Rectangle"/>
              <p:cNvSpPr/>
              <p:nvPr/>
            </p:nvSpPr>
            <p:spPr>
              <a:xfrm>
                <a:off x="0" y="0"/>
                <a:ext cx="298153" cy="5641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2" name="Rounded Rectangle"/>
              <p:cNvSpPr/>
              <p:nvPr/>
            </p:nvSpPr>
            <p:spPr>
              <a:xfrm>
                <a:off x="6962" y="7000"/>
                <a:ext cx="284638" cy="4282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54" name="Rectangle"/>
            <p:cNvSpPr/>
            <p:nvPr/>
          </p:nvSpPr>
          <p:spPr>
            <a:xfrm>
              <a:off x="560882" y="1174"/>
              <a:ext cx="33672" cy="941353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5" name="Shape"/>
            <p:cNvSpPr/>
            <p:nvPr/>
          </p:nvSpPr>
          <p:spPr>
            <a:xfrm>
              <a:off x="592003" y="236367"/>
              <a:ext cx="120913" cy="8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6" name="Shape"/>
            <p:cNvSpPr/>
            <p:nvPr/>
          </p:nvSpPr>
          <p:spPr>
            <a:xfrm>
              <a:off x="593533" y="101712"/>
              <a:ext cx="124485" cy="9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7" name="Oval"/>
            <p:cNvSpPr/>
            <p:nvPr/>
          </p:nvSpPr>
          <p:spPr>
            <a:xfrm>
              <a:off x="696079" y="896878"/>
              <a:ext cx="24999" cy="38298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8" name="Shape"/>
            <p:cNvSpPr/>
            <p:nvPr/>
          </p:nvSpPr>
          <p:spPr>
            <a:xfrm>
              <a:off x="586901" y="898113"/>
              <a:ext cx="124995" cy="8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9" name="Rounded Rectangle"/>
            <p:cNvSpPr/>
            <p:nvPr/>
          </p:nvSpPr>
          <p:spPr>
            <a:xfrm>
              <a:off x="0" y="924056"/>
              <a:ext cx="611705" cy="60946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60" name="Rounded Rectangle"/>
            <p:cNvSpPr/>
            <p:nvPr/>
          </p:nvSpPr>
          <p:spPr>
            <a:xfrm>
              <a:off x="27745" y="940974"/>
              <a:ext cx="546402" cy="33768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61" name="Oval"/>
            <p:cNvSpPr/>
            <p:nvPr/>
          </p:nvSpPr>
          <p:spPr>
            <a:xfrm>
              <a:off x="79783" y="802167"/>
              <a:ext cx="81119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62" name="Oval"/>
            <p:cNvSpPr/>
            <p:nvPr/>
          </p:nvSpPr>
          <p:spPr>
            <a:xfrm>
              <a:off x="170085" y="804225"/>
              <a:ext cx="81120" cy="58887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63" name="Oval"/>
            <p:cNvSpPr/>
            <p:nvPr/>
          </p:nvSpPr>
          <p:spPr>
            <a:xfrm>
              <a:off x="260387" y="802167"/>
              <a:ext cx="81119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64" name="Rectangle"/>
            <p:cNvSpPr/>
            <p:nvPr/>
          </p:nvSpPr>
          <p:spPr>
            <a:xfrm>
              <a:off x="463438" y="572674"/>
              <a:ext cx="45407" cy="313785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766" name="underline_base.png" descr="underline_bas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035" y="1370471"/>
            <a:ext cx="7150383" cy="246098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Mail access protocols"/>
          <p:cNvSpPr txBox="1"/>
          <p:nvPr>
            <p:ph type="title"/>
          </p:nvPr>
        </p:nvSpPr>
        <p:spPr>
          <a:xfrm>
            <a:off x="711200" y="0"/>
            <a:ext cx="11049000" cy="1998134"/>
          </a:xfrm>
          <a:prstGeom prst="rect">
            <a:avLst/>
          </a:prstGeom>
        </p:spPr>
        <p:txBody>
          <a:bodyPr/>
          <a:lstStyle/>
          <a:p>
            <a:pPr/>
            <a:r>
              <a:t>Mail access protocols</a:t>
            </a:r>
          </a:p>
        </p:txBody>
      </p:sp>
      <p:sp>
        <p:nvSpPr>
          <p:cNvPr id="768" name="SMTP: delivery/storage to receiver’s server…"/>
          <p:cNvSpPr txBox="1"/>
          <p:nvPr>
            <p:ph type="body" sz="half" idx="1"/>
          </p:nvPr>
        </p:nvSpPr>
        <p:spPr>
          <a:xfrm>
            <a:off x="738293" y="4470720"/>
            <a:ext cx="10498668" cy="4558943"/>
          </a:xfrm>
          <a:prstGeom prst="rect">
            <a:avLst/>
          </a:prstGeom>
        </p:spPr>
        <p:txBody>
          <a:bodyPr/>
          <a:lstStyle/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SMTP:</a:t>
            </a:r>
            <a:r>
              <a:rPr sz="3400"/>
              <a:t> delivery/storage to receiver’s server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access protocol: retrieval from server</a:t>
            </a:r>
          </a:p>
          <a:p>
            <a:pPr lvl="1" marL="749972" indent="-252132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POP:</a:t>
            </a:r>
            <a:r>
              <a:rPr sz="3000"/>
              <a:t> Post Office Protocol [RFC 1939]: authorization, download </a:t>
            </a:r>
            <a:endParaRPr sz="3000"/>
          </a:p>
          <a:p>
            <a:pPr lvl="1" marL="749972" indent="-252132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IMAP:</a:t>
            </a:r>
            <a:r>
              <a:rPr sz="3000"/>
              <a:t> Internet Mail Access Protocol [RFC 3501]: more features, including manipulation of stored msgs on server</a:t>
            </a:r>
            <a:endParaRPr sz="3000"/>
          </a:p>
          <a:p>
            <a:pPr lvl="1" marL="749972" indent="-252132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HTTP:</a:t>
            </a:r>
            <a:r>
              <a:rPr sz="3000"/>
              <a:t> Gmail, Hotmail, Yahoo! Mail, etc.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4420729" y="2826737"/>
            <a:ext cx="1858152" cy="2121184"/>
            <a:chOff x="362360" y="0"/>
            <a:chExt cx="1858151" cy="2121182"/>
          </a:xfrm>
        </p:grpSpPr>
        <p:sp>
          <p:nvSpPr>
            <p:cNvPr id="769" name="sender’s mail…"/>
            <p:cNvSpPr/>
            <p:nvPr/>
          </p:nvSpPr>
          <p:spPr>
            <a:xfrm>
              <a:off x="950511" y="8511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sender’s mail 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  <p:grpSp>
          <p:nvGrpSpPr>
            <p:cNvPr id="784" name="Group"/>
            <p:cNvGrpSpPr/>
            <p:nvPr/>
          </p:nvGrpSpPr>
          <p:grpSpPr>
            <a:xfrm>
              <a:off x="362360" y="0"/>
              <a:ext cx="1151468" cy="799254"/>
              <a:chOff x="0" y="0"/>
              <a:chExt cx="1151466" cy="799253"/>
            </a:xfrm>
          </p:grpSpPr>
          <p:sp>
            <p:nvSpPr>
              <p:cNvPr id="770" name="Rectangle"/>
              <p:cNvSpPr/>
              <p:nvPr/>
            </p:nvSpPr>
            <p:spPr>
              <a:xfrm>
                <a:off x="0" y="0"/>
                <a:ext cx="1151467" cy="799254"/>
              </a:xfrm>
              <a:prstGeom prst="rect">
                <a:avLst/>
              </a:prstGeom>
              <a:solidFill>
                <a:srgbClr val="D6D7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1" name="Rectangle"/>
              <p:cNvSpPr/>
              <p:nvPr/>
            </p:nvSpPr>
            <p:spPr>
              <a:xfrm>
                <a:off x="54186" y="162559"/>
                <a:ext cx="1016001" cy="266701"/>
              </a:xfrm>
              <a:prstGeom prst="rect">
                <a:avLst/>
              </a:prstGeom>
              <a:solidFill>
                <a:srgbClr val="00F900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2" name="Line"/>
              <p:cNvSpPr/>
              <p:nvPr/>
            </p:nvSpPr>
            <p:spPr>
              <a:xfrm>
                <a:off x="164817" y="221262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3" name="Line"/>
              <p:cNvSpPr/>
              <p:nvPr/>
            </p:nvSpPr>
            <p:spPr>
              <a:xfrm>
                <a:off x="410915" y="223519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4" name="Line"/>
              <p:cNvSpPr/>
              <p:nvPr/>
            </p:nvSpPr>
            <p:spPr>
              <a:xfrm>
                <a:off x="535093" y="22803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5" name="Line"/>
              <p:cNvSpPr/>
              <p:nvPr/>
            </p:nvSpPr>
            <p:spPr>
              <a:xfrm>
                <a:off x="663786" y="223519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6" name="Line"/>
              <p:cNvSpPr/>
              <p:nvPr/>
            </p:nvSpPr>
            <p:spPr>
              <a:xfrm>
                <a:off x="801511" y="223519"/>
                <a:ext cx="2258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7" name="Line"/>
              <p:cNvSpPr/>
              <p:nvPr/>
            </p:nvSpPr>
            <p:spPr>
              <a:xfrm>
                <a:off x="927946" y="223519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8" name="Line"/>
              <p:cNvSpPr/>
              <p:nvPr/>
            </p:nvSpPr>
            <p:spPr>
              <a:xfrm>
                <a:off x="284479" y="221262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9" name="Rectangle"/>
              <p:cNvSpPr/>
              <p:nvPr/>
            </p:nvSpPr>
            <p:spPr>
              <a:xfrm>
                <a:off x="72249" y="539608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266417" y="539608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1" name="Rectangle"/>
              <p:cNvSpPr/>
              <p:nvPr/>
            </p:nvSpPr>
            <p:spPr>
              <a:xfrm>
                <a:off x="460586" y="537350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679591" y="538762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3" name="Rectangle"/>
              <p:cNvSpPr/>
              <p:nvPr/>
            </p:nvSpPr>
            <p:spPr>
              <a:xfrm>
                <a:off x="896337" y="538762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786" name="SMTP"/>
          <p:cNvSpPr/>
          <p:nvPr/>
        </p:nvSpPr>
        <p:spPr>
          <a:xfrm>
            <a:off x="2936540" y="2086186"/>
            <a:ext cx="115989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buClr>
                <a:srgbClr val="D81E00"/>
              </a:buClr>
              <a:buFont typeface="Arial"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SMTP</a:t>
            </a:r>
          </a:p>
        </p:txBody>
      </p:sp>
      <p:sp>
        <p:nvSpPr>
          <p:cNvPr id="787" name="Rectangle"/>
          <p:cNvSpPr/>
          <p:nvPr/>
        </p:nvSpPr>
        <p:spPr>
          <a:xfrm>
            <a:off x="5378026" y="2072639"/>
            <a:ext cx="1219201" cy="431801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" name="SMTP"/>
          <p:cNvSpPr/>
          <p:nvPr/>
        </p:nvSpPr>
        <p:spPr>
          <a:xfrm>
            <a:off x="5214638" y="2101991"/>
            <a:ext cx="1159897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buClr>
                <a:srgbClr val="D81E00"/>
              </a:buClr>
              <a:buFont typeface="Arial"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SMTP</a:t>
            </a:r>
          </a:p>
        </p:txBody>
      </p:sp>
      <p:sp>
        <p:nvSpPr>
          <p:cNvPr id="789" name="mail access…"/>
          <p:cNvSpPr/>
          <p:nvPr/>
        </p:nvSpPr>
        <p:spPr>
          <a:xfrm>
            <a:off x="7800622" y="1854200"/>
            <a:ext cx="2171701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mail access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protocol</a:t>
            </a:r>
          </a:p>
        </p:txBody>
      </p:sp>
      <p:sp>
        <p:nvSpPr>
          <p:cNvPr id="790" name="receiver’s mail…"/>
          <p:cNvSpPr/>
          <p:nvPr/>
        </p:nvSpPr>
        <p:spPr>
          <a:xfrm>
            <a:off x="6300619" y="3695982"/>
            <a:ext cx="204045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receiver’s mail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server</a:t>
            </a:r>
          </a:p>
        </p:txBody>
      </p:sp>
      <p:grpSp>
        <p:nvGrpSpPr>
          <p:cNvPr id="805" name="Group"/>
          <p:cNvGrpSpPr/>
          <p:nvPr/>
        </p:nvGrpSpPr>
        <p:grpSpPr>
          <a:xfrm>
            <a:off x="6832600" y="2844800"/>
            <a:ext cx="1151467" cy="799254"/>
            <a:chOff x="0" y="0"/>
            <a:chExt cx="1151466" cy="799253"/>
          </a:xfrm>
        </p:grpSpPr>
        <p:sp>
          <p:nvSpPr>
            <p:cNvPr id="791" name="Rectangle"/>
            <p:cNvSpPr/>
            <p:nvPr/>
          </p:nvSpPr>
          <p:spPr>
            <a:xfrm>
              <a:off x="0" y="0"/>
              <a:ext cx="1151467" cy="799254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" name="Rectangle"/>
            <p:cNvSpPr/>
            <p:nvPr/>
          </p:nvSpPr>
          <p:spPr>
            <a:xfrm>
              <a:off x="50800" y="162560"/>
              <a:ext cx="1016000" cy="266701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>
              <a:off x="159738" y="228600"/>
              <a:ext cx="2259" cy="1651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405835" y="223520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530013" y="228035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658707" y="223520"/>
              <a:ext cx="2258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796431" y="223520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922866" y="223520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279400" y="228600"/>
              <a:ext cx="2258" cy="1651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63500" y="539608"/>
              <a:ext cx="139700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Rectangle"/>
            <p:cNvSpPr/>
            <p:nvPr/>
          </p:nvSpPr>
          <p:spPr>
            <a:xfrm>
              <a:off x="261338" y="539608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2" name="Rectangle"/>
            <p:cNvSpPr/>
            <p:nvPr/>
          </p:nvSpPr>
          <p:spPr>
            <a:xfrm>
              <a:off x="455507" y="537351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674511" y="533400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4" name="Rectangle"/>
            <p:cNvSpPr/>
            <p:nvPr/>
          </p:nvSpPr>
          <p:spPr>
            <a:xfrm>
              <a:off x="891258" y="533400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806" name="Alice.png" descr="Alic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2214880"/>
            <a:ext cx="799254" cy="98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Bob.png" descr="Bob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91900" y="2235200"/>
            <a:ext cx="961814" cy="982134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Line"/>
          <p:cNvSpPr/>
          <p:nvPr/>
        </p:nvSpPr>
        <p:spPr>
          <a:xfrm>
            <a:off x="2849315" y="2705100"/>
            <a:ext cx="1284677" cy="2258"/>
          </a:xfrm>
          <a:prstGeom prst="line">
            <a:avLst/>
          </a:prstGeom>
          <a:ln w="28575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5168053" y="2704817"/>
            <a:ext cx="1284677" cy="2259"/>
          </a:xfrm>
          <a:prstGeom prst="line">
            <a:avLst/>
          </a:prstGeom>
          <a:ln w="28575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7470986" y="2700302"/>
            <a:ext cx="2413566" cy="2259"/>
          </a:xfrm>
          <a:prstGeom prst="line">
            <a:avLst/>
          </a:prstGeom>
          <a:ln w="28575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1" name="(e.g., POP,…"/>
          <p:cNvSpPr/>
          <p:nvPr/>
        </p:nvSpPr>
        <p:spPr>
          <a:xfrm>
            <a:off x="8232399" y="2740942"/>
            <a:ext cx="1660642" cy="75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</a:pPr>
            <a:r>
              <a:rPr i="1"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(e.g., </a:t>
            </a:r>
            <a:r>
              <a: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POP, 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</a:pPr>
            <a:r>
              <a: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        IMAP</a:t>
            </a:r>
            <a:r>
              <a:rPr i="1"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)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548835" y="2018453"/>
            <a:ext cx="1266615" cy="1499165"/>
            <a:chOff x="0" y="0"/>
            <a:chExt cx="1266613" cy="1499164"/>
          </a:xfrm>
        </p:grpSpPr>
        <p:grpSp>
          <p:nvGrpSpPr>
            <p:cNvPr id="814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812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13" name="Shape"/>
              <p:cNvSpPr/>
              <p:nvPr/>
            </p:nvSpPr>
            <p:spPr>
              <a:xfrm flipH="1">
                <a:off x="539698" y="113056"/>
                <a:ext cx="615877" cy="539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815" name="Rectangle"/>
            <p:cNvSpPr/>
            <p:nvPr/>
          </p:nvSpPr>
          <p:spPr>
            <a:xfrm>
              <a:off x="51928" y="64346"/>
              <a:ext cx="860215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6" name="user…"/>
            <p:cNvSpPr/>
            <p:nvPr/>
          </p:nvSpPr>
          <p:spPr>
            <a:xfrm>
              <a:off x="33977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9940995" y="2019300"/>
            <a:ext cx="1266614" cy="1502834"/>
            <a:chOff x="0" y="0"/>
            <a:chExt cx="1266613" cy="1502833"/>
          </a:xfrm>
        </p:grpSpPr>
        <p:grpSp>
          <p:nvGrpSpPr>
            <p:cNvPr id="820" name="Group"/>
            <p:cNvGrpSpPr/>
            <p:nvPr/>
          </p:nvGrpSpPr>
          <p:grpSpPr>
            <a:xfrm>
              <a:off x="0" y="324273"/>
              <a:ext cx="1266614" cy="1178561"/>
              <a:chOff x="0" y="0"/>
              <a:chExt cx="1266613" cy="1178560"/>
            </a:xfrm>
          </p:grpSpPr>
          <p:pic>
            <p:nvPicPr>
              <p:cNvPr id="818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19" name="Shape"/>
              <p:cNvSpPr/>
              <p:nvPr/>
            </p:nvSpPr>
            <p:spPr>
              <a:xfrm flipH="1">
                <a:off x="539698" y="107526"/>
                <a:ext cx="615878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821" name="Rectangle"/>
            <p:cNvSpPr/>
            <p:nvPr/>
          </p:nvSpPr>
          <p:spPr>
            <a:xfrm>
              <a:off x="51929" y="62371"/>
              <a:ext cx="860214" cy="745067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2" name="user…"/>
            <p:cNvSpPr/>
            <p:nvPr/>
          </p:nvSpPr>
          <p:spPr>
            <a:xfrm>
              <a:off x="33977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sp>
        <p:nvSpPr>
          <p:cNvPr id="824" name="Slide Number"/>
          <p:cNvSpPr txBox="1"/>
          <p:nvPr>
            <p:ph type="sldNum" sz="quarter" idx="2"/>
          </p:nvPr>
        </p:nvSpPr>
        <p:spPr>
          <a:xfrm>
            <a:off x="11966715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26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8" grpId="3"/>
      <p:bldP build="whole" bldLvl="1" animBg="1" rev="0" advAuto="0" spid="786" grpId="2"/>
      <p:bldP build="p" bldLvl="5" animBg="1" rev="0" advAuto="0" spid="768" grpId="1"/>
      <p:bldP build="whole" bldLvl="1" animBg="1" rev="0" advAuto="0" spid="789" grpId="4"/>
      <p:bldP build="whole" bldLvl="1" animBg="1" rev="0" advAuto="0" spid="811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OP3"/>
          <p:cNvSpPr txBox="1"/>
          <p:nvPr>
            <p:ph type="title"/>
          </p:nvPr>
        </p:nvSpPr>
        <p:spPr>
          <a:xfrm>
            <a:off x="762000" y="0"/>
            <a:ext cx="11049000" cy="1422400"/>
          </a:xfrm>
          <a:prstGeom prst="rect">
            <a:avLst/>
          </a:prstGeom>
        </p:spPr>
        <p:txBody>
          <a:bodyPr/>
          <a:lstStyle/>
          <a:p>
            <a:pPr/>
            <a:r>
              <a:t>POP3</a:t>
            </a:r>
          </a:p>
        </p:txBody>
      </p:sp>
      <p:sp>
        <p:nvSpPr>
          <p:cNvPr id="829" name="RFC 1939…"/>
          <p:cNvSpPr txBox="1"/>
          <p:nvPr>
            <p:ph type="body" idx="1"/>
          </p:nvPr>
        </p:nvSpPr>
        <p:spPr>
          <a:xfrm>
            <a:off x="660400" y="1313744"/>
            <a:ext cx="11049000" cy="7933708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RFC 1939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Basic operation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Server listens on port 110 (Default)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Client connects to the POP3 server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Client issues commands (case insensitive) with args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Typically 4 (or 3) character long keywords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Response consists of 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status code, keyword, additional information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Two status indicators: “+OK”, “-ERR”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Session goes thru 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Authorization state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Transaction state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Update and goodbye </a:t>
            </a:r>
          </a:p>
        </p:txBody>
      </p:sp>
      <p:sp>
        <p:nvSpPr>
          <p:cNvPr id="830" name="Slide Number"/>
          <p:cNvSpPr txBox="1"/>
          <p:nvPr>
            <p:ph type="sldNum" sz="quarter" idx="2"/>
          </p:nvPr>
        </p:nvSpPr>
        <p:spPr>
          <a:xfrm>
            <a:off x="117169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32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OP3 protocol"/>
          <p:cNvSpPr txBox="1"/>
          <p:nvPr>
            <p:ph type="title"/>
          </p:nvPr>
        </p:nvSpPr>
        <p:spPr>
          <a:xfrm>
            <a:off x="573475" y="0"/>
            <a:ext cx="11049001" cy="83972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POP3 protocol</a:t>
            </a:r>
          </a:p>
        </p:txBody>
      </p:sp>
      <p:sp>
        <p:nvSpPr>
          <p:cNvPr id="835" name="authorization phase…"/>
          <p:cNvSpPr txBox="1"/>
          <p:nvPr>
            <p:ph type="body" sz="half" idx="1"/>
          </p:nvPr>
        </p:nvSpPr>
        <p:spPr>
          <a:xfrm>
            <a:off x="609600" y="1155039"/>
            <a:ext cx="5648961" cy="7708055"/>
          </a:xfrm>
          <a:prstGeom prst="rect">
            <a:avLst/>
          </a:prstGeom>
        </p:spPr>
        <p:txBody>
          <a:bodyPr/>
          <a:lstStyle/>
          <a:p>
            <a:pPr marL="441339" indent="-342900">
              <a:buClrTx/>
              <a:buChar char="•"/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authorization phase</a:t>
            </a:r>
          </a:p>
          <a:p>
            <a:pPr marL="293303" indent="-25266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client commands: </a:t>
            </a:r>
          </a:p>
          <a:p>
            <a:pPr lvl="1" marL="733163" indent="-235323">
              <a:buClrTx/>
              <a:buChar char="•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sz="2800">
                <a:latin typeface="Lato Regular"/>
                <a:ea typeface="Lato Regular"/>
                <a:cs typeface="Lato Regular"/>
                <a:sym typeface="Lato Regular"/>
              </a:rPr>
              <a:t> declare username</a:t>
            </a:r>
            <a:endParaRPr sz="2800">
              <a:latin typeface="Lato Regular"/>
              <a:ea typeface="Lato Regular"/>
              <a:cs typeface="Lato Regular"/>
              <a:sym typeface="Lato Regular"/>
            </a:endParaRPr>
          </a:p>
          <a:p>
            <a:pPr lvl="1" marL="733163" indent="-235323">
              <a:buClrTx/>
              <a:buChar char="•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sz="2800"/>
              <a:t> </a:t>
            </a:r>
            <a:r>
              <a:rPr sz="2800">
                <a:latin typeface="Lato Regular"/>
                <a:ea typeface="Lato Regular"/>
                <a:cs typeface="Lato Regular"/>
                <a:sym typeface="Lato Regular"/>
              </a:rPr>
              <a:t>password</a:t>
            </a:r>
            <a:endParaRPr sz="2800"/>
          </a:p>
          <a:p>
            <a:pPr lvl="1" marL="733163" indent="-235323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2800"/>
              <a:t>Alternatively APOP command</a:t>
            </a:r>
            <a:endParaRPr sz="2800"/>
          </a:p>
          <a:p>
            <a:pPr marL="293303" indent="-252663">
              <a:buClrTx/>
              <a:buChar char="•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server responses</a:t>
            </a:r>
          </a:p>
          <a:p>
            <a:pPr lvl="1" marL="733163" indent="-235323">
              <a:buClrTx/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+OK</a:t>
            </a:r>
          </a:p>
          <a:p>
            <a:pPr lvl="1" marL="733163" indent="-235323">
              <a:buClrTx/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-ERR</a:t>
            </a:r>
          </a:p>
          <a:p>
            <a:pPr marL="441339" indent="-342900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transaction phase,</a:t>
            </a:r>
            <a:r>
              <a:rPr sz="3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</a:t>
            </a:r>
            <a:r>
              <a:rPr sz="3400"/>
              <a:t>client:</a:t>
            </a:r>
          </a:p>
          <a:p>
            <a:pPr marL="293303" indent="-252663">
              <a:buClrTx/>
              <a:buChar char="•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sz="2800">
                <a:latin typeface="Lato Regular"/>
                <a:ea typeface="Lato Regular"/>
                <a:cs typeface="Lato Regular"/>
                <a:sym typeface="Lato Regular"/>
              </a:rPr>
              <a:t> list message numbers</a:t>
            </a:r>
            <a:endParaRPr>
              <a:latin typeface="Lato Regular"/>
              <a:ea typeface="Lato Regular"/>
              <a:cs typeface="Lato Regular"/>
              <a:sym typeface="Lato Regular"/>
            </a:endParaRPr>
          </a:p>
          <a:p>
            <a:pPr marL="293303" indent="-252663">
              <a:buClrTx/>
              <a:buChar char="•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sz="2800"/>
              <a:t> </a:t>
            </a:r>
            <a:r>
              <a:rPr sz="2800">
                <a:latin typeface="Lato Regular"/>
                <a:ea typeface="Lato Regular"/>
                <a:cs typeface="Lato Regular"/>
                <a:sym typeface="Lato Regular"/>
              </a:rPr>
              <a:t>retrieve message by number</a:t>
            </a:r>
            <a:endParaRPr>
              <a:latin typeface="Lato Regular"/>
              <a:ea typeface="Lato Regular"/>
              <a:cs typeface="Lato Regular"/>
              <a:sym typeface="Lato Regular"/>
            </a:endParaRPr>
          </a:p>
          <a:p>
            <a:pPr marL="293303" indent="-252663">
              <a:buClrTx/>
              <a:buChar char="•"/>
            </a:pP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sz="2800"/>
              <a:t> </a:t>
            </a:r>
            <a:r>
              <a:rPr sz="2800">
                <a:latin typeface="Lato Regular"/>
                <a:ea typeface="Lato Regular"/>
                <a:cs typeface="Lato Regular"/>
                <a:sym typeface="Lato Regular"/>
              </a:rPr>
              <a:t>delete</a:t>
            </a:r>
          </a:p>
          <a:p>
            <a:pPr marL="293303" indent="-252663">
              <a:buClrTx/>
              <a:buChar char="•"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quit</a:t>
            </a:r>
          </a:p>
        </p:txBody>
      </p:sp>
      <p:sp>
        <p:nvSpPr>
          <p:cNvPr id="836" name="C: list…"/>
          <p:cNvSpPr/>
          <p:nvPr/>
        </p:nvSpPr>
        <p:spPr>
          <a:xfrm>
            <a:off x="6172764" y="3285066"/>
            <a:ext cx="5522211" cy="504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C: list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C: retr 1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C: dele 1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     S: +OK </a:t>
            </a:r>
            <a:r>
              <a:rPr b="1" sz="1800"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</a:p>
        </p:txBody>
      </p:sp>
      <p:sp>
        <p:nvSpPr>
          <p:cNvPr id="837" name="S: +OK POP3 server ready…"/>
          <p:cNvSpPr/>
          <p:nvPr/>
        </p:nvSpPr>
        <p:spPr>
          <a:xfrm>
            <a:off x="7096195" y="839893"/>
            <a:ext cx="5110664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S: +OK POP3 server ready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C: user bob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S: +OK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C: pass hungry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Courier New"/>
            </a:pPr>
            <a:r>
              <a:rPr b="1" sz="2400">
                <a:latin typeface="Courier New"/>
                <a:ea typeface="Courier New"/>
                <a:cs typeface="Courier New"/>
                <a:sym typeface="Courier New"/>
              </a:rPr>
              <a:t>S: +OK</a:t>
            </a:r>
            <a:r>
              <a:rPr b="1" sz="1800">
                <a:latin typeface="Courier New"/>
                <a:ea typeface="Courier New"/>
                <a:cs typeface="Courier New"/>
                <a:sym typeface="Courier New"/>
              </a:rPr>
              <a:t> user successfully logged on</a:t>
            </a:r>
          </a:p>
        </p:txBody>
      </p:sp>
      <p:sp>
        <p:nvSpPr>
          <p:cNvPr id="838" name="Line"/>
          <p:cNvSpPr/>
          <p:nvPr/>
        </p:nvSpPr>
        <p:spPr>
          <a:xfrm>
            <a:off x="7071359" y="1205653"/>
            <a:ext cx="528321" cy="2072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046" y="21600"/>
                </a:lnTo>
              </a:path>
            </a:pathLst>
          </a:custGeom>
          <a:ln w="1905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9" name="Line"/>
          <p:cNvSpPr/>
          <p:nvPr/>
        </p:nvSpPr>
        <p:spPr>
          <a:xfrm flipV="1">
            <a:off x="4958080" y="2061351"/>
            <a:ext cx="1991361" cy="338667"/>
          </a:xfrm>
          <a:prstGeom prst="line">
            <a:avLst/>
          </a:prstGeom>
          <a:ln w="1905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0" name="Line"/>
          <p:cNvSpPr/>
          <p:nvPr/>
        </p:nvSpPr>
        <p:spPr>
          <a:xfrm>
            <a:off x="7073617" y="3454400"/>
            <a:ext cx="528321" cy="554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046" y="21600"/>
                </a:lnTo>
              </a:path>
            </a:pathLst>
          </a:custGeom>
          <a:ln w="19050">
            <a:solidFill>
              <a:srgbClr val="D81E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41" name="Line"/>
          <p:cNvSpPr/>
          <p:nvPr/>
        </p:nvSpPr>
        <p:spPr>
          <a:xfrm flipV="1">
            <a:off x="4483946" y="3851165"/>
            <a:ext cx="2428194" cy="2215485"/>
          </a:xfrm>
          <a:prstGeom prst="line">
            <a:avLst/>
          </a:prstGeom>
          <a:ln w="1905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2" name="Slide Number"/>
          <p:cNvSpPr txBox="1"/>
          <p:nvPr>
            <p:ph type="sldNum" sz="quarter" idx="2"/>
          </p:nvPr>
        </p:nvSpPr>
        <p:spPr>
          <a:xfrm>
            <a:off x="11992115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44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1000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2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1000"/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1000"/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1000"/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1000"/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1000"/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1000"/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2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1000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Class="entr" nodeType="withEffec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10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1000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1" dur="1000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5" dur="1000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0" dur="1000"/>
                                        <p:tgtEl>
                                          <p:spTgt spid="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5" dur="1000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9" dur="1000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3" dur="1000"/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8" dur="1000"/>
                                        <p:tgtEl>
                                          <p:spTgt spid="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3" dur="1000"/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8" dur="1000"/>
                                        <p:tgtEl>
                                          <p:spTgt spid="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2" dur="1000"/>
                                        <p:tgtEl>
                                          <p:spTgt spid="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7" dur="1000"/>
                                        <p:tgtEl>
                                          <p:spTgt spid="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2" dur="1000"/>
                                        <p:tgtEl>
                                          <p:spTgt spid="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7" dur="1000"/>
                                        <p:tgtEl>
                                          <p:spTgt spid="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2" dur="1000"/>
                                        <p:tgtEl>
                                          <p:spTgt spid="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6" dur="1000"/>
                                        <p:tgtEl>
                                          <p:spTgt spid="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35" grpId="1"/>
      <p:bldP build="whole" bldLvl="1" animBg="1" rev="0" advAuto="0" spid="839" grpId="3"/>
      <p:bldP build="p" bldLvl="5" animBg="1" rev="0" advAuto="0" spid="837" grpId="2"/>
      <p:bldP build="whole" bldLvl="1" animBg="1" rev="0" advAuto="0" spid="841" grpId="4"/>
      <p:bldP build="p" bldLvl="5" animBg="1" rev="0" advAuto="0" spid="836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MIME Based Email"/>
          <p:cNvSpPr txBox="1"/>
          <p:nvPr>
            <p:ph type="title"/>
          </p:nvPr>
        </p:nvSpPr>
        <p:spPr>
          <a:xfrm>
            <a:off x="762000" y="0"/>
            <a:ext cx="11049000" cy="1358900"/>
          </a:xfrm>
          <a:prstGeom prst="rect">
            <a:avLst/>
          </a:prstGeom>
        </p:spPr>
        <p:txBody>
          <a:bodyPr/>
          <a:lstStyle/>
          <a:p>
            <a:pPr/>
            <a:r>
              <a:t>MIME Based Email</a:t>
            </a:r>
          </a:p>
        </p:txBody>
      </p:sp>
      <p:sp>
        <p:nvSpPr>
          <p:cNvPr id="847" name="MIME based message structure…"/>
          <p:cNvSpPr txBox="1"/>
          <p:nvPr>
            <p:ph type="body" idx="1"/>
          </p:nvPr>
        </p:nvSpPr>
        <p:spPr>
          <a:xfrm>
            <a:off x="512233" y="1258711"/>
            <a:ext cx="11049001" cy="7505612"/>
          </a:xfrm>
          <a:prstGeom prst="rect">
            <a:avLst/>
          </a:prstGeom>
        </p:spPr>
        <p:txBody>
          <a:bodyPr/>
          <a:lstStyle/>
          <a:p>
            <a:pPr marL="311350" indent="-27071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MIME based message structure</a:t>
            </a:r>
          </a:p>
          <a:p>
            <a:pPr marL="7685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Collection of Header lines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Augment the original RFC822 headers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Describe the ways in which data is carried</a:t>
            </a:r>
          </a:p>
          <a:p>
            <a:pPr marL="7685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 type and sub-types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Defines how the content is to be interpreted</a:t>
            </a:r>
          </a:p>
          <a:p>
            <a:pPr marL="7685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Encoding of various data types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Enables sending of data as an ASCII email msg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Intermediate gateways require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That email content be ASCII</a:t>
            </a:r>
          </a:p>
          <a:p>
            <a:pPr marL="12257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Base64:</a:t>
            </a:r>
          </a:p>
          <a:p>
            <a:pPr marL="1682950" marR="0" indent="-270710" defTabSz="457200">
              <a:lnSpc>
                <a:spcPct val="100000"/>
              </a:lnSpc>
              <a:spcBef>
                <a:spcPts val="100"/>
              </a:spcBef>
              <a:buClrTx/>
              <a:buChar char="•"/>
              <a:defRPr sz="30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3 bytes of data represented in 4 bytes</a:t>
            </a:r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937082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50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8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1000"/>
                                        <p:tgtEl>
                                          <p:spTgt spid="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8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1000"/>
                                        <p:tgtEl>
                                          <p:spTgt spid="8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8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MIME Based Email"/>
          <p:cNvSpPr txBox="1"/>
          <p:nvPr>
            <p:ph type="title"/>
          </p:nvPr>
        </p:nvSpPr>
        <p:spPr>
          <a:xfrm>
            <a:off x="762000" y="0"/>
            <a:ext cx="11049000" cy="1524000"/>
          </a:xfrm>
          <a:prstGeom prst="rect">
            <a:avLst/>
          </a:prstGeom>
        </p:spPr>
        <p:txBody>
          <a:bodyPr/>
          <a:lstStyle/>
          <a:p>
            <a:pPr/>
            <a:r>
              <a:t>MIME Based Email</a:t>
            </a:r>
          </a:p>
        </p:txBody>
      </p:sp>
      <p:sp>
        <p:nvSpPr>
          <p:cNvPr id="853" name="Email Header…"/>
          <p:cNvSpPr txBox="1"/>
          <p:nvPr>
            <p:ph type="body" idx="1"/>
          </p:nvPr>
        </p:nvSpPr>
        <p:spPr>
          <a:xfrm>
            <a:off x="762000" y="1440744"/>
            <a:ext cx="11049000" cy="7549797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Email Header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MIME-Version: 1.1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Content-Type: &lt;type/subtype&gt;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Content-Transfer-Encoding: &lt;encoding type&gt;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7-bit, 8-bit, Base64, Binary, Quoted printable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Content-Id: &lt;message id&gt;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Content-Description: textual explanation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Examples:</a:t>
            </a:r>
          </a:p>
          <a:p>
            <a:pPr lvl="1">
              <a:buClrTx/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Ch02-SMTP-attachment.pcap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Look at MIME headers</a:t>
            </a:r>
          </a:p>
        </p:txBody>
      </p:sp>
      <p:sp>
        <p:nvSpPr>
          <p:cNvPr id="854" name="Slide Number"/>
          <p:cNvSpPr txBox="1"/>
          <p:nvPr>
            <p:ph type="sldNum" sz="quarter" idx="2"/>
          </p:nvPr>
        </p:nvSpPr>
        <p:spPr>
          <a:xfrm>
            <a:off x="120725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56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1000"/>
                                        <p:tgtEl>
                                          <p:spTgt spid="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1000"/>
                                        <p:tgtEl>
                                          <p:spTgt spid="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1000"/>
                                        <p:tgtEl>
                                          <p:spTgt spid="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11995911" y="9157539"/>
            <a:ext cx="282449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1" name="CN-Basic-L14-HTTP-Overview"/>
          <p:cNvSpPr txBox="1"/>
          <p:nvPr/>
        </p:nvSpPr>
        <p:spPr>
          <a:xfrm>
            <a:off x="4865808" y="9178411"/>
            <a:ext cx="3826013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CN-Basic-L14-HTTP-Overview</a:t>
            </a:r>
          </a:p>
        </p:txBody>
      </p:sp>
      <p:pic>
        <p:nvPicPr>
          <p:cNvPr id="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799" y="-101601"/>
            <a:ext cx="12307021" cy="9230266"/>
          </a:xfrm>
          <a:prstGeom prst="rect">
            <a:avLst/>
          </a:prstGeom>
        </p:spPr>
      </p:pic>
      <p:sp>
        <p:nvSpPr>
          <p:cNvPr id="63" name="Resources Acknowledgement"/>
          <p:cNvSpPr txBox="1"/>
          <p:nvPr/>
        </p:nvSpPr>
        <p:spPr>
          <a:xfrm>
            <a:off x="819767" y="344443"/>
            <a:ext cx="7019931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/>
            </a:lvl1pPr>
          </a:lstStyle>
          <a:p>
            <a:pPr/>
            <a:r>
              <a:t>Resources Acknowledgement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Base64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Base64 encoding</a:t>
            </a:r>
          </a:p>
        </p:txBody>
      </p:sp>
      <p:pic>
        <p:nvPicPr>
          <p:cNvPr id="859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33" y="1397000"/>
            <a:ext cx="11480801" cy="6623539"/>
          </a:xfrm>
          <a:prstGeom prst="rect">
            <a:avLst/>
          </a:prstGeom>
        </p:spPr>
      </p:pic>
      <p:pic>
        <p:nvPicPr>
          <p:cNvPr id="86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6800" y="8661400"/>
            <a:ext cx="1930400" cy="406400"/>
          </a:xfrm>
          <a:prstGeom prst="rect">
            <a:avLst/>
          </a:prstGeom>
        </p:spPr>
      </p:pic>
      <p:sp>
        <p:nvSpPr>
          <p:cNvPr id="861" name="Slide Number"/>
          <p:cNvSpPr txBox="1"/>
          <p:nvPr>
            <p:ph type="sldNum" sz="quarter" idx="2"/>
          </p:nvPr>
        </p:nvSpPr>
        <p:spPr>
          <a:xfrm>
            <a:off x="120217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63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Encode 18CS into base 64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3540" indent="-342900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Encode 18CS into base 64.</a:t>
            </a:r>
          </a:p>
          <a:p>
            <a:pPr marL="383540" indent="-342900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Write 18CS (ASCII) in hex/binary</a:t>
            </a:r>
          </a:p>
          <a:p>
            <a:pPr lvl="1" marL="783589" indent="-285749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0x31384353</a:t>
            </a:r>
          </a:p>
          <a:p>
            <a:pPr lvl="1" marL="783589" indent="-285749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Binary: 00110001 00111000  01000011 01010011</a:t>
            </a:r>
          </a:p>
          <a:p>
            <a:pPr marL="347445" indent="-306805">
              <a:spcBef>
                <a:spcPts val="700"/>
              </a:spcBef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Divide in blocks of 6 bits</a:t>
            </a:r>
          </a:p>
          <a:p>
            <a:pPr lvl="1" marL="783589" indent="-285749"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001100  010011 100001  000011  010100  11</a:t>
            </a:r>
            <a:r>
              <a:rPr>
                <a:solidFill>
                  <a:srgbClr val="929292"/>
                </a:solidFill>
              </a:rPr>
              <a:t>0000</a:t>
            </a:r>
            <a:endParaRPr>
              <a:solidFill>
                <a:srgbClr val="929292"/>
              </a:solidFill>
            </a:endParaRPr>
          </a:p>
          <a:p>
            <a:pPr lvl="1" marL="0" indent="0">
              <a:buClrTx/>
              <a:buSzTx/>
              <a:buNone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929292"/>
                </a:solidFill>
              </a:rPr>
              <a:t>             (12)        (19)        (33)          (3)          (20)         (48)</a:t>
            </a:r>
            <a:endParaRPr>
              <a:solidFill>
                <a:srgbClr val="929292"/>
              </a:solidFill>
            </a:endParaRPr>
          </a:p>
          <a:p>
            <a:pPr marL="326389" indent="-285749">
              <a:spcBef>
                <a:spcPts val="700"/>
              </a:spcBef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Index with these value in Base64 table</a:t>
            </a:r>
          </a:p>
          <a:p>
            <a:pPr lvl="1" marL="783589" indent="-285749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(12)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(19)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(33)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(3)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(20)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(48)</a:t>
            </a:r>
          </a:p>
          <a:p>
            <a:pPr lvl="1" marL="783589" indent="-285749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Encoded characters should be in blocks of 4.</a:t>
            </a:r>
          </a:p>
          <a:p>
            <a:pPr lvl="1" marL="783589" indent="-285749"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Add two filler characters ‘==‘</a:t>
            </a:r>
          </a:p>
          <a:p>
            <a:pPr marL="326389" indent="-285749">
              <a:spcBef>
                <a:spcPts val="700"/>
              </a:spcBef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Base64 encoded value</a:t>
            </a:r>
          </a:p>
          <a:p>
            <a:pPr lvl="1" marL="783589" indent="-285749"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MThDUw==</a:t>
            </a:r>
          </a:p>
        </p:txBody>
      </p:sp>
      <p:sp>
        <p:nvSpPr>
          <p:cNvPr id="8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68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  <p:sp>
        <p:nvSpPr>
          <p:cNvPr id="869" name="Base64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Base64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1000"/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1000"/>
                                        <p:tgtEl>
                                          <p:spTgt spid="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6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Installing Mail programs"/>
          <p:cNvSpPr txBox="1"/>
          <p:nvPr>
            <p:ph type="title"/>
          </p:nvPr>
        </p:nvSpPr>
        <p:spPr>
          <a:xfrm>
            <a:off x="762000" y="0"/>
            <a:ext cx="11049000" cy="1130300"/>
          </a:xfrm>
          <a:prstGeom prst="rect">
            <a:avLst/>
          </a:prstGeom>
        </p:spPr>
        <p:txBody>
          <a:bodyPr/>
          <a:lstStyle/>
          <a:p>
            <a:pPr/>
            <a:r>
              <a:t>Installing Mail programs</a:t>
            </a:r>
          </a:p>
        </p:txBody>
      </p:sp>
      <p:sp>
        <p:nvSpPr>
          <p:cNvPr id="872" name="On Ubuntu…"/>
          <p:cNvSpPr txBox="1"/>
          <p:nvPr>
            <p:ph type="body" idx="1"/>
          </p:nvPr>
        </p:nvSpPr>
        <p:spPr>
          <a:xfrm>
            <a:off x="402166" y="998088"/>
            <a:ext cx="11887598" cy="7757424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On Ubuntu</a:t>
            </a:r>
          </a:p>
          <a:p>
            <a:pPr lvl="1" marL="749972" indent="-252132">
              <a:buClrTx/>
              <a:buChar char="•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https://help.ubuntu.com/community/PostfixBasicSetupHowto</a:t>
            </a:r>
          </a:p>
          <a:p>
            <a:pPr lvl="1" marL="749972" indent="-252132">
              <a:buClrTx/>
              <a:buChar char="•"/>
              <a:defRPr sz="3000"/>
            </a:pPr>
          </a:p>
          <a:p>
            <a:pPr lvl="1" marL="749972" indent="-252132">
              <a:buClrTx/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apt-get install mailutils</a:t>
            </a:r>
          </a:p>
          <a:p>
            <a:pPr lvl="1" marL="749972" indent="-252132">
              <a:buClrTx/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apt-get install courier-pop</a:t>
            </a:r>
          </a:p>
          <a:p>
            <a:pPr lvl="1" marL="749972" indent="-252132">
              <a:buClrTx/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apt-get install courier-imap</a:t>
            </a:r>
          </a:p>
        </p:txBody>
      </p:sp>
      <p:sp>
        <p:nvSpPr>
          <p:cNvPr id="873" name="Slide Number"/>
          <p:cNvSpPr txBox="1"/>
          <p:nvPr>
            <p:ph type="sldNum" sz="quarter" idx="2"/>
          </p:nvPr>
        </p:nvSpPr>
        <p:spPr>
          <a:xfrm>
            <a:off x="12038682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75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OP3 (more) and IMAP"/>
          <p:cNvSpPr txBox="1"/>
          <p:nvPr>
            <p:ph type="title"/>
          </p:nvPr>
        </p:nvSpPr>
        <p:spPr>
          <a:xfrm>
            <a:off x="546100" y="56444"/>
            <a:ext cx="11049000" cy="1002454"/>
          </a:xfrm>
          <a:prstGeom prst="rect">
            <a:avLst/>
          </a:prstGeom>
        </p:spPr>
        <p:txBody>
          <a:bodyPr/>
          <a:lstStyle/>
          <a:p>
            <a:pPr/>
            <a:r>
              <a:t>POP3 (more) and IMAP</a:t>
            </a:r>
          </a:p>
        </p:txBody>
      </p:sp>
      <p:sp>
        <p:nvSpPr>
          <p:cNvPr id="878" name="more about POP3…"/>
          <p:cNvSpPr txBox="1"/>
          <p:nvPr>
            <p:ph type="body" sz="half" idx="1"/>
          </p:nvPr>
        </p:nvSpPr>
        <p:spPr>
          <a:xfrm>
            <a:off x="668866" y="1384017"/>
            <a:ext cx="5422901" cy="6985566"/>
          </a:xfrm>
          <a:prstGeom prst="rect">
            <a:avLst/>
          </a:prstGeom>
        </p:spPr>
        <p:txBody>
          <a:bodyPr/>
          <a:lstStyle/>
          <a:p>
            <a:pPr marL="441339" indent="-342900">
              <a:buClrTx/>
              <a:buChar char="•"/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more about POP3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previous example uses POP3 “download and delete” mode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Bob cannot re-read e-mail if he changes client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POP3 “download-and-keep”: copies of messages on different clients</a:t>
            </a:r>
          </a:p>
          <a:p>
            <a:pPr marL="347445" indent="-306805">
              <a:buClrTx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POP3 is stateless across sessions</a:t>
            </a:r>
          </a:p>
        </p:txBody>
      </p:sp>
      <p:sp>
        <p:nvSpPr>
          <p:cNvPr id="879" name="IMAP (RFC 3501)…"/>
          <p:cNvSpPr/>
          <p:nvPr/>
        </p:nvSpPr>
        <p:spPr>
          <a:xfrm>
            <a:off x="6375400" y="1185333"/>
            <a:ext cx="5435600" cy="5506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1339" indent="-342900">
              <a:lnSpc>
                <a:spcPct val="85000"/>
              </a:lnSpc>
              <a:spcBef>
                <a:spcPts val="900"/>
              </a:spcBef>
              <a:buSzPct val="100000"/>
              <a:buChar char="•"/>
              <a:defRPr i="1" sz="3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IMAP (RFC 3501)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keeps all messages in one place: at server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allows user to organize messages in folders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keeps user state across sessions: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SzPct val="100000"/>
              <a:buChar char="•"/>
              <a:defRPr sz="34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names of folders and mappings between message IDs and folder name</a:t>
            </a:r>
          </a:p>
        </p:txBody>
      </p:sp>
      <p:sp>
        <p:nvSpPr>
          <p:cNvPr id="880" name="Slide Number"/>
          <p:cNvSpPr txBox="1"/>
          <p:nvPr>
            <p:ph type="sldNum" sz="quarter" idx="2"/>
          </p:nvPr>
        </p:nvSpPr>
        <p:spPr>
          <a:xfrm>
            <a:off x="117169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82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8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10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/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/>
                                        <p:tgtEl>
                                          <p:spTgt spid="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8" grpId="1"/>
      <p:bldP build="p" bldLvl="5" animBg="1" rev="0" advAuto="0" spid="879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OP3 vs IMAP4"/>
          <p:cNvSpPr txBox="1"/>
          <p:nvPr>
            <p:ph type="title"/>
          </p:nvPr>
        </p:nvSpPr>
        <p:spPr>
          <a:xfrm>
            <a:off x="762000" y="0"/>
            <a:ext cx="1104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POP3 vs IMAP4</a:t>
            </a:r>
          </a:p>
        </p:txBody>
      </p:sp>
      <p:sp>
        <p:nvSpPr>
          <p:cNvPr id="885" name="POP3 deficiencies…"/>
          <p:cNvSpPr txBox="1"/>
          <p:nvPr>
            <p:ph type="body" idx="1"/>
          </p:nvPr>
        </p:nvSpPr>
        <p:spPr>
          <a:xfrm>
            <a:off x="641353" y="1339144"/>
            <a:ext cx="11049001" cy="6808156"/>
          </a:xfrm>
          <a:prstGeom prst="rect">
            <a:avLst/>
          </a:prstGeom>
        </p:spPr>
        <p:txBody>
          <a:bodyPr/>
          <a:lstStyle/>
          <a:p>
            <a:pPr marL="329397" indent="-288757">
              <a:lnSpc>
                <a:spcPct val="100000"/>
              </a:lnSpc>
              <a:spcBef>
                <a:spcPts val="200"/>
              </a:spcBef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200"/>
              <a:t>POP3 deficiencies</a:t>
            </a:r>
            <a:endParaRPr sz="3200"/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Does not allow user to organize mails on server</a:t>
            </a:r>
          </a:p>
          <a:p>
            <a:pPr marL="12077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can not have different folders on server</a:t>
            </a:r>
          </a:p>
          <a:p>
            <a:pPr marL="12077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 can create folders on local system</a:t>
            </a:r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Does not allow partial email content check</a:t>
            </a:r>
          </a:p>
          <a:p>
            <a:pPr marL="329397" indent="-288757">
              <a:lnSpc>
                <a:spcPct val="100000"/>
              </a:lnSpc>
              <a:spcBef>
                <a:spcPts val="200"/>
              </a:spcBef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200"/>
              <a:t>IMAP4 features</a:t>
            </a:r>
            <a:endParaRPr sz="3200"/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can check email header prior to download</a:t>
            </a:r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can search the contents prior to download</a:t>
            </a:r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Allows partial download (MIME multipart)</a:t>
            </a:r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can create, delete, rename mailboxes</a:t>
            </a:r>
          </a:p>
          <a:p>
            <a:pPr marL="12077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can create a hierarchy of mailboxes</a:t>
            </a:r>
          </a:p>
          <a:p>
            <a:pPr marL="329397" indent="-288757">
              <a:lnSpc>
                <a:spcPct val="100000"/>
              </a:lnSpc>
              <a:spcBef>
                <a:spcPts val="200"/>
              </a:spcBef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200"/>
              <a:t>Web based email</a:t>
            </a:r>
            <a:endParaRPr sz="3200"/>
          </a:p>
          <a:p>
            <a:pPr marL="7505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Using HTTP with a email website</a:t>
            </a:r>
          </a:p>
          <a:p>
            <a:pPr marL="1207703" marR="0" indent="-252663" defTabSz="457200">
              <a:lnSpc>
                <a:spcPct val="100000"/>
              </a:lnSpc>
              <a:spcBef>
                <a:spcPts val="200"/>
              </a:spcBef>
              <a:buClrTx/>
              <a:buChar char="•"/>
              <a:defRPr sz="2800">
                <a:uFillTx/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Hotmail, gmail, etc</a:t>
            </a:r>
          </a:p>
        </p:txBody>
      </p:sp>
      <p:sp>
        <p:nvSpPr>
          <p:cNvPr id="886" name="Slide Number"/>
          <p:cNvSpPr txBox="1"/>
          <p:nvPr>
            <p:ph type="sldNum" sz="quarter" idx="2"/>
          </p:nvPr>
        </p:nvSpPr>
        <p:spPr>
          <a:xfrm>
            <a:off x="118185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88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1000"/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1000"/>
                                        <p:tgtEl>
                                          <p:spTgt spid="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1000"/>
                                        <p:tgtEl>
                                          <p:spTgt spid="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/>
                                        <p:tgtEl>
                                          <p:spTgt spid="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ummary"/>
          <p:cNvSpPr txBox="1"/>
          <p:nvPr>
            <p:ph type="title"/>
          </p:nvPr>
        </p:nvSpPr>
        <p:spPr>
          <a:xfrm>
            <a:off x="762000" y="0"/>
            <a:ext cx="11049000" cy="110278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891" name="User Agent…"/>
          <p:cNvSpPr txBox="1"/>
          <p:nvPr>
            <p:ph type="body" idx="1"/>
          </p:nvPr>
        </p:nvSpPr>
        <p:spPr>
          <a:xfrm>
            <a:off x="626533" y="1145822"/>
            <a:ext cx="11049001" cy="793370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Agent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agent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transfer protocol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SMTP, POP3, IMAP4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authorization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ASCII text</a:t>
            </a:r>
          </a:p>
          <a:p>
            <a:pPr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MIME email</a:t>
            </a:r>
          </a:p>
          <a:p>
            <a:pPr lvl="1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uses Base64 encoding</a:t>
            </a:r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94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1000"/>
                                        <p:tgtEl>
                                          <p:spTgt spid="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1000"/>
                                        <p:tgtEl>
                                          <p:spTgt spid="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ectronic mail"/>
          <p:cNvSpPr txBox="1"/>
          <p:nvPr>
            <p:ph type="title"/>
          </p:nvPr>
        </p:nvSpPr>
        <p:spPr>
          <a:xfrm>
            <a:off x="663786" y="151271"/>
            <a:ext cx="11049001" cy="1018258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Electronic mail</a:t>
            </a:r>
          </a:p>
        </p:txBody>
      </p:sp>
      <p:sp>
        <p:nvSpPr>
          <p:cNvPr id="66" name="Three major components:…"/>
          <p:cNvSpPr txBox="1"/>
          <p:nvPr>
            <p:ph type="body" sz="half" idx="1"/>
          </p:nvPr>
        </p:nvSpPr>
        <p:spPr>
          <a:xfrm>
            <a:off x="722486" y="1470679"/>
            <a:ext cx="5594775" cy="6812242"/>
          </a:xfrm>
          <a:prstGeom prst="rect">
            <a:avLst/>
          </a:prstGeom>
        </p:spPr>
        <p:txBody>
          <a:bodyPr/>
          <a:lstStyle/>
          <a:p>
            <a:pPr marL="441339" indent="-342900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Three major components: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agents 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servers 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simple mail transfer protocol: SMTP (RFC 5321)</a:t>
            </a:r>
          </a:p>
          <a:p>
            <a:pPr lvl="1" marL="783589" indent="-285749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obsoletes RFC 2821</a:t>
            </a:r>
          </a:p>
          <a:p>
            <a:pPr marL="495481" indent="-397042">
              <a:lnSpc>
                <a:spcPct val="90000"/>
              </a:lnSpc>
              <a:spcBef>
                <a:spcPts val="0"/>
              </a:spcBef>
              <a:buClrTx/>
              <a:buChar char="•"/>
              <a:defRPr i="1" sz="3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Agent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a.k.a. “mail reader”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composing, editing, reading mail messages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e.g.: Applications: Outlook, Thunderbird, Mail(Apple)</a:t>
            </a:r>
          </a:p>
          <a:p>
            <a:pPr marL="347445" indent="-306805">
              <a:lnSpc>
                <a:spcPct val="90000"/>
              </a:lnSpc>
              <a:spcBef>
                <a:spcPts val="0"/>
              </a:spcBef>
              <a:buClrTx/>
              <a:buChar char="•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Outgoing, incoming messages stored on server</a:t>
            </a:r>
          </a:p>
        </p:txBody>
      </p:sp>
      <p:sp>
        <p:nvSpPr>
          <p:cNvPr id="67" name="Rectangle"/>
          <p:cNvSpPr/>
          <p:nvPr/>
        </p:nvSpPr>
        <p:spPr>
          <a:xfrm>
            <a:off x="9902613" y="894080"/>
            <a:ext cx="2603501" cy="1395307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" name="Group"/>
          <p:cNvGrpSpPr/>
          <p:nvPr/>
        </p:nvGrpSpPr>
        <p:grpSpPr>
          <a:xfrm>
            <a:off x="10040338" y="819573"/>
            <a:ext cx="2488071" cy="1303194"/>
            <a:chOff x="0" y="0"/>
            <a:chExt cx="2488070" cy="1303192"/>
          </a:xfrm>
        </p:grpSpPr>
        <p:sp>
          <p:nvSpPr>
            <p:cNvPr id="68" name="user mailbox"/>
            <p:cNvSpPr/>
            <p:nvPr/>
          </p:nvSpPr>
          <p:spPr>
            <a:xfrm>
              <a:off x="581652" y="880533"/>
              <a:ext cx="1756003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lvl1pPr>
            </a:lstStyle>
            <a:p>
              <a:pPr/>
              <a:r>
                <a:t>user mailbox</a:t>
              </a:r>
            </a:p>
          </p:txBody>
        </p:sp>
        <p:grpSp>
          <p:nvGrpSpPr>
            <p:cNvPr id="77" name="Group"/>
            <p:cNvGrpSpPr/>
            <p:nvPr/>
          </p:nvGrpSpPr>
          <p:grpSpPr>
            <a:xfrm>
              <a:off x="0" y="164817"/>
              <a:ext cx="1016000" cy="266701"/>
              <a:chOff x="0" y="0"/>
              <a:chExt cx="1016000" cy="266700"/>
            </a:xfrm>
          </p:grpSpPr>
          <p:sp>
            <p:nvSpPr>
              <p:cNvPr id="69" name="Rectangle"/>
              <p:cNvSpPr/>
              <p:nvPr/>
            </p:nvSpPr>
            <p:spPr>
              <a:xfrm>
                <a:off x="0" y="0"/>
                <a:ext cx="1016000" cy="266700"/>
              </a:xfrm>
              <a:prstGeom prst="rect">
                <a:avLst/>
              </a:prstGeom>
              <a:solidFill>
                <a:srgbClr val="00F900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" name="Line"/>
              <p:cNvSpPr/>
              <p:nvPr/>
            </p:nvSpPr>
            <p:spPr>
              <a:xfrm>
                <a:off x="106961" y="5700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1" name="Line"/>
              <p:cNvSpPr/>
              <p:nvPr/>
            </p:nvSpPr>
            <p:spPr>
              <a:xfrm flipH="1">
                <a:off x="356728" y="60959"/>
                <a:ext cx="13548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2" name="Line"/>
              <p:cNvSpPr/>
              <p:nvPr/>
            </p:nvSpPr>
            <p:spPr>
              <a:xfrm>
                <a:off x="480906" y="6547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3" name="Line"/>
              <p:cNvSpPr/>
              <p:nvPr/>
            </p:nvSpPr>
            <p:spPr>
              <a:xfrm>
                <a:off x="609600" y="60959"/>
                <a:ext cx="2258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4" name="Line"/>
              <p:cNvSpPr/>
              <p:nvPr/>
            </p:nvSpPr>
            <p:spPr>
              <a:xfrm>
                <a:off x="747324" y="60959"/>
                <a:ext cx="2258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" name="Line"/>
              <p:cNvSpPr/>
              <p:nvPr/>
            </p:nvSpPr>
            <p:spPr>
              <a:xfrm>
                <a:off x="873759" y="60959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6" name="Line"/>
              <p:cNvSpPr/>
              <p:nvPr/>
            </p:nvSpPr>
            <p:spPr>
              <a:xfrm>
                <a:off x="230292" y="5700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78" name="Rectangle"/>
            <p:cNvSpPr/>
            <p:nvPr/>
          </p:nvSpPr>
          <p:spPr>
            <a:xfrm>
              <a:off x="31608" y="100245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" name="outgoing…"/>
            <p:cNvSpPr/>
            <p:nvPr/>
          </p:nvSpPr>
          <p:spPr>
            <a:xfrm>
              <a:off x="327701" y="0"/>
              <a:ext cx="2160370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outgoing </a:t>
              </a:r>
            </a:p>
            <a:p>
              <a:pPr algn="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message queue</a:t>
              </a:r>
            </a:p>
          </p:txBody>
        </p:sp>
      </p:grpSp>
      <p:sp>
        <p:nvSpPr>
          <p:cNvPr id="81" name="Line"/>
          <p:cNvSpPr/>
          <p:nvPr/>
        </p:nvSpPr>
        <p:spPr>
          <a:xfrm>
            <a:off x="8430542" y="3707271"/>
            <a:ext cx="1589725" cy="1589724"/>
          </a:xfrm>
          <a:prstGeom prst="line">
            <a:avLst/>
          </a:prstGeom>
          <a:ln w="50800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1" name="Group"/>
          <p:cNvGrpSpPr/>
          <p:nvPr/>
        </p:nvGrpSpPr>
        <p:grpSpPr>
          <a:xfrm>
            <a:off x="9812302" y="3964657"/>
            <a:ext cx="1422401" cy="1774615"/>
            <a:chOff x="0" y="0"/>
            <a:chExt cx="1422399" cy="1774613"/>
          </a:xfrm>
        </p:grpSpPr>
        <p:grpSp>
          <p:nvGrpSpPr>
            <p:cNvPr id="114" name="Group"/>
            <p:cNvGrpSpPr/>
            <p:nvPr/>
          </p:nvGrpSpPr>
          <p:grpSpPr>
            <a:xfrm>
              <a:off x="0" y="-1"/>
              <a:ext cx="679591" cy="1018259"/>
              <a:chOff x="0" y="0"/>
              <a:chExt cx="679590" cy="1018257"/>
            </a:xfrm>
          </p:grpSpPr>
          <p:sp>
            <p:nvSpPr>
              <p:cNvPr id="82" name="Shape"/>
              <p:cNvSpPr/>
              <p:nvPr/>
            </p:nvSpPr>
            <p:spPr>
              <a:xfrm>
                <a:off x="537949" y="1699"/>
                <a:ext cx="134965" cy="971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3" name="Rectangle"/>
              <p:cNvSpPr/>
              <p:nvPr/>
            </p:nvSpPr>
            <p:spPr>
              <a:xfrm>
                <a:off x="30197" y="0"/>
                <a:ext cx="498845" cy="970660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4" name="Shape"/>
              <p:cNvSpPr/>
              <p:nvPr/>
            </p:nvSpPr>
            <p:spPr>
              <a:xfrm>
                <a:off x="565899" y="59922"/>
                <a:ext cx="77924" cy="88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5" name="Shape"/>
              <p:cNvSpPr/>
              <p:nvPr/>
            </p:nvSpPr>
            <p:spPr>
              <a:xfrm>
                <a:off x="545580" y="518441"/>
                <a:ext cx="125427" cy="80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6" name="Rectangle"/>
              <p:cNvSpPr/>
              <p:nvPr/>
            </p:nvSpPr>
            <p:spPr>
              <a:xfrm>
                <a:off x="33859" y="113045"/>
                <a:ext cx="284714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89" name="Group"/>
              <p:cNvGrpSpPr/>
              <p:nvPr/>
            </p:nvGrpSpPr>
            <p:grpSpPr>
              <a:xfrm>
                <a:off x="291199" y="101570"/>
                <a:ext cx="275554" cy="61180"/>
                <a:chOff x="0" y="0"/>
                <a:chExt cx="275553" cy="61179"/>
              </a:xfrm>
            </p:grpSpPr>
            <p:sp>
              <p:nvSpPr>
                <p:cNvPr id="87" name="Rounded Rectangle"/>
                <p:cNvSpPr/>
                <p:nvPr/>
              </p:nvSpPr>
              <p:spPr>
                <a:xfrm>
                  <a:off x="0" y="0"/>
                  <a:ext cx="275554" cy="61180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" name="Rounded Rectangle"/>
                <p:cNvSpPr/>
                <p:nvPr/>
              </p:nvSpPr>
              <p:spPr>
                <a:xfrm>
                  <a:off x="6880" y="6650"/>
                  <a:ext cx="261796" cy="4743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" name="Rectangle"/>
              <p:cNvSpPr/>
              <p:nvPr/>
            </p:nvSpPr>
            <p:spPr>
              <a:xfrm>
                <a:off x="40536" y="250739"/>
                <a:ext cx="284714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93" name="Group"/>
              <p:cNvGrpSpPr/>
              <p:nvPr/>
            </p:nvGrpSpPr>
            <p:grpSpPr>
              <a:xfrm>
                <a:off x="289099" y="239295"/>
                <a:ext cx="277848" cy="58587"/>
                <a:chOff x="0" y="0"/>
                <a:chExt cx="277846" cy="58586"/>
              </a:xfrm>
            </p:grpSpPr>
            <p:sp>
              <p:nvSpPr>
                <p:cNvPr id="91" name="Rounded Rectangle"/>
                <p:cNvSpPr/>
                <p:nvPr/>
              </p:nvSpPr>
              <p:spPr>
                <a:xfrm>
                  <a:off x="0" y="0"/>
                  <a:ext cx="277847" cy="58587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" name="Rounded Rectangle"/>
                <p:cNvSpPr/>
                <p:nvPr/>
              </p:nvSpPr>
              <p:spPr>
                <a:xfrm>
                  <a:off x="6497" y="6964"/>
                  <a:ext cx="264089" cy="4506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4" name="Rectangle"/>
              <p:cNvSpPr/>
              <p:nvPr/>
            </p:nvSpPr>
            <p:spPr>
              <a:xfrm>
                <a:off x="36243" y="395233"/>
                <a:ext cx="284714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" name="Rectangle"/>
              <p:cNvSpPr/>
              <p:nvPr/>
            </p:nvSpPr>
            <p:spPr>
              <a:xfrm>
                <a:off x="42920" y="521453"/>
                <a:ext cx="282330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98" name="Group"/>
              <p:cNvGrpSpPr/>
              <p:nvPr/>
            </p:nvGrpSpPr>
            <p:grpSpPr>
              <a:xfrm>
                <a:off x="284197" y="510052"/>
                <a:ext cx="277560" cy="63250"/>
                <a:chOff x="0" y="0"/>
                <a:chExt cx="277559" cy="63248"/>
              </a:xfrm>
            </p:grpSpPr>
            <p:sp>
              <p:nvSpPr>
                <p:cNvPr id="96" name="Rounded Rectangle"/>
                <p:cNvSpPr/>
                <p:nvPr/>
              </p:nvSpPr>
              <p:spPr>
                <a:xfrm>
                  <a:off x="0" y="0"/>
                  <a:ext cx="277560" cy="63249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" name="Rounded Rectangle"/>
                <p:cNvSpPr/>
                <p:nvPr/>
              </p:nvSpPr>
              <p:spPr>
                <a:xfrm>
                  <a:off x="7218" y="6925"/>
                  <a:ext cx="264161" cy="49861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9" name="Shape"/>
              <p:cNvSpPr/>
              <p:nvPr/>
            </p:nvSpPr>
            <p:spPr>
              <a:xfrm>
                <a:off x="547487" y="393108"/>
                <a:ext cx="125427" cy="79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02" name="Group"/>
              <p:cNvGrpSpPr/>
              <p:nvPr/>
            </p:nvGrpSpPr>
            <p:grpSpPr>
              <a:xfrm>
                <a:off x="291407" y="381634"/>
                <a:ext cx="268755" cy="58648"/>
                <a:chOff x="0" y="0"/>
                <a:chExt cx="268753" cy="58647"/>
              </a:xfrm>
            </p:grpSpPr>
            <p:sp>
              <p:nvSpPr>
                <p:cNvPr id="100" name="Rounded Rectangle"/>
                <p:cNvSpPr/>
                <p:nvPr/>
              </p:nvSpPr>
              <p:spPr>
                <a:xfrm>
                  <a:off x="0" y="0"/>
                  <a:ext cx="268754" cy="58648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" name="Rounded Rectangle"/>
                <p:cNvSpPr/>
                <p:nvPr/>
              </p:nvSpPr>
              <p:spPr>
                <a:xfrm>
                  <a:off x="1913" y="9807"/>
                  <a:ext cx="257270" cy="45050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03" name="Rectangle"/>
              <p:cNvSpPr/>
              <p:nvPr/>
            </p:nvSpPr>
            <p:spPr>
              <a:xfrm>
                <a:off x="528411" y="0"/>
                <a:ext cx="33861" cy="973210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" name="Shape"/>
              <p:cNvSpPr/>
              <p:nvPr/>
            </p:nvSpPr>
            <p:spPr>
              <a:xfrm>
                <a:off x="558933" y="245639"/>
                <a:ext cx="113028" cy="90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" name="Shape"/>
              <p:cNvSpPr/>
              <p:nvPr/>
            </p:nvSpPr>
            <p:spPr>
              <a:xfrm>
                <a:off x="560364" y="106670"/>
                <a:ext cx="116366" cy="101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6" name="Oval"/>
              <p:cNvSpPr/>
              <p:nvPr/>
            </p:nvSpPr>
            <p:spPr>
              <a:xfrm>
                <a:off x="657176" y="927736"/>
                <a:ext cx="22415" cy="40799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" name="Shape"/>
              <p:cNvSpPr/>
              <p:nvPr/>
            </p:nvSpPr>
            <p:spPr>
              <a:xfrm>
                <a:off x="554163" y="928586"/>
                <a:ext cx="116843" cy="8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" name="Rounded Rectangle"/>
              <p:cNvSpPr/>
              <p:nvPr/>
            </p:nvSpPr>
            <p:spPr>
              <a:xfrm>
                <a:off x="0" y="954935"/>
                <a:ext cx="571334" cy="63323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9" name="Rounded Rectangle"/>
              <p:cNvSpPr/>
              <p:nvPr/>
            </p:nvSpPr>
            <p:spPr>
              <a:xfrm>
                <a:off x="30197" y="970658"/>
                <a:ext cx="510290" cy="34000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" name="Oval"/>
              <p:cNvSpPr/>
              <p:nvPr/>
            </p:nvSpPr>
            <p:spPr>
              <a:xfrm>
                <a:off x="79165" y="830839"/>
                <a:ext cx="76783" cy="60774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1" name="Oval"/>
              <p:cNvSpPr/>
              <p:nvPr/>
            </p:nvSpPr>
            <p:spPr>
              <a:xfrm>
                <a:off x="165009" y="830839"/>
                <a:ext cx="76783" cy="60774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2" name="Oval"/>
              <p:cNvSpPr/>
              <p:nvPr/>
            </p:nvSpPr>
            <p:spPr>
              <a:xfrm>
                <a:off x="246097" y="828715"/>
                <a:ext cx="76783" cy="60774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3" name="Rectangle"/>
              <p:cNvSpPr/>
              <p:nvPr/>
            </p:nvSpPr>
            <p:spPr>
              <a:xfrm>
                <a:off x="440183" y="598375"/>
                <a:ext cx="40538" cy="322987"/>
              </a:xfrm>
              <a:prstGeom prst="rect">
                <a:avLst/>
              </a:prstGeom>
              <a:solidFill>
                <a:srgbClr val="363636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0" name="Group"/>
            <p:cNvGrpSpPr/>
            <p:nvPr/>
          </p:nvGrpSpPr>
          <p:grpSpPr>
            <a:xfrm>
              <a:off x="270933" y="282221"/>
              <a:ext cx="1151467" cy="1492393"/>
              <a:chOff x="0" y="0"/>
              <a:chExt cx="1151466" cy="1492391"/>
            </a:xfrm>
          </p:grpSpPr>
          <p:sp>
            <p:nvSpPr>
              <p:cNvPr id="115" name="Rectangle"/>
              <p:cNvSpPr/>
              <p:nvPr/>
            </p:nvSpPr>
            <p:spPr>
              <a:xfrm>
                <a:off x="0" y="56444"/>
                <a:ext cx="1151467" cy="1435948"/>
              </a:xfrm>
              <a:prstGeom prst="rect">
                <a:avLst/>
              </a:prstGeom>
              <a:solidFill>
                <a:srgbClr val="D6D7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" name="mail…"/>
              <p:cNvSpPr/>
              <p:nvPr/>
            </p:nvSpPr>
            <p:spPr>
              <a:xfrm>
                <a:off x="85748" y="0"/>
                <a:ext cx="948363" cy="752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/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mail</a:t>
                </a:r>
              </a:p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server</a:t>
                </a:r>
              </a:p>
            </p:txBody>
          </p:sp>
          <p:sp>
            <p:nvSpPr>
              <p:cNvPr id="117" name="Rectangle"/>
              <p:cNvSpPr/>
              <p:nvPr/>
            </p:nvSpPr>
            <p:spPr>
              <a:xfrm>
                <a:off x="54186" y="855698"/>
                <a:ext cx="1016001" cy="266701"/>
              </a:xfrm>
              <a:prstGeom prst="rect">
                <a:avLst/>
              </a:prstGeom>
              <a:solidFill>
                <a:srgbClr val="00F900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" name="Line"/>
              <p:cNvSpPr/>
              <p:nvPr/>
            </p:nvSpPr>
            <p:spPr>
              <a:xfrm>
                <a:off x="164817" y="922020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9" name="Line"/>
              <p:cNvSpPr/>
              <p:nvPr/>
            </p:nvSpPr>
            <p:spPr>
              <a:xfrm>
                <a:off x="406964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0" name="Line"/>
              <p:cNvSpPr/>
              <p:nvPr/>
            </p:nvSpPr>
            <p:spPr>
              <a:xfrm>
                <a:off x="535093" y="921173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1" name="Line"/>
              <p:cNvSpPr/>
              <p:nvPr/>
            </p:nvSpPr>
            <p:spPr>
              <a:xfrm>
                <a:off x="660964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2" name="Line"/>
              <p:cNvSpPr/>
              <p:nvPr/>
            </p:nvSpPr>
            <p:spPr>
              <a:xfrm>
                <a:off x="801511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3" name="Line"/>
              <p:cNvSpPr/>
              <p:nvPr/>
            </p:nvSpPr>
            <p:spPr>
              <a:xfrm>
                <a:off x="927946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4" name="Line"/>
              <p:cNvSpPr/>
              <p:nvPr/>
            </p:nvSpPr>
            <p:spPr>
              <a:xfrm>
                <a:off x="279964" y="922020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72249" y="1232746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Rectangle"/>
              <p:cNvSpPr/>
              <p:nvPr/>
            </p:nvSpPr>
            <p:spPr>
              <a:xfrm>
                <a:off x="267264" y="1232746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Rectangle"/>
              <p:cNvSpPr/>
              <p:nvPr/>
            </p:nvSpPr>
            <p:spPr>
              <a:xfrm>
                <a:off x="460586" y="1230489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Rectangle"/>
              <p:cNvSpPr/>
              <p:nvPr/>
            </p:nvSpPr>
            <p:spPr>
              <a:xfrm>
                <a:off x="679591" y="1226820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Rectangle"/>
              <p:cNvSpPr/>
              <p:nvPr/>
            </p:nvSpPr>
            <p:spPr>
              <a:xfrm>
                <a:off x="896337" y="1226820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81" name="Group"/>
          <p:cNvGrpSpPr/>
          <p:nvPr/>
        </p:nvGrpSpPr>
        <p:grpSpPr>
          <a:xfrm>
            <a:off x="6978791" y="5946987"/>
            <a:ext cx="1411112" cy="1783645"/>
            <a:chOff x="0" y="0"/>
            <a:chExt cx="1411111" cy="1783644"/>
          </a:xfrm>
        </p:grpSpPr>
        <p:grpSp>
          <p:nvGrpSpPr>
            <p:cNvPr id="164" name="Group"/>
            <p:cNvGrpSpPr/>
            <p:nvPr/>
          </p:nvGrpSpPr>
          <p:grpSpPr>
            <a:xfrm>
              <a:off x="0" y="-1"/>
              <a:ext cx="679592" cy="1018259"/>
              <a:chOff x="0" y="0"/>
              <a:chExt cx="679591" cy="1018257"/>
            </a:xfrm>
          </p:grpSpPr>
          <p:sp>
            <p:nvSpPr>
              <p:cNvPr id="132" name="Shape"/>
              <p:cNvSpPr/>
              <p:nvPr/>
            </p:nvSpPr>
            <p:spPr>
              <a:xfrm>
                <a:off x="537950" y="1699"/>
                <a:ext cx="134965" cy="971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31475" y="0"/>
                <a:ext cx="498845" cy="970660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Shape"/>
              <p:cNvSpPr/>
              <p:nvPr/>
            </p:nvSpPr>
            <p:spPr>
              <a:xfrm>
                <a:off x="565899" y="59921"/>
                <a:ext cx="77924" cy="88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Shape"/>
              <p:cNvSpPr/>
              <p:nvPr/>
            </p:nvSpPr>
            <p:spPr>
              <a:xfrm>
                <a:off x="545580" y="514653"/>
                <a:ext cx="125427" cy="80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Rectangle"/>
              <p:cNvSpPr/>
              <p:nvPr/>
            </p:nvSpPr>
            <p:spPr>
              <a:xfrm>
                <a:off x="33859" y="113045"/>
                <a:ext cx="284714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39" name="Group"/>
              <p:cNvGrpSpPr/>
              <p:nvPr/>
            </p:nvGrpSpPr>
            <p:grpSpPr>
              <a:xfrm>
                <a:off x="291200" y="101570"/>
                <a:ext cx="275554" cy="61180"/>
                <a:chOff x="0" y="0"/>
                <a:chExt cx="275553" cy="61179"/>
              </a:xfrm>
            </p:grpSpPr>
            <p:sp>
              <p:nvSpPr>
                <p:cNvPr id="137" name="Rounded Rectangle"/>
                <p:cNvSpPr/>
                <p:nvPr/>
              </p:nvSpPr>
              <p:spPr>
                <a:xfrm>
                  <a:off x="0" y="0"/>
                  <a:ext cx="275554" cy="61180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38" name="Rounded Rectangle"/>
                <p:cNvSpPr/>
                <p:nvPr/>
              </p:nvSpPr>
              <p:spPr>
                <a:xfrm>
                  <a:off x="6879" y="6649"/>
                  <a:ext cx="261796" cy="4743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40" name="Rectangle"/>
              <p:cNvSpPr/>
              <p:nvPr/>
            </p:nvSpPr>
            <p:spPr>
              <a:xfrm>
                <a:off x="40537" y="250738"/>
                <a:ext cx="284713" cy="20401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43" name="Group"/>
              <p:cNvGrpSpPr/>
              <p:nvPr/>
            </p:nvGrpSpPr>
            <p:grpSpPr>
              <a:xfrm>
                <a:off x="289100" y="239295"/>
                <a:ext cx="277847" cy="58588"/>
                <a:chOff x="0" y="0"/>
                <a:chExt cx="277846" cy="58586"/>
              </a:xfrm>
            </p:grpSpPr>
            <p:sp>
              <p:nvSpPr>
                <p:cNvPr id="141" name="Rounded Rectangle"/>
                <p:cNvSpPr/>
                <p:nvPr/>
              </p:nvSpPr>
              <p:spPr>
                <a:xfrm>
                  <a:off x="0" y="0"/>
                  <a:ext cx="277847" cy="58587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2" name="Rounded Rectangle"/>
                <p:cNvSpPr/>
                <p:nvPr/>
              </p:nvSpPr>
              <p:spPr>
                <a:xfrm>
                  <a:off x="6497" y="6964"/>
                  <a:ext cx="264089" cy="4506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44" name="Rectangle"/>
              <p:cNvSpPr/>
              <p:nvPr/>
            </p:nvSpPr>
            <p:spPr>
              <a:xfrm>
                <a:off x="36245" y="395232"/>
                <a:ext cx="284713" cy="20401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2921" y="521453"/>
                <a:ext cx="282329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48" name="Group"/>
              <p:cNvGrpSpPr/>
              <p:nvPr/>
            </p:nvGrpSpPr>
            <p:grpSpPr>
              <a:xfrm>
                <a:off x="284524" y="510051"/>
                <a:ext cx="277560" cy="63250"/>
                <a:chOff x="0" y="0"/>
                <a:chExt cx="277559" cy="63248"/>
              </a:xfrm>
            </p:grpSpPr>
            <p:sp>
              <p:nvSpPr>
                <p:cNvPr id="146" name="Rounded Rectangle"/>
                <p:cNvSpPr/>
                <p:nvPr/>
              </p:nvSpPr>
              <p:spPr>
                <a:xfrm>
                  <a:off x="0" y="0"/>
                  <a:ext cx="277560" cy="63249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7" name="Rounded Rectangle"/>
                <p:cNvSpPr/>
                <p:nvPr/>
              </p:nvSpPr>
              <p:spPr>
                <a:xfrm>
                  <a:off x="6891" y="6925"/>
                  <a:ext cx="264161" cy="49861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49" name="Shape"/>
              <p:cNvSpPr/>
              <p:nvPr/>
            </p:nvSpPr>
            <p:spPr>
              <a:xfrm>
                <a:off x="547487" y="393108"/>
                <a:ext cx="125427" cy="79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52" name="Group"/>
              <p:cNvGrpSpPr/>
              <p:nvPr/>
            </p:nvGrpSpPr>
            <p:grpSpPr>
              <a:xfrm>
                <a:off x="291409" y="381634"/>
                <a:ext cx="268755" cy="58648"/>
                <a:chOff x="0" y="0"/>
                <a:chExt cx="268753" cy="58647"/>
              </a:xfrm>
            </p:grpSpPr>
            <p:sp>
              <p:nvSpPr>
                <p:cNvPr id="150" name="Rounded Rectangle"/>
                <p:cNvSpPr/>
                <p:nvPr/>
              </p:nvSpPr>
              <p:spPr>
                <a:xfrm>
                  <a:off x="0" y="0"/>
                  <a:ext cx="268754" cy="58648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1" name="Rounded Rectangle"/>
                <p:cNvSpPr/>
                <p:nvPr/>
              </p:nvSpPr>
              <p:spPr>
                <a:xfrm>
                  <a:off x="1913" y="6799"/>
                  <a:ext cx="257270" cy="45049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53" name="Rectangle"/>
              <p:cNvSpPr/>
              <p:nvPr/>
            </p:nvSpPr>
            <p:spPr>
              <a:xfrm>
                <a:off x="528411" y="0"/>
                <a:ext cx="33862" cy="973210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Shape"/>
              <p:cNvSpPr/>
              <p:nvPr/>
            </p:nvSpPr>
            <p:spPr>
              <a:xfrm>
                <a:off x="558934" y="245639"/>
                <a:ext cx="113027" cy="90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5" name="Shape"/>
              <p:cNvSpPr/>
              <p:nvPr/>
            </p:nvSpPr>
            <p:spPr>
              <a:xfrm>
                <a:off x="560364" y="106670"/>
                <a:ext cx="116366" cy="101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6" name="Oval"/>
              <p:cNvSpPr/>
              <p:nvPr/>
            </p:nvSpPr>
            <p:spPr>
              <a:xfrm>
                <a:off x="657176" y="927736"/>
                <a:ext cx="22416" cy="40799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7" name="Shape"/>
              <p:cNvSpPr/>
              <p:nvPr/>
            </p:nvSpPr>
            <p:spPr>
              <a:xfrm>
                <a:off x="554164" y="928585"/>
                <a:ext cx="116843" cy="84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8" name="Rounded Rectangle"/>
              <p:cNvSpPr/>
              <p:nvPr/>
            </p:nvSpPr>
            <p:spPr>
              <a:xfrm>
                <a:off x="0" y="954935"/>
                <a:ext cx="571334" cy="63323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9" name="Rounded Rectangle"/>
              <p:cNvSpPr/>
              <p:nvPr/>
            </p:nvSpPr>
            <p:spPr>
              <a:xfrm>
                <a:off x="31475" y="970659"/>
                <a:ext cx="510291" cy="3399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0" name="Oval"/>
              <p:cNvSpPr/>
              <p:nvPr/>
            </p:nvSpPr>
            <p:spPr>
              <a:xfrm>
                <a:off x="79166" y="830839"/>
                <a:ext cx="76783" cy="60774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1" name="Oval"/>
              <p:cNvSpPr/>
              <p:nvPr/>
            </p:nvSpPr>
            <p:spPr>
              <a:xfrm>
                <a:off x="165009" y="830839"/>
                <a:ext cx="76783" cy="60774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2" name="Oval"/>
              <p:cNvSpPr/>
              <p:nvPr/>
            </p:nvSpPr>
            <p:spPr>
              <a:xfrm>
                <a:off x="248467" y="828715"/>
                <a:ext cx="76783" cy="60773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40183" y="598375"/>
                <a:ext cx="40538" cy="322987"/>
              </a:xfrm>
              <a:prstGeom prst="rect">
                <a:avLst/>
              </a:prstGeom>
              <a:solidFill>
                <a:srgbClr val="363636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259644" y="291252"/>
              <a:ext cx="1151468" cy="1492393"/>
              <a:chOff x="0" y="0"/>
              <a:chExt cx="1151466" cy="1492391"/>
            </a:xfrm>
          </p:grpSpPr>
          <p:sp>
            <p:nvSpPr>
              <p:cNvPr id="165" name="Rectangle"/>
              <p:cNvSpPr/>
              <p:nvPr/>
            </p:nvSpPr>
            <p:spPr>
              <a:xfrm>
                <a:off x="0" y="56444"/>
                <a:ext cx="1151467" cy="1435948"/>
              </a:xfrm>
              <a:prstGeom prst="rect">
                <a:avLst/>
              </a:prstGeom>
              <a:solidFill>
                <a:srgbClr val="D6D7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6" name="mail…"/>
              <p:cNvSpPr/>
              <p:nvPr/>
            </p:nvSpPr>
            <p:spPr>
              <a:xfrm>
                <a:off x="85748" y="0"/>
                <a:ext cx="948363" cy="752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/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mail</a:t>
                </a:r>
              </a:p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server</a:t>
                </a: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54186" y="855698"/>
                <a:ext cx="1016001" cy="266701"/>
              </a:xfrm>
              <a:prstGeom prst="rect">
                <a:avLst/>
              </a:prstGeom>
              <a:solidFill>
                <a:srgbClr val="00F900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>
                <a:off x="164817" y="91891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>
                <a:off x="410915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>
                <a:off x="535093" y="921173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>
                <a:off x="663786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>
                <a:off x="801511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>
                <a:off x="927946" y="916658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>
                <a:off x="284480" y="91891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72249" y="1232746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Rectangle"/>
              <p:cNvSpPr/>
              <p:nvPr/>
            </p:nvSpPr>
            <p:spPr>
              <a:xfrm>
                <a:off x="266417" y="1232746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460586" y="1230489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679591" y="1225973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896337" y="1225973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1" name="Group"/>
          <p:cNvGrpSpPr/>
          <p:nvPr/>
        </p:nvGrpSpPr>
        <p:grpSpPr>
          <a:xfrm>
            <a:off x="7010400" y="2616764"/>
            <a:ext cx="1379503" cy="1916854"/>
            <a:chOff x="0" y="0"/>
            <a:chExt cx="1379502" cy="1916853"/>
          </a:xfrm>
        </p:grpSpPr>
        <p:grpSp>
          <p:nvGrpSpPr>
            <p:cNvPr id="214" name="Group"/>
            <p:cNvGrpSpPr/>
            <p:nvPr/>
          </p:nvGrpSpPr>
          <p:grpSpPr>
            <a:xfrm>
              <a:off x="0" y="-1"/>
              <a:ext cx="679592" cy="1018259"/>
              <a:chOff x="0" y="0"/>
              <a:chExt cx="679591" cy="1018257"/>
            </a:xfrm>
          </p:grpSpPr>
          <p:sp>
            <p:nvSpPr>
              <p:cNvPr id="182" name="Shape"/>
              <p:cNvSpPr/>
              <p:nvPr/>
            </p:nvSpPr>
            <p:spPr>
              <a:xfrm>
                <a:off x="537950" y="1699"/>
                <a:ext cx="134965" cy="971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31475" y="0"/>
                <a:ext cx="498845" cy="970660"/>
              </a:xfrm>
              <a:prstGeom prst="rect">
                <a:avLst/>
              </a:pr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4" name="Shape"/>
              <p:cNvSpPr/>
              <p:nvPr/>
            </p:nvSpPr>
            <p:spPr>
              <a:xfrm>
                <a:off x="565899" y="59922"/>
                <a:ext cx="77924" cy="88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fill="norm" stroke="1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F9F9F9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5" name="Shape"/>
              <p:cNvSpPr/>
              <p:nvPr/>
            </p:nvSpPr>
            <p:spPr>
              <a:xfrm>
                <a:off x="545580" y="514653"/>
                <a:ext cx="125427" cy="80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38100" y="113045"/>
                <a:ext cx="284713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89" name="Group"/>
              <p:cNvGrpSpPr/>
              <p:nvPr/>
            </p:nvGrpSpPr>
            <p:grpSpPr>
              <a:xfrm>
                <a:off x="291200" y="101570"/>
                <a:ext cx="275554" cy="61180"/>
                <a:chOff x="0" y="0"/>
                <a:chExt cx="275553" cy="61179"/>
              </a:xfrm>
            </p:grpSpPr>
            <p:sp>
              <p:nvSpPr>
                <p:cNvPr id="187" name="Rounded Rectangle"/>
                <p:cNvSpPr/>
                <p:nvPr/>
              </p:nvSpPr>
              <p:spPr>
                <a:xfrm>
                  <a:off x="0" y="0"/>
                  <a:ext cx="275554" cy="61180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8" name="Rounded Rectangle"/>
                <p:cNvSpPr/>
                <p:nvPr/>
              </p:nvSpPr>
              <p:spPr>
                <a:xfrm>
                  <a:off x="6879" y="6650"/>
                  <a:ext cx="261796" cy="47437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90" name="Rectangle"/>
              <p:cNvSpPr/>
              <p:nvPr/>
            </p:nvSpPr>
            <p:spPr>
              <a:xfrm>
                <a:off x="40537" y="250739"/>
                <a:ext cx="284713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93" name="Group"/>
              <p:cNvGrpSpPr/>
              <p:nvPr/>
            </p:nvGrpSpPr>
            <p:grpSpPr>
              <a:xfrm>
                <a:off x="289100" y="239295"/>
                <a:ext cx="277847" cy="58587"/>
                <a:chOff x="0" y="0"/>
                <a:chExt cx="277846" cy="58586"/>
              </a:xfrm>
            </p:grpSpPr>
            <p:sp>
              <p:nvSpPr>
                <p:cNvPr id="191" name="Rounded Rectangle"/>
                <p:cNvSpPr/>
                <p:nvPr/>
              </p:nvSpPr>
              <p:spPr>
                <a:xfrm>
                  <a:off x="0" y="0"/>
                  <a:ext cx="277847" cy="58587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2" name="Rounded Rectangle"/>
                <p:cNvSpPr/>
                <p:nvPr/>
              </p:nvSpPr>
              <p:spPr>
                <a:xfrm>
                  <a:off x="6497" y="6964"/>
                  <a:ext cx="264089" cy="45068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94" name="Rectangle"/>
              <p:cNvSpPr/>
              <p:nvPr/>
            </p:nvSpPr>
            <p:spPr>
              <a:xfrm>
                <a:off x="36245" y="395233"/>
                <a:ext cx="284713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42921" y="521453"/>
                <a:ext cx="282329" cy="20400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98" name="Group"/>
              <p:cNvGrpSpPr/>
              <p:nvPr/>
            </p:nvGrpSpPr>
            <p:grpSpPr>
              <a:xfrm>
                <a:off x="284524" y="510052"/>
                <a:ext cx="277560" cy="63250"/>
                <a:chOff x="0" y="0"/>
                <a:chExt cx="277559" cy="63248"/>
              </a:xfrm>
            </p:grpSpPr>
            <p:sp>
              <p:nvSpPr>
                <p:cNvPr id="196" name="Rounded Rectangle"/>
                <p:cNvSpPr/>
                <p:nvPr/>
              </p:nvSpPr>
              <p:spPr>
                <a:xfrm>
                  <a:off x="0" y="0"/>
                  <a:ext cx="277560" cy="63249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97" name="Rounded Rectangle"/>
                <p:cNvSpPr/>
                <p:nvPr/>
              </p:nvSpPr>
              <p:spPr>
                <a:xfrm>
                  <a:off x="6891" y="6925"/>
                  <a:ext cx="264161" cy="49861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99" name="Shape"/>
              <p:cNvSpPr/>
              <p:nvPr/>
            </p:nvSpPr>
            <p:spPr>
              <a:xfrm>
                <a:off x="547487" y="393108"/>
                <a:ext cx="125427" cy="79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202" name="Group"/>
              <p:cNvGrpSpPr/>
              <p:nvPr/>
            </p:nvGrpSpPr>
            <p:grpSpPr>
              <a:xfrm>
                <a:off x="291408" y="380435"/>
                <a:ext cx="268755" cy="58649"/>
                <a:chOff x="0" y="0"/>
                <a:chExt cx="268753" cy="58647"/>
              </a:xfrm>
            </p:grpSpPr>
            <p:sp>
              <p:nvSpPr>
                <p:cNvPr id="200" name="Rounded Rectangle"/>
                <p:cNvSpPr/>
                <p:nvPr/>
              </p:nvSpPr>
              <p:spPr>
                <a:xfrm>
                  <a:off x="0" y="0"/>
                  <a:ext cx="268754" cy="58648"/>
                </a:xfrm>
                <a:prstGeom prst="roundRect">
                  <a:avLst>
                    <a:gd name="adj" fmla="val 35156"/>
                  </a:avLst>
                </a:prstGeom>
                <a:solidFill>
                  <a:srgbClr val="000000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01" name="Rounded Rectangle"/>
                <p:cNvSpPr/>
                <p:nvPr/>
              </p:nvSpPr>
              <p:spPr>
                <a:xfrm>
                  <a:off x="1914" y="7998"/>
                  <a:ext cx="257270" cy="45049"/>
                </a:xfrm>
                <a:prstGeom prst="roundRect">
                  <a:avLst>
                    <a:gd name="adj" fmla="val 35156"/>
                  </a:avLst>
                </a:prstGeom>
                <a:gradFill flip="none" rotWithShape="1">
                  <a:gsLst>
                    <a:gs pos="0">
                      <a:srgbClr val="0433FF"/>
                    </a:gs>
                    <a:gs pos="50000">
                      <a:srgbClr val="A8D6FF"/>
                    </a:gs>
                    <a:gs pos="100000">
                      <a:srgbClr val="0433FF"/>
                    </a:gs>
                  </a:gsLst>
                  <a:lin ang="0" scaled="0"/>
                </a:gradFill>
                <a:ln w="9525" cap="flat">
                  <a:noFill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03" name="Rectangle"/>
              <p:cNvSpPr/>
              <p:nvPr/>
            </p:nvSpPr>
            <p:spPr>
              <a:xfrm>
                <a:off x="528411" y="0"/>
                <a:ext cx="33862" cy="973210"/>
              </a:xfrm>
              <a:prstGeom prst="rect">
                <a:avLst/>
              </a:prstGeom>
              <a:gradFill flip="none" rotWithShape="1">
                <a:gsLst>
                  <a:gs pos="0">
                    <a:srgbClr val="424242"/>
                  </a:gs>
                  <a:gs pos="50000">
                    <a:srgbClr val="E4E4E4"/>
                  </a:gs>
                  <a:gs pos="100000">
                    <a:srgbClr val="42424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4" name="Shape"/>
              <p:cNvSpPr/>
              <p:nvPr/>
            </p:nvSpPr>
            <p:spPr>
              <a:xfrm>
                <a:off x="558934" y="245639"/>
                <a:ext cx="113027" cy="90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2" y="0"/>
                    </a:moveTo>
                    <a:cubicBezTo>
                      <a:pt x="4014" y="844"/>
                      <a:pt x="10508" y="5737"/>
                      <a:pt x="21308" y="12150"/>
                    </a:cubicBezTo>
                    <a:cubicBezTo>
                      <a:pt x="21162" y="15019"/>
                      <a:pt x="21600" y="15863"/>
                      <a:pt x="21600" y="21600"/>
                    </a:cubicBezTo>
                    <a:cubicBezTo>
                      <a:pt x="21600" y="21600"/>
                      <a:pt x="11676" y="14850"/>
                      <a:pt x="0" y="8438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5" name="Shape"/>
              <p:cNvSpPr/>
              <p:nvPr/>
            </p:nvSpPr>
            <p:spPr>
              <a:xfrm>
                <a:off x="560364" y="106670"/>
                <a:ext cx="116366" cy="101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63636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6" name="Oval"/>
              <p:cNvSpPr/>
              <p:nvPr/>
            </p:nvSpPr>
            <p:spPr>
              <a:xfrm>
                <a:off x="657176" y="927736"/>
                <a:ext cx="22416" cy="40799"/>
              </a:xfrm>
              <a:prstGeom prst="ellipse">
                <a:avLst/>
              </a:pr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7" name="Shape"/>
              <p:cNvSpPr/>
              <p:nvPr/>
            </p:nvSpPr>
            <p:spPr>
              <a:xfrm>
                <a:off x="554164" y="928586"/>
                <a:ext cx="116843" cy="84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4242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8" name="Rounded Rectangle"/>
              <p:cNvSpPr/>
              <p:nvPr/>
            </p:nvSpPr>
            <p:spPr>
              <a:xfrm>
                <a:off x="0" y="954935"/>
                <a:ext cx="571334" cy="63323"/>
              </a:xfrm>
              <a:prstGeom prst="roundRect">
                <a:avLst>
                  <a:gd name="adj" fmla="val 35156"/>
                </a:avLst>
              </a:prstGeom>
              <a:solidFill>
                <a:srgbClr val="E4E4E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9" name="Rounded Rectangle"/>
              <p:cNvSpPr/>
              <p:nvPr/>
            </p:nvSpPr>
            <p:spPr>
              <a:xfrm>
                <a:off x="31475" y="970659"/>
                <a:ext cx="510291" cy="34000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929292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0" name="Oval"/>
              <p:cNvSpPr/>
              <p:nvPr/>
            </p:nvSpPr>
            <p:spPr>
              <a:xfrm>
                <a:off x="79166" y="830840"/>
                <a:ext cx="76783" cy="60774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1" name="Oval"/>
              <p:cNvSpPr/>
              <p:nvPr/>
            </p:nvSpPr>
            <p:spPr>
              <a:xfrm>
                <a:off x="165009" y="830840"/>
                <a:ext cx="76783" cy="60774"/>
              </a:xfrm>
              <a:prstGeom prst="ellipse">
                <a:avLst/>
              </a:prstGeom>
              <a:solidFill>
                <a:srgbClr val="FF26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2" name="Oval"/>
              <p:cNvSpPr/>
              <p:nvPr/>
            </p:nvSpPr>
            <p:spPr>
              <a:xfrm>
                <a:off x="248467" y="828715"/>
                <a:ext cx="76783" cy="60773"/>
              </a:xfrm>
              <a:prstGeom prst="ellipse">
                <a:avLst/>
              </a:prstGeom>
              <a:solidFill>
                <a:srgbClr val="38D142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440183" y="596335"/>
                <a:ext cx="40538" cy="322988"/>
              </a:xfrm>
              <a:prstGeom prst="rect">
                <a:avLst/>
              </a:prstGeom>
              <a:solidFill>
                <a:srgbClr val="363636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0" name="Group"/>
            <p:cNvGrpSpPr/>
            <p:nvPr/>
          </p:nvGrpSpPr>
          <p:grpSpPr>
            <a:xfrm>
              <a:off x="228035" y="424462"/>
              <a:ext cx="1151468" cy="1492392"/>
              <a:chOff x="0" y="0"/>
              <a:chExt cx="1151466" cy="1492391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0" y="56444"/>
                <a:ext cx="1151467" cy="1435948"/>
              </a:xfrm>
              <a:prstGeom prst="rect">
                <a:avLst/>
              </a:prstGeom>
              <a:solidFill>
                <a:srgbClr val="D6D7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6" name="mail…"/>
              <p:cNvSpPr/>
              <p:nvPr/>
            </p:nvSpPr>
            <p:spPr>
              <a:xfrm>
                <a:off x="85748" y="0"/>
                <a:ext cx="948363" cy="7528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/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mail</a:t>
                </a:r>
              </a:p>
              <a:p>
                <a:pPr algn="ctr">
                  <a:spcBef>
                    <a:spcPts val="0"/>
                  </a:spcBef>
                  <a:buClr>
                    <a:srgbClr val="000000"/>
                  </a:buClr>
                  <a:buFont typeface="Arial"/>
                  <a:defRPr sz="2200"/>
                </a:pPr>
                <a:r>
                  <a:t>server</a:t>
                </a:r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54186" y="855697"/>
                <a:ext cx="1016001" cy="266701"/>
              </a:xfrm>
              <a:prstGeom prst="rect">
                <a:avLst/>
              </a:prstGeom>
              <a:solidFill>
                <a:srgbClr val="00F900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>
                <a:off x="164817" y="91891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>
                <a:off x="410915" y="916657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>
                <a:off x="535093" y="921173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1" name="Line"/>
              <p:cNvSpPr/>
              <p:nvPr/>
            </p:nvSpPr>
            <p:spPr>
              <a:xfrm>
                <a:off x="663786" y="916657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2" name="Line"/>
              <p:cNvSpPr/>
              <p:nvPr/>
            </p:nvSpPr>
            <p:spPr>
              <a:xfrm>
                <a:off x="801511" y="916657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3" name="Line"/>
              <p:cNvSpPr/>
              <p:nvPr/>
            </p:nvSpPr>
            <p:spPr>
              <a:xfrm>
                <a:off x="927946" y="916657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>
                <a:off x="284480" y="918915"/>
                <a:ext cx="2259" cy="16510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defTabSz="457200">
                  <a:spcBef>
                    <a:spcPts val="0"/>
                  </a:spcBef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72249" y="1232746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266417" y="1232746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460586" y="1230488"/>
                <a:ext cx="139701" cy="209975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8" name="Rectangle"/>
              <p:cNvSpPr/>
              <p:nvPr/>
            </p:nvSpPr>
            <p:spPr>
              <a:xfrm>
                <a:off x="679591" y="1225973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9" name="Rectangle"/>
              <p:cNvSpPr/>
              <p:nvPr/>
            </p:nvSpPr>
            <p:spPr>
              <a:xfrm>
                <a:off x="896337" y="1225973"/>
                <a:ext cx="139701" cy="209974"/>
              </a:xfrm>
              <a:prstGeom prst="rect">
                <a:avLst/>
              </a:prstGeom>
              <a:solidFill>
                <a:srgbClr val="FFFB00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6" name="Group"/>
          <p:cNvGrpSpPr/>
          <p:nvPr/>
        </p:nvGrpSpPr>
        <p:grpSpPr>
          <a:xfrm>
            <a:off x="8430542" y="5305778"/>
            <a:ext cx="1598508" cy="1544321"/>
            <a:chOff x="0" y="0"/>
            <a:chExt cx="1598506" cy="1544320"/>
          </a:xfrm>
        </p:grpSpPr>
        <p:sp>
          <p:nvSpPr>
            <p:cNvPr id="232" name="Line"/>
            <p:cNvSpPr/>
            <p:nvPr/>
          </p:nvSpPr>
          <p:spPr>
            <a:xfrm flipV="1">
              <a:off x="0" y="0"/>
              <a:ext cx="1598507" cy="1544321"/>
            </a:xfrm>
            <a:prstGeom prst="line">
              <a:avLst/>
            </a:prstGeom>
            <a:noFill/>
            <a:ln w="50800" cap="flat">
              <a:solidFill>
                <a:srgbClr val="D81E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194749" y="417688"/>
              <a:ext cx="1371568" cy="582775"/>
              <a:chOff x="0" y="0"/>
              <a:chExt cx="1371566" cy="582773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61507" y="97084"/>
                <a:ext cx="1219201" cy="43180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4" name="SMTP"/>
              <p:cNvSpPr/>
              <p:nvPr/>
            </p:nvSpPr>
            <p:spPr>
              <a:xfrm>
                <a:off x="0" y="0"/>
                <a:ext cx="1371567" cy="58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ctr"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34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lvl1pPr>
              </a:lstStyle>
              <a:p>
                <a:pPr/>
                <a:r>
                  <a:t>SMTP</a:t>
                </a:r>
              </a:p>
            </p:txBody>
          </p:sp>
        </p:grpSp>
      </p:grpSp>
      <p:grpSp>
        <p:nvGrpSpPr>
          <p:cNvPr id="239" name="Group"/>
          <p:cNvGrpSpPr/>
          <p:nvPr/>
        </p:nvGrpSpPr>
        <p:grpSpPr>
          <a:xfrm>
            <a:off x="8571104" y="3935306"/>
            <a:ext cx="1371568" cy="582775"/>
            <a:chOff x="0" y="0"/>
            <a:chExt cx="1371566" cy="582773"/>
          </a:xfrm>
        </p:grpSpPr>
        <p:sp>
          <p:nvSpPr>
            <p:cNvPr id="237" name="Rectangle"/>
            <p:cNvSpPr/>
            <p:nvPr/>
          </p:nvSpPr>
          <p:spPr>
            <a:xfrm>
              <a:off x="64895" y="97084"/>
              <a:ext cx="1219201" cy="43180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SMTP"/>
            <p:cNvSpPr/>
            <p:nvPr/>
          </p:nvSpPr>
          <p:spPr>
            <a:xfrm>
              <a:off x="0" y="0"/>
              <a:ext cx="1371567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Arial"/>
                <a:defRPr sz="3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SMTP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6688118" y="4560711"/>
            <a:ext cx="1371568" cy="1774614"/>
            <a:chOff x="0" y="0"/>
            <a:chExt cx="1371566" cy="1774613"/>
          </a:xfrm>
        </p:grpSpPr>
        <p:sp>
          <p:nvSpPr>
            <p:cNvPr id="240" name="Line"/>
            <p:cNvSpPr/>
            <p:nvPr/>
          </p:nvSpPr>
          <p:spPr>
            <a:xfrm flipH="1" flipV="1">
              <a:off x="685784" y="0"/>
              <a:ext cx="2259" cy="1774614"/>
            </a:xfrm>
            <a:prstGeom prst="line">
              <a:avLst/>
            </a:prstGeom>
            <a:noFill/>
            <a:ln w="50800" cap="flat">
              <a:solidFill>
                <a:srgbClr val="D81E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0" y="390595"/>
              <a:ext cx="1371567" cy="582775"/>
              <a:chOff x="0" y="0"/>
              <a:chExt cx="1371566" cy="582773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62637" y="97084"/>
                <a:ext cx="1219201" cy="43180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2" name="SMTP"/>
              <p:cNvSpPr/>
              <p:nvPr/>
            </p:nvSpPr>
            <p:spPr>
              <a:xfrm>
                <a:off x="0" y="0"/>
                <a:ext cx="1371567" cy="58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algn="ctr">
                  <a:spcBef>
                    <a:spcPts val="0"/>
                  </a:spcBef>
                  <a:buClr>
                    <a:srgbClr val="D81E00"/>
                  </a:buClr>
                  <a:buFont typeface="Arial"/>
                  <a:defRPr sz="3400">
                    <a:solidFill>
                      <a:srgbClr val="D81E00"/>
                    </a:solidFill>
                    <a:uFill>
                      <a:solidFill>
                        <a:srgbClr val="D81E00"/>
                      </a:solidFill>
                    </a:uFill>
                  </a:defRPr>
                </a:lvl1pPr>
              </a:lstStyle>
              <a:p>
                <a:pPr/>
                <a:r>
                  <a:t>SMTP</a:t>
                </a:r>
              </a:p>
            </p:txBody>
          </p:sp>
        </p:grpSp>
      </p:grpSp>
      <p:grpSp>
        <p:nvGrpSpPr>
          <p:cNvPr id="250" name="Group"/>
          <p:cNvGrpSpPr/>
          <p:nvPr/>
        </p:nvGrpSpPr>
        <p:grpSpPr>
          <a:xfrm>
            <a:off x="8130258" y="2000391"/>
            <a:ext cx="1266614" cy="1499165"/>
            <a:chOff x="0" y="0"/>
            <a:chExt cx="1266613" cy="1499164"/>
          </a:xfrm>
        </p:grpSpPr>
        <p:grpSp>
          <p:nvGrpSpPr>
            <p:cNvPr id="247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245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Shape"/>
              <p:cNvSpPr/>
              <p:nvPr/>
            </p:nvSpPr>
            <p:spPr>
              <a:xfrm flipH="1">
                <a:off x="543842" y="113056"/>
                <a:ext cx="615877" cy="539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48" name="Rectangle"/>
            <p:cNvSpPr/>
            <p:nvPr/>
          </p:nvSpPr>
          <p:spPr>
            <a:xfrm>
              <a:off x="48541" y="57008"/>
              <a:ext cx="860215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user…"/>
            <p:cNvSpPr/>
            <p:nvPr/>
          </p:nvSpPr>
          <p:spPr>
            <a:xfrm>
              <a:off x="33877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11026986" y="3162300"/>
            <a:ext cx="1266614" cy="1497754"/>
            <a:chOff x="0" y="0"/>
            <a:chExt cx="1266613" cy="1497753"/>
          </a:xfrm>
        </p:grpSpPr>
        <p:grpSp>
          <p:nvGrpSpPr>
            <p:cNvPr id="253" name="Group"/>
            <p:cNvGrpSpPr/>
            <p:nvPr/>
          </p:nvGrpSpPr>
          <p:grpSpPr>
            <a:xfrm>
              <a:off x="0" y="319193"/>
              <a:ext cx="1266614" cy="1178561"/>
              <a:chOff x="0" y="0"/>
              <a:chExt cx="1266613" cy="1178560"/>
            </a:xfrm>
          </p:grpSpPr>
          <p:pic>
            <p:nvPicPr>
              <p:cNvPr id="251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 flipH="1">
                <a:off x="539698" y="112606"/>
                <a:ext cx="615878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54" name="Rectangle"/>
            <p:cNvSpPr/>
            <p:nvPr/>
          </p:nvSpPr>
          <p:spPr>
            <a:xfrm>
              <a:off x="51929" y="57291"/>
              <a:ext cx="860214" cy="745067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5" name="user…"/>
            <p:cNvSpPr/>
            <p:nvPr/>
          </p:nvSpPr>
          <p:spPr>
            <a:xfrm>
              <a:off x="33977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11506200" y="4241800"/>
            <a:ext cx="1266614" cy="1501987"/>
            <a:chOff x="0" y="0"/>
            <a:chExt cx="1266613" cy="1501986"/>
          </a:xfrm>
        </p:grpSpPr>
        <p:grpSp>
          <p:nvGrpSpPr>
            <p:cNvPr id="259" name="Group"/>
            <p:cNvGrpSpPr/>
            <p:nvPr/>
          </p:nvGrpSpPr>
          <p:grpSpPr>
            <a:xfrm>
              <a:off x="0" y="323426"/>
              <a:ext cx="1266614" cy="1178561"/>
              <a:chOff x="0" y="0"/>
              <a:chExt cx="1266613" cy="1178560"/>
            </a:xfrm>
          </p:grpSpPr>
          <p:pic>
            <p:nvPicPr>
              <p:cNvPr id="257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8" name="Shape"/>
              <p:cNvSpPr/>
              <p:nvPr/>
            </p:nvSpPr>
            <p:spPr>
              <a:xfrm flipH="1">
                <a:off x="539133" y="108373"/>
                <a:ext cx="615877" cy="539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60" name="Rectangle"/>
            <p:cNvSpPr/>
            <p:nvPr/>
          </p:nvSpPr>
          <p:spPr>
            <a:xfrm>
              <a:off x="51365" y="61524"/>
              <a:ext cx="860214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1" name="user…"/>
            <p:cNvSpPr/>
            <p:nvPr/>
          </p:nvSpPr>
          <p:spPr>
            <a:xfrm>
              <a:off x="33412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1318240" y="5734755"/>
            <a:ext cx="1266615" cy="1499166"/>
            <a:chOff x="0" y="0"/>
            <a:chExt cx="1266613" cy="1499164"/>
          </a:xfrm>
        </p:grpSpPr>
        <p:grpSp>
          <p:nvGrpSpPr>
            <p:cNvPr id="265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263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Shape"/>
              <p:cNvSpPr/>
              <p:nvPr/>
            </p:nvSpPr>
            <p:spPr>
              <a:xfrm flipH="1">
                <a:off x="539698" y="113055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66" name="Rectangle"/>
            <p:cNvSpPr/>
            <p:nvPr/>
          </p:nvSpPr>
          <p:spPr>
            <a:xfrm>
              <a:off x="51929" y="58702"/>
              <a:ext cx="860214" cy="745067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7" name="user…"/>
            <p:cNvSpPr/>
            <p:nvPr/>
          </p:nvSpPr>
          <p:spPr>
            <a:xfrm>
              <a:off x="33976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7607300" y="7780302"/>
            <a:ext cx="1266614" cy="1499166"/>
            <a:chOff x="0" y="0"/>
            <a:chExt cx="1266613" cy="1499164"/>
          </a:xfrm>
        </p:grpSpPr>
        <p:grpSp>
          <p:nvGrpSpPr>
            <p:cNvPr id="271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269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0" name="Shape"/>
              <p:cNvSpPr/>
              <p:nvPr/>
            </p:nvSpPr>
            <p:spPr>
              <a:xfrm flipH="1">
                <a:off x="536594" y="113055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72" name="Rectangle"/>
            <p:cNvSpPr/>
            <p:nvPr/>
          </p:nvSpPr>
          <p:spPr>
            <a:xfrm>
              <a:off x="48824" y="55597"/>
              <a:ext cx="860215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3" name="user…"/>
            <p:cNvSpPr/>
            <p:nvPr/>
          </p:nvSpPr>
          <p:spPr>
            <a:xfrm>
              <a:off x="30872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8640516" y="6896100"/>
            <a:ext cx="1266614" cy="1502834"/>
            <a:chOff x="0" y="0"/>
            <a:chExt cx="1266613" cy="1502833"/>
          </a:xfrm>
        </p:grpSpPr>
        <p:grpSp>
          <p:nvGrpSpPr>
            <p:cNvPr id="277" name="Group"/>
            <p:cNvGrpSpPr/>
            <p:nvPr/>
          </p:nvGrpSpPr>
          <p:grpSpPr>
            <a:xfrm>
              <a:off x="0" y="324273"/>
              <a:ext cx="1266614" cy="1178561"/>
              <a:chOff x="0" y="0"/>
              <a:chExt cx="1266613" cy="1178560"/>
            </a:xfrm>
          </p:grpSpPr>
          <p:pic>
            <p:nvPicPr>
              <p:cNvPr id="275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6" name="Shape"/>
              <p:cNvSpPr/>
              <p:nvPr/>
            </p:nvSpPr>
            <p:spPr>
              <a:xfrm flipH="1">
                <a:off x="539699" y="107526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78" name="Rectangle"/>
            <p:cNvSpPr/>
            <p:nvPr/>
          </p:nvSpPr>
          <p:spPr>
            <a:xfrm>
              <a:off x="51928" y="62371"/>
              <a:ext cx="860214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9" name="user…"/>
            <p:cNvSpPr/>
            <p:nvPr/>
          </p:nvSpPr>
          <p:spPr>
            <a:xfrm>
              <a:off x="33976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12055615" y="9154951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83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" grpId="6"/>
      <p:bldP build="whole" bldLvl="1" animBg="1" rev="0" advAuto="0" spid="262" grpId="9"/>
      <p:bldP build="whole" bldLvl="1" animBg="1" rev="0" advAuto="0" spid="244" grpId="14"/>
      <p:bldP build="whole" bldLvl="1" animBg="1" rev="0" advAuto="0" spid="250" grpId="2"/>
      <p:bldP build="whole" bldLvl="1" animBg="1" rev="0" advAuto="0" spid="80" grpId="8"/>
      <p:bldP build="whole" bldLvl="1" animBg="1" rev="0" advAuto="0" spid="268" grpId="10"/>
      <p:bldP build="whole" bldLvl="1" animBg="1" rev="0" advAuto="0" spid="239" grpId="7"/>
      <p:bldP build="whole" bldLvl="1" animBg="1" rev="0" advAuto="0" spid="131" grpId="5"/>
      <p:bldP build="whole" bldLvl="1" animBg="1" rev="0" advAuto="0" spid="280" grpId="11"/>
      <p:bldP build="p" bldLvl="5" animBg="1" rev="0" advAuto="0" spid="66" grpId="1"/>
      <p:bldP build="whole" bldLvl="1" animBg="1" rev="0" advAuto="0" spid="274" grpId="12"/>
      <p:bldP build="whole" bldLvl="1" animBg="1" rev="0" advAuto="0" spid="236" grpId="15"/>
      <p:bldP build="whole" bldLvl="1" animBg="1" rev="0" advAuto="0" spid="181" grpId="13"/>
      <p:bldP build="whole" bldLvl="1" animBg="1" rev="0" advAuto="0" spid="231" grpId="4"/>
      <p:bldP build="whole" bldLvl="1" animBg="1" rev="0" advAuto="0" spid="25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mail: General scenario"/>
          <p:cNvSpPr txBox="1"/>
          <p:nvPr>
            <p:ph type="title"/>
          </p:nvPr>
        </p:nvSpPr>
        <p:spPr>
          <a:xfrm>
            <a:off x="762000" y="0"/>
            <a:ext cx="11049000" cy="1117600"/>
          </a:xfrm>
          <a:prstGeom prst="rect">
            <a:avLst/>
          </a:prstGeom>
        </p:spPr>
        <p:txBody>
          <a:bodyPr/>
          <a:lstStyle/>
          <a:p>
            <a:pPr/>
            <a:r>
              <a:t>Email: General scenario</a:t>
            </a:r>
          </a:p>
        </p:txBody>
      </p:sp>
      <p:sp>
        <p:nvSpPr>
          <p:cNvPr id="286" name="Src (fig): Forouzan - Computer Networking"/>
          <p:cNvSpPr/>
          <p:nvPr/>
        </p:nvSpPr>
        <p:spPr>
          <a:xfrm>
            <a:off x="2146300" y="8502872"/>
            <a:ext cx="687137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Src (fig): Forouzan - Computer Networking</a:t>
            </a:r>
          </a:p>
        </p:txBody>
      </p:sp>
      <p:pic>
        <p:nvPicPr>
          <p:cNvPr id="287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1543050"/>
            <a:ext cx="9070327" cy="6807200"/>
          </a:xfrm>
          <a:prstGeom prst="rect">
            <a:avLst/>
          </a:prstGeom>
        </p:spPr>
      </p:pic>
      <p:sp>
        <p:nvSpPr>
          <p:cNvPr id="288" name="Slide Number"/>
          <p:cNvSpPr txBox="1"/>
          <p:nvPr>
            <p:ph type="sldNum" sz="quarter" idx="2"/>
          </p:nvPr>
        </p:nvSpPr>
        <p:spPr>
          <a:xfrm>
            <a:off x="1187455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90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lectronic mail: mail servers"/>
          <p:cNvSpPr txBox="1"/>
          <p:nvPr>
            <p:ph type="title"/>
          </p:nvPr>
        </p:nvSpPr>
        <p:spPr>
          <a:xfrm>
            <a:off x="535093" y="0"/>
            <a:ext cx="11049001" cy="1018258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Electronic mail: mail servers</a:t>
            </a:r>
          </a:p>
        </p:txBody>
      </p:sp>
      <p:sp>
        <p:nvSpPr>
          <p:cNvPr id="293" name="mail servers:…"/>
          <p:cNvSpPr txBox="1"/>
          <p:nvPr>
            <p:ph type="body" sz="half" idx="1"/>
          </p:nvPr>
        </p:nvSpPr>
        <p:spPr>
          <a:xfrm>
            <a:off x="529997" y="1216085"/>
            <a:ext cx="5594774" cy="7764499"/>
          </a:xfrm>
          <a:prstGeom prst="rect">
            <a:avLst/>
          </a:prstGeom>
        </p:spPr>
        <p:txBody>
          <a:bodyPr/>
          <a:lstStyle/>
          <a:p>
            <a:pPr marL="441339" indent="-342900">
              <a:buClrTx/>
              <a:buChar char="•"/>
              <a:def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 servers: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mailbox</a:t>
            </a:r>
            <a:r>
              <a:rPr sz="3400"/>
              <a:t> contains incoming messages for user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message queue</a:t>
            </a:r>
            <a:r>
              <a:rPr sz="3400"/>
              <a:t> of outgoing (to be sent) mail messages</a:t>
            </a:r>
          </a:p>
          <a:p>
            <a:pPr marL="347445" indent="-306805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SMTP protocol</a:t>
            </a:r>
            <a:r>
              <a:rPr sz="3400"/>
              <a:t> between mail servers to send email messages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client: sending mail server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“server”: receiving mail server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9812302" y="3964657"/>
            <a:ext cx="679592" cy="1018259"/>
            <a:chOff x="0" y="0"/>
            <a:chExt cx="679590" cy="1018257"/>
          </a:xfrm>
        </p:grpSpPr>
        <p:sp>
          <p:nvSpPr>
            <p:cNvPr id="294" name="Shape"/>
            <p:cNvSpPr/>
            <p:nvPr/>
          </p:nvSpPr>
          <p:spPr>
            <a:xfrm>
              <a:off x="537949" y="1699"/>
              <a:ext cx="134965" cy="97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30197" y="0"/>
              <a:ext cx="498845" cy="970660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6" name="Shape"/>
            <p:cNvSpPr/>
            <p:nvPr/>
          </p:nvSpPr>
          <p:spPr>
            <a:xfrm>
              <a:off x="565899" y="59922"/>
              <a:ext cx="77924" cy="88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7" name="Shape"/>
            <p:cNvSpPr/>
            <p:nvPr/>
          </p:nvSpPr>
          <p:spPr>
            <a:xfrm>
              <a:off x="545580" y="518441"/>
              <a:ext cx="125427" cy="8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8" name="Rectangle"/>
            <p:cNvSpPr/>
            <p:nvPr/>
          </p:nvSpPr>
          <p:spPr>
            <a:xfrm>
              <a:off x="33859" y="113045"/>
              <a:ext cx="284714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291199" y="101570"/>
              <a:ext cx="275554" cy="61180"/>
              <a:chOff x="0" y="0"/>
              <a:chExt cx="275553" cy="61179"/>
            </a:xfrm>
          </p:grpSpPr>
          <p:sp>
            <p:nvSpPr>
              <p:cNvPr id="299" name="Rounded Rectangle"/>
              <p:cNvSpPr/>
              <p:nvPr/>
            </p:nvSpPr>
            <p:spPr>
              <a:xfrm>
                <a:off x="0" y="0"/>
                <a:ext cx="275554" cy="6118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0" name="Rounded Rectangle"/>
              <p:cNvSpPr/>
              <p:nvPr/>
            </p:nvSpPr>
            <p:spPr>
              <a:xfrm>
                <a:off x="6880" y="6650"/>
                <a:ext cx="261796" cy="4743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02" name="Rectangle"/>
            <p:cNvSpPr/>
            <p:nvPr/>
          </p:nvSpPr>
          <p:spPr>
            <a:xfrm>
              <a:off x="40536" y="250739"/>
              <a:ext cx="284714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89099" y="239295"/>
              <a:ext cx="277848" cy="58587"/>
              <a:chOff x="0" y="0"/>
              <a:chExt cx="277846" cy="58586"/>
            </a:xfrm>
          </p:grpSpPr>
          <p:sp>
            <p:nvSpPr>
              <p:cNvPr id="303" name="Rounded Rectangle"/>
              <p:cNvSpPr/>
              <p:nvPr/>
            </p:nvSpPr>
            <p:spPr>
              <a:xfrm>
                <a:off x="0" y="0"/>
                <a:ext cx="277847" cy="58587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4" name="Rounded Rectangle"/>
              <p:cNvSpPr/>
              <p:nvPr/>
            </p:nvSpPr>
            <p:spPr>
              <a:xfrm>
                <a:off x="6497" y="6964"/>
                <a:ext cx="264089" cy="4506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06" name="Rectangle"/>
            <p:cNvSpPr/>
            <p:nvPr/>
          </p:nvSpPr>
          <p:spPr>
            <a:xfrm>
              <a:off x="36243" y="395233"/>
              <a:ext cx="284714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42920" y="521453"/>
              <a:ext cx="282330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10" name="Group"/>
            <p:cNvGrpSpPr/>
            <p:nvPr/>
          </p:nvGrpSpPr>
          <p:grpSpPr>
            <a:xfrm>
              <a:off x="284197" y="510052"/>
              <a:ext cx="277560" cy="63250"/>
              <a:chOff x="0" y="0"/>
              <a:chExt cx="277559" cy="63248"/>
            </a:xfrm>
          </p:grpSpPr>
          <p:sp>
            <p:nvSpPr>
              <p:cNvPr id="308" name="Rounded Rectangle"/>
              <p:cNvSpPr/>
              <p:nvPr/>
            </p:nvSpPr>
            <p:spPr>
              <a:xfrm>
                <a:off x="0" y="0"/>
                <a:ext cx="277560" cy="63249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9" name="Rounded Rectangle"/>
              <p:cNvSpPr/>
              <p:nvPr/>
            </p:nvSpPr>
            <p:spPr>
              <a:xfrm>
                <a:off x="7218" y="6925"/>
                <a:ext cx="264161" cy="4986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11" name="Shape"/>
            <p:cNvSpPr/>
            <p:nvPr/>
          </p:nvSpPr>
          <p:spPr>
            <a:xfrm>
              <a:off x="547487" y="393108"/>
              <a:ext cx="125427" cy="7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14" name="Group"/>
            <p:cNvGrpSpPr/>
            <p:nvPr/>
          </p:nvGrpSpPr>
          <p:grpSpPr>
            <a:xfrm>
              <a:off x="291407" y="381634"/>
              <a:ext cx="268755" cy="58648"/>
              <a:chOff x="0" y="0"/>
              <a:chExt cx="268753" cy="58647"/>
            </a:xfrm>
          </p:grpSpPr>
          <p:sp>
            <p:nvSpPr>
              <p:cNvPr id="312" name="Rounded Rectangle"/>
              <p:cNvSpPr/>
              <p:nvPr/>
            </p:nvSpPr>
            <p:spPr>
              <a:xfrm>
                <a:off x="0" y="0"/>
                <a:ext cx="268754" cy="5864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3" name="Rounded Rectangle"/>
              <p:cNvSpPr/>
              <p:nvPr/>
            </p:nvSpPr>
            <p:spPr>
              <a:xfrm>
                <a:off x="1913" y="9807"/>
                <a:ext cx="257270" cy="45050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15" name="Rectangle"/>
            <p:cNvSpPr/>
            <p:nvPr/>
          </p:nvSpPr>
          <p:spPr>
            <a:xfrm>
              <a:off x="528411" y="0"/>
              <a:ext cx="33861" cy="973210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6" name="Shape"/>
            <p:cNvSpPr/>
            <p:nvPr/>
          </p:nvSpPr>
          <p:spPr>
            <a:xfrm>
              <a:off x="558933" y="245639"/>
              <a:ext cx="113028" cy="9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7" name="Shape"/>
            <p:cNvSpPr/>
            <p:nvPr/>
          </p:nvSpPr>
          <p:spPr>
            <a:xfrm>
              <a:off x="560364" y="106670"/>
              <a:ext cx="116366" cy="10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8" name="Oval"/>
            <p:cNvSpPr/>
            <p:nvPr/>
          </p:nvSpPr>
          <p:spPr>
            <a:xfrm>
              <a:off x="657176" y="927736"/>
              <a:ext cx="22415" cy="40799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9" name="Shape"/>
            <p:cNvSpPr/>
            <p:nvPr/>
          </p:nvSpPr>
          <p:spPr>
            <a:xfrm>
              <a:off x="554163" y="928586"/>
              <a:ext cx="116843" cy="8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0" name="Rounded Rectangle"/>
            <p:cNvSpPr/>
            <p:nvPr/>
          </p:nvSpPr>
          <p:spPr>
            <a:xfrm>
              <a:off x="0" y="954935"/>
              <a:ext cx="571334" cy="63323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1" name="Rounded Rectangle"/>
            <p:cNvSpPr/>
            <p:nvPr/>
          </p:nvSpPr>
          <p:spPr>
            <a:xfrm>
              <a:off x="30197" y="970658"/>
              <a:ext cx="510290" cy="3400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2" name="Oval"/>
            <p:cNvSpPr/>
            <p:nvPr/>
          </p:nvSpPr>
          <p:spPr>
            <a:xfrm>
              <a:off x="79165" y="830839"/>
              <a:ext cx="76783" cy="60774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3" name="Oval"/>
            <p:cNvSpPr/>
            <p:nvPr/>
          </p:nvSpPr>
          <p:spPr>
            <a:xfrm>
              <a:off x="165009" y="830839"/>
              <a:ext cx="76783" cy="60774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4" name="Oval"/>
            <p:cNvSpPr/>
            <p:nvPr/>
          </p:nvSpPr>
          <p:spPr>
            <a:xfrm>
              <a:off x="246097" y="828715"/>
              <a:ext cx="76783" cy="60774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440183" y="598375"/>
              <a:ext cx="40538" cy="322987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6978791" y="5946987"/>
            <a:ext cx="679592" cy="1018259"/>
            <a:chOff x="0" y="0"/>
            <a:chExt cx="679591" cy="1018257"/>
          </a:xfrm>
        </p:grpSpPr>
        <p:sp>
          <p:nvSpPr>
            <p:cNvPr id="327" name="Shape"/>
            <p:cNvSpPr/>
            <p:nvPr/>
          </p:nvSpPr>
          <p:spPr>
            <a:xfrm>
              <a:off x="537950" y="1699"/>
              <a:ext cx="134965" cy="97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8" name="Rectangle"/>
            <p:cNvSpPr/>
            <p:nvPr/>
          </p:nvSpPr>
          <p:spPr>
            <a:xfrm>
              <a:off x="31475" y="0"/>
              <a:ext cx="498845" cy="970660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9" name="Shape"/>
            <p:cNvSpPr/>
            <p:nvPr/>
          </p:nvSpPr>
          <p:spPr>
            <a:xfrm>
              <a:off x="565899" y="59921"/>
              <a:ext cx="77924" cy="88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0" name="Shape"/>
            <p:cNvSpPr/>
            <p:nvPr/>
          </p:nvSpPr>
          <p:spPr>
            <a:xfrm>
              <a:off x="545580" y="514653"/>
              <a:ext cx="125427" cy="8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1" name="Rectangle"/>
            <p:cNvSpPr/>
            <p:nvPr/>
          </p:nvSpPr>
          <p:spPr>
            <a:xfrm>
              <a:off x="33859" y="113045"/>
              <a:ext cx="284714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34" name="Group"/>
            <p:cNvGrpSpPr/>
            <p:nvPr/>
          </p:nvGrpSpPr>
          <p:grpSpPr>
            <a:xfrm>
              <a:off x="291200" y="101570"/>
              <a:ext cx="275554" cy="61180"/>
              <a:chOff x="0" y="0"/>
              <a:chExt cx="275553" cy="61179"/>
            </a:xfrm>
          </p:grpSpPr>
          <p:sp>
            <p:nvSpPr>
              <p:cNvPr id="332" name="Rounded Rectangle"/>
              <p:cNvSpPr/>
              <p:nvPr/>
            </p:nvSpPr>
            <p:spPr>
              <a:xfrm>
                <a:off x="0" y="0"/>
                <a:ext cx="275554" cy="6118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3" name="Rounded Rectangle"/>
              <p:cNvSpPr/>
              <p:nvPr/>
            </p:nvSpPr>
            <p:spPr>
              <a:xfrm>
                <a:off x="6879" y="6649"/>
                <a:ext cx="261796" cy="4743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35" name="Rectangle"/>
            <p:cNvSpPr/>
            <p:nvPr/>
          </p:nvSpPr>
          <p:spPr>
            <a:xfrm>
              <a:off x="40537" y="250738"/>
              <a:ext cx="284713" cy="204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38" name="Group"/>
            <p:cNvGrpSpPr/>
            <p:nvPr/>
          </p:nvGrpSpPr>
          <p:grpSpPr>
            <a:xfrm>
              <a:off x="289100" y="239295"/>
              <a:ext cx="277847" cy="58588"/>
              <a:chOff x="0" y="0"/>
              <a:chExt cx="277846" cy="58586"/>
            </a:xfrm>
          </p:grpSpPr>
          <p:sp>
            <p:nvSpPr>
              <p:cNvPr id="336" name="Rounded Rectangle"/>
              <p:cNvSpPr/>
              <p:nvPr/>
            </p:nvSpPr>
            <p:spPr>
              <a:xfrm>
                <a:off x="0" y="0"/>
                <a:ext cx="277847" cy="58587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7" name="Rounded Rectangle"/>
              <p:cNvSpPr/>
              <p:nvPr/>
            </p:nvSpPr>
            <p:spPr>
              <a:xfrm>
                <a:off x="6497" y="6964"/>
                <a:ext cx="264089" cy="4506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39" name="Rectangle"/>
            <p:cNvSpPr/>
            <p:nvPr/>
          </p:nvSpPr>
          <p:spPr>
            <a:xfrm>
              <a:off x="36245" y="395232"/>
              <a:ext cx="284713" cy="204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0" name="Rectangle"/>
            <p:cNvSpPr/>
            <p:nvPr/>
          </p:nvSpPr>
          <p:spPr>
            <a:xfrm>
              <a:off x="42921" y="521453"/>
              <a:ext cx="282329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43" name="Group"/>
            <p:cNvGrpSpPr/>
            <p:nvPr/>
          </p:nvGrpSpPr>
          <p:grpSpPr>
            <a:xfrm>
              <a:off x="284524" y="510051"/>
              <a:ext cx="277560" cy="63250"/>
              <a:chOff x="0" y="0"/>
              <a:chExt cx="277559" cy="63248"/>
            </a:xfrm>
          </p:grpSpPr>
          <p:sp>
            <p:nvSpPr>
              <p:cNvPr id="341" name="Rounded Rectangle"/>
              <p:cNvSpPr/>
              <p:nvPr/>
            </p:nvSpPr>
            <p:spPr>
              <a:xfrm>
                <a:off x="0" y="0"/>
                <a:ext cx="277560" cy="63249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2" name="Rounded Rectangle"/>
              <p:cNvSpPr/>
              <p:nvPr/>
            </p:nvSpPr>
            <p:spPr>
              <a:xfrm>
                <a:off x="6891" y="6925"/>
                <a:ext cx="264161" cy="4986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44" name="Shape"/>
            <p:cNvSpPr/>
            <p:nvPr/>
          </p:nvSpPr>
          <p:spPr>
            <a:xfrm>
              <a:off x="547487" y="393108"/>
              <a:ext cx="125427" cy="7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291409" y="381634"/>
              <a:ext cx="268755" cy="58648"/>
              <a:chOff x="0" y="0"/>
              <a:chExt cx="268753" cy="58647"/>
            </a:xfrm>
          </p:grpSpPr>
          <p:sp>
            <p:nvSpPr>
              <p:cNvPr id="345" name="Rounded Rectangle"/>
              <p:cNvSpPr/>
              <p:nvPr/>
            </p:nvSpPr>
            <p:spPr>
              <a:xfrm>
                <a:off x="0" y="0"/>
                <a:ext cx="268754" cy="5864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6" name="Rounded Rectangle"/>
              <p:cNvSpPr/>
              <p:nvPr/>
            </p:nvSpPr>
            <p:spPr>
              <a:xfrm>
                <a:off x="1913" y="6799"/>
                <a:ext cx="257270" cy="4504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48" name="Rectangle"/>
            <p:cNvSpPr/>
            <p:nvPr/>
          </p:nvSpPr>
          <p:spPr>
            <a:xfrm>
              <a:off x="528411" y="0"/>
              <a:ext cx="33862" cy="973210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9" name="Shape"/>
            <p:cNvSpPr/>
            <p:nvPr/>
          </p:nvSpPr>
          <p:spPr>
            <a:xfrm>
              <a:off x="558934" y="245639"/>
              <a:ext cx="113027" cy="9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0" name="Shape"/>
            <p:cNvSpPr/>
            <p:nvPr/>
          </p:nvSpPr>
          <p:spPr>
            <a:xfrm>
              <a:off x="560364" y="106670"/>
              <a:ext cx="116366" cy="10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1" name="Oval"/>
            <p:cNvSpPr/>
            <p:nvPr/>
          </p:nvSpPr>
          <p:spPr>
            <a:xfrm>
              <a:off x="657176" y="927736"/>
              <a:ext cx="22416" cy="40799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2" name="Shape"/>
            <p:cNvSpPr/>
            <p:nvPr/>
          </p:nvSpPr>
          <p:spPr>
            <a:xfrm>
              <a:off x="554164" y="928585"/>
              <a:ext cx="116843" cy="8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3" name="Rounded Rectangle"/>
            <p:cNvSpPr/>
            <p:nvPr/>
          </p:nvSpPr>
          <p:spPr>
            <a:xfrm>
              <a:off x="0" y="954935"/>
              <a:ext cx="571334" cy="63323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4" name="Rounded Rectangle"/>
            <p:cNvSpPr/>
            <p:nvPr/>
          </p:nvSpPr>
          <p:spPr>
            <a:xfrm>
              <a:off x="31475" y="970659"/>
              <a:ext cx="510291" cy="33999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5" name="Oval"/>
            <p:cNvSpPr/>
            <p:nvPr/>
          </p:nvSpPr>
          <p:spPr>
            <a:xfrm>
              <a:off x="79166" y="830839"/>
              <a:ext cx="76783" cy="60774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6" name="Oval"/>
            <p:cNvSpPr/>
            <p:nvPr/>
          </p:nvSpPr>
          <p:spPr>
            <a:xfrm>
              <a:off x="165009" y="830839"/>
              <a:ext cx="76783" cy="60774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7" name="Oval"/>
            <p:cNvSpPr/>
            <p:nvPr/>
          </p:nvSpPr>
          <p:spPr>
            <a:xfrm>
              <a:off x="248467" y="828715"/>
              <a:ext cx="76783" cy="60773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8" name="Rectangle"/>
            <p:cNvSpPr/>
            <p:nvPr/>
          </p:nvSpPr>
          <p:spPr>
            <a:xfrm>
              <a:off x="440183" y="598375"/>
              <a:ext cx="40538" cy="322987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92" name="Group"/>
          <p:cNvGrpSpPr/>
          <p:nvPr/>
        </p:nvGrpSpPr>
        <p:grpSpPr>
          <a:xfrm>
            <a:off x="7010400" y="2616764"/>
            <a:ext cx="679592" cy="1018259"/>
            <a:chOff x="0" y="0"/>
            <a:chExt cx="679591" cy="1018257"/>
          </a:xfrm>
        </p:grpSpPr>
        <p:sp>
          <p:nvSpPr>
            <p:cNvPr id="360" name="Shape"/>
            <p:cNvSpPr/>
            <p:nvPr/>
          </p:nvSpPr>
          <p:spPr>
            <a:xfrm>
              <a:off x="537950" y="1699"/>
              <a:ext cx="134965" cy="97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1" name="Rectangle"/>
            <p:cNvSpPr/>
            <p:nvPr/>
          </p:nvSpPr>
          <p:spPr>
            <a:xfrm>
              <a:off x="31475" y="0"/>
              <a:ext cx="498845" cy="970660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2" name="Shape"/>
            <p:cNvSpPr/>
            <p:nvPr/>
          </p:nvSpPr>
          <p:spPr>
            <a:xfrm>
              <a:off x="565899" y="59922"/>
              <a:ext cx="77924" cy="88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3" name="Shape"/>
            <p:cNvSpPr/>
            <p:nvPr/>
          </p:nvSpPr>
          <p:spPr>
            <a:xfrm>
              <a:off x="545580" y="514653"/>
              <a:ext cx="125427" cy="8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4" name="Rectangle"/>
            <p:cNvSpPr/>
            <p:nvPr/>
          </p:nvSpPr>
          <p:spPr>
            <a:xfrm>
              <a:off x="38100" y="113045"/>
              <a:ext cx="284713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67" name="Group"/>
            <p:cNvGrpSpPr/>
            <p:nvPr/>
          </p:nvGrpSpPr>
          <p:grpSpPr>
            <a:xfrm>
              <a:off x="291200" y="101570"/>
              <a:ext cx="275554" cy="61180"/>
              <a:chOff x="0" y="0"/>
              <a:chExt cx="275553" cy="61179"/>
            </a:xfrm>
          </p:grpSpPr>
          <p:sp>
            <p:nvSpPr>
              <p:cNvPr id="365" name="Rounded Rectangle"/>
              <p:cNvSpPr/>
              <p:nvPr/>
            </p:nvSpPr>
            <p:spPr>
              <a:xfrm>
                <a:off x="0" y="0"/>
                <a:ext cx="275554" cy="6118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66" name="Rounded Rectangle"/>
              <p:cNvSpPr/>
              <p:nvPr/>
            </p:nvSpPr>
            <p:spPr>
              <a:xfrm>
                <a:off x="6879" y="6650"/>
                <a:ext cx="261796" cy="4743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68" name="Rectangle"/>
            <p:cNvSpPr/>
            <p:nvPr/>
          </p:nvSpPr>
          <p:spPr>
            <a:xfrm>
              <a:off x="40537" y="250739"/>
              <a:ext cx="284713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71" name="Group"/>
            <p:cNvGrpSpPr/>
            <p:nvPr/>
          </p:nvGrpSpPr>
          <p:grpSpPr>
            <a:xfrm>
              <a:off x="289100" y="239295"/>
              <a:ext cx="277847" cy="58587"/>
              <a:chOff x="0" y="0"/>
              <a:chExt cx="277846" cy="58586"/>
            </a:xfrm>
          </p:grpSpPr>
          <p:sp>
            <p:nvSpPr>
              <p:cNvPr id="369" name="Rounded Rectangle"/>
              <p:cNvSpPr/>
              <p:nvPr/>
            </p:nvSpPr>
            <p:spPr>
              <a:xfrm>
                <a:off x="0" y="0"/>
                <a:ext cx="277847" cy="58587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0" name="Rounded Rectangle"/>
              <p:cNvSpPr/>
              <p:nvPr/>
            </p:nvSpPr>
            <p:spPr>
              <a:xfrm>
                <a:off x="6497" y="6964"/>
                <a:ext cx="264089" cy="4506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72" name="Rectangle"/>
            <p:cNvSpPr/>
            <p:nvPr/>
          </p:nvSpPr>
          <p:spPr>
            <a:xfrm>
              <a:off x="36245" y="395233"/>
              <a:ext cx="284713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3" name="Rectangle"/>
            <p:cNvSpPr/>
            <p:nvPr/>
          </p:nvSpPr>
          <p:spPr>
            <a:xfrm>
              <a:off x="42921" y="521453"/>
              <a:ext cx="282329" cy="204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76" name="Group"/>
            <p:cNvGrpSpPr/>
            <p:nvPr/>
          </p:nvGrpSpPr>
          <p:grpSpPr>
            <a:xfrm>
              <a:off x="284524" y="510052"/>
              <a:ext cx="277560" cy="63250"/>
              <a:chOff x="0" y="0"/>
              <a:chExt cx="277559" cy="63248"/>
            </a:xfrm>
          </p:grpSpPr>
          <p:sp>
            <p:nvSpPr>
              <p:cNvPr id="374" name="Rounded Rectangle"/>
              <p:cNvSpPr/>
              <p:nvPr/>
            </p:nvSpPr>
            <p:spPr>
              <a:xfrm>
                <a:off x="0" y="0"/>
                <a:ext cx="277560" cy="63249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5" name="Rounded Rectangle"/>
              <p:cNvSpPr/>
              <p:nvPr/>
            </p:nvSpPr>
            <p:spPr>
              <a:xfrm>
                <a:off x="6891" y="6925"/>
                <a:ext cx="264161" cy="4986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77" name="Shape"/>
            <p:cNvSpPr/>
            <p:nvPr/>
          </p:nvSpPr>
          <p:spPr>
            <a:xfrm>
              <a:off x="547487" y="393108"/>
              <a:ext cx="125427" cy="7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380" name="Group"/>
            <p:cNvGrpSpPr/>
            <p:nvPr/>
          </p:nvGrpSpPr>
          <p:grpSpPr>
            <a:xfrm>
              <a:off x="291408" y="380435"/>
              <a:ext cx="268755" cy="58649"/>
              <a:chOff x="0" y="0"/>
              <a:chExt cx="268753" cy="58647"/>
            </a:xfrm>
          </p:grpSpPr>
          <p:sp>
            <p:nvSpPr>
              <p:cNvPr id="378" name="Rounded Rectangle"/>
              <p:cNvSpPr/>
              <p:nvPr/>
            </p:nvSpPr>
            <p:spPr>
              <a:xfrm>
                <a:off x="0" y="0"/>
                <a:ext cx="268754" cy="5864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9" name="Rounded Rectangle"/>
              <p:cNvSpPr/>
              <p:nvPr/>
            </p:nvSpPr>
            <p:spPr>
              <a:xfrm>
                <a:off x="1914" y="7998"/>
                <a:ext cx="257270" cy="4504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81" name="Rectangle"/>
            <p:cNvSpPr/>
            <p:nvPr/>
          </p:nvSpPr>
          <p:spPr>
            <a:xfrm>
              <a:off x="528411" y="0"/>
              <a:ext cx="33862" cy="973210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2" name="Shape"/>
            <p:cNvSpPr/>
            <p:nvPr/>
          </p:nvSpPr>
          <p:spPr>
            <a:xfrm>
              <a:off x="558934" y="245639"/>
              <a:ext cx="113027" cy="9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3" name="Shape"/>
            <p:cNvSpPr/>
            <p:nvPr/>
          </p:nvSpPr>
          <p:spPr>
            <a:xfrm>
              <a:off x="560364" y="106670"/>
              <a:ext cx="116366" cy="10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4" name="Oval"/>
            <p:cNvSpPr/>
            <p:nvPr/>
          </p:nvSpPr>
          <p:spPr>
            <a:xfrm>
              <a:off x="657176" y="927736"/>
              <a:ext cx="22416" cy="40799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5" name="Shape"/>
            <p:cNvSpPr/>
            <p:nvPr/>
          </p:nvSpPr>
          <p:spPr>
            <a:xfrm>
              <a:off x="554164" y="928586"/>
              <a:ext cx="116843" cy="8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6" name="Rounded Rectangle"/>
            <p:cNvSpPr/>
            <p:nvPr/>
          </p:nvSpPr>
          <p:spPr>
            <a:xfrm>
              <a:off x="0" y="954935"/>
              <a:ext cx="571334" cy="63323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7" name="Rounded Rectangle"/>
            <p:cNvSpPr/>
            <p:nvPr/>
          </p:nvSpPr>
          <p:spPr>
            <a:xfrm>
              <a:off x="31475" y="970659"/>
              <a:ext cx="510291" cy="3400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8" name="Oval"/>
            <p:cNvSpPr/>
            <p:nvPr/>
          </p:nvSpPr>
          <p:spPr>
            <a:xfrm>
              <a:off x="79166" y="830840"/>
              <a:ext cx="76783" cy="60774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9" name="Oval"/>
            <p:cNvSpPr/>
            <p:nvPr/>
          </p:nvSpPr>
          <p:spPr>
            <a:xfrm>
              <a:off x="165009" y="830840"/>
              <a:ext cx="76783" cy="60774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0" name="Oval"/>
            <p:cNvSpPr/>
            <p:nvPr/>
          </p:nvSpPr>
          <p:spPr>
            <a:xfrm>
              <a:off x="248467" y="828715"/>
              <a:ext cx="76783" cy="60773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1" name="Rectangle"/>
            <p:cNvSpPr/>
            <p:nvPr/>
          </p:nvSpPr>
          <p:spPr>
            <a:xfrm>
              <a:off x="440183" y="596335"/>
              <a:ext cx="40538" cy="322988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93" name="Line"/>
          <p:cNvSpPr/>
          <p:nvPr/>
        </p:nvSpPr>
        <p:spPr>
          <a:xfrm>
            <a:off x="8430542" y="3707271"/>
            <a:ext cx="1598508" cy="1124374"/>
          </a:xfrm>
          <a:prstGeom prst="line">
            <a:avLst/>
          </a:prstGeom>
          <a:ln w="28575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09" name="Group"/>
          <p:cNvGrpSpPr/>
          <p:nvPr/>
        </p:nvGrpSpPr>
        <p:grpSpPr>
          <a:xfrm>
            <a:off x="10083235" y="4246879"/>
            <a:ext cx="1151468" cy="1492393"/>
            <a:chOff x="0" y="0"/>
            <a:chExt cx="1151466" cy="1492391"/>
          </a:xfrm>
        </p:grpSpPr>
        <p:sp>
          <p:nvSpPr>
            <p:cNvPr id="394" name="Rectangle"/>
            <p:cNvSpPr/>
            <p:nvPr/>
          </p:nvSpPr>
          <p:spPr>
            <a:xfrm>
              <a:off x="0" y="56444"/>
              <a:ext cx="1151467" cy="143594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5" name="mail…"/>
            <p:cNvSpPr/>
            <p:nvPr/>
          </p:nvSpPr>
          <p:spPr>
            <a:xfrm>
              <a:off x="85748" y="0"/>
              <a:ext cx="94836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mail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  <p:sp>
          <p:nvSpPr>
            <p:cNvPr id="396" name="Rectangle"/>
            <p:cNvSpPr/>
            <p:nvPr/>
          </p:nvSpPr>
          <p:spPr>
            <a:xfrm>
              <a:off x="54186" y="855698"/>
              <a:ext cx="1016001" cy="266701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>
              <a:off x="164817" y="922020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406964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535093" y="921173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660964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801511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927946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279964" y="922020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Rectangle"/>
            <p:cNvSpPr/>
            <p:nvPr/>
          </p:nvSpPr>
          <p:spPr>
            <a:xfrm>
              <a:off x="72249" y="1232746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5" name="Rectangle"/>
            <p:cNvSpPr/>
            <p:nvPr/>
          </p:nvSpPr>
          <p:spPr>
            <a:xfrm>
              <a:off x="267264" y="1232746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6" name="Rectangle"/>
            <p:cNvSpPr/>
            <p:nvPr/>
          </p:nvSpPr>
          <p:spPr>
            <a:xfrm>
              <a:off x="460586" y="1230489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7" name="Rectangle"/>
            <p:cNvSpPr/>
            <p:nvPr/>
          </p:nvSpPr>
          <p:spPr>
            <a:xfrm>
              <a:off x="679591" y="1226820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8" name="Rectangle"/>
            <p:cNvSpPr/>
            <p:nvPr/>
          </p:nvSpPr>
          <p:spPr>
            <a:xfrm>
              <a:off x="896337" y="1226820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7238435" y="6238240"/>
            <a:ext cx="1151468" cy="1492392"/>
            <a:chOff x="0" y="0"/>
            <a:chExt cx="1151466" cy="1492391"/>
          </a:xfrm>
        </p:grpSpPr>
        <p:sp>
          <p:nvSpPr>
            <p:cNvPr id="410" name="Rectangle"/>
            <p:cNvSpPr/>
            <p:nvPr/>
          </p:nvSpPr>
          <p:spPr>
            <a:xfrm>
              <a:off x="0" y="56444"/>
              <a:ext cx="1151467" cy="143594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1" name="mail…"/>
            <p:cNvSpPr/>
            <p:nvPr/>
          </p:nvSpPr>
          <p:spPr>
            <a:xfrm>
              <a:off x="85748" y="0"/>
              <a:ext cx="94836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mail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  <p:sp>
          <p:nvSpPr>
            <p:cNvPr id="412" name="Rectangle"/>
            <p:cNvSpPr/>
            <p:nvPr/>
          </p:nvSpPr>
          <p:spPr>
            <a:xfrm>
              <a:off x="54186" y="855698"/>
              <a:ext cx="1016001" cy="266701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3" name="Line"/>
            <p:cNvSpPr/>
            <p:nvPr/>
          </p:nvSpPr>
          <p:spPr>
            <a:xfrm>
              <a:off x="164817" y="918915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410915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535093" y="921173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663786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801511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927946" y="916658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284480" y="918915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72249" y="1232746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1" name="Rectangle"/>
            <p:cNvSpPr/>
            <p:nvPr/>
          </p:nvSpPr>
          <p:spPr>
            <a:xfrm>
              <a:off x="266417" y="1232746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2" name="Rectangle"/>
            <p:cNvSpPr/>
            <p:nvPr/>
          </p:nvSpPr>
          <p:spPr>
            <a:xfrm>
              <a:off x="460586" y="1230489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3" name="Rectangle"/>
            <p:cNvSpPr/>
            <p:nvPr/>
          </p:nvSpPr>
          <p:spPr>
            <a:xfrm>
              <a:off x="679591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4" name="Rectangle"/>
            <p:cNvSpPr/>
            <p:nvPr/>
          </p:nvSpPr>
          <p:spPr>
            <a:xfrm>
              <a:off x="896337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7238435" y="3041226"/>
            <a:ext cx="1151468" cy="1492392"/>
            <a:chOff x="0" y="0"/>
            <a:chExt cx="1151466" cy="1492391"/>
          </a:xfrm>
        </p:grpSpPr>
        <p:sp>
          <p:nvSpPr>
            <p:cNvPr id="426" name="Rectangle"/>
            <p:cNvSpPr/>
            <p:nvPr/>
          </p:nvSpPr>
          <p:spPr>
            <a:xfrm>
              <a:off x="0" y="56444"/>
              <a:ext cx="1151467" cy="143594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7" name="mail…"/>
            <p:cNvSpPr/>
            <p:nvPr/>
          </p:nvSpPr>
          <p:spPr>
            <a:xfrm>
              <a:off x="85748" y="0"/>
              <a:ext cx="94836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mail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  <p:sp>
          <p:nvSpPr>
            <p:cNvPr id="428" name="Rectangle"/>
            <p:cNvSpPr/>
            <p:nvPr/>
          </p:nvSpPr>
          <p:spPr>
            <a:xfrm>
              <a:off x="54186" y="855697"/>
              <a:ext cx="1016001" cy="266701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9" name="Line"/>
            <p:cNvSpPr/>
            <p:nvPr/>
          </p:nvSpPr>
          <p:spPr>
            <a:xfrm>
              <a:off x="164817" y="918915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410915" y="91665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535093" y="921173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663786" y="91665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801511" y="91665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927946" y="91665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284480" y="918915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Rectangle"/>
            <p:cNvSpPr/>
            <p:nvPr/>
          </p:nvSpPr>
          <p:spPr>
            <a:xfrm>
              <a:off x="72249" y="1232746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266417" y="1232746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460586" y="1230488"/>
              <a:ext cx="139701" cy="209975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679591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896337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42" name="Line"/>
          <p:cNvSpPr/>
          <p:nvPr/>
        </p:nvSpPr>
        <p:spPr>
          <a:xfrm flipV="1">
            <a:off x="8430542" y="5305778"/>
            <a:ext cx="1598508" cy="1544321"/>
          </a:xfrm>
          <a:prstGeom prst="line">
            <a:avLst/>
          </a:prstGeom>
          <a:ln w="28575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3" name="Line"/>
          <p:cNvSpPr/>
          <p:nvPr/>
        </p:nvSpPr>
        <p:spPr>
          <a:xfrm flipH="1" flipV="1">
            <a:off x="7373902" y="4560711"/>
            <a:ext cx="2259" cy="1774614"/>
          </a:xfrm>
          <a:prstGeom prst="line">
            <a:avLst/>
          </a:prstGeom>
          <a:ln w="28575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46" name="Group"/>
          <p:cNvGrpSpPr/>
          <p:nvPr/>
        </p:nvGrpSpPr>
        <p:grpSpPr>
          <a:xfrm>
            <a:off x="8625292" y="5723466"/>
            <a:ext cx="1371568" cy="582775"/>
            <a:chOff x="0" y="0"/>
            <a:chExt cx="1371566" cy="582773"/>
          </a:xfrm>
        </p:grpSpPr>
        <p:sp>
          <p:nvSpPr>
            <p:cNvPr id="444" name="Rectangle"/>
            <p:cNvSpPr/>
            <p:nvPr/>
          </p:nvSpPr>
          <p:spPr>
            <a:xfrm>
              <a:off x="61507" y="97084"/>
              <a:ext cx="1219201" cy="43180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5" name="SMTP"/>
            <p:cNvSpPr/>
            <p:nvPr/>
          </p:nvSpPr>
          <p:spPr>
            <a:xfrm>
              <a:off x="0" y="0"/>
              <a:ext cx="1371567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Arial"/>
                <a:defRPr sz="3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SMTP</a:t>
              </a: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8571104" y="3935306"/>
            <a:ext cx="1371568" cy="582775"/>
            <a:chOff x="0" y="0"/>
            <a:chExt cx="1371566" cy="582773"/>
          </a:xfrm>
        </p:grpSpPr>
        <p:sp>
          <p:nvSpPr>
            <p:cNvPr id="447" name="Rectangle"/>
            <p:cNvSpPr/>
            <p:nvPr/>
          </p:nvSpPr>
          <p:spPr>
            <a:xfrm>
              <a:off x="64895" y="97084"/>
              <a:ext cx="1219201" cy="43180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8" name="SMTP"/>
            <p:cNvSpPr/>
            <p:nvPr/>
          </p:nvSpPr>
          <p:spPr>
            <a:xfrm>
              <a:off x="0" y="0"/>
              <a:ext cx="1371567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Arial"/>
                <a:defRPr sz="3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SMTP</a:t>
              </a:r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688118" y="4951306"/>
            <a:ext cx="1371568" cy="582775"/>
            <a:chOff x="0" y="0"/>
            <a:chExt cx="1371566" cy="582773"/>
          </a:xfrm>
        </p:grpSpPr>
        <p:sp>
          <p:nvSpPr>
            <p:cNvPr id="450" name="Rectangle"/>
            <p:cNvSpPr/>
            <p:nvPr/>
          </p:nvSpPr>
          <p:spPr>
            <a:xfrm>
              <a:off x="62637" y="97084"/>
              <a:ext cx="1219201" cy="43180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51" name="SMTP"/>
            <p:cNvSpPr/>
            <p:nvPr/>
          </p:nvSpPr>
          <p:spPr>
            <a:xfrm>
              <a:off x="0" y="0"/>
              <a:ext cx="1371567" cy="582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Arial"/>
                <a:defRPr sz="3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SMTP</a:t>
              </a: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8130258" y="2000391"/>
            <a:ext cx="1266614" cy="1499165"/>
            <a:chOff x="0" y="0"/>
            <a:chExt cx="1266613" cy="1499164"/>
          </a:xfrm>
        </p:grpSpPr>
        <p:grpSp>
          <p:nvGrpSpPr>
            <p:cNvPr id="455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453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4" name="Shape"/>
              <p:cNvSpPr/>
              <p:nvPr/>
            </p:nvSpPr>
            <p:spPr>
              <a:xfrm flipH="1">
                <a:off x="543842" y="113056"/>
                <a:ext cx="615877" cy="539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56" name="Rectangle"/>
            <p:cNvSpPr/>
            <p:nvPr/>
          </p:nvSpPr>
          <p:spPr>
            <a:xfrm>
              <a:off x="48541" y="57008"/>
              <a:ext cx="860215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57" name="user…"/>
            <p:cNvSpPr/>
            <p:nvPr/>
          </p:nvSpPr>
          <p:spPr>
            <a:xfrm>
              <a:off x="33877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464" name="Group"/>
          <p:cNvGrpSpPr/>
          <p:nvPr/>
        </p:nvGrpSpPr>
        <p:grpSpPr>
          <a:xfrm>
            <a:off x="11026986" y="3162300"/>
            <a:ext cx="1266614" cy="1497754"/>
            <a:chOff x="0" y="0"/>
            <a:chExt cx="1266613" cy="1497753"/>
          </a:xfrm>
        </p:grpSpPr>
        <p:grpSp>
          <p:nvGrpSpPr>
            <p:cNvPr id="461" name="Group"/>
            <p:cNvGrpSpPr/>
            <p:nvPr/>
          </p:nvGrpSpPr>
          <p:grpSpPr>
            <a:xfrm>
              <a:off x="0" y="319193"/>
              <a:ext cx="1266614" cy="1178561"/>
              <a:chOff x="0" y="0"/>
              <a:chExt cx="1266613" cy="1178560"/>
            </a:xfrm>
          </p:grpSpPr>
          <p:pic>
            <p:nvPicPr>
              <p:cNvPr id="459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0" name="Shape"/>
              <p:cNvSpPr/>
              <p:nvPr/>
            </p:nvSpPr>
            <p:spPr>
              <a:xfrm flipH="1">
                <a:off x="539698" y="112606"/>
                <a:ext cx="615878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62" name="Rectangle"/>
            <p:cNvSpPr/>
            <p:nvPr/>
          </p:nvSpPr>
          <p:spPr>
            <a:xfrm>
              <a:off x="51929" y="57291"/>
              <a:ext cx="860214" cy="745067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" name="user…"/>
            <p:cNvSpPr/>
            <p:nvPr/>
          </p:nvSpPr>
          <p:spPr>
            <a:xfrm>
              <a:off x="33977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11506200" y="4241800"/>
            <a:ext cx="1266614" cy="1501987"/>
            <a:chOff x="0" y="0"/>
            <a:chExt cx="1266613" cy="1501986"/>
          </a:xfrm>
        </p:grpSpPr>
        <p:grpSp>
          <p:nvGrpSpPr>
            <p:cNvPr id="467" name="Group"/>
            <p:cNvGrpSpPr/>
            <p:nvPr/>
          </p:nvGrpSpPr>
          <p:grpSpPr>
            <a:xfrm>
              <a:off x="0" y="323426"/>
              <a:ext cx="1266614" cy="1178561"/>
              <a:chOff x="0" y="0"/>
              <a:chExt cx="1266613" cy="1178560"/>
            </a:xfrm>
          </p:grpSpPr>
          <p:pic>
            <p:nvPicPr>
              <p:cNvPr id="465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6" name="Shape"/>
              <p:cNvSpPr/>
              <p:nvPr/>
            </p:nvSpPr>
            <p:spPr>
              <a:xfrm flipH="1">
                <a:off x="539133" y="108373"/>
                <a:ext cx="615877" cy="539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68" name="Rectangle"/>
            <p:cNvSpPr/>
            <p:nvPr/>
          </p:nvSpPr>
          <p:spPr>
            <a:xfrm>
              <a:off x="51365" y="61524"/>
              <a:ext cx="860214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" name="user…"/>
            <p:cNvSpPr/>
            <p:nvPr/>
          </p:nvSpPr>
          <p:spPr>
            <a:xfrm>
              <a:off x="33412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476" name="Group"/>
          <p:cNvGrpSpPr/>
          <p:nvPr/>
        </p:nvGrpSpPr>
        <p:grpSpPr>
          <a:xfrm>
            <a:off x="11318240" y="5734755"/>
            <a:ext cx="1266614" cy="1499166"/>
            <a:chOff x="0" y="0"/>
            <a:chExt cx="1266613" cy="1499164"/>
          </a:xfrm>
        </p:grpSpPr>
        <p:grpSp>
          <p:nvGrpSpPr>
            <p:cNvPr id="473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471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2" name="Shape"/>
              <p:cNvSpPr/>
              <p:nvPr/>
            </p:nvSpPr>
            <p:spPr>
              <a:xfrm flipH="1">
                <a:off x="539698" y="113055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74" name="Rectangle"/>
            <p:cNvSpPr/>
            <p:nvPr/>
          </p:nvSpPr>
          <p:spPr>
            <a:xfrm>
              <a:off x="51929" y="58702"/>
              <a:ext cx="860214" cy="745067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" name="user…"/>
            <p:cNvSpPr/>
            <p:nvPr/>
          </p:nvSpPr>
          <p:spPr>
            <a:xfrm>
              <a:off x="33976" y="0"/>
              <a:ext cx="87128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7607300" y="7780302"/>
            <a:ext cx="1266614" cy="1499166"/>
            <a:chOff x="0" y="0"/>
            <a:chExt cx="1266613" cy="1499164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320604"/>
              <a:ext cx="1266614" cy="1178561"/>
              <a:chOff x="0" y="0"/>
              <a:chExt cx="1266613" cy="1178560"/>
            </a:xfrm>
          </p:grpSpPr>
          <p:pic>
            <p:nvPicPr>
              <p:cNvPr id="477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8" name="Shape"/>
              <p:cNvSpPr/>
              <p:nvPr/>
            </p:nvSpPr>
            <p:spPr>
              <a:xfrm flipH="1">
                <a:off x="536594" y="113055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80" name="Rectangle"/>
            <p:cNvSpPr/>
            <p:nvPr/>
          </p:nvSpPr>
          <p:spPr>
            <a:xfrm>
              <a:off x="48824" y="55597"/>
              <a:ext cx="860215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" name="user…"/>
            <p:cNvSpPr/>
            <p:nvPr/>
          </p:nvSpPr>
          <p:spPr>
            <a:xfrm>
              <a:off x="30872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8640516" y="6896100"/>
            <a:ext cx="1266614" cy="1502834"/>
            <a:chOff x="0" y="0"/>
            <a:chExt cx="1266613" cy="1502833"/>
          </a:xfrm>
        </p:grpSpPr>
        <p:grpSp>
          <p:nvGrpSpPr>
            <p:cNvPr id="485" name="Group"/>
            <p:cNvGrpSpPr/>
            <p:nvPr/>
          </p:nvGrpSpPr>
          <p:grpSpPr>
            <a:xfrm>
              <a:off x="0" y="324273"/>
              <a:ext cx="1266614" cy="1178561"/>
              <a:chOff x="0" y="0"/>
              <a:chExt cx="1266613" cy="1178560"/>
            </a:xfrm>
          </p:grpSpPr>
          <p:pic>
            <p:nvPicPr>
              <p:cNvPr id="483" name="desktop_computer_stylized_medium.png" descr="desktop_computer_stylized_mediu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266614" cy="117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84" name="Shape"/>
              <p:cNvSpPr/>
              <p:nvPr/>
            </p:nvSpPr>
            <p:spPr>
              <a:xfrm flipH="1">
                <a:off x="539699" y="107526"/>
                <a:ext cx="615877" cy="53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202" y="822"/>
                    </a:lnTo>
                    <a:lnTo>
                      <a:pt x="21600" y="17257"/>
                    </a:lnTo>
                    <a:lnTo>
                      <a:pt x="4733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21EAA"/>
                  </a:gs>
                  <a:gs pos="100000">
                    <a:srgbClr val="FFFFFF"/>
                  </a:gs>
                </a:gsLst>
                <a:lin ang="270000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86" name="Rectangle"/>
            <p:cNvSpPr/>
            <p:nvPr/>
          </p:nvSpPr>
          <p:spPr>
            <a:xfrm>
              <a:off x="51928" y="62371"/>
              <a:ext cx="860214" cy="74506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7" name="user…"/>
            <p:cNvSpPr/>
            <p:nvPr/>
          </p:nvSpPr>
          <p:spPr>
            <a:xfrm>
              <a:off x="33976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sp>
        <p:nvSpPr>
          <p:cNvPr id="489" name="Slide Number"/>
          <p:cNvSpPr txBox="1"/>
          <p:nvPr>
            <p:ph type="sldNum" sz="quarter" idx="2"/>
          </p:nvPr>
        </p:nvSpPr>
        <p:spPr>
          <a:xfrm>
            <a:off x="12181490" y="9154951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91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Email - User Agent"/>
          <p:cNvSpPr txBox="1"/>
          <p:nvPr>
            <p:ph type="title"/>
          </p:nvPr>
        </p:nvSpPr>
        <p:spPr>
          <a:xfrm>
            <a:off x="762000" y="0"/>
            <a:ext cx="11049000" cy="1206500"/>
          </a:xfrm>
          <a:prstGeom prst="rect">
            <a:avLst/>
          </a:prstGeom>
        </p:spPr>
        <p:txBody>
          <a:bodyPr/>
          <a:lstStyle/>
          <a:p>
            <a:pPr/>
            <a:r>
              <a:t>Email - User Agent</a:t>
            </a:r>
          </a:p>
        </p:txBody>
      </p:sp>
      <p:sp>
        <p:nvSpPr>
          <p:cNvPr id="494" name="User Agent functions…"/>
          <p:cNvSpPr txBox="1"/>
          <p:nvPr>
            <p:ph type="body" idx="1"/>
          </p:nvPr>
        </p:nvSpPr>
        <p:spPr>
          <a:xfrm>
            <a:off x="762000" y="1567744"/>
            <a:ext cx="11049000" cy="7381058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User Agent functions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Compose</a:t>
            </a:r>
          </a:p>
          <a:p>
            <a:pPr lvl="2"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send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Read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Reply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Forward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Delete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Handling Mailboxes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Command line UAs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Mail, mailx, pine, elm etc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GUI UAs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iMail, Eudora, Outlook, Thunderbird etc</a:t>
            </a:r>
          </a:p>
        </p:txBody>
      </p:sp>
      <p:sp>
        <p:nvSpPr>
          <p:cNvPr id="495" name="Slide Number"/>
          <p:cNvSpPr txBox="1"/>
          <p:nvPr>
            <p:ph type="sldNum" sz="quarter" idx="2"/>
          </p:nvPr>
        </p:nvSpPr>
        <p:spPr>
          <a:xfrm>
            <a:off x="12113283" y="9154951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97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Electronic Mail: SMTP [RFC 2821]"/>
          <p:cNvSpPr txBox="1"/>
          <p:nvPr>
            <p:ph type="title"/>
          </p:nvPr>
        </p:nvSpPr>
        <p:spPr>
          <a:xfrm>
            <a:off x="663786" y="9031"/>
            <a:ext cx="11049001" cy="1162708"/>
          </a:xfrm>
          <a:prstGeom prst="rect">
            <a:avLst/>
          </a:prstGeom>
        </p:spPr>
        <p:txBody>
          <a:bodyPr/>
          <a:lstStyle/>
          <a:p>
            <a:pPr/>
            <a:r>
              <a:rPr sz="5600"/>
              <a:t>Electronic Mail: SMTP </a:t>
            </a:r>
            <a:r>
              <a:rPr sz="5000"/>
              <a:t>[RFC 2821]</a:t>
            </a:r>
          </a:p>
        </p:txBody>
      </p:sp>
      <p:sp>
        <p:nvSpPr>
          <p:cNvPr id="500" name="uses TCP to reliably transfer email message from client to server, port 25 (unsecure)…"/>
          <p:cNvSpPr txBox="1"/>
          <p:nvPr>
            <p:ph type="body" idx="1"/>
          </p:nvPr>
        </p:nvSpPr>
        <p:spPr>
          <a:xfrm>
            <a:off x="762846" y="1291166"/>
            <a:ext cx="11325411" cy="6998958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uses TCP to reliably transfer email message from client to server, port 25 (unsecure)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secure ports (465, 587)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direct transfer: sending server to receiving server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three phases of transfer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handshaking (greeting)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transfer of messages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closure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command/response interaction (like </a:t>
            </a:r>
            <a:r>
              <a:rPr sz="3400"/>
              <a:t>HTTP, FTP</a:t>
            </a:r>
            <a:r>
              <a:t>)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commands:</a:t>
            </a:r>
            <a:r>
              <a:t> ASCII text</a:t>
            </a:r>
          </a:p>
          <a:p>
            <a:pPr lvl="1"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response:</a:t>
            </a:r>
            <a:r>
              <a:t> status code and phrase</a:t>
            </a:r>
          </a:p>
          <a:p>
            <a:pPr>
              <a:buClrTx/>
              <a:buChar char="•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messages must be in 7-bit ASCII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xfrm>
            <a:off x="119074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03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"/>
          <p:cNvGrpSpPr/>
          <p:nvPr/>
        </p:nvGrpSpPr>
        <p:grpSpPr>
          <a:xfrm>
            <a:off x="1657208" y="7263271"/>
            <a:ext cx="1266615" cy="1178561"/>
            <a:chOff x="0" y="0"/>
            <a:chExt cx="1266613" cy="1178560"/>
          </a:xfrm>
        </p:grpSpPr>
        <p:pic>
          <p:nvPicPr>
            <p:cNvPr id="505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1266614" cy="1178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6" name="Shape"/>
            <p:cNvSpPr/>
            <p:nvPr/>
          </p:nvSpPr>
          <p:spPr>
            <a:xfrm flipH="1">
              <a:off x="539698" y="113055"/>
              <a:ext cx="615878" cy="53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Rectangle"/>
          <p:cNvSpPr/>
          <p:nvPr/>
        </p:nvSpPr>
        <p:spPr>
          <a:xfrm>
            <a:off x="1709137" y="7001368"/>
            <a:ext cx="860215" cy="745068"/>
          </a:xfrm>
          <a:prstGeom prst="rect">
            <a:avLst/>
          </a:prstGeom>
          <a:solidFill>
            <a:srgbClr val="D6D7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1" name="Group"/>
          <p:cNvGrpSpPr/>
          <p:nvPr/>
        </p:nvGrpSpPr>
        <p:grpSpPr>
          <a:xfrm>
            <a:off x="6902026" y="6561102"/>
            <a:ext cx="730273" cy="986650"/>
            <a:chOff x="0" y="0"/>
            <a:chExt cx="730271" cy="986648"/>
          </a:xfrm>
        </p:grpSpPr>
        <p:sp>
          <p:nvSpPr>
            <p:cNvPr id="509" name="Shape"/>
            <p:cNvSpPr/>
            <p:nvPr/>
          </p:nvSpPr>
          <p:spPr>
            <a:xfrm>
              <a:off x="575481" y="1646"/>
              <a:ext cx="139701" cy="94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0" name="Rectangle"/>
            <p:cNvSpPr/>
            <p:nvPr/>
          </p:nvSpPr>
          <p:spPr>
            <a:xfrm>
              <a:off x="33672" y="0"/>
              <a:ext cx="532627" cy="94135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1" name="Shape"/>
            <p:cNvSpPr/>
            <p:nvPr/>
          </p:nvSpPr>
          <p:spPr>
            <a:xfrm>
              <a:off x="605381" y="58062"/>
              <a:ext cx="83361" cy="85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2" name="Shape"/>
            <p:cNvSpPr/>
            <p:nvPr/>
          </p:nvSpPr>
          <p:spPr>
            <a:xfrm>
              <a:off x="583644" y="498677"/>
              <a:ext cx="134178" cy="7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" name="Rectangle"/>
            <p:cNvSpPr/>
            <p:nvPr/>
          </p:nvSpPr>
          <p:spPr>
            <a:xfrm>
              <a:off x="36223" y="108300"/>
              <a:ext cx="304578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6" name="Group"/>
            <p:cNvGrpSpPr/>
            <p:nvPr/>
          </p:nvGrpSpPr>
          <p:grpSpPr>
            <a:xfrm>
              <a:off x="311517" y="99277"/>
              <a:ext cx="295597" cy="58852"/>
              <a:chOff x="0" y="0"/>
              <a:chExt cx="295596" cy="58850"/>
            </a:xfrm>
          </p:grpSpPr>
          <p:sp>
            <p:nvSpPr>
              <p:cNvPr id="514" name="Rounded Rectangle"/>
              <p:cNvSpPr/>
              <p:nvPr/>
            </p:nvSpPr>
            <p:spPr>
              <a:xfrm>
                <a:off x="0" y="0"/>
                <a:ext cx="295597" cy="5885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15" name="Rounded Rectangle"/>
              <p:cNvSpPr/>
              <p:nvPr/>
            </p:nvSpPr>
            <p:spPr>
              <a:xfrm>
                <a:off x="6949" y="6872"/>
                <a:ext cx="282106" cy="4510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17" name="Rectangle"/>
            <p:cNvSpPr/>
            <p:nvPr/>
          </p:nvSpPr>
          <p:spPr>
            <a:xfrm>
              <a:off x="42855" y="243779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20" name="Group"/>
            <p:cNvGrpSpPr/>
            <p:nvPr/>
          </p:nvGrpSpPr>
          <p:grpSpPr>
            <a:xfrm>
              <a:off x="309269" y="232660"/>
              <a:ext cx="293553" cy="52006"/>
              <a:chOff x="0" y="0"/>
              <a:chExt cx="293551" cy="52004"/>
            </a:xfrm>
          </p:grpSpPr>
          <p:sp>
            <p:nvSpPr>
              <p:cNvPr id="518" name="Rounded Rectangle"/>
              <p:cNvSpPr/>
              <p:nvPr/>
            </p:nvSpPr>
            <p:spPr>
              <a:xfrm>
                <a:off x="0" y="0"/>
                <a:ext cx="293552" cy="5200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19" name="Rounded Rectangle"/>
              <p:cNvSpPr/>
              <p:nvPr/>
            </p:nvSpPr>
            <p:spPr>
              <a:xfrm>
                <a:off x="6951" y="6749"/>
                <a:ext cx="282105" cy="40492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21" name="Rectangle"/>
            <p:cNvSpPr/>
            <p:nvPr/>
          </p:nvSpPr>
          <p:spPr>
            <a:xfrm>
              <a:off x="38263" y="381729"/>
              <a:ext cx="304578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2" name="Rectangle"/>
            <p:cNvSpPr/>
            <p:nvPr/>
          </p:nvSpPr>
          <p:spPr>
            <a:xfrm>
              <a:off x="45406" y="505678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25" name="Group"/>
            <p:cNvGrpSpPr/>
            <p:nvPr/>
          </p:nvGrpSpPr>
          <p:grpSpPr>
            <a:xfrm>
              <a:off x="302737" y="499139"/>
              <a:ext cx="298153" cy="56366"/>
              <a:chOff x="0" y="0"/>
              <a:chExt cx="298152" cy="56364"/>
            </a:xfrm>
          </p:grpSpPr>
          <p:sp>
            <p:nvSpPr>
              <p:cNvPr id="523" name="Rounded Rectangle"/>
              <p:cNvSpPr/>
              <p:nvPr/>
            </p:nvSpPr>
            <p:spPr>
              <a:xfrm>
                <a:off x="0" y="0"/>
                <a:ext cx="298153" cy="563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4" name="Rounded Rectangle"/>
              <p:cNvSpPr/>
              <p:nvPr/>
            </p:nvSpPr>
            <p:spPr>
              <a:xfrm>
                <a:off x="6553" y="958"/>
                <a:ext cx="284638" cy="4741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26" name="Shape"/>
            <p:cNvSpPr/>
            <p:nvPr/>
          </p:nvSpPr>
          <p:spPr>
            <a:xfrm>
              <a:off x="585685" y="380906"/>
              <a:ext cx="134178" cy="77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29" name="Group"/>
            <p:cNvGrpSpPr/>
            <p:nvPr/>
          </p:nvGrpSpPr>
          <p:grpSpPr>
            <a:xfrm>
              <a:off x="298873" y="370198"/>
              <a:ext cx="298153" cy="56416"/>
              <a:chOff x="0" y="0"/>
              <a:chExt cx="298152" cy="56415"/>
            </a:xfrm>
          </p:grpSpPr>
          <p:sp>
            <p:nvSpPr>
              <p:cNvPr id="527" name="Rounded Rectangle"/>
              <p:cNvSpPr/>
              <p:nvPr/>
            </p:nvSpPr>
            <p:spPr>
              <a:xfrm>
                <a:off x="0" y="0"/>
                <a:ext cx="298153" cy="5641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8" name="Rounded Rectangle"/>
              <p:cNvSpPr/>
              <p:nvPr/>
            </p:nvSpPr>
            <p:spPr>
              <a:xfrm>
                <a:off x="12867" y="7001"/>
                <a:ext cx="284638" cy="4282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30" name="Rectangle"/>
            <p:cNvSpPr/>
            <p:nvPr/>
          </p:nvSpPr>
          <p:spPr>
            <a:xfrm>
              <a:off x="566808" y="0"/>
              <a:ext cx="33673" cy="941352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1" name="Shape"/>
            <p:cNvSpPr/>
            <p:nvPr/>
          </p:nvSpPr>
          <p:spPr>
            <a:xfrm>
              <a:off x="597929" y="238014"/>
              <a:ext cx="120913" cy="8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2" name="Shape"/>
            <p:cNvSpPr/>
            <p:nvPr/>
          </p:nvSpPr>
          <p:spPr>
            <a:xfrm>
              <a:off x="599460" y="103359"/>
              <a:ext cx="124484" cy="9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3" name="Oval"/>
            <p:cNvSpPr/>
            <p:nvPr/>
          </p:nvSpPr>
          <p:spPr>
            <a:xfrm>
              <a:off x="705273" y="893797"/>
              <a:ext cx="24999" cy="38297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4" name="Shape"/>
            <p:cNvSpPr/>
            <p:nvPr/>
          </p:nvSpPr>
          <p:spPr>
            <a:xfrm>
              <a:off x="592827" y="899760"/>
              <a:ext cx="124995" cy="8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5" name="Rounded Rectangle"/>
            <p:cNvSpPr/>
            <p:nvPr/>
          </p:nvSpPr>
          <p:spPr>
            <a:xfrm>
              <a:off x="0" y="925703"/>
              <a:ext cx="611705" cy="60946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6" name="Rounded Rectangle"/>
            <p:cNvSpPr/>
            <p:nvPr/>
          </p:nvSpPr>
          <p:spPr>
            <a:xfrm>
              <a:off x="33672" y="939293"/>
              <a:ext cx="546402" cy="33767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7" name="Oval"/>
            <p:cNvSpPr/>
            <p:nvPr/>
          </p:nvSpPr>
          <p:spPr>
            <a:xfrm>
              <a:off x="85711" y="803813"/>
              <a:ext cx="81119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8" name="Oval"/>
            <p:cNvSpPr/>
            <p:nvPr/>
          </p:nvSpPr>
          <p:spPr>
            <a:xfrm>
              <a:off x="176012" y="805872"/>
              <a:ext cx="81119" cy="58887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9" name="Oval"/>
            <p:cNvSpPr/>
            <p:nvPr/>
          </p:nvSpPr>
          <p:spPr>
            <a:xfrm>
              <a:off x="266313" y="803813"/>
              <a:ext cx="81120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" name="Rectangle"/>
            <p:cNvSpPr/>
            <p:nvPr/>
          </p:nvSpPr>
          <p:spPr>
            <a:xfrm>
              <a:off x="469365" y="578153"/>
              <a:ext cx="45407" cy="313785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3804355" y="6640124"/>
            <a:ext cx="727006" cy="986650"/>
            <a:chOff x="0" y="0"/>
            <a:chExt cx="727004" cy="986648"/>
          </a:xfrm>
        </p:grpSpPr>
        <p:sp>
          <p:nvSpPr>
            <p:cNvPr id="542" name="Shape"/>
            <p:cNvSpPr/>
            <p:nvPr/>
          </p:nvSpPr>
          <p:spPr>
            <a:xfrm>
              <a:off x="575481" y="1646"/>
              <a:ext cx="139701" cy="94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3" name="Rectangle"/>
            <p:cNvSpPr/>
            <p:nvPr/>
          </p:nvSpPr>
          <p:spPr>
            <a:xfrm>
              <a:off x="33671" y="0"/>
              <a:ext cx="532628" cy="94135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4" name="Shape"/>
            <p:cNvSpPr/>
            <p:nvPr/>
          </p:nvSpPr>
          <p:spPr>
            <a:xfrm>
              <a:off x="605381" y="58062"/>
              <a:ext cx="83361" cy="85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5" name="Shape"/>
            <p:cNvSpPr/>
            <p:nvPr/>
          </p:nvSpPr>
          <p:spPr>
            <a:xfrm>
              <a:off x="583644" y="498677"/>
              <a:ext cx="134178" cy="7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36222" y="108300"/>
              <a:ext cx="304578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49" name="Group"/>
            <p:cNvGrpSpPr/>
            <p:nvPr/>
          </p:nvGrpSpPr>
          <p:grpSpPr>
            <a:xfrm>
              <a:off x="311516" y="99277"/>
              <a:ext cx="295597" cy="58852"/>
              <a:chOff x="0" y="0"/>
              <a:chExt cx="295596" cy="58850"/>
            </a:xfrm>
          </p:grpSpPr>
          <p:sp>
            <p:nvSpPr>
              <p:cNvPr id="547" name="Rounded Rectangle"/>
              <p:cNvSpPr/>
              <p:nvPr/>
            </p:nvSpPr>
            <p:spPr>
              <a:xfrm>
                <a:off x="0" y="0"/>
                <a:ext cx="295597" cy="5885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8" name="Rounded Rectangle"/>
              <p:cNvSpPr/>
              <p:nvPr/>
            </p:nvSpPr>
            <p:spPr>
              <a:xfrm>
                <a:off x="6950" y="6872"/>
                <a:ext cx="282105" cy="4510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50" name="Rectangle"/>
            <p:cNvSpPr/>
            <p:nvPr/>
          </p:nvSpPr>
          <p:spPr>
            <a:xfrm>
              <a:off x="43744" y="243779"/>
              <a:ext cx="304577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53" name="Group"/>
            <p:cNvGrpSpPr/>
            <p:nvPr/>
          </p:nvGrpSpPr>
          <p:grpSpPr>
            <a:xfrm>
              <a:off x="309269" y="232660"/>
              <a:ext cx="293553" cy="52006"/>
              <a:chOff x="0" y="0"/>
              <a:chExt cx="293551" cy="52004"/>
            </a:xfrm>
          </p:grpSpPr>
          <p:sp>
            <p:nvSpPr>
              <p:cNvPr id="551" name="Rounded Rectangle"/>
              <p:cNvSpPr/>
              <p:nvPr/>
            </p:nvSpPr>
            <p:spPr>
              <a:xfrm>
                <a:off x="0" y="0"/>
                <a:ext cx="293552" cy="5200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2" name="Rounded Rectangle"/>
              <p:cNvSpPr/>
              <p:nvPr/>
            </p:nvSpPr>
            <p:spPr>
              <a:xfrm>
                <a:off x="6950" y="6749"/>
                <a:ext cx="282105" cy="40492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54" name="Rectangle"/>
            <p:cNvSpPr/>
            <p:nvPr/>
          </p:nvSpPr>
          <p:spPr>
            <a:xfrm>
              <a:off x="38263" y="381728"/>
              <a:ext cx="304577" cy="2017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5" name="Rectangle"/>
            <p:cNvSpPr/>
            <p:nvPr/>
          </p:nvSpPr>
          <p:spPr>
            <a:xfrm>
              <a:off x="45405" y="505677"/>
              <a:ext cx="30457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302737" y="499139"/>
              <a:ext cx="298153" cy="56366"/>
              <a:chOff x="0" y="0"/>
              <a:chExt cx="298152" cy="56364"/>
            </a:xfrm>
          </p:grpSpPr>
          <p:sp>
            <p:nvSpPr>
              <p:cNvPr id="556" name="Rounded Rectangle"/>
              <p:cNvSpPr/>
              <p:nvPr/>
            </p:nvSpPr>
            <p:spPr>
              <a:xfrm>
                <a:off x="0" y="0"/>
                <a:ext cx="298153" cy="563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7" name="Rounded Rectangle"/>
              <p:cNvSpPr/>
              <p:nvPr/>
            </p:nvSpPr>
            <p:spPr>
              <a:xfrm>
                <a:off x="6552" y="2237"/>
                <a:ext cx="284638" cy="4741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59" name="Shape"/>
            <p:cNvSpPr/>
            <p:nvPr/>
          </p:nvSpPr>
          <p:spPr>
            <a:xfrm>
              <a:off x="585684" y="380906"/>
              <a:ext cx="134178" cy="77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62" name="Group"/>
            <p:cNvGrpSpPr/>
            <p:nvPr/>
          </p:nvGrpSpPr>
          <p:grpSpPr>
            <a:xfrm>
              <a:off x="304777" y="370198"/>
              <a:ext cx="298154" cy="56416"/>
              <a:chOff x="0" y="0"/>
              <a:chExt cx="298152" cy="56415"/>
            </a:xfrm>
          </p:grpSpPr>
          <p:sp>
            <p:nvSpPr>
              <p:cNvPr id="560" name="Rounded Rectangle"/>
              <p:cNvSpPr/>
              <p:nvPr/>
            </p:nvSpPr>
            <p:spPr>
              <a:xfrm>
                <a:off x="0" y="0"/>
                <a:ext cx="298153" cy="5641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1" name="Rounded Rectangle"/>
              <p:cNvSpPr/>
              <p:nvPr/>
            </p:nvSpPr>
            <p:spPr>
              <a:xfrm>
                <a:off x="6961" y="7000"/>
                <a:ext cx="284639" cy="4282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63" name="Rectangle"/>
            <p:cNvSpPr/>
            <p:nvPr/>
          </p:nvSpPr>
          <p:spPr>
            <a:xfrm>
              <a:off x="564444" y="0"/>
              <a:ext cx="33673" cy="941352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4" name="Shape"/>
            <p:cNvSpPr/>
            <p:nvPr/>
          </p:nvSpPr>
          <p:spPr>
            <a:xfrm>
              <a:off x="597929" y="238014"/>
              <a:ext cx="120913" cy="8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5" name="Shape"/>
            <p:cNvSpPr/>
            <p:nvPr/>
          </p:nvSpPr>
          <p:spPr>
            <a:xfrm>
              <a:off x="599459" y="103358"/>
              <a:ext cx="124485" cy="9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6" name="Oval"/>
            <p:cNvSpPr/>
            <p:nvPr/>
          </p:nvSpPr>
          <p:spPr>
            <a:xfrm>
              <a:off x="702005" y="898525"/>
              <a:ext cx="25000" cy="38298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7" name="Shape"/>
            <p:cNvSpPr/>
            <p:nvPr/>
          </p:nvSpPr>
          <p:spPr>
            <a:xfrm>
              <a:off x="592827" y="899760"/>
              <a:ext cx="124995" cy="8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8" name="Rounded Rectangle"/>
            <p:cNvSpPr/>
            <p:nvPr/>
          </p:nvSpPr>
          <p:spPr>
            <a:xfrm>
              <a:off x="0" y="925703"/>
              <a:ext cx="611705" cy="60946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9" name="Rounded Rectangle"/>
            <p:cNvSpPr/>
            <p:nvPr/>
          </p:nvSpPr>
          <p:spPr>
            <a:xfrm>
              <a:off x="33671" y="939293"/>
              <a:ext cx="546403" cy="33767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0" name="Oval"/>
            <p:cNvSpPr/>
            <p:nvPr/>
          </p:nvSpPr>
          <p:spPr>
            <a:xfrm>
              <a:off x="85709" y="803813"/>
              <a:ext cx="81120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1" name="Oval"/>
            <p:cNvSpPr/>
            <p:nvPr/>
          </p:nvSpPr>
          <p:spPr>
            <a:xfrm>
              <a:off x="176011" y="805872"/>
              <a:ext cx="81119" cy="58887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2" name="Oval"/>
            <p:cNvSpPr/>
            <p:nvPr/>
          </p:nvSpPr>
          <p:spPr>
            <a:xfrm>
              <a:off x="266313" y="803813"/>
              <a:ext cx="81119" cy="58887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3" name="Rectangle"/>
            <p:cNvSpPr/>
            <p:nvPr/>
          </p:nvSpPr>
          <p:spPr>
            <a:xfrm>
              <a:off x="469364" y="578153"/>
              <a:ext cx="45407" cy="313785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5" name="underline_base.png" descr="underline_bas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1140177"/>
            <a:ext cx="11049566" cy="246099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Scenario: Alice sends message to Bob"/>
          <p:cNvSpPr txBox="1"/>
          <p:nvPr>
            <p:ph type="title"/>
          </p:nvPr>
        </p:nvSpPr>
        <p:spPr>
          <a:xfrm>
            <a:off x="635000" y="0"/>
            <a:ext cx="11713352" cy="1688818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Scenario: Alice sends message to Bob</a:t>
            </a:r>
          </a:p>
        </p:txBody>
      </p:sp>
      <p:sp>
        <p:nvSpPr>
          <p:cNvPr id="577" name="1) Alice uses UA to compose message “to” bob@someschool.edu…"/>
          <p:cNvSpPr txBox="1"/>
          <p:nvPr>
            <p:ph type="body" sz="quarter" idx="1"/>
          </p:nvPr>
        </p:nvSpPr>
        <p:spPr>
          <a:xfrm>
            <a:off x="666185" y="1520613"/>
            <a:ext cx="5422901" cy="4114801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sz="3000"/>
              <a:t>1) Alice uses UA to compose message “to” </a:t>
            </a:r>
            <a:r>
              <a:rPr sz="3000"/>
              <a:t>bob@someschool.edu</a:t>
            </a:r>
          </a:p>
          <a:p>
            <a:pPr marL="545479" indent="-487680">
              <a:buSzTx/>
              <a:buFont typeface="Wingdings"/>
              <a:buNone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2) Alice’s UA sends message to her mail server; message placed in message queue</a:t>
            </a:r>
          </a:p>
          <a:p>
            <a:pPr marL="545479" indent="-487680">
              <a:buSzTx/>
              <a:buFont typeface="Wingdings"/>
              <a:buNone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3) client side of SMTP opens TCP connection with Bob’s mail server</a:t>
            </a:r>
          </a:p>
        </p:txBody>
      </p:sp>
      <p:sp>
        <p:nvSpPr>
          <p:cNvPr id="578" name="4) SMTP client sends Alice’s message over the TCP connection…"/>
          <p:cNvSpPr/>
          <p:nvPr/>
        </p:nvSpPr>
        <p:spPr>
          <a:xfrm>
            <a:off x="6413500" y="1530113"/>
            <a:ext cx="5435600" cy="306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Font typeface="Wingdings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4) SMTP client sends Alice’s message over the TCP connection</a:t>
            </a:r>
          </a:p>
          <a:p>
            <a:pPr marL="545479" indent="-48768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Font typeface="Wingdings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5) Bob’s mail server places the message in Bob’s mailbox</a:t>
            </a:r>
          </a:p>
          <a:p>
            <a:pPr marL="545479" indent="-487680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Font typeface="Wingdings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6) Bob invokes his user agent to read message</a:t>
            </a:r>
          </a:p>
        </p:txBody>
      </p:sp>
      <p:grpSp>
        <p:nvGrpSpPr>
          <p:cNvPr id="594" name="Group"/>
          <p:cNvGrpSpPr/>
          <p:nvPr/>
        </p:nvGrpSpPr>
        <p:grpSpPr>
          <a:xfrm>
            <a:off x="3994008" y="7048782"/>
            <a:ext cx="1151468" cy="1492392"/>
            <a:chOff x="0" y="0"/>
            <a:chExt cx="1151466" cy="1492391"/>
          </a:xfrm>
        </p:grpSpPr>
        <p:sp>
          <p:nvSpPr>
            <p:cNvPr id="579" name="Rectangle"/>
            <p:cNvSpPr/>
            <p:nvPr/>
          </p:nvSpPr>
          <p:spPr>
            <a:xfrm>
              <a:off x="0" y="56444"/>
              <a:ext cx="1151467" cy="1435948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0" name="mail…"/>
            <p:cNvSpPr/>
            <p:nvPr/>
          </p:nvSpPr>
          <p:spPr>
            <a:xfrm>
              <a:off x="85747" y="0"/>
              <a:ext cx="948363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mail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  <p:sp>
          <p:nvSpPr>
            <p:cNvPr id="581" name="Rectangle"/>
            <p:cNvSpPr/>
            <p:nvPr/>
          </p:nvSpPr>
          <p:spPr>
            <a:xfrm>
              <a:off x="54186" y="855698"/>
              <a:ext cx="1016001" cy="266701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2" name="Line"/>
            <p:cNvSpPr/>
            <p:nvPr/>
          </p:nvSpPr>
          <p:spPr>
            <a:xfrm>
              <a:off x="164817" y="918916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410915" y="91411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535093" y="921173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663786" y="91411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801511" y="914117"/>
              <a:ext cx="2258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927946" y="914117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284479" y="918916"/>
              <a:ext cx="2259" cy="1651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Rectangle"/>
            <p:cNvSpPr/>
            <p:nvPr/>
          </p:nvSpPr>
          <p:spPr>
            <a:xfrm>
              <a:off x="72249" y="1232747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0" name="Rectangle"/>
            <p:cNvSpPr/>
            <p:nvPr/>
          </p:nvSpPr>
          <p:spPr>
            <a:xfrm>
              <a:off x="266417" y="1232747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1" name="Rectangle"/>
            <p:cNvSpPr/>
            <p:nvPr/>
          </p:nvSpPr>
          <p:spPr>
            <a:xfrm>
              <a:off x="460586" y="1230489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2" name="Rectangle"/>
            <p:cNvSpPr/>
            <p:nvPr/>
          </p:nvSpPr>
          <p:spPr>
            <a:xfrm>
              <a:off x="679591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3" name="Rectangle"/>
            <p:cNvSpPr/>
            <p:nvPr/>
          </p:nvSpPr>
          <p:spPr>
            <a:xfrm>
              <a:off x="896337" y="1225973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595" name="Alice.png" descr="Alic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475" y="7283591"/>
            <a:ext cx="799254" cy="98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Bob.png" descr="Bob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83431" y="7148124"/>
            <a:ext cx="961814" cy="982135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Rectangle"/>
          <p:cNvSpPr/>
          <p:nvPr/>
        </p:nvSpPr>
        <p:spPr>
          <a:xfrm>
            <a:off x="7109742" y="7028462"/>
            <a:ext cx="1151468" cy="1435948"/>
          </a:xfrm>
          <a:prstGeom prst="rect">
            <a:avLst/>
          </a:prstGeom>
          <a:solidFill>
            <a:srgbClr val="D6D7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" name="mail…"/>
          <p:cNvSpPr/>
          <p:nvPr/>
        </p:nvSpPr>
        <p:spPr>
          <a:xfrm>
            <a:off x="7195490" y="6972300"/>
            <a:ext cx="948363" cy="75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mail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server</a:t>
            </a:r>
          </a:p>
        </p:txBody>
      </p:sp>
      <p:sp>
        <p:nvSpPr>
          <p:cNvPr id="599" name="Line"/>
          <p:cNvSpPr/>
          <p:nvPr/>
        </p:nvSpPr>
        <p:spPr>
          <a:xfrm>
            <a:off x="7274559" y="7890933"/>
            <a:ext cx="2259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0" name="Line"/>
          <p:cNvSpPr/>
          <p:nvPr/>
        </p:nvSpPr>
        <p:spPr>
          <a:xfrm>
            <a:off x="7520658" y="7888675"/>
            <a:ext cx="2258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1" name="Line"/>
          <p:cNvSpPr/>
          <p:nvPr/>
        </p:nvSpPr>
        <p:spPr>
          <a:xfrm>
            <a:off x="7644835" y="7899400"/>
            <a:ext cx="2259" cy="1651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7773529" y="7888675"/>
            <a:ext cx="2259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3" name="Line"/>
          <p:cNvSpPr/>
          <p:nvPr/>
        </p:nvSpPr>
        <p:spPr>
          <a:xfrm>
            <a:off x="7912100" y="7888675"/>
            <a:ext cx="2258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4" name="Line"/>
          <p:cNvSpPr/>
          <p:nvPr/>
        </p:nvSpPr>
        <p:spPr>
          <a:xfrm>
            <a:off x="8039100" y="7888675"/>
            <a:ext cx="2258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5" name="Line"/>
          <p:cNvSpPr/>
          <p:nvPr/>
        </p:nvSpPr>
        <p:spPr>
          <a:xfrm>
            <a:off x="7394222" y="7890933"/>
            <a:ext cx="2259" cy="1651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6" name="Rectangle"/>
          <p:cNvSpPr/>
          <p:nvPr/>
        </p:nvSpPr>
        <p:spPr>
          <a:xfrm>
            <a:off x="7181991" y="8204764"/>
            <a:ext cx="139701" cy="209974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Rectangle"/>
          <p:cNvSpPr/>
          <p:nvPr/>
        </p:nvSpPr>
        <p:spPr>
          <a:xfrm>
            <a:off x="7376159" y="8204764"/>
            <a:ext cx="139701" cy="209974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8" name="Rectangle"/>
          <p:cNvSpPr/>
          <p:nvPr/>
        </p:nvSpPr>
        <p:spPr>
          <a:xfrm>
            <a:off x="7570329" y="8202507"/>
            <a:ext cx="139701" cy="209974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Rectangle"/>
          <p:cNvSpPr/>
          <p:nvPr/>
        </p:nvSpPr>
        <p:spPr>
          <a:xfrm>
            <a:off x="7789333" y="8197991"/>
            <a:ext cx="139701" cy="209974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" name="Group"/>
          <p:cNvGrpSpPr/>
          <p:nvPr/>
        </p:nvGrpSpPr>
        <p:grpSpPr>
          <a:xfrm>
            <a:off x="1505937" y="6942666"/>
            <a:ext cx="1056531" cy="752861"/>
            <a:chOff x="0" y="0"/>
            <a:chExt cx="1056529" cy="752859"/>
          </a:xfrm>
        </p:grpSpPr>
        <p:sp>
          <p:nvSpPr>
            <p:cNvPr id="610" name="user…"/>
            <p:cNvSpPr/>
            <p:nvPr/>
          </p:nvSpPr>
          <p:spPr>
            <a:xfrm>
              <a:off x="185248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  <p:grpSp>
          <p:nvGrpSpPr>
            <p:cNvPr id="613" name="Group"/>
            <p:cNvGrpSpPr/>
            <p:nvPr/>
          </p:nvGrpSpPr>
          <p:grpSpPr>
            <a:xfrm>
              <a:off x="0" y="65106"/>
              <a:ext cx="419100" cy="397261"/>
              <a:chOff x="0" y="0"/>
              <a:chExt cx="419100" cy="397259"/>
            </a:xfrm>
          </p:grpSpPr>
          <p:sp>
            <p:nvSpPr>
              <p:cNvPr id="611" name="Oval"/>
              <p:cNvSpPr/>
              <p:nvPr/>
            </p:nvSpPr>
            <p:spPr>
              <a:xfrm>
                <a:off x="0" y="22946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2" name="1"/>
              <p:cNvSpPr/>
              <p:nvPr/>
            </p:nvSpPr>
            <p:spPr>
              <a:xfrm>
                <a:off x="57162" y="0"/>
                <a:ext cx="301107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2743200" y="7712200"/>
            <a:ext cx="1268872" cy="397261"/>
            <a:chOff x="0" y="0"/>
            <a:chExt cx="1268871" cy="397259"/>
          </a:xfrm>
        </p:grpSpPr>
        <p:sp>
          <p:nvSpPr>
            <p:cNvPr id="615" name="Line"/>
            <p:cNvSpPr/>
            <p:nvPr/>
          </p:nvSpPr>
          <p:spPr>
            <a:xfrm>
              <a:off x="0" y="101968"/>
              <a:ext cx="1268872" cy="207716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618" name="Group"/>
            <p:cNvGrpSpPr/>
            <p:nvPr/>
          </p:nvGrpSpPr>
          <p:grpSpPr>
            <a:xfrm>
              <a:off x="340924" y="0"/>
              <a:ext cx="419101" cy="397260"/>
              <a:chOff x="0" y="0"/>
              <a:chExt cx="419100" cy="397259"/>
            </a:xfrm>
          </p:grpSpPr>
          <p:sp>
            <p:nvSpPr>
              <p:cNvPr id="616" name="Oval"/>
              <p:cNvSpPr/>
              <p:nvPr/>
            </p:nvSpPr>
            <p:spPr>
              <a:xfrm>
                <a:off x="0" y="22946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17" name="2"/>
              <p:cNvSpPr/>
              <p:nvPr/>
            </p:nvSpPr>
            <p:spPr>
              <a:xfrm>
                <a:off x="57162" y="0"/>
                <a:ext cx="301107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4323644" y="7825089"/>
            <a:ext cx="2779326" cy="492565"/>
            <a:chOff x="0" y="0"/>
            <a:chExt cx="2779324" cy="492564"/>
          </a:xfrm>
        </p:grpSpPr>
        <p:sp>
          <p:nvSpPr>
            <p:cNvPr id="620" name="Line"/>
            <p:cNvSpPr/>
            <p:nvPr/>
          </p:nvSpPr>
          <p:spPr>
            <a:xfrm>
              <a:off x="817315" y="180991"/>
              <a:ext cx="1962010" cy="311574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623" name="Group"/>
            <p:cNvGrpSpPr/>
            <p:nvPr/>
          </p:nvGrpSpPr>
          <p:grpSpPr>
            <a:xfrm>
              <a:off x="0" y="0"/>
              <a:ext cx="419100" cy="397260"/>
              <a:chOff x="0" y="0"/>
              <a:chExt cx="419100" cy="397259"/>
            </a:xfrm>
          </p:grpSpPr>
          <p:sp>
            <p:nvSpPr>
              <p:cNvPr id="621" name="Oval"/>
              <p:cNvSpPr/>
              <p:nvPr/>
            </p:nvSpPr>
            <p:spPr>
              <a:xfrm>
                <a:off x="0" y="22946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2" name="3"/>
              <p:cNvSpPr/>
              <p:nvPr/>
            </p:nvSpPr>
            <p:spPr>
              <a:xfrm>
                <a:off x="57162" y="0"/>
                <a:ext cx="301106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629" name="Group"/>
          <p:cNvGrpSpPr/>
          <p:nvPr/>
        </p:nvGrpSpPr>
        <p:grpSpPr>
          <a:xfrm>
            <a:off x="5904088" y="7848600"/>
            <a:ext cx="2289388" cy="495669"/>
            <a:chOff x="0" y="0"/>
            <a:chExt cx="2289387" cy="495668"/>
          </a:xfrm>
        </p:grpSpPr>
        <p:sp>
          <p:nvSpPr>
            <p:cNvPr id="625" name="Rectangle"/>
            <p:cNvSpPr/>
            <p:nvPr/>
          </p:nvSpPr>
          <p:spPr>
            <a:xfrm>
              <a:off x="1273387" y="0"/>
              <a:ext cx="1016001" cy="266700"/>
            </a:xfrm>
            <a:prstGeom prst="rect">
              <a:avLst/>
            </a:prstGeom>
            <a:solidFill>
              <a:srgbClr val="00F90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8" name="Group"/>
            <p:cNvGrpSpPr/>
            <p:nvPr/>
          </p:nvGrpSpPr>
          <p:grpSpPr>
            <a:xfrm>
              <a:off x="0" y="98409"/>
              <a:ext cx="419100" cy="397260"/>
              <a:chOff x="0" y="0"/>
              <a:chExt cx="419100" cy="397259"/>
            </a:xfrm>
          </p:grpSpPr>
          <p:sp>
            <p:nvSpPr>
              <p:cNvPr id="626" name="Oval"/>
              <p:cNvSpPr/>
              <p:nvPr/>
            </p:nvSpPr>
            <p:spPr>
              <a:xfrm>
                <a:off x="0" y="22945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7" name="4"/>
              <p:cNvSpPr/>
              <p:nvPr/>
            </p:nvSpPr>
            <p:spPr>
              <a:xfrm>
                <a:off x="57163" y="0"/>
                <a:ext cx="301106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sp>
        <p:nvSpPr>
          <p:cNvPr id="630" name="Alice’s mail server"/>
          <p:cNvSpPr/>
          <p:nvPr/>
        </p:nvSpPr>
        <p:spPr>
          <a:xfrm>
            <a:off x="3302000" y="8631484"/>
            <a:ext cx="2418214" cy="42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45479" indent="-487680">
              <a:buClr>
                <a:srgbClr val="434ED6"/>
              </a:buClr>
              <a:buFont typeface="Arial"/>
              <a:defRPr sz="2200"/>
            </a:lvl1pPr>
          </a:lstStyle>
          <a:p>
            <a:pPr/>
            <a:r>
              <a:t>Alice’s mail server</a:t>
            </a:r>
          </a:p>
        </p:txBody>
      </p:sp>
      <p:grpSp>
        <p:nvGrpSpPr>
          <p:cNvPr id="636" name="Group"/>
          <p:cNvGrpSpPr/>
          <p:nvPr/>
        </p:nvGrpSpPr>
        <p:grpSpPr>
          <a:xfrm>
            <a:off x="6540782" y="8197991"/>
            <a:ext cx="2309755" cy="946465"/>
            <a:chOff x="0" y="0"/>
            <a:chExt cx="2309754" cy="946463"/>
          </a:xfrm>
        </p:grpSpPr>
        <p:sp>
          <p:nvSpPr>
            <p:cNvPr id="631" name="Rectangle"/>
            <p:cNvSpPr/>
            <p:nvPr/>
          </p:nvSpPr>
          <p:spPr>
            <a:xfrm>
              <a:off x="1465298" y="0"/>
              <a:ext cx="139701" cy="209974"/>
            </a:xfrm>
            <a:prstGeom prst="rect">
              <a:avLst/>
            </a:prstGeom>
            <a:solidFill>
              <a:srgbClr val="FFFB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934720" y="220893"/>
              <a:ext cx="419101" cy="397260"/>
              <a:chOff x="0" y="0"/>
              <a:chExt cx="419100" cy="397259"/>
            </a:xfrm>
          </p:grpSpPr>
          <p:sp>
            <p:nvSpPr>
              <p:cNvPr id="632" name="Oval"/>
              <p:cNvSpPr/>
              <p:nvPr/>
            </p:nvSpPr>
            <p:spPr>
              <a:xfrm>
                <a:off x="0" y="22946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3" name="5"/>
              <p:cNvSpPr/>
              <p:nvPr/>
            </p:nvSpPr>
            <p:spPr>
              <a:xfrm>
                <a:off x="57162" y="0"/>
                <a:ext cx="301106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635" name="Bob’s mail server"/>
            <p:cNvSpPr/>
            <p:nvPr/>
          </p:nvSpPr>
          <p:spPr>
            <a:xfrm>
              <a:off x="0" y="523804"/>
              <a:ext cx="2309755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45479" indent="-487680">
                <a:buClr>
                  <a:srgbClr val="434ED6"/>
                </a:buClr>
                <a:buFont typeface="Arial"/>
                <a:defRPr sz="2200"/>
              </a:lvl1pPr>
            </a:lstStyle>
            <a:p>
              <a:pPr/>
              <a:r>
                <a:t>Bob’s mail server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9521049" y="7159413"/>
            <a:ext cx="1266614" cy="1178561"/>
            <a:chOff x="0" y="0"/>
            <a:chExt cx="1266613" cy="1178560"/>
          </a:xfrm>
        </p:grpSpPr>
        <p:pic>
          <p:nvPicPr>
            <p:cNvPr id="637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1266614" cy="1178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8" name="Shape"/>
            <p:cNvSpPr/>
            <p:nvPr/>
          </p:nvSpPr>
          <p:spPr>
            <a:xfrm flipH="1">
              <a:off x="537350" y="113055"/>
              <a:ext cx="615878" cy="53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40" name="Rectangle"/>
          <p:cNvSpPr/>
          <p:nvPr/>
        </p:nvSpPr>
        <p:spPr>
          <a:xfrm>
            <a:off x="9575800" y="6897511"/>
            <a:ext cx="860214" cy="745068"/>
          </a:xfrm>
          <a:prstGeom prst="rect">
            <a:avLst/>
          </a:prstGeom>
          <a:solidFill>
            <a:srgbClr val="D6D7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6" name="Group"/>
          <p:cNvGrpSpPr/>
          <p:nvPr/>
        </p:nvGrpSpPr>
        <p:grpSpPr>
          <a:xfrm>
            <a:off x="8313138" y="6838808"/>
            <a:ext cx="2119280" cy="1460784"/>
            <a:chOff x="0" y="0"/>
            <a:chExt cx="2119278" cy="1460782"/>
          </a:xfrm>
        </p:grpSpPr>
        <p:sp>
          <p:nvSpPr>
            <p:cNvPr id="641" name="Line"/>
            <p:cNvSpPr/>
            <p:nvPr/>
          </p:nvSpPr>
          <p:spPr>
            <a:xfrm flipV="1">
              <a:off x="0" y="853440"/>
              <a:ext cx="1460783" cy="607343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644" name="Group"/>
            <p:cNvGrpSpPr/>
            <p:nvPr/>
          </p:nvGrpSpPr>
          <p:grpSpPr>
            <a:xfrm>
              <a:off x="474133" y="968218"/>
              <a:ext cx="419101" cy="397260"/>
              <a:chOff x="0" y="0"/>
              <a:chExt cx="419100" cy="397259"/>
            </a:xfrm>
          </p:grpSpPr>
          <p:sp>
            <p:nvSpPr>
              <p:cNvPr id="642" name="Oval"/>
              <p:cNvSpPr/>
              <p:nvPr/>
            </p:nvSpPr>
            <p:spPr>
              <a:xfrm>
                <a:off x="0" y="22945"/>
                <a:ext cx="419100" cy="3476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3" name="6"/>
              <p:cNvSpPr/>
              <p:nvPr/>
            </p:nvSpPr>
            <p:spPr>
              <a:xfrm>
                <a:off x="57163" y="0"/>
                <a:ext cx="301106" cy="3972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6816" marR="56816" algn="ctr">
                  <a:buClr>
                    <a:srgbClr val="434ED6"/>
                  </a:buClr>
                  <a:buFont typeface="Arial"/>
                  <a:defRPr sz="2200"/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645" name="user…"/>
            <p:cNvSpPr/>
            <p:nvPr/>
          </p:nvSpPr>
          <p:spPr>
            <a:xfrm>
              <a:off x="1247997" y="0"/>
              <a:ext cx="87128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user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agent</a:t>
              </a:r>
            </a:p>
          </p:txBody>
        </p:sp>
      </p:grpSp>
      <p:sp>
        <p:nvSpPr>
          <p:cNvPr id="647" name="Slide Number"/>
          <p:cNvSpPr txBox="1"/>
          <p:nvPr>
            <p:ph type="sldNum" sz="quarter" idx="2"/>
          </p:nvPr>
        </p:nvSpPr>
        <p:spPr>
          <a:xfrm>
            <a:off x="12034449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8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49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4" grpId="2"/>
      <p:bldP build="whole" bldLvl="1" animBg="1" rev="0" advAuto="0" spid="636" grpId="7"/>
      <p:bldP build="whole" bldLvl="1" animBg="1" rev="0" advAuto="0" spid="624" grpId="4"/>
      <p:bldP build="whole" bldLvl="1" animBg="1" rev="0" advAuto="0" spid="619" grpId="3"/>
      <p:bldP build="p" bldLvl="5" animBg="1" rev="0" advAuto="0" spid="577" grpId="1"/>
      <p:bldP build="p" bldLvl="5" animBg="1" rev="0" advAuto="0" spid="578" grpId="5"/>
      <p:bldP build="whole" bldLvl="1" animBg="1" rev="0" advAuto="0" spid="629" grpId="6"/>
      <p:bldP build="whole" bldLvl="1" animBg="1" rev="0" advAuto="0" spid="646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ample SMTP interaction"/>
          <p:cNvSpPr txBox="1"/>
          <p:nvPr>
            <p:ph type="title"/>
          </p:nvPr>
        </p:nvSpPr>
        <p:spPr>
          <a:xfrm>
            <a:off x="842433" y="-33867"/>
            <a:ext cx="11049001" cy="105858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Sample SMTP interaction</a:t>
            </a:r>
          </a:p>
        </p:txBody>
      </p:sp>
      <p:sp>
        <p:nvSpPr>
          <p:cNvPr id="652" name="$ nc 10.211.55.10 25…"/>
          <p:cNvSpPr/>
          <p:nvPr/>
        </p:nvSpPr>
        <p:spPr>
          <a:xfrm>
            <a:off x="200159" y="891401"/>
            <a:ext cx="10911149" cy="838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+mn-lt"/>
                <a:ea typeface="+mn-ea"/>
                <a:cs typeface="+mn-cs"/>
                <a:sym typeface="Gill Sans MT"/>
              </a:defRPr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nc 10.211.55.10 25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Trying 10.211.55.10...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Connected to 10.211.55.10.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Escape character is '^]'.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220 ubuntu.localdomain ESMTP Postfix (Ubuntu)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HELO ksit.edu.in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250 ubuntu.localdomain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MAIL FROM: rprustagi@ksit.edu.in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250 2.1.0 Ok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RCPT TO: dummy@ksit.local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250 2.1.5 Ok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RCPT TO: dummyuser@ksit.local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250 2.1.5 Ok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DATA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Subject: mail trial with postfix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 is a test mail to try that POP and IMAP works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mail delivery.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250 2.0.0 Ok: queued as 89715362D67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QUIT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Courier New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221 2.0.0 Bye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992115" y="9154951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55" name="18CS52-CN-L08-Email"/>
          <p:cNvSpPr txBox="1"/>
          <p:nvPr/>
        </p:nvSpPr>
        <p:spPr>
          <a:xfrm>
            <a:off x="4865808" y="9178411"/>
            <a:ext cx="2879900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18CS52-CN-L08-Email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