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57799" marR="57799" indent="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57799" marR="57799" indent="3429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57799" marR="57799" indent="6858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57799" marR="57799" indent="10287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57799" marR="57799" indent="13716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57799" marR="57799" indent="17145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57799" marR="57799" indent="20574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57799" marR="57799" indent="24003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57799" marR="57799" indent="27432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Default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975359" y="77215"/>
            <a:ext cx="11054082" cy="1219201"/>
          </a:xfrm>
          <a:prstGeom prst="rect">
            <a:avLst/>
          </a:prstGeom>
        </p:spPr>
        <p:txBody>
          <a:bodyPr lIns="65023" tIns="65023" rIns="65023" bIns="65023"/>
          <a:lstStyle>
            <a:lvl1pPr marL="50800" marR="52019" defTabSz="1170432">
              <a:defRPr sz="5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633983" y="1386472"/>
            <a:ext cx="11736835" cy="7681011"/>
          </a:xfrm>
          <a:prstGeom prst="rect">
            <a:avLst/>
          </a:prstGeom>
        </p:spPr>
        <p:txBody>
          <a:bodyPr lIns="65023" tIns="65023" rIns="65023" bIns="65023"/>
          <a:lstStyle>
            <a:lvl1pPr marL="534687" marR="52019" indent="-495000" defTabSz="1170432">
              <a:lnSpc>
                <a:spcPct val="90000"/>
              </a:lnSpc>
              <a:spcBef>
                <a:spcPts val="800"/>
              </a:spcBef>
              <a:buClrTx/>
              <a:buChar char="•"/>
              <a:defRPr sz="4400">
                <a:latin typeface="Lato Regular"/>
                <a:ea typeface="Lato Regular"/>
                <a:cs typeface="Lato Regular"/>
                <a:sym typeface="Lato Regular"/>
              </a:defRPr>
            </a:lvl1pPr>
            <a:lvl2pPr marL="899287" marR="52019" indent="-504000" defTabSz="1170432">
              <a:lnSpc>
                <a:spcPct val="90000"/>
              </a:lnSpc>
              <a:buClrTx/>
              <a:buChar char="•"/>
              <a:defRPr sz="4200">
                <a:latin typeface="Lato Regular"/>
                <a:ea typeface="Lato Regular"/>
                <a:cs typeface="Lato Regular"/>
                <a:sym typeface="Lato Regular"/>
              </a:defRPr>
            </a:lvl2pPr>
            <a:lvl3pPr marL="1341059" marR="52019" indent="-488571" defTabSz="1170432">
              <a:lnSpc>
                <a:spcPct val="90000"/>
              </a:lnSpc>
              <a:spcBef>
                <a:spcPts val="600"/>
              </a:spcBef>
              <a:defRPr sz="3800">
                <a:latin typeface="Lato Regular"/>
                <a:ea typeface="Lato Regular"/>
                <a:cs typeface="Lato Regular"/>
                <a:sym typeface="Lato Regular"/>
              </a:defRPr>
            </a:lvl3pPr>
            <a:lvl4pPr marL="1808148" marR="52019" indent="-498461" defTabSz="1170432">
              <a:lnSpc>
                <a:spcPct val="90000"/>
              </a:lnSpc>
              <a:buChar char="•"/>
              <a:defRPr sz="3600">
                <a:latin typeface="Lato Regular"/>
                <a:ea typeface="Lato Regular"/>
                <a:cs typeface="Lato Regular"/>
                <a:sym typeface="Lato Regular"/>
              </a:defRPr>
            </a:lvl4pPr>
            <a:lvl5pPr marL="2265348" marR="52019" indent="-498461" defTabSz="1170432">
              <a:lnSpc>
                <a:spcPct val="90000"/>
              </a:lnSpc>
              <a:buChar char="•"/>
              <a:defRPr sz="3600"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1926061" y="9157539"/>
            <a:ext cx="422149" cy="448380"/>
          </a:xfrm>
          <a:prstGeom prst="rect">
            <a:avLst/>
          </a:prstGeom>
        </p:spPr>
        <p:txBody>
          <a:bodyPr lIns="65023" tIns="65023" rIns="65023" bIns="65023"/>
          <a:lstStyle>
            <a:lvl1pPr defTabSz="747776"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0"/>
            <a:ext cx="110490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62000" y="1516944"/>
            <a:ext cx="11049000" cy="7461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83589" indent="-285749">
              <a:spcBef>
                <a:spcPts val="700"/>
              </a:spcBef>
              <a:defRPr sz="3200"/>
            </a:lvl2pPr>
            <a:lvl3pPr marL="1183639" indent="-228600">
              <a:lnSpc>
                <a:spcPct val="100000"/>
              </a:lnSpc>
              <a:spcBef>
                <a:spcPts val="700"/>
              </a:spcBef>
              <a:buClrTx/>
              <a:buChar char="•"/>
              <a:defRPr sz="3000"/>
            </a:lvl3pPr>
            <a:lvl4pPr marL="1640839" indent="-228600">
              <a:lnSpc>
                <a:spcPct val="100000"/>
              </a:lnSpc>
              <a:spcBef>
                <a:spcPts val="600"/>
              </a:spcBef>
              <a:buClrTx/>
              <a:buChar char="–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8039" indent="-228600">
              <a:lnSpc>
                <a:spcPct val="100000"/>
              </a:lnSpc>
              <a:spcBef>
                <a:spcPts val="600"/>
              </a:spcBef>
              <a:buClrTx/>
              <a:buChar char="»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614013" y="9169400"/>
            <a:ext cx="368574" cy="360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algn="ctr" defTabSz="825500"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57799" marR="57799" indent="0" algn="ctr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1pPr>
      <a:lvl2pPr marL="57799" marR="57799" indent="0" algn="ctr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2pPr>
      <a:lvl3pPr marL="57799" marR="57799" indent="0" algn="ctr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3pPr>
      <a:lvl4pPr marL="57799" marR="57799" indent="0" algn="ctr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4pPr>
      <a:lvl5pPr marL="57799" marR="57799" indent="0" algn="ctr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5pPr>
      <a:lvl6pPr marL="57799" marR="57799" indent="0" algn="ctr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6pPr>
      <a:lvl7pPr marL="57799" marR="57799" indent="0" algn="ctr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7pPr>
      <a:lvl8pPr marL="57799" marR="57799" indent="0" algn="ctr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8pPr>
      <a:lvl9pPr marL="57799" marR="57799" indent="0" algn="ctr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9pPr>
    </p:titleStyle>
    <p:bodyStyle>
      <a:lvl1pPr marL="347445" marR="57799" indent="-306805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1pPr>
      <a:lvl2pPr marL="783590" marR="57799" indent="-285750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2pPr>
      <a:lvl3pPr marL="1232625" marR="57799" indent="-277585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3pPr>
      <a:lvl4pPr marL="1689825" marR="57799" indent="-277585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4pPr>
      <a:lvl5pPr marL="2147025" marR="57799" indent="-277585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5pPr>
      <a:lvl6pPr marL="2147025" marR="57799" indent="-277585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6pPr>
      <a:lvl7pPr marL="2147025" marR="57799" indent="-277585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7pPr>
      <a:lvl8pPr marL="2147025" marR="57799" indent="-277585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8pPr>
      <a:lvl9pPr marL="2147025" marR="57799" indent="-277585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prustagi@ksit.edu.in" TargetMode="External"/><Relationship Id="rId3" Type="http://schemas.openxmlformats.org/officeDocument/2006/relationships/hyperlink" Target="http://www.rprustagi.com" TargetMode="External"/><Relationship Id="rId4" Type="http://schemas.openxmlformats.org/officeDocument/2006/relationships/hyperlink" Target="https://www.youtube.com/rprustagi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ocs.python.org/library/socketserver.html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09…"/>
          <p:cNvSpPr txBox="1"/>
          <p:nvPr>
            <p:ph type="title"/>
          </p:nvPr>
        </p:nvSpPr>
        <p:spPr>
          <a:xfrm>
            <a:off x="975359" y="77215"/>
            <a:ext cx="11736834" cy="4482982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Socket Programming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Dr. Ram P Rustagi…"/>
          <p:cNvSpPr txBox="1"/>
          <p:nvPr>
            <p:ph type="body" sz="half" idx="1"/>
          </p:nvPr>
        </p:nvSpPr>
        <p:spPr>
          <a:xfrm>
            <a:off x="633983" y="5324264"/>
            <a:ext cx="11736835" cy="3477481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2" invalidUrl="" action="" tgtFrame="" tooltip="" history="1" highlightClick="0" endSnd="0"/>
              </a:rPr>
              <a:t>rprustagi@ksit.edu.in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3" invalidUrl="" action="" tgtFrame="" tooltip="" history="1" highlightClick="0" endSnd="0"/>
              </a:rPr>
              <a:t>http://www.rprustagi.com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https://www.youtube.com/rprustagi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1995911" y="9157539"/>
            <a:ext cx="282449" cy="4483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7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xample app: UDP server"/>
          <p:cNvSpPr/>
          <p:nvPr/>
        </p:nvSpPr>
        <p:spPr>
          <a:xfrm>
            <a:off x="600568" y="93557"/>
            <a:ext cx="110744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buClr>
                <a:srgbClr val="021EAA"/>
              </a:buClr>
              <a:buFont typeface="Gill Sans MT"/>
              <a:defRPr sz="50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Example app: UDP server</a:t>
            </a:r>
          </a:p>
        </p:txBody>
      </p:sp>
      <p:sp>
        <p:nvSpPr>
          <p:cNvPr id="198" name="from socket import *…"/>
          <p:cNvSpPr/>
          <p:nvPr/>
        </p:nvSpPr>
        <p:spPr>
          <a:xfrm>
            <a:off x="3860800" y="2349500"/>
            <a:ext cx="9144000" cy="5458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socket import *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port = 12000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sock = socket</a:t>
            </a:r>
            <a:r>
              <a:rPr sz="3300"/>
              <a:t>(</a:t>
            </a:r>
            <a:r>
              <a:rPr sz="3300"/>
              <a:t>AF_INET, SOCK_DGRAM</a:t>
            </a:r>
            <a:r>
              <a:rPr sz="3300"/>
              <a:t>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sock.bind(('', serverPort))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print(”R</a:t>
            </a:r>
            <a:r>
              <a:rPr i="1"/>
              <a:t>eady to receive:</a:t>
            </a:r>
            <a:r>
              <a:t>”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True: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msg,caddr= sock.recvfrom(2048)   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msg = msg.decode(‘ascii’)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msg = msg.upper()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sock.sendto(msg.encode(‘ascii’,</a:t>
            </a:r>
          </a:p>
          <a:p>
            <a:pPr lvl="8">
              <a:lnSpc>
                <a:spcPct val="80000"/>
              </a:lnSpc>
              <a:spcBef>
                <a:spcPts val="200"/>
              </a:spcBef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caddr)</a:t>
            </a:r>
          </a:p>
        </p:txBody>
      </p:sp>
      <p:sp>
        <p:nvSpPr>
          <p:cNvPr id="199" name="Python UDPServer"/>
          <p:cNvSpPr/>
          <p:nvPr/>
        </p:nvSpPr>
        <p:spPr>
          <a:xfrm>
            <a:off x="3860800" y="1663700"/>
            <a:ext cx="381984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ED6"/>
              </a:buClr>
              <a:buFont typeface="Arial"/>
              <a:defRPr i="1" sz="3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Python UDPServer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215899" y="3188264"/>
            <a:ext cx="3686388" cy="276912"/>
            <a:chOff x="0" y="0"/>
            <a:chExt cx="3686386" cy="276911"/>
          </a:xfrm>
        </p:grpSpPr>
        <p:sp>
          <p:nvSpPr>
            <p:cNvPr id="200" name="create UDP socket"/>
            <p:cNvSpPr/>
            <p:nvPr/>
          </p:nvSpPr>
          <p:spPr>
            <a:xfrm>
              <a:off x="0" y="0"/>
              <a:ext cx="36576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create UDP socket</a:t>
              </a:r>
            </a:p>
          </p:txBody>
        </p:sp>
        <p:sp>
          <p:nvSpPr>
            <p:cNvPr id="201" name="Line"/>
            <p:cNvSpPr/>
            <p:nvPr/>
          </p:nvSpPr>
          <p:spPr>
            <a:xfrm>
              <a:off x="2363566" y="275290"/>
              <a:ext cx="1322821" cy="1622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254282" y="3581682"/>
            <a:ext cx="3612445" cy="408708"/>
            <a:chOff x="0" y="0"/>
            <a:chExt cx="3612444" cy="408707"/>
          </a:xfrm>
        </p:grpSpPr>
        <p:sp>
          <p:nvSpPr>
            <p:cNvPr id="203" name="bind socket to local port number 12000"/>
            <p:cNvSpPr/>
            <p:nvPr/>
          </p:nvSpPr>
          <p:spPr>
            <a:xfrm>
              <a:off x="0" y="0"/>
              <a:ext cx="32512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bind socket to local port number 12000</a:t>
              </a:r>
            </a:p>
          </p:txBody>
        </p:sp>
        <p:sp>
          <p:nvSpPr>
            <p:cNvPr id="204" name="Line"/>
            <p:cNvSpPr/>
            <p:nvPr/>
          </p:nvSpPr>
          <p:spPr>
            <a:xfrm>
              <a:off x="2578195" y="404832"/>
              <a:ext cx="1034250" cy="3876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285044" y="4484446"/>
            <a:ext cx="3568983" cy="271457"/>
            <a:chOff x="0" y="0"/>
            <a:chExt cx="3568982" cy="271456"/>
          </a:xfrm>
        </p:grpSpPr>
        <p:sp>
          <p:nvSpPr>
            <p:cNvPr id="206" name="loop forever"/>
            <p:cNvSpPr/>
            <p:nvPr/>
          </p:nvSpPr>
          <p:spPr>
            <a:xfrm>
              <a:off x="0" y="0"/>
              <a:ext cx="17145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loop forever</a:t>
              </a: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1515048" y="265825"/>
              <a:ext cx="2053935" cy="5632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173465" y="4949893"/>
            <a:ext cx="4046141" cy="354050"/>
            <a:chOff x="0" y="0"/>
            <a:chExt cx="4046140" cy="354048"/>
          </a:xfrm>
        </p:grpSpPr>
        <p:sp>
          <p:nvSpPr>
            <p:cNvPr id="209" name="Read from UDP socket into message, getting client’s address (client IP and port)"/>
            <p:cNvSpPr/>
            <p:nvPr/>
          </p:nvSpPr>
          <p:spPr>
            <a:xfrm>
              <a:off x="0" y="-1"/>
              <a:ext cx="4046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Read from UDP socket into message, getting client’s address (client IP and port)</a:t>
              </a:r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2566703" y="352254"/>
              <a:ext cx="1334737" cy="1795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69548" y="6093191"/>
            <a:ext cx="3833708" cy="157713"/>
            <a:chOff x="0" y="0"/>
            <a:chExt cx="3833707" cy="157711"/>
          </a:xfrm>
        </p:grpSpPr>
        <p:sp>
          <p:nvSpPr>
            <p:cNvPr id="212" name="send upper case string back to this client"/>
            <p:cNvSpPr/>
            <p:nvPr/>
          </p:nvSpPr>
          <p:spPr>
            <a:xfrm>
              <a:off x="0" y="0"/>
              <a:ext cx="33655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send upper case string back to this client</a:t>
              </a:r>
            </a:p>
          </p:txBody>
        </p:sp>
        <p:sp>
          <p:nvSpPr>
            <p:cNvPr id="213" name="Line"/>
            <p:cNvSpPr/>
            <p:nvPr/>
          </p:nvSpPr>
          <p:spPr>
            <a:xfrm>
              <a:off x="2750188" y="155990"/>
              <a:ext cx="1083520" cy="1722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15" name="Slide Number"/>
          <p:cNvSpPr txBox="1"/>
          <p:nvPr>
            <p:ph type="sldNum" sz="quarter" idx="2"/>
          </p:nvPr>
        </p:nvSpPr>
        <p:spPr>
          <a:xfrm>
            <a:off x="120204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17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" dur="500" fill="hold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9" dur="500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8" dur="500" fill="hold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8"/>
      <p:bldP build="whole" bldLvl="1" animBg="1" rev="0" advAuto="0" spid="205" grpId="3"/>
      <p:bldP build="whole" bldLvl="1" animBg="1" rev="0" advAuto="0" spid="208" grpId="5"/>
      <p:bldP build="whole" bldLvl="1" animBg="1" rev="0" advAuto="0" spid="208" grpId="6"/>
      <p:bldP build="whole" bldLvl="1" animBg="1" rev="0" advAuto="0" spid="205" grpId="4"/>
      <p:bldP build="whole" bldLvl="1" animBg="1" rev="0" advAuto="0" spid="214" grpId="9"/>
      <p:bldP build="whole" bldLvl="1" animBg="1" rev="0" advAuto="0" spid="202" grpId="1"/>
      <p:bldP build="whole" bldLvl="1" animBg="1" rev="0" advAuto="0" spid="202" grpId="2"/>
      <p:bldP build="whole" bldLvl="1" animBg="1" rev="0" advAuto="0" spid="211" grpId="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eneral Observations"/>
          <p:cNvSpPr txBox="1"/>
          <p:nvPr>
            <p:ph type="title"/>
          </p:nvPr>
        </p:nvSpPr>
        <p:spPr>
          <a:xfrm>
            <a:off x="762000" y="0"/>
            <a:ext cx="11049000" cy="1447800"/>
          </a:xfrm>
          <a:prstGeom prst="rect">
            <a:avLst/>
          </a:prstGeom>
        </p:spPr>
        <p:txBody>
          <a:bodyPr/>
          <a:lstStyle/>
          <a:p>
            <a:pPr/>
            <a:r>
              <a:t>General Observations</a:t>
            </a:r>
          </a:p>
        </p:txBody>
      </p:sp>
      <p:sp>
        <p:nvSpPr>
          <p:cNvPr id="220" name="Hardcoded values…"/>
          <p:cNvSpPr txBox="1"/>
          <p:nvPr>
            <p:ph type="body" idx="1"/>
          </p:nvPr>
        </p:nvSpPr>
        <p:spPr>
          <a:xfrm>
            <a:off x="762000" y="1682044"/>
            <a:ext cx="11749783" cy="7461956"/>
          </a:xfrm>
          <a:prstGeom prst="rect">
            <a:avLst/>
          </a:prstGeom>
        </p:spPr>
        <p:txBody>
          <a:bodyPr/>
          <a:lstStyle/>
          <a:p>
            <a:pPr marL="324434" indent="-283794">
              <a:lnSpc>
                <a:spcPct val="100000"/>
              </a:lnSpc>
              <a:spcBef>
                <a:spcPts val="100"/>
              </a:spcBef>
            </a:pPr>
            <a:r>
              <a:t>Hardcoded values</a:t>
            </a:r>
          </a:p>
          <a:p>
            <a:pPr lvl="1" marL="808803" indent="-310963">
              <a:lnSpc>
                <a:spcPct val="100000"/>
              </a:lnSpc>
              <a:spcBef>
                <a:spcPts val="100"/>
              </a:spcBef>
              <a:defRPr sz="4000"/>
            </a:pPr>
            <a:r>
              <a:t>Server name, server port</a:t>
            </a:r>
          </a:p>
          <a:p>
            <a:pPr lvl="2" marL="1257118" indent="-302078">
              <a:spcBef>
                <a:spcPts val="100"/>
              </a:spcBef>
              <a:buClr>
                <a:srgbClr val="021EAA"/>
              </a:buClr>
              <a:buChar char=""/>
              <a:defRPr sz="4000"/>
            </a:pPr>
            <a:r>
              <a:t>Using command line args is desirable, a bit sophisticated</a:t>
            </a:r>
          </a:p>
          <a:p>
            <a:pPr lvl="1" marL="808803" indent="-310963">
              <a:lnSpc>
                <a:spcPct val="100000"/>
              </a:lnSpc>
              <a:spcBef>
                <a:spcPts val="100"/>
              </a:spcBef>
              <a:defRPr sz="4000"/>
            </a:pPr>
            <a:r>
              <a:t>Client has only one interaction</a:t>
            </a:r>
          </a:p>
          <a:p>
            <a:pPr lvl="2" marL="1257118" indent="-302078">
              <a:spcBef>
                <a:spcPts val="100"/>
              </a:spcBef>
              <a:buClr>
                <a:srgbClr val="021EAA"/>
              </a:buClr>
              <a:buChar char=""/>
              <a:defRPr sz="4000"/>
            </a:pPr>
            <a:r>
              <a:t>No continuous interaction</a:t>
            </a:r>
          </a:p>
          <a:p>
            <a:pPr marL="324434" indent="-283794">
              <a:lnSpc>
                <a:spcPct val="100000"/>
              </a:lnSpc>
              <a:spcBef>
                <a:spcPts val="100"/>
              </a:spcBef>
            </a:pPr>
            <a:r>
              <a:t>P</a:t>
            </a:r>
            <a:r>
              <a:rPr sz="4000"/>
              <a:t>ython programming characteristics in these programs</a:t>
            </a:r>
          </a:p>
          <a:p>
            <a:pPr lvl="1" marL="808803" indent="-310963">
              <a:lnSpc>
                <a:spcPct val="100000"/>
              </a:lnSpc>
              <a:spcBef>
                <a:spcPts val="100"/>
              </a:spcBef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t>) are grouped together</a:t>
            </a:r>
          </a:p>
          <a:p>
            <a:pPr lvl="1" marL="808803" indent="-310963">
              <a:lnSpc>
                <a:spcPct val="100000"/>
              </a:lnSpc>
              <a:spcBef>
                <a:spcPts val="100"/>
              </a:spcBef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Two variables on left when reading from socket</a:t>
            </a:r>
          </a:p>
          <a:p>
            <a:pPr lvl="3" marL="1714318" indent="-302078">
              <a:spcBef>
                <a:spcPts val="100"/>
              </a:spcBef>
              <a:buClr>
                <a:srgbClr val="021EAA"/>
              </a:buClr>
              <a:buChar char=""/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msg, caddr = sock.recvfrom(2048)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122236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23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ython Programming..."/>
          <p:cNvSpPr txBox="1"/>
          <p:nvPr>
            <p:ph type="title"/>
          </p:nvPr>
        </p:nvSpPr>
        <p:spPr>
          <a:xfrm>
            <a:off x="762000" y="0"/>
            <a:ext cx="11049000" cy="1130300"/>
          </a:xfrm>
          <a:prstGeom prst="rect">
            <a:avLst/>
          </a:prstGeom>
        </p:spPr>
        <p:txBody>
          <a:bodyPr/>
          <a:lstStyle/>
          <a:p>
            <a:pPr/>
            <a:r>
              <a:t>Python Programming...</a:t>
            </a:r>
          </a:p>
        </p:txBody>
      </p:sp>
      <p:sp>
        <p:nvSpPr>
          <p:cNvPr id="226" name="Coding Styles…"/>
          <p:cNvSpPr txBox="1"/>
          <p:nvPr>
            <p:ph type="body" idx="1"/>
          </p:nvPr>
        </p:nvSpPr>
        <p:spPr>
          <a:xfrm>
            <a:off x="762000" y="1262944"/>
            <a:ext cx="11049000" cy="7461956"/>
          </a:xfrm>
          <a:prstGeom prst="rect">
            <a:avLst/>
          </a:prstGeom>
        </p:spPr>
        <p:txBody>
          <a:bodyPr/>
          <a:lstStyle/>
          <a:p>
            <a:pPr marL="362785" indent="-322145">
              <a:lnSpc>
                <a:spcPct val="90000"/>
              </a:lnSpc>
            </a:pPr>
            <a:r>
              <a:t>Coding Styles</a:t>
            </a:r>
          </a:p>
          <a:p>
            <a:pPr lvl="1">
              <a:defRPr sz="4000"/>
            </a:pPr>
            <a:r>
              <a:t>Use 4-space indentation, no tabs</a:t>
            </a:r>
          </a:p>
          <a:p>
            <a:pPr lvl="1">
              <a:defRPr sz="4000"/>
            </a:pPr>
            <a:r>
              <a:t>Wrap lines so that don’t exceed 79 chars</a:t>
            </a:r>
          </a:p>
          <a:p>
            <a:pPr lvl="1">
              <a:defRPr sz="4000"/>
            </a:pPr>
            <a:r>
              <a:t>Use blank lines to separate functions, larger blocks</a:t>
            </a:r>
          </a:p>
          <a:p>
            <a:pPr lvl="1">
              <a:defRPr sz="4000"/>
            </a:pPr>
            <a:r>
              <a:t>Preferably, put comments on a line of their own</a:t>
            </a:r>
          </a:p>
          <a:p>
            <a:pPr lvl="1">
              <a:defRPr sz="4000"/>
            </a:pPr>
            <a:r>
              <a:t>Use spaces around operators after commas</a:t>
            </a:r>
          </a:p>
          <a:p>
            <a:pPr lvl="1">
              <a:defRPr sz="4000"/>
            </a:pPr>
            <a:r>
              <a:t>Name variables, functions, classes consistently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xfrm>
            <a:off x="120966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29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ocket programming with TCP"/>
          <p:cNvSpPr txBox="1"/>
          <p:nvPr>
            <p:ph type="title"/>
          </p:nvPr>
        </p:nvSpPr>
        <p:spPr>
          <a:xfrm>
            <a:off x="653626" y="-221545"/>
            <a:ext cx="11049001" cy="1293544"/>
          </a:xfrm>
          <a:prstGeom prst="rect">
            <a:avLst/>
          </a:prstGeom>
        </p:spPr>
        <p:txBody>
          <a:bodyPr/>
          <a:lstStyle/>
          <a:p>
            <a:pPr/>
            <a:r>
              <a:rPr sz="5600"/>
              <a:t>Socket programming </a:t>
            </a:r>
            <a:r>
              <a:rPr i="1" sz="56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with TCP</a:t>
            </a:r>
          </a:p>
        </p:txBody>
      </p:sp>
      <p:sp>
        <p:nvSpPr>
          <p:cNvPr id="232" name="client must contact server…"/>
          <p:cNvSpPr txBox="1"/>
          <p:nvPr>
            <p:ph type="body" sz="half" idx="1"/>
          </p:nvPr>
        </p:nvSpPr>
        <p:spPr>
          <a:xfrm>
            <a:off x="629920" y="961813"/>
            <a:ext cx="5422901" cy="7829974"/>
          </a:xfrm>
          <a:prstGeom prst="rect">
            <a:avLst/>
          </a:prstGeom>
        </p:spPr>
        <p:txBody>
          <a:bodyPr/>
          <a:lstStyle/>
          <a:p>
            <a:pPr marL="545479" indent="-487680">
              <a:buSzTx/>
              <a:buFont typeface="Wingdings"/>
              <a:buNone/>
              <a:def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client must contact server</a:t>
            </a:r>
          </a:p>
          <a:p>
            <a:pPr marL="311350" indent="-270710">
              <a:defRPr sz="3000"/>
            </a:pPr>
            <a:r>
              <a:t>server process must first be running</a:t>
            </a:r>
          </a:p>
          <a:p>
            <a:pPr marL="311350" indent="-270710">
              <a:defRPr sz="3000"/>
            </a:pPr>
            <a:r>
              <a:t>server must have created socket (door) that welcomes client’s contact</a:t>
            </a:r>
          </a:p>
          <a:p>
            <a:pPr marL="545479" indent="-487680">
              <a:spcBef>
                <a:spcPts val="2000"/>
              </a:spcBef>
              <a:buSzTx/>
              <a:buFont typeface="Wingdings"/>
              <a:buNone/>
              <a:def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client contacts server by:</a:t>
            </a:r>
          </a:p>
          <a:p>
            <a:pPr marL="311350" indent="-270710">
              <a:defRPr sz="3000"/>
            </a:pPr>
            <a:r>
              <a:t>Creating TCP socket, specifying IP address, port number of server process</a:t>
            </a:r>
          </a:p>
          <a:p>
            <a:pPr marL="311350" indent="-270710"/>
            <a:r>
              <a:rPr i="1"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when client creates socket:</a:t>
            </a:r>
            <a:r>
              <a:rPr sz="3000"/>
              <a:t> client TCP establishes connection to server TCP</a:t>
            </a:r>
          </a:p>
        </p:txBody>
      </p:sp>
      <p:sp>
        <p:nvSpPr>
          <p:cNvPr id="233" name="when contacted by client, server TCP creates new socket for server process to communicate with that particular client…"/>
          <p:cNvSpPr/>
          <p:nvPr/>
        </p:nvSpPr>
        <p:spPr>
          <a:xfrm>
            <a:off x="6311900" y="1114213"/>
            <a:ext cx="5651500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11350" indent="-270710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</a:pPr>
            <a:r>
              <a:rPr sz="3000">
                <a:latin typeface="+mn-lt"/>
                <a:ea typeface="+mn-ea"/>
                <a:cs typeface="+mn-cs"/>
                <a:sym typeface="Gill Sans MT"/>
              </a:rPr>
              <a:t>when contacted by client, </a:t>
            </a:r>
            <a:r>
              <a:rPr i="1"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server TCP creates new socket</a:t>
            </a:r>
            <a:r>
              <a:rPr sz="3000">
                <a:latin typeface="+mn-lt"/>
                <a:ea typeface="+mn-ea"/>
                <a:cs typeface="+mn-cs"/>
                <a:sym typeface="Gill Sans MT"/>
              </a:rPr>
              <a:t> for server process to communicate with that particular client</a:t>
            </a:r>
          </a:p>
          <a:p>
            <a:pPr marL="783590" indent="-285750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3000">
                <a:latin typeface="+mn-lt"/>
                <a:ea typeface="+mn-ea"/>
                <a:cs typeface="+mn-cs"/>
                <a:sym typeface="Gill Sans MT"/>
              </a:defRPr>
            </a:pPr>
            <a:r>
              <a:t>allows server to talk with multiple clients</a:t>
            </a:r>
          </a:p>
          <a:p>
            <a:pPr marL="783590" indent="-285750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3000">
                <a:latin typeface="+mn-lt"/>
                <a:ea typeface="+mn-ea"/>
                <a:cs typeface="+mn-cs"/>
                <a:sym typeface="Gill Sans MT"/>
              </a:defRPr>
            </a:pPr>
            <a:r>
              <a:t>source port numbers used to distinguish clients</a:t>
            </a:r>
          </a:p>
        </p:txBody>
      </p:sp>
      <p:sp>
        <p:nvSpPr>
          <p:cNvPr id="234" name="TCP provides reliable, in-order…"/>
          <p:cNvSpPr/>
          <p:nvPr/>
        </p:nvSpPr>
        <p:spPr>
          <a:xfrm>
            <a:off x="6681893" y="5643642"/>
            <a:ext cx="5576769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021EAA"/>
              </a:buClr>
              <a:buFont typeface="Gill Sans MT"/>
              <a:defRPr sz="34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TCP provides reliable, in-order</a:t>
            </a:r>
          </a:p>
          <a:p>
            <a:pPr>
              <a:lnSpc>
                <a:spcPct val="85000"/>
              </a:lnSpc>
              <a:spcBef>
                <a:spcPts val="0"/>
              </a:spcBef>
              <a:buClr>
                <a:srgbClr val="021EAA"/>
              </a:buClr>
              <a:buFont typeface="Gill Sans MT"/>
              <a:defRPr sz="34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byte-stream transfer (“pipe”) </a:t>
            </a:r>
          </a:p>
          <a:p>
            <a:pPr>
              <a:lnSpc>
                <a:spcPct val="85000"/>
              </a:lnSpc>
              <a:spcBef>
                <a:spcPts val="0"/>
              </a:spcBef>
              <a:buClr>
                <a:srgbClr val="021EAA"/>
              </a:buClr>
              <a:buFont typeface="Gill Sans MT"/>
              <a:defRPr sz="34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between client and server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6666482" y="4902927"/>
            <a:ext cx="3957098" cy="698501"/>
            <a:chOff x="0" y="0"/>
            <a:chExt cx="3957096" cy="698500"/>
          </a:xfrm>
        </p:grpSpPr>
        <p:sp>
          <p:nvSpPr>
            <p:cNvPr id="235" name="Rectangle"/>
            <p:cNvSpPr/>
            <p:nvPr/>
          </p:nvSpPr>
          <p:spPr>
            <a:xfrm>
              <a:off x="171197" y="0"/>
              <a:ext cx="114301" cy="698500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buClr>
                  <a:srgbClr val="434ED6"/>
                </a:buClr>
                <a:buFont typeface="Comic Sans MS"/>
                <a:defRPr sz="3400"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236" name="application viewpoint:"/>
            <p:cNvSpPr/>
            <p:nvPr/>
          </p:nvSpPr>
          <p:spPr>
            <a:xfrm>
              <a:off x="0" y="35983"/>
              <a:ext cx="3957096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spcBef>
                  <a:spcPts val="0"/>
                </a:spcBef>
                <a:buClr>
                  <a:srgbClr val="D81E00"/>
                </a:buClr>
                <a:buFont typeface="Gill Sans MT"/>
                <a:defRPr sz="34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  <a:latin typeface="+mn-lt"/>
                  <a:ea typeface="+mn-ea"/>
                  <a:cs typeface="+mn-cs"/>
                  <a:sym typeface="Gill Sans MT"/>
                </a:defRPr>
              </a:lvl1pPr>
            </a:lstStyle>
            <a:p>
              <a:pPr/>
              <a:r>
                <a:t>application viewpoint:</a:t>
              </a:r>
            </a:p>
          </p:txBody>
        </p:sp>
      </p:grpSp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121474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40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2" grpId="1"/>
      <p:bldP build="p" bldLvl="5" animBg="1" rev="0" advAuto="0" spid="233" grpId="2"/>
      <p:bldP build="whole" bldLvl="1" animBg="1" rev="0" advAuto="0" spid="237" grpId="3"/>
      <p:bldP build="whole" bldLvl="1" animBg="1" rev="0" advAuto="0" spid="234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lient/server socket interaction: TCP"/>
          <p:cNvSpPr txBox="1"/>
          <p:nvPr>
            <p:ph type="title"/>
          </p:nvPr>
        </p:nvSpPr>
        <p:spPr>
          <a:xfrm>
            <a:off x="600568" y="168782"/>
            <a:ext cx="11049001" cy="768267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Client/server socket interaction: TCP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1161033" y="4061601"/>
            <a:ext cx="1480567" cy="2055708"/>
            <a:chOff x="0" y="439098"/>
            <a:chExt cx="1480566" cy="2055706"/>
          </a:xfrm>
        </p:grpSpPr>
        <p:sp>
          <p:nvSpPr>
            <p:cNvPr id="243" name="wait for incoming…"/>
            <p:cNvSpPr/>
            <p:nvPr/>
          </p:nvSpPr>
          <p:spPr>
            <a:xfrm>
              <a:off x="210566" y="43909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  <a:defRPr sz="2600"/>
              </a:pPr>
              <a:r>
                <a:t>wait for incoming</a:t>
              </a:r>
            </a:p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  <a:defRPr sz="2600"/>
              </a:pPr>
              <a:r>
                <a:t>connection request</a:t>
              </a:r>
            </a:p>
          </p:txBody>
        </p:sp>
        <p:sp>
          <p:nvSpPr>
            <p:cNvPr id="244" name="connectionSocket =…"/>
            <p:cNvSpPr/>
            <p:nvPr/>
          </p:nvSpPr>
          <p:spPr>
            <a:xfrm>
              <a:off x="0" y="1224805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buClr>
                  <a:srgbClr val="D81E00"/>
                </a:buClr>
                <a:buFont typeface="Arial"/>
                <a:defRPr sz="2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connectionSocket =</a:t>
              </a:r>
            </a:p>
            <a:p>
              <a:pPr>
                <a:spcBef>
                  <a:spcPts val="0"/>
                </a:spcBef>
                <a:buClr>
                  <a:srgbClr val="D81E00"/>
                </a:buClr>
                <a:buFont typeface="Arial"/>
                <a:defRPr sz="2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serverSocket.accept()</a:t>
              </a:r>
            </a:p>
          </p:txBody>
        </p:sp>
      </p:grpSp>
      <p:grpSp>
        <p:nvGrpSpPr>
          <p:cNvPr id="250" name="Group"/>
          <p:cNvGrpSpPr/>
          <p:nvPr/>
        </p:nvGrpSpPr>
        <p:grpSpPr>
          <a:xfrm>
            <a:off x="1903306" y="2530686"/>
            <a:ext cx="4868070" cy="1349023"/>
            <a:chOff x="0" y="454043"/>
            <a:chExt cx="4868068" cy="1349022"/>
          </a:xfrm>
        </p:grpSpPr>
        <p:grpSp>
          <p:nvGrpSpPr>
            <p:cNvPr id="248" name="Group"/>
            <p:cNvGrpSpPr/>
            <p:nvPr/>
          </p:nvGrpSpPr>
          <p:grpSpPr>
            <a:xfrm>
              <a:off x="0" y="454043"/>
              <a:ext cx="4868069" cy="579121"/>
              <a:chOff x="0" y="454043"/>
              <a:chExt cx="4868068" cy="579120"/>
            </a:xfrm>
          </p:grpSpPr>
          <p:sp>
            <p:nvSpPr>
              <p:cNvPr id="246" name="create socket,…"/>
              <p:cNvSpPr/>
              <p:nvPr/>
            </p:nvSpPr>
            <p:spPr>
              <a:xfrm>
                <a:off x="0" y="454043"/>
                <a:ext cx="4868069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700"/>
                </a:pPr>
                <a:r>
                  <a:t>create socket,</a:t>
                </a:r>
              </a:p>
              <a:p>
                <a:pPr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700"/>
                </a:pPr>
                <a:r>
                  <a:t>port=</a:t>
                </a:r>
                <a:r>
                  <a:rPr b="1">
                    <a:latin typeface="Courier New"/>
                    <a:ea typeface="Courier New"/>
                    <a:cs typeface="Courier New"/>
                    <a:sym typeface="Courier New"/>
                  </a:rPr>
                  <a:t>x</a:t>
                </a:r>
                <a:r>
                  <a:t>, for incoming request:</a:t>
                </a:r>
              </a:p>
            </p:txBody>
          </p:sp>
          <p:sp>
            <p:nvSpPr>
              <p:cNvPr id="247" name="serverSocket = socket()"/>
              <p:cNvSpPr/>
              <p:nvPr/>
            </p:nvSpPr>
            <p:spPr>
              <a:xfrm>
                <a:off x="9031" y="1033163"/>
                <a:ext cx="409128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buClr>
                    <a:srgbClr val="434ED6"/>
                  </a:buClr>
                  <a:buFont typeface="Arial"/>
                  <a:defRPr sz="2600"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defRPr>
                </a:lvl1pPr>
              </a:lstStyle>
              <a:p>
                <a:pPr/>
                <a:r>
                  <a:t>serverSocket = socket()</a:t>
                </a:r>
              </a:p>
            </p:txBody>
          </p:sp>
        </p:grpSp>
        <p:sp>
          <p:nvSpPr>
            <p:cNvPr id="249" name="Line"/>
            <p:cNvSpPr/>
            <p:nvPr/>
          </p:nvSpPr>
          <p:spPr>
            <a:xfrm>
              <a:off x="1045351" y="1342479"/>
              <a:ext cx="2258" cy="460587"/>
            </a:xfrm>
            <a:prstGeom prst="line">
              <a:avLst/>
            </a:prstGeom>
            <a:noFill/>
            <a:ln w="28575" cap="flat">
              <a:solidFill>
                <a:srgbClr val="021EA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7303911" y="4150077"/>
            <a:ext cx="4220568" cy="1270001"/>
            <a:chOff x="0" y="453690"/>
            <a:chExt cx="4220567" cy="1270000"/>
          </a:xfrm>
        </p:grpSpPr>
        <p:sp>
          <p:nvSpPr>
            <p:cNvPr id="251" name="create socket,…"/>
            <p:cNvSpPr/>
            <p:nvPr/>
          </p:nvSpPr>
          <p:spPr>
            <a:xfrm>
              <a:off x="4515" y="4536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  <a:defRPr sz="2600"/>
              </a:pPr>
              <a:r>
                <a:t>create socket,</a:t>
              </a:r>
            </a:p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  <a:defRPr sz="2600"/>
              </a:pPr>
              <a:r>
                <a:t>connect to 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hostid</a:t>
              </a:r>
              <a:r>
                <a:t>, port=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</a:p>
          </p:txBody>
        </p:sp>
        <p:sp>
          <p:nvSpPr>
            <p:cNvPr id="252" name="clientSocket = socket()"/>
            <p:cNvSpPr/>
            <p:nvPr/>
          </p:nvSpPr>
          <p:spPr>
            <a:xfrm>
              <a:off x="0" y="1015595"/>
              <a:ext cx="42205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buClr>
                  <a:srgbClr val="D81E00"/>
                </a:buClr>
                <a:buFont typeface="Arial"/>
                <a:defRPr sz="2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clientSocket = socket()</a:t>
              </a:r>
            </a:p>
          </p:txBody>
        </p:sp>
      </p:grpSp>
      <p:sp>
        <p:nvSpPr>
          <p:cNvPr id="254" name="server (running on hostid)"/>
          <p:cNvSpPr/>
          <p:nvPr/>
        </p:nvSpPr>
        <p:spPr>
          <a:xfrm>
            <a:off x="698233" y="1087171"/>
            <a:ext cx="5706503" cy="766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2300"/>
              </a:spcBef>
              <a:buClr>
                <a:srgbClr val="000000"/>
              </a:buClr>
              <a:buFont typeface="Gill Sans MT"/>
              <a:defRPr sz="3700"/>
            </a:pPr>
            <a:r>
              <a:rPr>
                <a:latin typeface="+mn-lt"/>
                <a:ea typeface="+mn-ea"/>
                <a:cs typeface="+mn-cs"/>
                <a:sym typeface="Gill Sans MT"/>
              </a:rPr>
              <a:t>server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 (running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 on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hostid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)</a:t>
            </a:r>
          </a:p>
        </p:txBody>
      </p:sp>
      <p:sp>
        <p:nvSpPr>
          <p:cNvPr id="255" name="client"/>
          <p:cNvSpPr/>
          <p:nvPr/>
        </p:nvSpPr>
        <p:spPr>
          <a:xfrm>
            <a:off x="7775772" y="1133263"/>
            <a:ext cx="122825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2300"/>
              </a:spcBef>
              <a:buClr>
                <a:srgbClr val="000000"/>
              </a:buClr>
              <a:buFont typeface="Gill Sans MT"/>
              <a:defRPr sz="3800"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client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4235591" y="4895708"/>
            <a:ext cx="4627317" cy="1975134"/>
            <a:chOff x="0" y="0"/>
            <a:chExt cx="4627316" cy="1975132"/>
          </a:xfrm>
        </p:grpSpPr>
        <p:sp>
          <p:nvSpPr>
            <p:cNvPr id="256" name="Line"/>
            <p:cNvSpPr/>
            <p:nvPr/>
          </p:nvSpPr>
          <p:spPr>
            <a:xfrm flipH="1">
              <a:off x="4389120" y="988906"/>
              <a:ext cx="13548" cy="961815"/>
            </a:xfrm>
            <a:prstGeom prst="line">
              <a:avLst/>
            </a:prstGeom>
            <a:noFill/>
            <a:ln w="28575" cap="flat">
              <a:solidFill>
                <a:srgbClr val="021EA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260" name="Group"/>
            <p:cNvGrpSpPr/>
            <p:nvPr/>
          </p:nvGrpSpPr>
          <p:grpSpPr>
            <a:xfrm>
              <a:off x="0" y="0"/>
              <a:ext cx="4627317" cy="1975133"/>
              <a:chOff x="0" y="0"/>
              <a:chExt cx="4627316" cy="1975132"/>
            </a:xfrm>
          </p:grpSpPr>
          <p:sp>
            <p:nvSpPr>
              <p:cNvPr id="257" name="send request using…"/>
              <p:cNvSpPr/>
              <p:nvPr/>
            </p:nvSpPr>
            <p:spPr>
              <a:xfrm>
                <a:off x="3357316" y="70513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600"/>
                </a:pPr>
                <a:r>
                  <a:t>send request using</a:t>
                </a:r>
              </a:p>
              <a:p>
                <a:pPr>
                  <a:spcBef>
                    <a:spcPts val="0"/>
                  </a:spcBef>
                  <a:buClr>
                    <a:srgbClr val="D81E00"/>
                  </a:buClr>
                  <a:buFont typeface="Arial"/>
                  <a:defRPr sz="2600"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defRPr>
                </a:pPr>
                <a:r>
                  <a:t>clientSocket</a:t>
                </a:r>
              </a:p>
            </p:txBody>
          </p:sp>
          <p:sp>
            <p:nvSpPr>
              <p:cNvPr id="258" name="Line"/>
              <p:cNvSpPr/>
              <p:nvPr/>
            </p:nvSpPr>
            <p:spPr>
              <a:xfrm>
                <a:off x="4389120" y="0"/>
                <a:ext cx="2259" cy="460587"/>
              </a:xfrm>
              <a:prstGeom prst="line">
                <a:avLst/>
              </a:prstGeom>
              <a:noFill/>
              <a:ln w="28575" cap="flat">
                <a:solidFill>
                  <a:srgbClr val="021EAA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59" name="Line"/>
              <p:cNvSpPr/>
              <p:nvPr/>
            </p:nvSpPr>
            <p:spPr>
              <a:xfrm flipH="1">
                <a:off x="0" y="596053"/>
                <a:ext cx="3427307" cy="568961"/>
              </a:xfrm>
              <a:prstGeom prst="line">
                <a:avLst/>
              </a:prstGeom>
              <a:noFill/>
              <a:ln w="28575" cap="flat">
                <a:solidFill>
                  <a:srgbClr val="D81E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grpSp>
        <p:nvGrpSpPr>
          <p:cNvPr id="267" name="Group"/>
          <p:cNvGrpSpPr/>
          <p:nvPr/>
        </p:nvGrpSpPr>
        <p:grpSpPr>
          <a:xfrm>
            <a:off x="1916853" y="5031175"/>
            <a:ext cx="5826479" cy="3018226"/>
            <a:chOff x="0" y="0"/>
            <a:chExt cx="5826477" cy="3018225"/>
          </a:xfrm>
        </p:grpSpPr>
        <p:sp>
          <p:nvSpPr>
            <p:cNvPr id="262" name="read request from…"/>
            <p:cNvSpPr/>
            <p:nvPr/>
          </p:nvSpPr>
          <p:spPr>
            <a:xfrm>
              <a:off x="0" y="82705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  <a:defRPr sz="2600"/>
              </a:pPr>
              <a:r>
                <a:t>read request from</a:t>
              </a:r>
            </a:p>
            <a:p>
              <a:pPr>
                <a:spcBef>
                  <a:spcPts val="0"/>
                </a:spcBef>
                <a:buClr>
                  <a:srgbClr val="D81E00"/>
                </a:buClr>
                <a:buFont typeface="Arial"/>
                <a:defRPr sz="2600"/>
              </a:pPr>
              <a:r>
                <a:rPr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rPr>
                <a:t>connectionSocke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</a:rPr>
                <a:t>t</a:t>
              </a:r>
            </a:p>
          </p:txBody>
        </p:sp>
        <p:sp>
          <p:nvSpPr>
            <p:cNvPr id="263" name="write reply to…"/>
            <p:cNvSpPr/>
            <p:nvPr/>
          </p:nvSpPr>
          <p:spPr>
            <a:xfrm>
              <a:off x="67733" y="174822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  <a:defRPr sz="2600"/>
              </a:pPr>
              <a:r>
                <a:t>write reply to</a:t>
              </a:r>
            </a:p>
            <a:p>
              <a:pPr>
                <a:spcBef>
                  <a:spcPts val="0"/>
                </a:spcBef>
                <a:buClr>
                  <a:srgbClr val="D81E00"/>
                </a:buClr>
                <a:buFont typeface="Arial"/>
                <a:defRPr sz="2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connectionSocket</a:t>
              </a:r>
            </a:p>
          </p:txBody>
        </p:sp>
        <p:sp>
          <p:nvSpPr>
            <p:cNvPr id="264" name="Line"/>
            <p:cNvSpPr/>
            <p:nvPr/>
          </p:nvSpPr>
          <p:spPr>
            <a:xfrm>
              <a:off x="1031804" y="0"/>
              <a:ext cx="2259" cy="546100"/>
            </a:xfrm>
            <a:prstGeom prst="line">
              <a:avLst/>
            </a:prstGeom>
            <a:noFill/>
            <a:ln w="28575" cap="flat">
              <a:solidFill>
                <a:srgbClr val="021EA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 flipH="1">
              <a:off x="1042246" y="1137919"/>
              <a:ext cx="13548" cy="352215"/>
            </a:xfrm>
            <a:prstGeom prst="line">
              <a:avLst/>
            </a:prstGeom>
            <a:noFill/>
            <a:ln w="28575" cap="flat">
              <a:solidFill>
                <a:srgbClr val="021EA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2359377" y="1625600"/>
              <a:ext cx="3467101" cy="406400"/>
            </a:xfrm>
            <a:prstGeom prst="line">
              <a:avLst/>
            </a:prstGeom>
            <a:noFill/>
            <a:ln w="28575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68" name="Line"/>
          <p:cNvSpPr/>
          <p:nvPr/>
        </p:nvSpPr>
        <p:spPr>
          <a:xfrm>
            <a:off x="1144693" y="1739335"/>
            <a:ext cx="4752623" cy="2259"/>
          </a:xfrm>
          <a:prstGeom prst="line">
            <a:avLst/>
          </a:prstGeom>
          <a:ln w="19050">
            <a:solidFill>
              <a:srgbClr val="D81E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271" name="Group"/>
          <p:cNvGrpSpPr/>
          <p:nvPr/>
        </p:nvGrpSpPr>
        <p:grpSpPr>
          <a:xfrm>
            <a:off x="4219786" y="3927517"/>
            <a:ext cx="3129281" cy="768266"/>
            <a:chOff x="0" y="3217"/>
            <a:chExt cx="3129280" cy="768265"/>
          </a:xfrm>
        </p:grpSpPr>
        <p:sp>
          <p:nvSpPr>
            <p:cNvPr id="269" name="Line"/>
            <p:cNvSpPr/>
            <p:nvPr/>
          </p:nvSpPr>
          <p:spPr>
            <a:xfrm>
              <a:off x="0" y="382129"/>
              <a:ext cx="3129281" cy="2258"/>
            </a:xfrm>
            <a:prstGeom prst="line">
              <a:avLst/>
            </a:prstGeom>
            <a:noFill/>
            <a:ln w="38100" cap="flat">
              <a:solidFill>
                <a:srgbClr val="D81E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TCP…"/>
            <p:cNvSpPr/>
            <p:nvPr/>
          </p:nvSpPr>
          <p:spPr>
            <a:xfrm>
              <a:off x="272102" y="3217"/>
              <a:ext cx="2476704" cy="768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rgbClr val="D81E00"/>
                </a:buClr>
                <a:buFont typeface="Arial"/>
                <a:defRPr sz="24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TCP 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rgbClr val="D81E00"/>
                </a:buClr>
                <a:buFont typeface="Arial"/>
                <a:defRPr sz="24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connection setup</a:t>
              </a:r>
            </a:p>
          </p:txBody>
        </p:sp>
      </p:grpSp>
      <p:sp>
        <p:nvSpPr>
          <p:cNvPr id="272" name="Line"/>
          <p:cNvSpPr/>
          <p:nvPr/>
        </p:nvSpPr>
        <p:spPr>
          <a:xfrm>
            <a:off x="7886417" y="1752600"/>
            <a:ext cx="961815" cy="2258"/>
          </a:xfrm>
          <a:prstGeom prst="line">
            <a:avLst/>
          </a:prstGeom>
          <a:ln w="19050">
            <a:solidFill>
              <a:srgbClr val="D81E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280" name="Group"/>
          <p:cNvGrpSpPr/>
          <p:nvPr/>
        </p:nvGrpSpPr>
        <p:grpSpPr>
          <a:xfrm>
            <a:off x="1846862" y="5525629"/>
            <a:ext cx="7106356" cy="3675521"/>
            <a:chOff x="0" y="0"/>
            <a:chExt cx="7106355" cy="3675520"/>
          </a:xfrm>
        </p:grpSpPr>
        <p:sp>
          <p:nvSpPr>
            <p:cNvPr id="273" name="close…"/>
            <p:cNvSpPr/>
            <p:nvPr/>
          </p:nvSpPr>
          <p:spPr>
            <a:xfrm>
              <a:off x="79022" y="21772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  <a:defRPr sz="2600"/>
              </a:pPr>
              <a:r>
                <a:t>close</a:t>
              </a:r>
            </a:p>
            <a:p>
              <a:pPr>
                <a:spcBef>
                  <a:spcPts val="0"/>
                </a:spcBef>
                <a:buClr>
                  <a:srgbClr val="D81E00"/>
                </a:buClr>
                <a:buFont typeface="Arial"/>
                <a:defRPr sz="2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connectionSocket</a:t>
              </a:r>
            </a:p>
          </p:txBody>
        </p:sp>
        <p:sp>
          <p:nvSpPr>
            <p:cNvPr id="274" name="Line"/>
            <p:cNvSpPr/>
            <p:nvPr/>
          </p:nvSpPr>
          <p:spPr>
            <a:xfrm>
              <a:off x="1099537" y="1634630"/>
              <a:ext cx="2259" cy="460588"/>
            </a:xfrm>
            <a:prstGeom prst="line">
              <a:avLst/>
            </a:prstGeom>
            <a:noFill/>
            <a:ln w="28575" cap="flat">
              <a:solidFill>
                <a:srgbClr val="021EA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0" y="0"/>
              <a:ext cx="1110827" cy="690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127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7649" y="0"/>
                  </a:lnTo>
                </a:path>
              </a:pathLst>
            </a:custGeom>
            <a:noFill/>
            <a:ln w="28575" cap="flat">
              <a:solidFill>
                <a:srgbClr val="021EA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279" name="Group"/>
            <p:cNvGrpSpPr/>
            <p:nvPr/>
          </p:nvGrpSpPr>
          <p:grpSpPr>
            <a:xfrm>
              <a:off x="5782168" y="1581150"/>
              <a:ext cx="1324188" cy="2094371"/>
              <a:chOff x="0" y="439098"/>
              <a:chExt cx="1324186" cy="2094370"/>
            </a:xfrm>
          </p:grpSpPr>
          <p:sp>
            <p:nvSpPr>
              <p:cNvPr id="276" name="read reply from…"/>
              <p:cNvSpPr/>
              <p:nvPr/>
            </p:nvSpPr>
            <p:spPr>
              <a:xfrm>
                <a:off x="0" y="439098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600"/>
                </a:pPr>
                <a:r>
                  <a:t>read reply from</a:t>
                </a:r>
              </a:p>
              <a:p>
                <a:pPr>
                  <a:spcBef>
                    <a:spcPts val="0"/>
                  </a:spcBef>
                  <a:buClr>
                    <a:srgbClr val="D81E00"/>
                  </a:buClr>
                  <a:buFont typeface="Arial"/>
                  <a:defRPr sz="2600"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defRPr>
                </a:pPr>
                <a:r>
                  <a:t>clientSocket</a:t>
                </a:r>
              </a:p>
            </p:txBody>
          </p:sp>
          <p:sp>
            <p:nvSpPr>
              <p:cNvPr id="277" name="close…"/>
              <p:cNvSpPr/>
              <p:nvPr/>
            </p:nvSpPr>
            <p:spPr>
              <a:xfrm>
                <a:off x="54186" y="126346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600"/>
                </a:pPr>
                <a:r>
                  <a:t>close</a:t>
                </a:r>
              </a:p>
              <a:p>
                <a:pPr>
                  <a:spcBef>
                    <a:spcPts val="0"/>
                  </a:spcBef>
                  <a:buClr>
                    <a:srgbClr val="D81E00"/>
                  </a:buClr>
                  <a:buFont typeface="Arial"/>
                  <a:defRPr sz="2600"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defRPr>
                </a:pPr>
                <a:r>
                  <a:t>clientSocket</a:t>
                </a:r>
              </a:p>
            </p:txBody>
          </p:sp>
          <p:sp>
            <p:nvSpPr>
              <p:cNvPr id="278" name="Line"/>
              <p:cNvSpPr/>
              <p:nvPr/>
            </p:nvSpPr>
            <p:spPr>
              <a:xfrm>
                <a:off x="1018258" y="774519"/>
                <a:ext cx="2258" cy="460588"/>
              </a:xfrm>
              <a:prstGeom prst="line">
                <a:avLst/>
              </a:prstGeom>
              <a:noFill/>
              <a:ln w="28575" cap="flat">
                <a:solidFill>
                  <a:srgbClr val="021EAA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281" name="Slide Number"/>
          <p:cNvSpPr txBox="1"/>
          <p:nvPr>
            <p:ph type="sldNum" sz="quarter" idx="2"/>
          </p:nvPr>
        </p:nvSpPr>
        <p:spPr>
          <a:xfrm>
            <a:off x="121474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83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6" dur="500" fill="hold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1"/>
      <p:bldP build="whole" bldLvl="1" animBg="1" rev="0" advAuto="0" spid="245" grpId="2"/>
      <p:bldP build="whole" bldLvl="1" animBg="1" rev="0" advAuto="0" spid="280" grpId="8"/>
      <p:bldP build="whole" bldLvl="1" animBg="1" rev="0" advAuto="0" spid="267" grpId="7"/>
      <p:bldP build="whole" bldLvl="1" animBg="1" rev="0" advAuto="0" spid="271" grpId="4"/>
      <p:bldP build="whole" bldLvl="1" animBg="1" rev="0" advAuto="0" spid="253" grpId="3"/>
      <p:bldP build="whole" bldLvl="1" animBg="1" rev="0" advAuto="0" spid="271" grpId="5"/>
      <p:bldP build="whole" bldLvl="1" animBg="1" rev="0" advAuto="0" spid="261" grpId="6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Example  app: TCP client"/>
          <p:cNvSpPr/>
          <p:nvPr/>
        </p:nvSpPr>
        <p:spPr>
          <a:xfrm>
            <a:off x="600568" y="6491"/>
            <a:ext cx="110744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buClr>
                <a:srgbClr val="021EAA"/>
              </a:buClr>
              <a:buFont typeface="Gill Sans MT"/>
              <a:defRPr sz="50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Example  app: TCP client</a:t>
            </a:r>
          </a:p>
        </p:txBody>
      </p:sp>
      <p:sp>
        <p:nvSpPr>
          <p:cNvPr id="286" name="from socket import *…"/>
          <p:cNvSpPr/>
          <p:nvPr/>
        </p:nvSpPr>
        <p:spPr>
          <a:xfrm>
            <a:off x="3746500" y="952500"/>
            <a:ext cx="9157672" cy="7236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from socket import *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import sys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args = parser.parse_args()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server = sys.argv[1]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port = innt(sys.argv[2])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sock = socket(AF_INET, SOCK_STREAM)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sock.connect((server, port))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sndmsg = input('Input in lower case sentence:')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sndmsg = sndmsg.encode('ascii')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sock.send(sndmsg)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rcvmsg = sock.recv(recvsize)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rcvmsg = rcvmsg.decode('ascii')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print("Received from server: ", rcvmsg)</a:t>
            </a:r>
          </a:p>
          <a:p>
            <a:pPr>
              <a:lnSpc>
                <a:spcPct val="80000"/>
              </a:lnSpc>
              <a:buClr>
                <a:srgbClr val="434ED6"/>
              </a:buClr>
              <a:buFont typeface="Arial"/>
              <a:defRPr sz="3400"/>
            </a:pPr>
            <a:r>
              <a:t>sock.close()</a:t>
            </a:r>
          </a:p>
        </p:txBody>
      </p:sp>
      <p:sp>
        <p:nvSpPr>
          <p:cNvPr id="287" name="Python TCPClient"/>
          <p:cNvSpPr/>
          <p:nvPr/>
        </p:nvSpPr>
        <p:spPr>
          <a:xfrm>
            <a:off x="7416800" y="223373"/>
            <a:ext cx="360394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ED6"/>
              </a:buClr>
              <a:buFont typeface="Arial"/>
              <a:defRPr i="1" sz="3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Python TCPClient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0" y="4076982"/>
            <a:ext cx="3952699" cy="704319"/>
            <a:chOff x="0" y="0"/>
            <a:chExt cx="3952698" cy="704318"/>
          </a:xfrm>
        </p:grpSpPr>
        <p:sp>
          <p:nvSpPr>
            <p:cNvPr id="288" name="create TCP socket for server, remote port"/>
            <p:cNvSpPr/>
            <p:nvPr/>
          </p:nvSpPr>
          <p:spPr>
            <a:xfrm>
              <a:off x="0" y="0"/>
              <a:ext cx="32512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buClr>
                  <a:srgbClr val="434ED6"/>
                </a:buClr>
                <a:buFont typeface="Arial"/>
                <a:defRPr sz="26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create TCP socket for server, remote port</a:t>
              </a:r>
            </a:p>
          </p:txBody>
        </p:sp>
        <p:sp>
          <p:nvSpPr>
            <p:cNvPr id="289" name="Line"/>
            <p:cNvSpPr/>
            <p:nvPr/>
          </p:nvSpPr>
          <p:spPr>
            <a:xfrm flipV="1">
              <a:off x="2916536" y="110995"/>
              <a:ext cx="1036163" cy="593324"/>
            </a:xfrm>
            <a:prstGeom prst="line">
              <a:avLst/>
            </a:prstGeom>
            <a:noFill/>
            <a:ln w="635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-11290" y="5493977"/>
            <a:ext cx="3762563" cy="823226"/>
            <a:chOff x="0" y="3075"/>
            <a:chExt cx="3762561" cy="823225"/>
          </a:xfrm>
        </p:grpSpPr>
        <p:sp>
          <p:nvSpPr>
            <p:cNvPr id="291" name="No need to attach server name, port"/>
            <p:cNvSpPr/>
            <p:nvPr/>
          </p:nvSpPr>
          <p:spPr>
            <a:xfrm>
              <a:off x="0" y="473018"/>
              <a:ext cx="32512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buClr>
                  <a:srgbClr val="434ED6"/>
                </a:buClr>
                <a:buFont typeface="Arial"/>
                <a:defRPr sz="26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No need to attach server name, port </a:t>
              </a:r>
            </a:p>
          </p:txBody>
        </p:sp>
        <p:sp>
          <p:nvSpPr>
            <p:cNvPr id="292" name="Line"/>
            <p:cNvSpPr/>
            <p:nvPr/>
          </p:nvSpPr>
          <p:spPr>
            <a:xfrm flipV="1">
              <a:off x="2939336" y="3076"/>
              <a:ext cx="823226" cy="823226"/>
            </a:xfrm>
            <a:prstGeom prst="line">
              <a:avLst/>
            </a:prstGeom>
            <a:noFill/>
            <a:ln w="635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94" name="Slide Number"/>
          <p:cNvSpPr txBox="1"/>
          <p:nvPr>
            <p:ph type="sldNum" sz="quarter" idx="2"/>
          </p:nvPr>
        </p:nvSpPr>
        <p:spPr>
          <a:xfrm>
            <a:off x="120712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96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1"/>
      <p:bldP build="whole" bldLvl="1" animBg="1" rev="0" advAuto="0" spid="29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Example app: TCP server"/>
          <p:cNvSpPr/>
          <p:nvPr/>
        </p:nvSpPr>
        <p:spPr>
          <a:xfrm>
            <a:off x="600568" y="236361"/>
            <a:ext cx="110744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buClr>
                <a:srgbClr val="021EAA"/>
              </a:buClr>
              <a:buFont typeface="Gill Sans MT"/>
              <a:defRPr sz="50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Example app: TCP server</a:t>
            </a:r>
          </a:p>
        </p:txBody>
      </p:sp>
      <p:sp>
        <p:nvSpPr>
          <p:cNvPr id="299" name="from socket import *…"/>
          <p:cNvSpPr/>
          <p:nvPr/>
        </p:nvSpPr>
        <p:spPr>
          <a:xfrm>
            <a:off x="3733800" y="1104900"/>
            <a:ext cx="8793092" cy="7706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from socket import *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import sys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server = sys.argv[1]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port = int(sys.argv[2])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ssock = socket(AF_INET, SOCK_STREAM)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ssock.bind((server, port))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ssock.listen(1)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print  (‘The server is ready to receive’)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while True: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    csock, caddr = ssock.accept()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    rcvmsg = csock.recv(1000).decode(‘ascii’)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    print ("Received data: ", rcvmsg)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    sndmsg = rcvmsg.upper().encode('ascii')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    csock.send(sndmsg)</a:t>
            </a: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434ED6"/>
              </a:buClr>
              <a:buFont typeface="Arial"/>
              <a:defRPr sz="3700">
                <a:latin typeface="+mn-lt"/>
                <a:ea typeface="+mn-ea"/>
                <a:cs typeface="+mn-cs"/>
                <a:sym typeface="Gill Sans MT"/>
              </a:defRPr>
            </a:pPr>
            <a:r>
              <a:t>    csock.close()</a:t>
            </a:r>
          </a:p>
        </p:txBody>
      </p:sp>
      <p:sp>
        <p:nvSpPr>
          <p:cNvPr id="300" name="TCPServer.py"/>
          <p:cNvSpPr/>
          <p:nvPr/>
        </p:nvSpPr>
        <p:spPr>
          <a:xfrm>
            <a:off x="7696200" y="546100"/>
            <a:ext cx="3771768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ED6"/>
              </a:buClr>
              <a:buFont typeface="Arial"/>
              <a:defRPr i="1" sz="3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TCPServer.py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215900" y="3090897"/>
            <a:ext cx="3657600" cy="602310"/>
            <a:chOff x="0" y="0"/>
            <a:chExt cx="3657600" cy="602308"/>
          </a:xfrm>
        </p:grpSpPr>
        <p:sp>
          <p:nvSpPr>
            <p:cNvPr id="301" name="create TCP welcoming…"/>
            <p:cNvSpPr/>
            <p:nvPr/>
          </p:nvSpPr>
          <p:spPr>
            <a:xfrm>
              <a:off x="0" y="0"/>
              <a:ext cx="36576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buClr>
                  <a:srgbClr val="434ED6"/>
                </a:buClr>
                <a:buFont typeface="Arial"/>
                <a:defRPr sz="26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  <a:latin typeface="+mn-lt"/>
                  <a:ea typeface="+mn-ea"/>
                  <a:cs typeface="+mn-cs"/>
                  <a:sym typeface="Gill Sans MT"/>
                </a:defRPr>
              </a:pPr>
              <a:r>
                <a:t>create TCP welcoming</a:t>
              </a:r>
            </a:p>
            <a:p>
              <a:pPr>
                <a:buClr>
                  <a:srgbClr val="434ED6"/>
                </a:buClr>
                <a:buFont typeface="Arial"/>
                <a:defRPr sz="26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  <a:latin typeface="+mn-lt"/>
                  <a:ea typeface="+mn-ea"/>
                  <a:cs typeface="+mn-cs"/>
                  <a:sym typeface="Gill Sans MT"/>
                </a:defRPr>
              </a:pPr>
              <a:r>
                <a:t>socket</a:t>
              </a:r>
            </a:p>
          </p:txBody>
        </p:sp>
        <p:sp>
          <p:nvSpPr>
            <p:cNvPr id="302" name="Line"/>
            <p:cNvSpPr/>
            <p:nvPr/>
          </p:nvSpPr>
          <p:spPr>
            <a:xfrm>
              <a:off x="2195921" y="600687"/>
              <a:ext cx="1322973" cy="1622"/>
            </a:xfrm>
            <a:prstGeom prst="line">
              <a:avLst/>
            </a:prstGeom>
            <a:noFill/>
            <a:ln w="508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187395" y="4319129"/>
            <a:ext cx="3658891" cy="408707"/>
            <a:chOff x="0" y="0"/>
            <a:chExt cx="3658889" cy="408706"/>
          </a:xfrm>
        </p:grpSpPr>
        <p:sp>
          <p:nvSpPr>
            <p:cNvPr id="304" name="server begins listening for  incoming TCP reqs"/>
            <p:cNvSpPr/>
            <p:nvPr/>
          </p:nvSpPr>
          <p:spPr>
            <a:xfrm>
              <a:off x="0" y="0"/>
              <a:ext cx="365889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server begins listening for  incoming TCP reqs</a:t>
              </a:r>
            </a:p>
          </p:txBody>
        </p:sp>
        <p:sp>
          <p:nvSpPr>
            <p:cNvPr id="305" name="Line"/>
            <p:cNvSpPr/>
            <p:nvPr/>
          </p:nvSpPr>
          <p:spPr>
            <a:xfrm>
              <a:off x="2578195" y="404832"/>
              <a:ext cx="1034250" cy="3875"/>
            </a:xfrm>
            <a:prstGeom prst="line">
              <a:avLst/>
            </a:prstGeom>
            <a:noFill/>
            <a:ln w="635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751840" y="5427697"/>
            <a:ext cx="3066063" cy="361030"/>
            <a:chOff x="0" y="0"/>
            <a:chExt cx="3066062" cy="361028"/>
          </a:xfrm>
        </p:grpSpPr>
        <p:sp>
          <p:nvSpPr>
            <p:cNvPr id="307" name="loop forever"/>
            <p:cNvSpPr/>
            <p:nvPr/>
          </p:nvSpPr>
          <p:spPr>
            <a:xfrm>
              <a:off x="0" y="0"/>
              <a:ext cx="17145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434ED6"/>
                </a:buClr>
                <a:buFont typeface="Arial"/>
                <a:defRPr sz="26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loop forever</a:t>
              </a:r>
            </a:p>
          </p:txBody>
        </p:sp>
        <p:sp>
          <p:nvSpPr>
            <p:cNvPr id="308" name="Line"/>
            <p:cNvSpPr/>
            <p:nvPr/>
          </p:nvSpPr>
          <p:spPr>
            <a:xfrm flipV="1">
              <a:off x="1012863" y="144558"/>
              <a:ext cx="2053200" cy="216471"/>
            </a:xfrm>
            <a:prstGeom prst="line">
              <a:avLst/>
            </a:prstGeom>
            <a:noFill/>
            <a:ln w="508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282222" y="5940213"/>
            <a:ext cx="4109726" cy="383438"/>
            <a:chOff x="0" y="0"/>
            <a:chExt cx="4109724" cy="383437"/>
          </a:xfrm>
        </p:grpSpPr>
        <p:sp>
          <p:nvSpPr>
            <p:cNvPr id="310" name="server waits on accept()…"/>
            <p:cNvSpPr/>
            <p:nvPr/>
          </p:nvSpPr>
          <p:spPr>
            <a:xfrm>
              <a:off x="0" y="-1"/>
              <a:ext cx="388054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lnSpc>
                  <a:spcPct val="80000"/>
                </a:lnSpc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server waits on accept()</a:t>
              </a:r>
            </a:p>
            <a:p>
              <a:pPr>
                <a:lnSpc>
                  <a:spcPct val="80000"/>
                </a:lnSpc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for incoming requests, new socket created on return</a:t>
              </a:r>
            </a:p>
          </p:txBody>
        </p:sp>
        <p:sp>
          <p:nvSpPr>
            <p:cNvPr id="311" name="Line"/>
            <p:cNvSpPr/>
            <p:nvPr/>
          </p:nvSpPr>
          <p:spPr>
            <a:xfrm flipV="1">
              <a:off x="3095727" y="112658"/>
              <a:ext cx="1013998" cy="270780"/>
            </a:xfrm>
            <a:prstGeom prst="line">
              <a:avLst/>
            </a:prstGeom>
            <a:noFill/>
            <a:ln w="635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15" name="Group"/>
          <p:cNvGrpSpPr/>
          <p:nvPr/>
        </p:nvGrpSpPr>
        <p:grpSpPr>
          <a:xfrm>
            <a:off x="253717" y="6568133"/>
            <a:ext cx="4137871" cy="606982"/>
            <a:chOff x="0" y="232"/>
            <a:chExt cx="4137869" cy="606981"/>
          </a:xfrm>
        </p:grpSpPr>
        <p:sp>
          <p:nvSpPr>
            <p:cNvPr id="313" name="read bytes from socket (but not address as in UDP)"/>
            <p:cNvSpPr/>
            <p:nvPr/>
          </p:nvSpPr>
          <p:spPr>
            <a:xfrm>
              <a:off x="0" y="400730"/>
              <a:ext cx="39869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read bytes from socket (but not address as in UDP)</a:t>
              </a:r>
            </a:p>
          </p:txBody>
        </p:sp>
        <p:sp>
          <p:nvSpPr>
            <p:cNvPr id="314" name="Line"/>
            <p:cNvSpPr/>
            <p:nvPr/>
          </p:nvSpPr>
          <p:spPr>
            <a:xfrm flipV="1">
              <a:off x="3530887" y="232"/>
              <a:ext cx="606983" cy="606983"/>
            </a:xfrm>
            <a:prstGeom prst="line">
              <a:avLst/>
            </a:prstGeom>
            <a:noFill/>
            <a:ln w="635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18" name="Group"/>
          <p:cNvGrpSpPr/>
          <p:nvPr/>
        </p:nvGrpSpPr>
        <p:grpSpPr>
          <a:xfrm>
            <a:off x="152399" y="7962617"/>
            <a:ext cx="4164636" cy="1143887"/>
            <a:chOff x="0" y="0"/>
            <a:chExt cx="4164634" cy="1143885"/>
          </a:xfrm>
        </p:grpSpPr>
        <p:sp>
          <p:nvSpPr>
            <p:cNvPr id="316" name="close connection to this client (but not welcoming socket)"/>
            <p:cNvSpPr/>
            <p:nvPr/>
          </p:nvSpPr>
          <p:spPr>
            <a:xfrm>
              <a:off x="0" y="0"/>
              <a:ext cx="3884613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buClr>
                  <a:srgbClr val="434ED6"/>
                </a:buClr>
                <a:buFont typeface="Arial"/>
                <a:defRPr sz="2600"/>
              </a:pPr>
              <a:r>
                <a:rPr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rPr>
                <a:t>close connection to this client (but </a:t>
              </a:r>
              <a:r>
                <a:rPr i="1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rPr>
                <a:t>not</a:t>
              </a:r>
              <a:r>
                <a:rPr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rPr>
                <a:t> welcoming socket)</a:t>
              </a:r>
            </a:p>
          </p:txBody>
        </p:sp>
        <p:sp>
          <p:nvSpPr>
            <p:cNvPr id="317" name="Line"/>
            <p:cNvSpPr/>
            <p:nvPr/>
          </p:nvSpPr>
          <p:spPr>
            <a:xfrm>
              <a:off x="2904040" y="451884"/>
              <a:ext cx="1260595" cy="692002"/>
            </a:xfrm>
            <a:prstGeom prst="line">
              <a:avLst/>
            </a:prstGeom>
            <a:noFill/>
            <a:ln w="508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121728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21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" dur="500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9" dur="500" fill="hold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8" dur="500" fill="hold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xit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7" dur="500" fill="hold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7"/>
      <p:bldP build="whole" bldLvl="1" animBg="1" rev="0" advAuto="0" spid="306" grpId="3"/>
      <p:bldP build="whole" bldLvl="1" animBg="1" rev="0" advAuto="0" spid="306" grpId="4"/>
      <p:bldP build="whole" bldLvl="1" animBg="1" rev="0" advAuto="0" spid="309" grpId="5"/>
      <p:bldP build="whole" bldLvl="1" animBg="1" rev="0" advAuto="0" spid="309" grpId="6"/>
      <p:bldP build="whole" bldLvl="1" animBg="1" rev="0" advAuto="0" spid="312" grpId="8"/>
      <p:bldP build="whole" bldLvl="1" animBg="1" rev="0" advAuto="0" spid="315" grpId="9"/>
      <p:bldP build="whole" bldLvl="1" animBg="1" rev="0" advAuto="0" spid="315" grpId="10"/>
      <p:bldP build="whole" bldLvl="1" animBg="1" rev="0" advAuto="0" spid="318" grpId="11"/>
      <p:bldP build="whole" bldLvl="1" animBg="1" rev="0" advAuto="0" spid="303" grpId="1"/>
      <p:bldP build="whole" bldLvl="1" animBg="1" rev="0" advAuto="0" spid="303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ocket API calls - Gene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Socket API calls - General</a:t>
            </a:r>
          </a:p>
        </p:txBody>
      </p:sp>
      <p:sp>
        <p:nvSpPr>
          <p:cNvPr id="324" name="Creating a socket…"/>
          <p:cNvSpPr txBox="1"/>
          <p:nvPr>
            <p:ph type="body" idx="1"/>
          </p:nvPr>
        </p:nvSpPr>
        <p:spPr>
          <a:xfrm>
            <a:off x="762000" y="1145822"/>
            <a:ext cx="11654334" cy="7944556"/>
          </a:xfrm>
          <a:prstGeom prst="rect">
            <a:avLst/>
          </a:prstGeom>
        </p:spPr>
        <p:txBody>
          <a:bodyPr/>
          <a:lstStyle/>
          <a:p>
            <a:pPr/>
            <a:r>
              <a:t>Creating a socket</a:t>
            </a:r>
          </a:p>
          <a:p>
            <a:pPr lvl="1" marL="1216297" indent="-26125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socket(AF_INET, SOCK_STREAM)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Creates a new socket object to use with TCP/IP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Returns a new socket object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Setting options</a:t>
            </a:r>
          </a:p>
          <a:p>
            <a:pPr lvl="1" marL="1216297" indent="-26125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setsockopt</a:t>
            </a:r>
            <a:r>
              <a:rPr sz="3300"/>
              <a:t>(SOL_SOCKET,SO_REUSEADDR,1)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Many options available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Releases the port immediately after socket is closed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Without this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r>
              <a:t> call may fail for some time</a:t>
            </a:r>
          </a:p>
          <a:p>
            <a:pPr lvl="2" marL="1657168" indent="-244928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When server application restarted immediately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Exercise: run server again after accepting the connection</a:t>
            </a: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27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ocket API calls - Server Si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Socket API calls - Server Side</a:t>
            </a:r>
          </a:p>
        </p:txBody>
      </p:sp>
      <p:sp>
        <p:nvSpPr>
          <p:cNvPr id="330" name="Associating to a particular port…"/>
          <p:cNvSpPr txBox="1"/>
          <p:nvPr>
            <p:ph type="body" idx="1"/>
          </p:nvPr>
        </p:nvSpPr>
        <p:spPr>
          <a:xfrm>
            <a:off x="762000" y="1516944"/>
            <a:ext cx="11964095" cy="7461956"/>
          </a:xfrm>
          <a:prstGeom prst="rect">
            <a:avLst/>
          </a:prstGeom>
        </p:spPr>
        <p:txBody>
          <a:bodyPr/>
          <a:lstStyle/>
          <a:p>
            <a:pPr marL="279266" indent="-238626">
              <a:spcBef>
                <a:spcPts val="600"/>
              </a:spcBef>
            </a:pPr>
            <a:r>
              <a:t>Associating to a particular port</a:t>
            </a:r>
          </a:p>
          <a:p>
            <a:pPr lvl="1" marL="707016" indent="-209176">
              <a:spcBef>
                <a:spcPts val="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bind((hostname, port))</a:t>
            </a:r>
          </a:p>
          <a:p>
            <a:pPr lvl="1" marL="707016" indent="-209176">
              <a:spcBef>
                <a:spcPts val="600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Takes one parameter (as a tuple)</a:t>
            </a:r>
          </a:p>
          <a:p>
            <a:pPr lvl="1" marL="707016" indent="-209176">
              <a:spcBef>
                <a:spcPts val="600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Prepares an application to receive connections</a:t>
            </a:r>
          </a:p>
          <a:p>
            <a:pPr marL="279266" indent="-238626">
              <a:spcBef>
                <a:spcPts val="600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Informing OS to allow connections</a:t>
            </a:r>
          </a:p>
          <a:p>
            <a:pPr lvl="1" marL="707016" indent="-209176">
              <a:spcBef>
                <a:spcPts val="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listen(n)</a:t>
            </a:r>
          </a:p>
          <a:p>
            <a:pPr lvl="1" marL="707016" indent="-209176">
              <a:spcBef>
                <a:spcPts val="600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Number of connections that can be queued up</a:t>
            </a:r>
          </a:p>
          <a:p>
            <a:pPr lvl="1" marL="707016" indent="-209176">
              <a:spcBef>
                <a:spcPts val="600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Different from number of concurrent connections</a:t>
            </a:r>
          </a:p>
          <a:p>
            <a:pPr marL="279266" indent="-238626">
              <a:spcBef>
                <a:spcPts val="600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Accepting a new connection</a:t>
            </a:r>
          </a:p>
          <a:p>
            <a:pPr lvl="1" marL="707016" indent="-209176">
              <a:spcBef>
                <a:spcPts val="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accept()</a:t>
            </a:r>
          </a:p>
          <a:p>
            <a:pPr lvl="1" marL="707016" indent="-209176">
              <a:spcBef>
                <a:spcPts val="600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Accepts a new connection</a:t>
            </a:r>
          </a:p>
          <a:p>
            <a:pPr lvl="1" marL="707016" indent="-209176">
              <a:spcBef>
                <a:spcPts val="600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It is a blocking call</a:t>
            </a:r>
          </a:p>
          <a:p>
            <a:pPr lvl="1" marL="707016" indent="-209176">
              <a:spcBef>
                <a:spcPts val="600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Returns a tuple: allocated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t> and client address</a:t>
            </a:r>
          </a:p>
          <a:p>
            <a:pPr lvl="1" marL="707016" indent="-209176">
              <a:spcBef>
                <a:spcPts val="600"/>
              </a:spcBef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Usually passed to a thread/process</a:t>
            </a:r>
          </a:p>
        </p:txBody>
      </p:sp>
      <p:sp>
        <p:nvSpPr>
          <p:cNvPr id="3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2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33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ocket API calls - Client Si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Socket API calls - Client Side</a:t>
            </a:r>
          </a:p>
        </p:txBody>
      </p:sp>
      <p:sp>
        <p:nvSpPr>
          <p:cNvPr id="336" name="Connecting to a 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Connecting to a server</a:t>
            </a:r>
          </a:p>
          <a:p>
            <a:pPr lvl="1" marL="1216297" indent="-26125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connect(hostname, portNumber)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Connects to a server waiting for connections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Hostname should be resolvable by DNS</a:t>
            </a:r>
          </a:p>
          <a:p>
            <a:pPr lvl="2" marL="1657168" indent="-244928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Can be in IP Address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It is a blocking call</a:t>
            </a:r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39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pplication Layer"/>
          <p:cNvSpPr/>
          <p:nvPr/>
        </p:nvSpPr>
        <p:spPr>
          <a:xfrm>
            <a:off x="7912100" y="9177866"/>
            <a:ext cx="414020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buClr>
                <a:srgbClr val="434ED6"/>
              </a:buClr>
              <a:buFont typeface="Tahoma"/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Application Layer</a:t>
            </a:r>
          </a:p>
        </p:txBody>
      </p:sp>
      <p:sp>
        <p:nvSpPr>
          <p:cNvPr id="40" name="2-1"/>
          <p:cNvSpPr/>
          <p:nvPr/>
        </p:nvSpPr>
        <p:spPr>
          <a:xfrm>
            <a:off x="11839786" y="9191413"/>
            <a:ext cx="9779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buClr>
                <a:srgbClr val="434ED6"/>
              </a:buClr>
              <a:buFont typeface="Tahoma"/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2-1</a:t>
            </a:r>
          </a:p>
        </p:txBody>
      </p:sp>
      <p:sp>
        <p:nvSpPr>
          <p:cNvPr id="41" name="Chapter 2 Application Layer"/>
          <p:cNvSpPr/>
          <p:nvPr/>
        </p:nvSpPr>
        <p:spPr>
          <a:xfrm>
            <a:off x="528320" y="1303302"/>
            <a:ext cx="63881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021EAA"/>
              </a:buClr>
              <a:buFont typeface="Gill Sans MT"/>
            </a:pPr>
            <a:r>
              <a:rPr sz="6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Chapter 2</a:t>
            </a:r>
            <a:br>
              <a:rPr sz="68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</a:br>
            <a:r>
              <a:rPr sz="6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Application Layer</a:t>
            </a:r>
          </a:p>
        </p:txBody>
      </p:sp>
      <p:sp>
        <p:nvSpPr>
          <p:cNvPr id="42" name="Computer Networking: A Top Down Approach  6th edition  Jim Kurose, Keith Ross Addison-Wesley March 2012"/>
          <p:cNvSpPr/>
          <p:nvPr/>
        </p:nvSpPr>
        <p:spPr>
          <a:xfrm>
            <a:off x="8801100" y="4926894"/>
            <a:ext cx="4114800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008F00"/>
              </a:buClr>
              <a:buFont typeface="Gill Sans MT"/>
            </a:pPr>
            <a:r>
              <a:rPr i="1" sz="380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Computer Networking: A Top Down Approach </a:t>
            </a:r>
            <a:br>
              <a:rPr sz="380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+mn-lt"/>
                <a:ea typeface="+mn-ea"/>
                <a:cs typeface="+mn-cs"/>
                <a:sym typeface="Gill Sans MT"/>
              </a:rPr>
            </a:br>
            <a:r>
              <a:rPr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6</a:t>
            </a:r>
            <a:r>
              <a:rPr baseline="30571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th</a:t>
            </a:r>
            <a:r>
              <a:rPr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 edition </a:t>
            </a:r>
            <a:br>
              <a:rPr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+mn-lt"/>
                <a:ea typeface="+mn-ea"/>
                <a:cs typeface="+mn-cs"/>
                <a:sym typeface="Gill Sans MT"/>
              </a:rPr>
            </a:br>
            <a:r>
              <a:rPr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Jim Kurose, Keith Ross</a:t>
            </a:r>
            <a:br>
              <a:rPr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+mn-lt"/>
                <a:ea typeface="+mn-ea"/>
                <a:cs typeface="+mn-cs"/>
                <a:sym typeface="Gill Sans MT"/>
              </a:rPr>
            </a:br>
            <a:r>
              <a:rPr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Addison-Wesley</a:t>
            </a:r>
            <a:br>
              <a:rPr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+mn-lt"/>
                <a:ea typeface="+mn-ea"/>
                <a:cs typeface="+mn-cs"/>
                <a:sym typeface="Gill Sans MT"/>
              </a:rPr>
            </a:br>
            <a:r>
              <a:rPr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March 2012</a:t>
            </a:r>
          </a:p>
        </p:txBody>
      </p:sp>
      <p:sp>
        <p:nvSpPr>
          <p:cNvPr id="43" name="A note on the use of these ppt slides:…"/>
          <p:cNvSpPr/>
          <p:nvPr/>
        </p:nvSpPr>
        <p:spPr>
          <a:xfrm>
            <a:off x="526061" y="4648764"/>
            <a:ext cx="7670801" cy="159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2400"/>
            </a:pPr>
            <a:r>
              <a:t>A note on the use of these ppt slides: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sz="1600"/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i="1" sz="1600"/>
              <a:t>lot</a:t>
            </a:r>
            <a:r>
              <a:rPr sz="1600"/>
              <a:t> of work on our part. In return for use, we only ask the following:</a:t>
            </a:r>
          </a:p>
        </p:txBody>
      </p:sp>
      <p:sp>
        <p:nvSpPr>
          <p:cNvPr id="44" name="If you use these slides (e.g., in a class) that you mention their source (after all, we’d like people to use our book!)…"/>
          <p:cNvSpPr/>
          <p:nvPr/>
        </p:nvSpPr>
        <p:spPr>
          <a:xfrm>
            <a:off x="530577" y="6070600"/>
            <a:ext cx="7670801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3896" indent="-246097">
              <a:lnSpc>
                <a:spcPct val="85000"/>
              </a:lnSpc>
              <a:spcBef>
                <a:spcPts val="0"/>
              </a:spcBef>
              <a:buClr>
                <a:srgbClr val="000000"/>
              </a:buClr>
              <a:buFont typeface="Gill Sans MT"/>
              <a:defRPr sz="1800">
                <a:latin typeface="+mn-lt"/>
                <a:ea typeface="+mn-ea"/>
                <a:cs typeface="+mn-cs"/>
                <a:sym typeface="Gill Sans MT"/>
              </a:defRPr>
            </a:pPr>
          </a:p>
          <a:p>
            <a:pPr marL="213677" indent="-173037">
              <a:spcBef>
                <a:spcPts val="0"/>
              </a:spcBef>
              <a:buClr>
                <a:srgbClr val="021EAA"/>
              </a:buClr>
              <a:buSzPct val="75000"/>
              <a:buChar char=""/>
            </a:pPr>
            <a:r>
              <a:rPr sz="1600"/>
              <a:t>If you use these slides (e.g., in a class) that you mention their source (after all, we’d like people to use our book!)</a:t>
            </a:r>
            <a:endParaRPr sz="1600"/>
          </a:p>
          <a:p>
            <a:pPr marL="213677" indent="-173037">
              <a:spcBef>
                <a:spcPts val="0"/>
              </a:spcBef>
              <a:buClr>
                <a:srgbClr val="021EAA"/>
              </a:buClr>
              <a:buSzPct val="75000"/>
              <a:buChar char=""/>
              <a:defRPr sz="1600"/>
            </a:pPr>
            <a:r>
              <a:t>If you post any slides on a www site, that you note that they are adapted from (or perhaps identical to) our slides, and note our copyright of this material.</a:t>
            </a:r>
          </a:p>
          <a:p>
            <a:pPr marL="213677" indent="-173037">
              <a:spcBef>
                <a:spcPts val="0"/>
              </a:spcBef>
              <a:buClr>
                <a:srgbClr val="434ED6"/>
              </a:buClr>
              <a:buSzPct val="100000"/>
              <a:buChar char=""/>
              <a:defRPr sz="1600"/>
            </a:pPr>
          </a:p>
          <a:p>
            <a:pPr marL="303896" indent="-246097">
              <a:lnSpc>
                <a:spcPct val="85000"/>
              </a:lnSpc>
              <a:spcBef>
                <a:spcPts val="0"/>
              </a:spcBef>
              <a:buClr>
                <a:srgbClr val="434ED6"/>
              </a:buClr>
              <a:buFont typeface="Wingdings"/>
              <a:defRPr sz="1600"/>
            </a:pPr>
            <a:r>
              <a:t>Thanks and enjoy!  JFK/KWR</a:t>
            </a:r>
          </a:p>
          <a:p>
            <a:pPr marL="303896" indent="-246097">
              <a:lnSpc>
                <a:spcPct val="85000"/>
              </a:lnSpc>
              <a:spcBef>
                <a:spcPts val="0"/>
              </a:spcBef>
              <a:buClr>
                <a:srgbClr val="000000"/>
              </a:buClr>
              <a:buFont typeface="Arial"/>
              <a:defRPr sz="1600"/>
            </a:pPr>
          </a:p>
          <a:p>
            <a:pPr marL="303896" indent="-246097">
              <a:lnSpc>
                <a:spcPct val="85000"/>
              </a:lnSpc>
              <a:spcBef>
                <a:spcPts val="0"/>
              </a:spcBef>
              <a:buClr>
                <a:srgbClr val="000000"/>
              </a:buClr>
              <a:buFont typeface="Arial"/>
              <a:defRPr sz="1600"/>
            </a:pPr>
            <a:r>
              <a:t>     All material copyright 1996-2012</a:t>
            </a:r>
          </a:p>
          <a:p>
            <a:pPr marL="303896" indent="-246097">
              <a:lnSpc>
                <a:spcPct val="85000"/>
              </a:lnSpc>
              <a:spcBef>
                <a:spcPts val="0"/>
              </a:spcBef>
              <a:buClr>
                <a:srgbClr val="000000"/>
              </a:buClr>
              <a:buFont typeface="Arial"/>
              <a:defRPr sz="1600"/>
            </a:pPr>
            <a:r>
              <a:t>     J.F Kurose and K.W. Ross, All Rights Reserved</a:t>
            </a:r>
          </a:p>
        </p:txBody>
      </p:sp>
      <p:pic>
        <p:nvPicPr>
          <p:cNvPr id="45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8450862"/>
            <a:ext cx="266418" cy="266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underline_base.png" descr="underline_base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466" y="2982524"/>
            <a:ext cx="5199664" cy="24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6e_cover.jpg" descr="6e_cover.jp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4035" y="727004"/>
            <a:ext cx="3280553" cy="3944339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7626213" y="927100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0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ocket API calls - Established Conn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Socket API calls - </a:t>
            </a:r>
            <a:r>
              <a:rPr sz="3600"/>
              <a:t>Established Connections</a:t>
            </a:r>
          </a:p>
        </p:txBody>
      </p:sp>
      <p:sp>
        <p:nvSpPr>
          <p:cNvPr id="342" name="Receiving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Receiving data</a:t>
            </a:r>
          </a:p>
          <a:p>
            <a:pPr lvl="1" marL="1216297" indent="-26125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recv(N)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Receives up to N bytes from sockets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Blocks until a message is received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Return type is string</a:t>
            </a:r>
          </a:p>
          <a:p>
            <a:pPr lvl="2" marL="1657168" indent="-244928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Length 0 of received msg implies detection of disconnect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It is stream data, multiple small receive are ok</a:t>
            </a:r>
          </a:p>
          <a:p>
            <a:pPr marL="783590" indent="-285750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Sending data</a:t>
            </a:r>
          </a:p>
          <a:p>
            <a:pPr lvl="1" marL="1216297" indent="-26125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send(msg)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Sends messages on an established connection</a:t>
            </a:r>
          </a:p>
          <a:p>
            <a:pPr lvl="1" marL="1216297" indent="-261257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Data may not immediately go to other side</a:t>
            </a:r>
          </a:p>
          <a:p>
            <a:pPr marL="759097" indent="-261257">
              <a:spcBef>
                <a:spcPts val="700"/>
              </a:spcBef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t> Closing a connection</a:t>
            </a:r>
          </a:p>
          <a:p>
            <a:pPr lvl="1" marL="1216297" indent="-26125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close()</a:t>
            </a:r>
          </a:p>
        </p:txBody>
      </p:sp>
      <p:sp>
        <p:nvSpPr>
          <p:cNvPr id="3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45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CP Connection: Simple programs"/>
          <p:cNvSpPr txBox="1"/>
          <p:nvPr>
            <p:ph type="title"/>
          </p:nvPr>
        </p:nvSpPr>
        <p:spPr>
          <a:xfrm>
            <a:off x="762000" y="0"/>
            <a:ext cx="11049000" cy="14224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>
              <a:defRPr sz="6200"/>
            </a:pPr>
            <a:r>
              <a:rPr sz="4800"/>
              <a:t>TCP Connection: Simple programs</a:t>
            </a:r>
          </a:p>
        </p:txBody>
      </p:sp>
      <p:sp>
        <p:nvSpPr>
          <p:cNvPr id="348" name="TCPServer.py…"/>
          <p:cNvSpPr txBox="1"/>
          <p:nvPr>
            <p:ph type="body" idx="1"/>
          </p:nvPr>
        </p:nvSpPr>
        <p:spPr>
          <a:xfrm>
            <a:off x="781050" y="1310922"/>
            <a:ext cx="11442700" cy="7864178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</a:pPr>
            <a:r>
              <a:t>TCPServer.py</a:t>
            </a:r>
          </a:p>
          <a:p>
            <a:pPr lvl="2">
              <a:lnSpc>
                <a:spcPct val="90000"/>
              </a:lnSpc>
            </a:pPr>
            <a:r>
              <a:t>Loops for ever</a:t>
            </a:r>
          </a:p>
          <a:p>
            <a:pPr lvl="2">
              <a:lnSpc>
                <a:spcPct val="90000"/>
              </a:lnSpc>
            </a:pPr>
            <a:r>
              <a:t>Handles one connection at a time</a:t>
            </a:r>
          </a:p>
          <a:p>
            <a:pPr lvl="2">
              <a:lnSpc>
                <a:spcPct val="90000"/>
              </a:lnSpc>
            </a:pPr>
            <a:r>
              <a:t>Receives 1 msg, converts to uppercase, sends response</a:t>
            </a:r>
          </a:p>
          <a:p>
            <a:pPr lvl="1">
              <a:lnSpc>
                <a:spcPct val="90000"/>
              </a:lnSpc>
            </a:pPr>
            <a:r>
              <a:t>TCPClient.py</a:t>
            </a:r>
          </a:p>
          <a:p>
            <a:pPr lvl="2">
              <a:lnSpc>
                <a:spcPct val="90000"/>
              </a:lnSpc>
            </a:pPr>
            <a:r>
              <a:t>Connects to server</a:t>
            </a:r>
          </a:p>
          <a:p>
            <a:pPr lvl="2">
              <a:lnSpc>
                <a:spcPct val="90000"/>
              </a:lnSpc>
            </a:pPr>
            <a:r>
              <a:t>Sends data to server</a:t>
            </a:r>
          </a:p>
          <a:p>
            <a:pPr lvl="2">
              <a:lnSpc>
                <a:spcPct val="90000"/>
              </a:lnSpc>
            </a:pPr>
            <a:r>
              <a:t>Receives response</a:t>
            </a:r>
          </a:p>
          <a:p>
            <a:pPr lvl="1">
              <a:lnSpc>
                <a:spcPct val="90000"/>
              </a:lnSpc>
            </a:pPr>
            <a:r>
              <a:t>TCPServerLoop.py</a:t>
            </a:r>
          </a:p>
          <a:p>
            <a:pPr lvl="2">
              <a:lnSpc>
                <a:spcPct val="90000"/>
              </a:lnSpc>
            </a:pPr>
            <a:r>
              <a:t>Loops for ever</a:t>
            </a:r>
          </a:p>
          <a:p>
            <a:pPr lvl="2">
              <a:lnSpc>
                <a:spcPct val="90000"/>
              </a:lnSpc>
            </a:pPr>
            <a:r>
              <a:t>Handles one connection at a time</a:t>
            </a:r>
          </a:p>
          <a:p>
            <a:pPr lvl="2">
              <a:lnSpc>
                <a:spcPct val="90000"/>
              </a:lnSpc>
            </a:pPr>
            <a:r>
              <a:t>Communicates with client till client closes, then next client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xfrm>
            <a:off x="119696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51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ocket Programming Tutorial"/>
          <p:cNvSpPr txBox="1"/>
          <p:nvPr>
            <p:ph type="title"/>
          </p:nvPr>
        </p:nvSpPr>
        <p:spPr>
          <a:xfrm>
            <a:off x="762000" y="0"/>
            <a:ext cx="11049000" cy="1308100"/>
          </a:xfrm>
          <a:prstGeom prst="rect">
            <a:avLst/>
          </a:prstGeom>
        </p:spPr>
        <p:txBody>
          <a:bodyPr/>
          <a:lstStyle/>
          <a:p>
            <a:pPr/>
            <a:r>
              <a:t>Socket Programming Tutorial</a:t>
            </a:r>
          </a:p>
        </p:txBody>
      </p:sp>
      <p:sp>
        <p:nvSpPr>
          <p:cNvPr id="354" name="Exercise:…"/>
          <p:cNvSpPr txBox="1"/>
          <p:nvPr>
            <p:ph type="body" idx="1"/>
          </p:nvPr>
        </p:nvSpPr>
        <p:spPr>
          <a:xfrm>
            <a:off x="762000" y="1145822"/>
            <a:ext cx="11049000" cy="829053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Exercise: </a:t>
            </a:r>
          </a:p>
          <a:p>
            <a:pPr lvl="1">
              <a:spcBef>
                <a:spcPts val="400"/>
              </a:spcBef>
            </a:pPr>
            <a:r>
              <a:t>UDP Client sending more than one message</a:t>
            </a:r>
          </a:p>
          <a:p>
            <a:pPr lvl="1">
              <a:spcBef>
                <a:spcPts val="400"/>
              </a:spcBef>
            </a:pPr>
            <a:r>
              <a:t>Take the sample code </a:t>
            </a:r>
          </a:p>
          <a:p>
            <a:pPr lvl="2">
              <a:spcBef>
                <a:spcPts val="400"/>
              </a:spcBef>
            </a:pPr>
            <a:r>
              <a:t>Put a for/while loop in client.</a:t>
            </a:r>
          </a:p>
          <a:p>
            <a:pPr lvl="2">
              <a:spcBef>
                <a:spcPts val="400"/>
              </a:spcBef>
            </a:pPr>
            <a:r>
              <a:t>Invoke multiple clients to talk to same server</a:t>
            </a:r>
          </a:p>
          <a:p>
            <a:pPr lvl="2">
              <a:spcBef>
                <a:spcPts val="400"/>
              </a:spcBef>
            </a:pPr>
            <a:r>
              <a:t>Study the behavior</a:t>
            </a:r>
          </a:p>
          <a:p>
            <a:pPr lvl="1">
              <a:spcBef>
                <a:spcPts val="400"/>
              </a:spcBef>
            </a:pPr>
            <a:r>
              <a:t>TCP client sending more than one message</a:t>
            </a:r>
          </a:p>
          <a:p>
            <a:pPr lvl="1">
              <a:spcBef>
                <a:spcPts val="400"/>
              </a:spcBef>
            </a:pPr>
            <a:r>
              <a:t>Take the sample code</a:t>
            </a:r>
          </a:p>
          <a:p>
            <a:pPr lvl="2">
              <a:spcBef>
                <a:spcPts val="400"/>
              </a:spcBef>
            </a:pPr>
            <a:r>
              <a:t>Put a for/while loop in client</a:t>
            </a:r>
          </a:p>
          <a:p>
            <a:pPr lvl="2">
              <a:spcBef>
                <a:spcPts val="400"/>
              </a:spcBef>
            </a:pPr>
            <a:r>
              <a:t>How many clients can wait in queue i.e. Study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listen()</a:t>
            </a:r>
          </a:p>
          <a:p>
            <a:pPr lvl="2">
              <a:spcBef>
                <a:spcPts val="400"/>
              </a:spcBef>
            </a:pPr>
            <a:r>
              <a:t>Can multiple clients talk concurrently</a:t>
            </a:r>
          </a:p>
          <a:p>
            <a:pPr lvl="3">
              <a:spcBef>
                <a:spcPts val="400"/>
              </a:spcBef>
            </a:pPr>
            <a:r>
              <a:t>If no, spawn a thread to handle each client</a:t>
            </a:r>
          </a:p>
          <a:p>
            <a:pPr lvl="2">
              <a:spcBef>
                <a:spcPts val="400"/>
              </a:spcBef>
            </a:pPr>
            <a:r>
              <a:t>Study the behavior</a:t>
            </a:r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xfrm>
            <a:off x="123506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57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CP Server Example Programs"/>
          <p:cNvSpPr txBox="1"/>
          <p:nvPr>
            <p:ph type="title"/>
          </p:nvPr>
        </p:nvSpPr>
        <p:spPr>
          <a:xfrm>
            <a:off x="762000" y="0"/>
            <a:ext cx="11049000" cy="1333500"/>
          </a:xfrm>
          <a:prstGeom prst="rect">
            <a:avLst/>
          </a:prstGeom>
        </p:spPr>
        <p:txBody>
          <a:bodyPr/>
          <a:lstStyle/>
          <a:p>
            <a:pPr/>
            <a:r>
              <a:t>TCP Server Example Programs</a:t>
            </a:r>
          </a:p>
        </p:txBody>
      </p:sp>
      <p:sp>
        <p:nvSpPr>
          <p:cNvPr id="360" name="Concurrent TCP Server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Concurrent TCP Server Programming</a:t>
            </a:r>
          </a:p>
          <a:p>
            <a:pPr lvl="1">
              <a:defRPr b="1"/>
            </a:pPr>
            <a:r>
              <a:t>TCPServerSelect.py</a:t>
            </a:r>
          </a:p>
          <a:p>
            <a:pPr lvl="2"/>
            <a:r>
              <a:t>Uses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select()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to determine communicating sockets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2"/>
            <a:r>
              <a:rPr>
                <a:latin typeface="Gill Sans"/>
                <a:ea typeface="Gill Sans"/>
                <a:cs typeface="Gill Sans"/>
                <a:sym typeface="Gill Sans"/>
              </a:rPr>
              <a:t>Allows a server to server concurrent requests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1">
              <a:defRPr b="1"/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TCPServerThread.py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2"/>
            <a:r>
              <a:rPr>
                <a:latin typeface="Gill Sans"/>
                <a:ea typeface="Gill Sans"/>
                <a:cs typeface="Gill Sans"/>
                <a:sym typeface="Gill Sans"/>
              </a:rPr>
              <a:t>For each new connection, creates a new thread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2"/>
            <a:r>
              <a:rPr>
                <a:latin typeface="Gill Sans"/>
                <a:ea typeface="Gill Sans"/>
                <a:cs typeface="Gill Sans"/>
                <a:sym typeface="Gill Sans"/>
              </a:rPr>
              <a:t>Thread handles the child request completely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2"/>
            <a:r>
              <a:rPr>
                <a:latin typeface="Gill Sans"/>
                <a:ea typeface="Gill Sans"/>
                <a:cs typeface="Gill Sans"/>
                <a:sym typeface="Gill Sans"/>
              </a:rPr>
              <a:t>The main program just waits/listens for new connections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2"/>
            <a:r>
              <a:rPr>
                <a:latin typeface="Gill Sans"/>
                <a:ea typeface="Gill Sans"/>
                <a:cs typeface="Gill Sans"/>
                <a:sym typeface="Gill Sans"/>
              </a:rPr>
              <a:t>Once a thread is active ^C could have repercussions</a:t>
            </a:r>
          </a:p>
        </p:txBody>
      </p:sp>
      <p:sp>
        <p:nvSpPr>
          <p:cNvPr id="361" name="Slide Number"/>
          <p:cNvSpPr txBox="1"/>
          <p:nvPr>
            <p:ph type="sldNum" sz="quarter" idx="2"/>
          </p:nvPr>
        </p:nvSpPr>
        <p:spPr>
          <a:xfrm>
            <a:off x="123506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63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ocket programming"/>
          <p:cNvSpPr txBox="1"/>
          <p:nvPr>
            <p:ph type="title"/>
          </p:nvPr>
        </p:nvSpPr>
        <p:spPr>
          <a:xfrm>
            <a:off x="871502" y="0"/>
            <a:ext cx="11049001" cy="108952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Socket programming </a:t>
            </a:r>
          </a:p>
        </p:txBody>
      </p:sp>
      <p:sp>
        <p:nvSpPr>
          <p:cNvPr id="53" name="goal: learn how to build client/server applications that communicate using sockets…"/>
          <p:cNvSpPr txBox="1"/>
          <p:nvPr>
            <p:ph type="body" sz="half" idx="1"/>
          </p:nvPr>
        </p:nvSpPr>
        <p:spPr>
          <a:xfrm>
            <a:off x="693702" y="1478300"/>
            <a:ext cx="11404601" cy="2438401"/>
          </a:xfrm>
          <a:prstGeom prst="rect">
            <a:avLst/>
          </a:prstGeom>
        </p:spPr>
        <p:txBody>
          <a:bodyPr/>
          <a:lstStyle/>
          <a:p>
            <a:pPr marL="545479" indent="-487680">
              <a:buSzTx/>
              <a:buFont typeface="Wingdings"/>
              <a:buNone/>
              <a:defRPr sz="4300"/>
            </a:pP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goal:</a:t>
            </a:r>
            <a:r>
              <a:t> learn how to build client/server applications that communicate using sockets</a:t>
            </a:r>
          </a:p>
          <a:p>
            <a:pPr marL="545479" indent="-487680">
              <a:buSzTx/>
              <a:buFont typeface="Wingdings"/>
              <a:buNone/>
              <a:defRPr sz="4300"/>
            </a:pP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socket:</a:t>
            </a:r>
            <a:r>
              <a:t> door between application process and end-end-transport protocol 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422204" y="4743591"/>
            <a:ext cx="11528438" cy="3607930"/>
            <a:chOff x="0" y="0"/>
            <a:chExt cx="11528437" cy="3607929"/>
          </a:xfrm>
        </p:grpSpPr>
        <p:sp>
          <p:nvSpPr>
            <p:cNvPr id="54" name="Shape"/>
            <p:cNvSpPr/>
            <p:nvPr/>
          </p:nvSpPr>
          <p:spPr>
            <a:xfrm>
              <a:off x="8954345" y="13546"/>
              <a:ext cx="1041401" cy="2842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86"/>
                  </a:moveTo>
                  <a:lnTo>
                    <a:pt x="0" y="0"/>
                  </a:lnTo>
                  <a:lnTo>
                    <a:pt x="279" y="21583"/>
                  </a:lnTo>
                  <a:lnTo>
                    <a:pt x="17783" y="21600"/>
                  </a:lnTo>
                  <a:lnTo>
                    <a:pt x="21600" y="181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BFBFBF"/>
                </a:gs>
              </a:gsLst>
              <a:lin ang="0" scaled="0"/>
            </a:gradFill>
            <a:ln w="9525" cap="flat">
              <a:solidFill>
                <a:srgbClr val="E4E4E4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" name="Shape"/>
            <p:cNvSpPr/>
            <p:nvPr/>
          </p:nvSpPr>
          <p:spPr>
            <a:xfrm>
              <a:off x="4261918" y="1909560"/>
              <a:ext cx="2488630" cy="1379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0308" fill="norm" stroke="1" extrusionOk="0">
                  <a:moveTo>
                    <a:pt x="90" y="7717"/>
                  </a:moveTo>
                  <a:cubicBezTo>
                    <a:pt x="-41" y="5572"/>
                    <a:pt x="-183" y="1218"/>
                    <a:pt x="879" y="231"/>
                  </a:cubicBezTo>
                  <a:cubicBezTo>
                    <a:pt x="1942" y="-757"/>
                    <a:pt x="4602" y="1738"/>
                    <a:pt x="6464" y="1790"/>
                  </a:cubicBezTo>
                  <a:cubicBezTo>
                    <a:pt x="8325" y="1842"/>
                    <a:pt x="9782" y="88"/>
                    <a:pt x="12049" y="543"/>
                  </a:cubicBezTo>
                  <a:cubicBezTo>
                    <a:pt x="14315" y="998"/>
                    <a:pt x="18706" y="2258"/>
                    <a:pt x="20061" y="4520"/>
                  </a:cubicBezTo>
                  <a:cubicBezTo>
                    <a:pt x="21417" y="6781"/>
                    <a:pt x="20891" y="11525"/>
                    <a:pt x="20183" y="14111"/>
                  </a:cubicBezTo>
                  <a:cubicBezTo>
                    <a:pt x="19475" y="16697"/>
                    <a:pt x="17836" y="19231"/>
                    <a:pt x="15812" y="20037"/>
                  </a:cubicBezTo>
                  <a:cubicBezTo>
                    <a:pt x="13789" y="20843"/>
                    <a:pt x="9863" y="19660"/>
                    <a:pt x="8042" y="18946"/>
                  </a:cubicBezTo>
                  <a:cubicBezTo>
                    <a:pt x="6221" y="18231"/>
                    <a:pt x="5948" y="16723"/>
                    <a:pt x="4886" y="15748"/>
                  </a:cubicBezTo>
                  <a:cubicBezTo>
                    <a:pt x="3823" y="14774"/>
                    <a:pt x="2468" y="14436"/>
                    <a:pt x="1668" y="13097"/>
                  </a:cubicBezTo>
                  <a:cubicBezTo>
                    <a:pt x="869" y="11759"/>
                    <a:pt x="70" y="9887"/>
                    <a:pt x="90" y="7717"/>
                  </a:cubicBezTo>
                  <a:close/>
                </a:path>
              </a:pathLst>
            </a:custGeom>
            <a:solidFill>
              <a:srgbClr val="38D4D6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" name="Internet"/>
            <p:cNvSpPr/>
            <p:nvPr/>
          </p:nvSpPr>
          <p:spPr>
            <a:xfrm>
              <a:off x="4934514" y="2045547"/>
              <a:ext cx="1119577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lvl1pPr>
            </a:lstStyle>
            <a:p>
              <a:pPr/>
              <a:r>
                <a:t>Internet</a:t>
              </a:r>
            </a:p>
          </p:txBody>
        </p:sp>
        <p:sp>
          <p:nvSpPr>
            <p:cNvPr id="57" name="Line"/>
            <p:cNvSpPr/>
            <p:nvPr/>
          </p:nvSpPr>
          <p:spPr>
            <a:xfrm>
              <a:off x="3896924" y="2630310"/>
              <a:ext cx="3145086" cy="22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" name="controlled…"/>
            <p:cNvSpPr/>
            <p:nvPr/>
          </p:nvSpPr>
          <p:spPr>
            <a:xfrm>
              <a:off x="9615875" y="1528515"/>
              <a:ext cx="1383561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>
                <a:spcBef>
                  <a:spcPts val="0"/>
                </a:spcBef>
                <a:buClr>
                  <a:srgbClr val="D81E00"/>
                </a:buClr>
                <a:buFont typeface="Arial"/>
                <a:defRPr sz="22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controlled</a:t>
              </a:r>
            </a:p>
            <a:p>
              <a:pPr>
                <a:spcBef>
                  <a:spcPts val="0"/>
                </a:spcBef>
                <a:buClr>
                  <a:srgbClr val="D81E00"/>
                </a:buClr>
                <a:buFont typeface="Arial"/>
                <a:defRPr sz="22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by OS</a:t>
              </a:r>
            </a:p>
          </p:txBody>
        </p:sp>
        <p:sp>
          <p:nvSpPr>
            <p:cNvPr id="59" name="controlled by…"/>
            <p:cNvSpPr/>
            <p:nvPr/>
          </p:nvSpPr>
          <p:spPr>
            <a:xfrm>
              <a:off x="9585395" y="248355"/>
              <a:ext cx="1943043" cy="720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Clr>
                  <a:srgbClr val="D81E00"/>
                </a:buClr>
                <a:buFont typeface="Arial"/>
                <a:defRPr sz="22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controlled by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rgbClr val="D81E00"/>
                </a:buClr>
                <a:buFont typeface="Arial"/>
                <a:defRPr sz="22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app developer</a:t>
              </a:r>
            </a:p>
          </p:txBody>
        </p:sp>
        <p:sp>
          <p:nvSpPr>
            <p:cNvPr id="60" name="Shape"/>
            <p:cNvSpPr/>
            <p:nvPr/>
          </p:nvSpPr>
          <p:spPr>
            <a:xfrm>
              <a:off x="790222" y="103858"/>
              <a:ext cx="1079219" cy="284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857"/>
                  </a:moveTo>
                  <a:lnTo>
                    <a:pt x="21600" y="0"/>
                  </a:lnTo>
                  <a:lnTo>
                    <a:pt x="21329" y="21600"/>
                  </a:lnTo>
                  <a:lnTo>
                    <a:pt x="1853" y="21394"/>
                  </a:lnTo>
                  <a:lnTo>
                    <a:pt x="0" y="1785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BFBFBF"/>
                </a:gs>
              </a:gsLst>
              <a:lin ang="0" scaled="0"/>
            </a:gradFill>
            <a:ln w="9525" cap="flat">
              <a:solidFill>
                <a:srgbClr val="E4E4E4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1" name="Rectangle"/>
            <p:cNvSpPr/>
            <p:nvPr/>
          </p:nvSpPr>
          <p:spPr>
            <a:xfrm>
              <a:off x="1932657" y="40640"/>
              <a:ext cx="1844606" cy="2819401"/>
            </a:xfrm>
            <a:prstGeom prst="rect">
              <a:avLst/>
            </a:prstGeom>
            <a:solidFill>
              <a:srgbClr val="021EAA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" name="Rectangle"/>
            <p:cNvSpPr/>
            <p:nvPr/>
          </p:nvSpPr>
          <p:spPr>
            <a:xfrm>
              <a:off x="1878470" y="117404"/>
              <a:ext cx="1810739" cy="2815449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3" name="Line"/>
            <p:cNvSpPr/>
            <p:nvPr/>
          </p:nvSpPr>
          <p:spPr>
            <a:xfrm>
              <a:off x="1892017" y="1200008"/>
              <a:ext cx="1797192" cy="451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" name="transport"/>
            <p:cNvSpPr/>
            <p:nvPr/>
          </p:nvSpPr>
          <p:spPr>
            <a:xfrm>
              <a:off x="1828800" y="1174045"/>
              <a:ext cx="18923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0"/>
                </a:spcBef>
                <a:buClr>
                  <a:srgbClr val="A7A7A7"/>
                </a:buClr>
                <a:buFont typeface="Tahoma"/>
                <a:defRPr sz="1800">
                  <a:solidFill>
                    <a:srgbClr val="A7A7A7"/>
                  </a:solidFill>
                  <a:uFill>
                    <a:solidFill>
                      <a:srgbClr val="A7A7A7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transport</a:t>
              </a:r>
            </a:p>
          </p:txBody>
        </p:sp>
        <p:sp>
          <p:nvSpPr>
            <p:cNvPr id="65" name="Line"/>
            <p:cNvSpPr/>
            <p:nvPr/>
          </p:nvSpPr>
          <p:spPr>
            <a:xfrm>
              <a:off x="1903307" y="1654950"/>
              <a:ext cx="1797192" cy="451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" name="Line"/>
            <p:cNvSpPr/>
            <p:nvPr/>
          </p:nvSpPr>
          <p:spPr>
            <a:xfrm>
              <a:off x="1882986" y="2095217"/>
              <a:ext cx="1797192" cy="451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" name="Line"/>
            <p:cNvSpPr/>
            <p:nvPr/>
          </p:nvSpPr>
          <p:spPr>
            <a:xfrm>
              <a:off x="1882986" y="2501617"/>
              <a:ext cx="1797192" cy="451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" name="application"/>
            <p:cNvSpPr/>
            <p:nvPr/>
          </p:nvSpPr>
          <p:spPr>
            <a:xfrm>
              <a:off x="1878471" y="103858"/>
              <a:ext cx="18923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0"/>
                </a:spcBef>
                <a:buClr>
                  <a:srgbClr val="000000"/>
                </a:buClr>
                <a:buFont typeface="Tahoma"/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application</a:t>
              </a:r>
            </a:p>
          </p:txBody>
        </p:sp>
        <p:sp>
          <p:nvSpPr>
            <p:cNvPr id="69" name="physical"/>
            <p:cNvSpPr/>
            <p:nvPr/>
          </p:nvSpPr>
          <p:spPr>
            <a:xfrm>
              <a:off x="1815253" y="2460978"/>
              <a:ext cx="18923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0"/>
                </a:spcBef>
                <a:buClr>
                  <a:srgbClr val="A7A7A7"/>
                </a:buClr>
                <a:buFont typeface="Tahoma"/>
                <a:defRPr sz="1800">
                  <a:solidFill>
                    <a:srgbClr val="A7A7A7"/>
                  </a:solidFill>
                  <a:uFill>
                    <a:solidFill>
                      <a:srgbClr val="A7A7A7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physical</a:t>
              </a:r>
            </a:p>
          </p:txBody>
        </p:sp>
        <p:sp>
          <p:nvSpPr>
            <p:cNvPr id="70" name="link"/>
            <p:cNvSpPr/>
            <p:nvPr/>
          </p:nvSpPr>
          <p:spPr>
            <a:xfrm>
              <a:off x="1842347" y="2054578"/>
              <a:ext cx="18923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0"/>
                </a:spcBef>
                <a:buClr>
                  <a:srgbClr val="A7A7A7"/>
                </a:buClr>
                <a:buFont typeface="Tahoma"/>
                <a:defRPr sz="1800">
                  <a:solidFill>
                    <a:srgbClr val="A7A7A7"/>
                  </a:solidFill>
                  <a:uFill>
                    <a:solidFill>
                      <a:srgbClr val="A7A7A7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link</a:t>
              </a:r>
            </a:p>
          </p:txBody>
        </p:sp>
        <p:sp>
          <p:nvSpPr>
            <p:cNvPr id="71" name="network"/>
            <p:cNvSpPr/>
            <p:nvPr/>
          </p:nvSpPr>
          <p:spPr>
            <a:xfrm>
              <a:off x="1828800" y="1634632"/>
              <a:ext cx="18923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0"/>
                </a:spcBef>
                <a:buClr>
                  <a:srgbClr val="A7A7A7"/>
                </a:buClr>
                <a:buFont typeface="Tahoma"/>
                <a:defRPr sz="1800">
                  <a:solidFill>
                    <a:srgbClr val="A7A7A7"/>
                  </a:solidFill>
                  <a:uFill>
                    <a:solidFill>
                      <a:srgbClr val="A7A7A7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network</a:t>
              </a:r>
            </a:p>
          </p:txBody>
        </p:sp>
        <p:grpSp>
          <p:nvGrpSpPr>
            <p:cNvPr id="74" name="Group"/>
            <p:cNvGrpSpPr/>
            <p:nvPr/>
          </p:nvGrpSpPr>
          <p:grpSpPr>
            <a:xfrm>
              <a:off x="2066995" y="488808"/>
              <a:ext cx="1409701" cy="431801"/>
              <a:chOff x="0" y="0"/>
              <a:chExt cx="1409700" cy="431800"/>
            </a:xfrm>
          </p:grpSpPr>
          <p:sp>
            <p:nvSpPr>
              <p:cNvPr id="72" name="Oval"/>
              <p:cNvSpPr/>
              <p:nvPr/>
            </p:nvSpPr>
            <p:spPr>
              <a:xfrm>
                <a:off x="0" y="0"/>
                <a:ext cx="1409700" cy="431800"/>
              </a:xfrm>
              <a:prstGeom prst="ellipse">
                <a:avLst/>
              </a:prstGeom>
              <a:solidFill>
                <a:srgbClr val="D4FE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" name="process"/>
              <p:cNvSpPr/>
              <p:nvPr/>
            </p:nvSpPr>
            <p:spPr>
              <a:xfrm>
                <a:off x="145801" y="25595"/>
                <a:ext cx="1124026" cy="3972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6816" marR="56816" algn="ctr"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200"/>
                </a:lvl1pPr>
              </a:lstStyle>
              <a:p>
                <a:pPr/>
                <a:r>
                  <a:t>process</a:t>
                </a:r>
              </a:p>
            </p:txBody>
          </p:sp>
        </p:grpSp>
        <p:grpSp>
          <p:nvGrpSpPr>
            <p:cNvPr id="79" name="Group"/>
            <p:cNvGrpSpPr/>
            <p:nvPr/>
          </p:nvGrpSpPr>
          <p:grpSpPr>
            <a:xfrm>
              <a:off x="2422596" y="1006969"/>
              <a:ext cx="774701" cy="320605"/>
              <a:chOff x="0" y="0"/>
              <a:chExt cx="774700" cy="320604"/>
            </a:xfrm>
          </p:grpSpPr>
          <p:sp>
            <p:nvSpPr>
              <p:cNvPr id="75" name="Rectangle"/>
              <p:cNvSpPr/>
              <p:nvPr/>
            </p:nvSpPr>
            <p:spPr>
              <a:xfrm>
                <a:off x="0" y="0"/>
                <a:ext cx="774700" cy="320605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6" name="Rectangle"/>
              <p:cNvSpPr/>
              <p:nvPr/>
            </p:nvSpPr>
            <p:spPr>
              <a:xfrm>
                <a:off x="152347" y="41678"/>
                <a:ext cx="466007" cy="243661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D6A8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7" name="Rectangle"/>
              <p:cNvSpPr/>
              <p:nvPr/>
            </p:nvSpPr>
            <p:spPr>
              <a:xfrm>
                <a:off x="645237" y="185950"/>
                <a:ext cx="80656" cy="86564"/>
              </a:xfrm>
              <a:prstGeom prst="rect">
                <a:avLst/>
              </a:prstGeom>
              <a:solidFill>
                <a:srgbClr val="D6A800"/>
              </a:solidFill>
              <a:ln w="9525" cap="flat">
                <a:solidFill>
                  <a:srgbClr val="D6A8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8" name="Rectangle"/>
              <p:cNvSpPr/>
              <p:nvPr/>
            </p:nvSpPr>
            <p:spPr>
              <a:xfrm>
                <a:off x="32859" y="189156"/>
                <a:ext cx="77668" cy="86564"/>
              </a:xfrm>
              <a:prstGeom prst="rect">
                <a:avLst/>
              </a:prstGeom>
              <a:solidFill>
                <a:srgbClr val="D6A800"/>
              </a:solidFill>
              <a:ln w="9525" cap="flat">
                <a:solidFill>
                  <a:srgbClr val="D6A8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80" name="Rectangle"/>
            <p:cNvSpPr/>
            <p:nvPr/>
          </p:nvSpPr>
          <p:spPr>
            <a:xfrm>
              <a:off x="7141350" y="0"/>
              <a:ext cx="1844605" cy="2819400"/>
            </a:xfrm>
            <a:prstGeom prst="rect">
              <a:avLst/>
            </a:prstGeom>
            <a:solidFill>
              <a:srgbClr val="021EAA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" name="Rectangle"/>
            <p:cNvSpPr/>
            <p:nvPr/>
          </p:nvSpPr>
          <p:spPr>
            <a:xfrm>
              <a:off x="7087164" y="76764"/>
              <a:ext cx="1810739" cy="281545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" name="Line"/>
            <p:cNvSpPr/>
            <p:nvPr/>
          </p:nvSpPr>
          <p:spPr>
            <a:xfrm>
              <a:off x="7100711" y="1158239"/>
              <a:ext cx="1797192" cy="451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" name="transport"/>
            <p:cNvSpPr/>
            <p:nvPr/>
          </p:nvSpPr>
          <p:spPr>
            <a:xfrm>
              <a:off x="7032695" y="1133405"/>
              <a:ext cx="18923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0"/>
                </a:spcBef>
                <a:buClr>
                  <a:srgbClr val="A7A7A7"/>
                </a:buClr>
                <a:buFont typeface="Tahoma"/>
                <a:defRPr sz="1800">
                  <a:solidFill>
                    <a:srgbClr val="A7A7A7"/>
                  </a:solidFill>
                  <a:uFill>
                    <a:solidFill>
                      <a:srgbClr val="A7A7A7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transport</a:t>
              </a:r>
            </a:p>
          </p:txBody>
        </p:sp>
        <p:sp>
          <p:nvSpPr>
            <p:cNvPr id="84" name="Line"/>
            <p:cNvSpPr/>
            <p:nvPr/>
          </p:nvSpPr>
          <p:spPr>
            <a:xfrm>
              <a:off x="7112000" y="1619108"/>
              <a:ext cx="1797191" cy="451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" name="Line"/>
            <p:cNvSpPr/>
            <p:nvPr/>
          </p:nvSpPr>
          <p:spPr>
            <a:xfrm>
              <a:off x="7096195" y="2054577"/>
              <a:ext cx="1797192" cy="451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" name="Line"/>
            <p:cNvSpPr/>
            <p:nvPr/>
          </p:nvSpPr>
          <p:spPr>
            <a:xfrm>
              <a:off x="7096195" y="2460977"/>
              <a:ext cx="1797192" cy="451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" name="application"/>
            <p:cNvSpPr/>
            <p:nvPr/>
          </p:nvSpPr>
          <p:spPr>
            <a:xfrm>
              <a:off x="7087164" y="63218"/>
              <a:ext cx="18923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0"/>
                </a:spcBef>
                <a:buClr>
                  <a:srgbClr val="000000"/>
                </a:buClr>
                <a:buFont typeface="Tahoma"/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application</a:t>
              </a:r>
            </a:p>
          </p:txBody>
        </p:sp>
        <p:sp>
          <p:nvSpPr>
            <p:cNvPr id="88" name="physical"/>
            <p:cNvSpPr/>
            <p:nvPr/>
          </p:nvSpPr>
          <p:spPr>
            <a:xfrm>
              <a:off x="7023946" y="2420338"/>
              <a:ext cx="18923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0"/>
                </a:spcBef>
                <a:buClr>
                  <a:srgbClr val="A7A7A7"/>
                </a:buClr>
                <a:buFont typeface="Tahoma"/>
                <a:defRPr sz="1800">
                  <a:solidFill>
                    <a:srgbClr val="A7A7A7"/>
                  </a:solidFill>
                  <a:uFill>
                    <a:solidFill>
                      <a:srgbClr val="A7A7A7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physical</a:t>
              </a:r>
            </a:p>
          </p:txBody>
        </p:sp>
        <p:sp>
          <p:nvSpPr>
            <p:cNvPr id="89" name="link"/>
            <p:cNvSpPr/>
            <p:nvPr/>
          </p:nvSpPr>
          <p:spPr>
            <a:xfrm>
              <a:off x="7051039" y="2013938"/>
              <a:ext cx="18923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0"/>
                </a:spcBef>
                <a:buClr>
                  <a:srgbClr val="A7A7A7"/>
                </a:buClr>
                <a:buFont typeface="Tahoma"/>
                <a:defRPr sz="1800">
                  <a:solidFill>
                    <a:srgbClr val="A7A7A7"/>
                  </a:solidFill>
                  <a:uFill>
                    <a:solidFill>
                      <a:srgbClr val="A7A7A7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link</a:t>
              </a:r>
            </a:p>
          </p:txBody>
        </p:sp>
        <p:sp>
          <p:nvSpPr>
            <p:cNvPr id="90" name="network"/>
            <p:cNvSpPr/>
            <p:nvPr/>
          </p:nvSpPr>
          <p:spPr>
            <a:xfrm>
              <a:off x="7032695" y="1593991"/>
              <a:ext cx="18923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ctr">
                <a:lnSpc>
                  <a:spcPct val="110000"/>
                </a:lnSpc>
                <a:spcBef>
                  <a:spcPts val="0"/>
                </a:spcBef>
                <a:buClr>
                  <a:srgbClr val="A7A7A7"/>
                </a:buClr>
                <a:buFont typeface="Tahoma"/>
                <a:defRPr sz="1800">
                  <a:solidFill>
                    <a:srgbClr val="A7A7A7"/>
                  </a:solidFill>
                  <a:uFill>
                    <a:solidFill>
                      <a:srgbClr val="A7A7A7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network</a:t>
              </a:r>
            </a:p>
          </p:txBody>
        </p:sp>
        <p:grpSp>
          <p:nvGrpSpPr>
            <p:cNvPr id="93" name="Group"/>
            <p:cNvGrpSpPr/>
            <p:nvPr/>
          </p:nvGrpSpPr>
          <p:grpSpPr>
            <a:xfrm>
              <a:off x="7279075" y="453812"/>
              <a:ext cx="1409701" cy="431801"/>
              <a:chOff x="0" y="0"/>
              <a:chExt cx="1409700" cy="431800"/>
            </a:xfrm>
          </p:grpSpPr>
          <p:sp>
            <p:nvSpPr>
              <p:cNvPr id="91" name="Oval"/>
              <p:cNvSpPr/>
              <p:nvPr/>
            </p:nvSpPr>
            <p:spPr>
              <a:xfrm>
                <a:off x="0" y="0"/>
                <a:ext cx="1409700" cy="431800"/>
              </a:xfrm>
              <a:prstGeom prst="ellipse">
                <a:avLst/>
              </a:prstGeom>
              <a:solidFill>
                <a:srgbClr val="D4FE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" name="process"/>
              <p:cNvSpPr/>
              <p:nvPr/>
            </p:nvSpPr>
            <p:spPr>
              <a:xfrm>
                <a:off x="142413" y="19951"/>
                <a:ext cx="1124027" cy="3972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6816" marR="56816" algn="ctr"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200"/>
                </a:lvl1pPr>
              </a:lstStyle>
              <a:p>
                <a:pPr/>
                <a:r>
                  <a:t>process</a:t>
                </a:r>
              </a:p>
            </p:txBody>
          </p:sp>
        </p:grpSp>
        <p:grpSp>
          <p:nvGrpSpPr>
            <p:cNvPr id="98" name="Group"/>
            <p:cNvGrpSpPr/>
            <p:nvPr/>
          </p:nvGrpSpPr>
          <p:grpSpPr>
            <a:xfrm>
              <a:off x="7631288" y="966329"/>
              <a:ext cx="774701" cy="320605"/>
              <a:chOff x="0" y="0"/>
              <a:chExt cx="774700" cy="320604"/>
            </a:xfrm>
          </p:grpSpPr>
          <p:sp>
            <p:nvSpPr>
              <p:cNvPr id="94" name="Rectangle"/>
              <p:cNvSpPr/>
              <p:nvPr/>
            </p:nvSpPr>
            <p:spPr>
              <a:xfrm>
                <a:off x="0" y="0"/>
                <a:ext cx="774700" cy="320605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" name="Rectangle"/>
              <p:cNvSpPr/>
              <p:nvPr/>
            </p:nvSpPr>
            <p:spPr>
              <a:xfrm>
                <a:off x="152348" y="41679"/>
                <a:ext cx="466006" cy="24366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D6A8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6" name="Rectangle"/>
              <p:cNvSpPr/>
              <p:nvPr/>
            </p:nvSpPr>
            <p:spPr>
              <a:xfrm>
                <a:off x="645238" y="185951"/>
                <a:ext cx="80655" cy="86564"/>
              </a:xfrm>
              <a:prstGeom prst="rect">
                <a:avLst/>
              </a:prstGeom>
              <a:solidFill>
                <a:srgbClr val="D6A800"/>
              </a:solidFill>
              <a:ln w="9525" cap="flat">
                <a:solidFill>
                  <a:srgbClr val="D6A8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7" name="Rectangle"/>
              <p:cNvSpPr/>
              <p:nvPr/>
            </p:nvSpPr>
            <p:spPr>
              <a:xfrm>
                <a:off x="32859" y="189156"/>
                <a:ext cx="77668" cy="86564"/>
              </a:xfrm>
              <a:prstGeom prst="rect">
                <a:avLst/>
              </a:prstGeom>
              <a:solidFill>
                <a:srgbClr val="D6A800"/>
              </a:solidFill>
              <a:ln w="9525" cap="flat">
                <a:solidFill>
                  <a:srgbClr val="D6A8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99" name="Line"/>
            <p:cNvSpPr/>
            <p:nvPr/>
          </p:nvSpPr>
          <p:spPr>
            <a:xfrm flipH="1">
              <a:off x="8782754" y="641208"/>
              <a:ext cx="863601" cy="2259"/>
            </a:xfrm>
            <a:prstGeom prst="line">
              <a:avLst/>
            </a:prstGeom>
            <a:noFill/>
            <a:ln w="19050" cap="flat">
              <a:solidFill>
                <a:srgbClr val="D81E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" name="Line"/>
            <p:cNvSpPr/>
            <p:nvPr/>
          </p:nvSpPr>
          <p:spPr>
            <a:xfrm>
              <a:off x="9103359" y="1246293"/>
              <a:ext cx="2258" cy="1454010"/>
            </a:xfrm>
            <a:prstGeom prst="line">
              <a:avLst/>
            </a:prstGeom>
            <a:noFill/>
            <a:ln w="19050" cap="flat">
              <a:solidFill>
                <a:srgbClr val="D81E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" name="Line"/>
            <p:cNvSpPr/>
            <p:nvPr/>
          </p:nvSpPr>
          <p:spPr>
            <a:xfrm flipH="1">
              <a:off x="9137226" y="1962008"/>
              <a:ext cx="863601" cy="2259"/>
            </a:xfrm>
            <a:prstGeom prst="line">
              <a:avLst/>
            </a:prstGeom>
            <a:noFill/>
            <a:ln w="19050" cap="flat">
              <a:solidFill>
                <a:srgbClr val="D81E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" name="socket"/>
            <p:cNvSpPr/>
            <p:nvPr/>
          </p:nvSpPr>
          <p:spPr>
            <a:xfrm>
              <a:off x="4748106" y="184008"/>
              <a:ext cx="1199833" cy="496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0"/>
                </a:spcBef>
                <a:buClr>
                  <a:srgbClr val="D81E00"/>
                </a:buClr>
                <a:buFont typeface="Arial"/>
                <a:defRPr i="1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socket</a:t>
              </a:r>
            </a:p>
          </p:txBody>
        </p:sp>
        <p:sp>
          <p:nvSpPr>
            <p:cNvPr id="103" name="Line"/>
            <p:cNvSpPr/>
            <p:nvPr/>
          </p:nvSpPr>
          <p:spPr>
            <a:xfrm flipV="1">
              <a:off x="3330222" y="471875"/>
              <a:ext cx="1377245" cy="618632"/>
            </a:xfrm>
            <a:prstGeom prst="line">
              <a:avLst/>
            </a:prstGeom>
            <a:noFill/>
            <a:ln w="19050" cap="flat">
              <a:solidFill>
                <a:srgbClr val="D81E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" name="Line"/>
            <p:cNvSpPr/>
            <p:nvPr/>
          </p:nvSpPr>
          <p:spPr>
            <a:xfrm flipH="1" flipV="1">
              <a:off x="6082452" y="456071"/>
              <a:ext cx="1377246" cy="618632"/>
            </a:xfrm>
            <a:prstGeom prst="line">
              <a:avLst/>
            </a:prstGeom>
            <a:noFill/>
            <a:ln w="19050" cap="flat">
              <a:solidFill>
                <a:srgbClr val="D81E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07" name="Group"/>
            <p:cNvGrpSpPr/>
            <p:nvPr/>
          </p:nvGrpSpPr>
          <p:grpSpPr>
            <a:xfrm>
              <a:off x="0" y="1919111"/>
              <a:ext cx="1472072" cy="1286934"/>
              <a:chOff x="0" y="0"/>
              <a:chExt cx="1472070" cy="1286933"/>
            </a:xfrm>
          </p:grpSpPr>
          <p:pic>
            <p:nvPicPr>
              <p:cNvPr id="105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472072" cy="12869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6" name="Shape"/>
              <p:cNvSpPr/>
              <p:nvPr/>
            </p:nvSpPr>
            <p:spPr>
              <a:xfrm flipH="1">
                <a:off x="627243" y="123452"/>
                <a:ext cx="715779" cy="589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0" name="Group"/>
            <p:cNvGrpSpPr/>
            <p:nvPr/>
          </p:nvGrpSpPr>
          <p:grpSpPr>
            <a:xfrm flipH="1">
              <a:off x="9552657" y="2320996"/>
              <a:ext cx="1472072" cy="1286934"/>
              <a:chOff x="0" y="0"/>
              <a:chExt cx="1472070" cy="1286933"/>
            </a:xfrm>
          </p:grpSpPr>
          <p:pic>
            <p:nvPicPr>
              <p:cNvPr id="108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472072" cy="12869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9" name="Shape"/>
              <p:cNvSpPr/>
              <p:nvPr/>
            </p:nvSpPr>
            <p:spPr>
              <a:xfrm flipH="1">
                <a:off x="627243" y="123452"/>
                <a:ext cx="715778" cy="589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120204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14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ocket programming"/>
          <p:cNvSpPr txBox="1"/>
          <p:nvPr>
            <p:ph type="title"/>
          </p:nvPr>
        </p:nvSpPr>
        <p:spPr>
          <a:xfrm>
            <a:off x="871502" y="0"/>
            <a:ext cx="11049001" cy="1625600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Socket programming </a:t>
            </a:r>
          </a:p>
        </p:txBody>
      </p:sp>
      <p:sp>
        <p:nvSpPr>
          <p:cNvPr id="117" name="Sockets…"/>
          <p:cNvSpPr txBox="1"/>
          <p:nvPr>
            <p:ph type="body" idx="1"/>
          </p:nvPr>
        </p:nvSpPr>
        <p:spPr>
          <a:xfrm>
            <a:off x="566702" y="1145822"/>
            <a:ext cx="11658601" cy="7778563"/>
          </a:xfrm>
          <a:prstGeom prst="rect">
            <a:avLst/>
          </a:prstGeom>
        </p:spPr>
        <p:txBody>
          <a:bodyPr/>
          <a:lstStyle/>
          <a:p>
            <a:pPr marL="347445" indent="-306805"/>
            <a:r>
              <a:t>Sockets</a:t>
            </a:r>
          </a:p>
          <a:p>
            <a:pPr lvl="1" marL="783590" indent="-285750">
              <a:defRPr sz="4200"/>
            </a:pPr>
            <a:r>
              <a:t>APIs for applications to read/write data from TCP/IP</a:t>
            </a:r>
          </a:p>
          <a:p>
            <a:pPr lvl="1" marL="783590" indent="-285750">
              <a:defRPr sz="4200"/>
            </a:pPr>
            <a:r>
              <a:t>Provides file abstraction (open, read, write, close)</a:t>
            </a:r>
          </a:p>
          <a:p>
            <a:pPr lvl="1" marL="783590" indent="-285750">
              <a:defRPr sz="4200"/>
            </a:pPr>
            <a:r>
              <a:t>First introduced with TCP/IP</a:t>
            </a:r>
          </a:p>
          <a:p>
            <a:pPr lvl="1" marL="783590" indent="-285750">
              <a:defRPr sz="4200"/>
            </a:pPr>
            <a:r>
              <a:t>Now de-facto standard for TCP/IP programming</a:t>
            </a:r>
          </a:p>
          <a:p>
            <a:pPr lvl="1" marL="783590" indent="-285750">
              <a:defRPr sz="4200"/>
            </a:pPr>
            <a:r>
              <a:t>Uses IP Address and ports</a:t>
            </a:r>
          </a:p>
          <a:p>
            <a:pPr marL="347445" indent="-306805"/>
            <a:r>
              <a:t>Ports</a:t>
            </a:r>
          </a:p>
          <a:p>
            <a:pPr lvl="1" marL="783590" indent="-285750">
              <a:defRPr sz="4200"/>
            </a:pPr>
            <a:r>
              <a:t>Server applications uses well known ports </a:t>
            </a:r>
          </a:p>
          <a:p>
            <a:pPr lvl="2">
              <a:defRPr sz="4200"/>
            </a:pPr>
            <a:r>
              <a:t>E.g. 80/443 - web server, 22 - ssh server</a:t>
            </a:r>
          </a:p>
          <a:p>
            <a:pPr lvl="1" marL="783590" indent="-285750">
              <a:defRPr sz="4200"/>
            </a:pPr>
            <a:r>
              <a:t>Clients use dynamic ports</a:t>
            </a:r>
          </a:p>
          <a:p>
            <a:pPr lvl="2">
              <a:defRPr sz="4200"/>
            </a:pPr>
            <a:r>
              <a:t>Generally 49152 to 65534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118680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20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ocket programming"/>
          <p:cNvSpPr txBox="1"/>
          <p:nvPr>
            <p:ph type="title"/>
          </p:nvPr>
        </p:nvSpPr>
        <p:spPr>
          <a:xfrm>
            <a:off x="879687" y="-138290"/>
            <a:ext cx="11049001" cy="1625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Socket programming </a:t>
            </a:r>
          </a:p>
        </p:txBody>
      </p:sp>
      <p:sp>
        <p:nvSpPr>
          <p:cNvPr id="123" name="Two socket types for two transport services:…"/>
          <p:cNvSpPr txBox="1"/>
          <p:nvPr>
            <p:ph type="body" sz="quarter" idx="1"/>
          </p:nvPr>
        </p:nvSpPr>
        <p:spPr>
          <a:xfrm>
            <a:off x="701886" y="1451186"/>
            <a:ext cx="11404601" cy="2057401"/>
          </a:xfrm>
          <a:prstGeom prst="rect">
            <a:avLst/>
          </a:prstGeom>
        </p:spPr>
        <p:txBody>
          <a:bodyPr/>
          <a:lstStyle/>
          <a:p>
            <a:pPr lvl="1" marL="545479" indent="-487680">
              <a:buSzTx/>
              <a:buFont typeface="Wingdings"/>
              <a:buNone/>
              <a:defRPr i="1" sz="4200">
                <a:solidFill>
                  <a:srgbClr val="2E369D"/>
                </a:solidFill>
                <a:uFill>
                  <a:solidFill>
                    <a:srgbClr val="2E369D"/>
                  </a:solidFill>
                </a:uFill>
              </a:defRPr>
            </a:pPr>
            <a:r>
              <a:t>Two socket types for two transport services:</a:t>
            </a:r>
          </a:p>
          <a:p>
            <a:pPr lvl="1" marL="383540" indent="-342900">
              <a:buSzPct val="65000"/>
              <a:defRPr sz="4200"/>
            </a:pP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UDP:</a:t>
            </a:r>
            <a:r>
              <a:t> </a:t>
            </a:r>
            <a:r>
              <a:t>unreliable datagram</a:t>
            </a:r>
          </a:p>
          <a:p>
            <a:pPr lvl="1" marL="383540" indent="-342900">
              <a:buSzPct val="65000"/>
              <a:defRPr sz="4200"/>
            </a:pP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TCP:</a:t>
            </a:r>
            <a:r>
              <a:t> reliable, byte stream-oriented </a:t>
            </a:r>
          </a:p>
        </p:txBody>
      </p:sp>
      <p:sp>
        <p:nvSpPr>
          <p:cNvPr id="124" name="Application Example:…"/>
          <p:cNvSpPr/>
          <p:nvPr/>
        </p:nvSpPr>
        <p:spPr>
          <a:xfrm>
            <a:off x="431800" y="3528906"/>
            <a:ext cx="11430000" cy="4758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45479" indent="-487680">
              <a:lnSpc>
                <a:spcPct val="85000"/>
              </a:lnSpc>
              <a:buClr>
                <a:srgbClr val="021EAA"/>
              </a:buClr>
              <a:buFont typeface="Wingdings"/>
              <a:defRPr i="1" sz="4200">
                <a:solidFill>
                  <a:srgbClr val="2E369D"/>
                </a:solidFill>
                <a:uFill>
                  <a:solidFill>
                    <a:srgbClr val="2E369D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Application Example:</a:t>
            </a:r>
          </a:p>
          <a:p>
            <a:pPr marL="554990" indent="-514350">
              <a:lnSpc>
                <a:spcPct val="85000"/>
              </a:lnSpc>
              <a:buClr>
                <a:srgbClr val="021EAA"/>
              </a:buClr>
              <a:buSzPct val="63157"/>
              <a:buFont typeface="Gill Sans MT"/>
              <a:buAutoNum type="arabicPeriod" startAt="1"/>
              <a:defRPr sz="4200">
                <a:latin typeface="+mn-lt"/>
                <a:ea typeface="+mn-ea"/>
                <a:cs typeface="+mn-cs"/>
                <a:sym typeface="Gill Sans MT"/>
              </a:defRPr>
            </a:pPr>
            <a:r>
              <a:t>Client reads a line of characters (data) from its keyboard and sends the data to the server.</a:t>
            </a:r>
          </a:p>
          <a:p>
            <a:pPr marL="554990" indent="-514350">
              <a:lnSpc>
                <a:spcPct val="85000"/>
              </a:lnSpc>
              <a:buClr>
                <a:srgbClr val="021EAA"/>
              </a:buClr>
              <a:buSzPct val="63157"/>
              <a:buFont typeface="Gill Sans MT"/>
              <a:buAutoNum type="arabicPeriod" startAt="1"/>
              <a:defRPr sz="4200">
                <a:latin typeface="+mn-lt"/>
                <a:ea typeface="+mn-ea"/>
                <a:cs typeface="+mn-cs"/>
                <a:sym typeface="Gill Sans MT"/>
              </a:defRPr>
            </a:pPr>
            <a:r>
              <a:t>The server receives the data and converts characters to uppercase.</a:t>
            </a:r>
          </a:p>
          <a:p>
            <a:pPr marL="554990" indent="-514350">
              <a:lnSpc>
                <a:spcPct val="85000"/>
              </a:lnSpc>
              <a:buClr>
                <a:srgbClr val="021EAA"/>
              </a:buClr>
              <a:buSzPct val="63157"/>
              <a:buFont typeface="Gill Sans MT"/>
              <a:buAutoNum type="arabicPeriod" startAt="1"/>
              <a:defRPr sz="4200">
                <a:latin typeface="+mn-lt"/>
                <a:ea typeface="+mn-ea"/>
                <a:cs typeface="+mn-cs"/>
                <a:sym typeface="Gill Sans MT"/>
              </a:defRPr>
            </a:pPr>
            <a:r>
              <a:t>The server sends the modified data to the client.</a:t>
            </a:r>
          </a:p>
          <a:p>
            <a:pPr marL="554990" indent="-514350">
              <a:lnSpc>
                <a:spcPct val="85000"/>
              </a:lnSpc>
              <a:buClr>
                <a:srgbClr val="021EAA"/>
              </a:buClr>
              <a:buSzPct val="63157"/>
              <a:buFont typeface="Gill Sans MT"/>
              <a:buAutoNum type="arabicPeriod" startAt="1"/>
              <a:defRPr sz="4200">
                <a:latin typeface="+mn-lt"/>
                <a:ea typeface="+mn-ea"/>
                <a:cs typeface="+mn-cs"/>
                <a:sym typeface="Gill Sans MT"/>
              </a:defRPr>
            </a:pPr>
            <a:r>
              <a:t>The client receives the modified data and displays the line on its screen.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117410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27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p" bldLvl="5" animBg="1" rev="0" advAuto="0" spid="12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ocket programming with UDP"/>
          <p:cNvSpPr txBox="1"/>
          <p:nvPr>
            <p:ph type="title"/>
          </p:nvPr>
        </p:nvSpPr>
        <p:spPr>
          <a:xfrm>
            <a:off x="701604" y="-228600"/>
            <a:ext cx="11049001" cy="1625600"/>
          </a:xfrm>
          <a:prstGeom prst="rect">
            <a:avLst/>
          </a:prstGeom>
        </p:spPr>
        <p:txBody>
          <a:bodyPr/>
          <a:lstStyle/>
          <a:p>
            <a:pPr/>
            <a:r>
              <a:rPr sz="5600"/>
              <a:t>Socket programming </a:t>
            </a:r>
            <a:r>
              <a:rPr i="1" sz="56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with UDP</a:t>
            </a:r>
          </a:p>
        </p:txBody>
      </p:sp>
      <p:sp>
        <p:nvSpPr>
          <p:cNvPr id="130" name="UDP: no “connection” between client &amp; server…"/>
          <p:cNvSpPr txBox="1"/>
          <p:nvPr>
            <p:ph type="body" idx="1"/>
          </p:nvPr>
        </p:nvSpPr>
        <p:spPr>
          <a:xfrm>
            <a:off x="647982" y="1240084"/>
            <a:ext cx="11708836" cy="7827717"/>
          </a:xfrm>
          <a:prstGeom prst="rect">
            <a:avLst/>
          </a:prstGeom>
        </p:spPr>
        <p:txBody>
          <a:bodyPr/>
          <a:lstStyle/>
          <a:p>
            <a:pPr marL="545479" indent="-487680">
              <a:buSzTx/>
              <a:buFont typeface="Wingdings"/>
              <a:buNone/>
              <a:def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UDP: no “connection” between client &amp; server</a:t>
            </a:r>
          </a:p>
          <a:p>
            <a:pPr lvl="1" marL="817207" indent="-319367">
              <a:defRPr sz="4200"/>
            </a:pPr>
            <a:r>
              <a:t>No handshaking before sending data</a:t>
            </a:r>
          </a:p>
          <a:p>
            <a:pPr lvl="1" marL="817207" indent="-319367">
              <a:defRPr sz="4200"/>
            </a:pPr>
            <a:r>
              <a:t>Sender explicitly attaches IP destination address and port # to each packet</a:t>
            </a:r>
          </a:p>
          <a:p>
            <a:pPr lvl="1" marL="817207" indent="-319367">
              <a:defRPr sz="4200"/>
            </a:pPr>
            <a:r>
              <a:t>Receiver extracts sender IP address and port# from received packet</a:t>
            </a:r>
          </a:p>
          <a:p>
            <a:pPr marL="545479" indent="-487680">
              <a:spcBef>
                <a:spcPts val="2300"/>
              </a:spcBef>
              <a:buSzTx/>
              <a:buFont typeface="Wingdings"/>
              <a:buNone/>
              <a:def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UDP: transmitted data may be lost or received out-of-order</a:t>
            </a:r>
          </a:p>
          <a:p>
            <a:pPr marL="545479" indent="-487680">
              <a:spcBef>
                <a:spcPts val="2300"/>
              </a:spcBef>
              <a:buSzTx/>
              <a:buFont typeface="Wingdings"/>
              <a:buNone/>
              <a:def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Application viewpoint:</a:t>
            </a:r>
          </a:p>
          <a:p>
            <a:pPr lvl="1" marL="817207" indent="-319367">
              <a:lnSpc>
                <a:spcPct val="100000"/>
              </a:lnSpc>
              <a:spcBef>
                <a:spcPts val="0"/>
              </a:spcBef>
              <a:defRPr sz="4200"/>
            </a:pPr>
            <a:r>
              <a:t>UDP provides </a:t>
            </a:r>
            <a:r>
              <a:rPr i="1"/>
              <a:t>unreliable</a:t>
            </a:r>
            <a:r>
              <a:t> transfer  of groups of bytes (“datagrams”)  between client and server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117664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33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ython Tutorial (Brief)"/>
          <p:cNvSpPr txBox="1"/>
          <p:nvPr>
            <p:ph type="title"/>
          </p:nvPr>
        </p:nvSpPr>
        <p:spPr>
          <a:xfrm>
            <a:off x="762000" y="0"/>
            <a:ext cx="11049000" cy="1104900"/>
          </a:xfrm>
          <a:prstGeom prst="rect">
            <a:avLst/>
          </a:prstGeom>
        </p:spPr>
        <p:txBody>
          <a:bodyPr/>
          <a:lstStyle/>
          <a:p>
            <a:pPr/>
            <a:r>
              <a:t>Python Tutorial (Brief)</a:t>
            </a:r>
          </a:p>
        </p:txBody>
      </p:sp>
      <p:sp>
        <p:nvSpPr>
          <p:cNvPr id="136" name="Src:…"/>
          <p:cNvSpPr txBox="1"/>
          <p:nvPr>
            <p:ph type="body" idx="1"/>
          </p:nvPr>
        </p:nvSpPr>
        <p:spPr>
          <a:xfrm>
            <a:off x="762000" y="1456972"/>
            <a:ext cx="11804452" cy="7461956"/>
          </a:xfrm>
          <a:prstGeom prst="rect">
            <a:avLst/>
          </a:prstGeom>
        </p:spPr>
        <p:txBody>
          <a:bodyPr/>
          <a:lstStyle/>
          <a:p>
            <a:pPr/>
            <a:r>
              <a:t>Src: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https://docs.python.org/3/howto/sockets.html</a:t>
            </a:r>
          </a:p>
          <a:p>
            <a:pPr lvl="2"/>
            <a:r>
              <a:t>A good tutorial/reference on python programming</a:t>
            </a:r>
          </a:p>
          <a:p>
            <a:pPr lvl="1" marL="708392" indent="-210552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2" invalidUrl="" action="" tgtFrame="" tooltip="" history="1" highlightClick="0" endSnd="0"/>
              </a:rPr>
              <a:t>http://docs.python.org/library/socketserver.html</a:t>
            </a:r>
          </a:p>
          <a:p>
            <a:pPr lvl="2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A framework for network servers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966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39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lient/server socket interaction: UDP"/>
          <p:cNvSpPr txBox="1"/>
          <p:nvPr>
            <p:ph type="title"/>
          </p:nvPr>
        </p:nvSpPr>
        <p:spPr>
          <a:xfrm>
            <a:off x="695395" y="0"/>
            <a:ext cx="11049001" cy="968772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Client/server socket interaction: UDP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7836747" y="4941146"/>
            <a:ext cx="1324187" cy="3815363"/>
            <a:chOff x="0" y="0"/>
            <a:chExt cx="1324186" cy="3815362"/>
          </a:xfrm>
        </p:grpSpPr>
        <p:grpSp>
          <p:nvGrpSpPr>
            <p:cNvPr id="145" name="Group"/>
            <p:cNvGrpSpPr/>
            <p:nvPr/>
          </p:nvGrpSpPr>
          <p:grpSpPr>
            <a:xfrm>
              <a:off x="0" y="1396153"/>
              <a:ext cx="1324187" cy="2419210"/>
              <a:chOff x="0" y="476367"/>
              <a:chExt cx="1324186" cy="2419208"/>
            </a:xfrm>
          </p:grpSpPr>
          <p:sp>
            <p:nvSpPr>
              <p:cNvPr id="142" name="close…"/>
              <p:cNvSpPr/>
              <p:nvPr/>
            </p:nvSpPr>
            <p:spPr>
              <a:xfrm>
                <a:off x="54186" y="162557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3000"/>
                </a:pPr>
                <a:r>
                  <a:t>close</a:t>
                </a:r>
              </a:p>
              <a:p>
                <a:pPr>
                  <a:spcBef>
                    <a:spcPts val="0"/>
                  </a:spcBef>
                  <a:buClr>
                    <a:srgbClr val="D81E00"/>
                  </a:buClr>
                  <a:buFont typeface="Arial"/>
                  <a:defRPr sz="3000"/>
                </a:pPr>
                <a:r>
                  <a:rPr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rPr>
                  <a:t>clientSocke</a:t>
                </a:r>
                <a:r>
                  <a:rPr>
                    <a:solidFill>
                      <a:srgbClr val="FF2600"/>
                    </a:solidFill>
                    <a:uFill>
                      <a:solidFill>
                        <a:srgbClr val="FF2600"/>
                      </a:solidFill>
                    </a:uFill>
                  </a:rPr>
                  <a:t>t</a:t>
                </a:r>
              </a:p>
            </p:txBody>
          </p:sp>
          <p:sp>
            <p:nvSpPr>
              <p:cNvPr id="143" name="Line"/>
              <p:cNvSpPr/>
              <p:nvPr/>
            </p:nvSpPr>
            <p:spPr>
              <a:xfrm>
                <a:off x="1018257" y="814188"/>
                <a:ext cx="2259" cy="460587"/>
              </a:xfrm>
              <a:prstGeom prst="line">
                <a:avLst/>
              </a:prstGeom>
              <a:noFill/>
              <a:ln w="28575" cap="flat">
                <a:solidFill>
                  <a:srgbClr val="021EAA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44" name="read datagram from…"/>
              <p:cNvSpPr/>
              <p:nvPr/>
            </p:nvSpPr>
            <p:spPr>
              <a:xfrm>
                <a:off x="0" y="476367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3000"/>
                </a:pPr>
                <a:r>
                  <a:t>read datagram from</a:t>
                </a:r>
              </a:p>
              <a:p>
                <a:pPr>
                  <a:spcBef>
                    <a:spcPts val="0"/>
                  </a:spcBef>
                  <a:buClr>
                    <a:srgbClr val="D81E00"/>
                  </a:buClr>
                  <a:buFont typeface="Arial"/>
                  <a:defRPr sz="3000"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defRPr>
                </a:pPr>
                <a:r>
                  <a:t>clientSocket</a:t>
                </a:r>
              </a:p>
            </p:txBody>
          </p:sp>
        </p:grpSp>
        <p:sp>
          <p:nvSpPr>
            <p:cNvPr id="146" name="Line"/>
            <p:cNvSpPr/>
            <p:nvPr/>
          </p:nvSpPr>
          <p:spPr>
            <a:xfrm>
              <a:off x="855697" y="0"/>
              <a:ext cx="2259" cy="1178561"/>
            </a:xfrm>
            <a:prstGeom prst="line">
              <a:avLst/>
            </a:prstGeom>
            <a:noFill/>
            <a:ln w="28575" cap="flat">
              <a:solidFill>
                <a:srgbClr val="021EA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4368800" y="2284306"/>
            <a:ext cx="8256629" cy="2564555"/>
            <a:chOff x="0" y="260467"/>
            <a:chExt cx="8256628" cy="2564553"/>
          </a:xfrm>
        </p:grpSpPr>
        <p:grpSp>
          <p:nvGrpSpPr>
            <p:cNvPr id="150" name="Group"/>
            <p:cNvGrpSpPr/>
            <p:nvPr/>
          </p:nvGrpSpPr>
          <p:grpSpPr>
            <a:xfrm>
              <a:off x="2970671" y="260467"/>
              <a:ext cx="1651001" cy="1981625"/>
              <a:chOff x="0" y="260467"/>
              <a:chExt cx="1651000" cy="1981623"/>
            </a:xfrm>
          </p:grpSpPr>
          <p:sp>
            <p:nvSpPr>
              <p:cNvPr id="148" name="create socket:"/>
              <p:cNvSpPr/>
              <p:nvPr/>
            </p:nvSpPr>
            <p:spPr>
              <a:xfrm>
                <a:off x="381000" y="260467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3000"/>
                </a:lvl1pPr>
              </a:lstStyle>
              <a:p>
                <a:pPr/>
                <a:r>
                  <a:t>create socket:</a:t>
                </a:r>
              </a:p>
            </p:txBody>
          </p:sp>
          <p:sp>
            <p:nvSpPr>
              <p:cNvPr id="149" name="clientSocket =…"/>
              <p:cNvSpPr/>
              <p:nvPr/>
            </p:nvSpPr>
            <p:spPr>
              <a:xfrm>
                <a:off x="0" y="97209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lnSpc>
                    <a:spcPts val="2000"/>
                  </a:lnSpc>
                  <a:buClr>
                    <a:srgbClr val="434ED6"/>
                  </a:buClr>
                  <a:buFont typeface="Arial"/>
                  <a:defRPr sz="3000"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defRPr>
                </a:pPr>
                <a:r>
                  <a:t>clientSocket =</a:t>
                </a:r>
              </a:p>
              <a:p>
                <a:pPr>
                  <a:lnSpc>
                    <a:spcPts val="2000"/>
                  </a:lnSpc>
                  <a:buClr>
                    <a:srgbClr val="434ED6"/>
                  </a:buClr>
                  <a:buFont typeface="Arial"/>
                  <a:defRPr sz="3000"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defRPr>
                </a:pPr>
                <a:r>
                  <a:t>socket(AF_INET,SOCK_DGRAM)</a:t>
                </a:r>
              </a:p>
            </p:txBody>
          </p:sp>
        </p:grpSp>
        <p:sp>
          <p:nvSpPr>
            <p:cNvPr id="151" name="Create datagram with server IP…"/>
            <p:cNvSpPr/>
            <p:nvPr/>
          </p:nvSpPr>
          <p:spPr>
            <a:xfrm>
              <a:off x="2761567" y="2549238"/>
              <a:ext cx="549506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</a:pPr>
              <a:r>
                <a:t>Create datagram with server IP</a:t>
              </a:r>
            </a:p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</a:pPr>
              <a:r>
                <a:t> andport=x; </a:t>
              </a:r>
            </a:p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</a:pPr>
              <a:r>
                <a:t>send datagram via </a:t>
              </a:r>
              <a:r>
                <a:rPr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rPr>
                <a:t>clientSocket</a:t>
              </a:r>
            </a:p>
          </p:txBody>
        </p:sp>
        <p:sp>
          <p:nvSpPr>
            <p:cNvPr id="152" name="Line"/>
            <p:cNvSpPr/>
            <p:nvPr/>
          </p:nvSpPr>
          <p:spPr>
            <a:xfrm>
              <a:off x="4375573" y="1396694"/>
              <a:ext cx="2259" cy="460588"/>
            </a:xfrm>
            <a:prstGeom prst="line">
              <a:avLst/>
            </a:prstGeom>
            <a:noFill/>
            <a:ln w="28575" cap="flat">
              <a:solidFill>
                <a:srgbClr val="021EA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 flipH="1">
              <a:off x="0" y="2256061"/>
              <a:ext cx="3427307" cy="568961"/>
            </a:xfrm>
            <a:prstGeom prst="line">
              <a:avLst/>
            </a:prstGeom>
            <a:noFill/>
            <a:ln w="28575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55" name="create socket, port= x:"/>
          <p:cNvSpPr/>
          <p:nvPr/>
        </p:nvSpPr>
        <p:spPr>
          <a:xfrm>
            <a:off x="1167270" y="2251309"/>
            <a:ext cx="3930941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buClr>
                <a:srgbClr val="000000"/>
              </a:buClr>
              <a:buFont typeface="Arial"/>
              <a:defRPr sz="3000"/>
            </a:lvl1pPr>
          </a:lstStyle>
          <a:p>
            <a:pPr/>
            <a:r>
              <a:t>create socket, port= x:</a:t>
            </a:r>
          </a:p>
        </p:txBody>
      </p:sp>
      <p:sp>
        <p:nvSpPr>
          <p:cNvPr id="156" name="ssock =…"/>
          <p:cNvSpPr/>
          <p:nvPr/>
        </p:nvSpPr>
        <p:spPr>
          <a:xfrm>
            <a:off x="1185333" y="2607185"/>
            <a:ext cx="5867008" cy="105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2000"/>
              </a:lnSpc>
              <a:buClr>
                <a:srgbClr val="434ED6"/>
              </a:buClr>
              <a:buFont typeface="Arial"/>
              <a:def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ssock =</a:t>
            </a:r>
          </a:p>
          <a:p>
            <a:pPr>
              <a:lnSpc>
                <a:spcPts val="2000"/>
              </a:lnSpc>
              <a:buClr>
                <a:srgbClr val="434ED6"/>
              </a:buClr>
              <a:buFont typeface="Arial"/>
              <a:def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socket(AF_INET,SOCK_DGRAM)</a:t>
            </a:r>
          </a:p>
          <a:p>
            <a:pPr>
              <a:lnSpc>
                <a:spcPts val="2000"/>
              </a:lnSpc>
              <a:buClr>
                <a:srgbClr val="434ED6"/>
              </a:buClr>
              <a:buFont typeface="Arial"/>
              <a:def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sock.bind(‘’, port)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1871697" y="3611315"/>
            <a:ext cx="1270001" cy="2408768"/>
            <a:chOff x="0" y="0"/>
            <a:chExt cx="1270000" cy="2408766"/>
          </a:xfrm>
        </p:grpSpPr>
        <p:sp>
          <p:nvSpPr>
            <p:cNvPr id="157" name="Line"/>
            <p:cNvSpPr/>
            <p:nvPr/>
          </p:nvSpPr>
          <p:spPr>
            <a:xfrm>
              <a:off x="882791" y="0"/>
              <a:ext cx="2259" cy="826347"/>
            </a:xfrm>
            <a:prstGeom prst="line">
              <a:avLst/>
            </a:prstGeom>
            <a:noFill/>
            <a:ln w="28575" cap="flat">
              <a:solidFill>
                <a:srgbClr val="021EA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read datagram from…"/>
            <p:cNvSpPr/>
            <p:nvPr/>
          </p:nvSpPr>
          <p:spPr>
            <a:xfrm>
              <a:off x="0" y="1138766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  <a:defRPr sz="3000"/>
              </a:pPr>
              <a:r>
                <a:t>read datagram from</a:t>
              </a:r>
            </a:p>
            <a:p>
              <a:pPr>
                <a:spcBef>
                  <a:spcPts val="0"/>
                </a:spcBef>
                <a:buClr>
                  <a:srgbClr val="D81E00"/>
                </a:buClr>
                <a:buFont typeface="Arial"/>
                <a:defRPr sz="3000"/>
              </a:pPr>
              <a:r>
                <a:rPr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rPr>
                <a:t>ssock</a:t>
              </a:r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1801706" y="5245946"/>
            <a:ext cx="5751972" cy="2858207"/>
            <a:chOff x="0" y="0"/>
            <a:chExt cx="5751970" cy="2858205"/>
          </a:xfrm>
        </p:grpSpPr>
        <p:sp>
          <p:nvSpPr>
            <p:cNvPr id="160" name="write reply to…"/>
            <p:cNvSpPr/>
            <p:nvPr/>
          </p:nvSpPr>
          <p:spPr>
            <a:xfrm>
              <a:off x="0" y="1588205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  <a:defRPr sz="3000"/>
              </a:pPr>
              <a:r>
                <a:t>write reply to</a:t>
              </a:r>
            </a:p>
            <a:p>
              <a:pPr>
                <a:spcBef>
                  <a:spcPts val="0"/>
                </a:spcBef>
                <a:buClr>
                  <a:srgbClr val="D81E00"/>
                </a:buClr>
                <a:buFont typeface="Arial"/>
                <a:defRPr sz="30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ssock</a:t>
              </a:r>
            </a:p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  <a:defRPr sz="3000"/>
              </a:pPr>
              <a:r>
                <a:t>specifying </a:t>
              </a:r>
              <a:b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</a:br>
              <a:r>
                <a:rPr b="1">
                  <a:solidFill>
                    <a:srgbClr val="021EAA"/>
                  </a:solidFill>
                </a:rPr>
                <a:t>client address</a:t>
              </a:r>
              <a:r>
                <a:rPr>
                  <a:solidFill>
                    <a:srgbClr val="021EAA"/>
                  </a:solidFill>
                </a:rPr>
                <a:t>,</a:t>
              </a:r>
            </a:p>
            <a:p>
              <a:pPr>
                <a:spcBef>
                  <a:spcPts val="0"/>
                </a:spcBef>
                <a:buClr>
                  <a:srgbClr val="000000"/>
                </a:buClr>
                <a:buFont typeface="Arial"/>
                <a:defRPr b="1" sz="3000">
                  <a:solidFill>
                    <a:srgbClr val="021EAA"/>
                  </a:solidFill>
                </a:defRPr>
              </a:pPr>
              <a:r>
                <a:t>port number</a:t>
              </a:r>
            </a:p>
          </p:txBody>
        </p:sp>
        <p:sp>
          <p:nvSpPr>
            <p:cNvPr id="161" name="Line"/>
            <p:cNvSpPr/>
            <p:nvPr/>
          </p:nvSpPr>
          <p:spPr>
            <a:xfrm>
              <a:off x="1011484" y="0"/>
              <a:ext cx="2259" cy="447041"/>
            </a:xfrm>
            <a:prstGeom prst="line">
              <a:avLst/>
            </a:prstGeom>
            <a:noFill/>
            <a:ln w="28575" cap="flat">
              <a:solidFill>
                <a:srgbClr val="021EA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2284870" y="564444"/>
              <a:ext cx="3467101" cy="406401"/>
            </a:xfrm>
            <a:prstGeom prst="line">
              <a:avLst/>
            </a:prstGeom>
            <a:noFill/>
            <a:ln w="28575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64" name="server (running on serverIP)"/>
          <p:cNvSpPr/>
          <p:nvPr/>
        </p:nvSpPr>
        <p:spPr>
          <a:xfrm>
            <a:off x="1049190" y="932603"/>
            <a:ext cx="494362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2300"/>
              </a:spcBef>
              <a:buClr>
                <a:srgbClr val="000000"/>
              </a:buClr>
              <a:buFont typeface="Gill Sans MT"/>
            </a:pPr>
            <a:r>
              <a:rPr sz="3800">
                <a:latin typeface="+mn-lt"/>
                <a:ea typeface="+mn-ea"/>
                <a:cs typeface="+mn-cs"/>
                <a:sym typeface="Gill Sans MT"/>
              </a:rPr>
              <a:t>server</a:t>
            </a:r>
            <a:r>
              <a:rPr sz="3400">
                <a:latin typeface="+mn-lt"/>
                <a:ea typeface="+mn-ea"/>
                <a:cs typeface="+mn-cs"/>
                <a:sym typeface="Gill Sans MT"/>
              </a:rPr>
              <a:t> (running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 on</a:t>
            </a:r>
            <a:r>
              <a:rPr sz="2400">
                <a:latin typeface="Comic Sans MS"/>
                <a:ea typeface="Comic Sans MS"/>
                <a:cs typeface="Comic Sans MS"/>
                <a:sym typeface="Comic Sans MS"/>
              </a:rPr>
              <a:t> serverIP</a:t>
            </a:r>
            <a:r>
              <a:rPr sz="3400">
                <a:latin typeface="+mn-lt"/>
                <a:ea typeface="+mn-ea"/>
                <a:cs typeface="+mn-cs"/>
                <a:sym typeface="Gill Sans MT"/>
              </a:rPr>
              <a:t>)</a:t>
            </a:r>
          </a:p>
        </p:txBody>
      </p:sp>
      <p:sp>
        <p:nvSpPr>
          <p:cNvPr id="165" name="client"/>
          <p:cNvSpPr/>
          <p:nvPr/>
        </p:nvSpPr>
        <p:spPr>
          <a:xfrm>
            <a:off x="7883628" y="932603"/>
            <a:ext cx="122825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2300"/>
              </a:spcBef>
              <a:buClr>
                <a:srgbClr val="000000"/>
              </a:buClr>
              <a:buFont typeface="Gill Sans MT"/>
              <a:defRPr sz="3800"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6" name="Line"/>
          <p:cNvSpPr/>
          <p:nvPr/>
        </p:nvSpPr>
        <p:spPr>
          <a:xfrm>
            <a:off x="1144693" y="1658902"/>
            <a:ext cx="4752623" cy="2259"/>
          </a:xfrm>
          <a:prstGeom prst="line">
            <a:avLst/>
          </a:prstGeom>
          <a:ln w="19050">
            <a:solidFill>
              <a:srgbClr val="D81E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8016850" y="1658902"/>
            <a:ext cx="961814" cy="2259"/>
          </a:xfrm>
          <a:prstGeom prst="line">
            <a:avLst/>
          </a:prstGeom>
          <a:ln w="19050">
            <a:solidFill>
              <a:srgbClr val="D81E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121728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70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5"/>
      <p:bldP build="whole" bldLvl="1" animBg="1" rev="0" advAuto="0" spid="165" grpId="2"/>
      <p:bldP build="whole" bldLvl="1" animBg="1" rev="0" advAuto="0" spid="147" grpId="8"/>
      <p:bldP build="whole" bldLvl="1" animBg="1" rev="0" advAuto="0" spid="159" grpId="6"/>
      <p:bldP build="whole" bldLvl="1" animBg="1" rev="0" advAuto="0" spid="156" grpId="4"/>
      <p:bldP build="whole" bldLvl="1" animBg="1" rev="0" advAuto="0" spid="164" grpId="1"/>
      <p:bldP build="whole" bldLvl="1" animBg="1" rev="0" advAuto="0" spid="163" grpId="7"/>
      <p:bldP build="whole" bldLvl="1" animBg="1" rev="0" advAuto="0" spid="155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xample app: UDP client"/>
          <p:cNvSpPr/>
          <p:nvPr/>
        </p:nvSpPr>
        <p:spPr>
          <a:xfrm>
            <a:off x="549768" y="151835"/>
            <a:ext cx="110744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0"/>
              </a:spcBef>
              <a:buClr>
                <a:srgbClr val="021EAA"/>
              </a:buClr>
              <a:buFont typeface="Gill Sans MT"/>
              <a:defRPr sz="50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Example app: UDP client</a:t>
            </a:r>
          </a:p>
        </p:txBody>
      </p:sp>
      <p:sp>
        <p:nvSpPr>
          <p:cNvPr id="173" name="from socket import *…"/>
          <p:cNvSpPr/>
          <p:nvPr/>
        </p:nvSpPr>
        <p:spPr>
          <a:xfrm>
            <a:off x="4159944" y="1956364"/>
            <a:ext cx="8740280" cy="529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socket import *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sName = ‘hostname’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sPort = 12000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sock = socket(</a:t>
            </a:r>
            <a:r>
              <a:rPr sz="3000"/>
              <a:t>AF_INET, SOCK_DGRAM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msg = input(’lowercase text:’)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sock.sendto(msg.encode</a:t>
            </a:r>
            <a:r>
              <a:rPr sz="3200"/>
              <a:t>(‘ascii’)</a:t>
            </a:r>
            <a:r>
              <a:t>,</a:t>
            </a:r>
          </a:p>
          <a:p>
            <a:pPr lvl="8">
              <a:lnSpc>
                <a:spcPct val="90000"/>
              </a:lnSpc>
              <a:spcBef>
                <a:spcPts val="400"/>
              </a:spcBef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(sName, sPort))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rmsg,saddr= sock.recvfrom(2048)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print(rmsg.decode(‘ascii’))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434ED6"/>
              </a:buClr>
              <a:buFont typeface="Arial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sock.close()</a:t>
            </a:r>
          </a:p>
        </p:txBody>
      </p:sp>
      <p:sp>
        <p:nvSpPr>
          <p:cNvPr id="174" name="Python UDPClient"/>
          <p:cNvSpPr/>
          <p:nvPr/>
        </p:nvSpPr>
        <p:spPr>
          <a:xfrm>
            <a:off x="3911600" y="1181100"/>
            <a:ext cx="365201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ED6"/>
              </a:buClr>
              <a:buFont typeface="Arial"/>
              <a:defRPr i="1" sz="3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Python UDPClient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330199" y="1941971"/>
            <a:ext cx="3479801" cy="615038"/>
            <a:chOff x="0" y="0"/>
            <a:chExt cx="3479800" cy="615037"/>
          </a:xfrm>
        </p:grpSpPr>
        <p:sp>
          <p:nvSpPr>
            <p:cNvPr id="175" name="include Python’s socket…"/>
            <p:cNvSpPr/>
            <p:nvPr/>
          </p:nvSpPr>
          <p:spPr>
            <a:xfrm>
              <a:off x="0" y="0"/>
              <a:ext cx="3436496" cy="615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>
                <a:lnSpc>
                  <a:spcPts val="1600"/>
                </a:lnSpc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include Python’s socket </a:t>
              </a:r>
            </a:p>
            <a:p>
              <a:pPr>
                <a:lnSpc>
                  <a:spcPts val="1600"/>
                </a:lnSpc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library</a:t>
              </a:r>
            </a:p>
          </p:txBody>
        </p:sp>
        <p:sp>
          <p:nvSpPr>
            <p:cNvPr id="176" name="Line"/>
            <p:cNvSpPr/>
            <p:nvPr/>
          </p:nvSpPr>
          <p:spPr>
            <a:xfrm flipV="1">
              <a:off x="1028700" y="458328"/>
              <a:ext cx="2451100" cy="11547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241300" y="2854395"/>
            <a:ext cx="3644900" cy="752405"/>
            <a:chOff x="0" y="0"/>
            <a:chExt cx="3644900" cy="752404"/>
          </a:xfrm>
        </p:grpSpPr>
        <p:sp>
          <p:nvSpPr>
            <p:cNvPr id="178" name="create UDP socket for server"/>
            <p:cNvSpPr/>
            <p:nvPr/>
          </p:nvSpPr>
          <p:spPr>
            <a:xfrm>
              <a:off x="0" y="0"/>
              <a:ext cx="32512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create UDP socket for server</a:t>
              </a:r>
            </a:p>
          </p:txBody>
        </p:sp>
        <p:sp>
          <p:nvSpPr>
            <p:cNvPr id="179" name="Line"/>
            <p:cNvSpPr/>
            <p:nvPr/>
          </p:nvSpPr>
          <p:spPr>
            <a:xfrm>
              <a:off x="2573636" y="606838"/>
              <a:ext cx="1071264" cy="145567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292100" y="3555999"/>
            <a:ext cx="3560939" cy="634612"/>
            <a:chOff x="0" y="0"/>
            <a:chExt cx="3560938" cy="634610"/>
          </a:xfrm>
        </p:grpSpPr>
        <p:sp>
          <p:nvSpPr>
            <p:cNvPr id="181" name="get user keyboard…"/>
            <p:cNvSpPr/>
            <p:nvPr/>
          </p:nvSpPr>
          <p:spPr>
            <a:xfrm>
              <a:off x="0" y="0"/>
              <a:ext cx="2713650" cy="617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>
                <a:lnSpc>
                  <a:spcPts val="1600"/>
                </a:lnSpc>
                <a:buClr>
                  <a:srgbClr val="434ED6"/>
                </a:buClr>
                <a:buFont typeface="Arial"/>
                <a:defRPr sz="25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get user keyboard</a:t>
              </a:r>
            </a:p>
            <a:p>
              <a:pPr>
                <a:lnSpc>
                  <a:spcPts val="1600"/>
                </a:lnSpc>
                <a:buClr>
                  <a:srgbClr val="434ED6"/>
                </a:buClr>
                <a:buFont typeface="Arial"/>
                <a:defRPr sz="25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input </a:t>
              </a:r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774700" y="628160"/>
              <a:ext cx="2786239" cy="6451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97366" y="4216400"/>
            <a:ext cx="3814234" cy="542136"/>
            <a:chOff x="0" y="0"/>
            <a:chExt cx="3814233" cy="542135"/>
          </a:xfrm>
        </p:grpSpPr>
        <p:sp>
          <p:nvSpPr>
            <p:cNvPr id="184" name="Attach server name, port to message; send into socket"/>
            <p:cNvSpPr/>
            <p:nvPr/>
          </p:nvSpPr>
          <p:spPr>
            <a:xfrm>
              <a:off x="0" y="0"/>
              <a:ext cx="33655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Attach server name, port to message; send into socket</a:t>
              </a:r>
            </a:p>
          </p:txBody>
        </p:sp>
        <p:sp>
          <p:nvSpPr>
            <p:cNvPr id="185" name="Line"/>
            <p:cNvSpPr/>
            <p:nvPr/>
          </p:nvSpPr>
          <p:spPr>
            <a:xfrm flipV="1">
              <a:off x="2706356" y="381000"/>
              <a:ext cx="1107878" cy="161136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277847" y="6370750"/>
            <a:ext cx="3571806" cy="264232"/>
            <a:chOff x="0" y="0"/>
            <a:chExt cx="3571804" cy="264230"/>
          </a:xfrm>
        </p:grpSpPr>
        <p:sp>
          <p:nvSpPr>
            <p:cNvPr id="187" name="print out received string and close socket"/>
            <p:cNvSpPr/>
            <p:nvPr/>
          </p:nvSpPr>
          <p:spPr>
            <a:xfrm>
              <a:off x="0" y="0"/>
              <a:ext cx="33655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lvl1pPr>
            </a:lstStyle>
            <a:p>
              <a:pPr/>
              <a:r>
                <a:t>print out received string and close socket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2866795" y="263886"/>
              <a:ext cx="705010" cy="345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253055" y="5400617"/>
            <a:ext cx="3827067" cy="268208"/>
            <a:chOff x="0" y="0"/>
            <a:chExt cx="3827065" cy="268207"/>
          </a:xfrm>
        </p:grpSpPr>
        <p:sp>
          <p:nvSpPr>
            <p:cNvPr id="190" name="read reply characters from…"/>
            <p:cNvSpPr/>
            <p:nvPr/>
          </p:nvSpPr>
          <p:spPr>
            <a:xfrm>
              <a:off x="0" y="0"/>
              <a:ext cx="382706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read reply characters from</a:t>
              </a:r>
            </a:p>
            <a:p>
              <a:pPr>
                <a:buClr>
                  <a:srgbClr val="434ED6"/>
                </a:buClr>
                <a:buFont typeface="Arial"/>
                <a:defRPr sz="24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socket into string</a:t>
              </a:r>
            </a:p>
          </p:txBody>
        </p:sp>
        <p:sp>
          <p:nvSpPr>
            <p:cNvPr id="191" name="Line"/>
            <p:cNvSpPr/>
            <p:nvPr/>
          </p:nvSpPr>
          <p:spPr>
            <a:xfrm flipV="1">
              <a:off x="3161507" y="102708"/>
              <a:ext cx="513960" cy="165500"/>
            </a:xfrm>
            <a:prstGeom prst="line">
              <a:avLst/>
            </a:prstGeom>
            <a:noFill/>
            <a:ln w="127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12096613" y="9222190"/>
            <a:ext cx="368574" cy="360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95" name="18CS52-CN-L09-Socket-Programmng"/>
          <p:cNvSpPr txBox="1"/>
          <p:nvPr/>
        </p:nvSpPr>
        <p:spPr>
          <a:xfrm>
            <a:off x="4865808" y="9178411"/>
            <a:ext cx="452505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18CS52-CN-L09-Socket-Programmng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" dur="500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9" dur="500" fill="hold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8" dur="500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xit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7" dur="500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5"/>
      <p:bldP build="whole" bldLvl="1" animBg="1" rev="0" advAuto="0" spid="183" grpId="6"/>
      <p:bldP build="whole" bldLvl="1" animBg="1" rev="0" advAuto="0" spid="177" grpId="1"/>
      <p:bldP build="whole" bldLvl="1" animBg="1" rev="0" advAuto="0" spid="177" grpId="2"/>
      <p:bldP build="whole" bldLvl="1" animBg="1" rev="0" advAuto="0" spid="186" grpId="7"/>
      <p:bldP build="whole" bldLvl="1" animBg="1" rev="0" advAuto="0" spid="180" grpId="3"/>
      <p:bldP build="whole" bldLvl="1" animBg="1" rev="0" advAuto="0" spid="180" grpId="4"/>
      <p:bldP build="whole" bldLvl="1" animBg="1" rev="0" advAuto="0" spid="186" grpId="8"/>
      <p:bldP build="whole" bldLvl="1" animBg="1" rev="0" advAuto="0" spid="192" grpId="9"/>
      <p:bldP build="whole" bldLvl="1" animBg="1" rev="0" advAuto="0" spid="192" grpId="10"/>
      <p:bldP build="whole" bldLvl="1" animBg="1" rev="0" advAuto="0" spid="189" grpId="1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