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7" r:id="rId2"/>
    <p:sldId id="261" r:id="rId3"/>
    <p:sldId id="270" r:id="rId4"/>
    <p:sldId id="271" r:id="rId5"/>
    <p:sldId id="272"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599" autoAdjust="0"/>
  </p:normalViewPr>
  <p:slideViewPr>
    <p:cSldViewPr>
      <p:cViewPr varScale="1">
        <p:scale>
          <a:sx n="86" d="100"/>
          <a:sy n="86" d="100"/>
        </p:scale>
        <p:origin x="552" y="7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9/16/2020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9/16/2020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9/16/2020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9/16/2020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9/16/2020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9/16/2020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9/16/2020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9/16/2020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9/16/2020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9/16/2020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CASE STUDY: </a:t>
            </a:r>
            <a:r>
              <a:rPr lang="en-US" sz="4800" dirty="0">
                <a:solidFill>
                  <a:schemeClr val="accent3"/>
                </a:solidFill>
              </a:rPr>
              <a:t>PROJECT OXYGEN</a:t>
            </a:r>
          </a:p>
        </p:txBody>
      </p:sp>
      <p:sp>
        <p:nvSpPr>
          <p:cNvPr id="14" name="Content Placeholder 13"/>
          <p:cNvSpPr>
            <a:spLocks noGrp="1"/>
          </p:cNvSpPr>
          <p:nvPr>
            <p:ph idx="1"/>
          </p:nvPr>
        </p:nvSpPr>
        <p:spPr/>
        <p:txBody>
          <a:bodyPr>
            <a:normAutofit/>
          </a:bodyPr>
          <a:lstStyle/>
          <a:p>
            <a:pPr marL="0" indent="0">
              <a:buNone/>
            </a:pPr>
            <a:r>
              <a:rPr lang="en-US" sz="3600" dirty="0">
                <a:solidFill>
                  <a:schemeClr val="accent4"/>
                </a:solidFill>
              </a:rPr>
              <a:t>Managerial Behavior</a:t>
            </a:r>
          </a:p>
          <a:p>
            <a:pPr>
              <a:buFont typeface="Wingdings" panose="05000000000000000000" pitchFamily="2" charset="2"/>
              <a:buChar char="Ø"/>
            </a:pPr>
            <a:r>
              <a:rPr lang="en-US" sz="2800" dirty="0"/>
              <a:t> He/she should be a good coach</a:t>
            </a:r>
          </a:p>
          <a:p>
            <a:pPr>
              <a:buFont typeface="Wingdings" panose="05000000000000000000" pitchFamily="2" charset="2"/>
              <a:buChar char="Ø"/>
            </a:pPr>
            <a:r>
              <a:rPr lang="en-US" sz="2800" dirty="0"/>
              <a:t>Organized and team leading skills</a:t>
            </a:r>
          </a:p>
          <a:p>
            <a:pPr>
              <a:buFont typeface="Wingdings" panose="05000000000000000000" pitchFamily="2" charset="2"/>
              <a:buChar char="Ø"/>
            </a:pPr>
            <a:r>
              <a:rPr lang="en-US" sz="2800" dirty="0"/>
              <a:t>Have well communication skills</a:t>
            </a:r>
          </a:p>
          <a:p>
            <a:pPr>
              <a:buFont typeface="Wingdings" panose="05000000000000000000" pitchFamily="2" charset="2"/>
              <a:buChar char="Ø"/>
            </a:pPr>
            <a:r>
              <a:rPr lang="en-US" sz="2800" dirty="0"/>
              <a:t>Work toward the empowerment of the team </a:t>
            </a:r>
          </a:p>
          <a:p>
            <a:pPr>
              <a:buFont typeface="Wingdings" panose="05000000000000000000" pitchFamily="2" charset="2"/>
              <a:buChar char="Ø"/>
            </a:pPr>
            <a:r>
              <a:rPr lang="en-US" sz="2800" dirty="0"/>
              <a:t>Focus on productive behavior and skills</a:t>
            </a:r>
          </a:p>
          <a:p>
            <a:pPr>
              <a:buFont typeface="Wingdings" panose="05000000000000000000" pitchFamily="2" charset="2"/>
              <a:buChar char="Ø"/>
            </a:pPr>
            <a:r>
              <a:rPr lang="en-US" sz="2800" dirty="0"/>
              <a:t>Have a clear vision and strategy for their teams</a:t>
            </a:r>
          </a:p>
        </p:txBody>
      </p:sp>
      <p:pic>
        <p:nvPicPr>
          <p:cNvPr id="3076" name="Picture 4" descr="100 leadership quotes to make you a better manager this year | IMPACT">
            <a:extLst>
              <a:ext uri="{FF2B5EF4-FFF2-40B4-BE49-F238E27FC236}">
                <a16:creationId xmlns:a16="http://schemas.microsoft.com/office/drawing/2014/main" id="{75A275BC-9D4F-496E-A90E-6DE231B56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620" y="1700808"/>
            <a:ext cx="3006849"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75AA09B-C7E2-42E8-8E54-71111A90DD54}"/>
              </a:ext>
            </a:extLst>
          </p:cNvPr>
          <p:cNvSpPr>
            <a:spLocks noGrp="1"/>
          </p:cNvSpPr>
          <p:nvPr>
            <p:ph idx="1"/>
          </p:nvPr>
        </p:nvSpPr>
        <p:spPr>
          <a:xfrm>
            <a:off x="189756" y="188640"/>
            <a:ext cx="11809312" cy="6552728"/>
          </a:xfrm>
        </p:spPr>
        <p:txBody>
          <a:bodyPr>
            <a:normAutofit/>
          </a:bodyPr>
          <a:lstStyle/>
          <a:p>
            <a:pPr marL="0" indent="0">
              <a:buNone/>
            </a:pPr>
            <a:r>
              <a:rPr lang="en-US" dirty="0"/>
              <a:t>According to the project, dubbed Project Oxygen, Google has identified effective characteristics of the managers. All data has been collected by reviews </a:t>
            </a:r>
            <a:r>
              <a:rPr lang="en-IN" dirty="0"/>
              <a:t>and surveys. By the above case study title points can be also be put like this, the best qualities a manager can have are:</a:t>
            </a:r>
          </a:p>
          <a:p>
            <a:pPr algn="just">
              <a:buFont typeface="Courier New" panose="02070309020205020404" pitchFamily="49" charset="0"/>
              <a:buChar char="o"/>
            </a:pPr>
            <a:r>
              <a:rPr lang="en-US" dirty="0"/>
              <a:t>Directing </a:t>
            </a:r>
            <a:r>
              <a:rPr lang="en-US" sz="2000" dirty="0"/>
              <a:t>initiates action and helps in integrating efforts. Helps in bringing stability in organization and introducing changes</a:t>
            </a:r>
            <a:r>
              <a:rPr lang="en-US" dirty="0"/>
              <a:t>.  </a:t>
            </a:r>
          </a:p>
          <a:p>
            <a:pPr algn="just">
              <a:buFont typeface="Courier New" panose="02070309020205020404" pitchFamily="49" charset="0"/>
              <a:buChar char="o"/>
            </a:pPr>
            <a:r>
              <a:rPr lang="en-US" dirty="0"/>
              <a:t>Elements </a:t>
            </a:r>
            <a:r>
              <a:rPr lang="en-US" sz="2000" dirty="0"/>
              <a:t>of directing are: motivation, supervision, communication, leadership.</a:t>
            </a:r>
          </a:p>
          <a:p>
            <a:pPr algn="just">
              <a:buFont typeface="Courier New" panose="02070309020205020404" pitchFamily="49" charset="0"/>
              <a:buChar char="o"/>
            </a:pPr>
            <a:r>
              <a:rPr lang="en-US" dirty="0"/>
              <a:t>Motivation </a:t>
            </a:r>
            <a:r>
              <a:rPr lang="en-US" sz="2000" dirty="0"/>
              <a:t>helps in increasing the performance level of the employees and the overall organization. Helps in reducing the employees turnover of the company.</a:t>
            </a:r>
          </a:p>
          <a:p>
            <a:pPr algn="just">
              <a:buFont typeface="Courier New" panose="02070309020205020404" pitchFamily="49" charset="0"/>
              <a:buChar char="o"/>
            </a:pPr>
            <a:r>
              <a:rPr lang="en-US" dirty="0"/>
              <a:t>Supervision: </a:t>
            </a:r>
            <a:r>
              <a:rPr lang="en-US" sz="2000" dirty="0"/>
              <a:t>process of overseeing and analyzing the efforts and activities of employees and timely</a:t>
            </a:r>
            <a:r>
              <a:rPr lang="en-US" sz="2000" b="0" i="0" dirty="0">
                <a:effectLst/>
                <a:latin typeface="roboto"/>
              </a:rPr>
              <a:t> guiding them through instructions and proper feedback to help them achieve organizational goals.</a:t>
            </a:r>
            <a:r>
              <a:rPr lang="en-US" sz="2000" dirty="0">
                <a:latin typeface="roboto"/>
              </a:rPr>
              <a:t>  </a:t>
            </a:r>
          </a:p>
          <a:p>
            <a:pPr algn="just">
              <a:buFont typeface="Courier New" panose="02070309020205020404" pitchFamily="49" charset="0"/>
              <a:buChar char="o"/>
            </a:pPr>
            <a:r>
              <a:rPr lang="en-US" dirty="0"/>
              <a:t>Communication:</a:t>
            </a:r>
            <a:r>
              <a:rPr lang="en-US" b="0" i="0" dirty="0">
                <a:solidFill>
                  <a:srgbClr val="222222"/>
                </a:solidFill>
                <a:effectLst/>
                <a:latin typeface="roboto"/>
              </a:rPr>
              <a:t> </a:t>
            </a:r>
            <a:r>
              <a:rPr lang="en-US" sz="2000" b="0" i="0" dirty="0">
                <a:effectLst/>
                <a:latin typeface="roboto"/>
              </a:rPr>
              <a:t>exchanging ideas, beliefs, philosophy, contents, etc. between an individual and the others in order to arrive at a common understanding</a:t>
            </a:r>
            <a:r>
              <a:rPr lang="en-US" b="0" i="0" dirty="0">
                <a:effectLst/>
                <a:latin typeface="roboto"/>
              </a:rPr>
              <a:t>.</a:t>
            </a:r>
            <a:r>
              <a:rPr lang="en-US" dirty="0"/>
              <a:t>                                                                                                                                                                                                                                                                                                                                              </a:t>
            </a:r>
          </a:p>
        </p:txBody>
      </p:sp>
    </p:spTree>
    <p:extLst>
      <p:ext uri="{BB962C8B-B14F-4D97-AF65-F5344CB8AC3E}">
        <p14:creationId xmlns:p14="http://schemas.microsoft.com/office/powerpoint/2010/main" val="221589492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0B86B-0BBC-4D27-A30E-9AA9947C4E3A}"/>
              </a:ext>
            </a:extLst>
          </p:cNvPr>
          <p:cNvSpPr>
            <a:spLocks noGrp="1"/>
          </p:cNvSpPr>
          <p:nvPr>
            <p:ph idx="1"/>
          </p:nvPr>
        </p:nvSpPr>
        <p:spPr>
          <a:xfrm>
            <a:off x="117748" y="44624"/>
            <a:ext cx="11953328" cy="6696744"/>
          </a:xfrm>
        </p:spPr>
        <p:txBody>
          <a:bodyPr/>
          <a:lstStyle/>
          <a:p>
            <a:pPr>
              <a:buFont typeface="Courier New" panose="02070309020205020404" pitchFamily="49" charset="0"/>
              <a:buChar char="o"/>
            </a:pPr>
            <a:r>
              <a:rPr lang="en-US" sz="2000" dirty="0"/>
              <a:t>Leadership</a:t>
            </a:r>
            <a:r>
              <a:rPr lang="en-US" sz="2000" dirty="0">
                <a:solidFill>
                  <a:schemeClr val="accent1"/>
                </a:solidFill>
              </a:rPr>
              <a:t>:</a:t>
            </a:r>
            <a:r>
              <a:rPr lang="en-US" sz="2000" b="0" i="0" dirty="0">
                <a:solidFill>
                  <a:srgbClr val="222222"/>
                </a:solidFill>
                <a:effectLst/>
                <a:latin typeface="roboto"/>
              </a:rPr>
              <a:t> </a:t>
            </a:r>
            <a:r>
              <a:rPr lang="en-US" sz="2000" b="0" i="0" dirty="0">
                <a:effectLst/>
                <a:latin typeface="roboto"/>
              </a:rPr>
              <a:t>influencing the behavior of employees by acting as a role model and inspiring them to work willingly towards the achievement of organizational goals.(who gets influenced and become followers</a:t>
            </a:r>
            <a:r>
              <a:rPr lang="en-US" b="0" i="0" dirty="0">
                <a:effectLst/>
                <a:latin typeface="roboto"/>
              </a:rPr>
              <a:t>)</a:t>
            </a:r>
          </a:p>
          <a:p>
            <a:pPr>
              <a:buFont typeface="Courier New" panose="02070309020205020404" pitchFamily="49" charset="0"/>
              <a:buChar char="o"/>
            </a:pPr>
            <a:r>
              <a:rPr lang="en-US" sz="2000" dirty="0">
                <a:latin typeface="roboto"/>
              </a:rPr>
              <a:t>Controlling</a:t>
            </a:r>
            <a:r>
              <a:rPr lang="en-US" sz="2000" dirty="0">
                <a:solidFill>
                  <a:schemeClr val="accent2"/>
                </a:solidFill>
                <a:latin typeface="roboto"/>
              </a:rPr>
              <a:t>                                                                                                                                                </a:t>
            </a:r>
            <a:r>
              <a:rPr lang="en-US" sz="1600" b="1" i="0" dirty="0">
                <a:solidFill>
                  <a:srgbClr val="222222"/>
                </a:solidFill>
                <a:effectLst/>
                <a:latin typeface="roboto"/>
              </a:rPr>
              <a:t>  </a:t>
            </a:r>
            <a:r>
              <a:rPr lang="en-US" sz="2000" b="1" dirty="0">
                <a:latin typeface="Bahnschrift SemiLight" panose="020B0502040204020203" pitchFamily="34" charset="0"/>
              </a:rPr>
              <a:t>H</a:t>
            </a:r>
            <a:r>
              <a:rPr lang="en-US" sz="2000" b="1" i="0" dirty="0">
                <a:effectLst/>
                <a:latin typeface="Bahnschrift SemiLight" panose="020B0502040204020203" pitchFamily="34" charset="0"/>
              </a:rPr>
              <a:t>elps in accomplishing organizational goals and judging accuracy of set standards. Facilitates co-ordination in action.</a:t>
            </a:r>
          </a:p>
          <a:p>
            <a:pPr>
              <a:buFont typeface="Courier New" panose="02070309020205020404" pitchFamily="49" charset="0"/>
              <a:buChar char="o"/>
            </a:pPr>
            <a:r>
              <a:rPr lang="en-US" sz="2000" b="1" i="0" dirty="0">
                <a:effectLst/>
                <a:latin typeface="Bahnschrift SemiLight" panose="020B0502040204020203" pitchFamily="34" charset="0"/>
              </a:rPr>
              <a:t>Controlling is considered blind without planning</a:t>
            </a:r>
            <a:r>
              <a:rPr lang="en-US" sz="2000" b="0" i="0" dirty="0">
                <a:effectLst/>
                <a:latin typeface="Bahnschrift SemiLight" panose="020B0502040204020203" pitchFamily="34" charset="0"/>
              </a:rPr>
              <a:t> </a:t>
            </a:r>
            <a:r>
              <a:rPr lang="en-US" sz="2000" b="0" i="0" dirty="0">
                <a:effectLst/>
                <a:latin typeface="roboto"/>
              </a:rPr>
              <a:t>as it is planning which sets standards for controlling and acts as a torch bearer</a:t>
            </a:r>
            <a:r>
              <a:rPr lang="en-US" sz="2000" b="0" i="0" dirty="0">
                <a:solidFill>
                  <a:srgbClr val="222222"/>
                </a:solidFill>
                <a:effectLst/>
                <a:latin typeface="roboto"/>
              </a:rPr>
              <a:t>.</a:t>
            </a:r>
          </a:p>
          <a:p>
            <a:pPr>
              <a:buFont typeface="Courier New" panose="02070309020205020404" pitchFamily="49" charset="0"/>
              <a:buChar char="o"/>
            </a:pPr>
            <a:r>
              <a:rPr lang="en-US" sz="2000" dirty="0">
                <a:latin typeface="roboto"/>
              </a:rPr>
              <a:t>Planning: Is deciding in advance what to do, how to do it, when to do it                                                   and who to do it. It is a Forward looking process.</a:t>
            </a:r>
          </a:p>
          <a:p>
            <a:pPr>
              <a:buFont typeface="Courier New" panose="02070309020205020404" pitchFamily="49" charset="0"/>
              <a:buChar char="o"/>
            </a:pPr>
            <a:r>
              <a:rPr lang="en-US" sz="2000" dirty="0">
                <a:latin typeface="roboto"/>
              </a:rPr>
              <a:t>Planning bridges the gap from where we are and to where we want to go.</a:t>
            </a:r>
          </a:p>
          <a:p>
            <a:pPr>
              <a:buFont typeface="Courier New" panose="02070309020205020404" pitchFamily="49" charset="0"/>
              <a:buChar char="o"/>
            </a:pPr>
            <a:r>
              <a:rPr lang="en-US" sz="2000" dirty="0">
                <a:latin typeface="roboto"/>
              </a:rPr>
              <a:t>Significance: Establishing goals, Team building, Managing risk and                                                         uncertainty.</a:t>
            </a:r>
          </a:p>
          <a:p>
            <a:pPr>
              <a:buFont typeface="Courier New" panose="02070309020205020404" pitchFamily="49" charset="0"/>
              <a:buChar char="o"/>
            </a:pPr>
            <a:r>
              <a:rPr lang="en-US" sz="2000" dirty="0">
                <a:latin typeface="roboto"/>
              </a:rPr>
              <a:t>Decision Making is defined as the process of choosing among alternatives .</a:t>
            </a:r>
          </a:p>
          <a:p>
            <a:pPr>
              <a:buFont typeface="Courier New" panose="02070309020205020404" pitchFamily="49" charset="0"/>
              <a:buChar char="o"/>
            </a:pPr>
            <a:r>
              <a:rPr lang="en-US" sz="2000" dirty="0">
                <a:latin typeface="roboto"/>
              </a:rPr>
              <a:t>It is an integral part of planning.</a:t>
            </a:r>
          </a:p>
          <a:p>
            <a:pPr>
              <a:buFont typeface="Courier New" panose="02070309020205020404" pitchFamily="49" charset="0"/>
              <a:buChar char="o"/>
            </a:pPr>
            <a:r>
              <a:rPr lang="en-US" sz="2000" dirty="0">
                <a:latin typeface="roboto"/>
              </a:rPr>
              <a:t>Decision making is perhaps the most important component of a manager’s activities.</a:t>
            </a:r>
          </a:p>
          <a:p>
            <a:pPr>
              <a:buFont typeface="Courier New" panose="02070309020205020404" pitchFamily="49" charset="0"/>
              <a:buChar char="o"/>
            </a:pPr>
            <a:endParaRPr lang="en-US" sz="2000" dirty="0">
              <a:latin typeface="roboto"/>
            </a:endParaRPr>
          </a:p>
          <a:p>
            <a:pPr marL="0" indent="0">
              <a:buNone/>
            </a:pPr>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E6118D0-8BEE-469C-ACB4-8BFE1661221F}"/>
              </a:ext>
            </a:extLst>
          </p:cNvPr>
          <p:cNvPicPr>
            <a:picLocks noChangeAspect="1"/>
          </p:cNvPicPr>
          <p:nvPr/>
        </p:nvPicPr>
        <p:blipFill>
          <a:blip r:embed="rId2"/>
          <a:stretch>
            <a:fillRect/>
          </a:stretch>
        </p:blipFill>
        <p:spPr>
          <a:xfrm>
            <a:off x="8676446" y="2564904"/>
            <a:ext cx="3512379" cy="2232248"/>
          </a:xfrm>
          <a:prstGeom prst="rect">
            <a:avLst/>
          </a:prstGeom>
        </p:spPr>
      </p:pic>
      <p:pic>
        <p:nvPicPr>
          <p:cNvPr id="5" name="Picture 4">
            <a:extLst>
              <a:ext uri="{FF2B5EF4-FFF2-40B4-BE49-F238E27FC236}">
                <a16:creationId xmlns:a16="http://schemas.microsoft.com/office/drawing/2014/main" id="{62CAF1B9-B467-4E8C-84AA-A11D4D63DDB2}"/>
              </a:ext>
            </a:extLst>
          </p:cNvPr>
          <p:cNvPicPr>
            <a:picLocks noChangeAspect="1"/>
          </p:cNvPicPr>
          <p:nvPr/>
        </p:nvPicPr>
        <p:blipFill>
          <a:blip r:embed="rId3"/>
          <a:stretch>
            <a:fillRect/>
          </a:stretch>
        </p:blipFill>
        <p:spPr>
          <a:xfrm>
            <a:off x="9982844" y="5301208"/>
            <a:ext cx="1929371" cy="1086049"/>
          </a:xfrm>
          <a:prstGeom prst="rect">
            <a:avLst/>
          </a:prstGeom>
        </p:spPr>
      </p:pic>
    </p:spTree>
    <p:extLst>
      <p:ext uri="{BB962C8B-B14F-4D97-AF65-F5344CB8AC3E}">
        <p14:creationId xmlns:p14="http://schemas.microsoft.com/office/powerpoint/2010/main" val="167848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B7DA1-ED4F-409A-9B3F-FE905086B3D3}"/>
              </a:ext>
            </a:extLst>
          </p:cNvPr>
          <p:cNvSpPr>
            <a:spLocks noGrp="1"/>
          </p:cNvSpPr>
          <p:nvPr>
            <p:ph idx="1"/>
          </p:nvPr>
        </p:nvSpPr>
        <p:spPr>
          <a:xfrm>
            <a:off x="-1" y="0"/>
            <a:ext cx="12188825" cy="6858000"/>
          </a:xfrm>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pPr lvl="0">
              <a:lnSpc>
                <a:spcPct val="107000"/>
              </a:lnSpc>
              <a:buFont typeface="Courier New" panose="02070309020205020404" pitchFamily="49" charset="0"/>
              <a:buChar char="o"/>
            </a:pPr>
            <a:r>
              <a:rPr lang="en-IN" sz="2200" b="1" dirty="0">
                <a:effectLst/>
                <a:latin typeface="Avenir Next LT Pro Light" panose="020B0304020202020204" pitchFamily="34" charset="0"/>
                <a:ea typeface="Calibri" panose="020F0502020204030204" pitchFamily="34" charset="0"/>
                <a:cs typeface="Times New Roman" panose="02020603050405020304" pitchFamily="18" charset="0"/>
              </a:rPr>
              <a:t>Staffing (management of managers)</a:t>
            </a:r>
            <a:r>
              <a:rPr lang="en-IN" sz="2200" dirty="0">
                <a:effectLst/>
                <a:latin typeface="Avenir Next LT Pro Light" panose="020B0304020202020204" pitchFamily="34" charset="0"/>
                <a:ea typeface="Calibri" panose="020F0502020204030204" pitchFamily="34" charset="0"/>
                <a:cs typeface="Times New Roman" panose="02020603050405020304" pitchFamily="18" charset="0"/>
              </a:rPr>
              <a:t> is to fit employees into positions based on their </a:t>
            </a:r>
            <a:r>
              <a:rPr lang="en-IN" sz="2200" b="1" dirty="0">
                <a:effectLst/>
                <a:latin typeface="Avenir Next LT Pro Light" panose="020B0304020202020204" pitchFamily="34" charset="0"/>
                <a:ea typeface="Calibri" panose="020F0502020204030204" pitchFamily="34" charset="0"/>
                <a:cs typeface="Times New Roman" panose="02020603050405020304" pitchFamily="18" charset="0"/>
              </a:rPr>
              <a:t>experience</a:t>
            </a:r>
            <a:r>
              <a:rPr lang="en-IN" sz="2200" dirty="0">
                <a:effectLst/>
                <a:latin typeface="Avenir Next LT Pro Light" panose="020B0304020202020204" pitchFamily="34" charset="0"/>
                <a:ea typeface="Calibri" panose="020F0502020204030204" pitchFamily="34" charset="0"/>
                <a:cs typeface="Times New Roman" panose="02020603050405020304" pitchFamily="18" charset="0"/>
              </a:rPr>
              <a:t> and </a:t>
            </a:r>
            <a:r>
              <a:rPr lang="en-IN" sz="2200" b="1" dirty="0">
                <a:effectLst/>
                <a:latin typeface="Avenir Next LT Pro Light" panose="020B0304020202020204" pitchFamily="34" charset="0"/>
                <a:ea typeface="Calibri" panose="020F0502020204030204" pitchFamily="34" charset="0"/>
                <a:cs typeface="Times New Roman" panose="02020603050405020304" pitchFamily="18" charset="0"/>
              </a:rPr>
              <a:t>qualification.</a:t>
            </a:r>
            <a:endParaRPr lang="en-IN" sz="22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Courier New" panose="02070309020205020404" pitchFamily="49" charset="0"/>
              <a:buChar char="o"/>
            </a:pPr>
            <a:r>
              <a:rPr lang="en-IN" sz="2000" dirty="0">
                <a:effectLst/>
                <a:latin typeface="Avenir Next LT Pro Light" panose="020B0304020202020204" pitchFamily="34" charset="0"/>
                <a:ea typeface="Calibri" panose="020F0502020204030204" pitchFamily="34" charset="0"/>
                <a:cs typeface="Times New Roman" panose="02020603050405020304" pitchFamily="18" charset="0"/>
              </a:rPr>
              <a:t>Right person to right job=</a:t>
            </a:r>
            <a:r>
              <a:rPr lang="en-IN" sz="2000" b="1" dirty="0">
                <a:effectLst/>
                <a:latin typeface="Avenir Next LT Pro Light" panose="020B0304020202020204" pitchFamily="34" charset="0"/>
                <a:ea typeface="Calibri" panose="020F0502020204030204" pitchFamily="34" charset="0"/>
                <a:cs typeface="Times New Roman" panose="02020603050405020304" pitchFamily="18" charset="0"/>
              </a:rPr>
              <a:t>maximum productivity</a:t>
            </a:r>
            <a:r>
              <a:rPr lang="en-IN" sz="2000" dirty="0">
                <a:effectLst/>
                <a:latin typeface="Avenir Next LT Pro Light" panose="020B0304020202020204" pitchFamily="34" charset="0"/>
                <a:ea typeface="Calibri" panose="020F0502020204030204" pitchFamily="34" charset="0"/>
                <a:cs typeface="Times New Roman" panose="02020603050405020304" pitchFamily="18" charset="0"/>
              </a:rPr>
              <a:t> and </a:t>
            </a:r>
            <a:r>
              <a:rPr lang="en-IN" sz="2000" b="1" dirty="0">
                <a:effectLst/>
                <a:latin typeface="Avenir Next LT Pro Light" panose="020B0304020202020204" pitchFamily="34" charset="0"/>
                <a:ea typeface="Calibri" panose="020F0502020204030204" pitchFamily="34" charset="0"/>
                <a:cs typeface="Times New Roman" panose="02020603050405020304" pitchFamily="18" charset="0"/>
              </a:rPr>
              <a:t>higher performance rate</a:t>
            </a:r>
            <a:r>
              <a:rPr lang="en-IN" sz="2000" dirty="0">
                <a:effectLst/>
                <a:latin typeface="Avenir Next LT Pro Light" panose="020B0304020202020204" pitchFamily="34" charset="0"/>
                <a:ea typeface="Calibri" panose="020F0502020204030204" pitchFamily="34" charset="0"/>
                <a:cs typeface="Times New Roman" panose="02020603050405020304" pitchFamily="18" charset="0"/>
              </a:rPr>
              <a:t>.                                                      </a:t>
            </a:r>
            <a:r>
              <a:rPr lang="en-IN" sz="2000" b="1" dirty="0">
                <a:effectLst/>
                <a:latin typeface="Avenir Next LT Pro Light" panose="020B0304020202020204" pitchFamily="34" charset="0"/>
                <a:ea typeface="Calibri" panose="020F0502020204030204" pitchFamily="34" charset="0"/>
                <a:cs typeface="Times New Roman" panose="02020603050405020304" pitchFamily="18" charset="0"/>
              </a:rPr>
              <a:t>(growth of a company)</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Courier New" panose="02070309020205020404" pitchFamily="49" charset="0"/>
              <a:buChar char="o"/>
            </a:pPr>
            <a:r>
              <a:rPr lang="en-IN" sz="2000" dirty="0">
                <a:effectLst/>
                <a:latin typeface="Avenir Next LT Pro Light" panose="020B0304020202020204" pitchFamily="34" charset="0"/>
                <a:ea typeface="Calibri" panose="020F0502020204030204" pitchFamily="34" charset="0"/>
                <a:cs typeface="Times New Roman" panose="02020603050405020304" pitchFamily="18" charset="0"/>
              </a:rPr>
              <a:t>Training and developing the existing personnel for </a:t>
            </a:r>
            <a:r>
              <a:rPr lang="en-IN" sz="2000" b="1" dirty="0">
                <a:effectLst/>
                <a:latin typeface="Avenir Next LT Pro Light" panose="020B0304020202020204" pitchFamily="34" charset="0"/>
                <a:ea typeface="Calibri" panose="020F0502020204030204" pitchFamily="34" charset="0"/>
                <a:cs typeface="Times New Roman" panose="02020603050405020304" pitchFamily="18" charset="0"/>
              </a:rPr>
              <a:t>career advancement</a:t>
            </a:r>
            <a:r>
              <a:rPr lang="en-IN" sz="2000" dirty="0">
                <a:effectLst/>
                <a:latin typeface="Avenir Next LT Pro Light" panose="020B0304020202020204" pitchFamily="34" charset="0"/>
                <a:ea typeface="Calibri" panose="020F0502020204030204" pitchFamily="34" charset="0"/>
                <a:cs typeface="Times New Roman" panose="02020603050405020304" pitchFamily="18" charset="0"/>
              </a:rPr>
              <a:t> and </a:t>
            </a:r>
            <a:r>
              <a:rPr lang="en-IN" sz="2000" b="1" dirty="0">
                <a:effectLst/>
                <a:latin typeface="Avenir Next LT Pro Light" panose="020B0304020202020204" pitchFamily="34" charset="0"/>
                <a:ea typeface="Calibri" panose="020F0502020204030204" pitchFamily="34" charset="0"/>
                <a:cs typeface="Times New Roman" panose="02020603050405020304" pitchFamily="18" charset="0"/>
              </a:rPr>
              <a:t>betterment</a:t>
            </a:r>
            <a:r>
              <a:rPr lang="en-IN" sz="2000" dirty="0">
                <a:effectLst/>
                <a:latin typeface="Avenir Next LT Pro Light" panose="020B0304020202020204" pitchFamily="34" charset="0"/>
                <a:ea typeface="Calibri" panose="020F0502020204030204" pitchFamily="34" charset="0"/>
                <a:cs typeface="Times New Roman" panose="02020603050405020304" pitchFamily="18" charset="0"/>
              </a:rPr>
              <a:t> of company's future.  </a:t>
            </a:r>
            <a:r>
              <a:rPr lang="en-IN" sz="2000" b="1" dirty="0">
                <a:effectLst/>
                <a:latin typeface="Avenir Next LT Pro Light" panose="020B0304020202020204" pitchFamily="34" charset="0"/>
                <a:ea typeface="Calibri" panose="020F0502020204030204" pitchFamily="34" charset="0"/>
                <a:cs typeface="Times New Roman" panose="02020603050405020304" pitchFamily="18" charset="0"/>
              </a:rPr>
              <a:t>(reasonable income to the organization)</a:t>
            </a:r>
          </a:p>
          <a:p>
            <a:pPr marL="0" indent="0">
              <a:lnSpc>
                <a:spcPct val="107000"/>
              </a:lnSpc>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nSpc>
                <a:spcPct val="107000"/>
              </a:lnSpc>
              <a:spcAft>
                <a:spcPts val="800"/>
              </a:spcAft>
              <a:buNone/>
            </a:pPr>
            <a:r>
              <a:rPr lang="en-IN" sz="1800" b="1" dirty="0">
                <a:effectLst/>
                <a:latin typeface="Avenir Next LT Pro Light" panose="020B03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29FDF2C-5922-48F2-B925-E6EEA73F4837}"/>
              </a:ext>
            </a:extLst>
          </p:cNvPr>
          <p:cNvPicPr>
            <a:picLocks noChangeAspect="1"/>
          </p:cNvPicPr>
          <p:nvPr/>
        </p:nvPicPr>
        <p:blipFill>
          <a:blip r:embed="rId2"/>
          <a:stretch>
            <a:fillRect/>
          </a:stretch>
        </p:blipFill>
        <p:spPr>
          <a:xfrm>
            <a:off x="2494012" y="-171400"/>
            <a:ext cx="6840760" cy="3600400"/>
          </a:xfrm>
          <a:prstGeom prst="rect">
            <a:avLst/>
          </a:prstGeom>
        </p:spPr>
      </p:pic>
    </p:spTree>
    <p:extLst>
      <p:ext uri="{BB962C8B-B14F-4D97-AF65-F5344CB8AC3E}">
        <p14:creationId xmlns:p14="http://schemas.microsoft.com/office/powerpoint/2010/main" val="33304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DE830-7216-4D86-8490-7C3A0C71A00C}"/>
              </a:ext>
            </a:extLst>
          </p:cNvPr>
          <p:cNvSpPr>
            <a:spLocks noGrp="1"/>
          </p:cNvSpPr>
          <p:nvPr>
            <p:ph idx="1"/>
          </p:nvPr>
        </p:nvSpPr>
        <p:spPr>
          <a:xfrm>
            <a:off x="0" y="0"/>
            <a:ext cx="12143084" cy="6813376"/>
          </a:xfrm>
        </p:spPr>
        <p:txBody>
          <a:bodyPr/>
          <a:lstStyle/>
          <a:p>
            <a:endParaRPr lang="en-US" dirty="0"/>
          </a:p>
          <a:p>
            <a:endParaRPr lang="en-US" dirty="0"/>
          </a:p>
          <a:p>
            <a:endParaRPr lang="en-IN" dirty="0"/>
          </a:p>
          <a:p>
            <a:r>
              <a:rPr lang="en-US" dirty="0">
                <a:solidFill>
                  <a:schemeClr val="accent1"/>
                </a:solidFill>
              </a:rPr>
              <a:t>Conclusion</a:t>
            </a:r>
            <a:r>
              <a:rPr lang="en-US" dirty="0"/>
              <a:t> :To conclude we can tell that managers are the pillars of organization and they set an example to other companies. People have higher expectations on google and they show that employees of other companies also should keep up the same pace like them to succeed parallelly.</a:t>
            </a:r>
          </a:p>
          <a:p>
            <a:endParaRPr lang="en-US" dirty="0"/>
          </a:p>
          <a:p>
            <a:pPr marL="0" indent="0">
              <a:buNone/>
            </a:pPr>
            <a:r>
              <a:rPr lang="en-US" dirty="0">
                <a:solidFill>
                  <a:schemeClr val="accent2">
                    <a:lumMod val="60000"/>
                    <a:lumOff val="40000"/>
                  </a:schemeClr>
                </a:solidFill>
              </a:rPr>
              <a:t>PRESENTED BY:</a:t>
            </a:r>
          </a:p>
          <a:p>
            <a:r>
              <a:rPr lang="en-US" dirty="0">
                <a:solidFill>
                  <a:schemeClr val="accent2">
                    <a:lumMod val="60000"/>
                    <a:lumOff val="40000"/>
                  </a:schemeClr>
                </a:solidFill>
              </a:rPr>
              <a:t>VARIDHI</a:t>
            </a:r>
          </a:p>
          <a:p>
            <a:r>
              <a:rPr lang="en-US" dirty="0">
                <a:solidFill>
                  <a:schemeClr val="accent2">
                    <a:lumMod val="60000"/>
                    <a:lumOff val="40000"/>
                  </a:schemeClr>
                </a:solidFill>
              </a:rPr>
              <a:t>RAMYA R</a:t>
            </a:r>
          </a:p>
          <a:p>
            <a:r>
              <a:rPr lang="en-US" dirty="0">
                <a:solidFill>
                  <a:schemeClr val="accent2">
                    <a:lumMod val="60000"/>
                    <a:lumOff val="40000"/>
                  </a:schemeClr>
                </a:solidFill>
              </a:rPr>
              <a:t>SHEWANI</a:t>
            </a:r>
          </a:p>
          <a:p>
            <a:r>
              <a:rPr lang="en-US" dirty="0">
                <a:solidFill>
                  <a:schemeClr val="accent2">
                    <a:lumMod val="60000"/>
                    <a:lumOff val="40000"/>
                  </a:schemeClr>
                </a:solidFill>
              </a:rPr>
              <a:t>VYJAYANTHI K.S      </a:t>
            </a:r>
            <a:r>
              <a:rPr lang="en-US" dirty="0"/>
              <a:t>                                                                                            --------- THANK YOU---------</a:t>
            </a:r>
          </a:p>
        </p:txBody>
      </p:sp>
    </p:spTree>
    <p:extLst>
      <p:ext uri="{BB962C8B-B14F-4D97-AF65-F5344CB8AC3E}">
        <p14:creationId xmlns:p14="http://schemas.microsoft.com/office/powerpoint/2010/main" val="369265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313</TotalTime>
  <Words>591</Words>
  <Application>Microsoft Office PowerPoint</Application>
  <PresentationFormat>Custom</PresentationFormat>
  <Paragraphs>44</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Avenir Next LT Pro Light</vt:lpstr>
      <vt:lpstr>Bahnschrift SemiLight</vt:lpstr>
      <vt:lpstr>Calibri</vt:lpstr>
      <vt:lpstr>Consolas</vt:lpstr>
      <vt:lpstr>Corbel</vt:lpstr>
      <vt:lpstr>Courier New</vt:lpstr>
      <vt:lpstr>roboto</vt:lpstr>
      <vt:lpstr>Wingdings</vt:lpstr>
      <vt:lpstr>Chalkboard 16x9</vt:lpstr>
      <vt:lpstr>CASE STUDY: PROJECT OXYGEN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CASE STUDY</dc:title>
  <dc:creator>RAMYA R</dc:creator>
  <cp:lastModifiedBy>RAMYA R</cp:lastModifiedBy>
  <cp:revision>25</cp:revision>
  <dcterms:created xsi:type="dcterms:W3CDTF">2020-09-15T15:43:29Z</dcterms:created>
  <dcterms:modified xsi:type="dcterms:W3CDTF">2020-09-16T09:54:48Z</dcterms:modified>
</cp:coreProperties>
</file>