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90"/>
  </p:notesMasterIdLst>
  <p:handoutMasterIdLst>
    <p:handoutMasterId r:id="rId91"/>
  </p:handoutMasterIdLst>
  <p:sldIdLst>
    <p:sldId id="279" r:id="rId2"/>
    <p:sldId id="281" r:id="rId3"/>
    <p:sldId id="257" r:id="rId4"/>
    <p:sldId id="276" r:id="rId5"/>
    <p:sldId id="258" r:id="rId6"/>
    <p:sldId id="273" r:id="rId7"/>
    <p:sldId id="277" r:id="rId8"/>
    <p:sldId id="274" r:id="rId9"/>
    <p:sldId id="272" r:id="rId10"/>
    <p:sldId id="282" r:id="rId11"/>
    <p:sldId id="283" r:id="rId12"/>
    <p:sldId id="264" r:id="rId13"/>
    <p:sldId id="265"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296"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6" d="100"/>
          <a:sy n="76" d="100"/>
        </p:scale>
        <p:origin x="-78" y="-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04A2A0-3129-4150-9FF5-69488A2985A9}" type="datetimeFigureOut">
              <a:rPr lang="en-US" smtClean="0"/>
              <a:pPr/>
              <a:t>10/28/2020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Vaneeta M, Associate Prof, Dept of CSE, KSIT</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0BBBEF-A984-43F6-A60E-32B7194615D5}" type="slidenum">
              <a:rPr lang="en-US" smtClean="0"/>
              <a:pPr/>
              <a:t>‹#›</a:t>
            </a:fld>
            <a:endParaRPr lang="en-US"/>
          </a:p>
        </p:txBody>
      </p:sp>
    </p:spTree>
    <p:extLst>
      <p:ext uri="{BB962C8B-B14F-4D97-AF65-F5344CB8AC3E}">
        <p14:creationId xmlns:p14="http://schemas.microsoft.com/office/powerpoint/2010/main" xmlns="" val="30650560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1756A0-0BED-409B-B288-41D0328A1B1F}" type="datetimeFigureOut">
              <a:rPr lang="en-US" smtClean="0"/>
              <a:pPr/>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By: Vaneeta M, Associate Prof, Dept of CSE, KSIT</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7B513-9E91-4AA6-BD90-91959F2DACAD}" type="slidenum">
              <a:rPr lang="en-US" smtClean="0"/>
              <a:pPr/>
              <a:t>‹#›</a:t>
            </a:fld>
            <a:endParaRPr lang="en-US"/>
          </a:p>
        </p:txBody>
      </p:sp>
    </p:spTree>
    <p:extLst>
      <p:ext uri="{BB962C8B-B14F-4D97-AF65-F5344CB8AC3E}">
        <p14:creationId xmlns:p14="http://schemas.microsoft.com/office/powerpoint/2010/main" xmlns="" val="95346079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By: Vaneeta M, Associate Prof, Dept of CSE, KSIT</a:t>
            </a:r>
            <a:endParaRPr lang="en-US"/>
          </a:p>
        </p:txBody>
      </p:sp>
      <p:sp>
        <p:nvSpPr>
          <p:cNvPr id="5" name="Slide Number Placeholder 4"/>
          <p:cNvSpPr>
            <a:spLocks noGrp="1"/>
          </p:cNvSpPr>
          <p:nvPr>
            <p:ph type="sldNum" sz="quarter" idx="11"/>
          </p:nvPr>
        </p:nvSpPr>
        <p:spPr/>
        <p:txBody>
          <a:bodyPr/>
          <a:lstStyle/>
          <a:p>
            <a:fld id="{6817B513-9E91-4AA6-BD90-91959F2DACAD}" type="slidenum">
              <a:rPr lang="en-US" smtClean="0"/>
              <a:pPr/>
              <a:t>1</a:t>
            </a:fld>
            <a:endParaRPr lang="en-US"/>
          </a:p>
        </p:txBody>
      </p:sp>
    </p:spTree>
    <p:extLst>
      <p:ext uri="{BB962C8B-B14F-4D97-AF65-F5344CB8AC3E}">
        <p14:creationId xmlns:p14="http://schemas.microsoft.com/office/powerpoint/2010/main" xmlns="" val="2402687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17B513-9E91-4AA6-BD90-91959F2DACAD}" type="slidenum">
              <a:rPr lang="en-US" smtClean="0"/>
              <a:pPr/>
              <a:t>5</a:t>
            </a:fld>
            <a:endParaRPr lang="en-US"/>
          </a:p>
        </p:txBody>
      </p:sp>
      <p:sp>
        <p:nvSpPr>
          <p:cNvPr id="6" name="Footer Placeholder 5"/>
          <p:cNvSpPr>
            <a:spLocks noGrp="1"/>
          </p:cNvSpPr>
          <p:nvPr>
            <p:ph type="ftr" sz="quarter" idx="11"/>
          </p:nvPr>
        </p:nvSpPr>
        <p:spPr/>
        <p:txBody>
          <a:bodyPr/>
          <a:lstStyle/>
          <a:p>
            <a:r>
              <a:rPr lang="en-US"/>
              <a:t>By: Vaneeta M, Associate Prof, Dept of CSE, KSIT</a:t>
            </a:r>
          </a:p>
        </p:txBody>
      </p:sp>
    </p:spTree>
    <p:extLst>
      <p:ext uri="{BB962C8B-B14F-4D97-AF65-F5344CB8AC3E}">
        <p14:creationId xmlns:p14="http://schemas.microsoft.com/office/powerpoint/2010/main" xmlns="" val="203485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smtClean="0"/>
              <a:t>By: Vaneeta M, Associate Prof, Dept of CSE, KSIT</a:t>
            </a:r>
            <a:endParaRPr lang="en-US"/>
          </a:p>
        </p:txBody>
      </p:sp>
      <p:sp>
        <p:nvSpPr>
          <p:cNvPr id="5" name="Slide Number Placeholder 4"/>
          <p:cNvSpPr>
            <a:spLocks noGrp="1"/>
          </p:cNvSpPr>
          <p:nvPr>
            <p:ph type="sldNum" sz="quarter" idx="11"/>
          </p:nvPr>
        </p:nvSpPr>
        <p:spPr/>
        <p:txBody>
          <a:bodyPr/>
          <a:lstStyle/>
          <a:p>
            <a:fld id="{6817B513-9E91-4AA6-BD90-91959F2DACAD}" type="slidenum">
              <a:rPr lang="en-US" smtClean="0"/>
              <a:pPr/>
              <a:t>73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A288B9-14D6-4FCE-ABAE-D2D4775772E8}"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
        <p:nvSpPr>
          <p:cNvPr id="6" name="Slide Number Placeholder 5"/>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300721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74C593-0EA3-4071-AB1E-8054D618243B}"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
        <p:nvSpPr>
          <p:cNvPr id="6" name="Slide Number Placeholder 5"/>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401336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BAC3FF-A09C-4224-9354-915C21CEDB37}"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
        <p:nvSpPr>
          <p:cNvPr id="6" name="Slide Number Placeholder 5"/>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282650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1FA6F7-E0A7-49AC-9A16-0257511C0E1C}"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
        <p:nvSpPr>
          <p:cNvPr id="6" name="Slide Number Placeholder 5"/>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83047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0F643-FB3F-453E-A1EB-4DA01579F1C4}" type="datetime1">
              <a:rPr lang="en-US" smtClean="0"/>
              <a:pPr/>
              <a:t>10/28/2020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
        <p:nvSpPr>
          <p:cNvPr id="6" name="Slide Number Placeholder 5"/>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320178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D13F37-1CED-4C73-9A04-D051C9E10B69}" type="datetime1">
              <a:rPr lang="en-US" smtClean="0"/>
              <a:pPr/>
              <a:t>10/28/2020</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
        <p:nvSpPr>
          <p:cNvPr id="7" name="Slide Number Placeholder 6"/>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324458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A437BF-EF5E-4FDC-8355-D83E7C86E4BF}" type="datetime1">
              <a:rPr lang="en-US" smtClean="0"/>
              <a:pPr/>
              <a:t>10/28/2020</a:t>
            </a:fld>
            <a:endParaRPr lang="en-US"/>
          </a:p>
        </p:txBody>
      </p:sp>
      <p:sp>
        <p:nvSpPr>
          <p:cNvPr id="8" name="Footer Placeholder 7"/>
          <p:cNvSpPr>
            <a:spLocks noGrp="1"/>
          </p:cNvSpPr>
          <p:nvPr>
            <p:ph type="ftr" sz="quarter" idx="11"/>
          </p:nvPr>
        </p:nvSpPr>
        <p:spPr/>
        <p:txBody>
          <a:bodyPr/>
          <a:lstStyle/>
          <a:p>
            <a:r>
              <a:rPr lang="en-US" smtClean="0"/>
              <a:t>Dr. Rekha B Venkatapur, Prof &amp; Head,CSE</a:t>
            </a:r>
            <a:endParaRPr lang="en-US"/>
          </a:p>
        </p:txBody>
      </p:sp>
      <p:sp>
        <p:nvSpPr>
          <p:cNvPr id="9" name="Slide Number Placeholder 8"/>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245410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FFE18A-335E-45D0-A940-878A546DE06D}" type="datetime1">
              <a:rPr lang="en-US" smtClean="0"/>
              <a:pPr/>
              <a:t>10/28/2020</a:t>
            </a:fld>
            <a:endParaRPr lang="en-US"/>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197951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F1FD2-3586-4896-8745-48D683D9B8BC}" type="datetime1">
              <a:rPr lang="en-US" smtClean="0"/>
              <a:pPr/>
              <a:t>10/28/2020</a:t>
            </a:fld>
            <a:endParaRPr lang="en-US"/>
          </a:p>
        </p:txBody>
      </p:sp>
      <p:sp>
        <p:nvSpPr>
          <p:cNvPr id="3" name="Footer Placeholder 2"/>
          <p:cNvSpPr>
            <a:spLocks noGrp="1"/>
          </p:cNvSpPr>
          <p:nvPr>
            <p:ph type="ftr" sz="quarter" idx="11"/>
          </p:nvPr>
        </p:nvSpPr>
        <p:spPr/>
        <p:txBody>
          <a:bodyPr/>
          <a:lstStyle/>
          <a:p>
            <a:r>
              <a:rPr lang="en-US" smtClean="0"/>
              <a:t>Dr. Rekha B Venkatapur, Prof &amp; Head,CSE</a:t>
            </a:r>
            <a:endParaRPr lang="en-US"/>
          </a:p>
        </p:txBody>
      </p:sp>
      <p:sp>
        <p:nvSpPr>
          <p:cNvPr id="4" name="Slide Number Placeholder 3"/>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188029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8BE83-2882-40E6-8A46-09C4C2248654}" type="datetime1">
              <a:rPr lang="en-US" smtClean="0"/>
              <a:pPr/>
              <a:t>10/28/2020</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
        <p:nvSpPr>
          <p:cNvPr id="7" name="Slide Number Placeholder 6"/>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273051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6AA01-0F21-454C-B0F3-9B7256E2CC66}" type="datetime1">
              <a:rPr lang="en-US" smtClean="0"/>
              <a:pPr/>
              <a:t>10/28/2020</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
        <p:nvSpPr>
          <p:cNvPr id="7" name="Slide Number Placeholder 6"/>
          <p:cNvSpPr>
            <a:spLocks noGrp="1"/>
          </p:cNvSpPr>
          <p:nvPr>
            <p:ph type="sldNum" sz="quarter" idx="12"/>
          </p:nvPr>
        </p:nvSpPr>
        <p:spPr/>
        <p:txBody>
          <a:body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31638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C9C18-3195-4FD0-80CF-BB0BC89BCFD2}" type="datetime1">
              <a:rPr lang="en-US" smtClean="0"/>
              <a:pPr/>
              <a:t>10/28/2020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Rekha B Venkatapur, Prof &amp; Head,CSE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A81EBD-E76A-4F41-A446-2C36F17D92D6}" type="slidenum">
              <a:rPr lang="en-US" smtClean="0"/>
              <a:pPr/>
              <a:t>‹#›</a:t>
            </a:fld>
            <a:endParaRPr lang="en-US"/>
          </a:p>
        </p:txBody>
      </p:sp>
    </p:spTree>
    <p:extLst>
      <p:ext uri="{BB962C8B-B14F-4D97-AF65-F5344CB8AC3E}">
        <p14:creationId xmlns:p14="http://schemas.microsoft.com/office/powerpoint/2010/main" xmlns="" val="273577585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600" b="1" dirty="0">
                <a:solidFill>
                  <a:srgbClr val="7030A0"/>
                </a:solidFill>
              </a:rPr>
              <a:t>K S Institute of Technology</a:t>
            </a:r>
            <a:br>
              <a:rPr lang="en-US" sz="3600" b="1" dirty="0">
                <a:solidFill>
                  <a:srgbClr val="7030A0"/>
                </a:solidFill>
              </a:rPr>
            </a:br>
            <a:r>
              <a:rPr lang="en-US" sz="2800" b="1" dirty="0">
                <a:solidFill>
                  <a:srgbClr val="7030A0"/>
                </a:solidFill>
              </a:rPr>
              <a:t>Department of Computer Science and Engineering</a:t>
            </a:r>
          </a:p>
        </p:txBody>
      </p:sp>
      <p:sp>
        <p:nvSpPr>
          <p:cNvPr id="3" name="Content Placeholder 2"/>
          <p:cNvSpPr>
            <a:spLocks noGrp="1"/>
          </p:cNvSpPr>
          <p:nvPr>
            <p:ph idx="1"/>
          </p:nvPr>
        </p:nvSpPr>
        <p:spPr>
          <a:xfrm>
            <a:off x="457200" y="1295401"/>
            <a:ext cx="8229600" cy="3505200"/>
          </a:xfrm>
        </p:spPr>
        <p:txBody>
          <a:bodyPr>
            <a:normAutofit lnSpcReduction="10000"/>
          </a:bodyPr>
          <a:lstStyle/>
          <a:p>
            <a:pPr marL="0" indent="0" algn="ctr">
              <a:buNone/>
            </a:pPr>
            <a:r>
              <a:rPr lang="en-US" b="1" dirty="0">
                <a:solidFill>
                  <a:srgbClr val="CC0099"/>
                </a:solidFill>
              </a:rPr>
              <a:t>Welcome to</a:t>
            </a:r>
          </a:p>
          <a:p>
            <a:pPr marL="0" indent="0" algn="ctr">
              <a:buNone/>
            </a:pPr>
            <a:r>
              <a:rPr lang="en-US" b="1" dirty="0">
                <a:solidFill>
                  <a:srgbClr val="CC0099"/>
                </a:solidFill>
              </a:rPr>
              <a:t>2020-21 Odd Semester </a:t>
            </a:r>
          </a:p>
          <a:p>
            <a:pPr marL="0" indent="0" algn="ctr">
              <a:buNone/>
            </a:pPr>
            <a:r>
              <a:rPr lang="en-US" b="1" dirty="0">
                <a:solidFill>
                  <a:srgbClr val="CC0099"/>
                </a:solidFill>
              </a:rPr>
              <a:t>Online Class </a:t>
            </a:r>
          </a:p>
          <a:p>
            <a:pPr marL="0" indent="0" algn="ctr">
              <a:buNone/>
            </a:pPr>
            <a:r>
              <a:rPr lang="en-US" b="1" dirty="0">
                <a:solidFill>
                  <a:srgbClr val="CC0099"/>
                </a:solidFill>
              </a:rPr>
              <a:t>On </a:t>
            </a:r>
          </a:p>
          <a:p>
            <a:pPr marL="0" indent="0" algn="ctr">
              <a:buNone/>
            </a:pPr>
            <a:r>
              <a:rPr lang="en-US" sz="3600" b="1" dirty="0">
                <a:solidFill>
                  <a:srgbClr val="CC0099"/>
                </a:solidFill>
              </a:rPr>
              <a:t>UNIX Programming</a:t>
            </a:r>
          </a:p>
          <a:p>
            <a:pPr marL="0" indent="0" algn="ctr">
              <a:buNone/>
            </a:pPr>
            <a:r>
              <a:rPr lang="en-US" sz="3600" b="1" dirty="0">
                <a:solidFill>
                  <a:srgbClr val="CC0099"/>
                </a:solidFill>
              </a:rPr>
              <a:t>18CS56</a:t>
            </a:r>
          </a:p>
        </p:txBody>
      </p:sp>
      <p:sp>
        <p:nvSpPr>
          <p:cNvPr id="4" name="Footer Placeholder 3"/>
          <p:cNvSpPr>
            <a:spLocks noGrp="1"/>
          </p:cNvSpPr>
          <p:nvPr>
            <p:ph type="ftr" sz="quarter" idx="11"/>
          </p:nvPr>
        </p:nvSpPr>
        <p:spPr/>
        <p:txBody>
          <a:bodyPr/>
          <a:lstStyle/>
          <a:p>
            <a:r>
              <a:rPr lang="en-US" smtClean="0"/>
              <a:t>Dr. Rekha B Venkatapur, Prof &amp; Head,CSE</a:t>
            </a:r>
            <a:endParaRPr lang="en-US" dirty="0"/>
          </a:p>
        </p:txBody>
      </p:sp>
      <p:sp>
        <p:nvSpPr>
          <p:cNvPr id="5" name="Slide Number Placeholder 4"/>
          <p:cNvSpPr>
            <a:spLocks noGrp="1"/>
          </p:cNvSpPr>
          <p:nvPr>
            <p:ph type="sldNum" sz="quarter" idx="12"/>
          </p:nvPr>
        </p:nvSpPr>
        <p:spPr/>
        <p:txBody>
          <a:bodyPr/>
          <a:lstStyle/>
          <a:p>
            <a:fld id="{BDA81EBD-E76A-4F41-A446-2C36F17D92D6}" type="slidenum">
              <a:rPr lang="en-US" smtClean="0"/>
              <a:pPr/>
              <a:t>1</a:t>
            </a:fld>
            <a:endParaRPr lang="en-US"/>
          </a:p>
        </p:txBody>
      </p:sp>
      <p:sp>
        <p:nvSpPr>
          <p:cNvPr id="6" name="Subtitle 2"/>
          <p:cNvSpPr txBox="1">
            <a:spLocks/>
          </p:cNvSpPr>
          <p:nvPr/>
        </p:nvSpPr>
        <p:spPr>
          <a:xfrm>
            <a:off x="1219200" y="4724400"/>
            <a:ext cx="6400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b="1" dirty="0">
              <a:solidFill>
                <a:srgbClr val="FF0000"/>
              </a:solidFill>
            </a:endParaRPr>
          </a:p>
        </p:txBody>
      </p:sp>
    </p:spTree>
    <p:extLst>
      <p:ext uri="{BB962C8B-B14F-4D97-AF65-F5344CB8AC3E}">
        <p14:creationId xmlns:p14="http://schemas.microsoft.com/office/powerpoint/2010/main" xmlns="" val="1898550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Head,CSE</a:t>
            </a:r>
            <a:endParaRPr lang="en-US" dirty="0"/>
          </a:p>
        </p:txBody>
      </p:sp>
      <p:sp>
        <p:nvSpPr>
          <p:cNvPr id="5" name="Slide Number Placeholder 4"/>
          <p:cNvSpPr>
            <a:spLocks noGrp="1"/>
          </p:cNvSpPr>
          <p:nvPr>
            <p:ph type="sldNum" sz="quarter" idx="12"/>
          </p:nvPr>
        </p:nvSpPr>
        <p:spPr/>
        <p:txBody>
          <a:bodyPr/>
          <a:lstStyle/>
          <a:p>
            <a:fld id="{BDA81EBD-E76A-4F41-A446-2C36F17D92D6}" type="slidenum">
              <a:rPr lang="en-US" smtClean="0"/>
              <a:pPr/>
              <a:t>10</a:t>
            </a:fld>
            <a:endParaRPr lang="en-US"/>
          </a:p>
        </p:txBody>
      </p:sp>
      <p:sp>
        <p:nvSpPr>
          <p:cNvPr id="2" name="Rectangle 1"/>
          <p:cNvSpPr/>
          <p:nvPr/>
        </p:nvSpPr>
        <p:spPr>
          <a:xfrm>
            <a:off x="609600" y="2136339"/>
            <a:ext cx="8001000" cy="3416320"/>
          </a:xfrm>
          <a:prstGeom prst="rect">
            <a:avLst/>
          </a:prstGeom>
        </p:spPr>
        <p:txBody>
          <a:bodyPr wrap="square">
            <a:spAutoFit/>
          </a:bodyPr>
          <a:lstStyle/>
          <a:p>
            <a:pPr marL="342900" indent="-342900">
              <a:buFont typeface="Arial" pitchFamily="34" charset="0"/>
              <a:buChar char="•"/>
            </a:pPr>
            <a:r>
              <a:rPr lang="en-US" sz="2400" dirty="0" smtClean="0"/>
              <a:t>First </a:t>
            </a:r>
            <a:r>
              <a:rPr lang="en-US" sz="2400" dirty="0"/>
              <a:t>group has all three permissions. </a:t>
            </a:r>
            <a:endParaRPr lang="en-US" sz="2400" dirty="0" smtClean="0"/>
          </a:p>
          <a:p>
            <a:pPr marL="342900" indent="-342900">
              <a:buFont typeface="Arial" pitchFamily="34" charset="0"/>
              <a:buChar char="•"/>
            </a:pPr>
            <a:r>
              <a:rPr lang="en-US" sz="2400" dirty="0" smtClean="0"/>
              <a:t>The </a:t>
            </a:r>
            <a:r>
              <a:rPr lang="en-US" sz="2400" dirty="0"/>
              <a:t>file is readable, writable and executable by the </a:t>
            </a:r>
            <a:r>
              <a:rPr lang="en-US" sz="2400" u="sng" dirty="0"/>
              <a:t>owner</a:t>
            </a:r>
            <a:r>
              <a:rPr lang="en-US" sz="2400" dirty="0"/>
              <a:t> of the file. </a:t>
            </a:r>
            <a:endParaRPr lang="en-US" sz="2400" dirty="0" smtClean="0"/>
          </a:p>
          <a:p>
            <a:pPr marL="342900" indent="-342900">
              <a:buFont typeface="Arial" pitchFamily="34" charset="0"/>
              <a:buChar char="•"/>
            </a:pPr>
            <a:r>
              <a:rPr lang="en-US" sz="2400" dirty="0" smtClean="0"/>
              <a:t>The </a:t>
            </a:r>
            <a:r>
              <a:rPr lang="en-US" sz="2400" dirty="0"/>
              <a:t>second group has a hyphen in the middle slot, which indicates the absence of write permission by the </a:t>
            </a:r>
            <a:r>
              <a:rPr lang="en-US" sz="2400" u="sng" dirty="0"/>
              <a:t>group owner</a:t>
            </a:r>
            <a:r>
              <a:rPr lang="en-US" sz="2400" dirty="0"/>
              <a:t> of the file</a:t>
            </a:r>
            <a:r>
              <a:rPr lang="en-US" sz="2400" dirty="0" smtClean="0"/>
              <a:t>.</a:t>
            </a:r>
          </a:p>
          <a:p>
            <a:pPr marL="342900" indent="-342900">
              <a:buFont typeface="Arial" pitchFamily="34" charset="0"/>
              <a:buChar char="•"/>
            </a:pPr>
            <a:r>
              <a:rPr lang="en-US" sz="2400" dirty="0" smtClean="0"/>
              <a:t> </a:t>
            </a:r>
            <a:r>
              <a:rPr lang="en-US" sz="2400" dirty="0"/>
              <a:t>The third group has the write and execute bits absent. This set of permissions is applicable to </a:t>
            </a:r>
            <a:r>
              <a:rPr lang="en-US" sz="2400" u="sng" dirty="0"/>
              <a:t>others</a:t>
            </a:r>
            <a:r>
              <a:rPr lang="en-US" sz="2400" dirty="0"/>
              <a:t>.</a:t>
            </a:r>
          </a:p>
          <a:p>
            <a:r>
              <a:rPr lang="en-US" sz="2400" dirty="0"/>
              <a:t> </a:t>
            </a:r>
          </a:p>
        </p:txBody>
      </p:sp>
      <p:sp>
        <p:nvSpPr>
          <p:cNvPr id="7"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rPr>
              <a:t>File Permissions  - Continued</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4118596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11</a:t>
            </a:fld>
            <a:endParaRPr lang="en-US"/>
          </a:p>
        </p:txBody>
      </p:sp>
      <p:sp>
        <p:nvSpPr>
          <p:cNvPr id="6"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rPr>
              <a:t>Changing File Permissions  </a:t>
            </a:r>
            <a:endParaRPr lang="en-US" dirty="0">
              <a:solidFill>
                <a:schemeClr val="tx2">
                  <a:lumMod val="60000"/>
                  <a:lumOff val="40000"/>
                </a:schemeClr>
              </a:solidFill>
            </a:endParaRPr>
          </a:p>
        </p:txBody>
      </p:sp>
      <p:sp>
        <p:nvSpPr>
          <p:cNvPr id="2" name="Rectangle 1"/>
          <p:cNvSpPr/>
          <p:nvPr/>
        </p:nvSpPr>
        <p:spPr>
          <a:xfrm>
            <a:off x="609600" y="1225689"/>
            <a:ext cx="7829811" cy="5632311"/>
          </a:xfrm>
          <a:prstGeom prst="rect">
            <a:avLst/>
          </a:prstGeom>
        </p:spPr>
        <p:txBody>
          <a:bodyPr wrap="square">
            <a:spAutoFit/>
          </a:bodyPr>
          <a:lstStyle/>
          <a:p>
            <a:r>
              <a:rPr lang="en-US" sz="2400" dirty="0"/>
              <a:t>A file or a directory is created with a default set of permissions, which can be determined by</a:t>
            </a:r>
            <a:r>
              <a:rPr lang="en-US" sz="2400" u="sng" dirty="0"/>
              <a:t> </a:t>
            </a:r>
            <a:r>
              <a:rPr lang="en-US" sz="2400" u="sng" dirty="0" err="1"/>
              <a:t>umask</a:t>
            </a:r>
            <a:r>
              <a:rPr lang="en-US" sz="2400" dirty="0" smtClean="0"/>
              <a:t>.</a:t>
            </a:r>
          </a:p>
          <a:p>
            <a:r>
              <a:rPr lang="en-US" sz="2400" dirty="0" smtClean="0"/>
              <a:t>Ex:</a:t>
            </a:r>
          </a:p>
          <a:p>
            <a:r>
              <a:rPr lang="en-US" sz="2400" dirty="0" smtClean="0"/>
              <a:t>$</a:t>
            </a:r>
            <a:r>
              <a:rPr lang="en-US" sz="2400" dirty="0" err="1" smtClean="0"/>
              <a:t>umask</a:t>
            </a:r>
            <a:endParaRPr lang="en-US" sz="2400" dirty="0" smtClean="0"/>
          </a:p>
          <a:p>
            <a:r>
              <a:rPr lang="en-US" sz="2400" dirty="0" smtClean="0"/>
              <a:t>022</a:t>
            </a:r>
          </a:p>
          <a:p>
            <a:r>
              <a:rPr lang="en-US" sz="2400" dirty="0" smtClean="0"/>
              <a:t>Indicate the difference i.e. 666-644(Default file permissions)=022</a:t>
            </a:r>
          </a:p>
          <a:p>
            <a:r>
              <a:rPr lang="en-US" sz="2400" dirty="0" smtClean="0"/>
              <a:t> Let </a:t>
            </a:r>
            <a:r>
              <a:rPr lang="en-US" sz="2400" dirty="0"/>
              <a:t>us assume that the file permission for the created file is -</a:t>
            </a:r>
            <a:r>
              <a:rPr lang="en-US" sz="2400" dirty="0" err="1"/>
              <a:t>rw</a:t>
            </a:r>
            <a:r>
              <a:rPr lang="en-US" sz="2400" dirty="0"/>
              <a:t>-r--r--. </a:t>
            </a:r>
            <a:endParaRPr lang="en-US" sz="2400" dirty="0" smtClean="0"/>
          </a:p>
          <a:p>
            <a:r>
              <a:rPr lang="en-US" sz="2400" b="1" dirty="0" err="1" smtClean="0"/>
              <a:t>chmod</a:t>
            </a:r>
            <a:r>
              <a:rPr lang="en-US" sz="2400" dirty="0" smtClean="0"/>
              <a:t> command-Can </a:t>
            </a:r>
            <a:r>
              <a:rPr lang="en-US" sz="2400" dirty="0"/>
              <a:t>change the file permissions and allow the owner to execute his file. </a:t>
            </a:r>
            <a:endParaRPr lang="en-US" sz="2400" dirty="0" smtClean="0"/>
          </a:p>
          <a:p>
            <a:r>
              <a:rPr lang="en-US" sz="2400" dirty="0" smtClean="0"/>
              <a:t>The </a:t>
            </a:r>
            <a:r>
              <a:rPr lang="en-US" sz="2400" dirty="0"/>
              <a:t>command can be used in two ways:</a:t>
            </a:r>
          </a:p>
          <a:p>
            <a:pPr marL="342900" indent="-342900">
              <a:buFont typeface="Arial" pitchFamily="34" charset="0"/>
              <a:buChar char="•"/>
            </a:pPr>
            <a:r>
              <a:rPr lang="en-US" sz="2400" dirty="0"/>
              <a:t> </a:t>
            </a:r>
            <a:r>
              <a:rPr lang="en-US" sz="2400" dirty="0" smtClean="0"/>
              <a:t>In </a:t>
            </a:r>
            <a:r>
              <a:rPr lang="en-US" sz="2400" dirty="0"/>
              <a:t>a </a:t>
            </a:r>
            <a:r>
              <a:rPr lang="en-US" sz="2400" u="sng" dirty="0"/>
              <a:t>relative manner</a:t>
            </a:r>
            <a:r>
              <a:rPr lang="en-US" sz="2400" dirty="0"/>
              <a:t> by specifying the changes to the </a:t>
            </a:r>
            <a:r>
              <a:rPr lang="en-US" sz="2400" u="sng" dirty="0"/>
              <a:t>current</a:t>
            </a:r>
            <a:r>
              <a:rPr lang="en-US" sz="2400" dirty="0"/>
              <a:t> permissions</a:t>
            </a:r>
          </a:p>
          <a:p>
            <a:pPr marL="342900" indent="-342900">
              <a:buFont typeface="Arial" pitchFamily="34" charset="0"/>
              <a:buChar char="•"/>
            </a:pPr>
            <a:r>
              <a:rPr lang="en-US" sz="2400" dirty="0"/>
              <a:t>In an </a:t>
            </a:r>
            <a:r>
              <a:rPr lang="en-US" sz="2400" u="sng" dirty="0"/>
              <a:t>absolute manner </a:t>
            </a:r>
            <a:r>
              <a:rPr lang="en-US" sz="2400" dirty="0"/>
              <a:t>by specifying the </a:t>
            </a:r>
            <a:r>
              <a:rPr lang="en-US" sz="2400" u="sng" dirty="0"/>
              <a:t>final</a:t>
            </a:r>
            <a:r>
              <a:rPr lang="en-US" sz="2400" dirty="0"/>
              <a:t> permissions </a:t>
            </a:r>
          </a:p>
        </p:txBody>
      </p:sp>
    </p:spTree>
    <p:extLst>
      <p:ext uri="{BB962C8B-B14F-4D97-AF65-F5344CB8AC3E}">
        <p14:creationId xmlns:p14="http://schemas.microsoft.com/office/powerpoint/2010/main" xmlns="" val="10429055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mtClean="0"/>
              <a:t>Dr. Rekha B Venkatapur, Prof &amp; Head,CSE</a:t>
            </a:r>
            <a:endParaRPr lang="en-US" dirty="0"/>
          </a:p>
        </p:txBody>
      </p:sp>
      <p:sp>
        <p:nvSpPr>
          <p:cNvPr id="9" name="Slide Number Placeholder 8"/>
          <p:cNvSpPr>
            <a:spLocks noGrp="1"/>
          </p:cNvSpPr>
          <p:nvPr>
            <p:ph type="sldNum" sz="quarter" idx="12"/>
          </p:nvPr>
        </p:nvSpPr>
        <p:spPr/>
        <p:txBody>
          <a:bodyPr/>
          <a:lstStyle/>
          <a:p>
            <a:fld id="{BDA81EBD-E76A-4F41-A446-2C36F17D92D6}" type="slidenum">
              <a:rPr lang="en-US" smtClean="0"/>
              <a:pPr/>
              <a:t>12</a:t>
            </a:fld>
            <a:endParaRPr lang="en-US"/>
          </a:p>
        </p:txBody>
      </p:sp>
      <p:sp>
        <p:nvSpPr>
          <p:cNvPr id="2" name="Content Placeholder 1"/>
          <p:cNvSpPr>
            <a:spLocks noGrp="1"/>
          </p:cNvSpPr>
          <p:nvPr>
            <p:ph idx="1"/>
          </p:nvPr>
        </p:nvSpPr>
        <p:spPr/>
        <p:txBody>
          <a:bodyPr/>
          <a:lstStyle/>
          <a:p>
            <a:pPr marL="0" indent="0">
              <a:buNone/>
            </a:pPr>
            <a:r>
              <a:rPr lang="en-US" b="1" dirty="0" err="1"/>
              <a:t>chmod</a:t>
            </a:r>
            <a:r>
              <a:rPr lang="en-US" b="1" dirty="0"/>
              <a:t> category operation permission filename(s)</a:t>
            </a:r>
            <a:endParaRPr lang="en-US" dirty="0"/>
          </a:p>
          <a:p>
            <a:pPr marL="0" indent="0">
              <a:buNone/>
            </a:pPr>
            <a:r>
              <a:rPr lang="en-US" dirty="0" err="1"/>
              <a:t>chmod</a:t>
            </a:r>
            <a:r>
              <a:rPr lang="en-US" dirty="0"/>
              <a:t> takes an expression as its argument which contains:</a:t>
            </a:r>
          </a:p>
          <a:p>
            <a:r>
              <a:rPr lang="en-US" dirty="0"/>
              <a:t>	user category (user, group, others) </a:t>
            </a:r>
          </a:p>
          <a:p>
            <a:r>
              <a:rPr lang="en-US" dirty="0"/>
              <a:t>	operation to be performed (assign or remove a permission)</a:t>
            </a:r>
          </a:p>
          <a:p>
            <a:r>
              <a:rPr lang="en-US" dirty="0"/>
              <a:t>	type of permission (read, write, execute)</a:t>
            </a:r>
          </a:p>
          <a:p>
            <a:pPr marL="0" indent="0">
              <a:buNone/>
            </a:pPr>
            <a:endParaRPr lang="en-US" dirty="0"/>
          </a:p>
          <a:p>
            <a:pPr marL="0" indent="0">
              <a:buNone/>
            </a:pPr>
            <a:endParaRPr lang="en-US" dirty="0"/>
          </a:p>
        </p:txBody>
      </p:sp>
      <p:sp>
        <p:nvSpPr>
          <p:cNvPr id="6" name="Title 1"/>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rPr>
              <a:t>Changing File Permissions - Relative  Permission</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093109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mtClean="0"/>
              <a:t>Dr. Rekha B Venkatapur, Prof &amp; Head,CSE</a:t>
            </a:r>
            <a:endParaRPr lang="en-US" dirty="0"/>
          </a:p>
        </p:txBody>
      </p:sp>
      <p:sp>
        <p:nvSpPr>
          <p:cNvPr id="9" name="Slide Number Placeholder 8"/>
          <p:cNvSpPr>
            <a:spLocks noGrp="1"/>
          </p:cNvSpPr>
          <p:nvPr>
            <p:ph type="sldNum" sz="quarter" idx="12"/>
          </p:nvPr>
        </p:nvSpPr>
        <p:spPr/>
        <p:txBody>
          <a:bodyPr/>
          <a:lstStyle/>
          <a:p>
            <a:fld id="{BDA81EBD-E76A-4F41-A446-2C36F17D92D6}" type="slidenum">
              <a:rPr lang="en-US" smtClean="0"/>
              <a:pPr/>
              <a:t>13</a:t>
            </a:fld>
            <a:endParaRPr lang="en-US"/>
          </a:p>
        </p:txBody>
      </p:sp>
      <p:sp>
        <p:nvSpPr>
          <p:cNvPr id="2" name="Content Placeholder 1"/>
          <p:cNvSpPr>
            <a:spLocks noGrp="1"/>
          </p:cNvSpPr>
          <p:nvPr>
            <p:ph idx="1"/>
          </p:nvPr>
        </p:nvSpPr>
        <p:spPr/>
        <p:txBody>
          <a:bodyPr/>
          <a:lstStyle/>
          <a:p>
            <a:r>
              <a:rPr lang="en-US" b="1" dirty="0" smtClean="0"/>
              <a:t>Category</a:t>
            </a:r>
            <a:r>
              <a:rPr lang="en-US" b="1" dirty="0"/>
              <a:t>	operation		permission</a:t>
            </a:r>
            <a:endParaRPr lang="en-US" dirty="0"/>
          </a:p>
          <a:p>
            <a:r>
              <a:rPr lang="en-US" dirty="0"/>
              <a:t>u - user		+ assign		r - read</a:t>
            </a:r>
          </a:p>
          <a:p>
            <a:r>
              <a:rPr lang="en-US" dirty="0"/>
              <a:t>g - group		- remove		w - write</a:t>
            </a:r>
          </a:p>
          <a:p>
            <a:r>
              <a:rPr lang="en-US" dirty="0"/>
              <a:t>o - </a:t>
            </a:r>
            <a:r>
              <a:rPr lang="en-US" dirty="0" smtClean="0"/>
              <a:t>others</a:t>
            </a:r>
            <a:r>
              <a:rPr lang="en-US" dirty="0"/>
              <a:t>	= absolute		x - execute</a:t>
            </a:r>
          </a:p>
          <a:p>
            <a:r>
              <a:rPr lang="en-US" dirty="0"/>
              <a:t>a - all (</a:t>
            </a:r>
            <a:r>
              <a:rPr lang="en-US" dirty="0" err="1"/>
              <a:t>ugo</a:t>
            </a:r>
            <a:r>
              <a:rPr lang="en-US" dirty="0"/>
              <a:t>) </a:t>
            </a:r>
          </a:p>
          <a:p>
            <a:pPr marL="0" indent="0">
              <a:buNone/>
            </a:pPr>
            <a:r>
              <a:rPr lang="en-US" dirty="0"/>
              <a:t> </a:t>
            </a:r>
          </a:p>
          <a:p>
            <a:pPr marL="0" indent="0">
              <a:buNone/>
            </a:pPr>
            <a:endParaRPr lang="en-US" dirty="0"/>
          </a:p>
        </p:txBody>
      </p:sp>
      <p:sp>
        <p:nvSpPr>
          <p:cNvPr id="6" name="Title 1"/>
          <p:cNvSpPr txBox="1">
            <a:spLocks/>
          </p:cNvSpPr>
          <p:nvPr/>
        </p:nvSpPr>
        <p:spPr>
          <a:xfrm>
            <a:off x="609600" y="427038"/>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rPr>
              <a:t>Changing File Permissions - Relative  Permission (Continued)</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719244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Head,CSE</a:t>
            </a:r>
            <a:endParaRPr lang="en-US" dirty="0"/>
          </a:p>
        </p:txBody>
      </p:sp>
      <p:sp>
        <p:nvSpPr>
          <p:cNvPr id="5" name="Slide Number Placeholder 4"/>
          <p:cNvSpPr>
            <a:spLocks noGrp="1"/>
          </p:cNvSpPr>
          <p:nvPr>
            <p:ph type="sldNum" sz="quarter" idx="12"/>
          </p:nvPr>
        </p:nvSpPr>
        <p:spPr/>
        <p:txBody>
          <a:bodyPr/>
          <a:lstStyle/>
          <a:p>
            <a:fld id="{BDA81EBD-E76A-4F41-A446-2C36F17D92D6}" type="slidenum">
              <a:rPr lang="en-US" smtClean="0"/>
              <a:pPr/>
              <a:t>14</a:t>
            </a:fld>
            <a:endParaRPr lang="en-US"/>
          </a:p>
        </p:txBody>
      </p:sp>
      <p:sp>
        <p:nvSpPr>
          <p:cNvPr id="6" name="Content Placeholder 5"/>
          <p:cNvSpPr>
            <a:spLocks noGrp="1"/>
          </p:cNvSpPr>
          <p:nvPr>
            <p:ph idx="1"/>
          </p:nvPr>
        </p:nvSpPr>
        <p:spPr>
          <a:xfrm>
            <a:off x="533400" y="1371600"/>
            <a:ext cx="8610600" cy="5105400"/>
          </a:xfrm>
        </p:spPr>
        <p:txBody>
          <a:bodyPr>
            <a:normAutofit fontScale="40000" lnSpcReduction="20000"/>
          </a:bodyPr>
          <a:lstStyle/>
          <a:p>
            <a:r>
              <a:rPr lang="en-US" sz="4200" b="1" dirty="0"/>
              <a:t>$</a:t>
            </a:r>
            <a:r>
              <a:rPr lang="en-US" sz="4200" b="1" dirty="0" err="1">
                <a:solidFill>
                  <a:srgbClr val="FF0000"/>
                </a:solidFill>
              </a:rPr>
              <a:t>chmod</a:t>
            </a:r>
            <a:r>
              <a:rPr lang="en-US" sz="4200" b="1" dirty="0">
                <a:solidFill>
                  <a:srgbClr val="FF0000"/>
                </a:solidFill>
              </a:rPr>
              <a:t> </a:t>
            </a:r>
            <a:r>
              <a:rPr lang="en-US" sz="4200" b="1" dirty="0" err="1">
                <a:solidFill>
                  <a:srgbClr val="FF0000"/>
                </a:solidFill>
              </a:rPr>
              <a:t>ugo+x</a:t>
            </a:r>
            <a:r>
              <a:rPr lang="en-US" sz="4200" b="1" dirty="0">
                <a:solidFill>
                  <a:srgbClr val="FF0000"/>
                </a:solidFill>
              </a:rPr>
              <a:t> </a:t>
            </a:r>
            <a:r>
              <a:rPr lang="en-US" sz="4200" b="1" dirty="0" err="1">
                <a:solidFill>
                  <a:srgbClr val="FF0000"/>
                </a:solidFill>
              </a:rPr>
              <a:t>xstart</a:t>
            </a:r>
            <a:r>
              <a:rPr lang="en-US" sz="4200" b="1" dirty="0">
                <a:solidFill>
                  <a:srgbClr val="FF0000"/>
                </a:solidFill>
              </a:rPr>
              <a:t>     </a:t>
            </a:r>
            <a:r>
              <a:rPr lang="en-US" sz="4200" b="1" dirty="0"/>
              <a:t>or</a:t>
            </a:r>
          </a:p>
          <a:p>
            <a:r>
              <a:rPr lang="en-US" sz="4200" b="1" dirty="0">
                <a:solidFill>
                  <a:srgbClr val="FF0000"/>
                </a:solidFill>
              </a:rPr>
              <a:t>$</a:t>
            </a:r>
            <a:r>
              <a:rPr lang="en-US" sz="4200" b="1" dirty="0" err="1">
                <a:solidFill>
                  <a:srgbClr val="FF0000"/>
                </a:solidFill>
              </a:rPr>
              <a:t>chmod</a:t>
            </a:r>
            <a:r>
              <a:rPr lang="en-US" sz="4200" b="1" dirty="0">
                <a:solidFill>
                  <a:srgbClr val="FF0000"/>
                </a:solidFill>
              </a:rPr>
              <a:t> </a:t>
            </a:r>
            <a:r>
              <a:rPr lang="en-US" sz="4200" b="1" dirty="0" err="1">
                <a:solidFill>
                  <a:srgbClr val="FF0000"/>
                </a:solidFill>
              </a:rPr>
              <a:t>a+x</a:t>
            </a:r>
            <a:r>
              <a:rPr lang="en-US" sz="4200" b="1" dirty="0">
                <a:solidFill>
                  <a:srgbClr val="FF0000"/>
                </a:solidFill>
              </a:rPr>
              <a:t> </a:t>
            </a:r>
            <a:r>
              <a:rPr lang="en-US" sz="4200" b="1" dirty="0" err="1">
                <a:solidFill>
                  <a:srgbClr val="FF0000"/>
                </a:solidFill>
              </a:rPr>
              <a:t>xstart</a:t>
            </a:r>
            <a:r>
              <a:rPr lang="en-US" sz="4200" b="1" dirty="0">
                <a:solidFill>
                  <a:srgbClr val="FF0000"/>
                </a:solidFill>
              </a:rPr>
              <a:t>         </a:t>
            </a:r>
            <a:r>
              <a:rPr lang="en-US" sz="4200" b="1" dirty="0"/>
              <a:t>or</a:t>
            </a:r>
          </a:p>
          <a:p>
            <a:r>
              <a:rPr lang="en-US" sz="4200" b="1" dirty="0">
                <a:solidFill>
                  <a:srgbClr val="FF0000"/>
                </a:solidFill>
              </a:rPr>
              <a:t>$</a:t>
            </a:r>
            <a:r>
              <a:rPr lang="en-US" sz="4200" b="1" dirty="0" err="1">
                <a:solidFill>
                  <a:srgbClr val="FF0000"/>
                </a:solidFill>
              </a:rPr>
              <a:t>chmod</a:t>
            </a:r>
            <a:r>
              <a:rPr lang="en-US" sz="4200" b="1" dirty="0">
                <a:solidFill>
                  <a:srgbClr val="FF0000"/>
                </a:solidFill>
              </a:rPr>
              <a:t> +x </a:t>
            </a:r>
            <a:r>
              <a:rPr lang="en-US" sz="4200" b="1" dirty="0" err="1">
                <a:solidFill>
                  <a:srgbClr val="FF0000"/>
                </a:solidFill>
              </a:rPr>
              <a:t>xstart</a:t>
            </a:r>
            <a:endParaRPr lang="en-US" sz="4200" b="1" dirty="0">
              <a:solidFill>
                <a:srgbClr val="FF0000"/>
              </a:solidFill>
            </a:endParaRPr>
          </a:p>
          <a:p>
            <a:r>
              <a:rPr lang="en-US" sz="4200" b="1" dirty="0"/>
              <a:t> </a:t>
            </a:r>
          </a:p>
          <a:p>
            <a:r>
              <a:rPr lang="en-US" sz="4200" b="1" dirty="0"/>
              <a:t>-</a:t>
            </a:r>
            <a:r>
              <a:rPr lang="en-US" sz="4200" b="1" dirty="0" err="1"/>
              <a:t>rwxr</a:t>
            </a:r>
            <a:r>
              <a:rPr lang="en-US" sz="4200" b="1" dirty="0"/>
              <a:t>-</a:t>
            </a:r>
            <a:r>
              <a:rPr lang="en-US" sz="4200" b="1" dirty="0" err="1"/>
              <a:t>xr</a:t>
            </a:r>
            <a:r>
              <a:rPr lang="en-US" sz="4200" b="1" dirty="0"/>
              <a:t>-x 	1	</a:t>
            </a:r>
            <a:r>
              <a:rPr lang="en-US" sz="4200" b="1" dirty="0" err="1"/>
              <a:t>kumar</a:t>
            </a:r>
            <a:r>
              <a:rPr lang="en-US" sz="4200" b="1" dirty="0"/>
              <a:t>	  metal  1906   </a:t>
            </a:r>
            <a:r>
              <a:rPr lang="en-US" sz="4200" b="1" dirty="0" err="1"/>
              <a:t>sep</a:t>
            </a:r>
            <a:r>
              <a:rPr lang="en-US" sz="4200" b="1" dirty="0"/>
              <a:t>      23:38   </a:t>
            </a:r>
            <a:r>
              <a:rPr lang="en-US" sz="4200" b="1" dirty="0" err="1"/>
              <a:t>xstart</a:t>
            </a:r>
            <a:endParaRPr lang="en-US" sz="4200" b="1" dirty="0"/>
          </a:p>
          <a:p>
            <a:r>
              <a:rPr lang="en-US" sz="4200" b="1" dirty="0"/>
              <a:t> </a:t>
            </a:r>
          </a:p>
          <a:p>
            <a:r>
              <a:rPr lang="en-US" sz="4200" b="1" dirty="0" err="1"/>
              <a:t>chmod</a:t>
            </a:r>
            <a:r>
              <a:rPr lang="en-US" sz="4200" b="1" dirty="0"/>
              <a:t> accepts multiple file names in command line</a:t>
            </a:r>
          </a:p>
          <a:p>
            <a:r>
              <a:rPr lang="en-US" sz="4200" b="1" dirty="0"/>
              <a:t> </a:t>
            </a:r>
          </a:p>
          <a:p>
            <a:r>
              <a:rPr lang="en-US" sz="4200" b="1" dirty="0"/>
              <a:t>$</a:t>
            </a:r>
            <a:r>
              <a:rPr lang="en-US" sz="4200" b="1" dirty="0" err="1"/>
              <a:t>chmod</a:t>
            </a:r>
            <a:r>
              <a:rPr lang="en-US" sz="4200" b="1" dirty="0"/>
              <a:t> </a:t>
            </a:r>
            <a:r>
              <a:rPr lang="en-US" sz="4200" b="1" dirty="0" err="1"/>
              <a:t>u+x</a:t>
            </a:r>
            <a:r>
              <a:rPr lang="en-US" sz="4200" b="1" dirty="0"/>
              <a:t> note note1 note3</a:t>
            </a:r>
          </a:p>
          <a:p>
            <a:r>
              <a:rPr lang="en-US" sz="4200" b="1" dirty="0"/>
              <a:t> </a:t>
            </a:r>
          </a:p>
          <a:p>
            <a:r>
              <a:rPr lang="en-US" sz="4200" b="1" dirty="0"/>
              <a:t>Let initially,</a:t>
            </a:r>
          </a:p>
          <a:p>
            <a:r>
              <a:rPr lang="en-US" sz="4200" b="1" dirty="0"/>
              <a:t> </a:t>
            </a:r>
          </a:p>
          <a:p>
            <a:r>
              <a:rPr lang="en-US" sz="4200" b="1" dirty="0"/>
              <a:t>-</a:t>
            </a:r>
            <a:r>
              <a:rPr lang="en-US" sz="4200" b="1" dirty="0" err="1"/>
              <a:t>rwxr</a:t>
            </a:r>
            <a:r>
              <a:rPr lang="en-US" sz="4200" b="1" dirty="0"/>
              <a:t>-</a:t>
            </a:r>
            <a:r>
              <a:rPr lang="en-US" sz="4200" b="1" dirty="0" err="1"/>
              <a:t>xr</a:t>
            </a:r>
            <a:r>
              <a:rPr lang="en-US" sz="4200" b="1" dirty="0"/>
              <a:t>-x 	1   </a:t>
            </a:r>
            <a:r>
              <a:rPr lang="en-US" sz="4200" b="1" dirty="0" err="1"/>
              <a:t>kumar</a:t>
            </a:r>
            <a:r>
              <a:rPr lang="en-US" sz="4200" b="1" dirty="0"/>
              <a:t>   metal   1906   </a:t>
            </a:r>
            <a:r>
              <a:rPr lang="en-US" sz="4200" b="1" dirty="0" err="1"/>
              <a:t>sep</a:t>
            </a:r>
            <a:r>
              <a:rPr lang="en-US" sz="4200" b="1" dirty="0"/>
              <a:t> 23:38    </a:t>
            </a:r>
            <a:r>
              <a:rPr lang="en-US" sz="4200" b="1" dirty="0" err="1"/>
              <a:t>xstart</a:t>
            </a:r>
            <a:endParaRPr lang="en-US" sz="4200" b="1" dirty="0"/>
          </a:p>
          <a:p>
            <a:r>
              <a:rPr lang="en-US" sz="4200" b="1" dirty="0"/>
              <a:t> </a:t>
            </a:r>
          </a:p>
          <a:p>
            <a:r>
              <a:rPr lang="en-US" sz="4200" b="1" dirty="0">
                <a:solidFill>
                  <a:srgbClr val="FF0000"/>
                </a:solidFill>
              </a:rPr>
              <a:t>$</a:t>
            </a:r>
            <a:r>
              <a:rPr lang="en-US" sz="4200" b="1" dirty="0" err="1">
                <a:solidFill>
                  <a:srgbClr val="FF0000"/>
                </a:solidFill>
              </a:rPr>
              <a:t>chmod</a:t>
            </a:r>
            <a:r>
              <a:rPr lang="en-US" sz="4200" b="1" dirty="0">
                <a:solidFill>
                  <a:srgbClr val="FF0000"/>
                </a:solidFill>
              </a:rPr>
              <a:t> go-r </a:t>
            </a:r>
            <a:r>
              <a:rPr lang="en-US" sz="4200" b="1" dirty="0" err="1">
                <a:solidFill>
                  <a:srgbClr val="FF0000"/>
                </a:solidFill>
              </a:rPr>
              <a:t>xstart</a:t>
            </a:r>
            <a:endParaRPr lang="en-US" sz="4200" b="1" dirty="0">
              <a:solidFill>
                <a:srgbClr val="FF0000"/>
              </a:solidFill>
            </a:endParaRPr>
          </a:p>
          <a:p>
            <a:r>
              <a:rPr lang="en-US" sz="4200" b="1" dirty="0"/>
              <a:t> </a:t>
            </a:r>
          </a:p>
          <a:p>
            <a:r>
              <a:rPr lang="en-US" sz="4200" b="1" dirty="0"/>
              <a:t>Then, it becomes </a:t>
            </a:r>
          </a:p>
          <a:p>
            <a:r>
              <a:rPr lang="en-US" sz="4200" b="1" dirty="0"/>
              <a:t> </a:t>
            </a:r>
          </a:p>
          <a:p>
            <a:r>
              <a:rPr lang="en-US" sz="4200" b="1" dirty="0"/>
              <a:t>-</a:t>
            </a:r>
            <a:r>
              <a:rPr lang="en-US" sz="4200" b="1" dirty="0" err="1"/>
              <a:t>rwx</a:t>
            </a:r>
            <a:r>
              <a:rPr lang="en-US" sz="4200" b="1" dirty="0"/>
              <a:t>--x--x 	1   </a:t>
            </a:r>
            <a:r>
              <a:rPr lang="en-US" sz="4200" b="1" dirty="0" err="1"/>
              <a:t>kumar</a:t>
            </a:r>
            <a:r>
              <a:rPr lang="en-US" sz="4200" b="1" dirty="0"/>
              <a:t>   metal   1906   </a:t>
            </a:r>
            <a:r>
              <a:rPr lang="en-US" sz="4200" b="1" dirty="0" err="1"/>
              <a:t>sep</a:t>
            </a:r>
            <a:r>
              <a:rPr lang="en-US" sz="4200" b="1" dirty="0"/>
              <a:t> 23:38    </a:t>
            </a:r>
            <a:r>
              <a:rPr lang="en-US" sz="4200" b="1" dirty="0" err="1"/>
              <a:t>xstart</a:t>
            </a:r>
            <a:endParaRPr lang="en-US" sz="4200" b="1" dirty="0"/>
          </a:p>
          <a:p>
            <a:pPr marL="0" indent="0">
              <a:buNone/>
            </a:pPr>
            <a:endParaRPr lang="en-US" dirty="0"/>
          </a:p>
        </p:txBody>
      </p:sp>
      <p:sp>
        <p:nvSpPr>
          <p:cNvPr id="7" name="Title 6"/>
          <p:cNvSpPr>
            <a:spLocks noGrp="1"/>
          </p:cNvSpPr>
          <p:nvPr>
            <p:ph type="title"/>
          </p:nvPr>
        </p:nvSpPr>
        <p:spPr>
          <a:xfrm>
            <a:off x="990600" y="0"/>
            <a:ext cx="7391400" cy="914400"/>
          </a:xfrm>
        </p:spPr>
        <p:txBody>
          <a:bodyPr>
            <a:normAutofit fontScale="90000"/>
          </a:bodyPr>
          <a:lstStyle/>
          <a:p>
            <a:r>
              <a:rPr lang="en-US" dirty="0" smtClean="0">
                <a:solidFill>
                  <a:schemeClr val="tx2">
                    <a:lumMod val="60000"/>
                    <a:lumOff val="40000"/>
                  </a:schemeClr>
                </a:solidFill>
              </a:rPr>
              <a:t/>
            </a:r>
            <a:br>
              <a:rPr lang="en-US" dirty="0" smtClean="0">
                <a:solidFill>
                  <a:schemeClr val="tx2">
                    <a:lumMod val="60000"/>
                    <a:lumOff val="40000"/>
                  </a:schemeClr>
                </a:solidFill>
              </a:rPr>
            </a:br>
            <a:r>
              <a:rPr lang="en-US" dirty="0" smtClean="0">
                <a:solidFill>
                  <a:schemeClr val="tx2">
                    <a:lumMod val="60000"/>
                    <a:lumOff val="40000"/>
                  </a:schemeClr>
                </a:solidFill>
              </a:rPr>
              <a:t/>
            </a:r>
            <a:br>
              <a:rPr lang="en-US" dirty="0" smtClean="0">
                <a:solidFill>
                  <a:schemeClr val="tx2">
                    <a:lumMod val="60000"/>
                    <a:lumOff val="40000"/>
                  </a:schemeClr>
                </a:solidFill>
              </a:rPr>
            </a:br>
            <a:r>
              <a:rPr lang="en-US" dirty="0" smtClean="0">
                <a:solidFill>
                  <a:schemeClr val="tx2">
                    <a:lumMod val="60000"/>
                    <a:lumOff val="40000"/>
                  </a:schemeClr>
                </a:solidFill>
              </a:rPr>
              <a:t>Changing </a:t>
            </a:r>
            <a:r>
              <a:rPr lang="en-US" dirty="0">
                <a:solidFill>
                  <a:schemeClr val="tx2">
                    <a:lumMod val="60000"/>
                    <a:lumOff val="40000"/>
                  </a:schemeClr>
                </a:solidFill>
              </a:rPr>
              <a:t>File Permissions - Relative  Permission</a:t>
            </a:r>
            <a:br>
              <a:rPr lang="en-US" dirty="0">
                <a:solidFill>
                  <a:schemeClr val="tx2">
                    <a:lumMod val="60000"/>
                    <a:lumOff val="40000"/>
                  </a:schemeClr>
                </a:solidFill>
              </a:rPr>
            </a:br>
            <a:endParaRPr lang="en-US" dirty="0"/>
          </a:p>
        </p:txBody>
      </p:sp>
    </p:spTree>
    <p:extLst>
      <p:ext uri="{BB962C8B-B14F-4D97-AF65-F5344CB8AC3E}">
        <p14:creationId xmlns:p14="http://schemas.microsoft.com/office/powerpoint/2010/main" xmlns="" val="718194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60000"/>
                    <a:lumOff val="40000"/>
                  </a:schemeClr>
                </a:solidFill>
              </a:rPr>
              <a:t>Absolute permission</a:t>
            </a:r>
            <a:endParaRPr lang="en-US" dirty="0">
              <a:solidFill>
                <a:schemeClr val="tx2">
                  <a:lumMod val="60000"/>
                  <a:lumOff val="40000"/>
                </a:schemeClr>
              </a:solidFill>
            </a:endParaRPr>
          </a:p>
        </p:txBody>
      </p:sp>
      <p:sp>
        <p:nvSpPr>
          <p:cNvPr id="3" name="Content Placeholder 2"/>
          <p:cNvSpPr>
            <a:spLocks noGrp="1"/>
          </p:cNvSpPr>
          <p:nvPr>
            <p:ph idx="1"/>
          </p:nvPr>
        </p:nvSpPr>
        <p:spPr/>
        <p:txBody>
          <a:bodyPr>
            <a:normAutofit/>
          </a:bodyPr>
          <a:lstStyle/>
          <a:p>
            <a:r>
              <a:rPr lang="en-US" dirty="0" smtClean="0"/>
              <a:t> Need </a:t>
            </a:r>
            <a:r>
              <a:rPr lang="en-US" dirty="0"/>
              <a:t>not to know the current file permissions. We can set all nine permissions explicitly</a:t>
            </a:r>
            <a:r>
              <a:rPr lang="en-US" dirty="0" smtClean="0"/>
              <a:t>.</a:t>
            </a:r>
          </a:p>
          <a:p>
            <a:r>
              <a:rPr lang="en-US" dirty="0" smtClean="0"/>
              <a:t> </a:t>
            </a:r>
            <a:r>
              <a:rPr lang="en-US" dirty="0"/>
              <a:t>A string of three octal digits is used as an expression. </a:t>
            </a:r>
            <a:endParaRPr lang="en-US" dirty="0" smtClean="0"/>
          </a:p>
          <a:p>
            <a:r>
              <a:rPr lang="en-US" dirty="0" smtClean="0"/>
              <a:t>The </a:t>
            </a:r>
            <a:r>
              <a:rPr lang="en-US" dirty="0"/>
              <a:t>permission can be represented by one octal digit for each category. </a:t>
            </a:r>
            <a:endParaRPr lang="en-US" dirty="0" smtClean="0"/>
          </a:p>
          <a:p>
            <a:pPr marL="0" indent="0">
              <a:buNone/>
            </a:pPr>
            <a:r>
              <a:rPr lang="en-US" dirty="0" smtClean="0"/>
              <a:t>For </a:t>
            </a:r>
            <a:r>
              <a:rPr lang="en-US" dirty="0"/>
              <a:t>each category, we add octal digits. </a:t>
            </a:r>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15</a:t>
            </a:fld>
            <a:endParaRPr lang="en-US"/>
          </a:p>
        </p:txBody>
      </p:sp>
    </p:spTree>
    <p:extLst>
      <p:ext uri="{BB962C8B-B14F-4D97-AF65-F5344CB8AC3E}">
        <p14:creationId xmlns:p14="http://schemas.microsoft.com/office/powerpoint/2010/main" xmlns="" val="1237656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lvl="0"/>
            <a:r>
              <a:rPr lang="en-US" dirty="0"/>
              <a:t>Read permission – 4 (octal 100)</a:t>
            </a:r>
          </a:p>
          <a:p>
            <a:pPr lvl="0"/>
            <a:r>
              <a:rPr lang="en-US" dirty="0"/>
              <a:t>Write permission – 2 (octal 010)</a:t>
            </a:r>
          </a:p>
          <a:p>
            <a:pPr lvl="0"/>
            <a:r>
              <a:rPr lang="en-US" dirty="0"/>
              <a:t>Execute permission – 1 (octal 001)</a:t>
            </a:r>
          </a:p>
          <a:p>
            <a:r>
              <a:rPr lang="en-US" dirty="0"/>
              <a:t> </a:t>
            </a:r>
          </a:p>
          <a:p>
            <a:r>
              <a:rPr lang="en-US" b="1" dirty="0"/>
              <a:t>Octal     	      Permissions       	Significance</a:t>
            </a:r>
            <a:endParaRPr lang="en-US" dirty="0"/>
          </a:p>
          <a:p>
            <a:r>
              <a:rPr lang="en-US" dirty="0"/>
              <a:t>0 			- - - 		no permissions</a:t>
            </a:r>
          </a:p>
          <a:p>
            <a:r>
              <a:rPr lang="en-US" dirty="0"/>
              <a:t>1 			- - x 		execute only</a:t>
            </a:r>
          </a:p>
          <a:p>
            <a:r>
              <a:rPr lang="en-US" dirty="0"/>
              <a:t>2 			- w - 		write only</a:t>
            </a:r>
          </a:p>
          <a:p>
            <a:r>
              <a:rPr lang="en-US" dirty="0"/>
              <a:t>3 			- w x 		write and execute</a:t>
            </a:r>
          </a:p>
          <a:p>
            <a:r>
              <a:rPr lang="en-US" dirty="0"/>
              <a:t>4 			r - - 		read only</a:t>
            </a:r>
          </a:p>
          <a:p>
            <a:r>
              <a:rPr lang="en-US" dirty="0"/>
              <a:t>5 			r - x 		read and execute</a:t>
            </a:r>
          </a:p>
          <a:p>
            <a:r>
              <a:rPr lang="en-US" dirty="0"/>
              <a:t>6 			r w - 		read and </a:t>
            </a:r>
            <a:r>
              <a:rPr lang="en-US" dirty="0" smtClean="0"/>
              <a:t>write</a:t>
            </a:r>
          </a:p>
          <a:p>
            <a:r>
              <a:rPr lang="en-US" dirty="0" smtClean="0"/>
              <a:t>7 </a:t>
            </a:r>
            <a:r>
              <a:rPr lang="en-US" dirty="0"/>
              <a:t>			r w x 		read, write and </a:t>
            </a:r>
            <a:r>
              <a:rPr lang="en-US" dirty="0" smtClean="0"/>
              <a:t>execute</a:t>
            </a:r>
          </a:p>
          <a:p>
            <a:pPr marL="0" indent="0">
              <a:buNone/>
            </a:pPr>
            <a:r>
              <a:rPr lang="en-US" b="1" dirty="0" smtClean="0"/>
              <a:t>777 indicates   read, write and execute permission for all category i.e. for user/owner, group and for others.</a:t>
            </a:r>
            <a:r>
              <a:rPr lang="en-US" b="1" dirty="0"/>
              <a:t> </a:t>
            </a:r>
            <a:r>
              <a:rPr lang="en-US" b="1" dirty="0" smtClean="0"/>
              <a:t>But </a:t>
            </a:r>
            <a:r>
              <a:rPr lang="en-US" b="1" dirty="0"/>
              <a:t>still we can prevent a file from being </a:t>
            </a:r>
            <a:r>
              <a:rPr lang="en-US" b="1" dirty="0" smtClean="0"/>
              <a:t>deleted</a:t>
            </a:r>
          </a:p>
          <a:p>
            <a:pPr marL="0" indent="0">
              <a:buNone/>
            </a:pPr>
            <a:endParaRPr lang="en-US" b="1" dirty="0" smtClean="0"/>
          </a:p>
          <a:p>
            <a:pPr marL="0" indent="0">
              <a:buNone/>
            </a:pPr>
            <a:r>
              <a:rPr lang="en-US" b="1" dirty="0" smtClean="0"/>
              <a:t>000 </a:t>
            </a:r>
            <a:r>
              <a:rPr lang="en-US" b="1" dirty="0"/>
              <a:t>signifies absence of all permissions for all categories, but still we can delete a file. It is the directory permissions that determine whether a file can be deleted or not</a:t>
            </a:r>
          </a:p>
          <a:p>
            <a:endParaRPr lang="en-US" b="1" dirty="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16</a:t>
            </a:fld>
            <a:endParaRPr lang="en-US"/>
          </a:p>
        </p:txBody>
      </p:sp>
      <p:sp>
        <p:nvSpPr>
          <p:cNvPr id="6" name="Title 1"/>
          <p:cNvSpPr>
            <a:spLocks noGrp="1"/>
          </p:cNvSpPr>
          <p:nvPr>
            <p:ph type="title"/>
          </p:nvPr>
        </p:nvSpPr>
        <p:spPr/>
        <p:txBody>
          <a:bodyPr/>
          <a:lstStyle/>
          <a:p>
            <a:r>
              <a:rPr lang="en-US" dirty="0" smtClean="0">
                <a:solidFill>
                  <a:schemeClr val="tx2">
                    <a:lumMod val="60000"/>
                    <a:lumOff val="40000"/>
                  </a:schemeClr>
                </a:solidFill>
              </a:rPr>
              <a:t>Absolute permission</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2414834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2">
                    <a:lumMod val="40000"/>
                    <a:lumOff val="60000"/>
                  </a:schemeClr>
                </a:solidFill>
              </a:rPr>
              <a:t>Comparison of commands using relative and absolute permissions</a:t>
            </a:r>
            <a:endParaRPr lang="en-US" dirty="0">
              <a:solidFill>
                <a:schemeClr val="tx2">
                  <a:lumMod val="40000"/>
                  <a:lumOff val="60000"/>
                </a:schemeClr>
              </a:solidFill>
            </a:endParaRPr>
          </a:p>
        </p:txBody>
      </p:sp>
      <p:sp>
        <p:nvSpPr>
          <p:cNvPr id="3" name="Content Placeholder 2"/>
          <p:cNvSpPr>
            <a:spLocks noGrp="1"/>
          </p:cNvSpPr>
          <p:nvPr>
            <p:ph idx="1"/>
          </p:nvPr>
        </p:nvSpPr>
        <p:spPr/>
        <p:txBody>
          <a:bodyPr>
            <a:normAutofit fontScale="77500" lnSpcReduction="20000"/>
          </a:bodyPr>
          <a:lstStyle/>
          <a:p>
            <a:r>
              <a:rPr lang="en-US" b="1" dirty="0"/>
              <a:t>Using relative permission, we have,</a:t>
            </a:r>
          </a:p>
          <a:p>
            <a:r>
              <a:rPr lang="en-US" b="1" dirty="0">
                <a:solidFill>
                  <a:srgbClr val="FF0000"/>
                </a:solidFill>
              </a:rPr>
              <a:t>$</a:t>
            </a:r>
            <a:r>
              <a:rPr lang="en-US" b="1" dirty="0" err="1">
                <a:solidFill>
                  <a:srgbClr val="FF0000"/>
                </a:solidFill>
              </a:rPr>
              <a:t>chmod</a:t>
            </a:r>
            <a:r>
              <a:rPr lang="en-US" b="1" dirty="0">
                <a:solidFill>
                  <a:srgbClr val="FF0000"/>
                </a:solidFill>
              </a:rPr>
              <a:t> </a:t>
            </a:r>
            <a:r>
              <a:rPr lang="en-US" b="1" dirty="0" err="1">
                <a:solidFill>
                  <a:srgbClr val="FF0000"/>
                </a:solidFill>
              </a:rPr>
              <a:t>a+rw</a:t>
            </a:r>
            <a:r>
              <a:rPr lang="en-US" b="1" dirty="0">
                <a:solidFill>
                  <a:srgbClr val="FF0000"/>
                </a:solidFill>
              </a:rPr>
              <a:t> </a:t>
            </a:r>
            <a:r>
              <a:rPr lang="en-US" b="1" dirty="0" err="1">
                <a:solidFill>
                  <a:srgbClr val="FF0000"/>
                </a:solidFill>
              </a:rPr>
              <a:t>xstart</a:t>
            </a:r>
            <a:endParaRPr lang="en-US" b="1" dirty="0">
              <a:solidFill>
                <a:srgbClr val="FF0000"/>
              </a:solidFill>
            </a:endParaRPr>
          </a:p>
          <a:p>
            <a:pPr marL="0" indent="0">
              <a:buNone/>
            </a:pPr>
            <a:r>
              <a:rPr lang="en-US" b="1" dirty="0"/>
              <a:t> </a:t>
            </a:r>
          </a:p>
          <a:p>
            <a:r>
              <a:rPr lang="en-US" b="1" dirty="0"/>
              <a:t>Using absolute permission, we have,</a:t>
            </a:r>
          </a:p>
          <a:p>
            <a:pPr marL="0" indent="0">
              <a:buNone/>
            </a:pPr>
            <a:r>
              <a:rPr lang="en-US" b="1" dirty="0"/>
              <a:t> </a:t>
            </a:r>
          </a:p>
          <a:p>
            <a:r>
              <a:rPr lang="en-US" b="1" dirty="0"/>
              <a:t>	</a:t>
            </a:r>
            <a:r>
              <a:rPr lang="en-US" b="1" dirty="0">
                <a:solidFill>
                  <a:srgbClr val="FF0000"/>
                </a:solidFill>
              </a:rPr>
              <a:t>$</a:t>
            </a:r>
            <a:r>
              <a:rPr lang="en-US" b="1" dirty="0" err="1">
                <a:solidFill>
                  <a:srgbClr val="FF0000"/>
                </a:solidFill>
              </a:rPr>
              <a:t>chmod</a:t>
            </a:r>
            <a:r>
              <a:rPr lang="en-US" b="1" dirty="0">
                <a:solidFill>
                  <a:srgbClr val="FF0000"/>
                </a:solidFill>
              </a:rPr>
              <a:t> 666 </a:t>
            </a:r>
            <a:r>
              <a:rPr lang="en-US" b="1" dirty="0" err="1" smtClean="0">
                <a:solidFill>
                  <a:srgbClr val="FF0000"/>
                </a:solidFill>
              </a:rPr>
              <a:t>xstart</a:t>
            </a:r>
            <a:endParaRPr lang="en-US" b="1" dirty="0" smtClean="0">
              <a:solidFill>
                <a:srgbClr val="FF0000"/>
              </a:solidFill>
            </a:endParaRPr>
          </a:p>
          <a:p>
            <a:endParaRPr lang="en-US" b="1" dirty="0"/>
          </a:p>
          <a:p>
            <a:pPr marL="0" indent="0">
              <a:buNone/>
            </a:pPr>
            <a:r>
              <a:rPr lang="en-US" b="1" dirty="0"/>
              <a:t> </a:t>
            </a:r>
            <a:r>
              <a:rPr lang="en-US" b="1" dirty="0" smtClean="0"/>
              <a:t>Other examples of  absolute permissions</a:t>
            </a:r>
            <a:endParaRPr lang="en-US" b="1" dirty="0"/>
          </a:p>
          <a:p>
            <a:r>
              <a:rPr lang="en-US" b="1" dirty="0"/>
              <a:t>	 $</a:t>
            </a:r>
            <a:r>
              <a:rPr lang="en-US" b="1" dirty="0" err="1"/>
              <a:t>chmod</a:t>
            </a:r>
            <a:r>
              <a:rPr lang="en-US" b="1" dirty="0"/>
              <a:t> 644 </a:t>
            </a:r>
            <a:r>
              <a:rPr lang="en-US" b="1" dirty="0" err="1"/>
              <a:t>xstart</a:t>
            </a:r>
            <a:endParaRPr lang="en-US" b="1" dirty="0"/>
          </a:p>
          <a:p>
            <a:r>
              <a:rPr lang="en-US" b="1" dirty="0"/>
              <a:t>	 $</a:t>
            </a:r>
            <a:r>
              <a:rPr lang="en-US" b="1" dirty="0" err="1"/>
              <a:t>chmod</a:t>
            </a:r>
            <a:r>
              <a:rPr lang="en-US" b="1" dirty="0"/>
              <a:t> 761 </a:t>
            </a:r>
            <a:r>
              <a:rPr lang="en-US" b="1" dirty="0" err="1" smtClean="0"/>
              <a:t>xstart</a:t>
            </a:r>
            <a:endParaRPr lang="en-US" b="1" dirty="0" smtClean="0"/>
          </a:p>
          <a:p>
            <a:pPr>
              <a:buNone/>
            </a:pPr>
            <a:r>
              <a:rPr lang="en-US" b="1" dirty="0" smtClean="0">
                <a:solidFill>
                  <a:srgbClr val="FF0000"/>
                </a:solidFill>
              </a:rPr>
              <a:t>* </a:t>
            </a:r>
            <a:r>
              <a:rPr lang="en-US" sz="2600" b="1" dirty="0" smtClean="0">
                <a:solidFill>
                  <a:srgbClr val="FF0000"/>
                </a:solidFill>
              </a:rPr>
              <a:t>Note: The default file permissions are  644(may vary)</a:t>
            </a:r>
            <a:endParaRPr lang="en-US" sz="2600" b="1" dirty="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17</a:t>
            </a:fld>
            <a:endParaRPr lang="en-US"/>
          </a:p>
        </p:txBody>
      </p:sp>
    </p:spTree>
    <p:extLst>
      <p:ext uri="{BB962C8B-B14F-4D97-AF65-F5344CB8AC3E}">
        <p14:creationId xmlns:p14="http://schemas.microsoft.com/office/powerpoint/2010/main" xmlns="" val="3125949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Directory Permissions</a:t>
            </a:r>
            <a:r>
              <a:rPr lang="en-US" dirty="0" smtClean="0">
                <a:solidFill>
                  <a:srgbClr val="00B0F0"/>
                </a:solidFill>
              </a:rPr>
              <a:t/>
            </a:r>
            <a:br>
              <a:rPr lang="en-US" dirty="0" smtClean="0">
                <a:solidFill>
                  <a:srgbClr val="00B0F0"/>
                </a:solidFill>
              </a:rPr>
            </a:br>
            <a:endParaRPr lang="en-US" dirty="0">
              <a:solidFill>
                <a:srgbClr val="00B0F0"/>
              </a:solidFill>
            </a:endParaRPr>
          </a:p>
        </p:txBody>
      </p:sp>
      <p:sp>
        <p:nvSpPr>
          <p:cNvPr id="3" name="Content Placeholder 2"/>
          <p:cNvSpPr>
            <a:spLocks noGrp="1"/>
          </p:cNvSpPr>
          <p:nvPr>
            <p:ph idx="1"/>
          </p:nvPr>
        </p:nvSpPr>
        <p:spPr>
          <a:xfrm>
            <a:off x="457200" y="1066800"/>
            <a:ext cx="8229600" cy="4525963"/>
          </a:xfrm>
        </p:spPr>
        <p:txBody>
          <a:bodyPr>
            <a:normAutofit fontScale="47500" lnSpcReduction="20000"/>
          </a:bodyPr>
          <a:lstStyle/>
          <a:p>
            <a:pPr>
              <a:buNone/>
            </a:pPr>
            <a:r>
              <a:rPr lang="en-US" sz="4400" b="1" dirty="0" smtClean="0"/>
              <a:t> </a:t>
            </a:r>
            <a:r>
              <a:rPr lang="en-US" sz="4400" b="1" dirty="0" smtClean="0">
                <a:solidFill>
                  <a:srgbClr val="FF0000"/>
                </a:solidFill>
              </a:rPr>
              <a:t>* Note : The default directory permissions are 755(May vary from system to system)</a:t>
            </a:r>
          </a:p>
          <a:p>
            <a:pPr>
              <a:buNone/>
            </a:pPr>
            <a:endParaRPr lang="en-US" dirty="0" smtClean="0"/>
          </a:p>
          <a:p>
            <a:r>
              <a:rPr lang="en-US" dirty="0" smtClean="0"/>
              <a:t>It is possible that a file cannot be accessed even though it has read permission, and can be removed even when it is write protected. Ex: The default permissions of a directory are,		</a:t>
            </a:r>
          </a:p>
          <a:p>
            <a:pPr>
              <a:buNone/>
            </a:pPr>
            <a:r>
              <a:rPr lang="en-US" dirty="0" smtClean="0"/>
              <a:t>		     </a:t>
            </a:r>
            <a:r>
              <a:rPr lang="en-US" dirty="0" err="1" smtClean="0"/>
              <a:t>rwxr</a:t>
            </a:r>
            <a:r>
              <a:rPr lang="en-US" dirty="0" smtClean="0"/>
              <a:t>-</a:t>
            </a:r>
            <a:r>
              <a:rPr lang="en-US" dirty="0" err="1" smtClean="0"/>
              <a:t>xr</a:t>
            </a:r>
            <a:r>
              <a:rPr lang="en-US" dirty="0" smtClean="0"/>
              <a:t>-x (755)</a:t>
            </a:r>
          </a:p>
          <a:p>
            <a:pPr>
              <a:buNone/>
            </a:pPr>
            <a:r>
              <a:rPr lang="en-US" dirty="0" smtClean="0"/>
              <a:t> </a:t>
            </a:r>
          </a:p>
          <a:p>
            <a:r>
              <a:rPr lang="en-US" dirty="0" smtClean="0"/>
              <a:t>A directory must never be writable by group and others</a:t>
            </a:r>
          </a:p>
          <a:p>
            <a:pPr>
              <a:buNone/>
            </a:pPr>
            <a:endParaRPr lang="en-US" dirty="0" smtClean="0"/>
          </a:p>
          <a:p>
            <a:r>
              <a:rPr lang="en-US" dirty="0" smtClean="0"/>
              <a:t>Example:</a:t>
            </a:r>
          </a:p>
          <a:p>
            <a:pPr>
              <a:buNone/>
            </a:pPr>
            <a:endParaRPr lang="en-US" dirty="0" smtClean="0"/>
          </a:p>
          <a:p>
            <a:pPr>
              <a:buNone/>
            </a:pPr>
            <a:r>
              <a:rPr lang="en-US" dirty="0" smtClean="0"/>
              <a:t>    $</a:t>
            </a:r>
            <a:r>
              <a:rPr lang="en-US" dirty="0" err="1" smtClean="0"/>
              <a:t>mkdir</a:t>
            </a:r>
            <a:r>
              <a:rPr lang="en-US" dirty="0" smtClean="0"/>
              <a:t> </a:t>
            </a:r>
            <a:r>
              <a:rPr lang="en-US" dirty="0" err="1" smtClean="0"/>
              <a:t>c_progs</a:t>
            </a:r>
            <a:endParaRPr lang="en-US" dirty="0" smtClean="0"/>
          </a:p>
          <a:p>
            <a:pPr>
              <a:buNone/>
            </a:pPr>
            <a:endParaRPr lang="en-US" dirty="0" smtClean="0"/>
          </a:p>
          <a:p>
            <a:r>
              <a:rPr lang="en-US" dirty="0" smtClean="0"/>
              <a:t>$</a:t>
            </a:r>
            <a:r>
              <a:rPr lang="en-US" dirty="0" err="1" smtClean="0"/>
              <a:t>ls</a:t>
            </a:r>
            <a:r>
              <a:rPr lang="en-US" dirty="0" smtClean="0"/>
              <a:t> –ld </a:t>
            </a:r>
            <a:r>
              <a:rPr lang="en-US" dirty="0" err="1" smtClean="0"/>
              <a:t>c_progs</a:t>
            </a:r>
            <a:endParaRPr lang="en-US" dirty="0" smtClean="0"/>
          </a:p>
          <a:p>
            <a:pPr>
              <a:buNone/>
            </a:pPr>
            <a:endParaRPr lang="en-US" dirty="0" smtClean="0"/>
          </a:p>
          <a:p>
            <a:pPr>
              <a:buNone/>
            </a:pPr>
            <a:r>
              <a:rPr lang="en-US" dirty="0" smtClean="0"/>
              <a:t>     </a:t>
            </a:r>
            <a:r>
              <a:rPr lang="en-US" dirty="0" err="1" smtClean="0"/>
              <a:t>drwxr</a:t>
            </a:r>
            <a:r>
              <a:rPr lang="en-US" dirty="0" smtClean="0"/>
              <a:t>-</a:t>
            </a:r>
            <a:r>
              <a:rPr lang="en-US" dirty="0" err="1" smtClean="0"/>
              <a:t>xr</a:t>
            </a:r>
            <a:r>
              <a:rPr lang="en-US" dirty="0" smtClean="0"/>
              <a:t>-x  	2  </a:t>
            </a:r>
            <a:r>
              <a:rPr lang="en-US" dirty="0" err="1" smtClean="0"/>
              <a:t>kumar</a:t>
            </a:r>
            <a:r>
              <a:rPr lang="en-US" dirty="0" smtClean="0"/>
              <a:t>  metal  512  may  9  09:57  </a:t>
            </a:r>
            <a:r>
              <a:rPr lang="en-US" dirty="0" err="1" smtClean="0"/>
              <a:t>c_progs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The Shell</a:t>
            </a:r>
            <a:endParaRPr lang="en-US" dirty="0">
              <a:solidFill>
                <a:srgbClr val="00B0F0"/>
              </a:solidFill>
            </a:endParaRPr>
          </a:p>
        </p:txBody>
      </p:sp>
      <p:sp>
        <p:nvSpPr>
          <p:cNvPr id="3" name="Content Placeholder 2"/>
          <p:cNvSpPr>
            <a:spLocks noGrp="1"/>
          </p:cNvSpPr>
          <p:nvPr>
            <p:ph idx="1"/>
          </p:nvPr>
        </p:nvSpPr>
        <p:spPr/>
        <p:txBody>
          <a:bodyPr>
            <a:normAutofit fontScale="55000" lnSpcReduction="20000"/>
          </a:bodyPr>
          <a:lstStyle/>
          <a:p>
            <a:r>
              <a:rPr lang="en-US" b="1" dirty="0" smtClean="0"/>
              <a:t>Introduction</a:t>
            </a:r>
            <a:endParaRPr lang="en-US" dirty="0" smtClean="0"/>
          </a:p>
          <a:p>
            <a:r>
              <a:rPr lang="en-US" dirty="0" smtClean="0"/>
              <a:t> Shell acts as both a command interpreter as well as a programming facility. </a:t>
            </a:r>
          </a:p>
          <a:p>
            <a:pPr>
              <a:buNone/>
            </a:pPr>
            <a:endParaRPr lang="en-US" dirty="0" smtClean="0"/>
          </a:p>
          <a:p>
            <a:r>
              <a:rPr lang="en-US" b="1" dirty="0" smtClean="0"/>
              <a:t>Objectives</a:t>
            </a:r>
            <a:endParaRPr lang="en-US" dirty="0" smtClean="0"/>
          </a:p>
          <a:p>
            <a:pPr lvl="0"/>
            <a:r>
              <a:rPr lang="en-US" dirty="0" smtClean="0"/>
              <a:t>The Shell and its interpretive cycle</a:t>
            </a:r>
          </a:p>
          <a:p>
            <a:pPr lvl="0"/>
            <a:r>
              <a:rPr lang="en-US" dirty="0" smtClean="0"/>
              <a:t>Pattern Matching – The wild-cards</a:t>
            </a:r>
          </a:p>
          <a:p>
            <a:pPr lvl="0"/>
            <a:r>
              <a:rPr lang="en-US" dirty="0" smtClean="0"/>
              <a:t>Escaping and Quoting</a:t>
            </a:r>
          </a:p>
          <a:p>
            <a:pPr lvl="0"/>
            <a:r>
              <a:rPr lang="en-US" dirty="0" smtClean="0"/>
              <a:t>Redirection – The three standard files</a:t>
            </a:r>
          </a:p>
          <a:p>
            <a:pPr lvl="0"/>
            <a:r>
              <a:rPr lang="en-US" dirty="0" smtClean="0"/>
              <a:t>Filters – Using both standard input and standard output</a:t>
            </a:r>
          </a:p>
          <a:p>
            <a:pPr lvl="0"/>
            <a:r>
              <a:rPr lang="en-US" dirty="0" smtClean="0"/>
              <a:t>/dev/null and /dev/</a:t>
            </a:r>
            <a:r>
              <a:rPr lang="en-US" dirty="0" err="1" smtClean="0"/>
              <a:t>tty</a:t>
            </a:r>
            <a:r>
              <a:rPr lang="en-US" dirty="0" smtClean="0"/>
              <a:t> – The two special files</a:t>
            </a:r>
          </a:p>
          <a:p>
            <a:pPr lvl="0"/>
            <a:r>
              <a:rPr lang="en-US" dirty="0" smtClean="0"/>
              <a:t>Pipes</a:t>
            </a:r>
          </a:p>
          <a:p>
            <a:pPr lvl="0"/>
            <a:r>
              <a:rPr lang="en-US" dirty="0" smtClean="0"/>
              <a:t>tee – Creating a tee</a:t>
            </a:r>
          </a:p>
          <a:p>
            <a:pPr lvl="0"/>
            <a:r>
              <a:rPr lang="en-US" dirty="0" smtClean="0"/>
              <a:t>Command Substitution</a:t>
            </a:r>
          </a:p>
          <a:p>
            <a:pPr lvl="0"/>
            <a:r>
              <a:rPr lang="en-US" dirty="0" smtClean="0"/>
              <a:t>Shell Variables</a:t>
            </a:r>
          </a:p>
          <a:p>
            <a:endParaRPr lang="en-US" dirty="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Dr. Rekha B Venkatapur, Prof &amp; Head,CSE</a:t>
            </a:r>
            <a:endParaRPr lang="en-US" dirty="0"/>
          </a:p>
        </p:txBody>
      </p:sp>
      <p:sp>
        <p:nvSpPr>
          <p:cNvPr id="5" name="Slide Number Placeholder 4"/>
          <p:cNvSpPr>
            <a:spLocks noGrp="1"/>
          </p:cNvSpPr>
          <p:nvPr>
            <p:ph type="sldNum" sz="quarter" idx="12"/>
          </p:nvPr>
        </p:nvSpPr>
        <p:spPr/>
        <p:txBody>
          <a:bodyPr/>
          <a:lstStyle/>
          <a:p>
            <a:fld id="{BDA81EBD-E76A-4F41-A446-2C36F17D92D6}" type="slidenum">
              <a:rPr lang="en-US" smtClean="0"/>
              <a:pPr/>
              <a:t>2</a:t>
            </a:fld>
            <a:endParaRPr lang="en-US"/>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62000" y="990600"/>
            <a:ext cx="8061434"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78645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715962"/>
          </a:xfrm>
        </p:spPr>
        <p:txBody>
          <a:bodyPr>
            <a:normAutofit fontScale="90000"/>
          </a:bodyPr>
          <a:lstStyle/>
          <a:p>
            <a:r>
              <a:rPr lang="en-US" b="1" dirty="0" smtClean="0">
                <a:solidFill>
                  <a:srgbClr val="00B0F0"/>
                </a:solidFill>
              </a:rPr>
              <a:t>The shell and its interpretive cycle</a:t>
            </a:r>
            <a:endParaRPr lang="en-US" dirty="0">
              <a:solidFill>
                <a:srgbClr val="00B0F0"/>
              </a:solidFill>
            </a:endParaRPr>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20</a:t>
            </a:fld>
            <a:endParaRPr lang="en-US"/>
          </a:p>
        </p:txBody>
      </p:sp>
      <p:pic>
        <p:nvPicPr>
          <p:cNvPr id="6" name="Content Placeholder 5"/>
          <p:cNvPicPr>
            <a:picLocks noGrp="1"/>
          </p:cNvPicPr>
          <p:nvPr>
            <p:ph idx="1"/>
          </p:nvPr>
        </p:nvPicPr>
        <p:blipFill>
          <a:blip r:embed="rId2">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rot="5400000">
            <a:off x="1678945" y="2435854"/>
            <a:ext cx="4997215" cy="2868706"/>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Activities in Interpretive cycle</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smtClean="0"/>
              <a:t>The shell issues the prompt and waits for you to enter a command.</a:t>
            </a:r>
          </a:p>
          <a:p>
            <a:pPr marL="514350" indent="-514350">
              <a:buFont typeface="+mj-lt"/>
              <a:buAutoNum type="arabicPeriod"/>
            </a:pPr>
            <a:r>
              <a:rPr lang="en-US" dirty="0" smtClean="0"/>
              <a:t>After a command is entered, the shell scans the command line for </a:t>
            </a:r>
            <a:r>
              <a:rPr lang="en-US" dirty="0" err="1" smtClean="0"/>
              <a:t>metacharacters</a:t>
            </a:r>
            <a:r>
              <a:rPr lang="en-US" dirty="0" smtClean="0"/>
              <a:t> and expands abbreviations (like the * in </a:t>
            </a:r>
            <a:r>
              <a:rPr lang="en-US" dirty="0" err="1" smtClean="0"/>
              <a:t>rm</a:t>
            </a:r>
            <a:r>
              <a:rPr lang="en-US" dirty="0" smtClean="0"/>
              <a:t> *) to recreate a simplified command line.</a:t>
            </a:r>
          </a:p>
          <a:p>
            <a:pPr marL="514350" indent="-514350">
              <a:buFont typeface="+mj-lt"/>
              <a:buAutoNum type="arabicPeriod"/>
            </a:pPr>
            <a:r>
              <a:rPr lang="en-US" dirty="0" smtClean="0"/>
              <a:t>It then passes on the command line to the kernel for execution.</a:t>
            </a:r>
          </a:p>
          <a:p>
            <a:pPr marL="514350" indent="-514350">
              <a:buFont typeface="+mj-lt"/>
              <a:buAutoNum type="arabicPeriod"/>
            </a:pPr>
            <a:r>
              <a:rPr lang="en-US" dirty="0" smtClean="0"/>
              <a:t>The shell waits for the command to complete and normally can’t do any work while the command is running.</a:t>
            </a:r>
          </a:p>
          <a:p>
            <a:pPr marL="514350" indent="-514350">
              <a:buFont typeface="+mj-lt"/>
              <a:buAutoNum type="arabicPeriod"/>
            </a:pPr>
            <a:r>
              <a:rPr lang="en-US" dirty="0" smtClean="0"/>
              <a:t>After the command execution is complete, the prompt reappears and the shell returns to its waiting role to start the next cycle. You are free to enter another command.</a:t>
            </a:r>
          </a:p>
          <a:p>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 Pattern Matching – The Wild-Cards</a:t>
            </a:r>
            <a:endParaRPr lang="en-US" dirty="0">
              <a:solidFill>
                <a:srgbClr val="00B0F0"/>
              </a:solidFill>
            </a:endParaRPr>
          </a:p>
        </p:txBody>
      </p:sp>
      <p:sp>
        <p:nvSpPr>
          <p:cNvPr id="3" name="Content Placeholder 2"/>
          <p:cNvSpPr>
            <a:spLocks noGrp="1"/>
          </p:cNvSpPr>
          <p:nvPr>
            <p:ph idx="1"/>
          </p:nvPr>
        </p:nvSpPr>
        <p:spPr>
          <a:xfrm>
            <a:off x="533400" y="1219200"/>
            <a:ext cx="8229600" cy="4525963"/>
          </a:xfrm>
        </p:spPr>
        <p:txBody>
          <a:bodyPr>
            <a:normAutofit/>
          </a:bodyPr>
          <a:lstStyle/>
          <a:p>
            <a:r>
              <a:rPr lang="en-US" sz="2000" b="1" dirty="0" smtClean="0"/>
              <a:t>A pattern is framed using ordinary characters and a </a:t>
            </a:r>
            <a:r>
              <a:rPr lang="en-US" sz="2000" b="1" dirty="0" err="1" smtClean="0"/>
              <a:t>metacharacter</a:t>
            </a:r>
            <a:r>
              <a:rPr lang="en-US" sz="2000" b="1" dirty="0" smtClean="0"/>
              <a:t> </a:t>
            </a:r>
          </a:p>
          <a:p>
            <a:pPr>
              <a:buNone/>
            </a:pPr>
            <a:r>
              <a:rPr lang="en-US" sz="2000" b="1" dirty="0" smtClean="0"/>
              <a:t>       (like *) using well -defined rules</a:t>
            </a:r>
          </a:p>
          <a:p>
            <a:r>
              <a:rPr lang="en-US" sz="2000" b="1" dirty="0" smtClean="0"/>
              <a:t>pattern can then be used as an argument to the command, and the shell will expand it suitably before the command is executed</a:t>
            </a:r>
          </a:p>
          <a:p>
            <a:pPr>
              <a:buNone/>
            </a:pPr>
            <a:endParaRPr lang="en-US" sz="2000" b="1" dirty="0" smtClean="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22</a:t>
            </a:fld>
            <a:endParaRPr lang="en-US"/>
          </a:p>
        </p:txBody>
      </p:sp>
      <p:graphicFrame>
        <p:nvGraphicFramePr>
          <p:cNvPr id="6" name="Content Placeholder 5"/>
          <p:cNvGraphicFramePr>
            <a:graphicFrameLocks/>
          </p:cNvGraphicFramePr>
          <p:nvPr/>
        </p:nvGraphicFramePr>
        <p:xfrm>
          <a:off x="228600" y="2743200"/>
          <a:ext cx="8153400" cy="3627120"/>
        </p:xfrm>
        <a:graphic>
          <a:graphicData uri="http://schemas.openxmlformats.org/drawingml/2006/table">
            <a:tbl>
              <a:tblPr firstRow="1" bandRow="1">
                <a:tableStyleId>{5C22544A-7EE6-4342-B048-85BDC9FD1C3A}</a:tableStyleId>
              </a:tblPr>
              <a:tblGrid>
                <a:gridCol w="2057400"/>
                <a:gridCol w="6096000"/>
              </a:tblGrid>
              <a:tr h="370840">
                <a:tc>
                  <a:txBody>
                    <a:bodyPr/>
                    <a:lstStyle/>
                    <a:p>
                      <a:pPr marL="0" marR="0">
                        <a:lnSpc>
                          <a:spcPct val="115000"/>
                        </a:lnSpc>
                        <a:spcBef>
                          <a:spcPts val="0"/>
                        </a:spcBef>
                        <a:spcAft>
                          <a:spcPts val="0"/>
                        </a:spcAft>
                      </a:pPr>
                      <a:r>
                        <a:rPr lang="en-US" sz="2000" dirty="0">
                          <a:latin typeface="Times New Roman"/>
                          <a:ea typeface="Times New Roman"/>
                        </a:rPr>
                        <a:t>Wild-Card</a:t>
                      </a:r>
                    </a:p>
                  </a:txBody>
                  <a:tcPr marL="68580" marR="68580" marT="0" marB="0"/>
                </a:tc>
                <a:tc>
                  <a:txBody>
                    <a:bodyPr/>
                    <a:lstStyle/>
                    <a:p>
                      <a:pPr marL="0" marR="0">
                        <a:lnSpc>
                          <a:spcPct val="115000"/>
                        </a:lnSpc>
                        <a:spcBef>
                          <a:spcPts val="0"/>
                        </a:spcBef>
                        <a:spcAft>
                          <a:spcPts val="0"/>
                        </a:spcAft>
                      </a:pPr>
                      <a:r>
                        <a:rPr lang="en-US" sz="2000">
                          <a:latin typeface="Times New Roman"/>
                          <a:ea typeface="Times New Roman"/>
                        </a:rPr>
                        <a:t>Matches</a:t>
                      </a:r>
                    </a:p>
                  </a:txBody>
                  <a:tcPr marL="68580" marR="68580" marT="0" marB="0"/>
                </a:tc>
              </a:tr>
              <a:tr h="370840">
                <a:tc>
                  <a:txBody>
                    <a:bodyPr/>
                    <a:lstStyle/>
                    <a:p>
                      <a:pPr marL="0" marR="0">
                        <a:lnSpc>
                          <a:spcPct val="115000"/>
                        </a:lnSpc>
                        <a:spcBef>
                          <a:spcPts val="0"/>
                        </a:spcBef>
                        <a:spcAft>
                          <a:spcPts val="0"/>
                        </a:spcAft>
                      </a:pPr>
                      <a:r>
                        <a:rPr lang="en-US" sz="2000" dirty="0">
                          <a:latin typeface="Times New Roman"/>
                          <a:ea typeface="Times New Roman"/>
                        </a:rPr>
                        <a:t>*</a:t>
                      </a:r>
                    </a:p>
                  </a:txBody>
                  <a:tcPr marL="68580" marR="68580" marT="0" marB="0"/>
                </a:tc>
                <a:tc>
                  <a:txBody>
                    <a:bodyPr/>
                    <a:lstStyle/>
                    <a:p>
                      <a:pPr marL="0" marR="0">
                        <a:lnSpc>
                          <a:spcPct val="115000"/>
                        </a:lnSpc>
                        <a:spcBef>
                          <a:spcPts val="0"/>
                        </a:spcBef>
                        <a:spcAft>
                          <a:spcPts val="0"/>
                        </a:spcAft>
                      </a:pPr>
                      <a:r>
                        <a:rPr lang="en-US" sz="2000">
                          <a:latin typeface="Times New Roman"/>
                          <a:ea typeface="Times New Roman"/>
                        </a:rPr>
                        <a:t>Any number of characters including none</a:t>
                      </a:r>
                    </a:p>
                  </a:txBody>
                  <a:tcPr marL="68580" marR="68580" marT="0" marB="0"/>
                </a:tc>
              </a:tr>
              <a:tr h="370840">
                <a:tc>
                  <a:txBody>
                    <a:bodyPr/>
                    <a:lstStyle/>
                    <a:p>
                      <a:pPr marL="0" marR="0">
                        <a:lnSpc>
                          <a:spcPct val="115000"/>
                        </a:lnSpc>
                        <a:spcBef>
                          <a:spcPts val="0"/>
                        </a:spcBef>
                        <a:spcAft>
                          <a:spcPts val="0"/>
                        </a:spcAft>
                      </a:pPr>
                      <a:r>
                        <a:rPr lang="en-US" sz="2000" dirty="0">
                          <a:latin typeface="Times New Roman"/>
                          <a:ea typeface="Times New Roman"/>
                        </a:rPr>
                        <a:t>?</a:t>
                      </a:r>
                    </a:p>
                  </a:txBody>
                  <a:tcPr marL="68580" marR="68580" marT="0" marB="0"/>
                </a:tc>
                <a:tc>
                  <a:txBody>
                    <a:bodyPr/>
                    <a:lstStyle/>
                    <a:p>
                      <a:pPr marL="0" marR="0">
                        <a:lnSpc>
                          <a:spcPct val="115000"/>
                        </a:lnSpc>
                        <a:spcBef>
                          <a:spcPts val="0"/>
                        </a:spcBef>
                        <a:spcAft>
                          <a:spcPts val="0"/>
                        </a:spcAft>
                      </a:pPr>
                      <a:r>
                        <a:rPr lang="en-US" sz="2000" dirty="0">
                          <a:latin typeface="Times New Roman"/>
                          <a:ea typeface="Times New Roman"/>
                        </a:rPr>
                        <a:t>A single character</a:t>
                      </a:r>
                    </a:p>
                  </a:txBody>
                  <a:tcPr marL="68580" marR="68580" marT="0" marB="0"/>
                </a:tc>
              </a:tr>
              <a:tr h="370840">
                <a:tc>
                  <a:txBody>
                    <a:bodyPr/>
                    <a:lstStyle/>
                    <a:p>
                      <a:pPr marL="0" marR="0">
                        <a:lnSpc>
                          <a:spcPct val="115000"/>
                        </a:lnSpc>
                        <a:spcBef>
                          <a:spcPts val="0"/>
                        </a:spcBef>
                        <a:spcAft>
                          <a:spcPts val="0"/>
                        </a:spcAft>
                      </a:pPr>
                      <a:r>
                        <a:rPr lang="en-US" sz="2000" dirty="0">
                          <a:latin typeface="Times New Roman"/>
                          <a:ea typeface="Times New Roman"/>
                        </a:rPr>
                        <a:t>[</a:t>
                      </a:r>
                      <a:r>
                        <a:rPr lang="en-US" sz="2000" dirty="0" err="1">
                          <a:latin typeface="Times New Roman"/>
                          <a:ea typeface="Times New Roman"/>
                        </a:rPr>
                        <a:t>ijk</a:t>
                      </a:r>
                      <a:r>
                        <a:rPr lang="en-US" sz="2000" dirty="0">
                          <a:latin typeface="Times New Roman"/>
                          <a:ea typeface="Times New Roman"/>
                        </a:rPr>
                        <a:t>]</a:t>
                      </a:r>
                    </a:p>
                  </a:txBody>
                  <a:tcPr marL="68580" marR="68580" marT="0" marB="0"/>
                </a:tc>
                <a:tc>
                  <a:txBody>
                    <a:bodyPr/>
                    <a:lstStyle/>
                    <a:p>
                      <a:pPr marL="0" marR="0">
                        <a:lnSpc>
                          <a:spcPct val="115000"/>
                        </a:lnSpc>
                        <a:spcBef>
                          <a:spcPts val="0"/>
                        </a:spcBef>
                        <a:spcAft>
                          <a:spcPts val="0"/>
                        </a:spcAft>
                      </a:pPr>
                      <a:r>
                        <a:rPr lang="en-US" sz="2000">
                          <a:latin typeface="Times New Roman"/>
                          <a:ea typeface="Times New Roman"/>
                        </a:rPr>
                        <a:t>A single character – either an i, j  or k</a:t>
                      </a:r>
                    </a:p>
                  </a:txBody>
                  <a:tcPr marL="68580" marR="68580" marT="0" marB="0"/>
                </a:tc>
              </a:tr>
              <a:tr h="370840">
                <a:tc>
                  <a:txBody>
                    <a:bodyPr/>
                    <a:lstStyle/>
                    <a:p>
                      <a:pPr marL="0" marR="0">
                        <a:lnSpc>
                          <a:spcPct val="115000"/>
                        </a:lnSpc>
                        <a:spcBef>
                          <a:spcPts val="0"/>
                        </a:spcBef>
                        <a:spcAft>
                          <a:spcPts val="0"/>
                        </a:spcAft>
                      </a:pPr>
                      <a:r>
                        <a:rPr lang="en-US" sz="2000">
                          <a:latin typeface="Times New Roman"/>
                          <a:ea typeface="Times New Roman"/>
                        </a:rPr>
                        <a:t>[x-z]</a:t>
                      </a:r>
                    </a:p>
                  </a:txBody>
                  <a:tcPr marL="68580" marR="68580" marT="0" marB="0"/>
                </a:tc>
                <a:tc>
                  <a:txBody>
                    <a:bodyPr/>
                    <a:lstStyle/>
                    <a:p>
                      <a:pPr marL="0" marR="0">
                        <a:lnSpc>
                          <a:spcPct val="115000"/>
                        </a:lnSpc>
                        <a:spcBef>
                          <a:spcPts val="0"/>
                        </a:spcBef>
                        <a:spcAft>
                          <a:spcPts val="0"/>
                        </a:spcAft>
                      </a:pPr>
                      <a:r>
                        <a:rPr lang="en-US" sz="2000" dirty="0">
                          <a:latin typeface="Times New Roman"/>
                          <a:ea typeface="Times New Roman"/>
                        </a:rPr>
                        <a:t>A single character that is within the ASCII range of characters x and </a:t>
                      </a:r>
                      <a:r>
                        <a:rPr lang="en-US" sz="2000" dirty="0" smtClean="0">
                          <a:latin typeface="Times New Roman"/>
                          <a:ea typeface="Times New Roman"/>
                        </a:rPr>
                        <a:t>z</a:t>
                      </a:r>
                      <a:endParaRPr lang="en-US" sz="2000" dirty="0">
                        <a:latin typeface="Times New Roman"/>
                        <a:ea typeface="Times New Roman"/>
                      </a:endParaRPr>
                    </a:p>
                  </a:txBody>
                  <a:tcPr marL="68580" marR="68580" marT="0" marB="0"/>
                </a:tc>
              </a:tr>
              <a:tr h="370840">
                <a:tc>
                  <a:txBody>
                    <a:bodyPr/>
                    <a:lstStyle/>
                    <a:p>
                      <a:pPr marL="0" marR="0">
                        <a:lnSpc>
                          <a:spcPct val="115000"/>
                        </a:lnSpc>
                        <a:spcBef>
                          <a:spcPts val="0"/>
                        </a:spcBef>
                        <a:spcAft>
                          <a:spcPts val="0"/>
                        </a:spcAft>
                      </a:pPr>
                      <a:r>
                        <a:rPr lang="en-US" sz="2000">
                          <a:latin typeface="Times New Roman"/>
                          <a:ea typeface="Times New Roman"/>
                        </a:rPr>
                        <a:t>[!ijk]</a:t>
                      </a:r>
                    </a:p>
                  </a:txBody>
                  <a:tcPr marL="68580" marR="68580" marT="0" marB="0"/>
                </a:tc>
                <a:tc>
                  <a:txBody>
                    <a:bodyPr/>
                    <a:lstStyle/>
                    <a:p>
                      <a:pPr marL="0" marR="0">
                        <a:lnSpc>
                          <a:spcPct val="115000"/>
                        </a:lnSpc>
                        <a:spcBef>
                          <a:spcPts val="0"/>
                        </a:spcBef>
                        <a:spcAft>
                          <a:spcPts val="0"/>
                        </a:spcAft>
                      </a:pPr>
                      <a:r>
                        <a:rPr lang="en-US" sz="2000" dirty="0">
                          <a:latin typeface="Times New Roman"/>
                          <a:ea typeface="Times New Roman"/>
                        </a:rPr>
                        <a:t>A single character that is not an </a:t>
                      </a:r>
                      <a:r>
                        <a:rPr lang="en-US" sz="2000" dirty="0" err="1">
                          <a:latin typeface="Times New Roman"/>
                          <a:ea typeface="Times New Roman"/>
                        </a:rPr>
                        <a:t>i,j</a:t>
                      </a:r>
                      <a:r>
                        <a:rPr lang="en-US" sz="2000" dirty="0">
                          <a:latin typeface="Times New Roman"/>
                          <a:ea typeface="Times New Roman"/>
                        </a:rPr>
                        <a:t> or k (Not in C shell)</a:t>
                      </a:r>
                    </a:p>
                  </a:txBody>
                  <a:tcPr marL="68580" marR="68580" marT="0" marB="0"/>
                </a:tc>
              </a:tr>
              <a:tr h="370840">
                <a:tc>
                  <a:txBody>
                    <a:bodyPr/>
                    <a:lstStyle/>
                    <a:p>
                      <a:pPr marL="0" marR="0">
                        <a:lnSpc>
                          <a:spcPct val="115000"/>
                        </a:lnSpc>
                        <a:spcBef>
                          <a:spcPts val="0"/>
                        </a:spcBef>
                        <a:spcAft>
                          <a:spcPts val="0"/>
                        </a:spcAft>
                      </a:pPr>
                      <a:r>
                        <a:rPr lang="en-US" sz="2000">
                          <a:latin typeface="Times New Roman"/>
                          <a:ea typeface="Times New Roman"/>
                        </a:rPr>
                        <a:t>[!x-z]</a:t>
                      </a:r>
                    </a:p>
                  </a:txBody>
                  <a:tcPr marL="68580" marR="68580" marT="0" marB="0"/>
                </a:tc>
                <a:tc>
                  <a:txBody>
                    <a:bodyPr/>
                    <a:lstStyle/>
                    <a:p>
                      <a:pPr marL="0" marR="0">
                        <a:lnSpc>
                          <a:spcPct val="115000"/>
                        </a:lnSpc>
                        <a:spcBef>
                          <a:spcPts val="0"/>
                        </a:spcBef>
                        <a:spcAft>
                          <a:spcPts val="0"/>
                        </a:spcAft>
                      </a:pPr>
                      <a:r>
                        <a:rPr lang="en-US" sz="2000" dirty="0">
                          <a:latin typeface="Times New Roman"/>
                          <a:ea typeface="Times New Roman"/>
                        </a:rPr>
                        <a:t>A single character that is not within the ASCII range of the characters x and </a:t>
                      </a:r>
                      <a:r>
                        <a:rPr lang="en-US" sz="2000" dirty="0" smtClean="0">
                          <a:latin typeface="Times New Roman"/>
                          <a:ea typeface="Times New Roman"/>
                        </a:rPr>
                        <a:t>z </a:t>
                      </a:r>
                      <a:r>
                        <a:rPr lang="en-US" sz="2000" dirty="0">
                          <a:latin typeface="Times New Roman"/>
                          <a:ea typeface="Times New Roman"/>
                        </a:rPr>
                        <a:t>(Not in C Shell)</a:t>
                      </a:r>
                    </a:p>
                  </a:txBody>
                  <a:tcPr marL="68580" marR="68580" marT="0" marB="0"/>
                </a:tc>
              </a:tr>
              <a:tr h="370840">
                <a:tc>
                  <a:txBody>
                    <a:bodyPr/>
                    <a:lstStyle/>
                    <a:p>
                      <a:pPr marL="0" marR="0">
                        <a:lnSpc>
                          <a:spcPct val="115000"/>
                        </a:lnSpc>
                        <a:spcBef>
                          <a:spcPts val="0"/>
                        </a:spcBef>
                        <a:spcAft>
                          <a:spcPts val="0"/>
                        </a:spcAft>
                      </a:pPr>
                      <a:r>
                        <a:rPr lang="en-US" sz="2000">
                          <a:latin typeface="Times New Roman"/>
                          <a:ea typeface="Times New Roman"/>
                        </a:rPr>
                        <a:t>{pat1,pat2…}</a:t>
                      </a:r>
                    </a:p>
                  </a:txBody>
                  <a:tcPr marL="68580" marR="68580" marT="0" marB="0"/>
                </a:tc>
                <a:tc>
                  <a:txBody>
                    <a:bodyPr/>
                    <a:lstStyle/>
                    <a:p>
                      <a:pPr marL="0" marR="0">
                        <a:lnSpc>
                          <a:spcPct val="115000"/>
                        </a:lnSpc>
                        <a:spcBef>
                          <a:spcPts val="0"/>
                        </a:spcBef>
                        <a:spcAft>
                          <a:spcPts val="0"/>
                        </a:spcAft>
                      </a:pPr>
                      <a:r>
                        <a:rPr lang="en-US" sz="2000" dirty="0">
                          <a:latin typeface="Times New Roman"/>
                          <a:ea typeface="Times New Roman"/>
                        </a:rPr>
                        <a:t>Pat1, pat2, etc. (Not in Bourne shell)</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Wild cards examples</a:t>
            </a:r>
            <a:endParaRPr lang="en-US" dirty="0">
              <a:solidFill>
                <a:srgbClr val="00B0F0"/>
              </a:solidFill>
            </a:endParaRPr>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23</a:t>
            </a:fld>
            <a:endParaRPr lang="en-US"/>
          </a:p>
        </p:txBody>
      </p:sp>
      <p:sp>
        <p:nvSpPr>
          <p:cNvPr id="7" name="Content Placeholder 6"/>
          <p:cNvSpPr>
            <a:spLocks noGrp="1"/>
          </p:cNvSpPr>
          <p:nvPr>
            <p:ph idx="1"/>
          </p:nvPr>
        </p:nvSpPr>
        <p:spPr>
          <a:xfrm>
            <a:off x="533400" y="1295400"/>
            <a:ext cx="8229600" cy="4525963"/>
          </a:xfrm>
        </p:spPr>
        <p:txBody>
          <a:bodyPr>
            <a:noAutofit/>
          </a:bodyPr>
          <a:lstStyle/>
          <a:p>
            <a:r>
              <a:rPr lang="en-US" sz="1600" b="1" dirty="0" smtClean="0"/>
              <a:t>To list all files that begin with </a:t>
            </a:r>
            <a:r>
              <a:rPr lang="en-US" sz="1600" b="1" i="1" dirty="0" err="1" smtClean="0"/>
              <a:t>modu</a:t>
            </a:r>
            <a:r>
              <a:rPr lang="en-US" sz="1600" b="1" dirty="0" smtClean="0"/>
              <a:t>, use</a:t>
            </a:r>
          </a:p>
          <a:p>
            <a:pPr>
              <a:buNone/>
            </a:pPr>
            <a:r>
              <a:rPr lang="en-US" sz="1600" b="1" dirty="0" smtClean="0"/>
              <a:t>	</a:t>
            </a:r>
            <a:r>
              <a:rPr lang="en-US" sz="1600" b="1" dirty="0" smtClean="0">
                <a:solidFill>
                  <a:srgbClr val="FF0000"/>
                </a:solidFill>
              </a:rPr>
              <a:t>$ </a:t>
            </a:r>
            <a:r>
              <a:rPr lang="en-US" sz="1600" b="1" dirty="0" err="1" smtClean="0">
                <a:solidFill>
                  <a:srgbClr val="FF0000"/>
                </a:solidFill>
              </a:rPr>
              <a:t>ls</a:t>
            </a:r>
            <a:r>
              <a:rPr lang="en-US" sz="1600" b="1" dirty="0" smtClean="0">
                <a:solidFill>
                  <a:srgbClr val="FF0000"/>
                </a:solidFill>
              </a:rPr>
              <a:t> </a:t>
            </a:r>
            <a:r>
              <a:rPr lang="en-US" sz="1600" b="1" dirty="0" err="1" smtClean="0">
                <a:solidFill>
                  <a:srgbClr val="FF0000"/>
                </a:solidFill>
              </a:rPr>
              <a:t>Modu</a:t>
            </a:r>
            <a:r>
              <a:rPr lang="en-US" sz="1600" b="1" dirty="0" smtClean="0">
                <a:solidFill>
                  <a:srgbClr val="FF0000"/>
                </a:solidFill>
              </a:rPr>
              <a:t>*</a:t>
            </a:r>
          </a:p>
          <a:p>
            <a:pPr>
              <a:buNone/>
            </a:pPr>
            <a:endParaRPr lang="en-US" sz="1600" b="1" dirty="0" smtClean="0"/>
          </a:p>
          <a:p>
            <a:r>
              <a:rPr lang="en-US" sz="1600" b="1" dirty="0" smtClean="0"/>
              <a:t>To list all files whose filenames are six character long and start with </a:t>
            </a:r>
            <a:r>
              <a:rPr lang="en-US" sz="1600" b="1" dirty="0" err="1" smtClean="0"/>
              <a:t>modu</a:t>
            </a:r>
            <a:r>
              <a:rPr lang="en-US" sz="1600" b="1" dirty="0" smtClean="0"/>
              <a:t>, use</a:t>
            </a:r>
          </a:p>
          <a:p>
            <a:pPr>
              <a:buNone/>
            </a:pPr>
            <a:r>
              <a:rPr lang="en-US" sz="1600" b="1" dirty="0" smtClean="0"/>
              <a:t>	</a:t>
            </a:r>
            <a:r>
              <a:rPr lang="en-US" sz="1600" b="1" dirty="0" smtClean="0">
                <a:solidFill>
                  <a:srgbClr val="FF0000"/>
                </a:solidFill>
              </a:rPr>
              <a:t>$ </a:t>
            </a:r>
            <a:r>
              <a:rPr lang="en-US" sz="1600" b="1" dirty="0" err="1" smtClean="0">
                <a:solidFill>
                  <a:srgbClr val="FF0000"/>
                </a:solidFill>
              </a:rPr>
              <a:t>ls</a:t>
            </a:r>
            <a:r>
              <a:rPr lang="en-US" sz="1600" b="1" dirty="0" smtClean="0">
                <a:solidFill>
                  <a:srgbClr val="FF0000"/>
                </a:solidFill>
              </a:rPr>
              <a:t> </a:t>
            </a:r>
            <a:r>
              <a:rPr lang="en-US" sz="1600" b="1" dirty="0" err="1" smtClean="0">
                <a:solidFill>
                  <a:srgbClr val="FF0000"/>
                </a:solidFill>
              </a:rPr>
              <a:t>modu</a:t>
            </a:r>
            <a:r>
              <a:rPr lang="en-US" sz="1600" b="1" dirty="0" smtClean="0">
                <a:solidFill>
                  <a:srgbClr val="FF0000"/>
                </a:solidFill>
              </a:rPr>
              <a:t>??</a:t>
            </a:r>
          </a:p>
          <a:p>
            <a:pPr>
              <a:buNone/>
            </a:pPr>
            <a:endParaRPr lang="en-US" sz="1600" b="1" dirty="0" smtClean="0"/>
          </a:p>
          <a:p>
            <a:r>
              <a:rPr lang="en-US" sz="1600" b="1" dirty="0" smtClean="0"/>
              <a:t>Note: Both * and ? operate with some restrictions. for example, </a:t>
            </a:r>
          </a:p>
          <a:p>
            <a:pPr>
              <a:buNone/>
            </a:pPr>
            <a:r>
              <a:rPr lang="en-US" sz="1600" b="1" dirty="0" smtClean="0"/>
              <a:t>	the * doesn’t match all files beginning with a . (dot) or the / of a pathname.  </a:t>
            </a:r>
          </a:p>
          <a:p>
            <a:pPr>
              <a:buNone/>
            </a:pPr>
            <a:r>
              <a:rPr lang="en-US" sz="1600" b="1" dirty="0" smtClean="0"/>
              <a:t>	</a:t>
            </a:r>
          </a:p>
          <a:p>
            <a:pPr>
              <a:buNone/>
            </a:pPr>
            <a:r>
              <a:rPr lang="en-US" sz="1600" b="1" dirty="0" smtClean="0"/>
              <a:t>	If you wish to list all hidden filenames in your directory having at least three characters after the dot, the dot must be matched explicitly.</a:t>
            </a:r>
          </a:p>
          <a:p>
            <a:pPr>
              <a:buNone/>
            </a:pPr>
            <a:r>
              <a:rPr lang="en-US" sz="1600" b="1" dirty="0" smtClean="0"/>
              <a:t>   	</a:t>
            </a:r>
            <a:r>
              <a:rPr lang="en-US" sz="1600" b="1" dirty="0" smtClean="0">
                <a:solidFill>
                  <a:srgbClr val="FF0000"/>
                </a:solidFill>
              </a:rPr>
              <a:t>$ </a:t>
            </a:r>
            <a:r>
              <a:rPr lang="en-US" sz="1600" b="1" dirty="0" err="1" smtClean="0">
                <a:solidFill>
                  <a:srgbClr val="FF0000"/>
                </a:solidFill>
              </a:rPr>
              <a:t>ls</a:t>
            </a:r>
            <a:r>
              <a:rPr lang="en-US" sz="1600" b="1" dirty="0" smtClean="0">
                <a:solidFill>
                  <a:srgbClr val="FF0000"/>
                </a:solidFill>
              </a:rPr>
              <a:t> .???*</a:t>
            </a:r>
          </a:p>
          <a:p>
            <a:pPr>
              <a:buNone/>
            </a:pPr>
            <a:endParaRPr lang="en-US" sz="1600" b="1" dirty="0" smtClean="0"/>
          </a:p>
          <a:p>
            <a:r>
              <a:rPr lang="en-US" sz="1600" b="1" dirty="0" smtClean="0"/>
              <a:t>However, if the filename contains a dot anywhere but at the beginning, it need not be matched explicitly.</a:t>
            </a:r>
          </a:p>
          <a:p>
            <a:pPr>
              <a:buNone/>
            </a:pPr>
            <a:endParaRPr lang="en-US" sz="1600" b="1" dirty="0" smtClean="0"/>
          </a:p>
          <a:p>
            <a:r>
              <a:rPr lang="en-US" sz="1600" b="1" dirty="0" smtClean="0"/>
              <a:t>Similarly, these characters don’t match the / in a pathname. So, you cannot use </a:t>
            </a:r>
          </a:p>
          <a:p>
            <a:pPr>
              <a:buNone/>
            </a:pPr>
            <a:r>
              <a:rPr lang="en-US" sz="1600" b="1" dirty="0" smtClean="0"/>
              <a:t>	</a:t>
            </a:r>
            <a:r>
              <a:rPr lang="en-US" sz="1600" b="1" dirty="0" smtClean="0">
                <a:solidFill>
                  <a:srgbClr val="FF0000"/>
                </a:solidFill>
              </a:rPr>
              <a:t>$ </a:t>
            </a:r>
            <a:r>
              <a:rPr lang="en-US" sz="1600" b="1" dirty="0" err="1" smtClean="0">
                <a:solidFill>
                  <a:srgbClr val="FF0000"/>
                </a:solidFill>
              </a:rPr>
              <a:t>cd</a:t>
            </a:r>
            <a:r>
              <a:rPr lang="en-US" sz="1600" b="1" dirty="0" smtClean="0">
                <a:solidFill>
                  <a:srgbClr val="FF0000"/>
                </a:solidFill>
              </a:rPr>
              <a:t> /</a:t>
            </a:r>
            <a:r>
              <a:rPr lang="en-US" sz="1600" b="1" dirty="0" err="1" smtClean="0">
                <a:solidFill>
                  <a:srgbClr val="FF0000"/>
                </a:solidFill>
              </a:rPr>
              <a:t>usr?local</a:t>
            </a:r>
            <a:r>
              <a:rPr lang="en-US" sz="1600" b="1" dirty="0" smtClean="0">
                <a:solidFill>
                  <a:srgbClr val="FF0000"/>
                </a:solidFill>
              </a:rPr>
              <a:t> </a:t>
            </a:r>
            <a:r>
              <a:rPr lang="en-US" sz="1600" b="1" dirty="0" smtClean="0"/>
              <a:t>	to change to /</a:t>
            </a:r>
            <a:r>
              <a:rPr lang="en-US" sz="1600" b="1" dirty="0" err="1" smtClean="0"/>
              <a:t>usr</a:t>
            </a:r>
            <a:r>
              <a:rPr lang="en-US" sz="1600" b="1" dirty="0" smtClean="0"/>
              <a:t>/local.</a:t>
            </a:r>
          </a:p>
          <a:p>
            <a:endParaRPr lang="en-US" sz="16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The character class</a:t>
            </a:r>
            <a:r>
              <a:rPr lang="en-US" dirty="0" smtClean="0">
                <a:solidFill>
                  <a:srgbClr val="00B0F0"/>
                </a:solidFill>
              </a:rPr>
              <a:t/>
            </a:r>
            <a:br>
              <a:rPr lang="en-US" dirty="0" smtClean="0">
                <a:solidFill>
                  <a:srgbClr val="00B0F0"/>
                </a:solidFill>
              </a:rPr>
            </a:br>
            <a:endParaRPr lang="en-US" dirty="0">
              <a:solidFill>
                <a:srgbClr val="00B0F0"/>
              </a:solidFill>
            </a:endParaRPr>
          </a:p>
        </p:txBody>
      </p:sp>
      <p:sp>
        <p:nvSpPr>
          <p:cNvPr id="3" name="Content Placeholder 2"/>
          <p:cNvSpPr>
            <a:spLocks noGrp="1"/>
          </p:cNvSpPr>
          <p:nvPr>
            <p:ph idx="1"/>
          </p:nvPr>
        </p:nvSpPr>
        <p:spPr>
          <a:xfrm>
            <a:off x="609600" y="838200"/>
            <a:ext cx="8229600" cy="5257800"/>
          </a:xfrm>
        </p:spPr>
        <p:txBody>
          <a:bodyPr>
            <a:noAutofit/>
          </a:bodyPr>
          <a:lstStyle/>
          <a:p>
            <a:pPr>
              <a:buNone/>
            </a:pPr>
            <a:r>
              <a:rPr lang="en-US" sz="2000" smtClean="0"/>
              <a:t>The </a:t>
            </a:r>
            <a:r>
              <a:rPr lang="en-US" sz="2000" dirty="0" smtClean="0"/>
              <a:t>character class comprises a set of characters enclosed by the rectangular brackets, [ and ], but it matches a single character in the class. The pattern [</a:t>
            </a:r>
            <a:r>
              <a:rPr lang="en-US" sz="2000" dirty="0" err="1" smtClean="0"/>
              <a:t>abd</a:t>
            </a:r>
            <a:r>
              <a:rPr lang="en-US" sz="2000" dirty="0" smtClean="0"/>
              <a:t>] is character class, and it matches a single character – an </a:t>
            </a:r>
            <a:r>
              <a:rPr lang="en-US" sz="2000" dirty="0" err="1" smtClean="0"/>
              <a:t>a,b</a:t>
            </a:r>
            <a:r>
              <a:rPr lang="en-US" sz="2000" dirty="0" smtClean="0"/>
              <a:t> or d.</a:t>
            </a:r>
          </a:p>
          <a:p>
            <a:r>
              <a:rPr lang="en-US" sz="2000" b="1" dirty="0" smtClean="0"/>
              <a:t>Examples:</a:t>
            </a:r>
            <a:endParaRPr lang="en-US" sz="2000" dirty="0" smtClean="0"/>
          </a:p>
          <a:p>
            <a:r>
              <a:rPr lang="en-US" sz="2000" dirty="0" smtClean="0"/>
              <a:t>	</a:t>
            </a:r>
            <a:r>
              <a:rPr lang="en-US" sz="2000" dirty="0" smtClean="0">
                <a:solidFill>
                  <a:srgbClr val="FF0000"/>
                </a:solidFill>
              </a:rPr>
              <a:t>$</a:t>
            </a:r>
            <a:r>
              <a:rPr lang="en-US" sz="2000" dirty="0" err="1" smtClean="0">
                <a:solidFill>
                  <a:srgbClr val="FF0000"/>
                </a:solidFill>
              </a:rPr>
              <a:t>ls</a:t>
            </a:r>
            <a:r>
              <a:rPr lang="en-US" sz="2000" dirty="0" smtClean="0">
                <a:solidFill>
                  <a:srgbClr val="FF0000"/>
                </a:solidFill>
              </a:rPr>
              <a:t> chap0[124]</a:t>
            </a:r>
            <a:r>
              <a:rPr lang="en-US" sz="2000" dirty="0" smtClean="0"/>
              <a:t>		Matches chap01, chap02, chap04 and lists if found.</a:t>
            </a:r>
          </a:p>
          <a:p>
            <a:r>
              <a:rPr lang="en-US" sz="2000" dirty="0" smtClean="0"/>
              <a:t>	</a:t>
            </a:r>
            <a:r>
              <a:rPr lang="en-US" sz="2000" dirty="0" smtClean="0">
                <a:solidFill>
                  <a:srgbClr val="FF0000"/>
                </a:solidFill>
              </a:rPr>
              <a:t>$ </a:t>
            </a:r>
            <a:r>
              <a:rPr lang="en-US" sz="2000" dirty="0" err="1" smtClean="0">
                <a:solidFill>
                  <a:srgbClr val="FF0000"/>
                </a:solidFill>
              </a:rPr>
              <a:t>ls</a:t>
            </a:r>
            <a:r>
              <a:rPr lang="en-US" sz="2000" dirty="0" smtClean="0">
                <a:solidFill>
                  <a:srgbClr val="FF0000"/>
                </a:solidFill>
              </a:rPr>
              <a:t> chap[x-z]</a:t>
            </a:r>
            <a:r>
              <a:rPr lang="en-US" sz="2000" dirty="0" smtClean="0"/>
              <a:t>		Matches </a:t>
            </a:r>
            <a:r>
              <a:rPr lang="en-US" sz="2000" dirty="0" err="1" smtClean="0"/>
              <a:t>chapx</a:t>
            </a:r>
            <a:r>
              <a:rPr lang="en-US" sz="2000" dirty="0" smtClean="0"/>
              <a:t>, </a:t>
            </a:r>
            <a:r>
              <a:rPr lang="en-US" sz="2000" dirty="0" err="1" smtClean="0"/>
              <a:t>chapy</a:t>
            </a:r>
            <a:r>
              <a:rPr lang="en-US" sz="2000" dirty="0" smtClean="0"/>
              <a:t>, </a:t>
            </a:r>
            <a:r>
              <a:rPr lang="en-US" sz="2000" dirty="0" err="1" smtClean="0"/>
              <a:t>chapz</a:t>
            </a:r>
            <a:r>
              <a:rPr lang="en-US" sz="2000" dirty="0" smtClean="0"/>
              <a:t> and lists if found.</a:t>
            </a:r>
          </a:p>
          <a:p>
            <a:r>
              <a:rPr lang="en-US" sz="2000" dirty="0" smtClean="0"/>
              <a:t>You can negate a character class to reverse a matching criteria. For example, </a:t>
            </a:r>
          </a:p>
          <a:p>
            <a:r>
              <a:rPr lang="en-US" sz="2000" dirty="0" smtClean="0"/>
              <a:t>- To match all filenames with a single-character extension but not the .c or .o files,    </a:t>
            </a:r>
          </a:p>
          <a:p>
            <a:pPr>
              <a:buNone/>
            </a:pPr>
            <a:r>
              <a:rPr lang="en-US" sz="2000" dirty="0" smtClean="0"/>
              <a:t>   use *.[!co]</a:t>
            </a:r>
          </a:p>
          <a:p>
            <a:r>
              <a:rPr lang="en-US" sz="2000" dirty="0" smtClean="0"/>
              <a:t>- To match all filenames that don’t begin with an alphabetic character, </a:t>
            </a:r>
          </a:p>
          <a:p>
            <a:pPr>
              <a:buNone/>
            </a:pPr>
            <a:r>
              <a:rPr lang="en-US" sz="2000" dirty="0" smtClean="0"/>
              <a:t>   use [!a-</a:t>
            </a:r>
            <a:r>
              <a:rPr lang="en-US" sz="2000" dirty="0" err="1" smtClean="0"/>
              <a:t>zA</a:t>
            </a:r>
            <a:r>
              <a:rPr lang="en-US" sz="2000" dirty="0" smtClean="0"/>
              <a:t>-Z]*</a:t>
            </a:r>
          </a:p>
          <a:p>
            <a:endParaRPr lang="en-US" sz="2000" dirty="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Matching totally dissimilar patterns</a:t>
            </a:r>
            <a:r>
              <a:rPr lang="en-US" dirty="0" smtClean="0">
                <a:solidFill>
                  <a:srgbClr val="00B0F0"/>
                </a:solidFill>
              </a:rPr>
              <a:t/>
            </a:r>
            <a:br>
              <a:rPr lang="en-US" dirty="0" smtClean="0">
                <a:solidFill>
                  <a:srgbClr val="00B0F0"/>
                </a:solidFill>
              </a:rPr>
            </a:br>
            <a:endParaRPr lang="en-US" dirty="0">
              <a:solidFill>
                <a:srgbClr val="00B0F0"/>
              </a:solidFill>
            </a:endParaRPr>
          </a:p>
        </p:txBody>
      </p:sp>
      <p:sp>
        <p:nvSpPr>
          <p:cNvPr id="3" name="Content Placeholder 2"/>
          <p:cNvSpPr>
            <a:spLocks noGrp="1"/>
          </p:cNvSpPr>
          <p:nvPr>
            <p:ph idx="1"/>
          </p:nvPr>
        </p:nvSpPr>
        <p:spPr/>
        <p:txBody>
          <a:bodyPr>
            <a:normAutofit fontScale="85000" lnSpcReduction="10000"/>
          </a:bodyPr>
          <a:lstStyle/>
          <a:p>
            <a:r>
              <a:rPr lang="en-US" dirty="0" smtClean="0"/>
              <a:t>This feature is not available in the Bourne shell. To copy all the C and Java source programs from another directory, we can delimit the patterns with a comma and then put curly braces around them.</a:t>
            </a:r>
          </a:p>
          <a:p>
            <a:pPr>
              <a:buNone/>
            </a:pPr>
            <a:r>
              <a:rPr lang="en-US" dirty="0" smtClean="0"/>
              <a:t>	</a:t>
            </a:r>
            <a:r>
              <a:rPr lang="en-US" dirty="0" smtClean="0">
                <a:solidFill>
                  <a:srgbClr val="FF0000"/>
                </a:solidFill>
              </a:rPr>
              <a:t>$ cp $HOME/</a:t>
            </a:r>
            <a:r>
              <a:rPr lang="en-US" dirty="0" err="1" smtClean="0">
                <a:solidFill>
                  <a:srgbClr val="FF0000"/>
                </a:solidFill>
              </a:rPr>
              <a:t>prog_sources</a:t>
            </a:r>
            <a:r>
              <a:rPr lang="en-US" dirty="0" smtClean="0">
                <a:solidFill>
                  <a:srgbClr val="FF0000"/>
                </a:solidFill>
              </a:rPr>
              <a:t>/*.{</a:t>
            </a:r>
            <a:r>
              <a:rPr lang="en-US" dirty="0" err="1" smtClean="0">
                <a:solidFill>
                  <a:srgbClr val="FF0000"/>
                </a:solidFill>
              </a:rPr>
              <a:t>c,java</a:t>
            </a:r>
            <a:r>
              <a:rPr lang="en-US" dirty="0" smtClean="0"/>
              <a:t>} .</a:t>
            </a:r>
          </a:p>
          <a:p>
            <a:r>
              <a:rPr lang="en-US" dirty="0" smtClean="0"/>
              <a:t>The Bourne shell requires two separate invocations of cp to do this job.</a:t>
            </a:r>
          </a:p>
          <a:p>
            <a:pPr>
              <a:buNone/>
            </a:pPr>
            <a:r>
              <a:rPr lang="en-US" dirty="0" smtClean="0"/>
              <a:t>	</a:t>
            </a:r>
            <a:r>
              <a:rPr lang="en-US" dirty="0" smtClean="0">
                <a:solidFill>
                  <a:srgbClr val="FF0000"/>
                </a:solidFill>
              </a:rPr>
              <a:t>$ cp /home/</a:t>
            </a:r>
            <a:r>
              <a:rPr lang="en-US" dirty="0" err="1" smtClean="0">
                <a:solidFill>
                  <a:srgbClr val="FF0000"/>
                </a:solidFill>
              </a:rPr>
              <a:t>srm</a:t>
            </a:r>
            <a:r>
              <a:rPr lang="en-US" dirty="0" smtClean="0">
                <a:solidFill>
                  <a:srgbClr val="FF0000"/>
                </a:solidFill>
              </a:rPr>
              <a:t>/{</a:t>
            </a:r>
            <a:r>
              <a:rPr lang="en-US" dirty="0" err="1" smtClean="0">
                <a:solidFill>
                  <a:srgbClr val="FF0000"/>
                </a:solidFill>
              </a:rPr>
              <a:t>project,html,scripts</a:t>
            </a:r>
            <a:r>
              <a:rPr lang="en-US" dirty="0" smtClean="0">
                <a:solidFill>
                  <a:srgbClr val="FF0000"/>
                </a:solidFill>
              </a:rPr>
              <a:t>}/* </a:t>
            </a:r>
            <a:r>
              <a:rPr lang="en-US" dirty="0" smtClean="0"/>
              <a:t>.</a:t>
            </a:r>
          </a:p>
          <a:p>
            <a:r>
              <a:rPr lang="en-US" dirty="0" smtClean="0"/>
              <a:t>The above command copies all files from three directories (project, html and scripts) to the current directory.</a:t>
            </a:r>
          </a:p>
          <a:p>
            <a:endParaRPr lang="en-US" dirty="0"/>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Escaping and Quoting (Removing the special meanings of wild cards)</a:t>
            </a:r>
            <a:r>
              <a:rPr lang="en-US" sz="2400" dirty="0"/>
              <a:t/>
            </a:r>
            <a:br>
              <a:rPr lang="en-US" sz="2400" dirty="0"/>
            </a:br>
            <a:endParaRPr lang="en-US" sz="2400" dirty="0"/>
          </a:p>
        </p:txBody>
      </p:sp>
      <p:sp>
        <p:nvSpPr>
          <p:cNvPr id="3" name="Content Placeholder 2"/>
          <p:cNvSpPr>
            <a:spLocks noGrp="1"/>
          </p:cNvSpPr>
          <p:nvPr>
            <p:ph idx="1"/>
          </p:nvPr>
        </p:nvSpPr>
        <p:spPr>
          <a:xfrm>
            <a:off x="304800" y="1143000"/>
            <a:ext cx="8686800" cy="5486400"/>
          </a:xfrm>
        </p:spPr>
        <p:txBody>
          <a:bodyPr>
            <a:noAutofit/>
          </a:bodyPr>
          <a:lstStyle/>
          <a:p>
            <a:pPr algn="just"/>
            <a:r>
              <a:rPr lang="en-US" sz="2400" dirty="0" smtClean="0"/>
              <a:t>Escaping </a:t>
            </a:r>
            <a:r>
              <a:rPr lang="en-US" sz="2400" dirty="0"/>
              <a:t>is providing a \ (backslash) before the wild-card to </a:t>
            </a:r>
            <a:r>
              <a:rPr lang="en-US" sz="2400" b="1" dirty="0"/>
              <a:t>remove (escape)</a:t>
            </a:r>
            <a:r>
              <a:rPr lang="en-US" sz="2400" dirty="0"/>
              <a:t> its special meaning.</a:t>
            </a:r>
          </a:p>
          <a:p>
            <a:pPr algn="just"/>
            <a:r>
              <a:rPr lang="en-US" sz="2400" dirty="0"/>
              <a:t>For instance, if we have a file whose filename is chap* (Remember a file in UNIX can be names with virtually any character except the / and null), to remove the file, it is dangerous to give command as </a:t>
            </a:r>
            <a:r>
              <a:rPr lang="en-US" sz="2400" i="1" dirty="0" err="1"/>
              <a:t>rm</a:t>
            </a:r>
            <a:r>
              <a:rPr lang="en-US" sz="2400" i="1" dirty="0"/>
              <a:t> chap*</a:t>
            </a:r>
            <a:r>
              <a:rPr lang="en-US" sz="2400" dirty="0"/>
              <a:t>, as it will remove all files beginning with chap. Hence to suppress the special meaning of *, use the command </a:t>
            </a:r>
            <a:r>
              <a:rPr lang="en-US" sz="2400" i="1" dirty="0" err="1">
                <a:solidFill>
                  <a:srgbClr val="FF0000"/>
                </a:solidFill>
              </a:rPr>
              <a:t>rm</a:t>
            </a:r>
            <a:r>
              <a:rPr lang="en-US" sz="2400" i="1" dirty="0">
                <a:solidFill>
                  <a:srgbClr val="FF0000"/>
                </a:solidFill>
              </a:rPr>
              <a:t> chap\*</a:t>
            </a:r>
            <a:endParaRPr lang="en-US" sz="2400" dirty="0">
              <a:solidFill>
                <a:srgbClr val="FF0000"/>
              </a:solidFill>
            </a:endParaRPr>
          </a:p>
          <a:p>
            <a:pPr algn="just"/>
            <a:r>
              <a:rPr lang="en-US" sz="2400" dirty="0"/>
              <a:t>To list the contents of the file chap0[1-3], </a:t>
            </a:r>
            <a:r>
              <a:rPr lang="en-US" sz="2400" dirty="0" smtClean="0"/>
              <a:t>use </a:t>
            </a:r>
            <a:r>
              <a:rPr lang="en-US" sz="2400" dirty="0" smtClean="0">
                <a:solidFill>
                  <a:srgbClr val="FF0000"/>
                </a:solidFill>
              </a:rPr>
              <a:t>$ </a:t>
            </a:r>
            <a:r>
              <a:rPr lang="en-US" sz="2400" dirty="0">
                <a:solidFill>
                  <a:srgbClr val="FF0000"/>
                </a:solidFill>
              </a:rPr>
              <a:t>cat chap0\[1-3\]</a:t>
            </a:r>
          </a:p>
          <a:p>
            <a:pPr algn="just"/>
            <a:r>
              <a:rPr lang="en-US" sz="2400" dirty="0"/>
              <a:t>A filename can contain a whitespace character also. Hence to remove a file named </a:t>
            </a:r>
          </a:p>
          <a:p>
            <a:pPr algn="just"/>
            <a:r>
              <a:rPr lang="en-US" sz="2400" dirty="0"/>
              <a:t>My Documend.doc, which has a space embedded, a similar reasoning should be followed</a:t>
            </a:r>
            <a:r>
              <a:rPr lang="en-US" sz="2400" dirty="0" smtClean="0"/>
              <a:t>: </a:t>
            </a:r>
            <a:r>
              <a:rPr lang="en-US" sz="2400" dirty="0" smtClean="0">
                <a:solidFill>
                  <a:srgbClr val="FF0000"/>
                </a:solidFill>
              </a:rPr>
              <a:t>$ </a:t>
            </a:r>
            <a:r>
              <a:rPr lang="en-US" sz="2400" dirty="0" err="1">
                <a:solidFill>
                  <a:srgbClr val="FF0000"/>
                </a:solidFill>
              </a:rPr>
              <a:t>rm</a:t>
            </a:r>
            <a:r>
              <a:rPr lang="en-US" sz="2400" dirty="0">
                <a:solidFill>
                  <a:srgbClr val="FF0000"/>
                </a:solidFill>
              </a:rPr>
              <a:t> My\ Document.doc</a:t>
            </a:r>
          </a:p>
          <a:p>
            <a:pPr algn="just"/>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550326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Quoting</a:t>
            </a:r>
            <a:r>
              <a:rPr lang="en-US" dirty="0"/>
              <a:t> is enclosing the wild-card, or even the entire pattern, within quotes. Anything within these quotes (barring a few exceptions) are left alone by the shell and not interpreted.</a:t>
            </a:r>
          </a:p>
          <a:p>
            <a:r>
              <a:rPr lang="en-US" dirty="0"/>
              <a:t>When a command argument is enclosed in quotes, the meanings of all enclosed special characters are turned off. </a:t>
            </a:r>
          </a:p>
          <a:p>
            <a:r>
              <a:rPr lang="en-US" dirty="0"/>
              <a:t>Examples:</a:t>
            </a:r>
          </a:p>
          <a:p>
            <a:pPr marL="0" indent="0">
              <a:buNone/>
            </a:pPr>
            <a:r>
              <a:rPr lang="en-US" dirty="0" smtClean="0">
                <a:solidFill>
                  <a:srgbClr val="FF0000"/>
                </a:solidFill>
              </a:rPr>
              <a:t>$ </a:t>
            </a:r>
            <a:r>
              <a:rPr lang="en-US" dirty="0" err="1">
                <a:solidFill>
                  <a:srgbClr val="FF0000"/>
                </a:solidFill>
              </a:rPr>
              <a:t>rm</a:t>
            </a:r>
            <a:r>
              <a:rPr lang="en-US" dirty="0">
                <a:solidFill>
                  <a:srgbClr val="FF0000"/>
                </a:solidFill>
              </a:rPr>
              <a:t> ‘chap*’			</a:t>
            </a:r>
            <a:r>
              <a:rPr lang="en-US" dirty="0" smtClean="0">
                <a:solidFill>
                  <a:srgbClr val="FF0000"/>
                </a:solidFill>
              </a:rPr>
              <a:t>//Removes </a:t>
            </a:r>
            <a:r>
              <a:rPr lang="en-US" dirty="0" err="1">
                <a:solidFill>
                  <a:srgbClr val="FF0000"/>
                </a:solidFill>
              </a:rPr>
              <a:t>fil</a:t>
            </a:r>
            <a:r>
              <a:rPr lang="en-US" dirty="0">
                <a:solidFill>
                  <a:srgbClr val="FF0000"/>
                </a:solidFill>
              </a:rPr>
              <a:t> </a:t>
            </a:r>
            <a:r>
              <a:rPr lang="en-US" i="1" dirty="0">
                <a:solidFill>
                  <a:srgbClr val="FF0000"/>
                </a:solidFill>
              </a:rPr>
              <a:t>chap*</a:t>
            </a:r>
            <a:endParaRPr lang="en-US" dirty="0">
              <a:solidFill>
                <a:srgbClr val="FF0000"/>
              </a:solidFill>
            </a:endParaRPr>
          </a:p>
          <a:p>
            <a:pPr marL="0" indent="0">
              <a:buNone/>
            </a:pPr>
            <a:r>
              <a:rPr lang="en-US" dirty="0" smtClean="0">
                <a:solidFill>
                  <a:srgbClr val="FF0000"/>
                </a:solidFill>
              </a:rPr>
              <a:t>$ </a:t>
            </a:r>
            <a:r>
              <a:rPr lang="en-US" dirty="0" err="1">
                <a:solidFill>
                  <a:srgbClr val="FF0000"/>
                </a:solidFill>
              </a:rPr>
              <a:t>rm</a:t>
            </a:r>
            <a:r>
              <a:rPr lang="en-US" dirty="0">
                <a:solidFill>
                  <a:srgbClr val="FF0000"/>
                </a:solidFill>
              </a:rPr>
              <a:t> “My Document.doc</a:t>
            </a:r>
            <a:r>
              <a:rPr lang="en-US" dirty="0" smtClean="0">
                <a:solidFill>
                  <a:srgbClr val="FF0000"/>
                </a:solidFill>
              </a:rPr>
              <a:t>”//</a:t>
            </a:r>
            <a:r>
              <a:rPr lang="en-US" sz="2200" dirty="0" smtClean="0">
                <a:solidFill>
                  <a:srgbClr val="FF0000"/>
                </a:solidFill>
              </a:rPr>
              <a:t>Removes </a:t>
            </a:r>
            <a:r>
              <a:rPr lang="en-US" sz="2200" dirty="0">
                <a:solidFill>
                  <a:srgbClr val="FF0000"/>
                </a:solidFill>
              </a:rPr>
              <a:t>file </a:t>
            </a:r>
            <a:r>
              <a:rPr lang="en-US" sz="2200" i="1" dirty="0">
                <a:solidFill>
                  <a:srgbClr val="FF0000"/>
                </a:solidFill>
              </a:rPr>
              <a:t>My Document.doc</a:t>
            </a:r>
            <a:endParaRPr lang="en-US" sz="2200"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565590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Autofit/>
          </a:bodyPr>
          <a:lstStyle/>
          <a:p>
            <a:r>
              <a:rPr lang="en-US" sz="3200" b="1" dirty="0" smtClean="0">
                <a:latin typeface="Times New Roman"/>
                <a:ea typeface="Times New Roman"/>
              </a:rPr>
              <a:t/>
            </a:r>
            <a:br>
              <a:rPr lang="en-US" sz="3200" b="1" dirty="0" smtClean="0">
                <a:latin typeface="Times New Roman"/>
                <a:ea typeface="Times New Roman"/>
              </a:rPr>
            </a:br>
            <a:r>
              <a:rPr lang="en-US" sz="3200" b="1" dirty="0" smtClean="0">
                <a:latin typeface="Times New Roman"/>
                <a:ea typeface="Times New Roman"/>
              </a:rPr>
              <a:t>Redirection </a:t>
            </a:r>
            <a:r>
              <a:rPr lang="en-US" sz="3200" b="1" dirty="0">
                <a:latin typeface="Times New Roman"/>
                <a:ea typeface="Times New Roman"/>
              </a:rPr>
              <a:t>: The three standard files</a:t>
            </a:r>
            <a:r>
              <a:rPr lang="en-US" sz="3200" dirty="0">
                <a:latin typeface="Times New Roman"/>
                <a:ea typeface="Times New Roman"/>
              </a:rPr>
              <a:t/>
            </a:r>
            <a:br>
              <a:rPr lang="en-US" sz="3200" dirty="0">
                <a:latin typeface="Times New Roman"/>
                <a:ea typeface="Times New Roman"/>
              </a:rPr>
            </a:br>
            <a:endParaRPr lang="en-US" sz="3200" dirty="0"/>
          </a:p>
        </p:txBody>
      </p:sp>
      <p:sp>
        <p:nvSpPr>
          <p:cNvPr id="3" name="Content Placeholder 2"/>
          <p:cNvSpPr>
            <a:spLocks noGrp="1"/>
          </p:cNvSpPr>
          <p:nvPr>
            <p:ph idx="1"/>
          </p:nvPr>
        </p:nvSpPr>
        <p:spPr>
          <a:xfrm>
            <a:off x="0" y="609600"/>
            <a:ext cx="9067800" cy="6248400"/>
          </a:xfrm>
        </p:spPr>
        <p:txBody>
          <a:bodyPr>
            <a:noAutofit/>
          </a:bodyPr>
          <a:lstStyle/>
          <a:p>
            <a:pPr marL="0" marR="0" algn="just">
              <a:spcBef>
                <a:spcPts val="0"/>
              </a:spcBef>
              <a:spcAft>
                <a:spcPts val="0"/>
              </a:spcAft>
            </a:pPr>
            <a:r>
              <a:rPr lang="en-US" sz="2400" dirty="0" smtClean="0">
                <a:latin typeface="Times New Roman"/>
                <a:ea typeface="Times New Roman"/>
              </a:rPr>
              <a:t>The </a:t>
            </a:r>
            <a:r>
              <a:rPr lang="en-US" sz="2400" dirty="0">
                <a:latin typeface="Times New Roman"/>
                <a:ea typeface="Times New Roman"/>
              </a:rPr>
              <a:t>shell associates three files with the terminal – two for display and one for the keyboard. </a:t>
            </a:r>
            <a:endParaRPr lang="en-US" sz="2400" dirty="0" smtClean="0">
              <a:latin typeface="Times New Roman"/>
              <a:ea typeface="Times New Roman"/>
            </a:endParaRPr>
          </a:p>
          <a:p>
            <a:pPr marL="0" marR="0" algn="just">
              <a:spcBef>
                <a:spcPts val="0"/>
              </a:spcBef>
              <a:spcAft>
                <a:spcPts val="0"/>
              </a:spcAft>
            </a:pPr>
            <a:r>
              <a:rPr lang="en-US" sz="2400" dirty="0" smtClean="0">
                <a:latin typeface="Times New Roman"/>
                <a:ea typeface="Times New Roman"/>
              </a:rPr>
              <a:t>These </a:t>
            </a:r>
            <a:r>
              <a:rPr lang="en-US" sz="2400" dirty="0">
                <a:latin typeface="Times New Roman"/>
                <a:ea typeface="Times New Roman"/>
              </a:rPr>
              <a:t>files are streams of characters which many commands see </a:t>
            </a:r>
            <a:r>
              <a:rPr lang="en-US" sz="2400" dirty="0" smtClean="0">
                <a:latin typeface="Times New Roman"/>
                <a:ea typeface="Times New Roman"/>
              </a:rPr>
              <a:t>it as </a:t>
            </a:r>
            <a:r>
              <a:rPr lang="en-US" sz="2400" dirty="0">
                <a:latin typeface="Times New Roman"/>
                <a:ea typeface="Times New Roman"/>
              </a:rPr>
              <a:t>input and output. When a user logs in, the shell makes available three files representing three streams. Each stream is associated with a default device:</a:t>
            </a:r>
          </a:p>
          <a:p>
            <a:pPr marL="0" marR="0" algn="just">
              <a:spcBef>
                <a:spcPts val="0"/>
              </a:spcBef>
              <a:spcAft>
                <a:spcPts val="0"/>
              </a:spcAft>
            </a:pPr>
            <a:r>
              <a:rPr lang="en-US" sz="2400" b="1" dirty="0">
                <a:latin typeface="Times New Roman"/>
                <a:ea typeface="Times New Roman"/>
              </a:rPr>
              <a:t>Standard input: </a:t>
            </a:r>
            <a:r>
              <a:rPr lang="en-US" sz="2400" dirty="0">
                <a:latin typeface="Times New Roman"/>
                <a:ea typeface="Times New Roman"/>
              </a:rPr>
              <a:t>The file (stream) representing input, connected to the keyboard.</a:t>
            </a:r>
          </a:p>
          <a:p>
            <a:pPr marL="0" marR="0" algn="just">
              <a:spcBef>
                <a:spcPts val="0"/>
              </a:spcBef>
              <a:spcAft>
                <a:spcPts val="0"/>
              </a:spcAft>
            </a:pPr>
            <a:r>
              <a:rPr lang="en-US" sz="2400" b="1" dirty="0">
                <a:latin typeface="Times New Roman"/>
                <a:ea typeface="Times New Roman"/>
              </a:rPr>
              <a:t>Standard output: </a:t>
            </a:r>
            <a:r>
              <a:rPr lang="en-US" sz="2400" dirty="0">
                <a:latin typeface="Times New Roman"/>
                <a:ea typeface="Times New Roman"/>
              </a:rPr>
              <a:t>The file (stream) representing output, connected to the display.</a:t>
            </a:r>
          </a:p>
          <a:p>
            <a:pPr marL="0" marR="0" algn="just">
              <a:spcBef>
                <a:spcPts val="0"/>
              </a:spcBef>
              <a:spcAft>
                <a:spcPts val="0"/>
              </a:spcAft>
            </a:pPr>
            <a:r>
              <a:rPr lang="en-US" sz="2400" b="1" dirty="0">
                <a:latin typeface="Times New Roman"/>
                <a:ea typeface="Times New Roman"/>
              </a:rPr>
              <a:t>Standard error: </a:t>
            </a:r>
            <a:r>
              <a:rPr lang="en-US" sz="2400" dirty="0">
                <a:latin typeface="Times New Roman"/>
                <a:ea typeface="Times New Roman"/>
              </a:rPr>
              <a:t>The file (stream) representing error messages that emanate from the command or shell, connected to the display</a:t>
            </a:r>
            <a:r>
              <a:rPr lang="en-US" sz="2400" b="1" dirty="0">
                <a:latin typeface="Times New Roman"/>
                <a:ea typeface="Times New Roman"/>
              </a:rPr>
              <a:t>.</a:t>
            </a:r>
            <a:endParaRPr lang="en-US" sz="2400" dirty="0">
              <a:effectLst/>
              <a:latin typeface="Times New Roman"/>
              <a:ea typeface="Times New Roman"/>
            </a:endParaRPr>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5105400"/>
            <a:ext cx="3352800" cy="1579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DA81EBD-E76A-4F41-A446-2C36F17D92D6}"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125824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915400" cy="6477000"/>
          </a:xfrm>
        </p:spPr>
        <p:txBody>
          <a:bodyPr>
            <a:noAutofit/>
          </a:bodyPr>
          <a:lstStyle/>
          <a:p>
            <a:r>
              <a:rPr lang="en-US" sz="2800" b="1" dirty="0"/>
              <a:t>The standard input can represent three input sources:</a:t>
            </a:r>
            <a:endParaRPr lang="en-US" sz="2800" dirty="0"/>
          </a:p>
          <a:p>
            <a:pPr marL="514350" lvl="0" indent="-514350">
              <a:buFont typeface="+mj-lt"/>
              <a:buAutoNum type="arabicPeriod"/>
            </a:pPr>
            <a:r>
              <a:rPr lang="en-US" sz="2800" dirty="0"/>
              <a:t>The keyboard, the default source.</a:t>
            </a:r>
          </a:p>
          <a:p>
            <a:pPr marL="514350" lvl="0" indent="-514350">
              <a:buFont typeface="+mj-lt"/>
              <a:buAutoNum type="arabicPeriod"/>
            </a:pPr>
            <a:r>
              <a:rPr lang="en-US" sz="2800" dirty="0"/>
              <a:t>A file using redirection with the &lt; symbol.</a:t>
            </a:r>
          </a:p>
          <a:p>
            <a:pPr marL="514350" lvl="0" indent="-514350">
              <a:buFont typeface="+mj-lt"/>
              <a:buAutoNum type="arabicPeriod"/>
            </a:pPr>
            <a:r>
              <a:rPr lang="en-US" sz="2800" dirty="0"/>
              <a:t>Another program using a pipeline</a:t>
            </a:r>
            <a:r>
              <a:rPr lang="en-US" sz="2800" dirty="0" smtClean="0"/>
              <a:t>.</a:t>
            </a:r>
          </a:p>
          <a:p>
            <a:pPr marL="0" lvl="0" indent="0">
              <a:buNone/>
            </a:pPr>
            <a:r>
              <a:rPr lang="en-US" sz="2800" dirty="0" smtClean="0"/>
              <a:t>Example:</a:t>
            </a:r>
          </a:p>
          <a:p>
            <a:pPr marL="0" lvl="0" indent="0">
              <a:buNone/>
            </a:pPr>
            <a:r>
              <a:rPr lang="en-US" sz="2800" dirty="0" smtClean="0">
                <a:solidFill>
                  <a:srgbClr val="FF0000"/>
                </a:solidFill>
              </a:rPr>
              <a:t>$</a:t>
            </a:r>
            <a:r>
              <a:rPr lang="en-US" sz="2400" dirty="0" err="1" smtClean="0">
                <a:solidFill>
                  <a:srgbClr val="FF0000"/>
                </a:solidFill>
              </a:rPr>
              <a:t>wc</a:t>
            </a:r>
            <a:endParaRPr lang="en-US" sz="2400" dirty="0" smtClean="0">
              <a:solidFill>
                <a:srgbClr val="FF0000"/>
              </a:solidFill>
            </a:endParaRPr>
          </a:p>
          <a:p>
            <a:pPr marL="0" lvl="0" indent="0">
              <a:buNone/>
            </a:pPr>
            <a:r>
              <a:rPr lang="en-US" sz="2400" dirty="0" err="1" smtClean="0">
                <a:solidFill>
                  <a:srgbClr val="FF0000"/>
                </a:solidFill>
              </a:rPr>
              <a:t>Abcdes</a:t>
            </a:r>
            <a:endParaRPr lang="en-US" sz="2400" dirty="0" smtClean="0">
              <a:solidFill>
                <a:srgbClr val="FF0000"/>
              </a:solidFill>
            </a:endParaRPr>
          </a:p>
          <a:p>
            <a:pPr marL="0" lvl="0" indent="0">
              <a:buNone/>
            </a:pPr>
            <a:r>
              <a:rPr lang="en-US" sz="2400" dirty="0" smtClean="0">
                <a:solidFill>
                  <a:srgbClr val="FF0000"/>
                </a:solidFill>
              </a:rPr>
              <a:t>7 1 1</a:t>
            </a:r>
          </a:p>
          <a:p>
            <a:pPr marL="0" lvl="0" indent="0">
              <a:buNone/>
            </a:pPr>
            <a:r>
              <a:rPr lang="en-US" sz="2400" dirty="0" smtClean="0">
                <a:solidFill>
                  <a:srgbClr val="FF0000"/>
                </a:solidFill>
              </a:rPr>
              <a:t>$</a:t>
            </a:r>
            <a:r>
              <a:rPr lang="en-US" sz="2400" dirty="0" err="1" smtClean="0">
                <a:solidFill>
                  <a:srgbClr val="FF0000"/>
                </a:solidFill>
              </a:rPr>
              <a:t>wc</a:t>
            </a:r>
            <a:r>
              <a:rPr lang="en-US" sz="2400" dirty="0" smtClean="0">
                <a:solidFill>
                  <a:srgbClr val="FF0000"/>
                </a:solidFill>
              </a:rPr>
              <a:t> &lt; </a:t>
            </a:r>
            <a:r>
              <a:rPr lang="en-US" sz="2400" dirty="0" err="1" smtClean="0">
                <a:solidFill>
                  <a:srgbClr val="FF0000"/>
                </a:solidFill>
              </a:rPr>
              <a:t>abc.c</a:t>
            </a:r>
            <a:endParaRPr lang="en-US" sz="2400" dirty="0" smtClean="0">
              <a:solidFill>
                <a:srgbClr val="FF0000"/>
              </a:solidFill>
            </a:endParaRPr>
          </a:p>
          <a:p>
            <a:pPr marL="0" lvl="0" indent="0">
              <a:buNone/>
            </a:pPr>
            <a:r>
              <a:rPr lang="en-US" sz="2400" dirty="0" smtClean="0">
                <a:solidFill>
                  <a:srgbClr val="FF0000"/>
                </a:solidFill>
              </a:rPr>
              <a:t>12 3 1</a:t>
            </a:r>
            <a:endParaRPr lang="en-US" sz="2400" dirty="0">
              <a:solidFill>
                <a:srgbClr val="FF0000"/>
              </a:solidFill>
            </a:endParaRPr>
          </a:p>
          <a:p>
            <a:pPr marL="0" indent="0">
              <a:buNone/>
            </a:pPr>
            <a:r>
              <a:rPr lang="en-US" sz="2400" dirty="0" smtClean="0">
                <a:solidFill>
                  <a:srgbClr val="FF0000"/>
                </a:solidFill>
              </a:rPr>
              <a:t>$ cat – </a:t>
            </a:r>
            <a:r>
              <a:rPr lang="en-US" sz="2400" dirty="0" err="1" smtClean="0">
                <a:solidFill>
                  <a:srgbClr val="FF0000"/>
                </a:solidFill>
              </a:rPr>
              <a:t>abc.c</a:t>
            </a:r>
            <a:r>
              <a:rPr lang="en-US" sz="2400" dirty="0" smtClean="0">
                <a:solidFill>
                  <a:srgbClr val="FF0000"/>
                </a:solidFill>
              </a:rPr>
              <a:t>  // First from standard input and then from </a:t>
            </a:r>
            <a:r>
              <a:rPr lang="en-US" sz="2400" dirty="0" err="1" smtClean="0">
                <a:solidFill>
                  <a:srgbClr val="FF0000"/>
                </a:solidFill>
              </a:rPr>
              <a:t>abc.c</a:t>
            </a:r>
            <a:endParaRPr lang="en-US" sz="2400" dirty="0" smtClean="0">
              <a:solidFill>
                <a:srgbClr val="FF0000"/>
              </a:solidFill>
            </a:endParaRPr>
          </a:p>
          <a:p>
            <a:pPr marL="0" indent="0">
              <a:buNone/>
            </a:pPr>
            <a:r>
              <a:rPr lang="en-US" sz="2400" dirty="0" smtClean="0">
                <a:solidFill>
                  <a:srgbClr val="FF0000"/>
                </a:solidFill>
              </a:rPr>
              <a:t>$ cat emp1.lst – </a:t>
            </a:r>
            <a:r>
              <a:rPr lang="en-US" sz="2400" dirty="0" err="1" smtClean="0">
                <a:solidFill>
                  <a:srgbClr val="FF0000"/>
                </a:solidFill>
              </a:rPr>
              <a:t>abc.c</a:t>
            </a:r>
            <a:r>
              <a:rPr lang="en-US" sz="2400" dirty="0" smtClean="0">
                <a:solidFill>
                  <a:srgbClr val="FF0000"/>
                </a:solidFill>
              </a:rPr>
              <a:t>  // First from emp1.lst, then standard input and then </a:t>
            </a:r>
            <a:r>
              <a:rPr lang="en-US" sz="2400" dirty="0" err="1" smtClean="0">
                <a:solidFill>
                  <a:srgbClr val="FF0000"/>
                </a:solidFill>
              </a:rPr>
              <a:t>abc.c</a:t>
            </a:r>
            <a:endParaRPr lang="en-US" sz="2400" dirty="0">
              <a:solidFill>
                <a:srgbClr val="FF0000"/>
              </a:solidFill>
            </a:endParaRPr>
          </a:p>
          <a:p>
            <a:pPr marL="514350" lvl="0" indent="-514350">
              <a:buFont typeface="+mj-lt"/>
              <a:buAutoNum type="arabicPeriod"/>
            </a:pPr>
            <a:endParaRPr lang="en-US" sz="2800" dirty="0"/>
          </a:p>
          <a:p>
            <a:endParaRPr lang="en-US" sz="28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734498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47650" y="38100"/>
            <a:ext cx="7753350" cy="1104900"/>
          </a:xfrm>
        </p:spPr>
        <p:txBody>
          <a:bodyPr>
            <a:normAutofit fontScale="90000"/>
          </a:bodyPr>
          <a:lstStyle/>
          <a:p>
            <a:r>
              <a:rPr lang="en-US" b="1" dirty="0">
                <a:solidFill>
                  <a:schemeClr val="accent1">
                    <a:lumMod val="75000"/>
                  </a:schemeClr>
                </a:solidFill>
              </a:rPr>
              <a:t>Syllabus:  Module </a:t>
            </a:r>
            <a:r>
              <a:rPr lang="en-US" b="1" dirty="0" smtClean="0">
                <a:solidFill>
                  <a:schemeClr val="accent1">
                    <a:lumMod val="75000"/>
                  </a:schemeClr>
                </a:solidFill>
              </a:rPr>
              <a:t>2 – File Attributes and permissions</a:t>
            </a:r>
            <a:endParaRPr lang="en-US" b="1" dirty="0">
              <a:solidFill>
                <a:schemeClr val="accent1">
                  <a:lumMod val="75000"/>
                </a:schemeClr>
              </a:solidFill>
            </a:endParaRPr>
          </a:p>
        </p:txBody>
      </p:sp>
      <p:sp>
        <p:nvSpPr>
          <p:cNvPr id="8" name="Footer Placeholder 7"/>
          <p:cNvSpPr>
            <a:spLocks noGrp="1"/>
          </p:cNvSpPr>
          <p:nvPr>
            <p:ph type="ftr" sz="quarter" idx="11"/>
          </p:nvPr>
        </p:nvSpPr>
        <p:spPr/>
        <p:txBody>
          <a:bodyPr/>
          <a:lstStyle/>
          <a:p>
            <a:r>
              <a:rPr lang="en-US" smtClean="0"/>
              <a:t>Dr. Rekha B Venkatapur, Prof &amp; Head,CSE</a:t>
            </a:r>
            <a:endParaRPr lang="en-US" dirty="0"/>
          </a:p>
        </p:txBody>
      </p:sp>
      <p:sp>
        <p:nvSpPr>
          <p:cNvPr id="9" name="Slide Number Placeholder 8"/>
          <p:cNvSpPr>
            <a:spLocks noGrp="1"/>
          </p:cNvSpPr>
          <p:nvPr>
            <p:ph type="sldNum" sz="quarter" idx="12"/>
          </p:nvPr>
        </p:nvSpPr>
        <p:spPr/>
        <p:txBody>
          <a:bodyPr/>
          <a:lstStyle/>
          <a:p>
            <a:fld id="{BDA81EBD-E76A-4F41-A446-2C36F17D92D6}" type="slidenum">
              <a:rPr lang="en-US" smtClean="0"/>
              <a:pPr/>
              <a:t>3</a:t>
            </a:fld>
            <a:endParaRPr lang="en-US"/>
          </a:p>
        </p:txBody>
      </p:sp>
      <p:sp>
        <p:nvSpPr>
          <p:cNvPr id="3" name="Rectangle 2"/>
          <p:cNvSpPr/>
          <p:nvPr/>
        </p:nvSpPr>
        <p:spPr>
          <a:xfrm>
            <a:off x="381000" y="1295400"/>
            <a:ext cx="8534400" cy="4247317"/>
          </a:xfrm>
          <a:prstGeom prst="rect">
            <a:avLst/>
          </a:prstGeom>
        </p:spPr>
        <p:txBody>
          <a:bodyPr wrap="square">
            <a:spAutoFit/>
          </a:bodyPr>
          <a:lstStyle/>
          <a:p>
            <a:endParaRPr lang="en-US" dirty="0"/>
          </a:p>
          <a:p>
            <a:r>
              <a:rPr lang="en-US" b="1" dirty="0" smtClean="0"/>
              <a:t>File </a:t>
            </a:r>
            <a:r>
              <a:rPr lang="en-US" b="1" dirty="0"/>
              <a:t>attributes and permissions: </a:t>
            </a:r>
            <a:r>
              <a:rPr lang="en-US" dirty="0"/>
              <a:t>The </a:t>
            </a:r>
            <a:r>
              <a:rPr lang="en-US" dirty="0" err="1"/>
              <a:t>ls</a:t>
            </a:r>
            <a:r>
              <a:rPr lang="en-US" dirty="0"/>
              <a:t> command with options. Changing file permissions: the relative and absolute permissions changing methods. Recursively changing file permissions. Directory permissions.</a:t>
            </a:r>
          </a:p>
          <a:p>
            <a:r>
              <a:rPr lang="en-US" b="1" dirty="0"/>
              <a:t>The shells interpretive cycle: </a:t>
            </a:r>
            <a:r>
              <a:rPr lang="en-US" dirty="0"/>
              <a:t>Wild cards. Removing the special meanings of wild cards. Three standard files and redirection. </a:t>
            </a:r>
            <a:r>
              <a:rPr lang="en-US" b="1" dirty="0"/>
              <a:t>Connecting commands: </a:t>
            </a:r>
            <a:r>
              <a:rPr lang="en-US" dirty="0"/>
              <a:t>Pipe. Basic and Extended regular expressions. The </a:t>
            </a:r>
            <a:r>
              <a:rPr lang="en-US" dirty="0" err="1"/>
              <a:t>grep</a:t>
            </a:r>
            <a:r>
              <a:rPr lang="en-US" dirty="0"/>
              <a:t>, </a:t>
            </a:r>
            <a:r>
              <a:rPr lang="en-US" dirty="0" err="1"/>
              <a:t>egrep</a:t>
            </a:r>
            <a:r>
              <a:rPr lang="en-US" dirty="0"/>
              <a:t>. Typical examples involving different regular expressions.</a:t>
            </a:r>
          </a:p>
          <a:p>
            <a:r>
              <a:rPr lang="en-US" b="1" dirty="0"/>
              <a:t>Shell programming: </a:t>
            </a:r>
            <a:r>
              <a:rPr lang="en-US" dirty="0"/>
              <a:t>Ordinary and environment variables. The .profile. Read and </a:t>
            </a:r>
            <a:r>
              <a:rPr lang="en-US" dirty="0" err="1"/>
              <a:t>readonly</a:t>
            </a:r>
            <a:r>
              <a:rPr lang="en-US" dirty="0"/>
              <a:t> commands. Command line arguments. exit and exit status of a command. Logical operators for conditional execution. The test command and its shortcut. The if, while, for and case control statements. The set and shift commands and handling positional parameters. The here ( &lt;&lt; ) document and trap command. Simple shell program examples.</a:t>
            </a:r>
          </a:p>
          <a:p>
            <a:r>
              <a:rPr lang="en-US" dirty="0"/>
              <a:t> </a:t>
            </a:r>
          </a:p>
        </p:txBody>
      </p:sp>
    </p:spTree>
    <p:extLst>
      <p:ext uri="{BB962C8B-B14F-4D97-AF65-F5344CB8AC3E}">
        <p14:creationId xmlns:p14="http://schemas.microsoft.com/office/powerpoint/2010/main" xmlns="" val="38668070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
            <a:ext cx="8839200" cy="6838950"/>
          </a:xfrm>
        </p:spPr>
        <p:txBody>
          <a:bodyPr>
            <a:noAutofit/>
          </a:bodyPr>
          <a:lstStyle/>
          <a:p>
            <a:pPr>
              <a:spcBef>
                <a:spcPts val="0"/>
              </a:spcBef>
            </a:pPr>
            <a:r>
              <a:rPr lang="en-US" sz="2800" b="1" dirty="0"/>
              <a:t>The standard output can represent three possible destinations:</a:t>
            </a:r>
            <a:endParaRPr lang="en-US" sz="2800" dirty="0"/>
          </a:p>
          <a:p>
            <a:pPr marL="514350" lvl="0" indent="-514350">
              <a:spcBef>
                <a:spcPts val="0"/>
              </a:spcBef>
              <a:buFont typeface="+mj-lt"/>
              <a:buAutoNum type="arabicPeriod"/>
            </a:pPr>
            <a:r>
              <a:rPr lang="en-US" sz="2800" dirty="0"/>
              <a:t>The terminal, the default destination.</a:t>
            </a:r>
          </a:p>
          <a:p>
            <a:pPr marL="514350" lvl="0" indent="-514350">
              <a:spcBef>
                <a:spcPts val="0"/>
              </a:spcBef>
              <a:buFont typeface="+mj-lt"/>
              <a:buAutoNum type="arabicPeriod"/>
            </a:pPr>
            <a:r>
              <a:rPr lang="en-US" sz="2800" dirty="0"/>
              <a:t>A file using the redirection symbols &gt; and </a:t>
            </a:r>
            <a:r>
              <a:rPr lang="en-US" sz="2800" dirty="0" smtClean="0"/>
              <a:t>&gt;&gt;(append).</a:t>
            </a:r>
            <a:endParaRPr lang="en-US" sz="2800" dirty="0"/>
          </a:p>
          <a:p>
            <a:pPr marL="514350" lvl="0" indent="-514350">
              <a:spcBef>
                <a:spcPts val="0"/>
              </a:spcBef>
              <a:buFont typeface="+mj-lt"/>
              <a:buAutoNum type="arabicPeriod"/>
            </a:pPr>
            <a:r>
              <a:rPr lang="en-US" sz="2800" dirty="0"/>
              <a:t>As input to another program using a pipeline.</a:t>
            </a:r>
          </a:p>
          <a:p>
            <a:pPr marL="0" indent="0">
              <a:buNone/>
            </a:pPr>
            <a:r>
              <a:rPr lang="en-US" sz="2800" dirty="0">
                <a:solidFill>
                  <a:srgbClr val="FF0000"/>
                </a:solidFill>
              </a:rPr>
              <a:t>$ </a:t>
            </a:r>
            <a:r>
              <a:rPr lang="en-US" sz="2800" dirty="0" err="1">
                <a:solidFill>
                  <a:srgbClr val="FF0000"/>
                </a:solidFill>
              </a:rPr>
              <a:t>wc</a:t>
            </a:r>
            <a:r>
              <a:rPr lang="en-US" sz="2800" dirty="0">
                <a:solidFill>
                  <a:srgbClr val="FF0000"/>
                </a:solidFill>
              </a:rPr>
              <a:t> emp1.lst &gt; </a:t>
            </a:r>
            <a:r>
              <a:rPr lang="en-US" sz="2800" dirty="0" err="1">
                <a:solidFill>
                  <a:srgbClr val="FF0000"/>
                </a:solidFill>
              </a:rPr>
              <a:t>newdata</a:t>
            </a:r>
            <a:endParaRPr lang="en-US" sz="2800" dirty="0">
              <a:solidFill>
                <a:srgbClr val="FF0000"/>
              </a:solidFill>
            </a:endParaRPr>
          </a:p>
          <a:p>
            <a:pPr marL="0" indent="0">
              <a:buNone/>
            </a:pPr>
            <a:r>
              <a:rPr lang="en-US" sz="2800" dirty="0" smtClean="0">
                <a:solidFill>
                  <a:srgbClr val="FF0000"/>
                </a:solidFill>
              </a:rPr>
              <a:t>$ </a:t>
            </a:r>
            <a:r>
              <a:rPr lang="en-US" sz="2800" dirty="0">
                <a:solidFill>
                  <a:srgbClr val="FF0000"/>
                </a:solidFill>
              </a:rPr>
              <a:t>cat </a:t>
            </a:r>
            <a:r>
              <a:rPr lang="en-US" sz="2800" dirty="0" err="1">
                <a:solidFill>
                  <a:srgbClr val="FF0000"/>
                </a:solidFill>
              </a:rPr>
              <a:t>newdata</a:t>
            </a:r>
            <a:endParaRPr lang="en-US" sz="2800" dirty="0">
              <a:solidFill>
                <a:srgbClr val="FF0000"/>
              </a:solidFill>
            </a:endParaRPr>
          </a:p>
          <a:p>
            <a:pPr marL="0" indent="0">
              <a:buNone/>
            </a:pPr>
            <a:r>
              <a:rPr lang="en-US" sz="2800" dirty="0" smtClean="0">
                <a:solidFill>
                  <a:srgbClr val="FF0000"/>
                </a:solidFill>
              </a:rPr>
              <a:t>     1  1 </a:t>
            </a:r>
            <a:r>
              <a:rPr lang="en-US" sz="2800" dirty="0">
                <a:solidFill>
                  <a:srgbClr val="FF0000"/>
                </a:solidFill>
              </a:rPr>
              <a:t>16 </a:t>
            </a:r>
            <a:r>
              <a:rPr lang="en-US" sz="2800" dirty="0" smtClean="0">
                <a:solidFill>
                  <a:srgbClr val="FF0000"/>
                </a:solidFill>
              </a:rPr>
              <a:t>emp1.lst</a:t>
            </a:r>
          </a:p>
          <a:p>
            <a:pPr marL="0" indent="0">
              <a:buNone/>
            </a:pPr>
            <a:r>
              <a:rPr lang="en-US" sz="2800" dirty="0">
                <a:solidFill>
                  <a:srgbClr val="FF0000"/>
                </a:solidFill>
              </a:rPr>
              <a:t>$ </a:t>
            </a:r>
            <a:r>
              <a:rPr lang="en-US" sz="2800" dirty="0" err="1">
                <a:solidFill>
                  <a:srgbClr val="FF0000"/>
                </a:solidFill>
              </a:rPr>
              <a:t>wc</a:t>
            </a:r>
            <a:r>
              <a:rPr lang="en-US" sz="2800" dirty="0">
                <a:solidFill>
                  <a:srgbClr val="FF0000"/>
                </a:solidFill>
              </a:rPr>
              <a:t> </a:t>
            </a:r>
            <a:r>
              <a:rPr lang="en-US" sz="2800" dirty="0" err="1">
                <a:solidFill>
                  <a:srgbClr val="FF0000"/>
                </a:solidFill>
              </a:rPr>
              <a:t>xyz.c</a:t>
            </a:r>
            <a:r>
              <a:rPr lang="en-US" sz="2800" dirty="0">
                <a:solidFill>
                  <a:srgbClr val="FF0000"/>
                </a:solidFill>
              </a:rPr>
              <a:t> &gt;&gt; </a:t>
            </a:r>
            <a:r>
              <a:rPr lang="en-US" sz="2800" dirty="0" err="1">
                <a:solidFill>
                  <a:srgbClr val="FF0000"/>
                </a:solidFill>
              </a:rPr>
              <a:t>newdata</a:t>
            </a:r>
            <a:endParaRPr lang="en-US" sz="2800" dirty="0">
              <a:solidFill>
                <a:srgbClr val="FF0000"/>
              </a:solidFill>
            </a:endParaRPr>
          </a:p>
          <a:p>
            <a:pPr marL="0" indent="0">
              <a:buNone/>
            </a:pPr>
            <a:r>
              <a:rPr lang="en-US" sz="2800" dirty="0" smtClean="0">
                <a:solidFill>
                  <a:srgbClr val="FF0000"/>
                </a:solidFill>
              </a:rPr>
              <a:t>$ </a:t>
            </a:r>
            <a:r>
              <a:rPr lang="en-US" sz="2800" dirty="0">
                <a:solidFill>
                  <a:srgbClr val="FF0000"/>
                </a:solidFill>
              </a:rPr>
              <a:t>cat </a:t>
            </a:r>
            <a:r>
              <a:rPr lang="en-US" sz="2800" dirty="0" err="1">
                <a:solidFill>
                  <a:srgbClr val="FF0000"/>
                </a:solidFill>
              </a:rPr>
              <a:t>newdata</a:t>
            </a:r>
            <a:endParaRPr lang="en-US" sz="2800" dirty="0">
              <a:solidFill>
                <a:srgbClr val="FF0000"/>
              </a:solidFill>
            </a:endParaRPr>
          </a:p>
          <a:p>
            <a:pPr marL="0" indent="0">
              <a:buNone/>
            </a:pPr>
            <a:r>
              <a:rPr lang="en-US" sz="2800" dirty="0">
                <a:solidFill>
                  <a:srgbClr val="FF0000"/>
                </a:solidFill>
              </a:rPr>
              <a:t> 1  1 16 emp1.lst</a:t>
            </a:r>
          </a:p>
          <a:p>
            <a:pPr marL="0" indent="0">
              <a:buNone/>
            </a:pPr>
            <a:r>
              <a:rPr lang="en-US" sz="2800" dirty="0">
                <a:solidFill>
                  <a:srgbClr val="FF0000"/>
                </a:solidFill>
              </a:rPr>
              <a:t> 6  8 65 </a:t>
            </a:r>
            <a:r>
              <a:rPr lang="en-US" sz="2800" dirty="0" err="1" smtClean="0">
                <a:solidFill>
                  <a:srgbClr val="FF0000"/>
                </a:solidFill>
              </a:rPr>
              <a:t>xyz.c</a:t>
            </a:r>
            <a:endParaRPr lang="en-US" sz="2800" dirty="0" smtClean="0">
              <a:solidFill>
                <a:srgbClr val="FF0000"/>
              </a:solidFill>
            </a:endParaRPr>
          </a:p>
          <a:p>
            <a:r>
              <a:rPr lang="en-US" sz="2800" dirty="0" smtClean="0"/>
              <a:t>Concatenated output stream : </a:t>
            </a:r>
          </a:p>
          <a:p>
            <a:r>
              <a:rPr lang="en-US" sz="2800" dirty="0" smtClean="0">
                <a:solidFill>
                  <a:srgbClr val="FF0000"/>
                </a:solidFill>
              </a:rPr>
              <a:t>$ </a:t>
            </a:r>
            <a:r>
              <a:rPr lang="en-US" sz="2800" dirty="0">
                <a:solidFill>
                  <a:srgbClr val="FF0000"/>
                </a:solidFill>
              </a:rPr>
              <a:t>(</a:t>
            </a:r>
            <a:r>
              <a:rPr lang="en-US" sz="2800" dirty="0" err="1">
                <a:solidFill>
                  <a:srgbClr val="FF0000"/>
                </a:solidFill>
              </a:rPr>
              <a:t>ls</a:t>
            </a:r>
            <a:r>
              <a:rPr lang="en-US" sz="2800" dirty="0">
                <a:solidFill>
                  <a:srgbClr val="FF0000"/>
                </a:solidFill>
              </a:rPr>
              <a:t> *.c ; echo ; cat *.c) &gt; c_progs_all.txt</a:t>
            </a:r>
          </a:p>
          <a:p>
            <a:endParaRPr lang="en-US" sz="3600" dirty="0"/>
          </a:p>
          <a:p>
            <a:pPr marL="742950" indent="-742950">
              <a:buAutoNum type="arabicPlain"/>
            </a:pPr>
            <a:endParaRPr lang="en-US" sz="3600" dirty="0">
              <a:solidFill>
                <a:srgbClr val="FF0000"/>
              </a:solidFill>
            </a:endParaRPr>
          </a:p>
          <a:p>
            <a:endParaRPr lang="en-US" sz="36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213918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705600"/>
          </a:xfrm>
        </p:spPr>
        <p:txBody>
          <a:bodyPr>
            <a:normAutofit/>
          </a:bodyPr>
          <a:lstStyle/>
          <a:p>
            <a:pPr algn="just"/>
            <a:r>
              <a:rPr lang="en-US" sz="2400" dirty="0" smtClean="0"/>
              <a:t>Every file is identified by file descriptor.</a:t>
            </a:r>
          </a:p>
          <a:p>
            <a:pPr algn="just"/>
            <a:r>
              <a:rPr lang="en-US" sz="2400" dirty="0" smtClean="0"/>
              <a:t>A </a:t>
            </a:r>
            <a:r>
              <a:rPr lang="en-US" sz="2400" dirty="0"/>
              <a:t>file is opened by referring to its pathname, but subsequent read and write operations identify the file by a unique number called a file descriptor. </a:t>
            </a:r>
            <a:endParaRPr lang="en-US" sz="2400" dirty="0" smtClean="0"/>
          </a:p>
          <a:p>
            <a:pPr algn="just"/>
            <a:r>
              <a:rPr lang="en-US" sz="2400" dirty="0" smtClean="0"/>
              <a:t>The </a:t>
            </a:r>
            <a:r>
              <a:rPr lang="en-US" sz="2400" dirty="0"/>
              <a:t>kernel maintains a table of file descriptors for every process running in the system. </a:t>
            </a:r>
            <a:endParaRPr lang="en-US" sz="2400" dirty="0" smtClean="0"/>
          </a:p>
          <a:p>
            <a:pPr algn="just"/>
            <a:r>
              <a:rPr lang="en-US" sz="2400" dirty="0" smtClean="0"/>
              <a:t>The </a:t>
            </a:r>
            <a:r>
              <a:rPr lang="en-US" sz="2400" dirty="0"/>
              <a:t>first three slots are generally allocated to the three standard streams as,</a:t>
            </a:r>
          </a:p>
          <a:p>
            <a:pPr marL="0" indent="0" algn="just">
              <a:buNone/>
            </a:pPr>
            <a:r>
              <a:rPr lang="en-US" sz="2400" dirty="0" smtClean="0"/>
              <a:t>0 </a:t>
            </a:r>
            <a:r>
              <a:rPr lang="en-US" sz="2400" dirty="0"/>
              <a:t>– Standard input</a:t>
            </a:r>
          </a:p>
          <a:p>
            <a:pPr marL="0" indent="0" algn="just">
              <a:buNone/>
            </a:pPr>
            <a:r>
              <a:rPr lang="en-US" sz="2400" dirty="0" smtClean="0"/>
              <a:t>1 </a:t>
            </a:r>
            <a:r>
              <a:rPr lang="en-US" sz="2400" dirty="0"/>
              <a:t>– Standard output</a:t>
            </a:r>
          </a:p>
          <a:p>
            <a:pPr marL="0" indent="0" algn="just">
              <a:buNone/>
            </a:pPr>
            <a:r>
              <a:rPr lang="en-US" sz="2400" dirty="0" smtClean="0"/>
              <a:t>2 </a:t>
            </a:r>
            <a:r>
              <a:rPr lang="en-US" sz="2400" dirty="0"/>
              <a:t>– Standard error</a:t>
            </a:r>
          </a:p>
          <a:p>
            <a:endParaRPr lang="en-US" sz="2000" dirty="0"/>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rot="5400000">
            <a:off x="4582477" y="2342201"/>
            <a:ext cx="3331846" cy="5334000"/>
          </a:xfrm>
          <a:prstGeom prst="rect">
            <a:avLst/>
          </a:prstGeom>
          <a:noFill/>
          <a:ln>
            <a:noFill/>
          </a:ln>
        </p:spPr>
      </p:pic>
      <p:sp>
        <p:nvSpPr>
          <p:cNvPr id="5" name="Slide Number Placeholder 4"/>
          <p:cNvSpPr>
            <a:spLocks noGrp="1"/>
          </p:cNvSpPr>
          <p:nvPr>
            <p:ph type="sldNum" sz="quarter" idx="12"/>
          </p:nvPr>
        </p:nvSpPr>
        <p:spPr/>
        <p:txBody>
          <a:bodyPr/>
          <a:lstStyle/>
          <a:p>
            <a:fld id="{BDA81EBD-E76A-4F41-A446-2C36F17D92D6}"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621404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FF0000"/>
                </a:solidFill>
              </a:rPr>
              <a:t>$</a:t>
            </a:r>
            <a:r>
              <a:rPr lang="en-US" dirty="0" err="1" smtClean="0">
                <a:solidFill>
                  <a:srgbClr val="FF0000"/>
                </a:solidFill>
              </a:rPr>
              <a:t>wc</a:t>
            </a:r>
            <a:r>
              <a:rPr lang="en-US" dirty="0" smtClean="0">
                <a:solidFill>
                  <a:srgbClr val="FF0000"/>
                </a:solidFill>
              </a:rPr>
              <a:t> 0&lt; </a:t>
            </a:r>
            <a:r>
              <a:rPr lang="en-US" dirty="0" err="1" smtClean="0">
                <a:solidFill>
                  <a:srgbClr val="FF0000"/>
                </a:solidFill>
              </a:rPr>
              <a:t>abc.c</a:t>
            </a:r>
            <a:endParaRPr lang="en-US" dirty="0" smtClean="0">
              <a:solidFill>
                <a:srgbClr val="FF0000"/>
              </a:solidFill>
            </a:endParaRPr>
          </a:p>
          <a:p>
            <a:pPr marL="0" indent="0">
              <a:buNone/>
            </a:pPr>
            <a:r>
              <a:rPr lang="en-US" dirty="0" smtClean="0">
                <a:solidFill>
                  <a:srgbClr val="FF0000"/>
                </a:solidFill>
              </a:rPr>
              <a:t>     4 7 21</a:t>
            </a:r>
          </a:p>
          <a:p>
            <a:pPr marL="0" indent="0">
              <a:buNone/>
            </a:pPr>
            <a:r>
              <a:rPr lang="en-US" dirty="0" smtClean="0">
                <a:solidFill>
                  <a:srgbClr val="FF0000"/>
                </a:solidFill>
              </a:rPr>
              <a:t>$</a:t>
            </a:r>
            <a:r>
              <a:rPr lang="en-US" dirty="0" err="1" smtClean="0">
                <a:solidFill>
                  <a:srgbClr val="FF0000"/>
                </a:solidFill>
              </a:rPr>
              <a:t>wc</a:t>
            </a:r>
            <a:r>
              <a:rPr lang="en-US" dirty="0" smtClean="0">
                <a:solidFill>
                  <a:srgbClr val="FF0000"/>
                </a:solidFill>
              </a:rPr>
              <a:t> 0&lt; </a:t>
            </a:r>
            <a:r>
              <a:rPr lang="en-US" dirty="0" err="1" smtClean="0">
                <a:solidFill>
                  <a:srgbClr val="FF0000"/>
                </a:solidFill>
              </a:rPr>
              <a:t>abc.c</a:t>
            </a:r>
            <a:r>
              <a:rPr lang="en-US" dirty="0" smtClean="0">
                <a:solidFill>
                  <a:srgbClr val="FF0000"/>
                </a:solidFill>
              </a:rPr>
              <a:t> 1&gt; new</a:t>
            </a:r>
          </a:p>
          <a:p>
            <a:pPr marL="0" indent="0">
              <a:buNone/>
            </a:pPr>
            <a:r>
              <a:rPr lang="en-US" dirty="0" smtClean="0">
                <a:solidFill>
                  <a:srgbClr val="FF0000"/>
                </a:solidFill>
              </a:rPr>
              <a:t>$cat new </a:t>
            </a:r>
          </a:p>
          <a:p>
            <a:pPr marL="0" indent="0">
              <a:buNone/>
            </a:pPr>
            <a:r>
              <a:rPr lang="en-US" dirty="0" smtClean="0">
                <a:solidFill>
                  <a:srgbClr val="FF0000"/>
                </a:solidFill>
              </a:rPr>
              <a:t>     4 7 21</a:t>
            </a:r>
          </a:p>
          <a:p>
            <a:pPr marL="0" indent="0">
              <a:buNone/>
            </a:pPr>
            <a:r>
              <a:rPr lang="en-US" dirty="0" smtClean="0">
                <a:solidFill>
                  <a:srgbClr val="FF0000"/>
                </a:solidFill>
              </a:rPr>
              <a:t>$cat foo 2&gt;error</a:t>
            </a:r>
          </a:p>
          <a:p>
            <a:pPr marL="0" indent="0">
              <a:buNone/>
            </a:pPr>
            <a:r>
              <a:rPr lang="en-US" dirty="0" smtClean="0">
                <a:solidFill>
                  <a:srgbClr val="FF0000"/>
                </a:solidFill>
              </a:rPr>
              <a:t>$cat error </a:t>
            </a:r>
          </a:p>
          <a:p>
            <a:pPr marL="0" indent="0">
              <a:buNone/>
            </a:pPr>
            <a:r>
              <a:rPr lang="en-US" dirty="0" smtClean="0">
                <a:solidFill>
                  <a:srgbClr val="FF0000"/>
                </a:solidFill>
              </a:rPr>
              <a:t>    cat</a:t>
            </a:r>
            <a:r>
              <a:rPr lang="en-US" dirty="0">
                <a:solidFill>
                  <a:srgbClr val="FF0000"/>
                </a:solidFill>
              </a:rPr>
              <a:t>: foo: No such file or directory</a:t>
            </a: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631509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Assuming file2 doesn’t exist, the following command redirects the standard output to file </a:t>
            </a:r>
            <a:r>
              <a:rPr lang="en-US" i="1" dirty="0" err="1"/>
              <a:t>myOutput</a:t>
            </a:r>
            <a:r>
              <a:rPr lang="en-US" i="1" dirty="0"/>
              <a:t> </a:t>
            </a:r>
            <a:r>
              <a:rPr lang="en-US" dirty="0"/>
              <a:t>and the standard error to file </a:t>
            </a:r>
            <a:r>
              <a:rPr lang="en-US" i="1" dirty="0" err="1"/>
              <a:t>myError</a:t>
            </a:r>
            <a:r>
              <a:rPr lang="en-US" dirty="0"/>
              <a:t>.</a:t>
            </a:r>
          </a:p>
          <a:p>
            <a:pPr marL="0" indent="0" algn="just">
              <a:buNone/>
            </a:pPr>
            <a:r>
              <a:rPr lang="en-US" dirty="0" smtClean="0">
                <a:solidFill>
                  <a:srgbClr val="FF0000"/>
                </a:solidFill>
              </a:rPr>
              <a:t>$ </a:t>
            </a:r>
            <a:r>
              <a:rPr lang="en-US" dirty="0" err="1">
                <a:solidFill>
                  <a:srgbClr val="FF0000"/>
                </a:solidFill>
              </a:rPr>
              <a:t>ls</a:t>
            </a:r>
            <a:r>
              <a:rPr lang="en-US" dirty="0">
                <a:solidFill>
                  <a:srgbClr val="FF0000"/>
                </a:solidFill>
              </a:rPr>
              <a:t> –l file1 file2 1&gt;</a:t>
            </a:r>
            <a:r>
              <a:rPr lang="en-US" dirty="0" err="1">
                <a:solidFill>
                  <a:srgbClr val="FF0000"/>
                </a:solidFill>
              </a:rPr>
              <a:t>myOutput</a:t>
            </a:r>
            <a:r>
              <a:rPr lang="en-US" dirty="0">
                <a:solidFill>
                  <a:srgbClr val="FF0000"/>
                </a:solidFill>
              </a:rPr>
              <a:t> 2&gt;</a:t>
            </a:r>
            <a:r>
              <a:rPr lang="en-US" dirty="0" err="1">
                <a:solidFill>
                  <a:srgbClr val="FF0000"/>
                </a:solidFill>
              </a:rPr>
              <a:t>myError</a:t>
            </a:r>
            <a:endParaRPr lang="en-US" dirty="0">
              <a:solidFill>
                <a:srgbClr val="FF0000"/>
              </a:solidFill>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132994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b="1" dirty="0" smtClean="0"/>
          </a:p>
          <a:p>
            <a:pPr marL="0" indent="0" algn="ctr">
              <a:buNone/>
            </a:pPr>
            <a:endParaRPr lang="en-US" b="1" dirty="0"/>
          </a:p>
          <a:p>
            <a:pPr marL="0" indent="0" algn="ctr">
              <a:buNone/>
            </a:pPr>
            <a:r>
              <a:rPr lang="en-US" b="1" dirty="0" smtClean="0"/>
              <a:t>Chapter 13: Filters Using Regular Expression—</a:t>
            </a:r>
            <a:r>
              <a:rPr lang="en-US" b="1" dirty="0" err="1" smtClean="0"/>
              <a:t>grep</a:t>
            </a:r>
            <a:r>
              <a:rPr lang="en-US" b="1" dirty="0" smtClean="0"/>
              <a:t> and </a:t>
            </a:r>
            <a:r>
              <a:rPr lang="en-US" b="1" dirty="0" err="1" smtClean="0"/>
              <a:t>sed</a:t>
            </a:r>
            <a:endParaRPr lang="en-US" b="1"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445893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639762"/>
          </a:xfrm>
        </p:spPr>
        <p:txBody>
          <a:bodyPr>
            <a:noAutofit/>
          </a:bodyPr>
          <a:lstStyle/>
          <a:p>
            <a:r>
              <a:rPr lang="en-US" sz="3200" b="1" dirty="0" smtClean="0"/>
              <a:t/>
            </a:r>
            <a:br>
              <a:rPr lang="en-US" sz="3200" b="1" dirty="0" smtClean="0"/>
            </a:br>
            <a:r>
              <a:rPr lang="en-US" sz="3200" b="1" dirty="0" smtClean="0"/>
              <a:t>Filters</a:t>
            </a:r>
            <a:r>
              <a:rPr lang="en-US" sz="3200" b="1" dirty="0"/>
              <a:t>: Using both standard input and standard output</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85000" lnSpcReduction="10000"/>
          </a:bodyPr>
          <a:lstStyle/>
          <a:p>
            <a:r>
              <a:rPr lang="en-US" dirty="0" smtClean="0"/>
              <a:t>UNIX </a:t>
            </a:r>
            <a:r>
              <a:rPr lang="en-US" dirty="0"/>
              <a:t>commands can be grouped into four categories viz.,</a:t>
            </a:r>
          </a:p>
          <a:p>
            <a:pPr marL="514350" lvl="0" indent="-514350">
              <a:buFont typeface="+mj-lt"/>
              <a:buAutoNum type="arabicPeriod"/>
            </a:pPr>
            <a:r>
              <a:rPr lang="en-US" b="1" dirty="0"/>
              <a:t>Directory-oriented commands </a:t>
            </a:r>
            <a:r>
              <a:rPr lang="en-US" dirty="0"/>
              <a:t>like </a:t>
            </a:r>
            <a:r>
              <a:rPr lang="en-US" dirty="0" err="1"/>
              <a:t>mkdir</a:t>
            </a:r>
            <a:r>
              <a:rPr lang="en-US" dirty="0"/>
              <a:t>, </a:t>
            </a:r>
            <a:r>
              <a:rPr lang="en-US" dirty="0" err="1"/>
              <a:t>rmdir</a:t>
            </a:r>
            <a:r>
              <a:rPr lang="en-US" dirty="0"/>
              <a:t> and cd, and basic file handling commands like </a:t>
            </a:r>
            <a:r>
              <a:rPr lang="en-US" dirty="0" err="1"/>
              <a:t>cp</a:t>
            </a:r>
            <a:r>
              <a:rPr lang="en-US" dirty="0"/>
              <a:t>, mv and </a:t>
            </a:r>
            <a:r>
              <a:rPr lang="en-US" dirty="0" err="1"/>
              <a:t>rm</a:t>
            </a:r>
            <a:r>
              <a:rPr lang="en-US" dirty="0"/>
              <a:t> use neither standard input nor standard output.</a:t>
            </a:r>
          </a:p>
          <a:p>
            <a:pPr marL="514350" lvl="0" indent="-514350">
              <a:buFont typeface="+mj-lt"/>
              <a:buAutoNum type="arabicPeriod"/>
            </a:pPr>
            <a:r>
              <a:rPr lang="en-US" dirty="0"/>
              <a:t>Commands like </a:t>
            </a:r>
            <a:r>
              <a:rPr lang="en-US" dirty="0" err="1"/>
              <a:t>ls</a:t>
            </a:r>
            <a:r>
              <a:rPr lang="en-US" dirty="0"/>
              <a:t>, </a:t>
            </a:r>
            <a:r>
              <a:rPr lang="en-US" dirty="0" err="1"/>
              <a:t>pwd</a:t>
            </a:r>
            <a:r>
              <a:rPr lang="en-US" dirty="0"/>
              <a:t>, who etc. </a:t>
            </a:r>
            <a:r>
              <a:rPr lang="en-US" b="1" dirty="0"/>
              <a:t>don’t read standard input but they write to standard output.</a:t>
            </a:r>
          </a:p>
          <a:p>
            <a:pPr marL="514350" lvl="0" indent="-514350">
              <a:buFont typeface="+mj-lt"/>
              <a:buAutoNum type="arabicPeriod"/>
            </a:pPr>
            <a:r>
              <a:rPr lang="en-US" dirty="0"/>
              <a:t>Commands like </a:t>
            </a:r>
            <a:r>
              <a:rPr lang="en-US" dirty="0" err="1"/>
              <a:t>lp</a:t>
            </a:r>
            <a:r>
              <a:rPr lang="en-US" dirty="0"/>
              <a:t> that </a:t>
            </a:r>
            <a:r>
              <a:rPr lang="en-US" b="1" dirty="0"/>
              <a:t>read standard input but don’t write to standard output.</a:t>
            </a:r>
          </a:p>
          <a:p>
            <a:pPr marL="514350" lvl="0" indent="-514350">
              <a:buFont typeface="+mj-lt"/>
              <a:buAutoNum type="arabicPeriod"/>
            </a:pPr>
            <a:r>
              <a:rPr lang="en-US" dirty="0"/>
              <a:t>Commands like cat, </a:t>
            </a:r>
            <a:r>
              <a:rPr lang="en-US" dirty="0" err="1"/>
              <a:t>wc</a:t>
            </a:r>
            <a:r>
              <a:rPr lang="en-US" dirty="0"/>
              <a:t>, </a:t>
            </a:r>
            <a:r>
              <a:rPr lang="en-US" dirty="0" err="1"/>
              <a:t>cmp</a:t>
            </a:r>
            <a:r>
              <a:rPr lang="en-US" dirty="0"/>
              <a:t> etc. that use </a:t>
            </a:r>
            <a:r>
              <a:rPr lang="en-US" b="1" dirty="0"/>
              <a:t>both standard input and standard output.</a:t>
            </a: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843232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r>
              <a:rPr lang="en-US" sz="2400" dirty="0" smtClean="0"/>
              <a:t>Commands </a:t>
            </a:r>
            <a:r>
              <a:rPr lang="en-US" sz="2400" dirty="0"/>
              <a:t>in the fourth category are called filters. Note that filters can also read directly from files whose names are provided as arguments.</a:t>
            </a:r>
          </a:p>
          <a:p>
            <a:r>
              <a:rPr lang="en-US" sz="2400" dirty="0"/>
              <a:t>Example: To perform arithmetic calculations that are specified as expressions in input file calc.txt and redirect the output to a file result.txt, </a:t>
            </a:r>
            <a:r>
              <a:rPr lang="en-US" sz="2400" dirty="0" smtClean="0"/>
              <a:t>use </a:t>
            </a:r>
            <a:r>
              <a:rPr lang="en-US" sz="2400" b="1" dirty="0" smtClean="0"/>
              <a:t>calc</a:t>
            </a:r>
            <a:r>
              <a:rPr lang="en-US" sz="2400" b="1" dirty="0"/>
              <a:t>. </a:t>
            </a:r>
            <a:r>
              <a:rPr lang="en-US" sz="2400" b="1" dirty="0" smtClean="0"/>
              <a:t>txt</a:t>
            </a:r>
            <a:endParaRPr lang="en-US" sz="2400" dirty="0"/>
          </a:p>
          <a:p>
            <a:pPr marL="0" indent="0">
              <a:buNone/>
            </a:pPr>
            <a:r>
              <a:rPr lang="en-US" sz="2400" b="1" dirty="0"/>
              <a:t>$</a:t>
            </a:r>
            <a:r>
              <a:rPr lang="en-US" sz="2400" b="1" dirty="0">
                <a:solidFill>
                  <a:srgbClr val="FF0000"/>
                </a:solidFill>
              </a:rPr>
              <a:t>cat &gt;calc.txt</a:t>
            </a:r>
            <a:endParaRPr lang="en-US" sz="2400" dirty="0">
              <a:solidFill>
                <a:srgbClr val="FF0000"/>
              </a:solidFill>
            </a:endParaRPr>
          </a:p>
          <a:p>
            <a:pPr marL="0" indent="0">
              <a:buNone/>
            </a:pPr>
            <a:r>
              <a:rPr lang="en-US" sz="2400" b="1" dirty="0">
                <a:solidFill>
                  <a:srgbClr val="FF0000"/>
                </a:solidFill>
              </a:rPr>
              <a:t>3*4</a:t>
            </a:r>
            <a:endParaRPr lang="en-US" sz="2400" dirty="0">
              <a:solidFill>
                <a:srgbClr val="FF0000"/>
              </a:solidFill>
            </a:endParaRPr>
          </a:p>
          <a:p>
            <a:pPr marL="0" indent="0">
              <a:buNone/>
            </a:pPr>
            <a:r>
              <a:rPr lang="en-US" sz="2400" b="1" dirty="0">
                <a:solidFill>
                  <a:srgbClr val="FF0000"/>
                </a:solidFill>
              </a:rPr>
              <a:t>9-6</a:t>
            </a:r>
            <a:endParaRPr lang="en-US" sz="2400" dirty="0">
              <a:solidFill>
                <a:srgbClr val="FF0000"/>
              </a:solidFill>
            </a:endParaRPr>
          </a:p>
          <a:p>
            <a:pPr marL="0" indent="0">
              <a:buNone/>
            </a:pPr>
            <a:r>
              <a:rPr lang="en-US" sz="2400" b="1" dirty="0">
                <a:solidFill>
                  <a:srgbClr val="FF0000"/>
                </a:solidFill>
              </a:rPr>
              <a:t>8/2</a:t>
            </a:r>
            <a:endParaRPr lang="en-US" sz="2400" dirty="0">
              <a:solidFill>
                <a:srgbClr val="FF0000"/>
              </a:solidFill>
            </a:endParaRPr>
          </a:p>
          <a:p>
            <a:pPr marL="0" indent="0">
              <a:buNone/>
            </a:pPr>
            <a:r>
              <a:rPr lang="en-US" sz="2400" b="1" dirty="0">
                <a:solidFill>
                  <a:srgbClr val="FF0000"/>
                </a:solidFill>
              </a:rPr>
              <a:t>^d</a:t>
            </a:r>
            <a:endParaRPr lang="en-US" sz="2400" dirty="0">
              <a:solidFill>
                <a:srgbClr val="FF0000"/>
              </a:solidFill>
            </a:endParaRPr>
          </a:p>
          <a:p>
            <a:pPr marL="0" indent="0">
              <a:buNone/>
            </a:pPr>
            <a:r>
              <a:rPr lang="en-US" sz="2400" dirty="0">
                <a:solidFill>
                  <a:srgbClr val="FF0000"/>
                </a:solidFill>
              </a:rPr>
              <a:t> </a:t>
            </a:r>
            <a:r>
              <a:rPr lang="en-US" sz="2400" b="1" dirty="0" smtClean="0">
                <a:solidFill>
                  <a:srgbClr val="FF0000"/>
                </a:solidFill>
              </a:rPr>
              <a:t>$ </a:t>
            </a:r>
            <a:r>
              <a:rPr lang="en-US" sz="2400" b="1" dirty="0" err="1">
                <a:solidFill>
                  <a:srgbClr val="FF0000"/>
                </a:solidFill>
              </a:rPr>
              <a:t>bc</a:t>
            </a:r>
            <a:r>
              <a:rPr lang="en-US" sz="2400" b="1" dirty="0">
                <a:solidFill>
                  <a:srgbClr val="FF0000"/>
                </a:solidFill>
              </a:rPr>
              <a:t> &lt; calc.txt   &gt; result.txt</a:t>
            </a:r>
            <a:endParaRPr lang="en-US" sz="2400" dirty="0">
              <a:solidFill>
                <a:srgbClr val="FF0000"/>
              </a:solidFill>
            </a:endParaRPr>
          </a:p>
          <a:p>
            <a:pPr marL="0" indent="0">
              <a:buNone/>
            </a:pPr>
            <a:r>
              <a:rPr lang="en-US" sz="2400" b="1" dirty="0">
                <a:solidFill>
                  <a:srgbClr val="FF0000"/>
                </a:solidFill>
              </a:rPr>
              <a:t> </a:t>
            </a:r>
            <a:endParaRPr lang="en-US" sz="2400" dirty="0">
              <a:solidFill>
                <a:srgbClr val="FF0000"/>
              </a:solidFill>
            </a:endParaRPr>
          </a:p>
          <a:p>
            <a:pPr marL="0" indent="0">
              <a:buNone/>
            </a:pPr>
            <a:r>
              <a:rPr lang="en-US" sz="2400" b="1" dirty="0">
                <a:solidFill>
                  <a:srgbClr val="FF0000"/>
                </a:solidFill>
              </a:rPr>
              <a:t>$cat result.txt</a:t>
            </a:r>
            <a:endParaRPr lang="en-US" sz="2400" dirty="0">
              <a:solidFill>
                <a:srgbClr val="FF0000"/>
              </a:solidFill>
            </a:endParaRPr>
          </a:p>
          <a:p>
            <a:pPr marL="0" indent="0">
              <a:buNone/>
            </a:pPr>
            <a:r>
              <a:rPr lang="en-US" sz="2400" dirty="0">
                <a:solidFill>
                  <a:srgbClr val="FF0000"/>
                </a:solidFill>
              </a:rPr>
              <a:t>12 3 4</a:t>
            </a: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1419393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b="1" dirty="0" smtClean="0"/>
              <a:t>Pipes</a:t>
            </a:r>
            <a:r>
              <a:rPr lang="en-US" b="1" dirty="0"/>
              <a:t>: Connecting Commands</a:t>
            </a:r>
            <a:r>
              <a:rPr lang="en-US" dirty="0"/>
              <a:t/>
            </a:r>
            <a:br>
              <a:rPr lang="en-US" dirty="0"/>
            </a:br>
            <a:endParaRPr lang="en-US" dirty="0"/>
          </a:p>
        </p:txBody>
      </p:sp>
      <p:sp>
        <p:nvSpPr>
          <p:cNvPr id="3" name="Content Placeholder 2"/>
          <p:cNvSpPr>
            <a:spLocks noGrp="1"/>
          </p:cNvSpPr>
          <p:nvPr>
            <p:ph idx="1"/>
          </p:nvPr>
        </p:nvSpPr>
        <p:spPr>
          <a:xfrm>
            <a:off x="304800" y="990600"/>
            <a:ext cx="8229600" cy="4525963"/>
          </a:xfrm>
        </p:spPr>
        <p:txBody>
          <a:bodyPr>
            <a:noAutofit/>
          </a:bodyPr>
          <a:lstStyle/>
          <a:p>
            <a:r>
              <a:rPr lang="en-US" sz="2000" dirty="0" smtClean="0"/>
              <a:t>With </a:t>
            </a:r>
            <a:r>
              <a:rPr lang="en-US" sz="2000" dirty="0"/>
              <a:t>piping, the output of a command can be used as input (piped) to a subsequent command.</a:t>
            </a:r>
          </a:p>
          <a:p>
            <a:pPr marL="0" indent="0">
              <a:buNone/>
            </a:pPr>
            <a:r>
              <a:rPr lang="en-US" sz="2000" b="1" dirty="0">
                <a:solidFill>
                  <a:srgbClr val="FF0000"/>
                </a:solidFill>
              </a:rPr>
              <a:t>                      $ command1 | command2</a:t>
            </a:r>
          </a:p>
          <a:p>
            <a:r>
              <a:rPr lang="en-US" sz="2000" dirty="0"/>
              <a:t>Output from command1 is piped into input for command2</a:t>
            </a:r>
            <a:r>
              <a:rPr lang="en-US" sz="2000" dirty="0" smtClean="0"/>
              <a:t>.</a:t>
            </a:r>
            <a:endParaRPr lang="en-US" sz="2000" dirty="0"/>
          </a:p>
          <a:p>
            <a:r>
              <a:rPr lang="en-US" sz="2000" dirty="0"/>
              <a:t>This is equivalent to, but more efficient than:</a:t>
            </a:r>
          </a:p>
          <a:p>
            <a:r>
              <a:rPr lang="en-US" sz="2000" dirty="0"/>
              <a:t>                     </a:t>
            </a:r>
            <a:r>
              <a:rPr lang="en-US" sz="2000" b="1" dirty="0">
                <a:solidFill>
                  <a:srgbClr val="FF0000"/>
                </a:solidFill>
              </a:rPr>
              <a:t>$ command1 &gt; temp</a:t>
            </a:r>
          </a:p>
          <a:p>
            <a:r>
              <a:rPr lang="en-US" sz="2000" b="1" dirty="0">
                <a:solidFill>
                  <a:srgbClr val="FF0000"/>
                </a:solidFill>
              </a:rPr>
              <a:t>                     $ command2 &lt; temp</a:t>
            </a:r>
          </a:p>
          <a:p>
            <a:r>
              <a:rPr lang="en-US" sz="2000" b="1" dirty="0">
                <a:solidFill>
                  <a:srgbClr val="FF0000"/>
                </a:solidFill>
              </a:rPr>
              <a:t>                     $ </a:t>
            </a:r>
            <a:r>
              <a:rPr lang="en-US" sz="2000" b="1" dirty="0" err="1">
                <a:solidFill>
                  <a:srgbClr val="FF0000"/>
                </a:solidFill>
              </a:rPr>
              <a:t>rm</a:t>
            </a:r>
            <a:r>
              <a:rPr lang="en-US" sz="2000" b="1" dirty="0">
                <a:solidFill>
                  <a:srgbClr val="FF0000"/>
                </a:solidFill>
              </a:rPr>
              <a:t> temp</a:t>
            </a:r>
          </a:p>
          <a:p>
            <a:r>
              <a:rPr lang="en-US" sz="2000" b="1" dirty="0">
                <a:solidFill>
                  <a:srgbClr val="FF0000"/>
                </a:solidFill>
              </a:rPr>
              <a:t> </a:t>
            </a:r>
          </a:p>
          <a:p>
            <a:r>
              <a:rPr lang="en-US" sz="2400" b="1" dirty="0">
                <a:solidFill>
                  <a:srgbClr val="FF0000"/>
                </a:solidFill>
              </a:rPr>
              <a:t>Examples</a:t>
            </a:r>
          </a:p>
          <a:p>
            <a:r>
              <a:rPr lang="en-US" sz="2400" b="1" dirty="0">
                <a:solidFill>
                  <a:srgbClr val="FF0000"/>
                </a:solidFill>
              </a:rPr>
              <a:t>$ </a:t>
            </a:r>
            <a:r>
              <a:rPr lang="en-US" sz="2400" b="1" dirty="0" err="1">
                <a:solidFill>
                  <a:srgbClr val="FF0000"/>
                </a:solidFill>
              </a:rPr>
              <a:t>ls</a:t>
            </a:r>
            <a:r>
              <a:rPr lang="en-US" sz="2400" b="1" dirty="0">
                <a:solidFill>
                  <a:srgbClr val="FF0000"/>
                </a:solidFill>
              </a:rPr>
              <a:t> </a:t>
            </a:r>
            <a:r>
              <a:rPr lang="en-US" sz="2400" b="1" dirty="0" smtClean="0">
                <a:solidFill>
                  <a:srgbClr val="FF0000"/>
                </a:solidFill>
              </a:rPr>
              <a:t> </a:t>
            </a:r>
            <a:r>
              <a:rPr lang="en-US" sz="2400" b="1" dirty="0">
                <a:solidFill>
                  <a:srgbClr val="FF0000"/>
                </a:solidFill>
              </a:rPr>
              <a:t>| </a:t>
            </a:r>
            <a:r>
              <a:rPr lang="en-US" sz="2400" b="1" dirty="0" err="1" smtClean="0">
                <a:solidFill>
                  <a:srgbClr val="FF0000"/>
                </a:solidFill>
              </a:rPr>
              <a:t>wc</a:t>
            </a:r>
            <a:endParaRPr lang="en-US" sz="2400" b="1" dirty="0">
              <a:solidFill>
                <a:srgbClr val="FF0000"/>
              </a:solidFill>
            </a:endParaRPr>
          </a:p>
          <a:p>
            <a:r>
              <a:rPr lang="en-US" sz="2400" b="1" dirty="0">
                <a:solidFill>
                  <a:srgbClr val="FF0000"/>
                </a:solidFill>
              </a:rPr>
              <a:t>$ who | sort  </a:t>
            </a:r>
          </a:p>
          <a:p>
            <a:endParaRPr lang="en-US" sz="20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185854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smtClean="0"/>
              <a:t/>
            </a:r>
            <a:br>
              <a:rPr lang="en-US" sz="2800" b="1" dirty="0" smtClean="0"/>
            </a:br>
            <a:r>
              <a:rPr lang="en-US" sz="2800" b="1" dirty="0" smtClean="0"/>
              <a:t>When </a:t>
            </a:r>
            <a:r>
              <a:rPr lang="en-US" sz="2800" b="1" dirty="0"/>
              <a:t>a command needs to be ignorant of its source</a:t>
            </a:r>
            <a:r>
              <a:rPr lang="en-US" sz="2800" dirty="0"/>
              <a:t/>
            </a:r>
            <a:br>
              <a:rPr lang="en-US" sz="2800" dirty="0"/>
            </a:br>
            <a:endParaRPr lang="en-US" sz="2800" dirty="0"/>
          </a:p>
        </p:txBody>
      </p:sp>
      <p:sp>
        <p:nvSpPr>
          <p:cNvPr id="3" name="Content Placeholder 2"/>
          <p:cNvSpPr>
            <a:spLocks noGrp="1"/>
          </p:cNvSpPr>
          <p:nvPr>
            <p:ph idx="1"/>
          </p:nvPr>
        </p:nvSpPr>
        <p:spPr>
          <a:xfrm>
            <a:off x="304800" y="914400"/>
            <a:ext cx="8229600" cy="4525963"/>
          </a:xfrm>
        </p:spPr>
        <p:txBody>
          <a:bodyPr>
            <a:normAutofit fontScale="85000" lnSpcReduction="10000"/>
          </a:bodyPr>
          <a:lstStyle/>
          <a:p>
            <a:r>
              <a:rPr lang="en-US" dirty="0" smtClean="0"/>
              <a:t>If </a:t>
            </a:r>
            <a:r>
              <a:rPr lang="en-US" dirty="0"/>
              <a:t>we wish to find total size of all C programs contained in the working directory, we can use the command,</a:t>
            </a:r>
          </a:p>
          <a:p>
            <a:r>
              <a:rPr lang="en-US" dirty="0"/>
              <a:t>	</a:t>
            </a:r>
            <a:r>
              <a:rPr lang="en-US" b="1" dirty="0">
                <a:solidFill>
                  <a:srgbClr val="FF0000"/>
                </a:solidFill>
              </a:rPr>
              <a:t>$ </a:t>
            </a:r>
            <a:r>
              <a:rPr lang="en-US" b="1" dirty="0" err="1">
                <a:solidFill>
                  <a:srgbClr val="FF0000"/>
                </a:solidFill>
              </a:rPr>
              <a:t>wc</a:t>
            </a:r>
            <a:r>
              <a:rPr lang="en-US" b="1" dirty="0">
                <a:solidFill>
                  <a:srgbClr val="FF0000"/>
                </a:solidFill>
              </a:rPr>
              <a:t> –c *.c</a:t>
            </a:r>
          </a:p>
          <a:p>
            <a:r>
              <a:rPr lang="en-US" dirty="0"/>
              <a:t>However, it also shows the usage for each file(size of each file). </a:t>
            </a:r>
            <a:endParaRPr lang="en-US" dirty="0" smtClean="0"/>
          </a:p>
          <a:p>
            <a:r>
              <a:rPr lang="en-US" dirty="0" smtClean="0"/>
              <a:t>We </a:t>
            </a:r>
            <a:r>
              <a:rPr lang="en-US" dirty="0"/>
              <a:t>are not interested in individual statistics, but a single figure representing the total size. To be able to do that, we must make </a:t>
            </a:r>
            <a:r>
              <a:rPr lang="en-US" dirty="0" err="1"/>
              <a:t>wc</a:t>
            </a:r>
            <a:r>
              <a:rPr lang="en-US" dirty="0"/>
              <a:t> ignorant of its input source. We can do that by feeding the concatenated output stream of all the .c files to </a:t>
            </a:r>
            <a:r>
              <a:rPr lang="en-US" dirty="0" err="1"/>
              <a:t>wc</a:t>
            </a:r>
            <a:r>
              <a:rPr lang="en-US" dirty="0"/>
              <a:t> –c as its input:</a:t>
            </a:r>
          </a:p>
          <a:p>
            <a:r>
              <a:rPr lang="en-US" dirty="0"/>
              <a:t>	</a:t>
            </a:r>
            <a:r>
              <a:rPr lang="en-US" b="1" dirty="0">
                <a:solidFill>
                  <a:srgbClr val="FF0000"/>
                </a:solidFill>
              </a:rPr>
              <a:t>$ cat *.c | </a:t>
            </a:r>
            <a:r>
              <a:rPr lang="en-US" b="1" dirty="0" err="1">
                <a:solidFill>
                  <a:srgbClr val="FF0000"/>
                </a:solidFill>
              </a:rPr>
              <a:t>wc</a:t>
            </a:r>
            <a:r>
              <a:rPr lang="en-US" b="1" dirty="0">
                <a:solidFill>
                  <a:srgbClr val="FF0000"/>
                </a:solidFill>
              </a:rPr>
              <a:t> –c</a:t>
            </a: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40126749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dirty="0"/>
              <a:t>Basic and Extended regular expressions</a:t>
            </a:r>
            <a:r>
              <a:rPr lang="en-US" sz="3600" dirty="0"/>
              <a:t/>
            </a:r>
            <a:br>
              <a:rPr lang="en-US" sz="3600" dirty="0"/>
            </a:br>
            <a:endParaRPr lang="en-US" dirty="0"/>
          </a:p>
        </p:txBody>
      </p:sp>
      <p:sp>
        <p:nvSpPr>
          <p:cNvPr id="3" name="Content Placeholder 2"/>
          <p:cNvSpPr>
            <a:spLocks noGrp="1"/>
          </p:cNvSpPr>
          <p:nvPr>
            <p:ph idx="1"/>
          </p:nvPr>
        </p:nvSpPr>
        <p:spPr>
          <a:xfrm>
            <a:off x="304800" y="914400"/>
            <a:ext cx="8610600" cy="5562600"/>
          </a:xfrm>
        </p:spPr>
        <p:txBody>
          <a:bodyPr>
            <a:normAutofit lnSpcReduction="10000"/>
          </a:bodyPr>
          <a:lstStyle/>
          <a:p>
            <a:pPr algn="just"/>
            <a:r>
              <a:rPr lang="en-US" dirty="0" smtClean="0"/>
              <a:t>We </a:t>
            </a:r>
            <a:r>
              <a:rPr lang="en-US" dirty="0"/>
              <a:t>often need to search a file for a pattern, either to see the lines containing (or not containing) it or to have it replaced with something else</a:t>
            </a:r>
            <a:r>
              <a:rPr lang="en-US" dirty="0" smtClean="0"/>
              <a:t>.</a:t>
            </a:r>
          </a:p>
          <a:p>
            <a:pPr algn="just"/>
            <a:r>
              <a:rPr lang="en-US" dirty="0" smtClean="0"/>
              <a:t>This </a:t>
            </a:r>
            <a:r>
              <a:rPr lang="en-US" dirty="0"/>
              <a:t>chapter discusses two important filters that are especially suited for these tasks </a:t>
            </a:r>
            <a:r>
              <a:rPr lang="en-US" dirty="0" smtClean="0"/>
              <a:t>–</a:t>
            </a:r>
          </a:p>
          <a:p>
            <a:pPr algn="just"/>
            <a:r>
              <a:rPr lang="en-US" dirty="0" err="1" smtClean="0">
                <a:solidFill>
                  <a:srgbClr val="FF0000"/>
                </a:solidFill>
              </a:rPr>
              <a:t>grep</a:t>
            </a:r>
            <a:r>
              <a:rPr lang="en-US" dirty="0" smtClean="0">
                <a:solidFill>
                  <a:srgbClr val="FF0000"/>
                </a:solidFill>
              </a:rPr>
              <a:t> </a:t>
            </a:r>
            <a:r>
              <a:rPr lang="en-US" dirty="0">
                <a:solidFill>
                  <a:srgbClr val="FF0000"/>
                </a:solidFill>
              </a:rPr>
              <a:t>and sed. </a:t>
            </a:r>
            <a:endParaRPr lang="en-US" dirty="0" smtClean="0">
              <a:solidFill>
                <a:srgbClr val="FF0000"/>
              </a:solidFill>
            </a:endParaRPr>
          </a:p>
          <a:p>
            <a:pPr algn="just"/>
            <a:r>
              <a:rPr lang="en-US" dirty="0" err="1" smtClean="0">
                <a:solidFill>
                  <a:srgbClr val="FF0000"/>
                </a:solidFill>
              </a:rPr>
              <a:t>grep</a:t>
            </a:r>
            <a:r>
              <a:rPr lang="en-US" dirty="0" smtClean="0">
                <a:solidFill>
                  <a:srgbClr val="FF0000"/>
                </a:solidFill>
              </a:rPr>
              <a:t> </a:t>
            </a:r>
            <a:r>
              <a:rPr lang="en-US" dirty="0"/>
              <a:t>takes care of all search requirements we may have. </a:t>
            </a:r>
            <a:endParaRPr lang="en-US" dirty="0" smtClean="0"/>
          </a:p>
          <a:p>
            <a:pPr algn="just"/>
            <a:r>
              <a:rPr lang="en-US" dirty="0" err="1" smtClean="0">
                <a:solidFill>
                  <a:srgbClr val="FF0000"/>
                </a:solidFill>
              </a:rPr>
              <a:t>sed</a:t>
            </a:r>
            <a:r>
              <a:rPr lang="en-US" dirty="0" smtClean="0">
                <a:solidFill>
                  <a:srgbClr val="FF0000"/>
                </a:solidFill>
              </a:rPr>
              <a:t> </a:t>
            </a:r>
            <a:r>
              <a:rPr lang="en-US" dirty="0"/>
              <a:t>goes further and can even manipulate the individual characters in a line. </a:t>
            </a:r>
          </a:p>
          <a:p>
            <a:pPr algn="just"/>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4133956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60000"/>
                    <a:lumOff val="40000"/>
                  </a:schemeClr>
                </a:solidFill>
              </a:rPr>
              <a:t>File attributes and permissions</a:t>
            </a:r>
          </a:p>
        </p:txBody>
      </p:sp>
      <p:sp>
        <p:nvSpPr>
          <p:cNvPr id="11" name="Footer Placeholder 10"/>
          <p:cNvSpPr>
            <a:spLocks noGrp="1"/>
          </p:cNvSpPr>
          <p:nvPr>
            <p:ph type="ftr" sz="quarter" idx="11"/>
          </p:nvPr>
        </p:nvSpPr>
        <p:spPr/>
        <p:txBody>
          <a:bodyPr/>
          <a:lstStyle/>
          <a:p>
            <a:r>
              <a:rPr lang="en-US" smtClean="0"/>
              <a:t>Dr. Rekha B Venkatapur, Prof &amp; Head,CSE</a:t>
            </a:r>
            <a:endParaRPr lang="en-US" dirty="0"/>
          </a:p>
        </p:txBody>
      </p:sp>
      <p:sp>
        <p:nvSpPr>
          <p:cNvPr id="12" name="Slide Number Placeholder 11"/>
          <p:cNvSpPr>
            <a:spLocks noGrp="1"/>
          </p:cNvSpPr>
          <p:nvPr>
            <p:ph type="sldNum" sz="quarter" idx="12"/>
          </p:nvPr>
        </p:nvSpPr>
        <p:spPr/>
        <p:txBody>
          <a:bodyPr/>
          <a:lstStyle/>
          <a:p>
            <a:fld id="{BDA81EBD-E76A-4F41-A446-2C36F17D92D6}" type="slidenum">
              <a:rPr lang="en-US" smtClean="0"/>
              <a:pPr/>
              <a:t>4</a:t>
            </a:fld>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a:t>Basic File </a:t>
            </a:r>
            <a:r>
              <a:rPr lang="en-US" b="1" u="sng" dirty="0" smtClean="0"/>
              <a:t>Attributes</a:t>
            </a:r>
          </a:p>
          <a:p>
            <a:pPr marL="0" indent="0">
              <a:buNone/>
            </a:pPr>
            <a:r>
              <a:rPr lang="en-US" dirty="0"/>
              <a:t>The UNIX file system allows the user to access other files not belonging to them and without infringing on security. A file has a number of attributes (properties) that are stored in the </a:t>
            </a:r>
            <a:r>
              <a:rPr lang="en-US" dirty="0" err="1"/>
              <a:t>inode</a:t>
            </a:r>
            <a:r>
              <a:rPr lang="en-US" dirty="0"/>
              <a:t>. In this chapter</a:t>
            </a:r>
            <a:r>
              <a:rPr lang="en-US" dirty="0" smtClean="0"/>
              <a:t>,</a:t>
            </a:r>
          </a:p>
          <a:p>
            <a:pPr marL="0" indent="0">
              <a:buNone/>
            </a:pPr>
            <a:r>
              <a:rPr lang="en-US" dirty="0" smtClean="0"/>
              <a:t> </a:t>
            </a:r>
            <a:r>
              <a:rPr lang="en-US" dirty="0"/>
              <a:t>we discuss</a:t>
            </a:r>
            <a:r>
              <a:rPr lang="en-US" dirty="0" smtClean="0"/>
              <a:t>,</a:t>
            </a:r>
            <a:r>
              <a:rPr lang="en-US" dirty="0"/>
              <a:t> </a:t>
            </a:r>
          </a:p>
          <a:p>
            <a:pPr lvl="0"/>
            <a:r>
              <a:rPr lang="en-US" dirty="0" err="1"/>
              <a:t>ls</a:t>
            </a:r>
            <a:r>
              <a:rPr lang="en-US" dirty="0"/>
              <a:t> –l to display file attributes (properties)</a:t>
            </a:r>
          </a:p>
          <a:p>
            <a:pPr lvl="0"/>
            <a:r>
              <a:rPr lang="en-US" dirty="0"/>
              <a:t>Listing of a specific directory</a:t>
            </a:r>
          </a:p>
          <a:p>
            <a:pPr lvl="0"/>
            <a:r>
              <a:rPr lang="en-US" dirty="0"/>
              <a:t>Ownership and group ownership</a:t>
            </a:r>
          </a:p>
          <a:p>
            <a:pPr lvl="0"/>
            <a:r>
              <a:rPr lang="en-US" dirty="0"/>
              <a:t>Different file permissions</a:t>
            </a:r>
          </a:p>
          <a:p>
            <a:pPr marL="0" indent="0">
              <a:buNone/>
            </a:pPr>
            <a:endParaRPr lang="en-US" dirty="0"/>
          </a:p>
        </p:txBody>
      </p:sp>
    </p:spTree>
    <p:extLst>
      <p:ext uri="{BB962C8B-B14F-4D97-AF65-F5344CB8AC3E}">
        <p14:creationId xmlns:p14="http://schemas.microsoft.com/office/powerpoint/2010/main" xmlns="" val="4396210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err="1" smtClean="0"/>
              <a:t>grep</a:t>
            </a:r>
            <a:r>
              <a:rPr lang="en-US" b="1" dirty="0" smtClean="0"/>
              <a:t> </a:t>
            </a:r>
            <a:r>
              <a:rPr lang="en-US" b="1" dirty="0"/>
              <a:t>– searching for a pattern</a:t>
            </a:r>
            <a:r>
              <a:rPr lang="en-US" dirty="0"/>
              <a:t/>
            </a:r>
            <a:br>
              <a:rPr lang="en-US" dirty="0"/>
            </a:br>
            <a:endParaRPr lang="en-US" dirty="0"/>
          </a:p>
        </p:txBody>
      </p:sp>
      <p:sp>
        <p:nvSpPr>
          <p:cNvPr id="3" name="Content Placeholder 2"/>
          <p:cNvSpPr>
            <a:spLocks noGrp="1"/>
          </p:cNvSpPr>
          <p:nvPr>
            <p:ph idx="1"/>
          </p:nvPr>
        </p:nvSpPr>
        <p:spPr>
          <a:xfrm>
            <a:off x="304800" y="1143000"/>
            <a:ext cx="8686800" cy="5638800"/>
          </a:xfrm>
        </p:spPr>
        <p:txBody>
          <a:bodyPr>
            <a:normAutofit fontScale="47500" lnSpcReduction="20000"/>
          </a:bodyPr>
          <a:lstStyle/>
          <a:p>
            <a:r>
              <a:rPr lang="en-US" sz="4200" dirty="0" err="1" smtClean="0"/>
              <a:t>Grep</a:t>
            </a:r>
            <a:r>
              <a:rPr lang="en-US" sz="4200" dirty="0" smtClean="0"/>
              <a:t>- global regular expression print</a:t>
            </a:r>
          </a:p>
          <a:p>
            <a:r>
              <a:rPr lang="en-US" sz="4200" dirty="0" smtClean="0"/>
              <a:t>It </a:t>
            </a:r>
            <a:r>
              <a:rPr lang="en-US" sz="4200" dirty="0"/>
              <a:t>scans the file / input for a pattern and displays lines containing the pattern, the line numbers or filenames where the pattern occurs. </a:t>
            </a:r>
            <a:endParaRPr lang="en-US" sz="4200" dirty="0" smtClean="0"/>
          </a:p>
          <a:p>
            <a:r>
              <a:rPr lang="en-US" sz="4200" dirty="0" smtClean="0"/>
              <a:t>It’s </a:t>
            </a:r>
            <a:r>
              <a:rPr lang="en-US" sz="4200" dirty="0"/>
              <a:t>a command from a special family in UNIX for handling search requirements</a:t>
            </a:r>
            <a:r>
              <a:rPr lang="en-US" dirty="0" smtClean="0"/>
              <a:t>.</a:t>
            </a:r>
          </a:p>
          <a:p>
            <a:pPr marL="0" indent="0">
              <a:buNone/>
            </a:pPr>
            <a:r>
              <a:rPr lang="en-US" sz="4200" dirty="0" smtClean="0">
                <a:solidFill>
                  <a:srgbClr val="FF0000"/>
                </a:solidFill>
              </a:rPr>
              <a:t>$cat </a:t>
            </a:r>
            <a:r>
              <a:rPr lang="en-US" sz="4200" dirty="0" err="1" smtClean="0">
                <a:solidFill>
                  <a:srgbClr val="FF0000"/>
                </a:solidFill>
              </a:rPr>
              <a:t>emp.lst</a:t>
            </a:r>
            <a:endParaRPr lang="en-US" sz="4200" dirty="0">
              <a:solidFill>
                <a:srgbClr val="FF0000"/>
              </a:solidFill>
            </a:endParaRPr>
          </a:p>
          <a:p>
            <a:pPr marL="0" indent="0">
              <a:buNone/>
            </a:pPr>
            <a:r>
              <a:rPr lang="en-US" sz="4200" dirty="0" smtClean="0"/>
              <a:t>2233 </a:t>
            </a:r>
            <a:r>
              <a:rPr lang="en-US" sz="4200" dirty="0"/>
              <a:t>|</a:t>
            </a:r>
            <a:r>
              <a:rPr lang="en-US" sz="4200" dirty="0" err="1"/>
              <a:t>a.|jai</a:t>
            </a:r>
            <a:r>
              <a:rPr lang="en-US" sz="4200" dirty="0"/>
              <a:t> </a:t>
            </a:r>
            <a:r>
              <a:rPr lang="en-US" sz="4200" dirty="0" err="1"/>
              <a:t>sharma</a:t>
            </a:r>
            <a:r>
              <a:rPr lang="en-US" sz="4200" dirty="0"/>
              <a:t>   |director      |</a:t>
            </a:r>
            <a:r>
              <a:rPr lang="en-US" sz="4200" dirty="0" smtClean="0"/>
              <a:t>production|12/03/50 </a:t>
            </a:r>
            <a:r>
              <a:rPr lang="en-US" sz="4200" dirty="0"/>
              <a:t>| 7000</a:t>
            </a:r>
          </a:p>
          <a:p>
            <a:pPr marL="0" indent="0">
              <a:buNone/>
            </a:pPr>
            <a:r>
              <a:rPr lang="en-US" sz="4200" dirty="0"/>
              <a:t>5678 |</a:t>
            </a:r>
            <a:r>
              <a:rPr lang="en-US" sz="4200" dirty="0" err="1"/>
              <a:t>sumit</a:t>
            </a:r>
            <a:r>
              <a:rPr lang="en-US" sz="4200" dirty="0"/>
              <a:t>        |</a:t>
            </a:r>
            <a:r>
              <a:rPr lang="en-US" sz="4200" dirty="0" err="1"/>
              <a:t>d.g.m</a:t>
            </a:r>
            <a:r>
              <a:rPr lang="en-US" sz="4200" dirty="0"/>
              <a:t>         |marketing  |19/04/43 | 7800</a:t>
            </a:r>
          </a:p>
          <a:p>
            <a:pPr marL="0" indent="0">
              <a:buNone/>
            </a:pPr>
            <a:r>
              <a:rPr lang="en-US" sz="4200" dirty="0"/>
              <a:t>2365 |</a:t>
            </a:r>
            <a:r>
              <a:rPr lang="en-US" sz="4200" dirty="0" err="1"/>
              <a:t>barun</a:t>
            </a:r>
            <a:r>
              <a:rPr lang="en-US" sz="4200" dirty="0"/>
              <a:t> </a:t>
            </a:r>
            <a:r>
              <a:rPr lang="en-US" sz="4200" dirty="0" err="1"/>
              <a:t>sengupta|director</a:t>
            </a:r>
            <a:r>
              <a:rPr lang="en-US" sz="4200" dirty="0"/>
              <a:t>     |personnel  |11/04/47 | 5400</a:t>
            </a:r>
          </a:p>
          <a:p>
            <a:pPr marL="0" indent="0">
              <a:buNone/>
            </a:pPr>
            <a:r>
              <a:rPr lang="en-US" sz="4200" dirty="0"/>
              <a:t>1265 |</a:t>
            </a:r>
            <a:r>
              <a:rPr lang="en-US" sz="4200" dirty="0" err="1"/>
              <a:t>s.n</a:t>
            </a:r>
            <a:r>
              <a:rPr lang="en-US" sz="4200" dirty="0"/>
              <a:t>. </a:t>
            </a:r>
            <a:r>
              <a:rPr lang="en-US" sz="4200" dirty="0" err="1"/>
              <a:t>dasgupta|manager</a:t>
            </a:r>
            <a:r>
              <a:rPr lang="en-US" sz="4200" dirty="0"/>
              <a:t>       |sales      |12/09/63 | 5600</a:t>
            </a:r>
          </a:p>
          <a:p>
            <a:endParaRPr lang="en-US" dirty="0"/>
          </a:p>
          <a:p>
            <a:r>
              <a:rPr lang="en-US" sz="3800" i="1" dirty="0"/>
              <a:t> </a:t>
            </a:r>
            <a:r>
              <a:rPr lang="en-US" sz="3800" b="1" dirty="0" err="1"/>
              <a:t>grep</a:t>
            </a:r>
            <a:r>
              <a:rPr lang="en-US" sz="3800" b="1" dirty="0"/>
              <a:t> </a:t>
            </a:r>
            <a:r>
              <a:rPr lang="en-US" sz="3800" b="1" i="1" dirty="0"/>
              <a:t>options pattern filename(s)</a:t>
            </a:r>
          </a:p>
          <a:p>
            <a:endParaRPr lang="en-US" sz="3800" dirty="0"/>
          </a:p>
          <a:p>
            <a:r>
              <a:rPr lang="en-US" sz="3800" dirty="0">
                <a:solidFill>
                  <a:srgbClr val="FF0000"/>
                </a:solidFill>
              </a:rPr>
              <a:t>$</a:t>
            </a:r>
            <a:r>
              <a:rPr lang="en-US" sz="3800" dirty="0" err="1">
                <a:solidFill>
                  <a:srgbClr val="FF0000"/>
                </a:solidFill>
              </a:rPr>
              <a:t>grep</a:t>
            </a:r>
            <a:r>
              <a:rPr lang="en-US" sz="3800" dirty="0">
                <a:solidFill>
                  <a:srgbClr val="FF0000"/>
                </a:solidFill>
              </a:rPr>
              <a:t> “sales” </a:t>
            </a:r>
            <a:r>
              <a:rPr lang="en-US" sz="3800" dirty="0" err="1" smtClean="0">
                <a:solidFill>
                  <a:srgbClr val="FF0000"/>
                </a:solidFill>
              </a:rPr>
              <a:t>emp.lst</a:t>
            </a:r>
            <a:endParaRPr lang="en-US" sz="3800" dirty="0"/>
          </a:p>
          <a:p>
            <a:r>
              <a:rPr lang="en-US" sz="3800" dirty="0"/>
              <a:t>will display lines containing sales from the file </a:t>
            </a:r>
            <a:r>
              <a:rPr lang="en-US" sz="3800" dirty="0" err="1"/>
              <a:t>emp.lst</a:t>
            </a:r>
            <a:r>
              <a:rPr lang="en-US" sz="3800" dirty="0"/>
              <a:t>. Patterns with and without quotes is possible. It’s generally safe to quote the pattern. Quote is mandatory when pattern involves more than one word. It returns the prompt in case the pattern can’t be located.</a:t>
            </a:r>
          </a:p>
          <a:p>
            <a:pPr marL="0" indent="0">
              <a:buNone/>
            </a:pPr>
            <a:endParaRPr lang="en-US" sz="3800" dirty="0"/>
          </a:p>
          <a:p>
            <a:r>
              <a:rPr lang="en-US" sz="3800" dirty="0">
                <a:solidFill>
                  <a:srgbClr val="FF0000"/>
                </a:solidFill>
              </a:rPr>
              <a:t>$</a:t>
            </a:r>
            <a:r>
              <a:rPr lang="en-US" sz="3800" dirty="0" err="1">
                <a:solidFill>
                  <a:srgbClr val="FF0000"/>
                </a:solidFill>
              </a:rPr>
              <a:t>grep</a:t>
            </a:r>
            <a:r>
              <a:rPr lang="en-US" sz="3800" dirty="0">
                <a:solidFill>
                  <a:srgbClr val="FF0000"/>
                </a:solidFill>
              </a:rPr>
              <a:t> </a:t>
            </a:r>
            <a:r>
              <a:rPr lang="en-US" sz="3800" dirty="0" smtClean="0">
                <a:solidFill>
                  <a:srgbClr val="FF0000"/>
                </a:solidFill>
              </a:rPr>
              <a:t>director </a:t>
            </a:r>
            <a:r>
              <a:rPr lang="en-US" sz="3800" dirty="0" err="1" smtClean="0">
                <a:solidFill>
                  <a:srgbClr val="FF0000"/>
                </a:solidFill>
              </a:rPr>
              <a:t>emp.lst</a:t>
            </a:r>
            <a:endParaRPr lang="en-US" sz="3800" dirty="0">
              <a:solidFill>
                <a:srgbClr val="FF0000"/>
              </a:solidFill>
            </a:endParaRPr>
          </a:p>
          <a:p>
            <a:endParaRPr lang="en-US" sz="3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4721121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a:t>
            </a:r>
            <a:r>
              <a:rPr lang="en-US" dirty="0" err="1"/>
              <a:t>grep</a:t>
            </a:r>
            <a:r>
              <a:rPr lang="en-US" dirty="0"/>
              <a:t> is used with multiple filenames, it displays the filenames along with the </a:t>
            </a:r>
            <a:r>
              <a:rPr lang="en-US" dirty="0" smtClean="0"/>
              <a:t>output</a:t>
            </a:r>
            <a:endParaRPr lang="en-US" dirty="0"/>
          </a:p>
          <a:p>
            <a:pPr marL="0" indent="0">
              <a:buNone/>
            </a:pPr>
            <a:r>
              <a:rPr lang="en-US" dirty="0">
                <a:solidFill>
                  <a:srgbClr val="FF0000"/>
                </a:solidFill>
              </a:rPr>
              <a:t>	$</a:t>
            </a:r>
            <a:r>
              <a:rPr lang="en-US" dirty="0" err="1">
                <a:solidFill>
                  <a:srgbClr val="FF0000"/>
                </a:solidFill>
              </a:rPr>
              <a:t>grep</a:t>
            </a:r>
            <a:r>
              <a:rPr lang="en-US" dirty="0">
                <a:solidFill>
                  <a:srgbClr val="FF0000"/>
                </a:solidFill>
              </a:rPr>
              <a:t> “director” emp1.lst </a:t>
            </a:r>
            <a:r>
              <a:rPr lang="en-US" dirty="0" smtClean="0">
                <a:solidFill>
                  <a:srgbClr val="FF0000"/>
                </a:solidFill>
              </a:rPr>
              <a:t>emp2.lst</a:t>
            </a:r>
            <a:endParaRPr lang="en-US" dirty="0">
              <a:solidFill>
                <a:srgbClr val="FF0000"/>
              </a:solidFill>
            </a:endParaRPr>
          </a:p>
          <a:p>
            <a:r>
              <a:rPr lang="en-US" dirty="0"/>
              <a:t>Where it shows filename followed by the contents</a:t>
            </a: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154712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err="1"/>
              <a:t>grep</a:t>
            </a:r>
            <a:r>
              <a:rPr lang="en-US" b="1" dirty="0"/>
              <a:t> options </a:t>
            </a:r>
            <a:endParaRPr lang="en-US" dirty="0"/>
          </a:p>
        </p:txBody>
      </p:sp>
      <p:sp>
        <p:nvSpPr>
          <p:cNvPr id="3" name="Content Placeholder 2"/>
          <p:cNvSpPr>
            <a:spLocks noGrp="1"/>
          </p:cNvSpPr>
          <p:nvPr>
            <p:ph idx="1"/>
          </p:nvPr>
        </p:nvSpPr>
        <p:spPr>
          <a:xfrm>
            <a:off x="228600" y="990600"/>
            <a:ext cx="8610600" cy="5638800"/>
          </a:xfrm>
        </p:spPr>
        <p:txBody>
          <a:bodyPr>
            <a:noAutofit/>
          </a:bodyPr>
          <a:lstStyle/>
          <a:p>
            <a:r>
              <a:rPr lang="en-US" sz="2400" dirty="0" err="1" smtClean="0"/>
              <a:t>grep</a:t>
            </a:r>
            <a:r>
              <a:rPr lang="en-US" sz="2400" dirty="0" smtClean="0"/>
              <a:t> </a:t>
            </a:r>
            <a:r>
              <a:rPr lang="en-US" sz="2400" dirty="0"/>
              <a:t>is one of the most important UNIX commands, and we must know the options that POSIX requires </a:t>
            </a:r>
            <a:r>
              <a:rPr lang="en-US" sz="2400" dirty="0" err="1"/>
              <a:t>grep</a:t>
            </a:r>
            <a:r>
              <a:rPr lang="en-US" sz="2400" dirty="0"/>
              <a:t> to support. Linux supports all of these options</a:t>
            </a:r>
            <a:r>
              <a:rPr lang="en-US" sz="2400" dirty="0" smtClean="0"/>
              <a:t>.</a:t>
            </a:r>
            <a:endParaRPr lang="en-US" sz="2400" dirty="0"/>
          </a:p>
          <a:p>
            <a:r>
              <a:rPr lang="en-US" sz="2400" dirty="0"/>
              <a:t>-i		ignores case for matching</a:t>
            </a:r>
          </a:p>
          <a:p>
            <a:r>
              <a:rPr lang="en-US" sz="2400" dirty="0"/>
              <a:t>-v		doesn’t display lines matching expression</a:t>
            </a:r>
          </a:p>
          <a:p>
            <a:r>
              <a:rPr lang="en-US" sz="2400" dirty="0"/>
              <a:t>-n		displays line numbers along with lines</a:t>
            </a:r>
          </a:p>
          <a:p>
            <a:r>
              <a:rPr lang="en-US" sz="2400" dirty="0"/>
              <a:t>-c		displays count of number of occurrences</a:t>
            </a:r>
          </a:p>
          <a:p>
            <a:r>
              <a:rPr lang="en-US" sz="2400" dirty="0"/>
              <a:t>-l		displays list of filenames only</a:t>
            </a:r>
          </a:p>
          <a:p>
            <a:r>
              <a:rPr lang="en-US" sz="2400" dirty="0"/>
              <a:t>-e </a:t>
            </a:r>
            <a:r>
              <a:rPr lang="en-US" sz="2400" dirty="0" err="1"/>
              <a:t>exp</a:t>
            </a:r>
            <a:r>
              <a:rPr lang="en-US" sz="2400" dirty="0"/>
              <a:t>	</a:t>
            </a:r>
            <a:r>
              <a:rPr lang="en-US" sz="2400" dirty="0" smtClean="0"/>
              <a:t>specifies </a:t>
            </a:r>
            <a:r>
              <a:rPr lang="en-US" sz="2400" dirty="0"/>
              <a:t>expression with this option</a:t>
            </a:r>
          </a:p>
          <a:p>
            <a:r>
              <a:rPr lang="en-US" sz="2400" dirty="0"/>
              <a:t>-x		matches pattern with entire line</a:t>
            </a:r>
          </a:p>
          <a:p>
            <a:r>
              <a:rPr lang="en-US" sz="2400" dirty="0"/>
              <a:t>-f file	</a:t>
            </a:r>
            <a:r>
              <a:rPr lang="en-US" sz="2400" dirty="0" smtClean="0"/>
              <a:t>takes patterns </a:t>
            </a:r>
            <a:r>
              <a:rPr lang="en-US" sz="2400" dirty="0"/>
              <a:t>from file, one per line </a:t>
            </a:r>
          </a:p>
          <a:p>
            <a:r>
              <a:rPr lang="en-US" sz="2400" dirty="0"/>
              <a:t>-E		treats </a:t>
            </a:r>
            <a:r>
              <a:rPr lang="en-US" sz="2400" dirty="0" smtClean="0"/>
              <a:t>pattern </a:t>
            </a:r>
            <a:r>
              <a:rPr lang="en-US" sz="2400" dirty="0"/>
              <a:t>as an extended RE</a:t>
            </a:r>
          </a:p>
          <a:p>
            <a:r>
              <a:rPr lang="en-US" sz="2400" dirty="0"/>
              <a:t>-F		matches multiple fixed strings</a:t>
            </a: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7643861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Basic Regular Expressions (BRE) – An Introduction</a:t>
            </a:r>
            <a:r>
              <a:rPr lang="en-US" sz="3600" dirty="0"/>
              <a:t/>
            </a:r>
            <a:br>
              <a:rPr lang="en-US" sz="3600" dirty="0"/>
            </a:br>
            <a:endParaRPr lang="en-US" dirty="0"/>
          </a:p>
        </p:txBody>
      </p:sp>
      <p:sp>
        <p:nvSpPr>
          <p:cNvPr id="3" name="Content Placeholder 2"/>
          <p:cNvSpPr>
            <a:spLocks noGrp="1"/>
          </p:cNvSpPr>
          <p:nvPr>
            <p:ph idx="1"/>
          </p:nvPr>
        </p:nvSpPr>
        <p:spPr/>
        <p:txBody>
          <a:bodyPr>
            <a:normAutofit/>
          </a:bodyPr>
          <a:lstStyle/>
          <a:p>
            <a:pPr algn="just"/>
            <a:r>
              <a:rPr lang="en-US" dirty="0" smtClean="0"/>
              <a:t>It </a:t>
            </a:r>
            <a:r>
              <a:rPr lang="en-US" dirty="0"/>
              <a:t>is tedious to specify each pattern separately with the -e option. </a:t>
            </a:r>
            <a:endParaRPr lang="en-US" dirty="0" smtClean="0"/>
          </a:p>
          <a:p>
            <a:pPr algn="just"/>
            <a:r>
              <a:rPr lang="en-US" dirty="0" err="1" smtClean="0"/>
              <a:t>grep</a:t>
            </a:r>
            <a:r>
              <a:rPr lang="en-US" dirty="0" smtClean="0"/>
              <a:t> </a:t>
            </a:r>
            <a:r>
              <a:rPr lang="en-US" dirty="0"/>
              <a:t>uses an expression of a different type to match a group of similar patterns. </a:t>
            </a:r>
            <a:endParaRPr lang="en-US" dirty="0" smtClean="0"/>
          </a:p>
          <a:p>
            <a:pPr algn="just"/>
            <a:r>
              <a:rPr lang="en-US" dirty="0" smtClean="0"/>
              <a:t>If </a:t>
            </a:r>
            <a:r>
              <a:rPr lang="en-US" dirty="0"/>
              <a:t>an expression uses meta characters, it is termed a regular expression. </a:t>
            </a:r>
            <a:endParaRPr lang="en-US" dirty="0" smtClean="0"/>
          </a:p>
          <a:p>
            <a:pPr algn="just"/>
            <a:r>
              <a:rPr lang="en-US" dirty="0" smtClean="0"/>
              <a:t>Some </a:t>
            </a:r>
            <a:r>
              <a:rPr lang="en-US" dirty="0"/>
              <a:t>of the characters used by regular expression are also meaningful to the shell.</a:t>
            </a:r>
          </a:p>
          <a:p>
            <a:pPr algn="just"/>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6934386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 Character subset</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93457941"/>
              </p:ext>
            </p:extLst>
          </p:nvPr>
        </p:nvGraphicFramePr>
        <p:xfrm>
          <a:off x="838200" y="1219198"/>
          <a:ext cx="6858000" cy="5253617"/>
        </p:xfrm>
        <a:graphic>
          <a:graphicData uri="http://schemas.openxmlformats.org/drawingml/2006/table">
            <a:tbl>
              <a:tblPr firstRow="1" firstCol="1" lastRow="1" lastCol="1" bandRow="1" bandCol="1"/>
              <a:tblGrid>
                <a:gridCol w="1975770"/>
                <a:gridCol w="4882230"/>
              </a:tblGrid>
              <a:tr h="667516">
                <a:tc>
                  <a:txBody>
                    <a:bodyPr/>
                    <a:lstStyle/>
                    <a:p>
                      <a:pPr marL="38100" marR="0">
                        <a:lnSpc>
                          <a:spcPct val="115000"/>
                        </a:lnSpc>
                        <a:spcBef>
                          <a:spcPts val="290"/>
                        </a:spcBef>
                        <a:spcAft>
                          <a:spcPts val="0"/>
                        </a:spcAft>
                      </a:pPr>
                      <a:r>
                        <a:rPr lang="en-US" sz="1600" b="1" dirty="0">
                          <a:effectLst/>
                          <a:latin typeface="Times New Roman"/>
                          <a:ea typeface="Times New Roman"/>
                          <a:cs typeface="Times New Roman"/>
                        </a:rPr>
                        <a:t>Symbols or Expression</a:t>
                      </a:r>
                      <a:endParaRPr lang="en-US" sz="1600" dirty="0">
                        <a:effectLst/>
                        <a:latin typeface="Times New Roman"/>
                        <a:ea typeface="Times New Roman"/>
                        <a:cs typeface="Times New Roman"/>
                      </a:endParaRP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90"/>
                        </a:spcBef>
                        <a:spcAft>
                          <a:spcPts val="0"/>
                        </a:spcAft>
                      </a:pPr>
                      <a:r>
                        <a:rPr lang="en-US" sz="1600" b="1">
                          <a:effectLst/>
                          <a:latin typeface="Times New Roman"/>
                          <a:ea typeface="Times New Roman"/>
                          <a:cs typeface="Times New Roman"/>
                        </a:rPr>
                        <a:t>Matches</a:t>
                      </a:r>
                      <a:endParaRPr lang="en-US" sz="1600">
                        <a:effectLst/>
                        <a:latin typeface="Times New Roman"/>
                        <a:ea typeface="Times New Roman"/>
                        <a:cs typeface="Times New Roman"/>
                      </a:endParaRP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400543">
                <a:tc>
                  <a:txBody>
                    <a:bodyPr/>
                    <a:lstStyle/>
                    <a:p>
                      <a:pPr marL="38100" marR="0">
                        <a:lnSpc>
                          <a:spcPct val="115000"/>
                        </a:lnSpc>
                        <a:spcBef>
                          <a:spcPts val="250"/>
                        </a:spcBef>
                        <a:spcAft>
                          <a:spcPts val="0"/>
                        </a:spcAft>
                      </a:pPr>
                      <a:r>
                        <a:rPr lang="en-US" sz="1600" dirty="0">
                          <a:effectLst/>
                          <a:latin typeface="Times New Roman"/>
                          <a:ea typeface="Times New Roman"/>
                          <a:cs typeface="Times New Roman"/>
                        </a:rPr>
                        <a:t>*</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50"/>
                        </a:spcBef>
                        <a:spcAft>
                          <a:spcPts val="0"/>
                        </a:spcAft>
                      </a:pPr>
                      <a:r>
                        <a:rPr lang="en-US" sz="1600">
                          <a:effectLst/>
                          <a:latin typeface="Times New Roman"/>
                          <a:ea typeface="Times New Roman"/>
                          <a:cs typeface="Times New Roman"/>
                        </a:rPr>
                        <a:t>Zero or more occurrences of the previous character</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50"/>
                        </a:spcBef>
                        <a:spcAft>
                          <a:spcPts val="0"/>
                        </a:spcAft>
                      </a:pPr>
                      <a:r>
                        <a:rPr lang="en-US" sz="1600" dirty="0">
                          <a:effectLst/>
                          <a:latin typeface="Times New Roman"/>
                          <a:ea typeface="Times New Roman"/>
                          <a:cs typeface="Times New Roman"/>
                        </a:rPr>
                        <a:t>g*</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50"/>
                        </a:spcBef>
                        <a:spcAft>
                          <a:spcPts val="0"/>
                        </a:spcAft>
                      </a:pPr>
                      <a:r>
                        <a:rPr lang="en-US" sz="1600">
                          <a:effectLst/>
                          <a:latin typeface="Times New Roman"/>
                          <a:ea typeface="Times New Roman"/>
                          <a:cs typeface="Times New Roman"/>
                        </a:rPr>
                        <a:t>Nothing or g, gg, ggg, gggg, etc.</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45"/>
                        </a:spcBef>
                        <a:spcAft>
                          <a:spcPts val="0"/>
                        </a:spcAft>
                      </a:pPr>
                      <a:r>
                        <a:rPr lang="en-US" sz="1600">
                          <a:effectLst/>
                          <a:latin typeface="Times New Roman"/>
                          <a:ea typeface="Times New Roman"/>
                          <a:cs typeface="Times New Roman"/>
                        </a:rPr>
                        <a:t>.</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45"/>
                        </a:spcBef>
                        <a:spcAft>
                          <a:spcPts val="0"/>
                        </a:spcAft>
                      </a:pPr>
                      <a:r>
                        <a:rPr lang="en-US" sz="1600">
                          <a:effectLst/>
                          <a:latin typeface="Times New Roman"/>
                          <a:ea typeface="Times New Roman"/>
                          <a:cs typeface="Times New Roman"/>
                        </a:rPr>
                        <a:t>A single character</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45"/>
                        </a:spcBef>
                        <a:spcAft>
                          <a:spcPts val="0"/>
                        </a:spcAft>
                      </a:pPr>
                      <a:r>
                        <a:rPr lang="en-US" sz="1600">
                          <a:effectLst/>
                          <a:latin typeface="Times New Roman"/>
                          <a:ea typeface="Times New Roman"/>
                          <a:cs typeface="Times New Roman"/>
                        </a:rPr>
                        <a:t>.*</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45"/>
                        </a:spcBef>
                        <a:spcAft>
                          <a:spcPts val="0"/>
                        </a:spcAft>
                      </a:pPr>
                      <a:r>
                        <a:rPr lang="en-US" sz="1600">
                          <a:effectLst/>
                          <a:latin typeface="Times New Roman"/>
                          <a:ea typeface="Times New Roman"/>
                          <a:cs typeface="Times New Roman"/>
                        </a:rPr>
                        <a:t>Nothing or any number of characters</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45"/>
                        </a:spcBef>
                        <a:spcAft>
                          <a:spcPts val="0"/>
                        </a:spcAft>
                      </a:pPr>
                      <a:r>
                        <a:rPr lang="en-US" sz="1600">
                          <a:effectLst/>
                          <a:latin typeface="Times New Roman"/>
                          <a:ea typeface="Times New Roman"/>
                          <a:cs typeface="Times New Roman"/>
                        </a:rPr>
                        <a:t>[pqr]</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45"/>
                        </a:spcBef>
                        <a:spcAft>
                          <a:spcPts val="0"/>
                        </a:spcAft>
                      </a:pPr>
                      <a:r>
                        <a:rPr lang="en-US" sz="1600">
                          <a:effectLst/>
                          <a:latin typeface="Times New Roman"/>
                          <a:ea typeface="Times New Roman"/>
                          <a:cs typeface="Times New Roman"/>
                        </a:rPr>
                        <a:t>A single character p, q or r</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667516">
                <a:tc>
                  <a:txBody>
                    <a:bodyPr/>
                    <a:lstStyle/>
                    <a:p>
                      <a:pPr marL="38100" marR="0">
                        <a:lnSpc>
                          <a:spcPct val="115000"/>
                        </a:lnSpc>
                        <a:spcBef>
                          <a:spcPts val="250"/>
                        </a:spcBef>
                        <a:spcAft>
                          <a:spcPts val="0"/>
                        </a:spcAft>
                      </a:pPr>
                      <a:r>
                        <a:rPr lang="en-US" sz="1600">
                          <a:effectLst/>
                          <a:latin typeface="Times New Roman"/>
                          <a:ea typeface="Times New Roman"/>
                          <a:cs typeface="Times New Roman"/>
                        </a:rPr>
                        <a:t>[c1-c2]</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50"/>
                        </a:spcBef>
                        <a:spcAft>
                          <a:spcPts val="0"/>
                        </a:spcAft>
                      </a:pPr>
                      <a:r>
                        <a:rPr lang="en-US" sz="1600">
                          <a:effectLst/>
                          <a:latin typeface="Times New Roman"/>
                          <a:ea typeface="Times New Roman"/>
                          <a:cs typeface="Times New Roman"/>
                        </a:rPr>
                        <a:t>A single character withing ASCII range shown by c1 and c2</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50"/>
                        </a:spcBef>
                        <a:spcAft>
                          <a:spcPts val="0"/>
                        </a:spcAft>
                      </a:pPr>
                      <a:r>
                        <a:rPr lang="en-US" sz="1600">
                          <a:effectLst/>
                          <a:latin typeface="Times New Roman"/>
                          <a:ea typeface="Times New Roman"/>
                          <a:cs typeface="Times New Roman"/>
                        </a:rPr>
                        <a:t>[0-9]</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50"/>
                        </a:spcBef>
                        <a:spcAft>
                          <a:spcPts val="0"/>
                        </a:spcAft>
                      </a:pPr>
                      <a:r>
                        <a:rPr lang="en-US" sz="1600">
                          <a:effectLst/>
                          <a:latin typeface="Times New Roman"/>
                          <a:ea typeface="Times New Roman"/>
                          <a:cs typeface="Times New Roman"/>
                        </a:rPr>
                        <a:t>A digit between 0 and 9</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45"/>
                        </a:spcBef>
                        <a:spcAft>
                          <a:spcPts val="0"/>
                        </a:spcAft>
                      </a:pPr>
                      <a:r>
                        <a:rPr lang="en-US" sz="1600">
                          <a:effectLst/>
                          <a:latin typeface="Times New Roman"/>
                          <a:ea typeface="Times New Roman"/>
                          <a:cs typeface="Times New Roman"/>
                        </a:rPr>
                        <a:t>[^pqr]</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45"/>
                        </a:spcBef>
                        <a:spcAft>
                          <a:spcPts val="0"/>
                        </a:spcAft>
                      </a:pPr>
                      <a:r>
                        <a:rPr lang="en-US" sz="1600">
                          <a:effectLst/>
                          <a:latin typeface="Times New Roman"/>
                          <a:ea typeface="Times New Roman"/>
                          <a:cs typeface="Times New Roman"/>
                        </a:rPr>
                        <a:t>A single character which is not a p, q or r</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45"/>
                        </a:spcBef>
                        <a:spcAft>
                          <a:spcPts val="0"/>
                        </a:spcAft>
                      </a:pPr>
                      <a:r>
                        <a:rPr lang="en-US" sz="1600">
                          <a:effectLst/>
                          <a:latin typeface="Times New Roman"/>
                          <a:ea typeface="Times New Roman"/>
                          <a:cs typeface="Times New Roman"/>
                        </a:rPr>
                        <a:t>[^a-zA-Z]</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45"/>
                        </a:spcBef>
                        <a:spcAft>
                          <a:spcPts val="0"/>
                        </a:spcAft>
                      </a:pPr>
                      <a:r>
                        <a:rPr lang="en-US" sz="1600">
                          <a:effectLst/>
                          <a:latin typeface="Times New Roman"/>
                          <a:ea typeface="Times New Roman"/>
                          <a:cs typeface="Times New Roman"/>
                        </a:rPr>
                        <a:t>A non-alphabetic character</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45"/>
                        </a:spcBef>
                        <a:spcAft>
                          <a:spcPts val="0"/>
                        </a:spcAft>
                      </a:pPr>
                      <a:r>
                        <a:rPr lang="en-US" sz="1600">
                          <a:effectLst/>
                          <a:latin typeface="Times New Roman"/>
                          <a:ea typeface="Times New Roman"/>
                          <a:cs typeface="Times New Roman"/>
                        </a:rPr>
                        <a:t>^pat</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45"/>
                        </a:spcBef>
                        <a:spcAft>
                          <a:spcPts val="0"/>
                        </a:spcAft>
                      </a:pPr>
                      <a:r>
                        <a:rPr lang="en-US" sz="1600">
                          <a:effectLst/>
                          <a:latin typeface="Times New Roman"/>
                          <a:ea typeface="Times New Roman"/>
                          <a:cs typeface="Times New Roman"/>
                        </a:rPr>
                        <a:t>Pattern pat at beginning of line</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50"/>
                        </a:spcBef>
                        <a:spcAft>
                          <a:spcPts val="0"/>
                        </a:spcAft>
                      </a:pPr>
                      <a:r>
                        <a:rPr lang="en-US" sz="1600">
                          <a:effectLst/>
                          <a:latin typeface="Times New Roman"/>
                          <a:ea typeface="Times New Roman"/>
                          <a:cs typeface="Times New Roman"/>
                        </a:rPr>
                        <a:t>pat$</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50"/>
                        </a:spcBef>
                        <a:spcAft>
                          <a:spcPts val="0"/>
                        </a:spcAft>
                      </a:pPr>
                      <a:r>
                        <a:rPr lang="en-US" sz="1600">
                          <a:effectLst/>
                          <a:latin typeface="Times New Roman"/>
                          <a:ea typeface="Times New Roman"/>
                          <a:cs typeface="Times New Roman"/>
                        </a:rPr>
                        <a:t>Pattern pat at end of line</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50"/>
                        </a:spcBef>
                        <a:spcAft>
                          <a:spcPts val="0"/>
                        </a:spcAft>
                      </a:pPr>
                      <a:r>
                        <a:rPr lang="en-US" sz="1600">
                          <a:effectLst/>
                          <a:latin typeface="Times New Roman"/>
                          <a:ea typeface="Times New Roman"/>
                          <a:cs typeface="Times New Roman"/>
                        </a:rPr>
                        <a:t>^bash$</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36830" marR="0">
                        <a:lnSpc>
                          <a:spcPct val="115000"/>
                        </a:lnSpc>
                        <a:spcBef>
                          <a:spcPts val="250"/>
                        </a:spcBef>
                        <a:spcAft>
                          <a:spcPts val="0"/>
                        </a:spcAft>
                      </a:pPr>
                      <a:r>
                        <a:rPr lang="en-US" sz="1600">
                          <a:effectLst/>
                          <a:latin typeface="Times New Roman"/>
                          <a:ea typeface="Times New Roman"/>
                          <a:cs typeface="Times New Roman"/>
                        </a:rPr>
                        <a:t>A bash as the only word in line</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r>
              <a:tr h="319822">
                <a:tc>
                  <a:txBody>
                    <a:bodyPr/>
                    <a:lstStyle/>
                    <a:p>
                      <a:pPr marL="38100" marR="0">
                        <a:lnSpc>
                          <a:spcPct val="115000"/>
                        </a:lnSpc>
                        <a:spcBef>
                          <a:spcPts val="250"/>
                        </a:spcBef>
                        <a:spcAft>
                          <a:spcPts val="0"/>
                        </a:spcAft>
                      </a:pPr>
                      <a:r>
                        <a:rPr lang="en-US" sz="1600">
                          <a:effectLst/>
                          <a:latin typeface="Times New Roman"/>
                          <a:ea typeface="Times New Roman"/>
                          <a:cs typeface="Times New Roman"/>
                        </a:rPr>
                        <a:t>^$</a:t>
                      </a:r>
                    </a:p>
                  </a:txBody>
                  <a:tcPr marL="0" marR="0" marT="0"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marL="36830" marR="0">
                        <a:lnSpc>
                          <a:spcPct val="115000"/>
                        </a:lnSpc>
                        <a:spcBef>
                          <a:spcPts val="250"/>
                        </a:spcBef>
                        <a:spcAft>
                          <a:spcPts val="0"/>
                        </a:spcAft>
                      </a:pPr>
                      <a:r>
                        <a:rPr lang="en-US" sz="1600" dirty="0">
                          <a:effectLst/>
                          <a:latin typeface="Times New Roman"/>
                          <a:ea typeface="Times New Roman"/>
                          <a:cs typeface="Times New Roman"/>
                        </a:rPr>
                        <a:t>Lines containing nothing</a:t>
                      </a:r>
                    </a:p>
                  </a:txBody>
                  <a:tcPr marL="0" marR="0" marT="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BDA81EBD-E76A-4F41-A446-2C36F17D92D6}"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40338507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latin typeface="Times New Roman"/>
                <a:ea typeface="Times New Roman"/>
              </a:rPr>
              <a:t>The character </a:t>
            </a:r>
            <a:r>
              <a:rPr lang="en-US" sz="3600" b="1" dirty="0" smtClean="0">
                <a:latin typeface="Times New Roman"/>
                <a:ea typeface="Times New Roman"/>
              </a:rPr>
              <a:t>class</a:t>
            </a:r>
            <a:endParaRPr lang="en-US" dirty="0"/>
          </a:p>
        </p:txBody>
      </p:sp>
      <p:sp>
        <p:nvSpPr>
          <p:cNvPr id="3" name="Content Placeholder 2"/>
          <p:cNvSpPr>
            <a:spLocks noGrp="1"/>
          </p:cNvSpPr>
          <p:nvPr>
            <p:ph idx="1"/>
          </p:nvPr>
        </p:nvSpPr>
        <p:spPr/>
        <p:txBody>
          <a:bodyPr>
            <a:normAutofit/>
          </a:bodyPr>
          <a:lstStyle/>
          <a:p>
            <a:pPr marL="0" marR="0" indent="457200" algn="just">
              <a:spcBef>
                <a:spcPts val="0"/>
              </a:spcBef>
              <a:spcAft>
                <a:spcPts val="0"/>
              </a:spcAft>
            </a:pPr>
            <a:r>
              <a:rPr lang="en-US" dirty="0" err="1" smtClean="0">
                <a:latin typeface="Times New Roman"/>
                <a:ea typeface="Times New Roman"/>
              </a:rPr>
              <a:t>grep</a:t>
            </a:r>
            <a:r>
              <a:rPr lang="en-US" dirty="0" smtClean="0">
                <a:latin typeface="Times New Roman"/>
                <a:ea typeface="Times New Roman"/>
              </a:rPr>
              <a:t> </a:t>
            </a:r>
            <a:r>
              <a:rPr lang="en-US" dirty="0">
                <a:latin typeface="Times New Roman"/>
                <a:ea typeface="Times New Roman"/>
              </a:rPr>
              <a:t>supports basic regular expressions (BRE) by default and extended regular expressions (ERE) with the –E option. </a:t>
            </a:r>
            <a:endParaRPr lang="en-US" dirty="0" smtClean="0">
              <a:latin typeface="Times New Roman"/>
              <a:ea typeface="Times New Roman"/>
            </a:endParaRPr>
          </a:p>
          <a:p>
            <a:pPr marL="0" marR="0" indent="457200" algn="just">
              <a:spcBef>
                <a:spcPts val="0"/>
              </a:spcBef>
              <a:spcAft>
                <a:spcPts val="0"/>
              </a:spcAft>
            </a:pPr>
            <a:r>
              <a:rPr lang="en-US" dirty="0" smtClean="0">
                <a:latin typeface="Times New Roman"/>
                <a:ea typeface="Times New Roman"/>
              </a:rPr>
              <a:t>A </a:t>
            </a:r>
            <a:r>
              <a:rPr lang="en-US" dirty="0">
                <a:latin typeface="Times New Roman"/>
                <a:ea typeface="Times New Roman"/>
              </a:rPr>
              <a:t>regular expression allows a group of characters enclosed within a pair of [ ], in which the match is performed for a single character in the group. </a:t>
            </a:r>
          </a:p>
          <a:p>
            <a:pPr marL="914400" marR="0" indent="457200" algn="just">
              <a:spcBef>
                <a:spcPts val="0"/>
              </a:spcBef>
              <a:spcAft>
                <a:spcPts val="0"/>
              </a:spcAft>
            </a:pPr>
            <a:r>
              <a:rPr lang="en-US" dirty="0">
                <a:solidFill>
                  <a:srgbClr val="FF0000"/>
                </a:solidFill>
                <a:latin typeface="Times New Roman"/>
                <a:ea typeface="Times New Roman"/>
              </a:rPr>
              <a:t>$</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aA</a:t>
            </a:r>
            <a:r>
              <a:rPr lang="en-US" dirty="0">
                <a:solidFill>
                  <a:srgbClr val="FF0000"/>
                </a:solidFill>
                <a:latin typeface="Times New Roman"/>
                <a:ea typeface="Times New Roman"/>
              </a:rPr>
              <a:t>]g[</a:t>
            </a:r>
            <a:r>
              <a:rPr lang="en-US" dirty="0" err="1">
                <a:solidFill>
                  <a:srgbClr val="FF0000"/>
                </a:solidFill>
                <a:latin typeface="Times New Roman"/>
                <a:ea typeface="Times New Roman"/>
              </a:rPr>
              <a:t>ar</a:t>
            </a:r>
            <a:r>
              <a:rPr lang="en-US" dirty="0">
                <a:solidFill>
                  <a:srgbClr val="FF0000"/>
                </a:solidFill>
                <a:latin typeface="Times New Roman"/>
                <a:ea typeface="Times New Roman"/>
              </a:rPr>
              <a:t>][</a:t>
            </a:r>
            <a:r>
              <a:rPr lang="en-US" dirty="0" err="1">
                <a:solidFill>
                  <a:srgbClr val="FF0000"/>
                </a:solidFill>
                <a:latin typeface="Times New Roman"/>
                <a:ea typeface="Times New Roman"/>
              </a:rPr>
              <a:t>ar</a:t>
            </a:r>
            <a:r>
              <a:rPr lang="en-US" dirty="0">
                <a:solidFill>
                  <a:srgbClr val="FF0000"/>
                </a:solidFill>
                <a:latin typeface="Times New Roman"/>
                <a:ea typeface="Times New Roman"/>
              </a:rPr>
              <a:t>]</a:t>
            </a:r>
            <a:r>
              <a:rPr lang="en-US" dirty="0" err="1">
                <a:solidFill>
                  <a:srgbClr val="FF0000"/>
                </a:solidFill>
                <a:latin typeface="Times New Roman"/>
                <a:ea typeface="Times New Roman"/>
              </a:rPr>
              <a:t>wal</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emp.lst</a:t>
            </a:r>
            <a:endParaRPr lang="en-US"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7288310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458200" cy="6324600"/>
          </a:xfrm>
        </p:spPr>
        <p:txBody>
          <a:bodyPr>
            <a:noAutofit/>
          </a:bodyPr>
          <a:lstStyle/>
          <a:p>
            <a:pPr marL="0" marR="0" algn="just">
              <a:spcBef>
                <a:spcPts val="0"/>
              </a:spcBef>
              <a:spcAft>
                <a:spcPts val="0"/>
              </a:spcAft>
            </a:pPr>
            <a:r>
              <a:rPr lang="en-US" sz="2400" b="1" dirty="0">
                <a:latin typeface="Times New Roman"/>
                <a:ea typeface="Times New Roman"/>
              </a:rPr>
              <a:t>The *</a:t>
            </a:r>
            <a:endParaRPr lang="en-US" sz="2000" dirty="0">
              <a:latin typeface="Times New Roman"/>
              <a:ea typeface="Times New Roman"/>
            </a:endParaRP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dirty="0">
                <a:latin typeface="Times New Roman"/>
                <a:ea typeface="Times New Roman"/>
              </a:rPr>
              <a:t>The asterisk refers to the immediately preceding character. * indicates zero or more occurrences of the previous character. </a:t>
            </a: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dirty="0">
                <a:latin typeface="Times New Roman"/>
                <a:ea typeface="Times New Roman"/>
              </a:rPr>
              <a:t>g* nothing or g, </a:t>
            </a:r>
            <a:r>
              <a:rPr lang="en-US" sz="2000" dirty="0" err="1">
                <a:latin typeface="Times New Roman"/>
                <a:ea typeface="Times New Roman"/>
              </a:rPr>
              <a:t>gg</a:t>
            </a:r>
            <a:r>
              <a:rPr lang="en-US" sz="2000" dirty="0">
                <a:latin typeface="Times New Roman"/>
                <a:ea typeface="Times New Roman"/>
              </a:rPr>
              <a:t>, </a:t>
            </a:r>
            <a:r>
              <a:rPr lang="en-US" sz="2000" dirty="0" err="1">
                <a:latin typeface="Times New Roman"/>
                <a:ea typeface="Times New Roman"/>
              </a:rPr>
              <a:t>ggg</a:t>
            </a:r>
            <a:r>
              <a:rPr lang="en-US" sz="2000" dirty="0">
                <a:latin typeface="Times New Roman"/>
                <a:ea typeface="Times New Roman"/>
              </a:rPr>
              <a:t>, etc.</a:t>
            </a: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dirty="0">
                <a:solidFill>
                  <a:srgbClr val="FF0000"/>
                </a:solidFill>
                <a:latin typeface="Times New Roman"/>
                <a:ea typeface="Times New Roman"/>
              </a:rPr>
              <a:t>$</a:t>
            </a:r>
            <a:r>
              <a:rPr lang="en-US" sz="2000" dirty="0" err="1">
                <a:solidFill>
                  <a:srgbClr val="FF0000"/>
                </a:solidFill>
                <a:latin typeface="Times New Roman"/>
                <a:ea typeface="Times New Roman"/>
              </a:rPr>
              <a:t>grep</a:t>
            </a:r>
            <a:r>
              <a:rPr lang="en-US" sz="2000" dirty="0">
                <a:solidFill>
                  <a:srgbClr val="FF0000"/>
                </a:solidFill>
                <a:latin typeface="Times New Roman"/>
                <a:ea typeface="Times New Roman"/>
              </a:rPr>
              <a:t> “[</a:t>
            </a:r>
            <a:r>
              <a:rPr lang="en-US" sz="2000" dirty="0" err="1">
                <a:solidFill>
                  <a:srgbClr val="FF0000"/>
                </a:solidFill>
                <a:latin typeface="Times New Roman"/>
                <a:ea typeface="Times New Roman"/>
              </a:rPr>
              <a:t>aA</a:t>
            </a:r>
            <a:r>
              <a:rPr lang="en-US" sz="2000" dirty="0">
                <a:solidFill>
                  <a:srgbClr val="FF0000"/>
                </a:solidFill>
                <a:latin typeface="Times New Roman"/>
                <a:ea typeface="Times New Roman"/>
              </a:rPr>
              <a:t>]</a:t>
            </a:r>
            <a:r>
              <a:rPr lang="en-US" sz="2000" dirty="0" err="1">
                <a:solidFill>
                  <a:srgbClr val="FF0000"/>
                </a:solidFill>
                <a:latin typeface="Times New Roman"/>
                <a:ea typeface="Times New Roman"/>
              </a:rPr>
              <a:t>gg</a:t>
            </a:r>
            <a:r>
              <a:rPr lang="en-US" sz="2000" dirty="0">
                <a:solidFill>
                  <a:srgbClr val="FF0000"/>
                </a:solidFill>
                <a:latin typeface="Times New Roman"/>
                <a:ea typeface="Times New Roman"/>
              </a:rPr>
              <a:t>*[</a:t>
            </a:r>
            <a:r>
              <a:rPr lang="en-US" sz="2000" dirty="0" err="1">
                <a:solidFill>
                  <a:srgbClr val="FF0000"/>
                </a:solidFill>
                <a:latin typeface="Times New Roman"/>
                <a:ea typeface="Times New Roman"/>
              </a:rPr>
              <a:t>ar</a:t>
            </a:r>
            <a:r>
              <a:rPr lang="en-US" sz="2000" dirty="0">
                <a:solidFill>
                  <a:srgbClr val="FF0000"/>
                </a:solidFill>
                <a:latin typeface="Times New Roman"/>
                <a:ea typeface="Times New Roman"/>
              </a:rPr>
              <a:t>][</a:t>
            </a:r>
            <a:r>
              <a:rPr lang="en-US" sz="2000" dirty="0" err="1">
                <a:solidFill>
                  <a:srgbClr val="FF0000"/>
                </a:solidFill>
                <a:latin typeface="Times New Roman"/>
                <a:ea typeface="Times New Roman"/>
              </a:rPr>
              <a:t>ar</a:t>
            </a:r>
            <a:r>
              <a:rPr lang="en-US" sz="2000" dirty="0">
                <a:solidFill>
                  <a:srgbClr val="FF0000"/>
                </a:solidFill>
                <a:latin typeface="Times New Roman"/>
                <a:ea typeface="Times New Roman"/>
              </a:rPr>
              <a:t>]</a:t>
            </a:r>
            <a:r>
              <a:rPr lang="en-US" sz="2000" dirty="0" err="1">
                <a:solidFill>
                  <a:srgbClr val="FF0000"/>
                </a:solidFill>
                <a:latin typeface="Times New Roman"/>
                <a:ea typeface="Times New Roman"/>
              </a:rPr>
              <a:t>wal</a:t>
            </a:r>
            <a:r>
              <a:rPr lang="en-US" sz="2000" dirty="0">
                <a:solidFill>
                  <a:srgbClr val="FF0000"/>
                </a:solidFill>
                <a:latin typeface="Times New Roman"/>
                <a:ea typeface="Times New Roman"/>
              </a:rPr>
              <a:t>” </a:t>
            </a:r>
            <a:r>
              <a:rPr lang="en-US" sz="2000" dirty="0" err="1">
                <a:solidFill>
                  <a:srgbClr val="FF0000"/>
                </a:solidFill>
                <a:latin typeface="Times New Roman"/>
                <a:ea typeface="Times New Roman"/>
              </a:rPr>
              <a:t>emp.lst</a:t>
            </a:r>
            <a:endParaRPr lang="en-US" sz="2000" dirty="0">
              <a:latin typeface="Times New Roman"/>
              <a:ea typeface="Times New Roman"/>
            </a:endParaRP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dirty="0">
                <a:latin typeface="Times New Roman"/>
                <a:ea typeface="Times New Roman"/>
              </a:rPr>
              <a:t>Notice that we don’t require to use –e option three times to get the same output!!!!!</a:t>
            </a: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b="1" dirty="0">
                <a:latin typeface="Times New Roman"/>
                <a:ea typeface="Times New Roman"/>
              </a:rPr>
              <a:t>The dot</a:t>
            </a:r>
            <a:endParaRPr lang="en-US" sz="2000" dirty="0">
              <a:latin typeface="Times New Roman"/>
              <a:ea typeface="Times New Roman"/>
            </a:endParaRP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dirty="0">
                <a:latin typeface="Times New Roman"/>
                <a:ea typeface="Times New Roman"/>
              </a:rPr>
              <a:t>A dot </a:t>
            </a:r>
            <a:r>
              <a:rPr lang="en-US" sz="2000" dirty="0" smtClean="0">
                <a:latin typeface="Times New Roman"/>
                <a:ea typeface="Times New Roman"/>
              </a:rPr>
              <a:t>matches </a:t>
            </a:r>
            <a:r>
              <a:rPr lang="en-US" sz="2000" dirty="0">
                <a:latin typeface="Times New Roman"/>
                <a:ea typeface="Times New Roman"/>
              </a:rPr>
              <a:t>a single character. The shell uses ? Character to indicate that.</a:t>
            </a: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b="1" dirty="0">
                <a:latin typeface="Times New Roman"/>
                <a:ea typeface="Times New Roman"/>
              </a:rPr>
              <a:t>.*</a:t>
            </a:r>
            <a:r>
              <a:rPr lang="en-US" sz="2000" dirty="0">
                <a:latin typeface="Times New Roman"/>
                <a:ea typeface="Times New Roman"/>
              </a:rPr>
              <a:t>          signifies any number of characters or none</a:t>
            </a:r>
          </a:p>
          <a:p>
            <a:pPr marL="0" marR="0" indent="0" algn="just">
              <a:spcBef>
                <a:spcPts val="0"/>
              </a:spcBef>
              <a:spcAft>
                <a:spcPts val="0"/>
              </a:spcAft>
              <a:buNone/>
            </a:pPr>
            <a:endParaRPr lang="en-US" sz="2000" dirty="0">
              <a:latin typeface="Times New Roman"/>
              <a:ea typeface="Times New Roman"/>
            </a:endParaRPr>
          </a:p>
          <a:p>
            <a:pPr marL="0" marR="0" algn="just">
              <a:spcBef>
                <a:spcPts val="0"/>
              </a:spcBef>
              <a:spcAft>
                <a:spcPts val="0"/>
              </a:spcAft>
            </a:pPr>
            <a:r>
              <a:rPr lang="en-US" sz="2000" dirty="0">
                <a:solidFill>
                  <a:srgbClr val="FF0000"/>
                </a:solidFill>
                <a:latin typeface="Times New Roman"/>
                <a:ea typeface="Times New Roman"/>
              </a:rPr>
              <a:t>$</a:t>
            </a:r>
            <a:r>
              <a:rPr lang="en-US" sz="2000" dirty="0" err="1">
                <a:solidFill>
                  <a:srgbClr val="FF0000"/>
                </a:solidFill>
                <a:latin typeface="Times New Roman"/>
                <a:ea typeface="Times New Roman"/>
              </a:rPr>
              <a:t>grep</a:t>
            </a:r>
            <a:r>
              <a:rPr lang="en-US" sz="2000" dirty="0">
                <a:solidFill>
                  <a:srgbClr val="FF0000"/>
                </a:solidFill>
                <a:latin typeface="Times New Roman"/>
                <a:ea typeface="Times New Roman"/>
              </a:rPr>
              <a:t> “j.*</a:t>
            </a:r>
            <a:r>
              <a:rPr lang="en-US" sz="2000" dirty="0" err="1">
                <a:solidFill>
                  <a:srgbClr val="FF0000"/>
                </a:solidFill>
                <a:latin typeface="Times New Roman"/>
                <a:ea typeface="Times New Roman"/>
              </a:rPr>
              <a:t>saxena</a:t>
            </a:r>
            <a:r>
              <a:rPr lang="en-US" sz="2000" dirty="0">
                <a:solidFill>
                  <a:srgbClr val="FF0000"/>
                </a:solidFill>
                <a:latin typeface="Times New Roman"/>
                <a:ea typeface="Times New Roman"/>
              </a:rPr>
              <a:t>” </a:t>
            </a:r>
            <a:r>
              <a:rPr lang="en-US" sz="2000" dirty="0" err="1">
                <a:solidFill>
                  <a:srgbClr val="FF0000"/>
                </a:solidFill>
                <a:latin typeface="Times New Roman"/>
                <a:ea typeface="Times New Roman"/>
              </a:rPr>
              <a:t>emp.lst</a:t>
            </a:r>
            <a:endParaRPr lang="en-US" sz="2000" dirty="0">
              <a:latin typeface="Times New Roman"/>
              <a:ea typeface="Times New Roman"/>
            </a:endParaRPr>
          </a:p>
          <a:p>
            <a:endParaRPr lang="en-US" sz="20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893292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839200" cy="6934200"/>
          </a:xfrm>
        </p:spPr>
        <p:txBody>
          <a:bodyPr>
            <a:noAutofit/>
          </a:bodyPr>
          <a:lstStyle/>
          <a:p>
            <a:pPr algn="just"/>
            <a:r>
              <a:rPr lang="en-US" sz="2400" b="1" dirty="0"/>
              <a:t>Specifying Pattern Locations (^ and </a:t>
            </a:r>
            <a:r>
              <a:rPr lang="en-US" sz="2400" b="1" dirty="0" smtClean="0"/>
              <a:t>$)</a:t>
            </a:r>
            <a:r>
              <a:rPr lang="en-US" sz="2400" dirty="0"/>
              <a:t>	</a:t>
            </a:r>
          </a:p>
          <a:p>
            <a:pPr algn="just"/>
            <a:r>
              <a:rPr lang="en-US" sz="2400" dirty="0" smtClean="0"/>
              <a:t>Match </a:t>
            </a:r>
            <a:r>
              <a:rPr lang="en-US" sz="2400" dirty="0"/>
              <a:t>a pattern at the beginning or end of a line. Anchoring a pattern is often necessary when it can occur in more than one place in a line, and we are interested in its </a:t>
            </a:r>
            <a:r>
              <a:rPr lang="en-US" sz="2400" dirty="0" smtClean="0"/>
              <a:t>occurrence </a:t>
            </a:r>
            <a:r>
              <a:rPr lang="en-US" sz="2400" dirty="0"/>
              <a:t>only at a particular location. </a:t>
            </a:r>
          </a:p>
          <a:p>
            <a:pPr algn="just"/>
            <a:r>
              <a:rPr lang="en-US" sz="2400" dirty="0"/>
              <a:t>^ 		for matching at the beginning of a line</a:t>
            </a:r>
          </a:p>
          <a:p>
            <a:pPr algn="just"/>
            <a:r>
              <a:rPr lang="en-US" sz="2400" dirty="0"/>
              <a:t>$		for matching at the end of a </a:t>
            </a:r>
            <a:r>
              <a:rPr lang="en-US" sz="2400" dirty="0" smtClean="0"/>
              <a:t>line</a:t>
            </a:r>
            <a:endParaRPr lang="en-US" sz="2400" dirty="0"/>
          </a:p>
          <a:p>
            <a:pPr marL="0" indent="0" algn="just">
              <a:buNone/>
            </a:pPr>
            <a:r>
              <a:rPr lang="en-US" sz="2400" dirty="0">
                <a:solidFill>
                  <a:srgbClr val="FF0000"/>
                </a:solidFill>
              </a:rPr>
              <a:t>$</a:t>
            </a:r>
            <a:r>
              <a:rPr lang="en-US" sz="2400" dirty="0" err="1">
                <a:solidFill>
                  <a:srgbClr val="FF0000"/>
                </a:solidFill>
              </a:rPr>
              <a:t>grep</a:t>
            </a:r>
            <a:r>
              <a:rPr lang="en-US" sz="2400" dirty="0">
                <a:solidFill>
                  <a:srgbClr val="FF0000"/>
                </a:solidFill>
              </a:rPr>
              <a:t> “^2” </a:t>
            </a:r>
            <a:r>
              <a:rPr lang="en-US" sz="2400" dirty="0" smtClean="0">
                <a:solidFill>
                  <a:srgbClr val="FF0000"/>
                </a:solidFill>
              </a:rPr>
              <a:t>emp.ls</a:t>
            </a:r>
            <a:endParaRPr lang="en-US" sz="2400" dirty="0">
              <a:solidFill>
                <a:srgbClr val="FF0000"/>
              </a:solidFill>
            </a:endParaRPr>
          </a:p>
          <a:p>
            <a:pPr algn="just"/>
            <a:r>
              <a:rPr lang="en-US" sz="2400" dirty="0"/>
              <a:t>Selects lines where </a:t>
            </a:r>
            <a:r>
              <a:rPr lang="en-US" sz="2400" dirty="0" err="1"/>
              <a:t>emp_id</a:t>
            </a:r>
            <a:r>
              <a:rPr lang="en-US" sz="2400" dirty="0"/>
              <a:t> starting with 2</a:t>
            </a:r>
          </a:p>
          <a:p>
            <a:pPr marL="0" indent="0" algn="just">
              <a:buNone/>
            </a:pPr>
            <a:r>
              <a:rPr lang="en-US" sz="2400" dirty="0">
                <a:solidFill>
                  <a:srgbClr val="FF0000"/>
                </a:solidFill>
              </a:rPr>
              <a:t>$</a:t>
            </a:r>
            <a:r>
              <a:rPr lang="en-US" sz="2400" dirty="0" err="1">
                <a:solidFill>
                  <a:srgbClr val="FF0000"/>
                </a:solidFill>
              </a:rPr>
              <a:t>grep</a:t>
            </a:r>
            <a:r>
              <a:rPr lang="en-US" sz="2400" dirty="0">
                <a:solidFill>
                  <a:srgbClr val="FF0000"/>
                </a:solidFill>
              </a:rPr>
              <a:t> “7…$” </a:t>
            </a:r>
            <a:r>
              <a:rPr lang="en-US" sz="2400" dirty="0" err="1" smtClean="0">
                <a:solidFill>
                  <a:srgbClr val="FF0000"/>
                </a:solidFill>
              </a:rPr>
              <a:t>emp.lst</a:t>
            </a:r>
            <a:endParaRPr lang="en-US" sz="2400" dirty="0">
              <a:solidFill>
                <a:srgbClr val="FF0000"/>
              </a:solidFill>
            </a:endParaRPr>
          </a:p>
          <a:p>
            <a:pPr algn="just"/>
            <a:r>
              <a:rPr lang="en-US" sz="2400" dirty="0"/>
              <a:t>Selects lines where </a:t>
            </a:r>
            <a:r>
              <a:rPr lang="en-US" sz="2400" dirty="0" err="1"/>
              <a:t>emp_salary</a:t>
            </a:r>
            <a:r>
              <a:rPr lang="en-US" sz="2400" dirty="0"/>
              <a:t> ranges between 7000 to </a:t>
            </a:r>
            <a:r>
              <a:rPr lang="en-US" sz="2400" dirty="0" smtClean="0"/>
              <a:t>7999</a:t>
            </a:r>
            <a:endParaRPr lang="en-US" sz="2400" dirty="0"/>
          </a:p>
          <a:p>
            <a:pPr marL="0" indent="0" algn="just">
              <a:buNone/>
            </a:pPr>
            <a:r>
              <a:rPr lang="en-US" sz="2400" dirty="0">
                <a:solidFill>
                  <a:srgbClr val="FF0000"/>
                </a:solidFill>
              </a:rPr>
              <a:t>$</a:t>
            </a:r>
            <a:r>
              <a:rPr lang="en-US" sz="2400" dirty="0" err="1">
                <a:solidFill>
                  <a:srgbClr val="FF0000"/>
                </a:solidFill>
              </a:rPr>
              <a:t>grep</a:t>
            </a:r>
            <a:r>
              <a:rPr lang="en-US" sz="2400" dirty="0">
                <a:solidFill>
                  <a:srgbClr val="FF0000"/>
                </a:solidFill>
              </a:rPr>
              <a:t> “^[^2]” </a:t>
            </a:r>
            <a:r>
              <a:rPr lang="en-US" sz="2400" dirty="0" err="1" smtClean="0">
                <a:solidFill>
                  <a:srgbClr val="FF0000"/>
                </a:solidFill>
              </a:rPr>
              <a:t>emp.lst</a:t>
            </a:r>
            <a:endParaRPr lang="en-US" sz="2400" dirty="0">
              <a:solidFill>
                <a:srgbClr val="FF0000"/>
              </a:solidFill>
            </a:endParaRPr>
          </a:p>
          <a:p>
            <a:pPr algn="just"/>
            <a:r>
              <a:rPr lang="en-US" sz="2400" dirty="0"/>
              <a:t>Selects lines where </a:t>
            </a:r>
            <a:r>
              <a:rPr lang="en-US" sz="2400" dirty="0" err="1"/>
              <a:t>emp_id</a:t>
            </a:r>
            <a:r>
              <a:rPr lang="en-US" sz="2400" dirty="0"/>
              <a:t> doesn’t start with 2</a:t>
            </a:r>
          </a:p>
          <a:p>
            <a:pPr algn="just"/>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6013940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4525963"/>
          </a:xfrm>
        </p:spPr>
        <p:txBody>
          <a:bodyPr>
            <a:normAutofit/>
          </a:bodyPr>
          <a:lstStyle/>
          <a:p>
            <a:pPr algn="just"/>
            <a:r>
              <a:rPr lang="en-US" b="1" dirty="0"/>
              <a:t>When meta characters lose their </a:t>
            </a:r>
            <a:r>
              <a:rPr lang="en-US" b="1" dirty="0" smtClean="0"/>
              <a:t>meaning</a:t>
            </a:r>
            <a:endParaRPr lang="en-US" dirty="0"/>
          </a:p>
          <a:p>
            <a:pPr algn="just"/>
            <a:r>
              <a:rPr lang="en-US" dirty="0"/>
              <a:t>It is possible that some of these special characters actually exist as part of the text. Sometimes, we need to escape these characters. For example, when looking for a pattern g*, we have to use \</a:t>
            </a:r>
          </a:p>
          <a:p>
            <a:pPr algn="just"/>
            <a:r>
              <a:rPr lang="en-US" dirty="0"/>
              <a:t>To look for [, we use \[</a:t>
            </a:r>
          </a:p>
          <a:p>
            <a:pPr algn="just"/>
            <a:r>
              <a:rPr lang="en-US" dirty="0"/>
              <a:t>To look for .*, we use \.\*</a:t>
            </a:r>
          </a:p>
          <a:p>
            <a:pPr algn="just"/>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953650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Extended </a:t>
            </a:r>
            <a:r>
              <a:rPr lang="en-US" b="1" dirty="0"/>
              <a:t>Regular Expression (ERE) and </a:t>
            </a:r>
            <a:r>
              <a:rPr lang="en-US" b="1" dirty="0" err="1"/>
              <a:t>grep</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marR="0" indent="457200" algn="just">
              <a:spcBef>
                <a:spcPts val="0"/>
              </a:spcBef>
              <a:spcAft>
                <a:spcPts val="0"/>
              </a:spcAft>
            </a:pPr>
            <a:r>
              <a:rPr lang="en-US" dirty="0">
                <a:latin typeface="Times New Roman"/>
                <a:ea typeface="Times New Roman"/>
              </a:rPr>
              <a:t>If current version of </a:t>
            </a:r>
            <a:r>
              <a:rPr lang="en-US" dirty="0" err="1">
                <a:latin typeface="Times New Roman"/>
                <a:ea typeface="Times New Roman"/>
              </a:rPr>
              <a:t>grep</a:t>
            </a:r>
            <a:r>
              <a:rPr lang="en-US" dirty="0">
                <a:latin typeface="Times New Roman"/>
                <a:ea typeface="Times New Roman"/>
              </a:rPr>
              <a:t> doesn’t support ERE, then use </a:t>
            </a:r>
            <a:r>
              <a:rPr lang="en-US" dirty="0" err="1">
                <a:latin typeface="Times New Roman"/>
                <a:ea typeface="Times New Roman"/>
              </a:rPr>
              <a:t>egrep</a:t>
            </a:r>
            <a:r>
              <a:rPr lang="en-US" dirty="0">
                <a:latin typeface="Times New Roman"/>
                <a:ea typeface="Times New Roman"/>
              </a:rPr>
              <a:t> but without the –E option. -E option treats pattern as an ERE.</a:t>
            </a:r>
          </a:p>
          <a:p>
            <a:pPr marL="0" marR="0" indent="0" algn="just">
              <a:spcBef>
                <a:spcPts val="0"/>
              </a:spcBef>
              <a:spcAft>
                <a:spcPts val="0"/>
              </a:spcAft>
              <a:buNone/>
            </a:pPr>
            <a:endParaRPr lang="en-US" dirty="0">
              <a:latin typeface="Times New Roman"/>
              <a:ea typeface="Times New Roman"/>
            </a:endParaRPr>
          </a:p>
          <a:p>
            <a:pPr marL="0" marR="0" algn="just">
              <a:spcBef>
                <a:spcPts val="0"/>
              </a:spcBef>
              <a:spcAft>
                <a:spcPts val="0"/>
              </a:spcAft>
            </a:pPr>
            <a:r>
              <a:rPr lang="en-US" dirty="0">
                <a:latin typeface="Times New Roman"/>
                <a:ea typeface="Times New Roman"/>
              </a:rPr>
              <a:t>+	</a:t>
            </a:r>
            <a:r>
              <a:rPr lang="en-US" dirty="0" smtClean="0">
                <a:latin typeface="Times New Roman"/>
                <a:ea typeface="Times New Roman"/>
              </a:rPr>
              <a:t>matches </a:t>
            </a:r>
            <a:r>
              <a:rPr lang="en-US" dirty="0">
                <a:latin typeface="Times New Roman"/>
                <a:ea typeface="Times New Roman"/>
              </a:rPr>
              <a:t>one or more occurrences of the previous character</a:t>
            </a:r>
          </a:p>
          <a:p>
            <a:pPr marL="0" marR="0" indent="0" algn="just">
              <a:spcBef>
                <a:spcPts val="0"/>
              </a:spcBef>
              <a:spcAft>
                <a:spcPts val="0"/>
              </a:spcAft>
              <a:buNone/>
            </a:pPr>
            <a:endParaRPr lang="en-US" dirty="0">
              <a:latin typeface="Times New Roman"/>
              <a:ea typeface="Times New Roman"/>
            </a:endParaRPr>
          </a:p>
          <a:p>
            <a:pPr marL="0" marR="0" algn="just">
              <a:spcBef>
                <a:spcPts val="0"/>
              </a:spcBef>
              <a:spcAft>
                <a:spcPts val="0"/>
              </a:spcAft>
            </a:pPr>
            <a:r>
              <a:rPr lang="en-US" dirty="0">
                <a:latin typeface="Times New Roman"/>
                <a:ea typeface="Times New Roman"/>
              </a:rPr>
              <a:t>?	</a:t>
            </a:r>
            <a:r>
              <a:rPr lang="en-US" dirty="0" smtClean="0">
                <a:latin typeface="Times New Roman"/>
                <a:ea typeface="Times New Roman"/>
              </a:rPr>
              <a:t>Matches </a:t>
            </a:r>
            <a:r>
              <a:rPr lang="en-US" dirty="0">
                <a:latin typeface="Times New Roman"/>
                <a:ea typeface="Times New Roman"/>
              </a:rPr>
              <a:t>zero or one occurrence of the previous character</a:t>
            </a:r>
          </a:p>
          <a:p>
            <a:pPr marL="0" marR="0" indent="0" algn="just">
              <a:spcBef>
                <a:spcPts val="0"/>
              </a:spcBef>
              <a:spcAft>
                <a:spcPts val="0"/>
              </a:spcAft>
              <a:buNone/>
            </a:pPr>
            <a:endParaRPr lang="en-US" dirty="0">
              <a:latin typeface="Times New Roman"/>
              <a:ea typeface="Times New Roman"/>
            </a:endParaRPr>
          </a:p>
          <a:p>
            <a:pPr marL="0" marR="0" algn="just">
              <a:spcBef>
                <a:spcPts val="0"/>
              </a:spcBef>
              <a:spcAft>
                <a:spcPts val="0"/>
              </a:spcAft>
            </a:pPr>
            <a:r>
              <a:rPr lang="en-US" dirty="0">
                <a:latin typeface="Times New Roman"/>
                <a:ea typeface="Times New Roman"/>
              </a:rPr>
              <a:t>b+ matches b, bb, </a:t>
            </a:r>
            <a:r>
              <a:rPr lang="en-US" dirty="0" err="1">
                <a:latin typeface="Times New Roman"/>
                <a:ea typeface="Times New Roman"/>
              </a:rPr>
              <a:t>bbb</a:t>
            </a:r>
            <a:r>
              <a:rPr lang="en-US" dirty="0">
                <a:latin typeface="Times New Roman"/>
                <a:ea typeface="Times New Roman"/>
              </a:rPr>
              <a:t>, etc</a:t>
            </a:r>
            <a:r>
              <a:rPr lang="en-US" dirty="0" smtClean="0">
                <a:latin typeface="Times New Roman"/>
                <a:ea typeface="Times New Roman"/>
              </a:rPr>
              <a:t>.</a:t>
            </a:r>
          </a:p>
          <a:p>
            <a:pPr marL="0" marR="0" indent="0" algn="just">
              <a:spcBef>
                <a:spcPts val="0"/>
              </a:spcBef>
              <a:spcAft>
                <a:spcPts val="0"/>
              </a:spcAft>
              <a:buNone/>
            </a:pPr>
            <a:endParaRPr lang="en-US" dirty="0" smtClean="0">
              <a:latin typeface="Times New Roman"/>
              <a:ea typeface="Times New Roman"/>
            </a:endParaRPr>
          </a:p>
          <a:p>
            <a:pPr marL="0" marR="0" algn="just">
              <a:spcBef>
                <a:spcPts val="0"/>
              </a:spcBef>
              <a:spcAft>
                <a:spcPts val="0"/>
              </a:spcAft>
            </a:pPr>
            <a:r>
              <a:rPr lang="en-US" dirty="0" smtClean="0">
                <a:latin typeface="Times New Roman"/>
                <a:ea typeface="Times New Roman"/>
              </a:rPr>
              <a:t>b</a:t>
            </a:r>
            <a:r>
              <a:rPr lang="en-US" dirty="0">
                <a:latin typeface="Times New Roman"/>
                <a:ea typeface="Times New Roman"/>
              </a:rPr>
              <a:t>? matches either a single instance of b or nothing</a:t>
            </a:r>
          </a:p>
          <a:p>
            <a:pPr marL="0" marR="0" indent="0" algn="just">
              <a:spcBef>
                <a:spcPts val="0"/>
              </a:spcBef>
              <a:spcAft>
                <a:spcPts val="0"/>
              </a:spcAft>
              <a:buNone/>
            </a:pPr>
            <a:endParaRPr lang="en-US" dirty="0">
              <a:latin typeface="Times New Roman"/>
              <a:ea typeface="Times New Roman"/>
            </a:endParaRPr>
          </a:p>
          <a:p>
            <a:pPr marL="0" marR="0" algn="just">
              <a:spcBef>
                <a:spcPts val="0"/>
              </a:spcBef>
              <a:spcAft>
                <a:spcPts val="0"/>
              </a:spcAft>
            </a:pPr>
            <a:r>
              <a:rPr lang="en-US" dirty="0">
                <a:latin typeface="Times New Roman"/>
                <a:ea typeface="Times New Roman"/>
              </a:rPr>
              <a:t>These characters restrict the scope of match as compared to the *</a:t>
            </a: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r>
              <a:rPr lang="en-US" dirty="0">
                <a:solidFill>
                  <a:srgbClr val="FF0000"/>
                </a:solidFill>
                <a:latin typeface="Times New Roman"/>
                <a:ea typeface="Times New Roman"/>
              </a:rPr>
              <a:t>$</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–E “[</a:t>
            </a:r>
            <a:r>
              <a:rPr lang="en-US" dirty="0" err="1">
                <a:solidFill>
                  <a:srgbClr val="FF0000"/>
                </a:solidFill>
                <a:latin typeface="Times New Roman"/>
                <a:ea typeface="Times New Roman"/>
              </a:rPr>
              <a:t>aA</a:t>
            </a:r>
            <a:r>
              <a:rPr lang="en-US" dirty="0">
                <a:solidFill>
                  <a:srgbClr val="FF0000"/>
                </a:solidFill>
                <a:latin typeface="Times New Roman"/>
                <a:ea typeface="Times New Roman"/>
              </a:rPr>
              <a:t>]</a:t>
            </a:r>
            <a:r>
              <a:rPr lang="en-US" dirty="0" err="1">
                <a:solidFill>
                  <a:srgbClr val="FF0000"/>
                </a:solidFill>
                <a:latin typeface="Times New Roman"/>
                <a:ea typeface="Times New Roman"/>
              </a:rPr>
              <a:t>gg?arwal</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emp.lst</a:t>
            </a:r>
            <a:endParaRPr lang="en-US" dirty="0">
              <a:latin typeface="Times New Roman"/>
              <a:ea typeface="Times New Roman"/>
            </a:endParaRPr>
          </a:p>
          <a:p>
            <a:pPr marL="0" indent="0">
              <a:buNone/>
            </a:pPr>
            <a:r>
              <a:rPr lang="en-US" dirty="0" smtClean="0">
                <a:solidFill>
                  <a:srgbClr val="FF0000"/>
                </a:solidFill>
              </a:rPr>
              <a:t># </a:t>
            </a:r>
            <a:r>
              <a:rPr lang="en-US" dirty="0">
                <a:solidFill>
                  <a:srgbClr val="FF0000"/>
                </a:solidFill>
              </a:rPr>
              <a:t>?include +&lt;</a:t>
            </a:r>
            <a:r>
              <a:rPr lang="en-US" dirty="0" err="1">
                <a:solidFill>
                  <a:srgbClr val="FF0000"/>
                </a:solidFill>
              </a:rPr>
              <a:t>stdio.h</a:t>
            </a:r>
            <a:r>
              <a:rPr lang="en-US" dirty="0">
                <a:solidFill>
                  <a:srgbClr val="FF0000"/>
                </a:solidFill>
              </a:rPr>
              <a:t>&gt;</a:t>
            </a: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81088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153400" cy="1143000"/>
          </a:xfrm>
        </p:spPr>
        <p:txBody>
          <a:bodyPr>
            <a:normAutofit fontScale="90000"/>
          </a:bodyPr>
          <a:lstStyle/>
          <a:p>
            <a:r>
              <a:rPr lang="en-US" dirty="0">
                <a:solidFill>
                  <a:schemeClr val="tx2">
                    <a:lumMod val="60000"/>
                    <a:lumOff val="40000"/>
                  </a:schemeClr>
                </a:solidFill>
              </a:rPr>
              <a:t>   </a:t>
            </a:r>
            <a:br>
              <a:rPr lang="en-US" dirty="0">
                <a:solidFill>
                  <a:schemeClr val="tx2">
                    <a:lumMod val="60000"/>
                    <a:lumOff val="40000"/>
                  </a:schemeClr>
                </a:solidFill>
              </a:rPr>
            </a:br>
            <a:r>
              <a:rPr lang="en-US" dirty="0">
                <a:solidFill>
                  <a:schemeClr val="tx2">
                    <a:lumMod val="60000"/>
                    <a:lumOff val="40000"/>
                  </a:schemeClr>
                </a:solidFill>
              </a:rPr>
              <a:t>Listing File Attributes</a:t>
            </a:r>
          </a:p>
        </p:txBody>
      </p:sp>
      <p:sp>
        <p:nvSpPr>
          <p:cNvPr id="10" name="Footer Placeholder 9"/>
          <p:cNvSpPr>
            <a:spLocks noGrp="1"/>
          </p:cNvSpPr>
          <p:nvPr>
            <p:ph type="ftr" sz="quarter" idx="11"/>
          </p:nvPr>
        </p:nvSpPr>
        <p:spPr/>
        <p:txBody>
          <a:bodyPr/>
          <a:lstStyle/>
          <a:p>
            <a:r>
              <a:rPr lang="en-US" b="1" smtClean="0"/>
              <a:t>Dr. Rekha B Venkatapur, Prof &amp; Head,CSE</a:t>
            </a:r>
            <a:endParaRPr lang="en-US" b="1" dirty="0"/>
          </a:p>
        </p:txBody>
      </p:sp>
      <p:sp>
        <p:nvSpPr>
          <p:cNvPr id="11" name="Slide Number Placeholder 10"/>
          <p:cNvSpPr>
            <a:spLocks noGrp="1"/>
          </p:cNvSpPr>
          <p:nvPr>
            <p:ph type="sldNum" sz="quarter" idx="12"/>
          </p:nvPr>
        </p:nvSpPr>
        <p:spPr/>
        <p:txBody>
          <a:bodyPr/>
          <a:lstStyle/>
          <a:p>
            <a:fld id="{BDA81EBD-E76A-4F41-A446-2C36F17D92D6}" type="slidenum">
              <a:rPr lang="en-US" smtClean="0"/>
              <a:pPr/>
              <a:t>5</a:t>
            </a:fld>
            <a:endParaRPr lang="en-US"/>
          </a:p>
        </p:txBody>
      </p:sp>
      <p:sp>
        <p:nvSpPr>
          <p:cNvPr id="4" name="Content Placeholder 3"/>
          <p:cNvSpPr>
            <a:spLocks noGrp="1"/>
          </p:cNvSpPr>
          <p:nvPr>
            <p:ph idx="1"/>
          </p:nvPr>
        </p:nvSpPr>
        <p:spPr/>
        <p:txBody>
          <a:bodyPr>
            <a:normAutofit fontScale="77500" lnSpcReduction="20000"/>
          </a:bodyPr>
          <a:lstStyle/>
          <a:p>
            <a:pPr marL="0" indent="0">
              <a:buNone/>
            </a:pPr>
            <a:r>
              <a:rPr lang="en-US" dirty="0" err="1"/>
              <a:t>ls</a:t>
            </a:r>
            <a:r>
              <a:rPr lang="en-US" dirty="0"/>
              <a:t> command is used to obtain a list of all filenames in the current directory. The output in UNIX lingo is often referred to as the listing</a:t>
            </a:r>
            <a:r>
              <a:rPr lang="en-US" dirty="0" smtClean="0"/>
              <a:t>.</a:t>
            </a:r>
          </a:p>
          <a:p>
            <a:pPr marL="0" indent="0">
              <a:buNone/>
            </a:pPr>
            <a:r>
              <a:rPr lang="en-US" dirty="0"/>
              <a:t>It lists seven attributes of all files in the current directory and they are</a:t>
            </a:r>
            <a:r>
              <a:rPr lang="en-US" dirty="0" smtClean="0"/>
              <a:t>:</a:t>
            </a:r>
            <a:r>
              <a:rPr lang="en-US" dirty="0"/>
              <a:t> </a:t>
            </a:r>
          </a:p>
          <a:p>
            <a:pPr lvl="0"/>
            <a:r>
              <a:rPr lang="en-US" dirty="0"/>
              <a:t>File type and Permissions</a:t>
            </a:r>
          </a:p>
          <a:p>
            <a:pPr lvl="0"/>
            <a:r>
              <a:rPr lang="en-US" dirty="0"/>
              <a:t>Links</a:t>
            </a:r>
          </a:p>
          <a:p>
            <a:pPr lvl="0"/>
            <a:r>
              <a:rPr lang="en-US" dirty="0"/>
              <a:t>Ownership</a:t>
            </a:r>
          </a:p>
          <a:p>
            <a:pPr lvl="0"/>
            <a:r>
              <a:rPr lang="en-US" dirty="0"/>
              <a:t>Group ownership</a:t>
            </a:r>
          </a:p>
          <a:p>
            <a:pPr lvl="0"/>
            <a:r>
              <a:rPr lang="en-US" dirty="0"/>
              <a:t>File size</a:t>
            </a:r>
          </a:p>
          <a:p>
            <a:pPr lvl="0"/>
            <a:r>
              <a:rPr lang="en-US" dirty="0"/>
              <a:t>Last Modification date and time</a:t>
            </a:r>
          </a:p>
          <a:p>
            <a:pPr lvl="0"/>
            <a:r>
              <a:rPr lang="en-US" dirty="0"/>
              <a:t>File name</a:t>
            </a:r>
          </a:p>
          <a:p>
            <a:pPr marL="0" indent="0">
              <a:buNone/>
            </a:pPr>
            <a:endParaRPr lang="en-US" dirty="0"/>
          </a:p>
        </p:txBody>
      </p:sp>
    </p:spTree>
    <p:extLst>
      <p:ext uri="{BB962C8B-B14F-4D97-AF65-F5344CB8AC3E}">
        <p14:creationId xmlns:p14="http://schemas.microsoft.com/office/powerpoint/2010/main" xmlns="" val="14588306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ERE </a:t>
            </a:r>
            <a:r>
              <a:rPr lang="en-US" b="1" dirty="0" smtClean="0"/>
              <a:t>set</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961506845"/>
              </p:ext>
            </p:extLst>
          </p:nvPr>
        </p:nvGraphicFramePr>
        <p:xfrm>
          <a:off x="1143000" y="1752598"/>
          <a:ext cx="7391400" cy="2910683"/>
        </p:xfrm>
        <a:graphic>
          <a:graphicData uri="http://schemas.openxmlformats.org/drawingml/2006/table">
            <a:tbl>
              <a:tblPr firstRow="1" firstCol="1" lastRow="1" lastCol="1" bandRow="1" bandCol="1">
                <a:tableStyleId>{5C22544A-7EE6-4342-B048-85BDC9FD1C3A}</a:tableStyleId>
              </a:tblPr>
              <a:tblGrid>
                <a:gridCol w="1769406"/>
                <a:gridCol w="5621994"/>
              </a:tblGrid>
              <a:tr h="422742">
                <a:tc>
                  <a:txBody>
                    <a:bodyPr/>
                    <a:lstStyle/>
                    <a:p>
                      <a:pPr marL="38100" marR="0">
                        <a:lnSpc>
                          <a:spcPct val="115000"/>
                        </a:lnSpc>
                        <a:spcBef>
                          <a:spcPts val="290"/>
                        </a:spcBef>
                        <a:spcAft>
                          <a:spcPts val="0"/>
                        </a:spcAft>
                      </a:pPr>
                      <a:r>
                        <a:rPr lang="en-US" sz="2000">
                          <a:effectLst/>
                        </a:rPr>
                        <a:t>Expression</a:t>
                      </a:r>
                      <a:endParaRPr lang="en-US" sz="2000">
                        <a:effectLst/>
                        <a:latin typeface="Times New Roman"/>
                        <a:ea typeface="Times New Roman"/>
                        <a:cs typeface="Times New Roman"/>
                      </a:endParaRPr>
                    </a:p>
                  </a:txBody>
                  <a:tcPr marL="0" marR="0" marT="0" marB="0"/>
                </a:tc>
                <a:tc>
                  <a:txBody>
                    <a:bodyPr/>
                    <a:lstStyle/>
                    <a:p>
                      <a:pPr marL="40005" marR="0">
                        <a:lnSpc>
                          <a:spcPct val="115000"/>
                        </a:lnSpc>
                        <a:spcBef>
                          <a:spcPts val="290"/>
                        </a:spcBef>
                        <a:spcAft>
                          <a:spcPts val="0"/>
                        </a:spcAft>
                      </a:pPr>
                      <a:r>
                        <a:rPr lang="en-US" sz="2000">
                          <a:effectLst/>
                        </a:rPr>
                        <a:t>Significance</a:t>
                      </a:r>
                      <a:endParaRPr lang="en-US" sz="2000">
                        <a:effectLst/>
                        <a:latin typeface="Times New Roman"/>
                        <a:ea typeface="Times New Roman"/>
                        <a:cs typeface="Times New Roman"/>
                      </a:endParaRPr>
                    </a:p>
                  </a:txBody>
                  <a:tcPr marL="0" marR="0" marT="0" marB="0"/>
                </a:tc>
              </a:tr>
              <a:tr h="412346">
                <a:tc>
                  <a:txBody>
                    <a:bodyPr/>
                    <a:lstStyle/>
                    <a:p>
                      <a:pPr marL="38100" marR="0">
                        <a:lnSpc>
                          <a:spcPct val="115000"/>
                        </a:lnSpc>
                        <a:spcBef>
                          <a:spcPts val="245"/>
                        </a:spcBef>
                        <a:spcAft>
                          <a:spcPts val="0"/>
                        </a:spcAft>
                      </a:pPr>
                      <a:r>
                        <a:rPr lang="en-US" sz="2000">
                          <a:effectLst/>
                        </a:rPr>
                        <a:t>ch+</a:t>
                      </a:r>
                      <a:endParaRPr lang="en-US" sz="2000">
                        <a:effectLst/>
                        <a:latin typeface="Times New Roman"/>
                        <a:ea typeface="Times New Roman"/>
                        <a:cs typeface="Times New Roman"/>
                      </a:endParaRPr>
                    </a:p>
                  </a:txBody>
                  <a:tcPr marL="0" marR="0" marT="0" marB="0"/>
                </a:tc>
                <a:tc>
                  <a:txBody>
                    <a:bodyPr/>
                    <a:lstStyle/>
                    <a:p>
                      <a:pPr marL="40005" marR="0">
                        <a:lnSpc>
                          <a:spcPct val="115000"/>
                        </a:lnSpc>
                        <a:spcBef>
                          <a:spcPts val="245"/>
                        </a:spcBef>
                        <a:spcAft>
                          <a:spcPts val="0"/>
                        </a:spcAft>
                      </a:pPr>
                      <a:r>
                        <a:rPr lang="en-US" sz="2000">
                          <a:effectLst/>
                        </a:rPr>
                        <a:t>Matches one or more occurrences of character ch</a:t>
                      </a:r>
                      <a:endParaRPr lang="en-US" sz="2000">
                        <a:effectLst/>
                        <a:latin typeface="Times New Roman"/>
                        <a:ea typeface="Times New Roman"/>
                        <a:cs typeface="Times New Roman"/>
                      </a:endParaRPr>
                    </a:p>
                  </a:txBody>
                  <a:tcPr marL="0" marR="0" marT="0" marB="0"/>
                </a:tc>
              </a:tr>
              <a:tr h="413502">
                <a:tc>
                  <a:txBody>
                    <a:bodyPr/>
                    <a:lstStyle/>
                    <a:p>
                      <a:pPr marL="38100" marR="0">
                        <a:lnSpc>
                          <a:spcPct val="115000"/>
                        </a:lnSpc>
                        <a:spcBef>
                          <a:spcPts val="250"/>
                        </a:spcBef>
                        <a:spcAft>
                          <a:spcPts val="0"/>
                        </a:spcAft>
                      </a:pPr>
                      <a:r>
                        <a:rPr lang="en-US" sz="2000">
                          <a:effectLst/>
                        </a:rPr>
                        <a:t>ch?</a:t>
                      </a:r>
                      <a:endParaRPr lang="en-US" sz="2000">
                        <a:effectLst/>
                        <a:latin typeface="Times New Roman"/>
                        <a:ea typeface="Times New Roman"/>
                        <a:cs typeface="Times New Roman"/>
                      </a:endParaRPr>
                    </a:p>
                  </a:txBody>
                  <a:tcPr marL="0" marR="0" marT="0" marB="0"/>
                </a:tc>
                <a:tc>
                  <a:txBody>
                    <a:bodyPr/>
                    <a:lstStyle/>
                    <a:p>
                      <a:pPr marL="40005" marR="0">
                        <a:lnSpc>
                          <a:spcPct val="115000"/>
                        </a:lnSpc>
                        <a:spcBef>
                          <a:spcPts val="250"/>
                        </a:spcBef>
                        <a:spcAft>
                          <a:spcPts val="0"/>
                        </a:spcAft>
                      </a:pPr>
                      <a:r>
                        <a:rPr lang="en-US" sz="2000">
                          <a:effectLst/>
                        </a:rPr>
                        <a:t>Matches zero or one occurrence of character ch</a:t>
                      </a:r>
                      <a:endParaRPr lang="en-US" sz="2000">
                        <a:effectLst/>
                        <a:latin typeface="Times New Roman"/>
                        <a:ea typeface="Times New Roman"/>
                        <a:cs typeface="Times New Roman"/>
                      </a:endParaRPr>
                    </a:p>
                  </a:txBody>
                  <a:tcPr marL="0" marR="0" marT="0" marB="0"/>
                </a:tc>
              </a:tr>
              <a:tr h="413502">
                <a:tc>
                  <a:txBody>
                    <a:bodyPr/>
                    <a:lstStyle/>
                    <a:p>
                      <a:pPr marL="38100" marR="0">
                        <a:lnSpc>
                          <a:spcPct val="115000"/>
                        </a:lnSpc>
                        <a:spcBef>
                          <a:spcPts val="250"/>
                        </a:spcBef>
                        <a:spcAft>
                          <a:spcPts val="0"/>
                        </a:spcAft>
                      </a:pPr>
                      <a:r>
                        <a:rPr lang="en-US" sz="2000">
                          <a:effectLst/>
                        </a:rPr>
                        <a:t>exp1 | exp2</a:t>
                      </a:r>
                      <a:endParaRPr lang="en-US" sz="2000">
                        <a:effectLst/>
                        <a:latin typeface="Times New Roman"/>
                        <a:ea typeface="Times New Roman"/>
                        <a:cs typeface="Times New Roman"/>
                      </a:endParaRPr>
                    </a:p>
                  </a:txBody>
                  <a:tcPr marL="0" marR="0" marT="0" marB="0"/>
                </a:tc>
                <a:tc>
                  <a:txBody>
                    <a:bodyPr/>
                    <a:lstStyle/>
                    <a:p>
                      <a:pPr marL="40005" marR="0">
                        <a:lnSpc>
                          <a:spcPct val="115000"/>
                        </a:lnSpc>
                        <a:spcBef>
                          <a:spcPts val="250"/>
                        </a:spcBef>
                        <a:spcAft>
                          <a:spcPts val="0"/>
                        </a:spcAft>
                      </a:pPr>
                      <a:r>
                        <a:rPr lang="en-US" sz="2000">
                          <a:effectLst/>
                        </a:rPr>
                        <a:t>Matches exp1 or exp2</a:t>
                      </a:r>
                      <a:endParaRPr lang="en-US" sz="2000">
                        <a:effectLst/>
                        <a:latin typeface="Times New Roman"/>
                        <a:ea typeface="Times New Roman"/>
                        <a:cs typeface="Times New Roman"/>
                      </a:endParaRPr>
                    </a:p>
                  </a:txBody>
                  <a:tcPr marL="0" marR="0" marT="0" marB="0"/>
                </a:tc>
              </a:tr>
              <a:tr h="413502">
                <a:tc>
                  <a:txBody>
                    <a:bodyPr/>
                    <a:lstStyle/>
                    <a:p>
                      <a:pPr marL="38100" marR="0">
                        <a:lnSpc>
                          <a:spcPct val="115000"/>
                        </a:lnSpc>
                        <a:spcBef>
                          <a:spcPts val="250"/>
                        </a:spcBef>
                        <a:spcAft>
                          <a:spcPts val="0"/>
                        </a:spcAft>
                      </a:pPr>
                      <a:r>
                        <a:rPr lang="en-US" sz="2000">
                          <a:effectLst/>
                        </a:rPr>
                        <a:t>GIF | JPEG</a:t>
                      </a:r>
                      <a:endParaRPr lang="en-US" sz="2000">
                        <a:effectLst/>
                        <a:latin typeface="Times New Roman"/>
                        <a:ea typeface="Times New Roman"/>
                        <a:cs typeface="Times New Roman"/>
                      </a:endParaRPr>
                    </a:p>
                  </a:txBody>
                  <a:tcPr marL="0" marR="0" marT="0" marB="0"/>
                </a:tc>
                <a:tc>
                  <a:txBody>
                    <a:bodyPr/>
                    <a:lstStyle/>
                    <a:p>
                      <a:pPr marL="40005" marR="0">
                        <a:lnSpc>
                          <a:spcPct val="115000"/>
                        </a:lnSpc>
                        <a:spcBef>
                          <a:spcPts val="250"/>
                        </a:spcBef>
                        <a:spcAft>
                          <a:spcPts val="0"/>
                        </a:spcAft>
                      </a:pPr>
                      <a:r>
                        <a:rPr lang="en-US" sz="2000">
                          <a:effectLst/>
                        </a:rPr>
                        <a:t>Matches GIF or JPEG</a:t>
                      </a:r>
                      <a:endParaRPr lang="en-US" sz="2000">
                        <a:effectLst/>
                        <a:latin typeface="Times New Roman"/>
                        <a:ea typeface="Times New Roman"/>
                        <a:cs typeface="Times New Roman"/>
                      </a:endParaRPr>
                    </a:p>
                  </a:txBody>
                  <a:tcPr marL="0" marR="0" marT="0" marB="0"/>
                </a:tc>
              </a:tr>
              <a:tr h="413502">
                <a:tc>
                  <a:txBody>
                    <a:bodyPr/>
                    <a:lstStyle/>
                    <a:p>
                      <a:pPr marL="38100" marR="0">
                        <a:lnSpc>
                          <a:spcPct val="115000"/>
                        </a:lnSpc>
                        <a:spcBef>
                          <a:spcPts val="245"/>
                        </a:spcBef>
                        <a:spcAft>
                          <a:spcPts val="0"/>
                        </a:spcAft>
                      </a:pPr>
                      <a:r>
                        <a:rPr lang="en-US" sz="2000">
                          <a:effectLst/>
                        </a:rPr>
                        <a:t>(x1|x2)x3</a:t>
                      </a:r>
                      <a:endParaRPr lang="en-US" sz="2000">
                        <a:effectLst/>
                        <a:latin typeface="Times New Roman"/>
                        <a:ea typeface="Times New Roman"/>
                        <a:cs typeface="Times New Roman"/>
                      </a:endParaRPr>
                    </a:p>
                  </a:txBody>
                  <a:tcPr marL="0" marR="0" marT="0" marB="0"/>
                </a:tc>
                <a:tc>
                  <a:txBody>
                    <a:bodyPr/>
                    <a:lstStyle/>
                    <a:p>
                      <a:pPr marL="40005" marR="0">
                        <a:lnSpc>
                          <a:spcPct val="115000"/>
                        </a:lnSpc>
                        <a:spcBef>
                          <a:spcPts val="245"/>
                        </a:spcBef>
                        <a:spcAft>
                          <a:spcPts val="0"/>
                        </a:spcAft>
                      </a:pPr>
                      <a:r>
                        <a:rPr lang="en-US" sz="2000">
                          <a:effectLst/>
                        </a:rPr>
                        <a:t>Matches x1x3 or x2x3</a:t>
                      </a:r>
                      <a:endParaRPr lang="en-US" sz="2000">
                        <a:effectLst/>
                        <a:latin typeface="Times New Roman"/>
                        <a:ea typeface="Times New Roman"/>
                        <a:cs typeface="Times New Roman"/>
                      </a:endParaRPr>
                    </a:p>
                  </a:txBody>
                  <a:tcPr marL="0" marR="0" marT="0" marB="0"/>
                </a:tc>
              </a:tr>
              <a:tr h="421587">
                <a:tc>
                  <a:txBody>
                    <a:bodyPr/>
                    <a:lstStyle/>
                    <a:p>
                      <a:pPr marL="38100" marR="0">
                        <a:lnSpc>
                          <a:spcPct val="115000"/>
                        </a:lnSpc>
                        <a:spcBef>
                          <a:spcPts val="245"/>
                        </a:spcBef>
                        <a:spcAft>
                          <a:spcPts val="0"/>
                        </a:spcAft>
                      </a:pPr>
                      <a:r>
                        <a:rPr lang="en-US" sz="2000">
                          <a:effectLst/>
                        </a:rPr>
                        <a:t>(hard|soft)ware</a:t>
                      </a:r>
                      <a:endParaRPr lang="en-US" sz="2000">
                        <a:effectLst/>
                        <a:latin typeface="Times New Roman"/>
                        <a:ea typeface="Times New Roman"/>
                        <a:cs typeface="Times New Roman"/>
                      </a:endParaRPr>
                    </a:p>
                  </a:txBody>
                  <a:tcPr marL="0" marR="0" marT="0" marB="0"/>
                </a:tc>
                <a:tc>
                  <a:txBody>
                    <a:bodyPr/>
                    <a:lstStyle/>
                    <a:p>
                      <a:pPr marL="40005" marR="0">
                        <a:lnSpc>
                          <a:spcPct val="115000"/>
                        </a:lnSpc>
                        <a:spcBef>
                          <a:spcPts val="245"/>
                        </a:spcBef>
                        <a:spcAft>
                          <a:spcPts val="0"/>
                        </a:spcAft>
                      </a:pPr>
                      <a:r>
                        <a:rPr lang="en-US" sz="2000" dirty="0">
                          <a:effectLst/>
                        </a:rPr>
                        <a:t>Matches hardware or software</a:t>
                      </a:r>
                      <a:endParaRPr lang="en-US" sz="2000" dirty="0">
                        <a:effectLst/>
                        <a:latin typeface="Times New Roman"/>
                        <a:ea typeface="Times New Roman"/>
                        <a:cs typeface="Times New Roman"/>
                      </a:endParaRPr>
                    </a:p>
                  </a:txBody>
                  <a:tcPr marL="0" marR="0" marT="0" marB="0"/>
                </a:tc>
              </a:tr>
            </a:tbl>
          </a:graphicData>
        </a:graphic>
      </p:graphicFrame>
      <p:sp>
        <p:nvSpPr>
          <p:cNvPr id="5" name="Slide Number Placeholder 4"/>
          <p:cNvSpPr>
            <a:spLocks noGrp="1"/>
          </p:cNvSpPr>
          <p:nvPr>
            <p:ph type="sldNum" sz="quarter" idx="12"/>
          </p:nvPr>
        </p:nvSpPr>
        <p:spPr/>
        <p:txBody>
          <a:bodyPr/>
          <a:lstStyle/>
          <a:p>
            <a:fld id="{BDA81EBD-E76A-4F41-A446-2C36F17D92D6}"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023656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lgn="just">
              <a:spcBef>
                <a:spcPts val="0"/>
              </a:spcBef>
              <a:spcAft>
                <a:spcPts val="0"/>
              </a:spcAft>
            </a:pPr>
            <a:r>
              <a:rPr lang="en-US" b="1" dirty="0">
                <a:latin typeface="Times New Roman"/>
                <a:ea typeface="Times New Roman"/>
              </a:rPr>
              <a:t>Matching multiple patterns (|, ( and ))</a:t>
            </a:r>
            <a:endParaRPr lang="en-US" dirty="0">
              <a:latin typeface="Times New Roman"/>
              <a:ea typeface="Times New Roman"/>
            </a:endParaRP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r>
              <a:rPr lang="en-US" dirty="0">
                <a:solidFill>
                  <a:srgbClr val="FF0000"/>
                </a:solidFill>
                <a:latin typeface="Times New Roman"/>
                <a:ea typeface="Times New Roman"/>
              </a:rPr>
              <a:t>$</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–E ‘</a:t>
            </a:r>
            <a:r>
              <a:rPr lang="en-US" dirty="0" err="1">
                <a:solidFill>
                  <a:srgbClr val="FF0000"/>
                </a:solidFill>
                <a:latin typeface="Times New Roman"/>
                <a:ea typeface="Times New Roman"/>
              </a:rPr>
              <a:t>sengupta|dasgupta</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emp.lst</a:t>
            </a:r>
            <a:endParaRPr lang="en-US" dirty="0">
              <a:latin typeface="Times New Roman"/>
              <a:ea typeface="Times New Roman"/>
            </a:endParaRPr>
          </a:p>
          <a:p>
            <a:pPr marL="0" marR="0" indent="0" algn="just">
              <a:spcBef>
                <a:spcPts val="0"/>
              </a:spcBef>
              <a:spcAft>
                <a:spcPts val="0"/>
              </a:spcAft>
              <a:buNone/>
            </a:pPr>
            <a:endParaRPr lang="en-US" dirty="0">
              <a:latin typeface="Times New Roman"/>
              <a:ea typeface="Times New Roman"/>
            </a:endParaRPr>
          </a:p>
          <a:p>
            <a:pPr marL="0" marR="0" algn="just">
              <a:spcBef>
                <a:spcPts val="0"/>
              </a:spcBef>
              <a:spcAft>
                <a:spcPts val="0"/>
              </a:spcAft>
            </a:pPr>
            <a:r>
              <a:rPr lang="en-US" dirty="0">
                <a:latin typeface="Times New Roman"/>
                <a:ea typeface="Times New Roman"/>
              </a:rPr>
              <a:t>We can locate both without using –e option twice, or</a:t>
            </a:r>
          </a:p>
          <a:p>
            <a:pPr marL="0" marR="0" indent="0" algn="just">
              <a:spcBef>
                <a:spcPts val="0"/>
              </a:spcBef>
              <a:spcAft>
                <a:spcPts val="0"/>
              </a:spcAft>
              <a:buNone/>
            </a:pPr>
            <a:endParaRPr lang="en-US" dirty="0">
              <a:latin typeface="Times New Roman"/>
              <a:ea typeface="Times New Roman"/>
            </a:endParaRPr>
          </a:p>
          <a:p>
            <a:pPr marL="0" marR="0" indent="0" algn="just">
              <a:spcBef>
                <a:spcPts val="0"/>
              </a:spcBef>
              <a:spcAft>
                <a:spcPts val="0"/>
              </a:spcAft>
              <a:buNone/>
            </a:pPr>
            <a:r>
              <a:rPr lang="en-US" dirty="0">
                <a:solidFill>
                  <a:srgbClr val="FF0000"/>
                </a:solidFill>
                <a:latin typeface="Times New Roman"/>
                <a:ea typeface="Times New Roman"/>
              </a:rPr>
              <a:t>$</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–E ‘(</a:t>
            </a:r>
            <a:r>
              <a:rPr lang="en-US" dirty="0" err="1">
                <a:solidFill>
                  <a:srgbClr val="FF0000"/>
                </a:solidFill>
                <a:latin typeface="Times New Roman"/>
                <a:ea typeface="Times New Roman"/>
              </a:rPr>
              <a:t>sen|das</a:t>
            </a:r>
            <a:r>
              <a:rPr lang="en-US" dirty="0">
                <a:solidFill>
                  <a:srgbClr val="FF0000"/>
                </a:solidFill>
                <a:latin typeface="Times New Roman"/>
                <a:ea typeface="Times New Roman"/>
              </a:rPr>
              <a:t>)</a:t>
            </a:r>
            <a:r>
              <a:rPr lang="en-US" dirty="0" err="1">
                <a:solidFill>
                  <a:srgbClr val="FF0000"/>
                </a:solidFill>
                <a:latin typeface="Times New Roman"/>
                <a:ea typeface="Times New Roman"/>
              </a:rPr>
              <a:t>gupta</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emp.lst</a:t>
            </a:r>
            <a:endParaRPr lang="en-US"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458023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b="1" u="sng" dirty="0" smtClean="0"/>
          </a:p>
          <a:p>
            <a:endParaRPr lang="en-US" b="1" u="sng" dirty="0"/>
          </a:p>
          <a:p>
            <a:endParaRPr lang="en-US" b="1" u="sng" dirty="0" smtClean="0"/>
          </a:p>
          <a:p>
            <a:pPr marL="0" indent="0">
              <a:buNone/>
            </a:pPr>
            <a:r>
              <a:rPr lang="en-US" sz="3600" b="1" u="sng" dirty="0" smtClean="0"/>
              <a:t>Chapter </a:t>
            </a:r>
            <a:r>
              <a:rPr lang="en-US" sz="3600" b="1" u="sng" dirty="0"/>
              <a:t>14: Essential Shell Programming</a:t>
            </a:r>
            <a:endParaRPr lang="en-US" sz="3600" dirty="0"/>
          </a:p>
          <a:p>
            <a:pPr algn="ctr"/>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327808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a:ea typeface="Times New Roman"/>
              </a:rPr>
              <a:t>The Shell</a:t>
            </a:r>
            <a:r>
              <a:rPr lang="en-US" dirty="0">
                <a:latin typeface="Times New Roman"/>
                <a:ea typeface="Times New Roman"/>
              </a:rPr>
              <a:t/>
            </a:r>
            <a:br>
              <a:rPr lang="en-US" dirty="0">
                <a:latin typeface="Times New Roman"/>
                <a:ea typeface="Times New Roman"/>
              </a:rPr>
            </a:br>
            <a:endParaRPr lang="en-US" dirty="0"/>
          </a:p>
        </p:txBody>
      </p:sp>
      <p:sp>
        <p:nvSpPr>
          <p:cNvPr id="3" name="Content Placeholder 2"/>
          <p:cNvSpPr>
            <a:spLocks noGrp="1"/>
          </p:cNvSpPr>
          <p:nvPr>
            <p:ph idx="1"/>
          </p:nvPr>
        </p:nvSpPr>
        <p:spPr>
          <a:xfrm>
            <a:off x="381000" y="990600"/>
            <a:ext cx="8610600" cy="5715000"/>
          </a:xfrm>
        </p:spPr>
        <p:txBody>
          <a:bodyPr>
            <a:noAutofit/>
          </a:bodyPr>
          <a:lstStyle/>
          <a:p>
            <a:pPr marL="0" marR="0" algn="just">
              <a:spcBef>
                <a:spcPts val="0"/>
              </a:spcBef>
              <a:spcAft>
                <a:spcPts val="0"/>
              </a:spcAft>
            </a:pPr>
            <a:r>
              <a:rPr lang="en-US" sz="2400" dirty="0" smtClean="0">
                <a:latin typeface="Times New Roman"/>
                <a:ea typeface="Times New Roman"/>
              </a:rPr>
              <a:t>The </a:t>
            </a:r>
            <a:r>
              <a:rPr lang="en-US" sz="2400" dirty="0">
                <a:latin typeface="Times New Roman"/>
                <a:ea typeface="Times New Roman"/>
              </a:rPr>
              <a:t>UNIX shell is both an interpreter as well as a scripting language. An interactive shell turns </a:t>
            </a:r>
            <a:r>
              <a:rPr lang="en-US" sz="2400" dirty="0" err="1">
                <a:latin typeface="Times New Roman"/>
                <a:ea typeface="Times New Roman"/>
              </a:rPr>
              <a:t>noninteractive</a:t>
            </a:r>
            <a:r>
              <a:rPr lang="en-US" sz="2400" dirty="0">
                <a:latin typeface="Times New Roman"/>
                <a:ea typeface="Times New Roman"/>
              </a:rPr>
              <a:t> when it executes a script. </a:t>
            </a:r>
          </a:p>
          <a:p>
            <a:pPr marL="0" marR="0" algn="just">
              <a:spcBef>
                <a:spcPts val="0"/>
              </a:spcBef>
              <a:spcAft>
                <a:spcPts val="0"/>
              </a:spcAft>
            </a:pPr>
            <a:r>
              <a:rPr lang="en-US" sz="2400" b="1" dirty="0">
                <a:latin typeface="Times New Roman"/>
                <a:ea typeface="Times New Roman"/>
              </a:rPr>
              <a:t>Bourne Shell</a:t>
            </a:r>
            <a:r>
              <a:rPr lang="en-US" sz="2400" dirty="0">
                <a:latin typeface="Times New Roman"/>
                <a:ea typeface="Times New Roman"/>
              </a:rPr>
              <a:t> – This shell was developed by Steve Bourne. It is the original UNIX shell. It has strong programming features, but it is a weak interpreter.</a:t>
            </a:r>
          </a:p>
          <a:p>
            <a:pPr marL="0" marR="0" algn="just">
              <a:spcBef>
                <a:spcPts val="0"/>
              </a:spcBef>
              <a:spcAft>
                <a:spcPts val="0"/>
              </a:spcAft>
            </a:pPr>
            <a:r>
              <a:rPr lang="en-US" sz="2400" b="1" dirty="0">
                <a:latin typeface="Times New Roman"/>
                <a:ea typeface="Times New Roman"/>
              </a:rPr>
              <a:t>C Shell</a:t>
            </a:r>
            <a:r>
              <a:rPr lang="en-US" sz="2400" dirty="0">
                <a:latin typeface="Times New Roman"/>
                <a:ea typeface="Times New Roman"/>
              </a:rPr>
              <a:t> – This shell was developed by Bill Joy. It has improved interpretive features, but it wasn’t suitable for programming.</a:t>
            </a:r>
          </a:p>
          <a:p>
            <a:pPr marL="0" marR="0" algn="just">
              <a:spcBef>
                <a:spcPts val="0"/>
              </a:spcBef>
              <a:spcAft>
                <a:spcPts val="0"/>
              </a:spcAft>
            </a:pPr>
            <a:r>
              <a:rPr lang="en-US" sz="2400" b="1" dirty="0" err="1">
                <a:latin typeface="Times New Roman"/>
                <a:ea typeface="Times New Roman"/>
              </a:rPr>
              <a:t>Korn</a:t>
            </a:r>
            <a:r>
              <a:rPr lang="en-US" sz="2400" b="1" dirty="0">
                <a:latin typeface="Times New Roman"/>
                <a:ea typeface="Times New Roman"/>
              </a:rPr>
              <a:t> Shell</a:t>
            </a:r>
            <a:r>
              <a:rPr lang="en-US" sz="2400" dirty="0">
                <a:latin typeface="Times New Roman"/>
                <a:ea typeface="Times New Roman"/>
              </a:rPr>
              <a:t> – This shell was developed by David </a:t>
            </a:r>
            <a:r>
              <a:rPr lang="en-US" sz="2400" dirty="0" err="1">
                <a:latin typeface="Times New Roman"/>
                <a:ea typeface="Times New Roman"/>
              </a:rPr>
              <a:t>Korn</a:t>
            </a:r>
            <a:r>
              <a:rPr lang="en-US" sz="2400" dirty="0">
                <a:latin typeface="Times New Roman"/>
                <a:ea typeface="Times New Roman"/>
              </a:rPr>
              <a:t>. It combines best features of the </a:t>
            </a:r>
            <a:r>
              <a:rPr lang="en-US" sz="2400" dirty="0" err="1">
                <a:latin typeface="Times New Roman"/>
                <a:ea typeface="Times New Roman"/>
              </a:rPr>
              <a:t>bourne</a:t>
            </a:r>
            <a:r>
              <a:rPr lang="en-US" sz="2400" dirty="0">
                <a:latin typeface="Times New Roman"/>
                <a:ea typeface="Times New Roman"/>
              </a:rPr>
              <a:t> and C shells. It has features like aliases, command history. But it lacks some features of the C shell.</a:t>
            </a:r>
          </a:p>
          <a:p>
            <a:pPr marL="0" marR="0" algn="just">
              <a:spcBef>
                <a:spcPts val="0"/>
              </a:spcBef>
              <a:spcAft>
                <a:spcPts val="0"/>
              </a:spcAft>
            </a:pPr>
            <a:r>
              <a:rPr lang="en-US" sz="2400" b="1" dirty="0">
                <a:latin typeface="Times New Roman"/>
                <a:ea typeface="Times New Roman"/>
              </a:rPr>
              <a:t>Bash Shell</a:t>
            </a:r>
            <a:r>
              <a:rPr lang="en-US" sz="2400" dirty="0">
                <a:latin typeface="Times New Roman"/>
                <a:ea typeface="Times New Roman"/>
              </a:rPr>
              <a:t> – This was developed by GNU. It can be considered as a superset that combined the features of </a:t>
            </a:r>
            <a:r>
              <a:rPr lang="en-US" sz="2400" dirty="0" err="1">
                <a:latin typeface="Times New Roman"/>
                <a:ea typeface="Times New Roman"/>
              </a:rPr>
              <a:t>Korn</a:t>
            </a:r>
            <a:r>
              <a:rPr lang="en-US" sz="2400" dirty="0">
                <a:latin typeface="Times New Roman"/>
                <a:ea typeface="Times New Roman"/>
              </a:rPr>
              <a:t> and C Shells. More importantly, it conforms to POSIX shell specification</a:t>
            </a:r>
            <a:r>
              <a:rPr lang="en-US" sz="2400" dirty="0" smtClean="0">
                <a:latin typeface="Times New Roman"/>
                <a:ea typeface="Times New Roman"/>
              </a:rPr>
              <a:t>.</a:t>
            </a:r>
            <a:endParaRPr lang="en-US" sz="2400" dirty="0">
              <a:latin typeface="Times New Roman"/>
              <a:ea typeface="Times New Roman"/>
            </a:endParaRPr>
          </a:p>
          <a:p>
            <a:pPr marL="0" indent="0">
              <a:buNone/>
            </a:pPr>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260382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Environment </a:t>
            </a:r>
            <a:r>
              <a:rPr lang="en-US" b="1" dirty="0" smtClean="0"/>
              <a:t>Variables</a:t>
            </a:r>
            <a:endParaRPr lang="en-US" dirty="0"/>
          </a:p>
        </p:txBody>
      </p:sp>
      <p:sp>
        <p:nvSpPr>
          <p:cNvPr id="3" name="Content Placeholder 2"/>
          <p:cNvSpPr>
            <a:spLocks noGrp="1"/>
          </p:cNvSpPr>
          <p:nvPr>
            <p:ph idx="1"/>
          </p:nvPr>
        </p:nvSpPr>
        <p:spPr>
          <a:xfrm>
            <a:off x="381000" y="838200"/>
            <a:ext cx="8458200" cy="5715000"/>
          </a:xfrm>
        </p:spPr>
        <p:txBody>
          <a:bodyPr>
            <a:noAutofit/>
          </a:bodyPr>
          <a:lstStyle/>
          <a:p>
            <a:pPr algn="just"/>
            <a:r>
              <a:rPr lang="en-US" sz="2800" dirty="0" smtClean="0"/>
              <a:t>We </a:t>
            </a:r>
            <a:r>
              <a:rPr lang="en-US" sz="2800" dirty="0"/>
              <a:t>already mentioned a couple of environment variables, such as </a:t>
            </a:r>
            <a:r>
              <a:rPr lang="en-US" sz="2800" dirty="0">
                <a:solidFill>
                  <a:srgbClr val="FF0000"/>
                </a:solidFill>
              </a:rPr>
              <a:t>PATH and HOME</a:t>
            </a:r>
            <a:r>
              <a:rPr lang="en-US" sz="2800" dirty="0"/>
              <a:t>. </a:t>
            </a:r>
            <a:endParaRPr lang="en-US" sz="2800" dirty="0" smtClean="0"/>
          </a:p>
          <a:p>
            <a:pPr algn="just"/>
            <a:r>
              <a:rPr lang="en-US" sz="2800" dirty="0" smtClean="0"/>
              <a:t>Until </a:t>
            </a:r>
            <a:r>
              <a:rPr lang="en-US" sz="2800" dirty="0"/>
              <a:t>now, we only saw examples in which they serve a certain purpose to the shell. </a:t>
            </a:r>
            <a:endParaRPr lang="en-US" sz="2800" dirty="0" smtClean="0"/>
          </a:p>
          <a:p>
            <a:pPr algn="just"/>
            <a:r>
              <a:rPr lang="en-US" sz="2800" dirty="0"/>
              <a:t>What other information do programs need apart from paths and home directories? </a:t>
            </a:r>
            <a:endParaRPr lang="en-US" sz="2800" dirty="0" smtClean="0"/>
          </a:p>
          <a:p>
            <a:pPr algn="just"/>
            <a:r>
              <a:rPr lang="en-US" sz="2800" dirty="0" smtClean="0"/>
              <a:t>A </a:t>
            </a:r>
            <a:r>
              <a:rPr lang="en-US" sz="2800" dirty="0"/>
              <a:t>lot of programs want to know about the kind of terminal you are </a:t>
            </a:r>
            <a:r>
              <a:rPr lang="en-US" sz="2800" dirty="0" smtClean="0"/>
              <a:t>using – </a:t>
            </a:r>
            <a:r>
              <a:rPr lang="en-US" sz="2800" dirty="0" smtClean="0">
                <a:solidFill>
                  <a:srgbClr val="FF0000"/>
                </a:solidFill>
              </a:rPr>
              <a:t>TERM</a:t>
            </a:r>
            <a:r>
              <a:rPr lang="en-US" sz="2800" dirty="0" smtClean="0"/>
              <a:t> variable</a:t>
            </a:r>
            <a:r>
              <a:rPr lang="en-US" sz="2800" dirty="0"/>
              <a:t>. </a:t>
            </a:r>
            <a:endParaRPr lang="en-US" sz="2800" dirty="0" smtClean="0"/>
          </a:p>
          <a:p>
            <a:pPr algn="just"/>
            <a:r>
              <a:rPr lang="en-US" sz="2800" dirty="0" smtClean="0"/>
              <a:t>The </a:t>
            </a:r>
            <a:r>
              <a:rPr lang="en-US" sz="2800" dirty="0"/>
              <a:t>shell you are using </a:t>
            </a:r>
            <a:r>
              <a:rPr lang="en-US" sz="2800" dirty="0" smtClean="0"/>
              <a:t>--</a:t>
            </a:r>
            <a:r>
              <a:rPr lang="en-US" sz="2800" dirty="0" smtClean="0">
                <a:solidFill>
                  <a:srgbClr val="FF0000"/>
                </a:solidFill>
              </a:rPr>
              <a:t>SHELL</a:t>
            </a:r>
            <a:r>
              <a:rPr lang="en-US" sz="2800" dirty="0" smtClean="0"/>
              <a:t> variable</a:t>
            </a:r>
          </a:p>
          <a:p>
            <a:pPr algn="just"/>
            <a:r>
              <a:rPr lang="en-US" sz="2800" dirty="0" smtClean="0"/>
              <a:t>The </a:t>
            </a:r>
            <a:r>
              <a:rPr lang="en-US" sz="2800" dirty="0"/>
              <a:t>operating system type </a:t>
            </a:r>
            <a:r>
              <a:rPr lang="en-US" sz="2800" dirty="0" smtClean="0"/>
              <a:t>-- </a:t>
            </a:r>
            <a:r>
              <a:rPr lang="en-US" sz="2800" dirty="0">
                <a:solidFill>
                  <a:srgbClr val="FF0000"/>
                </a:solidFill>
              </a:rPr>
              <a:t>OS</a:t>
            </a:r>
            <a:r>
              <a:rPr lang="en-US" sz="2800" dirty="0"/>
              <a:t> and so on. </a:t>
            </a:r>
            <a:endParaRPr lang="en-US" sz="2800" dirty="0" smtClean="0"/>
          </a:p>
          <a:p>
            <a:pPr algn="just"/>
            <a:r>
              <a:rPr lang="en-US" sz="2800" dirty="0" smtClean="0"/>
              <a:t>A </a:t>
            </a:r>
            <a:r>
              <a:rPr lang="en-US" sz="2800" dirty="0"/>
              <a:t>list of all variables currently defined for your session can be viewed entering the </a:t>
            </a:r>
            <a:r>
              <a:rPr lang="en-US" sz="2800" b="1" dirty="0" err="1">
                <a:solidFill>
                  <a:srgbClr val="FF0000"/>
                </a:solidFill>
              </a:rPr>
              <a:t>env</a:t>
            </a:r>
            <a:r>
              <a:rPr lang="en-US" sz="2800" b="1" dirty="0">
                <a:solidFill>
                  <a:srgbClr val="FF0000"/>
                </a:solidFill>
              </a:rPr>
              <a:t> </a:t>
            </a:r>
            <a:r>
              <a:rPr lang="en-US" sz="2800" dirty="0"/>
              <a:t>command</a:t>
            </a:r>
          </a:p>
        </p:txBody>
      </p:sp>
      <p:sp>
        <p:nvSpPr>
          <p:cNvPr id="4" name="Slide Number Placeholder 3"/>
          <p:cNvSpPr>
            <a:spLocks noGrp="1"/>
          </p:cNvSpPr>
          <p:nvPr>
            <p:ph type="sldNum" sz="quarter" idx="12"/>
          </p:nvPr>
        </p:nvSpPr>
        <p:spPr/>
        <p:txBody>
          <a:bodyPr/>
          <a:lstStyle/>
          <a:p>
            <a:fld id="{BDA81EBD-E76A-4F41-A446-2C36F17D92D6}"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990441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The environment variables are managed by the shell. </a:t>
            </a:r>
            <a:endParaRPr lang="en-US" dirty="0" smtClean="0"/>
          </a:p>
          <a:p>
            <a:r>
              <a:rPr lang="en-US" dirty="0" smtClean="0"/>
              <a:t>Environment </a:t>
            </a:r>
            <a:r>
              <a:rPr lang="en-US" dirty="0"/>
              <a:t>variables are inherited by any program you start, including another shell. </a:t>
            </a:r>
            <a:endParaRPr lang="en-US" dirty="0" smtClean="0"/>
          </a:p>
          <a:p>
            <a:r>
              <a:rPr lang="en-US" dirty="0" smtClean="0"/>
              <a:t>The </a:t>
            </a:r>
            <a:r>
              <a:rPr lang="en-US" dirty="0"/>
              <a:t>set statement display all variables available in the current shell, but </a:t>
            </a:r>
            <a:r>
              <a:rPr lang="en-US" dirty="0" err="1"/>
              <a:t>env</a:t>
            </a:r>
            <a:r>
              <a:rPr lang="en-US" dirty="0"/>
              <a:t> command displays only environment variables. </a:t>
            </a:r>
            <a:endParaRPr lang="en-US" dirty="0" smtClean="0"/>
          </a:p>
          <a:p>
            <a:r>
              <a:rPr lang="en-US" dirty="0" err="1" smtClean="0"/>
              <a:t>env</a:t>
            </a:r>
            <a:r>
              <a:rPr lang="en-US" dirty="0" smtClean="0"/>
              <a:t> </a:t>
            </a:r>
            <a:r>
              <a:rPr lang="en-US" dirty="0"/>
              <a:t>is an external command and runs in a child process.</a:t>
            </a:r>
          </a:p>
          <a:p>
            <a:endParaRPr lang="en-US" dirty="0"/>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206886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b="1" dirty="0"/>
              <a:t>The Common Environment </a:t>
            </a:r>
            <a:r>
              <a:rPr lang="en-US" b="1" dirty="0" smtClean="0"/>
              <a:t>Variables</a:t>
            </a:r>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21310326"/>
              </p:ext>
            </p:extLst>
          </p:nvPr>
        </p:nvGraphicFramePr>
        <p:xfrm>
          <a:off x="1371600" y="761997"/>
          <a:ext cx="6040755" cy="5473703"/>
        </p:xfrm>
        <a:graphic>
          <a:graphicData uri="http://schemas.openxmlformats.org/drawingml/2006/table">
            <a:tbl>
              <a:tblPr/>
              <a:tblGrid>
                <a:gridCol w="1431202"/>
                <a:gridCol w="4609553"/>
              </a:tblGrid>
              <a:tr h="594931">
                <a:tc>
                  <a:txBody>
                    <a:bodyPr/>
                    <a:lstStyle/>
                    <a:p>
                      <a:pPr marL="0" marR="0">
                        <a:lnSpc>
                          <a:spcPct val="115000"/>
                        </a:lnSpc>
                        <a:spcBef>
                          <a:spcPts val="0"/>
                        </a:spcBef>
                        <a:spcAft>
                          <a:spcPts val="0"/>
                        </a:spcAft>
                      </a:pPr>
                      <a:r>
                        <a:rPr lang="en-US" sz="1600" b="1">
                          <a:solidFill>
                            <a:srgbClr val="000000"/>
                          </a:solidFill>
                          <a:effectLst/>
                          <a:latin typeface="Times Roman"/>
                          <a:ea typeface="Times New Roman"/>
                          <a:cs typeface="Times Roman"/>
                        </a:rPr>
                        <a:t>Variable name </a:t>
                      </a:r>
                      <a:endParaRPr lang="en-US" sz="1800">
                        <a:solidFill>
                          <a:srgbClr val="000000"/>
                        </a:solidFill>
                        <a:effectLst/>
                        <a:latin typeface="Times Roman"/>
                        <a:ea typeface="Times New Roman"/>
                        <a:cs typeface="Times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solidFill>
                            <a:srgbClr val="000000"/>
                          </a:solidFill>
                          <a:effectLst/>
                          <a:latin typeface="Times Roman"/>
                          <a:ea typeface="Times New Roman"/>
                          <a:cs typeface="Times Roman"/>
                        </a:rPr>
                        <a:t>Stored information </a:t>
                      </a:r>
                      <a:endParaRPr lang="en-US" sz="1800">
                        <a:solidFill>
                          <a:srgbClr val="000000"/>
                        </a:solidFill>
                        <a:effectLst/>
                        <a:latin typeface="Times Roman"/>
                        <a:ea typeface="Times New Roman"/>
                        <a:cs typeface="Times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HISTSIZE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size of the shell history file in number of lines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HOME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path to your home directory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HOSTNAME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local host name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LOGNAME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login name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MAIL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location of your incoming mail folder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MANPATH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paths to search for man pages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PATH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search paths for commands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PS1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primary prompt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PS2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secondary prompt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PWD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present working directory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SHELL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current shell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TERM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terminal type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UID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user ID </a:t>
                      </a:r>
                      <a:endParaRPr lang="en-US" sz="1800">
                        <a:solidFill>
                          <a:srgbClr val="000000"/>
                        </a:solidFill>
                        <a:effectLst/>
                        <a:latin typeface="Times Roman"/>
                        <a:ea typeface="Times New Roman"/>
                        <a:cs typeface="Times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USER </a:t>
                      </a:r>
                      <a:endParaRPr lang="en-US" sz="1800">
                        <a:solidFill>
                          <a:srgbClr val="000000"/>
                        </a:solidFill>
                        <a:effectLst/>
                        <a:latin typeface="Times Roman"/>
                        <a:ea typeface="Times New Roman"/>
                        <a:cs typeface="Times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Login name of user </a:t>
                      </a:r>
                      <a:endParaRPr lang="en-US" sz="1800">
                        <a:solidFill>
                          <a:srgbClr val="000000"/>
                        </a:solidFill>
                        <a:effectLst/>
                        <a:latin typeface="Times Roman"/>
                        <a:ea typeface="Times New Roman"/>
                        <a:cs typeface="Times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505">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MAILCHECK</a:t>
                      </a:r>
                      <a:endParaRPr lang="en-US" sz="1800">
                        <a:solidFill>
                          <a:srgbClr val="000000"/>
                        </a:solidFill>
                        <a:effectLst/>
                        <a:latin typeface="Times Roman"/>
                        <a:ea typeface="Times New Roman"/>
                        <a:cs typeface="Times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a:solidFill>
                            <a:srgbClr val="000000"/>
                          </a:solidFill>
                          <a:effectLst/>
                          <a:latin typeface="Times"/>
                          <a:ea typeface="Times New Roman"/>
                          <a:cs typeface="Times Roman"/>
                        </a:rPr>
                        <a:t>Mail checking interval for incoming mail</a:t>
                      </a:r>
                      <a:endParaRPr lang="en-US" sz="1800">
                        <a:solidFill>
                          <a:srgbClr val="000000"/>
                        </a:solidFill>
                        <a:effectLst/>
                        <a:latin typeface="Times Roman"/>
                        <a:ea typeface="Times New Roman"/>
                        <a:cs typeface="Times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6197">
                <a:tc>
                  <a:txBody>
                    <a:bodyPr/>
                    <a:lstStyle/>
                    <a:p>
                      <a:pPr marL="0" marR="0">
                        <a:lnSpc>
                          <a:spcPct val="115000"/>
                        </a:lnSpc>
                        <a:spcBef>
                          <a:spcPts val="0"/>
                        </a:spcBef>
                        <a:spcAft>
                          <a:spcPts val="0"/>
                        </a:spcAft>
                      </a:pPr>
                      <a:r>
                        <a:rPr lang="en-US" sz="1600">
                          <a:solidFill>
                            <a:srgbClr val="000000"/>
                          </a:solidFill>
                          <a:effectLst/>
                          <a:latin typeface="Courier"/>
                          <a:ea typeface="Times New Roman"/>
                          <a:cs typeface="Courier"/>
                        </a:rPr>
                        <a:t>CDPATH</a:t>
                      </a:r>
                      <a:endParaRPr lang="en-US" sz="1800">
                        <a:solidFill>
                          <a:srgbClr val="000000"/>
                        </a:solidFill>
                        <a:effectLst/>
                        <a:latin typeface="Times Roman"/>
                        <a:ea typeface="Times New Roman"/>
                        <a:cs typeface="Times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solidFill>
                            <a:srgbClr val="000000"/>
                          </a:solidFill>
                          <a:effectLst/>
                          <a:latin typeface="Times"/>
                          <a:ea typeface="Times New Roman"/>
                          <a:cs typeface="Times Roman"/>
                        </a:rPr>
                        <a:t>List of directories searched by cd when used with a non-absolute pathname</a:t>
                      </a:r>
                      <a:endParaRPr lang="en-US" sz="1800" dirty="0">
                        <a:solidFill>
                          <a:srgbClr val="000000"/>
                        </a:solidFill>
                        <a:effectLst/>
                        <a:latin typeface="Times Roman"/>
                        <a:ea typeface="Times New Roman"/>
                        <a:cs typeface="Times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BDA81EBD-E76A-4F41-A446-2C36F17D92D6}"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292183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Shell Programming</a:t>
            </a:r>
            <a:r>
              <a:rPr lang="en-US" b="1" dirty="0"/>
              <a:t/>
            </a:r>
            <a:br>
              <a:rPr lang="en-US" b="1" dirty="0"/>
            </a:br>
            <a:endParaRPr lang="en-US" b="1" dirty="0"/>
          </a:p>
        </p:txBody>
      </p:sp>
      <p:sp>
        <p:nvSpPr>
          <p:cNvPr id="3" name="Content Placeholder 2"/>
          <p:cNvSpPr>
            <a:spLocks noGrp="1"/>
          </p:cNvSpPr>
          <p:nvPr>
            <p:ph idx="1"/>
          </p:nvPr>
        </p:nvSpPr>
        <p:spPr>
          <a:xfrm>
            <a:off x="152400" y="914400"/>
            <a:ext cx="8763000" cy="6019800"/>
          </a:xfrm>
        </p:spPr>
        <p:txBody>
          <a:bodyPr>
            <a:noAutofit/>
          </a:bodyPr>
          <a:lstStyle/>
          <a:p>
            <a:pPr algn="just"/>
            <a:r>
              <a:rPr lang="en-US" sz="2800" b="1" dirty="0" smtClean="0"/>
              <a:t>Shell Script</a:t>
            </a:r>
            <a:r>
              <a:rPr lang="en-US" sz="2800" dirty="0" smtClean="0"/>
              <a:t>: A group of commands to be executed regularly are stored in a file and the file itself executed as a shell script or shell program.</a:t>
            </a:r>
          </a:p>
          <a:p>
            <a:r>
              <a:rPr lang="en-US" sz="2800" dirty="0" smtClean="0"/>
              <a:t>Shell programs are executed in separate child shell process.</a:t>
            </a:r>
          </a:p>
          <a:p>
            <a:r>
              <a:rPr lang="en-US" sz="2800" dirty="0" smtClean="0"/>
              <a:t>You can use another shell to run script.</a:t>
            </a:r>
          </a:p>
          <a:p>
            <a:r>
              <a:rPr lang="en-US" sz="2800" dirty="0" smtClean="0"/>
              <a:t>Your login shell may be </a:t>
            </a:r>
            <a:r>
              <a:rPr lang="en-US" sz="2800" dirty="0" err="1" smtClean="0"/>
              <a:t>korn</a:t>
            </a:r>
            <a:r>
              <a:rPr lang="en-US" sz="2800" dirty="0" smtClean="0"/>
              <a:t> and script shell may be bash.</a:t>
            </a:r>
          </a:p>
          <a:p>
            <a:r>
              <a:rPr lang="en-US" sz="2800" dirty="0" smtClean="0"/>
              <a:t>Special interpreter line in the first line of the script is used to specify different shell for your script.</a:t>
            </a:r>
          </a:p>
          <a:p>
            <a:r>
              <a:rPr lang="en-US" sz="2800" dirty="0" smtClean="0"/>
              <a:t>Use vi editor to create the shell script.</a:t>
            </a:r>
          </a:p>
        </p:txBody>
      </p:sp>
      <p:sp>
        <p:nvSpPr>
          <p:cNvPr id="4" name="Slide Number Placeholder 3"/>
          <p:cNvSpPr>
            <a:spLocks noGrp="1"/>
          </p:cNvSpPr>
          <p:nvPr>
            <p:ph type="sldNum" sz="quarter" idx="12"/>
          </p:nvPr>
        </p:nvSpPr>
        <p:spPr/>
        <p:txBody>
          <a:bodyPr/>
          <a:lstStyle/>
          <a:p>
            <a:fld id="{BDA81EBD-E76A-4F41-A446-2C36F17D92D6}" type="slidenum">
              <a:rPr lang="en-US" smtClean="0"/>
              <a:pPr/>
              <a:t>57</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643542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Sample Shell Script</a:t>
            </a:r>
            <a:endParaRPr lang="en-US" dirty="0"/>
          </a:p>
        </p:txBody>
      </p:sp>
      <p:sp>
        <p:nvSpPr>
          <p:cNvPr id="3" name="Content Placeholder 2"/>
          <p:cNvSpPr>
            <a:spLocks noGrp="1"/>
          </p:cNvSpPr>
          <p:nvPr>
            <p:ph idx="1"/>
          </p:nvPr>
        </p:nvSpPr>
        <p:spPr>
          <a:xfrm>
            <a:off x="152400" y="838200"/>
            <a:ext cx="8839200" cy="5867400"/>
          </a:xfrm>
        </p:spPr>
        <p:txBody>
          <a:bodyPr>
            <a:normAutofit fontScale="47500" lnSpcReduction="20000"/>
          </a:bodyPr>
          <a:lstStyle/>
          <a:p>
            <a:pPr marL="0" indent="0">
              <a:spcBef>
                <a:spcPts val="0"/>
              </a:spcBef>
              <a:buNone/>
            </a:pPr>
            <a:r>
              <a:rPr lang="en-US" sz="4200" dirty="0"/>
              <a:t>#!/bin/</a:t>
            </a:r>
            <a:r>
              <a:rPr lang="en-US" sz="4200" dirty="0" err="1"/>
              <a:t>sh</a:t>
            </a:r>
            <a:endParaRPr lang="en-US" sz="4200" dirty="0"/>
          </a:p>
          <a:p>
            <a:pPr marL="0" indent="0">
              <a:spcBef>
                <a:spcPts val="0"/>
              </a:spcBef>
              <a:buNone/>
            </a:pPr>
            <a:r>
              <a:rPr lang="en-US" sz="4200" dirty="0"/>
              <a:t># Script : Sample Shell Script</a:t>
            </a:r>
          </a:p>
          <a:p>
            <a:pPr marL="0" indent="0">
              <a:spcBef>
                <a:spcPts val="0"/>
              </a:spcBef>
              <a:buNone/>
            </a:pPr>
            <a:r>
              <a:rPr lang="en-US" sz="4200" dirty="0"/>
              <a:t>echo "Today's date: </a:t>
            </a:r>
            <a:r>
              <a:rPr lang="en-US" sz="4200" dirty="0" smtClean="0"/>
              <a:t>“</a:t>
            </a:r>
          </a:p>
          <a:p>
            <a:pPr marL="0" indent="0">
              <a:spcBef>
                <a:spcPts val="0"/>
              </a:spcBef>
              <a:buNone/>
            </a:pPr>
            <a:r>
              <a:rPr lang="en-US" sz="4200" dirty="0" smtClean="0"/>
              <a:t>date</a:t>
            </a:r>
            <a:endParaRPr lang="en-US" sz="4200" dirty="0"/>
          </a:p>
          <a:p>
            <a:pPr marL="0" indent="0">
              <a:spcBef>
                <a:spcPts val="0"/>
              </a:spcBef>
              <a:buNone/>
            </a:pPr>
            <a:r>
              <a:rPr lang="en-US" sz="4200" dirty="0"/>
              <a:t>echo "This month's calendar:"</a:t>
            </a:r>
          </a:p>
          <a:p>
            <a:pPr marL="0" indent="0">
              <a:spcBef>
                <a:spcPts val="0"/>
              </a:spcBef>
              <a:buNone/>
            </a:pPr>
            <a:r>
              <a:rPr lang="en-US" sz="4200" dirty="0"/>
              <a:t>cal </a:t>
            </a:r>
          </a:p>
          <a:p>
            <a:pPr marL="0" indent="0">
              <a:spcBef>
                <a:spcPts val="0"/>
              </a:spcBef>
              <a:buNone/>
            </a:pPr>
            <a:r>
              <a:rPr lang="en-US" sz="4200" dirty="0"/>
              <a:t>echo "My Shell : $</a:t>
            </a:r>
            <a:r>
              <a:rPr lang="en-US" sz="4200" dirty="0" smtClean="0"/>
              <a:t>SHELL“</a:t>
            </a:r>
          </a:p>
          <a:p>
            <a:pPr marL="0" indent="0">
              <a:spcBef>
                <a:spcPts val="0"/>
              </a:spcBef>
              <a:buNone/>
            </a:pPr>
            <a:endParaRPr lang="en-US" sz="2400" dirty="0"/>
          </a:p>
          <a:p>
            <a:pPr marL="0" indent="0">
              <a:spcBef>
                <a:spcPts val="0"/>
              </a:spcBef>
              <a:buNone/>
            </a:pPr>
            <a:r>
              <a:rPr lang="en-US" sz="5800" b="1" dirty="0" smtClean="0">
                <a:solidFill>
                  <a:srgbClr val="FF0000"/>
                </a:solidFill>
              </a:rPr>
              <a:t>Output: </a:t>
            </a:r>
            <a:endParaRPr lang="en-US" sz="5800" b="1" dirty="0">
              <a:solidFill>
                <a:srgbClr val="FF0000"/>
              </a:solidFill>
            </a:endParaRPr>
          </a:p>
          <a:p>
            <a:pPr marL="0" indent="0">
              <a:buNone/>
            </a:pPr>
            <a:r>
              <a:rPr lang="en-US" sz="3600" dirty="0"/>
              <a:t>$ </a:t>
            </a:r>
            <a:r>
              <a:rPr lang="en-US" sz="3600" dirty="0" err="1"/>
              <a:t>sh</a:t>
            </a:r>
            <a:r>
              <a:rPr lang="en-US" sz="3600" dirty="0"/>
              <a:t> first.sh</a:t>
            </a:r>
          </a:p>
          <a:p>
            <a:pPr marL="0" indent="0">
              <a:buNone/>
            </a:pPr>
            <a:r>
              <a:rPr lang="en-US" sz="3600" dirty="0"/>
              <a:t>Today's date: Tue, Oct 13, 2020 10:27:38 AM</a:t>
            </a:r>
          </a:p>
          <a:p>
            <a:pPr marL="0" indent="0">
              <a:buNone/>
            </a:pPr>
            <a:r>
              <a:rPr lang="en-US" sz="3600" dirty="0"/>
              <a:t>This month's calendar:</a:t>
            </a:r>
          </a:p>
          <a:p>
            <a:pPr marL="0" indent="0">
              <a:buNone/>
            </a:pPr>
            <a:r>
              <a:rPr lang="en-US" sz="3600" dirty="0"/>
              <a:t>    October 2020</a:t>
            </a:r>
          </a:p>
          <a:p>
            <a:pPr marL="0" indent="0">
              <a:buNone/>
            </a:pPr>
            <a:r>
              <a:rPr lang="en-US" sz="3600" dirty="0"/>
              <a:t>Su Mo </a:t>
            </a:r>
            <a:r>
              <a:rPr lang="en-US" sz="3600" dirty="0" err="1"/>
              <a:t>Tu</a:t>
            </a:r>
            <a:r>
              <a:rPr lang="en-US" sz="3600" dirty="0"/>
              <a:t> We </a:t>
            </a:r>
            <a:r>
              <a:rPr lang="en-US" sz="3600" dirty="0" err="1"/>
              <a:t>Th</a:t>
            </a:r>
            <a:r>
              <a:rPr lang="en-US" sz="3600" dirty="0"/>
              <a:t> </a:t>
            </a:r>
            <a:r>
              <a:rPr lang="en-US" sz="3600" dirty="0" err="1"/>
              <a:t>Fr</a:t>
            </a:r>
            <a:r>
              <a:rPr lang="en-US" sz="3600" dirty="0"/>
              <a:t> Sa</a:t>
            </a:r>
          </a:p>
          <a:p>
            <a:pPr marL="0" indent="0">
              <a:buNone/>
            </a:pPr>
            <a:r>
              <a:rPr lang="en-US" sz="3600" dirty="0"/>
              <a:t>             1  2  3</a:t>
            </a:r>
          </a:p>
          <a:p>
            <a:pPr marL="0" indent="0">
              <a:buNone/>
            </a:pPr>
            <a:r>
              <a:rPr lang="en-US" sz="3600" dirty="0"/>
              <a:t> 4  5  6  7  8  9 10</a:t>
            </a:r>
          </a:p>
          <a:p>
            <a:pPr marL="0" indent="0">
              <a:buNone/>
            </a:pPr>
            <a:r>
              <a:rPr lang="en-US" sz="3600" dirty="0"/>
              <a:t>11 12 13 14 15 16 17</a:t>
            </a:r>
          </a:p>
          <a:p>
            <a:pPr marL="0" indent="0">
              <a:buNone/>
            </a:pPr>
            <a:r>
              <a:rPr lang="en-US" sz="3600" dirty="0"/>
              <a:t>18 19 20 21 22 23 24</a:t>
            </a:r>
          </a:p>
          <a:p>
            <a:pPr marL="0" indent="0">
              <a:buNone/>
            </a:pPr>
            <a:r>
              <a:rPr lang="en-US" sz="3600" dirty="0"/>
              <a:t>25 26 27 28 29 30 31</a:t>
            </a:r>
          </a:p>
          <a:p>
            <a:pPr marL="0" indent="0">
              <a:buNone/>
            </a:pPr>
            <a:endParaRPr lang="en-US" sz="3600" dirty="0"/>
          </a:p>
          <a:p>
            <a:pPr marL="0" indent="0">
              <a:buNone/>
            </a:pPr>
            <a:r>
              <a:rPr lang="en-US" sz="3600" dirty="0"/>
              <a:t>My Shell : /bin/bash</a:t>
            </a: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954886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read: MAKING SCRIPT INTERACTIVE</a:t>
            </a:r>
            <a:endParaRPr lang="en-US" dirty="0"/>
          </a:p>
        </p:txBody>
      </p:sp>
      <p:sp>
        <p:nvSpPr>
          <p:cNvPr id="3" name="Content Placeholder 2"/>
          <p:cNvSpPr>
            <a:spLocks noGrp="1"/>
          </p:cNvSpPr>
          <p:nvPr>
            <p:ph idx="1"/>
          </p:nvPr>
        </p:nvSpPr>
        <p:spPr>
          <a:xfrm>
            <a:off x="152400" y="1066800"/>
            <a:ext cx="8610600" cy="5715000"/>
          </a:xfrm>
        </p:spPr>
        <p:txBody>
          <a:bodyPr>
            <a:noAutofit/>
          </a:bodyPr>
          <a:lstStyle/>
          <a:p>
            <a:r>
              <a:rPr lang="en-US" sz="2800" dirty="0"/>
              <a:t>The read statement is the shell's internal tool for taking input from the user, i.e. making script interactive.</a:t>
            </a:r>
          </a:p>
          <a:p>
            <a:r>
              <a:rPr lang="en-US" sz="2800" b="1" dirty="0" smtClean="0"/>
              <a:t>Example</a:t>
            </a:r>
            <a:r>
              <a:rPr lang="en-US" sz="2800" b="1" dirty="0"/>
              <a:t>:</a:t>
            </a:r>
            <a:endParaRPr lang="en-US" sz="2800" dirty="0"/>
          </a:p>
          <a:p>
            <a:pPr marL="0" indent="0">
              <a:buNone/>
            </a:pPr>
            <a:r>
              <a:rPr lang="en-US" sz="2800" dirty="0">
                <a:solidFill>
                  <a:srgbClr val="FF0000"/>
                </a:solidFill>
              </a:rPr>
              <a:t>#!/bin/</a:t>
            </a:r>
            <a:r>
              <a:rPr lang="en-US" sz="2800" dirty="0" err="1">
                <a:solidFill>
                  <a:srgbClr val="FF0000"/>
                </a:solidFill>
              </a:rPr>
              <a:t>sh</a:t>
            </a:r>
            <a:endParaRPr lang="en-US" sz="2800" dirty="0">
              <a:solidFill>
                <a:srgbClr val="FF0000"/>
              </a:solidFill>
            </a:endParaRPr>
          </a:p>
          <a:p>
            <a:pPr marL="0" indent="0">
              <a:buNone/>
            </a:pPr>
            <a:r>
              <a:rPr lang="en-US" sz="2800" dirty="0">
                <a:solidFill>
                  <a:srgbClr val="FF0000"/>
                </a:solidFill>
              </a:rPr>
              <a:t>#Sample Shell Script - simple.sh</a:t>
            </a:r>
          </a:p>
          <a:p>
            <a:pPr marL="0" indent="0">
              <a:buNone/>
            </a:pPr>
            <a:r>
              <a:rPr lang="en-US" sz="2800" dirty="0">
                <a:solidFill>
                  <a:srgbClr val="FF0000"/>
                </a:solidFill>
              </a:rPr>
              <a:t>echo "Enter Your First Name:"</a:t>
            </a:r>
          </a:p>
          <a:p>
            <a:pPr marL="0" indent="0">
              <a:buNone/>
            </a:pPr>
            <a:r>
              <a:rPr lang="en-US" sz="2800" dirty="0">
                <a:solidFill>
                  <a:srgbClr val="FF0000"/>
                </a:solidFill>
              </a:rPr>
              <a:t>read </a:t>
            </a:r>
            <a:r>
              <a:rPr lang="en-US" sz="2800" dirty="0" err="1">
                <a:solidFill>
                  <a:srgbClr val="FF0000"/>
                </a:solidFill>
              </a:rPr>
              <a:t>fname</a:t>
            </a:r>
            <a:endParaRPr lang="en-US" sz="2800" dirty="0">
              <a:solidFill>
                <a:srgbClr val="FF0000"/>
              </a:solidFill>
            </a:endParaRPr>
          </a:p>
          <a:p>
            <a:pPr marL="0" indent="0">
              <a:buNone/>
            </a:pPr>
            <a:r>
              <a:rPr lang="en-US" sz="2800" dirty="0">
                <a:solidFill>
                  <a:srgbClr val="FF0000"/>
                </a:solidFill>
              </a:rPr>
              <a:t>echo "Enter Your Last Name:"</a:t>
            </a:r>
          </a:p>
          <a:p>
            <a:pPr marL="0" indent="0">
              <a:buNone/>
            </a:pPr>
            <a:r>
              <a:rPr lang="en-US" sz="2800" dirty="0">
                <a:solidFill>
                  <a:srgbClr val="FF0000"/>
                </a:solidFill>
              </a:rPr>
              <a:t>read </a:t>
            </a:r>
            <a:r>
              <a:rPr lang="en-US" sz="2800" dirty="0" err="1">
                <a:solidFill>
                  <a:srgbClr val="FF0000"/>
                </a:solidFill>
              </a:rPr>
              <a:t>lname</a:t>
            </a:r>
            <a:endParaRPr lang="en-US" sz="2800" dirty="0">
              <a:solidFill>
                <a:srgbClr val="FF0000"/>
              </a:solidFill>
            </a:endParaRPr>
          </a:p>
          <a:p>
            <a:pPr marL="0" indent="0">
              <a:buNone/>
            </a:pPr>
            <a:r>
              <a:rPr lang="en-US" sz="2800" dirty="0">
                <a:solidFill>
                  <a:srgbClr val="FF0000"/>
                </a:solidFill>
              </a:rPr>
              <a:t>echo "Your First Name is: $</a:t>
            </a:r>
            <a:r>
              <a:rPr lang="en-US" sz="2800" dirty="0" err="1">
                <a:solidFill>
                  <a:srgbClr val="FF0000"/>
                </a:solidFill>
              </a:rPr>
              <a:t>fname</a:t>
            </a:r>
            <a:r>
              <a:rPr lang="en-US" sz="2800" dirty="0">
                <a:solidFill>
                  <a:srgbClr val="FF0000"/>
                </a:solidFill>
              </a:rPr>
              <a:t>"</a:t>
            </a:r>
          </a:p>
          <a:p>
            <a:pPr marL="0" indent="0">
              <a:buNone/>
            </a:pPr>
            <a:r>
              <a:rPr lang="en-US" sz="2800" dirty="0">
                <a:solidFill>
                  <a:srgbClr val="FF0000"/>
                </a:solidFill>
              </a:rPr>
              <a:t>echo " Your Last Name is: $</a:t>
            </a:r>
            <a:r>
              <a:rPr lang="en-US" sz="2800" dirty="0" err="1">
                <a:solidFill>
                  <a:srgbClr val="FF0000"/>
                </a:solidFill>
              </a:rPr>
              <a:t>lname</a:t>
            </a:r>
            <a:r>
              <a:rPr lang="en-US" sz="2800" dirty="0">
                <a:solidFill>
                  <a:srgbClr val="FF0000"/>
                </a:solidFill>
              </a:rPr>
              <a:t>"</a:t>
            </a:r>
          </a:p>
          <a:p>
            <a:endParaRPr lang="en-US" sz="28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0747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Listing of Files : </a:t>
            </a:r>
            <a:r>
              <a:rPr lang="en-US" dirty="0" err="1" smtClean="0">
                <a:solidFill>
                  <a:schemeClr val="accent1">
                    <a:lumMod val="75000"/>
                  </a:schemeClr>
                </a:solidFill>
              </a:rPr>
              <a:t>ls</a:t>
            </a:r>
            <a:r>
              <a:rPr lang="en-US" dirty="0" smtClean="0">
                <a:solidFill>
                  <a:schemeClr val="accent1">
                    <a:lumMod val="75000"/>
                  </a:schemeClr>
                </a:solidFill>
              </a:rPr>
              <a:t> command </a:t>
            </a:r>
            <a:endParaRPr lang="en-US" dirty="0">
              <a:solidFill>
                <a:schemeClr val="accent1">
                  <a:lumMod val="75000"/>
                </a:schemeClr>
              </a:solidFill>
            </a:endParaRPr>
          </a:p>
        </p:txBody>
      </p:sp>
      <p:sp>
        <p:nvSpPr>
          <p:cNvPr id="10" name="Footer Placeholder 9"/>
          <p:cNvSpPr>
            <a:spLocks noGrp="1"/>
          </p:cNvSpPr>
          <p:nvPr>
            <p:ph type="ftr" sz="quarter" idx="11"/>
          </p:nvPr>
        </p:nvSpPr>
        <p:spPr/>
        <p:txBody>
          <a:bodyPr/>
          <a:lstStyle/>
          <a:p>
            <a:r>
              <a:rPr lang="en-US" smtClean="0"/>
              <a:t>Dr. Rekha B Venkatapur, Prof &amp; Head,CSE</a:t>
            </a:r>
            <a:endParaRPr lang="en-US"/>
          </a:p>
        </p:txBody>
      </p:sp>
      <p:sp>
        <p:nvSpPr>
          <p:cNvPr id="11" name="Slide Number Placeholder 10"/>
          <p:cNvSpPr>
            <a:spLocks noGrp="1"/>
          </p:cNvSpPr>
          <p:nvPr>
            <p:ph type="sldNum" sz="quarter" idx="12"/>
          </p:nvPr>
        </p:nvSpPr>
        <p:spPr/>
        <p:txBody>
          <a:bodyPr/>
          <a:lstStyle/>
          <a:p>
            <a:fld id="{BDA81EBD-E76A-4F41-A446-2C36F17D92D6}" type="slidenum">
              <a:rPr lang="en-US" smtClean="0"/>
              <a:pPr/>
              <a:t>6</a:t>
            </a:fld>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For example</a:t>
            </a:r>
            <a:r>
              <a:rPr lang="en-US" dirty="0" smtClean="0"/>
              <a:t>,</a:t>
            </a:r>
            <a:r>
              <a:rPr lang="en-US" dirty="0"/>
              <a:t> </a:t>
            </a:r>
          </a:p>
          <a:p>
            <a:r>
              <a:rPr lang="en-US" dirty="0"/>
              <a:t>$ </a:t>
            </a:r>
            <a:r>
              <a:rPr lang="en-US" dirty="0" err="1"/>
              <a:t>ls</a:t>
            </a:r>
            <a:r>
              <a:rPr lang="en-US" dirty="0"/>
              <a:t> –l</a:t>
            </a:r>
          </a:p>
          <a:p>
            <a:pPr marL="0" indent="0">
              <a:buNone/>
            </a:pPr>
            <a:r>
              <a:rPr lang="en-US" dirty="0"/>
              <a:t>total 72</a:t>
            </a:r>
          </a:p>
          <a:p>
            <a:pPr marL="0" indent="0">
              <a:buNone/>
            </a:pPr>
            <a:r>
              <a:rPr lang="en-US" dirty="0"/>
              <a:t>-</a:t>
            </a:r>
            <a:r>
              <a:rPr lang="en-US" dirty="0" err="1"/>
              <a:t>rw</a:t>
            </a:r>
            <a:r>
              <a:rPr lang="en-US" dirty="0"/>
              <a:t>-r--r--     	1  </a:t>
            </a:r>
            <a:r>
              <a:rPr lang="en-US" dirty="0" err="1"/>
              <a:t>kumar</a:t>
            </a:r>
            <a:r>
              <a:rPr lang="en-US" dirty="0"/>
              <a:t>  metal  19514  may  10  13:45 	chap01</a:t>
            </a:r>
          </a:p>
          <a:p>
            <a:pPr marL="0" indent="0">
              <a:buNone/>
            </a:pPr>
            <a:r>
              <a:rPr lang="en-US" dirty="0"/>
              <a:t>-</a:t>
            </a:r>
            <a:r>
              <a:rPr lang="en-US" dirty="0" err="1"/>
              <a:t>rw</a:t>
            </a:r>
            <a:r>
              <a:rPr lang="en-US" dirty="0"/>
              <a:t>-r--r--     	1  </a:t>
            </a:r>
            <a:r>
              <a:rPr lang="en-US" dirty="0" err="1"/>
              <a:t>kumar</a:t>
            </a:r>
            <a:r>
              <a:rPr lang="en-US" dirty="0"/>
              <a:t>  metal    4174  may  10  15:01 	chap02</a:t>
            </a:r>
          </a:p>
          <a:p>
            <a:pPr marL="0" indent="0">
              <a:buNone/>
            </a:pPr>
            <a:r>
              <a:rPr lang="en-US" dirty="0"/>
              <a:t>-</a:t>
            </a:r>
            <a:r>
              <a:rPr lang="en-US" dirty="0" err="1"/>
              <a:t>rw-rw-rw</a:t>
            </a:r>
            <a:r>
              <a:rPr lang="en-US" dirty="0"/>
              <a:t>-  </a:t>
            </a:r>
            <a:r>
              <a:rPr lang="en-US" dirty="0" smtClean="0"/>
              <a:t>1  </a:t>
            </a:r>
            <a:r>
              <a:rPr lang="en-US" dirty="0" err="1"/>
              <a:t>kumar</a:t>
            </a:r>
            <a:r>
              <a:rPr lang="en-US" dirty="0"/>
              <a:t>  metal       84   </a:t>
            </a:r>
            <a:r>
              <a:rPr lang="en-US" dirty="0" err="1"/>
              <a:t>feb</a:t>
            </a:r>
            <a:r>
              <a:rPr lang="en-US" dirty="0"/>
              <a:t>   12   12:30 	</a:t>
            </a:r>
            <a:r>
              <a:rPr lang="en-US" dirty="0" err="1"/>
              <a:t>dept.lst</a:t>
            </a:r>
            <a:endParaRPr lang="en-US" dirty="0"/>
          </a:p>
          <a:p>
            <a:pPr marL="0" indent="0">
              <a:buNone/>
            </a:pPr>
            <a:r>
              <a:rPr lang="en-US" dirty="0"/>
              <a:t>-</a:t>
            </a:r>
            <a:r>
              <a:rPr lang="en-US" dirty="0" err="1"/>
              <a:t>rw</a:t>
            </a:r>
            <a:r>
              <a:rPr lang="en-US" dirty="0"/>
              <a:t>-r--r--     	1  </a:t>
            </a:r>
            <a:r>
              <a:rPr lang="en-US" dirty="0" err="1"/>
              <a:t>kumar</a:t>
            </a:r>
            <a:r>
              <a:rPr lang="en-US" dirty="0"/>
              <a:t>  metal    9156  mar  12    1999 </a:t>
            </a:r>
            <a:r>
              <a:rPr lang="en-US" dirty="0" smtClean="0"/>
              <a:t>              genie.sh</a:t>
            </a:r>
            <a:endParaRPr lang="en-US" dirty="0"/>
          </a:p>
          <a:p>
            <a:pPr marL="0" indent="0">
              <a:buNone/>
            </a:pPr>
            <a:r>
              <a:rPr lang="en-US" dirty="0" err="1"/>
              <a:t>drwxr</a:t>
            </a:r>
            <a:r>
              <a:rPr lang="en-US" dirty="0"/>
              <a:t>-</a:t>
            </a:r>
            <a:r>
              <a:rPr lang="en-US" dirty="0" err="1"/>
              <a:t>xr</a:t>
            </a:r>
            <a:r>
              <a:rPr lang="en-US" dirty="0"/>
              <a:t>-x  	2  </a:t>
            </a:r>
            <a:r>
              <a:rPr lang="en-US" dirty="0" err="1"/>
              <a:t>kumar</a:t>
            </a:r>
            <a:r>
              <a:rPr lang="en-US" dirty="0"/>
              <a:t>  metal      512  may   9   10:31 	</a:t>
            </a:r>
            <a:r>
              <a:rPr lang="en-US" dirty="0" err="1"/>
              <a:t>helpdir</a:t>
            </a:r>
            <a:endParaRPr lang="en-US" dirty="0"/>
          </a:p>
          <a:p>
            <a:pPr marL="0" indent="0">
              <a:buNone/>
            </a:pPr>
            <a:r>
              <a:rPr lang="en-US" dirty="0" err="1"/>
              <a:t>drwxr</a:t>
            </a:r>
            <a:r>
              <a:rPr lang="en-US" dirty="0"/>
              <a:t>-</a:t>
            </a:r>
            <a:r>
              <a:rPr lang="en-US" dirty="0" err="1"/>
              <a:t>xr</a:t>
            </a:r>
            <a:r>
              <a:rPr lang="en-US" dirty="0"/>
              <a:t>-x  	2  </a:t>
            </a:r>
            <a:r>
              <a:rPr lang="en-US" dirty="0" err="1"/>
              <a:t>kumar</a:t>
            </a:r>
            <a:r>
              <a:rPr lang="en-US" dirty="0"/>
              <a:t>  metal      512  may   9   09:57 	</a:t>
            </a:r>
            <a:r>
              <a:rPr lang="en-US" dirty="0" err="1"/>
              <a:t>progs</a:t>
            </a:r>
            <a:endParaRPr lang="en-US" dirty="0"/>
          </a:p>
          <a:p>
            <a:pPr marL="0" indent="0">
              <a:buNone/>
            </a:pPr>
            <a:endParaRPr lang="en-US" dirty="0" smtClean="0"/>
          </a:p>
          <a:p>
            <a:pPr marL="0" indent="0">
              <a:buNone/>
            </a:pPr>
            <a:r>
              <a:rPr lang="en-US" dirty="0" smtClean="0"/>
              <a:t>1</a:t>
            </a:r>
            <a:r>
              <a:rPr lang="en-US" baseline="30000" dirty="0" smtClean="0"/>
              <a:t>st</a:t>
            </a:r>
            <a:r>
              <a:rPr lang="en-US" dirty="0" smtClean="0"/>
              <a:t> field :The </a:t>
            </a:r>
            <a:r>
              <a:rPr lang="en-US" dirty="0"/>
              <a:t>file type and its permissions are associated with each file. </a:t>
            </a:r>
            <a:endParaRPr lang="en-US" dirty="0" smtClean="0"/>
          </a:p>
          <a:p>
            <a:pPr marL="0" indent="0">
              <a:buNone/>
            </a:pPr>
            <a:r>
              <a:rPr lang="en-US" dirty="0" smtClean="0"/>
              <a:t>2</a:t>
            </a:r>
            <a:r>
              <a:rPr lang="en-US" baseline="30000" dirty="0" smtClean="0"/>
              <a:t>nd</a:t>
            </a:r>
            <a:r>
              <a:rPr lang="en-US" dirty="0" smtClean="0"/>
              <a:t> </a:t>
            </a:r>
            <a:r>
              <a:rPr lang="en-US" dirty="0" err="1" smtClean="0"/>
              <a:t>Field:Links</a:t>
            </a:r>
            <a:r>
              <a:rPr lang="en-US" dirty="0" smtClean="0"/>
              <a:t> </a:t>
            </a:r>
            <a:r>
              <a:rPr lang="en-US" dirty="0"/>
              <a:t>indicate the number of file names maintained by the </a:t>
            </a:r>
            <a:r>
              <a:rPr lang="en-US" dirty="0" smtClean="0"/>
              <a:t>system(Single  copy, Many Names)</a:t>
            </a:r>
          </a:p>
          <a:p>
            <a:pPr marL="0" indent="0">
              <a:buNone/>
            </a:pPr>
            <a:r>
              <a:rPr lang="en-US" dirty="0" smtClean="0"/>
              <a:t>3</a:t>
            </a:r>
            <a:r>
              <a:rPr lang="en-US" baseline="30000" dirty="0" smtClean="0"/>
              <a:t>rd</a:t>
            </a:r>
            <a:r>
              <a:rPr lang="en-US" dirty="0" smtClean="0"/>
              <a:t> </a:t>
            </a:r>
            <a:r>
              <a:rPr lang="en-US" dirty="0" err="1" smtClean="0"/>
              <a:t>Field:File</a:t>
            </a:r>
            <a:r>
              <a:rPr lang="en-US" dirty="0" smtClean="0"/>
              <a:t> </a:t>
            </a:r>
            <a:r>
              <a:rPr lang="en-US" dirty="0"/>
              <a:t>is created by the owner</a:t>
            </a:r>
            <a:r>
              <a:rPr lang="en-US" dirty="0" smtClean="0"/>
              <a:t>.</a:t>
            </a:r>
          </a:p>
          <a:p>
            <a:pPr marL="0" indent="0">
              <a:buNone/>
            </a:pPr>
            <a:r>
              <a:rPr lang="en-US" dirty="0" smtClean="0"/>
              <a:t> 4</a:t>
            </a:r>
            <a:r>
              <a:rPr lang="en-US" baseline="30000" dirty="0" smtClean="0"/>
              <a:t>th</a:t>
            </a:r>
            <a:r>
              <a:rPr lang="en-US" dirty="0" smtClean="0"/>
              <a:t> </a:t>
            </a:r>
            <a:r>
              <a:rPr lang="en-US" dirty="0" err="1" smtClean="0"/>
              <a:t>Field:Every</a:t>
            </a:r>
            <a:r>
              <a:rPr lang="en-US" dirty="0" smtClean="0"/>
              <a:t> </a:t>
            </a:r>
            <a:r>
              <a:rPr lang="en-US" dirty="0"/>
              <a:t>user is attached to a group owner</a:t>
            </a:r>
            <a:r>
              <a:rPr lang="en-US" dirty="0" smtClean="0"/>
              <a:t>.</a:t>
            </a:r>
          </a:p>
          <a:p>
            <a:pPr marL="0" indent="0">
              <a:buNone/>
            </a:pPr>
            <a:r>
              <a:rPr lang="en-US" dirty="0" smtClean="0"/>
              <a:t> 5</a:t>
            </a:r>
            <a:r>
              <a:rPr lang="en-US" baseline="30000" dirty="0" smtClean="0"/>
              <a:t>th</a:t>
            </a:r>
            <a:r>
              <a:rPr lang="en-US" dirty="0" smtClean="0"/>
              <a:t> Field: File </a:t>
            </a:r>
            <a:r>
              <a:rPr lang="en-US" dirty="0"/>
              <a:t>size in bytes is displayed. </a:t>
            </a:r>
            <a:endParaRPr lang="en-US" dirty="0" smtClean="0"/>
          </a:p>
          <a:p>
            <a:pPr marL="0" indent="0">
              <a:buNone/>
            </a:pPr>
            <a:r>
              <a:rPr lang="en-US" dirty="0" smtClean="0"/>
              <a:t>6</a:t>
            </a:r>
            <a:r>
              <a:rPr lang="en-US" baseline="30000" dirty="0" smtClean="0"/>
              <a:t>th</a:t>
            </a:r>
            <a:r>
              <a:rPr lang="en-US" dirty="0" smtClean="0"/>
              <a:t> Field: Last </a:t>
            </a:r>
            <a:r>
              <a:rPr lang="en-US" dirty="0"/>
              <a:t>modification time is the next field</a:t>
            </a:r>
            <a:r>
              <a:rPr lang="en-US" dirty="0" smtClean="0"/>
              <a:t>.</a:t>
            </a:r>
          </a:p>
          <a:p>
            <a:pPr marL="0" indent="0">
              <a:buNone/>
            </a:pPr>
            <a:r>
              <a:rPr lang="en-US" dirty="0" smtClean="0"/>
              <a:t> </a:t>
            </a:r>
            <a:r>
              <a:rPr lang="en-US" dirty="0"/>
              <a:t>If you change only the permissions or ownership of the file, the modification time remains unchanged. </a:t>
            </a:r>
            <a:r>
              <a:rPr lang="en-US" dirty="0" smtClean="0"/>
              <a:t>7</a:t>
            </a:r>
            <a:r>
              <a:rPr lang="en-US" baseline="30000" dirty="0" smtClean="0"/>
              <a:t>th</a:t>
            </a:r>
            <a:r>
              <a:rPr lang="en-US" dirty="0" smtClean="0"/>
              <a:t> field: In </a:t>
            </a:r>
            <a:r>
              <a:rPr lang="en-US" dirty="0"/>
              <a:t>the last field, it displays the file name.</a:t>
            </a:r>
          </a:p>
          <a:p>
            <a:pPr marL="0" indent="0">
              <a:buNone/>
            </a:pPr>
            <a:endParaRPr lang="en-US" dirty="0"/>
          </a:p>
        </p:txBody>
      </p:sp>
    </p:spTree>
    <p:extLst>
      <p:ext uri="{BB962C8B-B14F-4D97-AF65-F5344CB8AC3E}">
        <p14:creationId xmlns:p14="http://schemas.microsoft.com/office/powerpoint/2010/main" xmlns="" val="10275896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marR="0">
              <a:spcBef>
                <a:spcPts val="0"/>
              </a:spcBef>
              <a:spcAft>
                <a:spcPts val="0"/>
              </a:spcAft>
            </a:pPr>
            <a:r>
              <a:rPr lang="en-US" b="1" dirty="0">
                <a:latin typeface="Times New Roman"/>
                <a:ea typeface="Times New Roman"/>
              </a:rPr>
              <a:t>Example: Search a pattern in a file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#!/bin/</a:t>
            </a:r>
            <a:r>
              <a:rPr lang="en-US" dirty="0" err="1">
                <a:solidFill>
                  <a:srgbClr val="FF0000"/>
                </a:solidFill>
                <a:latin typeface="Times New Roman"/>
                <a:ea typeface="Times New Roman"/>
              </a:rPr>
              <a:t>sh</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#Sample Shell Script - simple.sh</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echo "Enter Pattern to be searched:"</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read </a:t>
            </a:r>
            <a:r>
              <a:rPr lang="en-US" dirty="0" err="1">
                <a:solidFill>
                  <a:srgbClr val="FF0000"/>
                </a:solidFill>
                <a:latin typeface="Times New Roman"/>
                <a:ea typeface="Times New Roman"/>
              </a:rPr>
              <a:t>pname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echo "Enter file to be used:"</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read </a:t>
            </a:r>
            <a:r>
              <a:rPr lang="en-US" dirty="0" err="1">
                <a:solidFill>
                  <a:srgbClr val="FF0000"/>
                </a:solidFill>
                <a:latin typeface="Times New Roman"/>
                <a:ea typeface="Times New Roman"/>
              </a:rPr>
              <a:t>flname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echo "Searching for  $</a:t>
            </a:r>
            <a:r>
              <a:rPr lang="en-US" dirty="0" err="1">
                <a:solidFill>
                  <a:srgbClr val="FF0000"/>
                </a:solidFill>
                <a:latin typeface="Times New Roman"/>
                <a:ea typeface="Times New Roman"/>
              </a:rPr>
              <a:t>pname</a:t>
            </a:r>
            <a:r>
              <a:rPr lang="en-US" dirty="0">
                <a:solidFill>
                  <a:srgbClr val="FF0000"/>
                </a:solidFill>
                <a:latin typeface="Times New Roman"/>
                <a:ea typeface="Times New Roman"/>
              </a:rPr>
              <a:t> from file $</a:t>
            </a:r>
            <a:r>
              <a:rPr lang="en-US" dirty="0" err="1">
                <a:solidFill>
                  <a:srgbClr val="FF0000"/>
                </a:solidFill>
                <a:latin typeface="Times New Roman"/>
                <a:ea typeface="Times New Roman"/>
              </a:rPr>
              <a:t>flname</a:t>
            </a:r>
            <a:r>
              <a:rPr lang="en-US" dirty="0">
                <a:solidFill>
                  <a:srgbClr val="FF0000"/>
                </a:solidFill>
                <a:latin typeface="Times New Roman"/>
                <a:ea typeface="Times New Roman"/>
              </a:rPr>
              <a:t>"</a:t>
            </a:r>
            <a:endParaRPr lang="en-US" sz="2800" dirty="0">
              <a:latin typeface="Times New Roman"/>
              <a:ea typeface="Times New Roman"/>
            </a:endParaRPr>
          </a:p>
          <a:p>
            <a:pPr marL="0" marR="0" indent="0">
              <a:spcBef>
                <a:spcPts val="0"/>
              </a:spcBef>
              <a:spcAft>
                <a:spcPts val="0"/>
              </a:spcAft>
              <a:buNone/>
            </a:pP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pname</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flname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echo " The selected records are shown above"</a:t>
            </a:r>
            <a:endParaRPr lang="en-US" sz="2800" dirty="0">
              <a:latin typeface="Times New Roman"/>
              <a:ea typeface="Times New Roman"/>
            </a:endParaRPr>
          </a:p>
          <a:p>
            <a:pPr marL="0" marR="0" indent="0">
              <a:spcBef>
                <a:spcPts val="0"/>
              </a:spcBef>
              <a:spcAft>
                <a:spcPts val="0"/>
              </a:spcAft>
              <a:buNone/>
            </a:pPr>
            <a:endParaRPr lang="en-US" sz="2800" dirty="0">
              <a:latin typeface="Times New Roman"/>
              <a:ea typeface="Times New Roman"/>
            </a:endParaRPr>
          </a:p>
        </p:txBody>
      </p:sp>
      <p:sp>
        <p:nvSpPr>
          <p:cNvPr id="4" name="Slide Number Placeholder 3"/>
          <p:cNvSpPr>
            <a:spLocks noGrp="1"/>
          </p:cNvSpPr>
          <p:nvPr>
            <p:ph type="sldNum" sz="quarter" idx="12"/>
          </p:nvPr>
        </p:nvSpPr>
        <p:spPr/>
        <p:txBody>
          <a:bodyPr/>
          <a:lstStyle/>
          <a:p>
            <a:fld id="{BDA81EBD-E76A-4F41-A446-2C36F17D92D6}"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3032370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COMMAND LINE ARGUMENTS</a:t>
            </a:r>
          </a:p>
        </p:txBody>
      </p:sp>
      <p:sp>
        <p:nvSpPr>
          <p:cNvPr id="3" name="Content Placeholder 2"/>
          <p:cNvSpPr>
            <a:spLocks noGrp="1"/>
          </p:cNvSpPr>
          <p:nvPr>
            <p:ph idx="1"/>
          </p:nvPr>
        </p:nvSpPr>
        <p:spPr/>
        <p:txBody>
          <a:bodyPr>
            <a:normAutofit lnSpcReduction="10000"/>
          </a:bodyPr>
          <a:lstStyle/>
          <a:p>
            <a:pPr lvl="0"/>
            <a:r>
              <a:rPr lang="en-US" dirty="0"/>
              <a:t>Shell scripts also accept arguments from the command line.</a:t>
            </a:r>
          </a:p>
          <a:p>
            <a:pPr lvl="0"/>
            <a:r>
              <a:rPr lang="en-US" dirty="0"/>
              <a:t>They can, therefore, run non-interactively and be used with redirection and pipelines.</a:t>
            </a:r>
          </a:p>
          <a:p>
            <a:pPr lvl="0"/>
            <a:r>
              <a:rPr lang="en-US" dirty="0"/>
              <a:t>When arguments are specified with a shell script, they are assigned to positional parameters.</a:t>
            </a:r>
          </a:p>
          <a:p>
            <a:pPr lvl="0"/>
            <a:r>
              <a:rPr lang="en-US" dirty="0"/>
              <a:t>The shell uses following parameters to handle command line arguments-</a:t>
            </a: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089561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143000" y="1752600"/>
            <a:ext cx="6857999" cy="4191000"/>
          </a:xfrm>
          <a:prstGeom prst="rect">
            <a:avLst/>
          </a:prstGeom>
          <a:noFill/>
          <a:ln>
            <a:noFill/>
          </a:ln>
        </p:spPr>
      </p:pic>
      <p:sp>
        <p:nvSpPr>
          <p:cNvPr id="5" name="Slide Number Placeholder 4"/>
          <p:cNvSpPr>
            <a:spLocks noGrp="1"/>
          </p:cNvSpPr>
          <p:nvPr>
            <p:ph type="sldNum" sz="quarter" idx="12"/>
          </p:nvPr>
        </p:nvSpPr>
        <p:spPr/>
        <p:txBody>
          <a:bodyPr/>
          <a:lstStyle/>
          <a:p>
            <a:fld id="{BDA81EBD-E76A-4F41-A446-2C36F17D92D6}"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7004927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6705600"/>
          </a:xfrm>
        </p:spPr>
        <p:txBody>
          <a:bodyPr>
            <a:noAutofit/>
          </a:bodyPr>
          <a:lstStyle/>
          <a:p>
            <a:pPr marL="0" marR="0">
              <a:spcBef>
                <a:spcPts val="0"/>
              </a:spcBef>
              <a:spcAft>
                <a:spcPts val="0"/>
              </a:spcAft>
            </a:pPr>
            <a:r>
              <a:rPr lang="en-US" sz="2400" b="1" dirty="0">
                <a:latin typeface="Times New Roman"/>
                <a:ea typeface="Times New Roman"/>
              </a:rPr>
              <a:t>Example</a:t>
            </a:r>
            <a:r>
              <a:rPr lang="en-US" sz="2400" b="1" dirty="0" smtClean="0">
                <a:latin typeface="Times New Roman"/>
                <a:ea typeface="Times New Roman"/>
              </a:rPr>
              <a:t>: Using Command line arguments</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#!/bin/</a:t>
            </a:r>
            <a:r>
              <a:rPr lang="en-US" sz="2400" dirty="0" err="1">
                <a:solidFill>
                  <a:srgbClr val="FF0000"/>
                </a:solidFill>
                <a:latin typeface="Times New Roman"/>
                <a:ea typeface="Times New Roman"/>
              </a:rPr>
              <a:t>sh</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#Shell Script to demonstrate command line arguments - sample.sh</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"The Script Name is: $0"</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"Number of arguments specified is: $#"</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"The arguments are: $*"</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"First Argument is: $1"</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"Second Argument is: $2"</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"Third Argument is: $3"</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"Fourth Argument is: $4"</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"The arguments are: </a:t>
            </a:r>
            <a:r>
              <a:rPr lang="en-US" sz="2400" dirty="0" smtClean="0">
                <a:solidFill>
                  <a:srgbClr val="FF0000"/>
                </a:solidFill>
                <a:latin typeface="Times New Roman"/>
                <a:ea typeface="Times New Roman"/>
              </a:rPr>
              <a:t>$@"</a:t>
            </a:r>
            <a:endParaRPr lang="en-US" sz="2000" dirty="0">
              <a:latin typeface="Times New Roman"/>
              <a:ea typeface="Times New Roman"/>
            </a:endParaRPr>
          </a:p>
          <a:p>
            <a:pPr marL="0" marR="0">
              <a:spcBef>
                <a:spcPts val="0"/>
              </a:spcBef>
              <a:spcAft>
                <a:spcPts val="0"/>
              </a:spcAft>
            </a:pPr>
            <a:r>
              <a:rPr lang="en-US" sz="1600" b="1" dirty="0">
                <a:latin typeface="Times New Roman"/>
                <a:ea typeface="Times New Roman"/>
              </a:rPr>
              <a:t>Execution &amp; Output:</a:t>
            </a:r>
            <a:endParaRPr lang="en-US" sz="1600" dirty="0">
              <a:latin typeface="Times New Roman"/>
              <a:ea typeface="Times New Roman"/>
            </a:endParaRPr>
          </a:p>
          <a:p>
            <a:pPr marL="0" marR="0">
              <a:spcBef>
                <a:spcPts val="0"/>
              </a:spcBef>
              <a:spcAft>
                <a:spcPts val="0"/>
              </a:spcAft>
            </a:pPr>
            <a:r>
              <a:rPr lang="en-US" sz="1600" dirty="0">
                <a:solidFill>
                  <a:srgbClr val="FF0000"/>
                </a:solidFill>
                <a:latin typeface="Times New Roman"/>
                <a:ea typeface="Times New Roman"/>
              </a:rPr>
              <a:t>$ </a:t>
            </a:r>
            <a:r>
              <a:rPr lang="en-US" sz="1600" dirty="0" err="1">
                <a:solidFill>
                  <a:srgbClr val="FF0000"/>
                </a:solidFill>
                <a:latin typeface="Times New Roman"/>
                <a:ea typeface="Times New Roman"/>
              </a:rPr>
              <a:t>sh</a:t>
            </a:r>
            <a:r>
              <a:rPr lang="en-US" sz="1600" dirty="0">
                <a:solidFill>
                  <a:srgbClr val="FF0000"/>
                </a:solidFill>
                <a:latin typeface="Times New Roman"/>
                <a:ea typeface="Times New Roman"/>
              </a:rPr>
              <a:t> sample.sh welcome to hit </a:t>
            </a:r>
            <a:r>
              <a:rPr lang="en-US" sz="1600" dirty="0" err="1">
                <a:solidFill>
                  <a:srgbClr val="FF0000"/>
                </a:solidFill>
                <a:latin typeface="Times New Roman"/>
                <a:ea typeface="Times New Roman"/>
              </a:rPr>
              <a:t>nidasoshi</a:t>
            </a:r>
            <a:r>
              <a:rPr lang="en-US" sz="1600" dirty="0">
                <a:solidFill>
                  <a:srgbClr val="FF0000"/>
                </a:solidFill>
                <a:latin typeface="Times New Roman"/>
                <a:ea typeface="Times New Roman"/>
              </a:rPr>
              <a:t> [Enter]</a:t>
            </a:r>
            <a:endParaRPr lang="en-US" sz="1600" dirty="0">
              <a:latin typeface="Times New Roman"/>
              <a:ea typeface="Times New Roman"/>
            </a:endParaRPr>
          </a:p>
          <a:p>
            <a:pPr marL="0" marR="0" indent="0">
              <a:spcBef>
                <a:spcPts val="0"/>
              </a:spcBef>
              <a:spcAft>
                <a:spcPts val="0"/>
              </a:spcAft>
              <a:buNone/>
            </a:pPr>
            <a:r>
              <a:rPr lang="en-US" sz="1600" dirty="0">
                <a:latin typeface="Times New Roman"/>
                <a:ea typeface="Times New Roman"/>
              </a:rPr>
              <a:t>The Script Name is: sample.sh</a:t>
            </a:r>
          </a:p>
          <a:p>
            <a:pPr marL="0" marR="0" indent="0">
              <a:spcBef>
                <a:spcPts val="0"/>
              </a:spcBef>
              <a:spcAft>
                <a:spcPts val="0"/>
              </a:spcAft>
              <a:buNone/>
            </a:pPr>
            <a:r>
              <a:rPr lang="en-US" sz="1600" dirty="0">
                <a:latin typeface="Times New Roman"/>
                <a:ea typeface="Times New Roman"/>
              </a:rPr>
              <a:t>Number of arguments specified is: 4</a:t>
            </a:r>
          </a:p>
          <a:p>
            <a:pPr marL="0" marR="0" indent="0">
              <a:spcBef>
                <a:spcPts val="0"/>
              </a:spcBef>
              <a:spcAft>
                <a:spcPts val="0"/>
              </a:spcAft>
              <a:buNone/>
            </a:pPr>
            <a:r>
              <a:rPr lang="en-US" sz="1600" dirty="0">
                <a:latin typeface="Times New Roman"/>
                <a:ea typeface="Times New Roman"/>
              </a:rPr>
              <a:t>The arguments are: welcome to hit </a:t>
            </a:r>
            <a:r>
              <a:rPr lang="en-US" sz="1600" dirty="0" err="1" smtClean="0">
                <a:latin typeface="Times New Roman"/>
                <a:ea typeface="Times New Roman"/>
              </a:rPr>
              <a:t>nidasoshi</a:t>
            </a:r>
            <a:endParaRPr lang="en-US" sz="1600" dirty="0" smtClean="0">
              <a:latin typeface="Times New Roman"/>
              <a:ea typeface="Times New Roman"/>
            </a:endParaRPr>
          </a:p>
          <a:p>
            <a:pPr marL="0" indent="0">
              <a:buNone/>
            </a:pPr>
            <a:r>
              <a:rPr lang="en-US" sz="1600" dirty="0"/>
              <a:t>First Argument is: welcome</a:t>
            </a:r>
          </a:p>
          <a:p>
            <a:pPr marL="0" indent="0">
              <a:buNone/>
            </a:pPr>
            <a:r>
              <a:rPr lang="en-US" sz="1600" dirty="0"/>
              <a:t>Second Argument is: to</a:t>
            </a:r>
          </a:p>
          <a:p>
            <a:pPr marL="0" indent="0">
              <a:buNone/>
            </a:pPr>
            <a:r>
              <a:rPr lang="en-US" sz="1600" dirty="0"/>
              <a:t>Third Argument is: hit</a:t>
            </a:r>
          </a:p>
          <a:p>
            <a:pPr marL="0" indent="0">
              <a:buNone/>
            </a:pPr>
            <a:r>
              <a:rPr lang="en-US" sz="1600" dirty="0"/>
              <a:t>Fourth Argument is: </a:t>
            </a:r>
            <a:r>
              <a:rPr lang="en-US" sz="1600" dirty="0" err="1"/>
              <a:t>nidasoshi</a:t>
            </a:r>
            <a:endParaRPr lang="en-US" sz="1600" dirty="0"/>
          </a:p>
          <a:p>
            <a:pPr marL="0" indent="0">
              <a:buNone/>
            </a:pPr>
            <a:r>
              <a:rPr lang="en-US" sz="1600" dirty="0"/>
              <a:t>The arguments are: welcome to hit </a:t>
            </a:r>
            <a:r>
              <a:rPr lang="en-US" sz="1600" dirty="0" err="1" smtClean="0"/>
              <a:t>nidasoshi</a:t>
            </a:r>
            <a:endParaRPr lang="en-US" sz="2000" dirty="0">
              <a:latin typeface="Times New Roman"/>
              <a:ea typeface="Times New Roman"/>
            </a:endParaRP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63</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269483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exit AND EXIT STATUS OF COMMAND</a:t>
            </a:r>
            <a:endParaRPr lang="en-US" dirty="0"/>
          </a:p>
        </p:txBody>
      </p:sp>
      <p:sp>
        <p:nvSpPr>
          <p:cNvPr id="3" name="Content Placeholder 2"/>
          <p:cNvSpPr>
            <a:spLocks noGrp="1"/>
          </p:cNvSpPr>
          <p:nvPr>
            <p:ph idx="1"/>
          </p:nvPr>
        </p:nvSpPr>
        <p:spPr/>
        <p:txBody>
          <a:bodyPr>
            <a:normAutofit fontScale="92500" lnSpcReduction="20000"/>
          </a:bodyPr>
          <a:lstStyle/>
          <a:p>
            <a:pPr marL="0" marR="0">
              <a:lnSpc>
                <a:spcPct val="115000"/>
              </a:lnSpc>
              <a:spcBef>
                <a:spcPts val="0"/>
              </a:spcBef>
              <a:spcAft>
                <a:spcPts val="0"/>
              </a:spcAft>
            </a:pPr>
            <a:r>
              <a:rPr lang="en-US" dirty="0">
                <a:latin typeface="Times New Roman"/>
                <a:ea typeface="Times New Roman"/>
              </a:rPr>
              <a:t>C program and shell scripts have a lot in common, and one of them is that they both use the same command ( or function in c ) to terminate a </a:t>
            </a:r>
            <a:r>
              <a:rPr lang="en-US" dirty="0" err="1">
                <a:latin typeface="Times New Roman"/>
                <a:ea typeface="Times New Roman"/>
              </a:rPr>
              <a:t>program.It</a:t>
            </a:r>
            <a:r>
              <a:rPr lang="en-US" dirty="0">
                <a:latin typeface="Times New Roman"/>
                <a:ea typeface="Times New Roman"/>
              </a:rPr>
              <a:t> has the name exit in the shell and exit( ) in C.</a:t>
            </a:r>
            <a:endParaRPr lang="en-US" sz="2800" dirty="0">
              <a:latin typeface="Times New Roman"/>
              <a:ea typeface="Times New Roman"/>
            </a:endParaRPr>
          </a:p>
          <a:p>
            <a:pPr marL="0" marR="0">
              <a:lnSpc>
                <a:spcPct val="115000"/>
              </a:lnSpc>
              <a:spcBef>
                <a:spcPts val="0"/>
              </a:spcBef>
              <a:spcAft>
                <a:spcPts val="0"/>
              </a:spcAft>
            </a:pPr>
            <a:r>
              <a:rPr lang="en-US" dirty="0">
                <a:latin typeface="Times New Roman"/>
                <a:ea typeface="Times New Roman"/>
              </a:rPr>
              <a:t>The command is usually run with numeric arguments:</a:t>
            </a:r>
            <a:endParaRPr lang="en-US" sz="2800" dirty="0">
              <a:latin typeface="Times New Roman"/>
              <a:ea typeface="Times New Roman"/>
            </a:endParaRPr>
          </a:p>
          <a:p>
            <a:pPr lvl="0">
              <a:lnSpc>
                <a:spcPct val="115000"/>
              </a:lnSpc>
              <a:spcBef>
                <a:spcPts val="0"/>
              </a:spcBef>
              <a:buFont typeface="Symbol"/>
              <a:buChar char=""/>
            </a:pPr>
            <a:r>
              <a:rPr lang="en-US" b="1" dirty="0">
                <a:latin typeface="Times New Roman"/>
                <a:ea typeface="Times New Roman"/>
              </a:rPr>
              <a:t>exit 0 #Used when everything went fine</a:t>
            </a:r>
            <a:endParaRPr lang="en-US" sz="2800" dirty="0">
              <a:latin typeface="Times New Roman"/>
              <a:ea typeface="Times New Roman"/>
            </a:endParaRPr>
          </a:p>
          <a:p>
            <a:pPr lvl="0">
              <a:lnSpc>
                <a:spcPct val="115000"/>
              </a:lnSpc>
              <a:spcBef>
                <a:spcPts val="0"/>
              </a:spcBef>
              <a:buFont typeface="Symbol"/>
              <a:buChar char=""/>
            </a:pPr>
            <a:r>
              <a:rPr lang="en-US" b="1" dirty="0">
                <a:latin typeface="Times New Roman"/>
                <a:ea typeface="Times New Roman"/>
              </a:rPr>
              <a:t>exit 1 #Used when something went wrong</a:t>
            </a:r>
            <a:endParaRPr lang="en-US" sz="2800" dirty="0">
              <a:latin typeface="Times New Roman"/>
              <a:ea typeface="Times New Roman"/>
            </a:endParaRPr>
          </a:p>
          <a:p>
            <a:pPr marL="0" marR="0">
              <a:spcBef>
                <a:spcPts val="0"/>
              </a:spcBef>
              <a:spcAft>
                <a:spcPts val="0"/>
              </a:spcAft>
            </a:pPr>
            <a:r>
              <a:rPr lang="en-US" dirty="0">
                <a:latin typeface="Times New Roman"/>
                <a:ea typeface="Times New Roman"/>
              </a:rPr>
              <a:t> </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64</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942697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Exit….</a:t>
            </a:r>
            <a:endParaRPr lang="en-US" dirty="0"/>
          </a:p>
        </p:txBody>
      </p:sp>
      <p:sp>
        <p:nvSpPr>
          <p:cNvPr id="3" name="Content Placeholder 2"/>
          <p:cNvSpPr>
            <a:spLocks noGrp="1"/>
          </p:cNvSpPr>
          <p:nvPr>
            <p:ph idx="1"/>
          </p:nvPr>
        </p:nvSpPr>
        <p:spPr/>
        <p:txBody>
          <a:bodyPr>
            <a:normAutofit fontScale="85000" lnSpcReduction="20000"/>
          </a:bodyPr>
          <a:lstStyle/>
          <a:p>
            <a:pPr marL="0" marR="0">
              <a:lnSpc>
                <a:spcPct val="115000"/>
              </a:lnSpc>
              <a:spcBef>
                <a:spcPts val="0"/>
              </a:spcBef>
              <a:spcAft>
                <a:spcPts val="0"/>
              </a:spcAft>
            </a:pPr>
            <a:r>
              <a:rPr lang="en-US" dirty="0">
                <a:latin typeface="Times New Roman"/>
                <a:ea typeface="Times New Roman"/>
              </a:rPr>
              <a:t>The shell offers a variable $? and a command test that evaluates a command's exit status.</a:t>
            </a:r>
            <a:endParaRPr lang="en-US" sz="2800" dirty="0">
              <a:latin typeface="Times New Roman"/>
              <a:ea typeface="Times New Roman"/>
            </a:endParaRPr>
          </a:p>
          <a:p>
            <a:pPr marL="0" marR="0">
              <a:lnSpc>
                <a:spcPct val="115000"/>
              </a:lnSpc>
              <a:spcBef>
                <a:spcPts val="0"/>
              </a:spcBef>
              <a:spcAft>
                <a:spcPts val="0"/>
              </a:spcAft>
            </a:pPr>
            <a:r>
              <a:rPr lang="en-US" dirty="0">
                <a:latin typeface="Times New Roman"/>
                <a:ea typeface="Times New Roman"/>
              </a:rPr>
              <a:t>The parameter $? stores the exit status of the last command.</a:t>
            </a:r>
            <a:endParaRPr lang="en-US" sz="2800" dirty="0">
              <a:latin typeface="Times New Roman"/>
              <a:ea typeface="Times New Roman"/>
            </a:endParaRPr>
          </a:p>
          <a:p>
            <a:pPr marL="0" marR="0">
              <a:lnSpc>
                <a:spcPct val="115000"/>
              </a:lnSpc>
              <a:spcBef>
                <a:spcPts val="0"/>
              </a:spcBef>
              <a:spcAft>
                <a:spcPts val="0"/>
              </a:spcAft>
            </a:pPr>
            <a:r>
              <a:rPr lang="en-US" dirty="0">
                <a:latin typeface="Times New Roman"/>
                <a:ea typeface="Times New Roman"/>
              </a:rPr>
              <a:t>It has the value 0 if the command succeeds and a non-zero value if it fails.</a:t>
            </a:r>
            <a:endParaRPr lang="en-US" sz="2800" dirty="0">
              <a:latin typeface="Times New Roman"/>
              <a:ea typeface="Times New Roman"/>
            </a:endParaRPr>
          </a:p>
          <a:p>
            <a:pPr marL="0" marR="0">
              <a:lnSpc>
                <a:spcPct val="115000"/>
              </a:lnSpc>
              <a:spcBef>
                <a:spcPts val="0"/>
              </a:spcBef>
              <a:spcAft>
                <a:spcPts val="0"/>
              </a:spcAft>
            </a:pPr>
            <a:r>
              <a:rPr lang="en-US" dirty="0">
                <a:latin typeface="Times New Roman"/>
                <a:ea typeface="Times New Roman"/>
              </a:rPr>
              <a:t>This parameter is set by exit's argument.</a:t>
            </a:r>
            <a:endParaRPr lang="en-US" sz="2800" dirty="0">
              <a:latin typeface="Times New Roman"/>
              <a:ea typeface="Times New Roman"/>
            </a:endParaRPr>
          </a:p>
          <a:p>
            <a:pPr marL="0" marR="0">
              <a:spcBef>
                <a:spcPts val="0"/>
              </a:spcBef>
              <a:spcAft>
                <a:spcPts val="0"/>
              </a:spcAft>
            </a:pPr>
            <a:r>
              <a:rPr lang="en-US" dirty="0">
                <a:latin typeface="Times New Roman"/>
                <a:ea typeface="Times New Roman"/>
              </a:rPr>
              <a:t>Examples:</a:t>
            </a:r>
            <a:endParaRPr lang="en-US" sz="2800" dirty="0">
              <a:latin typeface="Times New Roman"/>
              <a:ea typeface="Times New Roman"/>
            </a:endParaRPr>
          </a:p>
          <a:p>
            <a:pPr lvl="0">
              <a:spcBef>
                <a:spcPts val="0"/>
              </a:spcBef>
              <a:buFont typeface="Symbol"/>
              <a:buChar char=""/>
            </a:pPr>
            <a:r>
              <a:rPr lang="en-US" dirty="0">
                <a:solidFill>
                  <a:srgbClr val="FF0000"/>
                </a:solidFill>
                <a:latin typeface="Times New Roman"/>
                <a:ea typeface="Times New Roman"/>
              </a:rPr>
              <a:t>$ </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director </a:t>
            </a:r>
            <a:r>
              <a:rPr lang="en-US" dirty="0" err="1">
                <a:solidFill>
                  <a:srgbClr val="FF0000"/>
                </a:solidFill>
                <a:latin typeface="Times New Roman"/>
                <a:ea typeface="Times New Roman"/>
              </a:rPr>
              <a:t>emp.lst</a:t>
            </a:r>
            <a:r>
              <a:rPr lang="en-US" dirty="0">
                <a:solidFill>
                  <a:srgbClr val="FF0000"/>
                </a:solidFill>
                <a:latin typeface="Times New Roman"/>
                <a:ea typeface="Times New Roman"/>
              </a:rPr>
              <a:t> &gt;/</a:t>
            </a:r>
            <a:r>
              <a:rPr lang="en-US" dirty="0" err="1">
                <a:solidFill>
                  <a:srgbClr val="FF0000"/>
                </a:solidFill>
                <a:latin typeface="Times New Roman"/>
                <a:ea typeface="Times New Roman"/>
              </a:rPr>
              <a:t>dev</a:t>
            </a:r>
            <a:r>
              <a:rPr lang="en-US" dirty="0">
                <a:solidFill>
                  <a:srgbClr val="FF0000"/>
                </a:solidFill>
                <a:latin typeface="Times New Roman"/>
                <a:ea typeface="Times New Roman"/>
              </a:rPr>
              <a:t>/null; echo $?</a:t>
            </a:r>
            <a:endParaRPr lang="en-US" sz="2800" dirty="0">
              <a:latin typeface="Times New Roman"/>
              <a:ea typeface="Times New Roman"/>
            </a:endParaRPr>
          </a:p>
          <a:p>
            <a:pPr marL="0" marR="0">
              <a:spcBef>
                <a:spcPts val="0"/>
              </a:spcBef>
              <a:spcAft>
                <a:spcPts val="0"/>
              </a:spcAft>
            </a:pPr>
            <a:r>
              <a:rPr lang="en-US" dirty="0">
                <a:latin typeface="Times New Roman"/>
                <a:ea typeface="Times New Roman"/>
              </a:rPr>
              <a:t>0 #Success</a:t>
            </a:r>
            <a:endParaRPr lang="en-US" sz="2800" dirty="0">
              <a:latin typeface="Times New Roman"/>
              <a:ea typeface="Times New Roman"/>
            </a:endParaRPr>
          </a:p>
          <a:p>
            <a:pPr lvl="0">
              <a:spcBef>
                <a:spcPts val="0"/>
              </a:spcBef>
              <a:buFont typeface="Symbol"/>
              <a:buChar char=""/>
            </a:pPr>
            <a:r>
              <a:rPr lang="en-US" dirty="0">
                <a:solidFill>
                  <a:srgbClr val="FF0000"/>
                </a:solidFill>
                <a:latin typeface="Times New Roman"/>
                <a:ea typeface="Times New Roman"/>
              </a:rPr>
              <a:t>$ </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director </a:t>
            </a:r>
            <a:r>
              <a:rPr lang="en-US" dirty="0" smtClean="0">
                <a:solidFill>
                  <a:srgbClr val="FF0000"/>
                </a:solidFill>
                <a:latin typeface="Times New Roman"/>
                <a:ea typeface="Times New Roman"/>
              </a:rPr>
              <a:t>emp.lst </a:t>
            </a:r>
            <a:r>
              <a:rPr lang="en-US" dirty="0">
                <a:solidFill>
                  <a:srgbClr val="FF0000"/>
                </a:solidFill>
                <a:latin typeface="Times New Roman"/>
                <a:ea typeface="Times New Roman"/>
              </a:rPr>
              <a:t>&gt;/dev/null; echo $?</a:t>
            </a:r>
            <a:endParaRPr lang="en-US" sz="2800" dirty="0">
              <a:latin typeface="Times New Roman"/>
              <a:ea typeface="Times New Roman"/>
            </a:endParaRPr>
          </a:p>
          <a:p>
            <a:pPr marL="0" marR="0">
              <a:spcBef>
                <a:spcPts val="0"/>
              </a:spcBef>
              <a:spcAft>
                <a:spcPts val="0"/>
              </a:spcAft>
            </a:pPr>
            <a:r>
              <a:rPr lang="en-US" dirty="0">
                <a:latin typeface="Times New Roman"/>
                <a:ea typeface="Times New Roman"/>
              </a:rPr>
              <a:t>1 #Failure – in finding pattern</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65</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906906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spcBef>
                <a:spcPts val="0"/>
              </a:spcBef>
              <a:spcAft>
                <a:spcPts val="0"/>
              </a:spcAft>
            </a:pPr>
            <a:r>
              <a:rPr lang="en-US" sz="2200" b="1" dirty="0">
                <a:latin typeface="Times New Roman"/>
                <a:ea typeface="Times New Roman"/>
              </a:rPr>
              <a:t>THE LOGICAL OPERATORS &amp;&amp; AND || - CONDITIONAL</a:t>
            </a:r>
            <a:r>
              <a:rPr lang="en-US" sz="2000" dirty="0">
                <a:latin typeface="Times New Roman"/>
                <a:ea typeface="Times New Roman"/>
              </a:rPr>
              <a:t/>
            </a:r>
            <a:br>
              <a:rPr lang="en-US" sz="2000" dirty="0">
                <a:latin typeface="Times New Roman"/>
                <a:ea typeface="Times New Roman"/>
              </a:rPr>
            </a:br>
            <a:r>
              <a:rPr lang="en-US" sz="2200" b="1" dirty="0" smtClean="0">
                <a:latin typeface="Times New Roman"/>
                <a:ea typeface="Times New Roman"/>
              </a:rPr>
              <a:t>EXECUTION</a:t>
            </a:r>
            <a:endParaRPr lang="en-US" dirty="0"/>
          </a:p>
        </p:txBody>
      </p:sp>
      <p:sp>
        <p:nvSpPr>
          <p:cNvPr id="3" name="Content Placeholder 2"/>
          <p:cNvSpPr>
            <a:spLocks noGrp="1"/>
          </p:cNvSpPr>
          <p:nvPr>
            <p:ph idx="1"/>
          </p:nvPr>
        </p:nvSpPr>
        <p:spPr/>
        <p:txBody>
          <a:bodyPr>
            <a:normAutofit fontScale="70000" lnSpcReduction="20000"/>
          </a:bodyPr>
          <a:lstStyle/>
          <a:p>
            <a:pPr marL="0" marR="0">
              <a:lnSpc>
                <a:spcPct val="115000"/>
              </a:lnSpc>
              <a:spcBef>
                <a:spcPts val="0"/>
              </a:spcBef>
              <a:spcAft>
                <a:spcPts val="0"/>
              </a:spcAft>
            </a:pPr>
            <a:r>
              <a:rPr lang="en-US" dirty="0" smtClean="0">
                <a:latin typeface="Times New Roman"/>
                <a:ea typeface="Times New Roman"/>
              </a:rPr>
              <a:t>The </a:t>
            </a:r>
            <a:r>
              <a:rPr lang="en-US" dirty="0">
                <a:latin typeface="Times New Roman"/>
                <a:ea typeface="Times New Roman"/>
              </a:rPr>
              <a:t>shell provides two operators that allow conditional execution – the &amp;&amp; and | |.</a:t>
            </a:r>
            <a:endParaRPr lang="en-US" sz="2800" dirty="0">
              <a:latin typeface="Times New Roman"/>
              <a:ea typeface="Times New Roman"/>
            </a:endParaRPr>
          </a:p>
          <a:p>
            <a:pPr marL="0" marR="0">
              <a:lnSpc>
                <a:spcPct val="115000"/>
              </a:lnSpc>
              <a:spcBef>
                <a:spcPts val="0"/>
              </a:spcBef>
              <a:spcAft>
                <a:spcPts val="0"/>
              </a:spcAft>
            </a:pPr>
            <a:endParaRPr lang="en-US" dirty="0" smtClean="0">
              <a:latin typeface="Times New Roman"/>
              <a:ea typeface="Times New Roman"/>
            </a:endParaRPr>
          </a:p>
          <a:p>
            <a:pPr marL="0" marR="0" indent="0">
              <a:lnSpc>
                <a:spcPct val="115000"/>
              </a:lnSpc>
              <a:spcBef>
                <a:spcPts val="0"/>
              </a:spcBef>
              <a:spcAft>
                <a:spcPts val="0"/>
              </a:spcAft>
              <a:buNone/>
            </a:pPr>
            <a:r>
              <a:rPr lang="en-US" b="1" dirty="0" smtClean="0">
                <a:latin typeface="Times New Roman"/>
                <a:ea typeface="Times New Roman"/>
              </a:rPr>
              <a:t>Examples</a:t>
            </a:r>
            <a:r>
              <a:rPr lang="en-US" b="1" dirty="0">
                <a:latin typeface="Times New Roman"/>
                <a:ea typeface="Times New Roman"/>
              </a:rPr>
              <a:t>:</a:t>
            </a:r>
            <a:endParaRPr lang="en-US" sz="2800" b="1" dirty="0">
              <a:latin typeface="Times New Roman"/>
              <a:ea typeface="Times New Roman"/>
            </a:endParaRPr>
          </a:p>
          <a:p>
            <a:pPr marL="0" marR="0" indent="0">
              <a:lnSpc>
                <a:spcPct val="115000"/>
              </a:lnSpc>
              <a:spcBef>
                <a:spcPts val="0"/>
              </a:spcBef>
              <a:spcAft>
                <a:spcPts val="0"/>
              </a:spcAft>
              <a:buNone/>
            </a:pPr>
            <a:r>
              <a:rPr lang="en-US" dirty="0">
                <a:solidFill>
                  <a:srgbClr val="FF0000"/>
                </a:solidFill>
                <a:latin typeface="Times New Roman"/>
                <a:ea typeface="Times New Roman"/>
              </a:rPr>
              <a:t>$ date &amp;&amp; echo “Date Command Executed Successfully!”</a:t>
            </a:r>
            <a:endParaRPr lang="en-US" sz="2800" dirty="0">
              <a:latin typeface="Times New Roman"/>
              <a:ea typeface="Times New Roman"/>
            </a:endParaRPr>
          </a:p>
          <a:p>
            <a:pPr marL="0" marR="0" indent="0">
              <a:lnSpc>
                <a:spcPct val="115000"/>
              </a:lnSpc>
              <a:spcBef>
                <a:spcPts val="0"/>
              </a:spcBef>
              <a:spcAft>
                <a:spcPts val="0"/>
              </a:spcAft>
              <a:buNone/>
            </a:pPr>
            <a:r>
              <a:rPr lang="en-US" dirty="0">
                <a:latin typeface="Times New Roman"/>
                <a:ea typeface="Times New Roman"/>
              </a:rPr>
              <a:t>Sun Jan 13 15:40:13 IST 2013</a:t>
            </a:r>
            <a:endParaRPr lang="en-US" sz="2800" dirty="0">
              <a:latin typeface="Times New Roman"/>
              <a:ea typeface="Times New Roman"/>
            </a:endParaRPr>
          </a:p>
          <a:p>
            <a:pPr marL="0" marR="0" indent="0">
              <a:lnSpc>
                <a:spcPct val="115000"/>
              </a:lnSpc>
              <a:spcBef>
                <a:spcPts val="0"/>
              </a:spcBef>
              <a:spcAft>
                <a:spcPts val="0"/>
              </a:spcAft>
              <a:buNone/>
            </a:pPr>
            <a:r>
              <a:rPr lang="en-US" dirty="0">
                <a:latin typeface="Times New Roman"/>
                <a:ea typeface="Times New Roman"/>
              </a:rPr>
              <a:t>Date Command Executed Successfully</a:t>
            </a:r>
            <a:r>
              <a:rPr lang="en-US" dirty="0" smtClean="0">
                <a:latin typeface="Times New Roman"/>
                <a:ea typeface="Times New Roman"/>
              </a:rPr>
              <a:t>!</a:t>
            </a:r>
          </a:p>
          <a:p>
            <a:pPr marL="0" marR="0" indent="0">
              <a:lnSpc>
                <a:spcPct val="115000"/>
              </a:lnSpc>
              <a:spcBef>
                <a:spcPts val="0"/>
              </a:spcBef>
              <a:spcAft>
                <a:spcPts val="0"/>
              </a:spcAft>
              <a:buNone/>
            </a:pPr>
            <a:endParaRPr lang="en-US" sz="2800" dirty="0">
              <a:latin typeface="Times New Roman"/>
              <a:ea typeface="Times New Roman"/>
            </a:endParaRPr>
          </a:p>
          <a:p>
            <a:pPr marL="0" marR="0" indent="0">
              <a:lnSpc>
                <a:spcPct val="115000"/>
              </a:lnSpc>
              <a:spcBef>
                <a:spcPts val="0"/>
              </a:spcBef>
              <a:spcAft>
                <a:spcPts val="0"/>
              </a:spcAft>
              <a:buNone/>
            </a:pPr>
            <a:r>
              <a:rPr lang="en-US" dirty="0">
                <a:solidFill>
                  <a:srgbClr val="FF0000"/>
                </a:solidFill>
                <a:latin typeface="Times New Roman"/>
                <a:ea typeface="Times New Roman"/>
              </a:rPr>
              <a:t>$ </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'director' </a:t>
            </a:r>
            <a:r>
              <a:rPr lang="en-US" dirty="0" err="1">
                <a:solidFill>
                  <a:srgbClr val="FF0000"/>
                </a:solidFill>
                <a:latin typeface="Times New Roman"/>
                <a:ea typeface="Times New Roman"/>
              </a:rPr>
              <a:t>emp.lst</a:t>
            </a:r>
            <a:r>
              <a:rPr lang="en-US" dirty="0">
                <a:solidFill>
                  <a:srgbClr val="FF0000"/>
                </a:solidFill>
                <a:latin typeface="Times New Roman"/>
                <a:ea typeface="Times New Roman"/>
              </a:rPr>
              <a:t> &amp;&amp; echo “Pattern found in File!”</a:t>
            </a:r>
            <a:endParaRPr lang="en-US" sz="2800" dirty="0">
              <a:latin typeface="Times New Roman"/>
              <a:ea typeface="Times New Roman"/>
            </a:endParaRPr>
          </a:p>
          <a:p>
            <a:pPr marL="0" marR="0" indent="0">
              <a:lnSpc>
                <a:spcPct val="115000"/>
              </a:lnSpc>
              <a:spcBef>
                <a:spcPts val="0"/>
              </a:spcBef>
              <a:spcAft>
                <a:spcPts val="0"/>
              </a:spcAft>
              <a:buNone/>
            </a:pPr>
            <a:r>
              <a:rPr lang="en-US" dirty="0">
                <a:latin typeface="Times New Roman"/>
                <a:ea typeface="Times New Roman"/>
              </a:rPr>
              <a:t>1234 | Henry Ford | director | Marketing | 12/12/12 | 25000</a:t>
            </a:r>
            <a:endParaRPr lang="en-US" sz="2800" dirty="0">
              <a:latin typeface="Times New Roman"/>
              <a:ea typeface="Times New Roman"/>
            </a:endParaRPr>
          </a:p>
          <a:p>
            <a:pPr marL="0" marR="0" indent="0">
              <a:lnSpc>
                <a:spcPct val="115000"/>
              </a:lnSpc>
              <a:spcBef>
                <a:spcPts val="0"/>
              </a:spcBef>
              <a:spcAft>
                <a:spcPts val="0"/>
              </a:spcAft>
              <a:buNone/>
            </a:pPr>
            <a:r>
              <a:rPr lang="en-US" dirty="0">
                <a:latin typeface="Times New Roman"/>
                <a:ea typeface="Times New Roman"/>
              </a:rPr>
              <a:t>Pattern found in File</a:t>
            </a:r>
            <a:r>
              <a:rPr lang="en-US" dirty="0" smtClean="0">
                <a:latin typeface="Times New Roman"/>
                <a:ea typeface="Times New Roman"/>
              </a:rPr>
              <a:t>!</a:t>
            </a:r>
          </a:p>
          <a:p>
            <a:pPr marL="0" marR="0" indent="0">
              <a:lnSpc>
                <a:spcPct val="115000"/>
              </a:lnSpc>
              <a:spcBef>
                <a:spcPts val="0"/>
              </a:spcBef>
              <a:spcAft>
                <a:spcPts val="0"/>
              </a:spcAft>
              <a:buNone/>
            </a:pPr>
            <a:endParaRPr lang="en-US" sz="2800" dirty="0">
              <a:latin typeface="Times New Roman"/>
              <a:ea typeface="Times New Roman"/>
            </a:endParaRPr>
          </a:p>
          <a:p>
            <a:pPr marL="0" marR="0" indent="0">
              <a:lnSpc>
                <a:spcPct val="115000"/>
              </a:lnSpc>
              <a:spcBef>
                <a:spcPts val="0"/>
              </a:spcBef>
              <a:spcAft>
                <a:spcPts val="0"/>
              </a:spcAft>
              <a:buNone/>
            </a:pPr>
            <a:r>
              <a:rPr lang="en-US" dirty="0">
                <a:solidFill>
                  <a:srgbClr val="FF0000"/>
                </a:solidFill>
                <a:latin typeface="Times New Roman"/>
                <a:ea typeface="Times New Roman"/>
              </a:rPr>
              <a:t>$ </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'manager' </a:t>
            </a:r>
            <a:r>
              <a:rPr lang="en-US" dirty="0" err="1">
                <a:solidFill>
                  <a:srgbClr val="FF0000"/>
                </a:solidFill>
                <a:latin typeface="Times New Roman"/>
                <a:ea typeface="Times New Roman"/>
              </a:rPr>
              <a:t>emp.lst</a:t>
            </a:r>
            <a:r>
              <a:rPr lang="en-US" dirty="0">
                <a:solidFill>
                  <a:srgbClr val="FF0000"/>
                </a:solidFill>
                <a:latin typeface="Times New Roman"/>
                <a:ea typeface="Times New Roman"/>
              </a:rPr>
              <a:t> | | echo “Pattern not-found in File!”</a:t>
            </a:r>
            <a:endParaRPr lang="en-US" sz="2800" dirty="0">
              <a:latin typeface="Times New Roman"/>
              <a:ea typeface="Times New Roman"/>
            </a:endParaRPr>
          </a:p>
          <a:p>
            <a:pPr marL="0" marR="0" indent="0">
              <a:lnSpc>
                <a:spcPct val="115000"/>
              </a:lnSpc>
              <a:spcBef>
                <a:spcPts val="0"/>
              </a:spcBef>
              <a:spcAft>
                <a:spcPts val="0"/>
              </a:spcAft>
              <a:buNone/>
            </a:pPr>
            <a:r>
              <a:rPr lang="en-US" dirty="0">
                <a:latin typeface="Times New Roman"/>
                <a:ea typeface="Times New Roman"/>
              </a:rPr>
              <a:t>Pattern not-found in File!</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66</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193067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838200"/>
          </a:xfrm>
        </p:spPr>
        <p:txBody>
          <a:bodyPr>
            <a:normAutofit/>
          </a:bodyPr>
          <a:lstStyle/>
          <a:p>
            <a:r>
              <a:rPr lang="en-US" sz="2700" b="1" dirty="0">
                <a:latin typeface="Times New Roman"/>
                <a:ea typeface="Times New Roman"/>
              </a:rPr>
              <a:t>USING test AND [ ] TO EVALUATE </a:t>
            </a:r>
            <a:r>
              <a:rPr lang="en-US" sz="2700" b="1" dirty="0" smtClean="0">
                <a:latin typeface="Times New Roman"/>
                <a:ea typeface="Times New Roman"/>
              </a:rPr>
              <a:t>EXPRESSIONS</a:t>
            </a:r>
            <a:endParaRPr lang="en-US" dirty="0"/>
          </a:p>
        </p:txBody>
      </p:sp>
      <p:sp>
        <p:nvSpPr>
          <p:cNvPr id="3" name="Content Placeholder 2"/>
          <p:cNvSpPr>
            <a:spLocks noGrp="1"/>
          </p:cNvSpPr>
          <p:nvPr>
            <p:ph idx="1"/>
          </p:nvPr>
        </p:nvSpPr>
        <p:spPr>
          <a:xfrm>
            <a:off x="152400" y="914400"/>
            <a:ext cx="8839200" cy="5943600"/>
          </a:xfrm>
        </p:spPr>
        <p:txBody>
          <a:bodyPr>
            <a:noAutofit/>
          </a:bodyPr>
          <a:lstStyle/>
          <a:p>
            <a:pPr algn="just">
              <a:lnSpc>
                <a:spcPct val="115000"/>
              </a:lnSpc>
              <a:spcBef>
                <a:spcPts val="0"/>
              </a:spcBef>
            </a:pPr>
            <a:r>
              <a:rPr lang="en-US" sz="2800" dirty="0" smtClean="0">
                <a:latin typeface="Times New Roman"/>
                <a:ea typeface="Times New Roman"/>
              </a:rPr>
              <a:t>When </a:t>
            </a:r>
            <a:r>
              <a:rPr lang="en-US" sz="2800" dirty="0">
                <a:latin typeface="Times New Roman"/>
                <a:ea typeface="Times New Roman"/>
              </a:rPr>
              <a:t>you use if to evaluate expressions, you need the test statement because the true or false values returned by expression's can't be directly handled by if.</a:t>
            </a:r>
            <a:endParaRPr lang="en-US" sz="2400" dirty="0">
              <a:latin typeface="Times New Roman"/>
              <a:ea typeface="Times New Roman"/>
            </a:endParaRPr>
          </a:p>
          <a:p>
            <a:pPr algn="just">
              <a:lnSpc>
                <a:spcPct val="115000"/>
              </a:lnSpc>
              <a:spcBef>
                <a:spcPts val="0"/>
              </a:spcBef>
            </a:pPr>
            <a:r>
              <a:rPr lang="en-US" sz="2800" dirty="0">
                <a:latin typeface="Times New Roman"/>
                <a:ea typeface="Times New Roman"/>
              </a:rPr>
              <a:t>test uses certain operators to evaluate the condition on its right and returns either a true or false</a:t>
            </a:r>
            <a:endParaRPr lang="en-US" sz="2400" dirty="0">
              <a:latin typeface="Times New Roman"/>
              <a:ea typeface="Times New Roman"/>
            </a:endParaRPr>
          </a:p>
          <a:p>
            <a:pPr algn="just">
              <a:lnSpc>
                <a:spcPct val="115000"/>
              </a:lnSpc>
              <a:spcBef>
                <a:spcPts val="0"/>
              </a:spcBef>
            </a:pPr>
            <a:r>
              <a:rPr lang="en-US" sz="2800" dirty="0">
                <a:latin typeface="Times New Roman"/>
                <a:ea typeface="Times New Roman"/>
              </a:rPr>
              <a:t>exit status, which is then used by if for making decision.</a:t>
            </a:r>
            <a:endParaRPr lang="en-US" sz="2400" dirty="0">
              <a:latin typeface="Times New Roman"/>
              <a:ea typeface="Times New Roman"/>
            </a:endParaRPr>
          </a:p>
          <a:p>
            <a:pPr algn="just">
              <a:lnSpc>
                <a:spcPct val="115000"/>
              </a:lnSpc>
              <a:spcBef>
                <a:spcPts val="0"/>
              </a:spcBef>
            </a:pPr>
            <a:r>
              <a:rPr lang="en-US" sz="2800" dirty="0">
                <a:latin typeface="Times New Roman"/>
                <a:ea typeface="Times New Roman"/>
              </a:rPr>
              <a:t>test works in three ways:</a:t>
            </a:r>
            <a:endParaRPr lang="en-US" sz="2400" dirty="0">
              <a:latin typeface="Times New Roman"/>
              <a:ea typeface="Times New Roman"/>
            </a:endParaRPr>
          </a:p>
          <a:p>
            <a:pPr marL="914400" lvl="1" indent="-514350" algn="just">
              <a:lnSpc>
                <a:spcPct val="115000"/>
              </a:lnSpc>
              <a:spcBef>
                <a:spcPts val="0"/>
              </a:spcBef>
              <a:buFont typeface="+mj-lt"/>
              <a:buAutoNum type="arabicPeriod"/>
            </a:pPr>
            <a:r>
              <a:rPr lang="en-US" sz="2000" dirty="0">
                <a:latin typeface="Times New Roman"/>
                <a:ea typeface="Times New Roman"/>
              </a:rPr>
              <a:t>Compares two numbers</a:t>
            </a:r>
          </a:p>
          <a:p>
            <a:pPr marL="914400" lvl="1" indent="-514350" algn="just">
              <a:lnSpc>
                <a:spcPct val="115000"/>
              </a:lnSpc>
              <a:spcBef>
                <a:spcPts val="0"/>
              </a:spcBef>
              <a:buFont typeface="+mj-lt"/>
              <a:buAutoNum type="arabicPeriod"/>
            </a:pPr>
            <a:r>
              <a:rPr lang="en-US" sz="2000" dirty="0">
                <a:latin typeface="Times New Roman"/>
                <a:ea typeface="Times New Roman"/>
              </a:rPr>
              <a:t>Compares two strings or a single one for a null value.</a:t>
            </a:r>
          </a:p>
          <a:p>
            <a:pPr marL="914400" lvl="1" indent="-514350" algn="just">
              <a:lnSpc>
                <a:spcPct val="115000"/>
              </a:lnSpc>
              <a:spcBef>
                <a:spcPts val="0"/>
              </a:spcBef>
              <a:buFont typeface="+mj-lt"/>
              <a:buAutoNum type="arabicPeriod"/>
            </a:pPr>
            <a:r>
              <a:rPr lang="en-US" sz="2000" dirty="0">
                <a:latin typeface="Times New Roman"/>
                <a:ea typeface="Times New Roman"/>
              </a:rPr>
              <a:t>Checks a file's attributes</a:t>
            </a:r>
          </a:p>
          <a:p>
            <a:pPr algn="just">
              <a:lnSpc>
                <a:spcPct val="115000"/>
              </a:lnSpc>
              <a:spcBef>
                <a:spcPts val="0"/>
              </a:spcBef>
            </a:pPr>
            <a:r>
              <a:rPr lang="en-US" sz="2800" dirty="0">
                <a:latin typeface="Times New Roman"/>
                <a:ea typeface="Times New Roman"/>
              </a:rPr>
              <a:t>test doesn't display any output but simply sets the parameter </a:t>
            </a:r>
            <a:r>
              <a:rPr lang="en-US" sz="2800" dirty="0" smtClean="0">
                <a:latin typeface="Times New Roman"/>
                <a:ea typeface="Times New Roman"/>
              </a:rPr>
              <a:t>$?.</a:t>
            </a:r>
            <a:endParaRPr lang="en-US" sz="2400" dirty="0">
              <a:latin typeface="Times New Roman"/>
              <a:ea typeface="Times New Roman"/>
            </a:endParaRPr>
          </a:p>
        </p:txBody>
      </p:sp>
      <p:sp>
        <p:nvSpPr>
          <p:cNvPr id="4" name="Slide Number Placeholder 3"/>
          <p:cNvSpPr>
            <a:spLocks noGrp="1"/>
          </p:cNvSpPr>
          <p:nvPr>
            <p:ph type="sldNum" sz="quarter" idx="12"/>
          </p:nvPr>
        </p:nvSpPr>
        <p:spPr/>
        <p:txBody>
          <a:bodyPr/>
          <a:lstStyle/>
          <a:p>
            <a:fld id="{BDA81EBD-E76A-4F41-A446-2C36F17D92D6}" type="slidenum">
              <a:rPr lang="en-US" smtClean="0"/>
              <a:pPr/>
              <a:t>67</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170947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Numeric </a:t>
            </a:r>
            <a:r>
              <a:rPr lang="en-US" b="1" dirty="0" smtClean="0"/>
              <a:t>Comparison</a:t>
            </a:r>
            <a:endParaRPr lang="en-US" dirty="0"/>
          </a:p>
        </p:txBody>
      </p:sp>
      <p:sp>
        <p:nvSpPr>
          <p:cNvPr id="3" name="Content Placeholder 2"/>
          <p:cNvSpPr>
            <a:spLocks noGrp="1"/>
          </p:cNvSpPr>
          <p:nvPr>
            <p:ph idx="1"/>
          </p:nvPr>
        </p:nvSpPr>
        <p:spPr>
          <a:xfrm>
            <a:off x="287336" y="838200"/>
            <a:ext cx="8475663" cy="6019800"/>
          </a:xfrm>
        </p:spPr>
        <p:txBody>
          <a:bodyPr/>
          <a:lstStyle/>
          <a:p>
            <a:r>
              <a:rPr lang="en-US" dirty="0" smtClean="0"/>
              <a:t>Numerical </a:t>
            </a:r>
            <a:r>
              <a:rPr lang="en-US" dirty="0"/>
              <a:t>Comparison operators used by test:</a:t>
            </a:r>
          </a:p>
          <a:p>
            <a:endParaRPr lang="en-US" dirty="0"/>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2133600" y="1676400"/>
            <a:ext cx="3927475" cy="4288155"/>
          </a:xfrm>
          <a:prstGeom prst="rect">
            <a:avLst/>
          </a:prstGeom>
          <a:noFill/>
          <a:ln>
            <a:noFill/>
          </a:ln>
        </p:spPr>
      </p:pic>
      <p:sp>
        <p:nvSpPr>
          <p:cNvPr id="5" name="Slide Number Placeholder 4"/>
          <p:cNvSpPr>
            <a:spLocks noGrp="1"/>
          </p:cNvSpPr>
          <p:nvPr>
            <p:ph type="sldNum" sz="quarter" idx="12"/>
          </p:nvPr>
        </p:nvSpPr>
        <p:spPr/>
        <p:txBody>
          <a:bodyPr/>
          <a:lstStyle/>
          <a:p>
            <a:fld id="{BDA81EBD-E76A-4F41-A446-2C36F17D92D6}"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298852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324600"/>
          </a:xfrm>
        </p:spPr>
        <p:txBody>
          <a:bodyPr>
            <a:noAutofit/>
          </a:bodyPr>
          <a:lstStyle/>
          <a:p>
            <a:pPr marL="0" marR="0">
              <a:spcBef>
                <a:spcPts val="0"/>
              </a:spcBef>
              <a:spcAft>
                <a:spcPts val="0"/>
              </a:spcAft>
            </a:pPr>
            <a:r>
              <a:rPr lang="en-US" sz="2000" dirty="0">
                <a:latin typeface="Times New Roman"/>
                <a:ea typeface="Times New Roman"/>
              </a:rPr>
              <a:t>The numerical comparison operators used by test always begins with a - (hyphen), followed by a two-letter string, and enclosed on either side by whitespace.</a:t>
            </a:r>
            <a:endParaRPr lang="en-US" sz="1600" dirty="0">
              <a:latin typeface="Times New Roman"/>
              <a:ea typeface="Times New Roman"/>
            </a:endParaRPr>
          </a:p>
          <a:p>
            <a:pPr marL="0" marR="0" indent="0">
              <a:spcBef>
                <a:spcPts val="0"/>
              </a:spcBef>
              <a:spcAft>
                <a:spcPts val="0"/>
              </a:spcAft>
              <a:buNone/>
            </a:pPr>
            <a:r>
              <a:rPr lang="en-US" sz="2000" dirty="0">
                <a:latin typeface="Times New Roman"/>
                <a:ea typeface="Times New Roman"/>
              </a:rPr>
              <a:t> </a:t>
            </a:r>
            <a:endParaRPr lang="en-US" sz="1600" dirty="0">
              <a:latin typeface="Times New Roman"/>
              <a:ea typeface="Times New Roman"/>
            </a:endParaRPr>
          </a:p>
          <a:p>
            <a:pPr marL="0" marR="0">
              <a:spcBef>
                <a:spcPts val="0"/>
              </a:spcBef>
              <a:spcAft>
                <a:spcPts val="0"/>
              </a:spcAft>
            </a:pPr>
            <a:r>
              <a:rPr lang="en-US" sz="2000" b="1" dirty="0">
                <a:latin typeface="Times New Roman"/>
                <a:ea typeface="Times New Roman"/>
              </a:rPr>
              <a:t>Examples:</a:t>
            </a:r>
            <a:endParaRPr lang="en-US" sz="1600" dirty="0">
              <a:latin typeface="Times New Roman"/>
              <a:ea typeface="Times New Roman"/>
            </a:endParaRPr>
          </a:p>
          <a:p>
            <a:pPr marL="0" marR="0" indent="0">
              <a:lnSpc>
                <a:spcPct val="115000"/>
              </a:lnSpc>
              <a:spcBef>
                <a:spcPts val="0"/>
              </a:spcBef>
              <a:spcAft>
                <a:spcPts val="0"/>
              </a:spcAft>
              <a:buNone/>
            </a:pPr>
            <a:r>
              <a:rPr lang="en-US" sz="2000" dirty="0">
                <a:latin typeface="Times New Roman"/>
                <a:ea typeface="Times New Roman"/>
              </a:rPr>
              <a:t>$ x=5, y=7, z=7.2</a:t>
            </a:r>
            <a:endParaRPr lang="en-US" sz="1600" dirty="0">
              <a:latin typeface="Times New Roman"/>
              <a:ea typeface="Times New Roman"/>
            </a:endParaRPr>
          </a:p>
          <a:p>
            <a:pPr marL="0" marR="0" indent="0">
              <a:lnSpc>
                <a:spcPct val="115000"/>
              </a:lnSpc>
              <a:spcBef>
                <a:spcPts val="0"/>
              </a:spcBef>
              <a:spcAft>
                <a:spcPts val="0"/>
              </a:spcAft>
              <a:buNone/>
            </a:pPr>
            <a:r>
              <a:rPr lang="en-US" sz="2000" dirty="0">
                <a:solidFill>
                  <a:srgbClr val="FF0000"/>
                </a:solidFill>
                <a:latin typeface="Times New Roman"/>
                <a:ea typeface="Times New Roman"/>
              </a:rPr>
              <a:t>$ test $x -</a:t>
            </a:r>
            <a:r>
              <a:rPr lang="en-US" sz="2000" dirty="0" err="1">
                <a:solidFill>
                  <a:srgbClr val="FF0000"/>
                </a:solidFill>
                <a:latin typeface="Times New Roman"/>
                <a:ea typeface="Times New Roman"/>
              </a:rPr>
              <a:t>eq</a:t>
            </a:r>
            <a:r>
              <a:rPr lang="en-US" sz="2000" dirty="0">
                <a:solidFill>
                  <a:srgbClr val="FF0000"/>
                </a:solidFill>
                <a:latin typeface="Times New Roman"/>
                <a:ea typeface="Times New Roman"/>
              </a:rPr>
              <a:t> $y; echo $?</a:t>
            </a:r>
            <a:endParaRPr lang="en-US" sz="1600" dirty="0">
              <a:latin typeface="Times New Roman"/>
              <a:ea typeface="Times New Roman"/>
            </a:endParaRPr>
          </a:p>
          <a:p>
            <a:pPr marL="0" marR="0" indent="0">
              <a:lnSpc>
                <a:spcPct val="115000"/>
              </a:lnSpc>
              <a:spcBef>
                <a:spcPts val="0"/>
              </a:spcBef>
              <a:spcAft>
                <a:spcPts val="0"/>
              </a:spcAft>
              <a:buNone/>
            </a:pPr>
            <a:r>
              <a:rPr lang="en-US" sz="2000" dirty="0">
                <a:latin typeface="Times New Roman"/>
                <a:ea typeface="Times New Roman"/>
              </a:rPr>
              <a:t>1 # Not Equal</a:t>
            </a:r>
            <a:endParaRPr lang="en-US" sz="1600" dirty="0">
              <a:latin typeface="Times New Roman"/>
              <a:ea typeface="Times New Roman"/>
            </a:endParaRPr>
          </a:p>
          <a:p>
            <a:pPr marL="0" marR="0" indent="0">
              <a:lnSpc>
                <a:spcPct val="115000"/>
              </a:lnSpc>
              <a:spcBef>
                <a:spcPts val="0"/>
              </a:spcBef>
              <a:spcAft>
                <a:spcPts val="0"/>
              </a:spcAft>
              <a:buNone/>
            </a:pPr>
            <a:r>
              <a:rPr lang="en-US" sz="2000" dirty="0">
                <a:solidFill>
                  <a:srgbClr val="FF0000"/>
                </a:solidFill>
                <a:latin typeface="Times New Roman"/>
                <a:ea typeface="Times New Roman"/>
              </a:rPr>
              <a:t>$ test $x -</a:t>
            </a:r>
            <a:r>
              <a:rPr lang="en-US" sz="2000" dirty="0" err="1">
                <a:solidFill>
                  <a:srgbClr val="FF0000"/>
                </a:solidFill>
                <a:latin typeface="Times New Roman"/>
                <a:ea typeface="Times New Roman"/>
              </a:rPr>
              <a:t>lt</a:t>
            </a:r>
            <a:r>
              <a:rPr lang="en-US" sz="2000" dirty="0">
                <a:solidFill>
                  <a:srgbClr val="FF0000"/>
                </a:solidFill>
                <a:latin typeface="Times New Roman"/>
                <a:ea typeface="Times New Roman"/>
              </a:rPr>
              <a:t> $y; echo $?</a:t>
            </a:r>
            <a:endParaRPr lang="en-US" sz="1600" dirty="0">
              <a:latin typeface="Times New Roman"/>
              <a:ea typeface="Times New Roman"/>
            </a:endParaRPr>
          </a:p>
          <a:p>
            <a:pPr marL="0" marR="0" indent="0">
              <a:lnSpc>
                <a:spcPct val="115000"/>
              </a:lnSpc>
              <a:spcBef>
                <a:spcPts val="0"/>
              </a:spcBef>
              <a:spcAft>
                <a:spcPts val="0"/>
              </a:spcAft>
              <a:buNone/>
            </a:pPr>
            <a:r>
              <a:rPr lang="en-US" sz="2000" dirty="0">
                <a:latin typeface="Times New Roman"/>
                <a:ea typeface="Times New Roman"/>
              </a:rPr>
              <a:t>0 #True</a:t>
            </a:r>
            <a:endParaRPr lang="en-US" sz="1600" dirty="0">
              <a:latin typeface="Times New Roman"/>
              <a:ea typeface="Times New Roman"/>
            </a:endParaRPr>
          </a:p>
          <a:p>
            <a:pPr marL="0" marR="0" indent="0">
              <a:lnSpc>
                <a:spcPct val="115000"/>
              </a:lnSpc>
              <a:spcBef>
                <a:spcPts val="0"/>
              </a:spcBef>
              <a:spcAft>
                <a:spcPts val="0"/>
              </a:spcAft>
              <a:buNone/>
            </a:pPr>
            <a:r>
              <a:rPr lang="en-US" sz="2000" dirty="0">
                <a:solidFill>
                  <a:srgbClr val="FF0000"/>
                </a:solidFill>
                <a:latin typeface="Times New Roman"/>
                <a:ea typeface="Times New Roman"/>
              </a:rPr>
              <a:t>$ test $y -</a:t>
            </a:r>
            <a:r>
              <a:rPr lang="en-US" sz="2000" dirty="0" err="1">
                <a:solidFill>
                  <a:srgbClr val="FF0000"/>
                </a:solidFill>
                <a:latin typeface="Times New Roman"/>
                <a:ea typeface="Times New Roman"/>
              </a:rPr>
              <a:t>eq</a:t>
            </a:r>
            <a:r>
              <a:rPr lang="en-US" sz="2000" dirty="0">
                <a:solidFill>
                  <a:srgbClr val="FF0000"/>
                </a:solidFill>
                <a:latin typeface="Times New Roman"/>
                <a:ea typeface="Times New Roman"/>
              </a:rPr>
              <a:t> $z</a:t>
            </a:r>
            <a:endParaRPr lang="en-US" sz="1600" dirty="0">
              <a:latin typeface="Times New Roman"/>
              <a:ea typeface="Times New Roman"/>
            </a:endParaRPr>
          </a:p>
          <a:p>
            <a:pPr marL="0" marR="0" indent="0">
              <a:lnSpc>
                <a:spcPct val="115000"/>
              </a:lnSpc>
              <a:spcBef>
                <a:spcPts val="0"/>
              </a:spcBef>
              <a:spcAft>
                <a:spcPts val="0"/>
              </a:spcAft>
              <a:buNone/>
            </a:pPr>
            <a:r>
              <a:rPr lang="en-US" sz="2000" dirty="0">
                <a:latin typeface="Times New Roman"/>
                <a:ea typeface="Times New Roman"/>
              </a:rPr>
              <a:t>0 #True- 7.2 is equal to 7</a:t>
            </a:r>
            <a:endParaRPr lang="en-US" sz="1600" dirty="0">
              <a:latin typeface="Times New Roman"/>
              <a:ea typeface="Times New Roman"/>
            </a:endParaRPr>
          </a:p>
          <a:p>
            <a:pPr marL="0" marR="0">
              <a:lnSpc>
                <a:spcPct val="115000"/>
              </a:lnSpc>
              <a:spcBef>
                <a:spcPts val="0"/>
              </a:spcBef>
              <a:spcAft>
                <a:spcPts val="0"/>
              </a:spcAft>
            </a:pPr>
            <a:r>
              <a:rPr lang="en-US" sz="2000" dirty="0">
                <a:latin typeface="Times New Roman"/>
                <a:ea typeface="Times New Roman"/>
              </a:rPr>
              <a:t>The last example proves that numeric comparison is restricted to integers only.</a:t>
            </a:r>
            <a:endParaRPr lang="en-US" sz="1600" dirty="0">
              <a:latin typeface="Times New Roman"/>
              <a:ea typeface="Times New Roman"/>
            </a:endParaRPr>
          </a:p>
          <a:p>
            <a:pPr marL="0" marR="0" indent="457200">
              <a:lnSpc>
                <a:spcPct val="115000"/>
              </a:lnSpc>
              <a:spcBef>
                <a:spcPts val="0"/>
              </a:spcBef>
              <a:spcAft>
                <a:spcPts val="0"/>
              </a:spcAft>
            </a:pPr>
            <a:r>
              <a:rPr lang="en-US" sz="2000" dirty="0">
                <a:latin typeface="Times New Roman"/>
                <a:ea typeface="Times New Roman"/>
              </a:rPr>
              <a:t>The [ ] is used as shorthand for test.</a:t>
            </a:r>
            <a:endParaRPr lang="en-US" sz="1600" dirty="0">
              <a:latin typeface="Times New Roman"/>
              <a:ea typeface="Times New Roman"/>
            </a:endParaRPr>
          </a:p>
          <a:p>
            <a:pPr marL="0" marR="0" indent="457200">
              <a:lnSpc>
                <a:spcPct val="115000"/>
              </a:lnSpc>
              <a:spcBef>
                <a:spcPts val="0"/>
              </a:spcBef>
              <a:spcAft>
                <a:spcPts val="0"/>
              </a:spcAft>
            </a:pPr>
            <a:r>
              <a:rPr lang="en-US" sz="2000" dirty="0">
                <a:latin typeface="Times New Roman"/>
                <a:ea typeface="Times New Roman"/>
              </a:rPr>
              <a:t>Hence, above example may be re-written as test</a:t>
            </a:r>
            <a:endParaRPr lang="en-US" sz="1600" dirty="0">
              <a:latin typeface="Times New Roman"/>
              <a:ea typeface="Times New Roman"/>
            </a:endParaRPr>
          </a:p>
          <a:p>
            <a:pPr marL="0" marR="0" indent="457200">
              <a:lnSpc>
                <a:spcPct val="115000"/>
              </a:lnSpc>
              <a:spcBef>
                <a:spcPts val="0"/>
              </a:spcBef>
              <a:spcAft>
                <a:spcPts val="0"/>
              </a:spcAft>
            </a:pPr>
            <a:r>
              <a:rPr lang="en-US" sz="2000" dirty="0">
                <a:solidFill>
                  <a:srgbClr val="FF0000"/>
                </a:solidFill>
                <a:latin typeface="Times New Roman"/>
                <a:ea typeface="Times New Roman"/>
              </a:rPr>
              <a:t>$x -</a:t>
            </a:r>
            <a:r>
              <a:rPr lang="en-US" sz="2000" dirty="0" err="1">
                <a:solidFill>
                  <a:srgbClr val="FF0000"/>
                </a:solidFill>
                <a:latin typeface="Times New Roman"/>
                <a:ea typeface="Times New Roman"/>
              </a:rPr>
              <a:t>eq</a:t>
            </a:r>
            <a:r>
              <a:rPr lang="en-US" sz="2000" dirty="0">
                <a:solidFill>
                  <a:srgbClr val="FF0000"/>
                </a:solidFill>
                <a:latin typeface="Times New Roman"/>
                <a:ea typeface="Times New Roman"/>
              </a:rPr>
              <a:t> $y or [ $x -</a:t>
            </a:r>
            <a:r>
              <a:rPr lang="en-US" sz="2000" dirty="0" err="1">
                <a:solidFill>
                  <a:srgbClr val="FF0000"/>
                </a:solidFill>
                <a:latin typeface="Times New Roman"/>
                <a:ea typeface="Times New Roman"/>
              </a:rPr>
              <a:t>eq</a:t>
            </a:r>
            <a:r>
              <a:rPr lang="en-US" sz="2000" dirty="0">
                <a:solidFill>
                  <a:srgbClr val="FF0000"/>
                </a:solidFill>
                <a:latin typeface="Times New Roman"/>
                <a:ea typeface="Times New Roman"/>
              </a:rPr>
              <a:t> $y ] #Both are equivalent</a:t>
            </a:r>
            <a:endParaRPr lang="en-US" sz="1600" dirty="0">
              <a:latin typeface="Times New Roman"/>
              <a:ea typeface="Times New Roman"/>
            </a:endParaRPr>
          </a:p>
          <a:p>
            <a:endParaRPr lang="en-US" sz="20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69</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208511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rmAutofit/>
          </a:bodyPr>
          <a:lstStyle/>
          <a:p>
            <a:r>
              <a:rPr lang="en-US" dirty="0">
                <a:solidFill>
                  <a:schemeClr val="tx2">
                    <a:lumMod val="60000"/>
                    <a:lumOff val="40000"/>
                  </a:schemeClr>
                </a:solidFill>
              </a:rPr>
              <a:t>Listing Directory </a:t>
            </a:r>
            <a:r>
              <a:rPr lang="en-US" dirty="0" smtClean="0">
                <a:solidFill>
                  <a:schemeClr val="tx2">
                    <a:lumMod val="60000"/>
                    <a:lumOff val="40000"/>
                  </a:schemeClr>
                </a:solidFill>
              </a:rPr>
              <a:t>Attributes: </a:t>
            </a:r>
            <a:r>
              <a:rPr lang="en-US" dirty="0" err="1" smtClean="0">
                <a:solidFill>
                  <a:schemeClr val="tx2">
                    <a:lumMod val="60000"/>
                    <a:lumOff val="40000"/>
                  </a:schemeClr>
                </a:solidFill>
              </a:rPr>
              <a:t>ls</a:t>
            </a:r>
            <a:r>
              <a:rPr lang="en-US" dirty="0" smtClean="0">
                <a:solidFill>
                  <a:schemeClr val="tx2">
                    <a:lumMod val="60000"/>
                    <a:lumOff val="40000"/>
                  </a:schemeClr>
                </a:solidFill>
              </a:rPr>
              <a:t> -d</a:t>
            </a:r>
            <a:endParaRPr lang="en-US" dirty="0">
              <a:solidFill>
                <a:schemeClr val="tx2">
                  <a:lumMod val="60000"/>
                  <a:lumOff val="40000"/>
                </a:schemeClr>
              </a:solidFill>
            </a:endParaRPr>
          </a:p>
        </p:txBody>
      </p:sp>
      <p:sp>
        <p:nvSpPr>
          <p:cNvPr id="11" name="Footer Placeholder 10"/>
          <p:cNvSpPr>
            <a:spLocks noGrp="1"/>
          </p:cNvSpPr>
          <p:nvPr>
            <p:ph type="ftr" sz="quarter" idx="11"/>
          </p:nvPr>
        </p:nvSpPr>
        <p:spPr/>
        <p:txBody>
          <a:bodyPr/>
          <a:lstStyle/>
          <a:p>
            <a:r>
              <a:rPr lang="en-US" b="1" smtClean="0"/>
              <a:t>Dr. Rekha B Venkatapur, Prof &amp; Head,CSE</a:t>
            </a:r>
            <a:endParaRPr lang="en-US" b="1" dirty="0"/>
          </a:p>
        </p:txBody>
      </p:sp>
      <p:sp>
        <p:nvSpPr>
          <p:cNvPr id="12" name="Slide Number Placeholder 11"/>
          <p:cNvSpPr>
            <a:spLocks noGrp="1"/>
          </p:cNvSpPr>
          <p:nvPr>
            <p:ph type="sldNum" sz="quarter" idx="12"/>
          </p:nvPr>
        </p:nvSpPr>
        <p:spPr/>
        <p:txBody>
          <a:bodyPr/>
          <a:lstStyle/>
          <a:p>
            <a:fld id="{BDA81EBD-E76A-4F41-A446-2C36F17D92D6}" type="slidenum">
              <a:rPr lang="en-US" smtClean="0"/>
              <a:pPr/>
              <a:t>7</a:t>
            </a:fld>
            <a:endParaRPr lang="en-US"/>
          </a:p>
        </p:txBody>
      </p:sp>
      <p:sp>
        <p:nvSpPr>
          <p:cNvPr id="3" name="Content Placeholder 2"/>
          <p:cNvSpPr>
            <a:spLocks noGrp="1"/>
          </p:cNvSpPr>
          <p:nvPr>
            <p:ph idx="1"/>
          </p:nvPr>
        </p:nvSpPr>
        <p:spPr/>
        <p:txBody>
          <a:bodyPr>
            <a:normAutofit fontScale="85000" lnSpcReduction="10000"/>
          </a:bodyPr>
          <a:lstStyle/>
          <a:p>
            <a:r>
              <a:rPr lang="en-US" dirty="0" err="1"/>
              <a:t>ls</a:t>
            </a:r>
            <a:r>
              <a:rPr lang="en-US" dirty="0"/>
              <a:t> </a:t>
            </a:r>
            <a:r>
              <a:rPr lang="en-US" dirty="0" smtClean="0"/>
              <a:t>–d</a:t>
            </a:r>
          </a:p>
          <a:p>
            <a:pPr marL="0" indent="0">
              <a:buNone/>
            </a:pPr>
            <a:r>
              <a:rPr lang="en-US" dirty="0"/>
              <a:t>will not list all subdirectories in the current directory</a:t>
            </a:r>
          </a:p>
          <a:p>
            <a:pPr marL="0" indent="0">
              <a:buNone/>
            </a:pPr>
            <a:r>
              <a:rPr lang="en-US" dirty="0"/>
              <a:t>For </a:t>
            </a:r>
            <a:r>
              <a:rPr lang="en-US" dirty="0" smtClean="0"/>
              <a:t>example</a:t>
            </a:r>
            <a:endParaRPr lang="en-US" dirty="0"/>
          </a:p>
          <a:p>
            <a:pPr marL="0" indent="0">
              <a:buNone/>
            </a:pPr>
            <a:r>
              <a:rPr lang="en-US" dirty="0"/>
              <a:t>$ </a:t>
            </a:r>
            <a:r>
              <a:rPr lang="en-US" dirty="0" err="1"/>
              <a:t>ls</a:t>
            </a:r>
            <a:r>
              <a:rPr lang="en-US" dirty="0"/>
              <a:t> –</a:t>
            </a:r>
            <a:r>
              <a:rPr lang="en-US" dirty="0" err="1"/>
              <a:t>ld</a:t>
            </a:r>
            <a:r>
              <a:rPr lang="en-US" dirty="0"/>
              <a:t> </a:t>
            </a:r>
            <a:r>
              <a:rPr lang="en-US" dirty="0" err="1"/>
              <a:t>helpdir</a:t>
            </a:r>
            <a:r>
              <a:rPr lang="en-US" dirty="0"/>
              <a:t> </a:t>
            </a:r>
            <a:r>
              <a:rPr lang="en-US" dirty="0" err="1"/>
              <a:t>progs</a:t>
            </a:r>
            <a:endParaRPr lang="en-US" dirty="0"/>
          </a:p>
          <a:p>
            <a:pPr marL="0" indent="0">
              <a:buNone/>
            </a:pPr>
            <a:r>
              <a:rPr lang="en-US" b="1" dirty="0" err="1"/>
              <a:t>d</a:t>
            </a:r>
            <a:r>
              <a:rPr lang="en-US" dirty="0" err="1"/>
              <a:t>rwxr</a:t>
            </a:r>
            <a:r>
              <a:rPr lang="en-US" dirty="0"/>
              <a:t>-</a:t>
            </a:r>
            <a:r>
              <a:rPr lang="en-US" dirty="0" err="1"/>
              <a:t>xr</a:t>
            </a:r>
            <a:r>
              <a:rPr lang="en-US" dirty="0"/>
              <a:t>-x  2  </a:t>
            </a:r>
            <a:r>
              <a:rPr lang="en-US" dirty="0" err="1"/>
              <a:t>kumar</a:t>
            </a:r>
            <a:r>
              <a:rPr lang="en-US" dirty="0"/>
              <a:t>  metal      512  may   9   10:31 </a:t>
            </a:r>
            <a:r>
              <a:rPr lang="en-US" dirty="0" err="1"/>
              <a:t>helpdir</a:t>
            </a:r>
            <a:endParaRPr lang="en-US" dirty="0"/>
          </a:p>
          <a:p>
            <a:pPr marL="0" indent="0">
              <a:buNone/>
            </a:pPr>
            <a:r>
              <a:rPr lang="en-US" b="1" dirty="0" err="1"/>
              <a:t>d</a:t>
            </a:r>
            <a:r>
              <a:rPr lang="en-US" dirty="0" err="1"/>
              <a:t>rwxr</a:t>
            </a:r>
            <a:r>
              <a:rPr lang="en-US" dirty="0"/>
              <a:t>-</a:t>
            </a:r>
            <a:r>
              <a:rPr lang="en-US" dirty="0" err="1"/>
              <a:t>xr</a:t>
            </a:r>
            <a:r>
              <a:rPr lang="en-US" dirty="0"/>
              <a:t>-x  2  </a:t>
            </a:r>
            <a:r>
              <a:rPr lang="en-US" dirty="0" err="1"/>
              <a:t>kumar</a:t>
            </a:r>
            <a:r>
              <a:rPr lang="en-US" dirty="0"/>
              <a:t>  metal      512  may   9   09:57 </a:t>
            </a:r>
            <a:r>
              <a:rPr lang="en-US" dirty="0" err="1"/>
              <a:t>progs</a:t>
            </a:r>
            <a:endParaRPr lang="en-US" dirty="0"/>
          </a:p>
          <a:p>
            <a:pPr marL="0" indent="0">
              <a:buNone/>
            </a:pPr>
            <a:r>
              <a:rPr lang="en-US" dirty="0" smtClean="0"/>
              <a:t>Here</a:t>
            </a:r>
          </a:p>
          <a:p>
            <a:pPr marL="0" indent="0">
              <a:buNone/>
            </a:pPr>
            <a:r>
              <a:rPr lang="en-US" dirty="0" smtClean="0"/>
              <a:t>The First letter </a:t>
            </a:r>
            <a:r>
              <a:rPr lang="en-US" b="1" dirty="0" smtClean="0"/>
              <a:t>d</a:t>
            </a:r>
            <a:r>
              <a:rPr lang="en-US" dirty="0" smtClean="0"/>
              <a:t> indicates  directory</a:t>
            </a:r>
          </a:p>
          <a:p>
            <a:pPr marL="0" indent="0">
              <a:buNone/>
            </a:pPr>
            <a:r>
              <a:rPr lang="en-US" dirty="0" smtClean="0"/>
              <a:t>NOTE: There is no command to display only directories </a:t>
            </a:r>
            <a:endParaRPr lang="en-US" dirty="0"/>
          </a:p>
        </p:txBody>
      </p:sp>
    </p:spTree>
    <p:extLst>
      <p:ext uri="{BB962C8B-B14F-4D97-AF65-F5344CB8AC3E}">
        <p14:creationId xmlns:p14="http://schemas.microsoft.com/office/powerpoint/2010/main" xmlns="" val="9908387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THE if </a:t>
            </a:r>
            <a:r>
              <a:rPr lang="en-US" b="1" dirty="0" smtClean="0"/>
              <a:t>CONDITIONAL</a:t>
            </a:r>
            <a:endParaRPr lang="en-US" dirty="0"/>
          </a:p>
        </p:txBody>
      </p:sp>
      <p:sp>
        <p:nvSpPr>
          <p:cNvPr id="3" name="Content Placeholder 2"/>
          <p:cNvSpPr>
            <a:spLocks noGrp="1"/>
          </p:cNvSpPr>
          <p:nvPr>
            <p:ph idx="1"/>
          </p:nvPr>
        </p:nvSpPr>
        <p:spPr>
          <a:xfrm>
            <a:off x="381000" y="990600"/>
            <a:ext cx="8458200" cy="5599430"/>
          </a:xfrm>
        </p:spPr>
        <p:txBody>
          <a:bodyPr/>
          <a:lstStyle/>
          <a:p>
            <a:r>
              <a:rPr lang="en-US" sz="2000" dirty="0" smtClean="0"/>
              <a:t>The </a:t>
            </a:r>
            <a:r>
              <a:rPr lang="en-US" sz="2000" dirty="0"/>
              <a:t>if statement makes two-way decisions depending on the fulfillment of a certain condition.</a:t>
            </a:r>
          </a:p>
          <a:p>
            <a:r>
              <a:rPr lang="en-US" sz="2000" dirty="0"/>
              <a:t>In the shell, the statement uses the following forms </a:t>
            </a:r>
          </a:p>
          <a:p>
            <a:endParaRPr lang="en-US" dirty="0"/>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2667000"/>
            <a:ext cx="6477000" cy="4191000"/>
          </a:xfrm>
          <a:prstGeom prst="rect">
            <a:avLst/>
          </a:prstGeom>
          <a:noFill/>
          <a:ln>
            <a:noFill/>
          </a:ln>
        </p:spPr>
      </p:pic>
      <p:sp>
        <p:nvSpPr>
          <p:cNvPr id="5" name="Slide Number Placeholder 4"/>
          <p:cNvSpPr>
            <a:spLocks noGrp="1"/>
          </p:cNvSpPr>
          <p:nvPr>
            <p:ph type="sldNum" sz="quarter" idx="12"/>
          </p:nvPr>
        </p:nvSpPr>
        <p:spPr/>
        <p:txBody>
          <a:bodyPr/>
          <a:lstStyle/>
          <a:p>
            <a:fld id="{BDA81EBD-E76A-4F41-A446-2C36F17D92D6}"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357410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a:spcBef>
                <a:spcPts val="0"/>
              </a:spcBef>
              <a:spcAft>
                <a:spcPts val="0"/>
              </a:spcAft>
            </a:pPr>
            <a:r>
              <a:rPr lang="en-US" b="1" dirty="0">
                <a:latin typeface="Times New Roman"/>
                <a:ea typeface="Times New Roman"/>
              </a:rPr>
              <a:t>Example: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#!/bin/</a:t>
            </a:r>
            <a:r>
              <a:rPr lang="en-US" dirty="0" err="1">
                <a:solidFill>
                  <a:srgbClr val="FF0000"/>
                </a:solidFill>
                <a:latin typeface="Times New Roman"/>
                <a:ea typeface="Times New Roman"/>
              </a:rPr>
              <a:t>sh</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#Shell script to illustrate if conditional</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if </a:t>
            </a:r>
            <a:r>
              <a:rPr lang="en-US" dirty="0" err="1">
                <a:solidFill>
                  <a:srgbClr val="FF0000"/>
                </a:solidFill>
                <a:latin typeface="Times New Roman"/>
                <a:ea typeface="Times New Roman"/>
              </a:rPr>
              <a:t>grep</a:t>
            </a:r>
            <a:r>
              <a:rPr lang="en-US" dirty="0">
                <a:solidFill>
                  <a:srgbClr val="FF0000"/>
                </a:solidFill>
                <a:latin typeface="Times New Roman"/>
                <a:ea typeface="Times New Roman"/>
              </a:rPr>
              <a:t> 'director' </a:t>
            </a:r>
            <a:r>
              <a:rPr lang="en-US" dirty="0" err="1">
                <a:solidFill>
                  <a:srgbClr val="FF0000"/>
                </a:solidFill>
                <a:latin typeface="Times New Roman"/>
                <a:ea typeface="Times New Roman"/>
              </a:rPr>
              <a:t>emp.lst</a:t>
            </a:r>
            <a:r>
              <a:rPr lang="en-US" dirty="0">
                <a:solidFill>
                  <a:srgbClr val="FF0000"/>
                </a:solidFill>
                <a:latin typeface="Times New Roman"/>
                <a:ea typeface="Times New Roman"/>
              </a:rPr>
              <a:t> &gt;/</a:t>
            </a:r>
            <a:r>
              <a:rPr lang="en-US" dirty="0" err="1">
                <a:solidFill>
                  <a:srgbClr val="FF0000"/>
                </a:solidFill>
                <a:latin typeface="Times New Roman"/>
                <a:ea typeface="Times New Roman"/>
              </a:rPr>
              <a:t>dev</a:t>
            </a:r>
            <a:r>
              <a:rPr lang="en-US" dirty="0">
                <a:solidFill>
                  <a:srgbClr val="FF0000"/>
                </a:solidFill>
                <a:latin typeface="Times New Roman"/>
                <a:ea typeface="Times New Roman"/>
              </a:rPr>
              <a:t>/null</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then</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echo “Pattern found in File!”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else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echo “Pattern not-found in File!”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fi</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71</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090526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String </a:t>
            </a:r>
            <a:r>
              <a:rPr lang="en-US" b="1" dirty="0" smtClean="0"/>
              <a:t>Comparison</a:t>
            </a:r>
            <a:endParaRPr lang="en-US" dirty="0"/>
          </a:p>
        </p:txBody>
      </p:sp>
      <p:sp>
        <p:nvSpPr>
          <p:cNvPr id="3" name="Content Placeholder 2"/>
          <p:cNvSpPr>
            <a:spLocks noGrp="1"/>
          </p:cNvSpPr>
          <p:nvPr>
            <p:ph idx="1"/>
          </p:nvPr>
        </p:nvSpPr>
        <p:spPr>
          <a:xfrm>
            <a:off x="346392" y="1219200"/>
            <a:ext cx="8492808" cy="5562600"/>
          </a:xfrm>
        </p:spPr>
        <p:txBody>
          <a:bodyPr/>
          <a:lstStyle/>
          <a:p>
            <a:r>
              <a:rPr lang="en-US" sz="2000" dirty="0" smtClean="0"/>
              <a:t>test </a:t>
            </a:r>
            <a:r>
              <a:rPr lang="en-US" sz="2000" dirty="0"/>
              <a:t>can be used to compare strings with yet another set of operators. The below table shows string tests used by test-</a:t>
            </a:r>
          </a:p>
          <a:p>
            <a:endParaRPr lang="en-US" dirty="0"/>
          </a:p>
        </p:txBody>
      </p:sp>
      <p:pic>
        <p:nvPicPr>
          <p:cNvPr id="4" name="Picture 3"/>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1981200"/>
            <a:ext cx="5417185" cy="4433570"/>
          </a:xfrm>
          <a:prstGeom prst="rect">
            <a:avLst/>
          </a:prstGeom>
          <a:noFill/>
          <a:ln>
            <a:noFill/>
          </a:ln>
        </p:spPr>
      </p:pic>
      <p:sp>
        <p:nvSpPr>
          <p:cNvPr id="5" name="Slide Number Placeholder 4"/>
          <p:cNvSpPr>
            <a:spLocks noGrp="1"/>
          </p:cNvSpPr>
          <p:nvPr>
            <p:ph type="sldNum" sz="quarter" idx="12"/>
          </p:nvPr>
        </p:nvSpPr>
        <p:spPr/>
        <p:txBody>
          <a:bodyPr/>
          <a:lstStyle/>
          <a:p>
            <a:fld id="{BDA81EBD-E76A-4F41-A446-2C36F17D92D6}"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719014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Autofit/>
          </a:bodyPr>
          <a:lstStyle/>
          <a:p>
            <a:pPr marL="0" marR="0" indent="0">
              <a:spcBef>
                <a:spcPts val="0"/>
              </a:spcBef>
              <a:spcAft>
                <a:spcPts val="0"/>
              </a:spcAft>
              <a:buNone/>
            </a:pPr>
            <a:r>
              <a:rPr lang="en-US" sz="1800" b="1" dirty="0">
                <a:latin typeface="Times New Roman"/>
                <a:ea typeface="Times New Roman"/>
              </a:rPr>
              <a:t>Example</a:t>
            </a:r>
            <a:r>
              <a:rPr lang="en-US" sz="1800" b="1" dirty="0">
                <a:solidFill>
                  <a:srgbClr val="FF0000"/>
                </a:solidFill>
                <a:latin typeface="Times New Roman"/>
                <a:ea typeface="Times New Roman"/>
              </a:rPr>
              <a:t>:</a:t>
            </a:r>
            <a:endParaRPr lang="en-US" sz="1600" b="1"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#!/bin/</a:t>
            </a:r>
            <a:r>
              <a:rPr lang="en-US" sz="2000" dirty="0" err="1">
                <a:solidFill>
                  <a:srgbClr val="FF0000"/>
                </a:solidFill>
                <a:latin typeface="Times New Roman"/>
                <a:ea typeface="Times New Roman"/>
              </a:rPr>
              <a:t>sh</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#Shell script to illustrate string comparison using test – strcmp.sh</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if [ $# -</a:t>
            </a:r>
            <a:r>
              <a:rPr lang="en-US" sz="2000" dirty="0" err="1">
                <a:solidFill>
                  <a:srgbClr val="FF0000"/>
                </a:solidFill>
                <a:latin typeface="Times New Roman"/>
                <a:ea typeface="Times New Roman"/>
              </a:rPr>
              <a:t>eq</a:t>
            </a:r>
            <a:r>
              <a:rPr lang="en-US" sz="2000" dirty="0">
                <a:solidFill>
                  <a:srgbClr val="FF0000"/>
                </a:solidFill>
                <a:latin typeface="Times New Roman"/>
                <a:ea typeface="Times New Roman"/>
              </a:rPr>
              <a:t> 0 ]; then</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echo "Enter Your Name: \c"; read name;</a:t>
            </a:r>
            <a:endParaRPr lang="en-US" sz="1800" dirty="0">
              <a:latin typeface="Times New Roman"/>
              <a:ea typeface="Times New Roman"/>
            </a:endParaRPr>
          </a:p>
          <a:p>
            <a:pPr marL="0" marR="0" indent="0">
              <a:spcBef>
                <a:spcPts val="0"/>
              </a:spcBef>
              <a:spcAft>
                <a:spcPts val="0"/>
              </a:spcAft>
              <a:buNone/>
            </a:pPr>
            <a:r>
              <a:rPr lang="en-US" sz="2000" dirty="0" smtClean="0">
                <a:solidFill>
                  <a:srgbClr val="FF0000"/>
                </a:solidFill>
                <a:latin typeface="Times New Roman"/>
                <a:ea typeface="Times New Roman"/>
              </a:rPr>
              <a:t>i</a:t>
            </a:r>
            <a:r>
              <a:rPr lang="en-US" sz="2000" smtClean="0">
                <a:solidFill>
                  <a:srgbClr val="FF0000"/>
                </a:solidFill>
                <a:latin typeface="Times New Roman"/>
                <a:ea typeface="Times New Roman"/>
              </a:rPr>
              <a:t>f </a:t>
            </a:r>
            <a:r>
              <a:rPr lang="en-US" sz="2000" dirty="0" smtClean="0">
                <a:solidFill>
                  <a:srgbClr val="FF0000"/>
                </a:solidFill>
                <a:latin typeface="Times New Roman"/>
                <a:ea typeface="Times New Roman"/>
              </a:rPr>
              <a:t>[-z </a:t>
            </a:r>
            <a:r>
              <a:rPr lang="en-US" sz="2000" dirty="0">
                <a:solidFill>
                  <a:srgbClr val="FF0000"/>
                </a:solidFill>
                <a:latin typeface="Times New Roman"/>
                <a:ea typeface="Times New Roman"/>
              </a:rPr>
              <a:t>$name ]; then</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echo "You have not entered your name! "; exit 1;</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else</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echo "Your Name From Input line is : $name "; exit 1;</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fi</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else</a:t>
            </a:r>
            <a:endParaRPr lang="en-US" sz="1800" dirty="0">
              <a:latin typeface="Times New Roman"/>
              <a:ea typeface="Times New Roman"/>
            </a:endParaRPr>
          </a:p>
          <a:p>
            <a:pPr marL="0" marR="0" indent="0">
              <a:spcBef>
                <a:spcPts val="0"/>
              </a:spcBef>
              <a:spcAft>
                <a:spcPts val="0"/>
              </a:spcAft>
              <a:buNone/>
            </a:pPr>
            <a:r>
              <a:rPr lang="en-US" sz="2000" dirty="0">
                <a:solidFill>
                  <a:srgbClr val="FF0000"/>
                </a:solidFill>
                <a:latin typeface="Times New Roman"/>
                <a:ea typeface="Times New Roman"/>
              </a:rPr>
              <a:t>echo "Your Name From Command line is : $1 " ;</a:t>
            </a:r>
            <a:endParaRPr lang="en-US" sz="1800" dirty="0">
              <a:latin typeface="Times New Roman"/>
              <a:ea typeface="Times New Roman"/>
            </a:endParaRPr>
          </a:p>
          <a:p>
            <a:pPr marL="0" marR="0" indent="0">
              <a:spcBef>
                <a:spcPts val="0"/>
              </a:spcBef>
              <a:spcAft>
                <a:spcPts val="0"/>
              </a:spcAft>
              <a:buNone/>
            </a:pPr>
            <a:r>
              <a:rPr lang="en-US" sz="2000" dirty="0" smtClean="0">
                <a:solidFill>
                  <a:srgbClr val="FF0000"/>
                </a:solidFill>
                <a:latin typeface="Times New Roman"/>
                <a:ea typeface="Times New Roman"/>
              </a:rPr>
              <a:t>fi</a:t>
            </a:r>
            <a:endParaRPr lang="en-US" sz="1600" dirty="0">
              <a:latin typeface="Times New Roman"/>
              <a:ea typeface="Times New Roman"/>
            </a:endParaRPr>
          </a:p>
          <a:p>
            <a:pPr marL="0" marR="0" indent="0">
              <a:spcBef>
                <a:spcPts val="0"/>
              </a:spcBef>
              <a:spcAft>
                <a:spcPts val="0"/>
              </a:spcAft>
              <a:buNone/>
            </a:pPr>
            <a:r>
              <a:rPr lang="en-US" sz="1800" b="1" dirty="0">
                <a:solidFill>
                  <a:srgbClr val="000000"/>
                </a:solidFill>
                <a:latin typeface="Times New Roman"/>
                <a:ea typeface="Times New Roman"/>
              </a:rPr>
              <a:t>Execution &amp; Output:</a:t>
            </a:r>
            <a:endParaRPr lang="en-US" sz="1600" dirty="0">
              <a:latin typeface="Times New Roman"/>
              <a:ea typeface="Times New Roman"/>
            </a:endParaRPr>
          </a:p>
          <a:p>
            <a:pPr marL="0" marR="0" indent="0">
              <a:spcBef>
                <a:spcPts val="0"/>
              </a:spcBef>
              <a:spcAft>
                <a:spcPts val="0"/>
              </a:spcAft>
              <a:buNone/>
            </a:pPr>
            <a:r>
              <a:rPr lang="en-US" sz="1800" dirty="0">
                <a:solidFill>
                  <a:srgbClr val="000000"/>
                </a:solidFill>
                <a:latin typeface="Times New Roman"/>
                <a:ea typeface="Times New Roman"/>
              </a:rPr>
              <a:t>$ </a:t>
            </a:r>
            <a:r>
              <a:rPr lang="en-US" sz="1800" dirty="0" err="1">
                <a:solidFill>
                  <a:srgbClr val="000000"/>
                </a:solidFill>
                <a:latin typeface="Times New Roman"/>
                <a:ea typeface="Times New Roman"/>
              </a:rPr>
              <a:t>chmod</a:t>
            </a:r>
            <a:r>
              <a:rPr lang="en-US" sz="1800" dirty="0">
                <a:solidFill>
                  <a:srgbClr val="000000"/>
                </a:solidFill>
                <a:latin typeface="Times New Roman"/>
                <a:ea typeface="Times New Roman"/>
              </a:rPr>
              <a:t> 777 strcmp.sh</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 </a:t>
            </a:r>
            <a:r>
              <a:rPr lang="en-US" sz="1800" dirty="0" err="1">
                <a:solidFill>
                  <a:srgbClr val="000000"/>
                </a:solidFill>
                <a:latin typeface="Times New Roman"/>
                <a:ea typeface="Times New Roman"/>
              </a:rPr>
              <a:t>sh</a:t>
            </a:r>
            <a:r>
              <a:rPr lang="en-US" sz="1800" dirty="0">
                <a:solidFill>
                  <a:srgbClr val="000000"/>
                </a:solidFill>
                <a:latin typeface="Times New Roman"/>
                <a:ea typeface="Times New Roman"/>
              </a:rPr>
              <a:t> strcmp.sh Henry</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Your Name From Command line is : Henry</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 </a:t>
            </a:r>
            <a:r>
              <a:rPr lang="en-US" sz="1800" dirty="0" err="1">
                <a:solidFill>
                  <a:srgbClr val="000000"/>
                </a:solidFill>
                <a:latin typeface="Times New Roman"/>
                <a:ea typeface="Times New Roman"/>
              </a:rPr>
              <a:t>sh</a:t>
            </a:r>
            <a:r>
              <a:rPr lang="en-US" sz="1800" dirty="0">
                <a:solidFill>
                  <a:srgbClr val="000000"/>
                </a:solidFill>
                <a:latin typeface="Times New Roman"/>
                <a:ea typeface="Times New Roman"/>
              </a:rPr>
              <a:t> strcmp.sh</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Enter Your Name: Smith [Enter]</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Your Name From Input line is : Smith</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 </a:t>
            </a:r>
            <a:r>
              <a:rPr lang="en-US" sz="1800" dirty="0" err="1">
                <a:solidFill>
                  <a:srgbClr val="000000"/>
                </a:solidFill>
                <a:latin typeface="Times New Roman"/>
                <a:ea typeface="Times New Roman"/>
              </a:rPr>
              <a:t>sh</a:t>
            </a:r>
            <a:r>
              <a:rPr lang="en-US" sz="1800" dirty="0">
                <a:solidFill>
                  <a:srgbClr val="000000"/>
                </a:solidFill>
                <a:latin typeface="Times New Roman"/>
                <a:ea typeface="Times New Roman"/>
              </a:rPr>
              <a:t> strcmp.sh</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Enter Your Name: [Enter]</a:t>
            </a:r>
            <a:endParaRPr lang="en-US" sz="1600" dirty="0">
              <a:latin typeface="Times New Roman"/>
              <a:ea typeface="Times New Roman"/>
            </a:endParaRPr>
          </a:p>
          <a:p>
            <a:pPr>
              <a:spcBef>
                <a:spcPts val="0"/>
              </a:spcBef>
            </a:pPr>
            <a:r>
              <a:rPr lang="en-US" sz="1800" dirty="0">
                <a:solidFill>
                  <a:srgbClr val="000000"/>
                </a:solidFill>
                <a:latin typeface="Times New Roman"/>
                <a:ea typeface="Times New Roman"/>
              </a:rPr>
              <a:t>You have not entered your name!</a:t>
            </a:r>
            <a:endParaRPr lang="en-US" sz="1600" dirty="0">
              <a:latin typeface="Times New Roman"/>
              <a:ea typeface="Times New Roman"/>
            </a:endParaRPr>
          </a:p>
          <a:p>
            <a:endParaRPr lang="en-US" sz="18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73</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47831460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latin typeface="Times New Roman"/>
                <a:ea typeface="Times New Roman"/>
              </a:rPr>
              <a:t>THE case </a:t>
            </a:r>
            <a:r>
              <a:rPr lang="en-US" b="1" dirty="0" smtClean="0">
                <a:solidFill>
                  <a:srgbClr val="000000"/>
                </a:solidFill>
                <a:latin typeface="Times New Roman"/>
                <a:ea typeface="Times New Roman"/>
              </a:rPr>
              <a:t>CONDITIONAL</a:t>
            </a:r>
            <a:endParaRPr lang="en-US" dirty="0"/>
          </a:p>
        </p:txBody>
      </p:sp>
      <p:sp>
        <p:nvSpPr>
          <p:cNvPr id="3" name="Content Placeholder 2"/>
          <p:cNvSpPr>
            <a:spLocks noGrp="1"/>
          </p:cNvSpPr>
          <p:nvPr>
            <p:ph idx="1"/>
          </p:nvPr>
        </p:nvSpPr>
        <p:spPr>
          <a:xfrm>
            <a:off x="304800" y="1219200"/>
            <a:ext cx="8534400" cy="5257800"/>
          </a:xfrm>
        </p:spPr>
        <p:txBody>
          <a:bodyPr>
            <a:noAutofit/>
          </a:bodyPr>
          <a:lstStyle/>
          <a:p>
            <a:pPr marL="0" marR="0">
              <a:spcBef>
                <a:spcPts val="0"/>
              </a:spcBef>
              <a:spcAft>
                <a:spcPts val="0"/>
              </a:spcAft>
            </a:pPr>
            <a:r>
              <a:rPr lang="en-US" sz="2800" dirty="0" smtClean="0">
                <a:solidFill>
                  <a:srgbClr val="000000"/>
                </a:solidFill>
                <a:latin typeface="Times New Roman"/>
                <a:ea typeface="Times New Roman"/>
              </a:rPr>
              <a:t>The </a:t>
            </a:r>
            <a:r>
              <a:rPr lang="en-US" sz="2800" dirty="0">
                <a:solidFill>
                  <a:srgbClr val="000000"/>
                </a:solidFill>
                <a:latin typeface="Times New Roman"/>
                <a:ea typeface="Times New Roman"/>
              </a:rPr>
              <a:t>case statement is similar to switch statement in C.</a:t>
            </a:r>
            <a:endParaRPr lang="en-US" sz="2800" dirty="0">
              <a:latin typeface="Times New Roman"/>
              <a:ea typeface="Times New Roman"/>
            </a:endParaRPr>
          </a:p>
          <a:p>
            <a:pPr marL="0" marR="0">
              <a:spcBef>
                <a:spcPts val="0"/>
              </a:spcBef>
              <a:spcAft>
                <a:spcPts val="0"/>
              </a:spcAft>
            </a:pPr>
            <a:r>
              <a:rPr lang="en-US" sz="2800" dirty="0">
                <a:solidFill>
                  <a:srgbClr val="000000"/>
                </a:solidFill>
                <a:latin typeface="Times New Roman"/>
                <a:ea typeface="Times New Roman"/>
              </a:rPr>
              <a:t>The statement matches an expression for more than one alternative, and permit </a:t>
            </a:r>
            <a:r>
              <a:rPr lang="en-US" sz="2800" dirty="0" smtClean="0">
                <a:solidFill>
                  <a:srgbClr val="000000"/>
                </a:solidFill>
                <a:latin typeface="Times New Roman"/>
                <a:ea typeface="Times New Roman"/>
              </a:rPr>
              <a:t>multi-way branching</a:t>
            </a:r>
            <a:r>
              <a:rPr lang="en-US" sz="2800" dirty="0">
                <a:solidFill>
                  <a:srgbClr val="000000"/>
                </a:solidFill>
                <a:latin typeface="Times New Roman"/>
                <a:ea typeface="Times New Roman"/>
              </a:rPr>
              <a:t>.</a:t>
            </a:r>
            <a:endParaRPr lang="en-US" sz="2800" dirty="0">
              <a:latin typeface="Times New Roman"/>
              <a:ea typeface="Times New Roman"/>
            </a:endParaRPr>
          </a:p>
          <a:p>
            <a:pPr marL="0" marR="0">
              <a:spcBef>
                <a:spcPts val="0"/>
              </a:spcBef>
              <a:spcAft>
                <a:spcPts val="0"/>
              </a:spcAft>
            </a:pPr>
            <a:r>
              <a:rPr lang="en-US" sz="2800" dirty="0">
                <a:solidFill>
                  <a:srgbClr val="000000"/>
                </a:solidFill>
                <a:latin typeface="Times New Roman"/>
                <a:ea typeface="Times New Roman"/>
              </a:rPr>
              <a:t>The general syntax of the case statement is as follows:</a:t>
            </a:r>
            <a:endParaRPr lang="en-US" sz="2800" dirty="0">
              <a:latin typeface="Times New Roman"/>
              <a:ea typeface="Times New Roman"/>
            </a:endParaRPr>
          </a:p>
          <a:p>
            <a:pPr marL="0" marR="0">
              <a:spcBef>
                <a:spcPts val="0"/>
              </a:spcBef>
              <a:spcAft>
                <a:spcPts val="0"/>
              </a:spcAft>
            </a:pPr>
            <a:endParaRPr lang="en-US" sz="2800" dirty="0">
              <a:latin typeface="Times New Roman"/>
              <a:ea typeface="Times New Roman"/>
            </a:endParaRPr>
          </a:p>
          <a:p>
            <a:pPr marL="0" marR="0" indent="0">
              <a:spcBef>
                <a:spcPts val="0"/>
              </a:spcBef>
              <a:spcAft>
                <a:spcPts val="0"/>
              </a:spcAft>
              <a:buNone/>
            </a:pPr>
            <a:r>
              <a:rPr lang="en-US" sz="2800" dirty="0">
                <a:solidFill>
                  <a:srgbClr val="000000"/>
                </a:solidFill>
                <a:latin typeface="Times New Roman"/>
                <a:ea typeface="Times New Roman"/>
              </a:rPr>
              <a:t>case expression in</a:t>
            </a:r>
            <a:endParaRPr lang="en-US" sz="2800" dirty="0">
              <a:latin typeface="Times New Roman"/>
              <a:ea typeface="Times New Roman"/>
            </a:endParaRPr>
          </a:p>
          <a:p>
            <a:pPr marL="0" marR="0" indent="0">
              <a:spcBef>
                <a:spcPts val="0"/>
              </a:spcBef>
              <a:spcAft>
                <a:spcPts val="0"/>
              </a:spcAft>
              <a:buNone/>
            </a:pPr>
            <a:r>
              <a:rPr lang="en-US" sz="2800" dirty="0">
                <a:solidFill>
                  <a:srgbClr val="000000"/>
                </a:solidFill>
                <a:latin typeface="Times New Roman"/>
                <a:ea typeface="Times New Roman"/>
              </a:rPr>
              <a:t>pattern1) command1 ;;</a:t>
            </a:r>
            <a:endParaRPr lang="en-US" sz="2800" dirty="0">
              <a:latin typeface="Times New Roman"/>
              <a:ea typeface="Times New Roman"/>
            </a:endParaRPr>
          </a:p>
          <a:p>
            <a:pPr marL="0" marR="0" indent="0">
              <a:spcBef>
                <a:spcPts val="0"/>
              </a:spcBef>
              <a:spcAft>
                <a:spcPts val="0"/>
              </a:spcAft>
              <a:buNone/>
            </a:pPr>
            <a:r>
              <a:rPr lang="en-US" sz="2800" dirty="0">
                <a:solidFill>
                  <a:srgbClr val="000000"/>
                </a:solidFill>
                <a:latin typeface="Times New Roman"/>
                <a:ea typeface="Times New Roman"/>
              </a:rPr>
              <a:t>pattern2) command2 ;;</a:t>
            </a:r>
            <a:endParaRPr lang="en-US" sz="2800" dirty="0">
              <a:latin typeface="Times New Roman"/>
              <a:ea typeface="Times New Roman"/>
            </a:endParaRPr>
          </a:p>
          <a:p>
            <a:pPr marL="0" marR="0" indent="0">
              <a:spcBef>
                <a:spcPts val="0"/>
              </a:spcBef>
              <a:spcAft>
                <a:spcPts val="0"/>
              </a:spcAft>
              <a:buNone/>
            </a:pPr>
            <a:r>
              <a:rPr lang="en-US" sz="2800" dirty="0">
                <a:solidFill>
                  <a:srgbClr val="000000"/>
                </a:solidFill>
                <a:latin typeface="Times New Roman"/>
                <a:ea typeface="Times New Roman"/>
              </a:rPr>
              <a:t>pattern3) command3 ;;</a:t>
            </a:r>
            <a:endParaRPr lang="en-US" sz="2800" dirty="0">
              <a:latin typeface="Times New Roman"/>
              <a:ea typeface="Times New Roman"/>
            </a:endParaRPr>
          </a:p>
          <a:p>
            <a:pPr marL="0" marR="0" indent="0">
              <a:spcBef>
                <a:spcPts val="0"/>
              </a:spcBef>
              <a:spcAft>
                <a:spcPts val="0"/>
              </a:spcAft>
              <a:buNone/>
            </a:pPr>
            <a:r>
              <a:rPr lang="en-US" sz="2800" dirty="0">
                <a:solidFill>
                  <a:srgbClr val="000000"/>
                </a:solidFill>
                <a:latin typeface="Times New Roman"/>
                <a:ea typeface="Times New Roman"/>
              </a:rPr>
              <a:t>…........</a:t>
            </a:r>
            <a:endParaRPr lang="en-US" sz="2800" dirty="0">
              <a:latin typeface="Times New Roman"/>
              <a:ea typeface="Times New Roman"/>
            </a:endParaRPr>
          </a:p>
          <a:p>
            <a:pPr marL="0" marR="0" indent="0">
              <a:spcBef>
                <a:spcPts val="0"/>
              </a:spcBef>
              <a:spcAft>
                <a:spcPts val="0"/>
              </a:spcAft>
              <a:buNone/>
            </a:pPr>
            <a:r>
              <a:rPr lang="en-US" sz="2800" dirty="0" err="1">
                <a:solidFill>
                  <a:srgbClr val="000000"/>
                </a:solidFill>
                <a:latin typeface="Times New Roman"/>
                <a:ea typeface="Times New Roman"/>
              </a:rPr>
              <a:t>esac</a:t>
            </a:r>
            <a:endParaRPr lang="en-US" sz="2800" dirty="0">
              <a:latin typeface="Times New Roman"/>
              <a:ea typeface="Times New Roman"/>
            </a:endParaRPr>
          </a:p>
          <a:p>
            <a:endParaRPr lang="en-US" sz="28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74</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2914881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610600" cy="6629400"/>
          </a:xfrm>
        </p:spPr>
        <p:txBody>
          <a:bodyPr>
            <a:noAutofit/>
          </a:bodyPr>
          <a:lstStyle/>
          <a:p>
            <a:pPr marL="0" marR="0" indent="0">
              <a:spcBef>
                <a:spcPts val="0"/>
              </a:spcBef>
              <a:spcAft>
                <a:spcPts val="0"/>
              </a:spcAft>
              <a:buNone/>
            </a:pPr>
            <a:r>
              <a:rPr lang="en-US" sz="1800" b="1" dirty="0">
                <a:latin typeface="Times New Roman"/>
                <a:ea typeface="Times New Roman"/>
              </a:rPr>
              <a:t>Example:</a:t>
            </a:r>
            <a:endParaRPr lang="en-US" sz="1600" b="1"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#!/bin/</a:t>
            </a:r>
            <a:r>
              <a:rPr lang="en-US" sz="1800" dirty="0" err="1">
                <a:solidFill>
                  <a:srgbClr val="FF0000"/>
                </a:solidFill>
                <a:latin typeface="Times New Roman"/>
                <a:ea typeface="Times New Roman"/>
              </a:rPr>
              <a:t>sh</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#Shell script to illustrate CASE conditional – menu.sh</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echo "\t MENU\n 1. List of files\n 2. Today's Date\n 3. Users of System\n 4. Quit\n";</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echo "Enter your option: \c";</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read choice</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case "$choice" in</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1) </a:t>
            </a:r>
            <a:r>
              <a:rPr lang="en-US" sz="1800" dirty="0" err="1">
                <a:solidFill>
                  <a:srgbClr val="FF0000"/>
                </a:solidFill>
                <a:latin typeface="Times New Roman"/>
                <a:ea typeface="Times New Roman"/>
              </a:rPr>
              <a:t>ls</a:t>
            </a:r>
            <a:r>
              <a:rPr lang="en-US" sz="1800" dirty="0">
                <a:solidFill>
                  <a:srgbClr val="FF0000"/>
                </a:solidFill>
                <a:latin typeface="Times New Roman"/>
                <a:ea typeface="Times New Roman"/>
              </a:rPr>
              <a:t> -l ;;</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2) date ;;</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3) who ;;</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4) exit ;;</a:t>
            </a:r>
            <a:endParaRPr lang="en-US" sz="1600" dirty="0">
              <a:latin typeface="Times New Roman"/>
              <a:ea typeface="Times New Roman"/>
            </a:endParaRPr>
          </a:p>
          <a:p>
            <a:pPr marL="0" marR="0" indent="0">
              <a:spcBef>
                <a:spcPts val="0"/>
              </a:spcBef>
              <a:spcAft>
                <a:spcPts val="0"/>
              </a:spcAft>
              <a:buNone/>
            </a:pPr>
            <a:r>
              <a:rPr lang="en-US" sz="1800" dirty="0">
                <a:solidFill>
                  <a:srgbClr val="FF0000"/>
                </a:solidFill>
                <a:latin typeface="Times New Roman"/>
                <a:ea typeface="Times New Roman"/>
              </a:rPr>
              <a:t>*) echo "Invalid Option!"</a:t>
            </a:r>
            <a:endParaRPr lang="en-US" sz="1600" dirty="0">
              <a:latin typeface="Times New Roman"/>
              <a:ea typeface="Times New Roman"/>
            </a:endParaRPr>
          </a:p>
          <a:p>
            <a:pPr marL="0" marR="0" indent="0">
              <a:spcBef>
                <a:spcPts val="0"/>
              </a:spcBef>
              <a:spcAft>
                <a:spcPts val="0"/>
              </a:spcAft>
              <a:buNone/>
            </a:pPr>
            <a:r>
              <a:rPr lang="en-US" sz="1800" dirty="0" err="1">
                <a:solidFill>
                  <a:srgbClr val="FF0000"/>
                </a:solidFill>
                <a:latin typeface="Times New Roman"/>
                <a:ea typeface="Times New Roman"/>
              </a:rPr>
              <a:t>esac</a:t>
            </a:r>
            <a:endParaRPr lang="en-US" sz="1600" dirty="0">
              <a:latin typeface="Times New Roman"/>
              <a:ea typeface="Times New Roman"/>
            </a:endParaRPr>
          </a:p>
          <a:p>
            <a:pPr marL="0" marR="0" indent="0">
              <a:spcBef>
                <a:spcPts val="0"/>
              </a:spcBef>
              <a:spcAft>
                <a:spcPts val="0"/>
              </a:spcAft>
              <a:buNone/>
            </a:pPr>
            <a:r>
              <a:rPr lang="en-US" sz="1800" b="1" dirty="0">
                <a:solidFill>
                  <a:srgbClr val="000000"/>
                </a:solidFill>
                <a:latin typeface="Times New Roman"/>
                <a:ea typeface="Times New Roman"/>
              </a:rPr>
              <a:t>Execution &amp; Output:</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 </a:t>
            </a:r>
            <a:r>
              <a:rPr lang="en-US" sz="1800" dirty="0" err="1">
                <a:solidFill>
                  <a:srgbClr val="000000"/>
                </a:solidFill>
                <a:latin typeface="Times New Roman"/>
                <a:ea typeface="Times New Roman"/>
              </a:rPr>
              <a:t>chmod</a:t>
            </a:r>
            <a:r>
              <a:rPr lang="en-US" sz="1800" dirty="0">
                <a:solidFill>
                  <a:srgbClr val="000000"/>
                </a:solidFill>
                <a:latin typeface="Times New Roman"/>
                <a:ea typeface="Times New Roman"/>
              </a:rPr>
              <a:t> 777 menu.sh</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 </a:t>
            </a:r>
            <a:r>
              <a:rPr lang="en-US" sz="1800" dirty="0" err="1">
                <a:solidFill>
                  <a:srgbClr val="000000"/>
                </a:solidFill>
                <a:latin typeface="Times New Roman"/>
                <a:ea typeface="Times New Roman"/>
              </a:rPr>
              <a:t>sh</a:t>
            </a:r>
            <a:r>
              <a:rPr lang="en-US" sz="1800" dirty="0">
                <a:solidFill>
                  <a:srgbClr val="000000"/>
                </a:solidFill>
                <a:latin typeface="Times New Roman"/>
                <a:ea typeface="Times New Roman"/>
              </a:rPr>
              <a:t> menu.sh</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MENU</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1. List of files</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2. Today's Date</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3. Users of System</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4. Quit</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Enter your option: 2</a:t>
            </a:r>
            <a:endParaRPr lang="en-US" sz="1600" dirty="0">
              <a:latin typeface="Times New Roman"/>
              <a:ea typeface="Times New Roman"/>
            </a:endParaRPr>
          </a:p>
          <a:p>
            <a:pPr marL="0" marR="0">
              <a:spcBef>
                <a:spcPts val="0"/>
              </a:spcBef>
              <a:spcAft>
                <a:spcPts val="0"/>
              </a:spcAft>
            </a:pPr>
            <a:r>
              <a:rPr lang="en-US" sz="1800" dirty="0">
                <a:solidFill>
                  <a:srgbClr val="000000"/>
                </a:solidFill>
                <a:latin typeface="Times New Roman"/>
                <a:ea typeface="Times New Roman"/>
              </a:rPr>
              <a:t>Sun Jan 13 15:40:13 IST 2013</a:t>
            </a:r>
            <a:endParaRPr lang="en-US" sz="1600" dirty="0">
              <a:latin typeface="Times New Roman"/>
              <a:ea typeface="Times New Roman"/>
            </a:endParaRPr>
          </a:p>
          <a:p>
            <a:endParaRPr lang="en-US" sz="18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75</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40937162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latin typeface="Times New Roman"/>
                <a:ea typeface="Times New Roman"/>
              </a:rPr>
              <a:t>while: </a:t>
            </a:r>
            <a:r>
              <a:rPr lang="en-US" b="1" dirty="0" smtClean="0">
                <a:solidFill>
                  <a:srgbClr val="000000"/>
                </a:solidFill>
                <a:latin typeface="Times New Roman"/>
                <a:ea typeface="Times New Roman"/>
              </a:rPr>
              <a:t>LOOPING</a:t>
            </a:r>
            <a:endParaRPr lang="en-US" dirty="0"/>
          </a:p>
        </p:txBody>
      </p:sp>
      <p:sp>
        <p:nvSpPr>
          <p:cNvPr id="3" name="Content Placeholder 2"/>
          <p:cNvSpPr>
            <a:spLocks noGrp="1"/>
          </p:cNvSpPr>
          <p:nvPr>
            <p:ph idx="1"/>
          </p:nvPr>
        </p:nvSpPr>
        <p:spPr/>
        <p:txBody>
          <a:bodyPr>
            <a:normAutofit fontScale="77500" lnSpcReduction="20000"/>
          </a:bodyPr>
          <a:lstStyle/>
          <a:p>
            <a:pPr marL="0" marR="0">
              <a:spcBef>
                <a:spcPts val="0"/>
              </a:spcBef>
              <a:spcAft>
                <a:spcPts val="0"/>
              </a:spcAft>
            </a:pPr>
            <a:r>
              <a:rPr lang="en-US" dirty="0" smtClean="0">
                <a:solidFill>
                  <a:srgbClr val="000000"/>
                </a:solidFill>
                <a:latin typeface="Times New Roman"/>
                <a:ea typeface="Times New Roman"/>
              </a:rPr>
              <a:t>The </a:t>
            </a:r>
            <a:r>
              <a:rPr lang="en-US" dirty="0">
                <a:solidFill>
                  <a:srgbClr val="000000"/>
                </a:solidFill>
                <a:latin typeface="Times New Roman"/>
                <a:ea typeface="Times New Roman"/>
              </a:rPr>
              <a:t>while statement should be quite familiar to many programmers.</a:t>
            </a:r>
            <a:endParaRPr lang="en-US" sz="2800" dirty="0">
              <a:latin typeface="Times New Roman"/>
              <a:ea typeface="Times New Roman"/>
            </a:endParaRPr>
          </a:p>
          <a:p>
            <a:pPr marL="0" marR="0">
              <a:spcBef>
                <a:spcPts val="0"/>
              </a:spcBef>
              <a:spcAft>
                <a:spcPts val="0"/>
              </a:spcAft>
            </a:pPr>
            <a:r>
              <a:rPr lang="en-US" dirty="0">
                <a:solidFill>
                  <a:srgbClr val="000000"/>
                </a:solidFill>
                <a:latin typeface="Times New Roman"/>
                <a:ea typeface="Times New Roman"/>
              </a:rPr>
              <a:t>It repeatedly performs a set of instructions until the control commands returns a true exit status.</a:t>
            </a:r>
            <a:endParaRPr lang="en-US" sz="2800" dirty="0">
              <a:latin typeface="Times New Roman"/>
              <a:ea typeface="Times New Roman"/>
            </a:endParaRPr>
          </a:p>
          <a:p>
            <a:pPr marL="0" marR="0" indent="0">
              <a:spcBef>
                <a:spcPts val="0"/>
              </a:spcBef>
              <a:spcAft>
                <a:spcPts val="0"/>
              </a:spcAft>
              <a:buNone/>
            </a:pPr>
            <a:endParaRPr lang="en-US" sz="2800" dirty="0">
              <a:latin typeface="Times New Roman"/>
              <a:ea typeface="Times New Roman"/>
            </a:endParaRPr>
          </a:p>
          <a:p>
            <a:pPr marL="0" marR="0">
              <a:spcBef>
                <a:spcPts val="0"/>
              </a:spcBef>
              <a:spcAft>
                <a:spcPts val="0"/>
              </a:spcAft>
            </a:pPr>
            <a:r>
              <a:rPr lang="en-US" b="1" dirty="0">
                <a:solidFill>
                  <a:srgbClr val="000000"/>
                </a:solidFill>
                <a:latin typeface="Times New Roman"/>
                <a:ea typeface="Times New Roman"/>
              </a:rPr>
              <a:t>The general syntax of this command is as follows:</a:t>
            </a:r>
            <a:endParaRPr lang="en-US" sz="2800" dirty="0">
              <a:latin typeface="Times New Roman"/>
              <a:ea typeface="Times New Roman"/>
            </a:endParaRPr>
          </a:p>
          <a:p>
            <a:pPr marL="0" marR="0" indent="0">
              <a:spcBef>
                <a:spcPts val="0"/>
              </a:spcBef>
              <a:spcAft>
                <a:spcPts val="0"/>
              </a:spcAft>
              <a:buNone/>
            </a:pPr>
            <a:r>
              <a:rPr lang="en-US" b="1" dirty="0">
                <a:solidFill>
                  <a:srgbClr val="000000"/>
                </a:solidFill>
                <a:latin typeface="Times New Roman"/>
                <a:ea typeface="Times New Roman"/>
              </a:rPr>
              <a:t>while condition is true</a:t>
            </a:r>
            <a:endParaRPr lang="en-US" sz="2800" dirty="0">
              <a:latin typeface="Times New Roman"/>
              <a:ea typeface="Times New Roman"/>
            </a:endParaRPr>
          </a:p>
          <a:p>
            <a:pPr marL="0" marR="0" indent="0">
              <a:spcBef>
                <a:spcPts val="0"/>
              </a:spcBef>
              <a:spcAft>
                <a:spcPts val="0"/>
              </a:spcAft>
              <a:buNone/>
            </a:pPr>
            <a:r>
              <a:rPr lang="en-US" b="1" dirty="0">
                <a:solidFill>
                  <a:srgbClr val="000000"/>
                </a:solidFill>
                <a:latin typeface="Times New Roman"/>
                <a:ea typeface="Times New Roman"/>
              </a:rPr>
              <a:t>do</a:t>
            </a:r>
            <a:endParaRPr lang="en-US" sz="2800" dirty="0">
              <a:latin typeface="Times New Roman"/>
              <a:ea typeface="Times New Roman"/>
            </a:endParaRPr>
          </a:p>
          <a:p>
            <a:pPr marL="0" marR="0" indent="0">
              <a:spcBef>
                <a:spcPts val="0"/>
              </a:spcBef>
              <a:spcAft>
                <a:spcPts val="0"/>
              </a:spcAft>
              <a:buNone/>
            </a:pPr>
            <a:r>
              <a:rPr lang="en-US" b="1" dirty="0">
                <a:solidFill>
                  <a:srgbClr val="000000"/>
                </a:solidFill>
                <a:latin typeface="Times New Roman"/>
                <a:ea typeface="Times New Roman"/>
              </a:rPr>
              <a:t>commands</a:t>
            </a:r>
            <a:endParaRPr lang="en-US" sz="2800" dirty="0">
              <a:latin typeface="Times New Roman"/>
              <a:ea typeface="Times New Roman"/>
            </a:endParaRPr>
          </a:p>
          <a:p>
            <a:pPr marL="0" marR="0" indent="0">
              <a:spcBef>
                <a:spcPts val="0"/>
              </a:spcBef>
              <a:spcAft>
                <a:spcPts val="0"/>
              </a:spcAft>
              <a:buNone/>
            </a:pPr>
            <a:r>
              <a:rPr lang="en-US" b="1" dirty="0">
                <a:solidFill>
                  <a:srgbClr val="000000"/>
                </a:solidFill>
                <a:latin typeface="Times New Roman"/>
                <a:ea typeface="Times New Roman"/>
              </a:rPr>
              <a:t>done</a:t>
            </a:r>
            <a:endParaRPr lang="en-US" sz="2800" dirty="0">
              <a:latin typeface="Times New Roman"/>
              <a:ea typeface="Times New Roman"/>
            </a:endParaRPr>
          </a:p>
          <a:p>
            <a:pPr marL="0" marR="0" indent="0">
              <a:spcBef>
                <a:spcPts val="0"/>
              </a:spcBef>
              <a:spcAft>
                <a:spcPts val="0"/>
              </a:spcAft>
              <a:buNone/>
            </a:pPr>
            <a:endParaRPr lang="en-US" sz="2800" dirty="0">
              <a:latin typeface="Times New Roman"/>
              <a:ea typeface="Times New Roman"/>
            </a:endParaRPr>
          </a:p>
          <a:p>
            <a:pPr marL="0" marR="0" indent="0">
              <a:spcBef>
                <a:spcPts val="0"/>
              </a:spcBef>
              <a:spcAft>
                <a:spcPts val="0"/>
              </a:spcAft>
              <a:buNone/>
            </a:pPr>
            <a:endParaRPr lang="en-US" sz="2800" dirty="0">
              <a:latin typeface="Times New Roman"/>
              <a:ea typeface="Times New Roman"/>
            </a:endParaRPr>
          </a:p>
          <a:p>
            <a:pPr marL="0" marR="0">
              <a:spcBef>
                <a:spcPts val="0"/>
              </a:spcBef>
              <a:spcAft>
                <a:spcPts val="0"/>
              </a:spcAft>
            </a:pPr>
            <a:r>
              <a:rPr lang="en-US" dirty="0">
                <a:solidFill>
                  <a:srgbClr val="000000"/>
                </a:solidFill>
                <a:latin typeface="Times New Roman"/>
                <a:ea typeface="Times New Roman"/>
              </a:rPr>
              <a:t>The commands enclosed by do and done are executed repeatedly as long as condition remains true.</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76</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8445274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686800" cy="6781800"/>
          </a:xfrm>
        </p:spPr>
        <p:txBody>
          <a:bodyPr>
            <a:noAutofit/>
          </a:bodyPr>
          <a:lstStyle/>
          <a:p>
            <a:pPr marL="0" marR="0" indent="0">
              <a:spcBef>
                <a:spcPts val="0"/>
              </a:spcBef>
              <a:spcAft>
                <a:spcPts val="0"/>
              </a:spcAft>
              <a:buNone/>
            </a:pPr>
            <a:r>
              <a:rPr lang="en-US" sz="2400" dirty="0">
                <a:latin typeface="Times New Roman"/>
                <a:ea typeface="Times New Roman"/>
              </a:rPr>
              <a:t>Example:</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#!/bin/</a:t>
            </a:r>
            <a:r>
              <a:rPr lang="en-US" sz="2400" dirty="0" err="1">
                <a:solidFill>
                  <a:srgbClr val="FF0000"/>
                </a:solidFill>
                <a:latin typeface="Times New Roman"/>
                <a:ea typeface="Times New Roman"/>
              </a:rPr>
              <a:t>sh</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#Shell script to illustrate while loop – while.sh</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answer=y;</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while [ "$answer" = "y" ]</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do</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"Enter Branch Code and Name: \c"</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read code name #Read both together</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"$code|$name" &gt;&gt; </a:t>
            </a:r>
            <a:r>
              <a:rPr lang="en-US" sz="2400" dirty="0" err="1">
                <a:solidFill>
                  <a:srgbClr val="FF0000"/>
                </a:solidFill>
                <a:latin typeface="Times New Roman"/>
                <a:ea typeface="Times New Roman"/>
              </a:rPr>
              <a:t>newlist</a:t>
            </a:r>
            <a:r>
              <a:rPr lang="en-US" sz="2400" dirty="0">
                <a:solidFill>
                  <a:srgbClr val="FF0000"/>
                </a:solidFill>
                <a:latin typeface="Times New Roman"/>
                <a:ea typeface="Times New Roman"/>
              </a:rPr>
              <a:t> #Append a line to </a:t>
            </a:r>
            <a:r>
              <a:rPr lang="en-US" sz="2400" dirty="0" err="1">
                <a:solidFill>
                  <a:srgbClr val="FF0000"/>
                </a:solidFill>
                <a:latin typeface="Times New Roman"/>
                <a:ea typeface="Times New Roman"/>
              </a:rPr>
              <a:t>newlist</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"Enter anymore (y/n)? \c"</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read anymore</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case $anymore in</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y*|Y*) answer=y ;; #Also accepts yes, YES etc.</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n*|N*) answer=n ;; #Also accepts no, NO etc.</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 answer=n ;; #Any other reply means no</a:t>
            </a:r>
            <a:endParaRPr lang="en-US" sz="2000" dirty="0">
              <a:latin typeface="Times New Roman"/>
              <a:ea typeface="Times New Roman"/>
            </a:endParaRPr>
          </a:p>
          <a:p>
            <a:pPr marL="0" marR="0" indent="0">
              <a:spcBef>
                <a:spcPts val="0"/>
              </a:spcBef>
              <a:spcAft>
                <a:spcPts val="0"/>
              </a:spcAft>
              <a:buNone/>
            </a:pPr>
            <a:r>
              <a:rPr lang="en-US" sz="2400" dirty="0" err="1">
                <a:solidFill>
                  <a:srgbClr val="FF0000"/>
                </a:solidFill>
                <a:latin typeface="Times New Roman"/>
                <a:ea typeface="Times New Roman"/>
              </a:rPr>
              <a:t>esac</a:t>
            </a:r>
            <a:endParaRPr lang="en-US" sz="20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done</a:t>
            </a:r>
            <a:endParaRPr lang="en-US" sz="2000" dirty="0">
              <a:latin typeface="Times New Roman"/>
              <a:ea typeface="Times New Roman"/>
            </a:endParaRP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77</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7092681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spcBef>
                <a:spcPts val="0"/>
              </a:spcBef>
              <a:buNone/>
            </a:pPr>
            <a:r>
              <a:rPr lang="en-US" sz="2400" b="1" dirty="0">
                <a:solidFill>
                  <a:srgbClr val="000000"/>
                </a:solidFill>
                <a:latin typeface="Times New Roman"/>
                <a:ea typeface="Times New Roman"/>
              </a:rPr>
              <a:t>Execution &amp; Output:</a:t>
            </a:r>
            <a:endParaRPr lang="en-US" sz="2000" dirty="0">
              <a:solidFill>
                <a:prstClr val="black"/>
              </a:solidFill>
              <a:latin typeface="Times New Roman"/>
              <a:ea typeface="Times New Roman"/>
            </a:endParaRPr>
          </a:p>
          <a:p>
            <a:pPr marL="0" lvl="0">
              <a:spcBef>
                <a:spcPts val="0"/>
              </a:spcBef>
            </a:pPr>
            <a:r>
              <a:rPr lang="en-US" sz="2400" dirty="0">
                <a:solidFill>
                  <a:srgbClr val="000000"/>
                </a:solidFill>
                <a:latin typeface="Times New Roman"/>
                <a:ea typeface="Times New Roman"/>
              </a:rPr>
              <a:t>$ </a:t>
            </a:r>
            <a:r>
              <a:rPr lang="en-US" sz="2400" dirty="0" err="1">
                <a:solidFill>
                  <a:srgbClr val="000000"/>
                </a:solidFill>
                <a:latin typeface="Times New Roman"/>
                <a:ea typeface="Times New Roman"/>
              </a:rPr>
              <a:t>chmod</a:t>
            </a:r>
            <a:r>
              <a:rPr lang="en-US" sz="2400" dirty="0">
                <a:solidFill>
                  <a:srgbClr val="000000"/>
                </a:solidFill>
                <a:latin typeface="Times New Roman"/>
                <a:ea typeface="Times New Roman"/>
              </a:rPr>
              <a:t> 777 while.sh</a:t>
            </a:r>
            <a:endParaRPr lang="en-US" sz="2000" dirty="0">
              <a:solidFill>
                <a:prstClr val="black"/>
              </a:solidFill>
              <a:latin typeface="Times New Roman"/>
              <a:ea typeface="Times New Roman"/>
            </a:endParaRPr>
          </a:p>
          <a:p>
            <a:pPr marL="0" lvl="0">
              <a:spcBef>
                <a:spcPts val="0"/>
              </a:spcBef>
            </a:pPr>
            <a:r>
              <a:rPr lang="en-US" sz="2400" dirty="0">
                <a:solidFill>
                  <a:srgbClr val="000000"/>
                </a:solidFill>
                <a:latin typeface="Times New Roman"/>
                <a:ea typeface="Times New Roman"/>
              </a:rPr>
              <a:t>$ </a:t>
            </a:r>
            <a:r>
              <a:rPr lang="en-US" sz="2400" dirty="0" err="1">
                <a:solidFill>
                  <a:srgbClr val="000000"/>
                </a:solidFill>
                <a:latin typeface="Times New Roman"/>
                <a:ea typeface="Times New Roman"/>
              </a:rPr>
              <a:t>sh</a:t>
            </a:r>
            <a:r>
              <a:rPr lang="en-US" sz="2400" dirty="0">
                <a:solidFill>
                  <a:srgbClr val="000000"/>
                </a:solidFill>
                <a:latin typeface="Times New Roman"/>
                <a:ea typeface="Times New Roman"/>
              </a:rPr>
              <a:t> while.sh</a:t>
            </a:r>
            <a:endParaRPr lang="en-US" sz="2000" dirty="0">
              <a:solidFill>
                <a:prstClr val="black"/>
              </a:solidFill>
              <a:latin typeface="Times New Roman"/>
              <a:ea typeface="Times New Roman"/>
            </a:endParaRPr>
          </a:p>
          <a:p>
            <a:pPr marL="0" lvl="0">
              <a:spcBef>
                <a:spcPts val="0"/>
              </a:spcBef>
            </a:pPr>
            <a:r>
              <a:rPr lang="en-US" sz="2400" dirty="0">
                <a:solidFill>
                  <a:srgbClr val="000000"/>
                </a:solidFill>
                <a:latin typeface="Times New Roman"/>
                <a:ea typeface="Times New Roman"/>
              </a:rPr>
              <a:t>Enter Branch Code and Name: CS COMPUTER [Enter]</a:t>
            </a:r>
            <a:endParaRPr lang="en-US" sz="2000" dirty="0">
              <a:solidFill>
                <a:prstClr val="black"/>
              </a:solidFill>
              <a:latin typeface="Times New Roman"/>
              <a:ea typeface="Times New Roman"/>
            </a:endParaRPr>
          </a:p>
          <a:p>
            <a:pPr marL="0" lvl="0">
              <a:spcBef>
                <a:spcPts val="0"/>
              </a:spcBef>
            </a:pPr>
            <a:r>
              <a:rPr lang="en-US" sz="2400" dirty="0">
                <a:solidFill>
                  <a:srgbClr val="000000"/>
                </a:solidFill>
                <a:latin typeface="Times New Roman"/>
                <a:ea typeface="Times New Roman"/>
              </a:rPr>
              <a:t>Enter anymore (y/n)? y [Enter]</a:t>
            </a:r>
            <a:endParaRPr lang="en-US" sz="2000" dirty="0">
              <a:solidFill>
                <a:prstClr val="black"/>
              </a:solidFill>
              <a:latin typeface="Times New Roman"/>
              <a:ea typeface="Times New Roman"/>
            </a:endParaRPr>
          </a:p>
          <a:p>
            <a:pPr marL="0" lvl="0">
              <a:spcBef>
                <a:spcPts val="0"/>
              </a:spcBef>
            </a:pPr>
            <a:r>
              <a:rPr lang="en-US" sz="2400" dirty="0">
                <a:solidFill>
                  <a:srgbClr val="000000"/>
                </a:solidFill>
                <a:latin typeface="Times New Roman"/>
                <a:ea typeface="Times New Roman"/>
              </a:rPr>
              <a:t>Enter Branch Code and Name: EC ELECTRONICS [Enter]</a:t>
            </a:r>
            <a:endParaRPr lang="en-US" sz="2000" dirty="0">
              <a:solidFill>
                <a:prstClr val="black"/>
              </a:solidFill>
              <a:latin typeface="Times New Roman"/>
              <a:ea typeface="Times New Roman"/>
            </a:endParaRPr>
          </a:p>
          <a:p>
            <a:pPr marL="0" lvl="0">
              <a:spcBef>
                <a:spcPts val="0"/>
              </a:spcBef>
            </a:pPr>
            <a:r>
              <a:rPr lang="en-US" sz="2400" dirty="0">
                <a:solidFill>
                  <a:srgbClr val="000000"/>
                </a:solidFill>
                <a:latin typeface="Times New Roman"/>
                <a:ea typeface="Times New Roman"/>
              </a:rPr>
              <a:t>Enter anymore (y/n)? n [Enter]</a:t>
            </a:r>
            <a:endParaRPr lang="en-US" sz="2000" dirty="0">
              <a:solidFill>
                <a:prstClr val="black"/>
              </a:solidFill>
              <a:latin typeface="Times New Roman"/>
              <a:ea typeface="Times New Roman"/>
            </a:endParaRPr>
          </a:p>
          <a:p>
            <a:pPr marL="0" lvl="0">
              <a:spcBef>
                <a:spcPts val="0"/>
              </a:spcBef>
            </a:pPr>
            <a:r>
              <a:rPr lang="en-US" sz="2400" dirty="0">
                <a:solidFill>
                  <a:srgbClr val="000000"/>
                </a:solidFill>
                <a:latin typeface="Times New Roman"/>
                <a:ea typeface="Times New Roman"/>
              </a:rPr>
              <a:t>$ cat </a:t>
            </a:r>
            <a:r>
              <a:rPr lang="en-US" sz="2400" dirty="0" err="1">
                <a:solidFill>
                  <a:srgbClr val="000000"/>
                </a:solidFill>
                <a:latin typeface="Times New Roman"/>
                <a:ea typeface="Times New Roman"/>
              </a:rPr>
              <a:t>newlist</a:t>
            </a:r>
            <a:endParaRPr lang="en-US" sz="2000" dirty="0">
              <a:solidFill>
                <a:prstClr val="black"/>
              </a:solidFill>
              <a:latin typeface="Times New Roman"/>
              <a:ea typeface="Times New Roman"/>
            </a:endParaRPr>
          </a:p>
          <a:p>
            <a:pPr marL="0" lvl="0">
              <a:spcBef>
                <a:spcPts val="0"/>
              </a:spcBef>
            </a:pPr>
            <a:r>
              <a:rPr lang="en-US" sz="1600" dirty="0">
                <a:solidFill>
                  <a:prstClr val="black"/>
                </a:solidFill>
                <a:latin typeface="Times New Roman"/>
                <a:ea typeface="Times New Roman"/>
              </a:rPr>
              <a:t>CS|COMPUTER </a:t>
            </a:r>
            <a:endParaRPr lang="en-US" sz="2000" dirty="0">
              <a:solidFill>
                <a:prstClr val="black"/>
              </a:solidFill>
              <a:latin typeface="Times New Roman"/>
              <a:ea typeface="Times New Roman"/>
            </a:endParaRPr>
          </a:p>
          <a:p>
            <a:pPr marL="0" lvl="0">
              <a:spcBef>
                <a:spcPts val="0"/>
              </a:spcBef>
            </a:pPr>
            <a:r>
              <a:rPr lang="en-US" sz="1600" dirty="0">
                <a:solidFill>
                  <a:prstClr val="black"/>
                </a:solidFill>
                <a:latin typeface="Times New Roman"/>
                <a:ea typeface="Times New Roman"/>
              </a:rPr>
              <a:t>EC|ELECTRONICS</a:t>
            </a:r>
            <a:endParaRPr lang="en-US" sz="2000" dirty="0">
              <a:solidFill>
                <a:prstClr val="black"/>
              </a:solidFill>
              <a:latin typeface="Times New Roman"/>
              <a:ea typeface="Times New Roman"/>
            </a:endParaRPr>
          </a:p>
          <a:p>
            <a:endParaRPr lang="en-US" sz="5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78</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13669180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000000"/>
                </a:solidFill>
                <a:latin typeface="Times New Roman"/>
                <a:ea typeface="Times New Roman"/>
              </a:rPr>
              <a:t>for: LOOPING WITH A </a:t>
            </a:r>
            <a:r>
              <a:rPr lang="en-US" b="1" dirty="0" smtClean="0">
                <a:solidFill>
                  <a:srgbClr val="000000"/>
                </a:solidFill>
                <a:latin typeface="Times New Roman"/>
                <a:ea typeface="Times New Roman"/>
              </a:rPr>
              <a:t>LIST</a:t>
            </a:r>
            <a:endParaRPr lang="en-US" dirty="0"/>
          </a:p>
        </p:txBody>
      </p:sp>
      <p:sp>
        <p:nvSpPr>
          <p:cNvPr id="3" name="Content Placeholder 2"/>
          <p:cNvSpPr>
            <a:spLocks noGrp="1"/>
          </p:cNvSpPr>
          <p:nvPr>
            <p:ph idx="1"/>
          </p:nvPr>
        </p:nvSpPr>
        <p:spPr>
          <a:xfrm>
            <a:off x="228600" y="1143000"/>
            <a:ext cx="8305800" cy="5410200"/>
          </a:xfrm>
        </p:spPr>
        <p:txBody>
          <a:bodyPr>
            <a:noAutofit/>
          </a:bodyPr>
          <a:lstStyle/>
          <a:p>
            <a:pPr marL="0" marR="0">
              <a:spcBef>
                <a:spcPts val="0"/>
              </a:spcBef>
              <a:spcAft>
                <a:spcPts val="0"/>
              </a:spcAft>
            </a:pPr>
            <a:r>
              <a:rPr lang="en-US" sz="2400" dirty="0" smtClean="0">
                <a:solidFill>
                  <a:srgbClr val="000000"/>
                </a:solidFill>
                <a:latin typeface="Times New Roman"/>
                <a:ea typeface="Times New Roman"/>
              </a:rPr>
              <a:t>The </a:t>
            </a:r>
            <a:r>
              <a:rPr lang="en-US" sz="2400" dirty="0">
                <a:solidFill>
                  <a:srgbClr val="000000"/>
                </a:solidFill>
                <a:latin typeface="Times New Roman"/>
                <a:ea typeface="Times New Roman"/>
              </a:rPr>
              <a:t>shell's for loop differs in structure from the ones used in other programming language.</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Unlike while and until, for doesn't test a condition, but uses a list instead.</a:t>
            </a:r>
            <a:endParaRPr lang="en-US" sz="2400" dirty="0">
              <a:latin typeface="Times New Roman"/>
              <a:ea typeface="Times New Roman"/>
            </a:endParaRPr>
          </a:p>
          <a:p>
            <a:pPr marL="0" marR="0">
              <a:spcBef>
                <a:spcPts val="0"/>
              </a:spcBef>
              <a:spcAft>
                <a:spcPts val="0"/>
              </a:spcAft>
            </a:pPr>
            <a:r>
              <a:rPr lang="en-US" sz="2400" b="1" dirty="0">
                <a:solidFill>
                  <a:srgbClr val="000000"/>
                </a:solidFill>
                <a:latin typeface="Times New Roman"/>
                <a:ea typeface="Times New Roman"/>
              </a:rPr>
              <a:t>The general syntax of for loop is as follows </a:t>
            </a:r>
            <a:endParaRPr lang="en-US" sz="2400" dirty="0">
              <a:latin typeface="Times New Roman"/>
              <a:ea typeface="Times New Roman"/>
            </a:endParaRPr>
          </a:p>
          <a:p>
            <a:pPr marL="0" marR="0" indent="0">
              <a:spcBef>
                <a:spcPts val="0"/>
              </a:spcBef>
              <a:spcAft>
                <a:spcPts val="0"/>
              </a:spcAft>
              <a:buNone/>
            </a:pPr>
            <a:r>
              <a:rPr lang="en-US" sz="2400" b="1" dirty="0">
                <a:solidFill>
                  <a:srgbClr val="000000"/>
                </a:solidFill>
                <a:latin typeface="Times New Roman"/>
                <a:ea typeface="Times New Roman"/>
              </a:rPr>
              <a:t>for</a:t>
            </a:r>
            <a:endParaRPr lang="en-US" sz="2400" dirty="0">
              <a:latin typeface="Times New Roman"/>
              <a:ea typeface="Times New Roman"/>
            </a:endParaRPr>
          </a:p>
          <a:p>
            <a:pPr marL="0" marR="0" indent="0">
              <a:spcBef>
                <a:spcPts val="0"/>
              </a:spcBef>
              <a:spcAft>
                <a:spcPts val="0"/>
              </a:spcAft>
              <a:buNone/>
            </a:pPr>
            <a:r>
              <a:rPr lang="en-US" sz="2400" b="1" dirty="0">
                <a:solidFill>
                  <a:srgbClr val="000000"/>
                </a:solidFill>
                <a:latin typeface="Times New Roman"/>
                <a:ea typeface="Times New Roman"/>
              </a:rPr>
              <a:t>variable in list</a:t>
            </a:r>
            <a:endParaRPr lang="en-US" sz="2400" dirty="0">
              <a:latin typeface="Times New Roman"/>
              <a:ea typeface="Times New Roman"/>
            </a:endParaRPr>
          </a:p>
          <a:p>
            <a:pPr marL="0" marR="0" indent="0">
              <a:spcBef>
                <a:spcPts val="0"/>
              </a:spcBef>
              <a:spcAft>
                <a:spcPts val="0"/>
              </a:spcAft>
              <a:buNone/>
            </a:pPr>
            <a:r>
              <a:rPr lang="en-US" sz="2400" b="1" dirty="0">
                <a:solidFill>
                  <a:srgbClr val="000000"/>
                </a:solidFill>
                <a:latin typeface="Times New Roman"/>
                <a:ea typeface="Times New Roman"/>
              </a:rPr>
              <a:t>do</a:t>
            </a:r>
            <a:endParaRPr lang="en-US" sz="2400" dirty="0">
              <a:latin typeface="Times New Roman"/>
              <a:ea typeface="Times New Roman"/>
            </a:endParaRPr>
          </a:p>
          <a:p>
            <a:pPr marL="0" marR="0" indent="0">
              <a:spcBef>
                <a:spcPts val="0"/>
              </a:spcBef>
              <a:spcAft>
                <a:spcPts val="0"/>
              </a:spcAft>
              <a:buNone/>
            </a:pPr>
            <a:r>
              <a:rPr lang="en-US" sz="2400" b="1" dirty="0">
                <a:solidFill>
                  <a:srgbClr val="000000"/>
                </a:solidFill>
                <a:latin typeface="Times New Roman"/>
                <a:ea typeface="Times New Roman"/>
              </a:rPr>
              <a:t>commands</a:t>
            </a:r>
            <a:endParaRPr lang="en-US" sz="2400" dirty="0">
              <a:latin typeface="Times New Roman"/>
              <a:ea typeface="Times New Roman"/>
            </a:endParaRPr>
          </a:p>
          <a:p>
            <a:pPr marL="0" marR="0" indent="0">
              <a:spcBef>
                <a:spcPts val="0"/>
              </a:spcBef>
              <a:spcAft>
                <a:spcPts val="0"/>
              </a:spcAft>
              <a:buNone/>
            </a:pPr>
            <a:r>
              <a:rPr lang="en-US" sz="2400" b="1" dirty="0">
                <a:solidFill>
                  <a:srgbClr val="000000"/>
                </a:solidFill>
                <a:latin typeface="Times New Roman"/>
                <a:ea typeface="Times New Roman"/>
              </a:rPr>
              <a:t>done</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The loop body also uses the keywords do and done, but the additional parameters here are variable and list.</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Each whitespace-separated word in list is assigned to variable in turn, and commands are executed until list is exhausted.</a:t>
            </a:r>
            <a:endParaRPr lang="en-US" sz="2400" dirty="0">
              <a:latin typeface="Times New Roman"/>
              <a:ea typeface="Times New Roman"/>
            </a:endParaRP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79</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631242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r>
              <a:rPr lang="en-US" smtClean="0"/>
              <a:t>Dr. Rekha B Venkatapur, Prof &amp; Head,CSE</a:t>
            </a:r>
            <a:endParaRPr lang="en-US" dirty="0"/>
          </a:p>
        </p:txBody>
      </p:sp>
      <p:sp>
        <p:nvSpPr>
          <p:cNvPr id="11" name="Slide Number Placeholder 10"/>
          <p:cNvSpPr>
            <a:spLocks noGrp="1"/>
          </p:cNvSpPr>
          <p:nvPr>
            <p:ph type="sldNum" sz="quarter" idx="12"/>
          </p:nvPr>
        </p:nvSpPr>
        <p:spPr/>
        <p:txBody>
          <a:bodyPr/>
          <a:lstStyle/>
          <a:p>
            <a:fld id="{BDA81EBD-E76A-4F41-A446-2C36F17D92D6}" type="slidenum">
              <a:rPr lang="en-US" smtClean="0"/>
              <a:pPr/>
              <a:t>8</a:t>
            </a:fld>
            <a:endParaRPr lang="en-US"/>
          </a:p>
        </p:txBody>
      </p:sp>
      <p:sp>
        <p:nvSpPr>
          <p:cNvPr id="3" name="Content Placeholder 2"/>
          <p:cNvSpPr>
            <a:spLocks noGrp="1"/>
          </p:cNvSpPr>
          <p:nvPr>
            <p:ph idx="1"/>
          </p:nvPr>
        </p:nvSpPr>
        <p:spPr/>
        <p:txBody>
          <a:bodyPr>
            <a:normAutofit fontScale="85000" lnSpcReduction="20000"/>
          </a:bodyPr>
          <a:lstStyle/>
          <a:p>
            <a:r>
              <a:rPr lang="en-US" dirty="0" smtClean="0"/>
              <a:t>User who creates </a:t>
            </a:r>
            <a:r>
              <a:rPr lang="en-US" dirty="0"/>
              <a:t>a file</a:t>
            </a:r>
            <a:r>
              <a:rPr lang="en-US" dirty="0" smtClean="0"/>
              <a:t>, become </a:t>
            </a:r>
            <a:r>
              <a:rPr lang="en-US" dirty="0"/>
              <a:t>its owner</a:t>
            </a:r>
            <a:r>
              <a:rPr lang="en-US" dirty="0" smtClean="0"/>
              <a:t>.</a:t>
            </a:r>
          </a:p>
          <a:p>
            <a:r>
              <a:rPr lang="en-US" dirty="0" smtClean="0"/>
              <a:t> </a:t>
            </a:r>
            <a:r>
              <a:rPr lang="en-US" dirty="0"/>
              <a:t>Every owner is attached to a group owner. </a:t>
            </a:r>
            <a:endParaRPr lang="en-US" dirty="0" smtClean="0"/>
          </a:p>
          <a:p>
            <a:r>
              <a:rPr lang="en-US" dirty="0" smtClean="0"/>
              <a:t>Several </a:t>
            </a:r>
            <a:r>
              <a:rPr lang="en-US" dirty="0"/>
              <a:t>users may belong to a single group, but the privileges of the group are set by the owner of the file and not by the group members. </a:t>
            </a:r>
            <a:endParaRPr lang="en-US" dirty="0" smtClean="0"/>
          </a:p>
          <a:p>
            <a:r>
              <a:rPr lang="en-US" dirty="0" smtClean="0"/>
              <a:t>When </a:t>
            </a:r>
            <a:r>
              <a:rPr lang="en-US" dirty="0"/>
              <a:t>the system administrator creates a user account, he has to assign these parameters to the user:</a:t>
            </a:r>
          </a:p>
          <a:p>
            <a:pPr>
              <a:buFont typeface="Wingdings" pitchFamily="2" charset="2"/>
              <a:buChar char="ü"/>
            </a:pPr>
            <a:r>
              <a:rPr lang="en-US" dirty="0"/>
              <a:t>The user-id (UID) – both its name and numeric </a:t>
            </a:r>
            <a:r>
              <a:rPr lang="en-US" dirty="0" smtClean="0"/>
              <a:t>representation</a:t>
            </a:r>
          </a:p>
          <a:p>
            <a:pPr>
              <a:buFont typeface="Wingdings" pitchFamily="2" charset="2"/>
              <a:buChar char="ü"/>
            </a:pPr>
            <a:r>
              <a:rPr lang="en-US" dirty="0"/>
              <a:t>The group-id (GID) – both its name and numeric representation</a:t>
            </a:r>
          </a:p>
          <a:p>
            <a:endParaRPr lang="en-US" dirty="0"/>
          </a:p>
        </p:txBody>
      </p:sp>
      <p:sp>
        <p:nvSpPr>
          <p:cNvPr id="7" name="Title 1"/>
          <p:cNvSpPr>
            <a:spLocks noGrp="1"/>
          </p:cNvSpPr>
          <p:nvPr>
            <p:ph type="title"/>
          </p:nvPr>
        </p:nvSpPr>
        <p:spPr>
          <a:xfrm>
            <a:off x="457200" y="274638"/>
            <a:ext cx="8229600" cy="1143000"/>
          </a:xfrm>
        </p:spPr>
        <p:txBody>
          <a:bodyPr/>
          <a:lstStyle/>
          <a:p>
            <a:r>
              <a:rPr lang="en-US" dirty="0" smtClean="0">
                <a:solidFill>
                  <a:schemeClr val="accent1">
                    <a:lumMod val="75000"/>
                  </a:schemeClr>
                </a:solidFill>
              </a:rPr>
              <a:t> </a:t>
            </a:r>
            <a:endParaRPr lang="en-US" dirty="0">
              <a:solidFill>
                <a:schemeClr val="accent1">
                  <a:lumMod val="75000"/>
                </a:schemeClr>
              </a:solidFill>
            </a:endParaRPr>
          </a:p>
        </p:txBody>
      </p:sp>
      <p:sp>
        <p:nvSpPr>
          <p:cNvPr id="8"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tx2">
                    <a:lumMod val="60000"/>
                    <a:lumOff val="40000"/>
                  </a:schemeClr>
                </a:solidFill>
              </a:rPr>
              <a:t>File Ownership</a:t>
            </a:r>
            <a:r>
              <a:rPr lang="en-US" dirty="0" smtClean="0">
                <a:solidFill>
                  <a:schemeClr val="tx2">
                    <a:lumMod val="60000"/>
                    <a:lumOff val="40000"/>
                  </a:schemeClr>
                </a:solidFill>
              </a:rPr>
              <a:t> </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8775648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10600" cy="6553200"/>
          </a:xfrm>
        </p:spPr>
        <p:txBody>
          <a:bodyPr>
            <a:noAutofit/>
          </a:bodyPr>
          <a:lstStyle/>
          <a:p>
            <a:pPr marL="0" marR="0" indent="0">
              <a:spcBef>
                <a:spcPts val="0"/>
              </a:spcBef>
              <a:spcAft>
                <a:spcPts val="0"/>
              </a:spcAft>
              <a:buNone/>
            </a:pPr>
            <a:r>
              <a:rPr lang="en-US" sz="2400" dirty="0">
                <a:latin typeface="Times New Roman"/>
                <a:ea typeface="Times New Roman"/>
              </a:rPr>
              <a:t>Example:</a:t>
            </a:r>
          </a:p>
          <a:p>
            <a:pPr marL="0" marR="0" indent="0">
              <a:spcBef>
                <a:spcPts val="0"/>
              </a:spcBef>
              <a:spcAft>
                <a:spcPts val="0"/>
              </a:spcAft>
              <a:buNone/>
            </a:pPr>
            <a:r>
              <a:rPr lang="en-US" sz="2400" dirty="0">
                <a:solidFill>
                  <a:srgbClr val="FF0000"/>
                </a:solidFill>
                <a:latin typeface="Times New Roman"/>
                <a:ea typeface="Times New Roman"/>
              </a:rPr>
              <a:t>#!/bin/</a:t>
            </a:r>
            <a:r>
              <a:rPr lang="en-US" sz="2400" dirty="0" err="1">
                <a:solidFill>
                  <a:srgbClr val="FF0000"/>
                </a:solidFill>
                <a:latin typeface="Times New Roman"/>
                <a:ea typeface="Times New Roman"/>
              </a:rPr>
              <a:t>sh</a:t>
            </a:r>
            <a:endParaRPr lang="en-US" sz="24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#Shell script to illustrate use of for loop – forloop.sh</a:t>
            </a:r>
            <a:endParaRPr lang="en-US" sz="24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for file in chap1 chap2 chap3 chap4</a:t>
            </a:r>
            <a:endParaRPr lang="en-US" sz="24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do</a:t>
            </a:r>
            <a:endParaRPr lang="en-US" sz="2400" dirty="0">
              <a:latin typeface="Times New Roman"/>
              <a:ea typeface="Times New Roman"/>
            </a:endParaRPr>
          </a:p>
          <a:p>
            <a:pPr marL="0" marR="0" indent="0">
              <a:spcBef>
                <a:spcPts val="0"/>
              </a:spcBef>
              <a:spcAft>
                <a:spcPts val="0"/>
              </a:spcAft>
              <a:buNone/>
            </a:pPr>
            <a:r>
              <a:rPr lang="en-US" sz="2400" dirty="0" err="1">
                <a:solidFill>
                  <a:srgbClr val="FF0000"/>
                </a:solidFill>
                <a:latin typeface="Times New Roman"/>
                <a:ea typeface="Times New Roman"/>
              </a:rPr>
              <a:t>cp</a:t>
            </a:r>
            <a:r>
              <a:rPr lang="en-US" sz="2400" dirty="0">
                <a:solidFill>
                  <a:srgbClr val="FF0000"/>
                </a:solidFill>
                <a:latin typeface="Times New Roman"/>
                <a:ea typeface="Times New Roman"/>
              </a:rPr>
              <a:t> $file ${file}.</a:t>
            </a:r>
            <a:r>
              <a:rPr lang="en-US" sz="2400" dirty="0" err="1">
                <a:solidFill>
                  <a:srgbClr val="FF0000"/>
                </a:solidFill>
                <a:latin typeface="Times New Roman"/>
                <a:ea typeface="Times New Roman"/>
              </a:rPr>
              <a:t>bak</a:t>
            </a:r>
            <a:endParaRPr lang="en-US" sz="2400" dirty="0">
              <a:latin typeface="Times New Roman"/>
              <a:ea typeface="Times New Roman"/>
            </a:endParaRPr>
          </a:p>
          <a:p>
            <a:pPr marL="0" marR="0" indent="0">
              <a:spcBef>
                <a:spcPts val="0"/>
              </a:spcBef>
              <a:spcAft>
                <a:spcPts val="0"/>
              </a:spcAft>
              <a:buNone/>
            </a:pPr>
            <a:r>
              <a:rPr lang="en-US" sz="2400" dirty="0">
                <a:solidFill>
                  <a:srgbClr val="FF0000"/>
                </a:solidFill>
                <a:latin typeface="Times New Roman"/>
                <a:ea typeface="Times New Roman"/>
              </a:rPr>
              <a:t>echo “$file copied to $</a:t>
            </a:r>
            <a:r>
              <a:rPr lang="en-US" sz="2400" dirty="0" err="1">
                <a:solidFill>
                  <a:srgbClr val="FF0000"/>
                </a:solidFill>
                <a:latin typeface="Times New Roman"/>
                <a:ea typeface="Times New Roman"/>
              </a:rPr>
              <a:t>file.bak</a:t>
            </a:r>
            <a:r>
              <a:rPr lang="en-US" sz="2400" dirty="0">
                <a:solidFill>
                  <a:srgbClr val="FF0000"/>
                </a:solidFill>
                <a:latin typeface="Times New Roman"/>
                <a:ea typeface="Times New Roman"/>
              </a:rPr>
              <a:t>”</a:t>
            </a:r>
            <a:endParaRPr lang="en-US" sz="2400" dirty="0">
              <a:latin typeface="Times New Roman"/>
              <a:ea typeface="Times New Roman"/>
            </a:endParaRPr>
          </a:p>
          <a:p>
            <a:pPr marL="0" marR="0" indent="0">
              <a:spcBef>
                <a:spcPts val="0"/>
              </a:spcBef>
              <a:spcAft>
                <a:spcPts val="0"/>
              </a:spcAft>
              <a:buNone/>
            </a:pPr>
            <a:r>
              <a:rPr lang="en-US" sz="2400" dirty="0" smtClean="0">
                <a:solidFill>
                  <a:srgbClr val="FF0000"/>
                </a:solidFill>
                <a:latin typeface="Times New Roman"/>
                <a:ea typeface="Times New Roman"/>
              </a:rPr>
              <a:t>done</a:t>
            </a:r>
            <a:endParaRPr lang="en-US" sz="2400" dirty="0">
              <a:latin typeface="Times New Roman"/>
              <a:ea typeface="Times New Roman"/>
            </a:endParaRPr>
          </a:p>
          <a:p>
            <a:pPr marL="0" marR="0">
              <a:spcBef>
                <a:spcPts val="0"/>
              </a:spcBef>
              <a:spcAft>
                <a:spcPts val="0"/>
              </a:spcAft>
            </a:pPr>
            <a:endParaRPr lang="en-US" sz="2400" b="1" dirty="0" smtClean="0">
              <a:solidFill>
                <a:srgbClr val="000000"/>
              </a:solidFill>
              <a:latin typeface="Times New Roman"/>
              <a:ea typeface="Times New Roman"/>
            </a:endParaRPr>
          </a:p>
          <a:p>
            <a:pPr marL="0" marR="0" indent="0">
              <a:spcBef>
                <a:spcPts val="0"/>
              </a:spcBef>
              <a:spcAft>
                <a:spcPts val="0"/>
              </a:spcAft>
              <a:buNone/>
            </a:pPr>
            <a:r>
              <a:rPr lang="en-US" sz="2400" b="1" dirty="0" smtClean="0">
                <a:solidFill>
                  <a:srgbClr val="000000"/>
                </a:solidFill>
                <a:latin typeface="Times New Roman"/>
                <a:ea typeface="Times New Roman"/>
              </a:rPr>
              <a:t>Execution </a:t>
            </a:r>
            <a:r>
              <a:rPr lang="en-US" sz="2400" b="1" dirty="0">
                <a:solidFill>
                  <a:srgbClr val="000000"/>
                </a:solidFill>
                <a:latin typeface="Times New Roman"/>
                <a:ea typeface="Times New Roman"/>
              </a:rPr>
              <a:t>&amp; Output:</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 </a:t>
            </a:r>
            <a:r>
              <a:rPr lang="en-US" sz="2400" dirty="0" err="1">
                <a:solidFill>
                  <a:srgbClr val="000000"/>
                </a:solidFill>
                <a:latin typeface="Times New Roman"/>
                <a:ea typeface="Times New Roman"/>
              </a:rPr>
              <a:t>chmod</a:t>
            </a:r>
            <a:r>
              <a:rPr lang="en-US" sz="2400" dirty="0">
                <a:solidFill>
                  <a:srgbClr val="000000"/>
                </a:solidFill>
                <a:latin typeface="Times New Roman"/>
                <a:ea typeface="Times New Roman"/>
              </a:rPr>
              <a:t> 777 forloop.sh</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 </a:t>
            </a:r>
            <a:r>
              <a:rPr lang="en-US" sz="2400" dirty="0" err="1">
                <a:solidFill>
                  <a:srgbClr val="000000"/>
                </a:solidFill>
                <a:latin typeface="Times New Roman"/>
                <a:ea typeface="Times New Roman"/>
              </a:rPr>
              <a:t>sh</a:t>
            </a:r>
            <a:r>
              <a:rPr lang="en-US" sz="2400" dirty="0">
                <a:solidFill>
                  <a:srgbClr val="000000"/>
                </a:solidFill>
                <a:latin typeface="Times New Roman"/>
                <a:ea typeface="Times New Roman"/>
              </a:rPr>
              <a:t> forloop.sh</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chap1 copied to chap1.bak</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chap2 copied to chap2.bak</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chap3 copied to chap3.bak</a:t>
            </a:r>
            <a:endParaRPr lang="en-US" sz="2400" dirty="0">
              <a:latin typeface="Times New Roman"/>
              <a:ea typeface="Times New Roman"/>
            </a:endParaRPr>
          </a:p>
          <a:p>
            <a:pPr marL="0" marR="0">
              <a:spcBef>
                <a:spcPts val="0"/>
              </a:spcBef>
              <a:spcAft>
                <a:spcPts val="0"/>
              </a:spcAft>
            </a:pPr>
            <a:r>
              <a:rPr lang="en-US" sz="2400" dirty="0">
                <a:solidFill>
                  <a:srgbClr val="000000"/>
                </a:solidFill>
                <a:latin typeface="Times New Roman"/>
                <a:ea typeface="Times New Roman"/>
              </a:rPr>
              <a:t>chap4 copied to chap4.bak</a:t>
            </a:r>
            <a:endParaRPr lang="en-US" sz="2400" dirty="0">
              <a:latin typeface="Times New Roman"/>
              <a:ea typeface="Times New Roman"/>
            </a:endParaRP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80</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8064697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a:ea typeface="Times New Roman"/>
              </a:rPr>
              <a:t>Possible sources of the list:</a:t>
            </a:r>
            <a:r>
              <a:rPr lang="en-US" sz="4000" dirty="0">
                <a:latin typeface="Times New Roman"/>
                <a:ea typeface="Times New Roman"/>
              </a:rPr>
              <a:t/>
            </a:r>
            <a:br>
              <a:rPr lang="en-US" sz="4000" dirty="0">
                <a:latin typeface="Times New Roman"/>
                <a:ea typeface="Times New Roman"/>
              </a:rPr>
            </a:br>
            <a:endParaRPr lang="en-US" dirty="0"/>
          </a:p>
        </p:txBody>
      </p:sp>
      <p:sp>
        <p:nvSpPr>
          <p:cNvPr id="3" name="Content Placeholder 2"/>
          <p:cNvSpPr>
            <a:spLocks noGrp="1"/>
          </p:cNvSpPr>
          <p:nvPr>
            <p:ph idx="1"/>
          </p:nvPr>
        </p:nvSpPr>
        <p:spPr/>
        <p:txBody>
          <a:bodyPr/>
          <a:lstStyle/>
          <a:p>
            <a:pPr marL="0" marR="0" indent="0">
              <a:spcBef>
                <a:spcPts val="0"/>
              </a:spcBef>
              <a:spcAft>
                <a:spcPts val="0"/>
              </a:spcAft>
              <a:buNone/>
            </a:pPr>
            <a:r>
              <a:rPr lang="en-US" sz="2800" dirty="0" smtClean="0">
                <a:latin typeface="Times New Roman"/>
                <a:ea typeface="Times New Roman"/>
              </a:rPr>
              <a:t>1</a:t>
            </a:r>
            <a:r>
              <a:rPr lang="en-US" sz="2800" dirty="0">
                <a:latin typeface="Times New Roman"/>
                <a:ea typeface="Times New Roman"/>
              </a:rPr>
              <a:t>. list from variables - $ for </a:t>
            </a:r>
            <a:r>
              <a:rPr lang="en-US" sz="2800" dirty="0" err="1">
                <a:latin typeface="Times New Roman"/>
                <a:ea typeface="Times New Roman"/>
              </a:rPr>
              <a:t>var</a:t>
            </a:r>
            <a:r>
              <a:rPr lang="en-US" sz="2800" dirty="0">
                <a:latin typeface="Times New Roman"/>
                <a:ea typeface="Times New Roman"/>
              </a:rPr>
              <a:t> in $x $y $z</a:t>
            </a:r>
            <a:endParaRPr lang="en-US" sz="2400" dirty="0">
              <a:latin typeface="Times New Roman"/>
              <a:ea typeface="Times New Roman"/>
            </a:endParaRPr>
          </a:p>
          <a:p>
            <a:pPr marL="0" marR="0" indent="0">
              <a:spcBef>
                <a:spcPts val="0"/>
              </a:spcBef>
              <a:spcAft>
                <a:spcPts val="0"/>
              </a:spcAft>
              <a:buNone/>
            </a:pPr>
            <a:r>
              <a:rPr lang="en-US" sz="2800" dirty="0">
                <a:latin typeface="Times New Roman"/>
                <a:ea typeface="Times New Roman"/>
              </a:rPr>
              <a:t>2. list from command substitution- $ for </a:t>
            </a:r>
            <a:r>
              <a:rPr lang="en-US" sz="2800" dirty="0" err="1">
                <a:latin typeface="Times New Roman"/>
                <a:ea typeface="Times New Roman"/>
              </a:rPr>
              <a:t>var</a:t>
            </a:r>
            <a:r>
              <a:rPr lang="en-US" sz="2800" dirty="0">
                <a:latin typeface="Times New Roman"/>
                <a:ea typeface="Times New Roman"/>
              </a:rPr>
              <a:t> in `cat foo`</a:t>
            </a:r>
            <a:endParaRPr lang="en-US" sz="2400" dirty="0">
              <a:latin typeface="Times New Roman"/>
              <a:ea typeface="Times New Roman"/>
            </a:endParaRPr>
          </a:p>
          <a:p>
            <a:pPr marL="0" marR="0" indent="0">
              <a:spcBef>
                <a:spcPts val="0"/>
              </a:spcBef>
              <a:spcAft>
                <a:spcPts val="0"/>
              </a:spcAft>
              <a:buNone/>
            </a:pPr>
            <a:r>
              <a:rPr lang="en-US" sz="2800" dirty="0">
                <a:latin typeface="Times New Roman"/>
                <a:ea typeface="Times New Roman"/>
              </a:rPr>
              <a:t>3. list from wild-cards- $ for file in *.</a:t>
            </a:r>
            <a:r>
              <a:rPr lang="en-US" sz="2800" dirty="0" err="1">
                <a:latin typeface="Times New Roman"/>
                <a:ea typeface="Times New Roman"/>
              </a:rPr>
              <a:t>htm</a:t>
            </a:r>
            <a:r>
              <a:rPr lang="en-US" sz="2800" dirty="0">
                <a:latin typeface="Times New Roman"/>
                <a:ea typeface="Times New Roman"/>
              </a:rPr>
              <a:t> *.html</a:t>
            </a:r>
            <a:endParaRPr lang="en-US" sz="2400" dirty="0">
              <a:latin typeface="Times New Roman"/>
              <a:ea typeface="Times New Roman"/>
            </a:endParaRPr>
          </a:p>
          <a:p>
            <a:pPr marL="0" marR="0" indent="0">
              <a:spcBef>
                <a:spcPts val="0"/>
              </a:spcBef>
              <a:spcAft>
                <a:spcPts val="0"/>
              </a:spcAft>
              <a:buNone/>
            </a:pPr>
            <a:r>
              <a:rPr lang="en-US" sz="2800" dirty="0">
                <a:latin typeface="Times New Roman"/>
                <a:ea typeface="Times New Roman"/>
              </a:rPr>
              <a:t>4. list from positional parameters- $ for </a:t>
            </a:r>
            <a:r>
              <a:rPr lang="en-US" sz="2800" dirty="0" err="1">
                <a:latin typeface="Times New Roman"/>
                <a:ea typeface="Times New Roman"/>
              </a:rPr>
              <a:t>var</a:t>
            </a:r>
            <a:r>
              <a:rPr lang="en-US" sz="2800" dirty="0">
                <a:latin typeface="Times New Roman"/>
                <a:ea typeface="Times New Roman"/>
              </a:rPr>
              <a:t> in “$@”</a:t>
            </a:r>
            <a:endParaRPr lang="en-US" sz="2400" dirty="0">
              <a:latin typeface="Times New Roman"/>
              <a:ea typeface="Times New Roman"/>
            </a:endParaRPr>
          </a:p>
          <a:p>
            <a:pPr marL="0" marR="0" indent="0">
              <a:spcBef>
                <a:spcPts val="0"/>
              </a:spcBef>
              <a:spcAft>
                <a:spcPts val="0"/>
              </a:spcAft>
              <a:buNone/>
            </a:pPr>
            <a:r>
              <a:rPr lang="en-US" sz="2800" dirty="0">
                <a:latin typeface="Times New Roman"/>
                <a:ea typeface="Times New Roman"/>
              </a:rPr>
              <a:t> </a:t>
            </a:r>
            <a:endParaRPr lang="en-US" sz="2400" dirty="0">
              <a:latin typeface="Times New Roman"/>
              <a:ea typeface="Times New Roman"/>
            </a:endParaRPr>
          </a:p>
        </p:txBody>
      </p:sp>
      <p:sp>
        <p:nvSpPr>
          <p:cNvPr id="4" name="Slide Number Placeholder 3"/>
          <p:cNvSpPr>
            <a:spLocks noGrp="1"/>
          </p:cNvSpPr>
          <p:nvPr>
            <p:ph type="sldNum" sz="quarter" idx="12"/>
          </p:nvPr>
        </p:nvSpPr>
        <p:spPr/>
        <p:txBody>
          <a:bodyPr/>
          <a:lstStyle/>
          <a:p>
            <a:fld id="{BDA81EBD-E76A-4F41-A446-2C36F17D92D6}" type="slidenum">
              <a:rPr lang="en-US" smtClean="0"/>
              <a:pPr/>
              <a:t>81</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1344689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spcBef>
                <a:spcPts val="0"/>
              </a:spcBef>
              <a:spcAft>
                <a:spcPts val="0"/>
              </a:spcAft>
            </a:pPr>
            <a:r>
              <a:rPr lang="en-US" sz="2700" b="1" dirty="0">
                <a:latin typeface="Times New Roman"/>
                <a:ea typeface="Times New Roman"/>
              </a:rPr>
              <a:t>set AND shift: MANIPULATING THE POSITIONAL</a:t>
            </a:r>
            <a:r>
              <a:rPr lang="en-US" sz="2000" dirty="0">
                <a:latin typeface="Times New Roman"/>
                <a:ea typeface="Times New Roman"/>
              </a:rPr>
              <a:t/>
            </a:r>
            <a:br>
              <a:rPr lang="en-US" sz="2000" dirty="0">
                <a:latin typeface="Times New Roman"/>
                <a:ea typeface="Times New Roman"/>
              </a:rPr>
            </a:br>
            <a:r>
              <a:rPr lang="en-US" sz="2700" b="1" dirty="0" smtClean="0">
                <a:latin typeface="Times New Roman"/>
                <a:ea typeface="Times New Roman"/>
              </a:rPr>
              <a:t>PARAMETERS</a:t>
            </a:r>
            <a:endParaRPr lang="en-US" dirty="0"/>
          </a:p>
        </p:txBody>
      </p:sp>
      <p:sp>
        <p:nvSpPr>
          <p:cNvPr id="3" name="Content Placeholder 2"/>
          <p:cNvSpPr>
            <a:spLocks noGrp="1"/>
          </p:cNvSpPr>
          <p:nvPr>
            <p:ph idx="1"/>
          </p:nvPr>
        </p:nvSpPr>
        <p:spPr/>
        <p:txBody>
          <a:bodyPr>
            <a:normAutofit fontScale="85000" lnSpcReduction="20000"/>
          </a:bodyPr>
          <a:lstStyle/>
          <a:p>
            <a:pPr marL="0" marR="0">
              <a:spcBef>
                <a:spcPts val="0"/>
              </a:spcBef>
              <a:spcAft>
                <a:spcPts val="0"/>
              </a:spcAft>
            </a:pPr>
            <a:r>
              <a:rPr lang="en-US" dirty="0" smtClean="0">
                <a:latin typeface="Times New Roman"/>
                <a:ea typeface="Times New Roman"/>
              </a:rPr>
              <a:t>set</a:t>
            </a:r>
            <a:r>
              <a:rPr lang="en-US" dirty="0">
                <a:latin typeface="Times New Roman"/>
                <a:ea typeface="Times New Roman"/>
              </a:rPr>
              <a:t>: Set the positional parameters</a:t>
            </a:r>
            <a:endParaRPr lang="en-US" sz="2800" dirty="0">
              <a:latin typeface="Times New Roman"/>
              <a:ea typeface="Times New Roman"/>
            </a:endParaRPr>
          </a:p>
          <a:p>
            <a:pPr marL="0" marR="0">
              <a:spcBef>
                <a:spcPts val="0"/>
              </a:spcBef>
              <a:spcAft>
                <a:spcPts val="0"/>
              </a:spcAft>
            </a:pPr>
            <a:r>
              <a:rPr lang="en-US" dirty="0">
                <a:latin typeface="Times New Roman"/>
                <a:ea typeface="Times New Roman"/>
              </a:rPr>
              <a:t>set assigns its arguments to the positional parameters $1, $2 and so on.</a:t>
            </a:r>
            <a:endParaRPr lang="en-US" sz="2800" dirty="0">
              <a:latin typeface="Times New Roman"/>
              <a:ea typeface="Times New Roman"/>
            </a:endParaRPr>
          </a:p>
          <a:p>
            <a:pPr marL="0" marR="0">
              <a:spcBef>
                <a:spcPts val="0"/>
              </a:spcBef>
              <a:spcAft>
                <a:spcPts val="0"/>
              </a:spcAft>
            </a:pPr>
            <a:r>
              <a:rPr lang="en-US" dirty="0">
                <a:latin typeface="Times New Roman"/>
                <a:ea typeface="Times New Roman"/>
              </a:rPr>
              <a:t>This feature is especially useful for picking up individual fields from the output of a program.</a:t>
            </a:r>
            <a:endParaRPr lang="en-US" sz="2800" dirty="0">
              <a:latin typeface="Times New Roman"/>
              <a:ea typeface="Times New Roman"/>
            </a:endParaRPr>
          </a:p>
          <a:p>
            <a:pPr marL="0" marR="0" indent="0">
              <a:spcBef>
                <a:spcPts val="0"/>
              </a:spcBef>
              <a:spcAft>
                <a:spcPts val="0"/>
              </a:spcAft>
              <a:buNone/>
            </a:pPr>
            <a:endParaRPr lang="en-US" sz="2800" dirty="0">
              <a:latin typeface="Times New Roman"/>
              <a:ea typeface="Times New Roman"/>
            </a:endParaRPr>
          </a:p>
          <a:p>
            <a:pPr marL="0" marR="0">
              <a:spcBef>
                <a:spcPts val="0"/>
              </a:spcBef>
              <a:spcAft>
                <a:spcPts val="0"/>
              </a:spcAft>
            </a:pPr>
            <a:r>
              <a:rPr lang="en-US" dirty="0">
                <a:latin typeface="Times New Roman"/>
                <a:ea typeface="Times New Roman"/>
              </a:rPr>
              <a:t>Example</a:t>
            </a:r>
            <a:r>
              <a:rPr lang="en-US" dirty="0">
                <a:solidFill>
                  <a:srgbClr val="FF0000"/>
                </a:solidFill>
                <a:latin typeface="Times New Roman"/>
                <a:ea typeface="Times New Roman"/>
              </a:rPr>
              <a:t>:</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 set `date` #Output of date command assigned to positional parameters $1, $2 &amp; so on.</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 echo $*</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Sun Jan 13 15:40:13 IST 2013</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 echo “The date today is $2 $3 $6”</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The date today is Jan 13 2013</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82</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6786344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a:ea typeface="Times New Roman"/>
              </a:rPr>
              <a:t>shift: Shifting Arguments </a:t>
            </a:r>
            <a:r>
              <a:rPr lang="en-US" b="1" dirty="0" smtClean="0">
                <a:latin typeface="Times New Roman"/>
                <a:ea typeface="Times New Roman"/>
              </a:rPr>
              <a:t>Left</a:t>
            </a:r>
            <a:endParaRPr lang="en-US" dirty="0"/>
          </a:p>
        </p:txBody>
      </p:sp>
      <p:sp>
        <p:nvSpPr>
          <p:cNvPr id="3" name="Content Placeholder 2"/>
          <p:cNvSpPr>
            <a:spLocks noGrp="1"/>
          </p:cNvSpPr>
          <p:nvPr>
            <p:ph idx="1"/>
          </p:nvPr>
        </p:nvSpPr>
        <p:spPr>
          <a:xfrm>
            <a:off x="304800" y="1143000"/>
            <a:ext cx="8382000" cy="5715000"/>
          </a:xfrm>
        </p:spPr>
        <p:txBody>
          <a:bodyPr>
            <a:noAutofit/>
          </a:bodyPr>
          <a:lstStyle/>
          <a:p>
            <a:pPr marL="0" marR="0">
              <a:spcBef>
                <a:spcPts val="0"/>
              </a:spcBef>
              <a:spcAft>
                <a:spcPts val="0"/>
              </a:spcAft>
            </a:pPr>
            <a:r>
              <a:rPr lang="en-US" sz="2400" dirty="0" smtClean="0">
                <a:latin typeface="Times New Roman"/>
                <a:ea typeface="Times New Roman"/>
              </a:rPr>
              <a:t>shift </a:t>
            </a:r>
            <a:r>
              <a:rPr lang="en-US" sz="2400" dirty="0">
                <a:latin typeface="Times New Roman"/>
                <a:ea typeface="Times New Roman"/>
              </a:rPr>
              <a:t>transfers the contents of a positional parameters to its immediate lower numbered one.</a:t>
            </a:r>
          </a:p>
          <a:p>
            <a:pPr marL="0" marR="0">
              <a:spcBef>
                <a:spcPts val="0"/>
              </a:spcBef>
              <a:spcAft>
                <a:spcPts val="0"/>
              </a:spcAft>
            </a:pPr>
            <a:r>
              <a:rPr lang="en-US" sz="2400" dirty="0">
                <a:latin typeface="Times New Roman"/>
                <a:ea typeface="Times New Roman"/>
              </a:rPr>
              <a:t>This is done as many times as the statement is called</a:t>
            </a:r>
            <a:r>
              <a:rPr lang="en-US" sz="2400" dirty="0" smtClean="0">
                <a:latin typeface="Times New Roman"/>
                <a:ea typeface="Times New Roman"/>
              </a:rPr>
              <a:t>.</a:t>
            </a:r>
            <a:endParaRPr lang="en-US" sz="2400" dirty="0">
              <a:latin typeface="Times New Roman"/>
              <a:ea typeface="Times New Roman"/>
            </a:endParaRPr>
          </a:p>
          <a:p>
            <a:pPr marL="0" marR="0">
              <a:spcBef>
                <a:spcPts val="0"/>
              </a:spcBef>
              <a:spcAft>
                <a:spcPts val="0"/>
              </a:spcAft>
            </a:pPr>
            <a:r>
              <a:rPr lang="en-US" sz="2400" dirty="0">
                <a:latin typeface="Times New Roman"/>
                <a:ea typeface="Times New Roman"/>
              </a:rPr>
              <a:t>Example</a:t>
            </a:r>
            <a:r>
              <a:rPr lang="en-US" sz="2400" dirty="0">
                <a:solidFill>
                  <a:srgbClr val="FF0000"/>
                </a:solidFill>
                <a:latin typeface="Times New Roman"/>
                <a:ea typeface="Times New Roman"/>
              </a:rPr>
              <a:t>:</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 set `date`</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 echo $*</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Sun Jan 13 15:40:13 IST 2013</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 echo $1 $2 $3</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Sun Jan 13</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 shift #Shifts 1 place</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Jan 13 15:40:13</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 echo $1 $2 $3</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 shift 2 #Shifts 2 places</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 echo $1 $2 $3</a:t>
            </a:r>
            <a:endParaRPr lang="en-US" sz="24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15:40:13 IST 2013</a:t>
            </a:r>
            <a:endParaRPr lang="en-US" sz="2400" dirty="0">
              <a:latin typeface="Times New Roman"/>
              <a:ea typeface="Times New Roman"/>
            </a:endParaRP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83</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6040961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a:ea typeface="Times New Roman"/>
              </a:rPr>
              <a:t>The Here Document </a:t>
            </a:r>
            <a:r>
              <a:rPr lang="en-US" b="1" dirty="0" smtClean="0">
                <a:latin typeface="Times New Roman"/>
                <a:ea typeface="Times New Roman"/>
              </a:rPr>
              <a:t>(&lt;&lt;)</a:t>
            </a:r>
            <a:endParaRPr lang="en-US" dirty="0"/>
          </a:p>
        </p:txBody>
      </p:sp>
      <p:sp>
        <p:nvSpPr>
          <p:cNvPr id="3" name="Content Placeholder 2"/>
          <p:cNvSpPr>
            <a:spLocks noGrp="1"/>
          </p:cNvSpPr>
          <p:nvPr>
            <p:ph idx="1"/>
          </p:nvPr>
        </p:nvSpPr>
        <p:spPr/>
        <p:txBody>
          <a:bodyPr>
            <a:normAutofit fontScale="85000" lnSpcReduction="10000"/>
          </a:bodyPr>
          <a:lstStyle/>
          <a:p>
            <a:pPr marL="0" marR="0">
              <a:spcBef>
                <a:spcPts val="0"/>
              </a:spcBef>
              <a:spcAft>
                <a:spcPts val="0"/>
              </a:spcAft>
            </a:pPr>
            <a:r>
              <a:rPr lang="en-US" dirty="0" smtClean="0">
                <a:latin typeface="Times New Roman"/>
                <a:ea typeface="Times New Roman"/>
              </a:rPr>
              <a:t>The </a:t>
            </a:r>
            <a:r>
              <a:rPr lang="en-US" dirty="0">
                <a:latin typeface="Times New Roman"/>
                <a:ea typeface="Times New Roman"/>
              </a:rPr>
              <a:t>shell uses the &lt;&lt; symbol to read data from the same file containing the script. This is referred to as a here document, signifying that the data is here rather than in aspirate file. Any command using standard input can </a:t>
            </a:r>
            <a:r>
              <a:rPr lang="en-US" dirty="0" err="1">
                <a:latin typeface="Times New Roman"/>
                <a:ea typeface="Times New Roman"/>
              </a:rPr>
              <a:t>slo</a:t>
            </a:r>
            <a:r>
              <a:rPr lang="en-US" dirty="0">
                <a:latin typeface="Times New Roman"/>
                <a:ea typeface="Times New Roman"/>
              </a:rPr>
              <a:t> take input from a here document.</a:t>
            </a:r>
            <a:endParaRPr lang="en-US" sz="2800" dirty="0">
              <a:latin typeface="Times New Roman"/>
              <a:ea typeface="Times New Roman"/>
            </a:endParaRPr>
          </a:p>
          <a:p>
            <a:pPr marL="0" marR="0">
              <a:spcBef>
                <a:spcPts val="0"/>
              </a:spcBef>
              <a:spcAft>
                <a:spcPts val="0"/>
              </a:spcAft>
            </a:pPr>
            <a:r>
              <a:rPr lang="en-US" dirty="0">
                <a:solidFill>
                  <a:srgbClr val="FF0000"/>
                </a:solidFill>
                <a:latin typeface="Times New Roman"/>
                <a:ea typeface="Times New Roman"/>
              </a:rPr>
              <a:t>Example:</a:t>
            </a:r>
            <a:endParaRPr lang="en-US" sz="2800" dirty="0">
              <a:latin typeface="Times New Roman"/>
              <a:ea typeface="Times New Roman"/>
            </a:endParaRPr>
          </a:p>
          <a:p>
            <a:pPr marL="0" marR="0" indent="0">
              <a:spcBef>
                <a:spcPts val="0"/>
              </a:spcBef>
              <a:spcAft>
                <a:spcPts val="0"/>
              </a:spcAft>
              <a:buNone/>
            </a:pPr>
            <a:r>
              <a:rPr lang="en-US" dirty="0" err="1">
                <a:solidFill>
                  <a:srgbClr val="FF0000"/>
                </a:solidFill>
                <a:latin typeface="Times New Roman"/>
                <a:ea typeface="Times New Roman"/>
              </a:rPr>
              <a:t>mailx</a:t>
            </a:r>
            <a:r>
              <a:rPr lang="en-US" dirty="0">
                <a:solidFill>
                  <a:srgbClr val="FF0000"/>
                </a:solidFill>
                <a:latin typeface="Times New Roman"/>
                <a:ea typeface="Times New Roman"/>
              </a:rPr>
              <a:t> </a:t>
            </a:r>
            <a:r>
              <a:rPr lang="en-US" dirty="0" err="1">
                <a:solidFill>
                  <a:srgbClr val="FF0000"/>
                </a:solidFill>
                <a:latin typeface="Times New Roman"/>
                <a:ea typeface="Times New Roman"/>
              </a:rPr>
              <a:t>kumar</a:t>
            </a:r>
            <a:r>
              <a:rPr lang="en-US" dirty="0">
                <a:solidFill>
                  <a:srgbClr val="FF0000"/>
                </a:solidFill>
                <a:latin typeface="Times New Roman"/>
                <a:ea typeface="Times New Roman"/>
              </a:rPr>
              <a:t> &lt;&lt; MARK</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Your program for printing the invoices has been</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executed on `</a:t>
            </a:r>
            <a:r>
              <a:rPr lang="en-US" dirty="0" err="1">
                <a:solidFill>
                  <a:srgbClr val="FF0000"/>
                </a:solidFill>
                <a:latin typeface="Times New Roman"/>
                <a:ea typeface="Times New Roman"/>
              </a:rPr>
              <a:t>date`.Check</a:t>
            </a:r>
            <a:r>
              <a:rPr lang="en-US" dirty="0">
                <a:solidFill>
                  <a:srgbClr val="FF0000"/>
                </a:solidFill>
                <a:latin typeface="Times New Roman"/>
                <a:ea typeface="Times New Roman"/>
              </a:rPr>
              <a:t> the print queue</a:t>
            </a:r>
            <a:endParaRPr lang="en-US" sz="2800" dirty="0">
              <a:latin typeface="Times New Roman"/>
              <a:ea typeface="Times New Roman"/>
            </a:endParaRPr>
          </a:p>
          <a:p>
            <a:pPr marL="0" marR="0" indent="0">
              <a:spcBef>
                <a:spcPts val="0"/>
              </a:spcBef>
              <a:spcAft>
                <a:spcPts val="0"/>
              </a:spcAft>
              <a:buNone/>
            </a:pPr>
            <a:r>
              <a:rPr lang="en-US" dirty="0">
                <a:solidFill>
                  <a:srgbClr val="FF0000"/>
                </a:solidFill>
                <a:latin typeface="Times New Roman"/>
                <a:ea typeface="Times New Roman"/>
              </a:rPr>
              <a:t>The updated file is</a:t>
            </a:r>
            <a:endParaRPr lang="en-US" sz="2800" dirty="0">
              <a:latin typeface="Times New Roman"/>
              <a:ea typeface="Times New Roman"/>
            </a:endParaRPr>
          </a:p>
          <a:p>
            <a:pPr marL="0" indent="0">
              <a:buNone/>
            </a:pPr>
            <a:r>
              <a:rPr lang="en-US" dirty="0">
                <a:solidFill>
                  <a:srgbClr val="FF0000"/>
                </a:solidFill>
                <a:latin typeface="Times New Roman"/>
                <a:ea typeface="Times New Roman"/>
              </a:rPr>
              <a:t>$</a:t>
            </a:r>
            <a:r>
              <a:rPr lang="en-US" dirty="0" err="1">
                <a:solidFill>
                  <a:srgbClr val="FF0000"/>
                </a:solidFill>
                <a:latin typeface="Times New Roman"/>
                <a:ea typeface="Times New Roman"/>
              </a:rPr>
              <a:t>flname</a:t>
            </a:r>
            <a:r>
              <a:rPr lang="en-US" dirty="0">
                <a:solidFill>
                  <a:srgbClr val="FF0000"/>
                </a:solidFill>
                <a:latin typeface="Times New Roman"/>
                <a:ea typeface="Times New Roman"/>
              </a:rPr>
              <a:t> MARK</a:t>
            </a:r>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84</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459043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629400"/>
          </a:xfrm>
        </p:spPr>
        <p:txBody>
          <a:bodyPr>
            <a:noAutofit/>
          </a:bodyPr>
          <a:lstStyle/>
          <a:p>
            <a:pPr marL="0" marR="0">
              <a:spcBef>
                <a:spcPts val="0"/>
              </a:spcBef>
              <a:spcAft>
                <a:spcPts val="0"/>
              </a:spcAft>
            </a:pPr>
            <a:r>
              <a:rPr lang="en-US" sz="1800" dirty="0">
                <a:latin typeface="Times New Roman"/>
                <a:ea typeface="Times New Roman"/>
              </a:rPr>
              <a:t>The string (MARK) is delimiter. The shell treats every line following the command and delimited by MARK as input to the command. Kumar at the other end will see three lines of message text with the date inserted by command. The word MARK itself doesn’t show up.</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Using Here Document with Interactive Programs:</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A shell script can be made to work non-interactively by supplying inputs through here</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document.</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Example:</a:t>
            </a:r>
            <a:endParaRPr lang="en-US" sz="1600" dirty="0">
              <a:latin typeface="Times New Roman"/>
              <a:ea typeface="Times New Roman"/>
            </a:endParaRPr>
          </a:p>
          <a:p>
            <a:pPr marL="0" marR="0">
              <a:spcBef>
                <a:spcPts val="0"/>
              </a:spcBef>
              <a:spcAft>
                <a:spcPts val="0"/>
              </a:spcAft>
            </a:pPr>
            <a:r>
              <a:rPr lang="en-US" sz="1800" dirty="0">
                <a:solidFill>
                  <a:srgbClr val="FF0000"/>
                </a:solidFill>
                <a:latin typeface="Times New Roman"/>
                <a:ea typeface="Times New Roman"/>
              </a:rPr>
              <a:t>$ search.sh &lt;&lt;</a:t>
            </a:r>
            <a:endParaRPr lang="en-US" sz="1600" dirty="0">
              <a:latin typeface="Times New Roman"/>
              <a:ea typeface="Times New Roman"/>
            </a:endParaRPr>
          </a:p>
          <a:p>
            <a:pPr marL="0" marR="0">
              <a:spcBef>
                <a:spcPts val="0"/>
              </a:spcBef>
              <a:spcAft>
                <a:spcPts val="0"/>
              </a:spcAft>
            </a:pPr>
            <a:r>
              <a:rPr lang="en-US" sz="1800" dirty="0">
                <a:solidFill>
                  <a:srgbClr val="FF0000"/>
                </a:solidFill>
                <a:latin typeface="Times New Roman"/>
                <a:ea typeface="Times New Roman"/>
              </a:rPr>
              <a:t>END &gt; director</a:t>
            </a:r>
            <a:endParaRPr lang="en-US" sz="1600" dirty="0">
              <a:latin typeface="Times New Roman"/>
              <a:ea typeface="Times New Roman"/>
            </a:endParaRPr>
          </a:p>
          <a:p>
            <a:pPr marL="0" marR="0">
              <a:spcBef>
                <a:spcPts val="0"/>
              </a:spcBef>
              <a:spcAft>
                <a:spcPts val="0"/>
              </a:spcAft>
            </a:pPr>
            <a:r>
              <a:rPr lang="en-US" sz="1800" dirty="0">
                <a:solidFill>
                  <a:srgbClr val="FF0000"/>
                </a:solidFill>
                <a:latin typeface="Times New Roman"/>
                <a:ea typeface="Times New Roman"/>
              </a:rPr>
              <a:t>&gt;</a:t>
            </a:r>
            <a:r>
              <a:rPr lang="en-US" sz="1800" dirty="0" err="1">
                <a:solidFill>
                  <a:srgbClr val="FF0000"/>
                </a:solidFill>
                <a:latin typeface="Times New Roman"/>
                <a:ea typeface="Times New Roman"/>
              </a:rPr>
              <a:t>emp.lst</a:t>
            </a:r>
            <a:endParaRPr lang="en-US" sz="1600" dirty="0">
              <a:latin typeface="Times New Roman"/>
              <a:ea typeface="Times New Roman"/>
            </a:endParaRPr>
          </a:p>
          <a:p>
            <a:pPr marL="0" marR="0">
              <a:spcBef>
                <a:spcPts val="0"/>
              </a:spcBef>
              <a:spcAft>
                <a:spcPts val="0"/>
              </a:spcAft>
            </a:pPr>
            <a:r>
              <a:rPr lang="en-US" sz="1800" dirty="0">
                <a:solidFill>
                  <a:srgbClr val="FF0000"/>
                </a:solidFill>
                <a:latin typeface="Times New Roman"/>
                <a:ea typeface="Times New Roman"/>
              </a:rPr>
              <a:t>&gt;END</a:t>
            </a:r>
            <a:endParaRPr lang="en-US" sz="1600" dirty="0">
              <a:latin typeface="Times New Roman"/>
              <a:ea typeface="Times New Roman"/>
            </a:endParaRPr>
          </a:p>
          <a:p>
            <a:pPr marL="0" marR="0">
              <a:spcBef>
                <a:spcPts val="0"/>
              </a:spcBef>
              <a:spcAft>
                <a:spcPts val="0"/>
              </a:spcAft>
            </a:pPr>
            <a:r>
              <a:rPr lang="en-US" sz="1800" b="1" dirty="0">
                <a:latin typeface="Times New Roman"/>
                <a:ea typeface="Times New Roman"/>
              </a:rPr>
              <a:t>Output:</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Enter the pattern to be searched: Enter the file to be used: Searching for director from file</a:t>
            </a:r>
            <a:endParaRPr lang="en-US" sz="1600" dirty="0">
              <a:latin typeface="Times New Roman"/>
              <a:ea typeface="Times New Roman"/>
            </a:endParaRPr>
          </a:p>
          <a:p>
            <a:pPr marL="0" marR="0">
              <a:spcBef>
                <a:spcPts val="0"/>
              </a:spcBef>
              <a:spcAft>
                <a:spcPts val="0"/>
              </a:spcAft>
            </a:pPr>
            <a:r>
              <a:rPr lang="en-US" sz="1800" dirty="0" err="1">
                <a:latin typeface="Times New Roman"/>
                <a:ea typeface="Times New Roman"/>
              </a:rPr>
              <a:t>emp.lst</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9876 Jai Sharma Director Productions</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2356 </a:t>
            </a:r>
            <a:r>
              <a:rPr lang="en-US" sz="1800" dirty="0" err="1">
                <a:latin typeface="Times New Roman"/>
                <a:ea typeface="Times New Roman"/>
              </a:rPr>
              <a:t>Rohit</a:t>
            </a:r>
            <a:r>
              <a:rPr lang="en-US" sz="1800" dirty="0">
                <a:latin typeface="Times New Roman"/>
                <a:ea typeface="Times New Roman"/>
              </a:rPr>
              <a:t> Director Sales</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Selected records shown above.</a:t>
            </a:r>
            <a:endParaRPr lang="en-US" sz="1600" dirty="0">
              <a:latin typeface="Times New Roman"/>
              <a:ea typeface="Times New Roman"/>
            </a:endParaRPr>
          </a:p>
          <a:p>
            <a:pPr marL="0" marR="0">
              <a:spcBef>
                <a:spcPts val="0"/>
              </a:spcBef>
              <a:spcAft>
                <a:spcPts val="0"/>
              </a:spcAft>
            </a:pPr>
            <a:r>
              <a:rPr lang="en-US" sz="1800" dirty="0">
                <a:latin typeface="Times New Roman"/>
                <a:ea typeface="Times New Roman"/>
              </a:rPr>
              <a:t>The script search.sh will run non-interactively and display the lines containing “director” in the file </a:t>
            </a:r>
            <a:r>
              <a:rPr lang="en-US" sz="1800" dirty="0" err="1">
                <a:latin typeface="Times New Roman"/>
                <a:ea typeface="Times New Roman"/>
              </a:rPr>
              <a:t>emp.lst</a:t>
            </a:r>
            <a:r>
              <a:rPr lang="en-US" sz="1800" dirty="0" smtClean="0">
                <a:latin typeface="Times New Roman"/>
                <a:ea typeface="Times New Roman"/>
              </a:rPr>
              <a:t>.</a:t>
            </a:r>
            <a:endParaRPr lang="en-US" sz="1600" dirty="0">
              <a:latin typeface="Times New Roman"/>
              <a:ea typeface="Times New Roman"/>
            </a:endParaRPr>
          </a:p>
          <a:p>
            <a:endParaRPr lang="en-US" sz="18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85</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9586952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a:ea typeface="Times New Roman"/>
              </a:rPr>
              <a:t>trap: interrupting a </a:t>
            </a:r>
            <a:r>
              <a:rPr lang="en-US" b="1" dirty="0" smtClean="0">
                <a:latin typeface="Times New Roman"/>
                <a:ea typeface="Times New Roman"/>
              </a:rPr>
              <a:t>Program</a:t>
            </a:r>
            <a:endParaRPr lang="en-US" dirty="0"/>
          </a:p>
        </p:txBody>
      </p:sp>
      <p:sp>
        <p:nvSpPr>
          <p:cNvPr id="3" name="Content Placeholder 2"/>
          <p:cNvSpPr>
            <a:spLocks noGrp="1"/>
          </p:cNvSpPr>
          <p:nvPr>
            <p:ph idx="1"/>
          </p:nvPr>
        </p:nvSpPr>
        <p:spPr/>
        <p:txBody>
          <a:bodyPr>
            <a:normAutofit/>
          </a:bodyPr>
          <a:lstStyle/>
          <a:p>
            <a:pPr marL="0" marR="0">
              <a:spcBef>
                <a:spcPts val="0"/>
              </a:spcBef>
              <a:spcAft>
                <a:spcPts val="0"/>
              </a:spcAft>
            </a:pPr>
            <a:r>
              <a:rPr lang="en-US" dirty="0" smtClean="0">
                <a:latin typeface="Times New Roman"/>
                <a:ea typeface="Times New Roman"/>
              </a:rPr>
              <a:t>Normally</a:t>
            </a:r>
            <a:r>
              <a:rPr lang="en-US" dirty="0">
                <a:latin typeface="Times New Roman"/>
                <a:ea typeface="Times New Roman"/>
              </a:rPr>
              <a:t>, the shell scripts terminate whenever the interrupt key is pressed. </a:t>
            </a:r>
            <a:endParaRPr lang="en-US" dirty="0" smtClean="0">
              <a:latin typeface="Times New Roman"/>
              <a:ea typeface="Times New Roman"/>
            </a:endParaRPr>
          </a:p>
          <a:p>
            <a:pPr>
              <a:spcBef>
                <a:spcPts val="0"/>
              </a:spcBef>
            </a:pPr>
            <a:r>
              <a:rPr lang="en-US" dirty="0" smtClean="0">
                <a:latin typeface="Times New Roman"/>
                <a:ea typeface="Times New Roman"/>
              </a:rPr>
              <a:t>It </a:t>
            </a:r>
            <a:r>
              <a:rPr lang="en-US" dirty="0">
                <a:latin typeface="Times New Roman"/>
                <a:ea typeface="Times New Roman"/>
              </a:rPr>
              <a:t>is not a good programming practice because a lot of temporary files will be stored on </a:t>
            </a:r>
            <a:r>
              <a:rPr lang="en-US" dirty="0" smtClean="0">
                <a:latin typeface="Times New Roman"/>
                <a:ea typeface="Times New Roman"/>
              </a:rPr>
              <a:t>disk.</a:t>
            </a:r>
          </a:p>
          <a:p>
            <a:pPr>
              <a:spcBef>
                <a:spcPts val="0"/>
              </a:spcBef>
            </a:pPr>
            <a:r>
              <a:rPr lang="en-US" dirty="0" smtClean="0">
                <a:latin typeface="Times New Roman"/>
                <a:ea typeface="Times New Roman"/>
              </a:rPr>
              <a:t>The </a:t>
            </a:r>
            <a:r>
              <a:rPr lang="en-US" dirty="0">
                <a:latin typeface="Times New Roman"/>
                <a:ea typeface="Times New Roman"/>
              </a:rPr>
              <a:t>trap statement lets you do the things you want to do when a script receives a signal. </a:t>
            </a:r>
            <a:endParaRPr lang="en-US" dirty="0" smtClean="0">
              <a:latin typeface="Times New Roman"/>
              <a:ea typeface="Times New Roman"/>
            </a:endParaRPr>
          </a:p>
          <a:p>
            <a:pPr>
              <a:spcBef>
                <a:spcPts val="0"/>
              </a:spcBef>
            </a:pPr>
            <a:r>
              <a:rPr lang="en-US" dirty="0" smtClean="0">
                <a:latin typeface="Times New Roman"/>
                <a:ea typeface="Times New Roman"/>
              </a:rPr>
              <a:t>The </a:t>
            </a:r>
            <a:r>
              <a:rPr lang="en-US" dirty="0">
                <a:latin typeface="Times New Roman"/>
                <a:ea typeface="Times New Roman"/>
              </a:rPr>
              <a:t>trap statement is normally placed at the beginning of the shell script and uses two lists:</a:t>
            </a:r>
            <a:endParaRPr lang="en-US" sz="2800" dirty="0">
              <a:latin typeface="Times New Roman"/>
              <a:ea typeface="Times New Roman"/>
            </a:endParaRPr>
          </a:p>
          <a:p>
            <a:endParaRPr lang="en-US"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86</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34643490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noAutofit/>
          </a:bodyPr>
          <a:lstStyle/>
          <a:p>
            <a:pPr marL="0" marR="0">
              <a:spcBef>
                <a:spcPts val="0"/>
              </a:spcBef>
              <a:spcAft>
                <a:spcPts val="0"/>
              </a:spcAft>
            </a:pPr>
            <a:r>
              <a:rPr lang="en-US" sz="2400" dirty="0">
                <a:latin typeface="Times New Roman"/>
                <a:ea typeface="Times New Roman"/>
              </a:rPr>
              <a:t>trap ‘</a:t>
            </a:r>
            <a:r>
              <a:rPr lang="en-US" sz="2400" dirty="0" err="1">
                <a:latin typeface="Times New Roman"/>
                <a:ea typeface="Times New Roman"/>
              </a:rPr>
              <a:t>command_list</a:t>
            </a:r>
            <a:r>
              <a:rPr lang="en-US" sz="2400" dirty="0">
                <a:latin typeface="Times New Roman"/>
                <a:ea typeface="Times New Roman"/>
              </a:rPr>
              <a:t>’ </a:t>
            </a:r>
            <a:r>
              <a:rPr lang="en-US" sz="2400" dirty="0" err="1">
                <a:latin typeface="Times New Roman"/>
                <a:ea typeface="Times New Roman"/>
              </a:rPr>
              <a:t>signal_list</a:t>
            </a:r>
            <a:endParaRPr lang="en-US" sz="2000" dirty="0">
              <a:latin typeface="Times New Roman"/>
              <a:ea typeface="Times New Roman"/>
            </a:endParaRPr>
          </a:p>
          <a:p>
            <a:pPr marL="0" marR="0">
              <a:spcBef>
                <a:spcPts val="0"/>
              </a:spcBef>
              <a:spcAft>
                <a:spcPts val="0"/>
              </a:spcAft>
            </a:pPr>
            <a:r>
              <a:rPr lang="en-US" sz="2400" dirty="0">
                <a:latin typeface="Times New Roman"/>
                <a:ea typeface="Times New Roman"/>
              </a:rPr>
              <a:t>When a script is sent any of the signals in </a:t>
            </a:r>
            <a:r>
              <a:rPr lang="en-US" sz="2400" dirty="0" err="1">
                <a:latin typeface="Times New Roman"/>
                <a:ea typeface="Times New Roman"/>
              </a:rPr>
              <a:t>signal_list</a:t>
            </a:r>
            <a:r>
              <a:rPr lang="en-US" sz="2400" dirty="0">
                <a:latin typeface="Times New Roman"/>
                <a:ea typeface="Times New Roman"/>
              </a:rPr>
              <a:t>, trap executes the commands in </a:t>
            </a:r>
            <a:r>
              <a:rPr lang="en-US" sz="2400" dirty="0" err="1">
                <a:latin typeface="Times New Roman"/>
                <a:ea typeface="Times New Roman"/>
              </a:rPr>
              <a:t>command_list</a:t>
            </a:r>
            <a:r>
              <a:rPr lang="en-US" sz="2400" dirty="0">
                <a:latin typeface="Times New Roman"/>
                <a:ea typeface="Times New Roman"/>
              </a:rPr>
              <a:t>. The signal list can contain the integer values or names (without SIG prefix) of one or more signals – the ones used with the kill command.</a:t>
            </a:r>
            <a:endParaRPr lang="en-US" sz="2000" dirty="0">
              <a:latin typeface="Times New Roman"/>
              <a:ea typeface="Times New Roman"/>
            </a:endParaRPr>
          </a:p>
          <a:p>
            <a:pPr marL="0" marR="0">
              <a:spcBef>
                <a:spcPts val="0"/>
              </a:spcBef>
              <a:spcAft>
                <a:spcPts val="0"/>
              </a:spcAft>
            </a:pPr>
            <a:r>
              <a:rPr lang="en-US" sz="2400" dirty="0">
                <a:latin typeface="Times New Roman"/>
                <a:ea typeface="Times New Roman"/>
              </a:rPr>
              <a:t>Example: To remove all temporary files named after the PID number of the shell:</a:t>
            </a:r>
            <a:endParaRPr lang="en-US" sz="2000" dirty="0">
              <a:latin typeface="Times New Roman"/>
              <a:ea typeface="Times New Roman"/>
            </a:endParaRPr>
          </a:p>
          <a:p>
            <a:pPr marL="0" marR="0">
              <a:spcBef>
                <a:spcPts val="0"/>
              </a:spcBef>
              <a:spcAft>
                <a:spcPts val="0"/>
              </a:spcAft>
            </a:pPr>
            <a:r>
              <a:rPr lang="en-US" sz="2400" dirty="0">
                <a:latin typeface="Times New Roman"/>
                <a:ea typeface="Times New Roman"/>
              </a:rPr>
              <a:t>trap ‘</a:t>
            </a:r>
            <a:r>
              <a:rPr lang="en-US" sz="2400" dirty="0" err="1">
                <a:latin typeface="Times New Roman"/>
                <a:ea typeface="Times New Roman"/>
              </a:rPr>
              <a:t>rm</a:t>
            </a:r>
            <a:r>
              <a:rPr lang="en-US" sz="2400" dirty="0">
                <a:latin typeface="Times New Roman"/>
                <a:ea typeface="Times New Roman"/>
              </a:rPr>
              <a:t> $$* ; echo “Program Interrupted” ; exit’ HUP INT TERM trap is a signal</a:t>
            </a:r>
            <a:endParaRPr lang="en-US" sz="2000" dirty="0">
              <a:latin typeface="Times New Roman"/>
              <a:ea typeface="Times New Roman"/>
            </a:endParaRPr>
          </a:p>
          <a:p>
            <a:pPr marL="0" marR="0">
              <a:spcBef>
                <a:spcPts val="0"/>
              </a:spcBef>
              <a:spcAft>
                <a:spcPts val="0"/>
              </a:spcAft>
            </a:pPr>
            <a:r>
              <a:rPr lang="en-US" sz="2400" dirty="0">
                <a:latin typeface="Times New Roman"/>
                <a:ea typeface="Times New Roman"/>
              </a:rPr>
              <a:t>handler. It first removes all files expanded from $$*, echoes a message and finally</a:t>
            </a:r>
            <a:endParaRPr lang="en-US" sz="2000" dirty="0">
              <a:latin typeface="Times New Roman"/>
              <a:ea typeface="Times New Roman"/>
            </a:endParaRPr>
          </a:p>
          <a:p>
            <a:pPr marL="0" marR="0">
              <a:spcBef>
                <a:spcPts val="0"/>
              </a:spcBef>
              <a:spcAft>
                <a:spcPts val="0"/>
              </a:spcAft>
            </a:pPr>
            <a:r>
              <a:rPr lang="en-US" sz="2400" dirty="0">
                <a:latin typeface="Times New Roman"/>
                <a:ea typeface="Times New Roman"/>
              </a:rPr>
              <a:t>terminates the script when signals SIGHUP (1), SIGINT (2) or SIGTERM(15) are sent to the shell process running the script.</a:t>
            </a:r>
            <a:endParaRPr lang="en-US" sz="2000" dirty="0">
              <a:latin typeface="Times New Roman"/>
              <a:ea typeface="Times New Roman"/>
            </a:endParaRPr>
          </a:p>
          <a:p>
            <a:pPr marL="0" marR="0">
              <a:spcBef>
                <a:spcPts val="0"/>
              </a:spcBef>
              <a:spcAft>
                <a:spcPts val="0"/>
              </a:spcAft>
            </a:pPr>
            <a:r>
              <a:rPr lang="en-US" sz="2400" dirty="0">
                <a:latin typeface="Times New Roman"/>
                <a:ea typeface="Times New Roman"/>
              </a:rPr>
              <a:t>A script can also be made to ignore the signals by using a null command list.</a:t>
            </a:r>
            <a:endParaRPr lang="en-US" sz="20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Example:</a:t>
            </a:r>
            <a:endParaRPr lang="en-US" sz="2000" dirty="0">
              <a:latin typeface="Times New Roman"/>
              <a:ea typeface="Times New Roman"/>
            </a:endParaRPr>
          </a:p>
          <a:p>
            <a:pPr marL="0" marR="0">
              <a:spcBef>
                <a:spcPts val="0"/>
              </a:spcBef>
              <a:spcAft>
                <a:spcPts val="0"/>
              </a:spcAft>
            </a:pPr>
            <a:r>
              <a:rPr lang="en-US" sz="2400" dirty="0">
                <a:solidFill>
                  <a:srgbClr val="FF0000"/>
                </a:solidFill>
                <a:latin typeface="Times New Roman"/>
                <a:ea typeface="Times New Roman"/>
              </a:rPr>
              <a:t>trap ‘’ 1 2 15</a:t>
            </a:r>
            <a:endParaRPr lang="en-US" sz="2000" dirty="0">
              <a:latin typeface="Times New Roman"/>
              <a:ea typeface="Times New Roman"/>
            </a:endParaRPr>
          </a:p>
          <a:p>
            <a:endParaRPr lang="en-US" sz="2400" dirty="0"/>
          </a:p>
        </p:txBody>
      </p:sp>
      <p:sp>
        <p:nvSpPr>
          <p:cNvPr id="4" name="Slide Number Placeholder 3"/>
          <p:cNvSpPr>
            <a:spLocks noGrp="1"/>
          </p:cNvSpPr>
          <p:nvPr>
            <p:ph type="sldNum" sz="quarter" idx="12"/>
          </p:nvPr>
        </p:nvSpPr>
        <p:spPr/>
        <p:txBody>
          <a:bodyPr/>
          <a:lstStyle/>
          <a:p>
            <a:fld id="{BDA81EBD-E76A-4F41-A446-2C36F17D92D6}" type="slidenum">
              <a:rPr lang="en-US" smtClean="0"/>
              <a:pPr/>
              <a:t>87</a:t>
            </a:fld>
            <a:endParaRPr lang="en-US"/>
          </a:p>
        </p:txBody>
      </p:sp>
      <p:sp>
        <p:nvSpPr>
          <p:cNvPr id="5" name="Footer Placeholder 4"/>
          <p:cNvSpPr>
            <a:spLocks noGrp="1"/>
          </p:cNvSpPr>
          <p:nvPr>
            <p:ph type="ftr" sz="quarter" idx="11"/>
          </p:nvPr>
        </p:nvSpPr>
        <p:spPr/>
        <p:txBody>
          <a:bodyPr/>
          <a:lstStyle/>
          <a:p>
            <a:r>
              <a:rPr lang="en-US" smtClean="0"/>
              <a:t>Dr. Rekha B Venkatapur, Prof &amp; Head,CSE</a:t>
            </a:r>
            <a:endParaRPr lang="en-US"/>
          </a:p>
        </p:txBody>
      </p:sp>
    </p:spTree>
    <p:extLst>
      <p:ext uri="{BB962C8B-B14F-4D97-AF65-F5344CB8AC3E}">
        <p14:creationId xmlns="" xmlns:p14="http://schemas.microsoft.com/office/powerpoint/2010/main" val="267795655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Dr. Rekha B Venkatapur, Prof &amp; Head,CSE</a:t>
            </a:r>
            <a:endParaRPr lang="en-US"/>
          </a:p>
        </p:txBody>
      </p:sp>
      <p:sp>
        <p:nvSpPr>
          <p:cNvPr id="5" name="Slide Number Placeholder 4"/>
          <p:cNvSpPr>
            <a:spLocks noGrp="1"/>
          </p:cNvSpPr>
          <p:nvPr>
            <p:ph type="sldNum" sz="quarter" idx="12"/>
          </p:nvPr>
        </p:nvSpPr>
        <p:spPr/>
        <p:txBody>
          <a:bodyPr/>
          <a:lstStyle/>
          <a:p>
            <a:fld id="{BDA81EBD-E76A-4F41-A446-2C36F17D92D6}" type="slidenum">
              <a:rPr lang="en-US" smtClean="0"/>
              <a:pPr/>
              <a:t>88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p:cNvSpPr>
            <a:spLocks noGrp="1"/>
          </p:cNvSpPr>
          <p:nvPr>
            <p:ph type="ftr" sz="quarter" idx="11"/>
          </p:nvPr>
        </p:nvSpPr>
        <p:spPr/>
        <p:txBody>
          <a:bodyPr/>
          <a:lstStyle/>
          <a:p>
            <a:r>
              <a:rPr lang="en-US" smtClean="0"/>
              <a:t>Dr. Rekha B Venkatapur, Prof &amp; Head,CSE</a:t>
            </a:r>
            <a:endParaRPr lang="en-US" dirty="0"/>
          </a:p>
        </p:txBody>
      </p:sp>
      <p:sp>
        <p:nvSpPr>
          <p:cNvPr id="11" name="Slide Number Placeholder 10"/>
          <p:cNvSpPr>
            <a:spLocks noGrp="1"/>
          </p:cNvSpPr>
          <p:nvPr>
            <p:ph type="sldNum" sz="quarter" idx="12"/>
          </p:nvPr>
        </p:nvSpPr>
        <p:spPr/>
        <p:txBody>
          <a:bodyPr/>
          <a:lstStyle/>
          <a:p>
            <a:fld id="{BDA81EBD-E76A-4F41-A446-2C36F17D92D6}" type="slidenum">
              <a:rPr lang="en-US" smtClean="0"/>
              <a:pPr/>
              <a:t>9</a:t>
            </a:fld>
            <a:endParaRPr lang="en-US"/>
          </a:p>
        </p:txBody>
      </p:sp>
      <p:sp>
        <p:nvSpPr>
          <p:cNvPr id="2" name="Content Placeholder 1"/>
          <p:cNvSpPr>
            <a:spLocks noGrp="1"/>
          </p:cNvSpPr>
          <p:nvPr>
            <p:ph idx="1"/>
          </p:nvPr>
        </p:nvSpPr>
        <p:spPr/>
        <p:txBody>
          <a:bodyPr>
            <a:normAutofit fontScale="92500" lnSpcReduction="20000"/>
          </a:bodyPr>
          <a:lstStyle/>
          <a:p>
            <a:pPr marL="0" indent="0">
              <a:buNone/>
            </a:pPr>
            <a:r>
              <a:rPr lang="en-US" b="1" dirty="0" err="1"/>
              <a:t>Filetype</a:t>
            </a:r>
            <a:r>
              <a:rPr lang="en-US" b="1" dirty="0"/>
              <a:t> owner (</a:t>
            </a:r>
            <a:r>
              <a:rPr lang="en-US" b="1" dirty="0" err="1"/>
              <a:t>rwx</a:t>
            </a:r>
            <a:r>
              <a:rPr lang="en-US" b="1" dirty="0"/>
              <a:t>) </a:t>
            </a:r>
            <a:r>
              <a:rPr lang="en-US" b="1" dirty="0" err="1"/>
              <a:t>groupowner</a:t>
            </a:r>
            <a:r>
              <a:rPr lang="en-US" b="1" dirty="0"/>
              <a:t> (</a:t>
            </a:r>
            <a:r>
              <a:rPr lang="en-US" b="1" dirty="0" err="1"/>
              <a:t>rwx</a:t>
            </a:r>
            <a:r>
              <a:rPr lang="en-US" b="1" dirty="0"/>
              <a:t>) others (</a:t>
            </a:r>
            <a:r>
              <a:rPr lang="en-US" b="1" dirty="0" err="1"/>
              <a:t>rwx</a:t>
            </a:r>
            <a:r>
              <a:rPr lang="en-US" b="1" dirty="0"/>
              <a:t>)</a:t>
            </a:r>
            <a:endParaRPr lang="en-US" dirty="0"/>
          </a:p>
          <a:p>
            <a:pPr marL="0" indent="0">
              <a:buNone/>
            </a:pPr>
            <a:r>
              <a:rPr lang="en-US" dirty="0" smtClean="0"/>
              <a:t>Three-tiered </a:t>
            </a:r>
            <a:r>
              <a:rPr lang="en-US" dirty="0"/>
              <a:t>file protection system that determines a file’s access </a:t>
            </a:r>
            <a:r>
              <a:rPr lang="en-US" dirty="0" smtClean="0"/>
              <a:t>rights.</a:t>
            </a:r>
          </a:p>
          <a:p>
            <a:pPr marL="0" indent="0">
              <a:buNone/>
            </a:pPr>
            <a:r>
              <a:rPr lang="en-US" dirty="0" smtClean="0"/>
              <a:t>EX</a:t>
            </a:r>
          </a:p>
          <a:p>
            <a:pPr marL="0" indent="0">
              <a:buNone/>
            </a:pPr>
            <a:r>
              <a:rPr lang="en-US" dirty="0"/>
              <a:t>-</a:t>
            </a:r>
            <a:r>
              <a:rPr lang="en-US" dirty="0" err="1"/>
              <a:t>rwxr</a:t>
            </a:r>
            <a:r>
              <a:rPr lang="en-US" dirty="0"/>
              <a:t>-</a:t>
            </a:r>
            <a:r>
              <a:rPr lang="en-US" dirty="0" err="1"/>
              <a:t>xr</a:t>
            </a:r>
            <a:r>
              <a:rPr lang="en-US" dirty="0"/>
              <a:t>--  1   </a:t>
            </a:r>
            <a:r>
              <a:rPr lang="en-US" dirty="0" err="1"/>
              <a:t>kumar</a:t>
            </a:r>
            <a:r>
              <a:rPr lang="en-US" dirty="0"/>
              <a:t>   metal   20500  may 10 19:21  </a:t>
            </a:r>
            <a:r>
              <a:rPr lang="en-US" dirty="0" smtClean="0"/>
              <a:t>chap02</a:t>
            </a:r>
          </a:p>
          <a:p>
            <a:pPr marL="0" indent="0">
              <a:buNone/>
            </a:pPr>
            <a:r>
              <a:rPr lang="en-US" dirty="0" err="1" smtClean="0"/>
              <a:t>Filetype</a:t>
            </a:r>
            <a:r>
              <a:rPr lang="en-US" dirty="0" smtClean="0"/>
              <a:t> – indicates ordinary file(Not a directory)</a:t>
            </a:r>
            <a:endParaRPr lang="en-US" dirty="0"/>
          </a:p>
          <a:p>
            <a:r>
              <a:rPr lang="en-US" dirty="0"/>
              <a:t>r w x		   	    r - x 		</a:t>
            </a:r>
            <a:r>
              <a:rPr lang="en-US" dirty="0" smtClean="0"/>
              <a:t>r</a:t>
            </a:r>
          </a:p>
          <a:p>
            <a:pPr marL="0" indent="0">
              <a:buNone/>
            </a:pPr>
            <a:r>
              <a:rPr lang="en-US" dirty="0" smtClean="0"/>
              <a:t>Owner/user              group owner  </a:t>
            </a:r>
            <a:r>
              <a:rPr lang="en-US" dirty="0"/>
              <a:t>		others</a:t>
            </a:r>
          </a:p>
          <a:p>
            <a:pPr marL="0" indent="0">
              <a:buNone/>
            </a:pPr>
            <a:endParaRPr lang="en-US" dirty="0"/>
          </a:p>
        </p:txBody>
      </p:sp>
      <p:sp>
        <p:nvSpPr>
          <p:cNvPr id="7" name="Title 1"/>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tx2">
                    <a:lumMod val="60000"/>
                    <a:lumOff val="40000"/>
                  </a:schemeClr>
                </a:solidFill>
              </a:rPr>
              <a:t>File Permissions</a:t>
            </a:r>
            <a:endParaRPr lang="en-US" dirty="0">
              <a:solidFill>
                <a:schemeClr val="tx2">
                  <a:lumMod val="60000"/>
                  <a:lumOff val="40000"/>
                </a:schemeClr>
              </a:solidFill>
            </a:endParaRPr>
          </a:p>
        </p:txBody>
      </p:sp>
    </p:spTree>
    <p:extLst>
      <p:ext uri="{BB962C8B-B14F-4D97-AF65-F5344CB8AC3E}">
        <p14:creationId xmlns:p14="http://schemas.microsoft.com/office/powerpoint/2010/main" xmlns="" val="437347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2977</TotalTime>
  <Words>6678</Words>
  <Application>Microsoft Office PowerPoint</Application>
  <PresentationFormat>On-screen Show (4:3)</PresentationFormat>
  <Paragraphs>1068</Paragraphs>
  <Slides>88</Slides>
  <Notes>3</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K S Institute of Technology Department of Computer Science and Engineering</vt:lpstr>
      <vt:lpstr>Slide 2</vt:lpstr>
      <vt:lpstr>Syllabus:  Module 2 – File Attributes and permissions</vt:lpstr>
      <vt:lpstr>File attributes and permissions</vt:lpstr>
      <vt:lpstr>    Listing File Attributes</vt:lpstr>
      <vt:lpstr>Listing of Files : ls command </vt:lpstr>
      <vt:lpstr>Listing Directory Attributes: ls -d</vt:lpstr>
      <vt:lpstr> </vt:lpstr>
      <vt:lpstr>Slide 9</vt:lpstr>
      <vt:lpstr>Slide 10</vt:lpstr>
      <vt:lpstr>Slide 11</vt:lpstr>
      <vt:lpstr>Slide 12</vt:lpstr>
      <vt:lpstr>Slide 13</vt:lpstr>
      <vt:lpstr>  Changing File Permissions - Relative  Permission </vt:lpstr>
      <vt:lpstr>Absolute permission</vt:lpstr>
      <vt:lpstr>Absolute permission</vt:lpstr>
      <vt:lpstr>Comparison of commands using relative and absolute permissions</vt:lpstr>
      <vt:lpstr>Directory Permissions </vt:lpstr>
      <vt:lpstr>The Shell</vt:lpstr>
      <vt:lpstr>The shell and its interpretive cycle</vt:lpstr>
      <vt:lpstr>Activities in Interpretive cycle</vt:lpstr>
      <vt:lpstr> Pattern Matching – The Wild-Cards</vt:lpstr>
      <vt:lpstr>Wild cards examples</vt:lpstr>
      <vt:lpstr>The character class </vt:lpstr>
      <vt:lpstr>Matching totally dissimilar patterns </vt:lpstr>
      <vt:lpstr>Escaping and Quoting (Removing the special meanings of wild cards) </vt:lpstr>
      <vt:lpstr>Slide 27</vt:lpstr>
      <vt:lpstr> Redirection : The three standard files </vt:lpstr>
      <vt:lpstr>Slide 29</vt:lpstr>
      <vt:lpstr>Slide 30</vt:lpstr>
      <vt:lpstr>Slide 31</vt:lpstr>
      <vt:lpstr>Examples</vt:lpstr>
      <vt:lpstr>Slide 33</vt:lpstr>
      <vt:lpstr>Slide 34</vt:lpstr>
      <vt:lpstr> Filters: Using both standard input and standard output </vt:lpstr>
      <vt:lpstr>Slide 36</vt:lpstr>
      <vt:lpstr> Pipes: Connecting Commands </vt:lpstr>
      <vt:lpstr> When a command needs to be ignorant of its source </vt:lpstr>
      <vt:lpstr>Basic and Extended regular expressions </vt:lpstr>
      <vt:lpstr> grep – searching for a pattern </vt:lpstr>
      <vt:lpstr>Slide 41</vt:lpstr>
      <vt:lpstr>grep options </vt:lpstr>
      <vt:lpstr>Basic Regular Expressions (BRE) – An Introduction </vt:lpstr>
      <vt:lpstr>BRE Character subset</vt:lpstr>
      <vt:lpstr>The character class</vt:lpstr>
      <vt:lpstr>Slide 46</vt:lpstr>
      <vt:lpstr>Slide 47</vt:lpstr>
      <vt:lpstr>Slide 48</vt:lpstr>
      <vt:lpstr> Extended Regular Expression (ERE) and grep </vt:lpstr>
      <vt:lpstr>The ERE set</vt:lpstr>
      <vt:lpstr>Slide 51</vt:lpstr>
      <vt:lpstr>Slide 52</vt:lpstr>
      <vt:lpstr>The Shell </vt:lpstr>
      <vt:lpstr>Environment Variables</vt:lpstr>
      <vt:lpstr>Slide 55</vt:lpstr>
      <vt:lpstr>The Common Environment Variables</vt:lpstr>
      <vt:lpstr>Shell Programming </vt:lpstr>
      <vt:lpstr>Sample Shell Script</vt:lpstr>
      <vt:lpstr>read: MAKING SCRIPT INTERACTIVE</vt:lpstr>
      <vt:lpstr>Slide 60</vt:lpstr>
      <vt:lpstr>USING COMMAND LINE ARGUMENTS</vt:lpstr>
      <vt:lpstr>Slide 62</vt:lpstr>
      <vt:lpstr>Slide 63</vt:lpstr>
      <vt:lpstr>exit AND EXIT STATUS OF COMMAND</vt:lpstr>
      <vt:lpstr>Exit….</vt:lpstr>
      <vt:lpstr>THE LOGICAL OPERATORS &amp;&amp; AND || - CONDITIONAL EXECUTION</vt:lpstr>
      <vt:lpstr>USING test AND [ ] TO EVALUATE EXPRESSIONS</vt:lpstr>
      <vt:lpstr>Numeric Comparison</vt:lpstr>
      <vt:lpstr>Slide 69</vt:lpstr>
      <vt:lpstr>THE if CONDITIONAL</vt:lpstr>
      <vt:lpstr>Slide 71</vt:lpstr>
      <vt:lpstr>String Comparison</vt:lpstr>
      <vt:lpstr>Slide 73</vt:lpstr>
      <vt:lpstr>THE case CONDITIONAL</vt:lpstr>
      <vt:lpstr>Slide 75</vt:lpstr>
      <vt:lpstr>while: LOOPING</vt:lpstr>
      <vt:lpstr>Slide 77</vt:lpstr>
      <vt:lpstr>Slide 78</vt:lpstr>
      <vt:lpstr>for: LOOPING WITH A LIST</vt:lpstr>
      <vt:lpstr>Slide 80</vt:lpstr>
      <vt:lpstr>Possible sources of the list: </vt:lpstr>
      <vt:lpstr>set AND shift: MANIPULATING THE POSITIONAL PARAMETERS</vt:lpstr>
      <vt:lpstr>shift: Shifting Arguments Left</vt:lpstr>
      <vt:lpstr>The Here Document (&lt;&lt;)</vt:lpstr>
      <vt:lpstr>Slide 85</vt:lpstr>
      <vt:lpstr>trap: interrupting a Program</vt:lpstr>
      <vt:lpstr>Slide 87</vt:lpstr>
      <vt:lpstr>Slide 88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PROGRAMMING(18CS56)</dc:title>
  <dc:creator>User</dc:creator>
  <cp:lastModifiedBy>system administrator</cp:lastModifiedBy>
  <cp:revision>113</cp:revision>
  <dcterms:created xsi:type="dcterms:W3CDTF">2020-08-30T13:49:38Z</dcterms:created>
  <dcterms:modified xsi:type="dcterms:W3CDTF">2020-10-28T10:28:08Z</dcterms:modified>
</cp:coreProperties>
</file>