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78080" y="360"/>
            <a:ext cx="224640" cy="6854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749160" y="740520"/>
            <a:ext cx="10673640" cy="5349600"/>
            <a:chOff x="749160" y="740520"/>
            <a:chExt cx="10673640" cy="5349600"/>
          </a:xfrm>
        </p:grpSpPr>
        <p:sp>
          <p:nvSpPr>
            <p:cNvPr id="2" name="CustomShape 3"/>
            <p:cNvSpPr/>
            <p:nvPr/>
          </p:nvSpPr>
          <p:spPr>
            <a:xfrm>
              <a:off x="8151840" y="1685520"/>
              <a:ext cx="3270960" cy="4404600"/>
            </a:xfrm>
            <a:custGeom>
              <a:avLst/>
              <a:gdLst/>
              <a:ah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flipH="1" flipV="1">
              <a:off x="749160" y="740160"/>
              <a:ext cx="3271680" cy="4404600"/>
            </a:xfrm>
            <a:custGeom>
              <a:avLst/>
              <a:gdLst/>
              <a:ah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li</a:t>
            </a:r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k </a:t>
            </a:r>
            <a:r>
              <a:rPr b="0" lang="en-IN" sz="4400" spc="-1" strike="noStrike">
                <a:latin typeface="Arial"/>
              </a:rPr>
              <a:t>to 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di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th</a:t>
            </a:r>
            <a:r>
              <a:rPr b="0" lang="en-IN" sz="4400" spc="-1" strike="noStrike">
                <a:latin typeface="Arial"/>
              </a:rPr>
              <a:t>e </a:t>
            </a:r>
            <a:r>
              <a:rPr b="0" lang="en-IN" sz="4400" spc="-1" strike="noStrike">
                <a:latin typeface="Arial"/>
              </a:rPr>
              <a:t>tit</a:t>
            </a:r>
            <a:r>
              <a:rPr b="0" lang="en-IN" sz="4400" spc="-1" strike="noStrike">
                <a:latin typeface="Arial"/>
              </a:rPr>
              <a:t>le </a:t>
            </a:r>
            <a:r>
              <a:rPr b="0" lang="en-IN" sz="4400" spc="-1" strike="noStrike">
                <a:latin typeface="Arial"/>
              </a:rPr>
              <a:t>te</a:t>
            </a:r>
            <a:r>
              <a:rPr b="0" lang="en-IN" sz="4400" spc="-1" strike="noStrike">
                <a:latin typeface="Arial"/>
              </a:rPr>
              <a:t>xt </a:t>
            </a:r>
            <a:r>
              <a:rPr b="0" lang="en-IN" sz="4400" spc="-1" strike="noStrike">
                <a:latin typeface="Arial"/>
              </a:rPr>
              <a:t>fo</a:t>
            </a:r>
            <a:r>
              <a:rPr b="0" lang="en-IN" sz="4400" spc="-1" strike="noStrike">
                <a:latin typeface="Arial"/>
              </a:rPr>
              <a:t>r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78080" y="360"/>
            <a:ext cx="224640" cy="6854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</a:t>
            </a:r>
            <a:r>
              <a:rPr b="0" lang="en-IN" sz="4400" spc="-1" strike="noStrike">
                <a:latin typeface="Arial"/>
              </a:rPr>
              <a:t>ic</a:t>
            </a:r>
            <a:r>
              <a:rPr b="0" lang="en-IN" sz="4400" spc="-1" strike="noStrike">
                <a:latin typeface="Arial"/>
              </a:rPr>
              <a:t>k </a:t>
            </a:r>
            <a:r>
              <a:rPr b="0" lang="en-IN" sz="4400" spc="-1" strike="noStrike">
                <a:latin typeface="Arial"/>
              </a:rPr>
              <a:t>to </a:t>
            </a:r>
            <a:r>
              <a:rPr b="0" lang="en-IN" sz="4400" spc="-1" strike="noStrike">
                <a:latin typeface="Arial"/>
              </a:rPr>
              <a:t>ed</a:t>
            </a:r>
            <a:r>
              <a:rPr b="0" lang="en-IN" sz="4400" spc="-1" strike="noStrike">
                <a:latin typeface="Arial"/>
              </a:rPr>
              <a:t>it </a:t>
            </a:r>
            <a:r>
              <a:rPr b="0" lang="en-IN" sz="4400" spc="-1" strike="noStrike">
                <a:latin typeface="Arial"/>
              </a:rPr>
              <a:t>th</a:t>
            </a:r>
            <a:r>
              <a:rPr b="0" lang="en-IN" sz="4400" spc="-1" strike="noStrike">
                <a:latin typeface="Arial"/>
              </a:rPr>
              <a:t>e </a:t>
            </a:r>
            <a:r>
              <a:rPr b="0" lang="en-IN" sz="4400" spc="-1" strike="noStrike">
                <a:latin typeface="Arial"/>
              </a:rPr>
              <a:t>titl</a:t>
            </a:r>
            <a:r>
              <a:rPr b="0" lang="en-IN" sz="4400" spc="-1" strike="noStrike">
                <a:latin typeface="Arial"/>
              </a:rPr>
              <a:t>e </a:t>
            </a:r>
            <a:r>
              <a:rPr b="0" lang="en-IN" sz="4400" spc="-1" strike="noStrike">
                <a:latin typeface="Arial"/>
              </a:rPr>
              <a:t>te</a:t>
            </a:r>
            <a:r>
              <a:rPr b="0" lang="en-IN" sz="4400" spc="-1" strike="noStrike">
                <a:latin typeface="Arial"/>
              </a:rPr>
              <a:t>xt </a:t>
            </a:r>
            <a:r>
              <a:rPr b="0" lang="en-IN" sz="4400" spc="-1" strike="noStrike">
                <a:latin typeface="Arial"/>
              </a:rPr>
              <a:t>fo</a:t>
            </a:r>
            <a:r>
              <a:rPr b="0" lang="en-IN" sz="4400" spc="-1" strike="noStrike">
                <a:latin typeface="Arial"/>
              </a:rPr>
              <a:t>r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515600" y="2127960"/>
            <a:ext cx="9315000" cy="1605240"/>
          </a:xfrm>
          <a:prstGeom prst="rect">
            <a:avLst/>
          </a:prstGeom>
          <a:noFill/>
          <a:ln>
            <a:solidFill>
              <a:srgbClr val="0d0d0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89000"/>
              </a:lnSpc>
            </a:pPr>
            <a:r>
              <a:rPr b="0" lang="en-IN" sz="4800" spc="-1" strike="noStrike" u="sng" cap="all">
                <a:solidFill>
                  <a:srgbClr val="191b0e"/>
                </a:solidFill>
                <a:uFillTx/>
                <a:latin typeface="Franklin Gothic Book"/>
                <a:ea typeface="DejaVu Sans"/>
              </a:rPr>
              <a:t>NetworK SIMULATION</a:t>
            </a:r>
            <a:br/>
            <a:r>
              <a:rPr b="0" lang="en-IN" sz="4800" spc="-1" strike="noStrike" u="sng" cap="all">
                <a:solidFill>
                  <a:srgbClr val="191b0e"/>
                </a:solidFill>
                <a:uFillTx/>
                <a:latin typeface="Franklin Gothic Book"/>
                <a:ea typeface="DejaVu Sans"/>
              </a:rPr>
              <a:t>CONCEPTS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8880840" y="2050560"/>
            <a:ext cx="18072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>
    <p:fade thruBlk="true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25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25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" dur="12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3" descr=""/>
          <p:cNvPicPr/>
          <p:nvPr/>
        </p:nvPicPr>
        <p:blipFill>
          <a:blip r:embed="rId1"/>
          <a:srcRect l="4393" t="56131" r="65178" b="6271"/>
          <a:stretch/>
        </p:blipFill>
        <p:spPr>
          <a:xfrm>
            <a:off x="888120" y="1227960"/>
            <a:ext cx="5888160" cy="3875760"/>
          </a:xfrm>
          <a:prstGeom prst="rect">
            <a:avLst/>
          </a:prstGeom>
          <a:ln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7537320" y="1371600"/>
            <a:ext cx="923400" cy="936720"/>
          </a:xfrm>
          <a:prstGeom prst="ellipse">
            <a:avLst/>
          </a:prstGeom>
          <a:ln>
            <a:solidFill>
              <a:srgbClr val="00b0f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b0f0"/>
                </a:solidFill>
                <a:latin typeface="Franklin Gothic Book"/>
                <a:ea typeface="DejaVu Sans"/>
              </a:rPr>
              <a:t>n0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0411200" y="1293120"/>
            <a:ext cx="910440" cy="975600"/>
          </a:xfrm>
          <a:prstGeom prst="ellips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Franklin Gothic Book"/>
                <a:ea typeface="DejaVu Sans"/>
              </a:rPr>
              <a:t>n1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 flipV="1">
            <a:off x="8464680" y="1779480"/>
            <a:ext cx="1942560" cy="5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88983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7629120" y="2455920"/>
            <a:ext cx="83916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Client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10418400" y="2338200"/>
            <a:ext cx="925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Server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8726040" y="1384560"/>
            <a:ext cx="173340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1mb 10ms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52" dur="indefinite" restart="never" nodeType="tmRoot">
          <p:childTnLst>
            <p:seq>
              <p:cTn id="253" dur="indefinite" nodeType="mainSeq">
                <p:childTnLst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6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6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7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8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296000" y="1152000"/>
            <a:ext cx="9281160" cy="2266560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89000"/>
              </a:lnSpc>
            </a:pPr>
            <a:r>
              <a:rPr b="0" lang="en-IN" sz="4000" spc="-1" strike="noStrike" cap="all">
                <a:solidFill>
                  <a:srgbClr val="191b0e"/>
                </a:solidFill>
                <a:latin typeface="Franklin Gothic Book"/>
                <a:ea typeface="DejaVu Sans"/>
              </a:rPr>
              <a:t> </a:t>
            </a:r>
            <a:r>
              <a:rPr b="0" lang="en-IN" sz="4000" spc="-1" strike="noStrike" cap="all">
                <a:solidFill>
                  <a:srgbClr val="191b0e"/>
                </a:solidFill>
                <a:latin typeface="Franklin Gothic Book"/>
                <a:ea typeface="DejaVu Sans"/>
              </a:rPr>
              <a:t>Two nodes Point to Point network, duplex link : With Traffic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226680" y="3931920"/>
            <a:ext cx="766800" cy="871200"/>
          </a:xfrm>
          <a:prstGeom prst="ellipse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7" name="CustomShape 3"/>
          <p:cNvSpPr/>
          <p:nvPr/>
        </p:nvSpPr>
        <p:spPr>
          <a:xfrm>
            <a:off x="6870960" y="3984120"/>
            <a:ext cx="779760" cy="779760"/>
          </a:xfrm>
          <a:prstGeom prst="ellipse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3997080" y="4369680"/>
            <a:ext cx="286992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88983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5"/>
          <p:cNvSpPr/>
          <p:nvPr/>
        </p:nvSpPr>
        <p:spPr>
          <a:xfrm>
            <a:off x="4179960" y="4127760"/>
            <a:ext cx="623160" cy="191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6"/>
          <p:cNvSpPr/>
          <p:nvPr/>
        </p:nvSpPr>
        <p:spPr>
          <a:xfrm>
            <a:off x="5055480" y="4101840"/>
            <a:ext cx="636120" cy="205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fade thruBlk="true"/>
  </p:transition>
  <p:timing>
    <p:tnLst>
      <p:par>
        <p:cTn id="282" dur="indefinite" restart="never" nodeType="tmRoot">
          <p:childTnLst>
            <p:seq>
              <p:cTn id="28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3" descr=""/>
          <p:cNvPicPr/>
          <p:nvPr/>
        </p:nvPicPr>
        <p:blipFill>
          <a:blip r:embed="rId1"/>
          <a:srcRect l="5680" t="14114" r="70750" b="44472"/>
          <a:stretch/>
        </p:blipFill>
        <p:spPr>
          <a:xfrm>
            <a:off x="1162440" y="1554480"/>
            <a:ext cx="3804480" cy="3562200"/>
          </a:xfrm>
          <a:prstGeom prst="rect">
            <a:avLst/>
          </a:prstGeom>
          <a:ln>
            <a:noFill/>
          </a:ln>
        </p:spPr>
      </p:pic>
      <p:pic>
        <p:nvPicPr>
          <p:cNvPr id="152" name="Picture 4" descr=""/>
          <p:cNvPicPr/>
          <p:nvPr/>
        </p:nvPicPr>
        <p:blipFill>
          <a:blip r:embed="rId2"/>
          <a:srcRect l="4424" t="23360" r="62821" b="47887"/>
          <a:stretch/>
        </p:blipFill>
        <p:spPr>
          <a:xfrm>
            <a:off x="5473440" y="1345320"/>
            <a:ext cx="6112080" cy="285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84" dur="indefinite" restart="never" nodeType="tmRoot">
          <p:childTnLst>
            <p:seq>
              <p:cTn id="28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3" descr=""/>
          <p:cNvPicPr/>
          <p:nvPr/>
        </p:nvPicPr>
        <p:blipFill>
          <a:blip r:embed="rId1"/>
          <a:srcRect l="6000" t="52715" r="62179" b="14421"/>
          <a:stretch/>
        </p:blipFill>
        <p:spPr>
          <a:xfrm>
            <a:off x="966600" y="457200"/>
            <a:ext cx="5027040" cy="2765520"/>
          </a:xfrm>
          <a:prstGeom prst="rect">
            <a:avLst/>
          </a:prstGeom>
          <a:ln>
            <a:noFill/>
          </a:ln>
        </p:spPr>
      </p:pic>
      <p:sp>
        <p:nvSpPr>
          <p:cNvPr id="154" name="CustomShape 1"/>
          <p:cNvSpPr/>
          <p:nvPr/>
        </p:nvSpPr>
        <p:spPr>
          <a:xfrm>
            <a:off x="7742880" y="326520"/>
            <a:ext cx="369360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UDP -&gt; USER DATAGRAM PROTOCOL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CBR -&gt; CONSTANT BIT RATE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55" name="Picture 5" descr=""/>
          <p:cNvPicPr/>
          <p:nvPr/>
        </p:nvPicPr>
        <p:blipFill>
          <a:blip r:embed="rId2"/>
          <a:srcRect l="6429" t="67271" r="52751" b="6074"/>
          <a:stretch/>
        </p:blipFill>
        <p:spPr>
          <a:xfrm>
            <a:off x="953640" y="3605400"/>
            <a:ext cx="6226920" cy="2164320"/>
          </a:xfrm>
          <a:prstGeom prst="rect">
            <a:avLst/>
          </a:prstGeom>
          <a:ln>
            <a:noFill/>
          </a:ln>
        </p:spPr>
      </p:pic>
      <p:sp>
        <p:nvSpPr>
          <p:cNvPr id="156" name="CustomShape 2"/>
          <p:cNvSpPr/>
          <p:nvPr/>
        </p:nvSpPr>
        <p:spPr>
          <a:xfrm>
            <a:off x="9039600" y="4820040"/>
            <a:ext cx="623160" cy="19188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3"/>
          <p:cNvSpPr/>
          <p:nvPr/>
        </p:nvSpPr>
        <p:spPr>
          <a:xfrm>
            <a:off x="10032120" y="4833360"/>
            <a:ext cx="636120" cy="205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4"/>
          <p:cNvSpPr/>
          <p:nvPr/>
        </p:nvSpPr>
        <p:spPr>
          <a:xfrm>
            <a:off x="7271640" y="2124720"/>
            <a:ext cx="705960" cy="744840"/>
          </a:xfrm>
          <a:prstGeom prst="ellipse">
            <a:avLst/>
          </a:prstGeom>
          <a:ln>
            <a:solidFill>
              <a:srgbClr val="00aaad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10890000" y="2229480"/>
            <a:ext cx="705960" cy="692640"/>
          </a:xfrm>
          <a:prstGeom prst="ellipse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n1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0" name="CustomShape 6"/>
          <p:cNvSpPr/>
          <p:nvPr/>
        </p:nvSpPr>
        <p:spPr>
          <a:xfrm>
            <a:off x="6884280" y="1440000"/>
            <a:ext cx="816480" cy="4762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udp0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1" name="CustomShape 7"/>
          <p:cNvSpPr/>
          <p:nvPr/>
        </p:nvSpPr>
        <p:spPr>
          <a:xfrm>
            <a:off x="7981560" y="2499480"/>
            <a:ext cx="2904840" cy="7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88983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8"/>
          <p:cNvSpPr/>
          <p:nvPr/>
        </p:nvSpPr>
        <p:spPr>
          <a:xfrm>
            <a:off x="11051280" y="1654560"/>
            <a:ext cx="801720" cy="313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null0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3" name="Line 9"/>
          <p:cNvSpPr/>
          <p:nvPr/>
        </p:nvSpPr>
        <p:spPr>
          <a:xfrm>
            <a:off x="7262640" y="1919880"/>
            <a:ext cx="363600" cy="20484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4" name="Line 10"/>
          <p:cNvSpPr/>
          <p:nvPr/>
        </p:nvSpPr>
        <p:spPr>
          <a:xfrm flipH="1">
            <a:off x="11244600" y="1972440"/>
            <a:ext cx="209160" cy="25668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5" name="CustomShape 11"/>
          <p:cNvSpPr/>
          <p:nvPr/>
        </p:nvSpPr>
        <p:spPr>
          <a:xfrm>
            <a:off x="6609960" y="940680"/>
            <a:ext cx="910440" cy="335520"/>
          </a:xfrm>
          <a:prstGeom prst="roundRect">
            <a:avLst>
              <a:gd name="adj" fmla="val 1666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cbr0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6" name="Line 12"/>
          <p:cNvSpPr/>
          <p:nvPr/>
        </p:nvSpPr>
        <p:spPr>
          <a:xfrm>
            <a:off x="7066800" y="1279800"/>
            <a:ext cx="195840" cy="16020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7" name="CustomShape 13"/>
          <p:cNvSpPr/>
          <p:nvPr/>
        </p:nvSpPr>
        <p:spPr>
          <a:xfrm>
            <a:off x="7789680" y="4733280"/>
            <a:ext cx="705960" cy="744840"/>
          </a:xfrm>
          <a:prstGeom prst="ellipse">
            <a:avLst/>
          </a:prstGeom>
          <a:ln>
            <a:solidFill>
              <a:srgbClr val="0070c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8" name="CustomShape 14"/>
          <p:cNvSpPr/>
          <p:nvPr/>
        </p:nvSpPr>
        <p:spPr>
          <a:xfrm>
            <a:off x="11408400" y="4837680"/>
            <a:ext cx="705960" cy="692640"/>
          </a:xfrm>
          <a:prstGeom prst="ellipse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n1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9" name="CustomShape 15"/>
          <p:cNvSpPr/>
          <p:nvPr/>
        </p:nvSpPr>
        <p:spPr>
          <a:xfrm>
            <a:off x="7272000" y="4104000"/>
            <a:ext cx="860760" cy="5007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udp0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0" name="CustomShape 16"/>
          <p:cNvSpPr/>
          <p:nvPr/>
        </p:nvSpPr>
        <p:spPr>
          <a:xfrm>
            <a:off x="8499600" y="5107680"/>
            <a:ext cx="2904840" cy="7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headEnd len="med" type="triangle" w="med"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1" name="CustomShape 17"/>
          <p:cNvSpPr/>
          <p:nvPr/>
        </p:nvSpPr>
        <p:spPr>
          <a:xfrm>
            <a:off x="11386440" y="4197600"/>
            <a:ext cx="801720" cy="313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null0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2" name="Line 18"/>
          <p:cNvSpPr/>
          <p:nvPr/>
        </p:nvSpPr>
        <p:spPr>
          <a:xfrm>
            <a:off x="7781040" y="4608000"/>
            <a:ext cx="363600" cy="12492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3" name="Line 19"/>
          <p:cNvSpPr/>
          <p:nvPr/>
        </p:nvSpPr>
        <p:spPr>
          <a:xfrm flipH="1">
            <a:off x="11763000" y="4515120"/>
            <a:ext cx="25920" cy="32220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4" name="CustomShape 20"/>
          <p:cNvSpPr/>
          <p:nvPr/>
        </p:nvSpPr>
        <p:spPr>
          <a:xfrm>
            <a:off x="7323840" y="3548880"/>
            <a:ext cx="910440" cy="335520"/>
          </a:xfrm>
          <a:prstGeom prst="roundRect">
            <a:avLst>
              <a:gd name="adj" fmla="val 1666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cbr0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5" name="Line 21"/>
          <p:cNvSpPr/>
          <p:nvPr/>
        </p:nvSpPr>
        <p:spPr>
          <a:xfrm>
            <a:off x="7781040" y="3888360"/>
            <a:ext cx="360" cy="21564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6" name="CustomShape 22"/>
          <p:cNvSpPr/>
          <p:nvPr/>
        </p:nvSpPr>
        <p:spPr>
          <a:xfrm flipV="1">
            <a:off x="8159760" y="4352040"/>
            <a:ext cx="3222720" cy="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7" name="CustomShape 23"/>
          <p:cNvSpPr/>
          <p:nvPr/>
        </p:nvSpPr>
        <p:spPr>
          <a:xfrm>
            <a:off x="8805240" y="2050560"/>
            <a:ext cx="13921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1mb 10ms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8" name="CustomShape 24"/>
          <p:cNvSpPr/>
          <p:nvPr/>
        </p:nvSpPr>
        <p:spPr>
          <a:xfrm>
            <a:off x="9040680" y="5250960"/>
            <a:ext cx="13921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1mb 10ms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86" dur="indefinite" restart="never" nodeType="tmRoot">
          <p:childTnLst>
            <p:seq>
              <p:cTn id="287" dur="indefinite" nodeType="mainSeq">
                <p:childTnLst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0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0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1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2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2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3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3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3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4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4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4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5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5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5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6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6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6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7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7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368000" y="1296000"/>
            <a:ext cx="9005040" cy="243612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89000"/>
              </a:lnSpc>
            </a:pPr>
            <a:r>
              <a:rPr b="0" lang="en-IN" sz="4000" spc="-1" strike="noStrike" cap="all">
                <a:solidFill>
                  <a:srgbClr val="191b0e"/>
                </a:solidFill>
                <a:latin typeface="Franklin Gothic Book"/>
                <a:ea typeface="DejaVu Sans"/>
              </a:rPr>
              <a:t> </a:t>
            </a:r>
            <a:br/>
            <a:r>
              <a:rPr b="0" lang="en-IN" sz="4000" spc="-1" strike="noStrike" cap="all">
                <a:solidFill>
                  <a:srgbClr val="191b0e"/>
                </a:solidFill>
                <a:latin typeface="Franklin Gothic Book"/>
                <a:ea typeface="DejaVu Sans"/>
              </a:rPr>
              <a:t>analyzing the output</a:t>
            </a:r>
            <a:br/>
            <a:r>
              <a:rPr b="0" lang="en-IN" sz="4000" spc="-1" strike="noStrike" cap="all">
                <a:solidFill>
                  <a:srgbClr val="191b0e"/>
                </a:solidFill>
                <a:latin typeface="Franklin Gothic Book"/>
                <a:ea typeface="DejaVu Sans"/>
              </a:rPr>
              <a:t>through NAM Tool and trace file </a:t>
            </a:r>
            <a:endParaRPr b="0" lang="en-IN" sz="4000" spc="-1" strike="noStrike">
              <a:latin typeface="Arial"/>
            </a:endParaRPr>
          </a:p>
        </p:txBody>
      </p:sp>
    </p:spTree>
  </p:cSld>
  <p:transition>
    <p:fade thruBlk="true"/>
  </p:transition>
  <p:timing>
    <p:tnLst>
      <p:par>
        <p:cTn id="377" dur="indefinite" restart="never" nodeType="tmRoot">
          <p:childTnLst>
            <p:seq>
              <p:cTn id="3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3" descr=""/>
          <p:cNvPicPr/>
          <p:nvPr/>
        </p:nvPicPr>
        <p:blipFill>
          <a:blip r:embed="rId1"/>
          <a:srcRect l="53249" t="8887" r="8822" b="25171"/>
          <a:stretch/>
        </p:blipFill>
        <p:spPr>
          <a:xfrm>
            <a:off x="3108960" y="1881000"/>
            <a:ext cx="4620240" cy="4280760"/>
          </a:xfrm>
          <a:prstGeom prst="rect">
            <a:avLst/>
          </a:prstGeom>
          <a:ln>
            <a:noFill/>
          </a:ln>
          <a:effectLst>
            <a:outerShdw algn="ctr" blurRad="190500" dir="2700000" dist="22860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glow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81" name="CustomShape 1"/>
          <p:cNvSpPr/>
          <p:nvPr/>
        </p:nvSpPr>
        <p:spPr>
          <a:xfrm flipV="1">
            <a:off x="7550280" y="2656800"/>
            <a:ext cx="1041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2" name="CustomShape 2"/>
          <p:cNvSpPr/>
          <p:nvPr/>
        </p:nvSpPr>
        <p:spPr>
          <a:xfrm>
            <a:off x="8453520" y="2481840"/>
            <a:ext cx="2165040" cy="36108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PLAYBACK SPEED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 flipH="1">
            <a:off x="2346840" y="3553200"/>
            <a:ext cx="897480" cy="32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4" name="CustomShape 4"/>
          <p:cNvSpPr/>
          <p:nvPr/>
        </p:nvSpPr>
        <p:spPr>
          <a:xfrm>
            <a:off x="931320" y="3670560"/>
            <a:ext cx="1377000" cy="6354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TOGGLE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VIEW/EDIT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7288920" y="5055480"/>
            <a:ext cx="1472040" cy="47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6" name="CustomShape 6"/>
          <p:cNvSpPr/>
          <p:nvPr/>
        </p:nvSpPr>
        <p:spPr>
          <a:xfrm>
            <a:off x="8770680" y="5460120"/>
            <a:ext cx="1235160" cy="36108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TIMELINE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7" name="CustomShape 7"/>
          <p:cNvSpPr/>
          <p:nvPr/>
        </p:nvSpPr>
        <p:spPr>
          <a:xfrm flipV="1">
            <a:off x="4689720" y="1573920"/>
            <a:ext cx="877320" cy="93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8" name="CustomShape 8"/>
          <p:cNvSpPr/>
          <p:nvPr/>
        </p:nvSpPr>
        <p:spPr>
          <a:xfrm>
            <a:off x="3490560" y="1208160"/>
            <a:ext cx="4156560" cy="36108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PLAY , PAUSE , FORWARD ,REWIND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9" name="CustomShape 9"/>
          <p:cNvSpPr/>
          <p:nvPr/>
        </p:nvSpPr>
        <p:spPr>
          <a:xfrm>
            <a:off x="1738080" y="2887560"/>
            <a:ext cx="1014840" cy="7254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ZOOM IN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ZOOM OUT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90" name="CustomShape 10"/>
          <p:cNvSpPr/>
          <p:nvPr/>
        </p:nvSpPr>
        <p:spPr>
          <a:xfrm>
            <a:off x="1454760" y="367200"/>
            <a:ext cx="10068120" cy="635400"/>
          </a:xfrm>
          <a:prstGeom prst="rect">
            <a:avLst/>
          </a:prstGeom>
          <a:ln>
            <a:solidFill>
              <a:srgbClr val="86785d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 u="sng">
                <a:solidFill>
                  <a:srgbClr val="000000"/>
                </a:solidFill>
                <a:uFillTx/>
                <a:latin typeface="Franklin Gothic Book"/>
                <a:ea typeface="DejaVu Sans"/>
              </a:rPr>
              <a:t>NAM  VISUALIZATION  TOOL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91" name="CustomShape 11"/>
          <p:cNvSpPr/>
          <p:nvPr/>
        </p:nvSpPr>
        <p:spPr>
          <a:xfrm>
            <a:off x="2950920" y="2992680"/>
            <a:ext cx="314640" cy="300960"/>
          </a:xfrm>
          <a:prstGeom prst="leftBracket">
            <a:avLst>
              <a:gd name="adj" fmla="val 8333"/>
            </a:avLst>
          </a:prstGeom>
          <a:noFill/>
          <a:ln w="2844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2" name="Line 12"/>
          <p:cNvSpPr/>
          <p:nvPr/>
        </p:nvSpPr>
        <p:spPr>
          <a:xfrm flipH="1">
            <a:off x="2756880" y="3144960"/>
            <a:ext cx="194040" cy="4320"/>
          </a:xfrm>
          <a:prstGeom prst="line">
            <a:avLst/>
          </a:prstGeom>
          <a:ln w="2844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timing>
    <p:tnLst>
      <p:par>
        <p:cTn id="379" dur="indefinite" restart="never" nodeType="tmRoot">
          <p:childTnLst>
            <p:seq>
              <p:cTn id="380" dur="indefinite" nodeType="mainSeq">
                <p:childTnLst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8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9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9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9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0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500"/>
                            </p:stCondLst>
                            <p:childTnLst>
                              <p:par>
                                <p:cTn id="403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0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1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1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1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2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371600" y="685800"/>
            <a:ext cx="9597240" cy="723240"/>
          </a:xfrm>
          <a:prstGeom prst="rect">
            <a:avLst/>
          </a:prstGeom>
          <a:gradFill rotWithShape="0">
            <a:gsLst>
              <a:gs pos="0">
                <a:srgbClr val="cbc7be"/>
              </a:gs>
              <a:gs pos="100000">
                <a:srgbClr val="bbb4aa"/>
              </a:gs>
            </a:gsLst>
            <a:lin ang="5400000"/>
          </a:gradFill>
          <a:ln w="6480">
            <a:solidFill>
              <a:srgbClr val="897b6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9000"/>
              </a:lnSpc>
            </a:pPr>
            <a:r>
              <a:rPr b="0" lang="en-IN" sz="4400" spc="-1" strike="noStrike" u="sng">
                <a:solidFill>
                  <a:srgbClr val="000000"/>
                </a:solidFill>
                <a:uFillTx/>
                <a:latin typeface="Franklin Gothic Book"/>
                <a:ea typeface="DejaVu Sans"/>
              </a:rPr>
              <a:t>QUEING MECHANISM</a:t>
            </a:r>
            <a:br/>
            <a:endParaRPr b="0" lang="en-IN" sz="4400" spc="-1" strike="noStrike">
              <a:latin typeface="Arial"/>
            </a:endParaRPr>
          </a:p>
        </p:txBody>
      </p:sp>
      <p:pic>
        <p:nvPicPr>
          <p:cNvPr id="194" name="Content Placeholder 3" descr=""/>
          <p:cNvPicPr/>
          <p:nvPr/>
        </p:nvPicPr>
        <p:blipFill>
          <a:blip r:embed="rId1"/>
          <a:srcRect l="29493" t="33093" r="33389" b="38813"/>
          <a:stretch/>
        </p:blipFill>
        <p:spPr>
          <a:xfrm>
            <a:off x="3128760" y="2103120"/>
            <a:ext cx="5501880" cy="2216880"/>
          </a:xfrm>
          <a:prstGeom prst="rect">
            <a:avLst/>
          </a:prstGeom>
          <a:ln>
            <a:noFill/>
          </a:ln>
        </p:spPr>
      </p:pic>
      <p:sp>
        <p:nvSpPr>
          <p:cNvPr id="195" name="CustomShape 2"/>
          <p:cNvSpPr/>
          <p:nvPr/>
        </p:nvSpPr>
        <p:spPr>
          <a:xfrm>
            <a:off x="3056760" y="4741920"/>
            <a:ext cx="2610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3"/>
          <p:cNvSpPr/>
          <p:nvPr/>
        </p:nvSpPr>
        <p:spPr>
          <a:xfrm>
            <a:off x="2939040" y="4911480"/>
            <a:ext cx="8626680" cy="200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ENQ - REGISTERS  THE INFORMATION OF RECEIVING PACKET AND ADDS TO QUEUE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DEQ  -  REGISTERS  THE INFORMATION OF PACKET WHEN REMOVED FROM THE QUEUE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RECV – GIVES INFORMATION ABOUT THE PACKET RECEIVED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422" dur="indefinite" restart="never" nodeType="tmRoot">
          <p:childTnLst>
            <p:seq>
              <p:cTn id="42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233000" y="574920"/>
            <a:ext cx="9597240" cy="709560"/>
          </a:xfrm>
          <a:prstGeom prst="rect">
            <a:avLst/>
          </a:prstGeom>
          <a:gradFill rotWithShape="0">
            <a:gsLst>
              <a:gs pos="0">
                <a:srgbClr val="cbc7be"/>
              </a:gs>
              <a:gs pos="100000">
                <a:srgbClr val="bbb4aa"/>
              </a:gs>
            </a:gsLst>
            <a:lin ang="5400000"/>
          </a:gradFill>
          <a:ln w="6480">
            <a:solidFill>
              <a:srgbClr val="897b6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IN" sz="4400" spc="-1" strike="noStrike" u="sng">
                <a:solidFill>
                  <a:srgbClr val="000000"/>
                </a:solidFill>
                <a:uFillTx/>
                <a:latin typeface="Franklin Gothic Book"/>
                <a:ea typeface="DejaVu Sans"/>
              </a:rPr>
              <a:t>EXPLORING TRACE FILE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98" name="Picture 3" descr=""/>
          <p:cNvPicPr/>
          <p:nvPr/>
        </p:nvPicPr>
        <p:blipFill>
          <a:blip r:embed="rId1"/>
          <a:srcRect l="5035" t="14717" r="59394" b="56333"/>
          <a:stretch/>
        </p:blipFill>
        <p:spPr>
          <a:xfrm>
            <a:off x="1253880" y="3328920"/>
            <a:ext cx="5364720" cy="2324520"/>
          </a:xfrm>
          <a:prstGeom prst="rect">
            <a:avLst/>
          </a:prstGeom>
          <a:ln>
            <a:noFill/>
          </a:ln>
        </p:spPr>
      </p:pic>
      <p:pic>
        <p:nvPicPr>
          <p:cNvPr id="199" name="Picture 4" descr=""/>
          <p:cNvPicPr/>
          <p:nvPr/>
        </p:nvPicPr>
        <p:blipFill>
          <a:blip r:embed="rId2"/>
          <a:srcRect l="30644" t="32408" r="33784" b="49901"/>
          <a:stretch/>
        </p:blipFill>
        <p:spPr>
          <a:xfrm>
            <a:off x="1267200" y="1672200"/>
            <a:ext cx="5121360" cy="1354680"/>
          </a:xfrm>
          <a:prstGeom prst="rect">
            <a:avLst/>
          </a:prstGeom>
          <a:ln>
            <a:noFill/>
          </a:ln>
        </p:spPr>
      </p:pic>
      <p:sp>
        <p:nvSpPr>
          <p:cNvPr id="200" name="CustomShape 2"/>
          <p:cNvSpPr/>
          <p:nvPr/>
        </p:nvSpPr>
        <p:spPr>
          <a:xfrm>
            <a:off x="7080120" y="4271400"/>
            <a:ext cx="373212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CBR PACKET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TIME INTERVAL 0.05 SECONDS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424" dur="indefinite" restart="never" nodeType="tmRoot">
          <p:childTnLst>
            <p:seq>
              <p:cTn id="42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2520000" y="504000"/>
            <a:ext cx="6551640" cy="4023000"/>
          </a:xfrm>
          <a:prstGeom prst="rect">
            <a:avLst/>
          </a:prstGeom>
          <a:ln>
            <a:noFill/>
          </a:ln>
        </p:spPr>
      </p:pic>
      <p:sp>
        <p:nvSpPr>
          <p:cNvPr id="202" name="CustomShape 1"/>
          <p:cNvSpPr/>
          <p:nvPr/>
        </p:nvSpPr>
        <p:spPr>
          <a:xfrm>
            <a:off x="684000" y="4608000"/>
            <a:ext cx="11087640" cy="2159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Noto Serif CJK TC"/>
                <a:ea typeface="DejaVu Sans"/>
              </a:rPr>
              <a:t>PRESENTATION BY -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Noto Serif CJK TC"/>
                <a:ea typeface="DejaVu Sans"/>
              </a:rPr>
              <a:t>PUJARI VISHNUPRIYA(1KS18CS073)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Noto Serif CJK TC"/>
                <a:ea typeface="DejaVu Sans"/>
              </a:rPr>
              <a:t>PULLUR PAVAN KUMAR(1KS18CS074)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Noto Serif CJK TC"/>
                <a:ea typeface="DejaVu Sans"/>
              </a:rPr>
              <a:t>SHIVANGI SRIVASTAVA(1KS18CS093)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Noto Serif CJK TC"/>
                <a:ea typeface="DejaVu Sans"/>
              </a:rPr>
              <a:t>SOURABH SANTOSH KAMBLE (1KS18CS097)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426" dur="indefinite" restart="never" nodeType="tmRoot">
          <p:childTnLst>
            <p:seq>
              <p:cTn id="42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621800" y="849240"/>
            <a:ext cx="10026720" cy="41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84120" indent="-3801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IN" sz="32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WHAT IS NETWORK SIMULATION ?</a:t>
            </a:r>
            <a:endParaRPr b="0" lang="en-IN" sz="3200" spc="-1" strike="noStrike">
              <a:latin typeface="Arial"/>
            </a:endParaRPr>
          </a:p>
          <a:p>
            <a:pPr marL="384120" indent="-3801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IN" sz="32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WHY NETWORK SIMULATION ?</a:t>
            </a:r>
            <a:endParaRPr b="0" lang="en-IN" sz="3200" spc="-1" strike="noStrike">
              <a:latin typeface="Arial"/>
            </a:endParaRPr>
          </a:p>
          <a:p>
            <a:pPr marL="384120" indent="-380160">
              <a:lnSpc>
                <a:spcPct val="100000"/>
              </a:lnSpc>
              <a:buClr>
                <a:srgbClr val="191b0e"/>
              </a:buClr>
              <a:buSzPct val="45000"/>
              <a:buFont typeface="Wingdings" charset="2"/>
              <a:buChar char=""/>
            </a:pPr>
            <a:r>
              <a:rPr b="0" lang="en-IN" sz="32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Provide practical feedback to users whiledesigning real world systems.</a:t>
            </a:r>
            <a:endParaRPr b="0" lang="en-IN" sz="3200" spc="-1" strike="noStrike">
              <a:latin typeface="Arial"/>
            </a:endParaRPr>
          </a:p>
          <a:p>
            <a:pPr marL="384120" indent="-380160">
              <a:lnSpc>
                <a:spcPct val="100000"/>
              </a:lnSpc>
              <a:buClr>
                <a:srgbClr val="191b0e"/>
              </a:buClr>
              <a:buSzPct val="45000"/>
              <a:buFont typeface="Wingdings" charset="2"/>
              <a:buChar char=""/>
            </a:pPr>
            <a:r>
              <a:rPr b="0" lang="en-IN" sz="32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Allow designers of system to study </a:t>
            </a:r>
            <a:endParaRPr b="0" lang="en-IN" sz="3200" spc="-1" strike="noStrike">
              <a:latin typeface="Arial"/>
            </a:endParaRPr>
          </a:p>
          <a:p>
            <a:pPr marL="384120" indent="-380160">
              <a:lnSpc>
                <a:spcPct val="100000"/>
              </a:lnSpc>
              <a:buClr>
                <a:srgbClr val="191b0e"/>
              </a:buClr>
              <a:buSzPct val="45000"/>
              <a:buFont typeface="Wingdings" charset="2"/>
              <a:buChar char=""/>
            </a:pPr>
            <a:r>
              <a:rPr b="0" lang="en-IN" sz="32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trouble and numerous abstraction levels.</a:t>
            </a:r>
            <a:endParaRPr b="0" lang="en-IN" sz="3200" spc="-1" strike="noStrike">
              <a:latin typeface="Arial"/>
            </a:endParaRPr>
          </a:p>
          <a:p>
            <a:pPr marL="384120" indent="-3801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SzPct val="45000"/>
              <a:buFont typeface="Wingdings" charset="2"/>
              <a:buChar char=""/>
            </a:pPr>
            <a:r>
              <a:rPr b="0" lang="en-IN" sz="32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Used in an affective way which means to teach otherwise demonstrate the concepts to students.</a:t>
            </a:r>
            <a:endParaRPr b="0" lang="en-IN" sz="3200" spc="-1" strike="noStrike">
              <a:latin typeface="Arial"/>
            </a:endParaRPr>
          </a:p>
          <a:p>
            <a:pPr marL="384120" indent="-3801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104000" y="4955760"/>
            <a:ext cx="4245480" cy="1305720"/>
          </a:xfrm>
          <a:prstGeom prst="ellipse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USES OF NS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5" name="Line 3"/>
          <p:cNvSpPr/>
          <p:nvPr/>
        </p:nvSpPr>
        <p:spPr>
          <a:xfrm>
            <a:off x="8352000" y="5567400"/>
            <a:ext cx="954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"/>
          <p:cNvSpPr/>
          <p:nvPr/>
        </p:nvSpPr>
        <p:spPr>
          <a:xfrm>
            <a:off x="9360000" y="5256000"/>
            <a:ext cx="2661480" cy="861480"/>
          </a:xfrm>
          <a:prstGeom prst="rect">
            <a:avLst/>
          </a:prstGeom>
          <a:solidFill>
            <a:srgbClr val="fcd3c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Predicts behavoius of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network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7" name="Line 5"/>
          <p:cNvSpPr/>
          <p:nvPr/>
        </p:nvSpPr>
        <p:spPr>
          <a:xfrm flipH="1">
            <a:off x="3096000" y="5544000"/>
            <a:ext cx="1008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6"/>
          <p:cNvSpPr/>
          <p:nvPr/>
        </p:nvSpPr>
        <p:spPr>
          <a:xfrm>
            <a:off x="1008000" y="5040000"/>
            <a:ext cx="2013480" cy="1077480"/>
          </a:xfrm>
          <a:prstGeom prst="rect">
            <a:avLst/>
          </a:prstGeom>
          <a:solidFill>
            <a:srgbClr val="59c5c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Provides accurate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understanding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0" dur="indefinite" restart="never" nodeType="tmRoot">
          <p:childTnLst>
            <p:seq>
              <p:cTn id="11" dur="indefinite" nodeType="mainSeq">
                <p:childTnLst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1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64000" y="432000"/>
            <a:ext cx="10321920" cy="15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152000" y="576000"/>
            <a:ext cx="9789840" cy="789840"/>
          </a:xfrm>
          <a:prstGeom prst="rect">
            <a:avLst/>
          </a:prstGeom>
          <a:solidFill>
            <a:srgbClr val="b2b2b2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3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NETWORK SIMULATORS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64000" y="1440000"/>
            <a:ext cx="2663280" cy="791280"/>
          </a:xfrm>
          <a:prstGeom prst="rect">
            <a:avLst/>
          </a:prstGeom>
          <a:solidFill>
            <a:srgbClr val="fff2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TYPES /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CLASSIFICATION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2" name="Line 4"/>
          <p:cNvSpPr/>
          <p:nvPr/>
        </p:nvSpPr>
        <p:spPr>
          <a:xfrm flipH="1">
            <a:off x="2520000" y="2232000"/>
            <a:ext cx="331200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5"/>
          <p:cNvSpPr/>
          <p:nvPr/>
        </p:nvSpPr>
        <p:spPr>
          <a:xfrm>
            <a:off x="5832000" y="2232000"/>
            <a:ext cx="396000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6"/>
          <p:cNvSpPr/>
          <p:nvPr/>
        </p:nvSpPr>
        <p:spPr>
          <a:xfrm>
            <a:off x="972720" y="2754360"/>
            <a:ext cx="2591280" cy="719280"/>
          </a:xfrm>
          <a:prstGeom prst="rect">
            <a:avLst/>
          </a:prstGeom>
          <a:solidFill>
            <a:srgbClr val="72bf44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COMMERCIAL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8151840" y="2808000"/>
            <a:ext cx="3167280" cy="575280"/>
          </a:xfrm>
          <a:prstGeom prst="rect">
            <a:avLst/>
          </a:prstGeom>
          <a:solidFill>
            <a:srgbClr val="f68e76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6" name="Line 8"/>
          <p:cNvSpPr/>
          <p:nvPr/>
        </p:nvSpPr>
        <p:spPr>
          <a:xfrm flipH="1">
            <a:off x="1368000" y="3474360"/>
            <a:ext cx="864000" cy="989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9"/>
          <p:cNvSpPr/>
          <p:nvPr/>
        </p:nvSpPr>
        <p:spPr>
          <a:xfrm>
            <a:off x="2232000" y="3474360"/>
            <a:ext cx="1224000" cy="917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0"/>
          <p:cNvSpPr/>
          <p:nvPr/>
        </p:nvSpPr>
        <p:spPr>
          <a:xfrm>
            <a:off x="686160" y="4408920"/>
            <a:ext cx="2049120" cy="630360"/>
          </a:xfrm>
          <a:prstGeom prst="ellipse">
            <a:avLst/>
          </a:prstGeom>
          <a:solidFill>
            <a:srgbClr val="ed1c24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OPNET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9" name="CustomShape 11"/>
          <p:cNvSpPr/>
          <p:nvPr/>
        </p:nvSpPr>
        <p:spPr>
          <a:xfrm>
            <a:off x="3096000" y="4320000"/>
            <a:ext cx="1727280" cy="719280"/>
          </a:xfrm>
          <a:prstGeom prst="ellipse">
            <a:avLst/>
          </a:prstGeom>
          <a:solidFill>
            <a:srgbClr val="b2b2b2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QUALNET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0" name="Line 12"/>
          <p:cNvSpPr/>
          <p:nvPr/>
        </p:nvSpPr>
        <p:spPr>
          <a:xfrm flipH="1">
            <a:off x="6984000" y="3384000"/>
            <a:ext cx="2448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3"/>
          <p:cNvSpPr/>
          <p:nvPr/>
        </p:nvSpPr>
        <p:spPr>
          <a:xfrm>
            <a:off x="5616000" y="3384000"/>
            <a:ext cx="1439280" cy="647280"/>
          </a:xfrm>
          <a:prstGeom prst="ellipse">
            <a:avLst/>
          </a:prstGeom>
          <a:solidFill>
            <a:srgbClr val="bd7cb5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NS2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2" name="Line 14"/>
          <p:cNvSpPr/>
          <p:nvPr/>
        </p:nvSpPr>
        <p:spPr>
          <a:xfrm flipH="1">
            <a:off x="6912000" y="3384000"/>
            <a:ext cx="2520000" cy="13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5"/>
          <p:cNvSpPr/>
          <p:nvPr/>
        </p:nvSpPr>
        <p:spPr>
          <a:xfrm>
            <a:off x="5472000" y="4464000"/>
            <a:ext cx="1511280" cy="503280"/>
          </a:xfrm>
          <a:prstGeom prst="ellipse">
            <a:avLst/>
          </a:prstGeom>
          <a:solidFill>
            <a:srgbClr val="00aaad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NS3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4" name="Line 16"/>
          <p:cNvSpPr/>
          <p:nvPr/>
        </p:nvSpPr>
        <p:spPr>
          <a:xfrm flipH="1">
            <a:off x="7560000" y="3384000"/>
            <a:ext cx="1872000" cy="22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7"/>
          <p:cNvSpPr/>
          <p:nvPr/>
        </p:nvSpPr>
        <p:spPr>
          <a:xfrm>
            <a:off x="5995800" y="5398920"/>
            <a:ext cx="1655280" cy="575280"/>
          </a:xfrm>
          <a:prstGeom prst="ellipse">
            <a:avLst/>
          </a:prstGeom>
          <a:solidFill>
            <a:srgbClr val="826aa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OMNET++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6" name="Line 18"/>
          <p:cNvSpPr/>
          <p:nvPr/>
        </p:nvSpPr>
        <p:spPr>
          <a:xfrm flipH="1">
            <a:off x="9216000" y="3384000"/>
            <a:ext cx="216000" cy="20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9"/>
          <p:cNvSpPr/>
          <p:nvPr/>
        </p:nvSpPr>
        <p:spPr>
          <a:xfrm>
            <a:off x="8352000" y="5472000"/>
            <a:ext cx="1799280" cy="647280"/>
          </a:xfrm>
          <a:prstGeom prst="ellipse">
            <a:avLst/>
          </a:prstGeom>
          <a:solidFill>
            <a:srgbClr val="00b274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SSFNET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8" name="Line 20"/>
          <p:cNvSpPr/>
          <p:nvPr/>
        </p:nvSpPr>
        <p:spPr>
          <a:xfrm>
            <a:off x="9432000" y="3384000"/>
            <a:ext cx="115200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1"/>
          <p:cNvSpPr/>
          <p:nvPr/>
        </p:nvSpPr>
        <p:spPr>
          <a:xfrm>
            <a:off x="9955440" y="4211280"/>
            <a:ext cx="1439280" cy="575280"/>
          </a:xfrm>
          <a:prstGeom prst="ellipse">
            <a:avLst/>
          </a:prstGeom>
          <a:solidFill>
            <a:srgbClr val="fff685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J-sim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56" dur="indefinite" restart="never" nodeType="tmRoot">
          <p:childTnLst>
            <p:seq>
              <p:cTn id="57" dur="indefinite" nodeType="mainSeq">
                <p:childTnLst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64000" y="432000"/>
            <a:ext cx="10870560" cy="718560"/>
          </a:xfrm>
          <a:prstGeom prst="rect">
            <a:avLst/>
          </a:prstGeom>
          <a:solidFill>
            <a:srgbClr val="b2b2b2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IN" sz="3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NS2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608000" y="3672000"/>
            <a:ext cx="2662920" cy="11509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NS2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2" name="Line 3"/>
          <p:cNvSpPr/>
          <p:nvPr/>
        </p:nvSpPr>
        <p:spPr>
          <a:xfrm>
            <a:off x="7272000" y="4176000"/>
            <a:ext cx="1008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4"/>
          <p:cNvSpPr/>
          <p:nvPr/>
        </p:nvSpPr>
        <p:spPr>
          <a:xfrm>
            <a:off x="8280000" y="3384000"/>
            <a:ext cx="3094920" cy="1510920"/>
          </a:xfrm>
          <a:prstGeom prst="ellipse">
            <a:avLst/>
          </a:prstGeom>
          <a:solidFill>
            <a:srgbClr val="72bf44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Follows Object Oriented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Approach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4" name="Line 5"/>
          <p:cNvSpPr/>
          <p:nvPr/>
        </p:nvSpPr>
        <p:spPr>
          <a:xfrm flipH="1">
            <a:off x="3528000" y="4176000"/>
            <a:ext cx="1080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6"/>
          <p:cNvSpPr/>
          <p:nvPr/>
        </p:nvSpPr>
        <p:spPr>
          <a:xfrm>
            <a:off x="1152000" y="3240000"/>
            <a:ext cx="2374920" cy="1654920"/>
          </a:xfrm>
          <a:prstGeom prst="ellipse">
            <a:avLst/>
          </a:prstGeom>
          <a:solidFill>
            <a:srgbClr val="fff2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built C++ and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Otcl script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6" name="Line 7"/>
          <p:cNvSpPr/>
          <p:nvPr/>
        </p:nvSpPr>
        <p:spPr>
          <a:xfrm flipV="1">
            <a:off x="5904000" y="2952000"/>
            <a:ext cx="360" cy="72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8"/>
          <p:cNvSpPr/>
          <p:nvPr/>
        </p:nvSpPr>
        <p:spPr>
          <a:xfrm>
            <a:off x="4320000" y="2016000"/>
            <a:ext cx="3094920" cy="934920"/>
          </a:xfrm>
          <a:prstGeom prst="ellipse">
            <a:avLst/>
          </a:prstGeom>
          <a:solidFill>
            <a:srgbClr val="fcd3c1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Event Driven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Network Simulator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38" dur="indefinite" restart="never" nodeType="tmRoot">
          <p:childTnLst>
            <p:seq>
              <p:cTn id="139" dur="indefinite" nodeType="mainSeq">
                <p:childTnLst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Table 1"/>
          <p:cNvGraphicFramePr/>
          <p:nvPr/>
        </p:nvGraphicFramePr>
        <p:xfrm>
          <a:off x="3814920" y="1889640"/>
          <a:ext cx="5075280" cy="446436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latin typeface="Arial"/>
                        </a:rPr>
                        <a:t>CRITERIA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latin typeface="Arial"/>
                        </a:rPr>
                        <a:t>NS2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latin typeface="Arial"/>
                        </a:rPr>
                        <a:t>NS3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519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latin typeface="Arial"/>
                        </a:rPr>
                        <a:t>Released at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1996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2008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596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latin typeface="Arial"/>
                        </a:rPr>
                        <a:t>Supported by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DARPA,VINT,SAMAN,NSF &amp; CONSER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NSF &amp; INRIA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519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latin typeface="Arial"/>
                        </a:rPr>
                        <a:t>Based 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NS -1 &amp; REAL Simulator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NS-2 ,GTS-Nets, YANS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19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latin typeface="Arial"/>
                        </a:rPr>
                        <a:t>Built in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C++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C++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519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latin typeface="Arial"/>
                        </a:rPr>
                        <a:t>Scripting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OTcl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Python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490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latin typeface="Arial"/>
                        </a:rPr>
                        <a:t>Simulation Output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NAM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NS-3-viz, pyviz, nam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19" name="CustomShape 2"/>
          <p:cNvSpPr/>
          <p:nvPr/>
        </p:nvSpPr>
        <p:spPr>
          <a:xfrm>
            <a:off x="1152000" y="216000"/>
            <a:ext cx="10367280" cy="93528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NS2 AND NS3 COMPARISON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72" dur="indefinite" restart="never" nodeType="tmRoot">
          <p:childTnLst>
            <p:seq>
              <p:cTn id="173" dur="indefinite" nodeType="mainSeq">
                <p:childTnLst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399320" y="754920"/>
            <a:ext cx="9597240" cy="709560"/>
          </a:xfrm>
          <a:prstGeom prst="rect">
            <a:avLst/>
          </a:prstGeom>
          <a:gradFill rotWithShape="0">
            <a:gsLst>
              <a:gs pos="0">
                <a:srgbClr val="cbc7be"/>
              </a:gs>
              <a:gs pos="100000">
                <a:srgbClr val="bbb4aa"/>
              </a:gs>
            </a:gsLst>
            <a:lin ang="5400000"/>
          </a:gradFill>
          <a:ln w="6480">
            <a:solidFill>
              <a:srgbClr val="897b6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IN" sz="4400" spc="-1" strike="noStrike" u="sng">
                <a:solidFill>
                  <a:srgbClr val="000000"/>
                </a:solidFill>
                <a:uFillTx/>
                <a:latin typeface="Franklin Gothic Book"/>
                <a:ea typeface="DejaVu Sans"/>
              </a:rPr>
              <a:t>TCL SCRIPT BASICS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224000" y="1800000"/>
            <a:ext cx="9597240" cy="35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4120" indent="-3801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IN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VARIABLE DECLARATION : - set [variable name] [value of variable]</a:t>
            </a:r>
            <a:endParaRPr b="0" lang="en-IN" sz="2000" spc="-1" strike="noStrike">
              <a:latin typeface="Arial"/>
            </a:endParaRPr>
          </a:p>
          <a:p>
            <a:pPr marL="384120" indent="-3801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IN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ACCESSING A VARIABLE :- $[variable name]</a:t>
            </a:r>
            <a:endParaRPr b="0" lang="en-IN" sz="2000" spc="-1" strike="noStrike">
              <a:latin typeface="Arial"/>
            </a:endParaRPr>
          </a:p>
          <a:p>
            <a:pPr marL="384120" indent="-3801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IN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FUNCTIONS ARE CALLED PROCEDURES </a:t>
            </a:r>
            <a:endParaRPr b="0" lang="en-IN" sz="2000" spc="-1" strike="noStrike">
              <a:latin typeface="Arial"/>
            </a:endParaRPr>
          </a:p>
          <a:p>
            <a:pPr marL="384120" indent="-380160">
              <a:lnSpc>
                <a:spcPct val="100000"/>
              </a:lnSpc>
              <a:spcBef>
                <a:spcPts val="340"/>
              </a:spcBef>
              <a:buClr>
                <a:srgbClr val="191b0e"/>
              </a:buClr>
              <a:buFont typeface="Franklin Gothic Book"/>
              <a:buChar char="■"/>
            </a:pPr>
            <a:r>
              <a:rPr b="0" lang="en-IN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COMMENT : #</a:t>
            </a:r>
            <a:endParaRPr b="0" lang="en-IN" sz="2000" spc="-1" strike="noStrike">
              <a:latin typeface="Arial"/>
            </a:endParaRPr>
          </a:p>
          <a:p>
            <a:pPr marL="384120" indent="-380160">
              <a:lnSpc>
                <a:spcPct val="100000"/>
              </a:lnSpc>
              <a:spcBef>
                <a:spcPts val="340"/>
              </a:spcBef>
              <a:buClr>
                <a:srgbClr val="191b0e"/>
              </a:buClr>
              <a:buFont typeface="Franklin Gothic Book"/>
              <a:buChar char="■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If { expression</a:t>
            </a:r>
            <a:r>
              <a:rPr b="0" lang="en-IN" sz="20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IN" sz="2000" spc="-1" strike="noStrike"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241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{ some </a:t>
            </a:r>
            <a:r>
              <a:rPr b="0" lang="en-IN" sz="2000" spc="-7" strike="noStrike">
                <a:solidFill>
                  <a:srgbClr val="000000"/>
                </a:solidFill>
                <a:latin typeface="Arial"/>
                <a:ea typeface="DejaVu Sans"/>
              </a:rPr>
              <a:t>commands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} else { </a:t>
            </a:r>
            <a:r>
              <a:rPr b="0" lang="en-IN" sz="2000" spc="-7" strike="noStrike">
                <a:solidFill>
                  <a:srgbClr val="000000"/>
                </a:solidFill>
                <a:latin typeface="Arial"/>
                <a:ea typeface="DejaVu Sans"/>
              </a:rPr>
              <a:t>some commands</a:t>
            </a:r>
            <a:r>
              <a:rPr b="0" lang="en-IN" sz="2000" spc="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IN" sz="2000" spc="-1" strike="noStrike">
              <a:latin typeface="Arial"/>
            </a:endParaRPr>
          </a:p>
          <a:p>
            <a:pPr marL="9266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792000" y="3809880"/>
            <a:ext cx="10832760" cy="11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4"/>
          <p:cNvSpPr/>
          <p:nvPr/>
        </p:nvSpPr>
        <p:spPr>
          <a:xfrm>
            <a:off x="2088000" y="4466880"/>
            <a:ext cx="8564760" cy="1940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EXPLORE MORE IN DEPTH FROM THE BOOK NS2 FOR BEGINERS AVAILABLE AT</a:t>
            </a:r>
            <a:endParaRPr b="0" lang="en-IN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http://www.krishnagudi.com/wp-content/uploads/2020/09/ns-for-beginners.pdf</a:t>
            </a:r>
            <a:endParaRPr b="0" lang="en-IN" sz="1500" spc="-1" strike="noStrike">
              <a:latin typeface="Arial"/>
            </a:endParaRPr>
          </a:p>
        </p:txBody>
      </p:sp>
    </p:spTree>
  </p:cSld>
  <p:timing>
    <p:tnLst>
      <p:par>
        <p:cTn id="182" dur="indefinite" restart="never" nodeType="tmRoot">
          <p:childTnLst>
            <p:seq>
              <p:cTn id="183" dur="indefinite" nodeType="mainSeq">
                <p:childTnLst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88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93" dur="5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98" dur="5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03" dur="500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3" descr=""/>
          <p:cNvPicPr/>
          <p:nvPr/>
        </p:nvPicPr>
        <p:blipFill>
          <a:blip r:embed="rId1"/>
          <a:srcRect l="27955" t="52881" r="27385" b="13440"/>
          <a:stretch/>
        </p:blipFill>
        <p:spPr>
          <a:xfrm>
            <a:off x="1856520" y="2064240"/>
            <a:ext cx="8475120" cy="340416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1800000" y="845280"/>
            <a:ext cx="907200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1152000" y="288000"/>
            <a:ext cx="10511280" cy="1223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 </a:t>
            </a:r>
            <a:r>
              <a:rPr b="0" lang="en-IN" sz="4400" spc="-1" strike="noStrike" u="sng">
                <a:solidFill>
                  <a:srgbClr val="000000"/>
                </a:solidFill>
                <a:uFillTx/>
                <a:latin typeface="Franklin Gothic Book"/>
                <a:ea typeface="DejaVu Sans"/>
              </a:rPr>
              <a:t>SIMPLIFIED USER'S VIEW OF NS2</a:t>
            </a:r>
            <a:endParaRPr b="0" lang="en-IN" sz="4400" spc="-1" strike="noStrike">
              <a:latin typeface="Arial"/>
            </a:endParaRPr>
          </a:p>
        </p:txBody>
      </p:sp>
    </p:spTree>
  </p:cSld>
  <p:timing>
    <p:tnLst>
      <p:par>
        <p:cTn id="214" dur="indefinite" restart="never" nodeType="tmRoot">
          <p:childTnLst>
            <p:seq>
              <p:cTn id="215" dur="indefinite" nodeType="mainSeq">
                <p:childTnLst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440000" y="1296000"/>
            <a:ext cx="9293760" cy="2553480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89000"/>
              </a:lnSpc>
            </a:pPr>
            <a:r>
              <a:rPr b="0" lang="en-IN" sz="4800" spc="-1" strike="noStrike" cap="all">
                <a:solidFill>
                  <a:srgbClr val="191b0e"/>
                </a:solidFill>
                <a:latin typeface="Franklin Gothic Book"/>
                <a:ea typeface="DejaVu Sans"/>
              </a:rPr>
              <a:t>Two nodes Point to Point network, duplex link : Without Traffic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487680" y="3984120"/>
            <a:ext cx="845280" cy="858240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7589520" y="3984120"/>
            <a:ext cx="845280" cy="884160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0" name="CustomShape 4"/>
          <p:cNvSpPr/>
          <p:nvPr/>
        </p:nvSpPr>
        <p:spPr>
          <a:xfrm>
            <a:off x="4336920" y="4415400"/>
            <a:ext cx="324864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88983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fade thruBlk="true"/>
  </p:transition>
  <p:timing>
    <p:tnLst>
      <p:par>
        <p:cTn id="224" dur="indefinite" restart="never" nodeType="tmRoot">
          <p:childTnLst>
            <p:seq>
              <p:cTn id="22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Content Placeholder 3" descr=""/>
          <p:cNvPicPr/>
          <p:nvPr/>
        </p:nvPicPr>
        <p:blipFill>
          <a:blip r:embed="rId1"/>
          <a:srcRect l="5176" t="14763" r="72869" b="43688"/>
          <a:stretch/>
        </p:blipFill>
        <p:spPr>
          <a:xfrm>
            <a:off x="1084320" y="953640"/>
            <a:ext cx="4620240" cy="465948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4950720" y="4141080"/>
            <a:ext cx="1694160" cy="75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2"/>
          <p:cNvSpPr/>
          <p:nvPr/>
        </p:nvSpPr>
        <p:spPr>
          <a:xfrm>
            <a:off x="6923160" y="4219200"/>
            <a:ext cx="4293720" cy="90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PROC  -&gt; FUNTION OR METHODS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FINISH -&gt; FINISH IS A FUNCTION   NAME      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34" name="Picture 4" descr=""/>
          <p:cNvPicPr/>
          <p:nvPr/>
        </p:nvPicPr>
        <p:blipFill>
          <a:blip r:embed="rId2"/>
          <a:srcRect l="30113" t="19404" r="47500" b="66954"/>
          <a:stretch/>
        </p:blipFill>
        <p:spPr>
          <a:xfrm>
            <a:off x="6913440" y="1330200"/>
            <a:ext cx="2725560" cy="882720"/>
          </a:xfrm>
          <a:prstGeom prst="rect">
            <a:avLst/>
          </a:prstGeom>
          <a:ln>
            <a:noFill/>
          </a:ln>
        </p:spPr>
      </p:pic>
      <p:sp>
        <p:nvSpPr>
          <p:cNvPr id="135" name="CustomShape 3"/>
          <p:cNvSpPr/>
          <p:nvPr/>
        </p:nvSpPr>
        <p:spPr>
          <a:xfrm flipV="1">
            <a:off x="4447440" y="1714320"/>
            <a:ext cx="4263120" cy="48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headEnd len="med" type="diamond" w="med"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14" descr=""/>
          <p:cNvPicPr/>
          <p:nvPr/>
        </p:nvPicPr>
        <p:blipFill>
          <a:blip r:embed="rId3"/>
          <a:srcRect l="31364" t="19617" r="35909" b="69721"/>
          <a:stretch/>
        </p:blipFill>
        <p:spPr>
          <a:xfrm>
            <a:off x="7162920" y="2798640"/>
            <a:ext cx="3986280" cy="688680"/>
          </a:xfrm>
          <a:prstGeom prst="rect">
            <a:avLst/>
          </a:prstGeom>
          <a:ln>
            <a:noFill/>
          </a:ln>
        </p:spPr>
      </p:pic>
      <p:sp>
        <p:nvSpPr>
          <p:cNvPr id="137" name="CustomShape 4"/>
          <p:cNvSpPr/>
          <p:nvPr/>
        </p:nvSpPr>
        <p:spPr>
          <a:xfrm flipV="1">
            <a:off x="4738320" y="3044520"/>
            <a:ext cx="2794680" cy="24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headEnd len="med" type="diamond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26" dur="indefinite" restart="never" nodeType="tmRoot">
          <p:childTnLst>
            <p:seq>
              <p:cTn id="227" dur="indefinite" nodeType="mainSeq">
                <p:childTnLst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3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3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4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4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4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885</TotalTime>
  <Application>LibreOffice/6.0.7.3$Linux_X86_64 LibreOffice_project/00m0$Build-3</Application>
  <Words>231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2015-02-11T21:46:52Z</dcterms:created>
  <dc:creator>pavan kumar</dc:creator>
  <dc:description/>
  <dc:language>en-IN</dc:language>
  <cp:lastModifiedBy/>
  <dcterms:modified xsi:type="dcterms:W3CDTF">2020-09-30T12:35:07Z</dcterms:modified>
  <cp:revision>113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