
<file path=[Content_Types].xml><?xml version="1.0" encoding="utf-8"?>
<Types xmlns="http://schemas.openxmlformats.org/package/2006/content-types">
  <Default Extension="png" ContentType="image/png"/>
  <Default Extension="rels" ContentType="application/vnd.openxmlformats-package.relationships+xml"/>
  <Default Extension="emf" ContentType="image/x-emf"/>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35.xml" ContentType="application/vnd.openxmlformats-officedocument.presentationml.slide+xml"/>
  <Override PartName="/ppt/slides/slide38.xml" ContentType="application/vnd.openxmlformats-officedocument.presentationml.slide+xml"/>
  <Override PartName="/ppt/slides/slide3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34.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8.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6.xml" ContentType="application/vnd.openxmlformats-officedocument.presentationml.slide+xml"/>
  <Override PartName="/ppt/slides/slide29.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6" r:id="rId30"/>
    <p:sldId id="289" r:id="rId31"/>
    <p:sldId id="290" r:id="rId32"/>
    <p:sldId id="288"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7" d="100"/>
          <a:sy n="77" d="100"/>
        </p:scale>
        <p:origin x="-1080"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ustomXml" Target="../customXml/item3.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D8D4D9-9A8C-43E0-9CC8-104CBC47E23B}" type="datetimeFigureOut">
              <a:rPr lang="en-US" smtClean="0"/>
              <a:pPr/>
              <a:t>12/7/2020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BA7B2D-2AC9-442F-B20A-121EE6716AD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BA7B2D-2AC9-442F-B20A-121EE6716AD1}"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23FD84-C241-4038-98AD-545FF708236A}" type="datetime1">
              <a:rPr lang="en-US" smtClean="0"/>
              <a:pPr/>
              <a:t>12/7/2020</a:t>
            </a:fld>
            <a:endParaRPr lang="en-US"/>
          </a:p>
        </p:txBody>
      </p:sp>
      <p:sp>
        <p:nvSpPr>
          <p:cNvPr id="5" name="Footer Placeholder 4"/>
          <p:cNvSpPr>
            <a:spLocks noGrp="1"/>
          </p:cNvSpPr>
          <p:nvPr>
            <p:ph type="ftr" sz="quarter" idx="11"/>
          </p:nvPr>
        </p:nvSpPr>
        <p:spPr/>
        <p:txBody>
          <a:bodyPr/>
          <a:lstStyle/>
          <a:p>
            <a:r>
              <a:rPr lang="en-US" smtClean="0"/>
              <a:t>Dr Rekha B Venkatapur, Prof &amp; Head, CSE</a:t>
            </a:r>
            <a:endParaRPr lang="en-US"/>
          </a:p>
        </p:txBody>
      </p:sp>
      <p:sp>
        <p:nvSpPr>
          <p:cNvPr id="6" name="Slide Number Placeholder 5"/>
          <p:cNvSpPr>
            <a:spLocks noGrp="1"/>
          </p:cNvSpPr>
          <p:nvPr>
            <p:ph type="sldNum" sz="quarter" idx="12"/>
          </p:nvPr>
        </p:nvSpPr>
        <p:spPr/>
        <p:txBody>
          <a:bodyPr/>
          <a:lstStyle/>
          <a:p>
            <a:fld id="{7BCADAF9-B4D1-4BF6-B1FF-4F0F692C09F3}" type="slidenum">
              <a:rPr lang="en-US" smtClean="0"/>
              <a:pPr/>
              <a:t>‹#›</a:t>
            </a:fld>
            <a:endParaRPr lang="en-US"/>
          </a:p>
        </p:txBody>
      </p:sp>
    </p:spTree>
    <p:extLst>
      <p:ext uri="{BB962C8B-B14F-4D97-AF65-F5344CB8AC3E}">
        <p14:creationId xmlns:p14="http://schemas.microsoft.com/office/powerpoint/2010/main" xmlns="" val="1775866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9638B8-2334-4B6C-A6AD-F93A9146B335}" type="datetime1">
              <a:rPr lang="en-US" smtClean="0"/>
              <a:pPr/>
              <a:t>12/7/2020</a:t>
            </a:fld>
            <a:endParaRPr lang="en-US"/>
          </a:p>
        </p:txBody>
      </p:sp>
      <p:sp>
        <p:nvSpPr>
          <p:cNvPr id="5" name="Footer Placeholder 4"/>
          <p:cNvSpPr>
            <a:spLocks noGrp="1"/>
          </p:cNvSpPr>
          <p:nvPr>
            <p:ph type="ftr" sz="quarter" idx="11"/>
          </p:nvPr>
        </p:nvSpPr>
        <p:spPr/>
        <p:txBody>
          <a:bodyPr/>
          <a:lstStyle/>
          <a:p>
            <a:r>
              <a:rPr lang="en-US" smtClean="0"/>
              <a:t>Dr Rekha B Venkatapur, Prof &amp; Head, CSE</a:t>
            </a:r>
            <a:endParaRPr lang="en-US"/>
          </a:p>
        </p:txBody>
      </p:sp>
      <p:sp>
        <p:nvSpPr>
          <p:cNvPr id="6" name="Slide Number Placeholder 5"/>
          <p:cNvSpPr>
            <a:spLocks noGrp="1"/>
          </p:cNvSpPr>
          <p:nvPr>
            <p:ph type="sldNum" sz="quarter" idx="12"/>
          </p:nvPr>
        </p:nvSpPr>
        <p:spPr/>
        <p:txBody>
          <a:bodyPr/>
          <a:lstStyle/>
          <a:p>
            <a:fld id="{7BCADAF9-B4D1-4BF6-B1FF-4F0F692C09F3}" type="slidenum">
              <a:rPr lang="en-US" smtClean="0"/>
              <a:pPr/>
              <a:t>‹#›</a:t>
            </a:fld>
            <a:endParaRPr lang="en-US"/>
          </a:p>
        </p:txBody>
      </p:sp>
    </p:spTree>
    <p:extLst>
      <p:ext uri="{BB962C8B-B14F-4D97-AF65-F5344CB8AC3E}">
        <p14:creationId xmlns:p14="http://schemas.microsoft.com/office/powerpoint/2010/main" xmlns="" val="2188784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DF5C3C-F55B-4A3D-8EE1-88741AED6865}" type="datetime1">
              <a:rPr lang="en-US" smtClean="0"/>
              <a:pPr/>
              <a:t>12/7/2020</a:t>
            </a:fld>
            <a:endParaRPr lang="en-US"/>
          </a:p>
        </p:txBody>
      </p:sp>
      <p:sp>
        <p:nvSpPr>
          <p:cNvPr id="5" name="Footer Placeholder 4"/>
          <p:cNvSpPr>
            <a:spLocks noGrp="1"/>
          </p:cNvSpPr>
          <p:nvPr>
            <p:ph type="ftr" sz="quarter" idx="11"/>
          </p:nvPr>
        </p:nvSpPr>
        <p:spPr/>
        <p:txBody>
          <a:bodyPr/>
          <a:lstStyle/>
          <a:p>
            <a:r>
              <a:rPr lang="en-US" smtClean="0"/>
              <a:t>Dr Rekha B Venkatapur, Prof &amp; Head, CSE</a:t>
            </a:r>
            <a:endParaRPr lang="en-US"/>
          </a:p>
        </p:txBody>
      </p:sp>
      <p:sp>
        <p:nvSpPr>
          <p:cNvPr id="6" name="Slide Number Placeholder 5"/>
          <p:cNvSpPr>
            <a:spLocks noGrp="1"/>
          </p:cNvSpPr>
          <p:nvPr>
            <p:ph type="sldNum" sz="quarter" idx="12"/>
          </p:nvPr>
        </p:nvSpPr>
        <p:spPr/>
        <p:txBody>
          <a:bodyPr/>
          <a:lstStyle/>
          <a:p>
            <a:fld id="{7BCADAF9-B4D1-4BF6-B1FF-4F0F692C09F3}" type="slidenum">
              <a:rPr lang="en-US" smtClean="0"/>
              <a:pPr/>
              <a:t>‹#›</a:t>
            </a:fld>
            <a:endParaRPr lang="en-US"/>
          </a:p>
        </p:txBody>
      </p:sp>
    </p:spTree>
    <p:extLst>
      <p:ext uri="{BB962C8B-B14F-4D97-AF65-F5344CB8AC3E}">
        <p14:creationId xmlns:p14="http://schemas.microsoft.com/office/powerpoint/2010/main" xmlns="" val="1105586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9B5132-5FF3-439B-BDEC-76BCED7386CE}" type="datetime1">
              <a:rPr lang="en-US" smtClean="0"/>
              <a:pPr/>
              <a:t>12/7/2020</a:t>
            </a:fld>
            <a:endParaRPr lang="en-US"/>
          </a:p>
        </p:txBody>
      </p:sp>
      <p:sp>
        <p:nvSpPr>
          <p:cNvPr id="5" name="Footer Placeholder 4"/>
          <p:cNvSpPr>
            <a:spLocks noGrp="1"/>
          </p:cNvSpPr>
          <p:nvPr>
            <p:ph type="ftr" sz="quarter" idx="11"/>
          </p:nvPr>
        </p:nvSpPr>
        <p:spPr/>
        <p:txBody>
          <a:bodyPr/>
          <a:lstStyle/>
          <a:p>
            <a:r>
              <a:rPr lang="en-US" smtClean="0"/>
              <a:t>Dr Rekha B Venkatapur, Prof &amp; Head, CSE</a:t>
            </a:r>
            <a:endParaRPr lang="en-US"/>
          </a:p>
        </p:txBody>
      </p:sp>
      <p:sp>
        <p:nvSpPr>
          <p:cNvPr id="6" name="Slide Number Placeholder 5"/>
          <p:cNvSpPr>
            <a:spLocks noGrp="1"/>
          </p:cNvSpPr>
          <p:nvPr>
            <p:ph type="sldNum" sz="quarter" idx="12"/>
          </p:nvPr>
        </p:nvSpPr>
        <p:spPr/>
        <p:txBody>
          <a:bodyPr/>
          <a:lstStyle/>
          <a:p>
            <a:fld id="{7BCADAF9-B4D1-4BF6-B1FF-4F0F692C09F3}" type="slidenum">
              <a:rPr lang="en-US" smtClean="0"/>
              <a:pPr/>
              <a:t>‹#›</a:t>
            </a:fld>
            <a:endParaRPr lang="en-US"/>
          </a:p>
        </p:txBody>
      </p:sp>
    </p:spTree>
    <p:extLst>
      <p:ext uri="{BB962C8B-B14F-4D97-AF65-F5344CB8AC3E}">
        <p14:creationId xmlns:p14="http://schemas.microsoft.com/office/powerpoint/2010/main" xmlns="" val="1150396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24A786-D3B0-45C4-BE09-5DA251B9F133}" type="datetime1">
              <a:rPr lang="en-US" smtClean="0"/>
              <a:pPr/>
              <a:t>12/7/2020</a:t>
            </a:fld>
            <a:endParaRPr lang="en-US"/>
          </a:p>
        </p:txBody>
      </p:sp>
      <p:sp>
        <p:nvSpPr>
          <p:cNvPr id="5" name="Footer Placeholder 4"/>
          <p:cNvSpPr>
            <a:spLocks noGrp="1"/>
          </p:cNvSpPr>
          <p:nvPr>
            <p:ph type="ftr" sz="quarter" idx="11"/>
          </p:nvPr>
        </p:nvSpPr>
        <p:spPr/>
        <p:txBody>
          <a:bodyPr/>
          <a:lstStyle/>
          <a:p>
            <a:r>
              <a:rPr lang="en-US" smtClean="0"/>
              <a:t>Dr Rekha B Venkatapur, Prof &amp; Head, CSE</a:t>
            </a:r>
            <a:endParaRPr lang="en-US"/>
          </a:p>
        </p:txBody>
      </p:sp>
      <p:sp>
        <p:nvSpPr>
          <p:cNvPr id="6" name="Slide Number Placeholder 5"/>
          <p:cNvSpPr>
            <a:spLocks noGrp="1"/>
          </p:cNvSpPr>
          <p:nvPr>
            <p:ph type="sldNum" sz="quarter" idx="12"/>
          </p:nvPr>
        </p:nvSpPr>
        <p:spPr/>
        <p:txBody>
          <a:bodyPr/>
          <a:lstStyle/>
          <a:p>
            <a:fld id="{7BCADAF9-B4D1-4BF6-B1FF-4F0F692C09F3}" type="slidenum">
              <a:rPr lang="en-US" smtClean="0"/>
              <a:pPr/>
              <a:t>‹#›</a:t>
            </a:fld>
            <a:endParaRPr lang="en-US"/>
          </a:p>
        </p:txBody>
      </p:sp>
    </p:spTree>
    <p:extLst>
      <p:ext uri="{BB962C8B-B14F-4D97-AF65-F5344CB8AC3E}">
        <p14:creationId xmlns:p14="http://schemas.microsoft.com/office/powerpoint/2010/main" xmlns="" val="2182773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BB1AED-2911-482C-9E91-C953F93D874F}" type="datetime1">
              <a:rPr lang="en-US" smtClean="0"/>
              <a:pPr/>
              <a:t>12/7/2020</a:t>
            </a:fld>
            <a:endParaRPr lang="en-US"/>
          </a:p>
        </p:txBody>
      </p:sp>
      <p:sp>
        <p:nvSpPr>
          <p:cNvPr id="6" name="Footer Placeholder 5"/>
          <p:cNvSpPr>
            <a:spLocks noGrp="1"/>
          </p:cNvSpPr>
          <p:nvPr>
            <p:ph type="ftr" sz="quarter" idx="11"/>
          </p:nvPr>
        </p:nvSpPr>
        <p:spPr/>
        <p:txBody>
          <a:bodyPr/>
          <a:lstStyle/>
          <a:p>
            <a:r>
              <a:rPr lang="en-US" smtClean="0"/>
              <a:t>Dr Rekha B Venkatapur, Prof &amp; Head, CSE</a:t>
            </a:r>
            <a:endParaRPr lang="en-US"/>
          </a:p>
        </p:txBody>
      </p:sp>
      <p:sp>
        <p:nvSpPr>
          <p:cNvPr id="7" name="Slide Number Placeholder 6"/>
          <p:cNvSpPr>
            <a:spLocks noGrp="1"/>
          </p:cNvSpPr>
          <p:nvPr>
            <p:ph type="sldNum" sz="quarter" idx="12"/>
          </p:nvPr>
        </p:nvSpPr>
        <p:spPr/>
        <p:txBody>
          <a:bodyPr/>
          <a:lstStyle/>
          <a:p>
            <a:fld id="{7BCADAF9-B4D1-4BF6-B1FF-4F0F692C09F3}" type="slidenum">
              <a:rPr lang="en-US" smtClean="0"/>
              <a:pPr/>
              <a:t>‹#›</a:t>
            </a:fld>
            <a:endParaRPr lang="en-US"/>
          </a:p>
        </p:txBody>
      </p:sp>
    </p:spTree>
    <p:extLst>
      <p:ext uri="{BB962C8B-B14F-4D97-AF65-F5344CB8AC3E}">
        <p14:creationId xmlns:p14="http://schemas.microsoft.com/office/powerpoint/2010/main" xmlns="" val="3657569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EB1BB4-AEB4-4EDF-B50E-AC0F9D4BBC1D}" type="datetime1">
              <a:rPr lang="en-US" smtClean="0"/>
              <a:pPr/>
              <a:t>12/7/2020</a:t>
            </a:fld>
            <a:endParaRPr lang="en-US"/>
          </a:p>
        </p:txBody>
      </p:sp>
      <p:sp>
        <p:nvSpPr>
          <p:cNvPr id="8" name="Footer Placeholder 7"/>
          <p:cNvSpPr>
            <a:spLocks noGrp="1"/>
          </p:cNvSpPr>
          <p:nvPr>
            <p:ph type="ftr" sz="quarter" idx="11"/>
          </p:nvPr>
        </p:nvSpPr>
        <p:spPr/>
        <p:txBody>
          <a:bodyPr/>
          <a:lstStyle/>
          <a:p>
            <a:r>
              <a:rPr lang="en-US" smtClean="0"/>
              <a:t>Dr Rekha B Venkatapur, Prof &amp; Head, CSE</a:t>
            </a:r>
            <a:endParaRPr lang="en-US"/>
          </a:p>
        </p:txBody>
      </p:sp>
      <p:sp>
        <p:nvSpPr>
          <p:cNvPr id="9" name="Slide Number Placeholder 8"/>
          <p:cNvSpPr>
            <a:spLocks noGrp="1"/>
          </p:cNvSpPr>
          <p:nvPr>
            <p:ph type="sldNum" sz="quarter" idx="12"/>
          </p:nvPr>
        </p:nvSpPr>
        <p:spPr/>
        <p:txBody>
          <a:bodyPr/>
          <a:lstStyle/>
          <a:p>
            <a:fld id="{7BCADAF9-B4D1-4BF6-B1FF-4F0F692C09F3}" type="slidenum">
              <a:rPr lang="en-US" smtClean="0"/>
              <a:pPr/>
              <a:t>‹#›</a:t>
            </a:fld>
            <a:endParaRPr lang="en-US"/>
          </a:p>
        </p:txBody>
      </p:sp>
    </p:spTree>
    <p:extLst>
      <p:ext uri="{BB962C8B-B14F-4D97-AF65-F5344CB8AC3E}">
        <p14:creationId xmlns:p14="http://schemas.microsoft.com/office/powerpoint/2010/main" xmlns="" val="415984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9C9BAB-3DF6-413A-A091-F3BA0EE6701D}" type="datetime1">
              <a:rPr lang="en-US" smtClean="0"/>
              <a:pPr/>
              <a:t>12/7/2020</a:t>
            </a:fld>
            <a:endParaRPr lang="en-US"/>
          </a:p>
        </p:txBody>
      </p:sp>
      <p:sp>
        <p:nvSpPr>
          <p:cNvPr id="4" name="Footer Placeholder 3"/>
          <p:cNvSpPr>
            <a:spLocks noGrp="1"/>
          </p:cNvSpPr>
          <p:nvPr>
            <p:ph type="ftr" sz="quarter" idx="11"/>
          </p:nvPr>
        </p:nvSpPr>
        <p:spPr/>
        <p:txBody>
          <a:bodyPr/>
          <a:lstStyle/>
          <a:p>
            <a:r>
              <a:rPr lang="en-US" smtClean="0"/>
              <a:t>Dr Rekha B Venkatapur, Prof &amp; Head, CSE</a:t>
            </a:r>
            <a:endParaRPr lang="en-US"/>
          </a:p>
        </p:txBody>
      </p:sp>
      <p:sp>
        <p:nvSpPr>
          <p:cNvPr id="5" name="Slide Number Placeholder 4"/>
          <p:cNvSpPr>
            <a:spLocks noGrp="1"/>
          </p:cNvSpPr>
          <p:nvPr>
            <p:ph type="sldNum" sz="quarter" idx="12"/>
          </p:nvPr>
        </p:nvSpPr>
        <p:spPr/>
        <p:txBody>
          <a:bodyPr/>
          <a:lstStyle/>
          <a:p>
            <a:fld id="{7BCADAF9-B4D1-4BF6-B1FF-4F0F692C09F3}" type="slidenum">
              <a:rPr lang="en-US" smtClean="0"/>
              <a:pPr/>
              <a:t>‹#›</a:t>
            </a:fld>
            <a:endParaRPr lang="en-US"/>
          </a:p>
        </p:txBody>
      </p:sp>
    </p:spTree>
    <p:extLst>
      <p:ext uri="{BB962C8B-B14F-4D97-AF65-F5344CB8AC3E}">
        <p14:creationId xmlns:p14="http://schemas.microsoft.com/office/powerpoint/2010/main" xmlns="" val="294353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7784E3-127E-4A8F-8C05-1DC82A36831A}" type="datetime1">
              <a:rPr lang="en-US" smtClean="0"/>
              <a:pPr/>
              <a:t>12/7/2020</a:t>
            </a:fld>
            <a:endParaRPr lang="en-US"/>
          </a:p>
        </p:txBody>
      </p:sp>
      <p:sp>
        <p:nvSpPr>
          <p:cNvPr id="3" name="Footer Placeholder 2"/>
          <p:cNvSpPr>
            <a:spLocks noGrp="1"/>
          </p:cNvSpPr>
          <p:nvPr>
            <p:ph type="ftr" sz="quarter" idx="11"/>
          </p:nvPr>
        </p:nvSpPr>
        <p:spPr/>
        <p:txBody>
          <a:bodyPr/>
          <a:lstStyle/>
          <a:p>
            <a:r>
              <a:rPr lang="en-US" smtClean="0"/>
              <a:t>Dr Rekha B Venkatapur, Prof &amp; Head, CSE</a:t>
            </a:r>
            <a:endParaRPr lang="en-US"/>
          </a:p>
        </p:txBody>
      </p:sp>
      <p:sp>
        <p:nvSpPr>
          <p:cNvPr id="4" name="Slide Number Placeholder 3"/>
          <p:cNvSpPr>
            <a:spLocks noGrp="1"/>
          </p:cNvSpPr>
          <p:nvPr>
            <p:ph type="sldNum" sz="quarter" idx="12"/>
          </p:nvPr>
        </p:nvSpPr>
        <p:spPr/>
        <p:txBody>
          <a:bodyPr/>
          <a:lstStyle/>
          <a:p>
            <a:fld id="{7BCADAF9-B4D1-4BF6-B1FF-4F0F692C09F3}" type="slidenum">
              <a:rPr lang="en-US" smtClean="0"/>
              <a:pPr/>
              <a:t>‹#›</a:t>
            </a:fld>
            <a:endParaRPr lang="en-US"/>
          </a:p>
        </p:txBody>
      </p:sp>
    </p:spTree>
    <p:extLst>
      <p:ext uri="{BB962C8B-B14F-4D97-AF65-F5344CB8AC3E}">
        <p14:creationId xmlns:p14="http://schemas.microsoft.com/office/powerpoint/2010/main" xmlns="" val="1102021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8BB970-4DA7-4593-9207-F404C2C57181}" type="datetime1">
              <a:rPr lang="en-US" smtClean="0"/>
              <a:pPr/>
              <a:t>12/7/2020</a:t>
            </a:fld>
            <a:endParaRPr lang="en-US"/>
          </a:p>
        </p:txBody>
      </p:sp>
      <p:sp>
        <p:nvSpPr>
          <p:cNvPr id="6" name="Footer Placeholder 5"/>
          <p:cNvSpPr>
            <a:spLocks noGrp="1"/>
          </p:cNvSpPr>
          <p:nvPr>
            <p:ph type="ftr" sz="quarter" idx="11"/>
          </p:nvPr>
        </p:nvSpPr>
        <p:spPr/>
        <p:txBody>
          <a:bodyPr/>
          <a:lstStyle/>
          <a:p>
            <a:r>
              <a:rPr lang="en-US" smtClean="0"/>
              <a:t>Dr Rekha B Venkatapur, Prof &amp; Head, CSE</a:t>
            </a:r>
            <a:endParaRPr lang="en-US"/>
          </a:p>
        </p:txBody>
      </p:sp>
      <p:sp>
        <p:nvSpPr>
          <p:cNvPr id="7" name="Slide Number Placeholder 6"/>
          <p:cNvSpPr>
            <a:spLocks noGrp="1"/>
          </p:cNvSpPr>
          <p:nvPr>
            <p:ph type="sldNum" sz="quarter" idx="12"/>
          </p:nvPr>
        </p:nvSpPr>
        <p:spPr/>
        <p:txBody>
          <a:bodyPr/>
          <a:lstStyle/>
          <a:p>
            <a:fld id="{7BCADAF9-B4D1-4BF6-B1FF-4F0F692C09F3}" type="slidenum">
              <a:rPr lang="en-US" smtClean="0"/>
              <a:pPr/>
              <a:t>‹#›</a:t>
            </a:fld>
            <a:endParaRPr lang="en-US"/>
          </a:p>
        </p:txBody>
      </p:sp>
    </p:spTree>
    <p:extLst>
      <p:ext uri="{BB962C8B-B14F-4D97-AF65-F5344CB8AC3E}">
        <p14:creationId xmlns:p14="http://schemas.microsoft.com/office/powerpoint/2010/main" xmlns="" val="173523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6DCD62-55D5-4FCE-85D6-DAB52CE685E0}" type="datetime1">
              <a:rPr lang="en-US" smtClean="0"/>
              <a:pPr/>
              <a:t>12/7/2020</a:t>
            </a:fld>
            <a:endParaRPr lang="en-US"/>
          </a:p>
        </p:txBody>
      </p:sp>
      <p:sp>
        <p:nvSpPr>
          <p:cNvPr id="6" name="Footer Placeholder 5"/>
          <p:cNvSpPr>
            <a:spLocks noGrp="1"/>
          </p:cNvSpPr>
          <p:nvPr>
            <p:ph type="ftr" sz="quarter" idx="11"/>
          </p:nvPr>
        </p:nvSpPr>
        <p:spPr/>
        <p:txBody>
          <a:bodyPr/>
          <a:lstStyle/>
          <a:p>
            <a:r>
              <a:rPr lang="en-US" smtClean="0"/>
              <a:t>Dr Rekha B Venkatapur, Prof &amp; Head, CSE</a:t>
            </a:r>
            <a:endParaRPr lang="en-US"/>
          </a:p>
        </p:txBody>
      </p:sp>
      <p:sp>
        <p:nvSpPr>
          <p:cNvPr id="7" name="Slide Number Placeholder 6"/>
          <p:cNvSpPr>
            <a:spLocks noGrp="1"/>
          </p:cNvSpPr>
          <p:nvPr>
            <p:ph type="sldNum" sz="quarter" idx="12"/>
          </p:nvPr>
        </p:nvSpPr>
        <p:spPr/>
        <p:txBody>
          <a:bodyPr/>
          <a:lstStyle/>
          <a:p>
            <a:fld id="{7BCADAF9-B4D1-4BF6-B1FF-4F0F692C09F3}" type="slidenum">
              <a:rPr lang="en-US" smtClean="0"/>
              <a:pPr/>
              <a:t>‹#›</a:t>
            </a:fld>
            <a:endParaRPr lang="en-US"/>
          </a:p>
        </p:txBody>
      </p:sp>
    </p:spTree>
    <p:extLst>
      <p:ext uri="{BB962C8B-B14F-4D97-AF65-F5344CB8AC3E}">
        <p14:creationId xmlns:p14="http://schemas.microsoft.com/office/powerpoint/2010/main" xmlns="" val="2678098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4C7163-FC12-428B-9D31-1B540A18215F}" type="datetime1">
              <a:rPr lang="en-US" smtClean="0"/>
              <a:pPr/>
              <a:t>12/7/2020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Dr Rekha B Venkatapur, Prof &amp; Head, CSE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ADAF9-B4D1-4BF6-B1FF-4F0F692C09F3}" type="slidenum">
              <a:rPr lang="en-US" smtClean="0"/>
              <a:pPr/>
              <a:t>‹#›</a:t>
            </a:fld>
            <a:endParaRPr lang="en-US"/>
          </a:p>
        </p:txBody>
      </p:sp>
    </p:spTree>
    <p:extLst>
      <p:ext uri="{BB962C8B-B14F-4D97-AF65-F5344CB8AC3E}">
        <p14:creationId xmlns:p14="http://schemas.microsoft.com/office/powerpoint/2010/main" xmlns="" val="2043497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7772400" cy="1470025"/>
          </a:xfrm>
        </p:spPr>
        <p:txBody>
          <a:bodyPr/>
          <a:lstStyle/>
          <a:p>
            <a:r>
              <a:rPr lang="en-US" dirty="0" smtClean="0"/>
              <a:t>UNIX Programming(18CS56)</a:t>
            </a:r>
            <a:br>
              <a:rPr lang="en-US" dirty="0" smtClean="0"/>
            </a:br>
            <a:r>
              <a:rPr lang="en-US" dirty="0" smtClean="0"/>
              <a:t>Module 4</a:t>
            </a:r>
            <a:endParaRPr lang="en-US" dirty="0"/>
          </a:p>
        </p:txBody>
      </p:sp>
      <p:sp>
        <p:nvSpPr>
          <p:cNvPr id="3" name="Subtitle 2"/>
          <p:cNvSpPr>
            <a:spLocks noGrp="1"/>
          </p:cNvSpPr>
          <p:nvPr>
            <p:ph type="subTitle" idx="1"/>
          </p:nvPr>
        </p:nvSpPr>
        <p:spPr>
          <a:xfrm>
            <a:off x="533400" y="1905000"/>
            <a:ext cx="8305800" cy="4343400"/>
          </a:xfrm>
        </p:spPr>
        <p:txBody>
          <a:bodyPr>
            <a:noAutofit/>
          </a:bodyPr>
          <a:lstStyle/>
          <a:p>
            <a:pPr algn="just"/>
            <a:r>
              <a:rPr lang="en-US" sz="2400" dirty="0">
                <a:solidFill>
                  <a:schemeClr val="tx1"/>
                </a:solidFill>
              </a:rPr>
              <a:t>Changing User IDs and Group IDs, Interpreter Files, system Function, Process Accounting</a:t>
            </a:r>
            <a:r>
              <a:rPr lang="en-US" sz="2400" dirty="0" smtClean="0">
                <a:solidFill>
                  <a:schemeClr val="tx1"/>
                </a:solidFill>
              </a:rPr>
              <a:t>, User </a:t>
            </a:r>
            <a:r>
              <a:rPr lang="en-US" sz="2400" dirty="0">
                <a:solidFill>
                  <a:schemeClr val="tx1"/>
                </a:solidFill>
              </a:rPr>
              <a:t>Identification, Process Times, I/O Redirection.</a:t>
            </a:r>
          </a:p>
          <a:p>
            <a:pPr algn="just"/>
            <a:r>
              <a:rPr lang="en-US" sz="2400" b="1" dirty="0">
                <a:solidFill>
                  <a:schemeClr val="tx1"/>
                </a:solidFill>
              </a:rPr>
              <a:t>Overview of IPC Methods</a:t>
            </a:r>
            <a:r>
              <a:rPr lang="en-US" sz="2400" dirty="0">
                <a:solidFill>
                  <a:schemeClr val="tx1"/>
                </a:solidFill>
              </a:rPr>
              <a:t>, Pipes, </a:t>
            </a:r>
            <a:r>
              <a:rPr lang="en-US" sz="2400" dirty="0" err="1">
                <a:solidFill>
                  <a:schemeClr val="tx1"/>
                </a:solidFill>
              </a:rPr>
              <a:t>popen</a:t>
            </a:r>
            <a:r>
              <a:rPr lang="en-US" sz="2400" dirty="0">
                <a:solidFill>
                  <a:schemeClr val="tx1"/>
                </a:solidFill>
              </a:rPr>
              <a:t>, </a:t>
            </a:r>
            <a:r>
              <a:rPr lang="en-US" sz="2400" dirty="0" err="1">
                <a:solidFill>
                  <a:schemeClr val="tx1"/>
                </a:solidFill>
              </a:rPr>
              <a:t>pclose</a:t>
            </a:r>
            <a:r>
              <a:rPr lang="en-US" sz="2400" dirty="0">
                <a:solidFill>
                  <a:schemeClr val="tx1"/>
                </a:solidFill>
              </a:rPr>
              <a:t> Functions, </a:t>
            </a:r>
            <a:r>
              <a:rPr lang="en-US" sz="2400" dirty="0" err="1">
                <a:solidFill>
                  <a:schemeClr val="tx1"/>
                </a:solidFill>
              </a:rPr>
              <a:t>Coprocesses</a:t>
            </a:r>
            <a:r>
              <a:rPr lang="en-US" sz="2400" dirty="0">
                <a:solidFill>
                  <a:schemeClr val="tx1"/>
                </a:solidFill>
              </a:rPr>
              <a:t>, FIFOs, System </a:t>
            </a:r>
            <a:r>
              <a:rPr lang="en-US" sz="2400" dirty="0" smtClean="0">
                <a:solidFill>
                  <a:schemeClr val="tx1"/>
                </a:solidFill>
              </a:rPr>
              <a:t>V IPC</a:t>
            </a:r>
            <a:r>
              <a:rPr lang="en-US" sz="2400" dirty="0">
                <a:solidFill>
                  <a:schemeClr val="tx1"/>
                </a:solidFill>
              </a:rPr>
              <a:t>, Message Queues, Semaphores.</a:t>
            </a:r>
          </a:p>
          <a:p>
            <a:pPr algn="just"/>
            <a:r>
              <a:rPr lang="en-US" sz="2400" b="1" dirty="0">
                <a:solidFill>
                  <a:schemeClr val="tx1"/>
                </a:solidFill>
              </a:rPr>
              <a:t>Shared Memory</a:t>
            </a:r>
            <a:r>
              <a:rPr lang="en-US" sz="2400" dirty="0">
                <a:solidFill>
                  <a:schemeClr val="tx1"/>
                </a:solidFill>
              </a:rPr>
              <a:t>, Client-Server Properties, Stream Pipes, Passing File Descriptors, An </a:t>
            </a:r>
            <a:r>
              <a:rPr lang="en-US" sz="2400" dirty="0" smtClean="0">
                <a:solidFill>
                  <a:schemeClr val="tx1"/>
                </a:solidFill>
              </a:rPr>
              <a:t>Open Server-Version </a:t>
            </a:r>
            <a:r>
              <a:rPr lang="en-US" sz="2400" dirty="0">
                <a:solidFill>
                  <a:schemeClr val="tx1"/>
                </a:solidFill>
              </a:rPr>
              <a:t>1, Client-Server Connection Functions.</a:t>
            </a:r>
          </a:p>
        </p:txBody>
      </p:sp>
      <p:sp>
        <p:nvSpPr>
          <p:cNvPr id="4" name="Footer Placeholder 3"/>
          <p:cNvSpPr>
            <a:spLocks noGrp="1"/>
          </p:cNvSpPr>
          <p:nvPr>
            <p:ph type="ftr" sz="quarter" idx="11"/>
          </p:nvPr>
        </p:nvSpPr>
        <p:spPr/>
        <p:txBody>
          <a:bodyPr/>
          <a:lstStyle/>
          <a:p>
            <a:r>
              <a:rPr lang="en-US" smtClean="0"/>
              <a:t>Dr Rekha B Venkatapur, Prof &amp; Head, CSE</a:t>
            </a:r>
            <a:endParaRPr lang="en-US"/>
          </a:p>
        </p:txBody>
      </p:sp>
    </p:spTree>
    <p:extLst>
      <p:ext uri="{BB962C8B-B14F-4D97-AF65-F5344CB8AC3E}">
        <p14:creationId xmlns:p14="http://schemas.microsoft.com/office/powerpoint/2010/main" xmlns="" val="3918300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81000" y="228600"/>
            <a:ext cx="5351840" cy="5029200"/>
          </a:xfrm>
          <a:prstGeom prst="rect">
            <a:avLst/>
          </a:prstGeom>
          <a:solidFill>
            <a:srgbClr val="FFFFFF"/>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smtClean="0"/>
              <a:t>Dr Rekha B Venkatapur, Prof &amp; Head, CSE</a:t>
            </a:r>
            <a:endParaRPr lang="en-US"/>
          </a:p>
        </p:txBody>
      </p:sp>
    </p:spTree>
    <p:extLst>
      <p:ext uri="{BB962C8B-B14F-4D97-AF65-F5344CB8AC3E}">
        <p14:creationId xmlns:p14="http://schemas.microsoft.com/office/powerpoint/2010/main" xmlns="" val="965945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PROCESS ACCOUNTING</a:t>
            </a:r>
            <a:r>
              <a:rPr lang="en-US" b="1" u="sng" dirty="0" smtClean="0"/>
              <a:t/>
            </a:r>
            <a:br>
              <a:rPr lang="en-US" b="1" u="sng" dirty="0" smtClean="0"/>
            </a:br>
            <a:endParaRPr lang="en-US" dirty="0"/>
          </a:p>
        </p:txBody>
      </p:sp>
      <p:sp>
        <p:nvSpPr>
          <p:cNvPr id="3" name="Content Placeholder 2"/>
          <p:cNvSpPr>
            <a:spLocks noGrp="1"/>
          </p:cNvSpPr>
          <p:nvPr>
            <p:ph idx="1"/>
          </p:nvPr>
        </p:nvSpPr>
        <p:spPr/>
        <p:txBody>
          <a:bodyPr>
            <a:normAutofit fontScale="55000" lnSpcReduction="20000"/>
          </a:bodyPr>
          <a:lstStyle/>
          <a:p>
            <a:pPr lvl="0"/>
            <a:r>
              <a:rPr lang="en-US" dirty="0" smtClean="0"/>
              <a:t>Most UNIX systems provide an option to do process accounting. When enabled, the kernel writes an accounting record each time a process terminates.</a:t>
            </a:r>
          </a:p>
          <a:p>
            <a:pPr lvl="0"/>
            <a:r>
              <a:rPr lang="en-US" dirty="0" smtClean="0"/>
              <a:t>These accounting records are typically a small amount of binary data with the name of the command, the amount of CPU time used, the user ID and group ID, the starting time, and so on.</a:t>
            </a:r>
          </a:p>
          <a:p>
            <a:pPr lvl="0"/>
            <a:r>
              <a:rPr lang="en-US" dirty="0" smtClean="0"/>
              <a:t>A </a:t>
            </a:r>
            <a:r>
              <a:rPr lang="en-US" dirty="0" err="1" smtClean="0"/>
              <a:t>superuser</a:t>
            </a:r>
            <a:r>
              <a:rPr lang="en-US" dirty="0" smtClean="0"/>
              <a:t> executes </a:t>
            </a:r>
            <a:r>
              <a:rPr lang="en-US" dirty="0" err="1" smtClean="0"/>
              <a:t>accton</a:t>
            </a:r>
            <a:r>
              <a:rPr lang="en-US" dirty="0" smtClean="0"/>
              <a:t> with a pathname argument to enable accounting.</a:t>
            </a:r>
          </a:p>
          <a:p>
            <a:pPr lvl="0"/>
            <a:r>
              <a:rPr lang="en-US" dirty="0" smtClean="0"/>
              <a:t>The accounting records are written to the specified file, which is usually /</a:t>
            </a:r>
            <a:r>
              <a:rPr lang="en-US" dirty="0" err="1" smtClean="0"/>
              <a:t>var</a:t>
            </a:r>
            <a:r>
              <a:rPr lang="en-US" dirty="0" smtClean="0"/>
              <a:t>/account/acct. Accounting is turned off by executing </a:t>
            </a:r>
            <a:r>
              <a:rPr lang="en-US" dirty="0" err="1" smtClean="0"/>
              <a:t>accton</a:t>
            </a:r>
            <a:r>
              <a:rPr lang="en-US" dirty="0" smtClean="0"/>
              <a:t> without any arguments.</a:t>
            </a:r>
          </a:p>
          <a:p>
            <a:pPr lvl="0"/>
            <a:r>
              <a:rPr lang="en-US" dirty="0" smtClean="0"/>
              <a:t>The data required for the accounting record, such as CPU times and number of characters transferred, is kept by the kernel in the process table and initialized whenever a new process is created, as in the child after a fork.</a:t>
            </a:r>
          </a:p>
          <a:p>
            <a:pPr lvl="0"/>
            <a:r>
              <a:rPr lang="en-US" dirty="0" smtClean="0"/>
              <a:t>Each accounting record is written when the process terminates.</a:t>
            </a:r>
          </a:p>
          <a:p>
            <a:pPr lvl="0"/>
            <a:r>
              <a:rPr lang="en-US" dirty="0" smtClean="0"/>
              <a:t>This means that the order of the records in the accounting file corresponds to the termination order of the processes, not the order in which they were started.</a:t>
            </a:r>
          </a:p>
          <a:p>
            <a:pPr lvl="0"/>
            <a:r>
              <a:rPr lang="en-US" dirty="0" smtClean="0"/>
              <a:t>The accounting records correspond to processes, not programs.</a:t>
            </a:r>
          </a:p>
          <a:p>
            <a:r>
              <a:rPr lang="en-US" dirty="0" smtClean="0"/>
              <a:t>A new record is initialized by the kernel for the child after a fork, not when a new program is executed. </a:t>
            </a:r>
            <a:endParaRPr lang="en-US" dirty="0"/>
          </a:p>
        </p:txBody>
      </p:sp>
      <p:sp>
        <p:nvSpPr>
          <p:cNvPr id="4" name="Footer Placeholder 3"/>
          <p:cNvSpPr>
            <a:spLocks noGrp="1"/>
          </p:cNvSpPr>
          <p:nvPr>
            <p:ph type="ftr" sz="quarter" idx="11"/>
          </p:nvPr>
        </p:nvSpPr>
        <p:spPr/>
        <p:txBody>
          <a:bodyPr/>
          <a:lstStyle/>
          <a:p>
            <a:r>
              <a:rPr lang="en-US" smtClean="0"/>
              <a:t>Dr Rekha B Venkatapur, Prof &amp; Head, CSE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Dr Rekha B Venkatapur, Prof &amp; Head, CSE</a:t>
            </a:r>
            <a:endParaRPr lang="en-US"/>
          </a:p>
        </p:txBody>
      </p:sp>
      <p:graphicFrame>
        <p:nvGraphicFramePr>
          <p:cNvPr id="5" name="Table 4"/>
          <p:cNvGraphicFramePr>
            <a:graphicFrameLocks noGrp="1"/>
          </p:cNvGraphicFramePr>
          <p:nvPr/>
        </p:nvGraphicFramePr>
        <p:xfrm>
          <a:off x="0" y="762000"/>
          <a:ext cx="8839200" cy="5334002"/>
        </p:xfrm>
        <a:graphic>
          <a:graphicData uri="http://schemas.openxmlformats.org/drawingml/2006/table">
            <a:tbl>
              <a:tblPr/>
              <a:tblGrid>
                <a:gridCol w="1025908"/>
                <a:gridCol w="1575903"/>
                <a:gridCol w="424282"/>
                <a:gridCol w="5813107"/>
              </a:tblGrid>
              <a:tr h="308599">
                <a:tc>
                  <a:txBody>
                    <a:bodyPr/>
                    <a:lstStyle/>
                    <a:p>
                      <a:pPr marL="31750" marR="0">
                        <a:lnSpc>
                          <a:spcPts val="920"/>
                        </a:lnSpc>
                        <a:spcBef>
                          <a:spcPts val="250"/>
                        </a:spcBef>
                        <a:spcAft>
                          <a:spcPts val="0"/>
                        </a:spcAft>
                      </a:pPr>
                      <a:r>
                        <a:rPr lang="en-US" sz="1600" b="1" dirty="0" err="1">
                          <a:latin typeface="Courier New"/>
                          <a:ea typeface="Calibri"/>
                          <a:cs typeface="Calibri"/>
                        </a:rPr>
                        <a:t>struct</a:t>
                      </a:r>
                      <a:endParaRPr lang="en-US" sz="1600" dirty="0">
                        <a:latin typeface="Calibri"/>
                        <a:ea typeface="Calibri"/>
                        <a:cs typeface="Calibri"/>
                      </a:endParaRPr>
                    </a:p>
                  </a:txBody>
                  <a:tcPr marL="0" marR="0" marT="0" marB="0">
                    <a:lnL>
                      <a:noFill/>
                    </a:lnL>
                    <a:lnR>
                      <a:noFill/>
                    </a:lnR>
                    <a:lnT>
                      <a:noFill/>
                    </a:lnT>
                    <a:lnB>
                      <a:noFill/>
                    </a:lnB>
                  </a:tcPr>
                </a:tc>
                <a:tc>
                  <a:txBody>
                    <a:bodyPr/>
                    <a:lstStyle/>
                    <a:p>
                      <a:pPr marL="67945" marR="0">
                        <a:lnSpc>
                          <a:spcPts val="920"/>
                        </a:lnSpc>
                        <a:spcBef>
                          <a:spcPts val="250"/>
                        </a:spcBef>
                        <a:spcAft>
                          <a:spcPts val="0"/>
                        </a:spcAft>
                      </a:pPr>
                      <a:r>
                        <a:rPr lang="en-US" sz="1600" b="1">
                          <a:latin typeface="Courier New"/>
                          <a:ea typeface="Calibri"/>
                          <a:cs typeface="Calibri"/>
                        </a:rPr>
                        <a:t>acct</a:t>
                      </a:r>
                      <a:endParaRPr lang="en-US" sz="1600">
                        <a:latin typeface="Calibri"/>
                        <a:ea typeface="Calibri"/>
                        <a:cs typeface="Calibri"/>
                      </a:endParaRPr>
                    </a:p>
                  </a:txBody>
                  <a:tcPr marL="0" marR="0" marT="0" marB="0">
                    <a:lnL>
                      <a:noFill/>
                    </a:lnL>
                    <a:lnR>
                      <a:noFill/>
                    </a:lnR>
                    <a:lnT>
                      <a:noFill/>
                    </a:lnT>
                    <a:lnB>
                      <a:noFill/>
                    </a:lnB>
                  </a:tcPr>
                </a:tc>
                <a:tc rowSpan="2" gridSpan="2">
                  <a:txBody>
                    <a:bodyPr/>
                    <a:lstStyle/>
                    <a:p>
                      <a:pPr marL="0" marR="0">
                        <a:spcBef>
                          <a:spcPts val="0"/>
                        </a:spcBef>
                        <a:spcAft>
                          <a:spcPts val="0"/>
                        </a:spcAft>
                      </a:pPr>
                      <a:endParaRPr lang="en-US" sz="1600" dirty="0">
                        <a:latin typeface="Times New Roman"/>
                        <a:ea typeface="Calibri"/>
                        <a:cs typeface="Calibri"/>
                      </a:endParaRPr>
                    </a:p>
                  </a:txBody>
                  <a:tcPr marL="0" marR="0" marT="0" marB="0">
                    <a:lnL>
                      <a:noFill/>
                    </a:lnL>
                    <a:lnR>
                      <a:noFill/>
                    </a:lnR>
                    <a:lnT>
                      <a:noFill/>
                    </a:lnT>
                    <a:lnB>
                      <a:noFill/>
                    </a:lnB>
                  </a:tcPr>
                </a:tc>
                <a:tc rowSpan="2" hMerge="1">
                  <a:txBody>
                    <a:bodyPr/>
                    <a:lstStyle/>
                    <a:p>
                      <a:endParaRPr lang="en-US"/>
                    </a:p>
                  </a:txBody>
                  <a:tcPr/>
                </a:tc>
              </a:tr>
              <a:tr h="246391">
                <a:tc>
                  <a:txBody>
                    <a:bodyPr/>
                    <a:lstStyle/>
                    <a:p>
                      <a:pPr marL="31750" marR="0">
                        <a:lnSpc>
                          <a:spcPts val="915"/>
                        </a:lnSpc>
                        <a:spcBef>
                          <a:spcPts val="0"/>
                        </a:spcBef>
                        <a:spcAft>
                          <a:spcPts val="0"/>
                        </a:spcAft>
                      </a:pPr>
                      <a:r>
                        <a:rPr lang="en-US" sz="1600" b="1">
                          <a:latin typeface="Courier New"/>
                          <a:ea typeface="Calibri"/>
                          <a:cs typeface="Calibri"/>
                        </a:rPr>
                        <a:t>{</a:t>
                      </a:r>
                      <a:endParaRPr lang="en-US" sz="1600">
                        <a:latin typeface="Calibri"/>
                        <a:ea typeface="Calibri"/>
                        <a:cs typeface="Calibri"/>
                      </a:endParaRPr>
                    </a:p>
                  </a:txBody>
                  <a:tcPr marL="0" marR="0" marT="0" marB="0">
                    <a:lnL>
                      <a:noFill/>
                    </a:lnL>
                    <a:lnR>
                      <a:noFill/>
                    </a:lnR>
                    <a:lnT>
                      <a:noFill/>
                    </a:lnT>
                    <a:lnB>
                      <a:noFill/>
                    </a:lnB>
                  </a:tcPr>
                </a:tc>
                <a:tc>
                  <a:txBody>
                    <a:bodyPr/>
                    <a:lstStyle/>
                    <a:p>
                      <a:pPr marL="0" marR="0">
                        <a:spcBef>
                          <a:spcPts val="0"/>
                        </a:spcBef>
                        <a:spcAft>
                          <a:spcPts val="0"/>
                        </a:spcAft>
                      </a:pPr>
                      <a:endParaRPr lang="en-US" sz="1600">
                        <a:latin typeface="Times New Roman"/>
                        <a:ea typeface="Calibri"/>
                        <a:cs typeface="Calibri"/>
                      </a:endParaRPr>
                    </a:p>
                  </a:txBody>
                  <a:tcPr marL="0" marR="0" marT="0" marB="0">
                    <a:lnL>
                      <a:noFill/>
                    </a:lnL>
                    <a:lnR>
                      <a:noFill/>
                    </a:lnR>
                    <a:lnT>
                      <a:noFill/>
                    </a:lnT>
                    <a:lnB>
                      <a:noFill/>
                    </a:lnB>
                  </a:tcPr>
                </a:tc>
                <a:tc gridSpan="2" vMerge="1">
                  <a:txBody>
                    <a:bodyPr/>
                    <a:lstStyle/>
                    <a:p>
                      <a:endParaRPr lang="en-US"/>
                    </a:p>
                  </a:txBody>
                  <a:tcPr/>
                </a:tc>
                <a:tc hMerge="1" vMerge="1">
                  <a:txBody>
                    <a:bodyPr/>
                    <a:lstStyle/>
                    <a:p>
                      <a:endParaRPr lang="en-US"/>
                    </a:p>
                  </a:txBody>
                  <a:tcPr/>
                </a:tc>
              </a:tr>
              <a:tr h="246391">
                <a:tc>
                  <a:txBody>
                    <a:bodyPr/>
                    <a:lstStyle/>
                    <a:p>
                      <a:pPr marL="168275" marR="0">
                        <a:lnSpc>
                          <a:spcPts val="915"/>
                        </a:lnSpc>
                        <a:spcBef>
                          <a:spcPts val="0"/>
                        </a:spcBef>
                        <a:spcAft>
                          <a:spcPts val="0"/>
                        </a:spcAft>
                      </a:pPr>
                      <a:r>
                        <a:rPr lang="en-US" sz="1600" b="1">
                          <a:latin typeface="Courier New"/>
                          <a:ea typeface="Calibri"/>
                          <a:cs typeface="Calibri"/>
                        </a:rPr>
                        <a:t>char</a:t>
                      </a:r>
                      <a:endParaRPr lang="en-US" sz="1600">
                        <a:latin typeface="Calibri"/>
                        <a:ea typeface="Calibri"/>
                        <a:cs typeface="Calibri"/>
                      </a:endParaRPr>
                    </a:p>
                  </a:txBody>
                  <a:tcPr marL="0" marR="0" marT="0" marB="0">
                    <a:lnL>
                      <a:noFill/>
                    </a:lnL>
                    <a:lnR>
                      <a:noFill/>
                    </a:lnR>
                    <a:lnT>
                      <a:noFill/>
                    </a:lnT>
                    <a:lnB>
                      <a:noFill/>
                    </a:lnB>
                  </a:tcPr>
                </a:tc>
                <a:tc>
                  <a:txBody>
                    <a:bodyPr/>
                    <a:lstStyle/>
                    <a:p>
                      <a:pPr marL="67945" marR="0">
                        <a:lnSpc>
                          <a:spcPts val="915"/>
                        </a:lnSpc>
                        <a:spcBef>
                          <a:spcPts val="0"/>
                        </a:spcBef>
                        <a:spcAft>
                          <a:spcPts val="0"/>
                        </a:spcAft>
                      </a:pPr>
                      <a:r>
                        <a:rPr lang="en-US" sz="1600" b="1">
                          <a:latin typeface="Courier New"/>
                          <a:ea typeface="Calibri"/>
                          <a:cs typeface="Calibri"/>
                        </a:rPr>
                        <a:t>ac_flag;</a:t>
                      </a:r>
                      <a:endParaRPr lang="en-US" sz="1600">
                        <a:latin typeface="Calibri"/>
                        <a:ea typeface="Calibri"/>
                        <a:cs typeface="Calibri"/>
                      </a:endParaRPr>
                    </a:p>
                  </a:txBody>
                  <a:tcPr marL="0" marR="0" marT="0" marB="0">
                    <a:lnL>
                      <a:noFill/>
                    </a:lnL>
                    <a:lnR>
                      <a:noFill/>
                    </a:lnR>
                    <a:lnT>
                      <a:noFill/>
                    </a:lnT>
                    <a:lnB>
                      <a:noFill/>
                    </a:lnB>
                  </a:tcPr>
                </a:tc>
                <a:tc>
                  <a:txBody>
                    <a:bodyPr/>
                    <a:lstStyle/>
                    <a:p>
                      <a:pPr marL="0" marR="33020" algn="r">
                        <a:lnSpc>
                          <a:spcPts val="915"/>
                        </a:lnSpc>
                        <a:spcBef>
                          <a:spcPts val="0"/>
                        </a:spcBef>
                        <a:spcAft>
                          <a:spcPts val="0"/>
                        </a:spcAft>
                      </a:pPr>
                      <a:r>
                        <a:rPr lang="en-US" sz="1600" b="1">
                          <a:latin typeface="Courier New"/>
                          <a:ea typeface="Calibri"/>
                          <a:cs typeface="Calibri"/>
                        </a:rPr>
                        <a:t>/*</a:t>
                      </a:r>
                      <a:endParaRPr lang="en-US" sz="1600">
                        <a:latin typeface="Calibri"/>
                        <a:ea typeface="Calibri"/>
                        <a:cs typeface="Calibri"/>
                      </a:endParaRPr>
                    </a:p>
                  </a:txBody>
                  <a:tcPr marL="0" marR="0" marT="0" marB="0">
                    <a:lnL>
                      <a:noFill/>
                    </a:lnL>
                    <a:lnR>
                      <a:noFill/>
                    </a:lnR>
                    <a:lnT>
                      <a:noFill/>
                    </a:lnT>
                    <a:lnB>
                      <a:noFill/>
                    </a:lnB>
                  </a:tcPr>
                </a:tc>
                <a:tc>
                  <a:txBody>
                    <a:bodyPr/>
                    <a:lstStyle/>
                    <a:p>
                      <a:pPr marL="33655" marR="0">
                        <a:lnSpc>
                          <a:spcPts val="915"/>
                        </a:lnSpc>
                        <a:spcBef>
                          <a:spcPts val="0"/>
                        </a:spcBef>
                        <a:spcAft>
                          <a:spcPts val="0"/>
                        </a:spcAft>
                        <a:tabLst>
                          <a:tab pos="445135" algn="l"/>
                        </a:tabLst>
                      </a:pPr>
                      <a:r>
                        <a:rPr lang="en-US" sz="1600" b="1">
                          <a:latin typeface="Courier New"/>
                          <a:ea typeface="Calibri"/>
                          <a:cs typeface="Calibri"/>
                        </a:rPr>
                        <a:t>flag	*/</a:t>
                      </a:r>
                      <a:endParaRPr lang="en-US" sz="1600">
                        <a:latin typeface="Calibri"/>
                        <a:ea typeface="Calibri"/>
                        <a:cs typeface="Calibri"/>
                      </a:endParaRPr>
                    </a:p>
                  </a:txBody>
                  <a:tcPr marL="0" marR="0" marT="0" marB="0">
                    <a:lnL>
                      <a:noFill/>
                    </a:lnL>
                    <a:lnR>
                      <a:noFill/>
                    </a:lnR>
                    <a:lnT>
                      <a:noFill/>
                    </a:lnT>
                    <a:lnB>
                      <a:noFill/>
                    </a:lnB>
                  </a:tcPr>
                </a:tc>
              </a:tr>
              <a:tr h="248831">
                <a:tc>
                  <a:txBody>
                    <a:bodyPr/>
                    <a:lstStyle/>
                    <a:p>
                      <a:pPr marL="168275" marR="0">
                        <a:lnSpc>
                          <a:spcPts val="920"/>
                        </a:lnSpc>
                        <a:spcBef>
                          <a:spcPts val="0"/>
                        </a:spcBef>
                        <a:spcAft>
                          <a:spcPts val="0"/>
                        </a:spcAft>
                      </a:pPr>
                      <a:r>
                        <a:rPr lang="en-US" sz="1600" b="1">
                          <a:latin typeface="Courier New"/>
                          <a:ea typeface="Calibri"/>
                          <a:cs typeface="Calibri"/>
                        </a:rPr>
                        <a:t>char</a:t>
                      </a:r>
                      <a:endParaRPr lang="en-US" sz="1600">
                        <a:latin typeface="Calibri"/>
                        <a:ea typeface="Calibri"/>
                        <a:cs typeface="Calibri"/>
                      </a:endParaRPr>
                    </a:p>
                  </a:txBody>
                  <a:tcPr marL="0" marR="0" marT="0" marB="0">
                    <a:lnL>
                      <a:noFill/>
                    </a:lnL>
                    <a:lnR>
                      <a:noFill/>
                    </a:lnR>
                    <a:lnT>
                      <a:noFill/>
                    </a:lnT>
                    <a:lnB>
                      <a:noFill/>
                    </a:lnB>
                  </a:tcPr>
                </a:tc>
                <a:tc>
                  <a:txBody>
                    <a:bodyPr/>
                    <a:lstStyle/>
                    <a:p>
                      <a:pPr marL="68580" marR="0">
                        <a:lnSpc>
                          <a:spcPts val="920"/>
                        </a:lnSpc>
                        <a:spcBef>
                          <a:spcPts val="0"/>
                        </a:spcBef>
                        <a:spcAft>
                          <a:spcPts val="0"/>
                        </a:spcAft>
                      </a:pPr>
                      <a:r>
                        <a:rPr lang="en-US" sz="1600" b="1">
                          <a:latin typeface="Courier New"/>
                          <a:ea typeface="Calibri"/>
                          <a:cs typeface="Calibri"/>
                        </a:rPr>
                        <a:t>ac_stat;</a:t>
                      </a:r>
                      <a:endParaRPr lang="en-US" sz="1600">
                        <a:latin typeface="Calibri"/>
                        <a:ea typeface="Calibri"/>
                        <a:cs typeface="Calibri"/>
                      </a:endParaRPr>
                    </a:p>
                  </a:txBody>
                  <a:tcPr marL="0" marR="0" marT="0" marB="0">
                    <a:lnL>
                      <a:noFill/>
                    </a:lnL>
                    <a:lnR>
                      <a:noFill/>
                    </a:lnR>
                    <a:lnT>
                      <a:noFill/>
                    </a:lnT>
                    <a:lnB>
                      <a:noFill/>
                    </a:lnB>
                  </a:tcPr>
                </a:tc>
                <a:tc>
                  <a:txBody>
                    <a:bodyPr/>
                    <a:lstStyle/>
                    <a:p>
                      <a:pPr marL="0" marR="32385" algn="r">
                        <a:lnSpc>
                          <a:spcPts val="920"/>
                        </a:lnSpc>
                        <a:spcBef>
                          <a:spcPts val="0"/>
                        </a:spcBef>
                        <a:spcAft>
                          <a:spcPts val="0"/>
                        </a:spcAft>
                      </a:pPr>
                      <a:r>
                        <a:rPr lang="en-US" sz="1600" b="1">
                          <a:latin typeface="Courier New"/>
                          <a:ea typeface="Calibri"/>
                          <a:cs typeface="Calibri"/>
                        </a:rPr>
                        <a:t>/*</a:t>
                      </a:r>
                      <a:endParaRPr lang="en-US" sz="1600">
                        <a:latin typeface="Calibri"/>
                        <a:ea typeface="Calibri"/>
                        <a:cs typeface="Calibri"/>
                      </a:endParaRPr>
                    </a:p>
                  </a:txBody>
                  <a:tcPr marL="0" marR="0" marT="0" marB="0">
                    <a:lnL>
                      <a:noFill/>
                    </a:lnL>
                    <a:lnR>
                      <a:noFill/>
                    </a:lnR>
                    <a:lnT>
                      <a:noFill/>
                    </a:lnT>
                    <a:lnB>
                      <a:noFill/>
                    </a:lnB>
                  </a:tcPr>
                </a:tc>
                <a:tc>
                  <a:txBody>
                    <a:bodyPr/>
                    <a:lstStyle/>
                    <a:p>
                      <a:pPr marL="34290" marR="0">
                        <a:lnSpc>
                          <a:spcPts val="920"/>
                        </a:lnSpc>
                        <a:spcBef>
                          <a:spcPts val="0"/>
                        </a:spcBef>
                        <a:spcAft>
                          <a:spcPts val="0"/>
                        </a:spcAft>
                      </a:pPr>
                      <a:r>
                        <a:rPr lang="en-US" sz="1600" b="1">
                          <a:latin typeface="Courier New"/>
                          <a:ea typeface="Calibri"/>
                          <a:cs typeface="Calibri"/>
                        </a:rPr>
                        <a:t>termination status (signal &amp; core flag only) */</a:t>
                      </a:r>
                      <a:endParaRPr lang="en-US" sz="1600">
                        <a:latin typeface="Calibri"/>
                        <a:ea typeface="Calibri"/>
                        <a:cs typeface="Calibri"/>
                      </a:endParaRPr>
                    </a:p>
                  </a:txBody>
                  <a:tcPr marL="0" marR="0" marT="0" marB="0">
                    <a:lnL>
                      <a:noFill/>
                    </a:lnL>
                    <a:lnR>
                      <a:noFill/>
                    </a:lnR>
                    <a:lnT>
                      <a:noFill/>
                    </a:lnT>
                    <a:lnB>
                      <a:noFill/>
                    </a:lnB>
                  </a:tcPr>
                </a:tc>
              </a:tr>
              <a:tr h="248831">
                <a:tc>
                  <a:txBody>
                    <a:bodyPr/>
                    <a:lstStyle/>
                    <a:p>
                      <a:pPr marL="0" marR="0">
                        <a:spcBef>
                          <a:spcPts val="0"/>
                        </a:spcBef>
                        <a:spcAft>
                          <a:spcPts val="0"/>
                        </a:spcAft>
                      </a:pPr>
                      <a:endParaRPr lang="en-US" sz="1600">
                        <a:latin typeface="Times New Roman"/>
                        <a:ea typeface="Calibri"/>
                        <a:cs typeface="Calibri"/>
                      </a:endParaRPr>
                    </a:p>
                  </a:txBody>
                  <a:tcPr marL="0" marR="0" marT="0" marB="0">
                    <a:lnL>
                      <a:noFill/>
                    </a:lnL>
                    <a:lnR>
                      <a:noFill/>
                    </a:lnR>
                    <a:lnT>
                      <a:noFill/>
                    </a:lnT>
                    <a:lnB>
                      <a:noFill/>
                    </a:lnB>
                  </a:tcPr>
                </a:tc>
                <a:tc>
                  <a:txBody>
                    <a:bodyPr/>
                    <a:lstStyle/>
                    <a:p>
                      <a:pPr marL="0" marR="0">
                        <a:spcBef>
                          <a:spcPts val="0"/>
                        </a:spcBef>
                        <a:spcAft>
                          <a:spcPts val="0"/>
                        </a:spcAft>
                      </a:pPr>
                      <a:endParaRPr lang="en-US" sz="1600">
                        <a:latin typeface="Times New Roman"/>
                        <a:ea typeface="Calibri"/>
                        <a:cs typeface="Calibri"/>
                      </a:endParaRPr>
                    </a:p>
                  </a:txBody>
                  <a:tcPr marL="0" marR="0" marT="0" marB="0">
                    <a:lnL>
                      <a:noFill/>
                    </a:lnL>
                    <a:lnR>
                      <a:noFill/>
                    </a:lnR>
                    <a:lnT>
                      <a:noFill/>
                    </a:lnT>
                    <a:lnB>
                      <a:noFill/>
                    </a:lnB>
                  </a:tcPr>
                </a:tc>
                <a:tc>
                  <a:txBody>
                    <a:bodyPr/>
                    <a:lstStyle/>
                    <a:p>
                      <a:pPr marL="0" marR="32385" algn="r">
                        <a:lnSpc>
                          <a:spcPts val="920"/>
                        </a:lnSpc>
                        <a:spcBef>
                          <a:spcPts val="0"/>
                        </a:spcBef>
                        <a:spcAft>
                          <a:spcPts val="0"/>
                        </a:spcAft>
                      </a:pPr>
                      <a:r>
                        <a:rPr lang="en-US" sz="1600" b="1">
                          <a:latin typeface="Courier New"/>
                          <a:ea typeface="Calibri"/>
                          <a:cs typeface="Calibri"/>
                        </a:rPr>
                        <a:t>/*</a:t>
                      </a:r>
                      <a:endParaRPr lang="en-US" sz="1600">
                        <a:latin typeface="Calibri"/>
                        <a:ea typeface="Calibri"/>
                        <a:cs typeface="Calibri"/>
                      </a:endParaRPr>
                    </a:p>
                  </a:txBody>
                  <a:tcPr marL="0" marR="0" marT="0" marB="0">
                    <a:lnL>
                      <a:noFill/>
                    </a:lnL>
                    <a:lnR>
                      <a:noFill/>
                    </a:lnR>
                    <a:lnT>
                      <a:noFill/>
                    </a:lnT>
                    <a:lnB>
                      <a:noFill/>
                    </a:lnB>
                  </a:tcPr>
                </a:tc>
                <a:tc>
                  <a:txBody>
                    <a:bodyPr/>
                    <a:lstStyle/>
                    <a:p>
                      <a:pPr marL="34290" marR="0">
                        <a:lnSpc>
                          <a:spcPts val="920"/>
                        </a:lnSpc>
                        <a:spcBef>
                          <a:spcPts val="0"/>
                        </a:spcBef>
                        <a:spcAft>
                          <a:spcPts val="0"/>
                        </a:spcAft>
                      </a:pPr>
                      <a:r>
                        <a:rPr lang="en-US" sz="1600" b="1">
                          <a:latin typeface="Courier New"/>
                          <a:ea typeface="Calibri"/>
                          <a:cs typeface="Calibri"/>
                        </a:rPr>
                        <a:t>(Solaris only) */</a:t>
                      </a:r>
                      <a:endParaRPr lang="en-US" sz="1600">
                        <a:latin typeface="Calibri"/>
                        <a:ea typeface="Calibri"/>
                        <a:cs typeface="Calibri"/>
                      </a:endParaRPr>
                    </a:p>
                  </a:txBody>
                  <a:tcPr marL="0" marR="0" marT="0" marB="0">
                    <a:lnL>
                      <a:noFill/>
                    </a:lnL>
                    <a:lnR>
                      <a:noFill/>
                    </a:lnR>
                    <a:lnT>
                      <a:noFill/>
                    </a:lnT>
                    <a:lnB>
                      <a:noFill/>
                    </a:lnB>
                  </a:tcPr>
                </a:tc>
              </a:tr>
              <a:tr h="247610">
                <a:tc>
                  <a:txBody>
                    <a:bodyPr/>
                    <a:lstStyle/>
                    <a:p>
                      <a:pPr marL="168275" marR="0">
                        <a:lnSpc>
                          <a:spcPts val="920"/>
                        </a:lnSpc>
                        <a:spcBef>
                          <a:spcPts val="0"/>
                        </a:spcBef>
                        <a:spcAft>
                          <a:spcPts val="0"/>
                        </a:spcAft>
                      </a:pPr>
                      <a:r>
                        <a:rPr lang="en-US" sz="1600" b="1">
                          <a:latin typeface="Courier New"/>
                          <a:ea typeface="Calibri"/>
                          <a:cs typeface="Calibri"/>
                        </a:rPr>
                        <a:t>uid_t</a:t>
                      </a:r>
                      <a:endParaRPr lang="en-US" sz="1600">
                        <a:latin typeface="Calibri"/>
                        <a:ea typeface="Calibri"/>
                        <a:cs typeface="Calibri"/>
                      </a:endParaRPr>
                    </a:p>
                  </a:txBody>
                  <a:tcPr marL="0" marR="0" marT="0" marB="0">
                    <a:lnL>
                      <a:noFill/>
                    </a:lnL>
                    <a:lnR>
                      <a:noFill/>
                    </a:lnR>
                    <a:lnT>
                      <a:noFill/>
                    </a:lnT>
                    <a:lnB>
                      <a:noFill/>
                    </a:lnB>
                  </a:tcPr>
                </a:tc>
                <a:tc>
                  <a:txBody>
                    <a:bodyPr/>
                    <a:lstStyle/>
                    <a:p>
                      <a:pPr marL="67945" marR="0">
                        <a:lnSpc>
                          <a:spcPts val="920"/>
                        </a:lnSpc>
                        <a:spcBef>
                          <a:spcPts val="0"/>
                        </a:spcBef>
                        <a:spcAft>
                          <a:spcPts val="0"/>
                        </a:spcAft>
                      </a:pPr>
                      <a:r>
                        <a:rPr lang="en-US" sz="1600" b="1">
                          <a:latin typeface="Courier New"/>
                          <a:ea typeface="Calibri"/>
                          <a:cs typeface="Calibri"/>
                        </a:rPr>
                        <a:t>ac_uid;</a:t>
                      </a:r>
                      <a:endParaRPr lang="en-US" sz="1600">
                        <a:latin typeface="Calibri"/>
                        <a:ea typeface="Calibri"/>
                        <a:cs typeface="Calibri"/>
                      </a:endParaRPr>
                    </a:p>
                  </a:txBody>
                  <a:tcPr marL="0" marR="0" marT="0" marB="0">
                    <a:lnL>
                      <a:noFill/>
                    </a:lnL>
                    <a:lnR>
                      <a:noFill/>
                    </a:lnR>
                    <a:lnT>
                      <a:noFill/>
                    </a:lnT>
                    <a:lnB>
                      <a:noFill/>
                    </a:lnB>
                  </a:tcPr>
                </a:tc>
                <a:tc>
                  <a:txBody>
                    <a:bodyPr/>
                    <a:lstStyle/>
                    <a:p>
                      <a:pPr marL="0" marR="33020" algn="r">
                        <a:lnSpc>
                          <a:spcPts val="920"/>
                        </a:lnSpc>
                        <a:spcBef>
                          <a:spcPts val="0"/>
                        </a:spcBef>
                        <a:spcAft>
                          <a:spcPts val="0"/>
                        </a:spcAft>
                      </a:pPr>
                      <a:r>
                        <a:rPr lang="en-US" sz="1600" b="1">
                          <a:latin typeface="Courier New"/>
                          <a:ea typeface="Calibri"/>
                          <a:cs typeface="Calibri"/>
                        </a:rPr>
                        <a:t>/*</a:t>
                      </a:r>
                      <a:endParaRPr lang="en-US" sz="1600">
                        <a:latin typeface="Calibri"/>
                        <a:ea typeface="Calibri"/>
                        <a:cs typeface="Calibri"/>
                      </a:endParaRPr>
                    </a:p>
                  </a:txBody>
                  <a:tcPr marL="0" marR="0" marT="0" marB="0">
                    <a:lnL>
                      <a:noFill/>
                    </a:lnL>
                    <a:lnR>
                      <a:noFill/>
                    </a:lnR>
                    <a:lnT>
                      <a:noFill/>
                    </a:lnT>
                    <a:lnB>
                      <a:noFill/>
                    </a:lnB>
                  </a:tcPr>
                </a:tc>
                <a:tc>
                  <a:txBody>
                    <a:bodyPr/>
                    <a:lstStyle/>
                    <a:p>
                      <a:pPr marL="33655" marR="0">
                        <a:lnSpc>
                          <a:spcPts val="920"/>
                        </a:lnSpc>
                        <a:spcBef>
                          <a:spcPts val="0"/>
                        </a:spcBef>
                        <a:spcAft>
                          <a:spcPts val="0"/>
                        </a:spcAft>
                      </a:pPr>
                      <a:r>
                        <a:rPr lang="en-US" sz="1600" b="1">
                          <a:latin typeface="Courier New"/>
                          <a:ea typeface="Calibri"/>
                          <a:cs typeface="Calibri"/>
                        </a:rPr>
                        <a:t>real user ID */</a:t>
                      </a:r>
                      <a:endParaRPr lang="en-US" sz="1600">
                        <a:latin typeface="Calibri"/>
                        <a:ea typeface="Calibri"/>
                        <a:cs typeface="Calibri"/>
                      </a:endParaRPr>
                    </a:p>
                  </a:txBody>
                  <a:tcPr marL="0" marR="0" marT="0" marB="0">
                    <a:lnL>
                      <a:noFill/>
                    </a:lnL>
                    <a:lnR>
                      <a:noFill/>
                    </a:lnR>
                    <a:lnT>
                      <a:noFill/>
                    </a:lnT>
                    <a:lnB>
                      <a:noFill/>
                    </a:lnB>
                  </a:tcPr>
                </a:tc>
              </a:tr>
              <a:tr h="248831">
                <a:tc>
                  <a:txBody>
                    <a:bodyPr/>
                    <a:lstStyle/>
                    <a:p>
                      <a:pPr marL="168275" marR="0">
                        <a:lnSpc>
                          <a:spcPts val="920"/>
                        </a:lnSpc>
                        <a:spcBef>
                          <a:spcPts val="0"/>
                        </a:spcBef>
                        <a:spcAft>
                          <a:spcPts val="0"/>
                        </a:spcAft>
                      </a:pPr>
                      <a:r>
                        <a:rPr lang="en-US" sz="1600" b="1">
                          <a:latin typeface="Courier New"/>
                          <a:ea typeface="Calibri"/>
                          <a:cs typeface="Calibri"/>
                        </a:rPr>
                        <a:t>gid_t</a:t>
                      </a:r>
                      <a:endParaRPr lang="en-US" sz="1600">
                        <a:latin typeface="Calibri"/>
                        <a:ea typeface="Calibri"/>
                        <a:cs typeface="Calibri"/>
                      </a:endParaRPr>
                    </a:p>
                  </a:txBody>
                  <a:tcPr marL="0" marR="0" marT="0" marB="0">
                    <a:lnL>
                      <a:noFill/>
                    </a:lnL>
                    <a:lnR>
                      <a:noFill/>
                    </a:lnR>
                    <a:lnT>
                      <a:noFill/>
                    </a:lnT>
                    <a:lnB>
                      <a:noFill/>
                    </a:lnB>
                  </a:tcPr>
                </a:tc>
                <a:tc>
                  <a:txBody>
                    <a:bodyPr/>
                    <a:lstStyle/>
                    <a:p>
                      <a:pPr marL="67945" marR="0">
                        <a:lnSpc>
                          <a:spcPts val="920"/>
                        </a:lnSpc>
                        <a:spcBef>
                          <a:spcPts val="0"/>
                        </a:spcBef>
                        <a:spcAft>
                          <a:spcPts val="0"/>
                        </a:spcAft>
                      </a:pPr>
                      <a:r>
                        <a:rPr lang="en-US" sz="1600" b="1">
                          <a:latin typeface="Courier New"/>
                          <a:ea typeface="Calibri"/>
                          <a:cs typeface="Calibri"/>
                        </a:rPr>
                        <a:t>ac_gid;</a:t>
                      </a:r>
                      <a:endParaRPr lang="en-US" sz="1600">
                        <a:latin typeface="Calibri"/>
                        <a:ea typeface="Calibri"/>
                        <a:cs typeface="Calibri"/>
                      </a:endParaRPr>
                    </a:p>
                  </a:txBody>
                  <a:tcPr marL="0" marR="0" marT="0" marB="0">
                    <a:lnL>
                      <a:noFill/>
                    </a:lnL>
                    <a:lnR>
                      <a:noFill/>
                    </a:lnR>
                    <a:lnT>
                      <a:noFill/>
                    </a:lnT>
                    <a:lnB>
                      <a:noFill/>
                    </a:lnB>
                  </a:tcPr>
                </a:tc>
                <a:tc>
                  <a:txBody>
                    <a:bodyPr/>
                    <a:lstStyle/>
                    <a:p>
                      <a:pPr marL="0" marR="33020" algn="r">
                        <a:lnSpc>
                          <a:spcPts val="920"/>
                        </a:lnSpc>
                        <a:spcBef>
                          <a:spcPts val="0"/>
                        </a:spcBef>
                        <a:spcAft>
                          <a:spcPts val="0"/>
                        </a:spcAft>
                      </a:pPr>
                      <a:r>
                        <a:rPr lang="en-US" sz="1600" b="1">
                          <a:latin typeface="Courier New"/>
                          <a:ea typeface="Calibri"/>
                          <a:cs typeface="Calibri"/>
                        </a:rPr>
                        <a:t>/*</a:t>
                      </a:r>
                      <a:endParaRPr lang="en-US" sz="1600">
                        <a:latin typeface="Calibri"/>
                        <a:ea typeface="Calibri"/>
                        <a:cs typeface="Calibri"/>
                      </a:endParaRPr>
                    </a:p>
                  </a:txBody>
                  <a:tcPr marL="0" marR="0" marT="0" marB="0">
                    <a:lnL>
                      <a:noFill/>
                    </a:lnL>
                    <a:lnR>
                      <a:noFill/>
                    </a:lnR>
                    <a:lnT>
                      <a:noFill/>
                    </a:lnT>
                    <a:lnB>
                      <a:noFill/>
                    </a:lnB>
                  </a:tcPr>
                </a:tc>
                <a:tc>
                  <a:txBody>
                    <a:bodyPr/>
                    <a:lstStyle/>
                    <a:p>
                      <a:pPr marL="33655" marR="0">
                        <a:lnSpc>
                          <a:spcPts val="920"/>
                        </a:lnSpc>
                        <a:spcBef>
                          <a:spcPts val="0"/>
                        </a:spcBef>
                        <a:spcAft>
                          <a:spcPts val="0"/>
                        </a:spcAft>
                      </a:pPr>
                      <a:r>
                        <a:rPr lang="en-US" sz="1600" b="1">
                          <a:latin typeface="Courier New"/>
                          <a:ea typeface="Calibri"/>
                          <a:cs typeface="Calibri"/>
                        </a:rPr>
                        <a:t>real group ID */</a:t>
                      </a:r>
                      <a:endParaRPr lang="en-US" sz="1600">
                        <a:latin typeface="Calibri"/>
                        <a:ea typeface="Calibri"/>
                        <a:cs typeface="Calibri"/>
                      </a:endParaRPr>
                    </a:p>
                  </a:txBody>
                  <a:tcPr marL="0" marR="0" marT="0" marB="0">
                    <a:lnL>
                      <a:noFill/>
                    </a:lnL>
                    <a:lnR>
                      <a:noFill/>
                    </a:lnR>
                    <a:lnT>
                      <a:noFill/>
                    </a:lnT>
                    <a:lnB>
                      <a:noFill/>
                    </a:lnB>
                  </a:tcPr>
                </a:tc>
              </a:tr>
              <a:tr h="247610">
                <a:tc>
                  <a:txBody>
                    <a:bodyPr/>
                    <a:lstStyle/>
                    <a:p>
                      <a:pPr marL="168275" marR="0">
                        <a:lnSpc>
                          <a:spcPts val="920"/>
                        </a:lnSpc>
                        <a:spcBef>
                          <a:spcPts val="0"/>
                        </a:spcBef>
                        <a:spcAft>
                          <a:spcPts val="0"/>
                        </a:spcAft>
                      </a:pPr>
                      <a:r>
                        <a:rPr lang="en-US" sz="1600" b="1">
                          <a:latin typeface="Courier New"/>
                          <a:ea typeface="Calibri"/>
                          <a:cs typeface="Calibri"/>
                        </a:rPr>
                        <a:t>dev_t</a:t>
                      </a:r>
                      <a:endParaRPr lang="en-US" sz="1600">
                        <a:latin typeface="Calibri"/>
                        <a:ea typeface="Calibri"/>
                        <a:cs typeface="Calibri"/>
                      </a:endParaRPr>
                    </a:p>
                  </a:txBody>
                  <a:tcPr marL="0" marR="0" marT="0" marB="0">
                    <a:lnL>
                      <a:noFill/>
                    </a:lnL>
                    <a:lnR>
                      <a:noFill/>
                    </a:lnR>
                    <a:lnT>
                      <a:noFill/>
                    </a:lnT>
                    <a:lnB>
                      <a:noFill/>
                    </a:lnB>
                  </a:tcPr>
                </a:tc>
                <a:tc>
                  <a:txBody>
                    <a:bodyPr/>
                    <a:lstStyle/>
                    <a:p>
                      <a:pPr marL="67945" marR="0">
                        <a:lnSpc>
                          <a:spcPts val="920"/>
                        </a:lnSpc>
                        <a:spcBef>
                          <a:spcPts val="0"/>
                        </a:spcBef>
                        <a:spcAft>
                          <a:spcPts val="0"/>
                        </a:spcAft>
                      </a:pPr>
                      <a:r>
                        <a:rPr lang="en-US" sz="1600" b="1">
                          <a:latin typeface="Courier New"/>
                          <a:ea typeface="Calibri"/>
                          <a:cs typeface="Calibri"/>
                        </a:rPr>
                        <a:t>ac_tty;</a:t>
                      </a:r>
                      <a:endParaRPr lang="en-US" sz="1600">
                        <a:latin typeface="Calibri"/>
                        <a:ea typeface="Calibri"/>
                        <a:cs typeface="Calibri"/>
                      </a:endParaRPr>
                    </a:p>
                  </a:txBody>
                  <a:tcPr marL="0" marR="0" marT="0" marB="0">
                    <a:lnL>
                      <a:noFill/>
                    </a:lnL>
                    <a:lnR>
                      <a:noFill/>
                    </a:lnR>
                    <a:lnT>
                      <a:noFill/>
                    </a:lnT>
                    <a:lnB>
                      <a:noFill/>
                    </a:lnB>
                  </a:tcPr>
                </a:tc>
                <a:tc>
                  <a:txBody>
                    <a:bodyPr/>
                    <a:lstStyle/>
                    <a:p>
                      <a:pPr marL="0" marR="33020" algn="r">
                        <a:lnSpc>
                          <a:spcPts val="920"/>
                        </a:lnSpc>
                        <a:spcBef>
                          <a:spcPts val="0"/>
                        </a:spcBef>
                        <a:spcAft>
                          <a:spcPts val="0"/>
                        </a:spcAft>
                      </a:pPr>
                      <a:r>
                        <a:rPr lang="en-US" sz="1600" b="1">
                          <a:latin typeface="Courier New"/>
                          <a:ea typeface="Calibri"/>
                          <a:cs typeface="Calibri"/>
                        </a:rPr>
                        <a:t>/*</a:t>
                      </a:r>
                      <a:endParaRPr lang="en-US" sz="1600">
                        <a:latin typeface="Calibri"/>
                        <a:ea typeface="Calibri"/>
                        <a:cs typeface="Calibri"/>
                      </a:endParaRPr>
                    </a:p>
                  </a:txBody>
                  <a:tcPr marL="0" marR="0" marT="0" marB="0">
                    <a:lnL>
                      <a:noFill/>
                    </a:lnL>
                    <a:lnR>
                      <a:noFill/>
                    </a:lnR>
                    <a:lnT>
                      <a:noFill/>
                    </a:lnT>
                    <a:lnB>
                      <a:noFill/>
                    </a:lnB>
                  </a:tcPr>
                </a:tc>
                <a:tc>
                  <a:txBody>
                    <a:bodyPr/>
                    <a:lstStyle/>
                    <a:p>
                      <a:pPr marL="33655" marR="0">
                        <a:lnSpc>
                          <a:spcPts val="920"/>
                        </a:lnSpc>
                        <a:spcBef>
                          <a:spcPts val="0"/>
                        </a:spcBef>
                        <a:spcAft>
                          <a:spcPts val="0"/>
                        </a:spcAft>
                      </a:pPr>
                      <a:r>
                        <a:rPr lang="en-US" sz="1600" b="1">
                          <a:latin typeface="Courier New"/>
                          <a:ea typeface="Calibri"/>
                          <a:cs typeface="Calibri"/>
                        </a:rPr>
                        <a:t>controlling terminal */</a:t>
                      </a:r>
                      <a:endParaRPr lang="en-US" sz="1600">
                        <a:latin typeface="Calibri"/>
                        <a:ea typeface="Calibri"/>
                        <a:cs typeface="Calibri"/>
                      </a:endParaRPr>
                    </a:p>
                  </a:txBody>
                  <a:tcPr marL="0" marR="0" marT="0" marB="0">
                    <a:lnL>
                      <a:noFill/>
                    </a:lnL>
                    <a:lnR>
                      <a:noFill/>
                    </a:lnR>
                    <a:lnT>
                      <a:noFill/>
                    </a:lnT>
                    <a:lnB>
                      <a:noFill/>
                    </a:lnB>
                  </a:tcPr>
                </a:tc>
              </a:tr>
              <a:tr h="248831">
                <a:tc>
                  <a:txBody>
                    <a:bodyPr/>
                    <a:lstStyle/>
                    <a:p>
                      <a:pPr marL="0" marR="0" algn="r">
                        <a:lnSpc>
                          <a:spcPts val="920"/>
                        </a:lnSpc>
                        <a:spcBef>
                          <a:spcPts val="0"/>
                        </a:spcBef>
                        <a:spcAft>
                          <a:spcPts val="0"/>
                        </a:spcAft>
                      </a:pPr>
                      <a:r>
                        <a:rPr lang="en-US" sz="1600" b="1">
                          <a:latin typeface="Courier New"/>
                          <a:ea typeface="Calibri"/>
                          <a:cs typeface="Calibri"/>
                        </a:rPr>
                        <a:t>time_t</a:t>
                      </a:r>
                      <a:endParaRPr lang="en-US" sz="1600">
                        <a:latin typeface="Calibri"/>
                        <a:ea typeface="Calibri"/>
                        <a:cs typeface="Calibri"/>
                      </a:endParaRPr>
                    </a:p>
                  </a:txBody>
                  <a:tcPr marL="0" marR="0" marT="0" marB="0">
                    <a:lnL>
                      <a:noFill/>
                    </a:lnL>
                    <a:lnR>
                      <a:noFill/>
                    </a:lnR>
                    <a:lnT>
                      <a:noFill/>
                    </a:lnT>
                    <a:lnB>
                      <a:noFill/>
                    </a:lnB>
                  </a:tcPr>
                </a:tc>
                <a:tc>
                  <a:txBody>
                    <a:bodyPr/>
                    <a:lstStyle/>
                    <a:p>
                      <a:pPr marL="67945" marR="0">
                        <a:lnSpc>
                          <a:spcPts val="920"/>
                        </a:lnSpc>
                        <a:spcBef>
                          <a:spcPts val="0"/>
                        </a:spcBef>
                        <a:spcAft>
                          <a:spcPts val="0"/>
                        </a:spcAft>
                      </a:pPr>
                      <a:r>
                        <a:rPr lang="en-US" sz="1600" b="1">
                          <a:latin typeface="Courier New"/>
                          <a:ea typeface="Calibri"/>
                          <a:cs typeface="Calibri"/>
                        </a:rPr>
                        <a:t>ac_btime;</a:t>
                      </a:r>
                      <a:endParaRPr lang="en-US" sz="1600">
                        <a:latin typeface="Calibri"/>
                        <a:ea typeface="Calibri"/>
                        <a:cs typeface="Calibri"/>
                      </a:endParaRPr>
                    </a:p>
                  </a:txBody>
                  <a:tcPr marL="0" marR="0" marT="0" marB="0">
                    <a:lnL>
                      <a:noFill/>
                    </a:lnL>
                    <a:lnR>
                      <a:noFill/>
                    </a:lnR>
                    <a:lnT>
                      <a:noFill/>
                    </a:lnT>
                    <a:lnB>
                      <a:noFill/>
                    </a:lnB>
                  </a:tcPr>
                </a:tc>
                <a:tc>
                  <a:txBody>
                    <a:bodyPr/>
                    <a:lstStyle/>
                    <a:p>
                      <a:pPr marL="0" marR="32385" algn="r">
                        <a:lnSpc>
                          <a:spcPts val="920"/>
                        </a:lnSpc>
                        <a:spcBef>
                          <a:spcPts val="0"/>
                        </a:spcBef>
                        <a:spcAft>
                          <a:spcPts val="0"/>
                        </a:spcAft>
                      </a:pPr>
                      <a:r>
                        <a:rPr lang="en-US" sz="1600" b="1">
                          <a:latin typeface="Courier New"/>
                          <a:ea typeface="Calibri"/>
                          <a:cs typeface="Calibri"/>
                        </a:rPr>
                        <a:t>/*</a:t>
                      </a:r>
                      <a:endParaRPr lang="en-US" sz="1600">
                        <a:latin typeface="Calibri"/>
                        <a:ea typeface="Calibri"/>
                        <a:cs typeface="Calibri"/>
                      </a:endParaRPr>
                    </a:p>
                  </a:txBody>
                  <a:tcPr marL="0" marR="0" marT="0" marB="0">
                    <a:lnL>
                      <a:noFill/>
                    </a:lnL>
                    <a:lnR>
                      <a:noFill/>
                    </a:lnR>
                    <a:lnT>
                      <a:noFill/>
                    </a:lnT>
                    <a:lnB>
                      <a:noFill/>
                    </a:lnB>
                  </a:tcPr>
                </a:tc>
                <a:tc>
                  <a:txBody>
                    <a:bodyPr/>
                    <a:lstStyle/>
                    <a:p>
                      <a:pPr marL="34290" marR="0">
                        <a:lnSpc>
                          <a:spcPts val="920"/>
                        </a:lnSpc>
                        <a:spcBef>
                          <a:spcPts val="0"/>
                        </a:spcBef>
                        <a:spcAft>
                          <a:spcPts val="0"/>
                        </a:spcAft>
                      </a:pPr>
                      <a:r>
                        <a:rPr lang="en-US" sz="1600" b="1">
                          <a:latin typeface="Courier New"/>
                          <a:ea typeface="Calibri"/>
                          <a:cs typeface="Calibri"/>
                        </a:rPr>
                        <a:t>starting calendar time */</a:t>
                      </a:r>
                      <a:endParaRPr lang="en-US" sz="1600">
                        <a:latin typeface="Calibri"/>
                        <a:ea typeface="Calibri"/>
                        <a:cs typeface="Calibri"/>
                      </a:endParaRPr>
                    </a:p>
                  </a:txBody>
                  <a:tcPr marL="0" marR="0" marT="0" marB="0">
                    <a:lnL>
                      <a:noFill/>
                    </a:lnL>
                    <a:lnR>
                      <a:noFill/>
                    </a:lnR>
                    <a:lnT>
                      <a:noFill/>
                    </a:lnT>
                    <a:lnB>
                      <a:noFill/>
                    </a:lnB>
                  </a:tcPr>
                </a:tc>
              </a:tr>
              <a:tr h="248831">
                <a:tc>
                  <a:txBody>
                    <a:bodyPr/>
                    <a:lstStyle/>
                    <a:p>
                      <a:pPr marL="0" marR="0" algn="r">
                        <a:lnSpc>
                          <a:spcPts val="920"/>
                        </a:lnSpc>
                        <a:spcBef>
                          <a:spcPts val="0"/>
                        </a:spcBef>
                        <a:spcAft>
                          <a:spcPts val="0"/>
                        </a:spcAft>
                      </a:pPr>
                      <a:r>
                        <a:rPr lang="en-US" sz="1600" b="1">
                          <a:latin typeface="Courier New"/>
                          <a:ea typeface="Calibri"/>
                          <a:cs typeface="Calibri"/>
                        </a:rPr>
                        <a:t>comp_t</a:t>
                      </a:r>
                      <a:endParaRPr lang="en-US" sz="1600">
                        <a:latin typeface="Calibri"/>
                        <a:ea typeface="Calibri"/>
                        <a:cs typeface="Calibri"/>
                      </a:endParaRPr>
                    </a:p>
                  </a:txBody>
                  <a:tcPr marL="0" marR="0" marT="0" marB="0">
                    <a:lnL>
                      <a:noFill/>
                    </a:lnL>
                    <a:lnR>
                      <a:noFill/>
                    </a:lnR>
                    <a:lnT>
                      <a:noFill/>
                    </a:lnT>
                    <a:lnB>
                      <a:noFill/>
                    </a:lnB>
                  </a:tcPr>
                </a:tc>
                <a:tc>
                  <a:txBody>
                    <a:bodyPr/>
                    <a:lstStyle/>
                    <a:p>
                      <a:pPr marL="67945" marR="0">
                        <a:lnSpc>
                          <a:spcPts val="920"/>
                        </a:lnSpc>
                        <a:spcBef>
                          <a:spcPts val="0"/>
                        </a:spcBef>
                        <a:spcAft>
                          <a:spcPts val="0"/>
                        </a:spcAft>
                      </a:pPr>
                      <a:r>
                        <a:rPr lang="en-US" sz="1600" b="1">
                          <a:latin typeface="Courier New"/>
                          <a:ea typeface="Calibri"/>
                          <a:cs typeface="Calibri"/>
                        </a:rPr>
                        <a:t>ac_utime;</a:t>
                      </a:r>
                      <a:endParaRPr lang="en-US" sz="1600">
                        <a:latin typeface="Calibri"/>
                        <a:ea typeface="Calibri"/>
                        <a:cs typeface="Calibri"/>
                      </a:endParaRPr>
                    </a:p>
                  </a:txBody>
                  <a:tcPr marL="0" marR="0" marT="0" marB="0">
                    <a:lnL>
                      <a:noFill/>
                    </a:lnL>
                    <a:lnR>
                      <a:noFill/>
                    </a:lnR>
                    <a:lnT>
                      <a:noFill/>
                    </a:lnT>
                    <a:lnB>
                      <a:noFill/>
                    </a:lnB>
                  </a:tcPr>
                </a:tc>
                <a:tc>
                  <a:txBody>
                    <a:bodyPr/>
                    <a:lstStyle/>
                    <a:p>
                      <a:pPr marL="0" marR="33020" algn="r">
                        <a:lnSpc>
                          <a:spcPts val="920"/>
                        </a:lnSpc>
                        <a:spcBef>
                          <a:spcPts val="0"/>
                        </a:spcBef>
                        <a:spcAft>
                          <a:spcPts val="0"/>
                        </a:spcAft>
                      </a:pPr>
                      <a:r>
                        <a:rPr lang="en-US" sz="1600" b="1">
                          <a:latin typeface="Courier New"/>
                          <a:ea typeface="Calibri"/>
                          <a:cs typeface="Calibri"/>
                        </a:rPr>
                        <a:t>/*</a:t>
                      </a:r>
                      <a:endParaRPr lang="en-US" sz="1600">
                        <a:latin typeface="Calibri"/>
                        <a:ea typeface="Calibri"/>
                        <a:cs typeface="Calibri"/>
                      </a:endParaRPr>
                    </a:p>
                  </a:txBody>
                  <a:tcPr marL="0" marR="0" marT="0" marB="0">
                    <a:lnL>
                      <a:noFill/>
                    </a:lnL>
                    <a:lnR>
                      <a:noFill/>
                    </a:lnR>
                    <a:lnT>
                      <a:noFill/>
                    </a:lnT>
                    <a:lnB>
                      <a:noFill/>
                    </a:lnB>
                  </a:tcPr>
                </a:tc>
                <a:tc>
                  <a:txBody>
                    <a:bodyPr/>
                    <a:lstStyle/>
                    <a:p>
                      <a:pPr marL="33655" marR="0">
                        <a:lnSpc>
                          <a:spcPts val="920"/>
                        </a:lnSpc>
                        <a:spcBef>
                          <a:spcPts val="0"/>
                        </a:spcBef>
                        <a:spcAft>
                          <a:spcPts val="0"/>
                        </a:spcAft>
                      </a:pPr>
                      <a:r>
                        <a:rPr lang="en-US" sz="1600" b="1">
                          <a:latin typeface="Courier New"/>
                          <a:ea typeface="Calibri"/>
                          <a:cs typeface="Calibri"/>
                        </a:rPr>
                        <a:t>user CPU time (clock ticks) */</a:t>
                      </a:r>
                      <a:endParaRPr lang="en-US" sz="1600">
                        <a:latin typeface="Calibri"/>
                        <a:ea typeface="Calibri"/>
                        <a:cs typeface="Calibri"/>
                      </a:endParaRPr>
                    </a:p>
                  </a:txBody>
                  <a:tcPr marL="0" marR="0" marT="0" marB="0">
                    <a:lnL>
                      <a:noFill/>
                    </a:lnL>
                    <a:lnR>
                      <a:noFill/>
                    </a:lnR>
                    <a:lnT>
                      <a:noFill/>
                    </a:lnT>
                    <a:lnB>
                      <a:noFill/>
                    </a:lnB>
                  </a:tcPr>
                </a:tc>
              </a:tr>
              <a:tr h="247610">
                <a:tc>
                  <a:txBody>
                    <a:bodyPr/>
                    <a:lstStyle/>
                    <a:p>
                      <a:pPr marL="0" marR="0" algn="r">
                        <a:lnSpc>
                          <a:spcPts val="920"/>
                        </a:lnSpc>
                        <a:spcBef>
                          <a:spcPts val="0"/>
                        </a:spcBef>
                        <a:spcAft>
                          <a:spcPts val="0"/>
                        </a:spcAft>
                      </a:pPr>
                      <a:r>
                        <a:rPr lang="en-US" sz="1600" b="1">
                          <a:latin typeface="Courier New"/>
                          <a:ea typeface="Calibri"/>
                          <a:cs typeface="Calibri"/>
                        </a:rPr>
                        <a:t>comp_t</a:t>
                      </a:r>
                      <a:endParaRPr lang="en-US" sz="1600">
                        <a:latin typeface="Calibri"/>
                        <a:ea typeface="Calibri"/>
                        <a:cs typeface="Calibri"/>
                      </a:endParaRPr>
                    </a:p>
                  </a:txBody>
                  <a:tcPr marL="0" marR="0" marT="0" marB="0">
                    <a:lnL>
                      <a:noFill/>
                    </a:lnL>
                    <a:lnR>
                      <a:noFill/>
                    </a:lnR>
                    <a:lnT>
                      <a:noFill/>
                    </a:lnT>
                    <a:lnB>
                      <a:noFill/>
                    </a:lnB>
                  </a:tcPr>
                </a:tc>
                <a:tc>
                  <a:txBody>
                    <a:bodyPr/>
                    <a:lstStyle/>
                    <a:p>
                      <a:pPr marL="67945" marR="0">
                        <a:lnSpc>
                          <a:spcPts val="920"/>
                        </a:lnSpc>
                        <a:spcBef>
                          <a:spcPts val="0"/>
                        </a:spcBef>
                        <a:spcAft>
                          <a:spcPts val="0"/>
                        </a:spcAft>
                      </a:pPr>
                      <a:r>
                        <a:rPr lang="en-US" sz="1600" b="1">
                          <a:latin typeface="Courier New"/>
                          <a:ea typeface="Calibri"/>
                          <a:cs typeface="Calibri"/>
                        </a:rPr>
                        <a:t>ac_stime;</a:t>
                      </a:r>
                      <a:endParaRPr lang="en-US" sz="1600">
                        <a:latin typeface="Calibri"/>
                        <a:ea typeface="Calibri"/>
                        <a:cs typeface="Calibri"/>
                      </a:endParaRPr>
                    </a:p>
                  </a:txBody>
                  <a:tcPr marL="0" marR="0" marT="0" marB="0">
                    <a:lnL>
                      <a:noFill/>
                    </a:lnL>
                    <a:lnR>
                      <a:noFill/>
                    </a:lnR>
                    <a:lnT>
                      <a:noFill/>
                    </a:lnT>
                    <a:lnB>
                      <a:noFill/>
                    </a:lnB>
                  </a:tcPr>
                </a:tc>
                <a:tc>
                  <a:txBody>
                    <a:bodyPr/>
                    <a:lstStyle/>
                    <a:p>
                      <a:pPr marL="0" marR="33020" algn="r">
                        <a:lnSpc>
                          <a:spcPts val="920"/>
                        </a:lnSpc>
                        <a:spcBef>
                          <a:spcPts val="0"/>
                        </a:spcBef>
                        <a:spcAft>
                          <a:spcPts val="0"/>
                        </a:spcAft>
                      </a:pPr>
                      <a:r>
                        <a:rPr lang="en-US" sz="1600" b="1">
                          <a:latin typeface="Courier New"/>
                          <a:ea typeface="Calibri"/>
                          <a:cs typeface="Calibri"/>
                        </a:rPr>
                        <a:t>/*</a:t>
                      </a:r>
                      <a:endParaRPr lang="en-US" sz="1600">
                        <a:latin typeface="Calibri"/>
                        <a:ea typeface="Calibri"/>
                        <a:cs typeface="Calibri"/>
                      </a:endParaRPr>
                    </a:p>
                  </a:txBody>
                  <a:tcPr marL="0" marR="0" marT="0" marB="0">
                    <a:lnL>
                      <a:noFill/>
                    </a:lnL>
                    <a:lnR>
                      <a:noFill/>
                    </a:lnR>
                    <a:lnT>
                      <a:noFill/>
                    </a:lnT>
                    <a:lnB>
                      <a:noFill/>
                    </a:lnB>
                  </a:tcPr>
                </a:tc>
                <a:tc>
                  <a:txBody>
                    <a:bodyPr/>
                    <a:lstStyle/>
                    <a:p>
                      <a:pPr marL="33655" marR="0">
                        <a:lnSpc>
                          <a:spcPts val="920"/>
                        </a:lnSpc>
                        <a:spcBef>
                          <a:spcPts val="0"/>
                        </a:spcBef>
                        <a:spcAft>
                          <a:spcPts val="0"/>
                        </a:spcAft>
                      </a:pPr>
                      <a:r>
                        <a:rPr lang="en-US" sz="1600" b="1">
                          <a:latin typeface="Courier New"/>
                          <a:ea typeface="Calibri"/>
                          <a:cs typeface="Calibri"/>
                        </a:rPr>
                        <a:t>system CPU time (clock ticks) */</a:t>
                      </a:r>
                      <a:endParaRPr lang="en-US" sz="1600">
                        <a:latin typeface="Calibri"/>
                        <a:ea typeface="Calibri"/>
                        <a:cs typeface="Calibri"/>
                      </a:endParaRPr>
                    </a:p>
                  </a:txBody>
                  <a:tcPr marL="0" marR="0" marT="0" marB="0">
                    <a:lnL>
                      <a:noFill/>
                    </a:lnL>
                    <a:lnR>
                      <a:noFill/>
                    </a:lnR>
                    <a:lnT>
                      <a:noFill/>
                    </a:lnT>
                    <a:lnB>
                      <a:noFill/>
                    </a:lnB>
                  </a:tcPr>
                </a:tc>
              </a:tr>
              <a:tr h="248831">
                <a:tc>
                  <a:txBody>
                    <a:bodyPr/>
                    <a:lstStyle/>
                    <a:p>
                      <a:pPr marL="0" marR="0" algn="r">
                        <a:lnSpc>
                          <a:spcPts val="920"/>
                        </a:lnSpc>
                        <a:spcBef>
                          <a:spcPts val="0"/>
                        </a:spcBef>
                        <a:spcAft>
                          <a:spcPts val="0"/>
                        </a:spcAft>
                      </a:pPr>
                      <a:r>
                        <a:rPr lang="en-US" sz="1600" b="1">
                          <a:latin typeface="Courier New"/>
                          <a:ea typeface="Calibri"/>
                          <a:cs typeface="Calibri"/>
                        </a:rPr>
                        <a:t>comp_t</a:t>
                      </a:r>
                      <a:endParaRPr lang="en-US" sz="1600">
                        <a:latin typeface="Calibri"/>
                        <a:ea typeface="Calibri"/>
                        <a:cs typeface="Calibri"/>
                      </a:endParaRPr>
                    </a:p>
                  </a:txBody>
                  <a:tcPr marL="0" marR="0" marT="0" marB="0">
                    <a:lnL>
                      <a:noFill/>
                    </a:lnL>
                    <a:lnR>
                      <a:noFill/>
                    </a:lnR>
                    <a:lnT>
                      <a:noFill/>
                    </a:lnT>
                    <a:lnB>
                      <a:noFill/>
                    </a:lnB>
                  </a:tcPr>
                </a:tc>
                <a:tc>
                  <a:txBody>
                    <a:bodyPr/>
                    <a:lstStyle/>
                    <a:p>
                      <a:pPr marL="67945" marR="0">
                        <a:lnSpc>
                          <a:spcPts val="920"/>
                        </a:lnSpc>
                        <a:spcBef>
                          <a:spcPts val="0"/>
                        </a:spcBef>
                        <a:spcAft>
                          <a:spcPts val="0"/>
                        </a:spcAft>
                      </a:pPr>
                      <a:r>
                        <a:rPr lang="en-US" sz="1600" b="1">
                          <a:latin typeface="Courier New"/>
                          <a:ea typeface="Calibri"/>
                          <a:cs typeface="Calibri"/>
                        </a:rPr>
                        <a:t>ac_etime;</a:t>
                      </a:r>
                      <a:endParaRPr lang="en-US" sz="1600">
                        <a:latin typeface="Calibri"/>
                        <a:ea typeface="Calibri"/>
                        <a:cs typeface="Calibri"/>
                      </a:endParaRPr>
                    </a:p>
                  </a:txBody>
                  <a:tcPr marL="0" marR="0" marT="0" marB="0">
                    <a:lnL>
                      <a:noFill/>
                    </a:lnL>
                    <a:lnR>
                      <a:noFill/>
                    </a:lnR>
                    <a:lnT>
                      <a:noFill/>
                    </a:lnT>
                    <a:lnB>
                      <a:noFill/>
                    </a:lnB>
                  </a:tcPr>
                </a:tc>
                <a:tc>
                  <a:txBody>
                    <a:bodyPr/>
                    <a:lstStyle/>
                    <a:p>
                      <a:pPr marL="0" marR="33020" algn="r">
                        <a:lnSpc>
                          <a:spcPts val="920"/>
                        </a:lnSpc>
                        <a:spcBef>
                          <a:spcPts val="0"/>
                        </a:spcBef>
                        <a:spcAft>
                          <a:spcPts val="0"/>
                        </a:spcAft>
                      </a:pPr>
                      <a:r>
                        <a:rPr lang="en-US" sz="1600" b="1">
                          <a:latin typeface="Courier New"/>
                          <a:ea typeface="Calibri"/>
                          <a:cs typeface="Calibri"/>
                        </a:rPr>
                        <a:t>/*</a:t>
                      </a:r>
                      <a:endParaRPr lang="en-US" sz="1600">
                        <a:latin typeface="Calibri"/>
                        <a:ea typeface="Calibri"/>
                        <a:cs typeface="Calibri"/>
                      </a:endParaRPr>
                    </a:p>
                  </a:txBody>
                  <a:tcPr marL="0" marR="0" marT="0" marB="0">
                    <a:lnL>
                      <a:noFill/>
                    </a:lnL>
                    <a:lnR>
                      <a:noFill/>
                    </a:lnR>
                    <a:lnT>
                      <a:noFill/>
                    </a:lnT>
                    <a:lnB>
                      <a:noFill/>
                    </a:lnB>
                  </a:tcPr>
                </a:tc>
                <a:tc>
                  <a:txBody>
                    <a:bodyPr/>
                    <a:lstStyle/>
                    <a:p>
                      <a:pPr marL="33655" marR="0">
                        <a:lnSpc>
                          <a:spcPts val="920"/>
                        </a:lnSpc>
                        <a:spcBef>
                          <a:spcPts val="0"/>
                        </a:spcBef>
                        <a:spcAft>
                          <a:spcPts val="0"/>
                        </a:spcAft>
                      </a:pPr>
                      <a:r>
                        <a:rPr lang="en-US" sz="1600" b="1">
                          <a:latin typeface="Courier New"/>
                          <a:ea typeface="Calibri"/>
                          <a:cs typeface="Calibri"/>
                        </a:rPr>
                        <a:t>elapsed time (clock ticks) */</a:t>
                      </a:r>
                      <a:endParaRPr lang="en-US" sz="1600">
                        <a:latin typeface="Calibri"/>
                        <a:ea typeface="Calibri"/>
                        <a:cs typeface="Calibri"/>
                      </a:endParaRPr>
                    </a:p>
                  </a:txBody>
                  <a:tcPr marL="0" marR="0" marT="0" marB="0">
                    <a:lnL>
                      <a:noFill/>
                    </a:lnL>
                    <a:lnR>
                      <a:noFill/>
                    </a:lnR>
                    <a:lnT>
                      <a:noFill/>
                    </a:lnT>
                    <a:lnB>
                      <a:noFill/>
                    </a:lnB>
                  </a:tcPr>
                </a:tc>
              </a:tr>
              <a:tr h="247610">
                <a:tc>
                  <a:txBody>
                    <a:bodyPr/>
                    <a:lstStyle/>
                    <a:p>
                      <a:pPr marL="0" marR="0" algn="r">
                        <a:lnSpc>
                          <a:spcPts val="920"/>
                        </a:lnSpc>
                        <a:spcBef>
                          <a:spcPts val="0"/>
                        </a:spcBef>
                        <a:spcAft>
                          <a:spcPts val="0"/>
                        </a:spcAft>
                      </a:pPr>
                      <a:r>
                        <a:rPr lang="en-US" sz="1600" b="1">
                          <a:latin typeface="Courier New"/>
                          <a:ea typeface="Calibri"/>
                          <a:cs typeface="Calibri"/>
                        </a:rPr>
                        <a:t>comp_t</a:t>
                      </a:r>
                      <a:endParaRPr lang="en-US" sz="1600">
                        <a:latin typeface="Calibri"/>
                        <a:ea typeface="Calibri"/>
                        <a:cs typeface="Calibri"/>
                      </a:endParaRPr>
                    </a:p>
                  </a:txBody>
                  <a:tcPr marL="0" marR="0" marT="0" marB="0">
                    <a:lnL>
                      <a:noFill/>
                    </a:lnL>
                    <a:lnR>
                      <a:noFill/>
                    </a:lnR>
                    <a:lnT>
                      <a:noFill/>
                    </a:lnT>
                    <a:lnB>
                      <a:noFill/>
                    </a:lnB>
                  </a:tcPr>
                </a:tc>
                <a:tc>
                  <a:txBody>
                    <a:bodyPr/>
                    <a:lstStyle/>
                    <a:p>
                      <a:pPr marL="67945" marR="0">
                        <a:lnSpc>
                          <a:spcPts val="920"/>
                        </a:lnSpc>
                        <a:spcBef>
                          <a:spcPts val="0"/>
                        </a:spcBef>
                        <a:spcAft>
                          <a:spcPts val="0"/>
                        </a:spcAft>
                      </a:pPr>
                      <a:r>
                        <a:rPr lang="en-US" sz="1600" b="1">
                          <a:latin typeface="Courier New"/>
                          <a:ea typeface="Calibri"/>
                          <a:cs typeface="Calibri"/>
                        </a:rPr>
                        <a:t>ac_mem;</a:t>
                      </a:r>
                      <a:endParaRPr lang="en-US" sz="1600">
                        <a:latin typeface="Calibri"/>
                        <a:ea typeface="Calibri"/>
                        <a:cs typeface="Calibri"/>
                      </a:endParaRPr>
                    </a:p>
                  </a:txBody>
                  <a:tcPr marL="0" marR="0" marT="0" marB="0">
                    <a:lnL>
                      <a:noFill/>
                    </a:lnL>
                    <a:lnR>
                      <a:noFill/>
                    </a:lnR>
                    <a:lnT>
                      <a:noFill/>
                    </a:lnT>
                    <a:lnB>
                      <a:noFill/>
                    </a:lnB>
                  </a:tcPr>
                </a:tc>
                <a:tc>
                  <a:txBody>
                    <a:bodyPr/>
                    <a:lstStyle/>
                    <a:p>
                      <a:pPr marL="0" marR="33020" algn="r">
                        <a:lnSpc>
                          <a:spcPts val="920"/>
                        </a:lnSpc>
                        <a:spcBef>
                          <a:spcPts val="0"/>
                        </a:spcBef>
                        <a:spcAft>
                          <a:spcPts val="0"/>
                        </a:spcAft>
                      </a:pPr>
                      <a:r>
                        <a:rPr lang="en-US" sz="1600" b="1">
                          <a:latin typeface="Courier New"/>
                          <a:ea typeface="Calibri"/>
                          <a:cs typeface="Calibri"/>
                        </a:rPr>
                        <a:t>/*</a:t>
                      </a:r>
                      <a:endParaRPr lang="en-US" sz="1600">
                        <a:latin typeface="Calibri"/>
                        <a:ea typeface="Calibri"/>
                        <a:cs typeface="Calibri"/>
                      </a:endParaRPr>
                    </a:p>
                  </a:txBody>
                  <a:tcPr marL="0" marR="0" marT="0" marB="0">
                    <a:lnL>
                      <a:noFill/>
                    </a:lnL>
                    <a:lnR>
                      <a:noFill/>
                    </a:lnR>
                    <a:lnT>
                      <a:noFill/>
                    </a:lnT>
                    <a:lnB>
                      <a:noFill/>
                    </a:lnB>
                  </a:tcPr>
                </a:tc>
                <a:tc>
                  <a:txBody>
                    <a:bodyPr/>
                    <a:lstStyle/>
                    <a:p>
                      <a:pPr marL="33655" marR="0">
                        <a:lnSpc>
                          <a:spcPts val="920"/>
                        </a:lnSpc>
                        <a:spcBef>
                          <a:spcPts val="0"/>
                        </a:spcBef>
                        <a:spcAft>
                          <a:spcPts val="0"/>
                        </a:spcAft>
                      </a:pPr>
                      <a:r>
                        <a:rPr lang="en-US" sz="1600" b="1">
                          <a:latin typeface="Courier New"/>
                          <a:ea typeface="Calibri"/>
                          <a:cs typeface="Calibri"/>
                        </a:rPr>
                        <a:t>average memory usage */</a:t>
                      </a:r>
                      <a:endParaRPr lang="en-US" sz="1600">
                        <a:latin typeface="Calibri"/>
                        <a:ea typeface="Calibri"/>
                        <a:cs typeface="Calibri"/>
                      </a:endParaRPr>
                    </a:p>
                  </a:txBody>
                  <a:tcPr marL="0" marR="0" marT="0" marB="0">
                    <a:lnL>
                      <a:noFill/>
                    </a:lnL>
                    <a:lnR>
                      <a:noFill/>
                    </a:lnR>
                    <a:lnT>
                      <a:noFill/>
                    </a:lnT>
                    <a:lnB>
                      <a:noFill/>
                    </a:lnB>
                  </a:tcPr>
                </a:tc>
              </a:tr>
              <a:tr h="248831">
                <a:tc>
                  <a:txBody>
                    <a:bodyPr/>
                    <a:lstStyle/>
                    <a:p>
                      <a:pPr marL="0" marR="0" algn="r">
                        <a:lnSpc>
                          <a:spcPts val="920"/>
                        </a:lnSpc>
                        <a:spcBef>
                          <a:spcPts val="0"/>
                        </a:spcBef>
                        <a:spcAft>
                          <a:spcPts val="0"/>
                        </a:spcAft>
                      </a:pPr>
                      <a:r>
                        <a:rPr lang="en-US" sz="1600" b="1">
                          <a:latin typeface="Courier New"/>
                          <a:ea typeface="Calibri"/>
                          <a:cs typeface="Calibri"/>
                        </a:rPr>
                        <a:t>comp_t</a:t>
                      </a:r>
                      <a:endParaRPr lang="en-US" sz="1600">
                        <a:latin typeface="Calibri"/>
                        <a:ea typeface="Calibri"/>
                        <a:cs typeface="Calibri"/>
                      </a:endParaRPr>
                    </a:p>
                  </a:txBody>
                  <a:tcPr marL="0" marR="0" marT="0" marB="0">
                    <a:lnL>
                      <a:noFill/>
                    </a:lnL>
                    <a:lnR>
                      <a:noFill/>
                    </a:lnR>
                    <a:lnT>
                      <a:noFill/>
                    </a:lnT>
                    <a:lnB>
                      <a:noFill/>
                    </a:lnB>
                  </a:tcPr>
                </a:tc>
                <a:tc>
                  <a:txBody>
                    <a:bodyPr/>
                    <a:lstStyle/>
                    <a:p>
                      <a:pPr marL="67945" marR="0">
                        <a:lnSpc>
                          <a:spcPts val="920"/>
                        </a:lnSpc>
                        <a:spcBef>
                          <a:spcPts val="0"/>
                        </a:spcBef>
                        <a:spcAft>
                          <a:spcPts val="0"/>
                        </a:spcAft>
                      </a:pPr>
                      <a:r>
                        <a:rPr lang="en-US" sz="1600" b="1">
                          <a:latin typeface="Courier New"/>
                          <a:ea typeface="Calibri"/>
                          <a:cs typeface="Calibri"/>
                        </a:rPr>
                        <a:t>ac_io;</a:t>
                      </a:r>
                      <a:endParaRPr lang="en-US" sz="1600">
                        <a:latin typeface="Calibri"/>
                        <a:ea typeface="Calibri"/>
                        <a:cs typeface="Calibri"/>
                      </a:endParaRPr>
                    </a:p>
                  </a:txBody>
                  <a:tcPr marL="0" marR="0" marT="0" marB="0">
                    <a:lnL>
                      <a:noFill/>
                    </a:lnL>
                    <a:lnR>
                      <a:noFill/>
                    </a:lnR>
                    <a:lnT>
                      <a:noFill/>
                    </a:lnT>
                    <a:lnB>
                      <a:noFill/>
                    </a:lnB>
                  </a:tcPr>
                </a:tc>
                <a:tc>
                  <a:txBody>
                    <a:bodyPr/>
                    <a:lstStyle/>
                    <a:p>
                      <a:pPr marL="0" marR="33020" algn="r">
                        <a:lnSpc>
                          <a:spcPts val="920"/>
                        </a:lnSpc>
                        <a:spcBef>
                          <a:spcPts val="0"/>
                        </a:spcBef>
                        <a:spcAft>
                          <a:spcPts val="0"/>
                        </a:spcAft>
                      </a:pPr>
                      <a:r>
                        <a:rPr lang="en-US" sz="1600" b="1">
                          <a:latin typeface="Courier New"/>
                          <a:ea typeface="Calibri"/>
                          <a:cs typeface="Calibri"/>
                        </a:rPr>
                        <a:t>/*</a:t>
                      </a:r>
                      <a:endParaRPr lang="en-US" sz="1600">
                        <a:latin typeface="Calibri"/>
                        <a:ea typeface="Calibri"/>
                        <a:cs typeface="Calibri"/>
                      </a:endParaRPr>
                    </a:p>
                  </a:txBody>
                  <a:tcPr marL="0" marR="0" marT="0" marB="0">
                    <a:lnL>
                      <a:noFill/>
                    </a:lnL>
                    <a:lnR>
                      <a:noFill/>
                    </a:lnR>
                    <a:lnT>
                      <a:noFill/>
                    </a:lnT>
                    <a:lnB>
                      <a:noFill/>
                    </a:lnB>
                  </a:tcPr>
                </a:tc>
                <a:tc>
                  <a:txBody>
                    <a:bodyPr/>
                    <a:lstStyle/>
                    <a:p>
                      <a:pPr marL="33655" marR="0">
                        <a:lnSpc>
                          <a:spcPts val="920"/>
                        </a:lnSpc>
                        <a:spcBef>
                          <a:spcPts val="0"/>
                        </a:spcBef>
                        <a:spcAft>
                          <a:spcPts val="0"/>
                        </a:spcAft>
                      </a:pPr>
                      <a:r>
                        <a:rPr lang="en-US" sz="1600" b="1">
                          <a:latin typeface="Courier New"/>
                          <a:ea typeface="Calibri"/>
                          <a:cs typeface="Calibri"/>
                        </a:rPr>
                        <a:t>bytes transferred (by read and write) */</a:t>
                      </a:r>
                      <a:endParaRPr lang="en-US" sz="1600">
                        <a:latin typeface="Calibri"/>
                        <a:ea typeface="Calibri"/>
                        <a:cs typeface="Calibri"/>
                      </a:endParaRPr>
                    </a:p>
                  </a:txBody>
                  <a:tcPr marL="0" marR="0" marT="0" marB="0">
                    <a:lnL>
                      <a:noFill/>
                    </a:lnL>
                    <a:lnR>
                      <a:noFill/>
                    </a:lnR>
                    <a:lnT>
                      <a:noFill/>
                    </a:lnT>
                    <a:lnB>
                      <a:noFill/>
                    </a:lnB>
                  </a:tcPr>
                </a:tc>
              </a:tr>
              <a:tr h="248831">
                <a:tc>
                  <a:txBody>
                    <a:bodyPr/>
                    <a:lstStyle/>
                    <a:p>
                      <a:pPr marL="0" marR="0">
                        <a:spcBef>
                          <a:spcPts val="0"/>
                        </a:spcBef>
                        <a:spcAft>
                          <a:spcPts val="0"/>
                        </a:spcAft>
                      </a:pPr>
                      <a:endParaRPr lang="en-US" sz="1600">
                        <a:latin typeface="Times New Roman"/>
                        <a:ea typeface="Calibri"/>
                        <a:cs typeface="Calibri"/>
                      </a:endParaRPr>
                    </a:p>
                  </a:txBody>
                  <a:tcPr marL="0" marR="0" marT="0" marB="0">
                    <a:lnL>
                      <a:noFill/>
                    </a:lnL>
                    <a:lnR>
                      <a:noFill/>
                    </a:lnR>
                    <a:lnT>
                      <a:noFill/>
                    </a:lnT>
                    <a:lnB>
                      <a:noFill/>
                    </a:lnB>
                  </a:tcPr>
                </a:tc>
                <a:tc>
                  <a:txBody>
                    <a:bodyPr/>
                    <a:lstStyle/>
                    <a:p>
                      <a:pPr marL="0" marR="0">
                        <a:spcBef>
                          <a:spcPts val="0"/>
                        </a:spcBef>
                        <a:spcAft>
                          <a:spcPts val="0"/>
                        </a:spcAft>
                      </a:pPr>
                      <a:endParaRPr lang="en-US" sz="1600">
                        <a:latin typeface="Times New Roman"/>
                        <a:ea typeface="Calibri"/>
                        <a:cs typeface="Calibri"/>
                      </a:endParaRPr>
                    </a:p>
                  </a:txBody>
                  <a:tcPr marL="0" marR="0" marT="0" marB="0">
                    <a:lnL>
                      <a:noFill/>
                    </a:lnL>
                    <a:lnR>
                      <a:noFill/>
                    </a:lnR>
                    <a:lnT>
                      <a:noFill/>
                    </a:lnT>
                    <a:lnB>
                      <a:noFill/>
                    </a:lnB>
                  </a:tcPr>
                </a:tc>
                <a:tc>
                  <a:txBody>
                    <a:bodyPr/>
                    <a:lstStyle/>
                    <a:p>
                      <a:pPr marL="0" marR="32385" algn="r">
                        <a:lnSpc>
                          <a:spcPts val="920"/>
                        </a:lnSpc>
                        <a:spcBef>
                          <a:spcPts val="0"/>
                        </a:spcBef>
                        <a:spcAft>
                          <a:spcPts val="0"/>
                        </a:spcAft>
                      </a:pPr>
                      <a:r>
                        <a:rPr lang="en-US" sz="1600" b="1">
                          <a:latin typeface="Courier New"/>
                          <a:ea typeface="Calibri"/>
                          <a:cs typeface="Calibri"/>
                        </a:rPr>
                        <a:t>/*</a:t>
                      </a:r>
                      <a:endParaRPr lang="en-US" sz="1600">
                        <a:latin typeface="Calibri"/>
                        <a:ea typeface="Calibri"/>
                        <a:cs typeface="Calibri"/>
                      </a:endParaRPr>
                    </a:p>
                  </a:txBody>
                  <a:tcPr marL="0" marR="0" marT="0" marB="0">
                    <a:lnL>
                      <a:noFill/>
                    </a:lnL>
                    <a:lnR>
                      <a:noFill/>
                    </a:lnR>
                    <a:lnT>
                      <a:noFill/>
                    </a:lnT>
                    <a:lnB>
                      <a:noFill/>
                    </a:lnB>
                  </a:tcPr>
                </a:tc>
                <a:tc>
                  <a:txBody>
                    <a:bodyPr/>
                    <a:lstStyle/>
                    <a:p>
                      <a:pPr marL="34290" marR="0">
                        <a:lnSpc>
                          <a:spcPts val="920"/>
                        </a:lnSpc>
                        <a:spcBef>
                          <a:spcPts val="0"/>
                        </a:spcBef>
                        <a:spcAft>
                          <a:spcPts val="0"/>
                        </a:spcAft>
                      </a:pPr>
                      <a:r>
                        <a:rPr lang="en-US" sz="1600" b="1">
                          <a:latin typeface="Courier New"/>
                          <a:ea typeface="Calibri"/>
                          <a:cs typeface="Calibri"/>
                        </a:rPr>
                        <a:t>"blocks" on BSD systems */</a:t>
                      </a:r>
                      <a:endParaRPr lang="en-US" sz="1600">
                        <a:latin typeface="Calibri"/>
                        <a:ea typeface="Calibri"/>
                        <a:cs typeface="Calibri"/>
                      </a:endParaRPr>
                    </a:p>
                  </a:txBody>
                  <a:tcPr marL="0" marR="0" marT="0" marB="0">
                    <a:lnL>
                      <a:noFill/>
                    </a:lnL>
                    <a:lnR>
                      <a:noFill/>
                    </a:lnR>
                    <a:lnT>
                      <a:noFill/>
                    </a:lnT>
                    <a:lnB>
                      <a:noFill/>
                    </a:lnB>
                  </a:tcPr>
                </a:tc>
              </a:tr>
              <a:tr h="247610">
                <a:tc>
                  <a:txBody>
                    <a:bodyPr/>
                    <a:lstStyle/>
                    <a:p>
                      <a:pPr marL="0" marR="0" algn="r">
                        <a:lnSpc>
                          <a:spcPts val="920"/>
                        </a:lnSpc>
                        <a:spcBef>
                          <a:spcPts val="0"/>
                        </a:spcBef>
                        <a:spcAft>
                          <a:spcPts val="0"/>
                        </a:spcAft>
                      </a:pPr>
                      <a:r>
                        <a:rPr lang="en-US" sz="1600" b="1">
                          <a:latin typeface="Courier New"/>
                          <a:ea typeface="Calibri"/>
                          <a:cs typeface="Calibri"/>
                        </a:rPr>
                        <a:t>comp_t</a:t>
                      </a:r>
                      <a:endParaRPr lang="en-US" sz="1600">
                        <a:latin typeface="Calibri"/>
                        <a:ea typeface="Calibri"/>
                        <a:cs typeface="Calibri"/>
                      </a:endParaRPr>
                    </a:p>
                  </a:txBody>
                  <a:tcPr marL="0" marR="0" marT="0" marB="0">
                    <a:lnL>
                      <a:noFill/>
                    </a:lnL>
                    <a:lnR>
                      <a:noFill/>
                    </a:lnR>
                    <a:lnT>
                      <a:noFill/>
                    </a:lnT>
                    <a:lnB>
                      <a:noFill/>
                    </a:lnB>
                  </a:tcPr>
                </a:tc>
                <a:tc>
                  <a:txBody>
                    <a:bodyPr/>
                    <a:lstStyle/>
                    <a:p>
                      <a:pPr marL="67945" marR="0">
                        <a:lnSpc>
                          <a:spcPts val="920"/>
                        </a:lnSpc>
                        <a:spcBef>
                          <a:spcPts val="0"/>
                        </a:spcBef>
                        <a:spcAft>
                          <a:spcPts val="0"/>
                        </a:spcAft>
                      </a:pPr>
                      <a:r>
                        <a:rPr lang="en-US" sz="1600" b="1">
                          <a:latin typeface="Courier New"/>
                          <a:ea typeface="Calibri"/>
                          <a:cs typeface="Calibri"/>
                        </a:rPr>
                        <a:t>ac_rw;</a:t>
                      </a:r>
                      <a:endParaRPr lang="en-US" sz="1600">
                        <a:latin typeface="Calibri"/>
                        <a:ea typeface="Calibri"/>
                        <a:cs typeface="Calibri"/>
                      </a:endParaRPr>
                    </a:p>
                  </a:txBody>
                  <a:tcPr marL="0" marR="0" marT="0" marB="0">
                    <a:lnL>
                      <a:noFill/>
                    </a:lnL>
                    <a:lnR>
                      <a:noFill/>
                    </a:lnR>
                    <a:lnT>
                      <a:noFill/>
                    </a:lnT>
                    <a:lnB>
                      <a:noFill/>
                    </a:lnB>
                  </a:tcPr>
                </a:tc>
                <a:tc>
                  <a:txBody>
                    <a:bodyPr/>
                    <a:lstStyle/>
                    <a:p>
                      <a:pPr marL="0" marR="33020" algn="r">
                        <a:lnSpc>
                          <a:spcPts val="920"/>
                        </a:lnSpc>
                        <a:spcBef>
                          <a:spcPts val="0"/>
                        </a:spcBef>
                        <a:spcAft>
                          <a:spcPts val="0"/>
                        </a:spcAft>
                      </a:pPr>
                      <a:r>
                        <a:rPr lang="en-US" sz="1600" b="1">
                          <a:latin typeface="Courier New"/>
                          <a:ea typeface="Calibri"/>
                          <a:cs typeface="Calibri"/>
                        </a:rPr>
                        <a:t>/*</a:t>
                      </a:r>
                      <a:endParaRPr lang="en-US" sz="1600">
                        <a:latin typeface="Calibri"/>
                        <a:ea typeface="Calibri"/>
                        <a:cs typeface="Calibri"/>
                      </a:endParaRPr>
                    </a:p>
                  </a:txBody>
                  <a:tcPr marL="0" marR="0" marT="0" marB="0">
                    <a:lnL>
                      <a:noFill/>
                    </a:lnL>
                    <a:lnR>
                      <a:noFill/>
                    </a:lnR>
                    <a:lnT>
                      <a:noFill/>
                    </a:lnT>
                    <a:lnB>
                      <a:noFill/>
                    </a:lnB>
                  </a:tcPr>
                </a:tc>
                <a:tc>
                  <a:txBody>
                    <a:bodyPr/>
                    <a:lstStyle/>
                    <a:p>
                      <a:pPr marL="33655" marR="0">
                        <a:lnSpc>
                          <a:spcPts val="920"/>
                        </a:lnSpc>
                        <a:spcBef>
                          <a:spcPts val="0"/>
                        </a:spcBef>
                        <a:spcAft>
                          <a:spcPts val="0"/>
                        </a:spcAft>
                      </a:pPr>
                      <a:r>
                        <a:rPr lang="en-US" sz="1600" b="1">
                          <a:latin typeface="Courier New"/>
                          <a:ea typeface="Calibri"/>
                          <a:cs typeface="Calibri"/>
                        </a:rPr>
                        <a:t>blocks read or written */</a:t>
                      </a:r>
                      <a:endParaRPr lang="en-US" sz="1600">
                        <a:latin typeface="Calibri"/>
                        <a:ea typeface="Calibri"/>
                        <a:cs typeface="Calibri"/>
                      </a:endParaRPr>
                    </a:p>
                  </a:txBody>
                  <a:tcPr marL="0" marR="0" marT="0" marB="0">
                    <a:lnL>
                      <a:noFill/>
                    </a:lnL>
                    <a:lnR>
                      <a:noFill/>
                    </a:lnR>
                    <a:lnT>
                      <a:noFill/>
                    </a:lnT>
                    <a:lnB>
                      <a:noFill/>
                    </a:lnB>
                  </a:tcPr>
                </a:tc>
              </a:tr>
              <a:tr h="248831">
                <a:tc>
                  <a:txBody>
                    <a:bodyPr/>
                    <a:lstStyle/>
                    <a:p>
                      <a:pPr marL="0" marR="0">
                        <a:spcBef>
                          <a:spcPts val="0"/>
                        </a:spcBef>
                        <a:spcAft>
                          <a:spcPts val="0"/>
                        </a:spcAft>
                      </a:pPr>
                      <a:endParaRPr lang="en-US" sz="1600">
                        <a:latin typeface="Times New Roman"/>
                        <a:ea typeface="Calibri"/>
                        <a:cs typeface="Calibri"/>
                      </a:endParaRPr>
                    </a:p>
                  </a:txBody>
                  <a:tcPr marL="0" marR="0" marT="0" marB="0">
                    <a:lnL>
                      <a:noFill/>
                    </a:lnL>
                    <a:lnR>
                      <a:noFill/>
                    </a:lnR>
                    <a:lnT>
                      <a:noFill/>
                    </a:lnT>
                    <a:lnB>
                      <a:noFill/>
                    </a:lnB>
                  </a:tcPr>
                </a:tc>
                <a:tc>
                  <a:txBody>
                    <a:bodyPr/>
                    <a:lstStyle/>
                    <a:p>
                      <a:pPr marL="0" marR="0">
                        <a:spcBef>
                          <a:spcPts val="0"/>
                        </a:spcBef>
                        <a:spcAft>
                          <a:spcPts val="0"/>
                        </a:spcAft>
                      </a:pPr>
                      <a:endParaRPr lang="en-US" sz="1600">
                        <a:latin typeface="Times New Roman"/>
                        <a:ea typeface="Calibri"/>
                        <a:cs typeface="Calibri"/>
                      </a:endParaRPr>
                    </a:p>
                  </a:txBody>
                  <a:tcPr marL="0" marR="0" marT="0" marB="0">
                    <a:lnL>
                      <a:noFill/>
                    </a:lnL>
                    <a:lnR>
                      <a:noFill/>
                    </a:lnR>
                    <a:lnT>
                      <a:noFill/>
                    </a:lnT>
                    <a:lnB>
                      <a:noFill/>
                    </a:lnB>
                  </a:tcPr>
                </a:tc>
                <a:tc>
                  <a:txBody>
                    <a:bodyPr/>
                    <a:lstStyle/>
                    <a:p>
                      <a:pPr marL="0" marR="32385" algn="r">
                        <a:lnSpc>
                          <a:spcPts val="920"/>
                        </a:lnSpc>
                        <a:spcBef>
                          <a:spcPts val="0"/>
                        </a:spcBef>
                        <a:spcAft>
                          <a:spcPts val="0"/>
                        </a:spcAft>
                      </a:pPr>
                      <a:r>
                        <a:rPr lang="en-US" sz="1600" b="1">
                          <a:latin typeface="Courier New"/>
                          <a:ea typeface="Calibri"/>
                          <a:cs typeface="Calibri"/>
                        </a:rPr>
                        <a:t>/*</a:t>
                      </a:r>
                      <a:endParaRPr lang="en-US" sz="1600">
                        <a:latin typeface="Calibri"/>
                        <a:ea typeface="Calibri"/>
                        <a:cs typeface="Calibri"/>
                      </a:endParaRPr>
                    </a:p>
                  </a:txBody>
                  <a:tcPr marL="0" marR="0" marT="0" marB="0">
                    <a:lnL>
                      <a:noFill/>
                    </a:lnL>
                    <a:lnR>
                      <a:noFill/>
                    </a:lnR>
                    <a:lnT>
                      <a:noFill/>
                    </a:lnT>
                    <a:lnB>
                      <a:noFill/>
                    </a:lnB>
                  </a:tcPr>
                </a:tc>
                <a:tc>
                  <a:txBody>
                    <a:bodyPr/>
                    <a:lstStyle/>
                    <a:p>
                      <a:pPr marL="34290" marR="0">
                        <a:lnSpc>
                          <a:spcPts val="920"/>
                        </a:lnSpc>
                        <a:spcBef>
                          <a:spcPts val="0"/>
                        </a:spcBef>
                        <a:spcAft>
                          <a:spcPts val="0"/>
                        </a:spcAft>
                      </a:pPr>
                      <a:r>
                        <a:rPr lang="en-US" sz="1600" b="1">
                          <a:latin typeface="Courier New"/>
                          <a:ea typeface="Calibri"/>
                          <a:cs typeface="Calibri"/>
                        </a:rPr>
                        <a:t>(not present on BSD systems) */</a:t>
                      </a:r>
                      <a:endParaRPr lang="en-US" sz="1600">
                        <a:latin typeface="Calibri"/>
                        <a:ea typeface="Calibri"/>
                        <a:cs typeface="Calibri"/>
                      </a:endParaRPr>
                    </a:p>
                  </a:txBody>
                  <a:tcPr marL="0" marR="0" marT="0" marB="0">
                    <a:lnL>
                      <a:noFill/>
                    </a:lnL>
                    <a:lnR>
                      <a:noFill/>
                    </a:lnR>
                    <a:lnT>
                      <a:noFill/>
                    </a:lnT>
                    <a:lnB>
                      <a:noFill/>
                    </a:lnB>
                  </a:tcPr>
                </a:tc>
              </a:tr>
              <a:tr h="248831">
                <a:tc>
                  <a:txBody>
                    <a:bodyPr/>
                    <a:lstStyle/>
                    <a:p>
                      <a:pPr marL="168275" marR="0">
                        <a:lnSpc>
                          <a:spcPts val="920"/>
                        </a:lnSpc>
                        <a:spcBef>
                          <a:spcPts val="0"/>
                        </a:spcBef>
                        <a:spcAft>
                          <a:spcPts val="0"/>
                        </a:spcAft>
                      </a:pPr>
                      <a:r>
                        <a:rPr lang="en-US" sz="1600" b="1">
                          <a:latin typeface="Courier New"/>
                          <a:ea typeface="Calibri"/>
                          <a:cs typeface="Calibri"/>
                        </a:rPr>
                        <a:t>char</a:t>
                      </a:r>
                      <a:endParaRPr lang="en-US" sz="1600">
                        <a:latin typeface="Calibri"/>
                        <a:ea typeface="Calibri"/>
                        <a:cs typeface="Calibri"/>
                      </a:endParaRPr>
                    </a:p>
                  </a:txBody>
                  <a:tcPr marL="0" marR="0" marT="0" marB="0">
                    <a:lnL>
                      <a:noFill/>
                    </a:lnL>
                    <a:lnR>
                      <a:noFill/>
                    </a:lnR>
                    <a:lnT>
                      <a:noFill/>
                    </a:lnT>
                    <a:lnB>
                      <a:noFill/>
                    </a:lnB>
                  </a:tcPr>
                </a:tc>
                <a:tc>
                  <a:txBody>
                    <a:bodyPr/>
                    <a:lstStyle/>
                    <a:p>
                      <a:pPr marL="67945" marR="0">
                        <a:lnSpc>
                          <a:spcPts val="920"/>
                        </a:lnSpc>
                        <a:spcBef>
                          <a:spcPts val="0"/>
                        </a:spcBef>
                        <a:spcAft>
                          <a:spcPts val="0"/>
                        </a:spcAft>
                      </a:pPr>
                      <a:r>
                        <a:rPr lang="en-US" sz="1600" b="1">
                          <a:latin typeface="Courier New"/>
                          <a:ea typeface="Calibri"/>
                          <a:cs typeface="Calibri"/>
                        </a:rPr>
                        <a:t>ac_comm[8];</a:t>
                      </a:r>
                      <a:endParaRPr lang="en-US" sz="1600">
                        <a:latin typeface="Calibri"/>
                        <a:ea typeface="Calibri"/>
                        <a:cs typeface="Calibri"/>
                      </a:endParaRPr>
                    </a:p>
                  </a:txBody>
                  <a:tcPr marL="0" marR="0" marT="0" marB="0">
                    <a:lnL>
                      <a:noFill/>
                    </a:lnL>
                    <a:lnR>
                      <a:noFill/>
                    </a:lnR>
                    <a:lnT>
                      <a:noFill/>
                    </a:lnT>
                    <a:lnB>
                      <a:noFill/>
                    </a:lnB>
                  </a:tcPr>
                </a:tc>
                <a:tc>
                  <a:txBody>
                    <a:bodyPr/>
                    <a:lstStyle/>
                    <a:p>
                      <a:pPr marL="0" marR="33020" algn="r">
                        <a:lnSpc>
                          <a:spcPts val="920"/>
                        </a:lnSpc>
                        <a:spcBef>
                          <a:spcPts val="0"/>
                        </a:spcBef>
                        <a:spcAft>
                          <a:spcPts val="0"/>
                        </a:spcAft>
                      </a:pPr>
                      <a:r>
                        <a:rPr lang="en-US" sz="1600" b="1">
                          <a:latin typeface="Courier New"/>
                          <a:ea typeface="Calibri"/>
                          <a:cs typeface="Calibri"/>
                        </a:rPr>
                        <a:t>/*</a:t>
                      </a:r>
                      <a:endParaRPr lang="en-US" sz="1600">
                        <a:latin typeface="Calibri"/>
                        <a:ea typeface="Calibri"/>
                        <a:cs typeface="Calibri"/>
                      </a:endParaRPr>
                    </a:p>
                  </a:txBody>
                  <a:tcPr marL="0" marR="0" marT="0" marB="0">
                    <a:lnL>
                      <a:noFill/>
                    </a:lnL>
                    <a:lnR>
                      <a:noFill/>
                    </a:lnR>
                    <a:lnT>
                      <a:noFill/>
                    </a:lnT>
                    <a:lnB>
                      <a:noFill/>
                    </a:lnB>
                  </a:tcPr>
                </a:tc>
                <a:tc>
                  <a:txBody>
                    <a:bodyPr/>
                    <a:lstStyle/>
                    <a:p>
                      <a:pPr marL="33655" marR="0">
                        <a:lnSpc>
                          <a:spcPts val="920"/>
                        </a:lnSpc>
                        <a:spcBef>
                          <a:spcPts val="0"/>
                        </a:spcBef>
                        <a:spcAft>
                          <a:spcPts val="0"/>
                        </a:spcAft>
                      </a:pPr>
                      <a:r>
                        <a:rPr lang="en-US" sz="1600" b="1">
                          <a:latin typeface="Courier New"/>
                          <a:ea typeface="Calibri"/>
                          <a:cs typeface="Calibri"/>
                        </a:rPr>
                        <a:t>command name: [8] for Solaris, */</a:t>
                      </a:r>
                      <a:endParaRPr lang="en-US" sz="1600">
                        <a:latin typeface="Calibri"/>
                        <a:ea typeface="Calibri"/>
                        <a:cs typeface="Calibri"/>
                      </a:endParaRPr>
                    </a:p>
                  </a:txBody>
                  <a:tcPr marL="0" marR="0" marT="0" marB="0">
                    <a:lnL>
                      <a:noFill/>
                    </a:lnL>
                    <a:lnR>
                      <a:noFill/>
                    </a:lnR>
                    <a:lnT>
                      <a:noFill/>
                    </a:lnT>
                    <a:lnB>
                      <a:noFill/>
                    </a:lnB>
                  </a:tcPr>
                </a:tc>
              </a:tr>
              <a:tr h="248831">
                <a:tc>
                  <a:txBody>
                    <a:bodyPr/>
                    <a:lstStyle/>
                    <a:p>
                      <a:pPr marL="0" marR="0">
                        <a:spcBef>
                          <a:spcPts val="0"/>
                        </a:spcBef>
                        <a:spcAft>
                          <a:spcPts val="0"/>
                        </a:spcAft>
                      </a:pPr>
                      <a:endParaRPr lang="en-US" sz="1600">
                        <a:latin typeface="Times New Roman"/>
                        <a:ea typeface="Calibri"/>
                        <a:cs typeface="Calibri"/>
                      </a:endParaRPr>
                    </a:p>
                  </a:txBody>
                  <a:tcPr marL="0" marR="0" marT="0" marB="0">
                    <a:lnL>
                      <a:noFill/>
                    </a:lnL>
                    <a:lnR>
                      <a:noFill/>
                    </a:lnR>
                    <a:lnT>
                      <a:noFill/>
                    </a:lnT>
                    <a:lnB>
                      <a:noFill/>
                    </a:lnB>
                  </a:tcPr>
                </a:tc>
                <a:tc>
                  <a:txBody>
                    <a:bodyPr/>
                    <a:lstStyle/>
                    <a:p>
                      <a:pPr marL="0" marR="0">
                        <a:spcBef>
                          <a:spcPts val="0"/>
                        </a:spcBef>
                        <a:spcAft>
                          <a:spcPts val="0"/>
                        </a:spcAft>
                      </a:pPr>
                      <a:endParaRPr lang="en-US" sz="1600">
                        <a:latin typeface="Times New Roman"/>
                        <a:ea typeface="Calibri"/>
                        <a:cs typeface="Calibri"/>
                      </a:endParaRPr>
                    </a:p>
                  </a:txBody>
                  <a:tcPr marL="0" marR="0" marT="0" marB="0">
                    <a:lnL>
                      <a:noFill/>
                    </a:lnL>
                    <a:lnR>
                      <a:noFill/>
                    </a:lnR>
                    <a:lnT>
                      <a:noFill/>
                    </a:lnT>
                    <a:lnB>
                      <a:noFill/>
                    </a:lnB>
                  </a:tcPr>
                </a:tc>
                <a:tc>
                  <a:txBody>
                    <a:bodyPr/>
                    <a:lstStyle/>
                    <a:p>
                      <a:pPr marL="0" marR="32385" algn="r">
                        <a:lnSpc>
                          <a:spcPts val="920"/>
                        </a:lnSpc>
                        <a:spcBef>
                          <a:spcPts val="0"/>
                        </a:spcBef>
                        <a:spcAft>
                          <a:spcPts val="0"/>
                        </a:spcAft>
                      </a:pPr>
                      <a:r>
                        <a:rPr lang="en-US" sz="1600" b="1">
                          <a:latin typeface="Courier New"/>
                          <a:ea typeface="Calibri"/>
                          <a:cs typeface="Calibri"/>
                        </a:rPr>
                        <a:t>/*</a:t>
                      </a:r>
                      <a:endParaRPr lang="en-US" sz="1600">
                        <a:latin typeface="Calibri"/>
                        <a:ea typeface="Calibri"/>
                        <a:cs typeface="Calibri"/>
                      </a:endParaRPr>
                    </a:p>
                  </a:txBody>
                  <a:tcPr marL="0" marR="0" marT="0" marB="0">
                    <a:lnL>
                      <a:noFill/>
                    </a:lnL>
                    <a:lnR>
                      <a:noFill/>
                    </a:lnR>
                    <a:lnT>
                      <a:noFill/>
                    </a:lnT>
                    <a:lnB>
                      <a:noFill/>
                    </a:lnB>
                  </a:tcPr>
                </a:tc>
                <a:tc>
                  <a:txBody>
                    <a:bodyPr/>
                    <a:lstStyle/>
                    <a:p>
                      <a:pPr marL="34290" marR="0">
                        <a:lnSpc>
                          <a:spcPts val="920"/>
                        </a:lnSpc>
                        <a:spcBef>
                          <a:spcPts val="0"/>
                        </a:spcBef>
                        <a:spcAft>
                          <a:spcPts val="0"/>
                        </a:spcAft>
                      </a:pPr>
                      <a:r>
                        <a:rPr lang="en-US" sz="1600" b="1">
                          <a:latin typeface="Courier New"/>
                          <a:ea typeface="Calibri"/>
                          <a:cs typeface="Calibri"/>
                        </a:rPr>
                        <a:t>[10] for Mac OS X, [16] for FreeBSD, and */</a:t>
                      </a:r>
                      <a:endParaRPr lang="en-US" sz="1600">
                        <a:latin typeface="Calibri"/>
                        <a:ea typeface="Calibri"/>
                        <a:cs typeface="Calibri"/>
                      </a:endParaRPr>
                    </a:p>
                  </a:txBody>
                  <a:tcPr marL="0" marR="0" marT="0" marB="0">
                    <a:lnL>
                      <a:noFill/>
                    </a:lnL>
                    <a:lnR>
                      <a:noFill/>
                    </a:lnR>
                    <a:lnT>
                      <a:noFill/>
                    </a:lnT>
                    <a:lnB>
                      <a:noFill/>
                    </a:lnB>
                  </a:tcPr>
                </a:tc>
              </a:tr>
              <a:tr h="248831">
                <a:tc>
                  <a:txBody>
                    <a:bodyPr/>
                    <a:lstStyle/>
                    <a:p>
                      <a:pPr marL="0" marR="0">
                        <a:spcBef>
                          <a:spcPts val="0"/>
                        </a:spcBef>
                        <a:spcAft>
                          <a:spcPts val="0"/>
                        </a:spcAft>
                      </a:pPr>
                      <a:endParaRPr lang="en-US" sz="1600">
                        <a:latin typeface="Times New Roman"/>
                        <a:ea typeface="Calibri"/>
                        <a:cs typeface="Calibri"/>
                      </a:endParaRPr>
                    </a:p>
                  </a:txBody>
                  <a:tcPr marL="0" marR="0" marT="0" marB="0">
                    <a:lnL>
                      <a:noFill/>
                    </a:lnL>
                    <a:lnR>
                      <a:noFill/>
                    </a:lnR>
                    <a:lnT>
                      <a:noFill/>
                    </a:lnT>
                    <a:lnB>
                      <a:noFill/>
                    </a:lnB>
                  </a:tcPr>
                </a:tc>
                <a:tc>
                  <a:txBody>
                    <a:bodyPr/>
                    <a:lstStyle/>
                    <a:p>
                      <a:pPr marL="0" marR="0">
                        <a:spcBef>
                          <a:spcPts val="0"/>
                        </a:spcBef>
                        <a:spcAft>
                          <a:spcPts val="0"/>
                        </a:spcAft>
                      </a:pPr>
                      <a:endParaRPr lang="en-US" sz="1600">
                        <a:latin typeface="Times New Roman"/>
                        <a:ea typeface="Calibri"/>
                        <a:cs typeface="Calibri"/>
                      </a:endParaRPr>
                    </a:p>
                  </a:txBody>
                  <a:tcPr marL="0" marR="0" marT="0" marB="0">
                    <a:lnL>
                      <a:noFill/>
                    </a:lnL>
                    <a:lnR>
                      <a:noFill/>
                    </a:lnR>
                    <a:lnT>
                      <a:noFill/>
                    </a:lnT>
                    <a:lnB>
                      <a:noFill/>
                    </a:lnB>
                  </a:tcPr>
                </a:tc>
                <a:tc>
                  <a:txBody>
                    <a:bodyPr/>
                    <a:lstStyle/>
                    <a:p>
                      <a:pPr marL="0" marR="32385" algn="r">
                        <a:lnSpc>
                          <a:spcPts val="920"/>
                        </a:lnSpc>
                        <a:spcBef>
                          <a:spcPts val="0"/>
                        </a:spcBef>
                        <a:spcAft>
                          <a:spcPts val="0"/>
                        </a:spcAft>
                      </a:pPr>
                      <a:r>
                        <a:rPr lang="en-US" sz="1600" b="1">
                          <a:latin typeface="Courier New"/>
                          <a:ea typeface="Calibri"/>
                          <a:cs typeface="Calibri"/>
                        </a:rPr>
                        <a:t>/*</a:t>
                      </a:r>
                      <a:endParaRPr lang="en-US" sz="1600">
                        <a:latin typeface="Calibri"/>
                        <a:ea typeface="Calibri"/>
                        <a:cs typeface="Calibri"/>
                      </a:endParaRPr>
                    </a:p>
                  </a:txBody>
                  <a:tcPr marL="0" marR="0" marT="0" marB="0">
                    <a:lnL>
                      <a:noFill/>
                    </a:lnL>
                    <a:lnR>
                      <a:noFill/>
                    </a:lnR>
                    <a:lnT>
                      <a:noFill/>
                    </a:lnT>
                    <a:lnB>
                      <a:noFill/>
                    </a:lnB>
                  </a:tcPr>
                </a:tc>
                <a:tc>
                  <a:txBody>
                    <a:bodyPr/>
                    <a:lstStyle/>
                    <a:p>
                      <a:pPr marL="34290" marR="0">
                        <a:lnSpc>
                          <a:spcPts val="920"/>
                        </a:lnSpc>
                        <a:spcBef>
                          <a:spcPts val="0"/>
                        </a:spcBef>
                        <a:spcAft>
                          <a:spcPts val="0"/>
                        </a:spcAft>
                      </a:pPr>
                      <a:r>
                        <a:rPr lang="en-US" sz="1600" b="1">
                          <a:latin typeface="Courier New"/>
                          <a:ea typeface="Calibri"/>
                          <a:cs typeface="Calibri"/>
                        </a:rPr>
                        <a:t>[17] for Linux */</a:t>
                      </a:r>
                      <a:endParaRPr lang="en-US" sz="1600">
                        <a:latin typeface="Calibri"/>
                        <a:ea typeface="Calibri"/>
                        <a:cs typeface="Calibri"/>
                      </a:endParaRPr>
                    </a:p>
                  </a:txBody>
                  <a:tcPr marL="0" marR="0" marT="0" marB="0">
                    <a:lnL>
                      <a:noFill/>
                    </a:lnL>
                    <a:lnR>
                      <a:noFill/>
                    </a:lnR>
                    <a:lnT>
                      <a:noFill/>
                    </a:lnT>
                    <a:lnB>
                      <a:noFill/>
                    </a:lnB>
                  </a:tcPr>
                </a:tc>
              </a:tr>
              <a:tr h="308599">
                <a:tc>
                  <a:txBody>
                    <a:bodyPr/>
                    <a:lstStyle/>
                    <a:p>
                      <a:pPr marL="31750" marR="0">
                        <a:spcBef>
                          <a:spcPts val="0"/>
                        </a:spcBef>
                        <a:spcAft>
                          <a:spcPts val="0"/>
                        </a:spcAft>
                      </a:pPr>
                      <a:r>
                        <a:rPr lang="en-US" sz="1600" b="1" dirty="0">
                          <a:latin typeface="Courier New"/>
                          <a:ea typeface="Calibri"/>
                          <a:cs typeface="Calibri"/>
                        </a:rPr>
                        <a:t>};</a:t>
                      </a:r>
                      <a:endParaRPr lang="en-US" sz="1600" dirty="0">
                        <a:latin typeface="Calibri"/>
                        <a:ea typeface="Calibri"/>
                        <a:cs typeface="Calibri"/>
                      </a:endParaRPr>
                    </a:p>
                  </a:txBody>
                  <a:tcPr marL="0" marR="0" marT="0" marB="0">
                    <a:lnL>
                      <a:noFill/>
                    </a:lnL>
                    <a:lnR>
                      <a:noFill/>
                    </a:lnR>
                    <a:lnT>
                      <a:noFill/>
                    </a:lnT>
                    <a:lnB>
                      <a:noFill/>
                    </a:lnB>
                  </a:tcPr>
                </a:tc>
                <a:tc>
                  <a:txBody>
                    <a:bodyPr/>
                    <a:lstStyle/>
                    <a:p>
                      <a:pPr marL="0" marR="0">
                        <a:spcBef>
                          <a:spcPts val="0"/>
                        </a:spcBef>
                        <a:spcAft>
                          <a:spcPts val="0"/>
                        </a:spcAft>
                      </a:pPr>
                      <a:endParaRPr lang="en-US" sz="1600">
                        <a:latin typeface="Times New Roman"/>
                        <a:ea typeface="Calibri"/>
                        <a:cs typeface="Calibri"/>
                      </a:endParaRPr>
                    </a:p>
                  </a:txBody>
                  <a:tcPr marL="0" marR="0" marT="0" marB="0">
                    <a:lnL>
                      <a:noFill/>
                    </a:lnL>
                    <a:lnR>
                      <a:noFill/>
                    </a:lnR>
                    <a:lnT>
                      <a:noFill/>
                    </a:lnT>
                    <a:lnB>
                      <a:noFill/>
                    </a:lnB>
                  </a:tcPr>
                </a:tc>
                <a:tc>
                  <a:txBody>
                    <a:bodyPr/>
                    <a:lstStyle/>
                    <a:p>
                      <a:pPr marL="0" marR="0">
                        <a:spcBef>
                          <a:spcPts val="0"/>
                        </a:spcBef>
                        <a:spcAft>
                          <a:spcPts val="0"/>
                        </a:spcAft>
                      </a:pPr>
                      <a:endParaRPr lang="en-US" sz="1600">
                        <a:latin typeface="Times New Roman"/>
                        <a:ea typeface="Calibri"/>
                        <a:cs typeface="Calibri"/>
                      </a:endParaRPr>
                    </a:p>
                  </a:txBody>
                  <a:tcPr marL="0" marR="0" marT="0" marB="0">
                    <a:lnL>
                      <a:noFill/>
                    </a:lnL>
                    <a:lnR>
                      <a:noFill/>
                    </a:lnR>
                    <a:lnT>
                      <a:noFill/>
                    </a:lnT>
                    <a:lnB>
                      <a:noFill/>
                    </a:lnB>
                  </a:tcPr>
                </a:tc>
                <a:tc>
                  <a:txBody>
                    <a:bodyPr/>
                    <a:lstStyle/>
                    <a:p>
                      <a:pPr marL="0" marR="0">
                        <a:spcBef>
                          <a:spcPts val="0"/>
                        </a:spcBef>
                        <a:spcAft>
                          <a:spcPts val="0"/>
                        </a:spcAft>
                      </a:pPr>
                      <a:endParaRPr lang="en-US" sz="1600" dirty="0">
                        <a:latin typeface="Times New Roman"/>
                        <a:ea typeface="Calibri"/>
                        <a:cs typeface="Calibri"/>
                      </a:endParaRPr>
                    </a:p>
                  </a:txBody>
                  <a:tcPr marL="0" marR="0" marT="0" marB="0">
                    <a:lnL>
                      <a:noFill/>
                    </a:lnL>
                    <a:lnR>
                      <a:noFill/>
                    </a:lnR>
                    <a:lnT>
                      <a:noFill/>
                    </a:lnT>
                    <a:lnB>
                      <a:noFill/>
                    </a:lnB>
                  </a:tcPr>
                </a:tc>
              </a:tr>
            </a:tbl>
          </a:graphicData>
        </a:graphic>
      </p:graphicFrame>
      <p:sp>
        <p:nvSpPr>
          <p:cNvPr id="7" name="Rectangle 6"/>
          <p:cNvSpPr/>
          <p:nvPr/>
        </p:nvSpPr>
        <p:spPr>
          <a:xfrm>
            <a:off x="0" y="0"/>
            <a:ext cx="8915400" cy="646331"/>
          </a:xfrm>
          <a:prstGeom prst="rect">
            <a:avLst/>
          </a:prstGeom>
        </p:spPr>
        <p:txBody>
          <a:bodyPr wrap="square">
            <a:spAutoFit/>
          </a:bodyPr>
          <a:lstStyle/>
          <a:p>
            <a:r>
              <a:rPr lang="en-US" dirty="0" smtClean="0"/>
              <a:t>The structure of the accounting records is defined in the header &lt;sys/</a:t>
            </a:r>
            <a:r>
              <a:rPr lang="en-US" dirty="0" err="1" smtClean="0"/>
              <a:t>acct.h</a:t>
            </a:r>
            <a:r>
              <a:rPr lang="en-US" dirty="0" smtClean="0"/>
              <a:t>&gt; and looks something like</a:t>
            </a:r>
            <a:endParaRPr lang="en-US" dirty="0"/>
          </a:p>
        </p:txBody>
      </p:sp>
      <p:sp>
        <p:nvSpPr>
          <p:cNvPr id="8" name="Rectangle 7"/>
          <p:cNvSpPr/>
          <p:nvPr/>
        </p:nvSpPr>
        <p:spPr>
          <a:xfrm>
            <a:off x="381000" y="6172200"/>
            <a:ext cx="5562600" cy="369332"/>
          </a:xfrm>
          <a:prstGeom prst="rect">
            <a:avLst/>
          </a:prstGeom>
        </p:spPr>
        <p:txBody>
          <a:bodyPr wrap="square">
            <a:spAutoFit/>
          </a:bodyPr>
          <a:lstStyle/>
          <a:p>
            <a:pPr algn="just"/>
            <a:r>
              <a:rPr lang="en-US" dirty="0" smtClean="0"/>
              <a:t>Values for </a:t>
            </a:r>
            <a:r>
              <a:rPr lang="en-US" dirty="0" err="1" smtClean="0"/>
              <a:t>ac_flag</a:t>
            </a:r>
            <a:r>
              <a:rPr lang="en-US" dirty="0" smtClean="0"/>
              <a:t> from accounting record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Dr Rekha B Venkatapur, Prof &amp; Head, CSE</a:t>
            </a:r>
            <a:endParaRPr lang="en-US"/>
          </a:p>
        </p:txBody>
      </p:sp>
      <p:graphicFrame>
        <p:nvGraphicFramePr>
          <p:cNvPr id="7" name="Table 6"/>
          <p:cNvGraphicFramePr>
            <a:graphicFrameLocks noGrp="1"/>
          </p:cNvGraphicFramePr>
          <p:nvPr/>
        </p:nvGraphicFramePr>
        <p:xfrm>
          <a:off x="609600" y="1295401"/>
          <a:ext cx="7391399" cy="3657598"/>
        </p:xfrm>
        <a:graphic>
          <a:graphicData uri="http://schemas.openxmlformats.org/drawingml/2006/table">
            <a:tbl>
              <a:tblPr/>
              <a:tblGrid>
                <a:gridCol w="1754027"/>
                <a:gridCol w="2242691"/>
                <a:gridCol w="3394681"/>
              </a:tblGrid>
              <a:tr h="842481">
                <a:tc gridSpan="3">
                  <a:txBody>
                    <a:bodyPr/>
                    <a:lstStyle/>
                    <a:p>
                      <a:pPr marL="69850" marR="0" indent="0" algn="l" defTabSz="914400" rtl="0" eaLnBrk="1" fontAlgn="auto" latinLnBrk="0" hangingPunct="1">
                        <a:lnSpc>
                          <a:spcPct val="100000"/>
                        </a:lnSpc>
                        <a:spcBef>
                          <a:spcPts val="365"/>
                        </a:spcBef>
                        <a:spcAft>
                          <a:spcPts val="0"/>
                        </a:spcAft>
                        <a:buClrTx/>
                        <a:buSzTx/>
                        <a:buFontTx/>
                        <a:buNone/>
                        <a:tabLst/>
                        <a:defRPr/>
                      </a:pPr>
                      <a:r>
                        <a:rPr lang="en-US" sz="1600" b="1" dirty="0" smtClean="0">
                          <a:latin typeface="+mn-lt"/>
                          <a:ea typeface="Calibri"/>
                          <a:cs typeface="Calibri"/>
                        </a:rPr>
                        <a:t>Values for </a:t>
                      </a:r>
                      <a:r>
                        <a:rPr lang="en-US" sz="1600" b="1" dirty="0" err="1" smtClean="0">
                          <a:latin typeface="Courier New"/>
                          <a:ea typeface="Calibri"/>
                          <a:cs typeface="Calibri"/>
                        </a:rPr>
                        <a:t>ac_flag</a:t>
                      </a:r>
                      <a:r>
                        <a:rPr lang="en-US" sz="1600" b="1" spc="-415" dirty="0" smtClean="0">
                          <a:latin typeface="Courier New"/>
                          <a:ea typeface="Calibri"/>
                          <a:cs typeface="Calibri"/>
                        </a:rPr>
                        <a:t> </a:t>
                      </a:r>
                      <a:r>
                        <a:rPr lang="en-US" sz="1600" b="1" dirty="0" smtClean="0">
                          <a:latin typeface="+mn-lt"/>
                          <a:ea typeface="Calibri"/>
                          <a:cs typeface="Calibri"/>
                        </a:rPr>
                        <a:t>from accounting record</a:t>
                      </a:r>
                      <a:endParaRPr lang="en-US" sz="1600" dirty="0" smtClean="0">
                        <a:latin typeface="+mn-lt"/>
                        <a:ea typeface="Calibri"/>
                        <a:cs typeface="Calibri"/>
                      </a:endParaRPr>
                    </a:p>
                    <a:p>
                      <a:pPr marL="69850" marR="0">
                        <a:spcBef>
                          <a:spcPts val="365"/>
                        </a:spcBef>
                        <a:spcAft>
                          <a:spcPts val="0"/>
                        </a:spcAft>
                      </a:pPr>
                      <a:endParaRPr lang="en-US" sz="1200" dirty="0">
                        <a:latin typeface="Calibri"/>
                        <a:ea typeface="Calibri"/>
                        <a:cs typeface="Calibri"/>
                      </a:endParaRPr>
                    </a:p>
                  </a:txBody>
                  <a:tcPr marL="0" marR="0" marT="0" marB="0">
                    <a:lnL w="12700" cap="flat" cmpd="sng" algn="ctr">
                      <a:solidFill>
                        <a:srgbClr val="EFEFE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EFEFEF"/>
                      </a:solidFill>
                      <a:prstDash val="solid"/>
                      <a:round/>
                      <a:headEnd type="none" w="med" len="med"/>
                      <a:tailEnd type="none" w="med" len="med"/>
                    </a:lnT>
                    <a:lnB w="28575" cap="flat" cmpd="sng" algn="ctr">
                      <a:solidFill>
                        <a:srgbClr val="F8AF74"/>
                      </a:solidFill>
                      <a:prstDash val="solid"/>
                      <a:round/>
                      <a:headEnd type="none" w="med" len="med"/>
                      <a:tailEnd type="none" w="med" len="med"/>
                    </a:lnB>
                  </a:tcPr>
                </a:tc>
                <a:tc hMerge="1">
                  <a:txBody>
                    <a:bodyPr/>
                    <a:lstStyle/>
                    <a:p>
                      <a:endParaRPr lang="en-US" sz="1200" dirty="0"/>
                    </a:p>
                  </a:txBody>
                  <a:tcPr marL="0" marR="0" marT="0" marB="0">
                    <a:lnL w="12700" cap="flat" cmpd="sng" algn="ctr">
                      <a:solidFill>
                        <a:srgbClr val="9F9F9F"/>
                      </a:solidFill>
                      <a:prstDash val="solid"/>
                      <a:round/>
                      <a:headEnd type="none" w="med" len="med"/>
                      <a:tailEnd type="none" w="med" len="med"/>
                    </a:lnL>
                    <a:lnR>
                      <a:noFill/>
                    </a:lnR>
                    <a:lnT>
                      <a:noFill/>
                    </a:lnT>
                    <a:lnB w="12700" cap="flat" cmpd="sng" algn="ctr">
                      <a:solidFill>
                        <a:srgbClr val="F8AF74"/>
                      </a:solidFill>
                      <a:prstDash val="solid"/>
                      <a:round/>
                      <a:headEnd type="none" w="med" len="med"/>
                      <a:tailEnd type="none" w="med" len="med"/>
                    </a:lnB>
                  </a:tcPr>
                </a:tc>
                <a:tc hMerge="1">
                  <a:txBody>
                    <a:bodyPr/>
                    <a:lstStyle/>
                    <a:p>
                      <a:pPr marL="0" marR="0">
                        <a:spcBef>
                          <a:spcPts val="0"/>
                        </a:spcBef>
                        <a:spcAft>
                          <a:spcPts val="0"/>
                        </a:spcAft>
                      </a:pPr>
                      <a:endParaRPr lang="en-US" sz="1000">
                        <a:latin typeface="Times New Roman"/>
                        <a:ea typeface="Calibri"/>
                        <a:cs typeface="Calibri"/>
                      </a:endParaRPr>
                    </a:p>
                  </a:txBody>
                  <a:tcPr marL="0" marR="0" marT="0" marB="0">
                    <a:lnL w="12700" cap="flat" cmpd="sng" algn="ctr">
                      <a:solidFill>
                        <a:srgbClr val="9F9F9F"/>
                      </a:solidFill>
                      <a:prstDash val="solid"/>
                      <a:round/>
                      <a:headEnd type="none" w="med" len="med"/>
                      <a:tailEnd type="none" w="med" len="med"/>
                    </a:lnL>
                    <a:lnR>
                      <a:noFill/>
                    </a:lnR>
                    <a:lnT>
                      <a:noFill/>
                    </a:lnT>
                    <a:lnB w="12700" cap="flat" cmpd="sng" algn="ctr">
                      <a:solidFill>
                        <a:srgbClr val="F8AF74"/>
                      </a:solidFill>
                      <a:prstDash val="solid"/>
                      <a:round/>
                      <a:headEnd type="none" w="med" len="med"/>
                      <a:tailEnd type="none" w="med" len="med"/>
                    </a:lnB>
                  </a:tcPr>
                </a:tc>
              </a:tr>
              <a:tr h="391999">
                <a:tc>
                  <a:txBody>
                    <a:bodyPr/>
                    <a:lstStyle/>
                    <a:p>
                      <a:pPr marL="229235" marR="0">
                        <a:lnSpc>
                          <a:spcPts val="1140"/>
                        </a:lnSpc>
                        <a:spcBef>
                          <a:spcPts val="0"/>
                        </a:spcBef>
                        <a:spcAft>
                          <a:spcPts val="0"/>
                        </a:spcAft>
                      </a:pPr>
                      <a:r>
                        <a:rPr lang="en-US" sz="1600" b="1" dirty="0" err="1">
                          <a:solidFill>
                            <a:srgbClr val="FFFFFF"/>
                          </a:solidFill>
                          <a:latin typeface="Courier New"/>
                          <a:ea typeface="Calibri"/>
                          <a:cs typeface="Calibri"/>
                        </a:rPr>
                        <a:t>ac_flag</a:t>
                      </a:r>
                      <a:endParaRPr lang="en-US" sz="1600" dirty="0">
                        <a:latin typeface="Calibri"/>
                        <a:ea typeface="Calibri"/>
                        <a:cs typeface="Calibri"/>
                      </a:endParaRPr>
                    </a:p>
                  </a:txBody>
                  <a:tcPr marL="0" marR="0" marT="0" marB="0">
                    <a:lnL w="12700" cap="flat" cmpd="sng" algn="ctr">
                      <a:solidFill>
                        <a:srgbClr val="F8AF74"/>
                      </a:solidFill>
                      <a:prstDash val="solid"/>
                      <a:round/>
                      <a:headEnd type="none" w="med" len="med"/>
                      <a:tailEnd type="none" w="med" len="med"/>
                    </a:lnL>
                    <a:lnR>
                      <a:noFill/>
                    </a:lnR>
                    <a:lnT w="28575" cap="flat" cmpd="sng" algn="ctr">
                      <a:solidFill>
                        <a:srgbClr val="F8AF74"/>
                      </a:solidFill>
                      <a:prstDash val="solid"/>
                      <a:round/>
                      <a:headEnd type="none" w="med" len="med"/>
                      <a:tailEnd type="none" w="med" len="med"/>
                    </a:lnT>
                    <a:lnB w="12700" cap="flat" cmpd="sng" algn="ctr">
                      <a:solidFill>
                        <a:srgbClr val="F8AF74"/>
                      </a:solidFill>
                      <a:prstDash val="solid"/>
                      <a:round/>
                      <a:headEnd type="none" w="med" len="med"/>
                      <a:tailEnd type="none" w="med" len="med"/>
                    </a:lnB>
                    <a:solidFill>
                      <a:srgbClr val="F79546"/>
                    </a:solidFill>
                  </a:tcPr>
                </a:tc>
                <a:tc gridSpan="2">
                  <a:txBody>
                    <a:bodyPr/>
                    <a:lstStyle/>
                    <a:p>
                      <a:pPr marL="1745615" marR="1564005" algn="ctr">
                        <a:lnSpc>
                          <a:spcPts val="1140"/>
                        </a:lnSpc>
                        <a:spcBef>
                          <a:spcPts val="0"/>
                        </a:spcBef>
                        <a:spcAft>
                          <a:spcPts val="0"/>
                        </a:spcAft>
                      </a:pPr>
                      <a:r>
                        <a:rPr lang="en-US" sz="1600" b="1" dirty="0">
                          <a:solidFill>
                            <a:srgbClr val="FFFFFF"/>
                          </a:solidFill>
                          <a:latin typeface="Times New Roman"/>
                          <a:ea typeface="Calibri"/>
                          <a:cs typeface="Calibri"/>
                        </a:rPr>
                        <a:t>Description</a:t>
                      </a:r>
                      <a:endParaRPr lang="en-US" sz="1600" dirty="0">
                        <a:latin typeface="Calibri"/>
                        <a:ea typeface="Calibri"/>
                        <a:cs typeface="Calibri"/>
                      </a:endParaRPr>
                    </a:p>
                  </a:txBody>
                  <a:tcPr marL="0" marR="0" marT="0" marB="0">
                    <a:lnL>
                      <a:noFill/>
                    </a:lnL>
                    <a:lnR w="12700" cap="flat" cmpd="sng" algn="ctr">
                      <a:solidFill>
                        <a:srgbClr val="F8AF74"/>
                      </a:solidFill>
                      <a:prstDash val="solid"/>
                      <a:round/>
                      <a:headEnd type="none" w="med" len="med"/>
                      <a:tailEnd type="none" w="med" len="med"/>
                    </a:lnR>
                    <a:lnT w="12700" cap="flat" cmpd="sng" algn="ctr">
                      <a:solidFill>
                        <a:srgbClr val="F8AF74"/>
                      </a:solidFill>
                      <a:prstDash val="solid"/>
                      <a:round/>
                      <a:headEnd type="none" w="med" len="med"/>
                      <a:tailEnd type="none" w="med" len="med"/>
                    </a:lnT>
                    <a:lnB w="12700" cap="flat" cmpd="sng" algn="ctr">
                      <a:solidFill>
                        <a:srgbClr val="F8AF74"/>
                      </a:solidFill>
                      <a:prstDash val="solid"/>
                      <a:round/>
                      <a:headEnd type="none" w="med" len="med"/>
                      <a:tailEnd type="none" w="med" len="med"/>
                    </a:lnB>
                    <a:solidFill>
                      <a:srgbClr val="F79546"/>
                    </a:solidFill>
                  </a:tcPr>
                </a:tc>
                <a:tc hMerge="1">
                  <a:txBody>
                    <a:bodyPr/>
                    <a:lstStyle/>
                    <a:p>
                      <a:endParaRPr lang="en-US"/>
                    </a:p>
                  </a:txBody>
                  <a:tcPr/>
                </a:tc>
              </a:tr>
              <a:tr h="426773">
                <a:tc>
                  <a:txBody>
                    <a:bodyPr/>
                    <a:lstStyle/>
                    <a:p>
                      <a:pPr marL="67945" marR="0">
                        <a:lnSpc>
                          <a:spcPts val="1230"/>
                        </a:lnSpc>
                        <a:spcBef>
                          <a:spcPts val="0"/>
                        </a:spcBef>
                        <a:spcAft>
                          <a:spcPts val="0"/>
                        </a:spcAft>
                      </a:pPr>
                      <a:r>
                        <a:rPr lang="en-US" sz="1600" b="1" dirty="0">
                          <a:latin typeface="Courier New"/>
                          <a:ea typeface="Calibri"/>
                          <a:cs typeface="Calibri"/>
                        </a:rPr>
                        <a:t>AFORK</a:t>
                      </a:r>
                      <a:endParaRPr lang="en-US" sz="1600" dirty="0">
                        <a:latin typeface="Calibri"/>
                        <a:ea typeface="Calibri"/>
                        <a:cs typeface="Calibri"/>
                      </a:endParaRPr>
                    </a:p>
                  </a:txBody>
                  <a:tcPr marL="0" marR="0" marT="0" marB="0">
                    <a:lnL w="12700" cap="flat" cmpd="sng" algn="ctr">
                      <a:solidFill>
                        <a:srgbClr val="F8AF74"/>
                      </a:solidFill>
                      <a:prstDash val="solid"/>
                      <a:round/>
                      <a:headEnd type="none" w="med" len="med"/>
                      <a:tailEnd type="none" w="med" len="med"/>
                    </a:lnL>
                    <a:lnR>
                      <a:noFill/>
                    </a:lnR>
                    <a:lnT w="12700" cap="flat" cmpd="sng" algn="ctr">
                      <a:solidFill>
                        <a:srgbClr val="F8AF74"/>
                      </a:solidFill>
                      <a:prstDash val="solid"/>
                      <a:round/>
                      <a:headEnd type="none" w="med" len="med"/>
                      <a:tailEnd type="none" w="med" len="med"/>
                    </a:lnT>
                    <a:lnB w="12700" cap="flat" cmpd="sng" algn="ctr">
                      <a:solidFill>
                        <a:srgbClr val="F8AF74"/>
                      </a:solidFill>
                      <a:prstDash val="solid"/>
                      <a:round/>
                      <a:headEnd type="none" w="med" len="med"/>
                      <a:tailEnd type="none" w="med" len="med"/>
                    </a:lnB>
                    <a:solidFill>
                      <a:srgbClr val="FCE3D0"/>
                    </a:solidFill>
                  </a:tcPr>
                </a:tc>
                <a:tc gridSpan="2">
                  <a:txBody>
                    <a:bodyPr/>
                    <a:lstStyle/>
                    <a:p>
                      <a:pPr marL="236855" marR="0">
                        <a:lnSpc>
                          <a:spcPts val="1225"/>
                        </a:lnSpc>
                        <a:spcBef>
                          <a:spcPts val="25"/>
                        </a:spcBef>
                        <a:spcAft>
                          <a:spcPts val="0"/>
                        </a:spcAft>
                      </a:pPr>
                      <a:r>
                        <a:rPr lang="en-US" sz="1600" dirty="0">
                          <a:latin typeface="Times New Roman"/>
                          <a:ea typeface="Calibri"/>
                          <a:cs typeface="Calibri"/>
                        </a:rPr>
                        <a:t>process is the result of </a:t>
                      </a:r>
                      <a:r>
                        <a:rPr lang="en-US" sz="1600" dirty="0">
                          <a:latin typeface="Courier New"/>
                          <a:ea typeface="Calibri"/>
                          <a:cs typeface="Calibri"/>
                        </a:rPr>
                        <a:t>fork</a:t>
                      </a:r>
                      <a:r>
                        <a:rPr lang="en-US" sz="1600" dirty="0">
                          <a:latin typeface="Times New Roman"/>
                          <a:ea typeface="Calibri"/>
                          <a:cs typeface="Calibri"/>
                        </a:rPr>
                        <a:t>, but never called </a:t>
                      </a:r>
                      <a:r>
                        <a:rPr lang="en-US" sz="1600" dirty="0">
                          <a:latin typeface="Courier New"/>
                          <a:ea typeface="Calibri"/>
                          <a:cs typeface="Calibri"/>
                        </a:rPr>
                        <a:t>exec</a:t>
                      </a:r>
                      <a:endParaRPr lang="en-US" sz="1600" dirty="0">
                        <a:latin typeface="Calibri"/>
                        <a:ea typeface="Calibri"/>
                        <a:cs typeface="Calibri"/>
                      </a:endParaRPr>
                    </a:p>
                  </a:txBody>
                  <a:tcPr marL="0" marR="0" marT="0" marB="0">
                    <a:lnL>
                      <a:noFill/>
                    </a:lnL>
                    <a:lnR w="12700" cap="flat" cmpd="sng" algn="ctr">
                      <a:solidFill>
                        <a:srgbClr val="F8AF74"/>
                      </a:solidFill>
                      <a:prstDash val="solid"/>
                      <a:round/>
                      <a:headEnd type="none" w="med" len="med"/>
                      <a:tailEnd type="none" w="med" len="med"/>
                    </a:lnR>
                    <a:lnT w="12700" cap="flat" cmpd="sng" algn="ctr">
                      <a:solidFill>
                        <a:srgbClr val="F8AF74"/>
                      </a:solidFill>
                      <a:prstDash val="solid"/>
                      <a:round/>
                      <a:headEnd type="none" w="med" len="med"/>
                      <a:tailEnd type="none" w="med" len="med"/>
                    </a:lnT>
                    <a:lnB w="12700" cap="flat" cmpd="sng" algn="ctr">
                      <a:solidFill>
                        <a:srgbClr val="F8AF74"/>
                      </a:solidFill>
                      <a:prstDash val="solid"/>
                      <a:round/>
                      <a:headEnd type="none" w="med" len="med"/>
                      <a:tailEnd type="none" w="med" len="med"/>
                    </a:lnB>
                    <a:solidFill>
                      <a:srgbClr val="FCE3D0"/>
                    </a:solidFill>
                  </a:tcPr>
                </a:tc>
                <a:tc hMerge="1">
                  <a:txBody>
                    <a:bodyPr/>
                    <a:lstStyle/>
                    <a:p>
                      <a:endParaRPr lang="en-US"/>
                    </a:p>
                  </a:txBody>
                  <a:tcPr/>
                </a:tc>
              </a:tr>
              <a:tr h="399901">
                <a:tc>
                  <a:txBody>
                    <a:bodyPr/>
                    <a:lstStyle/>
                    <a:p>
                      <a:pPr marL="67945" marR="0">
                        <a:lnSpc>
                          <a:spcPts val="1170"/>
                        </a:lnSpc>
                        <a:spcBef>
                          <a:spcPts val="0"/>
                        </a:spcBef>
                        <a:spcAft>
                          <a:spcPts val="0"/>
                        </a:spcAft>
                      </a:pPr>
                      <a:r>
                        <a:rPr lang="en-US" sz="1600" b="1" dirty="0">
                          <a:latin typeface="Courier New"/>
                          <a:ea typeface="Calibri"/>
                          <a:cs typeface="Calibri"/>
                        </a:rPr>
                        <a:t>ASU</a:t>
                      </a:r>
                      <a:endParaRPr lang="en-US" sz="1600" dirty="0">
                        <a:latin typeface="Calibri"/>
                        <a:ea typeface="Calibri"/>
                        <a:cs typeface="Calibri"/>
                      </a:endParaRPr>
                    </a:p>
                  </a:txBody>
                  <a:tcPr marL="0" marR="0" marT="0" marB="0">
                    <a:lnL w="12700" cap="flat" cmpd="sng" algn="ctr">
                      <a:solidFill>
                        <a:srgbClr val="F8AF74"/>
                      </a:solidFill>
                      <a:prstDash val="solid"/>
                      <a:round/>
                      <a:headEnd type="none" w="med" len="med"/>
                      <a:tailEnd type="none" w="med" len="med"/>
                    </a:lnL>
                    <a:lnR>
                      <a:noFill/>
                    </a:lnR>
                    <a:lnT w="12700" cap="flat" cmpd="sng" algn="ctr">
                      <a:solidFill>
                        <a:srgbClr val="F8AF74"/>
                      </a:solidFill>
                      <a:prstDash val="solid"/>
                      <a:round/>
                      <a:headEnd type="none" w="med" len="med"/>
                      <a:tailEnd type="none" w="med" len="med"/>
                    </a:lnT>
                    <a:lnB w="12700" cap="flat" cmpd="sng" algn="ctr">
                      <a:solidFill>
                        <a:srgbClr val="F8AF74"/>
                      </a:solidFill>
                      <a:prstDash val="solid"/>
                      <a:round/>
                      <a:headEnd type="none" w="med" len="med"/>
                      <a:tailEnd type="none" w="med" len="med"/>
                    </a:lnB>
                  </a:tcPr>
                </a:tc>
                <a:tc gridSpan="2">
                  <a:txBody>
                    <a:bodyPr/>
                    <a:lstStyle/>
                    <a:p>
                      <a:pPr marL="236855" marR="0">
                        <a:lnSpc>
                          <a:spcPts val="1170"/>
                        </a:lnSpc>
                        <a:spcBef>
                          <a:spcPts val="0"/>
                        </a:spcBef>
                        <a:spcAft>
                          <a:spcPts val="0"/>
                        </a:spcAft>
                      </a:pPr>
                      <a:r>
                        <a:rPr lang="en-US" sz="1600" dirty="0">
                          <a:latin typeface="Times New Roman"/>
                          <a:ea typeface="Calibri"/>
                          <a:cs typeface="Calibri"/>
                        </a:rPr>
                        <a:t>process used </a:t>
                      </a:r>
                      <a:r>
                        <a:rPr lang="en-US" sz="1600" dirty="0" err="1">
                          <a:latin typeface="Times New Roman"/>
                          <a:ea typeface="Calibri"/>
                          <a:cs typeface="Calibri"/>
                        </a:rPr>
                        <a:t>superuser</a:t>
                      </a:r>
                      <a:r>
                        <a:rPr lang="en-US" sz="1600" dirty="0">
                          <a:latin typeface="Times New Roman"/>
                          <a:ea typeface="Calibri"/>
                          <a:cs typeface="Calibri"/>
                        </a:rPr>
                        <a:t> privileges</a:t>
                      </a:r>
                      <a:endParaRPr lang="en-US" sz="1600" dirty="0">
                        <a:latin typeface="Calibri"/>
                        <a:ea typeface="Calibri"/>
                        <a:cs typeface="Calibri"/>
                      </a:endParaRPr>
                    </a:p>
                  </a:txBody>
                  <a:tcPr marL="0" marR="0" marT="0" marB="0">
                    <a:lnL>
                      <a:noFill/>
                    </a:lnL>
                    <a:lnR w="12700" cap="flat" cmpd="sng" algn="ctr">
                      <a:solidFill>
                        <a:srgbClr val="F8AF74"/>
                      </a:solidFill>
                      <a:prstDash val="solid"/>
                      <a:round/>
                      <a:headEnd type="none" w="med" len="med"/>
                      <a:tailEnd type="none" w="med" len="med"/>
                    </a:lnR>
                    <a:lnT w="12700" cap="flat" cmpd="sng" algn="ctr">
                      <a:solidFill>
                        <a:srgbClr val="F8AF74"/>
                      </a:solidFill>
                      <a:prstDash val="solid"/>
                      <a:round/>
                      <a:headEnd type="none" w="med" len="med"/>
                      <a:tailEnd type="none" w="med" len="med"/>
                    </a:lnT>
                    <a:lnB w="12700" cap="flat" cmpd="sng" algn="ctr">
                      <a:solidFill>
                        <a:srgbClr val="F8AF74"/>
                      </a:solidFill>
                      <a:prstDash val="solid"/>
                      <a:round/>
                      <a:headEnd type="none" w="med" len="med"/>
                      <a:tailEnd type="none" w="med" len="med"/>
                    </a:lnB>
                  </a:tcPr>
                </a:tc>
                <a:tc hMerge="1">
                  <a:txBody>
                    <a:bodyPr/>
                    <a:lstStyle/>
                    <a:p>
                      <a:endParaRPr lang="en-US"/>
                    </a:p>
                  </a:txBody>
                  <a:tcPr/>
                </a:tc>
              </a:tr>
              <a:tr h="399901">
                <a:tc>
                  <a:txBody>
                    <a:bodyPr/>
                    <a:lstStyle/>
                    <a:p>
                      <a:pPr marL="67945" marR="0">
                        <a:lnSpc>
                          <a:spcPts val="1170"/>
                        </a:lnSpc>
                        <a:spcBef>
                          <a:spcPts val="0"/>
                        </a:spcBef>
                        <a:spcAft>
                          <a:spcPts val="0"/>
                        </a:spcAft>
                      </a:pPr>
                      <a:r>
                        <a:rPr lang="en-US" sz="1600" b="1" dirty="0">
                          <a:latin typeface="Courier New"/>
                          <a:ea typeface="Calibri"/>
                          <a:cs typeface="Calibri"/>
                        </a:rPr>
                        <a:t>ACOMPAT</a:t>
                      </a:r>
                      <a:endParaRPr lang="en-US" sz="1600" dirty="0">
                        <a:latin typeface="Calibri"/>
                        <a:ea typeface="Calibri"/>
                        <a:cs typeface="Calibri"/>
                      </a:endParaRPr>
                    </a:p>
                  </a:txBody>
                  <a:tcPr marL="0" marR="0" marT="0" marB="0">
                    <a:lnL w="12700" cap="flat" cmpd="sng" algn="ctr">
                      <a:solidFill>
                        <a:srgbClr val="F8AF74"/>
                      </a:solidFill>
                      <a:prstDash val="solid"/>
                      <a:round/>
                      <a:headEnd type="none" w="med" len="med"/>
                      <a:tailEnd type="none" w="med" len="med"/>
                    </a:lnL>
                    <a:lnR>
                      <a:noFill/>
                    </a:lnR>
                    <a:lnT w="12700" cap="flat" cmpd="sng" algn="ctr">
                      <a:solidFill>
                        <a:srgbClr val="F8AF74"/>
                      </a:solidFill>
                      <a:prstDash val="solid"/>
                      <a:round/>
                      <a:headEnd type="none" w="med" len="med"/>
                      <a:tailEnd type="none" w="med" len="med"/>
                    </a:lnT>
                    <a:lnB w="12700" cap="flat" cmpd="sng" algn="ctr">
                      <a:solidFill>
                        <a:srgbClr val="F8AF74"/>
                      </a:solidFill>
                      <a:prstDash val="solid"/>
                      <a:round/>
                      <a:headEnd type="none" w="med" len="med"/>
                      <a:tailEnd type="none" w="med" len="med"/>
                    </a:lnB>
                    <a:solidFill>
                      <a:srgbClr val="FCE3D0"/>
                    </a:solidFill>
                  </a:tcPr>
                </a:tc>
                <a:tc gridSpan="2">
                  <a:txBody>
                    <a:bodyPr/>
                    <a:lstStyle/>
                    <a:p>
                      <a:pPr marL="236855" marR="0">
                        <a:lnSpc>
                          <a:spcPts val="1170"/>
                        </a:lnSpc>
                        <a:spcBef>
                          <a:spcPts val="0"/>
                        </a:spcBef>
                        <a:spcAft>
                          <a:spcPts val="0"/>
                        </a:spcAft>
                      </a:pPr>
                      <a:r>
                        <a:rPr lang="en-US" sz="1600" dirty="0">
                          <a:latin typeface="Times New Roman"/>
                          <a:ea typeface="Calibri"/>
                          <a:cs typeface="Calibri"/>
                        </a:rPr>
                        <a:t>process used compatibility mode</a:t>
                      </a:r>
                      <a:endParaRPr lang="en-US" sz="1600" dirty="0">
                        <a:latin typeface="Calibri"/>
                        <a:ea typeface="Calibri"/>
                        <a:cs typeface="Calibri"/>
                      </a:endParaRPr>
                    </a:p>
                  </a:txBody>
                  <a:tcPr marL="0" marR="0" marT="0" marB="0">
                    <a:lnL>
                      <a:noFill/>
                    </a:lnL>
                    <a:lnR w="12700" cap="flat" cmpd="sng" algn="ctr">
                      <a:solidFill>
                        <a:srgbClr val="F8AF74"/>
                      </a:solidFill>
                      <a:prstDash val="solid"/>
                      <a:round/>
                      <a:headEnd type="none" w="med" len="med"/>
                      <a:tailEnd type="none" w="med" len="med"/>
                    </a:lnR>
                    <a:lnT w="12700" cap="flat" cmpd="sng" algn="ctr">
                      <a:solidFill>
                        <a:srgbClr val="F8AF74"/>
                      </a:solidFill>
                      <a:prstDash val="solid"/>
                      <a:round/>
                      <a:headEnd type="none" w="med" len="med"/>
                      <a:tailEnd type="none" w="med" len="med"/>
                    </a:lnT>
                    <a:lnB w="12700" cap="flat" cmpd="sng" algn="ctr">
                      <a:solidFill>
                        <a:srgbClr val="F8AF74"/>
                      </a:solidFill>
                      <a:prstDash val="solid"/>
                      <a:round/>
                      <a:headEnd type="none" w="med" len="med"/>
                      <a:tailEnd type="none" w="med" len="med"/>
                    </a:lnB>
                    <a:solidFill>
                      <a:srgbClr val="FCE3D0"/>
                    </a:solidFill>
                  </a:tcPr>
                </a:tc>
                <a:tc hMerge="1">
                  <a:txBody>
                    <a:bodyPr/>
                    <a:lstStyle/>
                    <a:p>
                      <a:endParaRPr lang="en-US"/>
                    </a:p>
                  </a:txBody>
                  <a:tcPr/>
                </a:tc>
              </a:tr>
              <a:tr h="399901">
                <a:tc>
                  <a:txBody>
                    <a:bodyPr/>
                    <a:lstStyle/>
                    <a:p>
                      <a:pPr marL="67945" marR="0">
                        <a:lnSpc>
                          <a:spcPts val="1170"/>
                        </a:lnSpc>
                        <a:spcBef>
                          <a:spcPts val="0"/>
                        </a:spcBef>
                        <a:spcAft>
                          <a:spcPts val="0"/>
                        </a:spcAft>
                      </a:pPr>
                      <a:r>
                        <a:rPr lang="en-US" sz="1600" b="1" dirty="0">
                          <a:latin typeface="Courier New"/>
                          <a:ea typeface="Calibri"/>
                          <a:cs typeface="Calibri"/>
                        </a:rPr>
                        <a:t>ACORE</a:t>
                      </a:r>
                      <a:endParaRPr lang="en-US" sz="1600" dirty="0">
                        <a:latin typeface="Calibri"/>
                        <a:ea typeface="Calibri"/>
                        <a:cs typeface="Calibri"/>
                      </a:endParaRPr>
                    </a:p>
                  </a:txBody>
                  <a:tcPr marL="0" marR="0" marT="0" marB="0">
                    <a:lnL w="12700" cap="flat" cmpd="sng" algn="ctr">
                      <a:solidFill>
                        <a:srgbClr val="F8AF74"/>
                      </a:solidFill>
                      <a:prstDash val="solid"/>
                      <a:round/>
                      <a:headEnd type="none" w="med" len="med"/>
                      <a:tailEnd type="none" w="med" len="med"/>
                    </a:lnL>
                    <a:lnR>
                      <a:noFill/>
                    </a:lnR>
                    <a:lnT w="12700" cap="flat" cmpd="sng" algn="ctr">
                      <a:solidFill>
                        <a:srgbClr val="F8AF74"/>
                      </a:solidFill>
                      <a:prstDash val="solid"/>
                      <a:round/>
                      <a:headEnd type="none" w="med" len="med"/>
                      <a:tailEnd type="none" w="med" len="med"/>
                    </a:lnT>
                    <a:lnB w="12700" cap="flat" cmpd="sng" algn="ctr">
                      <a:solidFill>
                        <a:srgbClr val="F8AF74"/>
                      </a:solidFill>
                      <a:prstDash val="solid"/>
                      <a:round/>
                      <a:headEnd type="none" w="med" len="med"/>
                      <a:tailEnd type="none" w="med" len="med"/>
                    </a:lnB>
                  </a:tcPr>
                </a:tc>
                <a:tc>
                  <a:txBody>
                    <a:bodyPr/>
                    <a:lstStyle/>
                    <a:p>
                      <a:pPr marL="236855" marR="0">
                        <a:lnSpc>
                          <a:spcPts val="1170"/>
                        </a:lnSpc>
                        <a:spcBef>
                          <a:spcPts val="0"/>
                        </a:spcBef>
                        <a:spcAft>
                          <a:spcPts val="0"/>
                        </a:spcAft>
                      </a:pPr>
                      <a:r>
                        <a:rPr lang="en-US" sz="1600" dirty="0">
                          <a:latin typeface="Times New Roman"/>
                          <a:ea typeface="Calibri"/>
                          <a:cs typeface="Calibri"/>
                        </a:rPr>
                        <a:t>process dumped core</a:t>
                      </a:r>
                      <a:endParaRPr lang="en-US" sz="1600" dirty="0">
                        <a:latin typeface="Calibri"/>
                        <a:ea typeface="Calibri"/>
                        <a:cs typeface="Calibri"/>
                      </a:endParaRPr>
                    </a:p>
                  </a:txBody>
                  <a:tcPr marL="0" marR="0" marT="0" marB="0">
                    <a:lnL>
                      <a:noFill/>
                    </a:lnL>
                    <a:lnR>
                      <a:noFill/>
                    </a:lnR>
                    <a:lnT w="12700" cap="flat" cmpd="sng" algn="ctr">
                      <a:solidFill>
                        <a:srgbClr val="F8AF74"/>
                      </a:solidFill>
                      <a:prstDash val="solid"/>
                      <a:round/>
                      <a:headEnd type="none" w="med" len="med"/>
                      <a:tailEnd type="none" w="med" len="med"/>
                    </a:lnT>
                    <a:lnB w="12700" cap="flat" cmpd="sng" algn="ctr">
                      <a:solidFill>
                        <a:srgbClr val="F8AF74"/>
                      </a:solidFill>
                      <a:prstDash val="solid"/>
                      <a:round/>
                      <a:headEnd type="none" w="med" len="med"/>
                      <a:tailEnd type="none" w="med" len="med"/>
                    </a:lnB>
                  </a:tcPr>
                </a:tc>
                <a:tc>
                  <a:txBody>
                    <a:bodyPr/>
                    <a:lstStyle/>
                    <a:p>
                      <a:pPr marL="0" marR="0">
                        <a:spcBef>
                          <a:spcPts val="0"/>
                        </a:spcBef>
                        <a:spcAft>
                          <a:spcPts val="0"/>
                        </a:spcAft>
                      </a:pPr>
                      <a:endParaRPr lang="en-US" sz="1600" dirty="0">
                        <a:latin typeface="Times New Roman"/>
                        <a:ea typeface="Calibri"/>
                        <a:cs typeface="Calibri"/>
                      </a:endParaRPr>
                    </a:p>
                  </a:txBody>
                  <a:tcPr marL="0" marR="0" marT="0" marB="0">
                    <a:lnL>
                      <a:noFill/>
                    </a:lnL>
                    <a:lnR w="12700" cap="flat" cmpd="sng" algn="ctr">
                      <a:solidFill>
                        <a:srgbClr val="F8AF74"/>
                      </a:solidFill>
                      <a:prstDash val="solid"/>
                      <a:round/>
                      <a:headEnd type="none" w="med" len="med"/>
                      <a:tailEnd type="none" w="med" len="med"/>
                    </a:lnR>
                    <a:lnT w="12700" cap="flat" cmpd="sng" algn="ctr">
                      <a:solidFill>
                        <a:srgbClr val="F8AF74"/>
                      </a:solidFill>
                      <a:prstDash val="solid"/>
                      <a:round/>
                      <a:headEnd type="none" w="med" len="med"/>
                      <a:tailEnd type="none" w="med" len="med"/>
                    </a:lnT>
                    <a:lnB w="12700" cap="flat" cmpd="sng" algn="ctr">
                      <a:solidFill>
                        <a:srgbClr val="F8AF74"/>
                      </a:solidFill>
                      <a:prstDash val="solid"/>
                      <a:round/>
                      <a:headEnd type="none" w="med" len="med"/>
                      <a:tailEnd type="none" w="med" len="med"/>
                    </a:lnB>
                  </a:tcPr>
                </a:tc>
              </a:tr>
              <a:tr h="396741">
                <a:tc>
                  <a:txBody>
                    <a:bodyPr/>
                    <a:lstStyle/>
                    <a:p>
                      <a:pPr marL="67945" marR="0">
                        <a:lnSpc>
                          <a:spcPts val="1155"/>
                        </a:lnSpc>
                        <a:spcBef>
                          <a:spcPts val="0"/>
                        </a:spcBef>
                        <a:spcAft>
                          <a:spcPts val="0"/>
                        </a:spcAft>
                      </a:pPr>
                      <a:r>
                        <a:rPr lang="en-US" sz="1600" b="1">
                          <a:latin typeface="Courier New"/>
                          <a:ea typeface="Calibri"/>
                          <a:cs typeface="Calibri"/>
                        </a:rPr>
                        <a:t>AXSIG</a:t>
                      </a:r>
                      <a:endParaRPr lang="en-US" sz="1600">
                        <a:latin typeface="Calibri"/>
                        <a:ea typeface="Calibri"/>
                        <a:cs typeface="Calibri"/>
                      </a:endParaRPr>
                    </a:p>
                  </a:txBody>
                  <a:tcPr marL="0" marR="0" marT="0" marB="0">
                    <a:lnL w="12700" cap="flat" cmpd="sng" algn="ctr">
                      <a:solidFill>
                        <a:srgbClr val="F8AF74"/>
                      </a:solidFill>
                      <a:prstDash val="solid"/>
                      <a:round/>
                      <a:headEnd type="none" w="med" len="med"/>
                      <a:tailEnd type="none" w="med" len="med"/>
                    </a:lnL>
                    <a:lnR>
                      <a:noFill/>
                    </a:lnR>
                    <a:lnT w="12700" cap="flat" cmpd="sng" algn="ctr">
                      <a:solidFill>
                        <a:srgbClr val="F8AF74"/>
                      </a:solidFill>
                      <a:prstDash val="solid"/>
                      <a:round/>
                      <a:headEnd type="none" w="med" len="med"/>
                      <a:tailEnd type="none" w="med" len="med"/>
                    </a:lnT>
                    <a:lnB w="12700" cap="flat" cmpd="sng" algn="ctr">
                      <a:solidFill>
                        <a:srgbClr val="F8AF74"/>
                      </a:solidFill>
                      <a:prstDash val="solid"/>
                      <a:round/>
                      <a:headEnd type="none" w="med" len="med"/>
                      <a:tailEnd type="none" w="med" len="med"/>
                    </a:lnB>
                    <a:solidFill>
                      <a:srgbClr val="FCE3D0"/>
                    </a:solidFill>
                  </a:tcPr>
                </a:tc>
                <a:tc gridSpan="2">
                  <a:txBody>
                    <a:bodyPr/>
                    <a:lstStyle/>
                    <a:p>
                      <a:pPr marL="236855" marR="0">
                        <a:lnSpc>
                          <a:spcPts val="1155"/>
                        </a:lnSpc>
                        <a:spcBef>
                          <a:spcPts val="0"/>
                        </a:spcBef>
                        <a:spcAft>
                          <a:spcPts val="0"/>
                        </a:spcAft>
                      </a:pPr>
                      <a:r>
                        <a:rPr lang="en-US" sz="1600" dirty="0">
                          <a:latin typeface="Times New Roman"/>
                          <a:ea typeface="Calibri"/>
                          <a:cs typeface="Calibri"/>
                        </a:rPr>
                        <a:t>process was killed by a signal</a:t>
                      </a:r>
                      <a:endParaRPr lang="en-US" sz="1600" dirty="0">
                        <a:latin typeface="Calibri"/>
                        <a:ea typeface="Calibri"/>
                        <a:cs typeface="Calibri"/>
                      </a:endParaRPr>
                    </a:p>
                  </a:txBody>
                  <a:tcPr marL="0" marR="0" marT="0" marB="0">
                    <a:lnL>
                      <a:noFill/>
                    </a:lnL>
                    <a:lnR w="12700" cap="flat" cmpd="sng" algn="ctr">
                      <a:solidFill>
                        <a:srgbClr val="F8AF74"/>
                      </a:solidFill>
                      <a:prstDash val="solid"/>
                      <a:round/>
                      <a:headEnd type="none" w="med" len="med"/>
                      <a:tailEnd type="none" w="med" len="med"/>
                    </a:lnR>
                    <a:lnT w="12700" cap="flat" cmpd="sng" algn="ctr">
                      <a:solidFill>
                        <a:srgbClr val="F8AF74"/>
                      </a:solidFill>
                      <a:prstDash val="solid"/>
                      <a:round/>
                      <a:headEnd type="none" w="med" len="med"/>
                      <a:tailEnd type="none" w="med" len="med"/>
                    </a:lnT>
                    <a:lnB w="12700" cap="flat" cmpd="sng" algn="ctr">
                      <a:solidFill>
                        <a:srgbClr val="F8AF74"/>
                      </a:solidFill>
                      <a:prstDash val="solid"/>
                      <a:round/>
                      <a:headEnd type="none" w="med" len="med"/>
                      <a:tailEnd type="none" w="med" len="med"/>
                    </a:lnB>
                    <a:solidFill>
                      <a:srgbClr val="FCE3D0"/>
                    </a:solidFill>
                  </a:tcPr>
                </a:tc>
                <a:tc hMerge="1">
                  <a:txBody>
                    <a:bodyPr/>
                    <a:lstStyle/>
                    <a:p>
                      <a:endParaRPr lang="en-US"/>
                    </a:p>
                  </a:txBody>
                  <a:tcPr/>
                </a:tc>
              </a:tr>
              <a:tr h="399901">
                <a:tc>
                  <a:txBody>
                    <a:bodyPr/>
                    <a:lstStyle/>
                    <a:p>
                      <a:pPr marL="67945" marR="0">
                        <a:lnSpc>
                          <a:spcPts val="1170"/>
                        </a:lnSpc>
                        <a:spcBef>
                          <a:spcPts val="0"/>
                        </a:spcBef>
                        <a:spcAft>
                          <a:spcPts val="0"/>
                        </a:spcAft>
                      </a:pPr>
                      <a:r>
                        <a:rPr lang="en-US" sz="1600" b="1" dirty="0">
                          <a:latin typeface="Courier New"/>
                          <a:ea typeface="Calibri"/>
                          <a:cs typeface="Calibri"/>
                        </a:rPr>
                        <a:t>AEXPND</a:t>
                      </a:r>
                      <a:endParaRPr lang="en-US" sz="1600" dirty="0">
                        <a:latin typeface="Calibri"/>
                        <a:ea typeface="Calibri"/>
                        <a:cs typeface="Calibri"/>
                      </a:endParaRPr>
                    </a:p>
                  </a:txBody>
                  <a:tcPr marL="0" marR="0" marT="0" marB="0">
                    <a:lnL w="12700" cap="flat" cmpd="sng" algn="ctr">
                      <a:solidFill>
                        <a:srgbClr val="F8AF74"/>
                      </a:solidFill>
                      <a:prstDash val="solid"/>
                      <a:round/>
                      <a:headEnd type="none" w="med" len="med"/>
                      <a:tailEnd type="none" w="med" len="med"/>
                    </a:lnL>
                    <a:lnR>
                      <a:noFill/>
                    </a:lnR>
                    <a:lnT w="12700" cap="flat" cmpd="sng" algn="ctr">
                      <a:solidFill>
                        <a:srgbClr val="F8AF74"/>
                      </a:solidFill>
                      <a:prstDash val="solid"/>
                      <a:round/>
                      <a:headEnd type="none" w="med" len="med"/>
                      <a:tailEnd type="none" w="med" len="med"/>
                    </a:lnT>
                    <a:lnB w="12700" cap="flat" cmpd="sng" algn="ctr">
                      <a:solidFill>
                        <a:srgbClr val="F8AF74"/>
                      </a:solidFill>
                      <a:prstDash val="solid"/>
                      <a:round/>
                      <a:headEnd type="none" w="med" len="med"/>
                      <a:tailEnd type="none" w="med" len="med"/>
                    </a:lnB>
                  </a:tcPr>
                </a:tc>
                <a:tc>
                  <a:txBody>
                    <a:bodyPr/>
                    <a:lstStyle/>
                    <a:p>
                      <a:pPr marL="236855" marR="0">
                        <a:lnSpc>
                          <a:spcPts val="1170"/>
                        </a:lnSpc>
                        <a:spcBef>
                          <a:spcPts val="0"/>
                        </a:spcBef>
                        <a:spcAft>
                          <a:spcPts val="0"/>
                        </a:spcAft>
                      </a:pPr>
                      <a:r>
                        <a:rPr lang="en-US" sz="1600" dirty="0">
                          <a:latin typeface="Times New Roman"/>
                          <a:ea typeface="Calibri"/>
                          <a:cs typeface="Calibri"/>
                        </a:rPr>
                        <a:t>expanded accounting entry</a:t>
                      </a:r>
                      <a:endParaRPr lang="en-US" sz="1600" dirty="0">
                        <a:latin typeface="Calibri"/>
                        <a:ea typeface="Calibri"/>
                        <a:cs typeface="Calibri"/>
                      </a:endParaRPr>
                    </a:p>
                  </a:txBody>
                  <a:tcPr marL="0" marR="0" marT="0" marB="0">
                    <a:lnL>
                      <a:noFill/>
                    </a:lnL>
                    <a:lnR>
                      <a:noFill/>
                    </a:lnR>
                    <a:lnT w="12700" cap="flat" cmpd="sng" algn="ctr">
                      <a:solidFill>
                        <a:srgbClr val="F8AF74"/>
                      </a:solidFill>
                      <a:prstDash val="solid"/>
                      <a:round/>
                      <a:headEnd type="none" w="med" len="med"/>
                      <a:tailEnd type="none" w="med" len="med"/>
                    </a:lnT>
                    <a:lnB w="12700" cap="flat" cmpd="sng" algn="ctr">
                      <a:solidFill>
                        <a:srgbClr val="F8AF74"/>
                      </a:solidFill>
                      <a:prstDash val="solid"/>
                      <a:round/>
                      <a:headEnd type="none" w="med" len="med"/>
                      <a:tailEnd type="none" w="med" len="med"/>
                    </a:lnB>
                  </a:tcPr>
                </a:tc>
                <a:tc>
                  <a:txBody>
                    <a:bodyPr/>
                    <a:lstStyle/>
                    <a:p>
                      <a:pPr marL="0" marR="0">
                        <a:spcBef>
                          <a:spcPts val="0"/>
                        </a:spcBef>
                        <a:spcAft>
                          <a:spcPts val="0"/>
                        </a:spcAft>
                      </a:pPr>
                      <a:endParaRPr lang="en-US" sz="1600" dirty="0">
                        <a:latin typeface="Times New Roman"/>
                        <a:ea typeface="Calibri"/>
                        <a:cs typeface="Calibri"/>
                      </a:endParaRPr>
                    </a:p>
                  </a:txBody>
                  <a:tcPr marL="0" marR="0" marT="0" marB="0">
                    <a:lnL>
                      <a:noFill/>
                    </a:lnL>
                    <a:lnR w="12700" cap="flat" cmpd="sng" algn="ctr">
                      <a:solidFill>
                        <a:srgbClr val="F8AF74"/>
                      </a:solidFill>
                      <a:prstDash val="solid"/>
                      <a:round/>
                      <a:headEnd type="none" w="med" len="med"/>
                      <a:tailEnd type="none" w="med" len="med"/>
                    </a:lnR>
                    <a:lnT w="12700" cap="flat" cmpd="sng" algn="ctr">
                      <a:solidFill>
                        <a:srgbClr val="F8AF74"/>
                      </a:solidFill>
                      <a:prstDash val="solid"/>
                      <a:round/>
                      <a:headEnd type="none" w="med" len="med"/>
                      <a:tailEnd type="none" w="med" len="med"/>
                    </a:lnT>
                    <a:lnB w="12700" cap="flat" cmpd="sng" algn="ctr">
                      <a:solidFill>
                        <a:srgbClr val="F8AF74"/>
                      </a:solidFill>
                      <a:prstDash val="solid"/>
                      <a:round/>
                      <a:headEnd type="none" w="med" len="med"/>
                      <a:tailEnd type="none" w="med" len="me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55000" lnSpcReduction="20000"/>
          </a:bodyPr>
          <a:lstStyle/>
          <a:p>
            <a:pPr marL="0" indent="0">
              <a:buNone/>
            </a:pPr>
            <a:r>
              <a:rPr lang="en-US" b="1" u="sng" dirty="0" smtClean="0"/>
              <a:t>Program to generate accounting data</a:t>
            </a:r>
            <a:endParaRPr lang="en-US" b="1" dirty="0" smtClean="0"/>
          </a:p>
          <a:p>
            <a:pPr marL="0" indent="0">
              <a:buNone/>
            </a:pPr>
            <a:r>
              <a:rPr lang="en-US" b="1" dirty="0" smtClean="0"/>
              <a:t>#include "</a:t>
            </a:r>
            <a:r>
              <a:rPr lang="en-US" b="1" dirty="0" err="1" smtClean="0"/>
              <a:t>apue.h</a:t>
            </a:r>
            <a:r>
              <a:rPr lang="en-US" b="1" dirty="0" smtClean="0"/>
              <a:t>"</a:t>
            </a:r>
            <a:endParaRPr lang="en-US" dirty="0" smtClean="0"/>
          </a:p>
          <a:p>
            <a:pPr marL="0" indent="0">
              <a:buNone/>
            </a:pPr>
            <a:r>
              <a:rPr lang="en-US" b="1" dirty="0" smtClean="0"/>
              <a:t> </a:t>
            </a:r>
            <a:endParaRPr lang="en-US" dirty="0" smtClean="0"/>
          </a:p>
          <a:p>
            <a:pPr marL="0" indent="0">
              <a:buNone/>
            </a:pPr>
            <a:r>
              <a:rPr lang="en-US" b="1" dirty="0" err="1" smtClean="0"/>
              <a:t>Int</a:t>
            </a:r>
            <a:r>
              <a:rPr lang="en-US" b="1" dirty="0" smtClean="0"/>
              <a:t> main(void)</a:t>
            </a:r>
            <a:endParaRPr lang="en-US" dirty="0" smtClean="0"/>
          </a:p>
          <a:p>
            <a:pPr marL="0" indent="0">
              <a:buNone/>
            </a:pPr>
            <a:r>
              <a:rPr lang="en-US" b="1" dirty="0" smtClean="0"/>
              <a:t>{</a:t>
            </a:r>
            <a:endParaRPr lang="en-US" dirty="0" smtClean="0"/>
          </a:p>
          <a:p>
            <a:pPr marL="0" indent="0">
              <a:buNone/>
            </a:pPr>
            <a:r>
              <a:rPr lang="en-US" b="1" dirty="0" smtClean="0"/>
              <a:t>	</a:t>
            </a:r>
            <a:r>
              <a:rPr lang="en-US" b="1" dirty="0" err="1" smtClean="0"/>
              <a:t>pid_t</a:t>
            </a:r>
            <a:r>
              <a:rPr lang="en-US" b="1" dirty="0" smtClean="0"/>
              <a:t> </a:t>
            </a:r>
            <a:r>
              <a:rPr lang="en-US" b="1" dirty="0" err="1" smtClean="0"/>
              <a:t>pid</a:t>
            </a:r>
            <a:r>
              <a:rPr lang="en-US" b="1" dirty="0" smtClean="0"/>
              <a:t>; </a:t>
            </a:r>
          </a:p>
          <a:p>
            <a:pPr marL="0" indent="0">
              <a:buNone/>
            </a:pPr>
            <a:r>
              <a:rPr lang="en-US" b="1" dirty="0" smtClean="0"/>
              <a:t>	if ((</a:t>
            </a:r>
            <a:r>
              <a:rPr lang="en-US" b="1" dirty="0" err="1" smtClean="0"/>
              <a:t>pid</a:t>
            </a:r>
            <a:r>
              <a:rPr lang="en-US" b="1" dirty="0" smtClean="0"/>
              <a:t> = fork()) &lt; 0) </a:t>
            </a:r>
          </a:p>
          <a:p>
            <a:pPr marL="0" indent="0">
              <a:buNone/>
            </a:pPr>
            <a:r>
              <a:rPr lang="en-US" b="1" dirty="0" smtClean="0"/>
              <a:t>		</a:t>
            </a:r>
            <a:r>
              <a:rPr lang="en-US" b="1" dirty="0" err="1" smtClean="0"/>
              <a:t>err_sys</a:t>
            </a:r>
            <a:r>
              <a:rPr lang="en-US" b="1" dirty="0" smtClean="0"/>
              <a:t>("fork error"); </a:t>
            </a:r>
          </a:p>
          <a:p>
            <a:pPr marL="0" indent="0">
              <a:buNone/>
            </a:pPr>
            <a:r>
              <a:rPr lang="en-US" b="1" dirty="0" smtClean="0"/>
              <a:t>	else if (</a:t>
            </a:r>
            <a:r>
              <a:rPr lang="en-US" b="1" dirty="0" err="1" smtClean="0"/>
              <a:t>pid</a:t>
            </a:r>
            <a:r>
              <a:rPr lang="en-US" b="1" dirty="0" smtClean="0"/>
              <a:t> != 0) </a:t>
            </a:r>
          </a:p>
          <a:p>
            <a:pPr marL="0" indent="0">
              <a:buNone/>
            </a:pPr>
            <a:r>
              <a:rPr lang="en-US" b="1" dirty="0" smtClean="0"/>
              <a:t>	{ /* parent */ </a:t>
            </a:r>
          </a:p>
          <a:p>
            <a:pPr marL="0" indent="0">
              <a:buNone/>
            </a:pPr>
            <a:r>
              <a:rPr lang="en-US" b="1" dirty="0" smtClean="0"/>
              <a:t>		sleep(2); </a:t>
            </a:r>
          </a:p>
          <a:p>
            <a:pPr marL="0" indent="0">
              <a:buNone/>
            </a:pPr>
            <a:r>
              <a:rPr lang="en-US" b="1" dirty="0" smtClean="0"/>
              <a:t>		exit(2); /* terminate with exit status 2 */ </a:t>
            </a:r>
          </a:p>
          <a:p>
            <a:pPr marL="0" indent="0">
              <a:buNone/>
            </a:pPr>
            <a:r>
              <a:rPr lang="en-US" b="1" dirty="0" smtClean="0"/>
              <a:t>	} /* first child */ </a:t>
            </a:r>
          </a:p>
          <a:p>
            <a:pPr marL="0" indent="0">
              <a:buNone/>
            </a:pPr>
            <a:r>
              <a:rPr lang="en-US" b="1" dirty="0" smtClean="0"/>
              <a:t>	if ((</a:t>
            </a:r>
            <a:r>
              <a:rPr lang="en-US" b="1" dirty="0" err="1" smtClean="0"/>
              <a:t>pid</a:t>
            </a:r>
            <a:r>
              <a:rPr lang="en-US" b="1" dirty="0" smtClean="0"/>
              <a:t> = fork()) &lt; 0) </a:t>
            </a:r>
          </a:p>
          <a:p>
            <a:pPr marL="0" indent="0">
              <a:buNone/>
            </a:pPr>
            <a:r>
              <a:rPr lang="en-US" b="1" dirty="0" smtClean="0"/>
              <a:t>		</a:t>
            </a:r>
            <a:r>
              <a:rPr lang="en-US" b="1" dirty="0" err="1" smtClean="0"/>
              <a:t>err_sys</a:t>
            </a:r>
            <a:r>
              <a:rPr lang="en-US" b="1" dirty="0" smtClean="0"/>
              <a:t>("fork error"); </a:t>
            </a:r>
          </a:p>
          <a:p>
            <a:pPr marL="0" indent="0">
              <a:buNone/>
            </a:pPr>
            <a:r>
              <a:rPr lang="en-US" b="1" dirty="0" smtClean="0"/>
              <a:t>	else if (</a:t>
            </a:r>
            <a:r>
              <a:rPr lang="en-US" b="1" dirty="0" err="1" smtClean="0"/>
              <a:t>pid</a:t>
            </a:r>
            <a:r>
              <a:rPr lang="en-US" b="1" dirty="0" smtClean="0"/>
              <a:t> != 0) </a:t>
            </a:r>
          </a:p>
          <a:p>
            <a:pPr marL="0" indent="0">
              <a:buNone/>
            </a:pPr>
            <a:r>
              <a:rPr lang="en-US" b="1" dirty="0" smtClean="0"/>
              <a:t>	{ </a:t>
            </a:r>
          </a:p>
          <a:p>
            <a:pPr marL="0" indent="0">
              <a:buNone/>
            </a:pPr>
            <a:r>
              <a:rPr lang="en-US" b="1" dirty="0" smtClean="0"/>
              <a:t>		sleep(4); </a:t>
            </a:r>
          </a:p>
          <a:p>
            <a:pPr marL="0" indent="0">
              <a:buNone/>
            </a:pPr>
            <a:r>
              <a:rPr lang="en-US" b="1" dirty="0" smtClean="0"/>
              <a:t>		abort(); /* terminate with core dump */</a:t>
            </a:r>
          </a:p>
          <a:p>
            <a:pPr marL="0" indent="0">
              <a:buNone/>
            </a:pPr>
            <a:r>
              <a:rPr lang="en-US" b="1" dirty="0" smtClean="0"/>
              <a:t> 	} </a:t>
            </a:r>
            <a:endParaRPr lang="en-US" dirty="0" smtClean="0"/>
          </a:p>
          <a:p>
            <a:pPr>
              <a:buNone/>
            </a:pPr>
            <a:endParaRPr lang="en-US" dirty="0"/>
          </a:p>
        </p:txBody>
      </p:sp>
      <p:sp>
        <p:nvSpPr>
          <p:cNvPr id="4" name="Footer Placeholder 3"/>
          <p:cNvSpPr>
            <a:spLocks noGrp="1"/>
          </p:cNvSpPr>
          <p:nvPr>
            <p:ph type="ftr" sz="quarter" idx="11"/>
          </p:nvPr>
        </p:nvSpPr>
        <p:spPr/>
        <p:txBody>
          <a:bodyPr/>
          <a:lstStyle/>
          <a:p>
            <a:r>
              <a:rPr lang="en-US" smtClean="0"/>
              <a:t>Dr Rekha B Venkatapur, Prof &amp; Head, CSE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Dr Rekha B Venkatapur, Prof &amp; Head, CSE</a:t>
            </a:r>
            <a:endParaRPr lang="en-US"/>
          </a:p>
        </p:txBody>
      </p:sp>
      <p:sp>
        <p:nvSpPr>
          <p:cNvPr id="5" name="Rectangle 4"/>
          <p:cNvSpPr/>
          <p:nvPr/>
        </p:nvSpPr>
        <p:spPr>
          <a:xfrm>
            <a:off x="381000" y="474345"/>
            <a:ext cx="8153400" cy="5078313"/>
          </a:xfrm>
          <a:prstGeom prst="rect">
            <a:avLst/>
          </a:prstGeom>
        </p:spPr>
        <p:txBody>
          <a:bodyPr wrap="square">
            <a:spAutoFit/>
          </a:bodyPr>
          <a:lstStyle/>
          <a:p>
            <a:r>
              <a:rPr lang="en-US" b="1" dirty="0" smtClean="0"/>
              <a:t>if ((</a:t>
            </a:r>
            <a:r>
              <a:rPr lang="en-US" b="1" dirty="0" err="1" smtClean="0"/>
              <a:t>pid</a:t>
            </a:r>
            <a:r>
              <a:rPr lang="en-US" b="1" dirty="0" smtClean="0"/>
              <a:t> = fork()) &lt; 0) </a:t>
            </a:r>
          </a:p>
          <a:p>
            <a:pPr lvl="1"/>
            <a:r>
              <a:rPr lang="en-US" b="1" dirty="0" err="1" smtClean="0"/>
              <a:t>err_sys</a:t>
            </a:r>
            <a:r>
              <a:rPr lang="en-US" b="1" dirty="0" smtClean="0"/>
              <a:t>("fork error"); </a:t>
            </a:r>
          </a:p>
          <a:p>
            <a:pPr lvl="1"/>
            <a:r>
              <a:rPr lang="en-US" b="1" dirty="0" smtClean="0"/>
              <a:t>else if (</a:t>
            </a:r>
            <a:r>
              <a:rPr lang="en-US" b="1" dirty="0" err="1" smtClean="0"/>
              <a:t>pid</a:t>
            </a:r>
            <a:r>
              <a:rPr lang="en-US" b="1" dirty="0" smtClean="0"/>
              <a:t> != 0) </a:t>
            </a:r>
          </a:p>
          <a:p>
            <a:pPr lvl="1"/>
            <a:r>
              <a:rPr lang="en-US" b="1" dirty="0" smtClean="0"/>
              <a:t>{ </a:t>
            </a:r>
          </a:p>
          <a:p>
            <a:pPr lvl="1"/>
            <a:r>
              <a:rPr lang="en-US" b="1" dirty="0" smtClean="0"/>
              <a:t>	</a:t>
            </a:r>
            <a:r>
              <a:rPr lang="en-US" b="1" dirty="0" err="1" smtClean="0"/>
              <a:t>execl</a:t>
            </a:r>
            <a:r>
              <a:rPr lang="en-US" b="1" dirty="0" smtClean="0"/>
              <a:t>("/bin/</a:t>
            </a:r>
            <a:r>
              <a:rPr lang="en-US" b="1" dirty="0" err="1" smtClean="0"/>
              <a:t>dd</a:t>
            </a:r>
            <a:r>
              <a:rPr lang="en-US" b="1" dirty="0" smtClean="0"/>
              <a:t>", "</a:t>
            </a:r>
            <a:r>
              <a:rPr lang="en-US" b="1" dirty="0" err="1" smtClean="0"/>
              <a:t>dd</a:t>
            </a:r>
            <a:r>
              <a:rPr lang="en-US" b="1" dirty="0" smtClean="0"/>
              <a:t>", "if=/etc/</a:t>
            </a:r>
            <a:r>
              <a:rPr lang="en-US" b="1" dirty="0" err="1" smtClean="0"/>
              <a:t>termcap</a:t>
            </a:r>
            <a:r>
              <a:rPr lang="en-US" b="1" dirty="0" smtClean="0"/>
              <a:t>", "of=/dev/null", NULL); </a:t>
            </a:r>
          </a:p>
          <a:p>
            <a:pPr lvl="1"/>
            <a:r>
              <a:rPr lang="en-US" b="1" dirty="0" smtClean="0"/>
              <a:t>	exit(7); /* shouldn't get here */ </a:t>
            </a:r>
          </a:p>
          <a:p>
            <a:pPr lvl="1"/>
            <a:r>
              <a:rPr lang="en-US" b="1" dirty="0" smtClean="0"/>
              <a:t>} /* third child */ </a:t>
            </a:r>
          </a:p>
          <a:p>
            <a:pPr lvl="1"/>
            <a:r>
              <a:rPr lang="en-US" b="1" dirty="0" smtClean="0"/>
              <a:t>if ((</a:t>
            </a:r>
            <a:r>
              <a:rPr lang="en-US" b="1" dirty="0" err="1" smtClean="0"/>
              <a:t>pid</a:t>
            </a:r>
            <a:r>
              <a:rPr lang="en-US" b="1" dirty="0" smtClean="0"/>
              <a:t> = fork()) &lt; 0) </a:t>
            </a:r>
          </a:p>
          <a:p>
            <a:pPr lvl="1"/>
            <a:r>
              <a:rPr lang="en-US" b="1" dirty="0" smtClean="0"/>
              <a:t>	</a:t>
            </a:r>
            <a:r>
              <a:rPr lang="en-US" b="1" dirty="0" err="1" smtClean="0"/>
              <a:t>err_sys</a:t>
            </a:r>
            <a:r>
              <a:rPr lang="en-US" b="1" dirty="0" smtClean="0"/>
              <a:t>("fork error"); </a:t>
            </a:r>
          </a:p>
          <a:p>
            <a:pPr lvl="1"/>
            <a:r>
              <a:rPr lang="en-US" b="1" dirty="0" smtClean="0"/>
              <a:t>else if (</a:t>
            </a:r>
            <a:r>
              <a:rPr lang="en-US" b="1" dirty="0" err="1" smtClean="0"/>
              <a:t>pid</a:t>
            </a:r>
            <a:r>
              <a:rPr lang="en-US" b="1" dirty="0" smtClean="0"/>
              <a:t> != 0) </a:t>
            </a:r>
          </a:p>
          <a:p>
            <a:pPr lvl="1"/>
            <a:r>
              <a:rPr lang="en-US" b="1" dirty="0" smtClean="0"/>
              <a:t>{ </a:t>
            </a:r>
          </a:p>
          <a:p>
            <a:pPr lvl="1"/>
            <a:r>
              <a:rPr lang="en-US" b="1" dirty="0" smtClean="0"/>
              <a:t>	sleep(8); </a:t>
            </a:r>
          </a:p>
          <a:p>
            <a:pPr lvl="1"/>
            <a:r>
              <a:rPr lang="en-US" b="1" dirty="0" smtClean="0"/>
              <a:t>	exit(0); /* normal exit */ </a:t>
            </a:r>
          </a:p>
          <a:p>
            <a:pPr lvl="1"/>
            <a:r>
              <a:rPr lang="en-US" b="1" dirty="0" smtClean="0"/>
              <a:t>} /* fourth child */ </a:t>
            </a:r>
          </a:p>
          <a:p>
            <a:pPr lvl="1"/>
            <a:r>
              <a:rPr lang="en-US" b="1" dirty="0" smtClean="0"/>
              <a:t>sleep(6); </a:t>
            </a:r>
          </a:p>
          <a:p>
            <a:pPr lvl="1"/>
            <a:r>
              <a:rPr lang="en-US" b="1" dirty="0" smtClean="0"/>
              <a:t>kill(</a:t>
            </a:r>
            <a:r>
              <a:rPr lang="en-US" b="1" dirty="0" err="1" smtClean="0"/>
              <a:t>getpid</a:t>
            </a:r>
            <a:r>
              <a:rPr lang="en-US" b="1" dirty="0" smtClean="0"/>
              <a:t>(), SIGKILL); /* terminate w/signal, no core dump */ </a:t>
            </a:r>
          </a:p>
          <a:p>
            <a:pPr lvl="1"/>
            <a:r>
              <a:rPr lang="en-US" b="1" dirty="0" smtClean="0"/>
              <a:t>exit(6); /* shouldn't get here */ </a:t>
            </a:r>
          </a:p>
          <a:p>
            <a:pPr lvl="1"/>
            <a:r>
              <a:rPr lang="en-US" b="1" dirty="0" smtClean="0"/>
              <a:t>}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Dr Rekha B Venkatapur, Prof &amp; Head, CSE</a:t>
            </a:r>
            <a:endParaRPr lang="en-US"/>
          </a:p>
        </p:txBody>
      </p:sp>
      <p:pic>
        <p:nvPicPr>
          <p:cNvPr id="9" name="image23.png"/>
          <p:cNvPicPr/>
          <p:nvPr/>
        </p:nvPicPr>
        <p:blipFill>
          <a:blip r:embed="rId2" cstate="print"/>
          <a:stretch>
            <a:fillRect/>
          </a:stretch>
        </p:blipFill>
        <p:spPr>
          <a:xfrm>
            <a:off x="685800" y="1219200"/>
            <a:ext cx="8001000" cy="4419599"/>
          </a:xfrm>
          <a:prstGeom prst="rect">
            <a:avLst/>
          </a:prstGeom>
        </p:spPr>
      </p:pic>
      <p:sp>
        <p:nvSpPr>
          <p:cNvPr id="10" name="Rectangle 9"/>
          <p:cNvSpPr/>
          <p:nvPr/>
        </p:nvSpPr>
        <p:spPr>
          <a:xfrm>
            <a:off x="1905000" y="457200"/>
            <a:ext cx="6096000" cy="369332"/>
          </a:xfrm>
          <a:prstGeom prst="rect">
            <a:avLst/>
          </a:prstGeom>
        </p:spPr>
        <p:txBody>
          <a:bodyPr wrap="square">
            <a:spAutoFit/>
          </a:bodyPr>
          <a:lstStyle/>
          <a:p>
            <a:pPr algn="ctr"/>
            <a:r>
              <a:rPr lang="en-US" b="1" u="sng" dirty="0" smtClean="0"/>
              <a:t>Process structure for accounting example</a:t>
            </a: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None/>
            </a:pPr>
            <a:r>
              <a:rPr lang="en-US" dirty="0" smtClean="0"/>
              <a:t>Any process can find out its real and effective user ID and group ID. Sometimes, however, we want to find out the login name of the user who's running the program. We could call </a:t>
            </a:r>
            <a:r>
              <a:rPr lang="en-US" dirty="0" err="1" smtClean="0"/>
              <a:t>getpwuid</a:t>
            </a:r>
            <a:r>
              <a:rPr lang="en-US" dirty="0" smtClean="0"/>
              <a:t>(</a:t>
            </a:r>
            <a:r>
              <a:rPr lang="en-US" dirty="0" err="1" smtClean="0"/>
              <a:t>getuid</a:t>
            </a:r>
            <a:r>
              <a:rPr lang="en-US" dirty="0" smtClean="0"/>
              <a:t>()), but what if a single user has multiple login names, each with the same user ID? (A person might have multiple entries in the password file with the same user ID to have a different login shell for each entry.) The system normally keeps track of the name we log in and the </a:t>
            </a:r>
            <a:r>
              <a:rPr lang="en-US" dirty="0" err="1" smtClean="0"/>
              <a:t>getlogin</a:t>
            </a:r>
            <a:r>
              <a:rPr lang="en-US" dirty="0" smtClean="0"/>
              <a:t> function provides a way to fetch that login name. </a:t>
            </a:r>
          </a:p>
          <a:p>
            <a:pPr>
              <a:buNone/>
            </a:pPr>
            <a:endParaRPr lang="en-US" dirty="0"/>
          </a:p>
        </p:txBody>
      </p:sp>
      <p:sp>
        <p:nvSpPr>
          <p:cNvPr id="4" name="Footer Placeholder 3"/>
          <p:cNvSpPr>
            <a:spLocks noGrp="1"/>
          </p:cNvSpPr>
          <p:nvPr>
            <p:ph type="ftr" sz="quarter" idx="11"/>
          </p:nvPr>
        </p:nvSpPr>
        <p:spPr/>
        <p:txBody>
          <a:bodyPr/>
          <a:lstStyle/>
          <a:p>
            <a:r>
              <a:rPr lang="en-US" smtClean="0"/>
              <a:t>Dr Rekha B Venkatapur, Prof &amp; Head, CSE</a:t>
            </a:r>
            <a:endParaRPr lang="en-US"/>
          </a:p>
        </p:txBody>
      </p:sp>
      <p:sp>
        <p:nvSpPr>
          <p:cNvPr id="5" name="Title 1"/>
          <p:cNvSpPr>
            <a:spLocks noGrp="1"/>
          </p:cNvSpPr>
          <p:nvPr>
            <p:ph type="title"/>
          </p:nvPr>
        </p:nvSpPr>
        <p:spPr/>
        <p:txBody>
          <a:bodyPr>
            <a:normAutofit/>
          </a:bodyPr>
          <a:lstStyle/>
          <a:p>
            <a:r>
              <a:rPr lang="en-US" b="1" dirty="0"/>
              <a:t>USER IDENTIFICATION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Dr Rekha B Venkatapur, Prof &amp; Head, CSE</a:t>
            </a:r>
            <a:endParaRPr lang="en-US"/>
          </a:p>
        </p:txBody>
      </p:sp>
      <p:sp>
        <p:nvSpPr>
          <p:cNvPr id="5" name="Content Placeholder 2"/>
          <p:cNvSpPr>
            <a:spLocks noGrp="1"/>
          </p:cNvSpPr>
          <p:nvPr>
            <p:ph idx="1"/>
          </p:nvPr>
        </p:nvSpPr>
        <p:spPr/>
        <p:txBody>
          <a:bodyPr>
            <a:noAutofit/>
          </a:bodyPr>
          <a:lstStyle/>
          <a:p>
            <a:pPr marL="0" indent="0">
              <a:buNone/>
            </a:pPr>
            <a:r>
              <a:rPr lang="en-US" sz="2400" dirty="0"/>
              <a:t>#include &lt;</a:t>
            </a:r>
            <a:r>
              <a:rPr lang="en-US" sz="2400" dirty="0" err="1"/>
              <a:t>unistd.h</a:t>
            </a:r>
            <a:r>
              <a:rPr lang="en-US" sz="2400" dirty="0"/>
              <a:t>&gt; </a:t>
            </a:r>
            <a:endParaRPr lang="en-US" sz="2400" dirty="0" smtClean="0"/>
          </a:p>
          <a:p>
            <a:pPr marL="0" indent="0">
              <a:buNone/>
            </a:pPr>
            <a:r>
              <a:rPr lang="en-US" sz="2400" dirty="0" smtClean="0"/>
              <a:t>char </a:t>
            </a:r>
            <a:r>
              <a:rPr lang="en-US" sz="2400" dirty="0"/>
              <a:t>*</a:t>
            </a:r>
            <a:r>
              <a:rPr lang="en-US" sz="2400" dirty="0" err="1"/>
              <a:t>getlogin</a:t>
            </a:r>
            <a:r>
              <a:rPr lang="en-US" sz="2400" dirty="0"/>
              <a:t>(void); </a:t>
            </a:r>
            <a:endParaRPr lang="en-US" sz="2400" dirty="0" smtClean="0"/>
          </a:p>
          <a:p>
            <a:pPr marL="0" indent="0">
              <a:buNone/>
            </a:pPr>
            <a:r>
              <a:rPr lang="en-US" sz="2400" dirty="0" smtClean="0"/>
              <a:t>Returns </a:t>
            </a:r>
            <a:r>
              <a:rPr lang="en-US" sz="2400" dirty="0"/>
              <a:t>: pointer to string giving login name if OK, NULL on </a:t>
            </a:r>
            <a:r>
              <a:rPr lang="en-US" sz="2400" dirty="0" smtClean="0"/>
              <a:t>error</a:t>
            </a:r>
          </a:p>
          <a:p>
            <a:pPr marL="0" indent="0">
              <a:buNone/>
            </a:pPr>
            <a:r>
              <a:rPr lang="en-US" sz="2400" dirty="0"/>
              <a:t>This function can fail if the process is not attached to a terminal that a user logged in to. </a:t>
            </a:r>
            <a:endParaRPr lang="en-US" sz="24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057400"/>
            <a:ext cx="8229600" cy="4525963"/>
          </a:xfrm>
        </p:spPr>
        <p:txBody>
          <a:bodyPr>
            <a:normAutofit fontScale="85000" lnSpcReduction="20000"/>
          </a:bodyPr>
          <a:lstStyle/>
          <a:p>
            <a:r>
              <a:rPr lang="en-US" dirty="0" smtClean="0"/>
              <a:t>Returns: elapsed wall clock time in clock ticks if OK, 1 on error</a:t>
            </a:r>
          </a:p>
          <a:p>
            <a:r>
              <a:rPr lang="en-US" dirty="0" smtClean="0"/>
              <a:t>This function fills in the </a:t>
            </a:r>
            <a:r>
              <a:rPr lang="en-US" dirty="0" err="1" smtClean="0"/>
              <a:t>tms</a:t>
            </a:r>
            <a:r>
              <a:rPr lang="en-US" dirty="0" smtClean="0"/>
              <a:t> structure pointed to by </a:t>
            </a:r>
            <a:r>
              <a:rPr lang="en-US" dirty="0" err="1" smtClean="0"/>
              <a:t>buf</a:t>
            </a:r>
            <a:r>
              <a:rPr lang="en-US" dirty="0" smtClean="0"/>
              <a:t>:</a:t>
            </a:r>
          </a:p>
          <a:p>
            <a:r>
              <a:rPr lang="en-US" b="1" dirty="0" err="1" smtClean="0"/>
              <a:t>struct</a:t>
            </a:r>
            <a:r>
              <a:rPr lang="en-US" b="1" dirty="0" smtClean="0"/>
              <a:t> </a:t>
            </a:r>
            <a:r>
              <a:rPr lang="en-US" b="1" dirty="0" err="1" smtClean="0"/>
              <a:t>tms</a:t>
            </a:r>
            <a:r>
              <a:rPr lang="en-US" b="1" dirty="0" smtClean="0"/>
              <a:t> {</a:t>
            </a:r>
            <a:endParaRPr lang="en-US" dirty="0" smtClean="0"/>
          </a:p>
          <a:p>
            <a:r>
              <a:rPr lang="en-US" b="1" dirty="0" err="1" smtClean="0"/>
              <a:t>clock_t</a:t>
            </a:r>
            <a:r>
              <a:rPr lang="en-US" b="1" dirty="0" smtClean="0"/>
              <a:t>	</a:t>
            </a:r>
            <a:r>
              <a:rPr lang="en-US" b="1" dirty="0" err="1" smtClean="0"/>
              <a:t>tms_utime</a:t>
            </a:r>
            <a:r>
              <a:rPr lang="en-US" b="1" dirty="0" smtClean="0"/>
              <a:t>;	/* user CPU time */ </a:t>
            </a:r>
            <a:r>
              <a:rPr lang="en-US" b="1" dirty="0" err="1" smtClean="0"/>
              <a:t>clock_t</a:t>
            </a:r>
            <a:r>
              <a:rPr lang="en-US" b="1" dirty="0" smtClean="0"/>
              <a:t>	</a:t>
            </a:r>
            <a:r>
              <a:rPr lang="en-US" b="1" dirty="0" err="1" smtClean="0"/>
              <a:t>tms_stime</a:t>
            </a:r>
            <a:r>
              <a:rPr lang="en-US" b="1" dirty="0" smtClean="0"/>
              <a:t>;	/* system CPU time */</a:t>
            </a:r>
            <a:endParaRPr lang="en-US" dirty="0" smtClean="0"/>
          </a:p>
          <a:p>
            <a:r>
              <a:rPr lang="en-US" b="1" dirty="0" err="1" smtClean="0"/>
              <a:t>clock_t</a:t>
            </a:r>
            <a:r>
              <a:rPr lang="en-US" b="1" dirty="0" smtClean="0"/>
              <a:t>	</a:t>
            </a:r>
            <a:r>
              <a:rPr lang="en-US" b="1" dirty="0" err="1" smtClean="0"/>
              <a:t>tms_cutime</a:t>
            </a:r>
            <a:r>
              <a:rPr lang="en-US" b="1" dirty="0" smtClean="0"/>
              <a:t>; /* user CPU time, terminated children */ </a:t>
            </a:r>
            <a:r>
              <a:rPr lang="en-US" b="1" dirty="0" err="1" smtClean="0"/>
              <a:t>clock_t</a:t>
            </a:r>
            <a:r>
              <a:rPr lang="en-US" b="1" dirty="0" smtClean="0"/>
              <a:t>	</a:t>
            </a:r>
            <a:r>
              <a:rPr lang="en-US" b="1" dirty="0" err="1" smtClean="0"/>
              <a:t>tms_cstime</a:t>
            </a:r>
            <a:r>
              <a:rPr lang="en-US" b="1" dirty="0" smtClean="0"/>
              <a:t>; /* system CPU time, terminated children */</a:t>
            </a:r>
            <a:endParaRPr lang="en-US" dirty="0" smtClean="0"/>
          </a:p>
          <a:p>
            <a:r>
              <a:rPr lang="en-US" b="1" dirty="0" smtClean="0"/>
              <a:t>};</a:t>
            </a:r>
            <a:endParaRPr lang="en-US" dirty="0" smtClean="0"/>
          </a:p>
          <a:p>
            <a:pPr>
              <a:buNone/>
            </a:pPr>
            <a:endParaRPr lang="en-US" dirty="0"/>
          </a:p>
        </p:txBody>
      </p:sp>
      <p:sp>
        <p:nvSpPr>
          <p:cNvPr id="4" name="Footer Placeholder 3"/>
          <p:cNvSpPr>
            <a:spLocks noGrp="1"/>
          </p:cNvSpPr>
          <p:nvPr>
            <p:ph type="ftr" sz="quarter" idx="11"/>
          </p:nvPr>
        </p:nvSpPr>
        <p:spPr/>
        <p:txBody>
          <a:bodyPr/>
          <a:lstStyle/>
          <a:p>
            <a:r>
              <a:rPr lang="en-US" dirty="0" smtClean="0"/>
              <a:t>Dr </a:t>
            </a:r>
            <a:r>
              <a:rPr lang="en-US" dirty="0" err="1" smtClean="0"/>
              <a:t>Rekha</a:t>
            </a:r>
            <a:r>
              <a:rPr lang="en-US" dirty="0" smtClean="0"/>
              <a:t> B </a:t>
            </a:r>
            <a:r>
              <a:rPr lang="en-US" dirty="0" err="1" smtClean="0"/>
              <a:t>Venkatapur</a:t>
            </a:r>
            <a:r>
              <a:rPr lang="en-US" dirty="0" smtClean="0"/>
              <a:t>, Prof &amp; Head, CSE</a:t>
            </a:r>
            <a:endParaRPr lang="en-US" dirty="0"/>
          </a:p>
        </p:txBody>
      </p:sp>
      <p:sp>
        <p:nvSpPr>
          <p:cNvPr id="5" name="Title 1"/>
          <p:cNvSpPr>
            <a:spLocks noGrp="1"/>
          </p:cNvSpPr>
          <p:nvPr>
            <p:ph type="title"/>
          </p:nvPr>
        </p:nvSpPr>
        <p:spPr>
          <a:xfrm>
            <a:off x="685800" y="228600"/>
            <a:ext cx="7086600" cy="944562"/>
          </a:xfrm>
        </p:spPr>
        <p:txBody>
          <a:bodyPr>
            <a:normAutofit fontScale="90000"/>
          </a:bodyPr>
          <a:lstStyle/>
          <a:p>
            <a:r>
              <a:rPr lang="en-US" b="1" dirty="0"/>
              <a:t>PROCESS TIMES </a:t>
            </a:r>
            <a:r>
              <a:rPr lang="en-US" dirty="0"/>
              <a:t/>
            </a:r>
            <a:br>
              <a:rPr lang="en-US" dirty="0"/>
            </a:br>
            <a:endParaRPr lang="en-US" dirty="0"/>
          </a:p>
        </p:txBody>
      </p:sp>
      <p:sp>
        <p:nvSpPr>
          <p:cNvPr id="27651" name="Text Box 3"/>
          <p:cNvSpPr txBox="1">
            <a:spLocks noChangeArrowheads="1"/>
          </p:cNvSpPr>
          <p:nvPr/>
        </p:nvSpPr>
        <p:spPr bwMode="auto">
          <a:xfrm>
            <a:off x="685800" y="1219200"/>
            <a:ext cx="6791325" cy="762000"/>
          </a:xfrm>
          <a:prstGeom prst="rect">
            <a:avLst/>
          </a:prstGeom>
          <a:noFill/>
          <a:ln w="6096">
            <a:solidFill>
              <a:srgbClr val="000000"/>
            </a:solid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ts val="88"/>
              </a:spcBef>
              <a:spcAft>
                <a:spcPts val="100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cs typeface="Arial" pitchFamily="34" charset="0"/>
              </a:rPr>
              <a:t>#include &lt;sys/</a:t>
            </a:r>
            <a:r>
              <a:rPr kumimoji="0" lang="en-US" sz="1400" b="1" i="0" u="none" strike="noStrike" cap="none" normalizeH="0" baseline="0" dirty="0" err="1" smtClean="0">
                <a:ln>
                  <a:noFill/>
                </a:ln>
                <a:solidFill>
                  <a:schemeClr val="tx1"/>
                </a:solidFill>
                <a:effectLst/>
                <a:latin typeface="Courier New" pitchFamily="49" charset="0"/>
                <a:cs typeface="Arial" pitchFamily="34" charset="0"/>
              </a:rPr>
              <a:t>times.h</a:t>
            </a:r>
            <a:r>
              <a:rPr kumimoji="0" lang="en-US" sz="1400" b="1" i="0" u="none" strike="noStrike" cap="none" normalizeH="0" baseline="0" dirty="0" smtClean="0">
                <a:ln>
                  <a:noFill/>
                </a:ln>
                <a:solidFill>
                  <a:schemeClr val="tx1"/>
                </a:solidFill>
                <a:effectLst/>
                <a:latin typeface="Courier New" pitchFamily="49" charset="0"/>
                <a:cs typeface="Arial" pitchFamily="34" charset="0"/>
              </a:rPr>
              <a:t>&gt;</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err="1" smtClean="0">
                <a:ln>
                  <a:noFill/>
                </a:ln>
                <a:solidFill>
                  <a:schemeClr val="tx1"/>
                </a:solidFill>
                <a:effectLst/>
                <a:latin typeface="Courier New" pitchFamily="49" charset="0"/>
                <a:cs typeface="Arial" pitchFamily="34" charset="0"/>
              </a:rPr>
              <a:t>clock_t</a:t>
            </a:r>
            <a:r>
              <a:rPr kumimoji="0" lang="en-US" sz="1400" b="1" i="0" u="none" strike="noStrike" cap="none" normalizeH="0" baseline="0" dirty="0" smtClean="0">
                <a:ln>
                  <a:noFill/>
                </a:ln>
                <a:solidFill>
                  <a:schemeClr val="tx1"/>
                </a:solidFill>
                <a:effectLst/>
                <a:latin typeface="Courier New" pitchFamily="49" charset="0"/>
                <a:cs typeface="Arial" pitchFamily="34" charset="0"/>
              </a:rPr>
              <a:t> times(</a:t>
            </a:r>
            <a:r>
              <a:rPr kumimoji="0" lang="en-US" sz="1400" b="1" i="0" u="none" strike="noStrike" cap="none" normalizeH="0" baseline="0" dirty="0" err="1" smtClean="0">
                <a:ln>
                  <a:noFill/>
                </a:ln>
                <a:solidFill>
                  <a:schemeClr val="tx1"/>
                </a:solidFill>
                <a:effectLst/>
                <a:latin typeface="Courier New" pitchFamily="49" charset="0"/>
                <a:cs typeface="Arial" pitchFamily="34" charset="0"/>
              </a:rPr>
              <a:t>struct</a:t>
            </a:r>
            <a:r>
              <a:rPr kumimoji="0" lang="en-US" sz="1400" b="1" i="0" u="none" strike="noStrike" cap="none" normalizeH="0" baseline="0" dirty="0" smtClean="0">
                <a:ln>
                  <a:noFill/>
                </a:ln>
                <a:solidFill>
                  <a:schemeClr val="tx1"/>
                </a:solidFill>
                <a:effectLst/>
                <a:latin typeface="Courier New" pitchFamily="49" charset="0"/>
                <a:cs typeface="Arial" pitchFamily="34" charset="0"/>
              </a:rPr>
              <a:t> </a:t>
            </a:r>
            <a:r>
              <a:rPr kumimoji="0" lang="en-US" sz="1400" b="1" i="0" u="none" strike="noStrike" cap="none" normalizeH="0" baseline="0" dirty="0" err="1" smtClean="0">
                <a:ln>
                  <a:noFill/>
                </a:ln>
                <a:solidFill>
                  <a:schemeClr val="tx1"/>
                </a:solidFill>
                <a:effectLst/>
                <a:latin typeface="Courier New" pitchFamily="49" charset="0"/>
                <a:cs typeface="Arial" pitchFamily="34" charset="0"/>
              </a:rPr>
              <a:t>tms</a:t>
            </a:r>
            <a:r>
              <a:rPr kumimoji="0" lang="en-US" sz="1400" b="1" i="0" u="none" strike="noStrike" cap="none" normalizeH="0" baseline="0" dirty="0" smtClean="0">
                <a:ln>
                  <a:noFill/>
                </a:ln>
                <a:solidFill>
                  <a:schemeClr val="tx1"/>
                </a:solidFill>
                <a:effectLst/>
                <a:latin typeface="Courier New" pitchFamily="49" charset="0"/>
                <a:cs typeface="Arial" pitchFamily="34" charset="0"/>
              </a:rPr>
              <a:t> *</a:t>
            </a:r>
            <a:r>
              <a:rPr kumimoji="0" lang="en-US" sz="1400" b="1" i="0" u="none" strike="noStrike" cap="none" normalizeH="0" baseline="0" dirty="0" err="1" smtClean="0">
                <a:ln>
                  <a:noFill/>
                </a:ln>
                <a:solidFill>
                  <a:schemeClr val="tx1"/>
                </a:solidFill>
                <a:effectLst/>
                <a:latin typeface="Courier New" pitchFamily="49" charset="0"/>
                <a:cs typeface="Arial" pitchFamily="34" charset="0"/>
              </a:rPr>
              <a:t>buf</a:t>
            </a:r>
            <a:r>
              <a:rPr kumimoji="0" lang="en-US" sz="1400" b="1" i="0" u="none" strike="noStrike" cap="none" normalizeH="0" baseline="0" dirty="0" smtClean="0">
                <a:ln>
                  <a:noFill/>
                </a:ln>
                <a:solidFill>
                  <a:schemeClr val="tx1"/>
                </a:solidFill>
                <a:effectLst/>
                <a:latin typeface="Courier New" pitchFamily="49" charset="0"/>
                <a:cs typeface="Arial" pitchFamily="34"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CHANGING USER IDs AND GROUP </a:t>
            </a:r>
            <a:r>
              <a:rPr lang="en-US" b="1" smtClean="0"/>
              <a:t>IDs </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When </a:t>
            </a:r>
            <a:r>
              <a:rPr lang="en-US" dirty="0"/>
              <a:t>our programs need additional privileges or need to gain access to resources that they currently aren't allowed to access, they need to change their user or group ID </a:t>
            </a:r>
            <a:r>
              <a:rPr lang="en-US" b="1" dirty="0"/>
              <a:t>to an ID that has the appropriate privilege or access. </a:t>
            </a:r>
            <a:endParaRPr lang="en-US" b="1" dirty="0" smtClean="0"/>
          </a:p>
          <a:p>
            <a:pPr algn="just"/>
            <a:r>
              <a:rPr lang="en-US" dirty="0" smtClean="0"/>
              <a:t>Similarly</a:t>
            </a:r>
            <a:r>
              <a:rPr lang="en-US" dirty="0"/>
              <a:t>, when our programs </a:t>
            </a:r>
            <a:r>
              <a:rPr lang="en-US" b="1" dirty="0"/>
              <a:t>need to lower their privileges or prevent access to </a:t>
            </a:r>
            <a:r>
              <a:rPr lang="en-US" dirty="0"/>
              <a:t>certain resources, they do so by changing either their user ID or group ID to an ID without the privilege or ability access to the resource.</a:t>
            </a:r>
          </a:p>
        </p:txBody>
      </p:sp>
      <p:sp>
        <p:nvSpPr>
          <p:cNvPr id="4" name="Footer Placeholder 3"/>
          <p:cNvSpPr>
            <a:spLocks noGrp="1"/>
          </p:cNvSpPr>
          <p:nvPr>
            <p:ph type="ftr" sz="quarter" idx="11"/>
          </p:nvPr>
        </p:nvSpPr>
        <p:spPr/>
        <p:txBody>
          <a:bodyPr/>
          <a:lstStyle/>
          <a:p>
            <a:r>
              <a:rPr lang="en-US" smtClean="0"/>
              <a:t>Dr Rekha B Venkatapur, Prof &amp; Head, CSE</a:t>
            </a:r>
            <a:endParaRPr lang="en-US"/>
          </a:p>
        </p:txBody>
      </p:sp>
    </p:spTree>
    <p:extLst>
      <p:ext uri="{BB962C8B-B14F-4D97-AF65-F5344CB8AC3E}">
        <p14:creationId xmlns:p14="http://schemas.microsoft.com/office/powerpoint/2010/main" xmlns="" val="2881078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lstStyle/>
          <a:p>
            <a:r>
              <a:rPr lang="en-US" dirty="0" smtClean="0"/>
              <a:t>INTERPROCESS COMMUNICATION</a:t>
            </a:r>
            <a:endParaRPr lang="en-US" dirty="0"/>
          </a:p>
        </p:txBody>
      </p:sp>
      <p:sp>
        <p:nvSpPr>
          <p:cNvPr id="3" name="Content Placeholder 2"/>
          <p:cNvSpPr>
            <a:spLocks noGrp="1"/>
          </p:cNvSpPr>
          <p:nvPr>
            <p:ph idx="1"/>
          </p:nvPr>
        </p:nvSpPr>
        <p:spPr>
          <a:xfrm>
            <a:off x="685800" y="990600"/>
            <a:ext cx="8229600" cy="5715000"/>
          </a:xfrm>
        </p:spPr>
        <p:txBody>
          <a:bodyPr>
            <a:noAutofit/>
          </a:bodyPr>
          <a:lstStyle/>
          <a:p>
            <a:r>
              <a:rPr lang="en-US" sz="1800" b="1" dirty="0" smtClean="0"/>
              <a:t>INTRODUCTION </a:t>
            </a:r>
            <a:endParaRPr lang="en-US" sz="1800" dirty="0" smtClean="0"/>
          </a:p>
          <a:p>
            <a:r>
              <a:rPr lang="en-US" sz="1800" dirty="0" smtClean="0"/>
              <a:t>IPC enables one application to control another application, and for several applications to share the same data without interfering with one another. IPC is required in all multiprocessing systems, but it is not generally supported by single-process operating systems. The various forms of IPC that are supported on a UNIX system are as follows : </a:t>
            </a:r>
          </a:p>
          <a:p>
            <a:pPr marL="0" indent="0">
              <a:buNone/>
            </a:pPr>
            <a:r>
              <a:rPr lang="en-US" sz="1800" dirty="0" smtClean="0"/>
              <a:t>1) Half duplex Pipes. </a:t>
            </a:r>
          </a:p>
          <a:p>
            <a:pPr marL="0" indent="0">
              <a:buNone/>
            </a:pPr>
            <a:r>
              <a:rPr lang="en-US" sz="1800" dirty="0" smtClean="0"/>
              <a:t>2) FIFO’s </a:t>
            </a:r>
          </a:p>
          <a:p>
            <a:pPr marL="0" indent="0">
              <a:buNone/>
            </a:pPr>
            <a:r>
              <a:rPr lang="en-US" sz="1800" dirty="0" smtClean="0"/>
              <a:t>3) Full duplex Pipes. </a:t>
            </a:r>
          </a:p>
          <a:p>
            <a:pPr marL="0" indent="0">
              <a:buNone/>
            </a:pPr>
            <a:r>
              <a:rPr lang="en-US" sz="1800" dirty="0" smtClean="0"/>
              <a:t>4) Named full duplex Pipes. </a:t>
            </a:r>
          </a:p>
          <a:p>
            <a:pPr marL="0" indent="0">
              <a:buNone/>
            </a:pPr>
            <a:r>
              <a:rPr lang="en-US" sz="1800" dirty="0" smtClean="0"/>
              <a:t>5) Message queues. </a:t>
            </a:r>
          </a:p>
          <a:p>
            <a:pPr marL="0" indent="0">
              <a:buNone/>
            </a:pPr>
            <a:r>
              <a:rPr lang="en-US" sz="1800" dirty="0" smtClean="0"/>
              <a:t>6) Shared memory. </a:t>
            </a:r>
          </a:p>
          <a:p>
            <a:pPr marL="0" indent="0">
              <a:buNone/>
            </a:pPr>
            <a:r>
              <a:rPr lang="en-US" sz="1800" dirty="0" smtClean="0"/>
              <a:t>7) Semaphores. </a:t>
            </a:r>
          </a:p>
          <a:p>
            <a:pPr marL="0" indent="0">
              <a:buNone/>
            </a:pPr>
            <a:r>
              <a:rPr lang="en-US" sz="1800" dirty="0" smtClean="0"/>
              <a:t>8) Sockets. </a:t>
            </a:r>
          </a:p>
          <a:p>
            <a:pPr marL="0" indent="0">
              <a:buNone/>
            </a:pPr>
            <a:r>
              <a:rPr lang="en-US" sz="1800" dirty="0" smtClean="0"/>
              <a:t>9) STREAMS. </a:t>
            </a:r>
          </a:p>
          <a:p>
            <a:r>
              <a:rPr lang="en-US" sz="1800" dirty="0" smtClean="0"/>
              <a:t>The first seven forms of IPC are usually restricted to IPC between processes on the same host. The final two i.e. Sockets and STREAMS are the only two that are generally supported for IPC between processes on different hosts. </a:t>
            </a:r>
          </a:p>
          <a:p>
            <a:pPr>
              <a:buNone/>
            </a:pPr>
            <a:endParaRPr lang="en-US" sz="1800" dirty="0"/>
          </a:p>
        </p:txBody>
      </p:sp>
      <p:sp>
        <p:nvSpPr>
          <p:cNvPr id="4" name="Footer Placeholder 3"/>
          <p:cNvSpPr>
            <a:spLocks noGrp="1"/>
          </p:cNvSpPr>
          <p:nvPr>
            <p:ph type="ftr" sz="quarter" idx="11"/>
          </p:nvPr>
        </p:nvSpPr>
        <p:spPr/>
        <p:txBody>
          <a:bodyPr/>
          <a:lstStyle/>
          <a:p>
            <a:r>
              <a:rPr lang="en-US" dirty="0" smtClean="0"/>
              <a:t>Dr </a:t>
            </a:r>
            <a:r>
              <a:rPr lang="en-US" dirty="0" err="1" smtClean="0"/>
              <a:t>Rekha</a:t>
            </a:r>
            <a:r>
              <a:rPr lang="en-US" dirty="0" smtClean="0"/>
              <a:t> B </a:t>
            </a:r>
            <a:r>
              <a:rPr lang="en-US" dirty="0" err="1" smtClean="0"/>
              <a:t>Venkatapur</a:t>
            </a:r>
            <a:r>
              <a:rPr lang="en-US" dirty="0" smtClean="0"/>
              <a:t>, Prof &amp; Head, CSE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PIPES </a:t>
            </a:r>
            <a:endParaRPr lang="en-US" dirty="0"/>
          </a:p>
        </p:txBody>
      </p:sp>
      <p:sp>
        <p:nvSpPr>
          <p:cNvPr id="3" name="Content Placeholder 2"/>
          <p:cNvSpPr>
            <a:spLocks noGrp="1"/>
          </p:cNvSpPr>
          <p:nvPr>
            <p:ph idx="1"/>
          </p:nvPr>
        </p:nvSpPr>
        <p:spPr>
          <a:xfrm>
            <a:off x="609600" y="838200"/>
            <a:ext cx="8229600" cy="4525963"/>
          </a:xfrm>
        </p:spPr>
        <p:txBody>
          <a:bodyPr>
            <a:normAutofit fontScale="92500" lnSpcReduction="10000"/>
          </a:bodyPr>
          <a:lstStyle/>
          <a:p>
            <a:r>
              <a:rPr lang="en-US" dirty="0" smtClean="0"/>
              <a:t>Pipes are the oldest form of UNIX System IPC. Pipes have two limitations. </a:t>
            </a:r>
          </a:p>
          <a:p>
            <a:r>
              <a:rPr lang="en-US" dirty="0" smtClean="0"/>
              <a:t>Historically, they have been half duplex (i.e., data flows in only one direction). </a:t>
            </a:r>
          </a:p>
          <a:p>
            <a:r>
              <a:rPr lang="en-US" dirty="0" smtClean="0"/>
              <a:t>Pipes can be used only between processes that have a common ancestor. Normally, a pipe is created by a process, that process calls fork, and the pipe is used between the parent and the child. </a:t>
            </a:r>
          </a:p>
          <a:p>
            <a:r>
              <a:rPr lang="en-US" dirty="0" smtClean="0"/>
              <a:t>A pipe is created by calling the pipe function</a:t>
            </a:r>
            <a:endParaRPr lang="en-US" dirty="0"/>
          </a:p>
        </p:txBody>
      </p:sp>
      <p:sp>
        <p:nvSpPr>
          <p:cNvPr id="4" name="Footer Placeholder 3"/>
          <p:cNvSpPr>
            <a:spLocks noGrp="1"/>
          </p:cNvSpPr>
          <p:nvPr>
            <p:ph type="ftr" sz="quarter" idx="11"/>
          </p:nvPr>
        </p:nvSpPr>
        <p:spPr/>
        <p:txBody>
          <a:bodyPr/>
          <a:lstStyle/>
          <a:p>
            <a:r>
              <a:rPr lang="en-US" smtClean="0"/>
              <a:t>Dr Rekha B Venkatapur, Prof &amp; Head, CSE</a:t>
            </a:r>
            <a:endParaRPr lang="en-US"/>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828800" y="5257800"/>
            <a:ext cx="4812665" cy="99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2514600" y="6248400"/>
            <a:ext cx="2783006" cy="369332"/>
          </a:xfrm>
          <a:prstGeom prst="rect">
            <a:avLst/>
          </a:prstGeom>
        </p:spPr>
        <p:txBody>
          <a:bodyPr wrap="none">
            <a:spAutoFit/>
          </a:bodyPr>
          <a:lstStyle/>
          <a:p>
            <a:r>
              <a:rPr lang="en-US" dirty="0"/>
              <a:t>Returns: 0 if OK, 1 on error.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Two file descriptors are returned through the </a:t>
            </a:r>
            <a:r>
              <a:rPr lang="en-US" dirty="0" err="1" smtClean="0"/>
              <a:t>filedes</a:t>
            </a:r>
            <a:r>
              <a:rPr lang="en-US" dirty="0" smtClean="0"/>
              <a:t> argument: </a:t>
            </a:r>
            <a:r>
              <a:rPr lang="en-US" dirty="0" err="1" smtClean="0"/>
              <a:t>filedes</a:t>
            </a:r>
            <a:r>
              <a:rPr lang="en-US" dirty="0" smtClean="0"/>
              <a:t>[0] is open for reading, and </a:t>
            </a:r>
            <a:r>
              <a:rPr lang="en-US" dirty="0" err="1" smtClean="0"/>
              <a:t>filedes</a:t>
            </a:r>
            <a:r>
              <a:rPr lang="en-US" dirty="0" smtClean="0"/>
              <a:t>[1] is open for writing. The output of </a:t>
            </a:r>
            <a:r>
              <a:rPr lang="en-US" dirty="0" err="1" smtClean="0"/>
              <a:t>filedes</a:t>
            </a:r>
            <a:r>
              <a:rPr lang="en-US" dirty="0" smtClean="0"/>
              <a:t>[1] is the input for </a:t>
            </a:r>
            <a:r>
              <a:rPr lang="en-US" dirty="0" err="1" smtClean="0"/>
              <a:t>filedes</a:t>
            </a:r>
            <a:r>
              <a:rPr lang="en-US" dirty="0" smtClean="0"/>
              <a:t>[0]. </a:t>
            </a:r>
          </a:p>
          <a:p>
            <a:r>
              <a:rPr lang="en-US" dirty="0" smtClean="0"/>
              <a:t>Two ways to picture a half-duplex pipe are shown in Figure. The left half of the figure shows the two ends of the pipe connected in a single process. The right half of the figure emphasizes that the data in the pipe flows through the kernel. </a:t>
            </a:r>
          </a:p>
          <a:p>
            <a:endParaRPr lang="en-US" dirty="0"/>
          </a:p>
        </p:txBody>
      </p:sp>
      <p:sp>
        <p:nvSpPr>
          <p:cNvPr id="4" name="Footer Placeholder 3"/>
          <p:cNvSpPr>
            <a:spLocks noGrp="1"/>
          </p:cNvSpPr>
          <p:nvPr>
            <p:ph type="ftr" sz="quarter" idx="11"/>
          </p:nvPr>
        </p:nvSpPr>
        <p:spPr/>
        <p:txBody>
          <a:bodyPr/>
          <a:lstStyle/>
          <a:p>
            <a:r>
              <a:rPr lang="en-US" smtClean="0"/>
              <a:t>Dr Rekha B Venkatapur, Prof &amp; Head, CSE</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Dr Rekha B Venkatapur, Prof &amp; Head, CSE</a:t>
            </a:r>
            <a:endParaRPr lang="en-US"/>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143000" y="1828800"/>
            <a:ext cx="7097414" cy="29964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914400" y="4876800"/>
            <a:ext cx="7772400" cy="923330"/>
          </a:xfrm>
          <a:prstGeom prst="rect">
            <a:avLst/>
          </a:prstGeom>
        </p:spPr>
        <p:txBody>
          <a:bodyPr wrap="square">
            <a:spAutoFit/>
          </a:bodyPr>
          <a:lstStyle/>
          <a:p>
            <a:r>
              <a:rPr lang="en-US" dirty="0"/>
              <a:t>A pipe in a single process is next to useless. Normally, the process that calls pipe then calls fork, creating an IPC channel from the parent to the child or vice versa. </a:t>
            </a:r>
            <a:r>
              <a:rPr lang="en-US" dirty="0" smtClean="0"/>
              <a:t>As shown in  </a:t>
            </a:r>
            <a:r>
              <a:rPr lang="en-US" dirty="0"/>
              <a:t>this scenario.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Dr Rekha B Venkatapur, Prof &amp; Head, CSE</a:t>
            </a:r>
            <a:endParaRPr lang="en-US"/>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286000" y="228600"/>
            <a:ext cx="4010025" cy="2628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457200" y="2819400"/>
            <a:ext cx="8229600" cy="1323439"/>
          </a:xfrm>
          <a:prstGeom prst="rect">
            <a:avLst/>
          </a:prstGeom>
        </p:spPr>
        <p:txBody>
          <a:bodyPr wrap="square">
            <a:spAutoFit/>
          </a:bodyPr>
          <a:lstStyle/>
          <a:p>
            <a:pPr algn="just"/>
            <a:r>
              <a:rPr lang="en-US" sz="2000" dirty="0"/>
              <a:t>What happens after the fork depends on which direction of data flow we want. For a pipe from the parent to the child, the parent closes the read end of the pipe (</a:t>
            </a:r>
            <a:r>
              <a:rPr lang="en-US" sz="2000" dirty="0" err="1"/>
              <a:t>fd</a:t>
            </a:r>
            <a:r>
              <a:rPr lang="en-US" sz="2000" dirty="0"/>
              <a:t>[0]), and the child closes the write end (</a:t>
            </a:r>
            <a:r>
              <a:rPr lang="en-US" sz="2000" dirty="0" err="1"/>
              <a:t>fd</a:t>
            </a:r>
            <a:r>
              <a:rPr lang="en-US" sz="2000" dirty="0"/>
              <a:t>[1]). </a:t>
            </a:r>
            <a:r>
              <a:rPr lang="en-US" sz="2000" dirty="0" smtClean="0"/>
              <a:t>Following Figure shows </a:t>
            </a:r>
            <a:r>
              <a:rPr lang="en-US" sz="2000" dirty="0"/>
              <a:t>the resulting arrangement of descriptors. </a:t>
            </a: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05000" y="4343400"/>
            <a:ext cx="4469911" cy="1943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Dr Rekha B Venkatapur, Prof &amp; Head, CSE</a:t>
            </a:r>
            <a:endParaRPr lang="en-US"/>
          </a:p>
        </p:txBody>
      </p:sp>
      <p:sp>
        <p:nvSpPr>
          <p:cNvPr id="5" name="Content Placeholder 2"/>
          <p:cNvSpPr>
            <a:spLocks noGrp="1"/>
          </p:cNvSpPr>
          <p:nvPr>
            <p:ph idx="1"/>
          </p:nvPr>
        </p:nvSpPr>
        <p:spPr/>
        <p:txBody>
          <a:bodyPr>
            <a:noAutofit/>
          </a:bodyPr>
          <a:lstStyle/>
          <a:p>
            <a:pPr algn="just"/>
            <a:r>
              <a:rPr lang="en-US" sz="2800" dirty="0"/>
              <a:t>For a pipe from the child to the parent, the parent closes </a:t>
            </a:r>
            <a:r>
              <a:rPr lang="en-US" sz="2800" dirty="0" err="1"/>
              <a:t>fd</a:t>
            </a:r>
            <a:r>
              <a:rPr lang="en-US" sz="2800" dirty="0"/>
              <a:t>[1], and the child closes </a:t>
            </a:r>
            <a:r>
              <a:rPr lang="en-US" sz="2800" dirty="0" err="1"/>
              <a:t>fd</a:t>
            </a:r>
            <a:r>
              <a:rPr lang="en-US" sz="2800" dirty="0"/>
              <a:t>[0]. When one end of a pipe is closed, the following two rules apply. </a:t>
            </a:r>
          </a:p>
          <a:p>
            <a:pPr algn="just"/>
            <a:r>
              <a:rPr lang="en-US" sz="2800" dirty="0" smtClean="0"/>
              <a:t>If </a:t>
            </a:r>
            <a:r>
              <a:rPr lang="en-US" sz="2800" dirty="0"/>
              <a:t>we read from a pipe whose write end has been closed, read returns 0 to indicate an end of file after all the data has been read. </a:t>
            </a:r>
          </a:p>
          <a:p>
            <a:pPr algn="just"/>
            <a:r>
              <a:rPr lang="en-US" sz="2800" dirty="0" smtClean="0"/>
              <a:t>If </a:t>
            </a:r>
            <a:r>
              <a:rPr lang="en-US" sz="2800" dirty="0"/>
              <a:t>we write to a pipe whose read end has been closed, the signal SIGPIPE is generated. If we either ignore the signal or catch it and return from the signal handler, write returns 1 with </a:t>
            </a:r>
            <a:r>
              <a:rPr lang="en-US" sz="2800" dirty="0" err="1"/>
              <a:t>errno</a:t>
            </a:r>
            <a:r>
              <a:rPr lang="en-US" sz="2800" dirty="0"/>
              <a:t> set to EPIPE. </a:t>
            </a:r>
          </a:p>
          <a:p>
            <a:pPr algn="just"/>
            <a:endParaRPr 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Dr Rekha B Venkatapur, Prof &amp; Head, CSE</a:t>
            </a:r>
            <a:endParaRPr lang="en-US"/>
          </a:p>
        </p:txBody>
      </p:sp>
      <p:sp>
        <p:nvSpPr>
          <p:cNvPr id="5" name="Rectangle 4"/>
          <p:cNvSpPr/>
          <p:nvPr/>
        </p:nvSpPr>
        <p:spPr>
          <a:xfrm>
            <a:off x="304800" y="304800"/>
            <a:ext cx="8458200" cy="5878532"/>
          </a:xfrm>
          <a:prstGeom prst="rect">
            <a:avLst/>
          </a:prstGeom>
        </p:spPr>
        <p:txBody>
          <a:bodyPr wrap="square">
            <a:spAutoFit/>
          </a:bodyPr>
          <a:lstStyle/>
          <a:p>
            <a:r>
              <a:rPr lang="en-US" dirty="0" smtClean="0"/>
              <a:t>PROGRAM: shows the code to create a pipe between a parent and its child and to send data down the pipe.</a:t>
            </a:r>
          </a:p>
          <a:p>
            <a:r>
              <a:rPr lang="en-US" sz="2000" dirty="0" smtClean="0"/>
              <a:t> </a:t>
            </a:r>
            <a:r>
              <a:rPr lang="en-US" sz="2000" b="1" dirty="0" smtClean="0"/>
              <a:t>#include "</a:t>
            </a:r>
            <a:r>
              <a:rPr lang="en-US" sz="2000" b="1" dirty="0" err="1" smtClean="0"/>
              <a:t>apue.h</a:t>
            </a:r>
            <a:r>
              <a:rPr lang="en-US" sz="2000" b="1" dirty="0" smtClean="0"/>
              <a:t>" </a:t>
            </a:r>
          </a:p>
          <a:p>
            <a:r>
              <a:rPr lang="en-US" sz="2000" b="1" dirty="0" smtClean="0"/>
              <a:t>  </a:t>
            </a:r>
            <a:r>
              <a:rPr lang="en-US" sz="2000" b="1" dirty="0" err="1" smtClean="0"/>
              <a:t>int</a:t>
            </a:r>
            <a:r>
              <a:rPr lang="en-US" sz="2000" b="1" dirty="0" smtClean="0"/>
              <a:t> main(void) </a:t>
            </a:r>
          </a:p>
          <a:p>
            <a:r>
              <a:rPr lang="en-US" sz="2000" b="1" dirty="0" smtClean="0"/>
              <a:t>    { </a:t>
            </a:r>
            <a:r>
              <a:rPr lang="en-US" sz="2000" b="1" dirty="0" err="1" smtClean="0"/>
              <a:t>int</a:t>
            </a:r>
            <a:r>
              <a:rPr lang="en-US" sz="2000" b="1" dirty="0" smtClean="0"/>
              <a:t> n; </a:t>
            </a:r>
            <a:r>
              <a:rPr lang="en-US" sz="2000" b="1" dirty="0" err="1" smtClean="0"/>
              <a:t>int</a:t>
            </a:r>
            <a:r>
              <a:rPr lang="en-US" sz="2000" b="1" dirty="0" smtClean="0"/>
              <a:t> </a:t>
            </a:r>
            <a:r>
              <a:rPr lang="en-US" sz="2000" b="1" dirty="0" err="1" smtClean="0"/>
              <a:t>fd</a:t>
            </a:r>
            <a:r>
              <a:rPr lang="en-US" sz="2000" b="1" dirty="0" smtClean="0"/>
              <a:t>[2]; </a:t>
            </a:r>
            <a:r>
              <a:rPr lang="en-US" sz="2000" b="1" dirty="0" err="1" smtClean="0"/>
              <a:t>pid_t</a:t>
            </a:r>
            <a:r>
              <a:rPr lang="en-US" sz="2000" b="1" dirty="0" smtClean="0"/>
              <a:t> </a:t>
            </a:r>
            <a:r>
              <a:rPr lang="en-US" sz="2000" b="1" dirty="0" err="1" smtClean="0"/>
              <a:t>pid</a:t>
            </a:r>
            <a:r>
              <a:rPr lang="en-US" sz="2000" b="1" dirty="0" smtClean="0"/>
              <a:t>; char line[MAXLINE]; </a:t>
            </a:r>
          </a:p>
          <a:p>
            <a:r>
              <a:rPr lang="en-US" sz="2000" b="1" dirty="0" smtClean="0"/>
              <a:t>    if (pipe(</a:t>
            </a:r>
            <a:r>
              <a:rPr lang="en-US" sz="2000" b="1" dirty="0" err="1" smtClean="0"/>
              <a:t>fd</a:t>
            </a:r>
            <a:r>
              <a:rPr lang="en-US" sz="2000" b="1" dirty="0" smtClean="0"/>
              <a:t>) &lt; 0) </a:t>
            </a:r>
          </a:p>
          <a:p>
            <a:r>
              <a:rPr lang="en-US" sz="2000" b="1" dirty="0" smtClean="0"/>
              <a:t>	</a:t>
            </a:r>
            <a:r>
              <a:rPr lang="en-US" sz="2000" b="1" dirty="0" err="1" smtClean="0"/>
              <a:t>err_sys</a:t>
            </a:r>
            <a:r>
              <a:rPr lang="en-US" sz="2000" b="1" dirty="0" smtClean="0"/>
              <a:t>("pipe error"); </a:t>
            </a:r>
          </a:p>
          <a:p>
            <a:r>
              <a:rPr lang="en-US" sz="2000" b="1" dirty="0" smtClean="0"/>
              <a:t>   if ((</a:t>
            </a:r>
            <a:r>
              <a:rPr lang="en-US" sz="2000" b="1" dirty="0" err="1" smtClean="0"/>
              <a:t>pid</a:t>
            </a:r>
            <a:r>
              <a:rPr lang="en-US" sz="2000" b="1" dirty="0" smtClean="0"/>
              <a:t> = fork()) &lt; 0)</a:t>
            </a:r>
          </a:p>
          <a:p>
            <a:r>
              <a:rPr lang="en-US" sz="2000" b="1" dirty="0" smtClean="0"/>
              <a:t> 	{ </a:t>
            </a:r>
            <a:r>
              <a:rPr lang="en-US" sz="2000" b="1" dirty="0" err="1" smtClean="0"/>
              <a:t>err_sys</a:t>
            </a:r>
            <a:r>
              <a:rPr lang="en-US" sz="2000" b="1" dirty="0" smtClean="0"/>
              <a:t>("fork error"); } </a:t>
            </a:r>
          </a:p>
          <a:p>
            <a:r>
              <a:rPr lang="en-US" sz="2000" b="1" dirty="0" smtClean="0"/>
              <a:t>   else if (</a:t>
            </a:r>
            <a:r>
              <a:rPr lang="en-US" sz="2000" b="1" dirty="0" err="1" smtClean="0"/>
              <a:t>pid</a:t>
            </a:r>
            <a:r>
              <a:rPr lang="en-US" sz="2000" b="1" dirty="0" smtClean="0"/>
              <a:t> &gt; 0) </a:t>
            </a:r>
          </a:p>
          <a:p>
            <a:r>
              <a:rPr lang="en-US" sz="2000" b="1" dirty="0" smtClean="0"/>
              <a:t>   { /* parent */ </a:t>
            </a:r>
          </a:p>
          <a:p>
            <a:r>
              <a:rPr lang="en-US" sz="2000" b="1" dirty="0" smtClean="0"/>
              <a:t>	close(</a:t>
            </a:r>
            <a:r>
              <a:rPr lang="en-US" sz="2000" b="1" dirty="0" err="1" smtClean="0"/>
              <a:t>fd</a:t>
            </a:r>
            <a:r>
              <a:rPr lang="en-US" sz="2000" b="1" dirty="0" smtClean="0"/>
              <a:t>[0]); </a:t>
            </a:r>
          </a:p>
          <a:p>
            <a:r>
              <a:rPr lang="en-US" sz="2000" b="1" dirty="0" smtClean="0"/>
              <a:t>	write(</a:t>
            </a:r>
            <a:r>
              <a:rPr lang="en-US" sz="2000" b="1" dirty="0" err="1" smtClean="0"/>
              <a:t>fd</a:t>
            </a:r>
            <a:r>
              <a:rPr lang="en-US" sz="2000" b="1" dirty="0" smtClean="0"/>
              <a:t>[1], "hello world\n", 12); } </a:t>
            </a:r>
          </a:p>
          <a:p>
            <a:r>
              <a:rPr lang="en-US" sz="2000" b="1" dirty="0" smtClean="0"/>
              <a:t>    else { /* child */ </a:t>
            </a:r>
          </a:p>
          <a:p>
            <a:r>
              <a:rPr lang="en-US" sz="2000" b="1" dirty="0" smtClean="0"/>
              <a:t>	close(</a:t>
            </a:r>
            <a:r>
              <a:rPr lang="en-US" sz="2000" b="1" dirty="0" err="1" smtClean="0"/>
              <a:t>fd</a:t>
            </a:r>
            <a:r>
              <a:rPr lang="en-US" sz="2000" b="1" dirty="0" smtClean="0"/>
              <a:t>[1]);</a:t>
            </a:r>
          </a:p>
          <a:p>
            <a:r>
              <a:rPr lang="en-US" sz="2000" b="1" dirty="0" smtClean="0"/>
              <a:t> 	n = read(</a:t>
            </a:r>
            <a:r>
              <a:rPr lang="en-US" sz="2000" b="1" dirty="0" err="1" smtClean="0"/>
              <a:t>fd</a:t>
            </a:r>
            <a:r>
              <a:rPr lang="en-US" sz="2000" b="1" dirty="0" smtClean="0"/>
              <a:t>[0], line, MAXLINE); </a:t>
            </a:r>
          </a:p>
          <a:p>
            <a:r>
              <a:rPr lang="en-US" sz="2000" b="1" dirty="0" smtClean="0"/>
              <a:t>	write(STDOUT_FILENO, line, n); </a:t>
            </a:r>
          </a:p>
          <a:p>
            <a:r>
              <a:rPr lang="en-US" sz="2000" b="1" dirty="0" smtClean="0"/>
              <a:t>	} </a:t>
            </a:r>
          </a:p>
          <a:p>
            <a:r>
              <a:rPr lang="en-US" sz="2000" b="1" dirty="0" smtClean="0"/>
              <a:t>exit(0); }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Dr Rekha B Venkatapur, Prof &amp; Head, CSE</a:t>
            </a:r>
            <a:endParaRPr lang="en-US"/>
          </a:p>
        </p:txBody>
      </p:sp>
      <p:sp>
        <p:nvSpPr>
          <p:cNvPr id="5" name="Title 1"/>
          <p:cNvSpPr>
            <a:spLocks noGrp="1"/>
          </p:cNvSpPr>
          <p:nvPr>
            <p:ph type="title"/>
          </p:nvPr>
        </p:nvSpPr>
        <p:spPr/>
        <p:txBody>
          <a:bodyPr>
            <a:normAutofit/>
          </a:bodyPr>
          <a:lstStyle/>
          <a:p>
            <a:r>
              <a:rPr lang="en-US" b="1" u="sng" dirty="0" err="1"/>
              <a:t>popen</a:t>
            </a:r>
            <a:r>
              <a:rPr lang="en-US" b="1" u="sng" dirty="0"/>
              <a:t> </a:t>
            </a:r>
            <a:r>
              <a:rPr lang="en-US" b="1" u="sng" dirty="0" smtClean="0"/>
              <a:t>and </a:t>
            </a:r>
            <a:r>
              <a:rPr lang="en-US" b="1" u="sng" dirty="0" err="1" smtClean="0"/>
              <a:t>pclose</a:t>
            </a:r>
            <a:r>
              <a:rPr lang="en-US" b="1" u="sng" dirty="0" smtClean="0"/>
              <a:t> Functions</a:t>
            </a:r>
            <a:endParaRPr lang="en-US" dirty="0"/>
          </a:p>
        </p:txBody>
      </p:sp>
      <p:sp>
        <p:nvSpPr>
          <p:cNvPr id="6" name="Content Placeholder 2"/>
          <p:cNvSpPr>
            <a:spLocks noGrp="1"/>
          </p:cNvSpPr>
          <p:nvPr>
            <p:ph idx="1"/>
          </p:nvPr>
        </p:nvSpPr>
        <p:spPr/>
        <p:txBody>
          <a:bodyPr>
            <a:normAutofit fontScale="92500"/>
          </a:bodyPr>
          <a:lstStyle/>
          <a:p>
            <a:r>
              <a:rPr lang="en-US" dirty="0" smtClean="0"/>
              <a:t>Since </a:t>
            </a:r>
            <a:r>
              <a:rPr lang="en-US" dirty="0"/>
              <a:t>a common operation is to create a pipe to another process, to either read its output or send it input, the standard I/O library has historically provided the </a:t>
            </a:r>
            <a:r>
              <a:rPr lang="en-US" dirty="0" err="1"/>
              <a:t>popen</a:t>
            </a:r>
            <a:r>
              <a:rPr lang="en-US" dirty="0"/>
              <a:t> and </a:t>
            </a:r>
            <a:r>
              <a:rPr lang="en-US" dirty="0" err="1"/>
              <a:t>pclose</a:t>
            </a:r>
            <a:r>
              <a:rPr lang="en-US" dirty="0"/>
              <a:t> functions. </a:t>
            </a:r>
            <a:endParaRPr lang="en-US" dirty="0" smtClean="0"/>
          </a:p>
          <a:p>
            <a:r>
              <a:rPr lang="en-US" dirty="0" smtClean="0"/>
              <a:t>These </a:t>
            </a:r>
            <a:r>
              <a:rPr lang="en-US" dirty="0"/>
              <a:t>two functions handle all the </a:t>
            </a:r>
            <a:r>
              <a:rPr lang="en-US" dirty="0" smtClean="0"/>
              <a:t>work of : </a:t>
            </a:r>
            <a:r>
              <a:rPr lang="en-US" dirty="0"/>
              <a:t>creating a pipe, forking a child, closing the unused ends of the pipe, executing a shell to run the command, and waiting for the command to terminate.</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533400" y="76200"/>
            <a:ext cx="7408091" cy="502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457200" y="5334000"/>
            <a:ext cx="8001000" cy="923330"/>
          </a:xfrm>
          <a:prstGeom prst="rect">
            <a:avLst/>
          </a:prstGeom>
        </p:spPr>
        <p:txBody>
          <a:bodyPr wrap="square">
            <a:spAutoFit/>
          </a:bodyPr>
          <a:lstStyle/>
          <a:p>
            <a:r>
              <a:rPr lang="en-US" dirty="0"/>
              <a:t>The function </a:t>
            </a:r>
            <a:r>
              <a:rPr lang="en-US" dirty="0" err="1"/>
              <a:t>popen</a:t>
            </a:r>
            <a:r>
              <a:rPr lang="en-US" dirty="0"/>
              <a:t> does a fork and exec to execute the </a:t>
            </a:r>
            <a:r>
              <a:rPr lang="en-US" dirty="0" err="1"/>
              <a:t>cmdstring</a:t>
            </a:r>
            <a:r>
              <a:rPr lang="en-US" dirty="0"/>
              <a:t>, and returns a standard I/O file pointer. If type is "r", the file pointer is connected to the standard output of </a:t>
            </a:r>
            <a:r>
              <a:rPr lang="en-US" dirty="0" err="1"/>
              <a:t>cmdstring</a:t>
            </a:r>
            <a:endParaRPr lang="en-US" dirty="0"/>
          </a:p>
        </p:txBody>
      </p:sp>
    </p:spTree>
    <p:extLst>
      <p:ext uri="{BB962C8B-B14F-4D97-AF65-F5344CB8AC3E}">
        <p14:creationId xmlns:p14="http://schemas.microsoft.com/office/powerpoint/2010/main" xmlns="" val="33155436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9050"/>
            <a:ext cx="8534400" cy="6838950"/>
          </a:xfrm>
        </p:spPr>
        <p:txBody>
          <a:bodyPr/>
          <a:lstStyle/>
          <a:p>
            <a:pPr algn="just"/>
            <a:r>
              <a:rPr lang="en-US" sz="2000" dirty="0"/>
              <a:t>The function </a:t>
            </a:r>
            <a:r>
              <a:rPr lang="en-US" sz="2000" dirty="0" err="1"/>
              <a:t>popen</a:t>
            </a:r>
            <a:r>
              <a:rPr lang="en-US" sz="2000" dirty="0"/>
              <a:t> does a fork and exec to execute the </a:t>
            </a:r>
            <a:r>
              <a:rPr lang="en-US" sz="2000" dirty="0" err="1"/>
              <a:t>cmdstring</a:t>
            </a:r>
            <a:r>
              <a:rPr lang="en-US" sz="2000" dirty="0"/>
              <a:t>, and returns a standard I/O file pointer. If type is "r", the file pointer is connected to the standard output of </a:t>
            </a:r>
            <a:r>
              <a:rPr lang="en-US" sz="2000" dirty="0" err="1"/>
              <a:t>cmdstring</a:t>
            </a:r>
            <a:endParaRPr lang="en-US" sz="2000" dirty="0"/>
          </a:p>
          <a:p>
            <a:endParaRPr lang="en-US" dirty="0"/>
          </a:p>
        </p:txBody>
      </p:sp>
      <p:sp>
        <p:nvSpPr>
          <p:cNvPr id="4" name="Rectangle 3"/>
          <p:cNvSpPr/>
          <p:nvPr/>
        </p:nvSpPr>
        <p:spPr>
          <a:xfrm>
            <a:off x="533400" y="1143000"/>
            <a:ext cx="8305800" cy="2031325"/>
          </a:xfrm>
          <a:prstGeom prst="rect">
            <a:avLst/>
          </a:prstGeom>
        </p:spPr>
        <p:txBody>
          <a:bodyPr wrap="square">
            <a:spAutoFit/>
          </a:bodyPr>
          <a:lstStyle/>
          <a:p>
            <a:pPr algn="just"/>
            <a:r>
              <a:rPr lang="en-US" dirty="0"/>
              <a:t>The function </a:t>
            </a:r>
            <a:r>
              <a:rPr lang="en-US" dirty="0" err="1"/>
              <a:t>popen</a:t>
            </a:r>
            <a:r>
              <a:rPr lang="en-US" dirty="0"/>
              <a:t> does a fork and exec to execute the </a:t>
            </a:r>
            <a:r>
              <a:rPr lang="en-US" dirty="0" err="1"/>
              <a:t>cmdstring</a:t>
            </a:r>
            <a:r>
              <a:rPr lang="en-US" dirty="0"/>
              <a:t>, and returns a standard I/O file pointer. If type is "r", the file pointer is connected to the standard output of </a:t>
            </a:r>
            <a:r>
              <a:rPr lang="en-US" dirty="0" err="1"/>
              <a:t>cmdstring</a:t>
            </a:r>
            <a:endParaRPr lang="en-US" dirty="0"/>
          </a:p>
          <a:p>
            <a:pPr algn="just"/>
            <a:r>
              <a:rPr lang="en-US" dirty="0"/>
              <a:t> </a:t>
            </a:r>
            <a:r>
              <a:rPr lang="en-US" b="1" dirty="0" smtClean="0"/>
              <a:t> </a:t>
            </a:r>
            <a:r>
              <a:rPr lang="en-US" b="1" dirty="0" err="1"/>
              <a:t>fp</a:t>
            </a:r>
            <a:r>
              <a:rPr lang="en-US" b="1" dirty="0"/>
              <a:t> = </a:t>
            </a:r>
            <a:r>
              <a:rPr lang="en-US" b="1" dirty="0" err="1"/>
              <a:t>popen</a:t>
            </a:r>
            <a:r>
              <a:rPr lang="en-US" b="1" dirty="0"/>
              <a:t>(</a:t>
            </a:r>
            <a:r>
              <a:rPr lang="en-US" b="1" dirty="0" err="1"/>
              <a:t>cmdstring</a:t>
            </a:r>
            <a:r>
              <a:rPr lang="en-US" b="1" dirty="0"/>
              <a:t>, "r</a:t>
            </a:r>
            <a:r>
              <a:rPr lang="en-US" b="1" dirty="0" smtClean="0"/>
              <a:t>")</a:t>
            </a:r>
          </a:p>
          <a:p>
            <a:pPr algn="just"/>
            <a:endParaRPr lang="en-US" b="1" dirty="0"/>
          </a:p>
          <a:p>
            <a:pPr algn="just"/>
            <a:endParaRPr lang="en-US" b="1" dirty="0" smtClean="0"/>
          </a:p>
          <a:p>
            <a:pPr algn="just"/>
            <a:endParaRPr lang="en-US" dirty="0"/>
          </a:p>
        </p:txBody>
      </p:sp>
      <p:pic>
        <p:nvPicPr>
          <p:cNvPr id="6" name="image44.png"/>
          <p:cNvPicPr/>
          <p:nvPr/>
        </p:nvPicPr>
        <p:blipFill>
          <a:blip r:embed="rId2" cstate="print"/>
          <a:stretch>
            <a:fillRect/>
          </a:stretch>
        </p:blipFill>
        <p:spPr>
          <a:xfrm>
            <a:off x="2295525" y="2362200"/>
            <a:ext cx="4114800" cy="1066800"/>
          </a:xfrm>
          <a:prstGeom prst="rect">
            <a:avLst/>
          </a:prstGeom>
        </p:spPr>
      </p:pic>
      <p:sp>
        <p:nvSpPr>
          <p:cNvPr id="5" name="Rectangle 4"/>
          <p:cNvSpPr/>
          <p:nvPr/>
        </p:nvSpPr>
        <p:spPr>
          <a:xfrm>
            <a:off x="314324" y="3448050"/>
            <a:ext cx="8524875" cy="1477328"/>
          </a:xfrm>
          <a:prstGeom prst="rect">
            <a:avLst/>
          </a:prstGeom>
        </p:spPr>
        <p:txBody>
          <a:bodyPr wrap="square">
            <a:spAutoFit/>
          </a:bodyPr>
          <a:lstStyle/>
          <a:p>
            <a:r>
              <a:rPr lang="en-US" dirty="0"/>
              <a:t>If type is "w", the file pointer is connected to the standard input of </a:t>
            </a:r>
            <a:r>
              <a:rPr lang="en-US" dirty="0" err="1"/>
              <a:t>cmdstring</a:t>
            </a:r>
            <a:r>
              <a:rPr lang="en-US" dirty="0"/>
              <a:t>, as shown:</a:t>
            </a:r>
          </a:p>
          <a:p>
            <a:r>
              <a:rPr lang="en-US" dirty="0"/>
              <a:t> </a:t>
            </a:r>
          </a:p>
          <a:p>
            <a:r>
              <a:rPr lang="en-US" b="1" dirty="0" err="1" smtClean="0"/>
              <a:t>fp</a:t>
            </a:r>
            <a:r>
              <a:rPr lang="en-US" b="1" dirty="0" smtClean="0"/>
              <a:t> </a:t>
            </a:r>
            <a:r>
              <a:rPr lang="en-US" b="1" dirty="0"/>
              <a:t>= </a:t>
            </a:r>
            <a:r>
              <a:rPr lang="en-US" b="1" dirty="0" err="1"/>
              <a:t>popen</a:t>
            </a:r>
            <a:r>
              <a:rPr lang="en-US" b="1" dirty="0"/>
              <a:t>(</a:t>
            </a:r>
            <a:r>
              <a:rPr lang="en-US" b="1" dirty="0" err="1"/>
              <a:t>cmdstring</a:t>
            </a:r>
            <a:r>
              <a:rPr lang="en-US" b="1" dirty="0"/>
              <a:t>, "w</a:t>
            </a:r>
            <a:r>
              <a:rPr lang="en-US" b="1" dirty="0" smtClean="0"/>
              <a:t>")</a:t>
            </a:r>
          </a:p>
          <a:p>
            <a:endParaRPr lang="en-US" b="1" dirty="0"/>
          </a:p>
          <a:p>
            <a:endParaRPr lang="en-US" dirty="0"/>
          </a:p>
        </p:txBody>
      </p:sp>
      <p:pic>
        <p:nvPicPr>
          <p:cNvPr id="8" name="image45.png"/>
          <p:cNvPicPr/>
          <p:nvPr/>
        </p:nvPicPr>
        <p:blipFill>
          <a:blip r:embed="rId3" cstate="print"/>
          <a:stretch>
            <a:fillRect/>
          </a:stretch>
        </p:blipFill>
        <p:spPr>
          <a:xfrm>
            <a:off x="1857375" y="4419600"/>
            <a:ext cx="4238625" cy="1227772"/>
          </a:xfrm>
          <a:prstGeom prst="rect">
            <a:avLst/>
          </a:prstGeom>
        </p:spPr>
      </p:pic>
      <p:sp>
        <p:nvSpPr>
          <p:cNvPr id="7" name="Rectangle 6"/>
          <p:cNvSpPr/>
          <p:nvPr/>
        </p:nvSpPr>
        <p:spPr>
          <a:xfrm>
            <a:off x="314324" y="5490776"/>
            <a:ext cx="8677276" cy="1200329"/>
          </a:xfrm>
          <a:prstGeom prst="rect">
            <a:avLst/>
          </a:prstGeom>
        </p:spPr>
        <p:txBody>
          <a:bodyPr wrap="square">
            <a:spAutoFit/>
          </a:bodyPr>
          <a:lstStyle/>
          <a:p>
            <a:r>
              <a:rPr lang="en-US" dirty="0" err="1"/>
              <a:t>sh</a:t>
            </a:r>
            <a:r>
              <a:rPr lang="en-US" dirty="0"/>
              <a:t> -c </a:t>
            </a:r>
            <a:r>
              <a:rPr lang="en-US" i="1" dirty="0" err="1"/>
              <a:t>cmdstring</a:t>
            </a:r>
            <a:endParaRPr lang="en-US" i="1" dirty="0"/>
          </a:p>
          <a:p>
            <a:r>
              <a:rPr lang="en-US" dirty="0"/>
              <a:t>This means that the shell expands any of its special characters in </a:t>
            </a:r>
            <a:r>
              <a:rPr lang="en-US" i="1" dirty="0" err="1"/>
              <a:t>cmdstring</a:t>
            </a:r>
            <a:r>
              <a:rPr lang="en-US" dirty="0"/>
              <a:t>. This allows us to say, </a:t>
            </a:r>
            <a:r>
              <a:rPr lang="en-US" dirty="0" smtClean="0"/>
              <a:t>for example</a:t>
            </a:r>
            <a:r>
              <a:rPr lang="en-US" dirty="0"/>
              <a:t>,</a:t>
            </a:r>
          </a:p>
          <a:p>
            <a:r>
              <a:rPr lang="nl-NL" dirty="0"/>
              <a:t>fp = popen("ls *.c", "r");</a:t>
            </a:r>
            <a:endParaRPr lang="en-US" dirty="0"/>
          </a:p>
        </p:txBody>
      </p:sp>
    </p:spTree>
    <p:extLst>
      <p:ext uri="{BB962C8B-B14F-4D97-AF65-F5344CB8AC3E}">
        <p14:creationId xmlns:p14="http://schemas.microsoft.com/office/powerpoint/2010/main" xmlns="" val="260311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685800" y="200358"/>
            <a:ext cx="4267200" cy="12871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76200" y="1371600"/>
            <a:ext cx="8839200" cy="5693866"/>
          </a:xfrm>
          <a:prstGeom prst="rect">
            <a:avLst/>
          </a:prstGeom>
        </p:spPr>
        <p:txBody>
          <a:bodyPr wrap="square">
            <a:spAutoFit/>
          </a:bodyPr>
          <a:lstStyle/>
          <a:p>
            <a:pPr algn="just"/>
            <a:r>
              <a:rPr lang="en-US" sz="2800" dirty="0"/>
              <a:t>Both return: 0 if OK, 1 on </a:t>
            </a:r>
            <a:r>
              <a:rPr lang="en-US" sz="2800" dirty="0" smtClean="0"/>
              <a:t>error</a:t>
            </a:r>
          </a:p>
          <a:p>
            <a:pPr algn="just"/>
            <a:r>
              <a:rPr lang="en-US" sz="2800" dirty="0" smtClean="0"/>
              <a:t> </a:t>
            </a:r>
            <a:r>
              <a:rPr lang="en-US" sz="2800" dirty="0"/>
              <a:t>There are </a:t>
            </a:r>
            <a:r>
              <a:rPr lang="en-US" sz="2800" b="1" dirty="0"/>
              <a:t>rules</a:t>
            </a:r>
            <a:r>
              <a:rPr lang="en-US" sz="2800" dirty="0"/>
              <a:t> for who can change the IDs. Let's consider only the user ID for now. (Everything we describe for the user ID also applies to the group ID.) </a:t>
            </a:r>
          </a:p>
          <a:p>
            <a:pPr marL="285750" indent="-285750" algn="just">
              <a:buFont typeface="Arial" pitchFamily="34" charset="0"/>
              <a:buChar char="•"/>
            </a:pPr>
            <a:r>
              <a:rPr lang="en-US" sz="2800" dirty="0"/>
              <a:t>If the process has </a:t>
            </a:r>
            <a:r>
              <a:rPr lang="en-US" sz="2800" b="1" dirty="0" err="1"/>
              <a:t>superuser</a:t>
            </a:r>
            <a:r>
              <a:rPr lang="en-US" sz="2800" b="1" dirty="0"/>
              <a:t> privileges</a:t>
            </a:r>
            <a:r>
              <a:rPr lang="en-US" sz="2800" dirty="0"/>
              <a:t>, the </a:t>
            </a:r>
            <a:r>
              <a:rPr lang="en-US" sz="2800" dirty="0" err="1"/>
              <a:t>setuid</a:t>
            </a:r>
            <a:r>
              <a:rPr lang="en-US" sz="2800" dirty="0"/>
              <a:t> function sets the real user ID, effective user ID, and saved set-user-ID to </a:t>
            </a:r>
            <a:r>
              <a:rPr lang="en-US" sz="2800" dirty="0" err="1"/>
              <a:t>uid</a:t>
            </a:r>
            <a:r>
              <a:rPr lang="en-US" sz="2800" dirty="0"/>
              <a:t>. </a:t>
            </a:r>
          </a:p>
          <a:p>
            <a:pPr marL="285750" indent="-285750" algn="just">
              <a:buFont typeface="Arial" pitchFamily="34" charset="0"/>
              <a:buChar char="•"/>
            </a:pPr>
            <a:r>
              <a:rPr lang="en-US" sz="2800" dirty="0"/>
              <a:t>If the process </a:t>
            </a:r>
            <a:r>
              <a:rPr lang="en-US" sz="2800" b="1" dirty="0"/>
              <a:t>does not have </a:t>
            </a:r>
            <a:r>
              <a:rPr lang="en-US" sz="2800" b="1" dirty="0" err="1"/>
              <a:t>superuser</a:t>
            </a:r>
            <a:r>
              <a:rPr lang="en-US" sz="2800" b="1" dirty="0"/>
              <a:t> privileges</a:t>
            </a:r>
            <a:r>
              <a:rPr lang="en-US" sz="2800" dirty="0"/>
              <a:t>, but </a:t>
            </a:r>
            <a:r>
              <a:rPr lang="en-US" sz="2800" dirty="0" err="1"/>
              <a:t>uid</a:t>
            </a:r>
            <a:r>
              <a:rPr lang="en-US" sz="2800" dirty="0"/>
              <a:t> equals either the real user ID or the saved set-user-ID, </a:t>
            </a:r>
            <a:r>
              <a:rPr lang="en-US" sz="2800" dirty="0" err="1"/>
              <a:t>setuid</a:t>
            </a:r>
            <a:r>
              <a:rPr lang="en-US" sz="2800" dirty="0"/>
              <a:t> sets only the effective user ID to </a:t>
            </a:r>
            <a:r>
              <a:rPr lang="en-US" sz="2800" dirty="0" err="1"/>
              <a:t>uid</a:t>
            </a:r>
            <a:r>
              <a:rPr lang="en-US" sz="2800" dirty="0"/>
              <a:t>. The real user ID and the saved set-user-ID are not changed. </a:t>
            </a:r>
          </a:p>
          <a:p>
            <a:pPr marL="285750" indent="-285750" algn="just">
              <a:buFont typeface="Arial" pitchFamily="34" charset="0"/>
              <a:buChar char="•"/>
            </a:pPr>
            <a:r>
              <a:rPr lang="en-US" sz="2800" dirty="0"/>
              <a:t>If neither of these two conditions is true, </a:t>
            </a:r>
            <a:r>
              <a:rPr lang="en-US" sz="2800" dirty="0" err="1"/>
              <a:t>errno</a:t>
            </a:r>
            <a:r>
              <a:rPr lang="en-US" sz="2800" dirty="0"/>
              <a:t> is set to EPERM, and 1 is returned. </a:t>
            </a:r>
          </a:p>
        </p:txBody>
      </p:sp>
      <p:sp>
        <p:nvSpPr>
          <p:cNvPr id="5" name="Footer Placeholder 4"/>
          <p:cNvSpPr>
            <a:spLocks noGrp="1"/>
          </p:cNvSpPr>
          <p:nvPr>
            <p:ph type="ftr" sz="quarter" idx="11"/>
          </p:nvPr>
        </p:nvSpPr>
        <p:spPr>
          <a:xfrm>
            <a:off x="6019800" y="6492875"/>
            <a:ext cx="2895600" cy="365125"/>
          </a:xfrm>
        </p:spPr>
        <p:txBody>
          <a:bodyPr/>
          <a:lstStyle/>
          <a:p>
            <a:r>
              <a:rPr lang="en-US" dirty="0" smtClean="0"/>
              <a:t>Dr </a:t>
            </a:r>
            <a:r>
              <a:rPr lang="en-US" dirty="0" err="1" smtClean="0"/>
              <a:t>Rekha</a:t>
            </a:r>
            <a:r>
              <a:rPr lang="en-US" dirty="0" smtClean="0"/>
              <a:t> B </a:t>
            </a:r>
            <a:r>
              <a:rPr lang="en-US" dirty="0" err="1" smtClean="0"/>
              <a:t>Venkatapur</a:t>
            </a:r>
            <a:r>
              <a:rPr lang="en-US" dirty="0" smtClean="0"/>
              <a:t>, Prof &amp; Head, CSE</a:t>
            </a:r>
            <a:endParaRPr lang="en-US" dirty="0"/>
          </a:p>
        </p:txBody>
      </p:sp>
    </p:spTree>
    <p:extLst>
      <p:ext uri="{BB962C8B-B14F-4D97-AF65-F5344CB8AC3E}">
        <p14:creationId xmlns:p14="http://schemas.microsoft.com/office/powerpoint/2010/main" xmlns="" val="408735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smtClean="0"/>
              <a:t>COPROCESSES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A </a:t>
            </a:r>
            <a:r>
              <a:rPr lang="en-US" dirty="0"/>
              <a:t>UNIX system filter is a program that reads from standard input and writes to standard output. Filters are normally connected linearly in shell pipelines. </a:t>
            </a:r>
            <a:endParaRPr lang="en-US" dirty="0" smtClean="0"/>
          </a:p>
          <a:p>
            <a:pPr algn="just"/>
            <a:r>
              <a:rPr lang="en-US" dirty="0" smtClean="0"/>
              <a:t>A </a:t>
            </a:r>
            <a:r>
              <a:rPr lang="en-US" dirty="0"/>
              <a:t>filter becomes a </a:t>
            </a:r>
            <a:r>
              <a:rPr lang="en-US" dirty="0" err="1"/>
              <a:t>coprocess</a:t>
            </a:r>
            <a:r>
              <a:rPr lang="en-US" dirty="0"/>
              <a:t> when the same program generates the filter's input and reads the filter's output. </a:t>
            </a:r>
            <a:endParaRPr lang="en-US" dirty="0" smtClean="0"/>
          </a:p>
          <a:p>
            <a:pPr algn="just"/>
            <a:r>
              <a:rPr lang="en-US" dirty="0" smtClean="0"/>
              <a:t>A </a:t>
            </a:r>
            <a:r>
              <a:rPr lang="en-US" dirty="0" err="1"/>
              <a:t>coprocess</a:t>
            </a:r>
            <a:r>
              <a:rPr lang="en-US" dirty="0"/>
              <a:t> normally runs in the background from a shell, and its standard input and standard output are connected to another program using a pipe.</a:t>
            </a:r>
          </a:p>
          <a:p>
            <a:pPr algn="just"/>
            <a:r>
              <a:rPr lang="en-US" dirty="0"/>
              <a:t>The process creates two pipes: one is the standard input of the </a:t>
            </a:r>
            <a:r>
              <a:rPr lang="en-US" dirty="0" err="1"/>
              <a:t>coprocess</a:t>
            </a:r>
            <a:r>
              <a:rPr lang="en-US" dirty="0"/>
              <a:t>, and the other is the standard output of the </a:t>
            </a:r>
            <a:r>
              <a:rPr lang="en-US" dirty="0" err="1"/>
              <a:t>coprocess</a:t>
            </a:r>
            <a:r>
              <a:rPr lang="en-US" dirty="0"/>
              <a:t>. Figure 15.16 shows this arrangement.</a:t>
            </a:r>
          </a:p>
          <a:p>
            <a:pPr algn="just"/>
            <a:endParaRPr lang="en-US" dirty="0"/>
          </a:p>
        </p:txBody>
      </p:sp>
    </p:spTree>
    <p:extLst>
      <p:ext uri="{BB962C8B-B14F-4D97-AF65-F5344CB8AC3E}">
        <p14:creationId xmlns:p14="http://schemas.microsoft.com/office/powerpoint/2010/main" xmlns="" val="1753020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823148" y="1524000"/>
            <a:ext cx="5034852" cy="15359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990600" y="3105835"/>
            <a:ext cx="7162800" cy="646331"/>
          </a:xfrm>
          <a:prstGeom prst="rect">
            <a:avLst/>
          </a:prstGeom>
        </p:spPr>
        <p:txBody>
          <a:bodyPr wrap="square">
            <a:spAutoFit/>
          </a:bodyPr>
          <a:lstStyle/>
          <a:p>
            <a:r>
              <a:rPr lang="en-US" b="1" dirty="0"/>
              <a:t>Driving a </a:t>
            </a:r>
            <a:r>
              <a:rPr lang="en-US" b="1" dirty="0" err="1"/>
              <a:t>coprocess</a:t>
            </a:r>
            <a:r>
              <a:rPr lang="en-US" b="1" dirty="0"/>
              <a:t> by writing its standard input and reading its standard output </a:t>
            </a:r>
            <a:endParaRPr lang="en-US" dirty="0"/>
          </a:p>
        </p:txBody>
      </p:sp>
    </p:spTree>
    <p:extLst>
      <p:ext uri="{BB962C8B-B14F-4D97-AF65-F5344CB8AC3E}">
        <p14:creationId xmlns:p14="http://schemas.microsoft.com/office/powerpoint/2010/main" xmlns="" val="520706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a:t>With a FIFO and the UNIX program tee(1), we can accomplish this procedure without using a temporary file. (The tee program copies its standard input to both its standard output and to the file named on its command line.) </a:t>
            </a:r>
            <a:endParaRPr lang="en-US" sz="2400" dirty="0" smtClean="0"/>
          </a:p>
          <a:p>
            <a:pPr marL="0" indent="0" algn="just">
              <a:buNone/>
            </a:pPr>
            <a:r>
              <a:rPr lang="en-US" sz="2400" dirty="0" err="1" smtClean="0"/>
              <a:t>mkfifo</a:t>
            </a:r>
            <a:r>
              <a:rPr lang="en-US" sz="2400" dirty="0" smtClean="0"/>
              <a:t> </a:t>
            </a:r>
            <a:r>
              <a:rPr lang="en-US" sz="2400" dirty="0"/>
              <a:t>fifo1 </a:t>
            </a:r>
            <a:endParaRPr lang="en-US" sz="2400" dirty="0" smtClean="0"/>
          </a:p>
          <a:p>
            <a:pPr marL="0" indent="0" algn="just">
              <a:buNone/>
            </a:pPr>
            <a:r>
              <a:rPr lang="en-US" sz="2400" dirty="0" smtClean="0"/>
              <a:t>prog3 </a:t>
            </a:r>
            <a:r>
              <a:rPr lang="en-US" sz="2400" dirty="0"/>
              <a:t>&lt; fifo1 &amp; </a:t>
            </a:r>
            <a:endParaRPr lang="en-US" sz="2400" dirty="0" smtClean="0"/>
          </a:p>
          <a:p>
            <a:pPr marL="0" indent="0" algn="just">
              <a:buNone/>
            </a:pPr>
            <a:r>
              <a:rPr lang="en-US" sz="2400" dirty="0" smtClean="0"/>
              <a:t>prog1 </a:t>
            </a:r>
            <a:r>
              <a:rPr lang="en-US" sz="2400" dirty="0"/>
              <a:t>&lt; </a:t>
            </a:r>
            <a:r>
              <a:rPr lang="en-US" sz="2400" dirty="0" err="1"/>
              <a:t>infile</a:t>
            </a:r>
            <a:r>
              <a:rPr lang="en-US" sz="2400" dirty="0"/>
              <a:t> | tee fifo1 | prog2</a:t>
            </a:r>
          </a:p>
        </p:txBody>
      </p:sp>
    </p:spTree>
    <p:extLst>
      <p:ext uri="{BB962C8B-B14F-4D97-AF65-F5344CB8AC3E}">
        <p14:creationId xmlns:p14="http://schemas.microsoft.com/office/powerpoint/2010/main" xmlns="" val="4024366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7162800"/>
          </a:xfrm>
        </p:spPr>
        <p:txBody>
          <a:bodyPr>
            <a:noAutofit/>
          </a:bodyPr>
          <a:lstStyle/>
          <a:p>
            <a:pPr marL="0" indent="0">
              <a:buNone/>
            </a:pPr>
            <a:r>
              <a:rPr lang="en-US" sz="2000" b="1" dirty="0">
                <a:solidFill>
                  <a:srgbClr val="000000"/>
                </a:solidFill>
              </a:rPr>
              <a:t>Program: Simple filter to add two numbers </a:t>
            </a:r>
            <a:endParaRPr lang="en-US" sz="2000" b="1" dirty="0" smtClean="0">
              <a:solidFill>
                <a:srgbClr val="000000"/>
              </a:solidFill>
            </a:endParaRPr>
          </a:p>
          <a:p>
            <a:pPr marL="0" indent="0">
              <a:buNone/>
            </a:pPr>
            <a:r>
              <a:rPr lang="en-US" sz="2000" b="1" dirty="0" smtClean="0">
                <a:solidFill>
                  <a:srgbClr val="000000"/>
                </a:solidFill>
                <a:latin typeface="Courier New"/>
              </a:rPr>
              <a:t>#</a:t>
            </a:r>
            <a:r>
              <a:rPr lang="en-US" sz="2000" b="1" dirty="0">
                <a:solidFill>
                  <a:srgbClr val="000000"/>
                </a:solidFill>
                <a:latin typeface="Courier New"/>
              </a:rPr>
              <a:t>include "</a:t>
            </a:r>
            <a:r>
              <a:rPr lang="en-US" sz="2000" b="1" dirty="0" err="1">
                <a:solidFill>
                  <a:srgbClr val="000000"/>
                </a:solidFill>
                <a:latin typeface="Courier New"/>
              </a:rPr>
              <a:t>apue.h</a:t>
            </a:r>
            <a:r>
              <a:rPr lang="en-US" sz="2000" b="1" dirty="0">
                <a:solidFill>
                  <a:srgbClr val="000000"/>
                </a:solidFill>
                <a:latin typeface="Courier New"/>
              </a:rPr>
              <a:t>" </a:t>
            </a:r>
            <a:endParaRPr lang="en-US" sz="2000" b="1" dirty="0" smtClean="0">
              <a:solidFill>
                <a:srgbClr val="000000"/>
              </a:solidFill>
              <a:latin typeface="Courier New"/>
            </a:endParaRPr>
          </a:p>
          <a:p>
            <a:pPr marL="0" indent="0">
              <a:buNone/>
            </a:pPr>
            <a:r>
              <a:rPr lang="en-US" sz="2000" b="1" dirty="0" err="1" smtClean="0">
                <a:solidFill>
                  <a:srgbClr val="000000"/>
                </a:solidFill>
                <a:latin typeface="Courier New"/>
              </a:rPr>
              <a:t>int</a:t>
            </a:r>
            <a:r>
              <a:rPr lang="en-US" sz="2000" b="1" dirty="0" smtClean="0">
                <a:solidFill>
                  <a:srgbClr val="000000"/>
                </a:solidFill>
                <a:latin typeface="Courier New"/>
              </a:rPr>
              <a:t> </a:t>
            </a:r>
            <a:r>
              <a:rPr lang="en-US" sz="2000" b="1" dirty="0">
                <a:solidFill>
                  <a:srgbClr val="000000"/>
                </a:solidFill>
                <a:latin typeface="Courier New"/>
              </a:rPr>
              <a:t>main(void) </a:t>
            </a:r>
            <a:endParaRPr lang="en-US" sz="2000" b="1" dirty="0" smtClean="0">
              <a:solidFill>
                <a:srgbClr val="000000"/>
              </a:solidFill>
              <a:latin typeface="Courier New"/>
            </a:endParaRPr>
          </a:p>
          <a:p>
            <a:pPr marL="0" indent="0">
              <a:buNone/>
            </a:pPr>
            <a:r>
              <a:rPr lang="en-US" sz="2000" b="1" dirty="0" smtClean="0">
                <a:solidFill>
                  <a:srgbClr val="000000"/>
                </a:solidFill>
                <a:latin typeface="Courier New"/>
              </a:rPr>
              <a:t>{ </a:t>
            </a:r>
          </a:p>
          <a:p>
            <a:pPr marL="0" indent="0">
              <a:buNone/>
            </a:pPr>
            <a:r>
              <a:rPr lang="en-US" sz="2000" b="1" dirty="0" err="1" smtClean="0">
                <a:solidFill>
                  <a:srgbClr val="000000"/>
                </a:solidFill>
                <a:latin typeface="Courier New"/>
              </a:rPr>
              <a:t>int</a:t>
            </a:r>
            <a:r>
              <a:rPr lang="en-US" sz="2000" b="1" dirty="0" smtClean="0">
                <a:solidFill>
                  <a:srgbClr val="000000"/>
                </a:solidFill>
                <a:latin typeface="Courier New"/>
              </a:rPr>
              <a:t> </a:t>
            </a:r>
            <a:r>
              <a:rPr lang="en-US" sz="2000" b="1" dirty="0">
                <a:solidFill>
                  <a:srgbClr val="000000"/>
                </a:solidFill>
                <a:latin typeface="Courier New"/>
              </a:rPr>
              <a:t>n, int1, int2; char line[MAXLINE]; </a:t>
            </a:r>
            <a:endParaRPr lang="en-US" sz="2000" b="1" dirty="0" smtClean="0">
              <a:solidFill>
                <a:srgbClr val="000000"/>
              </a:solidFill>
              <a:latin typeface="Courier New"/>
            </a:endParaRPr>
          </a:p>
          <a:p>
            <a:pPr marL="0" indent="0">
              <a:buNone/>
            </a:pPr>
            <a:r>
              <a:rPr lang="en-US" sz="2000" b="1" dirty="0" smtClean="0">
                <a:solidFill>
                  <a:srgbClr val="000000"/>
                </a:solidFill>
                <a:latin typeface="Courier New"/>
              </a:rPr>
              <a:t>while </a:t>
            </a:r>
            <a:r>
              <a:rPr lang="en-US" sz="2000" b="1" dirty="0">
                <a:solidFill>
                  <a:srgbClr val="000000"/>
                </a:solidFill>
                <a:latin typeface="Courier New"/>
              </a:rPr>
              <a:t>((n = read(STDIN_FILENO, line, MAXLINE)) &gt; 0) </a:t>
            </a:r>
            <a:endParaRPr lang="en-US" sz="2000" b="1" dirty="0" smtClean="0">
              <a:solidFill>
                <a:srgbClr val="000000"/>
              </a:solidFill>
              <a:latin typeface="Courier New"/>
            </a:endParaRPr>
          </a:p>
          <a:p>
            <a:pPr marL="0" indent="0">
              <a:buNone/>
            </a:pPr>
            <a:r>
              <a:rPr lang="en-US" sz="2000" b="1" dirty="0" smtClean="0">
                <a:solidFill>
                  <a:srgbClr val="000000"/>
                </a:solidFill>
                <a:latin typeface="Courier New"/>
              </a:rPr>
              <a:t>{ </a:t>
            </a:r>
          </a:p>
          <a:p>
            <a:pPr marL="0" indent="0">
              <a:buNone/>
            </a:pPr>
            <a:r>
              <a:rPr lang="en-US" sz="2000" b="1" dirty="0">
                <a:solidFill>
                  <a:srgbClr val="000000"/>
                </a:solidFill>
                <a:latin typeface="Courier New"/>
              </a:rPr>
              <a:t>	</a:t>
            </a:r>
            <a:r>
              <a:rPr lang="en-US" sz="2000" b="1" dirty="0" smtClean="0">
                <a:solidFill>
                  <a:srgbClr val="000000"/>
                </a:solidFill>
                <a:latin typeface="Courier New"/>
              </a:rPr>
              <a:t>line[n</a:t>
            </a:r>
            <a:r>
              <a:rPr lang="en-US" sz="2000" b="1" dirty="0">
                <a:solidFill>
                  <a:srgbClr val="000000"/>
                </a:solidFill>
                <a:latin typeface="Courier New"/>
              </a:rPr>
              <a:t>] = 0; /* null terminate */ </a:t>
            </a:r>
            <a:endParaRPr lang="en-US" sz="2000" b="1" dirty="0" smtClean="0">
              <a:solidFill>
                <a:srgbClr val="000000"/>
              </a:solidFill>
              <a:latin typeface="Courier New"/>
            </a:endParaRPr>
          </a:p>
          <a:p>
            <a:pPr marL="0" indent="0">
              <a:buNone/>
            </a:pPr>
            <a:r>
              <a:rPr lang="en-US" sz="2000" b="1" dirty="0" smtClean="0">
                <a:solidFill>
                  <a:srgbClr val="000000"/>
                </a:solidFill>
                <a:latin typeface="Courier New"/>
              </a:rPr>
              <a:t>	if </a:t>
            </a:r>
            <a:r>
              <a:rPr lang="en-US" sz="2000" b="1" dirty="0">
                <a:solidFill>
                  <a:srgbClr val="000000"/>
                </a:solidFill>
                <a:latin typeface="Courier New"/>
              </a:rPr>
              <a:t>(</a:t>
            </a:r>
            <a:r>
              <a:rPr lang="en-US" sz="2000" b="1" dirty="0" err="1">
                <a:solidFill>
                  <a:srgbClr val="000000"/>
                </a:solidFill>
                <a:latin typeface="Courier New"/>
              </a:rPr>
              <a:t>sscanf</a:t>
            </a:r>
            <a:r>
              <a:rPr lang="en-US" sz="2000" b="1" dirty="0">
                <a:solidFill>
                  <a:srgbClr val="000000"/>
                </a:solidFill>
                <a:latin typeface="Courier New"/>
              </a:rPr>
              <a:t>(line, "%</a:t>
            </a:r>
            <a:r>
              <a:rPr lang="en-US" sz="2000" b="1" dirty="0" err="1">
                <a:solidFill>
                  <a:srgbClr val="000000"/>
                </a:solidFill>
                <a:latin typeface="Courier New"/>
              </a:rPr>
              <a:t>d%d</a:t>
            </a:r>
            <a:r>
              <a:rPr lang="en-US" sz="2000" b="1" dirty="0">
                <a:solidFill>
                  <a:srgbClr val="000000"/>
                </a:solidFill>
                <a:latin typeface="Courier New"/>
              </a:rPr>
              <a:t>", &amp;int1, &amp;int2) == 2) </a:t>
            </a:r>
            <a:endParaRPr lang="en-US" sz="2000" b="1" dirty="0" smtClean="0">
              <a:solidFill>
                <a:srgbClr val="000000"/>
              </a:solidFill>
              <a:latin typeface="Courier New"/>
            </a:endParaRPr>
          </a:p>
          <a:p>
            <a:pPr marL="0" indent="0">
              <a:buNone/>
            </a:pPr>
            <a:r>
              <a:rPr lang="en-US" sz="2000" b="1" dirty="0" smtClean="0">
                <a:solidFill>
                  <a:srgbClr val="000000"/>
                </a:solidFill>
                <a:latin typeface="Courier New"/>
              </a:rPr>
              <a:t>	{ </a:t>
            </a:r>
            <a:r>
              <a:rPr lang="en-US" sz="2000" b="1" dirty="0" err="1">
                <a:solidFill>
                  <a:srgbClr val="000000"/>
                </a:solidFill>
                <a:latin typeface="Courier New"/>
              </a:rPr>
              <a:t>sprintf</a:t>
            </a:r>
            <a:r>
              <a:rPr lang="en-US" sz="2000" b="1" dirty="0">
                <a:solidFill>
                  <a:srgbClr val="000000"/>
                </a:solidFill>
                <a:latin typeface="Courier New"/>
              </a:rPr>
              <a:t>(line, "%d\n", int1 + int2); </a:t>
            </a:r>
            <a:endParaRPr lang="en-US" sz="2000" b="1" dirty="0" smtClean="0">
              <a:solidFill>
                <a:srgbClr val="000000"/>
              </a:solidFill>
              <a:latin typeface="Courier New"/>
            </a:endParaRPr>
          </a:p>
          <a:p>
            <a:pPr marL="0" indent="0">
              <a:buNone/>
            </a:pPr>
            <a:r>
              <a:rPr lang="en-US" sz="2000" b="1" dirty="0" smtClean="0">
                <a:solidFill>
                  <a:srgbClr val="000000"/>
                </a:solidFill>
                <a:latin typeface="Courier New"/>
              </a:rPr>
              <a:t>	n </a:t>
            </a:r>
            <a:r>
              <a:rPr lang="en-US" sz="2000" b="1" dirty="0">
                <a:solidFill>
                  <a:srgbClr val="000000"/>
                </a:solidFill>
                <a:latin typeface="Courier New"/>
              </a:rPr>
              <a:t>= </a:t>
            </a:r>
            <a:r>
              <a:rPr lang="en-US" sz="2000" b="1" dirty="0" err="1">
                <a:solidFill>
                  <a:srgbClr val="000000"/>
                </a:solidFill>
                <a:latin typeface="Courier New"/>
              </a:rPr>
              <a:t>strlen</a:t>
            </a:r>
            <a:r>
              <a:rPr lang="en-US" sz="2000" b="1" dirty="0">
                <a:solidFill>
                  <a:srgbClr val="000000"/>
                </a:solidFill>
                <a:latin typeface="Courier New"/>
              </a:rPr>
              <a:t>(line); </a:t>
            </a:r>
            <a:endParaRPr lang="en-US" sz="2000" b="1" dirty="0" smtClean="0">
              <a:solidFill>
                <a:srgbClr val="000000"/>
              </a:solidFill>
              <a:latin typeface="Courier New"/>
            </a:endParaRPr>
          </a:p>
          <a:p>
            <a:pPr marL="0" indent="0">
              <a:buNone/>
            </a:pPr>
            <a:r>
              <a:rPr lang="en-US" sz="2000" b="1" dirty="0" smtClean="0">
                <a:solidFill>
                  <a:srgbClr val="000000"/>
                </a:solidFill>
                <a:latin typeface="Courier New"/>
              </a:rPr>
              <a:t>	if </a:t>
            </a:r>
            <a:r>
              <a:rPr lang="en-US" sz="2000" b="1" dirty="0">
                <a:solidFill>
                  <a:srgbClr val="000000"/>
                </a:solidFill>
                <a:latin typeface="Courier New"/>
              </a:rPr>
              <a:t>(write(STDOUT_FILENO, line, n) != n) </a:t>
            </a:r>
            <a:endParaRPr lang="en-US" sz="2000" b="1" dirty="0" smtClean="0">
              <a:solidFill>
                <a:srgbClr val="000000"/>
              </a:solidFill>
              <a:latin typeface="Courier New"/>
            </a:endParaRPr>
          </a:p>
          <a:p>
            <a:pPr marL="0" indent="0">
              <a:buNone/>
            </a:pPr>
            <a:r>
              <a:rPr lang="en-US" sz="2000" b="1" dirty="0">
                <a:solidFill>
                  <a:srgbClr val="000000"/>
                </a:solidFill>
                <a:latin typeface="Courier New"/>
              </a:rPr>
              <a:t>	</a:t>
            </a:r>
            <a:r>
              <a:rPr lang="en-US" sz="2000" b="1" dirty="0" err="1" smtClean="0">
                <a:solidFill>
                  <a:srgbClr val="000000"/>
                </a:solidFill>
                <a:latin typeface="Courier New"/>
              </a:rPr>
              <a:t>err_sys</a:t>
            </a:r>
            <a:r>
              <a:rPr lang="en-US" sz="2000" b="1" dirty="0">
                <a:solidFill>
                  <a:srgbClr val="000000"/>
                </a:solidFill>
                <a:latin typeface="Courier New"/>
              </a:rPr>
              <a:t>("write error"); </a:t>
            </a:r>
            <a:endParaRPr lang="en-US" sz="2000" b="1" dirty="0" smtClean="0">
              <a:solidFill>
                <a:srgbClr val="000000"/>
              </a:solidFill>
              <a:latin typeface="Courier New"/>
            </a:endParaRPr>
          </a:p>
          <a:p>
            <a:pPr marL="0" indent="0">
              <a:buNone/>
            </a:pPr>
            <a:r>
              <a:rPr lang="en-US" sz="2000" b="1" dirty="0" smtClean="0">
                <a:solidFill>
                  <a:srgbClr val="000000"/>
                </a:solidFill>
                <a:latin typeface="Courier New"/>
              </a:rPr>
              <a:t>} else </a:t>
            </a:r>
          </a:p>
          <a:p>
            <a:pPr marL="0" indent="0">
              <a:buNone/>
            </a:pPr>
            <a:r>
              <a:rPr lang="en-US" sz="2000" b="1" dirty="0" smtClean="0">
                <a:solidFill>
                  <a:srgbClr val="000000"/>
                </a:solidFill>
                <a:latin typeface="Courier New"/>
              </a:rPr>
              <a:t>{ </a:t>
            </a:r>
            <a:r>
              <a:rPr lang="en-US" sz="2000" b="1" dirty="0">
                <a:solidFill>
                  <a:srgbClr val="000000"/>
                </a:solidFill>
                <a:latin typeface="Courier New"/>
              </a:rPr>
              <a:t>if (write(STDOUT_FILENO, "invalid </a:t>
            </a:r>
            <a:r>
              <a:rPr lang="en-US" sz="2000" b="1" dirty="0" err="1">
                <a:solidFill>
                  <a:srgbClr val="000000"/>
                </a:solidFill>
                <a:latin typeface="Courier New"/>
              </a:rPr>
              <a:t>args</a:t>
            </a:r>
            <a:r>
              <a:rPr lang="en-US" sz="2000" b="1" dirty="0">
                <a:solidFill>
                  <a:srgbClr val="000000"/>
                </a:solidFill>
                <a:latin typeface="Courier New"/>
              </a:rPr>
              <a:t>\n", 13) != 13) </a:t>
            </a:r>
            <a:r>
              <a:rPr lang="en-US" sz="2000" b="1" dirty="0" smtClean="0">
                <a:solidFill>
                  <a:srgbClr val="000000"/>
                </a:solidFill>
                <a:latin typeface="Courier New"/>
              </a:rPr>
              <a:t>	</a:t>
            </a:r>
            <a:r>
              <a:rPr lang="en-US" sz="2000" b="1" dirty="0" err="1" smtClean="0">
                <a:solidFill>
                  <a:srgbClr val="000000"/>
                </a:solidFill>
                <a:latin typeface="Courier New"/>
              </a:rPr>
              <a:t>err_sys</a:t>
            </a:r>
            <a:r>
              <a:rPr lang="en-US" sz="2000" b="1" dirty="0">
                <a:solidFill>
                  <a:srgbClr val="000000"/>
                </a:solidFill>
                <a:latin typeface="Courier New"/>
              </a:rPr>
              <a:t>("write error"); </a:t>
            </a:r>
            <a:endParaRPr lang="en-US" sz="2000" b="1" dirty="0" smtClean="0">
              <a:solidFill>
                <a:srgbClr val="000000"/>
              </a:solidFill>
              <a:latin typeface="Courier New"/>
            </a:endParaRPr>
          </a:p>
          <a:p>
            <a:pPr marL="0" indent="0">
              <a:buNone/>
            </a:pPr>
            <a:r>
              <a:rPr lang="en-US" sz="2000" b="1" dirty="0" smtClean="0">
                <a:solidFill>
                  <a:srgbClr val="000000"/>
                </a:solidFill>
                <a:latin typeface="Courier New"/>
              </a:rPr>
              <a:t>} </a:t>
            </a:r>
          </a:p>
          <a:p>
            <a:pPr marL="0" indent="0">
              <a:buNone/>
            </a:pPr>
            <a:r>
              <a:rPr lang="en-US" sz="2000" b="1" dirty="0" smtClean="0">
                <a:solidFill>
                  <a:srgbClr val="000000"/>
                </a:solidFill>
                <a:latin typeface="Courier New"/>
              </a:rPr>
              <a:t>} </a:t>
            </a:r>
            <a:r>
              <a:rPr lang="en-US" sz="2000" b="1" dirty="0">
                <a:solidFill>
                  <a:srgbClr val="000000"/>
                </a:solidFill>
                <a:latin typeface="Courier New"/>
              </a:rPr>
              <a:t>exit(0); } </a:t>
            </a:r>
          </a:p>
        </p:txBody>
      </p:sp>
    </p:spTree>
    <p:extLst>
      <p:ext uri="{BB962C8B-B14F-4D97-AF65-F5344CB8AC3E}">
        <p14:creationId xmlns:p14="http://schemas.microsoft.com/office/powerpoint/2010/main" xmlns="" val="1831342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FIFOs </a:t>
            </a:r>
            <a:endParaRPr lang="en-US" dirty="0"/>
          </a:p>
        </p:txBody>
      </p:sp>
      <p:sp>
        <p:nvSpPr>
          <p:cNvPr id="3" name="Content Placeholder 2"/>
          <p:cNvSpPr>
            <a:spLocks noGrp="1"/>
          </p:cNvSpPr>
          <p:nvPr>
            <p:ph idx="1"/>
          </p:nvPr>
        </p:nvSpPr>
        <p:spPr>
          <a:xfrm>
            <a:off x="228600" y="914400"/>
            <a:ext cx="8763000" cy="5638800"/>
          </a:xfrm>
        </p:spPr>
        <p:txBody>
          <a:bodyPr>
            <a:normAutofit/>
          </a:bodyPr>
          <a:lstStyle/>
          <a:p>
            <a:r>
              <a:rPr lang="en-US" sz="2400" dirty="0" smtClean="0"/>
              <a:t>FIFOs </a:t>
            </a:r>
            <a:r>
              <a:rPr lang="en-US" sz="2400" dirty="0"/>
              <a:t>are sometimes called named pipes. Pipes can be used only between related processes when a common ancestor has created </a:t>
            </a:r>
            <a:r>
              <a:rPr lang="en-US" sz="2400" dirty="0" smtClean="0"/>
              <a:t>	the </a:t>
            </a:r>
            <a:r>
              <a:rPr lang="en-US" sz="2400" dirty="0"/>
              <a:t>pipe.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8200" y="2209800"/>
            <a:ext cx="7475540" cy="99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533400" y="3428999"/>
            <a:ext cx="8301830" cy="2585323"/>
          </a:xfrm>
          <a:prstGeom prst="rect">
            <a:avLst/>
          </a:prstGeom>
        </p:spPr>
        <p:txBody>
          <a:bodyPr wrap="square">
            <a:spAutoFit/>
          </a:bodyPr>
          <a:lstStyle/>
          <a:p>
            <a:pPr algn="just"/>
            <a:r>
              <a:rPr lang="en-US" dirty="0"/>
              <a:t>Returns: 0 if OK, 1 on error </a:t>
            </a:r>
            <a:endParaRPr lang="en-US" dirty="0" smtClean="0"/>
          </a:p>
          <a:p>
            <a:pPr algn="just"/>
            <a:r>
              <a:rPr lang="en-US" dirty="0" smtClean="0"/>
              <a:t>Once </a:t>
            </a:r>
            <a:r>
              <a:rPr lang="en-US" dirty="0"/>
              <a:t>we have used </a:t>
            </a:r>
            <a:r>
              <a:rPr lang="en-US" dirty="0" err="1"/>
              <a:t>mkfifo</a:t>
            </a:r>
            <a:r>
              <a:rPr lang="en-US" dirty="0"/>
              <a:t> to create a FIFO, we open it using open. </a:t>
            </a:r>
            <a:endParaRPr lang="en-US" dirty="0" smtClean="0"/>
          </a:p>
          <a:p>
            <a:pPr algn="just"/>
            <a:r>
              <a:rPr lang="en-US" dirty="0" smtClean="0"/>
              <a:t>When </a:t>
            </a:r>
            <a:r>
              <a:rPr lang="en-US" dirty="0"/>
              <a:t>we open a FIFO, the </a:t>
            </a:r>
            <a:r>
              <a:rPr lang="en-US" dirty="0" err="1"/>
              <a:t>nonblocking</a:t>
            </a:r>
            <a:r>
              <a:rPr lang="en-US" dirty="0"/>
              <a:t> flag (O_NONBLOCK) affects what happens. </a:t>
            </a:r>
          </a:p>
          <a:p>
            <a:pPr algn="just"/>
            <a:r>
              <a:rPr lang="en-US" dirty="0" smtClean="0"/>
              <a:t>	In </a:t>
            </a:r>
            <a:r>
              <a:rPr lang="en-US" dirty="0"/>
              <a:t>the normal case (O_NONBLOCK not specified), an open for read-only blocks until some other process opens the FIFO for writing. Similarly, an open for write-only blocks until some other process opens the FIFO for reading. </a:t>
            </a:r>
          </a:p>
          <a:p>
            <a:pPr algn="just"/>
            <a:r>
              <a:rPr lang="en-US" dirty="0" smtClean="0"/>
              <a:t>	If </a:t>
            </a:r>
            <a:r>
              <a:rPr lang="en-US" dirty="0"/>
              <a:t>O_NONBLOCK is specified, an open for read-only returns immediately. But an open for write-only returns 1 with </a:t>
            </a:r>
            <a:r>
              <a:rPr lang="en-US" dirty="0" err="1"/>
              <a:t>errno</a:t>
            </a:r>
            <a:r>
              <a:rPr lang="en-US" dirty="0"/>
              <a:t> set to ENXIO if no process has the FIFO open for reading. </a:t>
            </a:r>
          </a:p>
        </p:txBody>
      </p:sp>
    </p:spTree>
    <p:extLst>
      <p:ext uri="{BB962C8B-B14F-4D97-AF65-F5344CB8AC3E}">
        <p14:creationId xmlns:p14="http://schemas.microsoft.com/office/powerpoint/2010/main" xmlns="" val="2553236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839200" cy="6172200"/>
          </a:xfrm>
        </p:spPr>
        <p:txBody>
          <a:bodyPr>
            <a:normAutofit/>
          </a:bodyPr>
          <a:lstStyle/>
          <a:p>
            <a:pPr algn="just"/>
            <a:r>
              <a:rPr lang="en-US" sz="2000" dirty="0"/>
              <a:t>There are two uses for FIFOs. </a:t>
            </a:r>
          </a:p>
          <a:p>
            <a:pPr algn="just"/>
            <a:r>
              <a:rPr lang="en-US" sz="2000" dirty="0" smtClean="0"/>
              <a:t>FIFOs </a:t>
            </a:r>
            <a:r>
              <a:rPr lang="en-US" sz="2000" dirty="0"/>
              <a:t>are used by shell commands to pass data from one shell pipeline to another without creating intermediate temporary files. </a:t>
            </a:r>
          </a:p>
          <a:p>
            <a:pPr algn="just"/>
            <a:r>
              <a:rPr lang="en-US" sz="2000" dirty="0" smtClean="0"/>
              <a:t>FIFOs </a:t>
            </a:r>
            <a:r>
              <a:rPr lang="en-US" sz="2000" dirty="0"/>
              <a:t>are used as rendezvous points in client-server applications to pass data between the clients and the servers. </a:t>
            </a:r>
          </a:p>
          <a:p>
            <a:r>
              <a:rPr lang="en-US" sz="2000" b="1" dirty="0"/>
              <a:t>Example Using FIFOs to Duplicate Output Streams </a:t>
            </a:r>
            <a:endParaRPr lang="en-US" sz="2000" dirty="0"/>
          </a:p>
          <a:p>
            <a:r>
              <a:rPr lang="en-US" sz="2000" dirty="0"/>
              <a:t>FIFOs can be used to duplicate an output stream in a series of shell commands. </a:t>
            </a:r>
            <a:endParaRPr lang="en-US" sz="2000" dirty="0" smtClean="0"/>
          </a:p>
          <a:p>
            <a:r>
              <a:rPr lang="en-US" sz="2000" dirty="0" smtClean="0"/>
              <a:t>This </a:t>
            </a:r>
            <a:r>
              <a:rPr lang="en-US" sz="2000" dirty="0"/>
              <a:t>prevents writing the data to an intermediate disk file. </a:t>
            </a:r>
            <a:endParaRPr lang="en-US" sz="2000" dirty="0" smtClean="0"/>
          </a:p>
          <a:p>
            <a:r>
              <a:rPr lang="en-US" sz="2000" dirty="0" smtClean="0"/>
              <a:t>Consider </a:t>
            </a:r>
            <a:r>
              <a:rPr lang="en-US" sz="2000" dirty="0"/>
              <a:t>a procedure that needs to process a filtered input stream twice. Figure </a:t>
            </a:r>
            <a:r>
              <a:rPr lang="en-US" sz="2000" dirty="0" smtClean="0"/>
              <a:t>shows </a:t>
            </a:r>
            <a:r>
              <a:rPr lang="en-US" sz="2000" dirty="0"/>
              <a:t>this arrangement.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67000" y="3876838"/>
            <a:ext cx="3733800" cy="2058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83382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a:t>With a FIFO and the UNIX program tee(1), we can accomplish this procedure without using a temporary file. (The tee program copies its standard input to both its standard output and to the file named on its command line.) </a:t>
            </a:r>
            <a:endParaRPr lang="en-US" sz="2400" dirty="0" smtClean="0"/>
          </a:p>
          <a:p>
            <a:pPr marL="0" indent="0" algn="just">
              <a:buNone/>
            </a:pPr>
            <a:r>
              <a:rPr lang="en-US" sz="2400" dirty="0" err="1" smtClean="0"/>
              <a:t>mkfifo</a:t>
            </a:r>
            <a:r>
              <a:rPr lang="en-US" sz="2400" dirty="0" smtClean="0"/>
              <a:t> </a:t>
            </a:r>
            <a:r>
              <a:rPr lang="en-US" sz="2400" dirty="0"/>
              <a:t>fifo1 </a:t>
            </a:r>
            <a:endParaRPr lang="en-US" sz="2400" dirty="0" smtClean="0"/>
          </a:p>
          <a:p>
            <a:pPr marL="0" indent="0" algn="just">
              <a:buNone/>
            </a:pPr>
            <a:r>
              <a:rPr lang="en-US" sz="2400" dirty="0" smtClean="0"/>
              <a:t>prog3 </a:t>
            </a:r>
            <a:r>
              <a:rPr lang="en-US" sz="2400" dirty="0"/>
              <a:t>&lt; fifo1 &amp; </a:t>
            </a:r>
            <a:endParaRPr lang="en-US" sz="2400" dirty="0" smtClean="0"/>
          </a:p>
          <a:p>
            <a:pPr marL="0" indent="0" algn="just">
              <a:buNone/>
            </a:pPr>
            <a:r>
              <a:rPr lang="en-US" sz="2400" dirty="0" smtClean="0"/>
              <a:t>prog1 </a:t>
            </a:r>
            <a:r>
              <a:rPr lang="en-US" sz="2400" dirty="0"/>
              <a:t>&lt; </a:t>
            </a:r>
            <a:r>
              <a:rPr lang="en-US" sz="2400" dirty="0" err="1"/>
              <a:t>infile</a:t>
            </a:r>
            <a:r>
              <a:rPr lang="en-US" sz="2400" dirty="0"/>
              <a:t> | tee fifo1 | prog2</a:t>
            </a:r>
          </a:p>
        </p:txBody>
      </p:sp>
    </p:spTree>
    <p:extLst>
      <p:ext uri="{BB962C8B-B14F-4D97-AF65-F5344CB8AC3E}">
        <p14:creationId xmlns:p14="http://schemas.microsoft.com/office/powerpoint/2010/main" xmlns="" val="4024366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10600" cy="5791200"/>
          </a:xfrm>
        </p:spPr>
        <p:txBody>
          <a:bodyPr>
            <a:normAutofit/>
          </a:bodyPr>
          <a:lstStyle/>
          <a:p>
            <a:r>
              <a:rPr lang="en-US" sz="2400" dirty="0"/>
              <a:t>We create the FIFO and then start prog3 in the background, reading from the FIFO. We then start prog1 and use tee to send its input to both the FIFO and prog2. Figure </a:t>
            </a:r>
            <a:r>
              <a:rPr lang="en-US" sz="2400" dirty="0" smtClean="0"/>
              <a:t>shows </a:t>
            </a:r>
            <a:r>
              <a:rPr lang="en-US" sz="2400" dirty="0"/>
              <a:t>the process arrangement.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19200" y="2286000"/>
            <a:ext cx="6985384" cy="2057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467120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2800" b="1" dirty="0"/>
              <a:t>Example Client-Server Communication Using a FIFO </a:t>
            </a:r>
            <a:r>
              <a:rPr lang="en-US" sz="2800" dirty="0"/>
              <a:t/>
            </a:r>
            <a:br>
              <a:rPr lang="en-US" sz="2800" dirty="0"/>
            </a:br>
            <a:endParaRPr lang="en-US" sz="2800" dirty="0"/>
          </a:p>
        </p:txBody>
      </p:sp>
      <p:sp>
        <p:nvSpPr>
          <p:cNvPr id="3" name="Content Placeholder 2"/>
          <p:cNvSpPr>
            <a:spLocks noGrp="1"/>
          </p:cNvSpPr>
          <p:nvPr>
            <p:ph idx="1"/>
          </p:nvPr>
        </p:nvSpPr>
        <p:spPr>
          <a:xfrm>
            <a:off x="228600" y="685800"/>
            <a:ext cx="8839200" cy="6096000"/>
          </a:xfrm>
        </p:spPr>
        <p:txBody>
          <a:bodyPr>
            <a:noAutofit/>
          </a:bodyPr>
          <a:lstStyle/>
          <a:p>
            <a:pPr algn="just"/>
            <a:r>
              <a:rPr lang="en-US" sz="2400" dirty="0" smtClean="0"/>
              <a:t>FIFO’s </a:t>
            </a:r>
            <a:r>
              <a:rPr lang="en-US" sz="2400" dirty="0"/>
              <a:t>can be used to send data between a client and a server. </a:t>
            </a:r>
            <a:endParaRPr lang="en-US" sz="2400" dirty="0" smtClean="0"/>
          </a:p>
          <a:p>
            <a:pPr algn="just"/>
            <a:r>
              <a:rPr lang="en-US" sz="2400" dirty="0" smtClean="0"/>
              <a:t>If </a:t>
            </a:r>
            <a:r>
              <a:rPr lang="en-US" sz="2400" dirty="0"/>
              <a:t>we have a server that is contacted by numerous clients, each client can write its request to a well-known FIFO that the server creates. Since there are multiple writers for the FIFO, the requests sent by the clients to the server need to be less than PIPE_BUF bytes in size. </a:t>
            </a:r>
          </a:p>
          <a:p>
            <a:pPr algn="just"/>
            <a:r>
              <a:rPr lang="en-US" sz="2400" dirty="0" smtClean="0"/>
              <a:t>A </a:t>
            </a:r>
            <a:r>
              <a:rPr lang="en-US" sz="2400" dirty="0"/>
              <a:t>single FIFO can’t be used, as the clients would never know when to read their response versus responses for other clients. One solution is for each client to send its process ID with the request. The server then creates a unique FIFO for each client, using a pathname based on the </a:t>
            </a:r>
            <a:r>
              <a:rPr lang="en-US" sz="2400" dirty="0" smtClean="0"/>
              <a:t>client’s process </a:t>
            </a:r>
            <a:r>
              <a:rPr lang="en-US" sz="2400" dirty="0"/>
              <a:t>ID. </a:t>
            </a:r>
          </a:p>
          <a:p>
            <a:pPr algn="just"/>
            <a:r>
              <a:rPr lang="en-US" sz="2400" dirty="0" smtClean="0"/>
              <a:t>The </a:t>
            </a:r>
            <a:r>
              <a:rPr lang="en-US" sz="2400" dirty="0"/>
              <a:t>server also must catch SIGPIPE, since it’s possible for a client to send a request and terminate before reading the response, leaving the client-specific FIFO with one writer (the server) and no reader. </a:t>
            </a:r>
          </a:p>
          <a:p>
            <a:pPr algn="just"/>
            <a:endParaRPr lang="en-US" sz="2400" dirty="0"/>
          </a:p>
        </p:txBody>
      </p:sp>
    </p:spTree>
    <p:extLst>
      <p:ext uri="{BB962C8B-B14F-4D97-AF65-F5344CB8AC3E}">
        <p14:creationId xmlns:p14="http://schemas.microsoft.com/office/powerpoint/2010/main" xmlns="" val="42226572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Clients </a:t>
            </a:r>
            <a:r>
              <a:rPr lang="en-US" sz="2800" b="1" dirty="0"/>
              <a:t>sending requests to a server using a FIFO</a:t>
            </a:r>
            <a:br>
              <a:rPr lang="en-US" sz="2800" b="1" dirty="0"/>
            </a:br>
            <a:endParaRPr lang="en-US" sz="2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57400" y="1676400"/>
            <a:ext cx="5181600" cy="45793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72759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91600" cy="6172200"/>
          </a:xfrm>
        </p:spPr>
        <p:txBody>
          <a:bodyPr>
            <a:noAutofit/>
          </a:bodyPr>
          <a:lstStyle/>
          <a:p>
            <a:pPr marL="0" indent="0" algn="just">
              <a:buNone/>
            </a:pPr>
            <a:r>
              <a:rPr lang="en-US" sz="2400" dirty="0"/>
              <a:t>We can make a few statements about the three user IDs that the kernel maintains.</a:t>
            </a:r>
          </a:p>
          <a:p>
            <a:pPr lvl="0" algn="just"/>
            <a:r>
              <a:rPr lang="en-US" sz="2400" dirty="0"/>
              <a:t>Only a </a:t>
            </a:r>
            <a:r>
              <a:rPr lang="en-US" sz="2400" b="1" dirty="0" err="1"/>
              <a:t>superuser</a:t>
            </a:r>
            <a:r>
              <a:rPr lang="en-US" sz="2400" b="1" dirty="0"/>
              <a:t> process can change the real user ID</a:t>
            </a:r>
            <a:r>
              <a:rPr lang="en-US" sz="2400" dirty="0"/>
              <a:t>. Normally, the real user ID is set by the </a:t>
            </a:r>
            <a:r>
              <a:rPr lang="en-US" sz="2400" b="1" dirty="0"/>
              <a:t>login(1) </a:t>
            </a:r>
            <a:r>
              <a:rPr lang="en-US" sz="2400" dirty="0"/>
              <a:t>program when we log in and never changes. Because login is a </a:t>
            </a:r>
            <a:r>
              <a:rPr lang="en-US" sz="2400" dirty="0" err="1"/>
              <a:t>superuser</a:t>
            </a:r>
            <a:r>
              <a:rPr lang="en-US" sz="2400" dirty="0"/>
              <a:t> process, it sets all three user IDs when it calls </a:t>
            </a:r>
            <a:r>
              <a:rPr lang="en-US" sz="2400" dirty="0" err="1"/>
              <a:t>setuid</a:t>
            </a:r>
            <a:r>
              <a:rPr lang="en-US" sz="2400" dirty="0"/>
              <a:t>.</a:t>
            </a:r>
          </a:p>
          <a:p>
            <a:pPr lvl="0" algn="just"/>
            <a:r>
              <a:rPr lang="en-US" sz="2400" dirty="0"/>
              <a:t>The </a:t>
            </a:r>
            <a:r>
              <a:rPr lang="en-US" sz="2400" b="1" dirty="0"/>
              <a:t>effective user ID is set by the exec functions only if the set-user-ID bit is set for the program file.</a:t>
            </a:r>
            <a:r>
              <a:rPr lang="en-US" sz="2400" dirty="0"/>
              <a:t> If the set-user-ID bit is not set, the exec functions leave the effective user ID as its current value. We can call </a:t>
            </a:r>
            <a:r>
              <a:rPr lang="en-US" sz="2400" dirty="0" err="1"/>
              <a:t>setuid</a:t>
            </a:r>
            <a:r>
              <a:rPr lang="en-US" sz="2400" dirty="0"/>
              <a:t> at any time to set the effective user ID to either the real user ID or the saved set-user-ID. Naturally, we can't set the effective user ID to any random value.</a:t>
            </a:r>
          </a:p>
          <a:p>
            <a:pPr lvl="0" algn="just"/>
            <a:r>
              <a:rPr lang="en-US" sz="2400" dirty="0"/>
              <a:t>The saved set-user-ID is copied from the effective user ID by </a:t>
            </a:r>
            <a:r>
              <a:rPr lang="en-US" sz="2400" b="1" dirty="0"/>
              <a:t>exec</a:t>
            </a:r>
            <a:r>
              <a:rPr lang="en-US" sz="2400" dirty="0"/>
              <a:t>. If the file's set-user-ID bit is set, this copy is saved after exec stores the effective user ID from the file's user ID.</a:t>
            </a:r>
          </a:p>
          <a:p>
            <a:pPr algn="just"/>
            <a:endParaRPr lang="en-US" sz="2400" dirty="0"/>
          </a:p>
        </p:txBody>
      </p:sp>
      <p:sp>
        <p:nvSpPr>
          <p:cNvPr id="4" name="Footer Placeholder 3"/>
          <p:cNvSpPr>
            <a:spLocks noGrp="1"/>
          </p:cNvSpPr>
          <p:nvPr>
            <p:ph type="ftr" sz="quarter" idx="11"/>
          </p:nvPr>
        </p:nvSpPr>
        <p:spPr/>
        <p:txBody>
          <a:bodyPr/>
          <a:lstStyle/>
          <a:p>
            <a:r>
              <a:rPr lang="en-US" smtClean="0"/>
              <a:t>Dr Rekha B Venkatapur, Prof &amp; Head, CSE</a:t>
            </a:r>
            <a:endParaRPr lang="en-US"/>
          </a:p>
        </p:txBody>
      </p:sp>
    </p:spTree>
    <p:extLst>
      <p:ext uri="{BB962C8B-B14F-4D97-AF65-F5344CB8AC3E}">
        <p14:creationId xmlns:p14="http://schemas.microsoft.com/office/powerpoint/2010/main" xmlns="" val="3196826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Client-server communication using FIFOs</a:t>
            </a:r>
            <a:r>
              <a:rPr lang="en-US" sz="2800" dirty="0"/>
              <a:t/>
            </a:r>
            <a:br>
              <a:rPr lang="en-US" sz="2800" dirty="0"/>
            </a:br>
            <a:endParaRPr lang="en-US" sz="28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193340" y="1295400"/>
            <a:ext cx="6416841" cy="48767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862587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74178" y="1981200"/>
            <a:ext cx="5813570"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24000" y="3352800"/>
            <a:ext cx="5034643" cy="281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796886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u="sng" dirty="0"/>
              <a:t>MESSAGE </a:t>
            </a:r>
            <a:r>
              <a:rPr lang="en-US" b="1" u="sng" dirty="0" smtClean="0"/>
              <a:t>QUEUES</a:t>
            </a:r>
            <a:endParaRPr lang="en-US" dirty="0"/>
          </a:p>
        </p:txBody>
      </p:sp>
      <p:sp>
        <p:nvSpPr>
          <p:cNvPr id="3" name="Content Placeholder 2"/>
          <p:cNvSpPr>
            <a:spLocks noGrp="1"/>
          </p:cNvSpPr>
          <p:nvPr>
            <p:ph idx="1"/>
          </p:nvPr>
        </p:nvSpPr>
        <p:spPr>
          <a:xfrm>
            <a:off x="152400" y="914400"/>
            <a:ext cx="8991600" cy="5867400"/>
          </a:xfrm>
        </p:spPr>
        <p:txBody>
          <a:bodyPr>
            <a:noAutofit/>
          </a:bodyPr>
          <a:lstStyle/>
          <a:p>
            <a:pPr algn="just"/>
            <a:r>
              <a:rPr lang="en-US" sz="2800" dirty="0" smtClean="0"/>
              <a:t>A </a:t>
            </a:r>
            <a:r>
              <a:rPr lang="en-US" sz="2800" dirty="0"/>
              <a:t>message queue is a linked list of messages stored within the kernel and identified by a message queue identifier. </a:t>
            </a:r>
            <a:endParaRPr lang="en-US" sz="2800" dirty="0" smtClean="0"/>
          </a:p>
          <a:p>
            <a:pPr algn="just"/>
            <a:r>
              <a:rPr lang="en-US" sz="2800" dirty="0" smtClean="0"/>
              <a:t>A </a:t>
            </a:r>
            <a:r>
              <a:rPr lang="en-US" sz="2800" dirty="0"/>
              <a:t>new queue is created or an existing queue opened by </a:t>
            </a:r>
            <a:r>
              <a:rPr lang="en-US" sz="2800" dirty="0" err="1">
                <a:solidFill>
                  <a:srgbClr val="FF0000"/>
                </a:solidFill>
              </a:rPr>
              <a:t>msgget</a:t>
            </a:r>
            <a:r>
              <a:rPr lang="en-US" sz="2800" dirty="0"/>
              <a:t>. </a:t>
            </a:r>
            <a:endParaRPr lang="en-US" sz="2800" dirty="0" smtClean="0"/>
          </a:p>
          <a:p>
            <a:pPr algn="just"/>
            <a:r>
              <a:rPr lang="en-US" sz="2800" dirty="0" smtClean="0"/>
              <a:t>New </a:t>
            </a:r>
            <a:r>
              <a:rPr lang="en-US" sz="2800" dirty="0"/>
              <a:t>messages are added to the end of a queue by </a:t>
            </a:r>
            <a:r>
              <a:rPr lang="en-US" sz="2800" dirty="0" err="1">
                <a:solidFill>
                  <a:srgbClr val="FF0000"/>
                </a:solidFill>
              </a:rPr>
              <a:t>msgsnd</a:t>
            </a:r>
            <a:r>
              <a:rPr lang="en-US" sz="2800" dirty="0"/>
              <a:t>. </a:t>
            </a:r>
            <a:endParaRPr lang="en-US" sz="2800" dirty="0" smtClean="0"/>
          </a:p>
          <a:p>
            <a:pPr algn="just"/>
            <a:r>
              <a:rPr lang="en-US" sz="2800" dirty="0" smtClean="0"/>
              <a:t>Every </a:t>
            </a:r>
            <a:r>
              <a:rPr lang="en-US" sz="2800" dirty="0"/>
              <a:t>message has a </a:t>
            </a:r>
            <a:endParaRPr lang="en-US" sz="2800" dirty="0" smtClean="0"/>
          </a:p>
          <a:p>
            <a:pPr lvl="1" algn="just"/>
            <a:r>
              <a:rPr lang="en-US" sz="2400" dirty="0" smtClean="0"/>
              <a:t>positive </a:t>
            </a:r>
            <a:r>
              <a:rPr lang="en-US" sz="2400" dirty="0"/>
              <a:t>long integer type field, </a:t>
            </a:r>
            <a:endParaRPr lang="en-US" sz="2400" dirty="0" smtClean="0"/>
          </a:p>
          <a:p>
            <a:pPr lvl="1" algn="just"/>
            <a:r>
              <a:rPr lang="en-US" sz="2400" dirty="0" smtClean="0"/>
              <a:t>a </a:t>
            </a:r>
            <a:r>
              <a:rPr lang="en-US" sz="2400" dirty="0"/>
              <a:t>non-negative length, </a:t>
            </a:r>
            <a:endParaRPr lang="en-US" sz="2400" dirty="0" smtClean="0"/>
          </a:p>
          <a:p>
            <a:pPr lvl="1" algn="just"/>
            <a:r>
              <a:rPr lang="en-US" sz="2400" dirty="0" smtClean="0"/>
              <a:t>actual </a:t>
            </a:r>
            <a:r>
              <a:rPr lang="en-US" sz="2400" dirty="0"/>
              <a:t>data bytes (corresponding to the length), </a:t>
            </a:r>
            <a:endParaRPr lang="en-US" sz="2400" dirty="0" smtClean="0"/>
          </a:p>
          <a:p>
            <a:pPr lvl="1" algn="just"/>
            <a:r>
              <a:rPr lang="en-US" sz="2400" dirty="0" smtClean="0"/>
              <a:t>All this is specified </a:t>
            </a:r>
            <a:r>
              <a:rPr lang="en-US" sz="2400" dirty="0"/>
              <a:t>to </a:t>
            </a:r>
            <a:r>
              <a:rPr lang="en-US" sz="2400" dirty="0" err="1"/>
              <a:t>msgsnd</a:t>
            </a:r>
            <a:r>
              <a:rPr lang="en-US" sz="2400" dirty="0"/>
              <a:t> when the message is added to a </a:t>
            </a:r>
            <a:r>
              <a:rPr lang="en-US" sz="2400" dirty="0" smtClean="0"/>
              <a:t>queue.</a:t>
            </a:r>
          </a:p>
          <a:p>
            <a:pPr algn="just"/>
            <a:r>
              <a:rPr lang="en-US" sz="2800" dirty="0" smtClean="0"/>
              <a:t>Messages </a:t>
            </a:r>
            <a:r>
              <a:rPr lang="en-US" sz="2800" dirty="0"/>
              <a:t>are fetched from a queue by </a:t>
            </a:r>
            <a:r>
              <a:rPr lang="en-US" sz="2800" dirty="0" err="1">
                <a:solidFill>
                  <a:srgbClr val="FF0000"/>
                </a:solidFill>
              </a:rPr>
              <a:t>msgrcv</a:t>
            </a:r>
            <a:r>
              <a:rPr lang="en-US" sz="2800" dirty="0"/>
              <a:t>. </a:t>
            </a:r>
          </a:p>
        </p:txBody>
      </p:sp>
    </p:spTree>
    <p:extLst>
      <p:ext uri="{BB962C8B-B14F-4D97-AF65-F5344CB8AC3E}">
        <p14:creationId xmlns:p14="http://schemas.microsoft.com/office/powerpoint/2010/main" xmlns="" val="31467789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535312" y="686470"/>
            <a:ext cx="7523249" cy="15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409574" y="381000"/>
            <a:ext cx="8582026" cy="461665"/>
          </a:xfrm>
          <a:prstGeom prst="rect">
            <a:avLst/>
          </a:prstGeom>
        </p:spPr>
        <p:txBody>
          <a:bodyPr wrap="square">
            <a:spAutoFit/>
          </a:bodyPr>
          <a:lstStyle/>
          <a:p>
            <a:r>
              <a:rPr lang="en-US" sz="2400" dirty="0"/>
              <a:t>Each queue has the following </a:t>
            </a:r>
            <a:r>
              <a:rPr lang="en-US" sz="2400" dirty="0" err="1"/>
              <a:t>msqid_ds</a:t>
            </a:r>
            <a:r>
              <a:rPr lang="en-US" sz="2400" dirty="0"/>
              <a:t> structure associated with it:</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8599" y="2209800"/>
            <a:ext cx="8136677"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516676" y="4038600"/>
            <a:ext cx="8322524" cy="2554545"/>
          </a:xfrm>
          <a:prstGeom prst="rect">
            <a:avLst/>
          </a:prstGeom>
        </p:spPr>
        <p:txBody>
          <a:bodyPr wrap="square">
            <a:spAutoFit/>
          </a:bodyPr>
          <a:lstStyle/>
          <a:p>
            <a:pPr algn="just"/>
            <a:r>
              <a:rPr lang="en-US" sz="2000" dirty="0"/>
              <a:t>When a new queue is created, the following members of the </a:t>
            </a:r>
            <a:r>
              <a:rPr lang="en-US" sz="2000" dirty="0" err="1">
                <a:solidFill>
                  <a:srgbClr val="FF0000"/>
                </a:solidFill>
              </a:rPr>
              <a:t>msqid_ds</a:t>
            </a:r>
            <a:r>
              <a:rPr lang="en-US" sz="2000" dirty="0"/>
              <a:t> structure are initialized. </a:t>
            </a:r>
          </a:p>
          <a:p>
            <a:pPr marL="342900" indent="-342900" algn="just">
              <a:buFont typeface="Arial" pitchFamily="34" charset="0"/>
              <a:buChar char="•"/>
            </a:pPr>
            <a:r>
              <a:rPr lang="en-US" sz="2000" dirty="0"/>
              <a:t>The </a:t>
            </a:r>
            <a:r>
              <a:rPr lang="en-US" sz="2000" dirty="0" err="1"/>
              <a:t>ipc_perm</a:t>
            </a:r>
            <a:r>
              <a:rPr lang="en-US" sz="2000" dirty="0"/>
              <a:t> structure is initialized. The mode member of this structure is set to the corresponding permission bits of flag. </a:t>
            </a:r>
          </a:p>
          <a:p>
            <a:pPr marL="342900" indent="-342900" algn="just">
              <a:buFont typeface="Arial" pitchFamily="34" charset="0"/>
              <a:buChar char="•"/>
            </a:pPr>
            <a:r>
              <a:rPr lang="en-US" sz="2000" dirty="0" err="1"/>
              <a:t>msg_qnum</a:t>
            </a:r>
            <a:r>
              <a:rPr lang="en-US" sz="2000" dirty="0"/>
              <a:t>, </a:t>
            </a:r>
            <a:r>
              <a:rPr lang="en-US" sz="2000" dirty="0" err="1"/>
              <a:t>msg_lspid</a:t>
            </a:r>
            <a:r>
              <a:rPr lang="en-US" sz="2000" dirty="0"/>
              <a:t>, </a:t>
            </a:r>
            <a:r>
              <a:rPr lang="en-US" sz="2000" dirty="0" err="1"/>
              <a:t>msg_lrpid</a:t>
            </a:r>
            <a:r>
              <a:rPr lang="en-US" sz="2000" dirty="0"/>
              <a:t>, </a:t>
            </a:r>
            <a:r>
              <a:rPr lang="en-US" sz="2000" dirty="0" err="1"/>
              <a:t>msg_stime</a:t>
            </a:r>
            <a:r>
              <a:rPr lang="en-US" sz="2000" dirty="0"/>
              <a:t>, and </a:t>
            </a:r>
            <a:r>
              <a:rPr lang="en-US" sz="2000" dirty="0" err="1"/>
              <a:t>msg_rtime</a:t>
            </a:r>
            <a:r>
              <a:rPr lang="en-US" sz="2000" dirty="0"/>
              <a:t> are all set to 0. </a:t>
            </a:r>
          </a:p>
          <a:p>
            <a:pPr marL="342900" indent="-342900" algn="just">
              <a:buFont typeface="Arial" pitchFamily="34" charset="0"/>
              <a:buChar char="•"/>
            </a:pPr>
            <a:r>
              <a:rPr lang="en-US" sz="2000" dirty="0" err="1"/>
              <a:t>msg_ctime</a:t>
            </a:r>
            <a:r>
              <a:rPr lang="en-US" sz="2000" dirty="0"/>
              <a:t> is set to the current time. </a:t>
            </a:r>
          </a:p>
          <a:p>
            <a:pPr marL="342900" indent="-342900" algn="just">
              <a:buFont typeface="Arial" pitchFamily="34" charset="0"/>
              <a:buChar char="•"/>
            </a:pPr>
            <a:r>
              <a:rPr lang="en-US" sz="2000" dirty="0" err="1"/>
              <a:t>msg_qbytes</a:t>
            </a:r>
            <a:r>
              <a:rPr lang="en-US" sz="2000" dirty="0"/>
              <a:t> is set to the system limit </a:t>
            </a:r>
          </a:p>
        </p:txBody>
      </p:sp>
    </p:spTree>
    <p:extLst>
      <p:ext uri="{BB962C8B-B14F-4D97-AF65-F5344CB8AC3E}">
        <p14:creationId xmlns:p14="http://schemas.microsoft.com/office/powerpoint/2010/main" xmlns="" val="3784784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81013" y="3962400"/>
            <a:ext cx="8229600" cy="2308324"/>
          </a:xfrm>
          <a:prstGeom prst="rect">
            <a:avLst/>
          </a:prstGeom>
        </p:spPr>
        <p:txBody>
          <a:bodyPr wrap="square">
            <a:spAutoFit/>
          </a:bodyPr>
          <a:lstStyle/>
          <a:p>
            <a:pPr algn="just"/>
            <a:r>
              <a:rPr lang="en-US" sz="2000" dirty="0" smtClean="0"/>
              <a:t>The </a:t>
            </a:r>
            <a:r>
              <a:rPr lang="en-US" sz="2000" dirty="0"/>
              <a:t>first argument, key, recognizes the message queue. The key can be either an </a:t>
            </a:r>
            <a:r>
              <a:rPr lang="en-US" sz="2000" b="1" dirty="0"/>
              <a:t>arbitrary value </a:t>
            </a:r>
            <a:r>
              <a:rPr lang="en-US" sz="2000" dirty="0"/>
              <a:t>or one that can be derived from the library function </a:t>
            </a:r>
            <a:r>
              <a:rPr lang="en-US" sz="2000" b="1" dirty="0" err="1"/>
              <a:t>ftok</a:t>
            </a:r>
            <a:r>
              <a:rPr lang="en-US" sz="2000" b="1" dirty="0"/>
              <a:t>().</a:t>
            </a:r>
          </a:p>
          <a:p>
            <a:pPr algn="just"/>
            <a:r>
              <a:rPr lang="en-US" sz="2000" dirty="0"/>
              <a:t>The second argument, </a:t>
            </a:r>
            <a:r>
              <a:rPr lang="en-US" sz="2000" dirty="0" smtClean="0"/>
              <a:t>flag</a:t>
            </a:r>
            <a:r>
              <a:rPr lang="en-US" sz="2000" dirty="0"/>
              <a:t>, specifies the required message queue flag/s such as </a:t>
            </a:r>
            <a:r>
              <a:rPr lang="en-US" sz="2000" b="1" dirty="0"/>
              <a:t>IPC_CREAT (creating message queue if not exists) or IPC_EXCL </a:t>
            </a:r>
            <a:r>
              <a:rPr lang="en-US" sz="2000" dirty="0"/>
              <a:t>(Used with IPC_CREAT to create the message queue and the call fails, if the message queue already exists). Need to pass the permissions as well.</a:t>
            </a:r>
          </a:p>
        </p:txBody>
      </p:sp>
      <p:sp>
        <p:nvSpPr>
          <p:cNvPr id="5" name="Rectangle 4"/>
          <p:cNvSpPr/>
          <p:nvPr/>
        </p:nvSpPr>
        <p:spPr>
          <a:xfrm>
            <a:off x="228600" y="152400"/>
            <a:ext cx="8734426" cy="1200329"/>
          </a:xfrm>
          <a:prstGeom prst="rect">
            <a:avLst/>
          </a:prstGeom>
        </p:spPr>
        <p:txBody>
          <a:bodyPr wrap="square">
            <a:spAutoFit/>
          </a:bodyPr>
          <a:lstStyle/>
          <a:p>
            <a:r>
              <a:rPr lang="en-US" sz="2400" dirty="0"/>
              <a:t>This structure defines the current status of the queue. The first function normally called is </a:t>
            </a:r>
            <a:r>
              <a:rPr lang="en-US" sz="2400" dirty="0" err="1"/>
              <a:t>msgget</a:t>
            </a:r>
            <a:r>
              <a:rPr lang="en-US" sz="2400" dirty="0"/>
              <a:t> to either open an existing queue or create a new queue. </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71600" y="1828800"/>
            <a:ext cx="4610099"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Rectangle 6"/>
          <p:cNvSpPr/>
          <p:nvPr/>
        </p:nvSpPr>
        <p:spPr>
          <a:xfrm>
            <a:off x="1371600" y="3276600"/>
            <a:ext cx="4800481" cy="400110"/>
          </a:xfrm>
          <a:prstGeom prst="rect">
            <a:avLst/>
          </a:prstGeom>
        </p:spPr>
        <p:txBody>
          <a:bodyPr wrap="none">
            <a:spAutoFit/>
          </a:bodyPr>
          <a:lstStyle/>
          <a:p>
            <a:r>
              <a:rPr lang="en-US" sz="2000" dirty="0"/>
              <a:t>Returns: message queue ID if OK, 1 on error </a:t>
            </a:r>
          </a:p>
        </p:txBody>
      </p:sp>
    </p:spTree>
    <p:extLst>
      <p:ext uri="{BB962C8B-B14F-4D97-AF65-F5344CB8AC3E}">
        <p14:creationId xmlns:p14="http://schemas.microsoft.com/office/powerpoint/2010/main" xmlns="" val="36008927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
            <a:ext cx="8686800" cy="2286000"/>
          </a:xfrm>
        </p:spPr>
        <p:txBody>
          <a:bodyPr>
            <a:normAutofit lnSpcReduction="10000"/>
          </a:bodyPr>
          <a:lstStyle/>
          <a:p>
            <a:r>
              <a:rPr lang="en-US" sz="2800" dirty="0"/>
              <a:t>On success, </a:t>
            </a:r>
            <a:r>
              <a:rPr lang="en-US" sz="2800" dirty="0" err="1"/>
              <a:t>msgget</a:t>
            </a:r>
            <a:r>
              <a:rPr lang="en-US" sz="2800" dirty="0"/>
              <a:t> returns the non-negative queue ID. This value is then used with the other three message queue functions</a:t>
            </a:r>
            <a:r>
              <a:rPr lang="en-US" sz="2800" dirty="0" smtClean="0"/>
              <a:t>.</a:t>
            </a:r>
          </a:p>
          <a:p>
            <a:r>
              <a:rPr lang="en-US" sz="2800" dirty="0" smtClean="0"/>
              <a:t>The </a:t>
            </a:r>
            <a:r>
              <a:rPr lang="en-US" sz="2800" dirty="0" err="1"/>
              <a:t>msgctl</a:t>
            </a:r>
            <a:r>
              <a:rPr lang="en-US" sz="2800" dirty="0"/>
              <a:t> function performs various operations on a queue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2425" y="2133600"/>
            <a:ext cx="852496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381000" y="3200400"/>
            <a:ext cx="8524960" cy="1200329"/>
          </a:xfrm>
          <a:prstGeom prst="rect">
            <a:avLst/>
          </a:prstGeom>
        </p:spPr>
        <p:txBody>
          <a:bodyPr wrap="square">
            <a:spAutoFit/>
          </a:bodyPr>
          <a:lstStyle/>
          <a:p>
            <a:r>
              <a:rPr lang="en-US" sz="2400" dirty="0"/>
              <a:t>Returns: 0 if OK, 1 on error. </a:t>
            </a:r>
            <a:endParaRPr lang="en-US" sz="2400" dirty="0" smtClean="0"/>
          </a:p>
          <a:p>
            <a:r>
              <a:rPr lang="en-US" sz="2400" dirty="0" smtClean="0"/>
              <a:t>The </a:t>
            </a:r>
            <a:r>
              <a:rPr lang="en-US" sz="2400" dirty="0" err="1"/>
              <a:t>cmd</a:t>
            </a:r>
            <a:r>
              <a:rPr lang="en-US" sz="2400" dirty="0"/>
              <a:t> argument specifies the command to be performed on the queue specified by </a:t>
            </a:r>
            <a:r>
              <a:rPr lang="en-US" sz="2400" dirty="0" err="1"/>
              <a:t>msqid</a:t>
            </a:r>
            <a:r>
              <a:rPr lang="en-US" sz="2400" dirty="0"/>
              <a:t>. </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04800" y="4559440"/>
            <a:ext cx="7315200" cy="21355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655881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8534400" cy="523220"/>
          </a:xfrm>
          <a:prstGeom prst="rect">
            <a:avLst/>
          </a:prstGeom>
        </p:spPr>
        <p:txBody>
          <a:bodyPr wrap="square">
            <a:spAutoFit/>
          </a:bodyPr>
          <a:lstStyle/>
          <a:p>
            <a:r>
              <a:rPr lang="en-US" sz="2800" dirty="0"/>
              <a:t>Data is placed onto a message queue by calling </a:t>
            </a:r>
            <a:r>
              <a:rPr lang="en-US" sz="2800" dirty="0" err="1"/>
              <a:t>msgsnd</a:t>
            </a:r>
            <a:r>
              <a:rPr lang="en-US" sz="2800" dirty="0"/>
              <a:t>. </a:t>
            </a: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932" y="990600"/>
            <a:ext cx="8220807"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228600" y="1828800"/>
            <a:ext cx="8839200" cy="3416320"/>
          </a:xfrm>
          <a:prstGeom prst="rect">
            <a:avLst/>
          </a:prstGeom>
        </p:spPr>
        <p:txBody>
          <a:bodyPr wrap="square">
            <a:spAutoFit/>
          </a:bodyPr>
          <a:lstStyle/>
          <a:p>
            <a:pPr algn="just"/>
            <a:r>
              <a:rPr lang="en-US" sz="2400" dirty="0"/>
              <a:t>Returns: 0 if OK, 1 on error. </a:t>
            </a:r>
            <a:endParaRPr lang="en-US" sz="2400" dirty="0" smtClean="0"/>
          </a:p>
          <a:p>
            <a:pPr algn="just"/>
            <a:r>
              <a:rPr lang="en-US" sz="2400" dirty="0"/>
              <a:t>This system call sends/appends a message into the message queue (System V). Following arguments need to be passed −</a:t>
            </a:r>
          </a:p>
          <a:p>
            <a:pPr marL="800100" lvl="1" indent="-342900" algn="just">
              <a:buFont typeface="Arial" pitchFamily="34" charset="0"/>
              <a:buChar char="•"/>
            </a:pPr>
            <a:r>
              <a:rPr lang="en-US" sz="2400" dirty="0"/>
              <a:t>The first argument, </a:t>
            </a:r>
            <a:r>
              <a:rPr lang="en-US" sz="2400" dirty="0" err="1" smtClean="0"/>
              <a:t>msqid</a:t>
            </a:r>
            <a:r>
              <a:rPr lang="en-US" sz="2400" dirty="0"/>
              <a:t>, recognizes the message queue i.e., message queue identifier. The identifier value is received upon the success of </a:t>
            </a:r>
            <a:r>
              <a:rPr lang="en-US" sz="2400" dirty="0" err="1"/>
              <a:t>msgget</a:t>
            </a:r>
            <a:r>
              <a:rPr lang="en-US" sz="2400" dirty="0"/>
              <a:t>()</a:t>
            </a:r>
          </a:p>
          <a:p>
            <a:pPr marL="800100" lvl="1" indent="-342900" algn="just">
              <a:buFont typeface="Arial" pitchFamily="34" charset="0"/>
              <a:buChar char="•"/>
            </a:pPr>
            <a:r>
              <a:rPr lang="en-US" sz="2400" dirty="0"/>
              <a:t>The second argument, </a:t>
            </a:r>
            <a:r>
              <a:rPr lang="en-US" sz="2400" dirty="0" err="1" smtClean="0"/>
              <a:t>ptr</a:t>
            </a:r>
            <a:r>
              <a:rPr lang="en-US" sz="2400" dirty="0" smtClean="0"/>
              <a:t>, </a:t>
            </a:r>
            <a:r>
              <a:rPr lang="en-US" sz="2400" dirty="0"/>
              <a:t>is the pointer to the message, sent to the caller, defined in the structure of the following form −</a:t>
            </a:r>
          </a:p>
          <a:p>
            <a:pPr algn="just"/>
            <a:endParaRPr lang="en-US" sz="2400" dirty="0"/>
          </a:p>
        </p:txBody>
      </p:sp>
      <p:sp>
        <p:nvSpPr>
          <p:cNvPr id="8" name="Rectangle 7"/>
          <p:cNvSpPr/>
          <p:nvPr/>
        </p:nvSpPr>
        <p:spPr>
          <a:xfrm>
            <a:off x="733425" y="5105400"/>
            <a:ext cx="6172200" cy="1631216"/>
          </a:xfrm>
          <a:prstGeom prst="rect">
            <a:avLst/>
          </a:prstGeom>
        </p:spPr>
        <p:txBody>
          <a:bodyPr wrap="square">
            <a:spAutoFit/>
          </a:bodyPr>
          <a:lstStyle/>
          <a:p>
            <a:r>
              <a:rPr lang="en-US" sz="2000" b="1" dirty="0" err="1"/>
              <a:t>struct</a:t>
            </a:r>
            <a:r>
              <a:rPr lang="en-US" sz="2000" b="1" dirty="0"/>
              <a:t> </a:t>
            </a:r>
            <a:r>
              <a:rPr lang="en-US" sz="2000" b="1" dirty="0" err="1"/>
              <a:t>mymesg</a:t>
            </a:r>
            <a:r>
              <a:rPr lang="en-US" sz="2000" b="1" dirty="0"/>
              <a:t> </a:t>
            </a:r>
            <a:endParaRPr lang="en-US" sz="2000" b="1" dirty="0" smtClean="0"/>
          </a:p>
          <a:p>
            <a:r>
              <a:rPr lang="en-US" sz="2000" b="1" dirty="0" smtClean="0"/>
              <a:t>{ </a:t>
            </a:r>
          </a:p>
          <a:p>
            <a:r>
              <a:rPr lang="en-US" sz="2000" b="1" dirty="0" smtClean="0"/>
              <a:t>long </a:t>
            </a:r>
            <a:r>
              <a:rPr lang="en-US" sz="2000" b="1" dirty="0" err="1"/>
              <a:t>mtype</a:t>
            </a:r>
            <a:r>
              <a:rPr lang="en-US" sz="2000" b="1" dirty="0"/>
              <a:t>; /* positive message type */ </a:t>
            </a:r>
            <a:endParaRPr lang="en-US" sz="2000" b="1" dirty="0" smtClean="0"/>
          </a:p>
          <a:p>
            <a:r>
              <a:rPr lang="en-US" sz="2000" b="1" dirty="0" smtClean="0"/>
              <a:t>char </a:t>
            </a:r>
            <a:r>
              <a:rPr lang="en-US" sz="2000" b="1" dirty="0" err="1"/>
              <a:t>mtext</a:t>
            </a:r>
            <a:r>
              <a:rPr lang="en-US" sz="2000" b="1" dirty="0"/>
              <a:t>[512]; /* message data, of length </a:t>
            </a:r>
            <a:r>
              <a:rPr lang="en-US" sz="2000" b="1" dirty="0" err="1"/>
              <a:t>nbytes</a:t>
            </a:r>
            <a:r>
              <a:rPr lang="en-US" sz="2000" b="1" dirty="0"/>
              <a:t> */ </a:t>
            </a:r>
            <a:endParaRPr lang="en-US" sz="2000" b="1" dirty="0" smtClean="0"/>
          </a:p>
          <a:p>
            <a:r>
              <a:rPr lang="en-US" sz="2000" b="1" dirty="0"/>
              <a:t>}</a:t>
            </a:r>
            <a:endParaRPr lang="en-US" sz="2000" dirty="0"/>
          </a:p>
        </p:txBody>
      </p:sp>
    </p:spTree>
    <p:extLst>
      <p:ext uri="{BB962C8B-B14F-4D97-AF65-F5344CB8AC3E}">
        <p14:creationId xmlns:p14="http://schemas.microsoft.com/office/powerpoint/2010/main" xmlns="" val="799735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0" y="1120676"/>
            <a:ext cx="8001000" cy="2308324"/>
          </a:xfrm>
          <a:prstGeom prst="rect">
            <a:avLst/>
          </a:prstGeom>
        </p:spPr>
        <p:txBody>
          <a:bodyPr wrap="square">
            <a:spAutoFit/>
          </a:bodyPr>
          <a:lstStyle/>
          <a:p>
            <a:pPr marL="342900" indent="-342900" algn="just">
              <a:buFont typeface="Arial" pitchFamily="34" charset="0"/>
              <a:buChar char="•"/>
            </a:pPr>
            <a:r>
              <a:rPr lang="en-US" sz="2400" dirty="0"/>
              <a:t>The third argument, </a:t>
            </a:r>
            <a:r>
              <a:rPr lang="en-US" sz="2400" dirty="0" err="1" smtClean="0"/>
              <a:t>mbytes</a:t>
            </a:r>
            <a:r>
              <a:rPr lang="en-US" sz="2400" dirty="0" smtClean="0"/>
              <a:t>, </a:t>
            </a:r>
            <a:r>
              <a:rPr lang="en-US" sz="2400" dirty="0"/>
              <a:t>is the size of message (the message should end with a null character)</a:t>
            </a:r>
          </a:p>
          <a:p>
            <a:pPr marL="342900" indent="-342900" algn="just">
              <a:buFont typeface="Arial" pitchFamily="34" charset="0"/>
              <a:buChar char="•"/>
            </a:pPr>
            <a:r>
              <a:rPr lang="en-US" sz="2400" dirty="0"/>
              <a:t>The fourth argument, </a:t>
            </a:r>
            <a:r>
              <a:rPr lang="en-US" sz="2400" dirty="0" smtClean="0"/>
              <a:t>flag, </a:t>
            </a:r>
            <a:r>
              <a:rPr lang="en-US" sz="2400" dirty="0"/>
              <a:t>indicates certain flags such as IPC_NOWAIT (returns immediately when no message is found in queue or MSG_NOERROR (truncates message text, if more than </a:t>
            </a:r>
            <a:r>
              <a:rPr lang="en-US" sz="2400" dirty="0" err="1"/>
              <a:t>msgsz</a:t>
            </a:r>
            <a:r>
              <a:rPr lang="en-US" sz="2400" dirty="0"/>
              <a:t> bytes)</a:t>
            </a:r>
          </a:p>
        </p:txBody>
      </p:sp>
    </p:spTree>
    <p:extLst>
      <p:ext uri="{BB962C8B-B14F-4D97-AF65-F5344CB8AC3E}">
        <p14:creationId xmlns:p14="http://schemas.microsoft.com/office/powerpoint/2010/main" xmlns="" val="15069444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9" name="Picture 5"/>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76609" y="3352800"/>
            <a:ext cx="8914581"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533400" y="228600"/>
            <a:ext cx="6324600" cy="830997"/>
          </a:xfrm>
          <a:prstGeom prst="rect">
            <a:avLst/>
          </a:prstGeom>
        </p:spPr>
        <p:txBody>
          <a:bodyPr wrap="square">
            <a:spAutoFit/>
          </a:bodyPr>
          <a:lstStyle/>
          <a:p>
            <a:r>
              <a:rPr lang="en-US" sz="2400" dirty="0"/>
              <a:t>Messages are retrieved from a queue by </a:t>
            </a:r>
            <a:r>
              <a:rPr lang="en-US" sz="2400" dirty="0" err="1"/>
              <a:t>msgrcv</a:t>
            </a:r>
            <a:r>
              <a:rPr lang="en-US" sz="2400" dirty="0"/>
              <a:t>. </a:t>
            </a:r>
          </a:p>
          <a:p>
            <a:endParaRPr lang="en-US" sz="2400" dirty="0"/>
          </a:p>
        </p:txBody>
      </p:sp>
      <p:pic>
        <p:nvPicPr>
          <p:cNvPr id="6150"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28650" y="1018322"/>
            <a:ext cx="7010400" cy="622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Rectangle 11"/>
          <p:cNvSpPr/>
          <p:nvPr/>
        </p:nvSpPr>
        <p:spPr>
          <a:xfrm>
            <a:off x="762000" y="1828800"/>
            <a:ext cx="7543800" cy="1200329"/>
          </a:xfrm>
          <a:prstGeom prst="rect">
            <a:avLst/>
          </a:prstGeom>
        </p:spPr>
        <p:txBody>
          <a:bodyPr wrap="square">
            <a:spAutoFit/>
          </a:bodyPr>
          <a:lstStyle/>
          <a:p>
            <a:r>
              <a:rPr lang="en-US" sz="2400" dirty="0"/>
              <a:t>Returns: size of data portion of message if OK, 1 on error. </a:t>
            </a:r>
            <a:endParaRPr lang="en-US" sz="2400" dirty="0" smtClean="0"/>
          </a:p>
          <a:p>
            <a:endParaRPr lang="en-US" sz="2400" dirty="0"/>
          </a:p>
          <a:p>
            <a:r>
              <a:rPr lang="en-US" sz="2400" dirty="0" smtClean="0"/>
              <a:t>The </a:t>
            </a:r>
            <a:r>
              <a:rPr lang="en-US" sz="2400" dirty="0"/>
              <a:t>type argument lets us specify which message we want. </a:t>
            </a:r>
          </a:p>
        </p:txBody>
      </p:sp>
    </p:spTree>
    <p:extLst>
      <p:ext uri="{BB962C8B-B14F-4D97-AF65-F5344CB8AC3E}">
        <p14:creationId xmlns:p14="http://schemas.microsoft.com/office/powerpoint/2010/main" xmlns="" val="28426485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Section Problem</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905375" y="1600200"/>
            <a:ext cx="3905250" cy="43693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152400" y="1676400"/>
            <a:ext cx="4572000" cy="3785652"/>
          </a:xfrm>
          <a:prstGeom prst="rect">
            <a:avLst/>
          </a:prstGeom>
        </p:spPr>
        <p:txBody>
          <a:bodyPr>
            <a:spAutoFit/>
          </a:bodyPr>
          <a:lstStyle/>
          <a:p>
            <a:pPr marL="342900" indent="-342900" algn="just">
              <a:buFont typeface="Arial" pitchFamily="34" charset="0"/>
              <a:buChar char="•"/>
            </a:pPr>
            <a:r>
              <a:rPr lang="en-US" sz="2400" dirty="0"/>
              <a:t>The critical section is a code segment where the shared variables can be accessed. </a:t>
            </a:r>
            <a:endParaRPr lang="en-US" sz="2400" dirty="0" smtClean="0"/>
          </a:p>
          <a:p>
            <a:pPr marL="342900" indent="-342900" algn="just">
              <a:buFont typeface="Arial" pitchFamily="34" charset="0"/>
              <a:buChar char="•"/>
            </a:pPr>
            <a:r>
              <a:rPr lang="en-US" sz="2400" dirty="0" smtClean="0"/>
              <a:t>An </a:t>
            </a:r>
            <a:r>
              <a:rPr lang="en-US" sz="2400" dirty="0"/>
              <a:t>atomic action is required in a critical section i.e. only one process can execute in its critical section at a time. </a:t>
            </a:r>
            <a:endParaRPr lang="en-US" sz="2400" dirty="0" smtClean="0"/>
          </a:p>
          <a:p>
            <a:pPr marL="342900" indent="-342900" algn="just">
              <a:buFont typeface="Arial" pitchFamily="34" charset="0"/>
              <a:buChar char="•"/>
            </a:pPr>
            <a:r>
              <a:rPr lang="en-US" sz="2400" dirty="0" smtClean="0"/>
              <a:t>All </a:t>
            </a:r>
            <a:r>
              <a:rPr lang="en-US" sz="2400" dirty="0"/>
              <a:t>the other processes have to wait to execute in their critical sections</a:t>
            </a:r>
            <a:r>
              <a:rPr lang="en-US" sz="2400" dirty="0" smtClean="0"/>
              <a:t>.</a:t>
            </a:r>
            <a:endParaRPr lang="en-US" sz="2400" dirty="0"/>
          </a:p>
        </p:txBody>
      </p:sp>
    </p:spTree>
    <p:extLst>
      <p:ext uri="{BB962C8B-B14F-4D97-AF65-F5344CB8AC3E}">
        <p14:creationId xmlns:p14="http://schemas.microsoft.com/office/powerpoint/2010/main" xmlns="" val="814881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4319" y="838200"/>
            <a:ext cx="9119681" cy="121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076" y="1524000"/>
            <a:ext cx="9104135"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304800" y="3048000"/>
            <a:ext cx="8305800" cy="646331"/>
          </a:xfrm>
          <a:prstGeom prst="rect">
            <a:avLst/>
          </a:prstGeom>
        </p:spPr>
        <p:txBody>
          <a:bodyPr wrap="square">
            <a:spAutoFit/>
          </a:bodyPr>
          <a:lstStyle/>
          <a:p>
            <a:r>
              <a:rPr lang="en-US" b="1" u="sng" dirty="0" err="1"/>
              <a:t>setreuid</a:t>
            </a:r>
            <a:r>
              <a:rPr lang="en-US" b="1" u="sng" dirty="0"/>
              <a:t> and </a:t>
            </a:r>
            <a:r>
              <a:rPr lang="en-US" b="1" u="sng" dirty="0" err="1"/>
              <a:t>setregid</a:t>
            </a:r>
            <a:r>
              <a:rPr lang="en-US" b="1" u="sng" dirty="0"/>
              <a:t> Functions</a:t>
            </a:r>
            <a:endParaRPr lang="en-US" dirty="0"/>
          </a:p>
          <a:p>
            <a:r>
              <a:rPr lang="en-US" dirty="0"/>
              <a:t>Swapping of the real user ID and the effective user ID with the </a:t>
            </a:r>
            <a:r>
              <a:rPr lang="en-US" dirty="0" err="1"/>
              <a:t>setreuid</a:t>
            </a:r>
            <a:r>
              <a:rPr lang="en-US" dirty="0"/>
              <a:t> function.</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57200" y="3819930"/>
            <a:ext cx="4238625" cy="742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309664" y="4578589"/>
            <a:ext cx="8681936" cy="2031325"/>
          </a:xfrm>
          <a:prstGeom prst="rect">
            <a:avLst/>
          </a:prstGeom>
        </p:spPr>
        <p:txBody>
          <a:bodyPr wrap="square">
            <a:spAutoFit/>
          </a:bodyPr>
          <a:lstStyle/>
          <a:p>
            <a:pPr algn="just"/>
            <a:r>
              <a:rPr lang="en-US" dirty="0"/>
              <a:t>Both return : 0 if OK, -1 on error </a:t>
            </a:r>
            <a:endParaRPr lang="en-US" dirty="0" smtClean="0"/>
          </a:p>
          <a:p>
            <a:pPr algn="just"/>
            <a:r>
              <a:rPr lang="en-US" dirty="0" smtClean="0"/>
              <a:t>We </a:t>
            </a:r>
            <a:r>
              <a:rPr lang="en-US" dirty="0"/>
              <a:t>can supply a value of 1 for any of the arguments to indicate that the corresponding ID should remain unchanged. </a:t>
            </a:r>
            <a:endParaRPr lang="en-US" dirty="0" smtClean="0"/>
          </a:p>
          <a:p>
            <a:pPr algn="just"/>
            <a:r>
              <a:rPr lang="en-US" dirty="0" smtClean="0"/>
              <a:t>The </a:t>
            </a:r>
            <a:r>
              <a:rPr lang="en-US" dirty="0"/>
              <a:t>rule is simple: an unprivileged user can always swap between the real user ID and the effective user ID. </a:t>
            </a:r>
            <a:endParaRPr lang="en-US" dirty="0" smtClean="0"/>
          </a:p>
          <a:p>
            <a:pPr algn="just"/>
            <a:r>
              <a:rPr lang="en-US" dirty="0" smtClean="0"/>
              <a:t>This </a:t>
            </a:r>
            <a:r>
              <a:rPr lang="en-US" dirty="0"/>
              <a:t>allows a set-user-ID program to swap to the user’s normal permissions and swap back again later for set-user- ID operations </a:t>
            </a:r>
          </a:p>
        </p:txBody>
      </p:sp>
      <p:sp>
        <p:nvSpPr>
          <p:cNvPr id="7" name="Footer Placeholder 6"/>
          <p:cNvSpPr>
            <a:spLocks noGrp="1"/>
          </p:cNvSpPr>
          <p:nvPr>
            <p:ph type="ftr" sz="quarter" idx="11"/>
          </p:nvPr>
        </p:nvSpPr>
        <p:spPr/>
        <p:txBody>
          <a:bodyPr/>
          <a:lstStyle/>
          <a:p>
            <a:r>
              <a:rPr lang="en-US" smtClean="0"/>
              <a:t>Dr Rekha B Venkatapur, Prof &amp; Head, CSE</a:t>
            </a:r>
            <a:endParaRPr lang="en-US"/>
          </a:p>
        </p:txBody>
      </p:sp>
    </p:spTree>
    <p:extLst>
      <p:ext uri="{BB962C8B-B14F-4D97-AF65-F5344CB8AC3E}">
        <p14:creationId xmlns:p14="http://schemas.microsoft.com/office/powerpoint/2010/main" xmlns="" val="1605273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SEMAPHORES </a:t>
            </a:r>
            <a:endParaRPr lang="en-US" dirty="0"/>
          </a:p>
        </p:txBody>
      </p:sp>
      <p:sp>
        <p:nvSpPr>
          <p:cNvPr id="3" name="Content Placeholder 2"/>
          <p:cNvSpPr>
            <a:spLocks noGrp="1"/>
          </p:cNvSpPr>
          <p:nvPr>
            <p:ph idx="1"/>
          </p:nvPr>
        </p:nvSpPr>
        <p:spPr/>
        <p:txBody>
          <a:bodyPr>
            <a:normAutofit/>
          </a:bodyPr>
          <a:lstStyle/>
          <a:p>
            <a:pPr algn="just"/>
            <a:r>
              <a:rPr lang="en-US" sz="2600" dirty="0" smtClean="0"/>
              <a:t>A </a:t>
            </a:r>
            <a:r>
              <a:rPr lang="en-US" sz="2600" dirty="0"/>
              <a:t>semaphore is a counter used to provide access to a shared data object for multiple processes. To obtain a shared resource, a process needs to do the following: </a:t>
            </a:r>
          </a:p>
          <a:p>
            <a:pPr marL="800100" lvl="2" indent="0" algn="just">
              <a:buNone/>
            </a:pPr>
            <a:r>
              <a:rPr lang="en-US" dirty="0"/>
              <a:t>1. Test the semaphore that controls the resource. </a:t>
            </a:r>
          </a:p>
          <a:p>
            <a:pPr marL="800100" lvl="2" indent="0" algn="just">
              <a:buNone/>
            </a:pPr>
            <a:r>
              <a:rPr lang="en-US" dirty="0"/>
              <a:t>2. If the value of the semaphore is positive, the process can use the resource. In this case, the process decrements the semaphore value by 1, indicating that it has used one unit of the resource. </a:t>
            </a:r>
          </a:p>
          <a:p>
            <a:pPr marL="800100" lvl="2" indent="0" algn="just">
              <a:buNone/>
            </a:pPr>
            <a:r>
              <a:rPr lang="en-US" dirty="0"/>
              <a:t>3. Otherwise, if the value of the semaphore is 0, the process goes to sleep until the semaphore value is greater than 0. When the process wakes up, it returns to step 1. </a:t>
            </a:r>
          </a:p>
          <a:p>
            <a:endParaRPr lang="en-US" dirty="0"/>
          </a:p>
        </p:txBody>
      </p:sp>
    </p:spTree>
    <p:extLst>
      <p:ext uri="{BB962C8B-B14F-4D97-AF65-F5344CB8AC3E}">
        <p14:creationId xmlns:p14="http://schemas.microsoft.com/office/powerpoint/2010/main" xmlns="" val="1986549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761999" y="152400"/>
            <a:ext cx="827670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746860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dirty="0"/>
              <a:t>When a process is done with a shared resource that is controlled by a semaphore, the semaphore value is incremented by 1</a:t>
            </a:r>
            <a:r>
              <a:rPr lang="en-US" dirty="0" smtClean="0"/>
              <a:t>.</a:t>
            </a:r>
          </a:p>
          <a:p>
            <a:pPr algn="just"/>
            <a:r>
              <a:rPr lang="en-US" dirty="0" smtClean="0"/>
              <a:t>If </a:t>
            </a:r>
            <a:r>
              <a:rPr lang="en-US" dirty="0"/>
              <a:t>any other processes are asleep, waiting for the semaphore, they are awakened. A common form of semaphore is called a </a:t>
            </a:r>
            <a:r>
              <a:rPr lang="en-US" b="1" i="1" dirty="0"/>
              <a:t>binary semaphore</a:t>
            </a:r>
            <a:r>
              <a:rPr lang="en-US" dirty="0"/>
              <a:t>. </a:t>
            </a:r>
            <a:endParaRPr lang="en-US" dirty="0" smtClean="0"/>
          </a:p>
          <a:p>
            <a:pPr algn="just"/>
            <a:r>
              <a:rPr lang="en-US" dirty="0" smtClean="0"/>
              <a:t>It </a:t>
            </a:r>
            <a:r>
              <a:rPr lang="en-US" dirty="0"/>
              <a:t>controls a single resource, and its value is initialized to 1. In general, however, a semaphore can be initialized to any positive value, with the value indicating how many units of the shared resource are available for sharing </a:t>
            </a:r>
          </a:p>
        </p:txBody>
      </p:sp>
    </p:spTree>
    <p:extLst>
      <p:ext uri="{BB962C8B-B14F-4D97-AF65-F5344CB8AC3E}">
        <p14:creationId xmlns:p14="http://schemas.microsoft.com/office/powerpoint/2010/main" xmlns="" val="32557108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9050"/>
            <a:ext cx="8229600" cy="1143000"/>
          </a:xfrm>
        </p:spPr>
        <p:txBody>
          <a:bodyPr/>
          <a:lstStyle/>
          <a:p>
            <a:r>
              <a:rPr lang="en-US" dirty="0" smtClean="0"/>
              <a:t>Semaphore</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990600" y="990600"/>
            <a:ext cx="5867400" cy="5867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622125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
            <a:ext cx="8229600" cy="411162"/>
          </a:xfrm>
        </p:spPr>
        <p:txBody>
          <a:bodyPr>
            <a:normAutofit fontScale="90000"/>
          </a:bodyPr>
          <a:lstStyle/>
          <a:p>
            <a:r>
              <a:rPr lang="en-US" sz="3200" dirty="0" smtClean="0"/>
              <a:t>Binary Semaphore</a:t>
            </a:r>
            <a:endParaRPr lang="en-US" sz="32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685800" y="381000"/>
            <a:ext cx="8153400" cy="6204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993211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762000" y="9525"/>
            <a:ext cx="7396005" cy="67879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329017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00800"/>
          </a:xfrm>
        </p:spPr>
        <p:txBody>
          <a:bodyPr>
            <a:noAutofit/>
          </a:bodyPr>
          <a:lstStyle/>
          <a:p>
            <a:r>
              <a:rPr lang="en-US" sz="2800" dirty="0"/>
              <a:t>XSI semaphores are, unfortunately, more complicated than this. Three features contribute to this unnecessary complication. </a:t>
            </a:r>
          </a:p>
          <a:p>
            <a:pPr marL="400050" lvl="1" indent="0" algn="just">
              <a:buNone/>
            </a:pPr>
            <a:r>
              <a:rPr lang="en-US" sz="2400" dirty="0"/>
              <a:t>1. A semaphore is </a:t>
            </a:r>
            <a:r>
              <a:rPr lang="en-US" sz="2400" b="1" dirty="0"/>
              <a:t>not simply a single non-negative value</a:t>
            </a:r>
            <a:r>
              <a:rPr lang="en-US" sz="2400" dirty="0"/>
              <a:t>. Instead, we have to define a </a:t>
            </a:r>
            <a:r>
              <a:rPr lang="en-US" sz="2400" b="1" dirty="0"/>
              <a:t>semaphore as a set of one or more semaphore values.</a:t>
            </a:r>
            <a:r>
              <a:rPr lang="en-US" sz="2400" dirty="0"/>
              <a:t> When we create a semaphore, we specify the number of values in the set. </a:t>
            </a:r>
          </a:p>
          <a:p>
            <a:pPr marL="400050" lvl="1" indent="0" algn="just">
              <a:buNone/>
            </a:pPr>
            <a:r>
              <a:rPr lang="en-US" sz="2400" dirty="0"/>
              <a:t>2. The creation of a semaphore (</a:t>
            </a:r>
            <a:r>
              <a:rPr lang="en-US" sz="2400" b="1" dirty="0" err="1"/>
              <a:t>semget</a:t>
            </a:r>
            <a:r>
              <a:rPr lang="en-US" sz="2400" dirty="0"/>
              <a:t>) is independent of its initialization (</a:t>
            </a:r>
            <a:r>
              <a:rPr lang="en-US" sz="2400" b="1" dirty="0" err="1"/>
              <a:t>semctl</a:t>
            </a:r>
            <a:r>
              <a:rPr lang="en-US" sz="2400" b="1" dirty="0"/>
              <a:t>)</a:t>
            </a:r>
            <a:r>
              <a:rPr lang="en-US" sz="2400" dirty="0"/>
              <a:t>. This is a </a:t>
            </a:r>
            <a:r>
              <a:rPr lang="en-US" sz="2400" b="1" dirty="0"/>
              <a:t>fatal flaw</a:t>
            </a:r>
            <a:r>
              <a:rPr lang="en-US" sz="2400" dirty="0"/>
              <a:t>, since we cannot atomically create a new semaphore set and initialize all the values in the set. </a:t>
            </a:r>
          </a:p>
          <a:p>
            <a:pPr marL="400050" lvl="1" indent="0" algn="just">
              <a:buNone/>
            </a:pPr>
            <a:r>
              <a:rPr lang="en-US" sz="2400" dirty="0"/>
              <a:t>3. Since all forms of XSI IPC remain in existence even when no process is using them, we have to worry about </a:t>
            </a:r>
            <a:r>
              <a:rPr lang="en-US" sz="2400" b="1" dirty="0"/>
              <a:t>a program that terminates without releasing the semaphores </a:t>
            </a:r>
            <a:r>
              <a:rPr lang="en-US" sz="2400" dirty="0"/>
              <a:t>it has been allocated. The undo feature that we describe later is supposed to handle this. </a:t>
            </a:r>
          </a:p>
          <a:p>
            <a:pPr marL="400050" lvl="1" indent="0" algn="just">
              <a:buNone/>
            </a:pPr>
            <a:endParaRPr lang="en-US" sz="2400" dirty="0"/>
          </a:p>
        </p:txBody>
      </p:sp>
    </p:spTree>
    <p:extLst>
      <p:ext uri="{BB962C8B-B14F-4D97-AF65-F5344CB8AC3E}">
        <p14:creationId xmlns:p14="http://schemas.microsoft.com/office/powerpoint/2010/main" xmlns="" val="10769900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69202"/>
            <a:ext cx="8839200" cy="4525963"/>
          </a:xfrm>
        </p:spPr>
        <p:txBody>
          <a:bodyPr>
            <a:normAutofit/>
          </a:bodyPr>
          <a:lstStyle/>
          <a:p>
            <a:r>
              <a:rPr lang="en-US" sz="2400" dirty="0"/>
              <a:t>The kernel maintains a </a:t>
            </a:r>
            <a:r>
              <a:rPr lang="en-US" sz="2400" dirty="0" err="1"/>
              <a:t>semid_ds</a:t>
            </a:r>
            <a:r>
              <a:rPr lang="en-US" sz="2400" dirty="0"/>
              <a:t> structure for each semaphore set: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47725" y="838200"/>
            <a:ext cx="7674997" cy="2057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655072" y="2971800"/>
            <a:ext cx="8412728" cy="1015663"/>
          </a:xfrm>
          <a:prstGeom prst="rect">
            <a:avLst/>
          </a:prstGeom>
        </p:spPr>
        <p:txBody>
          <a:bodyPr wrap="square">
            <a:spAutoFit/>
          </a:bodyPr>
          <a:lstStyle/>
          <a:p>
            <a:r>
              <a:rPr lang="en-US" sz="2000" dirty="0"/>
              <a:t>Each semaphore is represented by an anonymous structure containing at least the following members</a:t>
            </a:r>
            <a:r>
              <a:rPr lang="en-US" sz="2000" dirty="0" smtClean="0"/>
              <a:t>:</a:t>
            </a:r>
          </a:p>
          <a:p>
            <a:r>
              <a:rPr lang="en-US" sz="2000" dirty="0" smtClean="0"/>
              <a:t> </a:t>
            </a:r>
            <a:r>
              <a:rPr lang="en-US" sz="2000" b="1" dirty="0" err="1"/>
              <a:t>struct</a:t>
            </a:r>
            <a:r>
              <a:rPr lang="en-US" sz="2000" b="1" dirty="0"/>
              <a:t> { </a:t>
            </a:r>
            <a:endParaRPr lang="en-US" sz="2000"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84204" y="4104680"/>
            <a:ext cx="7802038" cy="17627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014963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57200" y="657285"/>
            <a:ext cx="4802348" cy="670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381000" y="228600"/>
            <a:ext cx="6400800" cy="400110"/>
          </a:xfrm>
          <a:prstGeom prst="rect">
            <a:avLst/>
          </a:prstGeom>
        </p:spPr>
        <p:txBody>
          <a:bodyPr wrap="square">
            <a:spAutoFit/>
          </a:bodyPr>
          <a:lstStyle/>
          <a:p>
            <a:r>
              <a:rPr lang="en-US" sz="2000" dirty="0"/>
              <a:t>The first function to call is </a:t>
            </a:r>
            <a:r>
              <a:rPr lang="en-US" sz="2000" b="1" dirty="0" err="1"/>
              <a:t>semget</a:t>
            </a:r>
            <a:r>
              <a:rPr lang="en-US" sz="2000" dirty="0"/>
              <a:t> to obtain a semaphore ID. </a:t>
            </a:r>
          </a:p>
        </p:txBody>
      </p:sp>
      <p:sp>
        <p:nvSpPr>
          <p:cNvPr id="5" name="Rectangle 4"/>
          <p:cNvSpPr/>
          <p:nvPr/>
        </p:nvSpPr>
        <p:spPr>
          <a:xfrm>
            <a:off x="520944" y="4343400"/>
            <a:ext cx="8165855" cy="2246769"/>
          </a:xfrm>
          <a:prstGeom prst="rect">
            <a:avLst/>
          </a:prstGeom>
        </p:spPr>
        <p:txBody>
          <a:bodyPr wrap="square">
            <a:spAutoFit/>
          </a:bodyPr>
          <a:lstStyle/>
          <a:p>
            <a:pPr algn="just"/>
            <a:r>
              <a:rPr lang="en-US" sz="2000" dirty="0" smtClean="0"/>
              <a:t>When </a:t>
            </a:r>
            <a:r>
              <a:rPr lang="en-US" sz="2000" dirty="0"/>
              <a:t>a new set is created, the following members of the </a:t>
            </a:r>
            <a:r>
              <a:rPr lang="en-US" sz="2000" dirty="0" err="1"/>
              <a:t>semid_ds</a:t>
            </a:r>
            <a:r>
              <a:rPr lang="en-US" sz="2000" dirty="0"/>
              <a:t> structure are initialized. </a:t>
            </a:r>
          </a:p>
          <a:p>
            <a:pPr marL="285750" indent="-285750" algn="just">
              <a:buFont typeface="Arial" pitchFamily="34" charset="0"/>
              <a:buChar char="•"/>
            </a:pPr>
            <a:r>
              <a:rPr lang="en-US" sz="2000" dirty="0" smtClean="0"/>
              <a:t>The </a:t>
            </a:r>
            <a:r>
              <a:rPr lang="en-US" sz="2000" dirty="0" err="1"/>
              <a:t>ipc_perm</a:t>
            </a:r>
            <a:r>
              <a:rPr lang="en-US" sz="2000" dirty="0"/>
              <a:t> structure is initialized. The mode member of this structure is set to the corresponding permission bits of flag. </a:t>
            </a:r>
          </a:p>
          <a:p>
            <a:pPr marL="285750" indent="-285750" algn="just">
              <a:buFont typeface="Arial" pitchFamily="34" charset="0"/>
              <a:buChar char="•"/>
            </a:pPr>
            <a:r>
              <a:rPr lang="en-US" sz="2000" dirty="0" err="1" smtClean="0"/>
              <a:t>sem_otime</a:t>
            </a:r>
            <a:r>
              <a:rPr lang="en-US" sz="2000" dirty="0" smtClean="0"/>
              <a:t> </a:t>
            </a:r>
            <a:r>
              <a:rPr lang="en-US" sz="2000" dirty="0"/>
              <a:t>is set to 0. </a:t>
            </a:r>
          </a:p>
          <a:p>
            <a:pPr marL="285750" indent="-285750" algn="just">
              <a:buFont typeface="Arial" pitchFamily="34" charset="0"/>
              <a:buChar char="•"/>
            </a:pPr>
            <a:r>
              <a:rPr lang="en-US" sz="2000" dirty="0" err="1" smtClean="0"/>
              <a:t>sem_ctime</a:t>
            </a:r>
            <a:r>
              <a:rPr lang="en-US" sz="2000" dirty="0" smtClean="0"/>
              <a:t> </a:t>
            </a:r>
            <a:r>
              <a:rPr lang="en-US" sz="2000" dirty="0"/>
              <a:t>is set to the current time. </a:t>
            </a:r>
          </a:p>
          <a:p>
            <a:pPr marL="285750" indent="-285750" algn="just">
              <a:buFont typeface="Arial" pitchFamily="34" charset="0"/>
              <a:buChar char="•"/>
            </a:pPr>
            <a:r>
              <a:rPr lang="en-US" sz="2000" dirty="0" err="1" smtClean="0"/>
              <a:t>sem_nsems</a:t>
            </a:r>
            <a:r>
              <a:rPr lang="en-US" sz="2000" dirty="0" smtClean="0"/>
              <a:t> </a:t>
            </a:r>
            <a:r>
              <a:rPr lang="en-US" sz="2000" dirty="0"/>
              <a:t>is set to </a:t>
            </a:r>
            <a:r>
              <a:rPr lang="en-US" sz="2000" dirty="0" err="1"/>
              <a:t>nsems</a:t>
            </a:r>
            <a:r>
              <a:rPr lang="en-US" sz="2000" dirty="0"/>
              <a:t>. </a:t>
            </a:r>
          </a:p>
        </p:txBody>
      </p:sp>
      <p:sp>
        <p:nvSpPr>
          <p:cNvPr id="2" name="Rectangle 1"/>
          <p:cNvSpPr/>
          <p:nvPr/>
        </p:nvSpPr>
        <p:spPr>
          <a:xfrm>
            <a:off x="492368" y="1524000"/>
            <a:ext cx="8194431" cy="2554545"/>
          </a:xfrm>
          <a:prstGeom prst="rect">
            <a:avLst/>
          </a:prstGeom>
        </p:spPr>
        <p:txBody>
          <a:bodyPr wrap="square">
            <a:spAutoFit/>
          </a:bodyPr>
          <a:lstStyle/>
          <a:p>
            <a:pPr algn="just"/>
            <a:r>
              <a:rPr lang="en-US" sz="2000" b="1" dirty="0"/>
              <a:t>Returns: semaphore ID if OK, 1 on error </a:t>
            </a:r>
          </a:p>
          <a:p>
            <a:pPr marL="342900" indent="-342900" algn="just">
              <a:buFont typeface="Arial" pitchFamily="34" charset="0"/>
              <a:buChar char="•"/>
            </a:pPr>
            <a:r>
              <a:rPr lang="en-US" sz="2000" dirty="0" smtClean="0"/>
              <a:t>The</a:t>
            </a:r>
            <a:r>
              <a:rPr lang="en-US" sz="2000" dirty="0"/>
              <a:t> </a:t>
            </a:r>
            <a:r>
              <a:rPr lang="en-US" sz="2000" b="1" dirty="0" err="1"/>
              <a:t>semget</a:t>
            </a:r>
            <a:r>
              <a:rPr lang="en-US" sz="2000" dirty="0"/>
              <a:t>() system call returns the semaphore set identifier associated with the argument </a:t>
            </a:r>
            <a:r>
              <a:rPr lang="en-US" sz="2000" i="1" dirty="0"/>
              <a:t>key</a:t>
            </a:r>
            <a:r>
              <a:rPr lang="en-US" sz="2000" dirty="0" smtClean="0"/>
              <a:t>.</a:t>
            </a:r>
          </a:p>
          <a:p>
            <a:pPr marL="342900" indent="-342900" algn="just">
              <a:buFont typeface="Arial" pitchFamily="34" charset="0"/>
              <a:buChar char="•"/>
            </a:pPr>
            <a:r>
              <a:rPr lang="en-US" sz="2000" dirty="0" smtClean="0"/>
              <a:t> </a:t>
            </a:r>
            <a:r>
              <a:rPr lang="en-US" sz="2000" dirty="0"/>
              <a:t>A new set of </a:t>
            </a:r>
            <a:r>
              <a:rPr lang="en-US" sz="2000" i="1" dirty="0" err="1"/>
              <a:t>nsems</a:t>
            </a:r>
            <a:r>
              <a:rPr lang="en-US" sz="2000" dirty="0"/>
              <a:t> semaphores is created if </a:t>
            </a:r>
            <a:r>
              <a:rPr lang="en-US" sz="2000" i="1" dirty="0"/>
              <a:t>key</a:t>
            </a:r>
            <a:r>
              <a:rPr lang="en-US" sz="2000" dirty="0"/>
              <a:t> has the value </a:t>
            </a:r>
            <a:r>
              <a:rPr lang="en-US" sz="2000" b="1" dirty="0"/>
              <a:t>IPC_PRIVATE</a:t>
            </a:r>
            <a:r>
              <a:rPr lang="en-US" sz="2000" dirty="0"/>
              <a:t> or if no existing semaphore set is associated with </a:t>
            </a:r>
            <a:r>
              <a:rPr lang="en-US" sz="2000" i="1" dirty="0"/>
              <a:t>key</a:t>
            </a:r>
            <a:r>
              <a:rPr lang="en-US" sz="2000" dirty="0"/>
              <a:t> and </a:t>
            </a:r>
            <a:r>
              <a:rPr lang="en-US" sz="2000" b="1" dirty="0"/>
              <a:t>IPC_CREAT</a:t>
            </a:r>
            <a:r>
              <a:rPr lang="en-US" sz="2000" dirty="0"/>
              <a:t> is specified in </a:t>
            </a:r>
            <a:r>
              <a:rPr lang="en-US" sz="2000" i="1" dirty="0" smtClean="0"/>
              <a:t>flag</a:t>
            </a:r>
            <a:r>
              <a:rPr lang="en-US" sz="2000" dirty="0" smtClean="0"/>
              <a:t>.</a:t>
            </a:r>
          </a:p>
          <a:p>
            <a:pPr marL="342900" indent="-342900" algn="just">
              <a:buFont typeface="Arial" pitchFamily="34" charset="0"/>
              <a:buChar char="•"/>
            </a:pPr>
            <a:r>
              <a:rPr lang="en-US" sz="2000" dirty="0" smtClean="0"/>
              <a:t>If</a:t>
            </a:r>
            <a:r>
              <a:rPr lang="en-US" sz="2000" dirty="0"/>
              <a:t> </a:t>
            </a:r>
            <a:r>
              <a:rPr lang="en-US" sz="2000" i="1" dirty="0" smtClean="0"/>
              <a:t>flag</a:t>
            </a:r>
            <a:r>
              <a:rPr lang="en-US" sz="2000" dirty="0"/>
              <a:t> specifies both </a:t>
            </a:r>
            <a:r>
              <a:rPr lang="en-US" sz="2000" b="1" dirty="0"/>
              <a:t>IPC_CREAT</a:t>
            </a:r>
            <a:r>
              <a:rPr lang="en-US" sz="2000" dirty="0"/>
              <a:t> and </a:t>
            </a:r>
            <a:r>
              <a:rPr lang="en-US" sz="2000" b="1" dirty="0"/>
              <a:t>IPC_EXCL</a:t>
            </a:r>
            <a:r>
              <a:rPr lang="en-US" sz="2000" dirty="0"/>
              <a:t> and a semaphore set already exists for </a:t>
            </a:r>
            <a:r>
              <a:rPr lang="en-US" sz="2000" i="1" dirty="0"/>
              <a:t>key</a:t>
            </a:r>
            <a:r>
              <a:rPr lang="en-US" sz="2000" dirty="0"/>
              <a:t>, then </a:t>
            </a:r>
            <a:r>
              <a:rPr lang="en-US" sz="2000" b="1" dirty="0" err="1"/>
              <a:t>semget</a:t>
            </a:r>
            <a:r>
              <a:rPr lang="en-US" sz="2000" dirty="0"/>
              <a:t>() fails with </a:t>
            </a:r>
            <a:r>
              <a:rPr lang="en-US" sz="2000" i="1" dirty="0" err="1"/>
              <a:t>errno</a:t>
            </a:r>
            <a:r>
              <a:rPr lang="en-US" sz="2000" dirty="0"/>
              <a:t> set to </a:t>
            </a:r>
            <a:r>
              <a:rPr lang="en-US" sz="2000" b="1" dirty="0"/>
              <a:t>EEXIST</a:t>
            </a:r>
            <a:r>
              <a:rPr lang="en-US" sz="2000" dirty="0"/>
              <a:t>.</a:t>
            </a:r>
          </a:p>
        </p:txBody>
      </p:sp>
    </p:spTree>
    <p:extLst>
      <p:ext uri="{BB962C8B-B14F-4D97-AF65-F5344CB8AC3E}">
        <p14:creationId xmlns:p14="http://schemas.microsoft.com/office/powerpoint/2010/main" xmlns="" val="42076727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a:xfrm>
            <a:off x="457200" y="1600200"/>
            <a:ext cx="8229600" cy="1384995"/>
          </a:xfrm>
          <a:prstGeom prst="rect">
            <a:avLst/>
          </a:prstGeom>
        </p:spPr>
        <p:txBody>
          <a:bodyPr wrap="square">
            <a:spAutoFit/>
          </a:bodyPr>
          <a:lstStyle/>
          <a:p>
            <a:pPr algn="just"/>
            <a:r>
              <a:rPr lang="en-US" sz="2000" dirty="0"/>
              <a:t>The number of semaphores in the set is </a:t>
            </a:r>
            <a:r>
              <a:rPr lang="en-US" sz="2000" dirty="0" err="1"/>
              <a:t>nsems</a:t>
            </a:r>
            <a:r>
              <a:rPr lang="en-US" sz="2000" dirty="0"/>
              <a:t>. If a new set is being created (typically in the server), we must specify </a:t>
            </a:r>
            <a:r>
              <a:rPr lang="en-US" sz="2000" dirty="0" err="1"/>
              <a:t>nsems</a:t>
            </a:r>
            <a:r>
              <a:rPr lang="en-US" sz="2000" dirty="0"/>
              <a:t>. If we are referencing an existing set (a client), we can specify </a:t>
            </a:r>
            <a:r>
              <a:rPr lang="en-US" sz="2000" dirty="0" err="1"/>
              <a:t>nsems</a:t>
            </a:r>
            <a:r>
              <a:rPr lang="en-US" sz="2000" dirty="0"/>
              <a:t> as 0. </a:t>
            </a:r>
            <a:endParaRPr lang="en-US" sz="2000" dirty="0" smtClean="0"/>
          </a:p>
          <a:p>
            <a:pPr algn="just"/>
            <a:r>
              <a:rPr lang="en-US" sz="2000" dirty="0" smtClean="0"/>
              <a:t>The </a:t>
            </a:r>
            <a:r>
              <a:rPr lang="en-US" sz="2000" b="1" dirty="0" err="1"/>
              <a:t>semctl</a:t>
            </a:r>
            <a:r>
              <a:rPr lang="en-US" sz="2000" dirty="0"/>
              <a:t> function is the catchall for various semaphore operations </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8200" y="3200400"/>
            <a:ext cx="7214088"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762000" y="4114800"/>
            <a:ext cx="7620000" cy="1938992"/>
          </a:xfrm>
          <a:prstGeom prst="rect">
            <a:avLst/>
          </a:prstGeom>
        </p:spPr>
        <p:txBody>
          <a:bodyPr wrap="square">
            <a:spAutoFit/>
          </a:bodyPr>
          <a:lstStyle/>
          <a:p>
            <a:pPr marL="285750" indent="-285750" algn="just">
              <a:buFont typeface="Arial" pitchFamily="34" charset="0"/>
              <a:buChar char="•"/>
            </a:pPr>
            <a:r>
              <a:rPr lang="en-US" sz="2000" b="1" dirty="0" err="1"/>
              <a:t>semctl</a:t>
            </a:r>
            <a:r>
              <a:rPr lang="en-US" sz="2000" dirty="0"/>
              <a:t>() performs the control operation specified by </a:t>
            </a:r>
            <a:r>
              <a:rPr lang="en-US" sz="2000" i="1" dirty="0" err="1"/>
              <a:t>cmd</a:t>
            </a:r>
            <a:r>
              <a:rPr lang="en-US" sz="2000" dirty="0"/>
              <a:t> on the semaphore set identified by </a:t>
            </a:r>
            <a:r>
              <a:rPr lang="en-US" sz="2000" i="1" dirty="0" err="1"/>
              <a:t>semid</a:t>
            </a:r>
            <a:r>
              <a:rPr lang="en-US" sz="2000" dirty="0"/>
              <a:t>, or on the </a:t>
            </a:r>
            <a:r>
              <a:rPr lang="en-US" sz="2000" i="1" dirty="0" err="1"/>
              <a:t>semnum</a:t>
            </a:r>
            <a:r>
              <a:rPr lang="en-US" sz="2000" dirty="0" err="1"/>
              <a:t>-th</a:t>
            </a:r>
            <a:r>
              <a:rPr lang="en-US" sz="2000" dirty="0"/>
              <a:t> semaphore of that set. (The semaphores in a set are numbered starting at 0</a:t>
            </a:r>
            <a:r>
              <a:rPr lang="en-US" sz="2000" dirty="0" smtClean="0"/>
              <a:t>.)</a:t>
            </a:r>
          </a:p>
          <a:p>
            <a:pPr marL="285750" indent="-285750" algn="just">
              <a:buFont typeface="Arial" pitchFamily="34" charset="0"/>
              <a:buChar char="•"/>
            </a:pPr>
            <a:r>
              <a:rPr lang="en-US" sz="2000" dirty="0" smtClean="0"/>
              <a:t>This </a:t>
            </a:r>
            <a:r>
              <a:rPr lang="en-US" sz="2000" dirty="0"/>
              <a:t>function has three or four arguments, depending on </a:t>
            </a:r>
            <a:r>
              <a:rPr lang="en-US" sz="2000" i="1" dirty="0"/>
              <a:t>cmd</a:t>
            </a:r>
            <a:r>
              <a:rPr lang="en-US" sz="2000" dirty="0"/>
              <a:t>. </a:t>
            </a:r>
            <a:endParaRPr lang="en-US" sz="2000" dirty="0" smtClean="0"/>
          </a:p>
          <a:p>
            <a:pPr marL="285750" indent="-285750" algn="just">
              <a:buFont typeface="Arial" pitchFamily="34" charset="0"/>
              <a:buChar char="•"/>
            </a:pPr>
            <a:r>
              <a:rPr lang="en-US" sz="2000" dirty="0" smtClean="0"/>
              <a:t>When </a:t>
            </a:r>
            <a:r>
              <a:rPr lang="en-US" sz="2000" dirty="0"/>
              <a:t>there are four, the fourth has the type </a:t>
            </a:r>
            <a:r>
              <a:rPr lang="en-US" sz="2000" i="1" dirty="0"/>
              <a:t>union </a:t>
            </a:r>
            <a:r>
              <a:rPr lang="en-US" sz="2000" i="1" dirty="0" err="1"/>
              <a:t>semun</a:t>
            </a:r>
            <a:r>
              <a:rPr lang="en-US" sz="2000" dirty="0"/>
              <a:t>. The </a:t>
            </a:r>
            <a:r>
              <a:rPr lang="en-US" sz="2000" i="1" dirty="0"/>
              <a:t>calling program</a:t>
            </a:r>
            <a:r>
              <a:rPr lang="en-US" sz="2000" dirty="0"/>
              <a:t> must define this union as follows:</a:t>
            </a:r>
          </a:p>
        </p:txBody>
      </p:sp>
    </p:spTree>
    <p:extLst>
      <p:ext uri="{BB962C8B-B14F-4D97-AF65-F5344CB8AC3E}">
        <p14:creationId xmlns:p14="http://schemas.microsoft.com/office/powerpoint/2010/main" xmlns="" val="3643198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seteuid</a:t>
            </a:r>
            <a:r>
              <a:rPr lang="en-US" b="1" dirty="0"/>
              <a:t> and </a:t>
            </a:r>
            <a:r>
              <a:rPr lang="en-US" b="1" dirty="0" err="1"/>
              <a:t>setegid</a:t>
            </a:r>
            <a:r>
              <a:rPr lang="en-US" b="1" dirty="0"/>
              <a:t> functions : </a:t>
            </a:r>
            <a:endParaRPr lang="en-US" dirty="0"/>
          </a:p>
        </p:txBody>
      </p:sp>
      <p:sp>
        <p:nvSpPr>
          <p:cNvPr id="3" name="Content Placeholder 2"/>
          <p:cNvSpPr>
            <a:spLocks noGrp="1"/>
          </p:cNvSpPr>
          <p:nvPr>
            <p:ph idx="1"/>
          </p:nvPr>
        </p:nvSpPr>
        <p:spPr/>
        <p:txBody>
          <a:bodyPr>
            <a:normAutofit/>
          </a:bodyPr>
          <a:lstStyle/>
          <a:p>
            <a:pPr algn="just"/>
            <a:r>
              <a:rPr lang="en-US" sz="2400" dirty="0" smtClean="0"/>
              <a:t>POSIX.1 </a:t>
            </a:r>
            <a:r>
              <a:rPr lang="en-US" sz="2400" dirty="0"/>
              <a:t>includes the two functions </a:t>
            </a:r>
            <a:r>
              <a:rPr lang="en-US" sz="2400" dirty="0" err="1"/>
              <a:t>seteuid</a:t>
            </a:r>
            <a:r>
              <a:rPr lang="en-US" sz="2400" dirty="0"/>
              <a:t> and </a:t>
            </a:r>
            <a:r>
              <a:rPr lang="en-US" sz="2400" dirty="0" err="1"/>
              <a:t>setegid</a:t>
            </a:r>
            <a:r>
              <a:rPr lang="en-US" sz="2400" dirty="0"/>
              <a:t>. These functions are similar to </a:t>
            </a:r>
            <a:r>
              <a:rPr lang="en-US" sz="2400" dirty="0" err="1"/>
              <a:t>setuid</a:t>
            </a:r>
            <a:r>
              <a:rPr lang="en-US" sz="2400" dirty="0"/>
              <a:t> and </a:t>
            </a:r>
            <a:r>
              <a:rPr lang="en-US" sz="2400" dirty="0" err="1"/>
              <a:t>setgid</a:t>
            </a:r>
            <a:r>
              <a:rPr lang="en-US" sz="2400" dirty="0"/>
              <a:t>, but only the effective user ID or effective group ID is changed.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90600" y="2956230"/>
            <a:ext cx="3810000" cy="1006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457200" y="4191000"/>
            <a:ext cx="8382000" cy="1631216"/>
          </a:xfrm>
          <a:prstGeom prst="rect">
            <a:avLst/>
          </a:prstGeom>
        </p:spPr>
        <p:txBody>
          <a:bodyPr wrap="square">
            <a:spAutoFit/>
          </a:bodyPr>
          <a:lstStyle/>
          <a:p>
            <a:r>
              <a:rPr lang="en-US" sz="2000" dirty="0"/>
              <a:t>Both return : 0 if OK, 1 on error </a:t>
            </a:r>
            <a:endParaRPr lang="en-US" sz="2000" dirty="0" smtClean="0"/>
          </a:p>
          <a:p>
            <a:r>
              <a:rPr lang="en-US" sz="2000" dirty="0" smtClean="0"/>
              <a:t>An </a:t>
            </a:r>
            <a:r>
              <a:rPr lang="en-US" sz="2000" dirty="0"/>
              <a:t>unprivileged user can set its effective user ID to either its real user ID or its saved set-user-ID. </a:t>
            </a:r>
            <a:endParaRPr lang="en-US" sz="2000" dirty="0" smtClean="0"/>
          </a:p>
          <a:p>
            <a:r>
              <a:rPr lang="en-US" sz="2000" dirty="0" smtClean="0"/>
              <a:t>For </a:t>
            </a:r>
            <a:r>
              <a:rPr lang="en-US" sz="2000" dirty="0"/>
              <a:t>a privileged user, only the effective user ID is set to </a:t>
            </a:r>
            <a:r>
              <a:rPr lang="en-US" sz="2000" dirty="0" err="1"/>
              <a:t>uid</a:t>
            </a:r>
            <a:r>
              <a:rPr lang="en-US" sz="2000" dirty="0"/>
              <a:t>. (This differs from the </a:t>
            </a:r>
            <a:r>
              <a:rPr lang="en-US" sz="2000" dirty="0" err="1"/>
              <a:t>setuid</a:t>
            </a:r>
            <a:r>
              <a:rPr lang="en-US" sz="2000" dirty="0"/>
              <a:t> function, which changes all three user IDs.) </a:t>
            </a:r>
          </a:p>
        </p:txBody>
      </p:sp>
      <p:sp>
        <p:nvSpPr>
          <p:cNvPr id="6" name="Footer Placeholder 5"/>
          <p:cNvSpPr>
            <a:spLocks noGrp="1"/>
          </p:cNvSpPr>
          <p:nvPr>
            <p:ph type="ftr" sz="quarter" idx="11"/>
          </p:nvPr>
        </p:nvSpPr>
        <p:spPr/>
        <p:txBody>
          <a:bodyPr/>
          <a:lstStyle/>
          <a:p>
            <a:r>
              <a:rPr lang="en-US" smtClean="0"/>
              <a:t>Dr Rekha B Venkatapur, Prof &amp; Head, CSE</a:t>
            </a:r>
            <a:endParaRPr lang="en-US"/>
          </a:p>
        </p:txBody>
      </p:sp>
    </p:spTree>
    <p:extLst>
      <p:ext uri="{BB962C8B-B14F-4D97-AF65-F5344CB8AC3E}">
        <p14:creationId xmlns:p14="http://schemas.microsoft.com/office/powerpoint/2010/main" xmlns="" val="31450453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975" y="76200"/>
            <a:ext cx="8610600" cy="5715000"/>
          </a:xfrm>
        </p:spPr>
        <p:txBody>
          <a:bodyPr>
            <a:normAutofit/>
          </a:bodyPr>
          <a:lstStyle/>
          <a:p>
            <a:pPr algn="just"/>
            <a:r>
              <a:rPr lang="en-US" sz="2000" dirty="0"/>
              <a:t>The fourth argument is optional, depending on the command requested, and if present, is of type </a:t>
            </a:r>
            <a:r>
              <a:rPr lang="en-US" sz="2000" dirty="0" err="1"/>
              <a:t>semun</a:t>
            </a:r>
            <a:r>
              <a:rPr lang="en-US" sz="2000" dirty="0"/>
              <a:t>, a union of various command-specific arguments: </a:t>
            </a:r>
            <a:endParaRPr lang="en-US" sz="2000" dirty="0" smtClean="0"/>
          </a:p>
          <a:p>
            <a:pPr marL="400050" lvl="1" indent="0" algn="just">
              <a:buNone/>
            </a:pPr>
            <a:r>
              <a:rPr lang="en-US" sz="1800" b="1" dirty="0" smtClean="0"/>
              <a:t>union </a:t>
            </a:r>
            <a:r>
              <a:rPr lang="en-US" sz="1800" b="1" dirty="0" err="1" smtClean="0"/>
              <a:t>semun</a:t>
            </a:r>
            <a:endParaRPr lang="en-US" sz="1800" b="1" dirty="0" smtClean="0"/>
          </a:p>
          <a:p>
            <a:pPr marL="400050" lvl="1" indent="0" algn="just">
              <a:buNone/>
            </a:pPr>
            <a:r>
              <a:rPr lang="en-US" sz="1800" b="1" dirty="0" smtClean="0"/>
              <a:t> {</a:t>
            </a:r>
          </a:p>
          <a:p>
            <a:pPr marL="400050" lvl="1" indent="0" algn="just">
              <a:buNone/>
            </a:pPr>
            <a:r>
              <a:rPr lang="en-US" sz="1800" b="1" dirty="0" smtClean="0"/>
              <a:t> </a:t>
            </a:r>
            <a:r>
              <a:rPr lang="en-US" sz="1800" b="1" dirty="0" err="1"/>
              <a:t>int</a:t>
            </a:r>
            <a:r>
              <a:rPr lang="en-US" sz="1800" b="1" dirty="0"/>
              <a:t> </a:t>
            </a:r>
            <a:r>
              <a:rPr lang="en-US" sz="1800" b="1" dirty="0" err="1"/>
              <a:t>val</a:t>
            </a:r>
            <a:r>
              <a:rPr lang="en-US" sz="1800" b="1" dirty="0"/>
              <a:t>; /* for SETVAL */ </a:t>
            </a:r>
            <a:endParaRPr lang="en-US" sz="1800" b="1" dirty="0" smtClean="0"/>
          </a:p>
          <a:p>
            <a:pPr marL="400050" lvl="1" indent="0" algn="just">
              <a:buNone/>
            </a:pPr>
            <a:r>
              <a:rPr lang="en-US" sz="1800" b="1" dirty="0" err="1" smtClean="0"/>
              <a:t>struct</a:t>
            </a:r>
            <a:r>
              <a:rPr lang="en-US" sz="1800" b="1" dirty="0" smtClean="0"/>
              <a:t> </a:t>
            </a:r>
            <a:r>
              <a:rPr lang="en-US" sz="1800" b="1" dirty="0" err="1"/>
              <a:t>semid_ds</a:t>
            </a:r>
            <a:r>
              <a:rPr lang="en-US" sz="1800" b="1" dirty="0"/>
              <a:t> *</a:t>
            </a:r>
            <a:r>
              <a:rPr lang="en-US" sz="1800" b="1" dirty="0" err="1"/>
              <a:t>buf</a:t>
            </a:r>
            <a:r>
              <a:rPr lang="en-US" sz="1800" b="1" dirty="0"/>
              <a:t>; /* for IPC_STAT and IPC_SET */ </a:t>
            </a:r>
            <a:endParaRPr lang="en-US" sz="1800" b="1" dirty="0" smtClean="0"/>
          </a:p>
          <a:p>
            <a:pPr marL="400050" lvl="1" indent="0" algn="just">
              <a:buNone/>
            </a:pPr>
            <a:r>
              <a:rPr lang="en-US" sz="1800" b="1" dirty="0" smtClean="0"/>
              <a:t>unsigned </a:t>
            </a:r>
            <a:r>
              <a:rPr lang="en-US" sz="1800" b="1" dirty="0"/>
              <a:t>short *array; /* for GETALL and SETALL </a:t>
            </a:r>
            <a:r>
              <a:rPr lang="en-US" sz="1800" b="1" dirty="0" smtClean="0"/>
              <a:t>*/</a:t>
            </a:r>
          </a:p>
          <a:p>
            <a:pPr marL="400050" lvl="1" indent="0" algn="just">
              <a:buNone/>
            </a:pPr>
            <a:r>
              <a:rPr lang="en-US" sz="1800" b="1" dirty="0" smtClean="0"/>
              <a:t> </a:t>
            </a:r>
            <a:r>
              <a:rPr lang="en-US" sz="1800" b="1" dirty="0"/>
              <a:t>}; </a:t>
            </a:r>
            <a:endParaRPr lang="en-US" sz="1800" dirty="0"/>
          </a:p>
        </p:txBody>
      </p:sp>
      <p:pic>
        <p:nvPicPr>
          <p:cNvPr id="4" name="image52.jpeg"/>
          <p:cNvPicPr/>
          <p:nvPr/>
        </p:nvPicPr>
        <p:blipFill>
          <a:blip r:embed="rId2" cstate="print"/>
          <a:stretch>
            <a:fillRect/>
          </a:stretch>
        </p:blipFill>
        <p:spPr>
          <a:xfrm>
            <a:off x="4038600" y="2362200"/>
            <a:ext cx="4953000" cy="3352800"/>
          </a:xfrm>
          <a:prstGeom prst="rect">
            <a:avLst/>
          </a:prstGeom>
        </p:spPr>
      </p:pic>
      <p:sp>
        <p:nvSpPr>
          <p:cNvPr id="2" name="Rectangle 1"/>
          <p:cNvSpPr/>
          <p:nvPr/>
        </p:nvSpPr>
        <p:spPr>
          <a:xfrm>
            <a:off x="523874" y="6020395"/>
            <a:ext cx="8467725" cy="707886"/>
          </a:xfrm>
          <a:prstGeom prst="rect">
            <a:avLst/>
          </a:prstGeom>
        </p:spPr>
        <p:txBody>
          <a:bodyPr wrap="square">
            <a:spAutoFit/>
          </a:bodyPr>
          <a:lstStyle/>
          <a:p>
            <a:r>
              <a:rPr lang="en-US" sz="2000" dirty="0"/>
              <a:t>The </a:t>
            </a:r>
            <a:r>
              <a:rPr lang="en-US" sz="2000" i="1" dirty="0" err="1"/>
              <a:t>cmd</a:t>
            </a:r>
            <a:r>
              <a:rPr lang="en-US" sz="2000" i="1" dirty="0"/>
              <a:t> </a:t>
            </a:r>
            <a:r>
              <a:rPr lang="en-US" sz="2000" dirty="0"/>
              <a:t>argument specifies one of the above ten commands to be performed on the set specified by </a:t>
            </a:r>
            <a:r>
              <a:rPr lang="en-US" sz="2000" dirty="0" err="1"/>
              <a:t>semid</a:t>
            </a:r>
            <a:r>
              <a:rPr lang="en-US" sz="2000" dirty="0"/>
              <a:t>. </a:t>
            </a:r>
          </a:p>
        </p:txBody>
      </p:sp>
    </p:spTree>
    <p:extLst>
      <p:ext uri="{BB962C8B-B14F-4D97-AF65-F5344CB8AC3E}">
        <p14:creationId xmlns:p14="http://schemas.microsoft.com/office/powerpoint/2010/main" xmlns="" val="21295288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763000" cy="4525963"/>
          </a:xfrm>
        </p:spPr>
        <p:txBody>
          <a:bodyPr>
            <a:normAutofit/>
          </a:bodyPr>
          <a:lstStyle/>
          <a:p>
            <a:r>
              <a:rPr lang="en-US" sz="2400" dirty="0" smtClean="0"/>
              <a:t>The </a:t>
            </a:r>
            <a:r>
              <a:rPr lang="en-US" sz="2400" dirty="0"/>
              <a:t>function </a:t>
            </a:r>
            <a:r>
              <a:rPr lang="en-US" sz="2400" dirty="0" err="1"/>
              <a:t>semop</a:t>
            </a:r>
            <a:r>
              <a:rPr lang="en-US" sz="2400" dirty="0"/>
              <a:t> atomically performs an array of operations on a semaphore set. </a:t>
            </a:r>
          </a:p>
        </p:txBody>
      </p:sp>
      <p:sp>
        <p:nvSpPr>
          <p:cNvPr id="4" name="Rectangle 3"/>
          <p:cNvSpPr/>
          <p:nvPr/>
        </p:nvSpPr>
        <p:spPr>
          <a:xfrm>
            <a:off x="914400" y="1066800"/>
            <a:ext cx="6904582" cy="707886"/>
          </a:xfrm>
          <a:prstGeom prst="rect">
            <a:avLst/>
          </a:prstGeom>
        </p:spPr>
        <p:txBody>
          <a:bodyPr wrap="none">
            <a:spAutoFit/>
          </a:bodyPr>
          <a:lstStyle/>
          <a:p>
            <a:r>
              <a:rPr lang="en-US" sz="2000" b="1" dirty="0"/>
              <a:t>#include &lt;sys/</a:t>
            </a:r>
            <a:r>
              <a:rPr lang="en-US" sz="2000" b="1" dirty="0" err="1"/>
              <a:t>sem.h</a:t>
            </a:r>
            <a:r>
              <a:rPr lang="en-US" sz="2000" b="1" dirty="0"/>
              <a:t>&gt; </a:t>
            </a:r>
            <a:endParaRPr lang="en-US" sz="2000" b="1" dirty="0" smtClean="0"/>
          </a:p>
          <a:p>
            <a:r>
              <a:rPr lang="en-US" sz="2000" b="1" dirty="0" err="1"/>
              <a:t>int</a:t>
            </a:r>
            <a:r>
              <a:rPr lang="en-US" sz="2000" b="1" dirty="0"/>
              <a:t> </a:t>
            </a:r>
            <a:r>
              <a:rPr lang="en-US" sz="2000" b="1" dirty="0" err="1"/>
              <a:t>semop</a:t>
            </a:r>
            <a:r>
              <a:rPr lang="en-US" sz="2000" b="1" dirty="0"/>
              <a:t>(</a:t>
            </a:r>
            <a:r>
              <a:rPr lang="en-US" sz="2000" b="1" dirty="0" err="1"/>
              <a:t>int</a:t>
            </a:r>
            <a:r>
              <a:rPr lang="en-US" sz="2000" b="1" dirty="0"/>
              <a:t> </a:t>
            </a:r>
            <a:r>
              <a:rPr lang="en-US" sz="2000" b="1" dirty="0" err="1"/>
              <a:t>semid</a:t>
            </a:r>
            <a:r>
              <a:rPr lang="en-US" sz="2000" b="1" dirty="0"/>
              <a:t>, </a:t>
            </a:r>
            <a:r>
              <a:rPr lang="en-US" sz="2000" b="1" dirty="0" err="1"/>
              <a:t>struct</a:t>
            </a:r>
            <a:r>
              <a:rPr lang="en-US" sz="2000" b="1" dirty="0"/>
              <a:t> </a:t>
            </a:r>
            <a:r>
              <a:rPr lang="en-US" sz="2000" b="1" dirty="0" err="1"/>
              <a:t>sembuf</a:t>
            </a:r>
            <a:r>
              <a:rPr lang="en-US" sz="2000" b="1" dirty="0"/>
              <a:t> </a:t>
            </a:r>
            <a:r>
              <a:rPr lang="en-US" sz="2000" b="1" dirty="0" err="1"/>
              <a:t>semoparray</a:t>
            </a:r>
            <a:r>
              <a:rPr lang="en-US" sz="2000" b="1" dirty="0"/>
              <a:t>[], </a:t>
            </a:r>
            <a:r>
              <a:rPr lang="en-US" sz="2000" b="1" dirty="0" err="1"/>
              <a:t>size_t</a:t>
            </a:r>
            <a:r>
              <a:rPr lang="en-US" sz="2000" b="1" dirty="0"/>
              <a:t> </a:t>
            </a:r>
            <a:r>
              <a:rPr lang="en-US" sz="2000" b="1" dirty="0" err="1"/>
              <a:t>nops</a:t>
            </a:r>
            <a:r>
              <a:rPr lang="en-US" sz="2000" b="1" dirty="0"/>
              <a:t>); </a:t>
            </a:r>
            <a:endParaRPr lang="en-US" sz="2000" dirty="0"/>
          </a:p>
        </p:txBody>
      </p:sp>
      <p:sp>
        <p:nvSpPr>
          <p:cNvPr id="5" name="Rectangle 4"/>
          <p:cNvSpPr/>
          <p:nvPr/>
        </p:nvSpPr>
        <p:spPr>
          <a:xfrm>
            <a:off x="457200" y="1774686"/>
            <a:ext cx="8153400" cy="1015663"/>
          </a:xfrm>
          <a:prstGeom prst="rect">
            <a:avLst/>
          </a:prstGeom>
        </p:spPr>
        <p:txBody>
          <a:bodyPr wrap="square">
            <a:spAutoFit/>
          </a:bodyPr>
          <a:lstStyle/>
          <a:p>
            <a:r>
              <a:rPr lang="en-US" sz="2000" dirty="0"/>
              <a:t>Returns: 0 if OK, 1 on error. </a:t>
            </a:r>
          </a:p>
          <a:p>
            <a:r>
              <a:rPr lang="en-US" sz="2000" dirty="0"/>
              <a:t>The </a:t>
            </a:r>
            <a:r>
              <a:rPr lang="en-US" sz="2000" dirty="0" err="1"/>
              <a:t>semoparray</a:t>
            </a:r>
            <a:r>
              <a:rPr lang="en-US" sz="2000" dirty="0"/>
              <a:t> argument is a pointer to an array of semaphore operations, represented by </a:t>
            </a:r>
            <a:r>
              <a:rPr lang="en-US" sz="2000" dirty="0" err="1"/>
              <a:t>sembuf</a:t>
            </a:r>
            <a:r>
              <a:rPr lang="en-US" sz="2000" dirty="0"/>
              <a:t> structures: </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4879" y="2818924"/>
            <a:ext cx="8911496" cy="11244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583958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629400"/>
          </a:xfrm>
        </p:spPr>
        <p:txBody>
          <a:bodyPr>
            <a:noAutofit/>
          </a:bodyPr>
          <a:lstStyle/>
          <a:p>
            <a:pPr algn="just"/>
            <a:r>
              <a:rPr lang="en-US" sz="2400" dirty="0"/>
              <a:t>The </a:t>
            </a:r>
            <a:r>
              <a:rPr lang="en-US" sz="2400" dirty="0" err="1"/>
              <a:t>nops</a:t>
            </a:r>
            <a:r>
              <a:rPr lang="en-US" sz="2400" dirty="0"/>
              <a:t> argument specifies the number of operations (elements) in the array. The </a:t>
            </a:r>
            <a:r>
              <a:rPr lang="en-US" sz="2400" dirty="0" err="1"/>
              <a:t>sem_op</a:t>
            </a:r>
            <a:r>
              <a:rPr lang="en-US" sz="2400" dirty="0"/>
              <a:t> element operations are values specifying the amount by which the semaphore value is to be changed. </a:t>
            </a:r>
          </a:p>
          <a:p>
            <a:pPr algn="just"/>
            <a:r>
              <a:rPr lang="en-US" sz="2400" dirty="0" smtClean="0"/>
              <a:t>If </a:t>
            </a:r>
            <a:r>
              <a:rPr lang="en-US" sz="2400" dirty="0" err="1"/>
              <a:t>sem_op</a:t>
            </a:r>
            <a:r>
              <a:rPr lang="en-US" sz="2400" dirty="0"/>
              <a:t> is an integer </a:t>
            </a:r>
            <a:r>
              <a:rPr lang="en-US" sz="2400" b="1" i="1" dirty="0"/>
              <a:t>greater than zero</a:t>
            </a:r>
            <a:r>
              <a:rPr lang="en-US" sz="2400" dirty="0"/>
              <a:t>, </a:t>
            </a:r>
            <a:r>
              <a:rPr lang="en-US" sz="2400" dirty="0" err="1"/>
              <a:t>semop</a:t>
            </a:r>
            <a:r>
              <a:rPr lang="en-US" sz="2400" dirty="0"/>
              <a:t> adds the value to the corresponding semaphore element value and awakens all processes that are waiting for the element to increase. </a:t>
            </a:r>
          </a:p>
          <a:p>
            <a:pPr algn="just"/>
            <a:r>
              <a:rPr lang="en-US" sz="2400" dirty="0" smtClean="0"/>
              <a:t>If </a:t>
            </a:r>
            <a:r>
              <a:rPr lang="en-US" sz="2400" dirty="0" err="1"/>
              <a:t>sem_op</a:t>
            </a:r>
            <a:r>
              <a:rPr lang="en-US" sz="2400" dirty="0"/>
              <a:t> is </a:t>
            </a:r>
            <a:r>
              <a:rPr lang="en-US" sz="2400" b="1" i="1" dirty="0"/>
              <a:t>0 </a:t>
            </a:r>
            <a:r>
              <a:rPr lang="en-US" sz="2400" dirty="0"/>
              <a:t>and the semaphore element value is not 0, </a:t>
            </a:r>
            <a:r>
              <a:rPr lang="en-US" sz="2400" dirty="0" err="1"/>
              <a:t>semop</a:t>
            </a:r>
            <a:r>
              <a:rPr lang="en-US" sz="2400" dirty="0"/>
              <a:t> blocks the calling process (waiting for 0) and increments the count of processes waiting for a zero value of that element. </a:t>
            </a:r>
          </a:p>
          <a:p>
            <a:pPr algn="just"/>
            <a:r>
              <a:rPr lang="en-US" sz="2400" dirty="0" smtClean="0"/>
              <a:t>If </a:t>
            </a:r>
            <a:r>
              <a:rPr lang="en-US" sz="2400" dirty="0" err="1"/>
              <a:t>sem_op</a:t>
            </a:r>
            <a:r>
              <a:rPr lang="en-US" sz="2400" dirty="0"/>
              <a:t> is a </a:t>
            </a:r>
            <a:r>
              <a:rPr lang="en-US" sz="2400" b="1" i="1" dirty="0"/>
              <a:t>negative </a:t>
            </a:r>
            <a:r>
              <a:rPr lang="en-US" sz="2400" dirty="0"/>
              <a:t>number, </a:t>
            </a:r>
            <a:r>
              <a:rPr lang="en-US" sz="2400" dirty="0" err="1"/>
              <a:t>semop</a:t>
            </a:r>
            <a:r>
              <a:rPr lang="en-US" sz="2400" dirty="0"/>
              <a:t> adds the </a:t>
            </a:r>
            <a:r>
              <a:rPr lang="en-US" sz="2400" dirty="0" err="1"/>
              <a:t>sem_op</a:t>
            </a:r>
            <a:r>
              <a:rPr lang="en-US" sz="2400" dirty="0"/>
              <a:t> value to the corresponding semaphore element value provided that the result would not be negative. If the operation would make the element value negative, </a:t>
            </a:r>
            <a:r>
              <a:rPr lang="en-US" sz="2400" dirty="0" err="1"/>
              <a:t>semop</a:t>
            </a:r>
            <a:r>
              <a:rPr lang="en-US" sz="2400" dirty="0"/>
              <a:t> blocks the process on the event that the semaphore element value increases. If the resulting value is 0, </a:t>
            </a:r>
            <a:r>
              <a:rPr lang="en-US" sz="2400" dirty="0" err="1"/>
              <a:t>semop</a:t>
            </a:r>
            <a:r>
              <a:rPr lang="en-US" sz="2400" dirty="0"/>
              <a:t> wakes the processes waiting for 0 </a:t>
            </a:r>
          </a:p>
          <a:p>
            <a:pPr algn="just"/>
            <a:endParaRPr lang="en-US" sz="2400" dirty="0"/>
          </a:p>
        </p:txBody>
      </p:sp>
    </p:spTree>
    <p:extLst>
      <p:ext uri="{BB962C8B-B14F-4D97-AF65-F5344CB8AC3E}">
        <p14:creationId xmlns:p14="http://schemas.microsoft.com/office/powerpoint/2010/main" xmlns="" val="292953803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Shared Memory</a:t>
            </a:r>
            <a:endParaRPr lang="en-US" dirty="0"/>
          </a:p>
        </p:txBody>
      </p:sp>
      <p:sp>
        <p:nvSpPr>
          <p:cNvPr id="3" name="Content Placeholder 2"/>
          <p:cNvSpPr>
            <a:spLocks noGrp="1"/>
          </p:cNvSpPr>
          <p:nvPr>
            <p:ph idx="1"/>
          </p:nvPr>
        </p:nvSpPr>
        <p:spPr>
          <a:xfrm>
            <a:off x="228600" y="1295400"/>
            <a:ext cx="8686800" cy="4525963"/>
          </a:xfrm>
        </p:spPr>
        <p:txBody>
          <a:bodyPr>
            <a:noAutofit/>
          </a:bodyPr>
          <a:lstStyle/>
          <a:p>
            <a:pPr algn="just"/>
            <a:r>
              <a:rPr lang="en-US" sz="2800" dirty="0"/>
              <a:t>Shared memory allows two or more processes to share a given region of memory. </a:t>
            </a:r>
            <a:endParaRPr lang="en-US" sz="2800" dirty="0" smtClean="0"/>
          </a:p>
          <a:p>
            <a:pPr algn="just"/>
            <a:r>
              <a:rPr lang="en-US" sz="2800" dirty="0" smtClean="0"/>
              <a:t>This </a:t>
            </a:r>
            <a:r>
              <a:rPr lang="en-US" sz="2800" dirty="0"/>
              <a:t>is the </a:t>
            </a:r>
            <a:r>
              <a:rPr lang="en-US" sz="2800" dirty="0" smtClean="0"/>
              <a:t>fastest form </a:t>
            </a:r>
            <a:r>
              <a:rPr lang="en-US" sz="2800" dirty="0"/>
              <a:t>of IPC, because the data does not need to be copied between the client and the server. </a:t>
            </a:r>
            <a:endParaRPr lang="en-US" sz="2800" dirty="0" smtClean="0"/>
          </a:p>
          <a:p>
            <a:pPr algn="just"/>
            <a:r>
              <a:rPr lang="en-US" sz="2800" dirty="0" smtClean="0"/>
              <a:t>The only restriction in </a:t>
            </a:r>
            <a:r>
              <a:rPr lang="en-US" sz="2800" dirty="0"/>
              <a:t>using shared memory is synchronizing access to a given region among multiple processes. </a:t>
            </a:r>
            <a:endParaRPr lang="en-US" sz="2800" dirty="0" smtClean="0"/>
          </a:p>
          <a:p>
            <a:pPr algn="just"/>
            <a:r>
              <a:rPr lang="en-US" sz="2800" dirty="0" smtClean="0"/>
              <a:t>If the </a:t>
            </a:r>
            <a:r>
              <a:rPr lang="en-US" sz="2800" dirty="0"/>
              <a:t>server is placing data into a shared memory region, the client shouldn't try to access the </a:t>
            </a:r>
            <a:r>
              <a:rPr lang="en-US" sz="2800" dirty="0" smtClean="0"/>
              <a:t>data until </a:t>
            </a:r>
            <a:r>
              <a:rPr lang="en-US" sz="2800" dirty="0"/>
              <a:t>the server is done. </a:t>
            </a:r>
            <a:endParaRPr lang="en-US" sz="2800" dirty="0" smtClean="0"/>
          </a:p>
          <a:p>
            <a:pPr algn="just"/>
            <a:r>
              <a:rPr lang="en-US" sz="2800" dirty="0" smtClean="0"/>
              <a:t>Often</a:t>
            </a:r>
            <a:r>
              <a:rPr lang="en-US" sz="2800" dirty="0"/>
              <a:t>, semaphores are used to synchronize shared memory access</a:t>
            </a:r>
          </a:p>
        </p:txBody>
      </p:sp>
    </p:spTree>
    <p:extLst>
      <p:ext uri="{BB962C8B-B14F-4D97-AF65-F5344CB8AC3E}">
        <p14:creationId xmlns:p14="http://schemas.microsoft.com/office/powerpoint/2010/main" xmlns="" val="34456796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915400" cy="6477000"/>
          </a:xfrm>
        </p:spPr>
        <p:txBody>
          <a:bodyPr>
            <a:normAutofit/>
          </a:bodyPr>
          <a:lstStyle/>
          <a:p>
            <a:pPr algn="just"/>
            <a:r>
              <a:rPr lang="en-US" sz="2400" dirty="0"/>
              <a:t>The kernel maintains a structure with at least the following members for each shared </a:t>
            </a:r>
            <a:r>
              <a:rPr lang="en-US" sz="2400" dirty="0" smtClean="0"/>
              <a:t>memory segment</a:t>
            </a:r>
            <a:r>
              <a:rPr lang="en-US" sz="2400"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199" y="914400"/>
            <a:ext cx="8153401" cy="3322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43000" y="4124325"/>
            <a:ext cx="6096000" cy="2743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740122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9050"/>
            <a:ext cx="8229600" cy="4525963"/>
          </a:xfrm>
        </p:spPr>
        <p:txBody>
          <a:bodyPr>
            <a:normAutofit/>
          </a:bodyPr>
          <a:lstStyle/>
          <a:p>
            <a:pPr algn="just"/>
            <a:r>
              <a:rPr lang="en-US" sz="2400" dirty="0"/>
              <a:t>The type </a:t>
            </a:r>
            <a:r>
              <a:rPr lang="en-US" sz="2400" dirty="0" err="1"/>
              <a:t>shmatt_t</a:t>
            </a:r>
            <a:r>
              <a:rPr lang="en-US" sz="2400" dirty="0"/>
              <a:t> is defined to be an unsigned integer at least as large as an unsigned short. </a:t>
            </a:r>
            <a:r>
              <a:rPr lang="en-US" sz="2400" dirty="0" smtClean="0"/>
              <a:t>Figure below lists </a:t>
            </a:r>
            <a:r>
              <a:rPr lang="en-US" sz="2400" dirty="0"/>
              <a:t>the system </a:t>
            </a:r>
            <a:r>
              <a:rPr lang="en-US" sz="2400" dirty="0" smtClean="0"/>
              <a:t>limits that </a:t>
            </a:r>
            <a:r>
              <a:rPr lang="en-US" sz="2400" dirty="0"/>
              <a:t>affect shared memory.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1371600"/>
            <a:ext cx="8162574" cy="306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672888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9050" y="744468"/>
            <a:ext cx="4895849" cy="25446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304800" y="27057"/>
            <a:ext cx="8382000" cy="707886"/>
          </a:xfrm>
          <a:prstGeom prst="rect">
            <a:avLst/>
          </a:prstGeom>
        </p:spPr>
        <p:txBody>
          <a:bodyPr wrap="square">
            <a:spAutoFit/>
          </a:bodyPr>
          <a:lstStyle/>
          <a:p>
            <a:r>
              <a:rPr lang="en-US" sz="2000" dirty="0"/>
              <a:t>The first function called is usually </a:t>
            </a:r>
            <a:r>
              <a:rPr lang="en-US" sz="2000" dirty="0" err="1"/>
              <a:t>shmget</a:t>
            </a:r>
            <a:r>
              <a:rPr lang="en-US" sz="2000" dirty="0"/>
              <a:t>, to obtain a shared memory identifier.</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105400" y="798373"/>
            <a:ext cx="4038600" cy="229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533400" y="3581400"/>
            <a:ext cx="7772400" cy="2246769"/>
          </a:xfrm>
          <a:prstGeom prst="rect">
            <a:avLst/>
          </a:prstGeom>
        </p:spPr>
        <p:txBody>
          <a:bodyPr wrap="square">
            <a:spAutoFit/>
          </a:bodyPr>
          <a:lstStyle/>
          <a:p>
            <a:pPr marL="342900" indent="-342900" algn="just">
              <a:buFont typeface="Arial" pitchFamily="34" charset="0"/>
              <a:buChar char="•"/>
            </a:pPr>
            <a:r>
              <a:rPr lang="en-US" sz="2000" dirty="0"/>
              <a:t>When a new segment is created, </a:t>
            </a:r>
            <a:r>
              <a:rPr lang="en-US" sz="2000" dirty="0" smtClean="0"/>
              <a:t>the following </a:t>
            </a:r>
            <a:r>
              <a:rPr lang="en-US" sz="2000" dirty="0"/>
              <a:t>members of the </a:t>
            </a:r>
            <a:r>
              <a:rPr lang="en-US" sz="2000" dirty="0" err="1"/>
              <a:t>shmid_ds</a:t>
            </a:r>
            <a:r>
              <a:rPr lang="en-US" sz="2000" dirty="0"/>
              <a:t> structure are initialized.</a:t>
            </a:r>
          </a:p>
          <a:p>
            <a:pPr marL="342900" indent="-342900" algn="just">
              <a:buFont typeface="Arial" pitchFamily="34" charset="0"/>
              <a:buChar char="•"/>
            </a:pPr>
            <a:r>
              <a:rPr lang="en-US" sz="2000" dirty="0"/>
              <a:t>The </a:t>
            </a:r>
            <a:r>
              <a:rPr lang="en-US" sz="2000" dirty="0" err="1"/>
              <a:t>ipc_perm</a:t>
            </a:r>
            <a:r>
              <a:rPr lang="en-US" sz="2000" dirty="0"/>
              <a:t> structure is </a:t>
            </a:r>
            <a:r>
              <a:rPr lang="en-US" sz="2000" dirty="0" smtClean="0"/>
              <a:t>initialized the </a:t>
            </a:r>
            <a:r>
              <a:rPr lang="en-US" sz="2000" dirty="0"/>
              <a:t>mode member of this</a:t>
            </a:r>
          </a:p>
          <a:p>
            <a:pPr marL="342900" indent="-342900" algn="just">
              <a:buFont typeface="Arial" pitchFamily="34" charset="0"/>
              <a:buChar char="•"/>
            </a:pPr>
            <a:r>
              <a:rPr lang="en-US" sz="2000" dirty="0"/>
              <a:t>structure is set to the corresponding permission bits of </a:t>
            </a:r>
            <a:r>
              <a:rPr lang="en-US" sz="2000" i="1" dirty="0"/>
              <a:t>flag</a:t>
            </a:r>
            <a:r>
              <a:rPr lang="en-US" sz="2000" dirty="0"/>
              <a:t>. </a:t>
            </a:r>
            <a:r>
              <a:rPr lang="en-US" sz="2000" dirty="0" err="1" smtClean="0"/>
              <a:t>shm_lpid</a:t>
            </a:r>
            <a:r>
              <a:rPr lang="en-US" sz="2000" dirty="0"/>
              <a:t>, </a:t>
            </a:r>
            <a:r>
              <a:rPr lang="en-US" sz="2000" dirty="0" err="1"/>
              <a:t>shm_nattach</a:t>
            </a:r>
            <a:r>
              <a:rPr lang="en-US" sz="2000" dirty="0"/>
              <a:t>, </a:t>
            </a:r>
            <a:r>
              <a:rPr lang="en-US" sz="2000" dirty="0" err="1"/>
              <a:t>shm_atime</a:t>
            </a:r>
            <a:r>
              <a:rPr lang="en-US" sz="2000" dirty="0"/>
              <a:t>, and </a:t>
            </a:r>
            <a:r>
              <a:rPr lang="en-US" sz="2000" dirty="0" err="1"/>
              <a:t>shm_dtime</a:t>
            </a:r>
            <a:r>
              <a:rPr lang="en-US" sz="2000" dirty="0"/>
              <a:t> are all set to 0.</a:t>
            </a:r>
          </a:p>
          <a:p>
            <a:pPr marL="342900" indent="-342900" algn="just">
              <a:buFont typeface="Arial" pitchFamily="34" charset="0"/>
              <a:buChar char="•"/>
            </a:pPr>
            <a:r>
              <a:rPr lang="en-US" sz="2000" dirty="0" err="1"/>
              <a:t>shm_ctime</a:t>
            </a:r>
            <a:r>
              <a:rPr lang="en-US" sz="2000" dirty="0"/>
              <a:t> is set to the current time.</a:t>
            </a:r>
          </a:p>
          <a:p>
            <a:pPr marL="342900" indent="-342900" algn="just">
              <a:buFont typeface="Arial" pitchFamily="34" charset="0"/>
              <a:buChar char="•"/>
            </a:pPr>
            <a:r>
              <a:rPr lang="en-US" sz="2000" dirty="0" err="1"/>
              <a:t>shm_segsz</a:t>
            </a:r>
            <a:r>
              <a:rPr lang="en-US" sz="2000" dirty="0"/>
              <a:t> is set to the </a:t>
            </a:r>
            <a:r>
              <a:rPr lang="en-US" sz="2000" i="1" dirty="0"/>
              <a:t>size </a:t>
            </a:r>
            <a:r>
              <a:rPr lang="en-US" sz="2000" dirty="0"/>
              <a:t>requested.</a:t>
            </a:r>
          </a:p>
        </p:txBody>
      </p:sp>
    </p:spTree>
    <p:extLst>
      <p:ext uri="{BB962C8B-B14F-4D97-AF65-F5344CB8AC3E}">
        <p14:creationId xmlns:p14="http://schemas.microsoft.com/office/powerpoint/2010/main" xmlns="" val="10043313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229600" cy="4525963"/>
          </a:xfrm>
        </p:spPr>
        <p:txBody>
          <a:bodyPr>
            <a:normAutofit/>
          </a:bodyPr>
          <a:lstStyle/>
          <a:p>
            <a:r>
              <a:rPr lang="en-US" sz="2400" dirty="0"/>
              <a:t>The </a:t>
            </a:r>
            <a:r>
              <a:rPr lang="en-US" sz="2400" dirty="0" err="1"/>
              <a:t>shmctl</a:t>
            </a:r>
            <a:r>
              <a:rPr lang="en-US" sz="2400" dirty="0"/>
              <a:t> function is the catchall for various shared memory operations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0" y="609600"/>
            <a:ext cx="6276975" cy="175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152400" y="2362200"/>
            <a:ext cx="8839200" cy="4524315"/>
          </a:xfrm>
          <a:prstGeom prst="rect">
            <a:avLst/>
          </a:prstGeom>
        </p:spPr>
        <p:txBody>
          <a:bodyPr wrap="square">
            <a:spAutoFit/>
          </a:bodyPr>
          <a:lstStyle/>
          <a:p>
            <a:pPr algn="just"/>
            <a:r>
              <a:rPr lang="en-US" sz="2400" dirty="0"/>
              <a:t>The </a:t>
            </a:r>
            <a:r>
              <a:rPr lang="en-US" sz="2400" i="1" dirty="0" err="1"/>
              <a:t>cmd</a:t>
            </a:r>
            <a:r>
              <a:rPr lang="en-US" sz="2400" i="1" dirty="0"/>
              <a:t> </a:t>
            </a:r>
            <a:r>
              <a:rPr lang="en-US" sz="2400" dirty="0"/>
              <a:t>argument specifies one of the following five commands to be performed, on the </a:t>
            </a:r>
            <a:r>
              <a:rPr lang="en-US" sz="2400" dirty="0" smtClean="0"/>
              <a:t>segment specified </a:t>
            </a:r>
            <a:r>
              <a:rPr lang="en-US" sz="2400" dirty="0"/>
              <a:t>by </a:t>
            </a:r>
            <a:r>
              <a:rPr lang="en-US" sz="2400" i="1" dirty="0" err="1"/>
              <a:t>shmid</a:t>
            </a:r>
            <a:r>
              <a:rPr lang="en-US" sz="2400" dirty="0"/>
              <a:t>.</a:t>
            </a:r>
          </a:p>
          <a:p>
            <a:pPr marL="285750" indent="-285750" algn="just">
              <a:buFont typeface="Arial" pitchFamily="34" charset="0"/>
              <a:buChar char="•"/>
            </a:pPr>
            <a:r>
              <a:rPr lang="en-US" sz="2400" dirty="0"/>
              <a:t>IPC_STAT Fetch the </a:t>
            </a:r>
            <a:r>
              <a:rPr lang="en-US" sz="2400" dirty="0" err="1"/>
              <a:t>shmid_ds</a:t>
            </a:r>
            <a:r>
              <a:rPr lang="en-US" sz="2400" dirty="0"/>
              <a:t> structure for this segment, storing it in the structure pointed </a:t>
            </a:r>
            <a:r>
              <a:rPr lang="en-US" sz="2400" dirty="0" smtClean="0"/>
              <a:t>to by </a:t>
            </a:r>
            <a:r>
              <a:rPr lang="en-US" sz="2400" i="1" dirty="0" err="1"/>
              <a:t>buf</a:t>
            </a:r>
            <a:r>
              <a:rPr lang="en-US" sz="2400" dirty="0" smtClean="0"/>
              <a:t>. </a:t>
            </a:r>
          </a:p>
          <a:p>
            <a:pPr marL="285750" indent="-285750" algn="just">
              <a:buFont typeface="Arial" pitchFamily="34" charset="0"/>
              <a:buChar char="•"/>
            </a:pPr>
            <a:r>
              <a:rPr lang="en-US" sz="2400" dirty="0" smtClean="0"/>
              <a:t>IPC_SET </a:t>
            </a:r>
            <a:r>
              <a:rPr lang="en-US" sz="2400" dirty="0"/>
              <a:t>Set the following three fields from the structure pointed to by </a:t>
            </a:r>
            <a:r>
              <a:rPr lang="en-US" sz="2400" i="1" dirty="0" err="1"/>
              <a:t>buf</a:t>
            </a:r>
            <a:r>
              <a:rPr lang="en-US" sz="2400" i="1" dirty="0"/>
              <a:t> </a:t>
            </a:r>
            <a:r>
              <a:rPr lang="en-US" sz="2400" dirty="0"/>
              <a:t>in the </a:t>
            </a:r>
            <a:r>
              <a:rPr lang="en-US" sz="2400" dirty="0" err="1" smtClean="0"/>
              <a:t>shmid_ds</a:t>
            </a:r>
            <a:r>
              <a:rPr lang="en-US" sz="2400" dirty="0" smtClean="0"/>
              <a:t> structure </a:t>
            </a:r>
            <a:r>
              <a:rPr lang="en-US" sz="2400" dirty="0"/>
              <a:t>associated with this shared memory segment: </a:t>
            </a:r>
            <a:r>
              <a:rPr lang="en-US" sz="2400" dirty="0" err="1"/>
              <a:t>shm_perm.uid</a:t>
            </a:r>
            <a:r>
              <a:rPr lang="en-US" sz="2400" dirty="0" smtClean="0"/>
              <a:t>, </a:t>
            </a:r>
            <a:r>
              <a:rPr lang="en-US" sz="2400" dirty="0" err="1" smtClean="0"/>
              <a:t>shm_perm.gid</a:t>
            </a:r>
            <a:r>
              <a:rPr lang="en-US" sz="2400" dirty="0"/>
              <a:t>, and </a:t>
            </a:r>
            <a:r>
              <a:rPr lang="en-US" sz="2400" dirty="0" err="1"/>
              <a:t>shm_perm.mode</a:t>
            </a:r>
            <a:r>
              <a:rPr lang="en-US" sz="2400" dirty="0"/>
              <a:t>. </a:t>
            </a:r>
          </a:p>
          <a:p>
            <a:pPr marL="285750" indent="-285750" algn="just">
              <a:buFont typeface="Arial" pitchFamily="34" charset="0"/>
              <a:buChar char="•"/>
            </a:pPr>
            <a:r>
              <a:rPr lang="en-US" sz="2400" dirty="0" smtClean="0"/>
              <a:t>IPC_RMID </a:t>
            </a:r>
            <a:r>
              <a:rPr lang="en-US" sz="2400" dirty="0"/>
              <a:t>Remove the shared memory segment set from the system. Since an </a:t>
            </a:r>
            <a:r>
              <a:rPr lang="en-US" sz="2400" dirty="0" smtClean="0"/>
              <a:t>attachment count </a:t>
            </a:r>
            <a:r>
              <a:rPr lang="en-US" sz="2400" dirty="0"/>
              <a:t>is maintained for shared memory segments </a:t>
            </a:r>
            <a:r>
              <a:rPr lang="en-US" sz="2400" dirty="0" smtClean="0"/>
              <a:t>the </a:t>
            </a:r>
            <a:r>
              <a:rPr lang="en-US" sz="2400" dirty="0"/>
              <a:t>segment is not removed until the last process using </a:t>
            </a:r>
            <a:r>
              <a:rPr lang="en-US" sz="2400" dirty="0" smtClean="0"/>
              <a:t>the segment </a:t>
            </a:r>
            <a:r>
              <a:rPr lang="en-US" sz="2400" dirty="0"/>
              <a:t>terminates or detaches it. </a:t>
            </a:r>
          </a:p>
        </p:txBody>
      </p:sp>
    </p:spTree>
    <p:extLst>
      <p:ext uri="{BB962C8B-B14F-4D97-AF65-F5344CB8AC3E}">
        <p14:creationId xmlns:p14="http://schemas.microsoft.com/office/powerpoint/2010/main" xmlns="" val="4170974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22.png"/>
          <p:cNvPicPr/>
          <p:nvPr/>
        </p:nvPicPr>
        <p:blipFill>
          <a:blip r:embed="rId2" cstate="print"/>
          <a:stretch>
            <a:fillRect/>
          </a:stretch>
        </p:blipFill>
        <p:spPr>
          <a:xfrm>
            <a:off x="1295400" y="990600"/>
            <a:ext cx="6553200" cy="5029200"/>
          </a:xfrm>
          <a:prstGeom prst="rect">
            <a:avLst/>
          </a:prstGeom>
        </p:spPr>
      </p:pic>
      <p:sp>
        <p:nvSpPr>
          <p:cNvPr id="3" name="Footer Placeholder 2"/>
          <p:cNvSpPr>
            <a:spLocks noGrp="1"/>
          </p:cNvSpPr>
          <p:nvPr>
            <p:ph type="ftr" sz="quarter" idx="11"/>
          </p:nvPr>
        </p:nvSpPr>
        <p:spPr/>
        <p:txBody>
          <a:bodyPr/>
          <a:lstStyle/>
          <a:p>
            <a:r>
              <a:rPr lang="en-US" smtClean="0"/>
              <a:t>Dr Rekha B Venkatapur, Prof &amp; Head, CSE</a:t>
            </a:r>
            <a:endParaRPr lang="en-US"/>
          </a:p>
        </p:txBody>
      </p:sp>
    </p:spTree>
    <p:extLst>
      <p:ext uri="{BB962C8B-B14F-4D97-AF65-F5344CB8AC3E}">
        <p14:creationId xmlns:p14="http://schemas.microsoft.com/office/powerpoint/2010/main" xmlns="" val="170333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system FUNCTION </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066799" y="1447800"/>
            <a:ext cx="4414073"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209550" y="2362200"/>
            <a:ext cx="8763000" cy="3785652"/>
          </a:xfrm>
          <a:prstGeom prst="rect">
            <a:avLst/>
          </a:prstGeom>
        </p:spPr>
        <p:txBody>
          <a:bodyPr wrap="square">
            <a:spAutoFit/>
          </a:bodyPr>
          <a:lstStyle/>
          <a:p>
            <a:pPr algn="just"/>
            <a:r>
              <a:rPr lang="en-US" sz="2000" dirty="0"/>
              <a:t>If </a:t>
            </a:r>
            <a:r>
              <a:rPr lang="en-US" sz="2000" dirty="0" err="1"/>
              <a:t>cmdstring</a:t>
            </a:r>
            <a:r>
              <a:rPr lang="en-US" sz="2000" dirty="0"/>
              <a:t> is a null pointer, system returns nonzero only if a command processor is available. This feature determines whether the system function is supported on a given operating system. Under the UNIX System, system is always available. </a:t>
            </a:r>
            <a:endParaRPr lang="en-US" sz="2000" dirty="0" smtClean="0"/>
          </a:p>
          <a:p>
            <a:pPr algn="just"/>
            <a:r>
              <a:rPr lang="en-US" sz="2000" dirty="0" smtClean="0"/>
              <a:t>Because </a:t>
            </a:r>
            <a:r>
              <a:rPr lang="en-US" sz="2000" dirty="0"/>
              <a:t>system is implemented by calling fork, exec, and </a:t>
            </a:r>
            <a:r>
              <a:rPr lang="en-US" sz="2000" dirty="0" err="1"/>
              <a:t>waitpid</a:t>
            </a:r>
            <a:r>
              <a:rPr lang="en-US" sz="2000" dirty="0"/>
              <a:t>, there are three types of return values. </a:t>
            </a:r>
          </a:p>
          <a:p>
            <a:pPr marL="342900" indent="-342900" algn="just">
              <a:buFont typeface="+mj-lt"/>
              <a:buAutoNum type="arabicPeriod"/>
            </a:pPr>
            <a:r>
              <a:rPr lang="en-US" sz="2000" dirty="0" smtClean="0"/>
              <a:t>If </a:t>
            </a:r>
            <a:r>
              <a:rPr lang="en-US" sz="2000" dirty="0"/>
              <a:t>either the fork fails or </a:t>
            </a:r>
            <a:r>
              <a:rPr lang="en-US" sz="2000" dirty="0" err="1"/>
              <a:t>waitpid</a:t>
            </a:r>
            <a:r>
              <a:rPr lang="en-US" sz="2000" dirty="0"/>
              <a:t> returns an error other than EINTR, system returns 1 with </a:t>
            </a:r>
            <a:r>
              <a:rPr lang="en-US" sz="2000" dirty="0" err="1"/>
              <a:t>errno</a:t>
            </a:r>
            <a:r>
              <a:rPr lang="en-US" sz="2000" dirty="0"/>
              <a:t> set to indicate the error. </a:t>
            </a:r>
          </a:p>
          <a:p>
            <a:pPr marL="342900" indent="-342900" algn="just">
              <a:buFont typeface="+mj-lt"/>
              <a:buAutoNum type="arabicPeriod"/>
            </a:pPr>
            <a:r>
              <a:rPr lang="en-US" sz="2000" dirty="0" smtClean="0"/>
              <a:t>If </a:t>
            </a:r>
            <a:r>
              <a:rPr lang="en-US" sz="2000" dirty="0"/>
              <a:t>the exec fails, implying that the shell can't be executed, the return value is as if the shell had executed exit(127). </a:t>
            </a:r>
          </a:p>
          <a:p>
            <a:pPr marL="342900" indent="-342900" algn="just">
              <a:buFont typeface="+mj-lt"/>
              <a:buAutoNum type="arabicPeriod"/>
            </a:pPr>
            <a:r>
              <a:rPr lang="en-US" sz="2000" dirty="0" smtClean="0"/>
              <a:t>Otherwise</a:t>
            </a:r>
            <a:r>
              <a:rPr lang="en-US" sz="2000" dirty="0"/>
              <a:t>, all three functions fork, exec, and </a:t>
            </a:r>
            <a:r>
              <a:rPr lang="en-US" sz="2000" dirty="0" err="1"/>
              <a:t>waitpid</a:t>
            </a:r>
            <a:r>
              <a:rPr lang="en-US" sz="2000" dirty="0"/>
              <a:t> succeed, and the return value from system is the termination status of the shell, in the format specified for </a:t>
            </a:r>
            <a:r>
              <a:rPr lang="en-US" sz="2000" dirty="0" err="1"/>
              <a:t>waitpid</a:t>
            </a:r>
            <a:r>
              <a:rPr lang="en-US" sz="2000" dirty="0"/>
              <a:t>. </a:t>
            </a:r>
          </a:p>
        </p:txBody>
      </p:sp>
      <p:sp>
        <p:nvSpPr>
          <p:cNvPr id="5" name="Footer Placeholder 4"/>
          <p:cNvSpPr>
            <a:spLocks noGrp="1"/>
          </p:cNvSpPr>
          <p:nvPr>
            <p:ph type="ftr" sz="quarter" idx="11"/>
          </p:nvPr>
        </p:nvSpPr>
        <p:spPr/>
        <p:txBody>
          <a:bodyPr/>
          <a:lstStyle/>
          <a:p>
            <a:r>
              <a:rPr lang="en-US" smtClean="0"/>
              <a:t>Dr Rekha B Venkatapur, Prof &amp; Head, CSE</a:t>
            </a:r>
            <a:endParaRPr lang="en-US"/>
          </a:p>
        </p:txBody>
      </p:sp>
    </p:spTree>
    <p:extLst>
      <p:ext uri="{BB962C8B-B14F-4D97-AF65-F5344CB8AC3E}">
        <p14:creationId xmlns:p14="http://schemas.microsoft.com/office/powerpoint/2010/main" xmlns="" val="1235057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8100" y="228600"/>
            <a:ext cx="9182100" cy="251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200" y="2590801"/>
            <a:ext cx="9144000" cy="419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Dr Rekha B Venkatapur, Prof &amp; Head, CSE</a:t>
            </a:r>
            <a:endParaRPr lang="en-US"/>
          </a:p>
        </p:txBody>
      </p:sp>
    </p:spTree>
    <p:extLst>
      <p:ext uri="{BB962C8B-B14F-4D97-AF65-F5344CB8AC3E}">
        <p14:creationId xmlns:p14="http://schemas.microsoft.com/office/powerpoint/2010/main" xmlns="" val="2027911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2CD0032C063F488525FA7407335896" ma:contentTypeVersion="2" ma:contentTypeDescription="Create a new document." ma:contentTypeScope="" ma:versionID="767dfc687047964f309d73b0ddd3367b">
  <xsd:schema xmlns:xsd="http://www.w3.org/2001/XMLSchema" xmlns:xs="http://www.w3.org/2001/XMLSchema" xmlns:p="http://schemas.microsoft.com/office/2006/metadata/properties" xmlns:ns2="cfe8ca92-67fe-4fad-9436-daf316604afa" targetNamespace="http://schemas.microsoft.com/office/2006/metadata/properties" ma:root="true" ma:fieldsID="fe8f11ac0eb41793e31da276256ca4e2" ns2:_="">
    <xsd:import namespace="cfe8ca92-67fe-4fad-9436-daf316604af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e8ca92-67fe-4fad-9436-daf316604a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C1678A-64AD-4E66-9051-452C11E85B62}"/>
</file>

<file path=customXml/itemProps2.xml><?xml version="1.0" encoding="utf-8"?>
<ds:datastoreItem xmlns:ds="http://schemas.openxmlformats.org/officeDocument/2006/customXml" ds:itemID="{CFA82903-01E2-47C6-97B6-7EBFFF838960}"/>
</file>

<file path=customXml/itemProps3.xml><?xml version="1.0" encoding="utf-8"?>
<ds:datastoreItem xmlns:ds="http://schemas.openxmlformats.org/officeDocument/2006/customXml" ds:itemID="{DFC66CB4-9641-4E51-AFF4-D7E2B1644AC7}"/>
</file>

<file path=docProps/app.xml><?xml version="1.0" encoding="utf-8"?>
<Properties xmlns="http://schemas.openxmlformats.org/officeDocument/2006/extended-properties" xmlns:vt="http://schemas.openxmlformats.org/officeDocument/2006/docPropsVTypes">
  <TotalTime>233</TotalTime>
  <Words>5147</Words>
  <Application>Microsoft Office PowerPoint</Application>
  <PresentationFormat>On-screen Show (4:3)</PresentationFormat>
  <Paragraphs>431</Paragraphs>
  <Slides>67</Slides>
  <Notes>1</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UNIX Programming(18CS56) Module 4</vt:lpstr>
      <vt:lpstr>CHANGING USER IDs AND GROUP IDs </vt:lpstr>
      <vt:lpstr>Slide 3</vt:lpstr>
      <vt:lpstr>Slide 4</vt:lpstr>
      <vt:lpstr>Slide 5</vt:lpstr>
      <vt:lpstr>seteuid and setegid functions : </vt:lpstr>
      <vt:lpstr>Slide 7</vt:lpstr>
      <vt:lpstr>system FUNCTION </vt:lpstr>
      <vt:lpstr>Slide 9</vt:lpstr>
      <vt:lpstr>Slide 10</vt:lpstr>
      <vt:lpstr>PROCESS ACCOUNTING </vt:lpstr>
      <vt:lpstr>Slide 12</vt:lpstr>
      <vt:lpstr>Slide 13</vt:lpstr>
      <vt:lpstr>Slide 14</vt:lpstr>
      <vt:lpstr>Slide 15</vt:lpstr>
      <vt:lpstr>Slide 16</vt:lpstr>
      <vt:lpstr>USER IDENTIFICATION </vt:lpstr>
      <vt:lpstr>Slide 18</vt:lpstr>
      <vt:lpstr>PROCESS TIMES  </vt:lpstr>
      <vt:lpstr>INTERPROCESS COMMUNICATION</vt:lpstr>
      <vt:lpstr>PIPES </vt:lpstr>
      <vt:lpstr>Slide 22</vt:lpstr>
      <vt:lpstr>Slide 23</vt:lpstr>
      <vt:lpstr>Slide 24</vt:lpstr>
      <vt:lpstr>Slide 25</vt:lpstr>
      <vt:lpstr>Slide 26</vt:lpstr>
      <vt:lpstr>popen and pclose Functions</vt:lpstr>
      <vt:lpstr>Slide 28</vt:lpstr>
      <vt:lpstr>Slide 29</vt:lpstr>
      <vt:lpstr>COPROCESSES</vt:lpstr>
      <vt:lpstr>Slide 31</vt:lpstr>
      <vt:lpstr>Slide 32</vt:lpstr>
      <vt:lpstr>Slide 33</vt:lpstr>
      <vt:lpstr>FIFOs </vt:lpstr>
      <vt:lpstr>Slide 35</vt:lpstr>
      <vt:lpstr>Slide 36</vt:lpstr>
      <vt:lpstr>Slide 37</vt:lpstr>
      <vt:lpstr>Example Client-Server Communication Using a FIFO  </vt:lpstr>
      <vt:lpstr>Clients sending requests to a server using a FIFO </vt:lpstr>
      <vt:lpstr>Client-server communication using FIFOs </vt:lpstr>
      <vt:lpstr>Slide 41</vt:lpstr>
      <vt:lpstr>MESSAGE QUEUES</vt:lpstr>
      <vt:lpstr>Slide 43</vt:lpstr>
      <vt:lpstr>Slide 44</vt:lpstr>
      <vt:lpstr>Slide 45</vt:lpstr>
      <vt:lpstr>Slide 46</vt:lpstr>
      <vt:lpstr>Slide 47</vt:lpstr>
      <vt:lpstr>Slide 48</vt:lpstr>
      <vt:lpstr>Critical Section Problem</vt:lpstr>
      <vt:lpstr>SEMAPHORES </vt:lpstr>
      <vt:lpstr>Slide 51</vt:lpstr>
      <vt:lpstr>Slide 52</vt:lpstr>
      <vt:lpstr>Semaphore</vt:lpstr>
      <vt:lpstr>Binary Semaphore</vt:lpstr>
      <vt:lpstr>Slide 55</vt:lpstr>
      <vt:lpstr>Slide 56</vt:lpstr>
      <vt:lpstr>Slide 57</vt:lpstr>
      <vt:lpstr>Slide 58</vt:lpstr>
      <vt:lpstr>Slide 59</vt:lpstr>
      <vt:lpstr>Slide 60</vt:lpstr>
      <vt:lpstr>Slide 61</vt:lpstr>
      <vt:lpstr>Slide 62</vt:lpstr>
      <vt:lpstr>Shared Memory</vt:lpstr>
      <vt:lpstr>Slide 64</vt:lpstr>
      <vt:lpstr>Slide 65</vt:lpstr>
      <vt:lpstr>Slide 66</vt:lpstr>
      <vt:lpstr>Slide 67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Programming(18CS56) Module 4</dc:title>
  <dc:creator>User</dc:creator>
  <cp:lastModifiedBy>system administrator</cp:lastModifiedBy>
  <cp:revision>24</cp:revision>
  <dcterms:created xsi:type="dcterms:W3CDTF">2020-11-11T08:47:21Z</dcterms:created>
  <dcterms:modified xsi:type="dcterms:W3CDTF">2020-12-07T06:39:28Z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0x010100662CD0032C063F488525FA7407335896</vt:lpwstr>
  </property>
</Properties>
</file>