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9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79F9C-9DFF-4880-A53E-65572B3A4086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DFDF6-7EEF-457B-964E-10F1AE818D4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>
    <p:wedg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  <p:transition>
    <p:wedg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>
    <p:wedg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>
    <p:wedg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>
    <p:wedg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>
    <p:wedg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>
    <p:wedg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>
    <p:wedg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  <p:transition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ine 1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Line 2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8839080" y="0"/>
            <a:ext cx="303840" cy="685692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8156520" y="5715000"/>
            <a:ext cx="547560" cy="547560"/>
          </a:xfrm>
          <a:prstGeom prst="ellipse">
            <a:avLst/>
          </a:prstGeom>
          <a:ln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380880" y="0"/>
            <a:ext cx="608400" cy="685692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276480" y="0"/>
            <a:ext cx="103680" cy="685692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990720" y="0"/>
            <a:ext cx="180720" cy="685692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1141200" y="0"/>
            <a:ext cx="229320" cy="685692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10620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  <a:alpha val="73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Line 12"/>
          <p:cNvSpPr/>
          <p:nvPr/>
        </p:nvSpPr>
        <p:spPr>
          <a:xfrm>
            <a:off x="91440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20000"/>
                <a:alpha val="83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Line 13"/>
          <p:cNvSpPr/>
          <p:nvPr/>
        </p:nvSpPr>
        <p:spPr>
          <a:xfrm>
            <a:off x="85392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Line 14"/>
          <p:cNvSpPr/>
          <p:nvPr/>
        </p:nvSpPr>
        <p:spPr>
          <a:xfrm>
            <a:off x="1726560" y="0"/>
            <a:ext cx="360" cy="6858000"/>
          </a:xfrm>
          <a:prstGeom prst="line">
            <a:avLst/>
          </a:prstGeom>
          <a:ln w="28440">
            <a:solidFill>
              <a:schemeClr val="accent1">
                <a:tint val="60000"/>
                <a:alpha val="82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Line 15"/>
          <p:cNvSpPr/>
          <p:nvPr/>
        </p:nvSpPr>
        <p:spPr>
          <a:xfrm>
            <a:off x="1066680" y="0"/>
            <a:ext cx="360" cy="6858000"/>
          </a:xfrm>
          <a:prstGeom prst="line">
            <a:avLst/>
          </a:prstGeom>
          <a:ln w="9360">
            <a:solidFill>
              <a:schemeClr val="accent1">
                <a:tint val="6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Line 16"/>
          <p:cNvSpPr/>
          <p:nvPr/>
        </p:nvSpPr>
        <p:spPr>
          <a:xfrm>
            <a:off x="91137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1219320" y="0"/>
            <a:ext cx="75240" cy="685692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609480" y="3429000"/>
            <a:ext cx="1294200" cy="12942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1309680" y="4866840"/>
            <a:ext cx="640440" cy="640440"/>
          </a:xfrm>
          <a:prstGeom prst="ellipse">
            <a:avLst/>
          </a:prstGeom>
          <a:ln w="2844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1091160" y="5500800"/>
            <a:ext cx="136080" cy="136080"/>
          </a:xfrm>
          <a:prstGeom prst="ellipse">
            <a:avLst/>
          </a:prstGeom>
          <a:ln w="1260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1664280" y="5788080"/>
            <a:ext cx="273240" cy="273240"/>
          </a:xfrm>
          <a:prstGeom prst="ellipse">
            <a:avLst/>
          </a:prstGeom>
          <a:ln w="1260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1905120" y="4495680"/>
            <a:ext cx="364680" cy="364680"/>
          </a:xfrm>
          <a:prstGeom prst="ellipse">
            <a:avLst/>
          </a:prstGeom>
          <a:ln w="2844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wedge/>
  </p:transition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Line 1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Line 2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Line 3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4"/>
          <p:cNvSpPr/>
          <p:nvPr/>
        </p:nvSpPr>
        <p:spPr>
          <a:xfrm>
            <a:off x="8839080" y="0"/>
            <a:ext cx="303840" cy="685692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4" name="Line 5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6"/>
          <p:cNvSpPr/>
          <p:nvPr/>
        </p:nvSpPr>
        <p:spPr>
          <a:xfrm>
            <a:off x="8156520" y="5715000"/>
            <a:ext cx="547560" cy="547560"/>
          </a:xfrm>
          <a:prstGeom prst="ellipse">
            <a:avLst/>
          </a:prstGeom>
          <a:ln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6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>
    <p:wedge/>
  </p:transition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929120" y="2214720"/>
            <a:ext cx="2427840" cy="49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 lnSpcReduction="20000"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IN" sz="1800" b="1" strike="noStrike" spc="-1" dirty="0">
                <a:solidFill>
                  <a:srgbClr val="000000"/>
                </a:solidFill>
                <a:latin typeface="Century Schoolbook"/>
                <a:ea typeface="DejaVu Sans"/>
              </a:rPr>
              <a:t>  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IN" sz="1800" b="1" strike="noStrike" spc="-1" dirty="0">
                <a:solidFill>
                  <a:srgbClr val="000000"/>
                </a:solidFill>
                <a:latin typeface="Century Schoolbook"/>
                <a:ea typeface="DejaVu Sans"/>
              </a:rPr>
              <a:t>          </a:t>
            </a:r>
            <a:r>
              <a:rPr lang="en-IN" sz="1800" b="1" strike="noStrike" spc="-1" dirty="0">
                <a:solidFill>
                  <a:srgbClr val="808080"/>
                </a:solidFill>
                <a:latin typeface="Century Schoolbook"/>
                <a:ea typeface="DejaVu Sans"/>
              </a:rPr>
              <a:t>THE SECURE! 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105" name="Picture 5"/>
          <p:cNvPicPr/>
          <p:nvPr/>
        </p:nvPicPr>
        <p:blipFill>
          <a:blip r:embed="rId2"/>
          <a:stretch/>
        </p:blipFill>
        <p:spPr>
          <a:xfrm>
            <a:off x="1857240" y="857160"/>
            <a:ext cx="4356720" cy="14108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6" name="Picture 4"/>
          <p:cNvPicPr/>
          <p:nvPr/>
        </p:nvPicPr>
        <p:blipFill>
          <a:blip r:embed="rId3"/>
          <a:stretch/>
        </p:blipFill>
        <p:spPr>
          <a:xfrm>
            <a:off x="2428860" y="3071810"/>
            <a:ext cx="3060720" cy="1713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7" name="Picture 6"/>
          <p:cNvPicPr/>
          <p:nvPr/>
        </p:nvPicPr>
        <p:blipFill>
          <a:blip r:embed="rId4"/>
          <a:stretch/>
        </p:blipFill>
        <p:spPr>
          <a:xfrm>
            <a:off x="5857884" y="4357694"/>
            <a:ext cx="2713680" cy="19040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253735" y="5072074"/>
            <a:ext cx="2500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Presented by:</a:t>
            </a:r>
          </a:p>
          <a:p>
            <a:r>
              <a:rPr lang="en-IN" dirty="0"/>
              <a:t> </a:t>
            </a:r>
            <a:r>
              <a:rPr lang="en-IN" dirty="0" smtClean="0"/>
              <a:t>       -</a:t>
            </a:r>
            <a:r>
              <a:rPr lang="en-IN" dirty="0" err="1" smtClean="0"/>
              <a:t>Shivaprakash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  -</a:t>
            </a:r>
            <a:r>
              <a:rPr lang="en-IN" dirty="0" err="1" smtClean="0"/>
              <a:t>Sahana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  -</a:t>
            </a:r>
            <a:r>
              <a:rPr lang="en-IN" dirty="0" err="1"/>
              <a:t>S</a:t>
            </a:r>
            <a:r>
              <a:rPr lang="en-IN" dirty="0" err="1" smtClean="0"/>
              <a:t>ourabh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  -</a:t>
            </a:r>
            <a:r>
              <a:rPr lang="en-IN" dirty="0" err="1" smtClean="0"/>
              <a:t>Mrudula</a:t>
            </a:r>
            <a:r>
              <a:rPr lang="en-IN" dirty="0" smtClean="0"/>
              <a:t> </a:t>
            </a:r>
            <a:r>
              <a:rPr lang="en-IN" dirty="0" err="1" smtClean="0"/>
              <a:t>jain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build="allAtOnce"/>
      <p:bldP spid="6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71320" y="-220680"/>
            <a:ext cx="74664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N" sz="2400" b="0" u="sng" strike="noStrike" cap="small" spc="-1">
                <a:solidFill>
                  <a:srgbClr val="575F6D"/>
                </a:solidFill>
                <a:uFillTx/>
                <a:latin typeface="Times New Roman"/>
                <a:ea typeface="DejaVu Sans"/>
              </a:rPr>
              <a:t>INTRODUCTION </a:t>
            </a:r>
            <a:r>
              <a:rPr lang="en-IN" sz="2800" b="0" u="sng" strike="noStrike" cap="small" spc="-1">
                <a:solidFill>
                  <a:srgbClr val="575F6D"/>
                </a:solidFill>
                <a:uFillTx/>
                <a:latin typeface="Times New Roman"/>
                <a:ea typeface="DejaVu Sans"/>
              </a:rPr>
              <a:t>to visa their  </a:t>
            </a:r>
            <a:r>
              <a:rPr lang="en-IN" sz="2400" b="0" u="sng" strike="noStrike" cap="small" spc="-1">
                <a:solidFill>
                  <a:srgbClr val="575F6D"/>
                </a:solidFill>
                <a:uFillTx/>
                <a:latin typeface="Times New Roman"/>
                <a:ea typeface="DejaVu Sans"/>
              </a:rPr>
              <a:t>SECURITY  </a:t>
            </a:r>
            <a:r>
              <a:rPr lang="en-IN" sz="2800" b="0" u="sng" strike="noStrike" cap="small" spc="-1">
                <a:solidFill>
                  <a:srgbClr val="575F6D"/>
                </a:solidFill>
                <a:uFillTx/>
                <a:latin typeface="Times New Roman"/>
                <a:ea typeface="DejaVu Sans"/>
              </a:rPr>
              <a:t>precautions</a:t>
            </a:r>
            <a:r>
              <a:rPr lang="en-IN" sz="2400" b="0" u="sng" strike="noStrike" cap="small" spc="-1">
                <a:solidFill>
                  <a:srgbClr val="575F6D"/>
                </a:solidFill>
                <a:uFillTx/>
                <a:latin typeface="Times New Roman"/>
                <a:ea typeface="DejaVu Sans"/>
              </a:rPr>
              <a:t> AND OPERATIONAL CENTER EAST.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285840" y="1046520"/>
            <a:ext cx="3570840" cy="6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576000" y="978840"/>
            <a:ext cx="1367280" cy="280440"/>
          </a:xfrm>
          <a:prstGeom prst="rect">
            <a:avLst/>
          </a:prstGeom>
          <a:solidFill>
            <a:srgbClr val="72BF44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1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VISA Established 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2736000" y="921600"/>
            <a:ext cx="1439280" cy="337680"/>
          </a:xfrm>
          <a:prstGeom prst="ellipse">
            <a:avLst/>
          </a:prstGeom>
          <a:solidFill>
            <a:srgbClr val="FFF2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1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September 1958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12" name="Line 5"/>
          <p:cNvSpPr/>
          <p:nvPr/>
        </p:nvSpPr>
        <p:spPr>
          <a:xfrm>
            <a:off x="1944000" y="1124640"/>
            <a:ext cx="792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6"/>
          <p:cNvSpPr/>
          <p:nvPr/>
        </p:nvSpPr>
        <p:spPr>
          <a:xfrm>
            <a:off x="648000" y="1463400"/>
            <a:ext cx="1079280" cy="3380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1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What is OCE?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14" name="Line 7"/>
          <p:cNvSpPr/>
          <p:nvPr/>
        </p:nvSpPr>
        <p:spPr>
          <a:xfrm>
            <a:off x="1728000" y="1647720"/>
            <a:ext cx="432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8"/>
          <p:cNvSpPr/>
          <p:nvPr/>
        </p:nvSpPr>
        <p:spPr>
          <a:xfrm>
            <a:off x="2160000" y="1259280"/>
            <a:ext cx="1296000" cy="588240"/>
          </a:xfrm>
          <a:prstGeom prst="ellipse">
            <a:avLst/>
          </a:prstGeom>
          <a:solidFill>
            <a:srgbClr val="FCD4D1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1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OPERATION</a:t>
            </a:r>
            <a:endParaRPr lang="en-IN" sz="11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1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CENTER EAST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16" name="Line 9"/>
          <p:cNvSpPr/>
          <p:nvPr/>
        </p:nvSpPr>
        <p:spPr>
          <a:xfrm>
            <a:off x="3494520" y="2615040"/>
            <a:ext cx="34632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7" name="Picture 116"/>
          <p:cNvPicPr/>
          <p:nvPr/>
        </p:nvPicPr>
        <p:blipFill>
          <a:blip r:embed="rId2"/>
          <a:stretch/>
        </p:blipFill>
        <p:spPr>
          <a:xfrm>
            <a:off x="3816000" y="2140920"/>
            <a:ext cx="1486080" cy="1188720"/>
          </a:xfrm>
          <a:prstGeom prst="rect">
            <a:avLst/>
          </a:prstGeom>
          <a:ln>
            <a:noFill/>
          </a:ln>
        </p:spPr>
      </p:pic>
      <p:sp>
        <p:nvSpPr>
          <p:cNvPr id="118" name="Line 10"/>
          <p:cNvSpPr/>
          <p:nvPr/>
        </p:nvSpPr>
        <p:spPr>
          <a:xfrm>
            <a:off x="3494520" y="1662120"/>
            <a:ext cx="24840" cy="9529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Line 11"/>
          <p:cNvSpPr/>
          <p:nvPr/>
        </p:nvSpPr>
        <p:spPr>
          <a:xfrm>
            <a:off x="3384000" y="1647360"/>
            <a:ext cx="473400" cy="72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12"/>
          <p:cNvSpPr/>
          <p:nvPr/>
        </p:nvSpPr>
        <p:spPr>
          <a:xfrm>
            <a:off x="3816000" y="1463400"/>
            <a:ext cx="1511280" cy="338040"/>
          </a:xfrm>
          <a:prstGeom prst="ellipse">
            <a:avLst/>
          </a:prstGeom>
          <a:solidFill>
            <a:srgbClr val="59C5C7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1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DATA CENTER 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21" name="Line 13"/>
          <p:cNvSpPr/>
          <p:nvPr/>
        </p:nvSpPr>
        <p:spPr>
          <a:xfrm>
            <a:off x="5328000" y="1666800"/>
            <a:ext cx="504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14"/>
          <p:cNvSpPr/>
          <p:nvPr/>
        </p:nvSpPr>
        <p:spPr>
          <a:xfrm>
            <a:off x="5832000" y="1296000"/>
            <a:ext cx="1368000" cy="638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1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ABOUT </a:t>
            </a:r>
            <a:endParaRPr lang="en-IN" sz="11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1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130 WORKERS 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23" name="Line 15"/>
          <p:cNvSpPr/>
          <p:nvPr/>
        </p:nvSpPr>
        <p:spPr>
          <a:xfrm>
            <a:off x="5302800" y="2682720"/>
            <a:ext cx="5292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16"/>
          <p:cNvSpPr/>
          <p:nvPr/>
        </p:nvSpPr>
        <p:spPr>
          <a:xfrm>
            <a:off x="5832000" y="2343960"/>
            <a:ext cx="1871280" cy="6768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1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OH DID I MENTION IT</a:t>
            </a:r>
            <a:endParaRPr lang="en-IN" sz="11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1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HAS MOAT??</a:t>
            </a:r>
            <a:endParaRPr lang="en-IN" sz="1100" b="0" strike="noStrike" spc="-1">
              <a:latin typeface="Arial"/>
            </a:endParaRPr>
          </a:p>
        </p:txBody>
      </p:sp>
      <p:pic>
        <p:nvPicPr>
          <p:cNvPr id="125" name="Picture 124"/>
          <p:cNvPicPr/>
          <p:nvPr/>
        </p:nvPicPr>
        <p:blipFill>
          <a:blip r:embed="rId3"/>
          <a:stretch/>
        </p:blipFill>
        <p:spPr>
          <a:xfrm>
            <a:off x="360000" y="2300040"/>
            <a:ext cx="2951640" cy="2211480"/>
          </a:xfrm>
          <a:prstGeom prst="rect">
            <a:avLst/>
          </a:prstGeom>
          <a:ln>
            <a:noFill/>
          </a:ln>
        </p:spPr>
      </p:pic>
      <p:sp>
        <p:nvSpPr>
          <p:cNvPr id="126" name="Line 17"/>
          <p:cNvSpPr/>
          <p:nvPr/>
        </p:nvSpPr>
        <p:spPr>
          <a:xfrm>
            <a:off x="3519360" y="2615040"/>
            <a:ext cx="8640" cy="1287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Line 18"/>
          <p:cNvSpPr/>
          <p:nvPr/>
        </p:nvSpPr>
        <p:spPr>
          <a:xfrm>
            <a:off x="3528000" y="3902040"/>
            <a:ext cx="360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19"/>
          <p:cNvSpPr/>
          <p:nvPr/>
        </p:nvSpPr>
        <p:spPr>
          <a:xfrm>
            <a:off x="3863520" y="3650040"/>
            <a:ext cx="1655640" cy="473400"/>
          </a:xfrm>
          <a:prstGeom prst="rect">
            <a:avLst/>
          </a:prstGeom>
          <a:solidFill>
            <a:srgbClr val="FFF2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INFORMATION </a:t>
            </a:r>
            <a:endParaRPr lang="en-IN" sz="11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SERVICES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29" name="Line 20"/>
          <p:cNvSpPr/>
          <p:nvPr/>
        </p:nvSpPr>
        <p:spPr>
          <a:xfrm flipV="1">
            <a:off x="5519520" y="3360240"/>
            <a:ext cx="979200" cy="5418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Line 21"/>
          <p:cNvSpPr/>
          <p:nvPr/>
        </p:nvSpPr>
        <p:spPr>
          <a:xfrm>
            <a:off x="5519520" y="3902040"/>
            <a:ext cx="103248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Line 22"/>
          <p:cNvSpPr/>
          <p:nvPr/>
        </p:nvSpPr>
        <p:spPr>
          <a:xfrm>
            <a:off x="5519520" y="3902040"/>
            <a:ext cx="1032480" cy="5421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23"/>
          <p:cNvSpPr/>
          <p:nvPr/>
        </p:nvSpPr>
        <p:spPr>
          <a:xfrm>
            <a:off x="6498720" y="3096000"/>
            <a:ext cx="1853280" cy="466920"/>
          </a:xfrm>
          <a:prstGeom prst="ellipse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RISK MANAGEMENT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33" name="CustomShape 24"/>
          <p:cNvSpPr/>
          <p:nvPr/>
        </p:nvSpPr>
        <p:spPr>
          <a:xfrm>
            <a:off x="6552000" y="3672000"/>
            <a:ext cx="1872000" cy="433080"/>
          </a:xfrm>
          <a:prstGeom prst="ellipse">
            <a:avLst/>
          </a:prstGeom>
          <a:solidFill>
            <a:srgbClr val="ED1C2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FRAUD MONITORING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34" name="CustomShape 25"/>
          <p:cNvSpPr/>
          <p:nvPr/>
        </p:nvSpPr>
        <p:spPr>
          <a:xfrm>
            <a:off x="6537960" y="4240800"/>
            <a:ext cx="1943640" cy="406080"/>
          </a:xfrm>
          <a:prstGeom prst="ellipse">
            <a:avLst/>
          </a:prstGeom>
          <a:solidFill>
            <a:srgbClr val="FEDCC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ENCRYPTION</a:t>
            </a:r>
            <a:endParaRPr lang="en-IN" sz="1100" b="0" strike="noStrike" spc="-1">
              <a:latin typeface="Arial"/>
            </a:endParaRPr>
          </a:p>
        </p:txBody>
      </p:sp>
      <p:pic>
        <p:nvPicPr>
          <p:cNvPr id="135" name="Picture 134"/>
          <p:cNvPicPr/>
          <p:nvPr/>
        </p:nvPicPr>
        <p:blipFill>
          <a:blip r:embed="rId4"/>
          <a:stretch/>
        </p:blipFill>
        <p:spPr>
          <a:xfrm>
            <a:off x="792000" y="4680000"/>
            <a:ext cx="2142360" cy="1799640"/>
          </a:xfrm>
          <a:prstGeom prst="rect">
            <a:avLst/>
          </a:prstGeom>
          <a:ln>
            <a:noFill/>
          </a:ln>
        </p:spPr>
      </p:pic>
      <p:sp>
        <p:nvSpPr>
          <p:cNvPr id="136" name="CustomShape 26"/>
          <p:cNvSpPr/>
          <p:nvPr/>
        </p:nvSpPr>
        <p:spPr>
          <a:xfrm>
            <a:off x="3240000" y="4608000"/>
            <a:ext cx="1296000" cy="647640"/>
          </a:xfrm>
          <a:prstGeom prst="rect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000000"/>
                </a:solidFill>
                <a:latin typeface="Century Schoolbook"/>
                <a:ea typeface="DejaVu Sans"/>
              </a:rPr>
              <a:t>CTO </a:t>
            </a:r>
            <a:endParaRPr lang="en-IN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000000"/>
                </a:solidFill>
                <a:latin typeface="Century Schoolbook"/>
                <a:ea typeface="DejaVu Sans"/>
              </a:rPr>
              <a:t>Matt Quinlan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37" name="Line 27"/>
          <p:cNvSpPr/>
          <p:nvPr/>
        </p:nvSpPr>
        <p:spPr>
          <a:xfrm>
            <a:off x="3744000" y="5256000"/>
            <a:ext cx="360" cy="432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28"/>
          <p:cNvSpPr/>
          <p:nvPr/>
        </p:nvSpPr>
        <p:spPr>
          <a:xfrm>
            <a:off x="3240000" y="5688000"/>
            <a:ext cx="1079640" cy="863640"/>
          </a:xfrm>
          <a:prstGeom prst="ellipse">
            <a:avLst/>
          </a:prstGeom>
          <a:solidFill>
            <a:srgbClr val="9D85B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CAPACITY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39" name="CustomShape 29"/>
          <p:cNvSpPr/>
          <p:nvPr/>
        </p:nvSpPr>
        <p:spPr>
          <a:xfrm>
            <a:off x="4896000" y="4824000"/>
            <a:ext cx="2447640" cy="1799640"/>
          </a:xfrm>
          <a:prstGeom prst="rect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Inside the pods, 376 servers,</a:t>
            </a:r>
            <a:endParaRPr lang="en-IN" sz="11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 277 switches, 85  Routers</a:t>
            </a:r>
            <a:endParaRPr lang="en-IN" sz="11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 and 42 firewalls all connected by </a:t>
            </a:r>
            <a:endParaRPr lang="en-IN" sz="11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3,000 miles of Cable--hum around </a:t>
            </a:r>
            <a:endParaRPr lang="en-IN" sz="11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clock,  enabling transactions </a:t>
            </a:r>
            <a:endParaRPr lang="en-IN" sz="11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around the globe in near real-time </a:t>
            </a:r>
            <a:endParaRPr lang="en-IN" sz="11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and keeping Visa's business running.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40" name="Line 30"/>
          <p:cNvSpPr/>
          <p:nvPr/>
        </p:nvSpPr>
        <p:spPr>
          <a:xfrm>
            <a:off x="4320000" y="6120000"/>
            <a:ext cx="576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71320" y="571320"/>
            <a:ext cx="7971480" cy="590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601"/>
              </a:spcBef>
            </a:pPr>
            <a:endParaRPr lang="en-IN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r>
              <a:rPr lang="en-IN" sz="1400" b="0" strike="noStrike" spc="-1" dirty="0">
                <a:solidFill>
                  <a:srgbClr val="000000"/>
                </a:solidFill>
                <a:latin typeface="Century Schoolbook"/>
                <a:ea typeface="DejaVu Sans"/>
              </a:rPr>
              <a:t>.</a:t>
            </a:r>
            <a:endParaRPr lang="en-IN" sz="1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lang="en-IN" sz="1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lang="en-IN" sz="1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r>
              <a:rPr lang="en-IN" sz="1400" b="1" i="1" strike="noStrike" spc="-1" dirty="0">
                <a:solidFill>
                  <a:srgbClr val="000000"/>
                </a:solidFill>
                <a:latin typeface="Century Schoolbook"/>
                <a:ea typeface="DejaVu Sans"/>
              </a:rPr>
              <a:t>“The speed of light is no longer fast enough”</a:t>
            </a:r>
            <a:endParaRPr lang="en-IN" sz="1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r>
              <a:rPr lang="en-IN" sz="1400" b="0" strike="noStrike" spc="-1" dirty="0">
                <a:solidFill>
                  <a:srgbClr val="000000"/>
                </a:solidFill>
                <a:latin typeface="Century Schoolbook"/>
                <a:ea typeface="DejaVu Sans"/>
              </a:rPr>
              <a:t>								</a:t>
            </a:r>
            <a:r>
              <a:rPr lang="en-IN" sz="1400" b="1" i="1" strike="noStrike" spc="-1" dirty="0">
                <a:solidFill>
                  <a:srgbClr val="000000"/>
                </a:solidFill>
                <a:latin typeface="Century Schoolbook"/>
                <a:ea typeface="DejaVu Sans"/>
              </a:rPr>
              <a:t>- CTO Matt Quinlan</a:t>
            </a:r>
            <a:endParaRPr lang="en-IN" sz="1400" b="0" strike="noStrike" spc="-1" dirty="0">
              <a:latin typeface="Arial"/>
            </a:endParaRPr>
          </a:p>
        </p:txBody>
      </p:sp>
      <p:pic>
        <p:nvPicPr>
          <p:cNvPr id="142" name="Picture 5"/>
          <p:cNvPicPr/>
          <p:nvPr/>
        </p:nvPicPr>
        <p:blipFill>
          <a:blip r:embed="rId2"/>
          <a:stretch/>
        </p:blipFill>
        <p:spPr>
          <a:xfrm>
            <a:off x="1785918" y="2571744"/>
            <a:ext cx="6215106" cy="4071966"/>
          </a:xfrm>
          <a:prstGeom prst="rect">
            <a:avLst/>
          </a:prstGeom>
          <a:ln>
            <a:noFill/>
          </a:ln>
        </p:spPr>
      </p:pic>
      <p:sp>
        <p:nvSpPr>
          <p:cNvPr id="143" name="CustomShape 2"/>
          <p:cNvSpPr/>
          <p:nvPr/>
        </p:nvSpPr>
        <p:spPr>
          <a:xfrm>
            <a:off x="360000" y="216000"/>
            <a:ext cx="1871640" cy="431640"/>
          </a:xfrm>
          <a:prstGeom prst="rect">
            <a:avLst/>
          </a:prstGeom>
          <a:solidFill>
            <a:srgbClr val="F04E4D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PROTECTION / SECURITY</a:t>
            </a:r>
            <a:endParaRPr lang="en-IN" sz="11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 HOW?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44" name="Line 3"/>
          <p:cNvSpPr/>
          <p:nvPr/>
        </p:nvSpPr>
        <p:spPr>
          <a:xfrm>
            <a:off x="2232000" y="432000"/>
            <a:ext cx="432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4"/>
          <p:cNvSpPr/>
          <p:nvPr/>
        </p:nvSpPr>
        <p:spPr>
          <a:xfrm>
            <a:off x="2561400" y="212760"/>
            <a:ext cx="1799640" cy="426960"/>
          </a:xfrm>
          <a:prstGeom prst="ellipse">
            <a:avLst/>
          </a:prstGeom>
          <a:solidFill>
            <a:srgbClr val="FCD4D1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Location Unknown!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46" name="Line 5"/>
          <p:cNvSpPr/>
          <p:nvPr/>
        </p:nvSpPr>
        <p:spPr>
          <a:xfrm>
            <a:off x="4361400" y="432000"/>
            <a:ext cx="4626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6"/>
          <p:cNvSpPr/>
          <p:nvPr/>
        </p:nvSpPr>
        <p:spPr>
          <a:xfrm>
            <a:off x="4824000" y="144000"/>
            <a:ext cx="1367640" cy="503640"/>
          </a:xfrm>
          <a:prstGeom prst="ellipse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OCC BACKUP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48" name="Line 7"/>
          <p:cNvSpPr/>
          <p:nvPr/>
        </p:nvSpPr>
        <p:spPr>
          <a:xfrm>
            <a:off x="6192000" y="360000"/>
            <a:ext cx="432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8"/>
          <p:cNvSpPr/>
          <p:nvPr/>
        </p:nvSpPr>
        <p:spPr>
          <a:xfrm>
            <a:off x="6527520" y="119520"/>
            <a:ext cx="1871640" cy="431640"/>
          </a:xfrm>
          <a:prstGeom prst="ellipse">
            <a:avLst/>
          </a:prstGeom>
          <a:solidFill>
            <a:srgbClr val="FFF2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LEED CERTIFIED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50" name="Line 9"/>
          <p:cNvSpPr/>
          <p:nvPr/>
        </p:nvSpPr>
        <p:spPr>
          <a:xfrm>
            <a:off x="3384000" y="640080"/>
            <a:ext cx="360" cy="22392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10"/>
          <p:cNvSpPr/>
          <p:nvPr/>
        </p:nvSpPr>
        <p:spPr>
          <a:xfrm>
            <a:off x="2232000" y="792000"/>
            <a:ext cx="2015640" cy="431640"/>
          </a:xfrm>
          <a:prstGeom prst="rect">
            <a:avLst/>
          </a:prstGeom>
          <a:solidFill>
            <a:srgbClr val="FCD3C1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000000"/>
                </a:solidFill>
                <a:latin typeface="Century Schoolbook"/>
                <a:ea typeface="DejaVu Sans"/>
              </a:rPr>
              <a:t>Somewhere along </a:t>
            </a:r>
            <a:endParaRPr lang="en-IN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000000"/>
                </a:solidFill>
                <a:latin typeface="Century Schoolbook"/>
                <a:ea typeface="DejaVu Sans"/>
              </a:rPr>
              <a:t>the Eastern seaboard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52" name="Line 11"/>
          <p:cNvSpPr/>
          <p:nvPr/>
        </p:nvSpPr>
        <p:spPr>
          <a:xfrm flipH="1">
            <a:off x="5904000" y="551520"/>
            <a:ext cx="1512000" cy="5284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12"/>
          <p:cNvSpPr/>
          <p:nvPr/>
        </p:nvSpPr>
        <p:spPr>
          <a:xfrm>
            <a:off x="4608000" y="1008000"/>
            <a:ext cx="1583640" cy="647640"/>
          </a:xfrm>
          <a:prstGeom prst="ellipse">
            <a:avLst/>
          </a:prstGeom>
          <a:solidFill>
            <a:srgbClr val="FFF2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Diesel Power</a:t>
            </a:r>
            <a:endParaRPr lang="en-IN" sz="11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(Almost 15 days)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54" name="CustomShape 13"/>
          <p:cNvSpPr/>
          <p:nvPr/>
        </p:nvSpPr>
        <p:spPr>
          <a:xfrm>
            <a:off x="6709680" y="1038600"/>
            <a:ext cx="1846800" cy="575640"/>
          </a:xfrm>
          <a:prstGeom prst="ellipse">
            <a:avLst/>
          </a:prstGeom>
          <a:solidFill>
            <a:srgbClr val="FFF2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1.5 million gallons</a:t>
            </a:r>
            <a:endParaRPr lang="en-IN" sz="11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 of water  As coolant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55" name="Line 14"/>
          <p:cNvSpPr/>
          <p:nvPr/>
        </p:nvSpPr>
        <p:spPr>
          <a:xfrm>
            <a:off x="7416000" y="551520"/>
            <a:ext cx="191160" cy="4899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" dur="500" fill="hold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500040" y="428760"/>
            <a:ext cx="768564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IN" sz="3000" b="0" strike="noStrike" cap="small" spc="-1" dirty="0">
                <a:solidFill>
                  <a:srgbClr val="575F6D"/>
                </a:solidFill>
                <a:latin typeface="Century Schoolbook"/>
                <a:ea typeface="DejaVu Sans"/>
              </a:rPr>
              <a:t>BLACK MARKET  , underground economy or shadow economy!</a:t>
            </a:r>
            <a:endParaRPr lang="en-IN" sz="3000" b="0" strike="noStrike" spc="-1" dirty="0">
              <a:latin typeface="Arial"/>
            </a:endParaRPr>
          </a:p>
        </p:txBody>
      </p:sp>
      <p:pic>
        <p:nvPicPr>
          <p:cNvPr id="157" name="Content Placeholder 3"/>
          <p:cNvPicPr/>
          <p:nvPr/>
        </p:nvPicPr>
        <p:blipFill>
          <a:blip r:embed="rId2"/>
          <a:stretch/>
        </p:blipFill>
        <p:spPr>
          <a:xfrm>
            <a:off x="428760" y="1500120"/>
            <a:ext cx="3300840" cy="1856160"/>
          </a:xfrm>
          <a:prstGeom prst="rect">
            <a:avLst/>
          </a:prstGeom>
          <a:ln>
            <a:noFill/>
          </a:ln>
        </p:spPr>
      </p:pic>
      <p:pic>
        <p:nvPicPr>
          <p:cNvPr id="158" name="Picture 4"/>
          <p:cNvPicPr/>
          <p:nvPr/>
        </p:nvPicPr>
        <p:blipFill>
          <a:blip r:embed="rId3"/>
          <a:stretch/>
        </p:blipFill>
        <p:spPr>
          <a:xfrm>
            <a:off x="5214960" y="1571760"/>
            <a:ext cx="3070800" cy="1682280"/>
          </a:xfrm>
          <a:prstGeom prst="rect">
            <a:avLst/>
          </a:prstGeom>
          <a:ln>
            <a:noFill/>
          </a:ln>
        </p:spPr>
      </p:pic>
      <p:pic>
        <p:nvPicPr>
          <p:cNvPr id="159" name="Picture 2"/>
          <p:cNvPicPr/>
          <p:nvPr/>
        </p:nvPicPr>
        <p:blipFill>
          <a:blip r:embed="rId4"/>
          <a:stretch/>
        </p:blipFill>
        <p:spPr>
          <a:xfrm>
            <a:off x="3929040" y="1714320"/>
            <a:ext cx="1153800" cy="1499040"/>
          </a:xfrm>
          <a:prstGeom prst="rect">
            <a:avLst/>
          </a:prstGeom>
          <a:ln>
            <a:noFill/>
          </a:ln>
        </p:spPr>
      </p:pic>
      <p:sp>
        <p:nvSpPr>
          <p:cNvPr id="160" name="CustomShape 2"/>
          <p:cNvSpPr/>
          <p:nvPr/>
        </p:nvSpPr>
        <p:spPr>
          <a:xfrm>
            <a:off x="428760" y="3786120"/>
            <a:ext cx="5142600" cy="17860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1800" b="0" strike="noStrike" spc="-1" dirty="0">
                <a:solidFill>
                  <a:srgbClr val="000000"/>
                </a:solidFill>
                <a:latin typeface="Century Schoolbook"/>
                <a:ea typeface="DejaVu Sans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Century Schoolbook"/>
                <a:ea typeface="DejaVu Sans"/>
              </a:rPr>
              <a:t>Operations in black marketing</a:t>
            </a:r>
            <a:endParaRPr lang="en-IN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2400" b="0" strike="noStrike" spc="-1" dirty="0">
                <a:solidFill>
                  <a:srgbClr val="000000"/>
                </a:solidFill>
                <a:latin typeface="Century Schoolbook"/>
                <a:ea typeface="DejaVu Sans"/>
              </a:rPr>
              <a:t>Background economy</a:t>
            </a:r>
            <a:endParaRPr lang="en-IN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entury Schoolbook"/>
                <a:ea typeface="DejaVu Sans"/>
              </a:rPr>
              <a:t>The illegal economy</a:t>
            </a:r>
            <a:endParaRPr lang="en-IN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entury Schoolbook"/>
                <a:ea typeface="DejaVu Sans"/>
              </a:rPr>
              <a:t>The unreported economy</a:t>
            </a:r>
            <a:endParaRPr lang="en-IN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entury Schoolbook"/>
                <a:ea typeface="DejaVu Sans"/>
              </a:rPr>
              <a:t>The unrecorded economy</a:t>
            </a:r>
            <a:endParaRPr lang="en-IN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entury Schoolbook"/>
                <a:ea typeface="DejaVu Sans"/>
              </a:rPr>
              <a:t>The informal economy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build="allAtOnce"/>
      <p:bldP spid="160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79160" y="162720"/>
            <a:ext cx="6864120" cy="142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000" b="0" strike="noStrike" cap="small" spc="-1" dirty="0">
                <a:solidFill>
                  <a:srgbClr val="575F6D"/>
                </a:solidFill>
                <a:latin typeface="Century Schoolbook"/>
                <a:ea typeface="DejaVu Sans"/>
              </a:rPr>
              <a:t>PRODUCT DISTRIBUTION AND VISA TRANSACTIONS</a:t>
            </a:r>
            <a:r>
              <a:t/>
            </a:r>
            <a:br/>
            <a:endParaRPr lang="en-IN" sz="3000" b="0" strike="noStrike" spc="-1" dirty="0">
              <a:latin typeface="Arial"/>
            </a:endParaRPr>
          </a:p>
        </p:txBody>
      </p:sp>
      <p:pic>
        <p:nvPicPr>
          <p:cNvPr id="162" name="Picture 10"/>
          <p:cNvPicPr/>
          <p:nvPr/>
        </p:nvPicPr>
        <p:blipFill>
          <a:blip r:embed="rId2"/>
          <a:srcRect l="10204" t="17105" r="14286"/>
          <a:stretch/>
        </p:blipFill>
        <p:spPr>
          <a:xfrm>
            <a:off x="1214414" y="1214422"/>
            <a:ext cx="6572296" cy="535785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285720" y="571480"/>
            <a:ext cx="7466400" cy="57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IN" sz="3200" b="0" strike="noStrike" cap="small" spc="-1" dirty="0">
                <a:solidFill>
                  <a:srgbClr val="575F6D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Hackers and prevention from hacking</a:t>
            </a:r>
            <a:r>
              <a:rPr>
                <a:latin typeface="Times New Roman" pitchFamily="18" charset="0"/>
                <a:cs typeface="Times New Roman" pitchFamily="18" charset="0"/>
              </a:rPr>
              <a:t/>
            </a:r>
            <a:br>
              <a:rPr>
                <a:latin typeface="Times New Roman" pitchFamily="18" charset="0"/>
                <a:cs typeface="Times New Roman" pitchFamily="18" charset="0"/>
              </a:rPr>
            </a:br>
            <a:endParaRPr lang="en-IN" sz="3200" b="0" strike="noStrike" spc="-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4" name="Content Placeholder 3"/>
          <p:cNvPicPr/>
          <p:nvPr/>
        </p:nvPicPr>
        <p:blipFill>
          <a:blip r:embed="rId2"/>
          <a:stretch/>
        </p:blipFill>
        <p:spPr>
          <a:xfrm>
            <a:off x="285840" y="1000080"/>
            <a:ext cx="3785040" cy="2927880"/>
          </a:xfrm>
          <a:prstGeom prst="rect">
            <a:avLst/>
          </a:prstGeom>
          <a:ln>
            <a:noFill/>
          </a:ln>
        </p:spPr>
      </p:pic>
      <p:sp>
        <p:nvSpPr>
          <p:cNvPr id="165" name="CustomShape 2"/>
          <p:cNvSpPr/>
          <p:nvPr/>
        </p:nvSpPr>
        <p:spPr>
          <a:xfrm>
            <a:off x="4429080" y="1143000"/>
            <a:ext cx="784800" cy="42768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entury Schoolbook"/>
                <a:ea typeface="DejaVu Sans"/>
              </a:rPr>
              <a:t>WHO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 flipV="1">
            <a:off x="5214960" y="1289880"/>
            <a:ext cx="713160" cy="6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7" name="CustomShape 4"/>
          <p:cNvSpPr/>
          <p:nvPr/>
        </p:nvSpPr>
        <p:spPr>
          <a:xfrm>
            <a:off x="5929200" y="642960"/>
            <a:ext cx="2807640" cy="1294200"/>
          </a:xfrm>
          <a:prstGeom prst="ellipse">
            <a:avLst/>
          </a:prstGeom>
          <a:solidFill>
            <a:srgbClr val="FFFFFF"/>
          </a:solidFill>
          <a:ln>
            <a:solidFill>
              <a:srgbClr val="21409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Professional organized </a:t>
            </a:r>
            <a:endParaRPr lang="en-IN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crime-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modeled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hacker gangs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68" name="CustomShape 5"/>
          <p:cNvSpPr/>
          <p:nvPr/>
        </p:nvSpPr>
        <p:spPr>
          <a:xfrm>
            <a:off x="7632000" y="2160000"/>
            <a:ext cx="718920" cy="6469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How?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69" name="CustomShape 6"/>
          <p:cNvSpPr/>
          <p:nvPr/>
        </p:nvSpPr>
        <p:spPr>
          <a:xfrm>
            <a:off x="4320000" y="1872000"/>
            <a:ext cx="2734920" cy="1222920"/>
          </a:xfrm>
          <a:prstGeom prst="ellipse">
            <a:avLst/>
          </a:prstGeom>
          <a:solidFill>
            <a:srgbClr val="FFFFFF"/>
          </a:solidFill>
          <a:ln>
            <a:solidFill>
              <a:srgbClr val="EF413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Skimming, Account </a:t>
            </a: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enumeration,</a:t>
            </a: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Combination attacks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70" name="CustomShape 7"/>
          <p:cNvSpPr/>
          <p:nvPr/>
        </p:nvSpPr>
        <p:spPr>
          <a:xfrm>
            <a:off x="5143680" y="3214800"/>
            <a:ext cx="3454920" cy="1078920"/>
          </a:xfrm>
          <a:prstGeom prst="wedgeRoundRectCallout">
            <a:avLst>
              <a:gd name="adj1" fmla="val -56842"/>
              <a:gd name="adj2" fmla="val 102115"/>
              <a:gd name="adj3" fmla="val 16667"/>
            </a:avLst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How to prevent (By visa)?</a:t>
            </a: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71" name="CustomShape 8"/>
          <p:cNvSpPr/>
          <p:nvPr/>
        </p:nvSpPr>
        <p:spPr>
          <a:xfrm>
            <a:off x="2357280" y="4643280"/>
            <a:ext cx="3536640" cy="18936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Visa introduced three new tools</a:t>
            </a: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i.Visa Vital Signs</a:t>
            </a: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ii.Visa Account Attack Intelligence</a:t>
            </a: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iii.Visa Payment Threat Lab and</a:t>
            </a: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eCommerce Threat Disruption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72" name="Line 9"/>
          <p:cNvSpPr/>
          <p:nvPr/>
        </p:nvSpPr>
        <p:spPr>
          <a:xfrm flipH="1">
            <a:off x="7054920" y="2448000"/>
            <a:ext cx="57708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28760" y="357120"/>
            <a:ext cx="74664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IN" sz="2400" b="1" strike="noStrike" cap="small" spc="-1" dirty="0">
                <a:solidFill>
                  <a:srgbClr val="575F6D"/>
                </a:solidFill>
                <a:latin typeface="Century Schoolbook"/>
                <a:ea typeface="DejaVu Sans"/>
              </a:rPr>
              <a:t>DATA CENTRE  MANAGEMENT during </a:t>
            </a:r>
            <a:r>
              <a:rPr lang="en-IN" sz="2400" b="1" strike="noStrike" cap="small" spc="-1" dirty="0">
                <a:solidFill>
                  <a:srgbClr val="575F6D"/>
                </a:solidFill>
                <a:latin typeface="Times New Roman"/>
                <a:ea typeface="DejaVu Sans"/>
              </a:rPr>
              <a:t>natural</a:t>
            </a:r>
            <a:r>
              <a:rPr lang="en-IN" sz="2400" b="1" strike="noStrike" cap="small" spc="-1" dirty="0">
                <a:solidFill>
                  <a:srgbClr val="575F6D"/>
                </a:solidFill>
                <a:latin typeface="Century Schoolbook"/>
                <a:ea typeface="DejaVu Sans"/>
              </a:rPr>
              <a:t> disasters   and controlling them.</a:t>
            </a:r>
            <a:endParaRPr lang="en-IN" sz="2400" b="0" strike="noStrike" spc="-1" dirty="0">
              <a:latin typeface="Arial"/>
            </a:endParaRPr>
          </a:p>
        </p:txBody>
      </p:sp>
      <p:pic>
        <p:nvPicPr>
          <p:cNvPr id="174" name="Picture 2"/>
          <p:cNvPicPr/>
          <p:nvPr/>
        </p:nvPicPr>
        <p:blipFill>
          <a:blip r:embed="rId2"/>
          <a:srcRect l="9569" t="8972" r="7206" b="17860"/>
          <a:stretch/>
        </p:blipFill>
        <p:spPr>
          <a:xfrm>
            <a:off x="4858654" y="4071960"/>
            <a:ext cx="3499560" cy="2207880"/>
          </a:xfrm>
          <a:prstGeom prst="rect">
            <a:avLst/>
          </a:prstGeom>
          <a:ln>
            <a:noFill/>
          </a:ln>
        </p:spPr>
      </p:pic>
      <p:pic>
        <p:nvPicPr>
          <p:cNvPr id="175" name="Picture 4"/>
          <p:cNvPicPr/>
          <p:nvPr/>
        </p:nvPicPr>
        <p:blipFill>
          <a:blip r:embed="rId3"/>
          <a:stretch/>
        </p:blipFill>
        <p:spPr>
          <a:xfrm>
            <a:off x="500040" y="1428840"/>
            <a:ext cx="3642120" cy="2610000"/>
          </a:xfrm>
          <a:prstGeom prst="rect">
            <a:avLst/>
          </a:prstGeom>
          <a:ln>
            <a:noFill/>
          </a:ln>
        </p:spPr>
      </p:pic>
      <p:sp>
        <p:nvSpPr>
          <p:cNvPr id="176" name="CustomShape 2"/>
          <p:cNvSpPr/>
          <p:nvPr/>
        </p:nvSpPr>
        <p:spPr>
          <a:xfrm>
            <a:off x="4429080" y="2071800"/>
            <a:ext cx="2427840" cy="1641960"/>
          </a:xfrm>
          <a:prstGeom prst="bentConnector3">
            <a:avLst>
              <a:gd name="adj1" fmla="val 99810"/>
            </a:avLst>
          </a:prstGeom>
          <a:noFill/>
          <a:ln w="50760">
            <a:solidFill>
              <a:schemeClr val="tx1"/>
            </a:solidFill>
            <a:round/>
            <a:headEnd type="triangle" w="med" len="med"/>
            <a:tailEnd type="triangle" w="med" len="med"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pic>
        <p:nvPicPr>
          <p:cNvPr id="177" name="Picture 3"/>
          <p:cNvPicPr/>
          <p:nvPr/>
        </p:nvPicPr>
        <p:blipFill>
          <a:blip r:embed="rId4"/>
          <a:stretch/>
        </p:blipFill>
        <p:spPr>
          <a:xfrm>
            <a:off x="1357200" y="4357800"/>
            <a:ext cx="2284920" cy="1711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5"/>
          <p:cNvPicPr/>
          <p:nvPr/>
        </p:nvPicPr>
        <p:blipFill>
          <a:blip r:embed="rId2"/>
          <a:stretch/>
        </p:blipFill>
        <p:spPr>
          <a:xfrm>
            <a:off x="3357720" y="1785960"/>
            <a:ext cx="2014560" cy="1141920"/>
          </a:xfrm>
          <a:prstGeom prst="rect">
            <a:avLst/>
          </a:prstGeom>
          <a:ln>
            <a:noFill/>
          </a:ln>
        </p:spPr>
      </p:pic>
      <p:pic>
        <p:nvPicPr>
          <p:cNvPr id="179" name="Picture 2"/>
          <p:cNvPicPr/>
          <p:nvPr/>
        </p:nvPicPr>
        <p:blipFill>
          <a:blip r:embed="rId3"/>
          <a:stretch/>
        </p:blipFill>
        <p:spPr>
          <a:xfrm>
            <a:off x="500040" y="428760"/>
            <a:ext cx="2356200" cy="1319040"/>
          </a:xfrm>
          <a:prstGeom prst="rect">
            <a:avLst/>
          </a:prstGeom>
          <a:ln>
            <a:noFill/>
          </a:ln>
        </p:spPr>
      </p:pic>
      <p:sp>
        <p:nvSpPr>
          <p:cNvPr id="180" name="CustomShape 1"/>
          <p:cNvSpPr/>
          <p:nvPr/>
        </p:nvSpPr>
        <p:spPr>
          <a:xfrm rot="5400000">
            <a:off x="3323160" y="463320"/>
            <a:ext cx="999000" cy="1356120"/>
          </a:xfrm>
          <a:prstGeom prst="bentArrow">
            <a:avLst>
              <a:gd name="adj1" fmla="val 16995"/>
              <a:gd name="adj2" fmla="val 25000"/>
              <a:gd name="adj3" fmla="val 25000"/>
              <a:gd name="adj4" fmla="val 4375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1" name="CustomShape 2"/>
          <p:cNvSpPr/>
          <p:nvPr/>
        </p:nvSpPr>
        <p:spPr>
          <a:xfrm>
            <a:off x="5500800" y="2143080"/>
            <a:ext cx="856080" cy="3560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2" name="Picture 4"/>
          <p:cNvPicPr/>
          <p:nvPr/>
        </p:nvPicPr>
        <p:blipFill>
          <a:blip r:embed="rId4"/>
          <a:stretch/>
        </p:blipFill>
        <p:spPr>
          <a:xfrm>
            <a:off x="6429240" y="1714320"/>
            <a:ext cx="1427760" cy="1427760"/>
          </a:xfrm>
          <a:prstGeom prst="rect">
            <a:avLst/>
          </a:prstGeom>
          <a:ln>
            <a:noFill/>
          </a:ln>
        </p:spPr>
      </p:pic>
      <p:pic>
        <p:nvPicPr>
          <p:cNvPr id="184" name="Picture 53"/>
          <p:cNvPicPr/>
          <p:nvPr/>
        </p:nvPicPr>
        <p:blipFill>
          <a:blip r:embed="rId5"/>
          <a:srcRect l="5700" t="8791" r="11878" b="23896"/>
          <a:stretch/>
        </p:blipFill>
        <p:spPr>
          <a:xfrm>
            <a:off x="1643042" y="3357562"/>
            <a:ext cx="4786346" cy="292895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500040" y="500040"/>
            <a:ext cx="7466400" cy="64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IN" sz="3000" b="0" strike="noStrike" cap="small" spc="-1">
                <a:solidFill>
                  <a:srgbClr val="575F6D"/>
                </a:solidFill>
                <a:latin typeface="Century Schoolbook"/>
                <a:ea typeface="DejaVu Sans"/>
              </a:rPr>
              <a:t> 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0" y="-285776"/>
            <a:ext cx="7999920" cy="193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25000" lnSpcReduction="20000"/>
          </a:bodyPr>
          <a:lstStyle/>
          <a:p>
            <a:pPr marL="274320" indent="-273240" algn="just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endParaRPr lang="en-IN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lang="en-IN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lang="en-IN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lang="en-IN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lang="en-IN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lang="en-IN" sz="2400" b="0" strike="noStrike" spc="-1" dirty="0">
              <a:latin typeface="Arial"/>
            </a:endParaRPr>
          </a:p>
          <a:p>
            <a:pPr marL="274320" indent="-273240" algn="just">
              <a:lnSpc>
                <a:spcPct val="17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IN" sz="33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   </a:t>
            </a:r>
            <a:r>
              <a:rPr lang="en-IN" sz="9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Visa’s goal is simple, they ensure and promise that every transaction is processed quickly, securely, seamlessly and at last ultimately people’s money is safe</a:t>
            </a:r>
            <a:r>
              <a:rPr lang="en-IN" sz="7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lang="en-IN" sz="7200" b="0" strike="noStrike" spc="-1" dirty="0">
              <a:latin typeface="Arial"/>
            </a:endParaRPr>
          </a:p>
        </p:txBody>
      </p:sp>
      <p:pic>
        <p:nvPicPr>
          <p:cNvPr id="187" name="Picture 4"/>
          <p:cNvPicPr/>
          <p:nvPr/>
        </p:nvPicPr>
        <p:blipFill>
          <a:blip r:embed="rId2"/>
          <a:stretch/>
        </p:blipFill>
        <p:spPr>
          <a:xfrm>
            <a:off x="3071802" y="2571744"/>
            <a:ext cx="2784960" cy="1856160"/>
          </a:xfrm>
          <a:prstGeom prst="rect">
            <a:avLst/>
          </a:prstGeom>
          <a:ln>
            <a:noFill/>
          </a:ln>
        </p:spPr>
      </p:pic>
      <p:sp>
        <p:nvSpPr>
          <p:cNvPr id="188" name="CustomShape 3"/>
          <p:cNvSpPr/>
          <p:nvPr/>
        </p:nvSpPr>
        <p:spPr>
          <a:xfrm>
            <a:off x="1571604" y="4786322"/>
            <a:ext cx="607104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800" b="0" strike="noStrike" spc="-1" dirty="0">
                <a:solidFill>
                  <a:srgbClr val="000000"/>
                </a:solidFill>
                <a:latin typeface="Century Schoolbook"/>
                <a:ea typeface="DejaVu Sans"/>
              </a:rPr>
              <a:t>"It's everywhere you want to be"</a:t>
            </a:r>
            <a:endParaRPr lang="en-IN" sz="2800" b="0" strike="noStrike" spc="-1" dirty="0"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build="allAtOnce"/>
      <p:bldP spid="188" grpId="0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961</TotalTime>
  <Words>290</Words>
  <Application>LibreOffice/6.0.7.3$Linux_X86_64 LibreOffice_project/00m0$Build-3</Application>
  <PresentationFormat>On-screen Show (4:3)</PresentationFormat>
  <Paragraphs>87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VISA</dc:title>
  <dc:subject/>
  <dc:creator>HP</dc:creator>
  <dc:description/>
  <cp:lastModifiedBy>HP</cp:lastModifiedBy>
  <cp:revision>76</cp:revision>
  <dcterms:created xsi:type="dcterms:W3CDTF">2020-09-27T15:52:28Z</dcterms:created>
  <dcterms:modified xsi:type="dcterms:W3CDTF">2020-09-29T06:21:02Z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