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0" r:id="rId31"/>
    <p:sldId id="291" r:id="rId32"/>
    <p:sldId id="292" r:id="rId33"/>
    <p:sldId id="311" r:id="rId34"/>
    <p:sldId id="288" r:id="rId35"/>
    <p:sldId id="289" r:id="rId36"/>
    <p:sldId id="312" r:id="rId37"/>
    <p:sldId id="293" r:id="rId38"/>
    <p:sldId id="294" r:id="rId39"/>
    <p:sldId id="295" r:id="rId40"/>
    <p:sldId id="313" r:id="rId41"/>
    <p:sldId id="297" r:id="rId42"/>
    <p:sldId id="298" r:id="rId43"/>
    <p:sldId id="314" r:id="rId44"/>
    <p:sldId id="299" r:id="rId45"/>
    <p:sldId id="274" r:id="rId46"/>
    <p:sldId id="300" r:id="rId47"/>
    <p:sldId id="315" r:id="rId48"/>
    <p:sldId id="316" r:id="rId49"/>
    <p:sldId id="301" r:id="rId50"/>
    <p:sldId id="302" r:id="rId51"/>
    <p:sldId id="303" r:id="rId52"/>
    <p:sldId id="304" r:id="rId53"/>
    <p:sldId id="305" r:id="rId54"/>
    <p:sldId id="306" r:id="rId55"/>
    <p:sldId id="307" r:id="rId56"/>
    <p:sldId id="308" r:id="rId57"/>
    <p:sldId id="309" r:id="rId58"/>
    <p:sldId id="310" r:id="rId59"/>
    <p:sldId id="317" r:id="rId60"/>
    <p:sldId id="318" r:id="rId61"/>
    <p:sldId id="319" r:id="rId62"/>
    <p:sldId id="320" r:id="rId63"/>
    <p:sldId id="321" r:id="rId64"/>
    <p:sldId id="322" r:id="rId65"/>
    <p:sldId id="323" r:id="rId66"/>
    <p:sldId id="325" r:id="rId67"/>
    <p:sldId id="324" r:id="rId68"/>
    <p:sldId id="326" r:id="rId69"/>
    <p:sldId id="328" r:id="rId70"/>
    <p:sldId id="329" r:id="rId71"/>
    <p:sldId id="327"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66D5F-1FD0-441F-9AC8-8E2AE3A93244}" type="datetimeFigureOut">
              <a:rPr lang="en-US" smtClean="0"/>
              <a:t>11/12/2020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499810-D7DA-47E7-B736-62E9AE594DC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53C43D-DD4B-488C-88D4-4111845D16A2}" type="datetime1">
              <a:rPr lang="en-US" smtClean="0"/>
              <a:t>11/12/2020</a:t>
            </a:fld>
            <a:endParaRPr lang="en-US"/>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
        <p:nvSpPr>
          <p:cNvPr id="6" name="Slide Number Placeholder 5"/>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113980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FFB5F-A80C-462A-96BF-E78A19091860}" type="datetime1">
              <a:rPr lang="en-US" smtClean="0"/>
              <a:t>11/12/2020</a:t>
            </a:fld>
            <a:endParaRPr lang="en-US"/>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
        <p:nvSpPr>
          <p:cNvPr id="6" name="Slide Number Placeholder 5"/>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184818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21C1E-6E72-4D4D-A0E7-AE346ADBEBA7}" type="datetime1">
              <a:rPr lang="en-US" smtClean="0"/>
              <a:t>11/12/2020</a:t>
            </a:fld>
            <a:endParaRPr lang="en-US"/>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
        <p:nvSpPr>
          <p:cNvPr id="6" name="Slide Number Placeholder 5"/>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361792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DB4DB-263C-41EE-956C-DFD37C16F76F}" type="datetime1">
              <a:rPr lang="en-US" smtClean="0"/>
              <a:t>11/12/2020</a:t>
            </a:fld>
            <a:endParaRPr lang="en-US"/>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
        <p:nvSpPr>
          <p:cNvPr id="6" name="Slide Number Placeholder 5"/>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44184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845FF-193B-4C84-BCC2-F289B4374C51}" type="datetime1">
              <a:rPr lang="en-US" smtClean="0"/>
              <a:t>11/12/2020</a:t>
            </a:fld>
            <a:endParaRPr lang="en-US"/>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
        <p:nvSpPr>
          <p:cNvPr id="6" name="Slide Number Placeholder 5"/>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227926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24ADAD-D70D-47A8-8A6D-7E513AD55623}" type="datetime1">
              <a:rPr lang="en-US" smtClean="0"/>
              <a:t>11/12/2020</a:t>
            </a:fld>
            <a:endParaRPr lang="en-US"/>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
        <p:nvSpPr>
          <p:cNvPr id="7" name="Slide Number Placeholder 6"/>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77022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9A1ED8-3C18-4D33-9C9F-3A99D8693373}" type="datetime1">
              <a:rPr lang="en-US" smtClean="0"/>
              <a:t>11/12/2020</a:t>
            </a:fld>
            <a:endParaRPr lang="en-US"/>
          </a:p>
        </p:txBody>
      </p:sp>
      <p:sp>
        <p:nvSpPr>
          <p:cNvPr id="8" name="Footer Placeholder 7"/>
          <p:cNvSpPr>
            <a:spLocks noGrp="1"/>
          </p:cNvSpPr>
          <p:nvPr>
            <p:ph type="ftr" sz="quarter" idx="11"/>
          </p:nvPr>
        </p:nvSpPr>
        <p:spPr/>
        <p:txBody>
          <a:bodyPr/>
          <a:lstStyle/>
          <a:p>
            <a:r>
              <a:rPr lang="en-US" smtClean="0"/>
              <a:t>Dr Rekha B Venkatapur, Professor &amp; Head, CSE,KSIT</a:t>
            </a:r>
            <a:endParaRPr lang="en-US"/>
          </a:p>
        </p:txBody>
      </p:sp>
      <p:sp>
        <p:nvSpPr>
          <p:cNvPr id="9" name="Slide Number Placeholder 8"/>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310072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1E0105-D2A2-4560-832C-0806FBB1C014}" type="datetime1">
              <a:rPr lang="en-US" smtClean="0"/>
              <a:t>11/12/2020</a:t>
            </a:fld>
            <a:endParaRPr lang="en-US"/>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
        <p:nvSpPr>
          <p:cNvPr id="5" name="Slide Number Placeholder 4"/>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113456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77F05-9F51-450F-884F-2104F37BF8EA}" type="datetime1">
              <a:rPr lang="en-US" smtClean="0"/>
              <a:t>11/12/2020</a:t>
            </a:fld>
            <a:endParaRPr lang="en-US"/>
          </a:p>
        </p:txBody>
      </p:sp>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
        <p:nvSpPr>
          <p:cNvPr id="4" name="Slide Number Placeholder 3"/>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32178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424E0-1CEA-4570-B424-2CDD2472B55C}" type="datetime1">
              <a:rPr lang="en-US" smtClean="0"/>
              <a:t>11/12/2020</a:t>
            </a:fld>
            <a:endParaRPr lang="en-US"/>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
        <p:nvSpPr>
          <p:cNvPr id="7" name="Slide Number Placeholder 6"/>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245340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8F770-BE96-4F44-9661-9189EDCCA909}" type="datetime1">
              <a:rPr lang="en-US" smtClean="0"/>
              <a:t>11/12/2020</a:t>
            </a:fld>
            <a:endParaRPr lang="en-US"/>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
        <p:nvSpPr>
          <p:cNvPr id="7" name="Slide Number Placeholder 6"/>
          <p:cNvSpPr>
            <a:spLocks noGrp="1"/>
          </p:cNvSpPr>
          <p:nvPr>
            <p:ph type="sldNum" sz="quarter" idx="12"/>
          </p:nvPr>
        </p:nvSpPr>
        <p:spPr/>
        <p:txBody>
          <a:body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3415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10B57-B065-40E3-9434-F6FE01F96F5A}" type="datetime1">
              <a:rPr lang="en-US" smtClean="0"/>
              <a:t>11/12/2020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Rekha B Venkatapur, Professor &amp; Head, CSE,KSIT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8084D-153D-4C7D-8DE0-1FB6D22CEF6E}" type="slidenum">
              <a:rPr lang="en-US" smtClean="0"/>
              <a:pPr/>
              <a:t>‹#›</a:t>
            </a:fld>
            <a:endParaRPr lang="en-US"/>
          </a:p>
        </p:txBody>
      </p:sp>
    </p:spTree>
    <p:extLst>
      <p:ext uri="{BB962C8B-B14F-4D97-AF65-F5344CB8AC3E}">
        <p14:creationId xmlns:p14="http://schemas.microsoft.com/office/powerpoint/2010/main" xmlns="" val="341143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lstStyle/>
          <a:p>
            <a:r>
              <a:rPr lang="en-US" dirty="0" smtClean="0"/>
              <a:t>Module 3</a:t>
            </a:r>
            <a:endParaRPr lang="en-US" dirty="0"/>
          </a:p>
        </p:txBody>
      </p:sp>
      <p:sp>
        <p:nvSpPr>
          <p:cNvPr id="3" name="Subtitle 2"/>
          <p:cNvSpPr>
            <a:spLocks noGrp="1"/>
          </p:cNvSpPr>
          <p:nvPr>
            <p:ph type="subTitle" idx="1"/>
          </p:nvPr>
        </p:nvSpPr>
        <p:spPr>
          <a:xfrm>
            <a:off x="304800" y="1219200"/>
            <a:ext cx="8686800" cy="5562600"/>
          </a:xfrm>
        </p:spPr>
        <p:txBody>
          <a:bodyPr>
            <a:noAutofit/>
          </a:bodyPr>
          <a:lstStyle/>
          <a:p>
            <a:pPr algn="just"/>
            <a:r>
              <a:rPr lang="en-US" sz="2400" b="1" dirty="0">
                <a:solidFill>
                  <a:schemeClr val="tx1"/>
                </a:solidFill>
              </a:rPr>
              <a:t>UNIX File APIs: </a:t>
            </a:r>
            <a:r>
              <a:rPr lang="en-US" sz="2400" dirty="0">
                <a:solidFill>
                  <a:schemeClr val="tx1"/>
                </a:solidFill>
              </a:rPr>
              <a:t>General File APIs, File and Record Locking, Directory File APIs, </a:t>
            </a:r>
            <a:r>
              <a:rPr lang="en-US" sz="2400" dirty="0" smtClean="0">
                <a:solidFill>
                  <a:schemeClr val="tx1"/>
                </a:solidFill>
              </a:rPr>
              <a:t>Device File </a:t>
            </a:r>
            <a:r>
              <a:rPr lang="en-US" sz="2400" dirty="0">
                <a:solidFill>
                  <a:schemeClr val="tx1"/>
                </a:solidFill>
              </a:rPr>
              <a:t>APIs, FIFO File APIs, Symbolic Link File APIs.</a:t>
            </a:r>
          </a:p>
          <a:p>
            <a:pPr algn="just"/>
            <a:r>
              <a:rPr lang="en-US" sz="2400" b="1" dirty="0">
                <a:solidFill>
                  <a:schemeClr val="tx1"/>
                </a:solidFill>
              </a:rPr>
              <a:t>UNIX Processes and Process Control:</a:t>
            </a:r>
          </a:p>
          <a:p>
            <a:pPr algn="just"/>
            <a:r>
              <a:rPr lang="en-US" sz="2400" b="1" dirty="0">
                <a:solidFill>
                  <a:schemeClr val="tx1"/>
                </a:solidFill>
              </a:rPr>
              <a:t>The Environment of a UNIX Process: </a:t>
            </a:r>
            <a:r>
              <a:rPr lang="en-US" sz="2400" dirty="0">
                <a:solidFill>
                  <a:schemeClr val="tx1"/>
                </a:solidFill>
              </a:rPr>
              <a:t>Introduction, main function, Process Termination</a:t>
            </a:r>
            <a:r>
              <a:rPr lang="en-US" sz="2400" dirty="0" smtClean="0">
                <a:solidFill>
                  <a:schemeClr val="tx1"/>
                </a:solidFill>
              </a:rPr>
              <a:t>, Command-Line </a:t>
            </a:r>
            <a:r>
              <a:rPr lang="en-US" sz="2400" dirty="0">
                <a:solidFill>
                  <a:schemeClr val="tx1"/>
                </a:solidFill>
              </a:rPr>
              <a:t>Arguments, Environment List, Memory Layout of a C Program, </a:t>
            </a:r>
            <a:r>
              <a:rPr lang="en-US" sz="2400" dirty="0" smtClean="0">
                <a:solidFill>
                  <a:schemeClr val="tx1"/>
                </a:solidFill>
              </a:rPr>
              <a:t>Shared Libraries</a:t>
            </a:r>
            <a:r>
              <a:rPr lang="en-US" sz="2400" dirty="0">
                <a:solidFill>
                  <a:schemeClr val="tx1"/>
                </a:solidFill>
              </a:rPr>
              <a:t>, Memory Allocation, Environment Variables, </a:t>
            </a:r>
            <a:r>
              <a:rPr lang="en-US" sz="2400" dirty="0" err="1">
                <a:solidFill>
                  <a:schemeClr val="tx1"/>
                </a:solidFill>
              </a:rPr>
              <a:t>setjmp</a:t>
            </a:r>
            <a:r>
              <a:rPr lang="en-US" sz="2400" dirty="0">
                <a:solidFill>
                  <a:schemeClr val="tx1"/>
                </a:solidFill>
              </a:rPr>
              <a:t> and </a:t>
            </a:r>
            <a:r>
              <a:rPr lang="en-US" sz="2400" dirty="0" err="1">
                <a:solidFill>
                  <a:schemeClr val="tx1"/>
                </a:solidFill>
              </a:rPr>
              <a:t>longjmp</a:t>
            </a:r>
            <a:r>
              <a:rPr lang="en-US" sz="2400" dirty="0">
                <a:solidFill>
                  <a:schemeClr val="tx1"/>
                </a:solidFill>
              </a:rPr>
              <a:t> Functions</a:t>
            </a:r>
            <a:r>
              <a:rPr lang="en-US" sz="2400" dirty="0" smtClean="0">
                <a:solidFill>
                  <a:schemeClr val="tx1"/>
                </a:solidFill>
              </a:rPr>
              <a:t>, </a:t>
            </a:r>
            <a:r>
              <a:rPr lang="en-US" sz="2400" dirty="0" err="1" smtClean="0">
                <a:solidFill>
                  <a:schemeClr val="tx1"/>
                </a:solidFill>
              </a:rPr>
              <a:t>getrlimit</a:t>
            </a:r>
            <a:r>
              <a:rPr lang="en-US" sz="2400" dirty="0">
                <a:solidFill>
                  <a:schemeClr val="tx1"/>
                </a:solidFill>
              </a:rPr>
              <a:t>, </a:t>
            </a:r>
            <a:r>
              <a:rPr lang="en-US" sz="2400" dirty="0" err="1">
                <a:solidFill>
                  <a:schemeClr val="tx1"/>
                </a:solidFill>
              </a:rPr>
              <a:t>setrlimit</a:t>
            </a:r>
            <a:r>
              <a:rPr lang="en-US" sz="2400" dirty="0">
                <a:solidFill>
                  <a:schemeClr val="tx1"/>
                </a:solidFill>
              </a:rPr>
              <a:t> Functions, UNIX Kernel Support for Processes.</a:t>
            </a:r>
          </a:p>
          <a:p>
            <a:pPr algn="just"/>
            <a:r>
              <a:rPr lang="en-US" sz="2400" b="1" dirty="0">
                <a:solidFill>
                  <a:schemeClr val="tx1"/>
                </a:solidFill>
              </a:rPr>
              <a:t>Process Control: </a:t>
            </a:r>
            <a:r>
              <a:rPr lang="en-US" sz="2400" dirty="0">
                <a:solidFill>
                  <a:schemeClr val="tx1"/>
                </a:solidFill>
              </a:rPr>
              <a:t>Introduction, Process Identifiers, fork, </a:t>
            </a:r>
            <a:r>
              <a:rPr lang="en-US" sz="2400" dirty="0" err="1">
                <a:solidFill>
                  <a:schemeClr val="tx1"/>
                </a:solidFill>
              </a:rPr>
              <a:t>vfork</a:t>
            </a:r>
            <a:r>
              <a:rPr lang="en-US" sz="2400" dirty="0">
                <a:solidFill>
                  <a:schemeClr val="tx1"/>
                </a:solidFill>
              </a:rPr>
              <a:t>, exit, wait, </a:t>
            </a:r>
            <a:r>
              <a:rPr lang="en-US" sz="2400" dirty="0" err="1">
                <a:solidFill>
                  <a:schemeClr val="tx1"/>
                </a:solidFill>
              </a:rPr>
              <a:t>waitpid</a:t>
            </a:r>
            <a:r>
              <a:rPr lang="en-US" sz="2400" dirty="0">
                <a:solidFill>
                  <a:schemeClr val="tx1"/>
                </a:solidFill>
              </a:rPr>
              <a:t>, wait3</a:t>
            </a:r>
            <a:r>
              <a:rPr lang="en-US" sz="2400" dirty="0" smtClean="0">
                <a:solidFill>
                  <a:schemeClr val="tx1"/>
                </a:solidFill>
              </a:rPr>
              <a:t>,</a:t>
            </a:r>
            <a:r>
              <a:rPr lang="en-US" sz="2400" dirty="0">
                <a:solidFill>
                  <a:schemeClr val="tx1"/>
                </a:solidFill>
              </a:rPr>
              <a:t> wait4 Functions, Race Conditions, exec Functions</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018162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809625"/>
          </a:xfrm>
        </p:spPr>
        <p:txBody>
          <a:bodyPr/>
          <a:lstStyle/>
          <a:p>
            <a:r>
              <a:rPr lang="en-US" b="1" dirty="0" smtClean="0"/>
              <a:t>read()</a:t>
            </a:r>
            <a:endParaRPr lang="en-US" dirty="0"/>
          </a:p>
        </p:txBody>
      </p:sp>
      <p:sp>
        <p:nvSpPr>
          <p:cNvPr id="3" name="Content Placeholder 2"/>
          <p:cNvSpPr>
            <a:spLocks noGrp="1"/>
          </p:cNvSpPr>
          <p:nvPr>
            <p:ph idx="1"/>
          </p:nvPr>
        </p:nvSpPr>
        <p:spPr>
          <a:xfrm>
            <a:off x="152400" y="762000"/>
            <a:ext cx="8991600" cy="6324600"/>
          </a:xfrm>
        </p:spPr>
        <p:txBody>
          <a:bodyPr/>
          <a:lstStyle/>
          <a:p>
            <a:r>
              <a:rPr lang="en-US" sz="2400" dirty="0" smtClean="0"/>
              <a:t>The </a:t>
            </a:r>
            <a:r>
              <a:rPr lang="en-US" sz="2400" dirty="0"/>
              <a:t>read function </a:t>
            </a:r>
            <a:r>
              <a:rPr lang="en-US" sz="2400" b="1" dirty="0"/>
              <a:t>fetches a fixed size of block of data </a:t>
            </a:r>
            <a:r>
              <a:rPr lang="en-US" sz="2400" dirty="0"/>
              <a:t>from a file referenced by a given file descriptor. </a:t>
            </a:r>
            <a:r>
              <a:rPr lang="en-US" sz="2400" dirty="0" smtClean="0"/>
              <a:t>The </a:t>
            </a:r>
            <a:r>
              <a:rPr lang="en-US" sz="2400" dirty="0"/>
              <a:t>prototype of read function is: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905000"/>
            <a:ext cx="8199832"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99416" y="3086100"/>
            <a:ext cx="8915400" cy="3416320"/>
          </a:xfrm>
          <a:prstGeom prst="rect">
            <a:avLst/>
          </a:prstGeom>
        </p:spPr>
        <p:txBody>
          <a:bodyPr wrap="square">
            <a:spAutoFit/>
          </a:bodyPr>
          <a:lstStyle/>
          <a:p>
            <a:r>
              <a:rPr lang="en-US" sz="2400" dirty="0" smtClean="0"/>
              <a:t>If </a:t>
            </a:r>
            <a:r>
              <a:rPr lang="en-US" sz="2400" b="1" dirty="0"/>
              <a:t>successful</a:t>
            </a:r>
            <a:r>
              <a:rPr lang="en-US" sz="2400" dirty="0"/>
              <a:t>, read </a:t>
            </a:r>
            <a:r>
              <a:rPr lang="en-US" sz="2400" b="1" dirty="0"/>
              <a:t>returns the number of bytes actually read</a:t>
            </a:r>
            <a:r>
              <a:rPr lang="en-US" sz="2400" dirty="0"/>
              <a:t>. </a:t>
            </a:r>
          </a:p>
          <a:p>
            <a:pPr marL="285750" indent="-285750">
              <a:buFont typeface="Arial" pitchFamily="34" charset="0"/>
              <a:buChar char="•"/>
            </a:pPr>
            <a:r>
              <a:rPr lang="en-US" sz="2400" dirty="0" smtClean="0"/>
              <a:t>If </a:t>
            </a:r>
            <a:r>
              <a:rPr lang="en-US" sz="2400" b="1" dirty="0"/>
              <a:t>unsuccessful</a:t>
            </a:r>
            <a:r>
              <a:rPr lang="en-US" sz="2400" dirty="0"/>
              <a:t>, read </a:t>
            </a:r>
            <a:r>
              <a:rPr lang="en-US" sz="2400" b="1" dirty="0"/>
              <a:t>returns –</a:t>
            </a:r>
            <a:r>
              <a:rPr lang="en-US" sz="2400" dirty="0"/>
              <a:t>1. </a:t>
            </a:r>
          </a:p>
          <a:p>
            <a:pPr marL="285750" indent="-285750">
              <a:buFont typeface="Arial" pitchFamily="34" charset="0"/>
              <a:buChar char="•"/>
            </a:pPr>
            <a:r>
              <a:rPr lang="en-US" sz="2400" dirty="0" smtClean="0"/>
              <a:t>The </a:t>
            </a:r>
            <a:r>
              <a:rPr lang="en-US" sz="2400" dirty="0"/>
              <a:t>first argument is an integer, </a:t>
            </a:r>
            <a:r>
              <a:rPr lang="en-US" sz="2400" dirty="0" err="1"/>
              <a:t>fdesc</a:t>
            </a:r>
            <a:r>
              <a:rPr lang="en-US" sz="2400" dirty="0"/>
              <a:t> that refers to an opened file. </a:t>
            </a:r>
          </a:p>
          <a:p>
            <a:pPr marL="285750" indent="-285750">
              <a:buFont typeface="Arial" pitchFamily="34" charset="0"/>
              <a:buChar char="•"/>
            </a:pPr>
            <a:r>
              <a:rPr lang="en-US" sz="2400" dirty="0" smtClean="0"/>
              <a:t>The </a:t>
            </a:r>
            <a:r>
              <a:rPr lang="en-US" sz="2400" dirty="0"/>
              <a:t>second argument, </a:t>
            </a:r>
            <a:r>
              <a:rPr lang="en-US" sz="2400" dirty="0" err="1"/>
              <a:t>buf</a:t>
            </a:r>
            <a:r>
              <a:rPr lang="en-US" sz="2400" dirty="0"/>
              <a:t> is the address of a buffer holding any data read. </a:t>
            </a:r>
          </a:p>
          <a:p>
            <a:pPr marL="285750" indent="-285750">
              <a:buFont typeface="Arial" pitchFamily="34" charset="0"/>
              <a:buChar char="•"/>
            </a:pPr>
            <a:r>
              <a:rPr lang="en-US" sz="2400" dirty="0" smtClean="0"/>
              <a:t>The </a:t>
            </a:r>
            <a:r>
              <a:rPr lang="en-US" sz="2400" dirty="0"/>
              <a:t>third argument specifies how </a:t>
            </a:r>
            <a:r>
              <a:rPr lang="en-US" sz="2400" b="1" dirty="0"/>
              <a:t>many bytes of data are to be read from the file. </a:t>
            </a:r>
          </a:p>
          <a:p>
            <a:pPr marL="285750" indent="-285750">
              <a:buFont typeface="Arial" pitchFamily="34" charset="0"/>
              <a:buChar char="•"/>
            </a:pPr>
            <a:r>
              <a:rPr lang="en-US" sz="2400" dirty="0" smtClean="0"/>
              <a:t>The </a:t>
            </a:r>
            <a:r>
              <a:rPr lang="en-US" sz="2400" dirty="0" err="1"/>
              <a:t>size_t</a:t>
            </a:r>
            <a:r>
              <a:rPr lang="en-US" sz="2400" dirty="0"/>
              <a:t> data type is defined in the &lt;sys/</a:t>
            </a:r>
            <a:r>
              <a:rPr lang="en-US" sz="2400" dirty="0" err="1"/>
              <a:t>types.h</a:t>
            </a:r>
            <a:r>
              <a:rPr lang="en-US" sz="2400" dirty="0"/>
              <a:t>&gt; header and should be the same as unsigned int.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308966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4775"/>
            <a:ext cx="8915400" cy="6781800"/>
          </a:xfrm>
        </p:spPr>
        <p:txBody>
          <a:bodyPr>
            <a:noAutofit/>
          </a:bodyPr>
          <a:lstStyle/>
          <a:p>
            <a:pPr marL="0" indent="0">
              <a:buNone/>
            </a:pPr>
            <a:r>
              <a:rPr lang="en-US" sz="1800" b="1" dirty="0"/>
              <a:t>Example of </a:t>
            </a:r>
            <a:r>
              <a:rPr lang="en-US" sz="1800" b="1" dirty="0" err="1"/>
              <a:t>vfork</a:t>
            </a:r>
            <a:r>
              <a:rPr lang="en-US" sz="1800" b="1" dirty="0"/>
              <a:t> </a:t>
            </a:r>
            <a:r>
              <a:rPr lang="en-US" sz="1800" b="1" dirty="0" smtClean="0"/>
              <a:t>function</a:t>
            </a:r>
          </a:p>
          <a:p>
            <a:pPr marL="0" indent="0">
              <a:buNone/>
            </a:pPr>
            <a:r>
              <a:rPr lang="en-US" sz="1800" dirty="0" smtClean="0"/>
              <a:t>#</a:t>
            </a:r>
            <a:r>
              <a:rPr lang="en-US" sz="1800" dirty="0"/>
              <a:t>include "</a:t>
            </a:r>
            <a:r>
              <a:rPr lang="en-US" sz="1800" dirty="0" err="1"/>
              <a:t>apue.h</a:t>
            </a:r>
            <a:r>
              <a:rPr lang="en-US" sz="1800" dirty="0"/>
              <a:t>" </a:t>
            </a:r>
            <a:endParaRPr lang="en-US" sz="1800" dirty="0" smtClean="0"/>
          </a:p>
          <a:p>
            <a:pPr marL="0" indent="0">
              <a:buNone/>
            </a:pPr>
            <a:r>
              <a:rPr lang="en-US" sz="1800" dirty="0" err="1" smtClean="0"/>
              <a:t>int</a:t>
            </a:r>
            <a:r>
              <a:rPr lang="en-US" sz="1800" dirty="0" smtClean="0"/>
              <a:t> </a:t>
            </a:r>
            <a:r>
              <a:rPr lang="en-US" sz="1800" dirty="0"/>
              <a:t>glob = 6; /* external variable in initialized data */ </a:t>
            </a:r>
            <a:endParaRPr lang="en-US" sz="1800" dirty="0" smtClean="0"/>
          </a:p>
          <a:p>
            <a:pPr marL="0" indent="0">
              <a:buNone/>
            </a:pPr>
            <a:r>
              <a:rPr lang="en-US" sz="1800" dirty="0" err="1" smtClean="0"/>
              <a:t>int</a:t>
            </a:r>
            <a:r>
              <a:rPr lang="en-US" sz="1800" dirty="0" smtClean="0"/>
              <a:t> </a:t>
            </a:r>
            <a:r>
              <a:rPr lang="en-US" sz="1800" dirty="0"/>
              <a:t>main(void) </a:t>
            </a:r>
            <a:endParaRPr lang="en-US" sz="1800" dirty="0" smtClean="0"/>
          </a:p>
          <a:p>
            <a:pPr marL="0" indent="0">
              <a:buNone/>
            </a:pPr>
            <a:r>
              <a:rPr lang="en-US" sz="1800" dirty="0" smtClean="0"/>
              <a:t>{ </a:t>
            </a:r>
            <a:r>
              <a:rPr lang="en-US" sz="1800" dirty="0" err="1"/>
              <a:t>int</a:t>
            </a:r>
            <a:r>
              <a:rPr lang="en-US" sz="1800" dirty="0"/>
              <a:t> </a:t>
            </a:r>
            <a:r>
              <a:rPr lang="en-US" sz="1800" dirty="0" err="1"/>
              <a:t>var</a:t>
            </a:r>
            <a:r>
              <a:rPr lang="en-US" sz="1800" dirty="0"/>
              <a:t>; /* automatic variable on the stack */ </a:t>
            </a:r>
            <a:endParaRPr lang="en-US" sz="1800" dirty="0" smtClean="0"/>
          </a:p>
          <a:p>
            <a:pPr marL="0" indent="0">
              <a:buNone/>
            </a:pPr>
            <a:r>
              <a:rPr lang="en-US" sz="1800" dirty="0" err="1" smtClean="0"/>
              <a:t>pid_t</a:t>
            </a:r>
            <a:r>
              <a:rPr lang="en-US" sz="1800" dirty="0" smtClean="0"/>
              <a:t> </a:t>
            </a:r>
            <a:r>
              <a:rPr lang="en-US" sz="1800" dirty="0" err="1"/>
              <a:t>pid</a:t>
            </a:r>
            <a:r>
              <a:rPr lang="en-US" sz="1800" dirty="0"/>
              <a:t>; </a:t>
            </a:r>
            <a:r>
              <a:rPr lang="en-US" sz="1800" dirty="0" err="1"/>
              <a:t>var</a:t>
            </a:r>
            <a:r>
              <a:rPr lang="en-US" sz="1800" dirty="0"/>
              <a:t> = 88; </a:t>
            </a:r>
            <a:endParaRPr lang="en-US" sz="1800" dirty="0" smtClean="0"/>
          </a:p>
          <a:p>
            <a:pPr marL="0" indent="0">
              <a:buNone/>
            </a:pPr>
            <a:r>
              <a:rPr lang="en-US" sz="1800" dirty="0" err="1" smtClean="0"/>
              <a:t>printf</a:t>
            </a:r>
            <a:r>
              <a:rPr lang="en-US" sz="1800" dirty="0"/>
              <a:t>("before </a:t>
            </a:r>
            <a:r>
              <a:rPr lang="en-US" sz="1800" dirty="0" err="1"/>
              <a:t>vfork</a:t>
            </a:r>
            <a:r>
              <a:rPr lang="en-US" sz="1800" dirty="0"/>
              <a:t>\n"); /* we don't flush </a:t>
            </a:r>
            <a:r>
              <a:rPr lang="en-US" sz="1800" dirty="0" err="1"/>
              <a:t>stdio</a:t>
            </a:r>
            <a:r>
              <a:rPr lang="en-US" sz="1800" dirty="0"/>
              <a:t> */ </a:t>
            </a:r>
            <a:endParaRPr lang="en-US" sz="1800" dirty="0" smtClean="0"/>
          </a:p>
          <a:p>
            <a:pPr marL="0" indent="0">
              <a:buNone/>
            </a:pPr>
            <a:r>
              <a:rPr lang="en-US" sz="1800" dirty="0" smtClean="0"/>
              <a:t>if </a:t>
            </a:r>
            <a:r>
              <a:rPr lang="en-US" sz="1800" dirty="0"/>
              <a:t>((</a:t>
            </a:r>
            <a:r>
              <a:rPr lang="en-US" sz="1800" dirty="0" err="1"/>
              <a:t>pid</a:t>
            </a:r>
            <a:r>
              <a:rPr lang="en-US" sz="1800" dirty="0"/>
              <a:t> = </a:t>
            </a:r>
            <a:r>
              <a:rPr lang="en-US" sz="1800" dirty="0" err="1"/>
              <a:t>vfork</a:t>
            </a:r>
            <a:r>
              <a:rPr lang="en-US" sz="1800" dirty="0"/>
              <a:t>()) &lt; 0) </a:t>
            </a:r>
            <a:endParaRPr lang="en-US" sz="1800" dirty="0" smtClean="0"/>
          </a:p>
          <a:p>
            <a:pPr marL="0" indent="0">
              <a:buNone/>
            </a:pPr>
            <a:r>
              <a:rPr lang="en-US" sz="1800" dirty="0" smtClean="0"/>
              <a:t>{ </a:t>
            </a:r>
            <a:r>
              <a:rPr lang="en-US" sz="1800" dirty="0" err="1"/>
              <a:t>err_sys</a:t>
            </a:r>
            <a:r>
              <a:rPr lang="en-US" sz="1800" dirty="0"/>
              <a:t>("</a:t>
            </a:r>
            <a:r>
              <a:rPr lang="en-US" sz="1800" dirty="0" err="1"/>
              <a:t>vfork</a:t>
            </a:r>
            <a:r>
              <a:rPr lang="en-US" sz="1800" dirty="0"/>
              <a:t> error"); </a:t>
            </a:r>
            <a:endParaRPr lang="en-US" sz="1800" dirty="0" smtClean="0"/>
          </a:p>
          <a:p>
            <a:pPr marL="0" indent="0">
              <a:buNone/>
            </a:pPr>
            <a:r>
              <a:rPr lang="en-US" sz="1800" dirty="0" smtClean="0"/>
              <a:t>} </a:t>
            </a:r>
          </a:p>
          <a:p>
            <a:pPr marL="0" indent="0">
              <a:buNone/>
            </a:pPr>
            <a:r>
              <a:rPr lang="en-US" sz="1800" dirty="0" smtClean="0"/>
              <a:t>else </a:t>
            </a:r>
            <a:r>
              <a:rPr lang="en-US" sz="1800" dirty="0"/>
              <a:t>if (</a:t>
            </a:r>
            <a:r>
              <a:rPr lang="en-US" sz="1800" dirty="0" err="1"/>
              <a:t>pid</a:t>
            </a:r>
            <a:r>
              <a:rPr lang="en-US" sz="1800" dirty="0"/>
              <a:t> == 0) </a:t>
            </a:r>
            <a:endParaRPr lang="en-US" sz="1800" dirty="0" smtClean="0"/>
          </a:p>
          <a:p>
            <a:pPr marL="0" indent="0">
              <a:buNone/>
            </a:pPr>
            <a:r>
              <a:rPr lang="en-US" sz="1800" dirty="0" smtClean="0"/>
              <a:t>{ </a:t>
            </a:r>
            <a:r>
              <a:rPr lang="en-US" sz="1800" dirty="0"/>
              <a:t>/* child */ glob++; /* modify parent's variables */ </a:t>
            </a:r>
            <a:endParaRPr lang="en-US" sz="1800" dirty="0" smtClean="0"/>
          </a:p>
          <a:p>
            <a:pPr marL="0" indent="0">
              <a:buNone/>
            </a:pPr>
            <a:r>
              <a:rPr lang="en-US" sz="1800" dirty="0" err="1" smtClean="0"/>
              <a:t>var</a:t>
            </a:r>
            <a:r>
              <a:rPr lang="en-US" sz="1800" dirty="0"/>
              <a:t>++; </a:t>
            </a:r>
            <a:endParaRPr lang="en-US" sz="1800" dirty="0" smtClean="0"/>
          </a:p>
          <a:p>
            <a:pPr marL="0" indent="0">
              <a:buNone/>
            </a:pPr>
            <a:r>
              <a:rPr lang="en-US" sz="1800" dirty="0" smtClean="0"/>
              <a:t>_</a:t>
            </a:r>
            <a:r>
              <a:rPr lang="en-US" sz="1800" dirty="0"/>
              <a:t>exit(0); /* child terminates </a:t>
            </a:r>
            <a:r>
              <a:rPr lang="en-US" sz="1800" dirty="0" smtClean="0"/>
              <a:t>*/</a:t>
            </a:r>
          </a:p>
          <a:p>
            <a:pPr marL="0" indent="0">
              <a:buNone/>
            </a:pPr>
            <a:r>
              <a:rPr lang="en-US" sz="1800" dirty="0" smtClean="0"/>
              <a:t> </a:t>
            </a:r>
            <a:r>
              <a:rPr lang="en-US" sz="1800" dirty="0"/>
              <a:t>} /* </a:t>
            </a:r>
            <a:r>
              <a:rPr lang="en-US" sz="1800" dirty="0" smtClean="0"/>
              <a:t> </a:t>
            </a:r>
            <a:r>
              <a:rPr lang="en-US" sz="1800" dirty="0"/>
              <a:t>Parent continues here. */ </a:t>
            </a:r>
            <a:endParaRPr lang="en-US" sz="1800" dirty="0" smtClean="0"/>
          </a:p>
          <a:p>
            <a:pPr marL="0" indent="0">
              <a:buNone/>
            </a:pPr>
            <a:r>
              <a:rPr lang="en-US" sz="1800" dirty="0" err="1" smtClean="0"/>
              <a:t>printf</a:t>
            </a:r>
            <a:r>
              <a:rPr lang="en-US" sz="1800" dirty="0"/>
              <a:t>("</a:t>
            </a:r>
            <a:r>
              <a:rPr lang="en-US" sz="1800" dirty="0" err="1"/>
              <a:t>pid</a:t>
            </a:r>
            <a:r>
              <a:rPr lang="en-US" sz="1800" dirty="0"/>
              <a:t> = %d, glob = %d, </a:t>
            </a:r>
            <a:r>
              <a:rPr lang="en-US" sz="1800" dirty="0" err="1"/>
              <a:t>var</a:t>
            </a:r>
            <a:r>
              <a:rPr lang="en-US" sz="1800" dirty="0"/>
              <a:t> = %d\n", </a:t>
            </a:r>
            <a:r>
              <a:rPr lang="en-US" sz="1800" dirty="0" err="1"/>
              <a:t>getpid</a:t>
            </a:r>
            <a:r>
              <a:rPr lang="en-US" sz="1800" dirty="0"/>
              <a:t>(), glob, </a:t>
            </a:r>
            <a:r>
              <a:rPr lang="en-US" sz="1800" dirty="0" err="1"/>
              <a:t>var</a:t>
            </a:r>
            <a:r>
              <a:rPr lang="en-US" sz="1800" dirty="0"/>
              <a:t>); exit(0); } </a:t>
            </a:r>
            <a:endParaRPr lang="en-US" sz="1800" dirty="0" smtClean="0"/>
          </a:p>
          <a:p>
            <a:pPr marL="0" indent="0">
              <a:buNone/>
            </a:pPr>
            <a:r>
              <a:rPr lang="en-US" sz="1800" b="1" dirty="0" smtClean="0"/>
              <a:t>Output</a:t>
            </a:r>
            <a:r>
              <a:rPr lang="en-US" sz="1800" dirty="0"/>
              <a:t>: </a:t>
            </a:r>
            <a:endParaRPr lang="en-US" sz="1800" dirty="0" smtClean="0"/>
          </a:p>
          <a:p>
            <a:pPr marL="0" indent="0">
              <a:buNone/>
            </a:pPr>
            <a:r>
              <a:rPr lang="en-US" sz="1800" dirty="0" smtClean="0"/>
              <a:t>$ </a:t>
            </a:r>
            <a:r>
              <a:rPr lang="en-US" sz="1800" dirty="0"/>
              <a:t>./</a:t>
            </a:r>
            <a:r>
              <a:rPr lang="en-US" sz="1800" dirty="0" err="1"/>
              <a:t>a.out</a:t>
            </a:r>
            <a:r>
              <a:rPr lang="en-US" sz="1800" dirty="0"/>
              <a:t> </a:t>
            </a:r>
            <a:endParaRPr lang="en-US" sz="1800" dirty="0" smtClean="0"/>
          </a:p>
          <a:p>
            <a:pPr marL="0" indent="0">
              <a:buNone/>
            </a:pPr>
            <a:r>
              <a:rPr lang="en-US" sz="1800" dirty="0" smtClean="0"/>
              <a:t>before </a:t>
            </a:r>
            <a:r>
              <a:rPr lang="en-US" sz="1800" dirty="0" err="1"/>
              <a:t>vfork</a:t>
            </a:r>
            <a:r>
              <a:rPr lang="en-US" sz="1800" dirty="0"/>
              <a:t> </a:t>
            </a:r>
            <a:endParaRPr lang="en-US" sz="1800" dirty="0" smtClean="0"/>
          </a:p>
          <a:p>
            <a:pPr marL="0" indent="0">
              <a:buNone/>
            </a:pPr>
            <a:r>
              <a:rPr lang="en-US" sz="1800" dirty="0" err="1" smtClean="0"/>
              <a:t>pid</a:t>
            </a:r>
            <a:r>
              <a:rPr lang="en-US" sz="1800" dirty="0" smtClean="0"/>
              <a:t> </a:t>
            </a:r>
            <a:r>
              <a:rPr lang="en-US" sz="1800" dirty="0"/>
              <a:t>= 29039, glob = 7, </a:t>
            </a:r>
            <a:r>
              <a:rPr lang="en-US" sz="1800" dirty="0" err="1"/>
              <a:t>var</a:t>
            </a:r>
            <a:r>
              <a:rPr lang="en-US" sz="1800" dirty="0"/>
              <a:t> = 89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24388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exit FUNCTIONS </a:t>
            </a:r>
            <a:endParaRPr lang="en-US" dirty="0"/>
          </a:p>
        </p:txBody>
      </p:sp>
      <p:sp>
        <p:nvSpPr>
          <p:cNvPr id="3" name="Content Placeholder 2"/>
          <p:cNvSpPr>
            <a:spLocks noGrp="1"/>
          </p:cNvSpPr>
          <p:nvPr>
            <p:ph idx="1"/>
          </p:nvPr>
        </p:nvSpPr>
        <p:spPr>
          <a:xfrm>
            <a:off x="76200" y="838200"/>
            <a:ext cx="8915400" cy="5867400"/>
          </a:xfrm>
        </p:spPr>
        <p:txBody>
          <a:bodyPr>
            <a:noAutofit/>
          </a:bodyPr>
          <a:lstStyle/>
          <a:p>
            <a:r>
              <a:rPr lang="en-US" sz="2800" b="1" dirty="0" smtClean="0"/>
              <a:t>A </a:t>
            </a:r>
            <a:r>
              <a:rPr lang="en-US" sz="2800" b="1" dirty="0"/>
              <a:t>process can terminate normally in five ways: </a:t>
            </a:r>
          </a:p>
          <a:p>
            <a:pPr marL="514350" indent="-514350" algn="just">
              <a:buFont typeface="+mj-lt"/>
              <a:buAutoNum type="arabicPeriod"/>
            </a:pPr>
            <a:r>
              <a:rPr lang="en-US" sz="2800" dirty="0" smtClean="0"/>
              <a:t>Executing </a:t>
            </a:r>
            <a:r>
              <a:rPr lang="en-US" sz="2800" dirty="0"/>
              <a:t>a return from the main function. </a:t>
            </a:r>
          </a:p>
          <a:p>
            <a:pPr marL="514350" indent="-514350" algn="just">
              <a:buFont typeface="+mj-lt"/>
              <a:buAutoNum type="arabicPeriod"/>
            </a:pPr>
            <a:r>
              <a:rPr lang="en-US" sz="2800" dirty="0" smtClean="0"/>
              <a:t>Calling </a:t>
            </a:r>
            <a:r>
              <a:rPr lang="en-US" sz="2800" dirty="0"/>
              <a:t>the exit function. </a:t>
            </a:r>
          </a:p>
          <a:p>
            <a:pPr marL="514350" indent="-514350" algn="just">
              <a:buFont typeface="+mj-lt"/>
              <a:buAutoNum type="arabicPeriod"/>
            </a:pPr>
            <a:r>
              <a:rPr lang="en-US" sz="2800" dirty="0" smtClean="0"/>
              <a:t>Calling </a:t>
            </a:r>
            <a:r>
              <a:rPr lang="en-US" sz="2800" dirty="0"/>
              <a:t>the _exit or _Exit function. </a:t>
            </a:r>
          </a:p>
          <a:p>
            <a:pPr marL="400050" lvl="1" indent="0" algn="just">
              <a:buNone/>
            </a:pPr>
            <a:r>
              <a:rPr lang="en-US" dirty="0" smtClean="0"/>
              <a:t>In </a:t>
            </a:r>
            <a:r>
              <a:rPr lang="en-US" dirty="0"/>
              <a:t>most UNIX system implementations, exit(3) is a function in the standard C library, whereas _exit(2) is a system call. </a:t>
            </a:r>
          </a:p>
          <a:p>
            <a:pPr marL="514350" indent="-514350" algn="just">
              <a:buFont typeface="+mj-lt"/>
              <a:buAutoNum type="arabicPeriod"/>
            </a:pPr>
            <a:r>
              <a:rPr lang="en-US" sz="2800" dirty="0" smtClean="0"/>
              <a:t>Executing </a:t>
            </a:r>
            <a:r>
              <a:rPr lang="en-US" sz="2800" dirty="0"/>
              <a:t>a return from the start routine of the last thread in the process. When the last thread returns from its start routine, the process exits with a termination status of 0. </a:t>
            </a:r>
          </a:p>
          <a:p>
            <a:pPr marL="514350" indent="-514350" algn="just">
              <a:buFont typeface="+mj-lt"/>
              <a:buAutoNum type="arabicPeriod"/>
            </a:pPr>
            <a:r>
              <a:rPr lang="en-US" sz="2800" dirty="0" smtClean="0"/>
              <a:t>Calling </a:t>
            </a:r>
            <a:r>
              <a:rPr lang="en-US" sz="2800" dirty="0"/>
              <a:t>the </a:t>
            </a:r>
            <a:r>
              <a:rPr lang="en-US" sz="2800" dirty="0" err="1"/>
              <a:t>pthread_exit</a:t>
            </a:r>
            <a:r>
              <a:rPr lang="en-US" sz="2800" dirty="0"/>
              <a:t> function from the last thread in the process. </a:t>
            </a:r>
          </a:p>
          <a:p>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7693746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Autofit/>
          </a:bodyPr>
          <a:lstStyle/>
          <a:p>
            <a:r>
              <a:rPr lang="en-US" sz="2800" dirty="0"/>
              <a:t>The three forms of abnormal termination are as follows: </a:t>
            </a:r>
          </a:p>
          <a:p>
            <a:r>
              <a:rPr lang="en-US" sz="2800" dirty="0" smtClean="0"/>
              <a:t>Calling </a:t>
            </a:r>
            <a:r>
              <a:rPr lang="en-US" sz="2800" dirty="0"/>
              <a:t>abort. This is a special case of the next item, as it generates the SIGABRT signal. </a:t>
            </a:r>
          </a:p>
          <a:p>
            <a:r>
              <a:rPr lang="en-US" sz="2800" dirty="0" smtClean="0"/>
              <a:t>When </a:t>
            </a:r>
            <a:r>
              <a:rPr lang="en-US" sz="2800" dirty="0"/>
              <a:t>the process receives certain signals. Examples of signals generated by the kernel include the process referencing a memory location not within its address space or trying to divide by 0. </a:t>
            </a:r>
          </a:p>
          <a:p>
            <a:r>
              <a:rPr lang="en-US" sz="2800" dirty="0" smtClean="0"/>
              <a:t>The </a:t>
            </a:r>
            <a:r>
              <a:rPr lang="en-US" sz="2800" dirty="0"/>
              <a:t>last thread responds to a cancellation request. By default, cancellation occurs in a deferred manner: one thread requests that another be canceled, and sometime later, the target thread terminates </a:t>
            </a:r>
          </a:p>
          <a:p>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031605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wait AND </a:t>
            </a:r>
            <a:r>
              <a:rPr lang="en-US" b="1" dirty="0" err="1"/>
              <a:t>waitpid</a:t>
            </a:r>
            <a:r>
              <a:rPr lang="en-US" b="1" dirty="0"/>
              <a:t> FUNCTIONS </a:t>
            </a:r>
            <a:endParaRPr lang="en-US" dirty="0"/>
          </a:p>
        </p:txBody>
      </p:sp>
      <p:sp>
        <p:nvSpPr>
          <p:cNvPr id="3" name="Content Placeholder 2"/>
          <p:cNvSpPr>
            <a:spLocks noGrp="1"/>
          </p:cNvSpPr>
          <p:nvPr>
            <p:ph idx="1"/>
          </p:nvPr>
        </p:nvSpPr>
        <p:spPr>
          <a:xfrm>
            <a:off x="381000" y="838200"/>
            <a:ext cx="8610600" cy="6019800"/>
          </a:xfrm>
        </p:spPr>
        <p:txBody>
          <a:bodyPr>
            <a:noAutofit/>
          </a:bodyPr>
          <a:lstStyle/>
          <a:p>
            <a:pPr algn="just"/>
            <a:r>
              <a:rPr lang="en-US" sz="2400" dirty="0" smtClean="0"/>
              <a:t>When </a:t>
            </a:r>
            <a:r>
              <a:rPr lang="en-US" sz="2400" dirty="0"/>
              <a:t>a process terminates, either normally or abnormally, the kernel notifies the parent by sending the SIGCHLD signal to the parent. Because the termination of a child is an asynchronous event - it can happen at any time while the parent is running - this signal is the asynchronous notification from the kernel to the parent. </a:t>
            </a:r>
            <a:endParaRPr lang="en-US" sz="2400" dirty="0" smtClean="0"/>
          </a:p>
          <a:p>
            <a:pPr algn="just"/>
            <a:r>
              <a:rPr lang="en-US" sz="2400" dirty="0" smtClean="0"/>
              <a:t>The </a:t>
            </a:r>
            <a:r>
              <a:rPr lang="en-US" sz="2400" dirty="0"/>
              <a:t>parent can choose to ignore this signal, or it can provide a function that is called when the signal occurs: a signal handler. </a:t>
            </a:r>
            <a:endParaRPr lang="en-US" sz="2400" dirty="0" smtClean="0"/>
          </a:p>
          <a:p>
            <a:pPr algn="just"/>
            <a:r>
              <a:rPr lang="en-US" sz="2400" dirty="0" smtClean="0"/>
              <a:t>A </a:t>
            </a:r>
            <a:r>
              <a:rPr lang="en-US" sz="2400" dirty="0"/>
              <a:t>process that calls wait or </a:t>
            </a:r>
            <a:r>
              <a:rPr lang="en-US" sz="2400" dirty="0" err="1"/>
              <a:t>waitpid</a:t>
            </a:r>
            <a:r>
              <a:rPr lang="en-US" sz="2400" dirty="0"/>
              <a:t> can: </a:t>
            </a:r>
            <a:endParaRPr lang="en-US" sz="2400" dirty="0" smtClean="0"/>
          </a:p>
          <a:p>
            <a:pPr marL="514350" indent="-514350">
              <a:buFont typeface="+mj-lt"/>
              <a:buAutoNum type="arabicPeriod"/>
            </a:pPr>
            <a:r>
              <a:rPr lang="en-US" sz="2400" dirty="0" smtClean="0"/>
              <a:t>Block</a:t>
            </a:r>
            <a:r>
              <a:rPr lang="en-US" sz="2400" dirty="0"/>
              <a:t>, if all of its children are still running </a:t>
            </a:r>
          </a:p>
          <a:p>
            <a:pPr marL="514350" indent="-514350">
              <a:buFont typeface="+mj-lt"/>
              <a:buAutoNum type="arabicPeriod"/>
            </a:pPr>
            <a:r>
              <a:rPr lang="en-US" sz="2400" dirty="0" smtClean="0"/>
              <a:t>Return </a:t>
            </a:r>
            <a:r>
              <a:rPr lang="en-US" sz="2400" dirty="0"/>
              <a:t>immediately with the termination status of a child, if a child has terminated and is waiting for its termination status to be fetched </a:t>
            </a:r>
          </a:p>
          <a:p>
            <a:pPr marL="514350" indent="-514350">
              <a:buFont typeface="+mj-lt"/>
              <a:buAutoNum type="arabicPeriod"/>
            </a:pPr>
            <a:r>
              <a:rPr lang="en-US" sz="2400" dirty="0" smtClean="0"/>
              <a:t>Return </a:t>
            </a:r>
            <a:r>
              <a:rPr lang="en-US" sz="2400" dirty="0"/>
              <a:t>immediately with an error, if it doesn't have any child processes </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036369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14400" y="381000"/>
            <a:ext cx="694089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1752600"/>
            <a:ext cx="8534400" cy="4893647"/>
          </a:xfrm>
          <a:prstGeom prst="rect">
            <a:avLst/>
          </a:prstGeom>
        </p:spPr>
        <p:txBody>
          <a:bodyPr wrap="square">
            <a:spAutoFit/>
          </a:bodyPr>
          <a:lstStyle/>
          <a:p>
            <a:pPr algn="just"/>
            <a:r>
              <a:rPr lang="en-US" sz="2400" dirty="0"/>
              <a:t>Both return: process ID if OK, 0 (see later), or 1 on error. </a:t>
            </a:r>
            <a:endParaRPr lang="en-US" sz="2400" dirty="0" smtClean="0"/>
          </a:p>
          <a:p>
            <a:pPr algn="just"/>
            <a:r>
              <a:rPr lang="en-US" sz="2400" dirty="0" smtClean="0"/>
              <a:t>The </a:t>
            </a:r>
            <a:r>
              <a:rPr lang="en-US" sz="2400" dirty="0"/>
              <a:t>differences between these two functions are as follows. </a:t>
            </a:r>
          </a:p>
          <a:p>
            <a:pPr marL="342900" indent="-342900" algn="just">
              <a:buFont typeface="Arial" pitchFamily="34" charset="0"/>
              <a:buChar char="•"/>
            </a:pPr>
            <a:r>
              <a:rPr lang="en-US" sz="2400" dirty="0"/>
              <a:t>The </a:t>
            </a:r>
            <a:r>
              <a:rPr lang="en-US" sz="2400" b="1" dirty="0"/>
              <a:t>wait</a:t>
            </a:r>
            <a:r>
              <a:rPr lang="en-US" sz="2400" dirty="0"/>
              <a:t> function can block the caller until a child process terminates, whereas </a:t>
            </a:r>
            <a:r>
              <a:rPr lang="en-US" sz="2400" dirty="0" err="1"/>
              <a:t>waitpid</a:t>
            </a:r>
            <a:r>
              <a:rPr lang="en-US" sz="2400" dirty="0"/>
              <a:t> has an option that prevents it from blocking. </a:t>
            </a:r>
          </a:p>
          <a:p>
            <a:pPr marL="342900" indent="-342900" algn="just">
              <a:buFont typeface="Arial" pitchFamily="34" charset="0"/>
              <a:buChar char="•"/>
            </a:pPr>
            <a:r>
              <a:rPr lang="en-US" sz="2400" dirty="0"/>
              <a:t>The </a:t>
            </a:r>
            <a:r>
              <a:rPr lang="en-US" sz="2400" b="1" dirty="0" err="1"/>
              <a:t>waitpid</a:t>
            </a:r>
            <a:r>
              <a:rPr lang="en-US" sz="2400" dirty="0"/>
              <a:t> function doesn't wait for the child that terminates first; it has a number of options that control which process it waits for. </a:t>
            </a:r>
            <a:endParaRPr lang="en-US" sz="2400" dirty="0" smtClean="0"/>
          </a:p>
          <a:p>
            <a:pPr marL="342900" indent="-342900" algn="just">
              <a:buFont typeface="Arial" pitchFamily="34" charset="0"/>
              <a:buChar char="•"/>
            </a:pPr>
            <a:r>
              <a:rPr lang="en-US" sz="2400" dirty="0"/>
              <a:t>If a child has already terminated and is a zombie, wait returns immediately with that child's status. </a:t>
            </a:r>
            <a:endParaRPr lang="en-US" sz="2400" dirty="0" smtClean="0"/>
          </a:p>
          <a:p>
            <a:pPr marL="342900" indent="-342900" algn="just">
              <a:buFont typeface="Arial" pitchFamily="34" charset="0"/>
              <a:buChar char="•"/>
            </a:pPr>
            <a:r>
              <a:rPr lang="en-US" sz="2400" dirty="0" smtClean="0"/>
              <a:t>Otherwise</a:t>
            </a:r>
            <a:r>
              <a:rPr lang="en-US" sz="2400" dirty="0"/>
              <a:t>, it blocks the caller until a child terminates. If the caller blocks and has multiple children, wait returns when one terminates.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2531698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553200"/>
          </a:xfrm>
        </p:spPr>
        <p:txBody>
          <a:bodyPr>
            <a:normAutofit/>
          </a:bodyPr>
          <a:lstStyle/>
          <a:p>
            <a:r>
              <a:rPr lang="en-US" sz="1800" dirty="0">
                <a:solidFill>
                  <a:srgbClr val="000000"/>
                </a:solidFill>
              </a:rPr>
              <a:t>Print a description of the </a:t>
            </a:r>
            <a:r>
              <a:rPr lang="en-US" sz="1800" dirty="0">
                <a:solidFill>
                  <a:srgbClr val="000000"/>
                </a:solidFill>
                <a:latin typeface="Courier New"/>
              </a:rPr>
              <a:t>exit </a:t>
            </a:r>
            <a:r>
              <a:rPr lang="en-US" sz="1800" dirty="0">
                <a:solidFill>
                  <a:srgbClr val="000000"/>
                </a:solidFill>
              </a:rPr>
              <a:t>status </a:t>
            </a:r>
            <a:r>
              <a:rPr lang="en-US" sz="1800" b="1" dirty="0">
                <a:solidFill>
                  <a:srgbClr val="000000"/>
                </a:solidFill>
                <a:latin typeface="Courier New"/>
              </a:rPr>
              <a:t>#include "</a:t>
            </a:r>
            <a:r>
              <a:rPr lang="en-US" sz="1800" b="1" dirty="0" err="1" smtClean="0">
                <a:solidFill>
                  <a:srgbClr val="000000"/>
                </a:solidFill>
                <a:latin typeface="Courier New"/>
              </a:rPr>
              <a:t>apue.h</a:t>
            </a:r>
            <a:r>
              <a:rPr lang="en-US" sz="1800" b="1" dirty="0" smtClean="0">
                <a:solidFill>
                  <a:srgbClr val="000000"/>
                </a:solidFill>
                <a:latin typeface="Courier New"/>
              </a:rPr>
              <a:t>“</a:t>
            </a:r>
          </a:p>
          <a:p>
            <a:pPr marL="0" indent="0">
              <a:buNone/>
            </a:pPr>
            <a:r>
              <a:rPr lang="en-US" sz="1800" b="1" dirty="0" smtClean="0">
                <a:solidFill>
                  <a:srgbClr val="000000"/>
                </a:solidFill>
                <a:latin typeface="Courier New"/>
              </a:rPr>
              <a:t>#</a:t>
            </a:r>
            <a:r>
              <a:rPr lang="en-US" sz="1800" b="1" dirty="0">
                <a:solidFill>
                  <a:srgbClr val="000000"/>
                </a:solidFill>
                <a:latin typeface="Courier New"/>
              </a:rPr>
              <a:t>include &lt;sys/</a:t>
            </a:r>
            <a:r>
              <a:rPr lang="en-US" sz="1800" b="1" dirty="0" err="1">
                <a:solidFill>
                  <a:srgbClr val="000000"/>
                </a:solidFill>
                <a:latin typeface="Courier New"/>
              </a:rPr>
              <a:t>wait.h</a:t>
            </a:r>
            <a:r>
              <a:rPr lang="en-US" sz="1800" b="1" dirty="0">
                <a:solidFill>
                  <a:srgbClr val="000000"/>
                </a:solidFill>
                <a:latin typeface="Courier New"/>
              </a:rPr>
              <a:t>&gt;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void </a:t>
            </a:r>
            <a:r>
              <a:rPr lang="en-US" sz="1800" b="1" dirty="0" err="1">
                <a:solidFill>
                  <a:srgbClr val="000000"/>
                </a:solidFill>
                <a:latin typeface="Courier New"/>
              </a:rPr>
              <a:t>pr_exit</a:t>
            </a:r>
            <a:r>
              <a:rPr lang="en-US" sz="1800" b="1" dirty="0">
                <a:solidFill>
                  <a:srgbClr val="000000"/>
                </a:solidFill>
                <a:latin typeface="Courier New"/>
              </a:rPr>
              <a:t>(</a:t>
            </a:r>
            <a:r>
              <a:rPr lang="en-US" sz="1800" b="1" dirty="0" err="1">
                <a:solidFill>
                  <a:srgbClr val="000000"/>
                </a:solidFill>
                <a:latin typeface="Courier New"/>
              </a:rPr>
              <a:t>int</a:t>
            </a:r>
            <a:r>
              <a:rPr lang="en-US" sz="1800" b="1" dirty="0">
                <a:solidFill>
                  <a:srgbClr val="000000"/>
                </a:solidFill>
                <a:latin typeface="Courier New"/>
              </a:rPr>
              <a:t> status)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 </a:t>
            </a:r>
          </a:p>
          <a:p>
            <a:pPr marL="0" indent="0">
              <a:buNone/>
            </a:pPr>
            <a:r>
              <a:rPr lang="en-US" sz="1800" b="1" dirty="0" smtClean="0">
                <a:solidFill>
                  <a:srgbClr val="000000"/>
                </a:solidFill>
                <a:latin typeface="Courier New"/>
              </a:rPr>
              <a:t>if </a:t>
            </a:r>
            <a:r>
              <a:rPr lang="en-US" sz="1800" b="1" dirty="0">
                <a:solidFill>
                  <a:srgbClr val="000000"/>
                </a:solidFill>
                <a:latin typeface="Courier New"/>
              </a:rPr>
              <a:t>(WIFEXITED(status)) </a:t>
            </a:r>
            <a:endParaRPr lang="en-US" sz="1800" b="1" dirty="0" smtClean="0">
              <a:solidFill>
                <a:srgbClr val="000000"/>
              </a:solidFill>
              <a:latin typeface="Courier New"/>
            </a:endParaRPr>
          </a:p>
          <a:p>
            <a:pPr marL="0" indent="0">
              <a:buNone/>
            </a:pPr>
            <a:r>
              <a:rPr lang="en-US" sz="1800" b="1" dirty="0" err="1" smtClean="0">
                <a:solidFill>
                  <a:srgbClr val="000000"/>
                </a:solidFill>
                <a:latin typeface="Courier New"/>
              </a:rPr>
              <a:t>printf</a:t>
            </a:r>
            <a:r>
              <a:rPr lang="en-US" sz="1800" b="1" dirty="0">
                <a:solidFill>
                  <a:srgbClr val="000000"/>
                </a:solidFill>
                <a:latin typeface="Courier New"/>
              </a:rPr>
              <a:t>("normal termination, exit status = %d\n", WEXITSTATUS(status));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else </a:t>
            </a:r>
            <a:r>
              <a:rPr lang="en-US" sz="1800" b="1" dirty="0">
                <a:solidFill>
                  <a:srgbClr val="000000"/>
                </a:solidFill>
                <a:latin typeface="Courier New"/>
              </a:rPr>
              <a:t>if (WIFSIGNALED(status)) </a:t>
            </a:r>
            <a:endParaRPr lang="en-US" sz="1800" b="1" dirty="0" smtClean="0">
              <a:solidFill>
                <a:srgbClr val="000000"/>
              </a:solidFill>
              <a:latin typeface="Courier New"/>
            </a:endParaRPr>
          </a:p>
          <a:p>
            <a:pPr marL="0" indent="0">
              <a:buNone/>
            </a:pPr>
            <a:r>
              <a:rPr lang="en-US" sz="1800" b="1" dirty="0" err="1" smtClean="0">
                <a:solidFill>
                  <a:srgbClr val="000000"/>
                </a:solidFill>
                <a:latin typeface="Courier New"/>
              </a:rPr>
              <a:t>printf</a:t>
            </a:r>
            <a:r>
              <a:rPr lang="en-US" sz="1800" b="1" dirty="0">
                <a:solidFill>
                  <a:srgbClr val="000000"/>
                </a:solidFill>
                <a:latin typeface="Courier New"/>
              </a:rPr>
              <a:t>("abnormal termination, signal number = %</a:t>
            </a:r>
            <a:r>
              <a:rPr lang="en-US" sz="1800" b="1" dirty="0" err="1">
                <a:solidFill>
                  <a:srgbClr val="000000"/>
                </a:solidFill>
                <a:latin typeface="Courier New"/>
              </a:rPr>
              <a:t>d%s</a:t>
            </a:r>
            <a:r>
              <a:rPr lang="en-US" sz="1800" b="1" dirty="0">
                <a:solidFill>
                  <a:srgbClr val="000000"/>
                </a:solidFill>
                <a:latin typeface="Courier New"/>
              </a:rPr>
              <a:t>\n", WTERMSIG(status),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a:t>
            </a:r>
            <a:r>
              <a:rPr lang="en-US" sz="1800" b="1" dirty="0" err="1">
                <a:solidFill>
                  <a:srgbClr val="000000"/>
                </a:solidFill>
                <a:latin typeface="Courier New"/>
              </a:rPr>
              <a:t>ifdef</a:t>
            </a:r>
            <a:r>
              <a:rPr lang="en-US" sz="1800" b="1" dirty="0">
                <a:solidFill>
                  <a:srgbClr val="000000"/>
                </a:solidFill>
                <a:latin typeface="Courier New"/>
              </a:rPr>
              <a:t> WCOREDUMP WCOREDUMP(status) ? " (core file generated)" : "");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a:t>
            </a:r>
            <a:r>
              <a:rPr lang="en-US" sz="1800" b="1" dirty="0">
                <a:solidFill>
                  <a:srgbClr val="000000"/>
                </a:solidFill>
                <a:latin typeface="Courier New"/>
              </a:rPr>
              <a:t>else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	""); </a:t>
            </a:r>
          </a:p>
          <a:p>
            <a:pPr marL="0" indent="0">
              <a:buNone/>
            </a:pPr>
            <a:r>
              <a:rPr lang="en-US" sz="1800" b="1" dirty="0" smtClean="0">
                <a:solidFill>
                  <a:srgbClr val="000000"/>
                </a:solidFill>
                <a:latin typeface="Courier New"/>
              </a:rPr>
              <a:t>#</a:t>
            </a:r>
            <a:r>
              <a:rPr lang="en-US" sz="1800" b="1" dirty="0" err="1">
                <a:solidFill>
                  <a:srgbClr val="000000"/>
                </a:solidFill>
                <a:latin typeface="Courier New"/>
              </a:rPr>
              <a:t>endif</a:t>
            </a:r>
            <a:r>
              <a:rPr lang="en-US" sz="1800" b="1" dirty="0">
                <a:solidFill>
                  <a:srgbClr val="000000"/>
                </a:solidFill>
                <a:latin typeface="Courier New"/>
              </a:rPr>
              <a:t> </a:t>
            </a:r>
            <a:endParaRPr lang="en-US" sz="1800" b="1" dirty="0" smtClean="0">
              <a:solidFill>
                <a:srgbClr val="000000"/>
              </a:solidFill>
              <a:latin typeface="Courier New"/>
            </a:endParaRPr>
          </a:p>
          <a:p>
            <a:pPr marL="0" indent="0">
              <a:buNone/>
            </a:pPr>
            <a:r>
              <a:rPr lang="en-US" sz="1800" b="1" dirty="0" smtClean="0">
                <a:solidFill>
                  <a:srgbClr val="000000"/>
                </a:solidFill>
                <a:latin typeface="Courier New"/>
              </a:rPr>
              <a:t>else </a:t>
            </a:r>
            <a:r>
              <a:rPr lang="en-US" sz="1800" b="1" dirty="0">
                <a:solidFill>
                  <a:srgbClr val="000000"/>
                </a:solidFill>
                <a:latin typeface="Courier New"/>
              </a:rPr>
              <a:t>if (WIFSTOPPED(status)) </a:t>
            </a:r>
            <a:endParaRPr lang="en-US" sz="1800" b="1" dirty="0" smtClean="0">
              <a:solidFill>
                <a:srgbClr val="000000"/>
              </a:solidFill>
              <a:latin typeface="Courier New"/>
            </a:endParaRPr>
          </a:p>
          <a:p>
            <a:pPr marL="0" indent="0">
              <a:buNone/>
            </a:pPr>
            <a:r>
              <a:rPr lang="en-US" sz="1800" b="1" dirty="0" err="1" smtClean="0">
                <a:solidFill>
                  <a:srgbClr val="000000"/>
                </a:solidFill>
                <a:latin typeface="Courier New"/>
              </a:rPr>
              <a:t>printf</a:t>
            </a:r>
            <a:r>
              <a:rPr lang="en-US" sz="1800" b="1" dirty="0">
                <a:solidFill>
                  <a:srgbClr val="000000"/>
                </a:solidFill>
                <a:latin typeface="Courier New"/>
              </a:rPr>
              <a:t>("child stopped, signal number = %d\n", WSTOPSIG(status)); } </a:t>
            </a:r>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9081876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52400"/>
            <a:ext cx="8847795"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2461584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 y="457200"/>
            <a:ext cx="8970092" cy="556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233909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5638800"/>
          </a:xfrm>
        </p:spPr>
        <p:txBody>
          <a:bodyPr>
            <a:normAutofit/>
          </a:bodyPr>
          <a:lstStyle/>
          <a:p>
            <a:pPr algn="just"/>
            <a:r>
              <a:rPr lang="en-US" dirty="0">
                <a:solidFill>
                  <a:srgbClr val="000000"/>
                </a:solidFill>
              </a:rPr>
              <a:t>The interpretation of the </a:t>
            </a:r>
            <a:r>
              <a:rPr lang="en-US" dirty="0" err="1">
                <a:solidFill>
                  <a:srgbClr val="000000"/>
                </a:solidFill>
              </a:rPr>
              <a:t>pid</a:t>
            </a:r>
            <a:r>
              <a:rPr lang="en-US" dirty="0">
                <a:solidFill>
                  <a:srgbClr val="000000"/>
                </a:solidFill>
              </a:rPr>
              <a:t> argument for </a:t>
            </a:r>
            <a:r>
              <a:rPr lang="en-US" sz="2400" dirty="0" err="1">
                <a:solidFill>
                  <a:srgbClr val="000000"/>
                </a:solidFill>
                <a:latin typeface="Courier New"/>
              </a:rPr>
              <a:t>waitpid</a:t>
            </a:r>
            <a:r>
              <a:rPr lang="en-US" sz="2400" dirty="0">
                <a:solidFill>
                  <a:srgbClr val="000000"/>
                </a:solidFill>
                <a:latin typeface="Courier New"/>
              </a:rPr>
              <a:t> </a:t>
            </a:r>
            <a:r>
              <a:rPr lang="en-US" dirty="0">
                <a:solidFill>
                  <a:srgbClr val="000000"/>
                </a:solidFill>
              </a:rPr>
              <a:t>depends on its value: </a:t>
            </a:r>
            <a:r>
              <a:rPr lang="en-US" dirty="0" err="1">
                <a:solidFill>
                  <a:srgbClr val="000000"/>
                </a:solidFill>
              </a:rPr>
              <a:t>pid</a:t>
            </a:r>
            <a:r>
              <a:rPr lang="en-US" dirty="0">
                <a:solidFill>
                  <a:srgbClr val="000000"/>
                </a:solidFill>
              </a:rPr>
              <a:t> == 1 	Waits for any child process. In this respect, </a:t>
            </a:r>
            <a:r>
              <a:rPr lang="en-US" sz="2400" dirty="0" err="1">
                <a:solidFill>
                  <a:srgbClr val="000000"/>
                </a:solidFill>
              </a:rPr>
              <a:t>waitpid</a:t>
            </a:r>
            <a:r>
              <a:rPr lang="en-US" sz="2400" dirty="0">
                <a:solidFill>
                  <a:srgbClr val="000000"/>
                </a:solidFill>
              </a:rPr>
              <a:t> </a:t>
            </a:r>
            <a:r>
              <a:rPr lang="en-US" dirty="0">
                <a:solidFill>
                  <a:srgbClr val="000000"/>
                </a:solidFill>
              </a:rPr>
              <a:t>is equivalent to </a:t>
            </a:r>
            <a:r>
              <a:rPr lang="en-US" sz="2400" dirty="0">
                <a:solidFill>
                  <a:srgbClr val="000000"/>
                </a:solidFill>
              </a:rPr>
              <a:t>wait</a:t>
            </a:r>
            <a:r>
              <a:rPr lang="en-US" dirty="0">
                <a:solidFill>
                  <a:srgbClr val="000000"/>
                </a:solidFill>
              </a:rPr>
              <a:t>. 	</a:t>
            </a:r>
          </a:p>
          <a:p>
            <a:pPr algn="just"/>
            <a:r>
              <a:rPr lang="en-US" b="1" dirty="0" err="1">
                <a:solidFill>
                  <a:srgbClr val="000000"/>
                </a:solidFill>
              </a:rPr>
              <a:t>pid</a:t>
            </a:r>
            <a:r>
              <a:rPr lang="en-US" b="1" dirty="0">
                <a:solidFill>
                  <a:srgbClr val="000000"/>
                </a:solidFill>
              </a:rPr>
              <a:t> </a:t>
            </a:r>
            <a:r>
              <a:rPr lang="en-US" sz="2400" b="1" dirty="0">
                <a:solidFill>
                  <a:srgbClr val="000000"/>
                </a:solidFill>
              </a:rPr>
              <a:t>&gt; </a:t>
            </a:r>
            <a:r>
              <a:rPr lang="en-US" b="1" dirty="0">
                <a:solidFill>
                  <a:srgbClr val="000000"/>
                </a:solidFill>
              </a:rPr>
              <a:t>0 </a:t>
            </a:r>
            <a:r>
              <a:rPr lang="en-US" dirty="0">
                <a:solidFill>
                  <a:srgbClr val="000000"/>
                </a:solidFill>
              </a:rPr>
              <a:t>	Waits for the child whose process ID equals </a:t>
            </a:r>
            <a:r>
              <a:rPr lang="en-US" dirty="0" err="1">
                <a:solidFill>
                  <a:srgbClr val="000000"/>
                </a:solidFill>
              </a:rPr>
              <a:t>pid</a:t>
            </a:r>
            <a:r>
              <a:rPr lang="en-US" dirty="0">
                <a:solidFill>
                  <a:srgbClr val="000000"/>
                </a:solidFill>
              </a:rPr>
              <a:t>. 	</a:t>
            </a:r>
          </a:p>
          <a:p>
            <a:pPr algn="just"/>
            <a:r>
              <a:rPr lang="en-US" b="1" dirty="0" err="1">
                <a:solidFill>
                  <a:srgbClr val="000000"/>
                </a:solidFill>
              </a:rPr>
              <a:t>pid</a:t>
            </a:r>
            <a:r>
              <a:rPr lang="en-US" b="1" dirty="0">
                <a:solidFill>
                  <a:srgbClr val="000000"/>
                </a:solidFill>
              </a:rPr>
              <a:t> == 0 </a:t>
            </a:r>
            <a:r>
              <a:rPr lang="en-US" dirty="0">
                <a:solidFill>
                  <a:srgbClr val="000000"/>
                </a:solidFill>
              </a:rPr>
              <a:t>	Waits for any child whose process group ID equals that of the calling process. 	</a:t>
            </a:r>
          </a:p>
          <a:p>
            <a:pPr algn="just"/>
            <a:r>
              <a:rPr lang="en-US" b="1" dirty="0" err="1">
                <a:solidFill>
                  <a:srgbClr val="000000"/>
                </a:solidFill>
              </a:rPr>
              <a:t>pid</a:t>
            </a:r>
            <a:r>
              <a:rPr lang="en-US" b="1" dirty="0">
                <a:solidFill>
                  <a:srgbClr val="000000"/>
                </a:solidFill>
              </a:rPr>
              <a:t> </a:t>
            </a:r>
            <a:r>
              <a:rPr lang="en-US" sz="2400" b="1" dirty="0">
                <a:solidFill>
                  <a:srgbClr val="000000"/>
                </a:solidFill>
              </a:rPr>
              <a:t>&lt; </a:t>
            </a:r>
            <a:r>
              <a:rPr lang="en-US" b="1" dirty="0">
                <a:solidFill>
                  <a:srgbClr val="000000"/>
                </a:solidFill>
              </a:rPr>
              <a:t>1 </a:t>
            </a:r>
            <a:r>
              <a:rPr lang="en-US" dirty="0">
                <a:solidFill>
                  <a:srgbClr val="000000"/>
                </a:solidFill>
              </a:rPr>
              <a:t>	Waits for any child whose process group ID equals the absolute value of </a:t>
            </a:r>
            <a:r>
              <a:rPr lang="en-US" dirty="0" err="1">
                <a:solidFill>
                  <a:srgbClr val="000000"/>
                </a:solidFill>
              </a:rPr>
              <a:t>pid</a:t>
            </a:r>
            <a:r>
              <a:rPr lang="en-US" dirty="0">
                <a:solidFill>
                  <a:srgbClr val="000000"/>
                </a:solidFill>
              </a:rPr>
              <a:t> 	</a:t>
            </a:r>
          </a:p>
          <a:p>
            <a:pPr algn="just"/>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507282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1755"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32860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ead()..</a:t>
            </a:r>
            <a:endParaRPr lang="en-US" dirty="0"/>
          </a:p>
        </p:txBody>
      </p:sp>
      <p:sp>
        <p:nvSpPr>
          <p:cNvPr id="3" name="Content Placeholder 2"/>
          <p:cNvSpPr>
            <a:spLocks noGrp="1"/>
          </p:cNvSpPr>
          <p:nvPr>
            <p:ph idx="1"/>
          </p:nvPr>
        </p:nvSpPr>
        <p:spPr>
          <a:xfrm>
            <a:off x="304800" y="1066800"/>
            <a:ext cx="8610600" cy="5791200"/>
          </a:xfrm>
        </p:spPr>
        <p:txBody>
          <a:bodyPr>
            <a:noAutofit/>
          </a:bodyPr>
          <a:lstStyle/>
          <a:p>
            <a:pPr algn="just"/>
            <a:r>
              <a:rPr lang="en-US" sz="2800" b="1" dirty="0" smtClean="0"/>
              <a:t>There </a:t>
            </a:r>
            <a:r>
              <a:rPr lang="en-US" sz="2800" b="1" dirty="0"/>
              <a:t>are several cases in which the number of bytes actually read is less than the amount requested: </a:t>
            </a:r>
          </a:p>
          <a:p>
            <a:pPr lvl="1" algn="just"/>
            <a:r>
              <a:rPr lang="en-US" sz="2400" dirty="0" smtClean="0"/>
              <a:t>When </a:t>
            </a:r>
            <a:r>
              <a:rPr lang="en-US" sz="2400" dirty="0"/>
              <a:t>reading from a </a:t>
            </a:r>
            <a:r>
              <a:rPr lang="en-US" sz="2400" b="1" dirty="0"/>
              <a:t>regular file</a:t>
            </a:r>
            <a:r>
              <a:rPr lang="en-US" sz="2400" dirty="0"/>
              <a:t>, if the end of file is reached before the requested number of bytes has been read. For example, if 30 bytes remain until the end of file and we try to read 100 bytes, read returns 30. The next time we call read, it will return 0 (end of file). </a:t>
            </a:r>
          </a:p>
          <a:p>
            <a:pPr lvl="1" algn="just"/>
            <a:r>
              <a:rPr lang="en-US" sz="2400" dirty="0" smtClean="0"/>
              <a:t>When </a:t>
            </a:r>
            <a:r>
              <a:rPr lang="en-US" sz="2400" dirty="0"/>
              <a:t>reading from a </a:t>
            </a:r>
            <a:r>
              <a:rPr lang="en-US" sz="2400" b="1" dirty="0"/>
              <a:t>terminal device</a:t>
            </a:r>
            <a:r>
              <a:rPr lang="en-US" sz="2400" dirty="0"/>
              <a:t>. Normally, up to one line is read at a time. </a:t>
            </a:r>
          </a:p>
          <a:p>
            <a:pPr lvl="1" algn="just"/>
            <a:r>
              <a:rPr lang="en-US" sz="2400" dirty="0" smtClean="0"/>
              <a:t>When </a:t>
            </a:r>
            <a:r>
              <a:rPr lang="en-US" sz="2400" dirty="0"/>
              <a:t>reading from a </a:t>
            </a:r>
            <a:r>
              <a:rPr lang="en-US" sz="2400" b="1" dirty="0"/>
              <a:t>network</a:t>
            </a:r>
            <a:r>
              <a:rPr lang="en-US" sz="2400" dirty="0"/>
              <a:t>. Buffering within the network may cause less than the requested amount to be returned. </a:t>
            </a:r>
          </a:p>
          <a:p>
            <a:pPr lvl="1" algn="just"/>
            <a:r>
              <a:rPr lang="en-US" sz="2400" dirty="0" smtClean="0"/>
              <a:t>When </a:t>
            </a:r>
            <a:r>
              <a:rPr lang="en-US" sz="2400" dirty="0"/>
              <a:t>reading from a </a:t>
            </a:r>
            <a:r>
              <a:rPr lang="en-US" sz="2400" b="1" dirty="0"/>
              <a:t>pipe or FIFO</a:t>
            </a:r>
            <a:r>
              <a:rPr lang="en-US" sz="2400" dirty="0"/>
              <a:t>. If the pipe contains fewer bytes than requested, read will return only what is available. </a:t>
            </a:r>
          </a:p>
          <a:p>
            <a:pPr algn="just"/>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0982608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752600"/>
            <a:ext cx="9188201"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6826102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noAutofit/>
          </a:bodyPr>
          <a:lstStyle/>
          <a:p>
            <a:pPr algn="just"/>
            <a:r>
              <a:rPr lang="en-US" sz="2800" dirty="0"/>
              <a:t>The </a:t>
            </a:r>
            <a:r>
              <a:rPr lang="en-US" sz="2800" dirty="0" err="1"/>
              <a:t>waitpid</a:t>
            </a:r>
            <a:r>
              <a:rPr lang="en-US" sz="2800" dirty="0"/>
              <a:t> function provides three features that aren't provided by the wait function. </a:t>
            </a:r>
          </a:p>
          <a:p>
            <a:pPr algn="just"/>
            <a:r>
              <a:rPr lang="en-US" sz="2800" dirty="0" smtClean="0"/>
              <a:t>The </a:t>
            </a:r>
            <a:r>
              <a:rPr lang="en-US" sz="2800" dirty="0" err="1"/>
              <a:t>waitpid</a:t>
            </a:r>
            <a:r>
              <a:rPr lang="en-US" sz="2800" dirty="0"/>
              <a:t> function lets us wait for one particular process, whereas the wait function returns the status of any terminated child. We'll return to this feature when we discuss the </a:t>
            </a:r>
            <a:r>
              <a:rPr lang="en-US" sz="2800" dirty="0" err="1"/>
              <a:t>popen</a:t>
            </a:r>
            <a:r>
              <a:rPr lang="en-US" sz="2800" dirty="0"/>
              <a:t> function. </a:t>
            </a:r>
          </a:p>
          <a:p>
            <a:pPr algn="just"/>
            <a:r>
              <a:rPr lang="en-US" sz="2800" dirty="0" smtClean="0"/>
              <a:t>The </a:t>
            </a:r>
            <a:r>
              <a:rPr lang="en-US" sz="2800" dirty="0" err="1"/>
              <a:t>waitpid</a:t>
            </a:r>
            <a:r>
              <a:rPr lang="en-US" sz="2800" dirty="0"/>
              <a:t> function provides a </a:t>
            </a:r>
            <a:r>
              <a:rPr lang="en-US" sz="2800" dirty="0" err="1"/>
              <a:t>nonblocking</a:t>
            </a:r>
            <a:r>
              <a:rPr lang="en-US" sz="2800" dirty="0"/>
              <a:t> version of wait. There are times when we want to fetch a child's status, but we don't want to block. </a:t>
            </a:r>
          </a:p>
          <a:p>
            <a:pPr algn="just"/>
            <a:r>
              <a:rPr lang="en-US" sz="2800" dirty="0" smtClean="0"/>
              <a:t>The </a:t>
            </a:r>
            <a:r>
              <a:rPr lang="en-US" sz="2800" dirty="0" err="1"/>
              <a:t>waitpid</a:t>
            </a:r>
            <a:r>
              <a:rPr lang="en-US" sz="2800" dirty="0"/>
              <a:t> function provides support for job control with the WUNTRACED and WCONTINUED options. </a:t>
            </a:r>
          </a:p>
          <a:p>
            <a:pPr algn="just"/>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06518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629400"/>
          </a:xfrm>
        </p:spPr>
        <p:txBody>
          <a:bodyPr>
            <a:noAutofit/>
          </a:bodyPr>
          <a:lstStyle/>
          <a:p>
            <a:pPr marL="0" indent="0">
              <a:buNone/>
            </a:pPr>
            <a:r>
              <a:rPr lang="en-US" sz="1800" u="sng" dirty="0"/>
              <a:t>Program to Avoid zombie processes by calling fork twice</a:t>
            </a:r>
            <a:endParaRPr lang="en-US" sz="1800" dirty="0"/>
          </a:p>
          <a:p>
            <a:pPr marL="0" indent="0">
              <a:buNone/>
            </a:pPr>
            <a:r>
              <a:rPr lang="en-US" sz="1800" b="1" dirty="0"/>
              <a:t>#include "</a:t>
            </a:r>
            <a:r>
              <a:rPr lang="en-US" sz="1800" b="1" dirty="0" err="1"/>
              <a:t>apue.h</a:t>
            </a:r>
            <a:r>
              <a:rPr lang="en-US" sz="1800" b="1" dirty="0"/>
              <a:t>" #include &lt;sys/</a:t>
            </a:r>
            <a:r>
              <a:rPr lang="en-US" sz="1800" b="1" dirty="0" err="1"/>
              <a:t>wait.h</a:t>
            </a:r>
            <a:r>
              <a:rPr lang="en-US" sz="1800" b="1" dirty="0"/>
              <a:t>&gt;</a:t>
            </a:r>
            <a:endParaRPr lang="en-US" sz="1800" dirty="0"/>
          </a:p>
          <a:p>
            <a:pPr marL="0" indent="0">
              <a:buNone/>
            </a:pPr>
            <a:r>
              <a:rPr lang="en-US" sz="1800" b="1" dirty="0"/>
              <a:t> </a:t>
            </a:r>
            <a:r>
              <a:rPr lang="en-US" sz="1800" b="1" dirty="0" err="1" smtClean="0"/>
              <a:t>int</a:t>
            </a:r>
            <a:r>
              <a:rPr lang="en-US" sz="1800" b="1" dirty="0" smtClean="0"/>
              <a:t> </a:t>
            </a:r>
            <a:r>
              <a:rPr lang="en-US" sz="1800" b="1" dirty="0"/>
              <a:t>main(void)</a:t>
            </a:r>
            <a:endParaRPr lang="en-US" sz="1800" dirty="0"/>
          </a:p>
          <a:p>
            <a:pPr marL="0" indent="0">
              <a:buNone/>
            </a:pPr>
            <a:r>
              <a:rPr lang="en-US" sz="1800" b="1" dirty="0" smtClean="0"/>
              <a:t>{</a:t>
            </a:r>
            <a:endParaRPr lang="en-US" sz="1800" dirty="0" smtClean="0"/>
          </a:p>
          <a:p>
            <a:pPr marL="0" indent="0">
              <a:buNone/>
            </a:pPr>
            <a:r>
              <a:rPr lang="en-US" sz="1800" b="1" dirty="0" err="1" smtClean="0"/>
              <a:t>pid_t</a:t>
            </a:r>
            <a:r>
              <a:rPr lang="en-US" sz="1800" b="1" dirty="0"/>
              <a:t>	</a:t>
            </a:r>
            <a:r>
              <a:rPr lang="en-US" sz="1800" b="1" dirty="0" err="1"/>
              <a:t>pid</a:t>
            </a:r>
            <a:r>
              <a:rPr lang="en-US" sz="1800" b="1" dirty="0"/>
              <a:t>;</a:t>
            </a:r>
            <a:endParaRPr lang="en-US" sz="1800" dirty="0"/>
          </a:p>
          <a:p>
            <a:pPr marL="0" indent="0">
              <a:buNone/>
            </a:pPr>
            <a:r>
              <a:rPr lang="en-US" sz="1800" b="1" dirty="0"/>
              <a:t> </a:t>
            </a:r>
            <a:r>
              <a:rPr lang="en-US" sz="1800" b="1" dirty="0" smtClean="0"/>
              <a:t>if </a:t>
            </a:r>
            <a:r>
              <a:rPr lang="en-US" sz="1800" b="1" dirty="0"/>
              <a:t>((</a:t>
            </a:r>
            <a:r>
              <a:rPr lang="en-US" sz="1800" b="1" dirty="0" err="1"/>
              <a:t>pid</a:t>
            </a:r>
            <a:r>
              <a:rPr lang="en-US" sz="1800" b="1" dirty="0"/>
              <a:t> = fork()) &lt; 0) { </a:t>
            </a:r>
            <a:r>
              <a:rPr lang="en-US" sz="1800" b="1" dirty="0" err="1"/>
              <a:t>err_sys</a:t>
            </a:r>
            <a:r>
              <a:rPr lang="en-US" sz="1800" b="1" dirty="0"/>
              <a:t>("fork error");</a:t>
            </a:r>
            <a:endParaRPr lang="en-US" sz="1800" dirty="0"/>
          </a:p>
          <a:p>
            <a:pPr marL="0" indent="0">
              <a:buNone/>
            </a:pPr>
            <a:r>
              <a:rPr lang="en-US" sz="1800" b="1" dirty="0"/>
              <a:t>} else if (</a:t>
            </a:r>
            <a:r>
              <a:rPr lang="en-US" sz="1800" b="1" dirty="0" err="1"/>
              <a:t>pid</a:t>
            </a:r>
            <a:r>
              <a:rPr lang="en-US" sz="1800" b="1" dirty="0"/>
              <a:t> == 0) {	/* first child */ if ((</a:t>
            </a:r>
            <a:r>
              <a:rPr lang="en-US" sz="1800" b="1" dirty="0" err="1"/>
              <a:t>pid</a:t>
            </a:r>
            <a:r>
              <a:rPr lang="en-US" sz="1800" b="1" dirty="0"/>
              <a:t> = fork()) &lt; 0)</a:t>
            </a:r>
            <a:endParaRPr lang="en-US" sz="1800" dirty="0"/>
          </a:p>
          <a:p>
            <a:pPr marL="0" indent="0">
              <a:buNone/>
            </a:pPr>
            <a:r>
              <a:rPr lang="en-US" sz="1800" b="1" dirty="0" err="1"/>
              <a:t>err_sys</a:t>
            </a:r>
            <a:r>
              <a:rPr lang="en-US" sz="1800" b="1" dirty="0"/>
              <a:t>("fork error"); else if (</a:t>
            </a:r>
            <a:r>
              <a:rPr lang="en-US" sz="1800" b="1" dirty="0" err="1"/>
              <a:t>pid</a:t>
            </a:r>
            <a:r>
              <a:rPr lang="en-US" sz="1800" b="1" dirty="0"/>
              <a:t> &gt; 0)</a:t>
            </a:r>
            <a:endParaRPr lang="en-US" sz="1800" dirty="0"/>
          </a:p>
          <a:p>
            <a:pPr marL="0" indent="0">
              <a:buNone/>
            </a:pPr>
            <a:r>
              <a:rPr lang="en-US" sz="1800" b="1" dirty="0"/>
              <a:t>exit(0);	/* parent from second fork == first child */</a:t>
            </a:r>
            <a:endParaRPr lang="en-US" sz="1800" dirty="0"/>
          </a:p>
          <a:p>
            <a:pPr marL="0" indent="0">
              <a:buNone/>
            </a:pPr>
            <a:r>
              <a:rPr lang="en-US" sz="1800" b="1" dirty="0"/>
              <a:t>/*</a:t>
            </a:r>
            <a:endParaRPr lang="en-US" sz="1800" dirty="0"/>
          </a:p>
          <a:p>
            <a:pPr marL="0" lvl="0" indent="0">
              <a:buNone/>
            </a:pPr>
            <a:r>
              <a:rPr lang="en-US" sz="1800" b="1" dirty="0"/>
              <a:t>We're the second child; our parent becomes </a:t>
            </a:r>
            <a:r>
              <a:rPr lang="en-US" sz="1800" b="1" dirty="0" err="1"/>
              <a:t>init</a:t>
            </a:r>
            <a:r>
              <a:rPr lang="en-US" sz="1800" b="1" dirty="0"/>
              <a:t> as </a:t>
            </a:r>
            <a:r>
              <a:rPr lang="en-US" sz="1800" b="1" dirty="0" smtClean="0"/>
              <a:t>soon as </a:t>
            </a:r>
            <a:r>
              <a:rPr lang="en-US" sz="1800" b="1" dirty="0"/>
              <a:t>our real parent calls exit() in the statement above</a:t>
            </a:r>
            <a:r>
              <a:rPr lang="en-US" sz="1800" b="1" dirty="0" smtClean="0"/>
              <a:t>. Here's </a:t>
            </a:r>
            <a:r>
              <a:rPr lang="en-US" sz="1800" b="1" dirty="0"/>
              <a:t>where we'd continue executing, knowing that </a:t>
            </a:r>
            <a:r>
              <a:rPr lang="en-US" sz="1800" b="1" dirty="0" smtClean="0"/>
              <a:t>when we're </a:t>
            </a:r>
            <a:r>
              <a:rPr lang="en-US" sz="1800" b="1" dirty="0"/>
              <a:t>done, </a:t>
            </a:r>
            <a:r>
              <a:rPr lang="en-US" sz="1800" b="1" dirty="0" err="1"/>
              <a:t>init</a:t>
            </a:r>
            <a:r>
              <a:rPr lang="en-US" sz="1800" b="1" dirty="0"/>
              <a:t> will reap our status</a:t>
            </a:r>
            <a:r>
              <a:rPr lang="en-US" sz="1800" b="1" dirty="0" smtClean="0"/>
              <a:t>. */ </a:t>
            </a:r>
            <a:r>
              <a:rPr lang="en-US" sz="1800" b="1" dirty="0"/>
              <a:t>sleep(2);</a:t>
            </a:r>
            <a:endParaRPr lang="en-US" sz="1800" dirty="0"/>
          </a:p>
          <a:p>
            <a:pPr marL="0" indent="0">
              <a:buNone/>
            </a:pPr>
            <a:r>
              <a:rPr lang="en-US" sz="1800" b="1" dirty="0" err="1"/>
              <a:t>printf</a:t>
            </a:r>
            <a:r>
              <a:rPr lang="en-US" sz="1800" b="1" dirty="0"/>
              <a:t>("second child, parent </a:t>
            </a:r>
            <a:r>
              <a:rPr lang="en-US" sz="1800" b="1" dirty="0" err="1"/>
              <a:t>pid</a:t>
            </a:r>
            <a:r>
              <a:rPr lang="en-US" sz="1800" b="1" dirty="0"/>
              <a:t> = %d\n", </a:t>
            </a:r>
            <a:r>
              <a:rPr lang="en-US" sz="1800" b="1" dirty="0" err="1"/>
              <a:t>getppid</a:t>
            </a:r>
            <a:r>
              <a:rPr lang="en-US" sz="1800" b="1" dirty="0"/>
              <a:t>()); exit(0);</a:t>
            </a:r>
            <a:endParaRPr lang="en-US" sz="1800" dirty="0"/>
          </a:p>
          <a:p>
            <a:pPr marL="0" indent="0">
              <a:buNone/>
            </a:pPr>
            <a:r>
              <a:rPr lang="en-US" sz="1800" b="1" dirty="0"/>
              <a:t>}</a:t>
            </a:r>
            <a:endParaRPr lang="en-US" sz="1800" dirty="0"/>
          </a:p>
          <a:p>
            <a:pPr marL="0" indent="0">
              <a:buNone/>
            </a:pPr>
            <a:r>
              <a:rPr lang="en-US" sz="1800" b="1" dirty="0"/>
              <a:t> </a:t>
            </a:r>
            <a:r>
              <a:rPr lang="en-US" sz="1800" b="1" dirty="0" smtClean="0"/>
              <a:t>if </a:t>
            </a:r>
            <a:r>
              <a:rPr lang="en-US" sz="1800" b="1" dirty="0"/>
              <a:t>(</a:t>
            </a:r>
            <a:r>
              <a:rPr lang="en-US" sz="1800" b="1" dirty="0" err="1"/>
              <a:t>waitpid</a:t>
            </a:r>
            <a:r>
              <a:rPr lang="en-US" sz="1800" b="1" dirty="0"/>
              <a:t>(</a:t>
            </a:r>
            <a:r>
              <a:rPr lang="en-US" sz="1800" b="1" dirty="0" err="1"/>
              <a:t>pid</a:t>
            </a:r>
            <a:r>
              <a:rPr lang="en-US" sz="1800" b="1" dirty="0"/>
              <a:t>, NULL, 0) != </a:t>
            </a:r>
            <a:r>
              <a:rPr lang="en-US" sz="1800" b="1" dirty="0" err="1"/>
              <a:t>pid</a:t>
            </a:r>
            <a:r>
              <a:rPr lang="en-US" sz="1800" b="1" dirty="0"/>
              <a:t>)	/* wait for first child */ </a:t>
            </a:r>
            <a:r>
              <a:rPr lang="en-US" sz="1800" b="1" dirty="0" err="1"/>
              <a:t>err_sys</a:t>
            </a:r>
            <a:r>
              <a:rPr lang="en-US" sz="1800" b="1" dirty="0"/>
              <a:t>("</a:t>
            </a:r>
            <a:r>
              <a:rPr lang="en-US" sz="1800" b="1" dirty="0" err="1"/>
              <a:t>waitpid</a:t>
            </a:r>
            <a:r>
              <a:rPr lang="en-US" sz="1800" b="1" dirty="0"/>
              <a:t> error");</a:t>
            </a:r>
            <a:endParaRPr lang="en-US" sz="1800" dirty="0"/>
          </a:p>
          <a:p>
            <a:pPr marL="0" indent="0">
              <a:buNone/>
            </a:pPr>
            <a:r>
              <a:rPr lang="en-US" sz="1800" b="1" dirty="0"/>
              <a:t> </a:t>
            </a:r>
            <a:r>
              <a:rPr lang="en-US" sz="1800" b="1" dirty="0" smtClean="0"/>
              <a:t>/*</a:t>
            </a:r>
            <a:endParaRPr lang="en-US" sz="1800" dirty="0"/>
          </a:p>
          <a:p>
            <a:pPr marL="0" lvl="0" indent="0">
              <a:buNone/>
            </a:pPr>
            <a:r>
              <a:rPr lang="en-US" sz="1800" b="1" dirty="0"/>
              <a:t>We're the parent (the original process); we continue executing</a:t>
            </a:r>
            <a:r>
              <a:rPr lang="en-US" sz="1800" b="1" dirty="0" smtClean="0"/>
              <a:t>, knowing </a:t>
            </a:r>
            <a:r>
              <a:rPr lang="en-US" sz="1800" b="1" dirty="0"/>
              <a:t>that we're not the parent of the second child</a:t>
            </a:r>
            <a:r>
              <a:rPr lang="en-US" sz="1800" b="1" dirty="0" smtClean="0"/>
              <a:t>. */ </a:t>
            </a:r>
            <a:r>
              <a:rPr lang="en-US" sz="1800" b="1" dirty="0"/>
              <a:t>exit(0);</a:t>
            </a:r>
            <a:endParaRPr lang="en-US" sz="1800" dirty="0"/>
          </a:p>
          <a:p>
            <a:pPr marL="0" indent="0">
              <a:buNone/>
            </a:pPr>
            <a:r>
              <a:rPr lang="en-US" sz="1800" b="1" dirty="0"/>
              <a:t>}</a:t>
            </a:r>
            <a:endParaRPr lang="en-US" sz="1800" dirty="0"/>
          </a:p>
          <a:p>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6856687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Output:</a:t>
            </a:r>
            <a:endParaRPr lang="en-US" dirty="0"/>
          </a:p>
          <a:p>
            <a:pPr marL="0" indent="0">
              <a:buNone/>
            </a:pPr>
            <a:r>
              <a:rPr lang="en-US" dirty="0"/>
              <a:t>$ ./</a:t>
            </a:r>
            <a:r>
              <a:rPr lang="en-US" dirty="0" err="1"/>
              <a:t>a.out</a:t>
            </a:r>
            <a:endParaRPr lang="en-US" dirty="0"/>
          </a:p>
          <a:p>
            <a:pPr marL="0" indent="0">
              <a:buNone/>
            </a:pPr>
            <a:r>
              <a:rPr lang="en-US" dirty="0"/>
              <a:t>$ second child, parent </a:t>
            </a:r>
            <a:r>
              <a:rPr lang="en-US" dirty="0" err="1"/>
              <a:t>pid</a:t>
            </a:r>
            <a:r>
              <a:rPr lang="en-US" dirty="0"/>
              <a:t> = 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551409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wait3 AND wait4 FUNCTIONS </a:t>
            </a:r>
            <a:endParaRPr lang="en-US" dirty="0"/>
          </a:p>
        </p:txBody>
      </p:sp>
      <p:sp>
        <p:nvSpPr>
          <p:cNvPr id="3" name="Content Placeholder 2"/>
          <p:cNvSpPr>
            <a:spLocks noGrp="1"/>
          </p:cNvSpPr>
          <p:nvPr>
            <p:ph idx="1"/>
          </p:nvPr>
        </p:nvSpPr>
        <p:spPr>
          <a:xfrm>
            <a:off x="152400" y="838201"/>
            <a:ext cx="8991600" cy="2209800"/>
          </a:xfrm>
        </p:spPr>
        <p:txBody>
          <a:bodyPr>
            <a:normAutofit/>
          </a:bodyPr>
          <a:lstStyle/>
          <a:p>
            <a:pPr algn="just"/>
            <a:r>
              <a:rPr lang="en-US" sz="2400" dirty="0" smtClean="0"/>
              <a:t>The </a:t>
            </a:r>
            <a:r>
              <a:rPr lang="en-US" sz="2400" dirty="0"/>
              <a:t>only feature provided by these two functions that isn't provided by the wait, </a:t>
            </a:r>
            <a:r>
              <a:rPr lang="en-US" sz="2400" dirty="0" err="1"/>
              <a:t>waitid</a:t>
            </a:r>
            <a:r>
              <a:rPr lang="en-US" sz="2400" dirty="0"/>
              <a:t>, and </a:t>
            </a:r>
            <a:r>
              <a:rPr lang="en-US" sz="2400" dirty="0" err="1"/>
              <a:t>waitpid</a:t>
            </a:r>
            <a:r>
              <a:rPr lang="en-US" sz="2400" dirty="0"/>
              <a:t> functions is an additional argument that allows the kernel to return a summary of the resources used by the terminated process and all its child processes. The prototypes of these functions are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743200"/>
            <a:ext cx="8233250" cy="189706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81000" y="4583162"/>
            <a:ext cx="8610600" cy="2308324"/>
          </a:xfrm>
          <a:prstGeom prst="rect">
            <a:avLst/>
          </a:prstGeom>
        </p:spPr>
        <p:txBody>
          <a:bodyPr wrap="square">
            <a:spAutoFit/>
          </a:bodyPr>
          <a:lstStyle/>
          <a:p>
            <a:pPr algn="just"/>
            <a:r>
              <a:rPr lang="en-US" sz="2400" dirty="0"/>
              <a:t>Both return: process ID if OK,-1 on error </a:t>
            </a:r>
            <a:endParaRPr lang="en-US" sz="2400" dirty="0" smtClean="0"/>
          </a:p>
          <a:p>
            <a:pPr algn="just"/>
            <a:r>
              <a:rPr lang="en-US" sz="2400" dirty="0" smtClean="0"/>
              <a:t>The </a:t>
            </a:r>
            <a:r>
              <a:rPr lang="en-US" sz="2400" dirty="0"/>
              <a:t>resource information includes such statistics as the amount of user CPU time, the amount of system CPU time, number of page faults, number of signals received etc. the resource information is available only for terminated child process not for the process that were stopped due to job control.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3946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RACE CONDITIONS </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race condition occurs when multiple processes are trying to do something with shared data and the final outcome depends on the order in which the processes run </a:t>
            </a:r>
          </a:p>
        </p:txBody>
      </p:sp>
      <p:sp>
        <p:nvSpPr>
          <p:cNvPr id="4" name="Rectangle 3"/>
          <p:cNvSpPr/>
          <p:nvPr/>
        </p:nvSpPr>
        <p:spPr>
          <a:xfrm>
            <a:off x="914400" y="3886200"/>
            <a:ext cx="7696200" cy="1938992"/>
          </a:xfrm>
          <a:prstGeom prst="rect">
            <a:avLst/>
          </a:prstGeom>
        </p:spPr>
        <p:txBody>
          <a:bodyPr wrap="square">
            <a:spAutoFit/>
          </a:bodyPr>
          <a:lstStyle/>
          <a:p>
            <a:r>
              <a:rPr lang="en-US" sz="2400" b="1" dirty="0"/>
              <a:t>Example</a:t>
            </a:r>
            <a:r>
              <a:rPr lang="en-US" sz="2400" dirty="0"/>
              <a:t>: The program below outputs two strings: one from the child and one from the parent. The program contains a race condition because the output depends on the order in which the processes are run by the kernel and for how long each process runs.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1626585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553200"/>
          </a:xfrm>
        </p:spPr>
        <p:txBody>
          <a:bodyPr>
            <a:noAutofit/>
          </a:bodyPr>
          <a:lstStyle/>
          <a:p>
            <a:pPr marL="0" indent="0">
              <a:buNone/>
            </a:pPr>
            <a:r>
              <a:rPr lang="en-US" sz="1800" b="1" dirty="0"/>
              <a:t>#include "</a:t>
            </a:r>
            <a:r>
              <a:rPr lang="en-US" sz="1800" b="1" dirty="0" err="1"/>
              <a:t>apue.h</a:t>
            </a:r>
            <a:r>
              <a:rPr lang="en-US" sz="1800" b="1" dirty="0"/>
              <a:t>"</a:t>
            </a:r>
            <a:endParaRPr lang="en-US" sz="1800" dirty="0"/>
          </a:p>
          <a:p>
            <a:pPr marL="0" indent="0">
              <a:buNone/>
            </a:pPr>
            <a:r>
              <a:rPr lang="en-US" sz="1800" b="1" dirty="0"/>
              <a:t>static void </a:t>
            </a:r>
            <a:r>
              <a:rPr lang="en-US" sz="1800" b="1" dirty="0" err="1"/>
              <a:t>charatatime</a:t>
            </a:r>
            <a:r>
              <a:rPr lang="en-US" sz="1800" b="1" dirty="0"/>
              <a:t>(char *); </a:t>
            </a:r>
            <a:endParaRPr lang="en-US" sz="1800" b="1" dirty="0" smtClean="0"/>
          </a:p>
          <a:p>
            <a:pPr marL="0" indent="0">
              <a:buNone/>
            </a:pPr>
            <a:r>
              <a:rPr lang="en-US" sz="1800" b="1" dirty="0" err="1" smtClean="0"/>
              <a:t>int</a:t>
            </a:r>
            <a:r>
              <a:rPr lang="en-US" sz="1800" b="1" dirty="0" smtClean="0"/>
              <a:t> </a:t>
            </a:r>
            <a:r>
              <a:rPr lang="en-US" sz="1800" b="1" dirty="0"/>
              <a:t>main(void)</a:t>
            </a:r>
            <a:endParaRPr lang="en-US" sz="1800" dirty="0"/>
          </a:p>
          <a:p>
            <a:pPr marL="0" indent="0">
              <a:buNone/>
            </a:pPr>
            <a:r>
              <a:rPr lang="en-US" sz="1800" b="1" dirty="0"/>
              <a:t>{</a:t>
            </a:r>
            <a:endParaRPr lang="en-US" sz="1800" dirty="0"/>
          </a:p>
          <a:p>
            <a:pPr marL="0" indent="0">
              <a:buNone/>
            </a:pPr>
            <a:r>
              <a:rPr lang="en-US" sz="1800" b="1" dirty="0" err="1"/>
              <a:t>pid_t</a:t>
            </a:r>
            <a:r>
              <a:rPr lang="en-US" sz="1800" b="1" dirty="0"/>
              <a:t>	</a:t>
            </a:r>
            <a:r>
              <a:rPr lang="en-US" sz="1800" b="1" dirty="0" err="1"/>
              <a:t>pid</a:t>
            </a:r>
            <a:r>
              <a:rPr lang="en-US" sz="1800" b="1" dirty="0"/>
              <a:t>;</a:t>
            </a:r>
            <a:endParaRPr lang="en-US" sz="1800" dirty="0"/>
          </a:p>
          <a:p>
            <a:pPr marL="0" indent="0">
              <a:buNone/>
            </a:pPr>
            <a:r>
              <a:rPr lang="en-US" sz="1800" b="1" dirty="0"/>
              <a:t> </a:t>
            </a:r>
            <a:r>
              <a:rPr lang="en-US" sz="1800" b="1" dirty="0" smtClean="0"/>
              <a:t>if </a:t>
            </a:r>
            <a:r>
              <a:rPr lang="en-US" sz="1800" b="1" dirty="0"/>
              <a:t>((</a:t>
            </a:r>
            <a:r>
              <a:rPr lang="en-US" sz="1800" b="1" dirty="0" err="1"/>
              <a:t>pid</a:t>
            </a:r>
            <a:r>
              <a:rPr lang="en-US" sz="1800" b="1" dirty="0"/>
              <a:t> = fork()) &lt; 0) </a:t>
            </a:r>
            <a:endParaRPr lang="en-US" sz="1800" b="1" dirty="0" smtClean="0"/>
          </a:p>
          <a:p>
            <a:pPr marL="0" indent="0">
              <a:buNone/>
            </a:pPr>
            <a:r>
              <a:rPr lang="en-US" sz="1800" b="1" dirty="0" smtClean="0"/>
              <a:t>{ </a:t>
            </a:r>
            <a:r>
              <a:rPr lang="en-US" sz="1800" b="1" dirty="0" err="1"/>
              <a:t>err_sys</a:t>
            </a:r>
            <a:r>
              <a:rPr lang="en-US" sz="1800" b="1" dirty="0"/>
              <a:t>("fork error");</a:t>
            </a:r>
            <a:endParaRPr lang="en-US" sz="1800" dirty="0"/>
          </a:p>
          <a:p>
            <a:pPr marL="0" indent="0">
              <a:buNone/>
            </a:pPr>
            <a:r>
              <a:rPr lang="en-US" sz="1800" b="1" dirty="0"/>
              <a:t>} </a:t>
            </a:r>
            <a:endParaRPr lang="en-US" sz="1800" b="1" dirty="0" smtClean="0"/>
          </a:p>
          <a:p>
            <a:pPr marL="0" indent="0">
              <a:buNone/>
            </a:pPr>
            <a:r>
              <a:rPr lang="en-US" sz="1800" b="1" dirty="0" smtClean="0"/>
              <a:t>else </a:t>
            </a:r>
            <a:r>
              <a:rPr lang="en-US" sz="1800" b="1" dirty="0"/>
              <a:t>if (</a:t>
            </a:r>
            <a:r>
              <a:rPr lang="en-US" sz="1800" b="1" dirty="0" err="1"/>
              <a:t>pid</a:t>
            </a:r>
            <a:r>
              <a:rPr lang="en-US" sz="1800" b="1" dirty="0"/>
              <a:t> == 0) </a:t>
            </a:r>
            <a:endParaRPr lang="en-US" sz="1800" b="1" dirty="0" smtClean="0"/>
          </a:p>
          <a:p>
            <a:pPr marL="0" indent="0">
              <a:buNone/>
            </a:pPr>
            <a:r>
              <a:rPr lang="en-US" sz="1800" b="1" dirty="0" smtClean="0"/>
              <a:t>{ </a:t>
            </a:r>
            <a:r>
              <a:rPr lang="en-US" sz="1800" b="1" dirty="0" err="1"/>
              <a:t>charatatime</a:t>
            </a:r>
            <a:r>
              <a:rPr lang="en-US" sz="1800" b="1" dirty="0"/>
              <a:t>("output from child\n</a:t>
            </a:r>
            <a:r>
              <a:rPr lang="en-US" sz="1800" b="1" dirty="0" smtClean="0"/>
              <a:t>");} </a:t>
            </a:r>
          </a:p>
          <a:p>
            <a:pPr marL="0" indent="0">
              <a:buNone/>
            </a:pPr>
            <a:r>
              <a:rPr lang="en-US" sz="1800" b="1" dirty="0" smtClean="0"/>
              <a:t>else </a:t>
            </a:r>
          </a:p>
          <a:p>
            <a:pPr marL="0" indent="0">
              <a:buNone/>
            </a:pPr>
            <a:r>
              <a:rPr lang="en-US" sz="1800" b="1" dirty="0" smtClean="0"/>
              <a:t>{</a:t>
            </a:r>
            <a:r>
              <a:rPr lang="en-US" sz="1800" b="1" dirty="0" err="1" smtClean="0"/>
              <a:t>charatatime</a:t>
            </a:r>
            <a:r>
              <a:rPr lang="en-US" sz="1800" b="1" dirty="0"/>
              <a:t>("output from parent\n</a:t>
            </a:r>
            <a:r>
              <a:rPr lang="en-US" sz="1800" b="1" dirty="0" smtClean="0"/>
              <a:t>");}</a:t>
            </a:r>
            <a:endParaRPr lang="en-US" sz="1800" dirty="0"/>
          </a:p>
          <a:p>
            <a:pPr marL="0" indent="0">
              <a:buNone/>
            </a:pPr>
            <a:r>
              <a:rPr lang="en-US" sz="1800" b="1" dirty="0"/>
              <a:t>exit(0);</a:t>
            </a:r>
            <a:endParaRPr lang="en-US" sz="1800" dirty="0"/>
          </a:p>
          <a:p>
            <a:pPr marL="0" indent="0">
              <a:buNone/>
            </a:pPr>
            <a:r>
              <a:rPr lang="en-US" sz="1800" b="1" dirty="0"/>
              <a:t>}</a:t>
            </a:r>
            <a:endParaRPr lang="en-US" sz="1800" dirty="0"/>
          </a:p>
          <a:p>
            <a:pPr marL="0" indent="0">
              <a:buNone/>
            </a:pPr>
            <a:r>
              <a:rPr lang="en-US" sz="1800" b="1" dirty="0"/>
              <a:t> </a:t>
            </a:r>
            <a:r>
              <a:rPr lang="en-US" sz="1800" b="1" dirty="0" smtClean="0"/>
              <a:t>static </a:t>
            </a:r>
            <a:r>
              <a:rPr lang="en-US" sz="1800" b="1" dirty="0"/>
              <a:t>void </a:t>
            </a:r>
            <a:r>
              <a:rPr lang="en-US" sz="1800" b="1" dirty="0" err="1"/>
              <a:t>charatatime</a:t>
            </a:r>
            <a:r>
              <a:rPr lang="en-US" sz="1800" b="1" dirty="0"/>
              <a:t>(char *</a:t>
            </a:r>
            <a:r>
              <a:rPr lang="en-US" sz="1800" b="1" dirty="0" err="1"/>
              <a:t>str</a:t>
            </a:r>
            <a:r>
              <a:rPr lang="en-US" sz="1800" b="1" dirty="0"/>
              <a:t>)</a:t>
            </a:r>
            <a:endParaRPr lang="en-US" sz="1800" dirty="0"/>
          </a:p>
          <a:p>
            <a:pPr marL="0" indent="0">
              <a:buNone/>
            </a:pPr>
            <a:r>
              <a:rPr lang="en-US" sz="1800" b="1" dirty="0"/>
              <a:t>{</a:t>
            </a:r>
            <a:endParaRPr lang="en-US" sz="1800" dirty="0"/>
          </a:p>
          <a:p>
            <a:pPr marL="0" indent="0">
              <a:buNone/>
            </a:pPr>
            <a:r>
              <a:rPr lang="en-US" sz="1800" b="1" dirty="0"/>
              <a:t>char	*</a:t>
            </a:r>
            <a:r>
              <a:rPr lang="en-US" sz="1800" b="1" dirty="0" err="1"/>
              <a:t>ptr</a:t>
            </a:r>
            <a:r>
              <a:rPr lang="en-US" sz="1800" b="1" dirty="0"/>
              <a:t>;</a:t>
            </a:r>
            <a:endParaRPr lang="en-US" sz="1800" dirty="0"/>
          </a:p>
          <a:p>
            <a:pPr marL="0" indent="0">
              <a:buNone/>
            </a:pPr>
            <a:r>
              <a:rPr lang="en-US" sz="1800" b="1" dirty="0" err="1"/>
              <a:t>int</a:t>
            </a:r>
            <a:r>
              <a:rPr lang="en-US" sz="1800" b="1" dirty="0"/>
              <a:t>	c;</a:t>
            </a:r>
            <a:endParaRPr lang="en-US" sz="1800" dirty="0"/>
          </a:p>
          <a:p>
            <a:pPr marL="0" indent="0">
              <a:buNone/>
            </a:pPr>
            <a:r>
              <a:rPr lang="en-US" sz="1800" b="1" dirty="0"/>
              <a:t> </a:t>
            </a:r>
            <a:r>
              <a:rPr lang="en-US" sz="1800" b="1" dirty="0" err="1" smtClean="0"/>
              <a:t>setbuf</a:t>
            </a:r>
            <a:r>
              <a:rPr lang="en-US" sz="1800" b="1" dirty="0" smtClean="0"/>
              <a:t>(</a:t>
            </a:r>
            <a:r>
              <a:rPr lang="en-US" sz="1800" b="1" dirty="0" err="1" smtClean="0"/>
              <a:t>stdout</a:t>
            </a:r>
            <a:r>
              <a:rPr lang="en-US" sz="1800" b="1" dirty="0"/>
              <a:t>, NULL);	/* set </a:t>
            </a:r>
            <a:r>
              <a:rPr lang="en-US" sz="1800" b="1" dirty="0" err="1"/>
              <a:t>unbuffered</a:t>
            </a:r>
            <a:r>
              <a:rPr lang="en-US" sz="1800" b="1" dirty="0"/>
              <a:t> */ </a:t>
            </a:r>
            <a:endParaRPr lang="en-US" sz="1800" b="1" dirty="0" smtClean="0"/>
          </a:p>
          <a:p>
            <a:pPr marL="0" indent="0">
              <a:buNone/>
            </a:pPr>
            <a:r>
              <a:rPr lang="en-US" sz="1800" b="1" dirty="0" smtClean="0"/>
              <a:t>for </a:t>
            </a:r>
            <a:r>
              <a:rPr lang="en-US" sz="1800" b="1" dirty="0"/>
              <a:t>(</a:t>
            </a:r>
            <a:r>
              <a:rPr lang="en-US" sz="1800" b="1" dirty="0" err="1"/>
              <a:t>ptr</a:t>
            </a:r>
            <a:r>
              <a:rPr lang="en-US" sz="1800" b="1" dirty="0"/>
              <a:t> = </a:t>
            </a:r>
            <a:r>
              <a:rPr lang="en-US" sz="1800" b="1" dirty="0" err="1"/>
              <a:t>str</a:t>
            </a:r>
            <a:r>
              <a:rPr lang="en-US" sz="1800" b="1" dirty="0"/>
              <a:t>; (c = *</a:t>
            </a:r>
            <a:r>
              <a:rPr lang="en-US" sz="1800" b="1" dirty="0" err="1"/>
              <a:t>ptr</a:t>
            </a:r>
            <a:r>
              <a:rPr lang="en-US" sz="1800" b="1" dirty="0"/>
              <a:t>++) != 0; )</a:t>
            </a:r>
            <a:endParaRPr lang="en-US" sz="1800" dirty="0"/>
          </a:p>
          <a:p>
            <a:pPr marL="0" indent="0">
              <a:buNone/>
            </a:pPr>
            <a:r>
              <a:rPr lang="en-US" sz="1800" b="1" dirty="0" err="1"/>
              <a:t>putc</a:t>
            </a:r>
            <a:r>
              <a:rPr lang="en-US" sz="1800" b="1" dirty="0"/>
              <a:t>(c, </a:t>
            </a:r>
            <a:r>
              <a:rPr lang="en-US" sz="1800" b="1" dirty="0" err="1"/>
              <a:t>stdout</a:t>
            </a:r>
            <a:r>
              <a:rPr lang="en-US" sz="1800" b="1" dirty="0" smtClean="0"/>
              <a:t>);}</a:t>
            </a:r>
            <a:endParaRPr lang="en-US" sz="1800" dirty="0"/>
          </a:p>
          <a:p>
            <a:pPr marL="0" indent="0">
              <a:buNone/>
            </a:pPr>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588224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0999" y="1752600"/>
            <a:ext cx="3325951" cy="2971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8218483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553200"/>
          </a:xfrm>
        </p:spPr>
        <p:txBody>
          <a:bodyPr>
            <a:noAutofit/>
          </a:bodyPr>
          <a:lstStyle/>
          <a:p>
            <a:pPr marL="0" indent="0">
              <a:buNone/>
            </a:pPr>
            <a:r>
              <a:rPr lang="en-US" sz="1800" dirty="0"/>
              <a:t>program modification to avoid race condition</a:t>
            </a:r>
          </a:p>
          <a:p>
            <a:pPr marL="0" indent="0">
              <a:buNone/>
            </a:pPr>
            <a:r>
              <a:rPr lang="en-US" sz="1800" dirty="0"/>
              <a:t>#include "</a:t>
            </a:r>
            <a:r>
              <a:rPr lang="en-US" sz="1800" dirty="0" err="1"/>
              <a:t>apue.h</a:t>
            </a:r>
            <a:r>
              <a:rPr lang="en-US" sz="1800" dirty="0"/>
              <a:t>"</a:t>
            </a:r>
          </a:p>
          <a:p>
            <a:pPr marL="0" indent="0">
              <a:buNone/>
            </a:pPr>
            <a:r>
              <a:rPr lang="en-US" sz="1800" dirty="0"/>
              <a:t>static void </a:t>
            </a:r>
            <a:r>
              <a:rPr lang="en-US" sz="1800" dirty="0" err="1"/>
              <a:t>charatatime</a:t>
            </a:r>
            <a:r>
              <a:rPr lang="en-US" sz="1800" dirty="0"/>
              <a:t>(char *); </a:t>
            </a:r>
            <a:endParaRPr lang="en-US" sz="1800" dirty="0" smtClean="0"/>
          </a:p>
          <a:p>
            <a:pPr marL="0" indent="0">
              <a:buNone/>
            </a:pPr>
            <a:r>
              <a:rPr lang="en-US" sz="1800" dirty="0" err="1" smtClean="0"/>
              <a:t>int</a:t>
            </a:r>
            <a:r>
              <a:rPr lang="en-US" sz="1800" dirty="0" smtClean="0"/>
              <a:t> </a:t>
            </a:r>
            <a:r>
              <a:rPr lang="en-US" sz="1800" dirty="0"/>
              <a:t>main(void)</a:t>
            </a:r>
          </a:p>
          <a:p>
            <a:pPr marL="0" indent="0">
              <a:buNone/>
            </a:pPr>
            <a:r>
              <a:rPr lang="en-US" sz="1800" dirty="0"/>
              <a:t>{</a:t>
            </a:r>
          </a:p>
          <a:p>
            <a:pPr marL="0" indent="0">
              <a:buNone/>
            </a:pPr>
            <a:r>
              <a:rPr lang="en-US" sz="1800" dirty="0" err="1"/>
              <a:t>pid_t</a:t>
            </a:r>
            <a:r>
              <a:rPr lang="en-US" sz="1800" dirty="0"/>
              <a:t>	</a:t>
            </a:r>
            <a:r>
              <a:rPr lang="en-US" sz="1800" dirty="0" err="1"/>
              <a:t>pid</a:t>
            </a:r>
            <a:r>
              <a:rPr lang="en-US" sz="1800" dirty="0"/>
              <a:t>;</a:t>
            </a:r>
          </a:p>
          <a:p>
            <a:pPr marL="0" indent="0">
              <a:buNone/>
            </a:pPr>
            <a:r>
              <a:rPr lang="en-US" sz="1800" dirty="0" smtClean="0"/>
              <a:t>+</a:t>
            </a:r>
            <a:r>
              <a:rPr lang="en-US" sz="1800" dirty="0"/>
              <a:t>	TELL_WAIT();</a:t>
            </a:r>
          </a:p>
          <a:p>
            <a:pPr marL="0" indent="0">
              <a:buNone/>
            </a:pPr>
            <a:r>
              <a:rPr lang="en-US" sz="1800" dirty="0"/>
              <a:t>+</a:t>
            </a:r>
          </a:p>
          <a:p>
            <a:pPr marL="0" indent="0">
              <a:buNone/>
            </a:pPr>
            <a:r>
              <a:rPr lang="en-US" sz="1800" dirty="0"/>
              <a:t>if ((</a:t>
            </a:r>
            <a:r>
              <a:rPr lang="en-US" sz="1800" dirty="0" err="1"/>
              <a:t>pid</a:t>
            </a:r>
            <a:r>
              <a:rPr lang="en-US" sz="1800" dirty="0"/>
              <a:t> = fork()) &lt; 0) { </a:t>
            </a:r>
            <a:r>
              <a:rPr lang="en-US" sz="1800" dirty="0" err="1"/>
              <a:t>err_sys</a:t>
            </a:r>
            <a:r>
              <a:rPr lang="en-US" sz="1800" dirty="0"/>
              <a:t>("fork error");</a:t>
            </a:r>
          </a:p>
          <a:p>
            <a:pPr marL="0" indent="0">
              <a:buNone/>
            </a:pPr>
            <a:r>
              <a:rPr lang="en-US" sz="1800" dirty="0"/>
              <a:t>} else if (</a:t>
            </a:r>
            <a:r>
              <a:rPr lang="en-US" sz="1800" dirty="0" err="1"/>
              <a:t>pid</a:t>
            </a:r>
            <a:r>
              <a:rPr lang="en-US" sz="1800" dirty="0"/>
              <a:t> == 0) {</a:t>
            </a:r>
          </a:p>
          <a:p>
            <a:pPr marL="0" indent="0">
              <a:buNone/>
            </a:pPr>
            <a:r>
              <a:rPr lang="en-US" sz="1800" dirty="0"/>
              <a:t>+	WAIT_PARENT();	/* parent goes first */ </a:t>
            </a:r>
            <a:endParaRPr lang="en-US" sz="1800" dirty="0" smtClean="0"/>
          </a:p>
          <a:p>
            <a:pPr marL="0" indent="0">
              <a:buNone/>
            </a:pPr>
            <a:r>
              <a:rPr lang="en-US" sz="1800" dirty="0" err="1" smtClean="0"/>
              <a:t>charatatime</a:t>
            </a:r>
            <a:r>
              <a:rPr lang="en-US" sz="1800" dirty="0"/>
              <a:t>("output from child\n");</a:t>
            </a:r>
          </a:p>
          <a:p>
            <a:pPr marL="0" indent="0">
              <a:buNone/>
            </a:pPr>
            <a:r>
              <a:rPr lang="en-US" sz="1800" dirty="0"/>
              <a:t>} else {</a:t>
            </a:r>
          </a:p>
          <a:p>
            <a:pPr marL="0" indent="0">
              <a:buNone/>
            </a:pPr>
            <a:r>
              <a:rPr lang="en-US" sz="1800" dirty="0" err="1"/>
              <a:t>charatatime</a:t>
            </a:r>
            <a:r>
              <a:rPr lang="en-US" sz="1800" dirty="0"/>
              <a:t>("output from parent\n");</a:t>
            </a:r>
          </a:p>
          <a:p>
            <a:pPr marL="0" indent="0">
              <a:buNone/>
            </a:pPr>
            <a:r>
              <a:rPr lang="en-US" sz="1800" dirty="0"/>
              <a:t>+	TELL_CHILD(</a:t>
            </a:r>
            <a:r>
              <a:rPr lang="en-US" sz="1800" dirty="0" err="1"/>
              <a:t>pid</a:t>
            </a:r>
            <a:r>
              <a:rPr lang="en-US" sz="1800" dirty="0"/>
              <a:t>);</a:t>
            </a:r>
          </a:p>
          <a:p>
            <a:pPr marL="0" indent="0">
              <a:buNone/>
            </a:pPr>
            <a:r>
              <a:rPr lang="en-US" sz="1800" dirty="0"/>
              <a:t>}</a:t>
            </a:r>
          </a:p>
          <a:p>
            <a:pPr marL="0" indent="0">
              <a:buNone/>
            </a:pPr>
            <a:r>
              <a:rPr lang="en-US" sz="1800" dirty="0"/>
              <a:t>exit(0);</a:t>
            </a:r>
          </a:p>
          <a:p>
            <a:pPr marL="0" indent="0">
              <a:buNone/>
            </a:pPr>
            <a:r>
              <a:rPr lang="en-US" sz="1800" dirty="0"/>
              <a:t>}</a:t>
            </a:r>
          </a:p>
          <a:p>
            <a:pPr marL="0" indent="0">
              <a:buNone/>
            </a:pPr>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2896241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static </a:t>
            </a:r>
            <a:r>
              <a:rPr lang="en-US" dirty="0" smtClean="0"/>
              <a:t>void </a:t>
            </a:r>
            <a:r>
              <a:rPr lang="en-US" b="1" dirty="0" err="1" smtClean="0"/>
              <a:t>charatatime</a:t>
            </a:r>
            <a:r>
              <a:rPr lang="en-US" b="1" dirty="0" smtClean="0"/>
              <a:t>(char </a:t>
            </a:r>
            <a:r>
              <a:rPr lang="en-US" b="1" dirty="0"/>
              <a:t>*</a:t>
            </a:r>
            <a:r>
              <a:rPr lang="en-US" b="1" dirty="0" err="1"/>
              <a:t>str</a:t>
            </a:r>
            <a:r>
              <a:rPr lang="en-US" b="1" dirty="0"/>
              <a:t>)</a:t>
            </a:r>
            <a:endParaRPr lang="en-US" dirty="0"/>
          </a:p>
          <a:p>
            <a:pPr marL="0" indent="0">
              <a:buNone/>
            </a:pPr>
            <a:r>
              <a:rPr lang="en-US" b="1" dirty="0"/>
              <a:t>{</a:t>
            </a:r>
            <a:endParaRPr lang="en-US" dirty="0"/>
          </a:p>
          <a:p>
            <a:pPr marL="0" indent="0">
              <a:buNone/>
            </a:pPr>
            <a:r>
              <a:rPr lang="en-US" b="1" dirty="0"/>
              <a:t>char	*</a:t>
            </a:r>
            <a:r>
              <a:rPr lang="en-US" b="1" dirty="0" err="1"/>
              <a:t>ptr</a:t>
            </a:r>
            <a:r>
              <a:rPr lang="en-US" b="1" dirty="0"/>
              <a:t>;</a:t>
            </a:r>
            <a:endParaRPr lang="en-US" dirty="0"/>
          </a:p>
          <a:p>
            <a:pPr marL="0" indent="0">
              <a:buNone/>
            </a:pPr>
            <a:r>
              <a:rPr lang="en-US" b="1" dirty="0" err="1"/>
              <a:t>int</a:t>
            </a:r>
            <a:r>
              <a:rPr lang="en-US" b="1" dirty="0"/>
              <a:t>	c;</a:t>
            </a:r>
            <a:endParaRPr lang="en-US" dirty="0"/>
          </a:p>
          <a:p>
            <a:pPr marL="0" indent="0">
              <a:buNone/>
            </a:pPr>
            <a:r>
              <a:rPr lang="en-US" b="1" dirty="0"/>
              <a:t> </a:t>
            </a:r>
            <a:endParaRPr lang="en-US" dirty="0"/>
          </a:p>
          <a:p>
            <a:pPr marL="0" indent="0">
              <a:buNone/>
            </a:pPr>
            <a:r>
              <a:rPr lang="en-US" b="1" dirty="0" err="1"/>
              <a:t>setbuf</a:t>
            </a:r>
            <a:r>
              <a:rPr lang="en-US" b="1" dirty="0"/>
              <a:t>(</a:t>
            </a:r>
            <a:r>
              <a:rPr lang="en-US" b="1" dirty="0" err="1"/>
              <a:t>stdout</a:t>
            </a:r>
            <a:r>
              <a:rPr lang="en-US" b="1" dirty="0"/>
              <a:t>, NULL);	/* set </a:t>
            </a:r>
            <a:r>
              <a:rPr lang="en-US" b="1" dirty="0" err="1"/>
              <a:t>unbuffered</a:t>
            </a:r>
            <a:r>
              <a:rPr lang="en-US" b="1" dirty="0"/>
              <a:t> */ </a:t>
            </a:r>
            <a:endParaRPr lang="en-US" b="1" dirty="0" smtClean="0"/>
          </a:p>
          <a:p>
            <a:pPr marL="0" indent="0">
              <a:buNone/>
            </a:pPr>
            <a:r>
              <a:rPr lang="en-US" b="1" dirty="0" smtClean="0"/>
              <a:t>for </a:t>
            </a:r>
            <a:r>
              <a:rPr lang="en-US" b="1" dirty="0"/>
              <a:t>(</a:t>
            </a:r>
            <a:r>
              <a:rPr lang="en-US" b="1" dirty="0" err="1"/>
              <a:t>ptr</a:t>
            </a:r>
            <a:r>
              <a:rPr lang="en-US" b="1" dirty="0"/>
              <a:t> = </a:t>
            </a:r>
            <a:r>
              <a:rPr lang="en-US" b="1" dirty="0" err="1"/>
              <a:t>str</a:t>
            </a:r>
            <a:r>
              <a:rPr lang="en-US" b="1" dirty="0"/>
              <a:t>; (c = *</a:t>
            </a:r>
            <a:r>
              <a:rPr lang="en-US" b="1" dirty="0" err="1"/>
              <a:t>ptr</a:t>
            </a:r>
            <a:r>
              <a:rPr lang="en-US" b="1" dirty="0"/>
              <a:t>++) != 0; )</a:t>
            </a:r>
            <a:endParaRPr lang="en-US" dirty="0"/>
          </a:p>
          <a:p>
            <a:pPr marL="0" indent="0">
              <a:buNone/>
            </a:pPr>
            <a:r>
              <a:rPr lang="en-US" b="1" dirty="0" err="1"/>
              <a:t>putc</a:t>
            </a:r>
            <a:r>
              <a:rPr lang="en-US" b="1" dirty="0"/>
              <a:t>(c, </a:t>
            </a:r>
            <a:r>
              <a:rPr lang="en-US" b="1" dirty="0" err="1"/>
              <a:t>stdout</a:t>
            </a:r>
            <a:r>
              <a:rPr lang="en-US" b="1" dirty="0"/>
              <a:t>);</a:t>
            </a:r>
            <a:endParaRPr lang="en-US" dirty="0"/>
          </a:p>
          <a:p>
            <a:pPr marL="0" indent="0">
              <a:buNone/>
            </a:pPr>
            <a:r>
              <a:rPr lang="en-US" b="1" dirty="0"/>
              <a: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3340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b="1" dirty="0"/>
              <a:t>w</a:t>
            </a:r>
            <a:r>
              <a:rPr lang="en-US" b="1" dirty="0" smtClean="0"/>
              <a:t>rite()</a:t>
            </a:r>
            <a:endParaRPr lang="en-US" dirty="0"/>
          </a:p>
        </p:txBody>
      </p:sp>
      <p:sp>
        <p:nvSpPr>
          <p:cNvPr id="3" name="Content Placeholder 2"/>
          <p:cNvSpPr>
            <a:spLocks noGrp="1"/>
          </p:cNvSpPr>
          <p:nvPr>
            <p:ph idx="1"/>
          </p:nvPr>
        </p:nvSpPr>
        <p:spPr>
          <a:xfrm>
            <a:off x="161925" y="723900"/>
            <a:ext cx="8820150" cy="5943600"/>
          </a:xfrm>
        </p:spPr>
        <p:txBody>
          <a:bodyPr/>
          <a:lstStyle/>
          <a:p>
            <a:r>
              <a:rPr lang="en-US" sz="2400" dirty="0" smtClean="0"/>
              <a:t>The </a:t>
            </a:r>
            <a:r>
              <a:rPr lang="en-US" sz="2400" dirty="0"/>
              <a:t>write system call is used to write data into a file. </a:t>
            </a:r>
          </a:p>
          <a:p>
            <a:r>
              <a:rPr lang="en-US" sz="2400" dirty="0" smtClean="0"/>
              <a:t>The </a:t>
            </a:r>
            <a:r>
              <a:rPr lang="en-US" sz="2400" dirty="0"/>
              <a:t>write function puts data to a file in the form of </a:t>
            </a:r>
            <a:r>
              <a:rPr lang="en-US" sz="2400" b="1" dirty="0"/>
              <a:t>fixed block size referred by a given file descriptor. </a:t>
            </a:r>
          </a:p>
          <a:p>
            <a:r>
              <a:rPr lang="en-US" sz="2400" dirty="0"/>
              <a:t>The prototype of write is </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7225" y="2362200"/>
            <a:ext cx="7543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0" y="3505200"/>
            <a:ext cx="9144000" cy="3416320"/>
          </a:xfrm>
          <a:prstGeom prst="rect">
            <a:avLst/>
          </a:prstGeom>
        </p:spPr>
        <p:txBody>
          <a:bodyPr wrap="square">
            <a:spAutoFit/>
          </a:bodyPr>
          <a:lstStyle/>
          <a:p>
            <a:pPr algn="just"/>
            <a:r>
              <a:rPr lang="en-US" sz="2400" dirty="0" smtClean="0"/>
              <a:t>If </a:t>
            </a:r>
            <a:r>
              <a:rPr lang="en-US" sz="2400" b="1" dirty="0"/>
              <a:t>successful</a:t>
            </a:r>
            <a:r>
              <a:rPr lang="en-US" sz="2400" dirty="0"/>
              <a:t>, write </a:t>
            </a:r>
            <a:r>
              <a:rPr lang="en-US" sz="2400" b="1" dirty="0"/>
              <a:t>returns the number of bytes actually written</a:t>
            </a:r>
            <a:r>
              <a:rPr lang="en-US" sz="2400" dirty="0"/>
              <a:t>. </a:t>
            </a:r>
          </a:p>
          <a:p>
            <a:pPr marL="285750" indent="-285750" algn="just">
              <a:buFont typeface="Arial" pitchFamily="34" charset="0"/>
              <a:buChar char="•"/>
            </a:pPr>
            <a:r>
              <a:rPr lang="en-US" sz="2400" dirty="0" smtClean="0"/>
              <a:t>If </a:t>
            </a:r>
            <a:r>
              <a:rPr lang="en-US" sz="2400" b="1" dirty="0"/>
              <a:t>unsuccessful</a:t>
            </a:r>
            <a:r>
              <a:rPr lang="en-US" sz="2400" dirty="0"/>
              <a:t>, write </a:t>
            </a:r>
            <a:r>
              <a:rPr lang="en-US" sz="2400" b="1" dirty="0"/>
              <a:t>returns –1</a:t>
            </a:r>
            <a:r>
              <a:rPr lang="en-US" sz="2400" dirty="0"/>
              <a:t>. </a:t>
            </a:r>
          </a:p>
          <a:p>
            <a:pPr marL="285750" indent="-285750" algn="just">
              <a:buFont typeface="Arial" pitchFamily="34" charset="0"/>
              <a:buChar char="•"/>
            </a:pPr>
            <a:r>
              <a:rPr lang="en-US" sz="2400" dirty="0" smtClean="0"/>
              <a:t>The </a:t>
            </a:r>
            <a:r>
              <a:rPr lang="en-US" sz="2400" dirty="0"/>
              <a:t>first argument, </a:t>
            </a:r>
            <a:r>
              <a:rPr lang="en-US" sz="2400" dirty="0" err="1"/>
              <a:t>fdesc</a:t>
            </a:r>
            <a:r>
              <a:rPr lang="en-US" sz="2400" dirty="0"/>
              <a:t> is an integer that refers to an opened file. </a:t>
            </a:r>
          </a:p>
          <a:p>
            <a:pPr marL="285750" indent="-285750" algn="just">
              <a:buFont typeface="Arial" pitchFamily="34" charset="0"/>
              <a:buChar char="•"/>
            </a:pPr>
            <a:r>
              <a:rPr lang="en-US" sz="2400" dirty="0" smtClean="0"/>
              <a:t>The </a:t>
            </a:r>
            <a:r>
              <a:rPr lang="en-US" sz="2400" dirty="0"/>
              <a:t>second argument, </a:t>
            </a:r>
            <a:r>
              <a:rPr lang="en-US" sz="2400" dirty="0" err="1"/>
              <a:t>buf</a:t>
            </a:r>
            <a:r>
              <a:rPr lang="en-US" sz="2400" dirty="0"/>
              <a:t> is the address of a buffer that contains data to be written. </a:t>
            </a:r>
          </a:p>
          <a:p>
            <a:pPr marL="285750" indent="-285750" algn="just">
              <a:buFont typeface="Arial" pitchFamily="34" charset="0"/>
              <a:buChar char="•"/>
            </a:pPr>
            <a:r>
              <a:rPr lang="en-US" sz="2400" dirty="0" smtClean="0"/>
              <a:t>The </a:t>
            </a:r>
            <a:r>
              <a:rPr lang="en-US" sz="2400" dirty="0"/>
              <a:t>third argument, size specifies how many bytes of data are in the </a:t>
            </a:r>
            <a:r>
              <a:rPr lang="en-US" sz="2400" dirty="0" err="1"/>
              <a:t>buf</a:t>
            </a:r>
            <a:r>
              <a:rPr lang="en-US" sz="2400" dirty="0"/>
              <a:t> argument. </a:t>
            </a:r>
          </a:p>
          <a:p>
            <a:pPr marL="285750" indent="-285750" algn="just">
              <a:buFont typeface="Arial" pitchFamily="34" charset="0"/>
              <a:buChar char="•"/>
            </a:pPr>
            <a:r>
              <a:rPr lang="en-US" sz="2400" dirty="0" smtClean="0"/>
              <a:t>The </a:t>
            </a:r>
            <a:r>
              <a:rPr lang="en-US" sz="2400" dirty="0"/>
              <a:t>return value is usually equal to the number of bytes of data successfully written to a file. (</a:t>
            </a:r>
            <a:r>
              <a:rPr lang="en-US" sz="2400" i="1" dirty="0"/>
              <a:t>size </a:t>
            </a:r>
            <a:r>
              <a:rPr lang="en-US" sz="2400" dirty="0"/>
              <a:t>value)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71545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exec FUNCTIONS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a process calls one of the exec functions, that process is completely replaced by the new program, and the new program starts executing at its main function. </a:t>
            </a:r>
            <a:endParaRPr lang="en-US" dirty="0" smtClean="0"/>
          </a:p>
          <a:p>
            <a:pPr algn="just"/>
            <a:r>
              <a:rPr lang="en-US" dirty="0" smtClean="0"/>
              <a:t>The </a:t>
            </a:r>
            <a:r>
              <a:rPr lang="en-US" dirty="0"/>
              <a:t>process ID does not change across an exec, because a new process is not created; exec merely replaces the current process - its text, data, heap, and stack segments - with a brand new program from disk. There are 6 exec functions: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389569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676400"/>
            <a:ext cx="9277950"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251681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6096000"/>
          </a:xfrm>
        </p:spPr>
        <p:txBody>
          <a:bodyPr>
            <a:noAutofit/>
          </a:bodyPr>
          <a:lstStyle/>
          <a:p>
            <a:pPr algn="just"/>
            <a:r>
              <a:rPr lang="en-US" sz="2000" dirty="0"/>
              <a:t>All six return: -1 on error, no return on success. </a:t>
            </a:r>
          </a:p>
          <a:p>
            <a:pPr algn="just"/>
            <a:r>
              <a:rPr lang="en-US" sz="2000" dirty="0" smtClean="0"/>
              <a:t>The </a:t>
            </a:r>
            <a:r>
              <a:rPr lang="en-US" sz="2000" b="1" dirty="0"/>
              <a:t>first difference </a:t>
            </a:r>
            <a:r>
              <a:rPr lang="en-US" sz="2000" dirty="0"/>
              <a:t>in these functions is that the first four take a pathname argument, whereas the last two take a filename argument. When a filename argument is specified </a:t>
            </a:r>
          </a:p>
          <a:p>
            <a:pPr lvl="1" algn="just"/>
            <a:r>
              <a:rPr lang="en-US" sz="1600" dirty="0" smtClean="0"/>
              <a:t>If </a:t>
            </a:r>
            <a:r>
              <a:rPr lang="en-US" sz="1600" dirty="0"/>
              <a:t>filename contains a slash, it is taken as a pathname. </a:t>
            </a:r>
          </a:p>
          <a:p>
            <a:pPr lvl="1" algn="just"/>
            <a:r>
              <a:rPr lang="en-US" sz="1600" dirty="0" smtClean="0"/>
              <a:t>Otherwise</a:t>
            </a:r>
            <a:r>
              <a:rPr lang="en-US" sz="1600" dirty="0"/>
              <a:t>, the executable file is searched for in the directories specified by the PATH environment variable. </a:t>
            </a:r>
          </a:p>
          <a:p>
            <a:pPr algn="just"/>
            <a:r>
              <a:rPr lang="en-US" sz="2000" dirty="0" smtClean="0"/>
              <a:t>The </a:t>
            </a:r>
            <a:r>
              <a:rPr lang="en-US" sz="2000" b="1" dirty="0"/>
              <a:t>next difference </a:t>
            </a:r>
            <a:r>
              <a:rPr lang="en-US" sz="2000" dirty="0"/>
              <a:t>concerns the passing of the argument list (l stands for list and v stands for vector). The functions </a:t>
            </a:r>
            <a:r>
              <a:rPr lang="en-US" sz="2000" dirty="0" err="1"/>
              <a:t>execl</a:t>
            </a:r>
            <a:r>
              <a:rPr lang="en-US" sz="2000" dirty="0"/>
              <a:t>, </a:t>
            </a:r>
            <a:r>
              <a:rPr lang="en-US" sz="2000" dirty="0" err="1"/>
              <a:t>execlp</a:t>
            </a:r>
            <a:r>
              <a:rPr lang="en-US" sz="2000" dirty="0"/>
              <a:t>, and </a:t>
            </a:r>
            <a:r>
              <a:rPr lang="en-US" sz="2000" dirty="0" err="1"/>
              <a:t>execle</a:t>
            </a:r>
            <a:r>
              <a:rPr lang="en-US" sz="2000" dirty="0"/>
              <a:t> require each of the command-line arguments to the new program to be specified as separate arguments. For the other three functions (</a:t>
            </a:r>
            <a:r>
              <a:rPr lang="en-US" sz="2000" dirty="0" err="1"/>
              <a:t>execv</a:t>
            </a:r>
            <a:r>
              <a:rPr lang="en-US" sz="2000" dirty="0"/>
              <a:t>, </a:t>
            </a:r>
            <a:r>
              <a:rPr lang="en-US" sz="2000" dirty="0" err="1"/>
              <a:t>execvp</a:t>
            </a:r>
            <a:r>
              <a:rPr lang="en-US" sz="2000" dirty="0"/>
              <a:t>, and </a:t>
            </a:r>
            <a:r>
              <a:rPr lang="en-US" sz="2000" dirty="0" err="1"/>
              <a:t>execve</a:t>
            </a:r>
            <a:r>
              <a:rPr lang="en-US" sz="2000" dirty="0"/>
              <a:t>), we have to build an array of pointers to the arguments, and the address of this array is the argument to these three functions. </a:t>
            </a:r>
          </a:p>
          <a:p>
            <a:pPr algn="just"/>
            <a:r>
              <a:rPr lang="en-US" sz="2000" dirty="0" smtClean="0"/>
              <a:t>The </a:t>
            </a:r>
            <a:r>
              <a:rPr lang="en-US" sz="2000" b="1" dirty="0"/>
              <a:t>final difference </a:t>
            </a:r>
            <a:r>
              <a:rPr lang="en-US" sz="2000" dirty="0"/>
              <a:t>is the passing of the environment list to the new program. The two functions whose names end in an e (</a:t>
            </a:r>
            <a:r>
              <a:rPr lang="en-US" sz="2000" dirty="0" err="1"/>
              <a:t>execle</a:t>
            </a:r>
            <a:r>
              <a:rPr lang="en-US" sz="2000" dirty="0"/>
              <a:t> and </a:t>
            </a:r>
            <a:r>
              <a:rPr lang="en-US" sz="2000" dirty="0" err="1"/>
              <a:t>execve</a:t>
            </a:r>
            <a:r>
              <a:rPr lang="en-US" sz="2000" dirty="0"/>
              <a:t>) allow us to pass a pointer to an array of pointers to the environment strings. The other four functions, however, use the environ variable in the calling process to copy the existing environment for the new program. </a:t>
            </a:r>
          </a:p>
          <a:p>
            <a:pPr algn="just"/>
            <a:endParaRPr lang="en-US" sz="20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768516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8575" y="1524000"/>
            <a:ext cx="9242224"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238873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r>
              <a:rPr lang="en-US" sz="2000" dirty="0"/>
              <a:t>We've mentioned that the process ID does not change after an exec, but the new program inherits additional properties from the calling process: </a:t>
            </a:r>
          </a:p>
          <a:p>
            <a:pPr marL="0" indent="0">
              <a:buNone/>
            </a:pPr>
            <a:r>
              <a:rPr lang="en-US" sz="2000" dirty="0"/>
              <a:t>o Process ID and parent process ID </a:t>
            </a:r>
          </a:p>
          <a:p>
            <a:pPr marL="0" indent="0">
              <a:buNone/>
            </a:pPr>
            <a:r>
              <a:rPr lang="en-US" sz="2000" dirty="0"/>
              <a:t>o </a:t>
            </a:r>
            <a:r>
              <a:rPr lang="en-US" sz="2000" dirty="0" smtClean="0"/>
              <a:t>Real </a:t>
            </a:r>
            <a:r>
              <a:rPr lang="en-US" sz="2000" dirty="0"/>
              <a:t>user ID and real group ID </a:t>
            </a:r>
          </a:p>
          <a:p>
            <a:pPr marL="0" indent="0">
              <a:buNone/>
            </a:pPr>
            <a:r>
              <a:rPr lang="en-US" sz="2000" dirty="0"/>
              <a:t>o Supplementary group IDs </a:t>
            </a:r>
          </a:p>
          <a:p>
            <a:pPr marL="0" indent="0">
              <a:buNone/>
            </a:pPr>
            <a:r>
              <a:rPr lang="en-US" sz="2000" dirty="0"/>
              <a:t>o Process group ID </a:t>
            </a:r>
          </a:p>
          <a:p>
            <a:pPr marL="0" indent="0">
              <a:buNone/>
            </a:pPr>
            <a:r>
              <a:rPr lang="en-US" sz="2000" dirty="0"/>
              <a:t>o Session ID </a:t>
            </a:r>
          </a:p>
          <a:p>
            <a:pPr marL="0" indent="0">
              <a:buNone/>
            </a:pPr>
            <a:r>
              <a:rPr lang="en-US" sz="2000" dirty="0"/>
              <a:t>o Controlling terminal </a:t>
            </a:r>
          </a:p>
          <a:p>
            <a:pPr marL="0" indent="0">
              <a:buNone/>
            </a:pPr>
            <a:r>
              <a:rPr lang="en-US" sz="2000" dirty="0"/>
              <a:t>o Time left until alarm clock </a:t>
            </a:r>
          </a:p>
          <a:p>
            <a:pPr marL="0" indent="0">
              <a:buNone/>
            </a:pPr>
            <a:r>
              <a:rPr lang="en-US" sz="2000" dirty="0"/>
              <a:t>o Current working directory </a:t>
            </a:r>
          </a:p>
          <a:p>
            <a:pPr marL="0" indent="0">
              <a:buNone/>
            </a:pPr>
            <a:r>
              <a:rPr lang="en-US" sz="2000" dirty="0"/>
              <a:t>o Root directory </a:t>
            </a:r>
          </a:p>
          <a:p>
            <a:pPr marL="0" indent="0">
              <a:buNone/>
            </a:pPr>
            <a:r>
              <a:rPr lang="fr-FR" sz="2000" dirty="0"/>
              <a:t>o File mode </a:t>
            </a:r>
            <a:r>
              <a:rPr lang="fr-FR" sz="2000" dirty="0" err="1"/>
              <a:t>creation</a:t>
            </a:r>
            <a:r>
              <a:rPr lang="fr-FR" sz="2000" dirty="0"/>
              <a:t> </a:t>
            </a:r>
            <a:r>
              <a:rPr lang="fr-FR" sz="2000" dirty="0" err="1"/>
              <a:t>mask</a:t>
            </a:r>
            <a:r>
              <a:rPr lang="fr-FR" sz="2000" dirty="0"/>
              <a:t> </a:t>
            </a:r>
          </a:p>
          <a:p>
            <a:pPr marL="0" indent="0">
              <a:buNone/>
            </a:pPr>
            <a:r>
              <a:rPr lang="en-US" sz="2000" dirty="0"/>
              <a:t>o File locks </a:t>
            </a:r>
          </a:p>
          <a:p>
            <a:pPr marL="0" indent="0">
              <a:buNone/>
            </a:pPr>
            <a:r>
              <a:rPr lang="en-US" sz="2000" dirty="0"/>
              <a:t>o Process signal mask </a:t>
            </a:r>
          </a:p>
          <a:p>
            <a:pPr marL="0" indent="0">
              <a:buNone/>
            </a:pPr>
            <a:r>
              <a:rPr lang="en-US" sz="2000" dirty="0"/>
              <a:t>o Pending signals </a:t>
            </a:r>
          </a:p>
          <a:p>
            <a:pPr marL="0" indent="0">
              <a:buNone/>
            </a:pPr>
            <a:r>
              <a:rPr lang="en-US" sz="2000" dirty="0"/>
              <a:t>o Resource limits </a:t>
            </a:r>
          </a:p>
          <a:p>
            <a:pPr marL="0" indent="0">
              <a:buNone/>
            </a:pPr>
            <a:r>
              <a:rPr lang="en-US" sz="2000" dirty="0"/>
              <a:t>o Values for </a:t>
            </a:r>
            <a:r>
              <a:rPr lang="en-US" sz="2000" dirty="0" err="1"/>
              <a:t>tms_utime</a:t>
            </a:r>
            <a:r>
              <a:rPr lang="en-US" sz="2000" dirty="0"/>
              <a:t>, </a:t>
            </a:r>
            <a:r>
              <a:rPr lang="en-US" sz="2000" dirty="0" err="1"/>
              <a:t>tms_stime</a:t>
            </a:r>
            <a:r>
              <a:rPr lang="en-US" sz="2000" dirty="0"/>
              <a:t>, </a:t>
            </a:r>
            <a:r>
              <a:rPr lang="en-US" sz="2000" dirty="0" err="1"/>
              <a:t>tms_cutime</a:t>
            </a:r>
            <a:r>
              <a:rPr lang="en-US" sz="2000" dirty="0"/>
              <a:t>, and </a:t>
            </a:r>
            <a:r>
              <a:rPr lang="en-US" sz="2000" dirty="0" err="1"/>
              <a:t>tms_cstime</a:t>
            </a:r>
            <a:r>
              <a:rPr lang="en-US" sz="2000" dirty="0"/>
              <a:t>. </a:t>
            </a:r>
          </a:p>
          <a:p>
            <a:endParaRPr lang="en-US" sz="20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1531560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1.png"/>
          <p:cNvPicPr>
            <a:picLocks noGrp="1"/>
          </p:cNvPicPr>
          <p:nvPr>
            <p:ph idx="1"/>
          </p:nvPr>
        </p:nvPicPr>
        <p:blipFill>
          <a:blip r:embed="rId2" cstate="print"/>
          <a:stretch>
            <a:fillRect/>
          </a:stretch>
        </p:blipFill>
        <p:spPr>
          <a:xfrm>
            <a:off x="381000" y="1905000"/>
            <a:ext cx="8153400" cy="2971800"/>
          </a:xfrm>
          <a:prstGeom prst="rect">
            <a:avLst/>
          </a:prstGeom>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836145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763000" cy="6629400"/>
          </a:xfrm>
        </p:spPr>
        <p:txBody>
          <a:bodyPr>
            <a:noAutofit/>
          </a:bodyPr>
          <a:lstStyle/>
          <a:p>
            <a:pPr marL="0" indent="0">
              <a:buNone/>
            </a:pPr>
            <a:r>
              <a:rPr lang="en-US" sz="1800" u="sng" dirty="0"/>
              <a:t>Example of exec functions</a:t>
            </a:r>
            <a:r>
              <a:rPr lang="en-US" sz="1800" dirty="0"/>
              <a:t> </a:t>
            </a:r>
            <a:r>
              <a:rPr lang="en-US" sz="1800" b="1" dirty="0"/>
              <a:t>#include "</a:t>
            </a:r>
            <a:r>
              <a:rPr lang="en-US" sz="1800" b="1" dirty="0" err="1"/>
              <a:t>apue.h</a:t>
            </a:r>
            <a:r>
              <a:rPr lang="en-US" sz="1800" b="1" dirty="0"/>
              <a:t>" #include &lt;sys/</a:t>
            </a:r>
            <a:r>
              <a:rPr lang="en-US" sz="1800" b="1" dirty="0" err="1"/>
              <a:t>wait.h</a:t>
            </a:r>
            <a:r>
              <a:rPr lang="en-US" sz="1800" b="1" dirty="0"/>
              <a:t>&gt;</a:t>
            </a:r>
            <a:endParaRPr lang="en-US" sz="1800" dirty="0"/>
          </a:p>
          <a:p>
            <a:pPr marL="0" indent="0">
              <a:buNone/>
            </a:pPr>
            <a:r>
              <a:rPr lang="en-US" sz="1800" b="1" dirty="0"/>
              <a:t> </a:t>
            </a:r>
            <a:r>
              <a:rPr lang="en-US" sz="1800" b="1" dirty="0" smtClean="0"/>
              <a:t>char</a:t>
            </a:r>
            <a:r>
              <a:rPr lang="en-US" sz="1800" b="1" dirty="0"/>
              <a:t>	*</a:t>
            </a:r>
            <a:r>
              <a:rPr lang="en-US" sz="1800" b="1" dirty="0" err="1"/>
              <a:t>env_init</a:t>
            </a:r>
            <a:r>
              <a:rPr lang="en-US" sz="1800" b="1" dirty="0"/>
              <a:t>[] = { "USER=unknown", "PATH=/</a:t>
            </a:r>
            <a:r>
              <a:rPr lang="en-US" sz="1800" b="1" dirty="0" err="1"/>
              <a:t>tmp</a:t>
            </a:r>
            <a:r>
              <a:rPr lang="en-US" sz="1800" b="1" dirty="0"/>
              <a:t>", NULL };</a:t>
            </a:r>
            <a:endParaRPr lang="en-US" sz="1800" dirty="0"/>
          </a:p>
          <a:p>
            <a:pPr marL="0" indent="0">
              <a:buNone/>
            </a:pPr>
            <a:r>
              <a:rPr lang="en-US" sz="1800" b="1" dirty="0"/>
              <a:t> </a:t>
            </a:r>
            <a:r>
              <a:rPr lang="en-US" sz="1800" b="1" dirty="0" err="1" smtClean="0"/>
              <a:t>int</a:t>
            </a:r>
            <a:r>
              <a:rPr lang="en-US" sz="1800" b="1" dirty="0" smtClean="0"/>
              <a:t> </a:t>
            </a:r>
            <a:r>
              <a:rPr lang="en-US" sz="1800" b="1" dirty="0"/>
              <a:t>main(void)</a:t>
            </a:r>
            <a:endParaRPr lang="en-US" sz="1800" dirty="0"/>
          </a:p>
          <a:p>
            <a:pPr marL="0" indent="0">
              <a:buNone/>
            </a:pPr>
            <a:r>
              <a:rPr lang="en-US" sz="1800" b="1" dirty="0"/>
              <a:t>{</a:t>
            </a:r>
            <a:endParaRPr lang="en-US" sz="1800" dirty="0"/>
          </a:p>
          <a:p>
            <a:pPr marL="0" indent="0">
              <a:buNone/>
            </a:pPr>
            <a:r>
              <a:rPr lang="en-US" sz="1800" b="1" dirty="0" err="1"/>
              <a:t>pid_t</a:t>
            </a:r>
            <a:r>
              <a:rPr lang="en-US" sz="1800" b="1" dirty="0"/>
              <a:t>	</a:t>
            </a:r>
            <a:r>
              <a:rPr lang="en-US" sz="1800" b="1" dirty="0" err="1"/>
              <a:t>pid</a:t>
            </a:r>
            <a:r>
              <a:rPr lang="en-US" sz="1800" b="1" dirty="0"/>
              <a:t>;</a:t>
            </a:r>
            <a:endParaRPr lang="en-US" sz="1800" dirty="0"/>
          </a:p>
          <a:p>
            <a:pPr marL="0" indent="0">
              <a:buNone/>
            </a:pPr>
            <a:r>
              <a:rPr lang="en-US" sz="1800" b="1" dirty="0"/>
              <a:t> </a:t>
            </a:r>
            <a:r>
              <a:rPr lang="en-US" sz="1800" b="1" dirty="0" smtClean="0"/>
              <a:t>if </a:t>
            </a:r>
            <a:r>
              <a:rPr lang="en-US" sz="1800" b="1" dirty="0"/>
              <a:t>((</a:t>
            </a:r>
            <a:r>
              <a:rPr lang="en-US" sz="1800" b="1" dirty="0" err="1"/>
              <a:t>pid</a:t>
            </a:r>
            <a:r>
              <a:rPr lang="en-US" sz="1800" b="1" dirty="0"/>
              <a:t> = fork()) &lt; 0) </a:t>
            </a:r>
            <a:endParaRPr lang="en-US" sz="1800" b="1" dirty="0" smtClean="0"/>
          </a:p>
          <a:p>
            <a:pPr marL="0" indent="0">
              <a:buNone/>
            </a:pPr>
            <a:r>
              <a:rPr lang="en-US" sz="1800" b="1" dirty="0" smtClean="0"/>
              <a:t>{ </a:t>
            </a:r>
            <a:r>
              <a:rPr lang="en-US" sz="1800" b="1" dirty="0" err="1"/>
              <a:t>err_sys</a:t>
            </a:r>
            <a:r>
              <a:rPr lang="en-US" sz="1800" b="1" dirty="0"/>
              <a:t>("fork error</a:t>
            </a:r>
            <a:r>
              <a:rPr lang="en-US" sz="1800" b="1" dirty="0" smtClean="0"/>
              <a:t>");} </a:t>
            </a:r>
          </a:p>
          <a:p>
            <a:pPr marL="0" indent="0">
              <a:buNone/>
            </a:pPr>
            <a:r>
              <a:rPr lang="en-US" sz="1800" b="1" dirty="0" smtClean="0"/>
              <a:t>else </a:t>
            </a:r>
            <a:r>
              <a:rPr lang="en-US" sz="1800" b="1" dirty="0"/>
              <a:t>if (</a:t>
            </a:r>
            <a:r>
              <a:rPr lang="en-US" sz="1800" b="1" dirty="0" err="1"/>
              <a:t>pid</a:t>
            </a:r>
            <a:r>
              <a:rPr lang="en-US" sz="1800" b="1" dirty="0"/>
              <a:t> == 0) {	/* specify pathname, specify environment */ if (</a:t>
            </a:r>
            <a:r>
              <a:rPr lang="en-US" sz="1800" b="1" dirty="0" err="1"/>
              <a:t>execle</a:t>
            </a:r>
            <a:r>
              <a:rPr lang="en-US" sz="1800" b="1" dirty="0"/>
              <a:t>("/home/</a:t>
            </a:r>
            <a:r>
              <a:rPr lang="en-US" sz="1800" b="1" dirty="0" err="1"/>
              <a:t>sar</a:t>
            </a:r>
            <a:r>
              <a:rPr lang="en-US" sz="1800" b="1" dirty="0"/>
              <a:t>/bin/</a:t>
            </a:r>
            <a:r>
              <a:rPr lang="en-US" sz="1800" b="1" dirty="0" err="1"/>
              <a:t>echoall</a:t>
            </a:r>
            <a:r>
              <a:rPr lang="en-US" sz="1800" b="1" dirty="0"/>
              <a:t>", "</a:t>
            </a:r>
            <a:r>
              <a:rPr lang="en-US" sz="1800" b="1" dirty="0" err="1"/>
              <a:t>echoall</a:t>
            </a:r>
            <a:r>
              <a:rPr lang="en-US" sz="1800" b="1" dirty="0"/>
              <a:t>", "myarg1",</a:t>
            </a:r>
            <a:endParaRPr lang="en-US" sz="1800" dirty="0"/>
          </a:p>
          <a:p>
            <a:pPr marL="0" indent="0">
              <a:buNone/>
            </a:pPr>
            <a:r>
              <a:rPr lang="en-US" sz="1800" b="1" dirty="0"/>
              <a:t>"MY ARG2", (char *)0, </a:t>
            </a:r>
            <a:r>
              <a:rPr lang="en-US" sz="1800" b="1" dirty="0" err="1"/>
              <a:t>env_init</a:t>
            </a:r>
            <a:r>
              <a:rPr lang="en-US" sz="1800" b="1" dirty="0"/>
              <a:t>) &lt; 0) </a:t>
            </a:r>
            <a:r>
              <a:rPr lang="en-US" sz="1800" b="1" dirty="0" err="1"/>
              <a:t>err_sys</a:t>
            </a:r>
            <a:r>
              <a:rPr lang="en-US" sz="1800" b="1" dirty="0"/>
              <a:t>("</a:t>
            </a:r>
            <a:r>
              <a:rPr lang="en-US" sz="1800" b="1" dirty="0" err="1"/>
              <a:t>execle</a:t>
            </a:r>
            <a:r>
              <a:rPr lang="en-US" sz="1800" b="1" dirty="0"/>
              <a:t> error");</a:t>
            </a:r>
            <a:endParaRPr lang="en-US" sz="1800" dirty="0"/>
          </a:p>
          <a:p>
            <a:pPr marL="0" indent="0">
              <a:buNone/>
            </a:pPr>
            <a:r>
              <a:rPr lang="en-US" sz="1800" b="1" dirty="0"/>
              <a:t>}</a:t>
            </a:r>
            <a:endParaRPr lang="en-US" sz="1800" dirty="0"/>
          </a:p>
          <a:p>
            <a:pPr marL="0" indent="0">
              <a:buNone/>
            </a:pPr>
            <a:r>
              <a:rPr lang="en-US" sz="1800" b="1" dirty="0"/>
              <a:t> </a:t>
            </a:r>
            <a:r>
              <a:rPr lang="en-US" sz="1800" b="1" dirty="0" smtClean="0"/>
              <a:t>if </a:t>
            </a:r>
            <a:r>
              <a:rPr lang="en-US" sz="1800" b="1" dirty="0"/>
              <a:t>(</a:t>
            </a:r>
            <a:r>
              <a:rPr lang="en-US" sz="1800" b="1" dirty="0" err="1"/>
              <a:t>waitpid</a:t>
            </a:r>
            <a:r>
              <a:rPr lang="en-US" sz="1800" b="1" dirty="0"/>
              <a:t>(</a:t>
            </a:r>
            <a:r>
              <a:rPr lang="en-US" sz="1800" b="1" dirty="0" err="1"/>
              <a:t>pid</a:t>
            </a:r>
            <a:r>
              <a:rPr lang="en-US" sz="1800" b="1" dirty="0"/>
              <a:t>, NULL, 0) &lt; 0) </a:t>
            </a:r>
            <a:r>
              <a:rPr lang="en-US" sz="1800" b="1" dirty="0" err="1"/>
              <a:t>err_sys</a:t>
            </a:r>
            <a:r>
              <a:rPr lang="en-US" sz="1800" b="1" dirty="0"/>
              <a:t>("wait error");</a:t>
            </a:r>
            <a:endParaRPr lang="en-US" sz="1800" dirty="0"/>
          </a:p>
          <a:p>
            <a:pPr marL="0" indent="0">
              <a:buNone/>
            </a:pPr>
            <a:r>
              <a:rPr lang="en-US" sz="1800" b="1" dirty="0"/>
              <a:t> </a:t>
            </a:r>
            <a:r>
              <a:rPr lang="en-US" sz="1800" b="1" dirty="0" smtClean="0"/>
              <a:t>if </a:t>
            </a:r>
            <a:r>
              <a:rPr lang="en-US" sz="1800" b="1" dirty="0"/>
              <a:t>((</a:t>
            </a:r>
            <a:r>
              <a:rPr lang="en-US" sz="1800" b="1" dirty="0" err="1"/>
              <a:t>pid</a:t>
            </a:r>
            <a:r>
              <a:rPr lang="en-US" sz="1800" b="1" dirty="0"/>
              <a:t> = fork()) &lt; 0) { </a:t>
            </a:r>
            <a:r>
              <a:rPr lang="en-US" sz="1800" b="1" dirty="0" err="1"/>
              <a:t>err_sys</a:t>
            </a:r>
            <a:r>
              <a:rPr lang="en-US" sz="1800" b="1" dirty="0"/>
              <a:t>("fork error");</a:t>
            </a:r>
            <a:endParaRPr lang="en-US" sz="1800" dirty="0"/>
          </a:p>
          <a:p>
            <a:pPr marL="0" indent="0">
              <a:buNone/>
            </a:pPr>
            <a:r>
              <a:rPr lang="en-US" sz="1800" b="1" dirty="0" smtClean="0"/>
              <a:t>}</a:t>
            </a:r>
          </a:p>
          <a:p>
            <a:pPr marL="0" indent="0">
              <a:buNone/>
            </a:pPr>
            <a:r>
              <a:rPr lang="en-US" sz="1800" b="1" dirty="0" smtClean="0"/>
              <a:t> </a:t>
            </a:r>
            <a:r>
              <a:rPr lang="en-US" sz="1800" b="1" dirty="0"/>
              <a:t>else if (</a:t>
            </a:r>
            <a:r>
              <a:rPr lang="en-US" sz="1800" b="1" dirty="0" err="1"/>
              <a:t>pid</a:t>
            </a:r>
            <a:r>
              <a:rPr lang="en-US" sz="1800" b="1" dirty="0"/>
              <a:t> == 0) {	/* specify filename, inherit environment */ if (</a:t>
            </a:r>
            <a:r>
              <a:rPr lang="en-US" sz="1800" b="1" dirty="0" err="1"/>
              <a:t>execlp</a:t>
            </a:r>
            <a:r>
              <a:rPr lang="en-US" sz="1800" b="1" dirty="0"/>
              <a:t>("</a:t>
            </a:r>
            <a:r>
              <a:rPr lang="en-US" sz="1800" b="1" dirty="0" err="1"/>
              <a:t>echoall</a:t>
            </a:r>
            <a:r>
              <a:rPr lang="en-US" sz="1800" b="1" dirty="0"/>
              <a:t>", "</a:t>
            </a:r>
            <a:r>
              <a:rPr lang="en-US" sz="1800" b="1" dirty="0" err="1"/>
              <a:t>echoall</a:t>
            </a:r>
            <a:r>
              <a:rPr lang="en-US" sz="1800" b="1" dirty="0"/>
              <a:t>", "only 1 </a:t>
            </a:r>
            <a:r>
              <a:rPr lang="en-US" sz="1800" b="1" dirty="0" err="1"/>
              <a:t>arg</a:t>
            </a:r>
            <a:r>
              <a:rPr lang="en-US" sz="1800" b="1" dirty="0"/>
              <a:t>", (char *)0) &lt; 0)</a:t>
            </a:r>
            <a:endParaRPr lang="en-US" sz="1800" dirty="0"/>
          </a:p>
          <a:p>
            <a:pPr marL="0" indent="0">
              <a:buNone/>
            </a:pPr>
            <a:r>
              <a:rPr lang="en-US" sz="1800" b="1" dirty="0" err="1"/>
              <a:t>err_sys</a:t>
            </a:r>
            <a:r>
              <a:rPr lang="en-US" sz="1800" b="1" dirty="0"/>
              <a:t>("</a:t>
            </a:r>
            <a:r>
              <a:rPr lang="en-US" sz="1800" b="1" dirty="0" err="1"/>
              <a:t>execlp</a:t>
            </a:r>
            <a:r>
              <a:rPr lang="en-US" sz="1800" b="1" dirty="0"/>
              <a:t> error");</a:t>
            </a:r>
            <a:endParaRPr lang="en-US" sz="1800" dirty="0"/>
          </a:p>
          <a:p>
            <a:pPr marL="0" indent="0">
              <a:buNone/>
            </a:pPr>
            <a:r>
              <a:rPr lang="en-US" sz="1800" b="1" dirty="0"/>
              <a:t>}</a:t>
            </a:r>
            <a:endParaRPr lang="en-US" sz="1800" dirty="0"/>
          </a:p>
          <a:p>
            <a:pPr marL="0" indent="0">
              <a:buNone/>
            </a:pPr>
            <a:r>
              <a:rPr lang="en-US" sz="1800" b="1" dirty="0"/>
              <a:t> </a:t>
            </a:r>
            <a:r>
              <a:rPr lang="en-US" sz="1800" b="1" dirty="0" smtClean="0"/>
              <a:t>exit(0</a:t>
            </a:r>
            <a:r>
              <a:rPr lang="en-US" sz="1800" b="1" dirty="0"/>
              <a:t>);</a:t>
            </a:r>
            <a:endParaRPr lang="en-US" sz="1800" dirty="0"/>
          </a:p>
          <a:p>
            <a:pPr marL="0" indent="0">
              <a:buNone/>
            </a:pPr>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067021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553200"/>
          </a:xfrm>
        </p:spPr>
        <p:txBody>
          <a:bodyPr>
            <a:noAutofit/>
          </a:bodyPr>
          <a:lstStyle/>
          <a:p>
            <a:r>
              <a:rPr lang="en-US" sz="2400" b="1" dirty="0"/>
              <a:t>Output: </a:t>
            </a:r>
            <a:endParaRPr lang="en-US" sz="2400" b="1" dirty="0" smtClean="0"/>
          </a:p>
          <a:p>
            <a:pPr marL="0" indent="0">
              <a:buNone/>
            </a:pPr>
            <a:r>
              <a:rPr lang="en-US" sz="2400" dirty="0" smtClean="0"/>
              <a:t>$ </a:t>
            </a:r>
            <a:r>
              <a:rPr lang="en-US" sz="2400" dirty="0"/>
              <a:t>./</a:t>
            </a:r>
            <a:r>
              <a:rPr lang="en-US" sz="2400" dirty="0" err="1"/>
              <a:t>a.out</a:t>
            </a:r>
            <a:r>
              <a:rPr lang="en-US" sz="2400" dirty="0"/>
              <a:t> </a:t>
            </a:r>
            <a:endParaRPr lang="en-US" sz="2400" dirty="0" smtClean="0"/>
          </a:p>
          <a:p>
            <a:pPr marL="0" indent="0">
              <a:buNone/>
            </a:pPr>
            <a:r>
              <a:rPr lang="en-US" sz="2400" dirty="0" err="1" smtClean="0"/>
              <a:t>argv</a:t>
            </a:r>
            <a:r>
              <a:rPr lang="en-US" sz="2400" dirty="0" smtClean="0"/>
              <a:t>[0</a:t>
            </a:r>
            <a:r>
              <a:rPr lang="en-US" sz="2400" dirty="0"/>
              <a:t>]: </a:t>
            </a:r>
            <a:r>
              <a:rPr lang="en-US" sz="2400" dirty="0" err="1"/>
              <a:t>echoall</a:t>
            </a:r>
            <a:r>
              <a:rPr lang="en-US" sz="2400" dirty="0"/>
              <a:t> </a:t>
            </a:r>
            <a:endParaRPr lang="en-US" sz="2400" dirty="0" smtClean="0"/>
          </a:p>
          <a:p>
            <a:pPr marL="0" indent="0">
              <a:buNone/>
            </a:pPr>
            <a:r>
              <a:rPr lang="en-US" sz="2400" dirty="0" err="1" smtClean="0"/>
              <a:t>argv</a:t>
            </a:r>
            <a:r>
              <a:rPr lang="en-US" sz="2400" dirty="0" smtClean="0"/>
              <a:t>[1</a:t>
            </a:r>
            <a:r>
              <a:rPr lang="en-US" sz="2400" dirty="0"/>
              <a:t>]: myarg1 </a:t>
            </a:r>
            <a:endParaRPr lang="en-US" sz="2400" dirty="0" smtClean="0"/>
          </a:p>
          <a:p>
            <a:pPr marL="0" indent="0">
              <a:buNone/>
            </a:pPr>
            <a:r>
              <a:rPr lang="en-US" sz="2400" dirty="0" err="1" smtClean="0"/>
              <a:t>argv</a:t>
            </a:r>
            <a:r>
              <a:rPr lang="en-US" sz="2400" dirty="0" smtClean="0"/>
              <a:t>[2</a:t>
            </a:r>
            <a:r>
              <a:rPr lang="en-US" sz="2400" dirty="0"/>
              <a:t>]: MY ARG2 </a:t>
            </a:r>
            <a:endParaRPr lang="en-US" sz="2400" dirty="0" smtClean="0"/>
          </a:p>
          <a:p>
            <a:pPr marL="0" indent="0">
              <a:buNone/>
            </a:pPr>
            <a:r>
              <a:rPr lang="en-US" sz="2400" dirty="0" smtClean="0"/>
              <a:t>USER=unknown</a:t>
            </a:r>
          </a:p>
          <a:p>
            <a:pPr marL="0" indent="0">
              <a:buNone/>
            </a:pPr>
            <a:r>
              <a:rPr lang="en-US" sz="2400" dirty="0"/>
              <a:t>PATH=/</a:t>
            </a:r>
            <a:r>
              <a:rPr lang="en-US" sz="2400" dirty="0" err="1"/>
              <a:t>tmp</a:t>
            </a:r>
            <a:r>
              <a:rPr lang="en-US" sz="2400" dirty="0"/>
              <a:t> </a:t>
            </a:r>
            <a:endParaRPr lang="en-US" sz="2400" dirty="0" smtClean="0"/>
          </a:p>
          <a:p>
            <a:pPr marL="0" indent="0">
              <a:buNone/>
            </a:pPr>
            <a:r>
              <a:rPr lang="en-US" sz="2400" dirty="0" smtClean="0"/>
              <a:t>$ </a:t>
            </a:r>
            <a:r>
              <a:rPr lang="en-US" sz="2400" dirty="0" err="1"/>
              <a:t>argv</a:t>
            </a:r>
            <a:r>
              <a:rPr lang="en-US" sz="2400" dirty="0"/>
              <a:t>[0]: </a:t>
            </a:r>
            <a:r>
              <a:rPr lang="en-US" sz="2400" dirty="0" err="1"/>
              <a:t>echoall</a:t>
            </a:r>
            <a:r>
              <a:rPr lang="en-US" sz="2400" dirty="0"/>
              <a:t> </a:t>
            </a:r>
            <a:endParaRPr lang="en-US" sz="2400" dirty="0" smtClean="0"/>
          </a:p>
          <a:p>
            <a:pPr marL="0" indent="0">
              <a:buNone/>
            </a:pPr>
            <a:r>
              <a:rPr lang="en-US" sz="2400" dirty="0" err="1" smtClean="0"/>
              <a:t>argv</a:t>
            </a:r>
            <a:r>
              <a:rPr lang="en-US" sz="2400" dirty="0" smtClean="0"/>
              <a:t>[1</a:t>
            </a:r>
            <a:r>
              <a:rPr lang="en-US" sz="2400" dirty="0"/>
              <a:t>]: only 1 </a:t>
            </a:r>
            <a:r>
              <a:rPr lang="en-US" sz="2400" dirty="0" err="1"/>
              <a:t>arg</a:t>
            </a:r>
            <a:r>
              <a:rPr lang="en-US" sz="2400" dirty="0"/>
              <a:t> </a:t>
            </a:r>
            <a:endParaRPr lang="en-US" sz="2400" dirty="0" smtClean="0"/>
          </a:p>
          <a:p>
            <a:pPr marL="0" indent="0">
              <a:buNone/>
            </a:pPr>
            <a:r>
              <a:rPr lang="en-US" sz="2400" dirty="0" smtClean="0"/>
              <a:t>USER=</a:t>
            </a:r>
            <a:r>
              <a:rPr lang="en-US" sz="2400" dirty="0" err="1" smtClean="0"/>
              <a:t>sar</a:t>
            </a:r>
            <a:r>
              <a:rPr lang="en-US" sz="2400" dirty="0" smtClean="0"/>
              <a:t> </a:t>
            </a:r>
          </a:p>
          <a:p>
            <a:pPr marL="0" indent="0">
              <a:buNone/>
            </a:pPr>
            <a:r>
              <a:rPr lang="en-US" sz="2400" dirty="0" smtClean="0"/>
              <a:t>LOGNAME=</a:t>
            </a:r>
            <a:r>
              <a:rPr lang="en-US" sz="2400" dirty="0" err="1" smtClean="0"/>
              <a:t>sar</a:t>
            </a:r>
            <a:r>
              <a:rPr lang="en-US" sz="2400" dirty="0" smtClean="0"/>
              <a:t> </a:t>
            </a:r>
          </a:p>
          <a:p>
            <a:pPr marL="0" indent="0">
              <a:buNone/>
            </a:pPr>
            <a:r>
              <a:rPr lang="en-US" sz="2400" dirty="0" smtClean="0"/>
              <a:t>SHELL</a:t>
            </a:r>
            <a:r>
              <a:rPr lang="en-US" sz="2400" dirty="0"/>
              <a:t>=/bin/bash </a:t>
            </a:r>
            <a:endParaRPr lang="en-US" sz="2400" dirty="0" smtClean="0"/>
          </a:p>
          <a:p>
            <a:pPr marL="0" indent="0">
              <a:buNone/>
            </a:pPr>
            <a:r>
              <a:rPr lang="en-US" sz="2400" dirty="0"/>
              <a:t>	</a:t>
            </a:r>
            <a:r>
              <a:rPr lang="en-US" sz="2400" dirty="0" smtClean="0"/>
              <a:t>47 </a:t>
            </a:r>
            <a:r>
              <a:rPr lang="en-US" sz="2400" dirty="0"/>
              <a:t>more lines that aren't shown </a:t>
            </a:r>
            <a:endParaRPr lang="en-US" sz="2400" dirty="0" smtClean="0"/>
          </a:p>
          <a:p>
            <a:pPr marL="0" indent="0">
              <a:buNone/>
            </a:pPr>
            <a:r>
              <a:rPr lang="en-US" sz="2400" dirty="0" smtClean="0"/>
              <a:t>HOME</a:t>
            </a:r>
            <a:r>
              <a:rPr lang="en-US" sz="2400" dirty="0"/>
              <a:t>=/home/</a:t>
            </a:r>
            <a:r>
              <a:rPr lang="en-US" sz="2400" dirty="0" err="1"/>
              <a:t>sar</a:t>
            </a:r>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0935298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10600" cy="6477000"/>
          </a:xfrm>
        </p:spPr>
        <p:txBody>
          <a:bodyPr>
            <a:noAutofit/>
          </a:bodyPr>
          <a:lstStyle/>
          <a:p>
            <a:pPr marL="0" indent="0">
              <a:buNone/>
            </a:pPr>
            <a:r>
              <a:rPr lang="en-US" sz="2400" dirty="0"/>
              <a:t>Echo all command-line arguments and all environment strings</a:t>
            </a:r>
          </a:p>
          <a:p>
            <a:pPr marL="0" indent="0">
              <a:buNone/>
            </a:pPr>
            <a:r>
              <a:rPr lang="en-US" sz="2400" b="1" dirty="0"/>
              <a:t>#include "</a:t>
            </a:r>
            <a:r>
              <a:rPr lang="en-US" sz="2400" b="1" dirty="0" err="1"/>
              <a:t>apue.h</a:t>
            </a:r>
            <a:r>
              <a:rPr lang="en-US" sz="2400" b="1" dirty="0"/>
              <a:t>"</a:t>
            </a:r>
            <a:endParaRPr lang="en-US" sz="2400" dirty="0"/>
          </a:p>
          <a:p>
            <a:pPr marL="0" indent="0">
              <a:buNone/>
            </a:pPr>
            <a:r>
              <a:rPr lang="en-US" sz="2400" b="1" dirty="0"/>
              <a:t> </a:t>
            </a:r>
            <a:r>
              <a:rPr lang="en-US" sz="2400" b="1" dirty="0" err="1" smtClean="0"/>
              <a:t>int</a:t>
            </a:r>
            <a:r>
              <a:rPr lang="en-US" sz="2400" b="1" dirty="0" smtClean="0"/>
              <a:t> </a:t>
            </a:r>
            <a:r>
              <a:rPr lang="en-US" sz="2400" b="1" dirty="0"/>
              <a:t>main(</a:t>
            </a:r>
            <a:r>
              <a:rPr lang="en-US" sz="2400" b="1" dirty="0" err="1"/>
              <a:t>int</a:t>
            </a:r>
            <a:r>
              <a:rPr lang="en-US" sz="2400" b="1" dirty="0"/>
              <a:t> </a:t>
            </a:r>
            <a:r>
              <a:rPr lang="en-US" sz="2400" b="1" dirty="0" err="1"/>
              <a:t>argc</a:t>
            </a:r>
            <a:r>
              <a:rPr lang="en-US" sz="2400" b="1" dirty="0"/>
              <a:t>, char *</a:t>
            </a:r>
            <a:r>
              <a:rPr lang="en-US" sz="2400" b="1" dirty="0" err="1"/>
              <a:t>argv</a:t>
            </a:r>
            <a:r>
              <a:rPr lang="en-US" sz="2400" b="1" dirty="0"/>
              <a:t>[])</a:t>
            </a:r>
            <a:endParaRPr lang="en-US" sz="2400" dirty="0"/>
          </a:p>
          <a:p>
            <a:pPr marL="0" indent="0">
              <a:buNone/>
            </a:pPr>
            <a:r>
              <a:rPr lang="en-US" sz="2400" b="1" dirty="0"/>
              <a:t>{</a:t>
            </a:r>
            <a:endParaRPr lang="en-US" sz="2400" dirty="0"/>
          </a:p>
          <a:p>
            <a:pPr marL="0" indent="0">
              <a:buNone/>
            </a:pPr>
            <a:r>
              <a:rPr lang="en-US" sz="2400" b="1" dirty="0" err="1"/>
              <a:t>int</a:t>
            </a:r>
            <a:r>
              <a:rPr lang="en-US" sz="2400" b="1" dirty="0"/>
              <a:t>	i;</a:t>
            </a:r>
            <a:endParaRPr lang="en-US" sz="2400" dirty="0"/>
          </a:p>
          <a:p>
            <a:pPr marL="0" indent="0">
              <a:buNone/>
            </a:pPr>
            <a:r>
              <a:rPr lang="en-US" sz="2400" b="1" dirty="0"/>
              <a:t>char	**</a:t>
            </a:r>
            <a:r>
              <a:rPr lang="en-US" sz="2400" b="1" dirty="0" err="1"/>
              <a:t>ptr</a:t>
            </a:r>
            <a:r>
              <a:rPr lang="en-US" sz="2400" b="1" dirty="0"/>
              <a:t>; extern char **environ;</a:t>
            </a:r>
            <a:endParaRPr lang="en-US" sz="2400" dirty="0"/>
          </a:p>
          <a:p>
            <a:pPr marL="0" indent="0">
              <a:buNone/>
            </a:pPr>
            <a:r>
              <a:rPr lang="en-US" sz="2400" b="1" dirty="0"/>
              <a:t> </a:t>
            </a:r>
            <a:r>
              <a:rPr lang="en-US" sz="2400" b="1" dirty="0" smtClean="0"/>
              <a:t>for </a:t>
            </a:r>
            <a:r>
              <a:rPr lang="en-US" sz="2400" b="1" dirty="0"/>
              <a:t>(i = 0; i &lt; </a:t>
            </a:r>
            <a:r>
              <a:rPr lang="en-US" sz="2400" b="1" dirty="0" err="1"/>
              <a:t>argc</a:t>
            </a:r>
            <a:r>
              <a:rPr lang="en-US" sz="2400" b="1" dirty="0"/>
              <a:t>; i++)	/* echo all command-line </a:t>
            </a:r>
            <a:r>
              <a:rPr lang="en-US" sz="2400" b="1" dirty="0" err="1"/>
              <a:t>args</a:t>
            </a:r>
            <a:r>
              <a:rPr lang="en-US" sz="2400" b="1" dirty="0"/>
              <a:t> */ </a:t>
            </a:r>
            <a:r>
              <a:rPr lang="en-US" sz="2400" b="1" dirty="0" err="1"/>
              <a:t>printf</a:t>
            </a:r>
            <a:r>
              <a:rPr lang="en-US" sz="2400" b="1" dirty="0"/>
              <a:t>("</a:t>
            </a:r>
            <a:r>
              <a:rPr lang="en-US" sz="2400" b="1" dirty="0" err="1"/>
              <a:t>argv</a:t>
            </a:r>
            <a:r>
              <a:rPr lang="en-US" sz="2400" b="1" dirty="0"/>
              <a:t>[%d]: %s\n", i, </a:t>
            </a:r>
            <a:r>
              <a:rPr lang="en-US" sz="2400" b="1" dirty="0" err="1"/>
              <a:t>argv</a:t>
            </a:r>
            <a:r>
              <a:rPr lang="en-US" sz="2400" b="1" dirty="0"/>
              <a:t>[i]);</a:t>
            </a:r>
            <a:endParaRPr lang="en-US" sz="2400" dirty="0"/>
          </a:p>
          <a:p>
            <a:pPr marL="0" indent="0">
              <a:buNone/>
            </a:pPr>
            <a:r>
              <a:rPr lang="en-US" sz="2400" b="1" dirty="0"/>
              <a:t> </a:t>
            </a:r>
            <a:r>
              <a:rPr lang="en-US" sz="2400" b="1" dirty="0" smtClean="0"/>
              <a:t>for </a:t>
            </a:r>
            <a:r>
              <a:rPr lang="en-US" sz="2400" b="1" dirty="0"/>
              <a:t>(</a:t>
            </a:r>
            <a:r>
              <a:rPr lang="en-US" sz="2400" b="1" dirty="0" err="1"/>
              <a:t>ptr</a:t>
            </a:r>
            <a:r>
              <a:rPr lang="en-US" sz="2400" b="1" dirty="0"/>
              <a:t> = environ; *</a:t>
            </a:r>
            <a:r>
              <a:rPr lang="en-US" sz="2400" b="1" dirty="0" err="1"/>
              <a:t>ptr</a:t>
            </a:r>
            <a:r>
              <a:rPr lang="en-US" sz="2400" b="1" dirty="0"/>
              <a:t> != 0; </a:t>
            </a:r>
            <a:r>
              <a:rPr lang="en-US" sz="2400" b="1" dirty="0" err="1"/>
              <a:t>ptr</a:t>
            </a:r>
            <a:r>
              <a:rPr lang="en-US" sz="2400" b="1" dirty="0"/>
              <a:t>++)	/* and all </a:t>
            </a:r>
            <a:r>
              <a:rPr lang="en-US" sz="2400" b="1" dirty="0" err="1"/>
              <a:t>env</a:t>
            </a:r>
            <a:r>
              <a:rPr lang="en-US" sz="2400" b="1" dirty="0"/>
              <a:t> strings */ </a:t>
            </a:r>
            <a:r>
              <a:rPr lang="en-US" sz="2400" b="1" dirty="0" err="1"/>
              <a:t>printf</a:t>
            </a:r>
            <a:r>
              <a:rPr lang="en-US" sz="2400" b="1" dirty="0"/>
              <a:t>("%s\n", *</a:t>
            </a:r>
            <a:r>
              <a:rPr lang="en-US" sz="2400" b="1" dirty="0" err="1"/>
              <a:t>ptr</a:t>
            </a:r>
            <a:r>
              <a:rPr lang="en-US" sz="2400" b="1" dirty="0"/>
              <a:t>);</a:t>
            </a:r>
            <a:endParaRPr lang="en-US" sz="2400" dirty="0"/>
          </a:p>
          <a:p>
            <a:pPr marL="0" indent="0">
              <a:buNone/>
            </a:pPr>
            <a:r>
              <a:rPr lang="en-US" sz="2400" b="1"/>
              <a:t> </a:t>
            </a:r>
            <a:r>
              <a:rPr lang="en-US" sz="2400" b="1" smtClean="0"/>
              <a:t>exit(0</a:t>
            </a:r>
            <a:r>
              <a:rPr lang="en-US" sz="2400" b="1" dirty="0"/>
              <a:t>);</a:t>
            </a:r>
            <a:endParaRPr lang="en-US" sz="2400" dirty="0"/>
          </a:p>
          <a:p>
            <a:pPr marL="0" indent="0">
              <a:buNone/>
            </a:pPr>
            <a:r>
              <a:rPr lang="en-US" sz="2400" b="1" dirty="0"/>
              <a:t>}</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4990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752475"/>
          </a:xfrm>
        </p:spPr>
        <p:txBody>
          <a:bodyPr>
            <a:normAutofit fontScale="90000"/>
          </a:bodyPr>
          <a:lstStyle/>
          <a:p>
            <a:r>
              <a:rPr lang="en-US" b="1" dirty="0"/>
              <a:t>c</a:t>
            </a:r>
            <a:r>
              <a:rPr lang="en-US" b="1" dirty="0" smtClean="0"/>
              <a:t>lose()</a:t>
            </a:r>
            <a:endParaRPr lang="en-US" dirty="0"/>
          </a:p>
        </p:txBody>
      </p:sp>
      <p:sp>
        <p:nvSpPr>
          <p:cNvPr id="3" name="Content Placeholder 2"/>
          <p:cNvSpPr>
            <a:spLocks noGrp="1"/>
          </p:cNvSpPr>
          <p:nvPr>
            <p:ph idx="1"/>
          </p:nvPr>
        </p:nvSpPr>
        <p:spPr>
          <a:xfrm>
            <a:off x="228600" y="667573"/>
            <a:ext cx="8229600" cy="4525963"/>
          </a:xfrm>
        </p:spPr>
        <p:txBody>
          <a:bodyPr>
            <a:normAutofit/>
          </a:bodyPr>
          <a:lstStyle/>
          <a:p>
            <a:r>
              <a:rPr lang="en-US" sz="2400" dirty="0" smtClean="0"/>
              <a:t>The </a:t>
            </a:r>
            <a:r>
              <a:rPr lang="en-US" sz="2400" dirty="0"/>
              <a:t>close system call is used to </a:t>
            </a:r>
            <a:r>
              <a:rPr lang="en-US" sz="2400" b="1" dirty="0"/>
              <a:t>terminate the connection </a:t>
            </a:r>
            <a:r>
              <a:rPr lang="en-US" sz="2400" dirty="0"/>
              <a:t>to a file from a process. </a:t>
            </a:r>
          </a:p>
          <a:p>
            <a:r>
              <a:rPr lang="en-US" sz="2400" dirty="0" smtClean="0"/>
              <a:t>The </a:t>
            </a:r>
            <a:r>
              <a:rPr lang="en-US" sz="2400" dirty="0"/>
              <a:t>prototype of the close is </a:t>
            </a:r>
          </a:p>
          <a:p>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133600"/>
            <a:ext cx="4564855" cy="94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28600" y="3230563"/>
            <a:ext cx="8839200" cy="2677656"/>
          </a:xfrm>
          <a:prstGeom prst="rect">
            <a:avLst/>
          </a:prstGeom>
        </p:spPr>
        <p:txBody>
          <a:bodyPr wrap="square">
            <a:spAutoFit/>
          </a:bodyPr>
          <a:lstStyle/>
          <a:p>
            <a:pPr algn="just"/>
            <a:r>
              <a:rPr lang="en-US" sz="2400" dirty="0" smtClean="0"/>
              <a:t>If </a:t>
            </a:r>
            <a:r>
              <a:rPr lang="en-US" sz="2400" b="1" dirty="0"/>
              <a:t>successful</a:t>
            </a:r>
            <a:r>
              <a:rPr lang="en-US" sz="2400" dirty="0"/>
              <a:t>, close </a:t>
            </a:r>
            <a:r>
              <a:rPr lang="en-US" sz="2400" b="1" dirty="0"/>
              <a:t>returns 0</a:t>
            </a:r>
            <a:r>
              <a:rPr lang="en-US" sz="2400" dirty="0"/>
              <a:t>. </a:t>
            </a:r>
          </a:p>
          <a:p>
            <a:pPr marL="285750" indent="-285750" algn="just">
              <a:buFont typeface="Arial" pitchFamily="34" charset="0"/>
              <a:buChar char="•"/>
            </a:pPr>
            <a:r>
              <a:rPr lang="en-US" sz="2400" dirty="0" smtClean="0"/>
              <a:t>If </a:t>
            </a:r>
            <a:r>
              <a:rPr lang="en-US" sz="2400" b="1" dirty="0"/>
              <a:t>unsuccessful</a:t>
            </a:r>
            <a:r>
              <a:rPr lang="en-US" sz="2400" dirty="0"/>
              <a:t>, close </a:t>
            </a:r>
            <a:r>
              <a:rPr lang="en-US" sz="2400" b="1" dirty="0"/>
              <a:t>returns –1</a:t>
            </a:r>
            <a:r>
              <a:rPr lang="en-US" sz="2400" dirty="0"/>
              <a:t>. </a:t>
            </a:r>
          </a:p>
          <a:p>
            <a:pPr marL="285750" indent="-285750" algn="just">
              <a:buFont typeface="Arial" pitchFamily="34" charset="0"/>
              <a:buChar char="•"/>
            </a:pPr>
            <a:r>
              <a:rPr lang="en-US" sz="2400" dirty="0" smtClean="0"/>
              <a:t>The </a:t>
            </a:r>
            <a:r>
              <a:rPr lang="en-US" sz="2400" b="1" dirty="0"/>
              <a:t>argument</a:t>
            </a:r>
            <a:r>
              <a:rPr lang="en-US" sz="2400" dirty="0"/>
              <a:t> </a:t>
            </a:r>
            <a:r>
              <a:rPr lang="en-US" sz="2400" dirty="0" err="1"/>
              <a:t>fdesc</a:t>
            </a:r>
            <a:r>
              <a:rPr lang="en-US" sz="2400" dirty="0"/>
              <a:t> refers to an opened file. </a:t>
            </a:r>
          </a:p>
          <a:p>
            <a:pPr marL="285750" indent="-285750" algn="just">
              <a:buFont typeface="Arial" pitchFamily="34" charset="0"/>
              <a:buChar char="•"/>
            </a:pPr>
            <a:r>
              <a:rPr lang="en-US" sz="2400" dirty="0" smtClean="0"/>
              <a:t>Close </a:t>
            </a:r>
            <a:r>
              <a:rPr lang="en-US" sz="2400" dirty="0"/>
              <a:t>function </a:t>
            </a:r>
            <a:r>
              <a:rPr lang="en-US" sz="2400" b="1" dirty="0"/>
              <a:t>frees the unused file descriptors </a:t>
            </a:r>
            <a:r>
              <a:rPr lang="en-US" sz="2400" dirty="0"/>
              <a:t>so that they can be reused to reference other files. </a:t>
            </a:r>
            <a:endParaRPr lang="en-US" sz="2400" dirty="0" smtClean="0"/>
          </a:p>
          <a:p>
            <a:pPr marL="285750" indent="-285750" algn="just">
              <a:buFont typeface="Arial" pitchFamily="34" charset="0"/>
              <a:buChar char="•"/>
            </a:pPr>
            <a:r>
              <a:rPr lang="en-US" sz="2400" dirty="0" smtClean="0"/>
              <a:t>The </a:t>
            </a:r>
            <a:r>
              <a:rPr lang="en-US" sz="2400" dirty="0"/>
              <a:t>close function </a:t>
            </a:r>
            <a:r>
              <a:rPr lang="en-US" sz="2400" b="1" dirty="0"/>
              <a:t>de-allocates system resources </a:t>
            </a:r>
            <a:r>
              <a:rPr lang="en-US" sz="2400" dirty="0"/>
              <a:t>like file table entry and memory buffer allocated to hold the read/write.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71832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lseek</a:t>
            </a:r>
            <a:r>
              <a:rPr lang="en-US" b="1" dirty="0"/>
              <a:t> </a:t>
            </a:r>
            <a:r>
              <a:rPr lang="en-US" dirty="0"/>
              <a:t/>
            </a:r>
            <a:br>
              <a:rPr lang="en-US" dirty="0"/>
            </a:br>
            <a:endParaRPr lang="en-US" dirty="0"/>
          </a:p>
        </p:txBody>
      </p:sp>
      <p:sp>
        <p:nvSpPr>
          <p:cNvPr id="3" name="Content Placeholder 2"/>
          <p:cNvSpPr>
            <a:spLocks noGrp="1"/>
          </p:cNvSpPr>
          <p:nvPr>
            <p:ph idx="1"/>
          </p:nvPr>
        </p:nvSpPr>
        <p:spPr>
          <a:xfrm>
            <a:off x="152400" y="762000"/>
            <a:ext cx="8763000" cy="5867400"/>
          </a:xfrm>
        </p:spPr>
        <p:txBody>
          <a:bodyPr/>
          <a:lstStyle/>
          <a:p>
            <a:pPr algn="just"/>
            <a:r>
              <a:rPr lang="en-US" dirty="0" smtClean="0"/>
              <a:t>The </a:t>
            </a:r>
            <a:r>
              <a:rPr lang="en-US" dirty="0" err="1"/>
              <a:t>lseek</a:t>
            </a:r>
            <a:r>
              <a:rPr lang="en-US" dirty="0"/>
              <a:t> function is </a:t>
            </a:r>
            <a:r>
              <a:rPr lang="en-US" dirty="0" smtClean="0"/>
              <a:t>used </a:t>
            </a:r>
            <a:r>
              <a:rPr lang="en-US" dirty="0"/>
              <a:t>to change the file offset to a different value. </a:t>
            </a:r>
          </a:p>
          <a:p>
            <a:pPr algn="just"/>
            <a:r>
              <a:rPr lang="en-US" dirty="0" smtClean="0"/>
              <a:t>Thus </a:t>
            </a:r>
            <a:r>
              <a:rPr lang="en-US" dirty="0" err="1"/>
              <a:t>lseek</a:t>
            </a:r>
            <a:r>
              <a:rPr lang="en-US" dirty="0"/>
              <a:t> allows a process to perform </a:t>
            </a:r>
            <a:r>
              <a:rPr lang="en-US" b="1" dirty="0"/>
              <a:t>random access of data on any opened file. </a:t>
            </a:r>
            <a:r>
              <a:rPr lang="en-US" dirty="0" smtClean="0"/>
              <a:t>The </a:t>
            </a:r>
            <a:r>
              <a:rPr lang="en-US" dirty="0"/>
              <a:t>prototype of </a:t>
            </a:r>
            <a:r>
              <a:rPr lang="en-US" dirty="0" err="1"/>
              <a:t>lseek</a:t>
            </a:r>
            <a:r>
              <a:rPr lang="en-US" dirty="0"/>
              <a:t> is </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429000"/>
            <a:ext cx="822847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4706213"/>
            <a:ext cx="8686800" cy="1938992"/>
          </a:xfrm>
          <a:prstGeom prst="rect">
            <a:avLst/>
          </a:prstGeom>
        </p:spPr>
        <p:txBody>
          <a:bodyPr wrap="square">
            <a:spAutoFit/>
          </a:bodyPr>
          <a:lstStyle/>
          <a:p>
            <a:r>
              <a:rPr lang="en-US" sz="2000" dirty="0" smtClean="0"/>
              <a:t>On </a:t>
            </a:r>
            <a:r>
              <a:rPr lang="en-US" sz="2000" b="1" dirty="0"/>
              <a:t>success it returns new file offset, and –1 on error</a:t>
            </a:r>
            <a:r>
              <a:rPr lang="en-US" sz="2000" dirty="0"/>
              <a:t>. </a:t>
            </a:r>
          </a:p>
          <a:p>
            <a:pPr marL="342900" indent="-342900">
              <a:buFont typeface="Arial" pitchFamily="34" charset="0"/>
              <a:buChar char="•"/>
            </a:pPr>
            <a:r>
              <a:rPr lang="en-US" sz="2000" dirty="0" smtClean="0"/>
              <a:t>The </a:t>
            </a:r>
            <a:r>
              <a:rPr lang="en-US" sz="2000" b="1" dirty="0"/>
              <a:t>first argument </a:t>
            </a:r>
            <a:r>
              <a:rPr lang="en-US" sz="2000" b="1" dirty="0" err="1"/>
              <a:t>fdesc</a:t>
            </a:r>
            <a:r>
              <a:rPr lang="en-US" sz="2000" dirty="0"/>
              <a:t>, is an integer file descriptor that refer to an opened file. </a:t>
            </a:r>
          </a:p>
          <a:p>
            <a:pPr marL="342900" indent="-342900">
              <a:buFont typeface="Arial" pitchFamily="34" charset="0"/>
              <a:buChar char="•"/>
            </a:pPr>
            <a:r>
              <a:rPr lang="en-US" sz="2000" dirty="0" smtClean="0"/>
              <a:t>The </a:t>
            </a:r>
            <a:r>
              <a:rPr lang="en-US" sz="2000" b="1" dirty="0"/>
              <a:t>second argument </a:t>
            </a:r>
            <a:r>
              <a:rPr lang="en-US" sz="2000" dirty="0" err="1"/>
              <a:t>pos</a:t>
            </a:r>
            <a:r>
              <a:rPr lang="en-US" sz="2000" dirty="0"/>
              <a:t>, specifies a byte offset to be added to a reference location in deriving the new file offset value. </a:t>
            </a:r>
          </a:p>
          <a:p>
            <a:pPr marL="342900" indent="-342900">
              <a:buFont typeface="Arial" pitchFamily="34" charset="0"/>
              <a:buChar char="•"/>
            </a:pPr>
            <a:r>
              <a:rPr lang="en-US" sz="2000" dirty="0" smtClean="0"/>
              <a:t>The </a:t>
            </a:r>
            <a:r>
              <a:rPr lang="en-US" sz="2000" dirty="0"/>
              <a:t>third argument whence, is the reference location.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05797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228600"/>
            <a:ext cx="6400800" cy="16362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28600" y="1859340"/>
            <a:ext cx="8839200" cy="3354765"/>
          </a:xfrm>
          <a:prstGeom prst="rect">
            <a:avLst/>
          </a:prstGeom>
        </p:spPr>
        <p:txBody>
          <a:bodyPr wrap="square">
            <a:spAutoFit/>
          </a:bodyPr>
          <a:lstStyle/>
          <a:p>
            <a:endParaRPr lang="en-US" sz="2800" dirty="0"/>
          </a:p>
          <a:p>
            <a:r>
              <a:rPr lang="en-US" sz="2800" dirty="0"/>
              <a:t>They are defined in the &lt;</a:t>
            </a:r>
            <a:r>
              <a:rPr lang="en-US" sz="2800" dirty="0" err="1"/>
              <a:t>unistd.h</a:t>
            </a:r>
            <a:r>
              <a:rPr lang="en-US" sz="2800" dirty="0"/>
              <a:t>&gt; header. </a:t>
            </a:r>
          </a:p>
          <a:p>
            <a:r>
              <a:rPr lang="en-US" sz="2800" dirty="0" smtClean="0"/>
              <a:t>If </a:t>
            </a:r>
            <a:r>
              <a:rPr lang="en-US" sz="2800" dirty="0"/>
              <a:t>an </a:t>
            </a:r>
            <a:r>
              <a:rPr lang="en-US" sz="2800" dirty="0" err="1"/>
              <a:t>lseek</a:t>
            </a:r>
            <a:r>
              <a:rPr lang="en-US" sz="2800" dirty="0"/>
              <a:t> call will result in a new file offset that is beyond the current end-of-file, two outcomes possible are: </a:t>
            </a:r>
          </a:p>
          <a:p>
            <a:r>
              <a:rPr lang="en-US" sz="2800" dirty="0"/>
              <a:t>o </a:t>
            </a:r>
            <a:r>
              <a:rPr lang="en-US" sz="2400" dirty="0"/>
              <a:t>If a file is opened for read-only, </a:t>
            </a:r>
            <a:r>
              <a:rPr lang="en-US" sz="2400" dirty="0" err="1"/>
              <a:t>lseek</a:t>
            </a:r>
            <a:r>
              <a:rPr lang="en-US" sz="2400" dirty="0"/>
              <a:t> will fail. </a:t>
            </a:r>
          </a:p>
          <a:p>
            <a:r>
              <a:rPr lang="en-US" sz="2400" dirty="0"/>
              <a:t>o If a file is opened for write access, </a:t>
            </a:r>
            <a:r>
              <a:rPr lang="en-US" sz="2400" dirty="0" err="1"/>
              <a:t>lseek</a:t>
            </a:r>
            <a:r>
              <a:rPr lang="en-US" sz="2400" dirty="0"/>
              <a:t> will succeed. </a:t>
            </a:r>
          </a:p>
          <a:p>
            <a:r>
              <a:rPr lang="en-US" sz="2400" dirty="0"/>
              <a:t>o The data between the end-of-file and the new file offset address will be </a:t>
            </a:r>
            <a:r>
              <a:rPr lang="en-US" sz="2400" dirty="0" smtClean="0"/>
              <a:t>initialized </a:t>
            </a:r>
            <a:r>
              <a:rPr lang="en-US" sz="2400" dirty="0"/>
              <a:t>with NULL characters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04505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
            </a:r>
            <a:r>
              <a:rPr lang="en-US" b="1" dirty="0" smtClean="0"/>
              <a:t>ink()….</a:t>
            </a:r>
            <a:endParaRPr lang="en-US" dirty="0"/>
          </a:p>
        </p:txBody>
      </p:sp>
      <p:sp>
        <p:nvSpPr>
          <p:cNvPr id="3" name="Content Placeholder 2"/>
          <p:cNvSpPr>
            <a:spLocks noGrp="1"/>
          </p:cNvSpPr>
          <p:nvPr>
            <p:ph idx="1"/>
          </p:nvPr>
        </p:nvSpPr>
        <p:spPr>
          <a:xfrm>
            <a:off x="485776" y="1219200"/>
            <a:ext cx="8229600" cy="4525963"/>
          </a:xfrm>
        </p:spPr>
        <p:txBody>
          <a:bodyPr/>
          <a:lstStyle/>
          <a:p>
            <a:r>
              <a:rPr lang="en-US" dirty="0" smtClean="0"/>
              <a:t>The </a:t>
            </a:r>
            <a:r>
              <a:rPr lang="en-US" dirty="0"/>
              <a:t>link function creates a new link for the existing file. </a:t>
            </a:r>
          </a:p>
          <a:p>
            <a:r>
              <a:rPr lang="en-US" dirty="0" smtClean="0"/>
              <a:t>The </a:t>
            </a:r>
            <a:r>
              <a:rPr lang="en-US" dirty="0"/>
              <a:t>prototype of the link function is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8194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28600" y="3581400"/>
            <a:ext cx="8686800" cy="2677656"/>
          </a:xfrm>
          <a:prstGeom prst="rect">
            <a:avLst/>
          </a:prstGeom>
        </p:spPr>
        <p:txBody>
          <a:bodyPr wrap="square">
            <a:spAutoFit/>
          </a:bodyPr>
          <a:lstStyle/>
          <a:p>
            <a:pPr algn="just"/>
            <a:r>
              <a:rPr lang="en-US" sz="2400" dirty="0" smtClean="0"/>
              <a:t>If </a:t>
            </a:r>
            <a:r>
              <a:rPr lang="en-US" sz="2400" b="1" dirty="0"/>
              <a:t>successful</a:t>
            </a:r>
            <a:r>
              <a:rPr lang="en-US" sz="2400" dirty="0"/>
              <a:t>, the link function </a:t>
            </a:r>
            <a:r>
              <a:rPr lang="en-US" sz="2400" b="1" dirty="0"/>
              <a:t>returns 0. </a:t>
            </a:r>
          </a:p>
          <a:p>
            <a:pPr marL="285750" indent="-285750" algn="just">
              <a:buFont typeface="Arial" pitchFamily="34" charset="0"/>
              <a:buChar char="•"/>
            </a:pPr>
            <a:r>
              <a:rPr lang="en-US" sz="2400" dirty="0" smtClean="0"/>
              <a:t>If </a:t>
            </a:r>
            <a:r>
              <a:rPr lang="en-US" sz="2400" b="1" dirty="0"/>
              <a:t>unsuccessful</a:t>
            </a:r>
            <a:r>
              <a:rPr lang="en-US" sz="2400" dirty="0"/>
              <a:t>, link </a:t>
            </a:r>
            <a:r>
              <a:rPr lang="en-US" sz="2400" b="1" dirty="0"/>
              <a:t>returns –1. </a:t>
            </a:r>
          </a:p>
          <a:p>
            <a:pPr marL="285750" indent="-285750" algn="just">
              <a:buFont typeface="Arial" pitchFamily="34" charset="0"/>
              <a:buChar char="•"/>
            </a:pPr>
            <a:r>
              <a:rPr lang="en-US" sz="2400" dirty="0" smtClean="0"/>
              <a:t>The </a:t>
            </a:r>
            <a:r>
              <a:rPr lang="en-US" sz="2400" dirty="0"/>
              <a:t>first argument </a:t>
            </a:r>
            <a:r>
              <a:rPr lang="en-US" sz="2400" b="1" dirty="0" err="1"/>
              <a:t>cur_link</a:t>
            </a:r>
            <a:r>
              <a:rPr lang="en-US" sz="2400" b="1" dirty="0"/>
              <a:t>, is the pathname of existing file</a:t>
            </a:r>
            <a:r>
              <a:rPr lang="en-US" sz="2400" dirty="0"/>
              <a:t>. </a:t>
            </a:r>
          </a:p>
          <a:p>
            <a:pPr marL="285750" indent="-285750" algn="just">
              <a:buFont typeface="Arial" pitchFamily="34" charset="0"/>
              <a:buChar char="•"/>
            </a:pPr>
            <a:r>
              <a:rPr lang="en-US" sz="2400" dirty="0" smtClean="0"/>
              <a:t>The </a:t>
            </a:r>
            <a:r>
              <a:rPr lang="en-US" sz="2400" dirty="0"/>
              <a:t>second argument </a:t>
            </a:r>
            <a:r>
              <a:rPr lang="en-US" sz="2400" b="1" dirty="0" err="1"/>
              <a:t>new_link</a:t>
            </a:r>
            <a:r>
              <a:rPr lang="en-US" sz="2400" b="1" dirty="0"/>
              <a:t> is a new pathname to be assigned to the same file. </a:t>
            </a:r>
          </a:p>
          <a:p>
            <a:pPr marL="285750" indent="-285750" algn="just">
              <a:buFont typeface="Arial" pitchFamily="34" charset="0"/>
              <a:buChar char="•"/>
            </a:pPr>
            <a:r>
              <a:rPr lang="en-US" sz="2400" dirty="0" smtClean="0"/>
              <a:t>If </a:t>
            </a:r>
            <a:r>
              <a:rPr lang="en-US" sz="2400" dirty="0"/>
              <a:t>this call succeeds, the hard link count will be increased by 1. </a:t>
            </a:r>
          </a:p>
          <a:p>
            <a:pPr marL="285750" indent="-285750" algn="just">
              <a:buFont typeface="Arial" pitchFamily="34" charset="0"/>
              <a:buChar char="•"/>
            </a:pPr>
            <a:r>
              <a:rPr lang="en-US" sz="2400" dirty="0" smtClean="0"/>
              <a:t>The </a:t>
            </a:r>
            <a:r>
              <a:rPr lang="en-US" sz="2400" dirty="0"/>
              <a:t>UNIX </a:t>
            </a:r>
            <a:r>
              <a:rPr lang="en-US" sz="2400" dirty="0" err="1"/>
              <a:t>ln</a:t>
            </a:r>
            <a:r>
              <a:rPr lang="en-US" sz="2400" dirty="0"/>
              <a:t> command is implemented using the link API.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799090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unlink </a:t>
            </a:r>
            <a:r>
              <a:rPr lang="en-US" dirty="0"/>
              <a:t/>
            </a:r>
            <a:br>
              <a:rPr lang="en-US" dirty="0"/>
            </a:br>
            <a:endParaRPr lang="en-US" dirty="0"/>
          </a:p>
        </p:txBody>
      </p:sp>
      <p:sp>
        <p:nvSpPr>
          <p:cNvPr id="3" name="Content Placeholder 2"/>
          <p:cNvSpPr>
            <a:spLocks noGrp="1"/>
          </p:cNvSpPr>
          <p:nvPr>
            <p:ph idx="1"/>
          </p:nvPr>
        </p:nvSpPr>
        <p:spPr>
          <a:xfrm>
            <a:off x="228600" y="884237"/>
            <a:ext cx="8991600" cy="4525963"/>
          </a:xfrm>
        </p:spPr>
        <p:txBody>
          <a:bodyPr>
            <a:normAutofit/>
          </a:bodyPr>
          <a:lstStyle/>
          <a:p>
            <a:r>
              <a:rPr lang="en-US" sz="2400" dirty="0" smtClean="0"/>
              <a:t>The </a:t>
            </a:r>
            <a:r>
              <a:rPr lang="en-US" sz="2400" dirty="0"/>
              <a:t>unlink function deletes a link of an existing file. </a:t>
            </a:r>
          </a:p>
          <a:p>
            <a:r>
              <a:rPr lang="en-US" sz="2400" dirty="0" smtClean="0"/>
              <a:t>This </a:t>
            </a:r>
            <a:r>
              <a:rPr lang="en-US" sz="2400" dirty="0"/>
              <a:t>function decreases the hard link count attributes of the named file, and removes the file name entry of the link from directory file. </a:t>
            </a:r>
          </a:p>
          <a:p>
            <a:r>
              <a:rPr lang="en-US" sz="2400" dirty="0" smtClean="0"/>
              <a:t>A </a:t>
            </a:r>
            <a:r>
              <a:rPr lang="en-US" sz="2400" dirty="0"/>
              <a:t>file is removed from the file system when its hard link count is zero and no process has any file descriptor referencing that file. </a:t>
            </a:r>
          </a:p>
          <a:p>
            <a:r>
              <a:rPr lang="en-US" sz="2400" dirty="0" smtClean="0"/>
              <a:t>The </a:t>
            </a:r>
            <a:r>
              <a:rPr lang="en-US" sz="2400" dirty="0"/>
              <a:t>prototype of unlink is </a:t>
            </a:r>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3429000"/>
            <a:ext cx="4286250" cy="54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3990975"/>
            <a:ext cx="8534400" cy="1477328"/>
          </a:xfrm>
          <a:prstGeom prst="rect">
            <a:avLst/>
          </a:prstGeom>
        </p:spPr>
        <p:txBody>
          <a:bodyPr wrap="square">
            <a:spAutoFit/>
          </a:bodyPr>
          <a:lstStyle/>
          <a:p>
            <a:pPr algn="just"/>
            <a:r>
              <a:rPr lang="en-US" dirty="0" smtClean="0"/>
              <a:t>If </a:t>
            </a:r>
            <a:r>
              <a:rPr lang="en-US" dirty="0"/>
              <a:t>successful, the unlink function returns 0. </a:t>
            </a:r>
          </a:p>
          <a:p>
            <a:pPr marL="285750" indent="-285750" algn="just">
              <a:buFont typeface="Arial" pitchFamily="34" charset="0"/>
              <a:buChar char="•"/>
            </a:pPr>
            <a:r>
              <a:rPr lang="en-US" dirty="0" smtClean="0"/>
              <a:t>If </a:t>
            </a:r>
            <a:r>
              <a:rPr lang="en-US" dirty="0"/>
              <a:t>unsuccessful, unlink returns –1. </a:t>
            </a:r>
          </a:p>
          <a:p>
            <a:pPr marL="285750" indent="-285750" algn="just">
              <a:buFont typeface="Arial" pitchFamily="34" charset="0"/>
              <a:buChar char="•"/>
            </a:pPr>
            <a:r>
              <a:rPr lang="en-US" dirty="0" smtClean="0"/>
              <a:t>The </a:t>
            </a:r>
            <a:r>
              <a:rPr lang="en-US" dirty="0"/>
              <a:t>argument </a:t>
            </a:r>
            <a:r>
              <a:rPr lang="en-US" dirty="0" err="1"/>
              <a:t>cur_link</a:t>
            </a:r>
            <a:r>
              <a:rPr lang="en-US" dirty="0"/>
              <a:t> is a path name that references an existing file. </a:t>
            </a:r>
          </a:p>
          <a:p>
            <a:pPr marL="285750" indent="-285750" algn="just">
              <a:buFont typeface="Arial" pitchFamily="34" charset="0"/>
              <a:buChar char="•"/>
            </a:pPr>
            <a:r>
              <a:rPr lang="en-US" dirty="0" smtClean="0"/>
              <a:t>ANSI </a:t>
            </a:r>
            <a:r>
              <a:rPr lang="en-US" dirty="0"/>
              <a:t>C defines the rename function which does the similar unlink operation. </a:t>
            </a:r>
          </a:p>
          <a:p>
            <a:pPr marL="285750" indent="-285750" algn="just">
              <a:buFont typeface="Arial" pitchFamily="34" charset="0"/>
              <a:buChar char="•"/>
            </a:pPr>
            <a:r>
              <a:rPr lang="en-US" dirty="0" smtClean="0"/>
              <a:t>The </a:t>
            </a:r>
            <a:r>
              <a:rPr lang="en-US" dirty="0"/>
              <a:t>prototype of the rename function is: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5638800"/>
            <a:ext cx="8321664" cy="642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141181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 </a:t>
            </a:r>
            <a:r>
              <a:rPr lang="en-US" b="1" dirty="0" err="1"/>
              <a:t>fstat</a:t>
            </a:r>
            <a:r>
              <a:rPr lang="en-US" b="1" dirty="0"/>
              <a:t> </a:t>
            </a:r>
            <a:r>
              <a:rPr lang="en-US" dirty="0"/>
              <a:t/>
            </a:r>
            <a:br>
              <a:rPr lang="en-US" dirty="0"/>
            </a:br>
            <a:endParaRPr lang="en-US" dirty="0"/>
          </a:p>
        </p:txBody>
      </p:sp>
      <p:sp>
        <p:nvSpPr>
          <p:cNvPr id="3" name="Content Placeholder 2"/>
          <p:cNvSpPr>
            <a:spLocks noGrp="1"/>
          </p:cNvSpPr>
          <p:nvPr>
            <p:ph idx="1"/>
          </p:nvPr>
        </p:nvSpPr>
        <p:spPr>
          <a:xfrm>
            <a:off x="228600" y="914400"/>
            <a:ext cx="8686800" cy="2590800"/>
          </a:xfrm>
        </p:spPr>
        <p:txBody>
          <a:bodyPr>
            <a:normAutofit/>
          </a:bodyPr>
          <a:lstStyle/>
          <a:p>
            <a:pPr algn="just"/>
            <a:r>
              <a:rPr lang="en-US" sz="2400" dirty="0" smtClean="0"/>
              <a:t>The </a:t>
            </a:r>
            <a:r>
              <a:rPr lang="en-US" sz="2400" dirty="0"/>
              <a:t>stat and </a:t>
            </a:r>
            <a:r>
              <a:rPr lang="en-US" sz="2400" dirty="0" err="1"/>
              <a:t>fstat</a:t>
            </a:r>
            <a:r>
              <a:rPr lang="en-US" sz="2400" dirty="0"/>
              <a:t> function retrieves the file attributes of a given file. </a:t>
            </a:r>
          </a:p>
          <a:p>
            <a:pPr algn="just"/>
            <a:r>
              <a:rPr lang="en-US" sz="2400" dirty="0" smtClean="0"/>
              <a:t>The </a:t>
            </a:r>
            <a:r>
              <a:rPr lang="en-US" sz="2400" dirty="0"/>
              <a:t>only difference between stat and </a:t>
            </a:r>
            <a:r>
              <a:rPr lang="en-US" sz="2400" dirty="0" err="1"/>
              <a:t>fstat</a:t>
            </a:r>
            <a:r>
              <a:rPr lang="en-US" sz="2400" dirty="0"/>
              <a:t> is that the first argument of a stat is a file pathname, where as the first argument of </a:t>
            </a:r>
            <a:r>
              <a:rPr lang="en-US" sz="2400" dirty="0" err="1"/>
              <a:t>fstat</a:t>
            </a:r>
            <a:r>
              <a:rPr lang="en-US" sz="2400" dirty="0"/>
              <a:t> is file descriptor. </a:t>
            </a:r>
          </a:p>
          <a:p>
            <a:pPr algn="just"/>
            <a:r>
              <a:rPr lang="en-US" sz="2400" dirty="0" smtClean="0"/>
              <a:t>The </a:t>
            </a:r>
            <a:r>
              <a:rPr lang="en-US" sz="2400" dirty="0"/>
              <a:t>prototypes of these functions are </a:t>
            </a:r>
          </a:p>
          <a:p>
            <a:pPr algn="just"/>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3429000"/>
            <a:ext cx="639377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0843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noAutofit/>
          </a:bodyPr>
          <a:lstStyle/>
          <a:p>
            <a:pPr algn="just"/>
            <a:r>
              <a:rPr lang="en-US" sz="2400" dirty="0" smtClean="0"/>
              <a:t>The </a:t>
            </a:r>
            <a:r>
              <a:rPr lang="en-US" sz="2400" dirty="0"/>
              <a:t>second argument to stat and </a:t>
            </a:r>
            <a:r>
              <a:rPr lang="en-US" sz="2400" dirty="0" err="1"/>
              <a:t>fstat</a:t>
            </a:r>
            <a:r>
              <a:rPr lang="en-US" sz="2400" dirty="0"/>
              <a:t> is the address of a </a:t>
            </a:r>
            <a:r>
              <a:rPr lang="en-US" sz="2400" dirty="0" err="1"/>
              <a:t>struct</a:t>
            </a:r>
            <a:r>
              <a:rPr lang="en-US" sz="2400" dirty="0"/>
              <a:t> stat-typed variable which is defined in the &lt;sys/</a:t>
            </a:r>
            <a:r>
              <a:rPr lang="en-US" sz="2400" dirty="0" err="1"/>
              <a:t>stat.h</a:t>
            </a:r>
            <a:r>
              <a:rPr lang="en-US" sz="2400" dirty="0"/>
              <a:t>&gt; header. </a:t>
            </a:r>
          </a:p>
          <a:p>
            <a:pPr algn="just"/>
            <a:r>
              <a:rPr lang="en-US" sz="2400" dirty="0" smtClean="0"/>
              <a:t>Its </a:t>
            </a:r>
            <a:r>
              <a:rPr lang="en-US" sz="2400" dirty="0"/>
              <a:t>declaration is as follows: </a:t>
            </a:r>
          </a:p>
          <a:p>
            <a:pPr algn="just"/>
            <a:r>
              <a:rPr lang="en-US" sz="2400" b="1" dirty="0" err="1"/>
              <a:t>struct</a:t>
            </a:r>
            <a:r>
              <a:rPr lang="en-US" sz="2400" b="1" dirty="0"/>
              <a:t> stat { </a:t>
            </a:r>
            <a:endParaRPr lang="en-US" sz="2400" b="1" dirty="0" smtClean="0"/>
          </a:p>
          <a:p>
            <a:pPr marL="400050" lvl="1" indent="0" algn="just">
              <a:buNone/>
            </a:pPr>
            <a:r>
              <a:rPr lang="en-US" sz="2000" b="1" dirty="0" err="1" smtClean="0"/>
              <a:t>dev_t</a:t>
            </a:r>
            <a:r>
              <a:rPr lang="en-US" sz="2000" b="1" dirty="0" smtClean="0"/>
              <a:t> </a:t>
            </a:r>
            <a:r>
              <a:rPr lang="en-US" sz="2000" b="1" dirty="0" err="1"/>
              <a:t>st_dev</a:t>
            </a:r>
            <a:r>
              <a:rPr lang="en-US" sz="2000" b="1" dirty="0"/>
              <a:t>; </a:t>
            </a:r>
            <a:r>
              <a:rPr lang="en-US" sz="2000" dirty="0"/>
              <a:t>/* file system ID */ </a:t>
            </a:r>
            <a:endParaRPr lang="en-US" sz="2000" dirty="0" smtClean="0"/>
          </a:p>
          <a:p>
            <a:pPr marL="400050" lvl="1" indent="0" algn="just">
              <a:buNone/>
            </a:pPr>
            <a:r>
              <a:rPr lang="en-US" sz="2000" b="1" dirty="0" err="1" smtClean="0"/>
              <a:t>ino_t</a:t>
            </a:r>
            <a:r>
              <a:rPr lang="en-US" sz="2000" b="1" dirty="0" smtClean="0"/>
              <a:t> </a:t>
            </a:r>
            <a:r>
              <a:rPr lang="en-US" sz="2000" b="1" dirty="0" err="1"/>
              <a:t>st_ino</a:t>
            </a:r>
            <a:r>
              <a:rPr lang="en-US" sz="2000" b="1" dirty="0"/>
              <a:t>; </a:t>
            </a:r>
            <a:r>
              <a:rPr lang="en-US" sz="2000" dirty="0"/>
              <a:t>/* file </a:t>
            </a:r>
            <a:r>
              <a:rPr lang="en-US" sz="2000" dirty="0" err="1"/>
              <a:t>inode</a:t>
            </a:r>
            <a:r>
              <a:rPr lang="en-US" sz="2000" dirty="0"/>
              <a:t> number */ </a:t>
            </a:r>
            <a:endParaRPr lang="en-US" sz="2000" dirty="0" smtClean="0"/>
          </a:p>
          <a:p>
            <a:pPr marL="400050" lvl="1" indent="0" algn="just">
              <a:buNone/>
            </a:pPr>
            <a:r>
              <a:rPr lang="en-US" sz="2000" b="1" dirty="0" err="1" smtClean="0"/>
              <a:t>mode_t</a:t>
            </a:r>
            <a:r>
              <a:rPr lang="en-US" sz="2000" b="1" dirty="0" smtClean="0"/>
              <a:t> </a:t>
            </a:r>
            <a:r>
              <a:rPr lang="en-US" sz="2000" b="1" dirty="0" err="1"/>
              <a:t>st_mode</a:t>
            </a:r>
            <a:r>
              <a:rPr lang="en-US" sz="2000" b="1" dirty="0"/>
              <a:t>; </a:t>
            </a:r>
            <a:r>
              <a:rPr lang="en-US" sz="2000" dirty="0"/>
              <a:t>/* contains file type and permission */ </a:t>
            </a:r>
            <a:r>
              <a:rPr lang="en-US" sz="2000" b="1" dirty="0" err="1"/>
              <a:t>nlink_t</a:t>
            </a:r>
            <a:r>
              <a:rPr lang="en-US" sz="2000" b="1" dirty="0"/>
              <a:t> </a:t>
            </a:r>
            <a:r>
              <a:rPr lang="en-US" sz="2000" b="1" dirty="0" err="1"/>
              <a:t>st_nlink</a:t>
            </a:r>
            <a:r>
              <a:rPr lang="en-US" sz="2000" b="1" dirty="0"/>
              <a:t>; </a:t>
            </a:r>
            <a:r>
              <a:rPr lang="en-US" sz="2000" dirty="0"/>
              <a:t>/* hard link count */ </a:t>
            </a:r>
            <a:endParaRPr lang="en-US" sz="2000" dirty="0" smtClean="0"/>
          </a:p>
          <a:p>
            <a:pPr marL="400050" lvl="1" indent="0" algn="just">
              <a:buNone/>
            </a:pPr>
            <a:r>
              <a:rPr lang="en-US" sz="2000" b="1" dirty="0" err="1" smtClean="0"/>
              <a:t>uid_t</a:t>
            </a:r>
            <a:r>
              <a:rPr lang="en-US" sz="2000" b="1" dirty="0" smtClean="0"/>
              <a:t> </a:t>
            </a:r>
            <a:r>
              <a:rPr lang="en-US" sz="2000" b="1" dirty="0" err="1"/>
              <a:t>st_uid</a:t>
            </a:r>
            <a:r>
              <a:rPr lang="en-US" sz="2000" b="1" dirty="0"/>
              <a:t>; </a:t>
            </a:r>
            <a:r>
              <a:rPr lang="en-US" sz="2000" dirty="0"/>
              <a:t>/* file user ID */ </a:t>
            </a:r>
            <a:endParaRPr lang="en-US" sz="2000" dirty="0" smtClean="0"/>
          </a:p>
          <a:p>
            <a:pPr marL="400050" lvl="1" indent="0" algn="just">
              <a:buNone/>
            </a:pPr>
            <a:r>
              <a:rPr lang="en-US" sz="2000" b="1" dirty="0" err="1" smtClean="0"/>
              <a:t>gid_t</a:t>
            </a:r>
            <a:r>
              <a:rPr lang="en-US" sz="2000" b="1" dirty="0" smtClean="0"/>
              <a:t> </a:t>
            </a:r>
            <a:r>
              <a:rPr lang="en-US" sz="2000" b="1" dirty="0" err="1"/>
              <a:t>st_gid</a:t>
            </a:r>
            <a:r>
              <a:rPr lang="en-US" sz="2000" b="1" dirty="0"/>
              <a:t>; </a:t>
            </a:r>
            <a:r>
              <a:rPr lang="en-US" sz="2000" dirty="0"/>
              <a:t>/* file group ID */ </a:t>
            </a:r>
            <a:endParaRPr lang="en-US" sz="2000" dirty="0" smtClean="0"/>
          </a:p>
          <a:p>
            <a:pPr marL="400050" lvl="1" indent="0" algn="just">
              <a:buNone/>
            </a:pPr>
            <a:r>
              <a:rPr lang="en-US" sz="2000" b="1" dirty="0" err="1" smtClean="0"/>
              <a:t>dev_t</a:t>
            </a:r>
            <a:r>
              <a:rPr lang="en-US" sz="2000" b="1" dirty="0" smtClean="0"/>
              <a:t> </a:t>
            </a:r>
            <a:r>
              <a:rPr lang="en-US" sz="2000" b="1" dirty="0" err="1"/>
              <a:t>st_rdev</a:t>
            </a:r>
            <a:r>
              <a:rPr lang="en-US" sz="2000" b="1" dirty="0"/>
              <a:t>; </a:t>
            </a:r>
            <a:r>
              <a:rPr lang="en-US" sz="2000" dirty="0"/>
              <a:t>/*contains major and minor device#*/ </a:t>
            </a:r>
            <a:endParaRPr lang="en-US" sz="2000" dirty="0" smtClean="0"/>
          </a:p>
          <a:p>
            <a:pPr marL="400050" lvl="1" indent="0" algn="just">
              <a:buNone/>
            </a:pPr>
            <a:r>
              <a:rPr lang="en-US" sz="2000" b="1" dirty="0" err="1" smtClean="0"/>
              <a:t>off_t</a:t>
            </a:r>
            <a:r>
              <a:rPr lang="en-US" sz="2000" b="1" dirty="0" smtClean="0"/>
              <a:t> </a:t>
            </a:r>
            <a:r>
              <a:rPr lang="en-US" sz="2000" b="1" dirty="0" err="1"/>
              <a:t>st_size</a:t>
            </a:r>
            <a:r>
              <a:rPr lang="en-US" sz="2000" b="1" dirty="0"/>
              <a:t>; </a:t>
            </a:r>
            <a:r>
              <a:rPr lang="en-US" sz="2000" dirty="0"/>
              <a:t>/* file size in bytes */ </a:t>
            </a:r>
            <a:endParaRPr lang="en-US" sz="2000" dirty="0" smtClean="0"/>
          </a:p>
          <a:p>
            <a:pPr marL="400050" lvl="1" indent="0" algn="just">
              <a:buNone/>
            </a:pPr>
            <a:r>
              <a:rPr lang="en-US" sz="2000" b="1" dirty="0" err="1" smtClean="0"/>
              <a:t>time_t</a:t>
            </a:r>
            <a:r>
              <a:rPr lang="en-US" sz="2000" b="1" dirty="0" smtClean="0"/>
              <a:t> </a:t>
            </a:r>
            <a:r>
              <a:rPr lang="en-US" sz="2000" b="1" dirty="0" err="1"/>
              <a:t>st_atime</a:t>
            </a:r>
            <a:r>
              <a:rPr lang="en-US" sz="2000" b="1" dirty="0"/>
              <a:t>; </a:t>
            </a:r>
            <a:r>
              <a:rPr lang="en-US" sz="2000" dirty="0"/>
              <a:t>/* last access time */ </a:t>
            </a:r>
            <a:endParaRPr lang="en-US" sz="2000" dirty="0" smtClean="0"/>
          </a:p>
          <a:p>
            <a:pPr marL="400050" lvl="1" indent="0" algn="just">
              <a:buNone/>
            </a:pPr>
            <a:r>
              <a:rPr lang="en-US" sz="2000" b="1" dirty="0" err="1" smtClean="0"/>
              <a:t>time_t</a:t>
            </a:r>
            <a:r>
              <a:rPr lang="en-US" sz="2000" b="1" dirty="0" smtClean="0"/>
              <a:t> </a:t>
            </a:r>
            <a:r>
              <a:rPr lang="en-US" sz="2000" b="1" dirty="0" err="1"/>
              <a:t>st_mtime</a:t>
            </a:r>
            <a:r>
              <a:rPr lang="en-US" sz="2000" b="1" dirty="0"/>
              <a:t>; </a:t>
            </a:r>
            <a:r>
              <a:rPr lang="en-US" sz="2000" dirty="0"/>
              <a:t>/* last modification time */ </a:t>
            </a:r>
            <a:endParaRPr lang="en-US" sz="2000" dirty="0" smtClean="0"/>
          </a:p>
          <a:p>
            <a:pPr marL="400050" lvl="1" indent="0" algn="just">
              <a:buNone/>
            </a:pPr>
            <a:r>
              <a:rPr lang="en-US" sz="2000" b="1" dirty="0" err="1" smtClean="0"/>
              <a:t>time_t</a:t>
            </a:r>
            <a:r>
              <a:rPr lang="en-US" sz="2000" b="1" dirty="0" smtClean="0"/>
              <a:t> </a:t>
            </a:r>
            <a:r>
              <a:rPr lang="en-US" sz="2000" b="1" dirty="0" err="1"/>
              <a:t>st_ctime</a:t>
            </a:r>
            <a:r>
              <a:rPr lang="en-US" sz="2000" b="1" dirty="0"/>
              <a:t>; </a:t>
            </a:r>
            <a:r>
              <a:rPr lang="en-US" sz="2000" dirty="0"/>
              <a:t>/* last status change time </a:t>
            </a:r>
            <a:r>
              <a:rPr lang="en-US" sz="2000" dirty="0" smtClean="0"/>
              <a:t>*/</a:t>
            </a:r>
          </a:p>
          <a:p>
            <a:pPr marL="400050" lvl="1" indent="0" algn="just">
              <a:buNone/>
            </a:pPr>
            <a:r>
              <a:rPr lang="en-US" sz="2000" dirty="0" smtClean="0"/>
              <a:t> </a:t>
            </a:r>
            <a:r>
              <a:rPr lang="en-US" sz="2000" b="1" dirty="0"/>
              <a:t>}; </a:t>
            </a:r>
            <a:endParaRPr lang="en-US" sz="20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871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APIs </a:t>
            </a:r>
          </a:p>
        </p:txBody>
      </p:sp>
      <p:sp>
        <p:nvSpPr>
          <p:cNvPr id="3" name="Content Placeholder 2"/>
          <p:cNvSpPr>
            <a:spLocks noGrp="1"/>
          </p:cNvSpPr>
          <p:nvPr>
            <p:ph idx="1"/>
          </p:nvPr>
        </p:nvSpPr>
        <p:spPr/>
        <p:txBody>
          <a:bodyPr>
            <a:normAutofit/>
          </a:bodyPr>
          <a:lstStyle/>
          <a:p>
            <a:pPr algn="just"/>
            <a:r>
              <a:rPr lang="en-US" dirty="0" smtClean="0"/>
              <a:t>What is API?</a:t>
            </a:r>
          </a:p>
          <a:p>
            <a:pPr algn="just"/>
            <a:r>
              <a:rPr lang="en-US" dirty="0" smtClean="0"/>
              <a:t>An </a:t>
            </a:r>
            <a:r>
              <a:rPr lang="en-US" dirty="0"/>
              <a:t>application programming interface (</a:t>
            </a:r>
            <a:r>
              <a:rPr lang="en-US" b="1" dirty="0"/>
              <a:t>API</a:t>
            </a:r>
            <a:r>
              <a:rPr lang="en-US" dirty="0"/>
              <a:t>) is a computing interface which defines interactions between multiple software intermediaries. It defines the kinds of calls or requests that can be made, how to make them, the data formats that should be used, the conventions to follow, etc.</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403861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400800"/>
          </a:xfrm>
        </p:spPr>
        <p:txBody>
          <a:bodyPr/>
          <a:lstStyle/>
          <a:p>
            <a:pPr algn="just"/>
            <a:r>
              <a:rPr lang="en-US" dirty="0" smtClean="0"/>
              <a:t>The </a:t>
            </a:r>
            <a:r>
              <a:rPr lang="en-US" dirty="0"/>
              <a:t>return value of both functions is </a:t>
            </a:r>
          </a:p>
          <a:p>
            <a:pPr lvl="1" algn="just"/>
            <a:r>
              <a:rPr lang="en-US" dirty="0" smtClean="0"/>
              <a:t>0 </a:t>
            </a:r>
            <a:r>
              <a:rPr lang="en-US" dirty="0"/>
              <a:t>if they succeed </a:t>
            </a:r>
          </a:p>
          <a:p>
            <a:pPr lvl="1" algn="just"/>
            <a:r>
              <a:rPr lang="en-US" dirty="0" smtClean="0"/>
              <a:t>-1 </a:t>
            </a:r>
            <a:r>
              <a:rPr lang="en-US" dirty="0"/>
              <a:t>if they fail </a:t>
            </a:r>
          </a:p>
          <a:p>
            <a:pPr lvl="1" algn="just"/>
            <a:r>
              <a:rPr lang="en-US" i="1" dirty="0" err="1" smtClean="0"/>
              <a:t>errno</a:t>
            </a:r>
            <a:r>
              <a:rPr lang="en-US" i="1" dirty="0" smtClean="0"/>
              <a:t> </a:t>
            </a:r>
            <a:r>
              <a:rPr lang="en-US" dirty="0"/>
              <a:t>contains an error status code </a:t>
            </a:r>
          </a:p>
          <a:p>
            <a:pPr algn="just"/>
            <a:r>
              <a:rPr lang="en-US" dirty="0" smtClean="0"/>
              <a:t>The </a:t>
            </a:r>
            <a:r>
              <a:rPr lang="en-US" dirty="0" err="1"/>
              <a:t>lstat</a:t>
            </a:r>
            <a:r>
              <a:rPr lang="en-US" dirty="0"/>
              <a:t> function prototype is the same as that of stat: </a:t>
            </a:r>
          </a:p>
          <a:p>
            <a:pPr algn="just"/>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3429000"/>
            <a:ext cx="871762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4186" y="3962400"/>
            <a:ext cx="6134337"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8974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access</a:t>
            </a:r>
            <a:endParaRPr lang="en-US" dirty="0"/>
          </a:p>
        </p:txBody>
      </p:sp>
      <p:sp>
        <p:nvSpPr>
          <p:cNvPr id="3" name="Content Placeholder 2"/>
          <p:cNvSpPr>
            <a:spLocks noGrp="1"/>
          </p:cNvSpPr>
          <p:nvPr>
            <p:ph idx="1"/>
          </p:nvPr>
        </p:nvSpPr>
        <p:spPr>
          <a:xfrm>
            <a:off x="259594" y="808037"/>
            <a:ext cx="8732005" cy="5973763"/>
          </a:xfrm>
        </p:spPr>
        <p:txBody>
          <a:bodyPr/>
          <a:lstStyle/>
          <a:p>
            <a:r>
              <a:rPr lang="en-US" dirty="0" smtClean="0"/>
              <a:t>The </a:t>
            </a:r>
            <a:r>
              <a:rPr lang="en-US" dirty="0"/>
              <a:t>access system call checks the existence and access permission of user to a named file. </a:t>
            </a:r>
          </a:p>
          <a:p>
            <a:r>
              <a:rPr lang="en-US" dirty="0" smtClean="0"/>
              <a:t>The </a:t>
            </a:r>
            <a:r>
              <a:rPr lang="en-US" dirty="0"/>
              <a:t>prototype of access function is: </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2514600"/>
            <a:ext cx="8098670" cy="762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29835" y="3383696"/>
            <a:ext cx="7848600" cy="923330"/>
          </a:xfrm>
          <a:prstGeom prst="rect">
            <a:avLst/>
          </a:prstGeom>
        </p:spPr>
        <p:txBody>
          <a:bodyPr wrap="square">
            <a:spAutoFit/>
          </a:bodyPr>
          <a:lstStyle/>
          <a:p>
            <a:r>
              <a:rPr lang="en-US" dirty="0" smtClean="0"/>
              <a:t>On </a:t>
            </a:r>
            <a:r>
              <a:rPr lang="en-US" dirty="0"/>
              <a:t>success access returns 0, on failure it returns –1. </a:t>
            </a:r>
          </a:p>
          <a:p>
            <a:pPr marL="285750" indent="-285750">
              <a:buFont typeface="Arial" pitchFamily="34" charset="0"/>
              <a:buChar char="•"/>
            </a:pPr>
            <a:r>
              <a:rPr lang="en-US" dirty="0" smtClean="0"/>
              <a:t>The </a:t>
            </a:r>
            <a:r>
              <a:rPr lang="en-US" dirty="0"/>
              <a:t>first argument is the pathname of a file. </a:t>
            </a:r>
          </a:p>
          <a:p>
            <a:pPr marL="285750" indent="-285750">
              <a:buFont typeface="Arial" pitchFamily="34" charset="0"/>
              <a:buChar char="•"/>
            </a:pPr>
            <a:r>
              <a:rPr lang="en-US" dirty="0" smtClean="0"/>
              <a:t>The </a:t>
            </a:r>
            <a:r>
              <a:rPr lang="en-US" dirty="0"/>
              <a:t>second argument flag, contains one or more of the following bit flag .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4419600"/>
            <a:ext cx="5936226"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77530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endParaRPr lang="en-US" dirty="0"/>
          </a:p>
          <a:p>
            <a:r>
              <a:rPr lang="en-US" dirty="0"/>
              <a:t>The flag argument value to an access call is composed by bitwise-</a:t>
            </a:r>
            <a:r>
              <a:rPr lang="en-US" dirty="0" err="1"/>
              <a:t>ORing</a:t>
            </a:r>
            <a:r>
              <a:rPr lang="en-US" dirty="0"/>
              <a:t> one or more of the above bit flags as shown: </a:t>
            </a:r>
          </a:p>
          <a:p>
            <a:r>
              <a:rPr lang="en-US" b="1" dirty="0" err="1"/>
              <a:t>int</a:t>
            </a:r>
            <a:r>
              <a:rPr lang="en-US" b="1" dirty="0"/>
              <a:t> </a:t>
            </a:r>
            <a:r>
              <a:rPr lang="en-US" b="1" dirty="0" err="1"/>
              <a:t>rc</a:t>
            </a:r>
            <a:r>
              <a:rPr lang="en-US" b="1" dirty="0"/>
              <a:t>=access(“/</a:t>
            </a:r>
            <a:r>
              <a:rPr lang="en-US" b="1" dirty="0" err="1"/>
              <a:t>usr</a:t>
            </a:r>
            <a:r>
              <a:rPr lang="en-US" b="1" dirty="0"/>
              <a:t>/</a:t>
            </a:r>
            <a:r>
              <a:rPr lang="en-US" b="1" dirty="0" err="1"/>
              <a:t>divya</a:t>
            </a:r>
            <a:r>
              <a:rPr lang="en-US" b="1" dirty="0"/>
              <a:t>/</a:t>
            </a:r>
            <a:r>
              <a:rPr lang="en-US" b="1" dirty="0" err="1"/>
              <a:t>usp.txt”,R_OK</a:t>
            </a:r>
            <a:r>
              <a:rPr lang="en-US" b="1" dirty="0"/>
              <a:t> | W_OK); </a:t>
            </a:r>
            <a:endParaRPr lang="en-US" dirty="0"/>
          </a:p>
          <a:p>
            <a:r>
              <a:rPr lang="en-US" dirty="0" smtClean="0"/>
              <a:t>example </a:t>
            </a:r>
            <a:r>
              <a:rPr lang="en-US" dirty="0"/>
              <a:t>to check whether a file exists: </a:t>
            </a:r>
          </a:p>
          <a:p>
            <a:pPr marL="0" indent="0">
              <a:buNone/>
            </a:pPr>
            <a:r>
              <a:rPr lang="en-US" b="1" dirty="0" smtClean="0"/>
              <a:t>if(access</a:t>
            </a:r>
            <a:r>
              <a:rPr lang="en-US" b="1" dirty="0"/>
              <a:t>(“/</a:t>
            </a:r>
            <a:r>
              <a:rPr lang="en-US" b="1" dirty="0" err="1"/>
              <a:t>usr</a:t>
            </a:r>
            <a:r>
              <a:rPr lang="en-US" b="1" dirty="0"/>
              <a:t>/</a:t>
            </a:r>
            <a:r>
              <a:rPr lang="en-US" b="1" dirty="0" err="1"/>
              <a:t>divya</a:t>
            </a:r>
            <a:r>
              <a:rPr lang="en-US" b="1" dirty="0"/>
              <a:t>/usp.txt”, F_OK)==-1) </a:t>
            </a:r>
            <a:endParaRPr lang="en-US" b="1" dirty="0" smtClean="0"/>
          </a:p>
          <a:p>
            <a:pPr marL="0" indent="0">
              <a:buNone/>
            </a:pPr>
            <a:r>
              <a:rPr lang="en-US" b="1" dirty="0"/>
              <a:t>	</a:t>
            </a:r>
            <a:r>
              <a:rPr lang="en-US" b="1" dirty="0" err="1" smtClean="0"/>
              <a:t>printf</a:t>
            </a:r>
            <a:r>
              <a:rPr lang="en-US" b="1" dirty="0"/>
              <a:t>(“file does not exists”); </a:t>
            </a:r>
            <a:endParaRPr lang="en-US" b="1" dirty="0" smtClean="0"/>
          </a:p>
          <a:p>
            <a:pPr marL="0" indent="0">
              <a:buNone/>
            </a:pPr>
            <a:r>
              <a:rPr lang="en-US" b="1" dirty="0" smtClean="0"/>
              <a:t>else </a:t>
            </a:r>
            <a:endParaRPr lang="en-US" dirty="0"/>
          </a:p>
          <a:p>
            <a:pPr marL="0" indent="0">
              <a:buNone/>
            </a:pPr>
            <a:r>
              <a:rPr lang="en-US" b="1" dirty="0" smtClean="0"/>
              <a:t>	</a:t>
            </a:r>
            <a:r>
              <a:rPr lang="en-US" b="1" dirty="0" err="1" smtClean="0"/>
              <a:t>printf</a:t>
            </a:r>
            <a:r>
              <a:rPr lang="en-US" b="1" dirty="0"/>
              <a:t>(“file exists”); </a:t>
            </a: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60051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chmod</a:t>
            </a:r>
            <a:r>
              <a:rPr lang="en-US" b="1" dirty="0"/>
              <a:t>, </a:t>
            </a:r>
            <a:r>
              <a:rPr lang="en-US" b="1" dirty="0" err="1"/>
              <a:t>fchmod</a:t>
            </a:r>
            <a:r>
              <a:rPr lang="en-US" b="1" dirty="0"/>
              <a:t> </a:t>
            </a:r>
            <a:r>
              <a:rPr lang="en-US" dirty="0"/>
              <a:t/>
            </a:r>
            <a:br>
              <a:rPr lang="en-US" dirty="0"/>
            </a:br>
            <a:endParaRPr lang="en-US" dirty="0"/>
          </a:p>
        </p:txBody>
      </p:sp>
      <p:sp>
        <p:nvSpPr>
          <p:cNvPr id="3" name="Content Placeholder 2"/>
          <p:cNvSpPr>
            <a:spLocks noGrp="1"/>
          </p:cNvSpPr>
          <p:nvPr>
            <p:ph idx="1"/>
          </p:nvPr>
        </p:nvSpPr>
        <p:spPr>
          <a:xfrm>
            <a:off x="228600" y="990600"/>
            <a:ext cx="8610600" cy="1752600"/>
          </a:xfrm>
        </p:spPr>
        <p:txBody>
          <a:bodyPr>
            <a:noAutofit/>
          </a:bodyPr>
          <a:lstStyle/>
          <a:p>
            <a:pPr algn="just"/>
            <a:r>
              <a:rPr lang="en-US" sz="2000" dirty="0" smtClean="0"/>
              <a:t>The </a:t>
            </a:r>
            <a:r>
              <a:rPr lang="en-US" sz="2000" dirty="0" err="1"/>
              <a:t>chmod</a:t>
            </a:r>
            <a:r>
              <a:rPr lang="en-US" sz="2000" dirty="0"/>
              <a:t> and </a:t>
            </a:r>
            <a:r>
              <a:rPr lang="en-US" sz="2000" dirty="0" err="1"/>
              <a:t>fchmod</a:t>
            </a:r>
            <a:r>
              <a:rPr lang="en-US" sz="2000" dirty="0"/>
              <a:t> functions change file access permissions for owner, group &amp; others as well as the </a:t>
            </a:r>
            <a:r>
              <a:rPr lang="en-US" sz="2000" dirty="0" err="1"/>
              <a:t>set_UID</a:t>
            </a:r>
            <a:r>
              <a:rPr lang="en-US" sz="2000" dirty="0"/>
              <a:t>, </a:t>
            </a:r>
            <a:r>
              <a:rPr lang="en-US" sz="2000" dirty="0" err="1"/>
              <a:t>set_GID</a:t>
            </a:r>
            <a:r>
              <a:rPr lang="en-US" sz="2000" dirty="0"/>
              <a:t> and sticky flags. </a:t>
            </a:r>
          </a:p>
          <a:p>
            <a:pPr algn="just"/>
            <a:r>
              <a:rPr lang="en-US" sz="2000" dirty="0" smtClean="0"/>
              <a:t>A </a:t>
            </a:r>
            <a:r>
              <a:rPr lang="en-US" sz="2000" dirty="0"/>
              <a:t>process must have the effective UID of either the super-user/owner of the file. </a:t>
            </a:r>
          </a:p>
          <a:p>
            <a:pPr algn="just"/>
            <a:r>
              <a:rPr lang="en-US" sz="2000" dirty="0" smtClean="0"/>
              <a:t>The </a:t>
            </a:r>
            <a:r>
              <a:rPr lang="en-US" sz="2000" dirty="0"/>
              <a:t>prototypes of these functions are </a:t>
            </a:r>
          </a:p>
          <a:p>
            <a:pPr algn="just"/>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2743200"/>
            <a:ext cx="608541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67216" y="4419600"/>
            <a:ext cx="8900584" cy="2031325"/>
          </a:xfrm>
          <a:prstGeom prst="rect">
            <a:avLst/>
          </a:prstGeom>
        </p:spPr>
        <p:txBody>
          <a:bodyPr wrap="square">
            <a:spAutoFit/>
          </a:bodyPr>
          <a:lstStyle/>
          <a:p>
            <a:r>
              <a:rPr lang="en-US" dirty="0" smtClean="0"/>
              <a:t>The </a:t>
            </a:r>
            <a:r>
              <a:rPr lang="en-US" dirty="0"/>
              <a:t>pathname argument of </a:t>
            </a:r>
            <a:r>
              <a:rPr lang="en-US" dirty="0" err="1"/>
              <a:t>chmod</a:t>
            </a:r>
            <a:r>
              <a:rPr lang="en-US" dirty="0"/>
              <a:t> is the path name of a file whereas the </a:t>
            </a:r>
            <a:r>
              <a:rPr lang="en-US" dirty="0" err="1"/>
              <a:t>fdesc</a:t>
            </a:r>
            <a:r>
              <a:rPr lang="en-US" dirty="0"/>
              <a:t> argument of </a:t>
            </a:r>
            <a:r>
              <a:rPr lang="en-US" dirty="0" err="1"/>
              <a:t>fchmod</a:t>
            </a:r>
            <a:r>
              <a:rPr lang="en-US" dirty="0"/>
              <a:t> is the file descriptor of a file. </a:t>
            </a:r>
          </a:p>
          <a:p>
            <a:pPr marL="285750" indent="-285750">
              <a:buFont typeface="Arial" pitchFamily="34" charset="0"/>
              <a:buChar char="•"/>
            </a:pPr>
            <a:r>
              <a:rPr lang="en-US" dirty="0" smtClean="0"/>
              <a:t>The </a:t>
            </a:r>
            <a:r>
              <a:rPr lang="en-US" dirty="0" err="1"/>
              <a:t>chmod</a:t>
            </a:r>
            <a:r>
              <a:rPr lang="en-US" dirty="0"/>
              <a:t> function operates on the specified file, whereas the </a:t>
            </a:r>
            <a:r>
              <a:rPr lang="en-US" dirty="0" err="1"/>
              <a:t>fchmod</a:t>
            </a:r>
            <a:r>
              <a:rPr lang="en-US" dirty="0"/>
              <a:t> function operates on a file that has already been opened. </a:t>
            </a:r>
          </a:p>
          <a:p>
            <a:pPr marL="285750" indent="-285750">
              <a:buFont typeface="Arial" pitchFamily="34" charset="0"/>
              <a:buChar char="•"/>
            </a:pPr>
            <a:r>
              <a:rPr lang="en-US" dirty="0" smtClean="0"/>
              <a:t>To </a:t>
            </a:r>
            <a:r>
              <a:rPr lang="en-US" dirty="0"/>
              <a:t>change the permission bits of a file, the effective user ID of the process must be equal to the owner ID of the file, or the process must have super-user permissions. The mode is specified as the bitwise OR of the constants shown below.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179701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a:extLst>
              <a:ext uri="{28A0092B-C50C-407E-A947-70E740481C1C}">
                <a14:useLocalDpi xmlns:a14="http://schemas.microsoft.com/office/drawing/2010/main" xmlns="" val="0"/>
              </a:ext>
            </a:extLst>
          </a:blip>
          <a:srcRect/>
          <a:stretch>
            <a:fillRect/>
          </a:stretch>
        </p:blipFill>
        <p:spPr bwMode="auto">
          <a:xfrm>
            <a:off x="1219200" y="1828800"/>
            <a:ext cx="5513006" cy="3746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4763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err="1" smtClean="0"/>
              <a:t>chown</a:t>
            </a:r>
            <a:r>
              <a:rPr lang="en-US" b="1" dirty="0"/>
              <a:t>, </a:t>
            </a:r>
            <a:r>
              <a:rPr lang="en-US" b="1" dirty="0" err="1"/>
              <a:t>fchown</a:t>
            </a:r>
            <a:r>
              <a:rPr lang="en-US" b="1" dirty="0"/>
              <a:t>, </a:t>
            </a:r>
            <a:r>
              <a:rPr lang="en-US" b="1" dirty="0" err="1"/>
              <a:t>lchown</a:t>
            </a:r>
            <a:r>
              <a:rPr lang="en-US" b="1" dirty="0"/>
              <a:t> </a:t>
            </a:r>
            <a:r>
              <a:rPr lang="en-US" dirty="0"/>
              <a:t/>
            </a:r>
            <a:br>
              <a:rPr lang="en-US" dirty="0"/>
            </a:br>
            <a:endParaRPr lang="en-US" dirty="0"/>
          </a:p>
        </p:txBody>
      </p:sp>
      <p:sp>
        <p:nvSpPr>
          <p:cNvPr id="3" name="Content Placeholder 2"/>
          <p:cNvSpPr>
            <a:spLocks noGrp="1"/>
          </p:cNvSpPr>
          <p:nvPr>
            <p:ph idx="1"/>
          </p:nvPr>
        </p:nvSpPr>
        <p:spPr>
          <a:xfrm>
            <a:off x="228600" y="914401"/>
            <a:ext cx="8458200" cy="1828800"/>
          </a:xfrm>
        </p:spPr>
        <p:txBody>
          <a:bodyPr>
            <a:normAutofit/>
          </a:bodyPr>
          <a:lstStyle/>
          <a:p>
            <a:r>
              <a:rPr lang="en-US" sz="2800" dirty="0" smtClean="0"/>
              <a:t>The </a:t>
            </a:r>
            <a:r>
              <a:rPr lang="en-US" sz="2800" dirty="0" err="1"/>
              <a:t>chown</a:t>
            </a:r>
            <a:r>
              <a:rPr lang="en-US" sz="2800" dirty="0"/>
              <a:t> functions changes the user ID and group ID of files. </a:t>
            </a:r>
          </a:p>
          <a:p>
            <a:r>
              <a:rPr lang="en-US" sz="2800" dirty="0" smtClean="0"/>
              <a:t>The </a:t>
            </a:r>
            <a:r>
              <a:rPr lang="en-US" sz="2800" dirty="0"/>
              <a:t>prototypes of these functions are </a:t>
            </a:r>
          </a:p>
          <a:p>
            <a:endParaRPr lang="en-US" sz="2800" dirty="0"/>
          </a:p>
        </p:txBody>
      </p:sp>
      <p:pic>
        <p:nvPicPr>
          <p:cNvPr id="8194" name="Picture 2"/>
          <p:cNvPicPr>
            <a:picLocks noChangeAspect="1" noChangeArrowheads="1"/>
          </p:cNvPicPr>
          <p:nvPr/>
        </p:nvPicPr>
        <p:blipFill>
          <a:blip>
            <a:extLst>
              <a:ext uri="{28A0092B-C50C-407E-A947-70E740481C1C}">
                <a14:useLocalDpi xmlns:a14="http://schemas.microsoft.com/office/drawing/2010/main" xmlns="" val="0"/>
              </a:ext>
            </a:extLst>
          </a:blip>
          <a:srcRect/>
          <a:stretch>
            <a:fillRect/>
          </a:stretch>
        </p:blipFill>
        <p:spPr bwMode="auto">
          <a:xfrm>
            <a:off x="457200" y="2362200"/>
            <a:ext cx="7504163"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4114800"/>
            <a:ext cx="8153400" cy="923330"/>
          </a:xfrm>
          <a:prstGeom prst="rect">
            <a:avLst/>
          </a:prstGeom>
        </p:spPr>
        <p:txBody>
          <a:bodyPr wrap="square">
            <a:spAutoFit/>
          </a:bodyPr>
          <a:lstStyle/>
          <a:p>
            <a:r>
              <a:rPr lang="en-US" dirty="0" smtClean="0"/>
              <a:t>The </a:t>
            </a:r>
            <a:r>
              <a:rPr lang="en-US" dirty="0" err="1"/>
              <a:t>path_name</a:t>
            </a:r>
            <a:r>
              <a:rPr lang="en-US" dirty="0"/>
              <a:t> argument is the path name of a file. </a:t>
            </a:r>
          </a:p>
          <a:p>
            <a:pPr marL="285750" indent="-285750">
              <a:buFont typeface="Arial" pitchFamily="34" charset="0"/>
              <a:buChar char="•"/>
            </a:pPr>
            <a:r>
              <a:rPr lang="en-US" dirty="0" smtClean="0"/>
              <a:t>The </a:t>
            </a:r>
            <a:r>
              <a:rPr lang="en-US" dirty="0" err="1"/>
              <a:t>uid</a:t>
            </a:r>
            <a:r>
              <a:rPr lang="en-US" dirty="0"/>
              <a:t> argument specifies the new user ID to be assigned to the file. </a:t>
            </a:r>
          </a:p>
          <a:p>
            <a:pPr marL="285750" indent="-285750">
              <a:buFont typeface="Arial" pitchFamily="34" charset="0"/>
              <a:buChar char="•"/>
            </a:pPr>
            <a:r>
              <a:rPr lang="en-US" dirty="0" smtClean="0"/>
              <a:t>The </a:t>
            </a:r>
            <a:r>
              <a:rPr lang="en-US" dirty="0" err="1"/>
              <a:t>gid</a:t>
            </a:r>
            <a:r>
              <a:rPr lang="en-US" dirty="0"/>
              <a:t> argument specifies the new group ID to be assigned to the file.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39608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t>utime</a:t>
            </a:r>
            <a:endParaRPr lang="en-US" dirty="0"/>
          </a:p>
        </p:txBody>
      </p:sp>
      <p:sp>
        <p:nvSpPr>
          <p:cNvPr id="3" name="Content Placeholder 2"/>
          <p:cNvSpPr>
            <a:spLocks noGrp="1"/>
          </p:cNvSpPr>
          <p:nvPr>
            <p:ph idx="1"/>
          </p:nvPr>
        </p:nvSpPr>
        <p:spPr>
          <a:xfrm>
            <a:off x="119004" y="838201"/>
            <a:ext cx="8229600" cy="1295399"/>
          </a:xfrm>
        </p:spPr>
        <p:txBody>
          <a:bodyPr>
            <a:normAutofit/>
          </a:bodyPr>
          <a:lstStyle/>
          <a:p>
            <a:r>
              <a:rPr lang="en-US" sz="2400" dirty="0" smtClean="0"/>
              <a:t>The </a:t>
            </a:r>
            <a:r>
              <a:rPr lang="en-US" sz="2400" dirty="0" err="1"/>
              <a:t>utime</a:t>
            </a:r>
            <a:r>
              <a:rPr lang="en-US" sz="2400" dirty="0"/>
              <a:t> function modifies the access time and the modification time stamps of a file. </a:t>
            </a:r>
          </a:p>
          <a:p>
            <a:r>
              <a:rPr lang="en-US" sz="2400" dirty="0" smtClean="0"/>
              <a:t>The </a:t>
            </a:r>
            <a:r>
              <a:rPr lang="en-US" sz="2400" dirty="0"/>
              <a:t>prototype of </a:t>
            </a:r>
            <a:r>
              <a:rPr lang="en-US" sz="2400" dirty="0" err="1"/>
              <a:t>utime</a:t>
            </a:r>
            <a:r>
              <a:rPr lang="en-US" sz="2400" dirty="0"/>
              <a:t> function is </a:t>
            </a:r>
          </a:p>
          <a:p>
            <a:endParaRPr 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057400"/>
            <a:ext cx="7710429"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38125" y="3657600"/>
            <a:ext cx="8534400" cy="1569660"/>
          </a:xfrm>
          <a:prstGeom prst="rect">
            <a:avLst/>
          </a:prstGeom>
        </p:spPr>
        <p:txBody>
          <a:bodyPr wrap="square">
            <a:spAutoFit/>
          </a:bodyPr>
          <a:lstStyle/>
          <a:p>
            <a:pPr algn="just"/>
            <a:r>
              <a:rPr lang="en-US" sz="2400" dirty="0"/>
              <a:t>On success it returns 0, on failure it returns –1.</a:t>
            </a:r>
          </a:p>
          <a:p>
            <a:pPr marL="285750" indent="-285750" algn="just">
              <a:buFont typeface="Arial" pitchFamily="34" charset="0"/>
              <a:buChar char="•"/>
            </a:pPr>
            <a:r>
              <a:rPr lang="en-US" sz="2400" dirty="0" smtClean="0"/>
              <a:t>The </a:t>
            </a:r>
            <a:r>
              <a:rPr lang="en-US" sz="2400" dirty="0" err="1"/>
              <a:t>path_name</a:t>
            </a:r>
            <a:r>
              <a:rPr lang="en-US" sz="2400" dirty="0"/>
              <a:t> argument specifies the path name of a file.</a:t>
            </a:r>
          </a:p>
          <a:p>
            <a:pPr marL="285750" indent="-285750" algn="just">
              <a:buFont typeface="Arial" pitchFamily="34" charset="0"/>
              <a:buChar char="•"/>
            </a:pPr>
            <a:r>
              <a:rPr lang="en-US" sz="2400" dirty="0" smtClean="0"/>
              <a:t>The </a:t>
            </a:r>
            <a:r>
              <a:rPr lang="en-US" sz="2400" dirty="0"/>
              <a:t>times argument specifies the new access time and modification time for the file</a:t>
            </a:r>
            <a:r>
              <a:rPr lang="en-US" sz="2400" dirty="0" smtClean="0"/>
              <a:t>.</a:t>
            </a:r>
            <a:endParaRPr lang="en-US" sz="2400" dirty="0"/>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3215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285750" indent="-285750" algn="just"/>
            <a:r>
              <a:rPr lang="en-US" dirty="0"/>
              <a:t>The </a:t>
            </a:r>
            <a:r>
              <a:rPr lang="en-US" dirty="0" err="1"/>
              <a:t>struct</a:t>
            </a:r>
            <a:r>
              <a:rPr lang="en-US" dirty="0"/>
              <a:t> </a:t>
            </a:r>
            <a:r>
              <a:rPr lang="en-US" dirty="0" err="1"/>
              <a:t>utimbuf</a:t>
            </a:r>
            <a:r>
              <a:rPr lang="en-US" dirty="0"/>
              <a:t> is defined in the &lt;</a:t>
            </a:r>
            <a:r>
              <a:rPr lang="en-US" dirty="0" err="1"/>
              <a:t>utime.h</a:t>
            </a:r>
            <a:r>
              <a:rPr lang="en-US" dirty="0"/>
              <a:t>&gt; header as:</a:t>
            </a:r>
          </a:p>
          <a:p>
            <a:pPr marL="400050" lvl="1" indent="0" algn="just">
              <a:buNone/>
            </a:pPr>
            <a:r>
              <a:rPr lang="en-US" b="1" dirty="0" err="1"/>
              <a:t>struct</a:t>
            </a:r>
            <a:r>
              <a:rPr lang="en-US" b="1" dirty="0"/>
              <a:t> </a:t>
            </a:r>
            <a:r>
              <a:rPr lang="en-US" b="1" dirty="0" err="1"/>
              <a:t>utimbuf</a:t>
            </a:r>
            <a:r>
              <a:rPr lang="en-US" b="1" dirty="0"/>
              <a:t> { </a:t>
            </a:r>
            <a:endParaRPr lang="en-US" b="1" dirty="0" smtClean="0"/>
          </a:p>
          <a:p>
            <a:pPr marL="400050" lvl="1" indent="0" algn="just">
              <a:buNone/>
            </a:pPr>
            <a:r>
              <a:rPr lang="en-US" b="1" dirty="0" err="1" smtClean="0"/>
              <a:t>time_t</a:t>
            </a:r>
            <a:r>
              <a:rPr lang="en-US" b="1" dirty="0" smtClean="0"/>
              <a:t> </a:t>
            </a:r>
            <a:r>
              <a:rPr lang="en-US" b="1" dirty="0" err="1"/>
              <a:t>actime</a:t>
            </a:r>
            <a:r>
              <a:rPr lang="en-US" b="1" dirty="0"/>
              <a:t>; /* access time </a:t>
            </a:r>
            <a:r>
              <a:rPr lang="en-US" b="1" dirty="0" smtClean="0"/>
              <a:t>*/</a:t>
            </a:r>
          </a:p>
          <a:p>
            <a:pPr marL="400050" lvl="1" indent="0" algn="just">
              <a:buNone/>
            </a:pPr>
            <a:r>
              <a:rPr lang="en-US" b="1" dirty="0" err="1" smtClean="0"/>
              <a:t>time_t</a:t>
            </a:r>
            <a:r>
              <a:rPr lang="en-US" b="1" dirty="0" smtClean="0"/>
              <a:t> </a:t>
            </a:r>
            <a:r>
              <a:rPr lang="en-US" b="1" dirty="0" err="1"/>
              <a:t>modtime</a:t>
            </a:r>
            <a:r>
              <a:rPr lang="en-US" b="1" dirty="0"/>
              <a:t>; /* modification time */ }</a:t>
            </a:r>
          </a:p>
          <a:p>
            <a:pPr algn="just"/>
            <a:r>
              <a:rPr lang="en-US" dirty="0" smtClean="0"/>
              <a:t>The </a:t>
            </a:r>
            <a:r>
              <a:rPr lang="en-US" dirty="0" err="1"/>
              <a:t>time_t</a:t>
            </a:r>
            <a:r>
              <a:rPr lang="en-US" dirty="0"/>
              <a:t> </a:t>
            </a:r>
            <a:r>
              <a:rPr lang="en-US" dirty="0" err="1"/>
              <a:t>datatype</a:t>
            </a:r>
            <a:r>
              <a:rPr lang="en-US" dirty="0"/>
              <a:t> is an unsigned long and its data is the number of the seconds elapsed since the birthday of UNIX : 12 AM , Jan 1 of 1970.</a:t>
            </a:r>
          </a:p>
          <a:p>
            <a:pPr algn="just"/>
            <a:r>
              <a:rPr lang="en-US" dirty="0" smtClean="0"/>
              <a:t>If </a:t>
            </a:r>
            <a:r>
              <a:rPr lang="en-US" dirty="0"/>
              <a:t>the times (variable) is specified as NULL, the function will set the named file access and modification time to the current time.</a:t>
            </a:r>
          </a:p>
          <a:p>
            <a:pPr algn="just"/>
            <a:r>
              <a:rPr lang="en-US" dirty="0" smtClean="0"/>
              <a:t>If </a:t>
            </a:r>
            <a:r>
              <a:rPr lang="en-US" dirty="0"/>
              <a:t>the times (variable) is an address of the variable of the type </a:t>
            </a:r>
            <a:r>
              <a:rPr lang="en-US" dirty="0" err="1"/>
              <a:t>struct</a:t>
            </a:r>
            <a:r>
              <a:rPr lang="en-US" dirty="0"/>
              <a:t> </a:t>
            </a:r>
            <a:r>
              <a:rPr lang="en-US" dirty="0" err="1"/>
              <a:t>utimbuf</a:t>
            </a:r>
            <a:r>
              <a:rPr lang="en-US" dirty="0"/>
              <a:t>, the function will set the file access time and modification time to the value specified by the variable.</a:t>
            </a:r>
          </a:p>
          <a:p>
            <a:pPr algn="just"/>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2736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and Record Locking </a:t>
            </a:r>
            <a:r>
              <a:rPr lang="en-US" dirty="0"/>
              <a:t/>
            </a:r>
            <a:br>
              <a:rPr lang="en-US" dirty="0"/>
            </a:br>
            <a:endParaRPr lang="en-US" dirty="0"/>
          </a:p>
        </p:txBody>
      </p:sp>
      <p:sp>
        <p:nvSpPr>
          <p:cNvPr id="3" name="Content Placeholder 2"/>
          <p:cNvSpPr>
            <a:spLocks noGrp="1"/>
          </p:cNvSpPr>
          <p:nvPr>
            <p:ph idx="1"/>
          </p:nvPr>
        </p:nvSpPr>
        <p:spPr>
          <a:xfrm>
            <a:off x="457200" y="1600200"/>
            <a:ext cx="8382000" cy="4724400"/>
          </a:xfrm>
        </p:spPr>
        <p:txBody>
          <a:bodyPr/>
          <a:lstStyle/>
          <a:p>
            <a:pPr algn="just"/>
            <a:r>
              <a:rPr lang="en-US" dirty="0" smtClean="0"/>
              <a:t>Multiple </a:t>
            </a:r>
            <a:r>
              <a:rPr lang="en-US" dirty="0"/>
              <a:t>processes performs read and write operation on the same file concurrently. </a:t>
            </a:r>
          </a:p>
          <a:p>
            <a:pPr algn="just"/>
            <a:r>
              <a:rPr lang="en-US" dirty="0" smtClean="0"/>
              <a:t>This </a:t>
            </a:r>
            <a:r>
              <a:rPr lang="en-US" dirty="0"/>
              <a:t>provides a means for data sharing among processes, but it also renders difficulty for any process in determining when the other process can override data in a file. </a:t>
            </a:r>
          </a:p>
          <a:p>
            <a:pPr algn="just"/>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9586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algn="just"/>
            <a:r>
              <a:rPr lang="en-US" sz="2800" dirty="0" smtClean="0"/>
              <a:t>So</a:t>
            </a:r>
            <a:r>
              <a:rPr lang="en-US" sz="2800" dirty="0"/>
              <a:t>, in order to overcome this drawback UNIX and POSIX standard support file locking mechanism. </a:t>
            </a:r>
          </a:p>
          <a:p>
            <a:pPr algn="just"/>
            <a:r>
              <a:rPr lang="en-US" sz="2800" dirty="0" smtClean="0"/>
              <a:t>File </a:t>
            </a:r>
            <a:r>
              <a:rPr lang="en-US" sz="2800" dirty="0"/>
              <a:t>locking is applicable for regular files. </a:t>
            </a:r>
          </a:p>
          <a:p>
            <a:pPr algn="just"/>
            <a:r>
              <a:rPr lang="en-US" sz="2800" dirty="0" smtClean="0"/>
              <a:t>Only </a:t>
            </a:r>
            <a:r>
              <a:rPr lang="en-US" sz="2800" dirty="0"/>
              <a:t>a process can impose a write lock or read lock on either a portion of a file or on the entire file. </a:t>
            </a:r>
            <a:endParaRPr lang="en-US" sz="2800" dirty="0" smtClean="0"/>
          </a:p>
          <a:p>
            <a:pPr lvl="0" algn="just"/>
            <a:r>
              <a:rPr lang="en-US" sz="2800" b="1" dirty="0" smtClean="0"/>
              <a:t>write lock </a:t>
            </a:r>
            <a:r>
              <a:rPr lang="en-US" sz="2800" dirty="0" smtClean="0"/>
              <a:t>prevents </a:t>
            </a:r>
            <a:r>
              <a:rPr lang="en-US" sz="2800" dirty="0"/>
              <a:t>the other process from </a:t>
            </a:r>
            <a:r>
              <a:rPr lang="en-US" sz="2800" dirty="0" smtClean="0"/>
              <a:t>reading and writing on </a:t>
            </a:r>
            <a:r>
              <a:rPr lang="en-US" sz="2800" dirty="0"/>
              <a:t>the locked </a:t>
            </a:r>
            <a:r>
              <a:rPr lang="en-US" sz="2800" dirty="0" smtClean="0"/>
              <a:t>file and setting </a:t>
            </a:r>
            <a:r>
              <a:rPr lang="en-US" sz="2800" dirty="0"/>
              <a:t>any over-lapping read or write lock on the locked file</a:t>
            </a:r>
            <a:r>
              <a:rPr lang="en-US" sz="2800" dirty="0" smtClean="0"/>
              <a:t>.</a:t>
            </a:r>
            <a:endParaRPr lang="en-US" sz="2800" dirty="0"/>
          </a:p>
          <a:p>
            <a:pPr lvl="0" algn="just"/>
            <a:r>
              <a:rPr lang="en-US" sz="2800" b="1" dirty="0" smtClean="0"/>
              <a:t>read </a:t>
            </a:r>
            <a:r>
              <a:rPr lang="en-US" sz="2800" b="1" dirty="0"/>
              <a:t>lock </a:t>
            </a:r>
            <a:r>
              <a:rPr lang="en-US" sz="2800" dirty="0"/>
              <a:t>is set, it prevents other processes from </a:t>
            </a:r>
            <a:r>
              <a:rPr lang="en-US" sz="2800" dirty="0" smtClean="0"/>
              <a:t>reading and setting </a:t>
            </a:r>
            <a:r>
              <a:rPr lang="en-US" sz="2800" dirty="0"/>
              <a:t>any overlapping write locks on the locked region.</a:t>
            </a:r>
          </a:p>
          <a:p>
            <a:pPr algn="just"/>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986503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APIs </a:t>
            </a:r>
          </a:p>
        </p:txBody>
      </p:sp>
      <p:sp>
        <p:nvSpPr>
          <p:cNvPr id="3" name="Content Placeholder 2"/>
          <p:cNvSpPr>
            <a:spLocks noGrp="1"/>
          </p:cNvSpPr>
          <p:nvPr>
            <p:ph idx="1"/>
          </p:nvPr>
        </p:nvSpPr>
        <p:spPr/>
        <p:txBody>
          <a:bodyPr>
            <a:normAutofit fontScale="70000" lnSpcReduction="20000"/>
          </a:bodyPr>
          <a:lstStyle/>
          <a:p>
            <a:r>
              <a:rPr lang="en-US" b="1" dirty="0"/>
              <a:t>General file API’s </a:t>
            </a:r>
            <a:endParaRPr lang="en-US" dirty="0"/>
          </a:p>
          <a:p>
            <a:r>
              <a:rPr lang="en-US" dirty="0"/>
              <a:t>Files in a UNIX and POSIX system may be any one of the following types: </a:t>
            </a:r>
          </a:p>
          <a:p>
            <a:pPr marL="514350" indent="-514350">
              <a:buFont typeface="+mj-lt"/>
              <a:buAutoNum type="arabicPeriod"/>
            </a:pPr>
            <a:r>
              <a:rPr lang="en-US" dirty="0" smtClean="0"/>
              <a:t>Regular </a:t>
            </a:r>
            <a:r>
              <a:rPr lang="en-US" dirty="0"/>
              <a:t>file </a:t>
            </a:r>
          </a:p>
          <a:p>
            <a:pPr marL="514350" indent="-514350">
              <a:buFont typeface="+mj-lt"/>
              <a:buAutoNum type="arabicPeriod"/>
            </a:pPr>
            <a:r>
              <a:rPr lang="en-US" dirty="0" smtClean="0"/>
              <a:t>Directory </a:t>
            </a:r>
            <a:r>
              <a:rPr lang="en-US" dirty="0"/>
              <a:t>File </a:t>
            </a:r>
          </a:p>
          <a:p>
            <a:pPr marL="514350" indent="-514350">
              <a:buFont typeface="+mj-lt"/>
              <a:buAutoNum type="arabicPeriod"/>
            </a:pPr>
            <a:r>
              <a:rPr lang="en-US" dirty="0" smtClean="0"/>
              <a:t>FIFO </a:t>
            </a:r>
            <a:r>
              <a:rPr lang="en-US" dirty="0"/>
              <a:t>file </a:t>
            </a:r>
          </a:p>
          <a:p>
            <a:pPr marL="514350" indent="-514350">
              <a:buFont typeface="+mj-lt"/>
              <a:buAutoNum type="arabicPeriod"/>
            </a:pPr>
            <a:r>
              <a:rPr lang="en-US" dirty="0" smtClean="0"/>
              <a:t>Block </a:t>
            </a:r>
            <a:r>
              <a:rPr lang="en-US" dirty="0"/>
              <a:t>device file </a:t>
            </a:r>
          </a:p>
          <a:p>
            <a:pPr marL="514350" indent="-514350">
              <a:buFont typeface="+mj-lt"/>
              <a:buAutoNum type="arabicPeriod"/>
            </a:pPr>
            <a:r>
              <a:rPr lang="en-US" dirty="0" smtClean="0"/>
              <a:t>character </a:t>
            </a:r>
            <a:r>
              <a:rPr lang="en-US" dirty="0"/>
              <a:t>device file </a:t>
            </a:r>
          </a:p>
          <a:p>
            <a:pPr marL="514350" indent="-514350">
              <a:buFont typeface="+mj-lt"/>
              <a:buAutoNum type="arabicPeriod"/>
            </a:pPr>
            <a:r>
              <a:rPr lang="en-US" dirty="0" smtClean="0"/>
              <a:t>Symbolic </a:t>
            </a:r>
            <a:r>
              <a:rPr lang="en-US" dirty="0"/>
              <a:t>link file. </a:t>
            </a:r>
          </a:p>
          <a:p>
            <a:endParaRPr lang="en-US" dirty="0"/>
          </a:p>
          <a:p>
            <a:r>
              <a:rPr lang="en-US" dirty="0"/>
              <a:t>There are special API’s to create these types of files. There is a set of Generic API’s that can be used to manipulate and create more than one type of files. These API’s are: </a:t>
            </a:r>
            <a:endParaRPr lang="en-US" dirty="0" smtClean="0"/>
          </a:p>
          <a:p>
            <a:r>
              <a:rPr lang="en-US" dirty="0"/>
              <a:t>o</a:t>
            </a:r>
            <a:r>
              <a:rPr lang="en-US" dirty="0" smtClean="0"/>
              <a:t>pen(),</a:t>
            </a:r>
            <a:r>
              <a:rPr lang="en-US" dirty="0" err="1" smtClean="0"/>
              <a:t>creat</a:t>
            </a:r>
            <a:r>
              <a:rPr lang="en-US" dirty="0" smtClean="0"/>
              <a:t>(),read(),write(),close(),</a:t>
            </a:r>
            <a:r>
              <a:rPr lang="en-US" dirty="0" err="1" smtClean="0"/>
              <a:t>fcntl</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82162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prototype of </a:t>
            </a:r>
            <a:r>
              <a:rPr lang="en-US" dirty="0" err="1"/>
              <a:t>fcntl</a:t>
            </a:r>
            <a:r>
              <a:rPr lang="en-US" dirty="0"/>
              <a:t> is </a:t>
            </a:r>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209800"/>
            <a:ext cx="7742236"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28625" y="3200400"/>
            <a:ext cx="8077200" cy="1323439"/>
          </a:xfrm>
          <a:prstGeom prst="rect">
            <a:avLst/>
          </a:prstGeom>
        </p:spPr>
        <p:txBody>
          <a:bodyPr wrap="square">
            <a:spAutoFit/>
          </a:bodyPr>
          <a:lstStyle/>
          <a:p>
            <a:r>
              <a:rPr lang="en-US" sz="2000" dirty="0" smtClean="0"/>
              <a:t>The </a:t>
            </a:r>
            <a:r>
              <a:rPr lang="en-US" sz="2000" dirty="0"/>
              <a:t>first argument specifies the file descriptor. </a:t>
            </a:r>
          </a:p>
          <a:p>
            <a:pPr marL="342900" indent="-342900">
              <a:buFont typeface="Arial" pitchFamily="34" charset="0"/>
              <a:buChar char="•"/>
            </a:pPr>
            <a:r>
              <a:rPr lang="en-US" sz="2000" dirty="0" smtClean="0"/>
              <a:t>The </a:t>
            </a:r>
            <a:r>
              <a:rPr lang="en-US" sz="2000" dirty="0"/>
              <a:t>second argument </a:t>
            </a:r>
            <a:r>
              <a:rPr lang="en-US" sz="2000" dirty="0" err="1"/>
              <a:t>cmd_flag</a:t>
            </a:r>
            <a:r>
              <a:rPr lang="en-US" sz="2000" dirty="0"/>
              <a:t> specifies what operation has to be performed. </a:t>
            </a:r>
          </a:p>
          <a:p>
            <a:pPr marL="342900" indent="-342900">
              <a:buFont typeface="Arial" pitchFamily="34" charset="0"/>
              <a:buChar char="•"/>
            </a:pPr>
            <a:r>
              <a:rPr lang="en-US" sz="2000" dirty="0" smtClean="0"/>
              <a:t>If </a:t>
            </a:r>
            <a:r>
              <a:rPr lang="en-US" sz="2000" dirty="0" err="1"/>
              <a:t>fcntl</a:t>
            </a:r>
            <a:r>
              <a:rPr lang="en-US" sz="2000" dirty="0"/>
              <a:t> is used for file locking then it can values as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8664" y="4523839"/>
            <a:ext cx="8416508"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218417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 y="838200"/>
            <a:ext cx="9144000" cy="5257800"/>
          </a:xfrm>
        </p:spPr>
        <p:txBody>
          <a:bodyPr>
            <a:noAutofit/>
          </a:bodyPr>
          <a:lstStyle/>
          <a:p>
            <a:r>
              <a:rPr lang="en-US" sz="2800" dirty="0" smtClean="0"/>
              <a:t>For </a:t>
            </a:r>
            <a:r>
              <a:rPr lang="en-US" sz="2800" dirty="0"/>
              <a:t>file locking purpose, the third argument to </a:t>
            </a:r>
            <a:r>
              <a:rPr lang="en-US" sz="2800" dirty="0" err="1"/>
              <a:t>fctnl</a:t>
            </a:r>
            <a:r>
              <a:rPr lang="en-US" sz="2800" dirty="0"/>
              <a:t> is an address of a </a:t>
            </a:r>
            <a:r>
              <a:rPr lang="en-US" sz="2800" i="1" dirty="0" err="1"/>
              <a:t>struct</a:t>
            </a:r>
            <a:r>
              <a:rPr lang="en-US" sz="2800" i="1" dirty="0"/>
              <a:t> flock </a:t>
            </a:r>
            <a:r>
              <a:rPr lang="en-US" sz="2800" dirty="0"/>
              <a:t>type variable. </a:t>
            </a:r>
          </a:p>
          <a:p>
            <a:r>
              <a:rPr lang="en-US" sz="2800" dirty="0" smtClean="0"/>
              <a:t>This </a:t>
            </a:r>
            <a:r>
              <a:rPr lang="en-US" sz="2800" dirty="0"/>
              <a:t>variable specifies a region of a file where lock is to be set, unset or queried. </a:t>
            </a:r>
          </a:p>
          <a:p>
            <a:pPr marL="400050" lvl="1" indent="0">
              <a:buNone/>
            </a:pPr>
            <a:r>
              <a:rPr lang="en-US" sz="2400" b="1" dirty="0" err="1"/>
              <a:t>struct</a:t>
            </a:r>
            <a:r>
              <a:rPr lang="en-US" sz="2400" b="1" dirty="0"/>
              <a:t> flock </a:t>
            </a:r>
            <a:r>
              <a:rPr lang="en-US" sz="2400" b="1" dirty="0" smtClean="0"/>
              <a:t>{</a:t>
            </a:r>
          </a:p>
          <a:p>
            <a:pPr marL="400050" lvl="1" indent="0">
              <a:buNone/>
            </a:pPr>
            <a:r>
              <a:rPr lang="en-US" sz="2400" b="1" dirty="0" smtClean="0"/>
              <a:t>short </a:t>
            </a:r>
            <a:r>
              <a:rPr lang="en-US" sz="2400" b="1" dirty="0" err="1"/>
              <a:t>l_type</a:t>
            </a:r>
            <a:r>
              <a:rPr lang="en-US" sz="2400" b="1" dirty="0"/>
              <a:t>; /* what lock to be set or to unlock file */ </a:t>
            </a:r>
            <a:endParaRPr lang="en-US" sz="2400" b="1" dirty="0" smtClean="0"/>
          </a:p>
          <a:p>
            <a:pPr marL="400050" lvl="1" indent="0">
              <a:buNone/>
            </a:pPr>
            <a:r>
              <a:rPr lang="en-US" sz="2400" b="1" dirty="0" smtClean="0"/>
              <a:t>short </a:t>
            </a:r>
            <a:r>
              <a:rPr lang="en-US" sz="2400" b="1" dirty="0" err="1"/>
              <a:t>l_whence</a:t>
            </a:r>
            <a:r>
              <a:rPr lang="en-US" sz="2400" b="1" dirty="0"/>
              <a:t>; /* Reference address for the next field */ </a:t>
            </a:r>
            <a:endParaRPr lang="en-US" sz="2400" b="1" dirty="0" smtClean="0"/>
          </a:p>
          <a:p>
            <a:pPr marL="400050" lvl="1" indent="0">
              <a:buNone/>
            </a:pPr>
            <a:r>
              <a:rPr lang="en-US" sz="2400" b="1" dirty="0" err="1" smtClean="0"/>
              <a:t>off_t</a:t>
            </a:r>
            <a:r>
              <a:rPr lang="en-US" sz="2400" b="1" dirty="0" smtClean="0"/>
              <a:t> </a:t>
            </a:r>
            <a:r>
              <a:rPr lang="en-US" sz="2400" b="1" dirty="0" err="1"/>
              <a:t>l_start</a:t>
            </a:r>
            <a:r>
              <a:rPr lang="en-US" sz="2400" b="1" dirty="0"/>
              <a:t> ; /*offset from the </a:t>
            </a:r>
            <a:r>
              <a:rPr lang="en-US" sz="2400" b="1" dirty="0" err="1"/>
              <a:t>l_whence</a:t>
            </a:r>
            <a:r>
              <a:rPr lang="en-US" sz="2400" b="1" dirty="0"/>
              <a:t> reference </a:t>
            </a:r>
            <a:r>
              <a:rPr lang="en-US" sz="2400" b="1" dirty="0" err="1"/>
              <a:t>addr</a:t>
            </a:r>
            <a:r>
              <a:rPr lang="en-US" sz="2400" b="1" dirty="0"/>
              <a:t>*/ </a:t>
            </a:r>
            <a:endParaRPr lang="en-US" sz="2400" b="1" dirty="0" smtClean="0"/>
          </a:p>
          <a:p>
            <a:pPr marL="400050" lvl="1" indent="0">
              <a:buNone/>
            </a:pPr>
            <a:r>
              <a:rPr lang="en-US" sz="2400" b="1" dirty="0" err="1" smtClean="0"/>
              <a:t>off_t</a:t>
            </a:r>
            <a:r>
              <a:rPr lang="en-US" sz="2400" b="1" dirty="0" smtClean="0"/>
              <a:t> </a:t>
            </a:r>
            <a:r>
              <a:rPr lang="en-US" sz="2400" b="1" dirty="0" err="1"/>
              <a:t>l_len</a:t>
            </a:r>
            <a:r>
              <a:rPr lang="en-US" sz="2400" b="1" dirty="0"/>
              <a:t> ; /*how many bytes in the locked region */ </a:t>
            </a:r>
            <a:endParaRPr lang="en-US" sz="2400" b="1" dirty="0" smtClean="0"/>
          </a:p>
          <a:p>
            <a:pPr marL="400050" lvl="1" indent="0">
              <a:buNone/>
            </a:pPr>
            <a:r>
              <a:rPr lang="en-US" sz="2400" b="1" dirty="0" err="1" smtClean="0"/>
              <a:t>pid_t</a:t>
            </a:r>
            <a:r>
              <a:rPr lang="en-US" sz="2400" b="1" dirty="0" smtClean="0"/>
              <a:t> </a:t>
            </a:r>
            <a:r>
              <a:rPr lang="en-US" sz="2400" b="1" dirty="0" err="1"/>
              <a:t>l_pid</a:t>
            </a:r>
            <a:r>
              <a:rPr lang="en-US" sz="2400" b="1" dirty="0"/>
              <a:t> ; /*</a:t>
            </a:r>
            <a:r>
              <a:rPr lang="en-US" sz="2400" b="1" dirty="0" err="1"/>
              <a:t>pid</a:t>
            </a:r>
            <a:r>
              <a:rPr lang="en-US" sz="2400" b="1" dirty="0"/>
              <a:t> of a process which has locked the file */ }; </a:t>
            </a:r>
            <a:endParaRPr lang="en-US" sz="2400" dirty="0"/>
          </a:p>
          <a:p>
            <a:r>
              <a:rPr lang="en-US" sz="2800" dirty="0" smtClean="0"/>
              <a:t>The </a:t>
            </a:r>
            <a:r>
              <a:rPr lang="en-US" sz="2800" dirty="0" err="1"/>
              <a:t>l_type</a:t>
            </a:r>
            <a:r>
              <a:rPr lang="en-US" sz="2800" dirty="0"/>
              <a:t> field specifies the lock type to be set or unset. </a:t>
            </a:r>
          </a:p>
          <a:p>
            <a:pPr marL="0" indent="0">
              <a:buNone/>
            </a:pPr>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09898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676400"/>
            <a:ext cx="6168887"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45593" y="533400"/>
            <a:ext cx="8305800" cy="954107"/>
          </a:xfrm>
          <a:prstGeom prst="rect">
            <a:avLst/>
          </a:prstGeom>
        </p:spPr>
        <p:txBody>
          <a:bodyPr wrap="square">
            <a:spAutoFit/>
          </a:bodyPr>
          <a:lstStyle/>
          <a:p>
            <a:r>
              <a:rPr lang="en-US" sz="2800" dirty="0"/>
              <a:t>The possible values, which are defined in the &lt;</a:t>
            </a:r>
            <a:r>
              <a:rPr lang="en-US" sz="2800" dirty="0" err="1"/>
              <a:t>fcntl.h</a:t>
            </a:r>
            <a:r>
              <a:rPr lang="en-US" sz="2800" dirty="0"/>
              <a:t>&gt; header, and their uses are </a:t>
            </a:r>
          </a:p>
        </p:txBody>
      </p:sp>
      <p:sp>
        <p:nvSpPr>
          <p:cNvPr id="5" name="Rectangle 4"/>
          <p:cNvSpPr/>
          <p:nvPr/>
        </p:nvSpPr>
        <p:spPr>
          <a:xfrm>
            <a:off x="336068" y="3200400"/>
            <a:ext cx="8763000" cy="830997"/>
          </a:xfrm>
          <a:prstGeom prst="rect">
            <a:avLst/>
          </a:prstGeom>
        </p:spPr>
        <p:txBody>
          <a:bodyPr wrap="square">
            <a:spAutoFit/>
          </a:bodyPr>
          <a:lstStyle/>
          <a:p>
            <a:r>
              <a:rPr lang="en-US" sz="2400" dirty="0" smtClean="0"/>
              <a:t>The </a:t>
            </a:r>
            <a:r>
              <a:rPr lang="en-US" sz="2400" dirty="0" err="1"/>
              <a:t>l_whence</a:t>
            </a:r>
            <a:r>
              <a:rPr lang="en-US" sz="2400" dirty="0"/>
              <a:t>, </a:t>
            </a:r>
            <a:r>
              <a:rPr lang="en-US" sz="2400" dirty="0" err="1"/>
              <a:t>l_start</a:t>
            </a:r>
            <a:r>
              <a:rPr lang="en-US" sz="2400" dirty="0"/>
              <a:t> &amp; </a:t>
            </a:r>
            <a:r>
              <a:rPr lang="en-US" sz="2400" dirty="0" err="1"/>
              <a:t>l_len</a:t>
            </a:r>
            <a:r>
              <a:rPr lang="en-US" sz="2400" dirty="0"/>
              <a:t> define a region of a file to be locked or unlocked</a:t>
            </a:r>
            <a:r>
              <a:rPr lang="en-US" sz="2400" dirty="0" smtClean="0"/>
              <a:t>. The </a:t>
            </a:r>
            <a:r>
              <a:rPr lang="en-US" sz="2400" dirty="0"/>
              <a:t>possible values of </a:t>
            </a:r>
            <a:r>
              <a:rPr lang="en-US" sz="2400" dirty="0" err="1"/>
              <a:t>l_whence</a:t>
            </a:r>
            <a:r>
              <a:rPr lang="en-US" sz="2400" dirty="0"/>
              <a:t> and their uses are </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4343400"/>
            <a:ext cx="8117993" cy="1578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520814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algn="just"/>
            <a:r>
              <a:rPr lang="en-US" sz="2800" dirty="0" smtClean="0"/>
              <a:t>“</a:t>
            </a:r>
            <a:r>
              <a:rPr lang="en-US" sz="2800" b="1" dirty="0"/>
              <a:t>Exclusive </a:t>
            </a:r>
            <a:r>
              <a:rPr lang="en-US" sz="2800" b="1" dirty="0" smtClean="0"/>
              <a:t>lock</a:t>
            </a:r>
            <a:r>
              <a:rPr lang="en-US" sz="2800" dirty="0" smtClean="0"/>
              <a:t>” - The </a:t>
            </a:r>
            <a:r>
              <a:rPr lang="en-US" sz="2800" dirty="0"/>
              <a:t>intension of the write lock is to </a:t>
            </a:r>
            <a:r>
              <a:rPr lang="en-US" sz="2800" b="1" dirty="0"/>
              <a:t>prevent other processes from both reading and writing the locked region </a:t>
            </a:r>
            <a:r>
              <a:rPr lang="en-US" sz="2800" dirty="0"/>
              <a:t>while the process that sets the lock is modifying the region, so write lock is termed </a:t>
            </a:r>
            <a:r>
              <a:rPr lang="en-US" sz="2800" dirty="0" smtClean="0"/>
              <a:t>as </a:t>
            </a:r>
            <a:r>
              <a:rPr lang="en-US" sz="2800" b="1" dirty="0"/>
              <a:t>Exclusive lock</a:t>
            </a:r>
            <a:endParaRPr lang="en-US" sz="2800" dirty="0"/>
          </a:p>
          <a:p>
            <a:pPr algn="just"/>
            <a:r>
              <a:rPr lang="en-US" sz="2800" dirty="0"/>
              <a:t>The use of read lock is to prevent other processes from writing to the locked region while the process that sets the lock is reading data from the region. </a:t>
            </a:r>
          </a:p>
          <a:p>
            <a:pPr algn="just"/>
            <a:r>
              <a:rPr lang="en-US" sz="2800" dirty="0"/>
              <a:t>Other processes are allowed to lock and read data from the locked regions. Hence a </a:t>
            </a:r>
            <a:r>
              <a:rPr lang="en-US" sz="2800" b="1" dirty="0"/>
              <a:t>read lock is also called as “shared lock “. </a:t>
            </a:r>
          </a:p>
          <a:p>
            <a:pPr marL="0" indent="0" algn="just">
              <a:buNone/>
            </a:pPr>
            <a:endParaRPr lang="en-US" sz="2400" b="1"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14298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400800"/>
          </a:xfrm>
        </p:spPr>
        <p:txBody>
          <a:bodyPr>
            <a:noAutofit/>
          </a:bodyPr>
          <a:lstStyle/>
          <a:p>
            <a:pPr algn="just"/>
            <a:r>
              <a:rPr lang="en-US" sz="2400" dirty="0" smtClean="0"/>
              <a:t>File </a:t>
            </a:r>
            <a:r>
              <a:rPr lang="en-US" sz="2400" dirty="0"/>
              <a:t>lock may be </a:t>
            </a:r>
            <a:r>
              <a:rPr lang="en-US" sz="2400" b="1" dirty="0"/>
              <a:t>mandatory </a:t>
            </a:r>
            <a:r>
              <a:rPr lang="en-US" sz="2400" dirty="0"/>
              <a:t>if they are enforced by an operating system kernel. </a:t>
            </a:r>
          </a:p>
          <a:p>
            <a:pPr algn="just"/>
            <a:r>
              <a:rPr lang="en-US" sz="2400" dirty="0" smtClean="0"/>
              <a:t>If </a:t>
            </a:r>
            <a:r>
              <a:rPr lang="en-US" sz="2400" dirty="0"/>
              <a:t>a mandatory exclusive lock is set on a file</a:t>
            </a:r>
            <a:r>
              <a:rPr lang="en-US" sz="2400" b="1" dirty="0"/>
              <a:t>, no process can use the read or write system calls to access the data on the locked region</a:t>
            </a:r>
            <a:r>
              <a:rPr lang="en-US" sz="2400" dirty="0"/>
              <a:t>. </a:t>
            </a:r>
          </a:p>
          <a:p>
            <a:pPr algn="just"/>
            <a:r>
              <a:rPr lang="en-US" sz="2400" dirty="0" smtClean="0"/>
              <a:t>These </a:t>
            </a:r>
            <a:r>
              <a:rPr lang="en-US" sz="2400" dirty="0"/>
              <a:t>mechanisms can be used to </a:t>
            </a:r>
            <a:r>
              <a:rPr lang="en-US" sz="2400" b="1" dirty="0"/>
              <a:t>synchronize</a:t>
            </a:r>
            <a:r>
              <a:rPr lang="en-US" sz="2400" dirty="0"/>
              <a:t> reading and writing of shared files by multiple processes. </a:t>
            </a:r>
          </a:p>
          <a:p>
            <a:pPr algn="just"/>
            <a:r>
              <a:rPr lang="en-US" sz="2400" dirty="0" smtClean="0"/>
              <a:t>If </a:t>
            </a:r>
            <a:r>
              <a:rPr lang="en-US" sz="2400" dirty="0"/>
              <a:t>a process locks up a file, other processes that attempt to write to the locked regions are </a:t>
            </a:r>
            <a:r>
              <a:rPr lang="en-US" sz="2400" b="1" dirty="0"/>
              <a:t>blocked</a:t>
            </a:r>
            <a:r>
              <a:rPr lang="en-US" sz="2400" dirty="0"/>
              <a:t> until the former process releases its lock. </a:t>
            </a:r>
          </a:p>
          <a:p>
            <a:pPr algn="just"/>
            <a:r>
              <a:rPr lang="en-US" sz="2400" dirty="0" smtClean="0"/>
              <a:t>Problem </a:t>
            </a:r>
            <a:r>
              <a:rPr lang="en-US" sz="2400" dirty="0"/>
              <a:t>with mandatory lock is – if a </a:t>
            </a:r>
            <a:r>
              <a:rPr lang="en-US" sz="2400" b="1" dirty="0"/>
              <a:t>runaway</a:t>
            </a:r>
            <a:r>
              <a:rPr lang="en-US" sz="2400" dirty="0"/>
              <a:t> process sets a mandatory exclusive lock on a file and never unlocks it, then, no other process can access the locked region of the file until the runway process is killed or the system has to be rebooted. </a:t>
            </a:r>
            <a:r>
              <a:rPr lang="en-US" sz="1800" dirty="0" smtClean="0"/>
              <a:t> </a:t>
            </a:r>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569285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20200" cy="7315200"/>
          </a:xfrm>
        </p:spPr>
        <p:txBody>
          <a:bodyPr>
            <a:noAutofit/>
          </a:bodyPr>
          <a:lstStyle/>
          <a:p>
            <a:pPr marL="171450" indent="-171450"/>
            <a:r>
              <a:rPr lang="en-US" sz="2400" dirty="0" smtClean="0"/>
              <a:t>To </a:t>
            </a:r>
            <a:r>
              <a:rPr lang="en-US" sz="2400" dirty="0"/>
              <a:t>make use of </a:t>
            </a:r>
            <a:r>
              <a:rPr lang="en-US" sz="2400" b="1" dirty="0"/>
              <a:t>advisory locks</a:t>
            </a:r>
            <a:r>
              <a:rPr lang="en-US" sz="2400" dirty="0"/>
              <a:t>, process that manipulate the same file must </a:t>
            </a:r>
            <a:r>
              <a:rPr lang="en-US" sz="2400" b="1" dirty="0"/>
              <a:t>co-operate</a:t>
            </a:r>
            <a:r>
              <a:rPr lang="en-US" sz="2400" dirty="0"/>
              <a:t> such that they follow the given below procedure for every read or write operation to the file. </a:t>
            </a:r>
          </a:p>
          <a:p>
            <a:pPr marL="114300" lvl="1" indent="-114300">
              <a:buNone/>
            </a:pPr>
            <a:r>
              <a:rPr lang="en-US" sz="1800" dirty="0"/>
              <a:t>1. </a:t>
            </a:r>
            <a:r>
              <a:rPr lang="en-US" sz="2000" dirty="0"/>
              <a:t>Try to set a lock at the region to be accesses. If this fails, a process can either wait for the lock request to become successful. </a:t>
            </a:r>
            <a:endParaRPr lang="en-US" sz="2000" dirty="0" smtClean="0"/>
          </a:p>
          <a:p>
            <a:pPr marL="114300" lvl="1" indent="-114300">
              <a:buNone/>
            </a:pPr>
            <a:r>
              <a:rPr lang="en-US" sz="2000" dirty="0" smtClean="0"/>
              <a:t>2</a:t>
            </a:r>
            <a:r>
              <a:rPr lang="en-US" sz="2000" dirty="0"/>
              <a:t>. After a lock is acquired successfully, read or write the locked region. </a:t>
            </a:r>
            <a:endParaRPr lang="en-US" sz="2000" dirty="0" smtClean="0"/>
          </a:p>
          <a:p>
            <a:pPr marL="114300" lvl="1" indent="-114300">
              <a:buNone/>
            </a:pPr>
            <a:r>
              <a:rPr lang="en-US" sz="2000" dirty="0" smtClean="0"/>
              <a:t>3</a:t>
            </a:r>
            <a:r>
              <a:rPr lang="en-US" sz="2000" dirty="0"/>
              <a:t>. Release the lock. </a:t>
            </a:r>
          </a:p>
          <a:p>
            <a:pPr marL="114300" indent="-114300"/>
            <a:r>
              <a:rPr lang="en-US" sz="2400" dirty="0" smtClean="0"/>
              <a:t>If </a:t>
            </a:r>
            <a:r>
              <a:rPr lang="en-US" sz="2400" dirty="0"/>
              <a:t>a process sets a read lock on a file, for example from address 0 to 256, then sets a write lock on the file from address 0 to 512, the process will own only one write lock on the file from 0 to 512, the previous read lock from 0 to 256 is now covered by the write lock and the process does not own two locks on the region from 0 to 256. This process is called “</a:t>
            </a:r>
            <a:r>
              <a:rPr lang="en-US" sz="2400" b="1" dirty="0"/>
              <a:t>Lock Promotion</a:t>
            </a:r>
            <a:r>
              <a:rPr lang="en-US" sz="2400" dirty="0"/>
              <a:t>”. </a:t>
            </a:r>
          </a:p>
          <a:p>
            <a:pPr marL="114300" indent="-114300"/>
            <a:r>
              <a:rPr lang="en-US" sz="2400" dirty="0" smtClean="0"/>
              <a:t>Furthermore</a:t>
            </a:r>
            <a:r>
              <a:rPr lang="en-US" sz="2400" dirty="0"/>
              <a:t>, if a process now unblocks the file from 128 to 480, it will own two write locks on the file: one from 0 to 127 and the other from 481 to 512. This process is called “</a:t>
            </a:r>
            <a:r>
              <a:rPr lang="en-US" sz="2400" b="1" dirty="0"/>
              <a:t>Lock Splitting</a:t>
            </a:r>
            <a:r>
              <a:rPr lang="en-US" sz="2400" dirty="0"/>
              <a:t>”. </a:t>
            </a:r>
          </a:p>
          <a:p>
            <a:pPr marL="114300" indent="-114300"/>
            <a:r>
              <a:rPr lang="en-US" sz="2400" dirty="0" smtClean="0"/>
              <a:t>UNIX </a:t>
            </a:r>
            <a:r>
              <a:rPr lang="en-US" sz="2400" dirty="0"/>
              <a:t>systems provide </a:t>
            </a:r>
            <a:r>
              <a:rPr lang="en-US" sz="2400" dirty="0" err="1"/>
              <a:t>fcntl</a:t>
            </a:r>
            <a:r>
              <a:rPr lang="en-US" sz="2400" dirty="0"/>
              <a:t> function to support file </a:t>
            </a:r>
            <a:r>
              <a:rPr lang="en-US" sz="2400" dirty="0" smtClean="0"/>
              <a:t>locking to </a:t>
            </a:r>
            <a:r>
              <a:rPr lang="en-US" sz="2400" dirty="0"/>
              <a:t>impose read or write locks on either a region or an entire file.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209033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Example Program #include &lt;</a:t>
            </a:r>
            <a:r>
              <a:rPr lang="en-US" b="1" dirty="0" err="1"/>
              <a:t>unistd.h</a:t>
            </a:r>
            <a:r>
              <a:rPr lang="en-US" b="1" dirty="0"/>
              <a:t>&gt; #include&lt;</a:t>
            </a:r>
            <a:r>
              <a:rPr lang="en-US" b="1" dirty="0" err="1"/>
              <a:t>fcntl.h</a:t>
            </a:r>
            <a:r>
              <a:rPr lang="en-US" b="1" dirty="0"/>
              <a:t>&gt; </a:t>
            </a:r>
            <a:r>
              <a:rPr lang="en-US" b="1" dirty="0" err="1"/>
              <a:t>int</a:t>
            </a:r>
            <a:r>
              <a:rPr lang="en-US" b="1" dirty="0"/>
              <a:t> main ( )</a:t>
            </a:r>
            <a:endParaRPr lang="en-US" dirty="0"/>
          </a:p>
          <a:p>
            <a:pPr marL="400050" lvl="1" indent="0">
              <a:buNone/>
            </a:pPr>
            <a:r>
              <a:rPr lang="en-US" sz="3000" b="1" dirty="0"/>
              <a:t>{</a:t>
            </a:r>
            <a:endParaRPr lang="en-US" sz="3000" dirty="0"/>
          </a:p>
          <a:p>
            <a:pPr marL="400050" lvl="1" indent="0">
              <a:buNone/>
            </a:pPr>
            <a:r>
              <a:rPr lang="en-US" sz="3000" b="1" dirty="0" err="1"/>
              <a:t>int</a:t>
            </a:r>
            <a:r>
              <a:rPr lang="en-US" sz="3000" b="1" dirty="0"/>
              <a:t> </a:t>
            </a:r>
            <a:r>
              <a:rPr lang="en-US" sz="3000" b="1" dirty="0" err="1"/>
              <a:t>fd</a:t>
            </a:r>
            <a:r>
              <a:rPr lang="en-US" sz="3000" b="1" dirty="0"/>
              <a:t>;</a:t>
            </a:r>
            <a:endParaRPr lang="en-US" sz="3000" dirty="0"/>
          </a:p>
          <a:p>
            <a:pPr marL="400050" lvl="1" indent="0">
              <a:buNone/>
            </a:pPr>
            <a:r>
              <a:rPr lang="en-US" sz="3000" b="1" dirty="0" err="1"/>
              <a:t>struct</a:t>
            </a:r>
            <a:r>
              <a:rPr lang="en-US" sz="3000" b="1" dirty="0"/>
              <a:t> flock lock; </a:t>
            </a:r>
            <a:endParaRPr lang="en-US" sz="3000" b="1" dirty="0" smtClean="0"/>
          </a:p>
          <a:p>
            <a:pPr marL="400050" lvl="1" indent="0">
              <a:buNone/>
            </a:pPr>
            <a:r>
              <a:rPr lang="en-US" sz="3000" b="1" dirty="0" err="1" smtClean="0"/>
              <a:t>fd</a:t>
            </a:r>
            <a:r>
              <a:rPr lang="en-US" sz="3000" b="1" dirty="0" smtClean="0"/>
              <a:t>=open(“</a:t>
            </a:r>
            <a:r>
              <a:rPr lang="en-US" sz="3000" b="1" dirty="0" err="1" smtClean="0"/>
              <a:t>Hello.txt”,</a:t>
            </a:r>
            <a:r>
              <a:rPr lang="en-US" sz="3000" b="1" dirty="0" err="1"/>
              <a:t>O_RDONLY</a:t>
            </a:r>
            <a:r>
              <a:rPr lang="en-US" sz="3000" b="1" dirty="0" smtClean="0"/>
              <a:t>);</a:t>
            </a:r>
          </a:p>
          <a:p>
            <a:pPr marL="400050" lvl="1" indent="0">
              <a:buNone/>
            </a:pPr>
            <a:r>
              <a:rPr lang="en-US" sz="3000" b="1" dirty="0" err="1" smtClean="0"/>
              <a:t>lock.l_type</a:t>
            </a:r>
            <a:r>
              <a:rPr lang="en-US" sz="3000" b="1" dirty="0" smtClean="0"/>
              <a:t>=F_RDLCK</a:t>
            </a:r>
            <a:r>
              <a:rPr lang="en-US" sz="3000" b="1" dirty="0"/>
              <a:t>; </a:t>
            </a:r>
            <a:endParaRPr lang="en-US" sz="3000" b="1" dirty="0" smtClean="0"/>
          </a:p>
          <a:p>
            <a:pPr marL="400050" lvl="1" indent="0">
              <a:buNone/>
            </a:pPr>
            <a:r>
              <a:rPr lang="en-US" sz="3000" b="1" dirty="0" err="1" smtClean="0"/>
              <a:t>lock.l_whence</a:t>
            </a:r>
            <a:r>
              <a:rPr lang="en-US" sz="3000" b="1" dirty="0" smtClean="0"/>
              <a:t>=0</a:t>
            </a:r>
            <a:r>
              <a:rPr lang="en-US" sz="3000" b="1" dirty="0"/>
              <a:t>; </a:t>
            </a:r>
            <a:endParaRPr lang="en-US" sz="3000" b="1" dirty="0" smtClean="0"/>
          </a:p>
          <a:p>
            <a:pPr marL="400050" lvl="1" indent="0">
              <a:buNone/>
            </a:pPr>
            <a:r>
              <a:rPr lang="en-US" sz="3000" b="1" dirty="0" err="1" smtClean="0"/>
              <a:t>lock.l_start</a:t>
            </a:r>
            <a:r>
              <a:rPr lang="en-US" sz="3000" b="1" dirty="0" smtClean="0"/>
              <a:t>=10</a:t>
            </a:r>
            <a:r>
              <a:rPr lang="en-US" sz="3000" b="1" dirty="0"/>
              <a:t>; </a:t>
            </a:r>
            <a:endParaRPr lang="en-US" sz="3000" b="1" dirty="0" smtClean="0"/>
          </a:p>
          <a:p>
            <a:pPr marL="400050" lvl="1" indent="0">
              <a:buNone/>
            </a:pPr>
            <a:r>
              <a:rPr lang="en-US" sz="3000" b="1" dirty="0" err="1" smtClean="0"/>
              <a:t>lock.l_len</a:t>
            </a:r>
            <a:r>
              <a:rPr lang="en-US" sz="3000" b="1" dirty="0" smtClean="0"/>
              <a:t>=15;</a:t>
            </a:r>
          </a:p>
          <a:p>
            <a:pPr marL="400050" lvl="1" indent="0">
              <a:buNone/>
            </a:pPr>
            <a:r>
              <a:rPr lang="en-US" sz="3000" b="1" dirty="0" err="1" smtClean="0"/>
              <a:t>fcntl</a:t>
            </a:r>
            <a:r>
              <a:rPr lang="en-US" sz="3000" b="1" dirty="0" smtClean="0"/>
              <a:t>(</a:t>
            </a:r>
            <a:r>
              <a:rPr lang="en-US" sz="3000" b="1" dirty="0" err="1" smtClean="0"/>
              <a:t>fd,F_SETLK</a:t>
            </a:r>
            <a:r>
              <a:rPr lang="en-US" sz="3000" b="1" dirty="0" err="1"/>
              <a:t>,&amp;lock</a:t>
            </a:r>
            <a:r>
              <a:rPr lang="en-US" sz="3000" b="1" dirty="0"/>
              <a:t>);</a:t>
            </a:r>
            <a:endParaRPr lang="en-US" sz="3000" dirty="0"/>
          </a:p>
          <a:p>
            <a:pPr marL="400050" lvl="1" indent="0">
              <a:buNone/>
            </a:pPr>
            <a:r>
              <a:rPr lang="en-US" sz="3000" b="1" dirty="0" smtClean="0"/>
              <a:t>}</a:t>
            </a:r>
            <a:endParaRPr lang="en-US" sz="3000" dirty="0"/>
          </a:p>
          <a:p>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36398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Directory File API’s </a:t>
            </a:r>
            <a:r>
              <a:rPr lang="en-US" dirty="0"/>
              <a:t/>
            </a:r>
            <a:br>
              <a:rPr lang="en-US" dirty="0"/>
            </a:br>
            <a:endParaRPr lang="en-US" dirty="0"/>
          </a:p>
        </p:txBody>
      </p:sp>
      <p:sp>
        <p:nvSpPr>
          <p:cNvPr id="3" name="Content Placeholder 2"/>
          <p:cNvSpPr>
            <a:spLocks noGrp="1"/>
          </p:cNvSpPr>
          <p:nvPr>
            <p:ph idx="1"/>
          </p:nvPr>
        </p:nvSpPr>
        <p:spPr>
          <a:xfrm>
            <a:off x="231120" y="762000"/>
            <a:ext cx="8229600" cy="1676400"/>
          </a:xfrm>
        </p:spPr>
        <p:txBody>
          <a:bodyPr>
            <a:normAutofit/>
          </a:bodyPr>
          <a:lstStyle/>
          <a:p>
            <a:r>
              <a:rPr lang="en-US" sz="2000" dirty="0" smtClean="0"/>
              <a:t>A </a:t>
            </a:r>
            <a:r>
              <a:rPr lang="en-US" sz="2000" dirty="0"/>
              <a:t>Directory file is a </a:t>
            </a:r>
            <a:r>
              <a:rPr lang="en-US" sz="2000" b="1" dirty="0"/>
              <a:t>record-oriented file</a:t>
            </a:r>
            <a:r>
              <a:rPr lang="en-US" sz="2000" dirty="0"/>
              <a:t>, where each record stores a file name and the </a:t>
            </a:r>
            <a:r>
              <a:rPr lang="en-US" sz="2000" dirty="0" err="1"/>
              <a:t>inode</a:t>
            </a:r>
            <a:r>
              <a:rPr lang="en-US" sz="2000" dirty="0"/>
              <a:t> number of a file that resides in that directory. </a:t>
            </a:r>
          </a:p>
          <a:p>
            <a:r>
              <a:rPr lang="en-US" sz="2000" dirty="0" smtClean="0"/>
              <a:t>Directories </a:t>
            </a:r>
            <a:r>
              <a:rPr lang="en-US" sz="2000" dirty="0"/>
              <a:t>are created with the </a:t>
            </a:r>
            <a:r>
              <a:rPr lang="en-US" sz="2000" dirty="0" err="1"/>
              <a:t>mkdir</a:t>
            </a:r>
            <a:r>
              <a:rPr lang="en-US" sz="2000" dirty="0"/>
              <a:t> API and deleted with the </a:t>
            </a:r>
            <a:r>
              <a:rPr lang="en-US" sz="2000" dirty="0" err="1"/>
              <a:t>rmdir</a:t>
            </a:r>
            <a:r>
              <a:rPr lang="en-US" sz="2000" dirty="0"/>
              <a:t> API. </a:t>
            </a:r>
          </a:p>
          <a:p>
            <a:r>
              <a:rPr lang="en-US" sz="2000" dirty="0" smtClean="0"/>
              <a:t>The </a:t>
            </a:r>
            <a:r>
              <a:rPr lang="en-US" sz="2000" dirty="0"/>
              <a:t>prototype of </a:t>
            </a:r>
            <a:r>
              <a:rPr lang="en-US" sz="2000" dirty="0" err="1"/>
              <a:t>mkdir</a:t>
            </a:r>
            <a:r>
              <a:rPr lang="en-US" sz="2000" dirty="0"/>
              <a:t> is </a:t>
            </a:r>
          </a:p>
          <a:p>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2209800"/>
            <a:ext cx="777744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52400" y="3524250"/>
            <a:ext cx="8991600" cy="1938992"/>
          </a:xfrm>
          <a:prstGeom prst="rect">
            <a:avLst/>
          </a:prstGeom>
        </p:spPr>
        <p:txBody>
          <a:bodyPr wrap="square">
            <a:spAutoFit/>
          </a:bodyPr>
          <a:lstStyle/>
          <a:p>
            <a:r>
              <a:rPr lang="en-US" sz="2400" dirty="0" smtClean="0"/>
              <a:t>The </a:t>
            </a:r>
            <a:r>
              <a:rPr lang="en-US" sz="2400" dirty="0"/>
              <a:t>first argument is the path name of a directory file to be created. </a:t>
            </a:r>
          </a:p>
          <a:p>
            <a:pPr marL="342900" indent="-342900" algn="just">
              <a:buFont typeface="Arial" pitchFamily="34" charset="0"/>
              <a:buChar char="•"/>
            </a:pPr>
            <a:r>
              <a:rPr lang="en-US" sz="2400" dirty="0" smtClean="0"/>
              <a:t>The </a:t>
            </a:r>
            <a:r>
              <a:rPr lang="en-US" sz="2400" dirty="0"/>
              <a:t>second argument mode, specifies the </a:t>
            </a:r>
            <a:r>
              <a:rPr lang="en-US" sz="2400" b="1" dirty="0"/>
              <a:t>access permission </a:t>
            </a:r>
            <a:r>
              <a:rPr lang="en-US" sz="2400" dirty="0"/>
              <a:t>for the owner, groups and others to be assigned to the file. This function creates a new empty directory. </a:t>
            </a:r>
          </a:p>
          <a:p>
            <a:pPr marL="342900" indent="-342900" algn="just">
              <a:buFont typeface="Arial" pitchFamily="34" charset="0"/>
              <a:buChar char="•"/>
            </a:pPr>
            <a:r>
              <a:rPr lang="en-US" sz="2400" dirty="0" smtClean="0"/>
              <a:t>The </a:t>
            </a:r>
            <a:r>
              <a:rPr lang="en-US" sz="2400" dirty="0"/>
              <a:t>entries for “.” and “..” are automatically created. </a:t>
            </a:r>
          </a:p>
        </p:txBody>
      </p:sp>
      <p:sp>
        <p:nvSpPr>
          <p:cNvPr id="5" name="Rectangle 4"/>
          <p:cNvSpPr/>
          <p:nvPr/>
        </p:nvSpPr>
        <p:spPr>
          <a:xfrm>
            <a:off x="152400" y="5501342"/>
            <a:ext cx="8686800" cy="1200329"/>
          </a:xfrm>
          <a:prstGeom prst="rect">
            <a:avLst/>
          </a:prstGeom>
        </p:spPr>
        <p:txBody>
          <a:bodyPr wrap="square">
            <a:spAutoFit/>
          </a:bodyPr>
          <a:lstStyle/>
          <a:p>
            <a:pPr marL="342900" indent="-342900">
              <a:buFont typeface="Arial" pitchFamily="34" charset="0"/>
              <a:buChar char="•"/>
            </a:pPr>
            <a:r>
              <a:rPr lang="en-US" sz="2400" dirty="0"/>
              <a:t>To allow a process to scan directories in a file system independent manner, a directory record is defined as </a:t>
            </a:r>
            <a:r>
              <a:rPr lang="en-US" sz="2400" b="1" i="1" dirty="0" err="1"/>
              <a:t>struct</a:t>
            </a:r>
            <a:r>
              <a:rPr lang="en-US" sz="2400" b="1" i="1" dirty="0"/>
              <a:t> </a:t>
            </a:r>
            <a:r>
              <a:rPr lang="en-US" sz="2400" b="1" i="1" dirty="0" err="1"/>
              <a:t>dirent</a:t>
            </a:r>
            <a:r>
              <a:rPr lang="en-US" sz="2400" b="1" i="1" dirty="0"/>
              <a:t> </a:t>
            </a:r>
            <a:r>
              <a:rPr lang="en-US" sz="2400" dirty="0"/>
              <a:t>in the &lt;</a:t>
            </a:r>
            <a:r>
              <a:rPr lang="en-US" sz="2400" dirty="0" err="1"/>
              <a:t>dirent.h</a:t>
            </a:r>
            <a:r>
              <a:rPr lang="en-US" sz="2400" dirty="0"/>
              <a:t>&gt; header for UNIX. </a:t>
            </a:r>
          </a:p>
        </p:txBody>
      </p:sp>
      <p:sp>
        <p:nvSpPr>
          <p:cNvPr id="7" name="Footer Placeholder 6"/>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31525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382000" cy="761999"/>
          </a:xfrm>
        </p:spPr>
        <p:txBody>
          <a:bodyPr>
            <a:normAutofit/>
          </a:bodyPr>
          <a:lstStyle/>
          <a:p>
            <a:r>
              <a:rPr lang="en-US" sz="2000" dirty="0" smtClean="0"/>
              <a:t>Some </a:t>
            </a:r>
            <a:r>
              <a:rPr lang="en-US" sz="2000" dirty="0"/>
              <a:t>of the functions that are defined for directory file operations in the above header are </a:t>
            </a:r>
          </a:p>
          <a:p>
            <a:endParaRPr 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457200"/>
            <a:ext cx="7400925" cy="1000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0" y="2209800"/>
            <a:ext cx="4724400" cy="4623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1598893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77000"/>
          </a:xfrm>
        </p:spPr>
        <p:txBody>
          <a:bodyPr>
            <a:normAutofit/>
          </a:bodyPr>
          <a:lstStyle/>
          <a:p>
            <a:r>
              <a:rPr lang="en-US" dirty="0" smtClean="0"/>
              <a:t>The </a:t>
            </a:r>
            <a:r>
              <a:rPr lang="en-US" dirty="0"/>
              <a:t>uses of these functions are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350" y="685800"/>
            <a:ext cx="8573987"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609600" y="3116045"/>
            <a:ext cx="7687930" cy="830997"/>
          </a:xfrm>
          <a:prstGeom prst="rect">
            <a:avLst/>
          </a:prstGeom>
        </p:spPr>
        <p:txBody>
          <a:bodyPr wrap="square">
            <a:spAutoFit/>
          </a:bodyPr>
          <a:lstStyle/>
          <a:p>
            <a:r>
              <a:rPr lang="en-US" sz="2400" dirty="0"/>
              <a:t>An empty directory is deleted with the </a:t>
            </a:r>
            <a:r>
              <a:rPr lang="en-US" sz="2400" dirty="0" err="1"/>
              <a:t>rmdir</a:t>
            </a:r>
            <a:r>
              <a:rPr lang="en-US" sz="2400" dirty="0"/>
              <a:t> API. </a:t>
            </a:r>
            <a:r>
              <a:rPr lang="en-US" sz="2400" dirty="0" smtClean="0"/>
              <a:t>The prototype </a:t>
            </a:r>
            <a:r>
              <a:rPr lang="en-US" sz="2400" dirty="0"/>
              <a:t>of </a:t>
            </a:r>
            <a:r>
              <a:rPr lang="en-US" sz="2400" dirty="0" err="1"/>
              <a:t>rmdir</a:t>
            </a:r>
            <a:r>
              <a:rPr lang="en-US" sz="2400" dirty="0"/>
              <a:t> is </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8068" y="4038600"/>
            <a:ext cx="6959132"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48930" y="4953000"/>
            <a:ext cx="7848600" cy="1200329"/>
          </a:xfrm>
          <a:prstGeom prst="rect">
            <a:avLst/>
          </a:prstGeom>
        </p:spPr>
        <p:txBody>
          <a:bodyPr wrap="square">
            <a:spAutoFit/>
          </a:bodyPr>
          <a:lstStyle/>
          <a:p>
            <a:pPr algn="just"/>
            <a:r>
              <a:rPr lang="en-US" sz="2400" dirty="0"/>
              <a:t>If the link count of the directory becomes 0, with the call and no other process has the directory open then the space occupied by the directory is freed. </a:t>
            </a:r>
          </a:p>
        </p:txBody>
      </p:sp>
      <p:sp>
        <p:nvSpPr>
          <p:cNvPr id="7" name="Footer Placeholder 6"/>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15093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1143000"/>
          </a:xfrm>
        </p:spPr>
        <p:txBody>
          <a:bodyPr/>
          <a:lstStyle/>
          <a:p>
            <a:r>
              <a:rPr lang="en-US" b="1" dirty="0" smtClean="0"/>
              <a:t>Open()</a:t>
            </a:r>
            <a:endParaRPr lang="en-US" dirty="0"/>
          </a:p>
        </p:txBody>
      </p:sp>
      <p:sp>
        <p:nvSpPr>
          <p:cNvPr id="3" name="Content Placeholder 2"/>
          <p:cNvSpPr>
            <a:spLocks noGrp="1"/>
          </p:cNvSpPr>
          <p:nvPr>
            <p:ph idx="1"/>
          </p:nvPr>
        </p:nvSpPr>
        <p:spPr>
          <a:xfrm>
            <a:off x="165166" y="1103312"/>
            <a:ext cx="8991600" cy="5754688"/>
          </a:xfrm>
        </p:spPr>
        <p:txBody>
          <a:bodyPr>
            <a:normAutofit/>
          </a:bodyPr>
          <a:lstStyle/>
          <a:p>
            <a:r>
              <a:rPr lang="en-US" dirty="0" smtClean="0"/>
              <a:t>This </a:t>
            </a:r>
            <a:r>
              <a:rPr lang="en-US" dirty="0"/>
              <a:t>is used to establish a connection between a process and a file i.e. it is used to </a:t>
            </a:r>
            <a:r>
              <a:rPr lang="en-US" b="1" dirty="0"/>
              <a:t>open an existing file for data transfer function or else it may be also be used to create a new file. </a:t>
            </a:r>
          </a:p>
          <a:p>
            <a:r>
              <a:rPr lang="en-US" dirty="0" smtClean="0"/>
              <a:t>The </a:t>
            </a:r>
            <a:r>
              <a:rPr lang="en-US" dirty="0"/>
              <a:t>returned value of the open system call is the </a:t>
            </a:r>
            <a:r>
              <a:rPr lang="en-US" b="1" dirty="0"/>
              <a:t>file descriptor (row number of the file table), which contains the </a:t>
            </a:r>
            <a:r>
              <a:rPr lang="en-US" b="1" dirty="0" err="1"/>
              <a:t>inode</a:t>
            </a:r>
            <a:r>
              <a:rPr lang="en-US" b="1" dirty="0"/>
              <a:t> information</a:t>
            </a:r>
            <a:r>
              <a:rPr lang="en-US" dirty="0"/>
              <a:t>. </a:t>
            </a:r>
          </a:p>
          <a:p>
            <a:r>
              <a:rPr lang="en-US" dirty="0" smtClean="0"/>
              <a:t>The </a:t>
            </a:r>
            <a:r>
              <a:rPr lang="en-US" dirty="0"/>
              <a:t>prototype of open function is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932" y="5334000"/>
            <a:ext cx="8966068"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314821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781800"/>
          </a:xfrm>
        </p:spPr>
        <p:txBody>
          <a:bodyPr>
            <a:noAutofit/>
          </a:bodyPr>
          <a:lstStyle/>
          <a:p>
            <a:pPr fontAlgn="base"/>
            <a:r>
              <a:rPr lang="en-US" sz="1600" dirty="0"/>
              <a:t>// C program to create a folder </a:t>
            </a:r>
          </a:p>
          <a:p>
            <a:pPr marL="0" indent="0" fontAlgn="base">
              <a:buNone/>
            </a:pPr>
            <a:r>
              <a:rPr lang="en-US" sz="1600" dirty="0"/>
              <a:t>#include &lt;</a:t>
            </a:r>
            <a:r>
              <a:rPr lang="en-US" sz="1600" dirty="0" err="1"/>
              <a:t>conio.h</a:t>
            </a:r>
            <a:r>
              <a:rPr lang="en-US" sz="1600" dirty="0"/>
              <a:t>&gt; </a:t>
            </a:r>
          </a:p>
          <a:p>
            <a:pPr marL="0" indent="0" fontAlgn="base">
              <a:buNone/>
            </a:pPr>
            <a:r>
              <a:rPr lang="en-US" sz="1600" dirty="0"/>
              <a:t>#include &lt;sys/</a:t>
            </a:r>
            <a:r>
              <a:rPr lang="en-US" sz="1600" dirty="0" err="1"/>
              <a:t>types.h</a:t>
            </a:r>
            <a:r>
              <a:rPr lang="en-US" sz="1600" dirty="0"/>
              <a:t>&gt; </a:t>
            </a:r>
          </a:p>
          <a:p>
            <a:pPr marL="0" indent="0" fontAlgn="base">
              <a:buNone/>
            </a:pPr>
            <a:r>
              <a:rPr lang="en-US" sz="1600" dirty="0"/>
              <a:t>#include &lt;sys/</a:t>
            </a:r>
            <a:r>
              <a:rPr lang="en-US" sz="1600" dirty="0" err="1"/>
              <a:t>stat.h</a:t>
            </a:r>
            <a:r>
              <a:rPr lang="en-US" sz="1600" dirty="0"/>
              <a:t>&gt; </a:t>
            </a:r>
          </a:p>
          <a:p>
            <a:pPr marL="0" indent="0" fontAlgn="base">
              <a:buNone/>
            </a:pPr>
            <a:r>
              <a:rPr lang="en-US" sz="1600" dirty="0"/>
              <a:t>#include &lt;</a:t>
            </a:r>
            <a:r>
              <a:rPr lang="en-US" sz="1600" dirty="0" err="1"/>
              <a:t>unistd.h</a:t>
            </a:r>
            <a:r>
              <a:rPr lang="en-US" sz="1600" dirty="0"/>
              <a:t>&gt; </a:t>
            </a:r>
          </a:p>
          <a:p>
            <a:pPr marL="0" indent="0" fontAlgn="base">
              <a:buNone/>
            </a:pPr>
            <a:r>
              <a:rPr lang="en-US" sz="1600" dirty="0"/>
              <a:t>#include &lt;</a:t>
            </a:r>
            <a:r>
              <a:rPr lang="en-US" sz="1600" dirty="0" err="1"/>
              <a:t>stdio.h</a:t>
            </a:r>
            <a:r>
              <a:rPr lang="en-US" sz="1600" dirty="0"/>
              <a:t>&gt; </a:t>
            </a:r>
          </a:p>
          <a:p>
            <a:pPr marL="0" indent="0" fontAlgn="base">
              <a:buNone/>
            </a:pPr>
            <a:r>
              <a:rPr lang="en-US" sz="1600" dirty="0"/>
              <a:t>#include &lt;</a:t>
            </a:r>
            <a:r>
              <a:rPr lang="en-US" sz="1600" dirty="0" err="1"/>
              <a:t>stdlib.h</a:t>
            </a:r>
            <a:r>
              <a:rPr lang="en-US" sz="1600" dirty="0"/>
              <a:t>&gt; </a:t>
            </a:r>
          </a:p>
          <a:p>
            <a:pPr marL="0" indent="0" fontAlgn="base">
              <a:buNone/>
            </a:pPr>
            <a:r>
              <a:rPr lang="en-US" sz="1600" dirty="0"/>
              <a:t>  </a:t>
            </a:r>
            <a:r>
              <a:rPr lang="en-US" sz="1600" dirty="0" smtClean="0"/>
              <a:t>void </a:t>
            </a:r>
            <a:r>
              <a:rPr lang="en-US" sz="1600" dirty="0"/>
              <a:t>main() </a:t>
            </a:r>
          </a:p>
          <a:p>
            <a:pPr marL="0" indent="0" fontAlgn="base">
              <a:buNone/>
            </a:pPr>
            <a:r>
              <a:rPr lang="en-US" sz="1600" dirty="0"/>
              <a:t>{ </a:t>
            </a:r>
          </a:p>
          <a:p>
            <a:pPr marL="0" indent="0" fontAlgn="base">
              <a:buNone/>
            </a:pPr>
            <a:r>
              <a:rPr lang="en-US" sz="1600" dirty="0"/>
              <a:t>    </a:t>
            </a:r>
            <a:r>
              <a:rPr lang="en-US" sz="1600" dirty="0" err="1"/>
              <a:t>int</a:t>
            </a:r>
            <a:r>
              <a:rPr lang="en-US" sz="1600" dirty="0"/>
              <a:t> check; </a:t>
            </a:r>
          </a:p>
          <a:p>
            <a:pPr marL="0" indent="0" fontAlgn="base">
              <a:buNone/>
            </a:pPr>
            <a:r>
              <a:rPr lang="en-US" sz="1600" dirty="0"/>
              <a:t>    char* </a:t>
            </a:r>
            <a:r>
              <a:rPr lang="en-US" sz="1600" dirty="0" err="1"/>
              <a:t>dirname</a:t>
            </a:r>
            <a:r>
              <a:rPr lang="en-US" sz="1600" dirty="0"/>
              <a:t> = </a:t>
            </a:r>
            <a:r>
              <a:rPr lang="en-US" sz="1600" dirty="0" smtClean="0"/>
              <a:t>“UNIX"; </a:t>
            </a:r>
            <a:endParaRPr lang="en-US" sz="1600" dirty="0"/>
          </a:p>
          <a:p>
            <a:pPr marL="0" indent="0" fontAlgn="base">
              <a:buNone/>
            </a:pPr>
            <a:r>
              <a:rPr lang="en-US" sz="1600" dirty="0"/>
              <a:t>    </a:t>
            </a:r>
            <a:r>
              <a:rPr lang="en-US" sz="1600" dirty="0" err="1"/>
              <a:t>clrscr</a:t>
            </a:r>
            <a:r>
              <a:rPr lang="en-US" sz="1600" dirty="0"/>
              <a:t>(); </a:t>
            </a:r>
          </a:p>
          <a:p>
            <a:pPr marL="0" indent="0" fontAlgn="base">
              <a:buNone/>
            </a:pPr>
            <a:r>
              <a:rPr lang="en-US" sz="1600" dirty="0"/>
              <a:t>      check = </a:t>
            </a:r>
            <a:r>
              <a:rPr lang="en-US" sz="1600" dirty="0" err="1"/>
              <a:t>mkdir</a:t>
            </a:r>
            <a:r>
              <a:rPr lang="en-US" sz="1600" dirty="0"/>
              <a:t>(dirname,0777); </a:t>
            </a:r>
          </a:p>
          <a:p>
            <a:pPr marL="0" indent="0" fontAlgn="base">
              <a:buNone/>
            </a:pPr>
            <a:r>
              <a:rPr lang="en-US" sz="1600" dirty="0"/>
              <a:t>      // check if directory is created or not </a:t>
            </a:r>
          </a:p>
          <a:p>
            <a:pPr marL="0" indent="0" fontAlgn="base">
              <a:buNone/>
            </a:pPr>
            <a:r>
              <a:rPr lang="en-US" sz="1600" dirty="0"/>
              <a:t>    if (!check) </a:t>
            </a:r>
          </a:p>
          <a:p>
            <a:pPr marL="0" indent="0" fontAlgn="base">
              <a:buNone/>
            </a:pPr>
            <a:r>
              <a:rPr lang="en-US" sz="1600" dirty="0"/>
              <a:t>        </a:t>
            </a:r>
            <a:r>
              <a:rPr lang="en-US" sz="1600" dirty="0" err="1"/>
              <a:t>printf</a:t>
            </a:r>
            <a:r>
              <a:rPr lang="en-US" sz="1600" dirty="0"/>
              <a:t>("Directory created\n"); </a:t>
            </a:r>
          </a:p>
          <a:p>
            <a:pPr marL="0" indent="0" fontAlgn="base">
              <a:buNone/>
            </a:pPr>
            <a:r>
              <a:rPr lang="en-US" sz="1600" dirty="0"/>
              <a:t>    else { </a:t>
            </a:r>
          </a:p>
          <a:p>
            <a:pPr marL="0" indent="0" fontAlgn="base">
              <a:buNone/>
            </a:pPr>
            <a:r>
              <a:rPr lang="en-US" sz="1600" dirty="0"/>
              <a:t>        </a:t>
            </a:r>
            <a:r>
              <a:rPr lang="en-US" sz="1600" dirty="0" err="1"/>
              <a:t>printf</a:t>
            </a:r>
            <a:r>
              <a:rPr lang="en-US" sz="1600" dirty="0"/>
              <a:t>("Unable to create directory\n"); </a:t>
            </a:r>
          </a:p>
          <a:p>
            <a:pPr marL="0" indent="0" fontAlgn="base">
              <a:buNone/>
            </a:pPr>
            <a:r>
              <a:rPr lang="en-US" sz="1600" dirty="0"/>
              <a:t>        exit(1); </a:t>
            </a:r>
          </a:p>
          <a:p>
            <a:pPr marL="0" indent="0" fontAlgn="base">
              <a:buNone/>
            </a:pPr>
            <a:r>
              <a:rPr lang="en-US" sz="1600" dirty="0"/>
              <a:t>    } </a:t>
            </a:r>
          </a:p>
          <a:p>
            <a:pPr marL="0" indent="0" fontAlgn="base">
              <a:buNone/>
            </a:pPr>
            <a:r>
              <a:rPr lang="en-US" sz="1600" dirty="0"/>
              <a:t>      </a:t>
            </a:r>
            <a:r>
              <a:rPr lang="en-US" sz="1600" dirty="0" err="1"/>
              <a:t>getch</a:t>
            </a:r>
            <a:r>
              <a:rPr lang="en-US" sz="1600" dirty="0"/>
              <a:t>();   </a:t>
            </a:r>
          </a:p>
          <a:p>
            <a:pPr marL="0" indent="0" fontAlgn="base">
              <a:buNone/>
            </a:pPr>
            <a:r>
              <a:rPr lang="en-US" sz="1600" dirty="0"/>
              <a:t>    system("</a:t>
            </a:r>
            <a:r>
              <a:rPr lang="en-US" sz="1600" dirty="0" err="1"/>
              <a:t>dir</a:t>
            </a:r>
            <a:r>
              <a:rPr lang="en-US" sz="1600" dirty="0"/>
              <a:t>"); </a:t>
            </a:r>
          </a:p>
          <a:p>
            <a:pPr marL="0" indent="0" fontAlgn="base">
              <a:buNone/>
            </a:pPr>
            <a:r>
              <a:rPr lang="en-US" sz="1600" dirty="0"/>
              <a:t>    </a:t>
            </a:r>
            <a:r>
              <a:rPr lang="en-US" sz="1600" dirty="0" smtClean="0"/>
              <a:t>} </a:t>
            </a:r>
            <a:endParaRPr lang="en-US" sz="1600" dirty="0"/>
          </a:p>
          <a:p>
            <a:endParaRPr lang="en-US" sz="16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0219738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Device file APIs </a:t>
            </a:r>
            <a:r>
              <a:rPr lang="en-US" dirty="0"/>
              <a:t/>
            </a:r>
            <a:br>
              <a:rPr lang="en-US" dirty="0"/>
            </a:br>
            <a:endParaRPr lang="en-US" dirty="0"/>
          </a:p>
        </p:txBody>
      </p:sp>
      <p:sp>
        <p:nvSpPr>
          <p:cNvPr id="3" name="Content Placeholder 2"/>
          <p:cNvSpPr>
            <a:spLocks noGrp="1"/>
          </p:cNvSpPr>
          <p:nvPr>
            <p:ph idx="1"/>
          </p:nvPr>
        </p:nvSpPr>
        <p:spPr>
          <a:xfrm>
            <a:off x="228600" y="838200"/>
            <a:ext cx="8305800" cy="5867400"/>
          </a:xfrm>
        </p:spPr>
        <p:txBody>
          <a:bodyPr>
            <a:noAutofit/>
          </a:bodyPr>
          <a:lstStyle/>
          <a:p>
            <a:pPr algn="just"/>
            <a:r>
              <a:rPr lang="en-US" sz="2800" dirty="0" smtClean="0"/>
              <a:t>Device </a:t>
            </a:r>
            <a:r>
              <a:rPr lang="en-US" sz="2800" dirty="0"/>
              <a:t>files are used to </a:t>
            </a:r>
            <a:r>
              <a:rPr lang="en-US" sz="2800" b="1" dirty="0"/>
              <a:t>interface physical device with application programs. </a:t>
            </a:r>
          </a:p>
          <a:p>
            <a:pPr algn="just"/>
            <a:r>
              <a:rPr lang="en-US" sz="2800" dirty="0" smtClean="0"/>
              <a:t>A </a:t>
            </a:r>
            <a:r>
              <a:rPr lang="en-US" sz="2800" dirty="0"/>
              <a:t>process with </a:t>
            </a:r>
            <a:r>
              <a:rPr lang="en-US" sz="2800" b="1" dirty="0" err="1"/>
              <a:t>superuser</a:t>
            </a:r>
            <a:r>
              <a:rPr lang="en-US" sz="2800" b="1" dirty="0"/>
              <a:t> privileges </a:t>
            </a:r>
            <a:r>
              <a:rPr lang="en-US" sz="2800" dirty="0"/>
              <a:t>to create a device file must call the </a:t>
            </a:r>
            <a:r>
              <a:rPr lang="en-US" sz="2800" b="1" dirty="0" err="1"/>
              <a:t>mknod</a:t>
            </a:r>
            <a:r>
              <a:rPr lang="en-US" sz="2800" b="1" dirty="0"/>
              <a:t> API</a:t>
            </a:r>
            <a:r>
              <a:rPr lang="en-US" sz="2800" dirty="0"/>
              <a:t>. </a:t>
            </a:r>
          </a:p>
          <a:p>
            <a:pPr algn="just"/>
            <a:r>
              <a:rPr lang="en-US" sz="2800" dirty="0" smtClean="0"/>
              <a:t>The </a:t>
            </a:r>
            <a:r>
              <a:rPr lang="en-US" sz="2800" dirty="0"/>
              <a:t>user ID and group ID attributes of a device file are assigned in the same manner as for regular files. </a:t>
            </a:r>
          </a:p>
          <a:p>
            <a:pPr algn="just"/>
            <a:r>
              <a:rPr lang="en-US" sz="2800" dirty="0" smtClean="0"/>
              <a:t>When </a:t>
            </a:r>
            <a:r>
              <a:rPr lang="en-US" sz="2800" dirty="0"/>
              <a:t>a process reads or writes to a device file, the kernel uses the major and minor device numbers of a file to select a device driver function to carry out the actual data transfer. </a:t>
            </a:r>
          </a:p>
          <a:p>
            <a:pPr marL="0" indent="0" algn="just">
              <a:buNone/>
            </a:pPr>
            <a:endParaRPr lang="en-US" sz="2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569399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6400800"/>
          </a:xfrm>
        </p:spPr>
        <p:txBody>
          <a:bodyPr>
            <a:noAutofit/>
          </a:bodyPr>
          <a:lstStyle/>
          <a:p>
            <a:pPr marL="114300" indent="-114300" algn="just"/>
            <a:r>
              <a:rPr lang="en-US" sz="2400" dirty="0" smtClean="0"/>
              <a:t>The </a:t>
            </a:r>
            <a:r>
              <a:rPr lang="en-US" sz="2400" dirty="0"/>
              <a:t>first argument pathname is the </a:t>
            </a:r>
            <a:r>
              <a:rPr lang="en-US" sz="2400" b="1" dirty="0"/>
              <a:t>pathname</a:t>
            </a:r>
            <a:r>
              <a:rPr lang="en-US" sz="2400" dirty="0"/>
              <a:t> of a device file to be created. </a:t>
            </a:r>
          </a:p>
          <a:p>
            <a:pPr marL="114300" lvl="0" indent="-114300" algn="just"/>
            <a:r>
              <a:rPr lang="en-US" sz="2400" dirty="0" smtClean="0"/>
              <a:t>The </a:t>
            </a:r>
            <a:r>
              <a:rPr lang="en-US" sz="2400" dirty="0"/>
              <a:t>second argument mode specifies the </a:t>
            </a:r>
            <a:r>
              <a:rPr lang="en-US" sz="2400" b="1" dirty="0"/>
              <a:t>access permission</a:t>
            </a:r>
            <a:r>
              <a:rPr lang="en-US" sz="2400" dirty="0"/>
              <a:t>, , for the owner, group and others, also S_IFCHR or S_IBLK flag to be assigned to the file.</a:t>
            </a:r>
          </a:p>
          <a:p>
            <a:pPr marL="114300" indent="-114300" algn="just"/>
            <a:r>
              <a:rPr lang="en-US" sz="2400" dirty="0" smtClean="0"/>
              <a:t>The </a:t>
            </a:r>
            <a:r>
              <a:rPr lang="en-US" sz="2400" dirty="0"/>
              <a:t>third argument </a:t>
            </a:r>
            <a:r>
              <a:rPr lang="en-US" sz="2400" dirty="0" err="1"/>
              <a:t>device_id</a:t>
            </a:r>
            <a:r>
              <a:rPr lang="en-US" sz="2400" dirty="0"/>
              <a:t> contains the major and minor device number. </a:t>
            </a:r>
          </a:p>
          <a:p>
            <a:pPr marL="114300" indent="-114300" algn="just"/>
            <a:r>
              <a:rPr lang="en-US" sz="2400" b="1" dirty="0" smtClean="0"/>
              <a:t>Example </a:t>
            </a:r>
            <a:endParaRPr lang="en-US" sz="2400" dirty="0"/>
          </a:p>
          <a:p>
            <a:pPr marL="114300" indent="-114300" algn="just"/>
            <a:r>
              <a:rPr lang="en-US" sz="2400" b="1" dirty="0" err="1"/>
              <a:t>mknod</a:t>
            </a:r>
            <a:r>
              <a:rPr lang="en-US" sz="2400" b="1" dirty="0"/>
              <a:t>(“SCSI5”,S_IFBLK | S_IRWXU | S_IRWXG | S_IRWXO,(15&lt;&lt;8) | 3); </a:t>
            </a:r>
            <a:endParaRPr lang="en-US" sz="2400" dirty="0"/>
          </a:p>
          <a:p>
            <a:pPr marL="114300" indent="-114300" algn="just"/>
            <a:r>
              <a:rPr lang="en-US" sz="2400" dirty="0" smtClean="0"/>
              <a:t>The </a:t>
            </a:r>
            <a:r>
              <a:rPr lang="en-US" sz="2400" dirty="0"/>
              <a:t>above function creates a block device file </a:t>
            </a:r>
            <a:r>
              <a:rPr lang="en-US" sz="2400" dirty="0" smtClean="0"/>
              <a:t>“SCSI5”, </a:t>
            </a:r>
            <a:r>
              <a:rPr lang="en-US" sz="2400" dirty="0"/>
              <a:t>to which all the three i.e. read, write and execute permission is granted for user, group and others with major number as 8 and minor number 3. </a:t>
            </a:r>
          </a:p>
          <a:p>
            <a:pPr marL="114300" indent="-114300" algn="just"/>
            <a:r>
              <a:rPr lang="en-US" sz="2400" dirty="0" smtClean="0"/>
              <a:t>On </a:t>
            </a:r>
            <a:r>
              <a:rPr lang="en-US" sz="2400" dirty="0"/>
              <a:t>success </a:t>
            </a:r>
            <a:r>
              <a:rPr lang="en-US" sz="2400" dirty="0" err="1"/>
              <a:t>mknod</a:t>
            </a:r>
            <a:r>
              <a:rPr lang="en-US" sz="2400" dirty="0"/>
              <a:t> API returns 0 , else it returns -1 </a:t>
            </a:r>
          </a:p>
          <a:p>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2425" y="28574"/>
            <a:ext cx="8083550" cy="1350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733070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
            <a:ext cx="8229600" cy="1143000"/>
          </a:xfrm>
        </p:spPr>
        <p:txBody>
          <a:bodyPr/>
          <a:lstStyle/>
          <a:p>
            <a:r>
              <a:rPr lang="en-US" dirty="0" smtClean="0"/>
              <a:t>FIFO File API’s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1600200"/>
            <a:ext cx="7271969"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711631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773" y="76200"/>
            <a:ext cx="8229600" cy="533400"/>
          </a:xfrm>
        </p:spPr>
        <p:txBody>
          <a:bodyPr>
            <a:normAutofit fontScale="90000"/>
          </a:bodyPr>
          <a:lstStyle/>
          <a:p>
            <a:r>
              <a:rPr lang="en-US" b="1" dirty="0"/>
              <a:t>FIFO file API’s </a:t>
            </a:r>
            <a:endParaRPr lang="en-US" dirty="0"/>
          </a:p>
        </p:txBody>
      </p:sp>
      <p:sp>
        <p:nvSpPr>
          <p:cNvPr id="3" name="Content Placeholder 2"/>
          <p:cNvSpPr>
            <a:spLocks noGrp="1"/>
          </p:cNvSpPr>
          <p:nvPr>
            <p:ph idx="1"/>
          </p:nvPr>
        </p:nvSpPr>
        <p:spPr>
          <a:xfrm>
            <a:off x="304800" y="685800"/>
            <a:ext cx="8610600" cy="5867400"/>
          </a:xfrm>
        </p:spPr>
        <p:txBody>
          <a:bodyPr>
            <a:normAutofit/>
          </a:bodyPr>
          <a:lstStyle/>
          <a:p>
            <a:pPr algn="just"/>
            <a:r>
              <a:rPr lang="en-US" sz="2400" dirty="0" smtClean="0"/>
              <a:t>FIFO </a:t>
            </a:r>
            <a:r>
              <a:rPr lang="en-US" sz="2400" dirty="0"/>
              <a:t>files are sometimes called </a:t>
            </a:r>
            <a:r>
              <a:rPr lang="en-US" sz="2400" b="1" dirty="0"/>
              <a:t>named pipes</a:t>
            </a:r>
            <a:r>
              <a:rPr lang="en-US" sz="2400" dirty="0"/>
              <a:t>. </a:t>
            </a:r>
          </a:p>
          <a:p>
            <a:pPr algn="just"/>
            <a:r>
              <a:rPr lang="en-US" sz="2400" dirty="0" smtClean="0"/>
              <a:t>Pipes </a:t>
            </a:r>
            <a:r>
              <a:rPr lang="en-US" sz="2400" dirty="0"/>
              <a:t>can be used only between related processes when a common ancestor has created the pipe. </a:t>
            </a:r>
          </a:p>
          <a:p>
            <a:pPr algn="just"/>
            <a:r>
              <a:rPr lang="en-US" sz="2400" dirty="0" smtClean="0"/>
              <a:t>Creating </a:t>
            </a:r>
            <a:r>
              <a:rPr lang="en-US" sz="2400" dirty="0"/>
              <a:t>a FIFO is similar to creating a file. </a:t>
            </a:r>
          </a:p>
          <a:p>
            <a:pPr algn="just"/>
            <a:r>
              <a:rPr lang="en-US" sz="2400" dirty="0" smtClean="0"/>
              <a:t>Indeed </a:t>
            </a:r>
            <a:r>
              <a:rPr lang="en-US" sz="2400" dirty="0"/>
              <a:t>the pathname for a FIFO exists in the file system. </a:t>
            </a:r>
          </a:p>
          <a:p>
            <a:pPr algn="just"/>
            <a:r>
              <a:rPr lang="en-US" sz="2400" dirty="0" smtClean="0"/>
              <a:t>The </a:t>
            </a:r>
            <a:r>
              <a:rPr lang="en-US" sz="2400" dirty="0"/>
              <a:t>prototype of </a:t>
            </a:r>
            <a:r>
              <a:rPr lang="en-US" sz="2400" dirty="0" err="1"/>
              <a:t>mkfifo</a:t>
            </a:r>
            <a:r>
              <a:rPr lang="en-US" sz="2400" dirty="0"/>
              <a:t> is </a:t>
            </a:r>
          </a:p>
          <a:p>
            <a:pPr algn="just"/>
            <a:endParaRPr 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399" y="3194924"/>
            <a:ext cx="6663973" cy="130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4495800"/>
            <a:ext cx="8534400" cy="2246769"/>
          </a:xfrm>
          <a:prstGeom prst="rect">
            <a:avLst/>
          </a:prstGeom>
        </p:spPr>
        <p:txBody>
          <a:bodyPr wrap="square">
            <a:spAutoFit/>
          </a:bodyPr>
          <a:lstStyle/>
          <a:p>
            <a:r>
              <a:rPr lang="en-US" sz="2000" dirty="0" smtClean="0"/>
              <a:t>The </a:t>
            </a:r>
            <a:r>
              <a:rPr lang="en-US" sz="2000" dirty="0"/>
              <a:t>first argument pathname is the pathname(filename) of a FIFO file to be created. </a:t>
            </a:r>
          </a:p>
          <a:p>
            <a:pPr marL="285750" indent="-285750">
              <a:buFont typeface="Arial" pitchFamily="34" charset="0"/>
              <a:buChar char="•"/>
            </a:pPr>
            <a:r>
              <a:rPr lang="en-US" sz="2000" dirty="0" smtClean="0"/>
              <a:t>The </a:t>
            </a:r>
            <a:r>
              <a:rPr lang="en-US" sz="2000" dirty="0"/>
              <a:t>second argument mode specifies the access permission for user, group and others and as well as the S_IFIFO flag to indicate that it is a FIFO file. </a:t>
            </a:r>
          </a:p>
          <a:p>
            <a:pPr marL="285750" indent="-285750">
              <a:buFont typeface="Arial" pitchFamily="34" charset="0"/>
              <a:buChar char="•"/>
            </a:pPr>
            <a:r>
              <a:rPr lang="en-US" sz="2000" dirty="0" smtClean="0"/>
              <a:t>On </a:t>
            </a:r>
            <a:r>
              <a:rPr lang="en-US" sz="2000" dirty="0"/>
              <a:t>success it returns 0 and on failure it returns –1. </a:t>
            </a:r>
          </a:p>
          <a:p>
            <a:pPr marL="285750" indent="-285750">
              <a:buFont typeface="Arial" pitchFamily="34" charset="0"/>
              <a:buChar char="•"/>
            </a:pPr>
            <a:r>
              <a:rPr lang="en-US" sz="2000" b="1" dirty="0" smtClean="0"/>
              <a:t>Example </a:t>
            </a:r>
            <a:endParaRPr lang="en-US" sz="2000" dirty="0"/>
          </a:p>
          <a:p>
            <a:pPr marL="285750" indent="-285750">
              <a:buFont typeface="Arial" pitchFamily="34" charset="0"/>
              <a:buChar char="•"/>
            </a:pPr>
            <a:r>
              <a:rPr lang="en-US" sz="2000" b="1" dirty="0" err="1"/>
              <a:t>mkfifo</a:t>
            </a:r>
            <a:r>
              <a:rPr lang="en-US" sz="2000" b="1" dirty="0"/>
              <a:t>(“FIFO5”,S_IFIFO | S_IRWXU | S_IRGRP | S_ROTH); </a:t>
            </a:r>
            <a:endParaRPr lang="en-US" sz="2000" dirty="0"/>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25047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 y="0"/>
            <a:ext cx="8915400" cy="7010400"/>
          </a:xfrm>
        </p:spPr>
        <p:txBody>
          <a:bodyPr>
            <a:noAutofit/>
          </a:bodyPr>
          <a:lstStyle/>
          <a:p>
            <a:pPr algn="just"/>
            <a:r>
              <a:rPr lang="en-US" sz="2400" dirty="0" smtClean="0"/>
              <a:t>Once </a:t>
            </a:r>
            <a:r>
              <a:rPr lang="en-US" sz="2400" dirty="0"/>
              <a:t>we have created a FIFO using </a:t>
            </a:r>
            <a:r>
              <a:rPr lang="en-US" sz="2400" dirty="0" err="1"/>
              <a:t>mkfifo</a:t>
            </a:r>
            <a:r>
              <a:rPr lang="en-US" sz="2400" dirty="0"/>
              <a:t>, we open it using open. </a:t>
            </a:r>
          </a:p>
          <a:p>
            <a:pPr algn="just"/>
            <a:r>
              <a:rPr lang="en-US" sz="2400" dirty="0" smtClean="0"/>
              <a:t>Indeed</a:t>
            </a:r>
            <a:r>
              <a:rPr lang="en-US" sz="2400" dirty="0"/>
              <a:t>, the normal file I/O functions (</a:t>
            </a:r>
            <a:r>
              <a:rPr lang="en-US" sz="2400" b="1" dirty="0"/>
              <a:t>read, write, unlink </a:t>
            </a:r>
            <a:r>
              <a:rPr lang="en-US" sz="2400" b="1" dirty="0" err="1"/>
              <a:t>etc</a:t>
            </a:r>
            <a:r>
              <a:rPr lang="en-US" sz="2400" dirty="0"/>
              <a:t>) all work with FIFOs. </a:t>
            </a:r>
          </a:p>
          <a:p>
            <a:pPr algn="just"/>
            <a:r>
              <a:rPr lang="en-US" sz="2400" dirty="0" smtClean="0"/>
              <a:t>When </a:t>
            </a:r>
            <a:r>
              <a:rPr lang="en-US" sz="2400" dirty="0"/>
              <a:t>a process opens a </a:t>
            </a:r>
            <a:r>
              <a:rPr lang="en-US" sz="2400" b="1" dirty="0"/>
              <a:t>FIFO file for reading</a:t>
            </a:r>
            <a:r>
              <a:rPr lang="en-US" sz="2400" dirty="0"/>
              <a:t>, the kernel will block the process until there is another process that opens the same file for writing. </a:t>
            </a:r>
          </a:p>
          <a:p>
            <a:pPr algn="just"/>
            <a:r>
              <a:rPr lang="en-US" sz="2400" dirty="0" smtClean="0"/>
              <a:t>Similarly </a:t>
            </a:r>
            <a:r>
              <a:rPr lang="en-US" sz="2400" dirty="0"/>
              <a:t>whenever a process </a:t>
            </a:r>
            <a:r>
              <a:rPr lang="en-US" sz="2400" b="1" dirty="0"/>
              <a:t>opens a FIFO file write</a:t>
            </a:r>
            <a:r>
              <a:rPr lang="en-US" sz="2400" dirty="0"/>
              <a:t>, the kernel will block the process until another process opens the same FIFO for reading. </a:t>
            </a:r>
          </a:p>
          <a:p>
            <a:pPr algn="just"/>
            <a:r>
              <a:rPr lang="en-US" sz="2400" dirty="0"/>
              <a:t>This provides a means for </a:t>
            </a:r>
            <a:r>
              <a:rPr lang="en-US" sz="2400" b="1" dirty="0"/>
              <a:t>synchronization</a:t>
            </a:r>
            <a:r>
              <a:rPr lang="en-US" sz="2400" dirty="0"/>
              <a:t> in order to undergo inter-process communication. </a:t>
            </a:r>
          </a:p>
          <a:p>
            <a:pPr algn="just"/>
            <a:r>
              <a:rPr lang="en-US" sz="2400" dirty="0" smtClean="0"/>
              <a:t>If </a:t>
            </a:r>
            <a:r>
              <a:rPr lang="en-US" sz="2400" dirty="0"/>
              <a:t>a particular process tries to write something to a </a:t>
            </a:r>
            <a:r>
              <a:rPr lang="en-US" sz="2400" b="1" dirty="0"/>
              <a:t>FIFO file that is full</a:t>
            </a:r>
            <a:r>
              <a:rPr lang="en-US" sz="2400" dirty="0"/>
              <a:t>, then that process will be blocked until another process has read data from the FIFO to make space for the process to write. </a:t>
            </a:r>
          </a:p>
          <a:p>
            <a:pPr algn="just"/>
            <a:r>
              <a:rPr lang="en-US" sz="2400" dirty="0" smtClean="0"/>
              <a:t>Similarly</a:t>
            </a:r>
            <a:r>
              <a:rPr lang="en-US" sz="2400" dirty="0"/>
              <a:t>, if a process attempts to </a:t>
            </a:r>
            <a:r>
              <a:rPr lang="en-US" sz="2400" b="1" dirty="0"/>
              <a:t>read data from an empty FIFO</a:t>
            </a:r>
            <a:r>
              <a:rPr lang="en-US" sz="2400" dirty="0"/>
              <a:t>, the process will be blocked until another process writes data to the FIFO. </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5221645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8575"/>
            <a:ext cx="8229600" cy="3705225"/>
          </a:xfrm>
        </p:spPr>
        <p:txBody>
          <a:bodyPr>
            <a:normAutofit/>
          </a:bodyPr>
          <a:lstStyle/>
          <a:p>
            <a:pPr algn="just"/>
            <a:r>
              <a:rPr lang="en-US" sz="2400" dirty="0" smtClean="0"/>
              <a:t>Another method to create FIFO files (not exactly) for inter-process communication is to use the pipe system call. </a:t>
            </a:r>
          </a:p>
          <a:p>
            <a:pPr algn="just"/>
            <a:r>
              <a:rPr lang="en-US" sz="2400" dirty="0" smtClean="0"/>
              <a:t>The prototype of pipe is</a:t>
            </a: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371600"/>
            <a:ext cx="432966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2514600"/>
            <a:ext cx="8534400" cy="1938992"/>
          </a:xfrm>
          <a:prstGeom prst="rect">
            <a:avLst/>
          </a:prstGeom>
        </p:spPr>
        <p:txBody>
          <a:bodyPr wrap="square">
            <a:spAutoFit/>
          </a:bodyPr>
          <a:lstStyle/>
          <a:p>
            <a:pPr algn="just"/>
            <a:r>
              <a:rPr lang="en-US" sz="2400" dirty="0"/>
              <a:t>on success </a:t>
            </a:r>
            <a:r>
              <a:rPr lang="en-US" sz="2400" dirty="0" smtClean="0"/>
              <a:t>Returns </a:t>
            </a:r>
            <a:r>
              <a:rPr lang="en-US" sz="2400" dirty="0"/>
              <a:t>0 </a:t>
            </a:r>
            <a:r>
              <a:rPr lang="en-US" sz="2400" dirty="0" smtClean="0"/>
              <a:t>and </a:t>
            </a:r>
            <a:r>
              <a:rPr lang="en-US" sz="2400" dirty="0"/>
              <a:t>–1 on failure. </a:t>
            </a:r>
          </a:p>
          <a:p>
            <a:pPr algn="just"/>
            <a:r>
              <a:rPr lang="en-US" sz="2400" dirty="0" smtClean="0"/>
              <a:t>If </a:t>
            </a:r>
            <a:r>
              <a:rPr lang="en-US" sz="2400" dirty="0"/>
              <a:t>the pipe call executes successfully, the process can read from </a:t>
            </a:r>
            <a:r>
              <a:rPr lang="en-US" sz="2400" dirty="0" err="1"/>
              <a:t>fd</a:t>
            </a:r>
            <a:r>
              <a:rPr lang="en-US" sz="2400" dirty="0"/>
              <a:t>[0] and write to </a:t>
            </a:r>
            <a:r>
              <a:rPr lang="en-US" sz="2400" dirty="0" err="1"/>
              <a:t>fd</a:t>
            </a:r>
            <a:r>
              <a:rPr lang="en-US" sz="2400" dirty="0"/>
              <a:t>[1]. A single process with a pipe is not very useful. Usually a parent process uses pipes to communicate with its children.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7672329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52400"/>
            <a:ext cx="8322503"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459772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
            </a:r>
            <a:r>
              <a:rPr lang="en-US" b="1" dirty="0" smtClean="0"/>
              <a:t>ink()….</a:t>
            </a:r>
            <a:endParaRPr lang="en-US" dirty="0"/>
          </a:p>
        </p:txBody>
      </p:sp>
      <p:sp>
        <p:nvSpPr>
          <p:cNvPr id="3" name="Content Placeholder 2"/>
          <p:cNvSpPr>
            <a:spLocks noGrp="1"/>
          </p:cNvSpPr>
          <p:nvPr>
            <p:ph idx="1"/>
          </p:nvPr>
        </p:nvSpPr>
        <p:spPr>
          <a:xfrm>
            <a:off x="485776" y="1219200"/>
            <a:ext cx="8229600" cy="4525963"/>
          </a:xfrm>
        </p:spPr>
        <p:txBody>
          <a:bodyPr/>
          <a:lstStyle/>
          <a:p>
            <a:r>
              <a:rPr lang="en-US" dirty="0" smtClean="0"/>
              <a:t>The </a:t>
            </a:r>
            <a:r>
              <a:rPr lang="en-US" dirty="0"/>
              <a:t>link function creates a new link for the existing file. </a:t>
            </a:r>
          </a:p>
          <a:p>
            <a:r>
              <a:rPr lang="en-US" dirty="0" smtClean="0"/>
              <a:t>The </a:t>
            </a:r>
            <a:r>
              <a:rPr lang="en-US" dirty="0"/>
              <a:t>prototype of the link function is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8194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28600" y="3581400"/>
            <a:ext cx="8686800" cy="2677656"/>
          </a:xfrm>
          <a:prstGeom prst="rect">
            <a:avLst/>
          </a:prstGeom>
        </p:spPr>
        <p:txBody>
          <a:bodyPr wrap="square">
            <a:spAutoFit/>
          </a:bodyPr>
          <a:lstStyle/>
          <a:p>
            <a:pPr algn="just"/>
            <a:r>
              <a:rPr lang="en-US" sz="2400" dirty="0" smtClean="0"/>
              <a:t>If </a:t>
            </a:r>
            <a:r>
              <a:rPr lang="en-US" sz="2400" b="1" dirty="0"/>
              <a:t>successful</a:t>
            </a:r>
            <a:r>
              <a:rPr lang="en-US" sz="2400" dirty="0"/>
              <a:t>, the link function </a:t>
            </a:r>
            <a:r>
              <a:rPr lang="en-US" sz="2400" b="1" dirty="0"/>
              <a:t>returns 0. </a:t>
            </a:r>
          </a:p>
          <a:p>
            <a:pPr marL="285750" indent="-285750" algn="just">
              <a:buFont typeface="Arial" pitchFamily="34" charset="0"/>
              <a:buChar char="•"/>
            </a:pPr>
            <a:r>
              <a:rPr lang="en-US" sz="2400" dirty="0" smtClean="0"/>
              <a:t>If </a:t>
            </a:r>
            <a:r>
              <a:rPr lang="en-US" sz="2400" b="1" dirty="0"/>
              <a:t>unsuccessful</a:t>
            </a:r>
            <a:r>
              <a:rPr lang="en-US" sz="2400" dirty="0"/>
              <a:t>, link </a:t>
            </a:r>
            <a:r>
              <a:rPr lang="en-US" sz="2400" b="1" dirty="0"/>
              <a:t>returns –1. </a:t>
            </a:r>
          </a:p>
          <a:p>
            <a:pPr marL="285750" indent="-285750" algn="just">
              <a:buFont typeface="Arial" pitchFamily="34" charset="0"/>
              <a:buChar char="•"/>
            </a:pPr>
            <a:r>
              <a:rPr lang="en-US" sz="2400" dirty="0" smtClean="0"/>
              <a:t>The </a:t>
            </a:r>
            <a:r>
              <a:rPr lang="en-US" sz="2400" dirty="0"/>
              <a:t>first argument </a:t>
            </a:r>
            <a:r>
              <a:rPr lang="en-US" sz="2400" b="1" dirty="0" err="1"/>
              <a:t>cur_link</a:t>
            </a:r>
            <a:r>
              <a:rPr lang="en-US" sz="2400" b="1" dirty="0"/>
              <a:t>, is the pathname of existing file</a:t>
            </a:r>
            <a:r>
              <a:rPr lang="en-US" sz="2400" dirty="0"/>
              <a:t>. </a:t>
            </a:r>
          </a:p>
          <a:p>
            <a:pPr marL="285750" indent="-285750" algn="just">
              <a:buFont typeface="Arial" pitchFamily="34" charset="0"/>
              <a:buChar char="•"/>
            </a:pPr>
            <a:r>
              <a:rPr lang="en-US" sz="2400" dirty="0" smtClean="0"/>
              <a:t>The </a:t>
            </a:r>
            <a:r>
              <a:rPr lang="en-US" sz="2400" dirty="0"/>
              <a:t>second argument </a:t>
            </a:r>
            <a:r>
              <a:rPr lang="en-US" sz="2400" b="1" dirty="0" err="1"/>
              <a:t>new_link</a:t>
            </a:r>
            <a:r>
              <a:rPr lang="en-US" sz="2400" b="1" dirty="0"/>
              <a:t> is a new pathname to be assigned to the same file. </a:t>
            </a:r>
          </a:p>
          <a:p>
            <a:pPr marL="285750" indent="-285750" algn="just">
              <a:buFont typeface="Arial" pitchFamily="34" charset="0"/>
              <a:buChar char="•"/>
            </a:pPr>
            <a:r>
              <a:rPr lang="en-US" sz="2400" dirty="0" smtClean="0"/>
              <a:t>If </a:t>
            </a:r>
            <a:r>
              <a:rPr lang="en-US" sz="2400" dirty="0"/>
              <a:t>this call succeeds, the hard link count will be increased by 1. </a:t>
            </a:r>
          </a:p>
          <a:p>
            <a:pPr marL="285750" indent="-285750" algn="just">
              <a:buFont typeface="Arial" pitchFamily="34" charset="0"/>
              <a:buChar char="•"/>
            </a:pPr>
            <a:r>
              <a:rPr lang="en-US" sz="2400" dirty="0" smtClean="0"/>
              <a:t>The </a:t>
            </a:r>
            <a:r>
              <a:rPr lang="en-US" sz="2400" dirty="0"/>
              <a:t>UNIX </a:t>
            </a:r>
            <a:r>
              <a:rPr lang="en-US" sz="2400" dirty="0" err="1"/>
              <a:t>ln</a:t>
            </a:r>
            <a:r>
              <a:rPr lang="en-US" sz="2400" dirty="0"/>
              <a:t> command is implemented using the link API.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96854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Symbolic Link File API’s </a:t>
            </a:r>
            <a:endParaRPr lang="en-US" dirty="0"/>
          </a:p>
        </p:txBody>
      </p:sp>
      <p:sp>
        <p:nvSpPr>
          <p:cNvPr id="3" name="Content Placeholder 2"/>
          <p:cNvSpPr>
            <a:spLocks noGrp="1"/>
          </p:cNvSpPr>
          <p:nvPr>
            <p:ph idx="1"/>
          </p:nvPr>
        </p:nvSpPr>
        <p:spPr>
          <a:xfrm>
            <a:off x="304800" y="1066800"/>
            <a:ext cx="8763000" cy="5638800"/>
          </a:xfrm>
        </p:spPr>
        <p:txBody>
          <a:bodyPr>
            <a:noAutofit/>
          </a:bodyPr>
          <a:lstStyle/>
          <a:p>
            <a:pPr algn="just"/>
            <a:r>
              <a:rPr lang="en-US" sz="2400" dirty="0" smtClean="0"/>
              <a:t>A </a:t>
            </a:r>
            <a:r>
              <a:rPr lang="en-US" sz="2400" dirty="0"/>
              <a:t>symbolic link is an indirect pointer to a file, unlike the hard links which pointed directly to the </a:t>
            </a:r>
            <a:r>
              <a:rPr lang="en-US" sz="2400" dirty="0" err="1"/>
              <a:t>inode</a:t>
            </a:r>
            <a:r>
              <a:rPr lang="en-US" sz="2400" dirty="0"/>
              <a:t> of the file. </a:t>
            </a:r>
          </a:p>
          <a:p>
            <a:pPr algn="just"/>
            <a:r>
              <a:rPr lang="en-US" sz="2400" dirty="0" smtClean="0"/>
              <a:t>Symbolic </a:t>
            </a:r>
            <a:r>
              <a:rPr lang="en-US" sz="2400" dirty="0"/>
              <a:t>links are developed to get around the limitations of hard links: </a:t>
            </a:r>
          </a:p>
          <a:p>
            <a:pPr algn="just"/>
            <a:r>
              <a:rPr lang="en-US" sz="2400" dirty="0" smtClean="0"/>
              <a:t>Symbolic </a:t>
            </a:r>
            <a:r>
              <a:rPr lang="en-US" sz="2400" dirty="0"/>
              <a:t>links can link files across file systems. </a:t>
            </a:r>
          </a:p>
          <a:p>
            <a:pPr algn="just"/>
            <a:r>
              <a:rPr lang="en-US" sz="2400" dirty="0" smtClean="0"/>
              <a:t>Symbolic </a:t>
            </a:r>
            <a:r>
              <a:rPr lang="en-US" sz="2400" dirty="0"/>
              <a:t>links can link directory files </a:t>
            </a:r>
          </a:p>
          <a:p>
            <a:pPr algn="just"/>
            <a:r>
              <a:rPr lang="en-US" sz="2400" dirty="0" smtClean="0"/>
              <a:t>Symbolic </a:t>
            </a:r>
            <a:r>
              <a:rPr lang="en-US" sz="2400" dirty="0"/>
              <a:t>links always reference the latest version of the files to which they link </a:t>
            </a:r>
          </a:p>
          <a:p>
            <a:pPr algn="just"/>
            <a:r>
              <a:rPr lang="en-US" sz="2400" dirty="0" smtClean="0"/>
              <a:t>There </a:t>
            </a:r>
            <a:r>
              <a:rPr lang="en-US" sz="2400" dirty="0"/>
              <a:t>are no file system limitations on a symbolic link and what it points to and anyone can create a symbolic link to a directory. </a:t>
            </a:r>
          </a:p>
          <a:p>
            <a:pPr algn="just"/>
            <a:r>
              <a:rPr lang="en-US" sz="2400" dirty="0" smtClean="0"/>
              <a:t>A </a:t>
            </a:r>
            <a:r>
              <a:rPr lang="en-US" sz="2400" dirty="0"/>
              <a:t>symbolic link is created with the </a:t>
            </a:r>
            <a:r>
              <a:rPr lang="en-US" sz="2400" dirty="0" err="1"/>
              <a:t>symlink</a:t>
            </a:r>
            <a:r>
              <a:rPr lang="en-US" sz="2400" dirty="0"/>
              <a:t>. </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88797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pen()…</a:t>
            </a:r>
            <a:endParaRPr lang="en-US" dirty="0"/>
          </a:p>
        </p:txBody>
      </p:sp>
      <p:sp>
        <p:nvSpPr>
          <p:cNvPr id="3" name="Content Placeholder 2"/>
          <p:cNvSpPr>
            <a:spLocks noGrp="1"/>
          </p:cNvSpPr>
          <p:nvPr>
            <p:ph idx="1"/>
          </p:nvPr>
        </p:nvSpPr>
        <p:spPr>
          <a:xfrm>
            <a:off x="304800" y="1143000"/>
            <a:ext cx="8305800" cy="5257800"/>
          </a:xfrm>
        </p:spPr>
        <p:txBody>
          <a:bodyPr>
            <a:normAutofit fontScale="85000" lnSpcReduction="20000"/>
          </a:bodyPr>
          <a:lstStyle/>
          <a:p>
            <a:pPr algn="just"/>
            <a:endParaRPr lang="en-US" dirty="0"/>
          </a:p>
          <a:p>
            <a:pPr algn="just"/>
            <a:r>
              <a:rPr lang="en-US" dirty="0"/>
              <a:t>If </a:t>
            </a:r>
            <a:r>
              <a:rPr lang="en-US" b="1" dirty="0"/>
              <a:t>successful</a:t>
            </a:r>
            <a:r>
              <a:rPr lang="en-US" dirty="0"/>
              <a:t>, open returns a nonnegative integer representing the </a:t>
            </a:r>
            <a:r>
              <a:rPr lang="en-US" b="1" dirty="0"/>
              <a:t>open file descriptor</a:t>
            </a:r>
            <a:r>
              <a:rPr lang="en-US" dirty="0"/>
              <a:t>. </a:t>
            </a:r>
          </a:p>
          <a:p>
            <a:pPr algn="just"/>
            <a:r>
              <a:rPr lang="en-US" dirty="0" smtClean="0"/>
              <a:t>If </a:t>
            </a:r>
            <a:r>
              <a:rPr lang="en-US" b="1" dirty="0"/>
              <a:t>unsuccessful</a:t>
            </a:r>
            <a:r>
              <a:rPr lang="en-US" dirty="0"/>
              <a:t>, open returns –1. </a:t>
            </a:r>
          </a:p>
          <a:p>
            <a:pPr algn="just"/>
            <a:r>
              <a:rPr lang="en-US" dirty="0" smtClean="0"/>
              <a:t>The </a:t>
            </a:r>
            <a:r>
              <a:rPr lang="en-US" b="1" dirty="0"/>
              <a:t>first argument </a:t>
            </a:r>
            <a:r>
              <a:rPr lang="en-US" dirty="0"/>
              <a:t>is the name of the file to be created or opened. This may be an </a:t>
            </a:r>
            <a:r>
              <a:rPr lang="en-US" b="1" dirty="0"/>
              <a:t>absolute pathname or relative pathname. </a:t>
            </a:r>
          </a:p>
          <a:p>
            <a:pPr algn="just"/>
            <a:r>
              <a:rPr lang="en-US" dirty="0" smtClean="0"/>
              <a:t>If </a:t>
            </a:r>
            <a:r>
              <a:rPr lang="en-US" dirty="0"/>
              <a:t>the given pathname is </a:t>
            </a:r>
            <a:r>
              <a:rPr lang="en-US" b="1" dirty="0"/>
              <a:t>symbolic link</a:t>
            </a:r>
            <a:r>
              <a:rPr lang="en-US" dirty="0"/>
              <a:t>, the open function will resolve the symbolic link reference to a non symbolic link file to which it refers. </a:t>
            </a:r>
          </a:p>
          <a:p>
            <a:pPr algn="just"/>
            <a:r>
              <a:rPr lang="en-US" dirty="0" smtClean="0"/>
              <a:t>The </a:t>
            </a:r>
            <a:r>
              <a:rPr lang="en-US" b="1" dirty="0"/>
              <a:t>second argument is access modes</a:t>
            </a:r>
            <a:r>
              <a:rPr lang="en-US" dirty="0"/>
              <a:t>, which is an integer value that specifies how actually the file should be accessed by the calling process. </a:t>
            </a:r>
          </a:p>
          <a:p>
            <a:pPr algn="just"/>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2195087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7"/>
          <p:cNvSpPr>
            <a:spLocks noGrp="1"/>
          </p:cNvSpPr>
          <p:nvPr>
            <p:ph idx="1"/>
          </p:nvPr>
        </p:nvSpPr>
        <p:spPr>
          <a:xfrm>
            <a:off x="142081" y="76201"/>
            <a:ext cx="7935119" cy="2286000"/>
          </a:xfrm>
        </p:spPr>
        <p:txBody>
          <a:bodyPr/>
          <a:lstStyle/>
          <a:p>
            <a:r>
              <a:rPr lang="en-US" dirty="0"/>
              <a:t>#include&lt;</a:t>
            </a:r>
            <a:r>
              <a:rPr lang="en-US" dirty="0" err="1"/>
              <a:t>unistd.h</a:t>
            </a:r>
            <a:r>
              <a:rPr lang="en-US" dirty="0"/>
              <a:t>&gt; </a:t>
            </a:r>
            <a:endParaRPr lang="en-US" dirty="0" smtClean="0"/>
          </a:p>
          <a:p>
            <a:r>
              <a:rPr lang="en-US" dirty="0" smtClean="0"/>
              <a:t>#</a:t>
            </a:r>
            <a:r>
              <a:rPr lang="en-US" dirty="0"/>
              <a:t>include&lt;sys/</a:t>
            </a:r>
            <a:r>
              <a:rPr lang="en-US" dirty="0" err="1"/>
              <a:t>types.h</a:t>
            </a:r>
            <a:r>
              <a:rPr lang="en-US" dirty="0"/>
              <a:t>&gt; </a:t>
            </a:r>
            <a:endParaRPr lang="en-US" dirty="0" smtClean="0"/>
          </a:p>
          <a:p>
            <a:r>
              <a:rPr lang="en-US" dirty="0" smtClean="0"/>
              <a:t>#</a:t>
            </a:r>
            <a:r>
              <a:rPr lang="en-US" dirty="0"/>
              <a:t>include&lt;sys/</a:t>
            </a:r>
            <a:r>
              <a:rPr lang="en-US" dirty="0" err="1"/>
              <a:t>stat.h</a:t>
            </a:r>
            <a:r>
              <a:rPr lang="en-US" dirty="0"/>
              <a:t>&gt;</a:t>
            </a:r>
          </a:p>
          <a:p>
            <a:pPr marL="0" indent="0">
              <a:buNone/>
            </a:pPr>
            <a:r>
              <a:rPr lang="en-US" sz="2400" dirty="0" err="1" smtClean="0"/>
              <a:t>int</a:t>
            </a:r>
            <a:r>
              <a:rPr lang="en-US" sz="2400" dirty="0" smtClean="0"/>
              <a:t> </a:t>
            </a:r>
            <a:r>
              <a:rPr lang="en-US" sz="2400" b="1" i="1" dirty="0" err="1"/>
              <a:t>symlink</a:t>
            </a:r>
            <a:r>
              <a:rPr lang="en-US" sz="2400" dirty="0"/>
              <a:t>(</a:t>
            </a:r>
            <a:r>
              <a:rPr lang="en-US" sz="2400" b="1" dirty="0" err="1"/>
              <a:t>const</a:t>
            </a:r>
            <a:r>
              <a:rPr lang="en-US" sz="2400" b="1" dirty="0"/>
              <a:t> char *</a:t>
            </a:r>
            <a:r>
              <a:rPr lang="en-US" sz="2400" dirty="0" err="1"/>
              <a:t>org_link</a:t>
            </a:r>
            <a:r>
              <a:rPr lang="en-US" sz="2400" dirty="0"/>
              <a:t>, </a:t>
            </a:r>
            <a:r>
              <a:rPr lang="en-US" sz="2400" b="1" dirty="0" err="1"/>
              <a:t>const</a:t>
            </a:r>
            <a:r>
              <a:rPr lang="en-US" sz="2400" b="1" dirty="0"/>
              <a:t> char *</a:t>
            </a:r>
            <a:r>
              <a:rPr lang="en-US" sz="2400" dirty="0" err="1"/>
              <a:t>sym_link</a:t>
            </a:r>
            <a:r>
              <a:rPr lang="en-US" sz="2400" dirty="0"/>
              <a:t>); </a:t>
            </a:r>
          </a:p>
          <a:p>
            <a:endParaRPr lang="en-US" dirty="0"/>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28" y="2514600"/>
            <a:ext cx="8636000"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45812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Environment of a UNIX </a:t>
            </a:r>
            <a:r>
              <a:rPr lang="en-US" b="1" dirty="0" smtClean="0"/>
              <a:t>Process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INTRODUCTION </a:t>
            </a:r>
            <a:endParaRPr lang="en-US" dirty="0"/>
          </a:p>
          <a:p>
            <a:pPr algn="just"/>
            <a:r>
              <a:rPr lang="en-US" dirty="0"/>
              <a:t>A Process is a program under execution in a UNIX or POSIX system. </a:t>
            </a:r>
          </a:p>
          <a:p>
            <a:pPr algn="just"/>
            <a:r>
              <a:rPr lang="en-US" b="1" dirty="0"/>
              <a:t>main FUNCTION </a:t>
            </a:r>
            <a:endParaRPr lang="en-US" dirty="0"/>
          </a:p>
          <a:p>
            <a:pPr algn="just"/>
            <a:r>
              <a:rPr lang="en-US" dirty="0"/>
              <a:t>A C program starts execution with a function called main. The prototype for the main function </a:t>
            </a:r>
            <a:r>
              <a:rPr lang="en-US" dirty="0" smtClean="0"/>
              <a:t>is</a:t>
            </a:r>
          </a:p>
          <a:p>
            <a:pPr marL="0" indent="0" algn="just">
              <a:buNone/>
            </a:pPr>
            <a:r>
              <a:rPr lang="en-US" dirty="0" smtClean="0"/>
              <a:t> </a:t>
            </a:r>
            <a:r>
              <a:rPr lang="en-US" b="1" dirty="0" err="1"/>
              <a:t>int</a:t>
            </a:r>
            <a:r>
              <a:rPr lang="en-US" b="1" dirty="0"/>
              <a:t> main(</a:t>
            </a:r>
            <a:r>
              <a:rPr lang="en-US" b="1" dirty="0" err="1"/>
              <a:t>int</a:t>
            </a:r>
            <a:r>
              <a:rPr lang="en-US" b="1" dirty="0"/>
              <a:t> </a:t>
            </a:r>
            <a:r>
              <a:rPr lang="en-US" b="1" dirty="0" err="1"/>
              <a:t>argc</a:t>
            </a:r>
            <a:r>
              <a:rPr lang="en-US" b="1" dirty="0"/>
              <a:t>, char *</a:t>
            </a:r>
            <a:r>
              <a:rPr lang="en-US" b="1" dirty="0" err="1"/>
              <a:t>argv</a:t>
            </a:r>
            <a:r>
              <a:rPr lang="en-US" b="1" dirty="0"/>
              <a:t>[]); </a:t>
            </a:r>
            <a:endParaRPr lang="en-US" b="1" dirty="0" smtClean="0"/>
          </a:p>
          <a:p>
            <a:pPr algn="just"/>
            <a:r>
              <a:rPr lang="en-US" dirty="0" smtClean="0"/>
              <a:t>where </a:t>
            </a:r>
            <a:r>
              <a:rPr lang="en-US" dirty="0" err="1"/>
              <a:t>argc</a:t>
            </a:r>
            <a:r>
              <a:rPr lang="en-US" dirty="0"/>
              <a:t> is the number of command-line arguments, and </a:t>
            </a:r>
            <a:r>
              <a:rPr lang="en-US" dirty="0" err="1"/>
              <a:t>argv</a:t>
            </a:r>
            <a:r>
              <a:rPr lang="en-US" dirty="0"/>
              <a:t> is an array of pointers to the arguments. When a C program is executed by the kernel by one of the exec functions, a special start-up routine is called before the main function is called. The executable program file specifies this routine as the starting address for the program; this is set up by the link editor when it is invoked by the C compiler. This start-up routine takes values from the kernel, the command-line arguments and the environment and sets things up so that the main function is called.</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666598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Cambria"/>
              </a:rPr>
              <a:t>PROCESS TERMINATION </a:t>
            </a:r>
            <a:endParaRPr lang="en-US" dirty="0"/>
          </a:p>
        </p:txBody>
      </p:sp>
      <p:sp>
        <p:nvSpPr>
          <p:cNvPr id="3" name="Content Placeholder 2"/>
          <p:cNvSpPr>
            <a:spLocks noGrp="1"/>
          </p:cNvSpPr>
          <p:nvPr>
            <p:ph idx="1"/>
          </p:nvPr>
        </p:nvSpPr>
        <p:spPr>
          <a:xfrm>
            <a:off x="304800" y="1143000"/>
            <a:ext cx="8610600" cy="5334000"/>
          </a:xfrm>
        </p:spPr>
        <p:txBody>
          <a:bodyPr>
            <a:noAutofit/>
          </a:bodyPr>
          <a:lstStyle/>
          <a:p>
            <a:r>
              <a:rPr lang="en-US" dirty="0" smtClean="0">
                <a:solidFill>
                  <a:srgbClr val="000000"/>
                </a:solidFill>
              </a:rPr>
              <a:t>There </a:t>
            </a:r>
            <a:r>
              <a:rPr lang="en-US" dirty="0">
                <a:solidFill>
                  <a:srgbClr val="000000"/>
                </a:solidFill>
              </a:rPr>
              <a:t>are eight ways for a process to terminate. Normal termination occurs in five ways: </a:t>
            </a:r>
          </a:p>
          <a:p>
            <a:pPr lvl="1"/>
            <a:r>
              <a:rPr lang="en-US" sz="2000" dirty="0" smtClean="0">
                <a:solidFill>
                  <a:srgbClr val="000000"/>
                </a:solidFill>
              </a:rPr>
              <a:t>Return </a:t>
            </a:r>
            <a:r>
              <a:rPr lang="en-US" sz="2000" dirty="0">
                <a:solidFill>
                  <a:srgbClr val="000000"/>
                </a:solidFill>
              </a:rPr>
              <a:t>from </a:t>
            </a:r>
            <a:r>
              <a:rPr lang="en-US" sz="1600" dirty="0">
                <a:solidFill>
                  <a:srgbClr val="000000"/>
                </a:solidFill>
                <a:latin typeface="Courier New"/>
              </a:rPr>
              <a:t>main </a:t>
            </a:r>
          </a:p>
          <a:p>
            <a:pPr lvl="1"/>
            <a:r>
              <a:rPr lang="en-US" sz="2000" dirty="0" smtClean="0">
                <a:solidFill>
                  <a:srgbClr val="000000"/>
                </a:solidFill>
              </a:rPr>
              <a:t>Calling </a:t>
            </a:r>
            <a:r>
              <a:rPr lang="en-US" sz="1600" dirty="0">
                <a:solidFill>
                  <a:srgbClr val="000000"/>
                </a:solidFill>
                <a:latin typeface="Courier New"/>
              </a:rPr>
              <a:t>exit </a:t>
            </a:r>
          </a:p>
          <a:p>
            <a:pPr lvl="1"/>
            <a:r>
              <a:rPr lang="en-US" sz="2000" dirty="0" smtClean="0">
                <a:solidFill>
                  <a:srgbClr val="000000"/>
                </a:solidFill>
              </a:rPr>
              <a:t>Calling </a:t>
            </a:r>
            <a:r>
              <a:rPr lang="en-US" sz="1600" dirty="0">
                <a:solidFill>
                  <a:srgbClr val="000000"/>
                </a:solidFill>
                <a:latin typeface="Courier New"/>
              </a:rPr>
              <a:t>_exit </a:t>
            </a:r>
            <a:r>
              <a:rPr lang="en-US" sz="2000" dirty="0">
                <a:solidFill>
                  <a:srgbClr val="000000"/>
                </a:solidFill>
              </a:rPr>
              <a:t>or </a:t>
            </a:r>
            <a:r>
              <a:rPr lang="en-US" sz="1600" dirty="0">
                <a:solidFill>
                  <a:srgbClr val="000000"/>
                </a:solidFill>
                <a:latin typeface="Courier New"/>
              </a:rPr>
              <a:t>_Exit </a:t>
            </a:r>
          </a:p>
          <a:p>
            <a:pPr lvl="1"/>
            <a:r>
              <a:rPr lang="en-US" sz="2000" dirty="0" smtClean="0">
                <a:solidFill>
                  <a:srgbClr val="000000"/>
                </a:solidFill>
              </a:rPr>
              <a:t>Return </a:t>
            </a:r>
            <a:r>
              <a:rPr lang="en-US" sz="2000" dirty="0">
                <a:solidFill>
                  <a:srgbClr val="000000"/>
                </a:solidFill>
              </a:rPr>
              <a:t>of the last thread from its start routine </a:t>
            </a:r>
          </a:p>
          <a:p>
            <a:pPr lvl="1"/>
            <a:r>
              <a:rPr lang="en-US" sz="2000" dirty="0" smtClean="0">
                <a:solidFill>
                  <a:srgbClr val="000000"/>
                </a:solidFill>
              </a:rPr>
              <a:t>Calling </a:t>
            </a:r>
            <a:r>
              <a:rPr lang="en-US" sz="1600" dirty="0" err="1">
                <a:solidFill>
                  <a:srgbClr val="000000"/>
                </a:solidFill>
                <a:latin typeface="Courier New"/>
              </a:rPr>
              <a:t>pthread_exit</a:t>
            </a:r>
            <a:r>
              <a:rPr lang="en-US" sz="1600" dirty="0">
                <a:solidFill>
                  <a:srgbClr val="000000"/>
                </a:solidFill>
                <a:latin typeface="Courier New"/>
              </a:rPr>
              <a:t> </a:t>
            </a:r>
            <a:r>
              <a:rPr lang="en-US" sz="2000" dirty="0">
                <a:solidFill>
                  <a:srgbClr val="000000"/>
                </a:solidFill>
              </a:rPr>
              <a:t>from the last thread </a:t>
            </a:r>
          </a:p>
          <a:p>
            <a:r>
              <a:rPr lang="en-US" sz="2800" b="1" dirty="0" smtClean="0">
                <a:solidFill>
                  <a:srgbClr val="000000"/>
                </a:solidFill>
              </a:rPr>
              <a:t>Abnormal </a:t>
            </a:r>
            <a:r>
              <a:rPr lang="en-US" sz="2800" b="1" dirty="0">
                <a:solidFill>
                  <a:srgbClr val="000000"/>
                </a:solidFill>
              </a:rPr>
              <a:t>termination occurs in three ways: </a:t>
            </a:r>
          </a:p>
          <a:p>
            <a:pPr lvl="1"/>
            <a:r>
              <a:rPr lang="en-US" sz="2000" dirty="0" smtClean="0">
                <a:solidFill>
                  <a:srgbClr val="000000"/>
                </a:solidFill>
              </a:rPr>
              <a:t>Calling </a:t>
            </a:r>
            <a:r>
              <a:rPr lang="en-US" sz="1600" dirty="0">
                <a:solidFill>
                  <a:srgbClr val="000000"/>
                </a:solidFill>
                <a:latin typeface="Courier New"/>
              </a:rPr>
              <a:t>abort </a:t>
            </a:r>
          </a:p>
          <a:p>
            <a:pPr lvl="1"/>
            <a:r>
              <a:rPr lang="en-US" sz="2000" dirty="0" smtClean="0">
                <a:solidFill>
                  <a:srgbClr val="000000"/>
                </a:solidFill>
              </a:rPr>
              <a:t>Receipt </a:t>
            </a:r>
            <a:r>
              <a:rPr lang="en-US" sz="2000" dirty="0">
                <a:solidFill>
                  <a:srgbClr val="000000"/>
                </a:solidFill>
              </a:rPr>
              <a:t>of a signal </a:t>
            </a:r>
          </a:p>
          <a:p>
            <a:pPr lvl="1"/>
            <a:r>
              <a:rPr lang="en-US" sz="2000" dirty="0" smtClean="0">
                <a:solidFill>
                  <a:srgbClr val="000000"/>
                </a:solidFill>
              </a:rPr>
              <a:t>Response </a:t>
            </a:r>
            <a:r>
              <a:rPr lang="en-US" sz="2000" dirty="0">
                <a:solidFill>
                  <a:srgbClr val="000000"/>
                </a:solidFill>
              </a:rPr>
              <a:t>of the last thread to a cancellation request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168386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0000"/>
                </a:solidFill>
                <a:latin typeface="Cambria"/>
              </a:rPr>
              <a:t>Exit Functions </a:t>
            </a:r>
            <a:endParaRPr 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47800" y="2114729"/>
            <a:ext cx="4345470" cy="18137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914400"/>
            <a:ext cx="8610600" cy="1200329"/>
          </a:xfrm>
          <a:prstGeom prst="rect">
            <a:avLst/>
          </a:prstGeom>
        </p:spPr>
        <p:txBody>
          <a:bodyPr wrap="square">
            <a:spAutoFit/>
          </a:bodyPr>
          <a:lstStyle/>
          <a:p>
            <a:r>
              <a:rPr lang="en-US" sz="2400" dirty="0" smtClean="0">
                <a:solidFill>
                  <a:srgbClr val="000000"/>
                </a:solidFill>
              </a:rPr>
              <a:t>Three </a:t>
            </a:r>
            <a:r>
              <a:rPr lang="en-US" sz="2400" dirty="0">
                <a:solidFill>
                  <a:srgbClr val="000000"/>
                </a:solidFill>
              </a:rPr>
              <a:t>functions terminate a program normally: </a:t>
            </a:r>
            <a:r>
              <a:rPr lang="en-US" dirty="0">
                <a:solidFill>
                  <a:srgbClr val="000000"/>
                </a:solidFill>
                <a:latin typeface="Courier New"/>
              </a:rPr>
              <a:t>_exit </a:t>
            </a:r>
            <a:r>
              <a:rPr lang="en-US" sz="2400" dirty="0">
                <a:solidFill>
                  <a:srgbClr val="000000"/>
                </a:solidFill>
              </a:rPr>
              <a:t>and </a:t>
            </a:r>
            <a:r>
              <a:rPr lang="en-US" dirty="0">
                <a:solidFill>
                  <a:srgbClr val="000000"/>
                </a:solidFill>
                <a:latin typeface="Courier New"/>
              </a:rPr>
              <a:t>_Exit</a:t>
            </a:r>
            <a:r>
              <a:rPr lang="en-US" sz="2400" dirty="0">
                <a:solidFill>
                  <a:srgbClr val="000000"/>
                </a:solidFill>
              </a:rPr>
              <a:t>, which return to the kernel immediately, and </a:t>
            </a:r>
            <a:r>
              <a:rPr lang="en-US" dirty="0">
                <a:solidFill>
                  <a:srgbClr val="000000"/>
                </a:solidFill>
                <a:latin typeface="Courier New"/>
              </a:rPr>
              <a:t>exit</a:t>
            </a:r>
            <a:r>
              <a:rPr lang="en-US" sz="2400" dirty="0">
                <a:solidFill>
                  <a:srgbClr val="000000"/>
                </a:solidFill>
              </a:rPr>
              <a:t>, which performs certain cleanup processing and then returns to the kernel.</a:t>
            </a:r>
            <a:endParaRPr lang="en-US" sz="2400" dirty="0"/>
          </a:p>
        </p:txBody>
      </p:sp>
      <p:sp>
        <p:nvSpPr>
          <p:cNvPr id="5" name="Rectangle 4"/>
          <p:cNvSpPr/>
          <p:nvPr/>
        </p:nvSpPr>
        <p:spPr>
          <a:xfrm>
            <a:off x="285750" y="4038600"/>
            <a:ext cx="8401050" cy="2677656"/>
          </a:xfrm>
          <a:prstGeom prst="rect">
            <a:avLst/>
          </a:prstGeom>
        </p:spPr>
        <p:txBody>
          <a:bodyPr wrap="square">
            <a:spAutoFit/>
          </a:bodyPr>
          <a:lstStyle/>
          <a:p>
            <a:pPr algn="just"/>
            <a:r>
              <a:rPr lang="en-US" sz="2400" dirty="0"/>
              <a:t>All three exit functions expect a single integer argument, called the exit status. Returning an integer value from the main function is equivalent to calling exit with the same value. </a:t>
            </a:r>
            <a:endParaRPr lang="en-US" sz="2400" dirty="0" smtClean="0"/>
          </a:p>
          <a:p>
            <a:pPr algn="just"/>
            <a:r>
              <a:rPr lang="en-US" sz="2400" dirty="0" smtClean="0"/>
              <a:t>Thus </a:t>
            </a:r>
            <a:r>
              <a:rPr lang="en-US" sz="2400" b="1" dirty="0"/>
              <a:t>exit(0); </a:t>
            </a:r>
            <a:r>
              <a:rPr lang="en-US" sz="2400" dirty="0"/>
              <a:t>is the same as </a:t>
            </a:r>
            <a:r>
              <a:rPr lang="en-US" sz="2400" b="1" dirty="0"/>
              <a:t>return(0); </a:t>
            </a:r>
            <a:r>
              <a:rPr lang="en-US" sz="2400" dirty="0"/>
              <a:t>from the main function. In the following situations the exit status of the process is undefined. </a:t>
            </a:r>
          </a:p>
          <a:p>
            <a:pPr marL="285750" indent="-285750" algn="just">
              <a:buFont typeface="Arial" pitchFamily="34" charset="0"/>
              <a:buChar char="•"/>
            </a:pPr>
            <a:r>
              <a:rPr lang="en-US" sz="2400" dirty="0" smtClean="0"/>
              <a:t>any </a:t>
            </a:r>
            <a:r>
              <a:rPr lang="en-US" sz="2400" dirty="0"/>
              <a:t>of these functions is called without an exit status. </a:t>
            </a:r>
          </a:p>
          <a:p>
            <a:pPr marL="285750" indent="-285750" algn="just">
              <a:buFont typeface="Arial" pitchFamily="34" charset="0"/>
              <a:buChar char="•"/>
            </a:pPr>
            <a:r>
              <a:rPr lang="en-US" sz="2400" dirty="0" smtClean="0"/>
              <a:t>main </a:t>
            </a:r>
            <a:r>
              <a:rPr lang="en-US" sz="2400" dirty="0"/>
              <a:t>does a return without a return value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7153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228600"/>
            <a:ext cx="727877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1905000"/>
            <a:ext cx="7848600" cy="1200329"/>
          </a:xfrm>
          <a:prstGeom prst="rect">
            <a:avLst/>
          </a:prstGeom>
        </p:spPr>
        <p:txBody>
          <a:bodyPr wrap="square">
            <a:spAutoFit/>
          </a:bodyPr>
          <a:lstStyle/>
          <a:p>
            <a:pPr algn="just"/>
            <a:r>
              <a:rPr lang="en-US" b="1" dirty="0" err="1"/>
              <a:t>atexit</a:t>
            </a:r>
            <a:r>
              <a:rPr lang="en-US" b="1" dirty="0"/>
              <a:t> Function </a:t>
            </a:r>
            <a:endParaRPr lang="en-US" dirty="0"/>
          </a:p>
          <a:p>
            <a:pPr algn="just"/>
            <a:r>
              <a:rPr lang="en-US" dirty="0"/>
              <a:t>With ISO C, a process can register up to 32 functions that are automatically called by exit. These are called exit handlers and are registered by calling the </a:t>
            </a:r>
            <a:r>
              <a:rPr lang="en-US" dirty="0" err="1"/>
              <a:t>atexit</a:t>
            </a:r>
            <a:r>
              <a:rPr lang="en-US" dirty="0"/>
              <a:t> function.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186123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Environment of a UNIX </a:t>
            </a:r>
            <a:r>
              <a:rPr lang="en-US" b="1" dirty="0" smtClean="0"/>
              <a:t>Process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INTRODUCTION </a:t>
            </a:r>
            <a:endParaRPr lang="en-US" dirty="0"/>
          </a:p>
          <a:p>
            <a:pPr algn="just"/>
            <a:r>
              <a:rPr lang="en-US" dirty="0"/>
              <a:t>A Process is a program under execution in a UNIX or POSIX system. </a:t>
            </a:r>
          </a:p>
          <a:p>
            <a:pPr algn="just"/>
            <a:r>
              <a:rPr lang="en-US" b="1" dirty="0"/>
              <a:t>main FUNCTION </a:t>
            </a:r>
            <a:endParaRPr lang="en-US" dirty="0"/>
          </a:p>
          <a:p>
            <a:pPr algn="just"/>
            <a:r>
              <a:rPr lang="en-US" dirty="0"/>
              <a:t>A C program starts execution with a function called main. The prototype for the main function </a:t>
            </a:r>
            <a:r>
              <a:rPr lang="en-US" dirty="0" smtClean="0"/>
              <a:t>is</a:t>
            </a:r>
          </a:p>
          <a:p>
            <a:pPr marL="0" indent="0" algn="just">
              <a:buNone/>
            </a:pPr>
            <a:r>
              <a:rPr lang="en-US" dirty="0" smtClean="0"/>
              <a:t> </a:t>
            </a:r>
            <a:r>
              <a:rPr lang="en-US" b="1" dirty="0" err="1"/>
              <a:t>int</a:t>
            </a:r>
            <a:r>
              <a:rPr lang="en-US" b="1" dirty="0"/>
              <a:t> main(</a:t>
            </a:r>
            <a:r>
              <a:rPr lang="en-US" b="1" dirty="0" err="1"/>
              <a:t>int</a:t>
            </a:r>
            <a:r>
              <a:rPr lang="en-US" b="1" dirty="0"/>
              <a:t> </a:t>
            </a:r>
            <a:r>
              <a:rPr lang="en-US" b="1" dirty="0" err="1"/>
              <a:t>argc</a:t>
            </a:r>
            <a:r>
              <a:rPr lang="en-US" b="1" dirty="0"/>
              <a:t>, char *</a:t>
            </a:r>
            <a:r>
              <a:rPr lang="en-US" b="1" dirty="0" err="1"/>
              <a:t>argv</a:t>
            </a:r>
            <a:r>
              <a:rPr lang="en-US" b="1" dirty="0"/>
              <a:t>[]); </a:t>
            </a:r>
            <a:endParaRPr lang="en-US" b="1" dirty="0" smtClean="0"/>
          </a:p>
          <a:p>
            <a:pPr algn="just"/>
            <a:r>
              <a:rPr lang="en-US" dirty="0" smtClean="0"/>
              <a:t>where </a:t>
            </a:r>
            <a:r>
              <a:rPr lang="en-US" dirty="0" err="1"/>
              <a:t>argc</a:t>
            </a:r>
            <a:r>
              <a:rPr lang="en-US" dirty="0"/>
              <a:t> is the number of command-line arguments, and </a:t>
            </a:r>
            <a:r>
              <a:rPr lang="en-US" dirty="0" err="1"/>
              <a:t>argv</a:t>
            </a:r>
            <a:r>
              <a:rPr lang="en-US" dirty="0"/>
              <a:t> is an array of pointers to the arguments. When a C program is executed by the kernel by one of the exec functions, a special start-up routine is called before the main function is called. </a:t>
            </a:r>
            <a:endParaRPr lang="en-US" dirty="0" smtClean="0"/>
          </a:p>
          <a:p>
            <a:pPr algn="just"/>
            <a:endParaRPr lang="en-US" dirty="0"/>
          </a:p>
          <a:p>
            <a:pPr algn="just"/>
            <a:r>
              <a:rPr lang="en-US" dirty="0" smtClean="0"/>
              <a:t>This </a:t>
            </a:r>
            <a:r>
              <a:rPr lang="en-US" dirty="0"/>
              <a:t>start-up routine takes values from the kernel, the command-line arguments and the environment and sets things up so that the main function is called.</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34895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Cambria"/>
              </a:rPr>
              <a:t>PROCESS TERMINATION </a:t>
            </a:r>
            <a:endParaRPr lang="en-US" dirty="0"/>
          </a:p>
        </p:txBody>
      </p:sp>
      <p:sp>
        <p:nvSpPr>
          <p:cNvPr id="3" name="Content Placeholder 2"/>
          <p:cNvSpPr>
            <a:spLocks noGrp="1"/>
          </p:cNvSpPr>
          <p:nvPr>
            <p:ph idx="1"/>
          </p:nvPr>
        </p:nvSpPr>
        <p:spPr>
          <a:xfrm>
            <a:off x="304800" y="1143000"/>
            <a:ext cx="8610600" cy="5334000"/>
          </a:xfrm>
        </p:spPr>
        <p:txBody>
          <a:bodyPr>
            <a:noAutofit/>
          </a:bodyPr>
          <a:lstStyle/>
          <a:p>
            <a:r>
              <a:rPr lang="en-US" dirty="0" smtClean="0">
                <a:solidFill>
                  <a:srgbClr val="000000"/>
                </a:solidFill>
              </a:rPr>
              <a:t>There </a:t>
            </a:r>
            <a:r>
              <a:rPr lang="en-US" dirty="0">
                <a:solidFill>
                  <a:srgbClr val="000000"/>
                </a:solidFill>
              </a:rPr>
              <a:t>are eight ways for a process to terminate. Normal termination occurs in five ways: </a:t>
            </a:r>
          </a:p>
          <a:p>
            <a:pPr lvl="1"/>
            <a:r>
              <a:rPr lang="en-US" sz="2000" dirty="0" smtClean="0">
                <a:solidFill>
                  <a:srgbClr val="000000"/>
                </a:solidFill>
              </a:rPr>
              <a:t>Return </a:t>
            </a:r>
            <a:r>
              <a:rPr lang="en-US" sz="2000" dirty="0">
                <a:solidFill>
                  <a:srgbClr val="000000"/>
                </a:solidFill>
              </a:rPr>
              <a:t>from </a:t>
            </a:r>
            <a:r>
              <a:rPr lang="en-US" sz="1600" dirty="0">
                <a:solidFill>
                  <a:srgbClr val="000000"/>
                </a:solidFill>
                <a:latin typeface="Courier New"/>
              </a:rPr>
              <a:t>main </a:t>
            </a:r>
          </a:p>
          <a:p>
            <a:pPr lvl="1"/>
            <a:r>
              <a:rPr lang="en-US" sz="2000" dirty="0" smtClean="0">
                <a:solidFill>
                  <a:srgbClr val="000000"/>
                </a:solidFill>
              </a:rPr>
              <a:t>Calling </a:t>
            </a:r>
            <a:r>
              <a:rPr lang="en-US" sz="1600" dirty="0">
                <a:solidFill>
                  <a:srgbClr val="000000"/>
                </a:solidFill>
                <a:latin typeface="Courier New"/>
              </a:rPr>
              <a:t>exit </a:t>
            </a:r>
          </a:p>
          <a:p>
            <a:pPr lvl="1"/>
            <a:r>
              <a:rPr lang="en-US" sz="2000" dirty="0" smtClean="0">
                <a:solidFill>
                  <a:srgbClr val="000000"/>
                </a:solidFill>
              </a:rPr>
              <a:t>Calling </a:t>
            </a:r>
            <a:r>
              <a:rPr lang="en-US" sz="1600" dirty="0">
                <a:solidFill>
                  <a:srgbClr val="000000"/>
                </a:solidFill>
                <a:latin typeface="Courier New"/>
              </a:rPr>
              <a:t>_exit </a:t>
            </a:r>
            <a:r>
              <a:rPr lang="en-US" sz="2000" dirty="0">
                <a:solidFill>
                  <a:srgbClr val="000000"/>
                </a:solidFill>
              </a:rPr>
              <a:t>or </a:t>
            </a:r>
            <a:r>
              <a:rPr lang="en-US" sz="1600" dirty="0">
                <a:solidFill>
                  <a:srgbClr val="000000"/>
                </a:solidFill>
                <a:latin typeface="Courier New"/>
              </a:rPr>
              <a:t>_Exit </a:t>
            </a:r>
          </a:p>
          <a:p>
            <a:pPr lvl="1"/>
            <a:r>
              <a:rPr lang="en-US" sz="2000" dirty="0" smtClean="0">
                <a:solidFill>
                  <a:srgbClr val="000000"/>
                </a:solidFill>
              </a:rPr>
              <a:t>Return </a:t>
            </a:r>
            <a:r>
              <a:rPr lang="en-US" sz="2000" dirty="0">
                <a:solidFill>
                  <a:srgbClr val="000000"/>
                </a:solidFill>
              </a:rPr>
              <a:t>of the last thread from its start routine </a:t>
            </a:r>
          </a:p>
          <a:p>
            <a:pPr lvl="1"/>
            <a:r>
              <a:rPr lang="en-US" sz="2000" dirty="0" smtClean="0">
                <a:solidFill>
                  <a:srgbClr val="000000"/>
                </a:solidFill>
              </a:rPr>
              <a:t>Calling </a:t>
            </a:r>
            <a:r>
              <a:rPr lang="en-US" sz="1600" dirty="0" err="1">
                <a:solidFill>
                  <a:srgbClr val="000000"/>
                </a:solidFill>
                <a:latin typeface="Courier New"/>
              </a:rPr>
              <a:t>pthread_exit</a:t>
            </a:r>
            <a:r>
              <a:rPr lang="en-US" sz="1600" dirty="0">
                <a:solidFill>
                  <a:srgbClr val="000000"/>
                </a:solidFill>
                <a:latin typeface="Courier New"/>
              </a:rPr>
              <a:t> </a:t>
            </a:r>
            <a:r>
              <a:rPr lang="en-US" sz="2000" dirty="0">
                <a:solidFill>
                  <a:srgbClr val="000000"/>
                </a:solidFill>
              </a:rPr>
              <a:t>from the last thread </a:t>
            </a:r>
          </a:p>
          <a:p>
            <a:r>
              <a:rPr lang="en-US" sz="2800" b="1" dirty="0" smtClean="0">
                <a:solidFill>
                  <a:srgbClr val="000000"/>
                </a:solidFill>
              </a:rPr>
              <a:t>Abnormal </a:t>
            </a:r>
            <a:r>
              <a:rPr lang="en-US" sz="2800" b="1" dirty="0">
                <a:solidFill>
                  <a:srgbClr val="000000"/>
                </a:solidFill>
              </a:rPr>
              <a:t>termination occurs in three ways: </a:t>
            </a:r>
          </a:p>
          <a:p>
            <a:pPr lvl="1"/>
            <a:r>
              <a:rPr lang="en-US" sz="2000" dirty="0" smtClean="0">
                <a:solidFill>
                  <a:srgbClr val="000000"/>
                </a:solidFill>
              </a:rPr>
              <a:t>Calling </a:t>
            </a:r>
            <a:r>
              <a:rPr lang="en-US" sz="1600" dirty="0">
                <a:solidFill>
                  <a:srgbClr val="000000"/>
                </a:solidFill>
                <a:latin typeface="Courier New"/>
              </a:rPr>
              <a:t>abort </a:t>
            </a:r>
          </a:p>
          <a:p>
            <a:pPr lvl="1"/>
            <a:r>
              <a:rPr lang="en-US" sz="2000" dirty="0" smtClean="0">
                <a:solidFill>
                  <a:srgbClr val="000000"/>
                </a:solidFill>
              </a:rPr>
              <a:t>Receipt </a:t>
            </a:r>
            <a:r>
              <a:rPr lang="en-US" sz="2000" dirty="0">
                <a:solidFill>
                  <a:srgbClr val="000000"/>
                </a:solidFill>
              </a:rPr>
              <a:t>of a signal </a:t>
            </a:r>
          </a:p>
          <a:p>
            <a:pPr lvl="1"/>
            <a:r>
              <a:rPr lang="en-US" sz="2000" dirty="0" smtClean="0">
                <a:solidFill>
                  <a:srgbClr val="000000"/>
                </a:solidFill>
              </a:rPr>
              <a:t>Response </a:t>
            </a:r>
            <a:r>
              <a:rPr lang="en-US" sz="2000" dirty="0">
                <a:solidFill>
                  <a:srgbClr val="000000"/>
                </a:solidFill>
              </a:rPr>
              <a:t>of the last thread to a cancellation request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4677035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0000"/>
                </a:solidFill>
                <a:latin typeface="Cambria"/>
              </a:rPr>
              <a:t>Exit Functions </a:t>
            </a:r>
            <a:endParaRPr 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47800" y="2114729"/>
            <a:ext cx="4345470" cy="18137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914400"/>
            <a:ext cx="8610600" cy="1200329"/>
          </a:xfrm>
          <a:prstGeom prst="rect">
            <a:avLst/>
          </a:prstGeom>
        </p:spPr>
        <p:txBody>
          <a:bodyPr wrap="square">
            <a:spAutoFit/>
          </a:bodyPr>
          <a:lstStyle/>
          <a:p>
            <a:r>
              <a:rPr lang="en-US" sz="2400" dirty="0" smtClean="0">
                <a:solidFill>
                  <a:srgbClr val="000000"/>
                </a:solidFill>
              </a:rPr>
              <a:t>Three </a:t>
            </a:r>
            <a:r>
              <a:rPr lang="en-US" sz="2400" dirty="0">
                <a:solidFill>
                  <a:srgbClr val="000000"/>
                </a:solidFill>
              </a:rPr>
              <a:t>functions terminate a program normally: </a:t>
            </a:r>
            <a:r>
              <a:rPr lang="en-US" dirty="0">
                <a:solidFill>
                  <a:srgbClr val="000000"/>
                </a:solidFill>
                <a:latin typeface="Courier New"/>
              </a:rPr>
              <a:t>_exit </a:t>
            </a:r>
            <a:r>
              <a:rPr lang="en-US" sz="2400" dirty="0">
                <a:solidFill>
                  <a:srgbClr val="000000"/>
                </a:solidFill>
              </a:rPr>
              <a:t>and </a:t>
            </a:r>
            <a:r>
              <a:rPr lang="en-US" dirty="0">
                <a:solidFill>
                  <a:srgbClr val="000000"/>
                </a:solidFill>
                <a:latin typeface="Courier New"/>
              </a:rPr>
              <a:t>_Exit</a:t>
            </a:r>
            <a:r>
              <a:rPr lang="en-US" sz="2400" dirty="0">
                <a:solidFill>
                  <a:srgbClr val="000000"/>
                </a:solidFill>
              </a:rPr>
              <a:t>, which return to the kernel immediately, and </a:t>
            </a:r>
            <a:r>
              <a:rPr lang="en-US" dirty="0">
                <a:solidFill>
                  <a:srgbClr val="000000"/>
                </a:solidFill>
                <a:latin typeface="Courier New"/>
              </a:rPr>
              <a:t>exit</a:t>
            </a:r>
            <a:r>
              <a:rPr lang="en-US" sz="2400" dirty="0">
                <a:solidFill>
                  <a:srgbClr val="000000"/>
                </a:solidFill>
              </a:rPr>
              <a:t>, which performs certain cleanup processing and then returns to the kernel.</a:t>
            </a:r>
            <a:endParaRPr lang="en-US" sz="2400" dirty="0"/>
          </a:p>
        </p:txBody>
      </p:sp>
      <p:sp>
        <p:nvSpPr>
          <p:cNvPr id="5" name="Rectangle 4"/>
          <p:cNvSpPr/>
          <p:nvPr/>
        </p:nvSpPr>
        <p:spPr>
          <a:xfrm>
            <a:off x="285750" y="4038600"/>
            <a:ext cx="8401050" cy="2677656"/>
          </a:xfrm>
          <a:prstGeom prst="rect">
            <a:avLst/>
          </a:prstGeom>
        </p:spPr>
        <p:txBody>
          <a:bodyPr wrap="square">
            <a:spAutoFit/>
          </a:bodyPr>
          <a:lstStyle/>
          <a:p>
            <a:pPr algn="just"/>
            <a:r>
              <a:rPr lang="en-US" sz="2400" dirty="0"/>
              <a:t>All three exit functions expect a single integer argument, called the exit status. Returning an integer value from the main function is equivalent to calling exit with the same value. </a:t>
            </a:r>
            <a:endParaRPr lang="en-US" sz="2400" dirty="0" smtClean="0"/>
          </a:p>
          <a:p>
            <a:pPr algn="just"/>
            <a:r>
              <a:rPr lang="en-US" sz="2400" dirty="0" smtClean="0"/>
              <a:t>Thus </a:t>
            </a:r>
            <a:r>
              <a:rPr lang="en-US" sz="2400" b="1" dirty="0"/>
              <a:t>exit(0); </a:t>
            </a:r>
            <a:r>
              <a:rPr lang="en-US" sz="2400" dirty="0"/>
              <a:t>is the same as </a:t>
            </a:r>
            <a:r>
              <a:rPr lang="en-US" sz="2400" b="1" dirty="0"/>
              <a:t>return(0); </a:t>
            </a:r>
            <a:r>
              <a:rPr lang="en-US" sz="2400" dirty="0"/>
              <a:t>from the main function. In the following situations the exit status of the process is undefined. </a:t>
            </a:r>
          </a:p>
          <a:p>
            <a:pPr marL="285750" indent="-285750" algn="just">
              <a:buFont typeface="Arial" pitchFamily="34" charset="0"/>
              <a:buChar char="•"/>
            </a:pPr>
            <a:r>
              <a:rPr lang="en-US" sz="2400" dirty="0" smtClean="0"/>
              <a:t>any </a:t>
            </a:r>
            <a:r>
              <a:rPr lang="en-US" sz="2400" dirty="0"/>
              <a:t>of these functions is called without an exit status. </a:t>
            </a:r>
          </a:p>
          <a:p>
            <a:pPr marL="285750" indent="-285750" algn="just">
              <a:buFont typeface="Arial" pitchFamily="34" charset="0"/>
              <a:buChar char="•"/>
            </a:pPr>
            <a:r>
              <a:rPr lang="en-US" sz="2400" dirty="0" smtClean="0"/>
              <a:t>main </a:t>
            </a:r>
            <a:r>
              <a:rPr lang="en-US" sz="2400" dirty="0"/>
              <a:t>does a return without a return value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813741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228600"/>
            <a:ext cx="727877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1905000"/>
            <a:ext cx="7848600" cy="1200329"/>
          </a:xfrm>
          <a:prstGeom prst="rect">
            <a:avLst/>
          </a:prstGeom>
        </p:spPr>
        <p:txBody>
          <a:bodyPr wrap="square">
            <a:spAutoFit/>
          </a:bodyPr>
          <a:lstStyle/>
          <a:p>
            <a:pPr algn="just"/>
            <a:r>
              <a:rPr lang="en-US" b="1" dirty="0" err="1"/>
              <a:t>atexit</a:t>
            </a:r>
            <a:r>
              <a:rPr lang="en-US" b="1" dirty="0"/>
              <a:t> Function </a:t>
            </a:r>
            <a:endParaRPr lang="en-US" dirty="0"/>
          </a:p>
          <a:p>
            <a:pPr algn="just"/>
            <a:r>
              <a:rPr lang="en-US" dirty="0"/>
              <a:t>With ISO C, a process can register up to 32 functions that are automatically called by exit. These are called exit handlers and are registered by calling the </a:t>
            </a:r>
            <a:r>
              <a:rPr lang="en-US" dirty="0" err="1"/>
              <a:t>atexit</a:t>
            </a:r>
            <a:r>
              <a:rPr lang="en-US" dirty="0"/>
              <a:t> function.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9414" y="3173413"/>
            <a:ext cx="5823736" cy="941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609600" y="4272677"/>
            <a:ext cx="8077200" cy="2031325"/>
          </a:xfrm>
          <a:prstGeom prst="rect">
            <a:avLst/>
          </a:prstGeom>
        </p:spPr>
        <p:txBody>
          <a:bodyPr wrap="square">
            <a:spAutoFit/>
          </a:bodyPr>
          <a:lstStyle/>
          <a:p>
            <a:r>
              <a:rPr lang="en-US" dirty="0"/>
              <a:t>Returns: 0 if OK, nonzero on error </a:t>
            </a:r>
            <a:endParaRPr lang="en-US" dirty="0" smtClean="0"/>
          </a:p>
          <a:p>
            <a:r>
              <a:rPr lang="en-US" dirty="0" smtClean="0"/>
              <a:t>This </a:t>
            </a:r>
            <a:r>
              <a:rPr lang="en-US" dirty="0"/>
              <a:t>declaration says that we pass the address of a function as the argument to </a:t>
            </a:r>
            <a:r>
              <a:rPr lang="en-US" dirty="0" err="1"/>
              <a:t>atexit</a:t>
            </a:r>
            <a:r>
              <a:rPr lang="en-US" dirty="0"/>
              <a:t>. </a:t>
            </a:r>
            <a:endParaRPr lang="en-US" dirty="0" smtClean="0"/>
          </a:p>
          <a:p>
            <a:r>
              <a:rPr lang="en-US" dirty="0" smtClean="0"/>
              <a:t>When </a:t>
            </a:r>
            <a:r>
              <a:rPr lang="en-US" dirty="0"/>
              <a:t>this function is called, it is not passed any arguments and is not expected to return a value. </a:t>
            </a:r>
            <a:endParaRPr lang="en-US" dirty="0" smtClean="0"/>
          </a:p>
          <a:p>
            <a:r>
              <a:rPr lang="en-US" dirty="0" smtClean="0"/>
              <a:t>The </a:t>
            </a:r>
            <a:r>
              <a:rPr lang="en-US" dirty="0"/>
              <a:t>exit function calls these functions in reverse order of their registration. </a:t>
            </a:r>
            <a:endParaRPr lang="en-US" dirty="0" smtClean="0"/>
          </a:p>
          <a:p>
            <a:r>
              <a:rPr lang="en-US" dirty="0" smtClean="0"/>
              <a:t>Each </a:t>
            </a:r>
            <a:r>
              <a:rPr lang="en-US" dirty="0"/>
              <a:t>function is called as many times as it was registered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8841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52400"/>
            <a:ext cx="7315200" cy="7017306"/>
          </a:xfrm>
          <a:prstGeom prst="rect">
            <a:avLst/>
          </a:prstGeom>
        </p:spPr>
        <p:txBody>
          <a:bodyPr wrap="square">
            <a:spAutoFit/>
          </a:bodyPr>
          <a:lstStyle/>
          <a:p>
            <a:r>
              <a:rPr lang="en-US" u="sng" dirty="0"/>
              <a:t>Example of exit handlers</a:t>
            </a:r>
            <a:endParaRPr lang="en-US" dirty="0"/>
          </a:p>
          <a:p>
            <a:r>
              <a:rPr lang="en-US" b="1" dirty="0"/>
              <a:t>#include "</a:t>
            </a:r>
            <a:r>
              <a:rPr lang="en-US" b="1" dirty="0" err="1"/>
              <a:t>apue.h</a:t>
            </a:r>
            <a:r>
              <a:rPr lang="en-US" b="1" dirty="0"/>
              <a:t>"</a:t>
            </a:r>
            <a:endParaRPr lang="en-US" dirty="0"/>
          </a:p>
          <a:p>
            <a:r>
              <a:rPr lang="en-US" b="1" dirty="0"/>
              <a:t> </a:t>
            </a:r>
            <a:endParaRPr lang="en-US" dirty="0"/>
          </a:p>
          <a:p>
            <a:r>
              <a:rPr lang="en-US" b="1" dirty="0"/>
              <a:t>static void my_exit1(void); static void my_exit2(void);</a:t>
            </a:r>
            <a:endParaRPr lang="en-US" dirty="0"/>
          </a:p>
          <a:p>
            <a:r>
              <a:rPr lang="en-US" b="1" dirty="0"/>
              <a:t> </a:t>
            </a:r>
            <a:endParaRPr lang="en-US" dirty="0"/>
          </a:p>
          <a:p>
            <a:r>
              <a:rPr lang="en-US" b="1" dirty="0" err="1"/>
              <a:t>int</a:t>
            </a:r>
            <a:r>
              <a:rPr lang="en-US" b="1" dirty="0"/>
              <a:t> main(void)</a:t>
            </a:r>
            <a:endParaRPr lang="en-US" dirty="0"/>
          </a:p>
          <a:p>
            <a:r>
              <a:rPr lang="en-US" b="1" dirty="0"/>
              <a:t>{</a:t>
            </a:r>
            <a:endParaRPr lang="en-US" dirty="0"/>
          </a:p>
          <a:p>
            <a:r>
              <a:rPr lang="en-US" b="1" dirty="0"/>
              <a:t>if (</a:t>
            </a:r>
            <a:r>
              <a:rPr lang="en-US" b="1" dirty="0" err="1"/>
              <a:t>atexit</a:t>
            </a:r>
            <a:r>
              <a:rPr lang="en-US" b="1" dirty="0"/>
              <a:t>(my_exit2) != 0) </a:t>
            </a:r>
            <a:r>
              <a:rPr lang="en-US" b="1" dirty="0" err="1"/>
              <a:t>err_sys</a:t>
            </a:r>
            <a:r>
              <a:rPr lang="en-US" b="1" dirty="0"/>
              <a:t>("can't register my_exit2");</a:t>
            </a:r>
            <a:endParaRPr lang="en-US" dirty="0"/>
          </a:p>
          <a:p>
            <a:r>
              <a:rPr lang="en-US" b="1" dirty="0"/>
              <a:t> </a:t>
            </a:r>
            <a:endParaRPr lang="en-US" dirty="0"/>
          </a:p>
          <a:p>
            <a:r>
              <a:rPr lang="en-US" b="1" dirty="0"/>
              <a:t>if (</a:t>
            </a:r>
            <a:r>
              <a:rPr lang="en-US" b="1" dirty="0" err="1"/>
              <a:t>atexit</a:t>
            </a:r>
            <a:r>
              <a:rPr lang="en-US" b="1" dirty="0"/>
              <a:t>(my_exit1) != 0) </a:t>
            </a:r>
            <a:r>
              <a:rPr lang="en-US" b="1" dirty="0" err="1"/>
              <a:t>err_sys</a:t>
            </a:r>
            <a:r>
              <a:rPr lang="en-US" b="1" dirty="0"/>
              <a:t>("can't register my_exit1");</a:t>
            </a:r>
            <a:endParaRPr lang="en-US" dirty="0"/>
          </a:p>
          <a:p>
            <a:r>
              <a:rPr lang="en-US" b="1" dirty="0"/>
              <a:t> </a:t>
            </a:r>
            <a:endParaRPr lang="en-US" dirty="0"/>
          </a:p>
          <a:p>
            <a:r>
              <a:rPr lang="en-US" b="1" dirty="0"/>
              <a:t>if (</a:t>
            </a:r>
            <a:r>
              <a:rPr lang="en-US" b="1" dirty="0" err="1"/>
              <a:t>atexit</a:t>
            </a:r>
            <a:r>
              <a:rPr lang="en-US" b="1" dirty="0"/>
              <a:t>(my_exit1) != 0) </a:t>
            </a:r>
            <a:r>
              <a:rPr lang="en-US" b="1" dirty="0" err="1"/>
              <a:t>err_sys</a:t>
            </a:r>
            <a:r>
              <a:rPr lang="en-US" b="1" dirty="0"/>
              <a:t>("can't register my_exit1");</a:t>
            </a:r>
            <a:endParaRPr lang="en-US" dirty="0"/>
          </a:p>
          <a:p>
            <a:r>
              <a:rPr lang="en-US" b="1" dirty="0"/>
              <a:t> </a:t>
            </a:r>
            <a:endParaRPr lang="en-US" dirty="0"/>
          </a:p>
          <a:p>
            <a:r>
              <a:rPr lang="en-US" b="1" dirty="0" err="1"/>
              <a:t>printf</a:t>
            </a:r>
            <a:r>
              <a:rPr lang="en-US" b="1" dirty="0"/>
              <a:t>("main is done\n"); return(0);</a:t>
            </a:r>
            <a:endParaRPr lang="en-US" dirty="0"/>
          </a:p>
          <a:p>
            <a:r>
              <a:rPr lang="en-US" b="1" dirty="0"/>
              <a:t>}</a:t>
            </a:r>
            <a:endParaRPr lang="en-US" dirty="0"/>
          </a:p>
          <a:p>
            <a:r>
              <a:rPr lang="en-US" b="1" dirty="0"/>
              <a:t> </a:t>
            </a:r>
            <a:endParaRPr lang="en-US" dirty="0"/>
          </a:p>
          <a:p>
            <a:r>
              <a:rPr lang="en-US" b="1" dirty="0"/>
              <a:t>static void my_exit1(void)</a:t>
            </a:r>
            <a:endParaRPr lang="en-US" dirty="0"/>
          </a:p>
          <a:p>
            <a:r>
              <a:rPr lang="en-US" b="1" dirty="0"/>
              <a:t>{</a:t>
            </a:r>
            <a:endParaRPr lang="en-US" dirty="0"/>
          </a:p>
          <a:p>
            <a:r>
              <a:rPr lang="en-US" b="1" dirty="0" err="1"/>
              <a:t>printf</a:t>
            </a:r>
            <a:r>
              <a:rPr lang="en-US" b="1" dirty="0"/>
              <a:t>("first exit handler\n");</a:t>
            </a:r>
            <a:endParaRPr lang="en-US" dirty="0"/>
          </a:p>
          <a:p>
            <a:r>
              <a:rPr lang="en-US" b="1" dirty="0"/>
              <a:t>}</a:t>
            </a:r>
            <a:endParaRPr lang="en-US" dirty="0"/>
          </a:p>
          <a:p>
            <a:r>
              <a:rPr lang="en-US" b="1" dirty="0"/>
              <a:t> </a:t>
            </a:r>
            <a:endParaRPr lang="en-US" dirty="0"/>
          </a:p>
          <a:p>
            <a:r>
              <a:rPr lang="en-US" b="1" dirty="0"/>
              <a:t>static void my_exit2(void)</a:t>
            </a:r>
            <a:endParaRPr lang="en-US" dirty="0"/>
          </a:p>
          <a:p>
            <a:r>
              <a:rPr lang="en-US" b="1" dirty="0"/>
              <a:t>{</a:t>
            </a:r>
            <a:endParaRPr lang="en-US" dirty="0"/>
          </a:p>
          <a:p>
            <a:r>
              <a:rPr lang="en-US" b="1" dirty="0" err="1"/>
              <a:t>printf</a:t>
            </a:r>
            <a:r>
              <a:rPr lang="en-US" b="1" dirty="0"/>
              <a:t>("second exit handler\n");</a:t>
            </a:r>
            <a:endParaRPr lang="en-US" dirty="0"/>
          </a:p>
          <a:p>
            <a:r>
              <a:rPr lang="en-US" b="1" dirty="0" smtClean="0"/>
              <a:t>}</a:t>
            </a:r>
          </a:p>
        </p:txBody>
      </p:sp>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757488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pen()….</a:t>
            </a:r>
            <a:endParaRPr lang="en-US" dirty="0"/>
          </a:p>
        </p:txBody>
      </p:sp>
      <p:sp>
        <p:nvSpPr>
          <p:cNvPr id="3" name="Content Placeholder 2"/>
          <p:cNvSpPr>
            <a:spLocks noGrp="1"/>
          </p:cNvSpPr>
          <p:nvPr>
            <p:ph idx="1"/>
          </p:nvPr>
        </p:nvSpPr>
        <p:spPr/>
        <p:txBody>
          <a:bodyPr/>
          <a:lstStyle/>
          <a:p>
            <a:r>
              <a:rPr lang="en-US" dirty="0" smtClean="0"/>
              <a:t>Generally the access modes are specified in &lt;</a:t>
            </a:r>
            <a:r>
              <a:rPr lang="en-US" dirty="0" err="1" smtClean="0"/>
              <a:t>fcntl.h</a:t>
            </a:r>
            <a:r>
              <a:rPr lang="en-US" dirty="0" smtClean="0"/>
              <a:t>&gt;. Various access modes are: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30152" y="2590800"/>
            <a:ext cx="5235723" cy="81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47674" y="3581400"/>
            <a:ext cx="8543925" cy="400110"/>
          </a:xfrm>
          <a:prstGeom prst="rect">
            <a:avLst/>
          </a:prstGeom>
        </p:spPr>
        <p:txBody>
          <a:bodyPr wrap="square">
            <a:spAutoFit/>
          </a:bodyPr>
          <a:lstStyle/>
          <a:p>
            <a:r>
              <a:rPr lang="en-US" sz="2000" dirty="0"/>
              <a:t>There are </a:t>
            </a:r>
            <a:r>
              <a:rPr lang="en-US" sz="2000" b="1" dirty="0"/>
              <a:t>other access modes, which are termed as access modifier flags</a:t>
            </a:r>
            <a:r>
              <a:rPr lang="en-US" sz="2000" dirty="0"/>
              <a:t>,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0594" y="4191000"/>
            <a:ext cx="8741006"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636910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a:t>
            </a:r>
          </a:p>
          <a:p>
            <a:pPr marL="0" indent="0">
              <a:buNone/>
            </a:pPr>
            <a:r>
              <a:rPr lang="en-US" dirty="0"/>
              <a:t>$ ./</a:t>
            </a:r>
            <a:r>
              <a:rPr lang="en-US" dirty="0" err="1"/>
              <a:t>a.out</a:t>
            </a:r>
            <a:endParaRPr lang="en-US" dirty="0"/>
          </a:p>
          <a:p>
            <a:pPr marL="0" indent="0">
              <a:buNone/>
            </a:pPr>
            <a:r>
              <a:rPr lang="en-US" dirty="0"/>
              <a:t>main is done</a:t>
            </a:r>
          </a:p>
          <a:p>
            <a:pPr marL="0" indent="0">
              <a:buNone/>
            </a:pPr>
            <a:r>
              <a:rPr lang="en-US" dirty="0"/>
              <a:t>first exit </a:t>
            </a:r>
            <a:r>
              <a:rPr lang="en-US" dirty="0" smtClean="0"/>
              <a:t>handler</a:t>
            </a:r>
          </a:p>
          <a:p>
            <a:pPr marL="0" indent="0">
              <a:buNone/>
            </a:pPr>
            <a:r>
              <a:rPr lang="en-US" dirty="0" smtClean="0"/>
              <a:t>first </a:t>
            </a:r>
            <a:r>
              <a:rPr lang="en-US" dirty="0"/>
              <a:t>exit handler </a:t>
            </a:r>
            <a:endParaRPr lang="en-US" dirty="0" smtClean="0"/>
          </a:p>
          <a:p>
            <a:pPr marL="0" indent="0">
              <a:buNone/>
            </a:pPr>
            <a:r>
              <a:rPr lang="en-US" dirty="0" smtClean="0"/>
              <a:t>second </a:t>
            </a:r>
            <a:r>
              <a:rPr lang="en-US" dirty="0"/>
              <a:t>exit handler</a:t>
            </a:r>
          </a:p>
          <a:p>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098784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52400"/>
            <a:ext cx="8367891"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914400" y="5934670"/>
            <a:ext cx="7620000" cy="646331"/>
          </a:xfrm>
          <a:prstGeom prst="rect">
            <a:avLst/>
          </a:prstGeom>
        </p:spPr>
        <p:txBody>
          <a:bodyPr wrap="square">
            <a:spAutoFit/>
          </a:bodyPr>
          <a:lstStyle/>
          <a:p>
            <a:r>
              <a:rPr lang="en-US" dirty="0"/>
              <a:t>The </a:t>
            </a:r>
            <a:r>
              <a:rPr lang="en-US" dirty="0" smtClean="0"/>
              <a:t>figure </a:t>
            </a:r>
            <a:r>
              <a:rPr lang="en-US" dirty="0"/>
              <a:t>summarizes how a C program is started and the various ways it can terminate.</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3868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COMMAND-LINE ARGUMENTS</a:t>
            </a:r>
            <a:r>
              <a:rPr lang="en-US" b="1" dirty="0"/>
              <a:t/>
            </a:r>
            <a:br>
              <a:rPr lang="en-US" b="1" dirty="0"/>
            </a:br>
            <a:endParaRPr lang="en-US" dirty="0"/>
          </a:p>
        </p:txBody>
      </p:sp>
      <p:sp>
        <p:nvSpPr>
          <p:cNvPr id="3" name="Content Placeholder 2"/>
          <p:cNvSpPr>
            <a:spLocks noGrp="1"/>
          </p:cNvSpPr>
          <p:nvPr>
            <p:ph idx="1"/>
          </p:nvPr>
        </p:nvSpPr>
        <p:spPr>
          <a:xfrm>
            <a:off x="304800" y="914400"/>
            <a:ext cx="8534400" cy="5410200"/>
          </a:xfrm>
        </p:spPr>
        <p:txBody>
          <a:bodyPr>
            <a:noAutofit/>
          </a:bodyPr>
          <a:lstStyle/>
          <a:p>
            <a:r>
              <a:rPr lang="en-US" sz="1800" dirty="0" smtClean="0"/>
              <a:t>When </a:t>
            </a:r>
            <a:r>
              <a:rPr lang="en-US" sz="1800" dirty="0"/>
              <a:t>a program is executed, the process that does the exec can pass command-line arguments to the new program.</a:t>
            </a:r>
          </a:p>
          <a:p>
            <a:r>
              <a:rPr lang="en-US" sz="1800" dirty="0"/>
              <a:t>Example: Echo all command-line arguments to standard output</a:t>
            </a:r>
          </a:p>
          <a:p>
            <a:pPr marL="0" indent="0">
              <a:buNone/>
            </a:pPr>
            <a:r>
              <a:rPr lang="en-US" sz="1800" b="1" dirty="0"/>
              <a:t> </a:t>
            </a:r>
            <a:r>
              <a:rPr lang="en-US" sz="1800" b="1" dirty="0" err="1" smtClean="0"/>
              <a:t>int</a:t>
            </a:r>
            <a:r>
              <a:rPr lang="en-US" sz="1800" b="1" dirty="0" smtClean="0"/>
              <a:t> </a:t>
            </a:r>
            <a:r>
              <a:rPr lang="en-US" sz="1800" b="1" dirty="0"/>
              <a:t>main(</a:t>
            </a:r>
            <a:r>
              <a:rPr lang="en-US" sz="1800" b="1" dirty="0" err="1"/>
              <a:t>int</a:t>
            </a:r>
            <a:r>
              <a:rPr lang="en-US" sz="1800" b="1" dirty="0"/>
              <a:t> </a:t>
            </a:r>
            <a:r>
              <a:rPr lang="en-US" sz="1800" b="1" dirty="0" err="1"/>
              <a:t>argc</a:t>
            </a:r>
            <a:r>
              <a:rPr lang="en-US" sz="1800" b="1" dirty="0"/>
              <a:t>, char *</a:t>
            </a:r>
            <a:r>
              <a:rPr lang="en-US" sz="1800" b="1" dirty="0" err="1"/>
              <a:t>argv</a:t>
            </a:r>
            <a:r>
              <a:rPr lang="en-US" sz="1800" b="1" dirty="0"/>
              <a:t>[])</a:t>
            </a:r>
            <a:endParaRPr lang="en-US" sz="1800" dirty="0"/>
          </a:p>
          <a:p>
            <a:pPr marL="0" indent="0">
              <a:buNone/>
            </a:pPr>
            <a:r>
              <a:rPr lang="en-US" sz="1800" b="1" dirty="0"/>
              <a:t>{</a:t>
            </a:r>
            <a:endParaRPr lang="en-US" sz="1800" dirty="0"/>
          </a:p>
          <a:p>
            <a:pPr marL="0" indent="0">
              <a:buNone/>
            </a:pPr>
            <a:r>
              <a:rPr lang="en-US" sz="1800" b="1" dirty="0" err="1"/>
              <a:t>int</a:t>
            </a:r>
            <a:r>
              <a:rPr lang="en-US" sz="1800" b="1" dirty="0"/>
              <a:t>	i;</a:t>
            </a:r>
            <a:endParaRPr lang="en-US" sz="1800" dirty="0"/>
          </a:p>
          <a:p>
            <a:pPr marL="0" indent="0">
              <a:buNone/>
            </a:pPr>
            <a:r>
              <a:rPr lang="en-US" sz="1800" b="1" dirty="0"/>
              <a:t> </a:t>
            </a:r>
            <a:r>
              <a:rPr lang="en-US" sz="1800" b="1" dirty="0" smtClean="0"/>
              <a:t>for </a:t>
            </a:r>
            <a:r>
              <a:rPr lang="en-US" sz="1800" b="1" dirty="0"/>
              <a:t>(i = 0; i &lt; </a:t>
            </a:r>
            <a:r>
              <a:rPr lang="en-US" sz="1800" b="1" dirty="0" err="1"/>
              <a:t>argc</a:t>
            </a:r>
            <a:r>
              <a:rPr lang="en-US" sz="1800" b="1" dirty="0"/>
              <a:t>;	i++)	/* echo all command-line </a:t>
            </a:r>
            <a:r>
              <a:rPr lang="en-US" sz="1800" b="1" dirty="0" err="1"/>
              <a:t>args</a:t>
            </a:r>
            <a:r>
              <a:rPr lang="en-US" sz="1800" b="1" dirty="0"/>
              <a:t> */ </a:t>
            </a:r>
            <a:endParaRPr lang="en-US" sz="1800" b="1" dirty="0" smtClean="0"/>
          </a:p>
          <a:p>
            <a:pPr marL="0" indent="0">
              <a:buNone/>
            </a:pPr>
            <a:r>
              <a:rPr lang="en-US" sz="1800" b="1" dirty="0" err="1" smtClean="0"/>
              <a:t>printf</a:t>
            </a:r>
            <a:r>
              <a:rPr lang="en-US" sz="1800" b="1" dirty="0"/>
              <a:t>("</a:t>
            </a:r>
            <a:r>
              <a:rPr lang="en-US" sz="1800" b="1" dirty="0" err="1"/>
              <a:t>argv</a:t>
            </a:r>
            <a:r>
              <a:rPr lang="en-US" sz="1800" b="1" dirty="0"/>
              <a:t>[%d]: %s\n", i, </a:t>
            </a:r>
            <a:r>
              <a:rPr lang="en-US" sz="1800" b="1" dirty="0" err="1"/>
              <a:t>argv</a:t>
            </a:r>
            <a:r>
              <a:rPr lang="en-US" sz="1800" b="1" dirty="0"/>
              <a:t>[i]);</a:t>
            </a:r>
            <a:endParaRPr lang="en-US" sz="1800" dirty="0"/>
          </a:p>
          <a:p>
            <a:pPr marL="0" indent="0">
              <a:buNone/>
            </a:pPr>
            <a:r>
              <a:rPr lang="en-US" sz="1800" b="1" dirty="0"/>
              <a:t>exit(0);</a:t>
            </a:r>
            <a:endParaRPr lang="en-US" sz="1800" dirty="0"/>
          </a:p>
          <a:p>
            <a:pPr marL="0" indent="0">
              <a:buNone/>
            </a:pPr>
            <a:r>
              <a:rPr lang="en-US" sz="1800" b="1" dirty="0"/>
              <a:t>}</a:t>
            </a:r>
            <a:endParaRPr lang="en-US" sz="1800" dirty="0"/>
          </a:p>
          <a:p>
            <a:pPr marL="0" indent="0">
              <a:buNone/>
            </a:pPr>
            <a:r>
              <a:rPr lang="en-US" sz="1800" u="sng" dirty="0"/>
              <a:t>Output:</a:t>
            </a:r>
            <a:endParaRPr lang="en-US" sz="1800" dirty="0"/>
          </a:p>
          <a:p>
            <a:pPr marL="0" indent="0">
              <a:buNone/>
            </a:pPr>
            <a:r>
              <a:rPr lang="en-US" sz="1800" dirty="0"/>
              <a:t>$ ./</a:t>
            </a:r>
            <a:r>
              <a:rPr lang="en-US" sz="1800" dirty="0" err="1"/>
              <a:t>echoarg</a:t>
            </a:r>
            <a:r>
              <a:rPr lang="en-US" sz="1800" dirty="0"/>
              <a:t> arg1 TEST foo </a:t>
            </a:r>
            <a:endParaRPr lang="en-US" sz="1800" dirty="0" smtClean="0"/>
          </a:p>
          <a:p>
            <a:pPr marL="0" indent="0">
              <a:buNone/>
            </a:pPr>
            <a:r>
              <a:rPr lang="en-US" sz="1800" dirty="0" err="1" smtClean="0"/>
              <a:t>argv</a:t>
            </a:r>
            <a:r>
              <a:rPr lang="en-US" sz="1800" dirty="0" smtClean="0"/>
              <a:t>[0</a:t>
            </a:r>
            <a:r>
              <a:rPr lang="en-US" sz="1800" dirty="0"/>
              <a:t>]: ./</a:t>
            </a:r>
            <a:r>
              <a:rPr lang="en-US" sz="1800" dirty="0" err="1"/>
              <a:t>echoarg</a:t>
            </a:r>
            <a:r>
              <a:rPr lang="en-US" sz="1800" dirty="0"/>
              <a:t> </a:t>
            </a:r>
            <a:endParaRPr lang="en-US" sz="1800" dirty="0" smtClean="0"/>
          </a:p>
          <a:p>
            <a:pPr marL="0" indent="0">
              <a:buNone/>
            </a:pPr>
            <a:r>
              <a:rPr lang="en-US" sz="1800" dirty="0" err="1" smtClean="0"/>
              <a:t>argv</a:t>
            </a:r>
            <a:r>
              <a:rPr lang="en-US" sz="1800" dirty="0" smtClean="0"/>
              <a:t>[1</a:t>
            </a:r>
            <a:r>
              <a:rPr lang="en-US" sz="1800" dirty="0"/>
              <a:t>]: arg1 </a:t>
            </a:r>
            <a:endParaRPr lang="en-US" sz="1800" dirty="0" smtClean="0"/>
          </a:p>
          <a:p>
            <a:pPr marL="0" indent="0">
              <a:buNone/>
            </a:pPr>
            <a:r>
              <a:rPr lang="en-US" sz="1800" dirty="0" err="1" smtClean="0"/>
              <a:t>argv</a:t>
            </a:r>
            <a:r>
              <a:rPr lang="en-US" sz="1800" dirty="0" smtClean="0"/>
              <a:t>[2</a:t>
            </a:r>
            <a:r>
              <a:rPr lang="en-US" sz="1800" dirty="0"/>
              <a:t>]: TEST </a:t>
            </a:r>
            <a:endParaRPr lang="en-US" sz="1800" dirty="0" smtClean="0"/>
          </a:p>
          <a:p>
            <a:pPr marL="0" indent="0">
              <a:buNone/>
            </a:pPr>
            <a:r>
              <a:rPr lang="en-US" sz="1800" dirty="0" err="1" smtClean="0"/>
              <a:t>argv</a:t>
            </a:r>
            <a:r>
              <a:rPr lang="en-US" sz="1800" dirty="0" smtClean="0"/>
              <a:t>[3</a:t>
            </a:r>
            <a:r>
              <a:rPr lang="en-US" sz="1800" dirty="0"/>
              <a:t>]: foo</a:t>
            </a:r>
          </a:p>
          <a:p>
            <a:endParaRPr lang="en-US" sz="18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14708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ENVIRONMENT LIST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program is also passed an environment list. Like the argument list, the environment list is an array of character pointers, with each pointer containing the address of a null-terminated C string. The address of the array of pointers is contained in the global variable environ:</a:t>
            </a:r>
          </a:p>
          <a:p>
            <a:r>
              <a:rPr lang="en-US" b="1" dirty="0"/>
              <a:t>extern char **environ;</a:t>
            </a:r>
          </a:p>
          <a:p>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6703155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Generally any environmental variable is of the form: </a:t>
            </a:r>
            <a:r>
              <a:rPr lang="en-US" sz="2400" b="1" i="1" dirty="0"/>
              <a:t>name=value.</a:t>
            </a:r>
            <a:r>
              <a:rPr lang="en-US" sz="2400" dirty="0"/>
              <a:t/>
            </a:r>
            <a:br>
              <a:rPr lang="en-US" sz="2400" dirty="0"/>
            </a:br>
            <a:endParaRPr lang="en-US" sz="2400" dirty="0"/>
          </a:p>
        </p:txBody>
      </p:sp>
      <p:pic>
        <p:nvPicPr>
          <p:cNvPr id="4" name="image11.png"/>
          <p:cNvPicPr>
            <a:picLocks noGrp="1"/>
          </p:cNvPicPr>
          <p:nvPr>
            <p:ph idx="1"/>
          </p:nvPr>
        </p:nvPicPr>
        <p:blipFill>
          <a:blip r:embed="rId2" cstate="print"/>
          <a:stretch>
            <a:fillRect/>
          </a:stretch>
        </p:blipFill>
        <p:spPr>
          <a:xfrm>
            <a:off x="990600" y="1524000"/>
            <a:ext cx="6290924" cy="3733800"/>
          </a:xfrm>
          <a:prstGeom prst="rect">
            <a:avLst/>
          </a:prstGeom>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545514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MEMORY LAYOUT OF A C PROGRAM</a:t>
            </a:r>
            <a:br>
              <a:rPr lang="en-US" b="1" u="sng" dirty="0"/>
            </a:br>
            <a:endParaRPr lang="en-US" dirty="0"/>
          </a:p>
        </p:txBody>
      </p:sp>
      <p:pic>
        <p:nvPicPr>
          <p:cNvPr id="5" name="image12.png"/>
          <p:cNvPicPr>
            <a:picLocks noGrp="1"/>
          </p:cNvPicPr>
          <p:nvPr>
            <p:ph idx="1"/>
          </p:nvPr>
        </p:nvPicPr>
        <p:blipFill>
          <a:blip r:embed="rId2" cstate="print"/>
          <a:stretch>
            <a:fillRect/>
          </a:stretch>
        </p:blipFill>
        <p:spPr>
          <a:xfrm>
            <a:off x="1371600" y="1219200"/>
            <a:ext cx="5867400" cy="4953000"/>
          </a:xfrm>
          <a:prstGeom prst="rect">
            <a:avLst/>
          </a:prstGeom>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927038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MEMORY LAYOUT OF A C PROGRAM</a:t>
            </a:r>
            <a:br>
              <a:rPr lang="en-US" b="1" u="sng"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Historically</a:t>
            </a:r>
            <a:r>
              <a:rPr lang="en-US" dirty="0"/>
              <a:t>, a C program has been composed of the following pieces:</a:t>
            </a:r>
          </a:p>
          <a:p>
            <a:pPr lvl="0" algn="just"/>
            <a:r>
              <a:rPr lang="en-US" b="1" dirty="0"/>
              <a:t>Text segment</a:t>
            </a:r>
            <a:r>
              <a:rPr lang="en-US" dirty="0"/>
              <a:t>, the machine instructions that the CPU executes. Usually, the text segment is sharable so that only a single copy needs to be in memory for frequently executed programs, such as text editors, the C compiler, the shells, and so on. Also, the text segment is often read-only, to prevent a program from accidentally modifying its instructions.</a:t>
            </a:r>
          </a:p>
          <a:p>
            <a:pPr lvl="0" algn="just"/>
            <a:r>
              <a:rPr lang="en-US" b="1" dirty="0"/>
              <a:t>Initialized data segment</a:t>
            </a:r>
            <a:r>
              <a:rPr lang="en-US" dirty="0"/>
              <a:t>, usually called simply the data segment, containing variables that are specifically initialized in the program. For example, the C declaration</a:t>
            </a:r>
          </a:p>
          <a:p>
            <a:pPr algn="just"/>
            <a:r>
              <a:rPr lang="en-US" b="1" dirty="0" err="1"/>
              <a:t>int</a:t>
            </a:r>
            <a:r>
              <a:rPr lang="en-US" b="1" dirty="0"/>
              <a:t>	</a:t>
            </a:r>
            <a:r>
              <a:rPr lang="en-US" b="1" dirty="0" err="1"/>
              <a:t>maxcount</a:t>
            </a:r>
            <a:r>
              <a:rPr lang="en-US" b="1" dirty="0"/>
              <a:t> = 99;</a:t>
            </a:r>
            <a:endParaRPr lang="en-US" dirty="0"/>
          </a:p>
          <a:p>
            <a:pPr algn="just"/>
            <a:r>
              <a:rPr lang="en-US" dirty="0"/>
              <a:t>appearing outside any function causes this variable to be stored in the initialized data segment with its initial value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933242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10600" cy="6248400"/>
          </a:xfrm>
        </p:spPr>
        <p:txBody>
          <a:bodyPr>
            <a:noAutofit/>
          </a:bodyPr>
          <a:lstStyle/>
          <a:p>
            <a:pPr lvl="0" algn="just"/>
            <a:r>
              <a:rPr lang="en-US" sz="2000" b="1" dirty="0"/>
              <a:t>Uninitialized data segment</a:t>
            </a:r>
            <a:r>
              <a:rPr lang="en-US" sz="2000" dirty="0"/>
              <a:t>, often called the "</a:t>
            </a:r>
            <a:r>
              <a:rPr lang="en-US" sz="2000" dirty="0" err="1"/>
              <a:t>bss</a:t>
            </a:r>
            <a:r>
              <a:rPr lang="en-US" sz="2000" dirty="0"/>
              <a:t>" segment, named after an ancient assembler operator that stood for "block started by symbol." Data in this segment is initialized by the kernel to arithmetic 0 or null pointers before the program starts executing. The C declaration</a:t>
            </a:r>
          </a:p>
          <a:p>
            <a:pPr marL="0" indent="0" algn="just">
              <a:buNone/>
            </a:pPr>
            <a:r>
              <a:rPr lang="en-US" sz="2000" b="1" dirty="0" smtClean="0"/>
              <a:t>          long</a:t>
            </a:r>
            <a:r>
              <a:rPr lang="en-US" sz="2000" b="1" dirty="0"/>
              <a:t>	sum[1000];</a:t>
            </a:r>
            <a:endParaRPr lang="en-US" sz="2000" dirty="0"/>
          </a:p>
          <a:p>
            <a:pPr marL="0" indent="0" algn="just">
              <a:buNone/>
            </a:pPr>
            <a:r>
              <a:rPr lang="en-US" sz="2000" dirty="0" smtClean="0"/>
              <a:t>        appearing </a:t>
            </a:r>
            <a:r>
              <a:rPr lang="en-US" sz="2000" dirty="0"/>
              <a:t>outside any function causes this variable to be stored in </a:t>
            </a:r>
            <a:r>
              <a:rPr lang="en-US" sz="2000" dirty="0" smtClean="0"/>
              <a:t>the  </a:t>
            </a:r>
          </a:p>
          <a:p>
            <a:pPr marL="0" indent="0" algn="just">
              <a:buNone/>
            </a:pPr>
            <a:r>
              <a:rPr lang="en-US" sz="2000" dirty="0"/>
              <a:t> </a:t>
            </a:r>
            <a:r>
              <a:rPr lang="en-US" sz="2000" dirty="0" smtClean="0"/>
              <a:t>        uninitialized </a:t>
            </a:r>
            <a:r>
              <a:rPr lang="en-US" sz="2000" dirty="0"/>
              <a:t>data segment.</a:t>
            </a:r>
          </a:p>
          <a:p>
            <a:pPr lvl="0" algn="just"/>
            <a:r>
              <a:rPr lang="en-US" sz="2000" b="1" dirty="0"/>
              <a:t>Stack</a:t>
            </a:r>
            <a:r>
              <a:rPr lang="en-US" sz="2000" dirty="0"/>
              <a:t>,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t>
            </a:r>
            <a:r>
              <a:rPr lang="en-US" sz="2000" b="1" dirty="0"/>
              <a:t>automatic and temporary variables</a:t>
            </a:r>
            <a:r>
              <a:rPr lang="en-US" sz="2000" dirty="0"/>
              <a:t>. This is how recursive functions in C can work. Each time a </a:t>
            </a:r>
            <a:r>
              <a:rPr lang="en-US" sz="2000" b="1" dirty="0"/>
              <a:t>recursive function calls </a:t>
            </a:r>
            <a:r>
              <a:rPr lang="en-US" sz="2000" dirty="0"/>
              <a:t>itself, a new stack frame is used, so one set of variables doesn't interfere with the variables from another instance of the function.</a:t>
            </a:r>
          </a:p>
          <a:p>
            <a:pPr lvl="0" algn="just"/>
            <a:r>
              <a:rPr lang="en-US" sz="2000" b="1" dirty="0"/>
              <a:t>Heap</a:t>
            </a:r>
            <a:r>
              <a:rPr lang="en-US" sz="2000" dirty="0"/>
              <a:t>, where </a:t>
            </a:r>
            <a:r>
              <a:rPr lang="en-US" sz="2000" b="1" dirty="0"/>
              <a:t>dynamic memory allocation </a:t>
            </a:r>
            <a:r>
              <a:rPr lang="en-US" sz="2000" dirty="0"/>
              <a:t>usually takes place. Historically, the heap has been located between the uninitialized data and the stack.</a:t>
            </a:r>
          </a:p>
          <a:p>
            <a:pPr algn="just"/>
            <a:endParaRPr lang="en-US" sz="20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754007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SHARED </a:t>
            </a:r>
            <a:r>
              <a:rPr lang="en-US" b="1" u="sng" dirty="0" smtClean="0"/>
              <a:t>LIBRARIES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Nowadays </a:t>
            </a:r>
            <a:r>
              <a:rPr lang="en-US" dirty="0"/>
              <a:t>most UNIX systems support shared libraries. Shared libraries remove the </a:t>
            </a:r>
            <a:r>
              <a:rPr lang="en-US" b="1" dirty="0"/>
              <a:t>common library routines from the executable file,</a:t>
            </a:r>
            <a:r>
              <a:rPr lang="en-US" dirty="0"/>
              <a:t> instead maintaining a </a:t>
            </a:r>
            <a:r>
              <a:rPr lang="en-US" b="1" dirty="0"/>
              <a:t>single copy </a:t>
            </a:r>
            <a:r>
              <a:rPr lang="en-US" dirty="0"/>
              <a:t>of the library routine somewhere in memory that all processes reference. </a:t>
            </a:r>
            <a:endParaRPr lang="en-US" dirty="0" smtClean="0"/>
          </a:p>
          <a:p>
            <a:pPr algn="just"/>
            <a:r>
              <a:rPr lang="en-US" dirty="0" smtClean="0"/>
              <a:t>This </a:t>
            </a:r>
            <a:r>
              <a:rPr lang="en-US" b="1" dirty="0"/>
              <a:t>reduces the size of each executable file </a:t>
            </a:r>
            <a:r>
              <a:rPr lang="en-US" dirty="0"/>
              <a:t>but may add some </a:t>
            </a:r>
            <a:r>
              <a:rPr lang="en-US" b="1" dirty="0"/>
              <a:t>runtime overhead</a:t>
            </a:r>
            <a:r>
              <a:rPr lang="en-US" dirty="0"/>
              <a:t>, either when the program is first executed or the first time each shared library function is called. </a:t>
            </a:r>
            <a:endParaRPr lang="en-US" dirty="0" smtClean="0"/>
          </a:p>
          <a:p>
            <a:pPr algn="just"/>
            <a:r>
              <a:rPr lang="en-US" dirty="0" smtClean="0"/>
              <a:t>Another </a:t>
            </a:r>
            <a:r>
              <a:rPr lang="en-US" dirty="0"/>
              <a:t>advantage of shared libraries is that, library functions can be replaced with </a:t>
            </a:r>
            <a:r>
              <a:rPr lang="en-US" b="1" dirty="0"/>
              <a:t>new versions without having to re-link,</a:t>
            </a:r>
            <a:r>
              <a:rPr lang="en-US" dirty="0"/>
              <a:t> edit every program that uses the library</a:t>
            </a:r>
            <a:r>
              <a:rPr lang="en-US" dirty="0" smtClean="0"/>
              <a:t>.</a:t>
            </a:r>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070511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MEMORY </a:t>
            </a:r>
            <a:r>
              <a:rPr lang="en-US" dirty="0" smtClean="0"/>
              <a:t>ALLOCATION</a:t>
            </a:r>
            <a:endParaRPr lang="en-US" dirty="0"/>
          </a:p>
        </p:txBody>
      </p:sp>
      <p:sp>
        <p:nvSpPr>
          <p:cNvPr id="3" name="Content Placeholder 2"/>
          <p:cNvSpPr>
            <a:spLocks noGrp="1"/>
          </p:cNvSpPr>
          <p:nvPr>
            <p:ph idx="1"/>
          </p:nvPr>
        </p:nvSpPr>
        <p:spPr>
          <a:xfrm>
            <a:off x="76200" y="624364"/>
            <a:ext cx="9163050" cy="5715000"/>
          </a:xfrm>
        </p:spPr>
        <p:txBody>
          <a:bodyPr>
            <a:normAutofit/>
          </a:bodyPr>
          <a:lstStyle/>
          <a:p>
            <a:pPr algn="just"/>
            <a:r>
              <a:rPr lang="en-US" sz="2400" dirty="0" smtClean="0"/>
              <a:t>ISO C specifies three functions for memory allocation:</a:t>
            </a:r>
          </a:p>
          <a:p>
            <a:pPr algn="just"/>
            <a:r>
              <a:rPr lang="en-US" sz="2400" b="1" dirty="0" err="1" smtClean="0"/>
              <a:t>malloc</a:t>
            </a:r>
            <a:r>
              <a:rPr lang="en-US" sz="2400" dirty="0" smtClean="0"/>
              <a:t>, which allocates a specified number of </a:t>
            </a:r>
            <a:r>
              <a:rPr lang="en-US" sz="2400" b="1" dirty="0" smtClean="0"/>
              <a:t>bytes of memory</a:t>
            </a:r>
            <a:r>
              <a:rPr lang="en-US" sz="2400" dirty="0" smtClean="0"/>
              <a:t>. The initial value of the memory is indeterminate.</a:t>
            </a:r>
          </a:p>
          <a:p>
            <a:pPr algn="just"/>
            <a:r>
              <a:rPr lang="en-US" sz="2400" b="1" dirty="0" err="1" smtClean="0"/>
              <a:t>calloc</a:t>
            </a:r>
            <a:r>
              <a:rPr lang="en-US" sz="2400" dirty="0" smtClean="0"/>
              <a:t>, which allocates space for a specified </a:t>
            </a:r>
            <a:r>
              <a:rPr lang="en-US" sz="2400" b="1" dirty="0" smtClean="0"/>
              <a:t>number of objects </a:t>
            </a:r>
            <a:r>
              <a:rPr lang="en-US" sz="2400" dirty="0" smtClean="0"/>
              <a:t>of a specified size. The space is initialized to all 0 bits.</a:t>
            </a:r>
          </a:p>
          <a:p>
            <a:pPr algn="just"/>
            <a:r>
              <a:rPr lang="en-US" sz="2400" b="1" dirty="0" err="1" smtClean="0"/>
              <a:t>realloc</a:t>
            </a:r>
            <a:r>
              <a:rPr lang="en-US" sz="2400" dirty="0" smtClean="0"/>
              <a:t>, which </a:t>
            </a:r>
            <a:r>
              <a:rPr lang="en-US" sz="2400" b="1" dirty="0" smtClean="0"/>
              <a:t>increases or decreases </a:t>
            </a:r>
            <a:r>
              <a:rPr lang="en-US" sz="2400" dirty="0" smtClean="0"/>
              <a:t>the size of a previously allocated area. When the size increases, it may involve moving the previously allocated area somewhere else, to provide the additional room at the end. Also, when the size increases, the initial value of the space between the old contents and the end of the new area is indeterminate</a:t>
            </a:r>
          </a:p>
          <a:p>
            <a:pPr algn="just"/>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4724400"/>
            <a:ext cx="619451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676400" y="6379607"/>
            <a:ext cx="6324600" cy="369332"/>
          </a:xfrm>
          <a:prstGeom prst="rect">
            <a:avLst/>
          </a:prstGeom>
        </p:spPr>
        <p:txBody>
          <a:bodyPr wrap="square">
            <a:spAutoFit/>
          </a:bodyPr>
          <a:lstStyle/>
          <a:p>
            <a:r>
              <a:rPr lang="en-US" dirty="0"/>
              <a:t>All three return: non-null pointer if OK, NULL on error</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9965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305800" cy="5105400"/>
          </a:xfrm>
        </p:spPr>
        <p:txBody>
          <a:bodyPr>
            <a:normAutofit fontScale="85000" lnSpcReduction="10000"/>
          </a:bodyPr>
          <a:lstStyle/>
          <a:p>
            <a:pPr algn="just"/>
            <a:endParaRPr lang="en-US" dirty="0"/>
          </a:p>
          <a:p>
            <a:pPr algn="just"/>
            <a:r>
              <a:rPr lang="en-US" dirty="0"/>
              <a:t>To illustrate the use of the above flags, the following example statement opens a file called /</a:t>
            </a:r>
            <a:r>
              <a:rPr lang="en-US" dirty="0" err="1" smtClean="0"/>
              <a:t>usr</a:t>
            </a:r>
            <a:r>
              <a:rPr lang="en-US" dirty="0" smtClean="0"/>
              <a:t>/</a:t>
            </a:r>
            <a:r>
              <a:rPr lang="en-US" dirty="0" err="1" smtClean="0"/>
              <a:t>usp</a:t>
            </a:r>
            <a:r>
              <a:rPr lang="en-US" dirty="0" smtClean="0"/>
              <a:t> </a:t>
            </a:r>
            <a:r>
              <a:rPr lang="en-US" dirty="0"/>
              <a:t>for read and write in append mode: </a:t>
            </a:r>
          </a:p>
          <a:p>
            <a:pPr marL="0" indent="0" algn="just">
              <a:buNone/>
            </a:pPr>
            <a:r>
              <a:rPr lang="en-US" b="1" dirty="0" err="1"/>
              <a:t>int</a:t>
            </a:r>
            <a:r>
              <a:rPr lang="en-US" b="1" dirty="0"/>
              <a:t> </a:t>
            </a:r>
            <a:r>
              <a:rPr lang="en-US" b="1" dirty="0" err="1"/>
              <a:t>fd</a:t>
            </a:r>
            <a:r>
              <a:rPr lang="en-US" b="1" dirty="0"/>
              <a:t>=open(“/</a:t>
            </a:r>
            <a:r>
              <a:rPr lang="en-US" b="1" dirty="0" err="1" smtClean="0"/>
              <a:t>usr</a:t>
            </a:r>
            <a:r>
              <a:rPr lang="en-US" b="1" dirty="0" smtClean="0"/>
              <a:t>/</a:t>
            </a:r>
            <a:r>
              <a:rPr lang="en-US" b="1" dirty="0" err="1" smtClean="0"/>
              <a:t>usp</a:t>
            </a:r>
            <a:r>
              <a:rPr lang="en-US" b="1" dirty="0"/>
              <a:t>”,O_RDWR | O_APPEND,0); </a:t>
            </a:r>
            <a:endParaRPr lang="en-US" dirty="0"/>
          </a:p>
          <a:p>
            <a:pPr algn="just"/>
            <a:r>
              <a:rPr lang="en-US" dirty="0" smtClean="0"/>
              <a:t>If </a:t>
            </a:r>
            <a:r>
              <a:rPr lang="en-US" dirty="0"/>
              <a:t>the file is opened in </a:t>
            </a:r>
            <a:r>
              <a:rPr lang="en-US" b="1" dirty="0"/>
              <a:t>read only, then no other modifier flags can be used. </a:t>
            </a:r>
          </a:p>
          <a:p>
            <a:pPr algn="just"/>
            <a:r>
              <a:rPr lang="en-US" dirty="0" smtClean="0"/>
              <a:t>If </a:t>
            </a:r>
            <a:r>
              <a:rPr lang="en-US" dirty="0"/>
              <a:t>a file is opened in write only or read write, then we are allowed to use any modifier flags along with them. </a:t>
            </a:r>
          </a:p>
          <a:p>
            <a:pPr algn="just"/>
            <a:r>
              <a:rPr lang="en-US" dirty="0" smtClean="0"/>
              <a:t>The </a:t>
            </a:r>
            <a:r>
              <a:rPr lang="en-US" dirty="0"/>
              <a:t>third argument is used only when a new file is being created. The symbolic names for file permission are given in the table in the previous page. </a:t>
            </a:r>
          </a:p>
          <a:p>
            <a:pPr algn="just"/>
            <a:endParaRPr lang="en-US" dirty="0"/>
          </a:p>
        </p:txBody>
      </p:sp>
      <p:sp>
        <p:nvSpPr>
          <p:cNvPr id="4" name="Title 1"/>
          <p:cNvSpPr>
            <a:spLocks noGrp="1"/>
          </p:cNvSpPr>
          <p:nvPr>
            <p:ph type="title"/>
          </p:nvPr>
        </p:nvSpPr>
        <p:spPr>
          <a:xfrm>
            <a:off x="457200" y="274638"/>
            <a:ext cx="8229600" cy="1143000"/>
          </a:xfrm>
        </p:spPr>
        <p:txBody>
          <a:bodyPr/>
          <a:lstStyle/>
          <a:p>
            <a:r>
              <a:rPr lang="en-US" dirty="0"/>
              <a:t>o</a:t>
            </a:r>
            <a:r>
              <a:rPr lang="en-US" dirty="0" smtClean="0"/>
              <a:t>pen()….</a:t>
            </a:r>
            <a:endParaRPr lang="en-US" dirty="0"/>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9179074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a:bodyPr>
          <a:lstStyle/>
          <a:p>
            <a:pPr algn="just"/>
            <a:r>
              <a:rPr lang="en-US" b="1" dirty="0" smtClean="0"/>
              <a:t>void </a:t>
            </a:r>
            <a:r>
              <a:rPr lang="en-US" b="1" dirty="0"/>
              <a:t>free(void *</a:t>
            </a:r>
            <a:r>
              <a:rPr lang="en-US" b="1" dirty="0" err="1"/>
              <a:t>ptr</a:t>
            </a:r>
            <a:r>
              <a:rPr lang="en-US" b="1" dirty="0"/>
              <a:t>);</a:t>
            </a:r>
            <a:endParaRPr lang="en-US" dirty="0"/>
          </a:p>
          <a:p>
            <a:pPr algn="just"/>
            <a:r>
              <a:rPr lang="en-US" dirty="0" smtClean="0"/>
              <a:t>The </a:t>
            </a:r>
            <a:r>
              <a:rPr lang="en-US" dirty="0"/>
              <a:t>function free causes the space pointed to by </a:t>
            </a:r>
            <a:r>
              <a:rPr lang="en-US" dirty="0" err="1"/>
              <a:t>ptr</a:t>
            </a:r>
            <a:r>
              <a:rPr lang="en-US" dirty="0"/>
              <a:t> to be </a:t>
            </a:r>
            <a:r>
              <a:rPr lang="en-US" b="1" dirty="0" err="1"/>
              <a:t>deallocated</a:t>
            </a:r>
            <a:r>
              <a:rPr lang="en-US" dirty="0"/>
              <a:t>. This freed space is usually </a:t>
            </a:r>
            <a:r>
              <a:rPr lang="en-US" b="1" dirty="0"/>
              <a:t>put into a pool of available memory </a:t>
            </a:r>
            <a:r>
              <a:rPr lang="en-US" dirty="0"/>
              <a:t>and can be allocated in a later call to one of the three </a:t>
            </a:r>
            <a:r>
              <a:rPr lang="en-US" dirty="0" err="1"/>
              <a:t>alloc</a:t>
            </a:r>
            <a:r>
              <a:rPr lang="en-US" dirty="0"/>
              <a:t> functions.</a:t>
            </a:r>
          </a:p>
          <a:p>
            <a:pPr algn="just"/>
            <a:endParaRPr lang="en-US" dirty="0"/>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5841087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686800" cy="6400800"/>
          </a:xfrm>
        </p:spPr>
        <p:txBody>
          <a:bodyPr>
            <a:noAutofit/>
          </a:bodyPr>
          <a:lstStyle/>
          <a:p>
            <a:pPr algn="just"/>
            <a:r>
              <a:rPr lang="en-US" sz="2400" dirty="0"/>
              <a:t>The </a:t>
            </a:r>
            <a:r>
              <a:rPr lang="en-US" sz="2400" b="1" dirty="0" err="1"/>
              <a:t>realloc</a:t>
            </a:r>
            <a:r>
              <a:rPr lang="en-US" sz="2400" dirty="0"/>
              <a:t> function lets us increase or decrease the size of a previously allocated area. </a:t>
            </a:r>
            <a:endParaRPr lang="en-US" sz="2400" dirty="0" smtClean="0"/>
          </a:p>
          <a:p>
            <a:pPr algn="just"/>
            <a:r>
              <a:rPr lang="en-US" sz="2400" dirty="0" smtClean="0"/>
              <a:t>For </a:t>
            </a:r>
            <a:r>
              <a:rPr lang="en-US" sz="2400" dirty="0"/>
              <a:t>example, if we allocate room for 512 elements in an array that we </a:t>
            </a:r>
            <a:r>
              <a:rPr lang="en-US" sz="2400" dirty="0" smtClean="0"/>
              <a:t>fill </a:t>
            </a:r>
            <a:r>
              <a:rPr lang="en-US" sz="2400" dirty="0"/>
              <a:t>in at runtime </a:t>
            </a:r>
            <a:r>
              <a:rPr lang="en-US" sz="2400" dirty="0" smtClean="0"/>
              <a:t>,but </a:t>
            </a:r>
            <a:r>
              <a:rPr lang="en-US" sz="2400" dirty="0"/>
              <a:t>find that we need room for more than 512 elements, we can call </a:t>
            </a:r>
            <a:r>
              <a:rPr lang="en-US" sz="2400" dirty="0" err="1"/>
              <a:t>realloc</a:t>
            </a:r>
            <a:r>
              <a:rPr lang="en-US" sz="2400" dirty="0"/>
              <a:t>. </a:t>
            </a:r>
            <a:endParaRPr lang="en-US" sz="2400" dirty="0" smtClean="0"/>
          </a:p>
          <a:p>
            <a:pPr algn="just"/>
            <a:r>
              <a:rPr lang="en-US" sz="2400" dirty="0" smtClean="0"/>
              <a:t>If </a:t>
            </a:r>
            <a:r>
              <a:rPr lang="en-US" sz="2400" dirty="0"/>
              <a:t>there is room beyond the end of the existing region for the requested space, then </a:t>
            </a:r>
            <a:r>
              <a:rPr lang="en-US" sz="2400" dirty="0" err="1"/>
              <a:t>realloc</a:t>
            </a:r>
            <a:r>
              <a:rPr lang="en-US" sz="2400" dirty="0"/>
              <a:t> doesn't have to move anything; it simply allocates the additional area at the end and returns the same pointer that we passed it. </a:t>
            </a:r>
            <a:endParaRPr lang="en-US" sz="2400" dirty="0" smtClean="0"/>
          </a:p>
          <a:p>
            <a:pPr algn="just"/>
            <a:r>
              <a:rPr lang="en-US" sz="2400" dirty="0" smtClean="0"/>
              <a:t>But </a:t>
            </a:r>
            <a:r>
              <a:rPr lang="en-US" sz="2400" dirty="0"/>
              <a:t>if there isn't room at the end of the existing region, </a:t>
            </a:r>
            <a:r>
              <a:rPr lang="en-US" sz="2400" dirty="0" err="1"/>
              <a:t>realloc</a:t>
            </a:r>
            <a:r>
              <a:rPr lang="en-US" sz="2400" dirty="0"/>
              <a:t> allocates another area that is </a:t>
            </a:r>
            <a:r>
              <a:rPr lang="en-US" sz="2400" dirty="0" smtClean="0"/>
              <a:t>large.</a:t>
            </a:r>
          </a:p>
          <a:p>
            <a:pPr algn="just"/>
            <a:r>
              <a:rPr lang="en-US" sz="2400" dirty="0"/>
              <a:t>The allocation routines are usually implemented with the </a:t>
            </a:r>
            <a:r>
              <a:rPr lang="en-US" sz="2400" b="1" dirty="0" err="1"/>
              <a:t>sbrk</a:t>
            </a:r>
            <a:r>
              <a:rPr lang="en-US" sz="2400" b="1" dirty="0"/>
              <a:t>(2)</a:t>
            </a:r>
            <a:r>
              <a:rPr lang="en-US" sz="2400" dirty="0"/>
              <a:t> </a:t>
            </a:r>
            <a:r>
              <a:rPr lang="en-US" sz="2400" b="1" dirty="0"/>
              <a:t>system call</a:t>
            </a:r>
            <a:r>
              <a:rPr lang="en-US" sz="2400" dirty="0"/>
              <a:t>. Although </a:t>
            </a:r>
            <a:r>
              <a:rPr lang="en-US" sz="2400" dirty="0" err="1"/>
              <a:t>sbrk</a:t>
            </a:r>
            <a:r>
              <a:rPr lang="en-US" sz="2400" dirty="0"/>
              <a:t> can expand or contract the memory of a process, most versions of </a:t>
            </a:r>
            <a:r>
              <a:rPr lang="en-US" sz="2400" dirty="0" err="1"/>
              <a:t>malloc</a:t>
            </a:r>
            <a:r>
              <a:rPr lang="en-US" sz="2400" dirty="0"/>
              <a:t> and free never decrease their memory size. </a:t>
            </a:r>
          </a:p>
          <a:p>
            <a:pPr algn="just"/>
            <a:endParaRPr lang="en-US" sz="2400" dirty="0"/>
          </a:p>
        </p:txBody>
      </p:sp>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112789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0000"/>
                </a:solidFill>
                <a:latin typeface="Cambria"/>
              </a:rPr>
              <a:t>Alternate Memory Allocators </a:t>
            </a:r>
            <a:endParaRPr lang="en-US" dirty="0"/>
          </a:p>
        </p:txBody>
      </p:sp>
      <p:sp>
        <p:nvSpPr>
          <p:cNvPr id="3" name="Content Placeholder 2"/>
          <p:cNvSpPr>
            <a:spLocks noGrp="1"/>
          </p:cNvSpPr>
          <p:nvPr>
            <p:ph idx="1"/>
          </p:nvPr>
        </p:nvSpPr>
        <p:spPr>
          <a:xfrm>
            <a:off x="0" y="990600"/>
            <a:ext cx="8991600" cy="5715000"/>
          </a:xfrm>
        </p:spPr>
        <p:txBody>
          <a:bodyPr>
            <a:noAutofit/>
          </a:bodyPr>
          <a:lstStyle/>
          <a:p>
            <a:pPr algn="just"/>
            <a:r>
              <a:rPr lang="en-US" sz="2400" dirty="0" smtClean="0">
                <a:solidFill>
                  <a:srgbClr val="000000"/>
                </a:solidFill>
              </a:rPr>
              <a:t>Many </a:t>
            </a:r>
            <a:r>
              <a:rPr lang="en-US" sz="2400" dirty="0">
                <a:solidFill>
                  <a:srgbClr val="000000"/>
                </a:solidFill>
              </a:rPr>
              <a:t>replacements for </a:t>
            </a:r>
            <a:r>
              <a:rPr lang="en-US" sz="2400" dirty="0" err="1">
                <a:solidFill>
                  <a:srgbClr val="000000"/>
                </a:solidFill>
                <a:latin typeface="Courier New"/>
              </a:rPr>
              <a:t>malloc</a:t>
            </a:r>
            <a:r>
              <a:rPr lang="en-US" sz="2400" dirty="0">
                <a:solidFill>
                  <a:srgbClr val="000000"/>
                </a:solidFill>
                <a:latin typeface="Courier New"/>
              </a:rPr>
              <a:t> </a:t>
            </a:r>
            <a:r>
              <a:rPr lang="en-US" sz="2400" dirty="0">
                <a:solidFill>
                  <a:srgbClr val="000000"/>
                </a:solidFill>
              </a:rPr>
              <a:t>and </a:t>
            </a:r>
            <a:r>
              <a:rPr lang="en-US" sz="2400" dirty="0">
                <a:solidFill>
                  <a:srgbClr val="000000"/>
                </a:solidFill>
                <a:latin typeface="Courier New"/>
              </a:rPr>
              <a:t>free </a:t>
            </a:r>
            <a:r>
              <a:rPr lang="en-US" sz="2400" dirty="0">
                <a:solidFill>
                  <a:srgbClr val="000000"/>
                </a:solidFill>
              </a:rPr>
              <a:t>are available. </a:t>
            </a:r>
          </a:p>
          <a:p>
            <a:pPr algn="just"/>
            <a:r>
              <a:rPr lang="en-US" sz="2400" b="1" dirty="0" err="1" smtClean="0">
                <a:solidFill>
                  <a:srgbClr val="000000"/>
                </a:solidFill>
                <a:latin typeface="Courier New"/>
              </a:rPr>
              <a:t>libmalloc</a:t>
            </a:r>
            <a:r>
              <a:rPr lang="en-US" sz="2400" b="1" dirty="0" smtClean="0">
                <a:solidFill>
                  <a:srgbClr val="000000"/>
                </a:solidFill>
                <a:latin typeface="Courier New"/>
              </a:rPr>
              <a:t> </a:t>
            </a:r>
            <a:endParaRPr lang="en-US" sz="2400" dirty="0">
              <a:solidFill>
                <a:srgbClr val="000000"/>
              </a:solidFill>
              <a:latin typeface="Courier New"/>
            </a:endParaRPr>
          </a:p>
          <a:p>
            <a:pPr lvl="1" algn="just"/>
            <a:r>
              <a:rPr lang="en-US" sz="2400" dirty="0">
                <a:solidFill>
                  <a:srgbClr val="000000"/>
                </a:solidFill>
              </a:rPr>
              <a:t>SVR4-based systems, such as Solaris, include the </a:t>
            </a:r>
            <a:r>
              <a:rPr lang="en-US" sz="2400" dirty="0" err="1">
                <a:solidFill>
                  <a:srgbClr val="000000"/>
                </a:solidFill>
                <a:latin typeface="Courier New"/>
              </a:rPr>
              <a:t>libmalloc</a:t>
            </a:r>
            <a:r>
              <a:rPr lang="en-US" sz="2400" dirty="0">
                <a:solidFill>
                  <a:srgbClr val="000000"/>
                </a:solidFill>
                <a:latin typeface="Courier New"/>
              </a:rPr>
              <a:t> </a:t>
            </a:r>
            <a:r>
              <a:rPr lang="en-US" sz="2400" dirty="0">
                <a:solidFill>
                  <a:srgbClr val="000000"/>
                </a:solidFill>
              </a:rPr>
              <a:t>library, </a:t>
            </a:r>
            <a:r>
              <a:rPr lang="en-US" sz="2400" dirty="0" smtClean="0">
                <a:solidFill>
                  <a:srgbClr val="000000"/>
                </a:solidFill>
              </a:rPr>
              <a:t>provides </a:t>
            </a:r>
            <a:r>
              <a:rPr lang="en-US" sz="2400" dirty="0">
                <a:solidFill>
                  <a:srgbClr val="000000"/>
                </a:solidFill>
              </a:rPr>
              <a:t>a set of interfaces matching the ISO C memory allocation functions. </a:t>
            </a:r>
            <a:endParaRPr lang="en-US" sz="2400" dirty="0" smtClean="0">
              <a:solidFill>
                <a:srgbClr val="000000"/>
              </a:solidFill>
            </a:endParaRPr>
          </a:p>
          <a:p>
            <a:pPr lvl="1" algn="just"/>
            <a:r>
              <a:rPr lang="en-US" sz="2400" dirty="0" smtClean="0">
                <a:solidFill>
                  <a:srgbClr val="000000"/>
                </a:solidFill>
              </a:rPr>
              <a:t>The </a:t>
            </a:r>
            <a:r>
              <a:rPr lang="en-US" sz="2400" dirty="0" err="1">
                <a:solidFill>
                  <a:srgbClr val="000000"/>
                </a:solidFill>
                <a:latin typeface="Courier New"/>
              </a:rPr>
              <a:t>libmalloc</a:t>
            </a:r>
            <a:r>
              <a:rPr lang="en-US" sz="2400" dirty="0">
                <a:solidFill>
                  <a:srgbClr val="000000"/>
                </a:solidFill>
                <a:latin typeface="Courier New"/>
              </a:rPr>
              <a:t> </a:t>
            </a:r>
            <a:r>
              <a:rPr lang="en-US" sz="2400" dirty="0">
                <a:solidFill>
                  <a:srgbClr val="000000"/>
                </a:solidFill>
              </a:rPr>
              <a:t>library includes </a:t>
            </a:r>
            <a:r>
              <a:rPr lang="en-US" sz="2400" dirty="0" err="1">
                <a:solidFill>
                  <a:srgbClr val="000000"/>
                </a:solidFill>
                <a:latin typeface="Courier New"/>
              </a:rPr>
              <a:t>mallopt</a:t>
            </a:r>
            <a:r>
              <a:rPr lang="en-US" sz="2400" dirty="0">
                <a:solidFill>
                  <a:srgbClr val="000000"/>
                </a:solidFill>
              </a:rPr>
              <a:t>, a function that allows a process to set certain variables that control the operation of the storage allocator. </a:t>
            </a:r>
            <a:endParaRPr lang="en-US" sz="2400" dirty="0" smtClean="0">
              <a:solidFill>
                <a:srgbClr val="000000"/>
              </a:solidFill>
            </a:endParaRPr>
          </a:p>
          <a:p>
            <a:pPr lvl="1" algn="just"/>
            <a:r>
              <a:rPr lang="en-US" sz="2400" dirty="0" smtClean="0">
                <a:solidFill>
                  <a:srgbClr val="000000"/>
                </a:solidFill>
              </a:rPr>
              <a:t>A </a:t>
            </a:r>
            <a:r>
              <a:rPr lang="en-US" sz="2400" dirty="0">
                <a:solidFill>
                  <a:srgbClr val="000000"/>
                </a:solidFill>
              </a:rPr>
              <a:t>function called </a:t>
            </a:r>
            <a:r>
              <a:rPr lang="en-US" sz="2400" dirty="0" err="1">
                <a:solidFill>
                  <a:srgbClr val="000000"/>
                </a:solidFill>
                <a:latin typeface="Courier New"/>
              </a:rPr>
              <a:t>mallinfo</a:t>
            </a:r>
            <a:r>
              <a:rPr lang="en-US" sz="2400" dirty="0">
                <a:solidFill>
                  <a:srgbClr val="000000"/>
                </a:solidFill>
                <a:latin typeface="Courier New"/>
              </a:rPr>
              <a:t> </a:t>
            </a:r>
            <a:r>
              <a:rPr lang="en-US" sz="2400" dirty="0">
                <a:solidFill>
                  <a:srgbClr val="000000"/>
                </a:solidFill>
              </a:rPr>
              <a:t>is also available to provide statistics on the memory allocator. </a:t>
            </a:r>
          </a:p>
          <a:p>
            <a:pPr algn="just"/>
            <a:r>
              <a:rPr lang="en-US" sz="2400" b="1" dirty="0" err="1" smtClean="0">
                <a:solidFill>
                  <a:srgbClr val="000000"/>
                </a:solidFill>
                <a:latin typeface="Courier New"/>
              </a:rPr>
              <a:t>vmalloc</a:t>
            </a:r>
            <a:r>
              <a:rPr lang="en-US" sz="2400" b="1" dirty="0" smtClean="0">
                <a:solidFill>
                  <a:srgbClr val="000000"/>
                </a:solidFill>
                <a:latin typeface="Courier New"/>
              </a:rPr>
              <a:t> </a:t>
            </a:r>
            <a:endParaRPr lang="en-US" sz="2400" dirty="0">
              <a:solidFill>
                <a:srgbClr val="000000"/>
              </a:solidFill>
              <a:latin typeface="Courier New"/>
            </a:endParaRPr>
          </a:p>
          <a:p>
            <a:pPr lvl="1" algn="just"/>
            <a:r>
              <a:rPr lang="en-US" sz="2400" dirty="0" smtClean="0">
                <a:solidFill>
                  <a:srgbClr val="000000"/>
                </a:solidFill>
              </a:rPr>
              <a:t>Describes </a:t>
            </a:r>
            <a:r>
              <a:rPr lang="en-US" sz="2400" dirty="0">
                <a:solidFill>
                  <a:srgbClr val="000000"/>
                </a:solidFill>
              </a:rPr>
              <a:t>a memory allocator that allows processes to allocate memory using different techniques for different regions of memory. </a:t>
            </a:r>
            <a:endParaRPr lang="en-US" sz="2400"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784330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Autofit/>
          </a:bodyPr>
          <a:lstStyle/>
          <a:p>
            <a:pPr algn="just"/>
            <a:r>
              <a:rPr lang="en-US" sz="2800" b="1" dirty="0">
                <a:solidFill>
                  <a:srgbClr val="000000"/>
                </a:solidFill>
                <a:latin typeface="Courier New"/>
              </a:rPr>
              <a:t>quick-fit </a:t>
            </a:r>
            <a:endParaRPr lang="en-US" sz="2800" dirty="0">
              <a:solidFill>
                <a:srgbClr val="000000"/>
              </a:solidFill>
              <a:latin typeface="Courier New"/>
            </a:endParaRPr>
          </a:p>
          <a:p>
            <a:pPr lvl="1" algn="just"/>
            <a:r>
              <a:rPr lang="en-US" dirty="0" err="1"/>
              <a:t>malloc</a:t>
            </a:r>
            <a:r>
              <a:rPr lang="en-US" dirty="0"/>
              <a:t> algorithm used either a best-fit or a first-fit memory allocation strategy.</a:t>
            </a:r>
          </a:p>
          <a:p>
            <a:pPr lvl="1" algn="just"/>
            <a:r>
              <a:rPr lang="en-US" dirty="0"/>
              <a:t>Quick-fit is faster than either, but tends to use more memory.</a:t>
            </a:r>
            <a:r>
              <a:rPr lang="en-US" sz="1800" dirty="0">
                <a:solidFill>
                  <a:srgbClr val="000000"/>
                </a:solidFill>
              </a:rPr>
              <a:t> </a:t>
            </a:r>
          </a:p>
          <a:p>
            <a:pPr algn="just"/>
            <a:r>
              <a:rPr lang="en-US" sz="2800" b="1" dirty="0" err="1"/>
              <a:t>alloca</a:t>
            </a:r>
            <a:r>
              <a:rPr lang="en-US" sz="2800" b="1" dirty="0"/>
              <a:t> Function </a:t>
            </a:r>
            <a:endParaRPr lang="en-US" sz="2800" dirty="0"/>
          </a:p>
          <a:p>
            <a:pPr lvl="1" algn="just"/>
            <a:r>
              <a:rPr lang="en-US" dirty="0"/>
              <a:t>Same calling sequence as </a:t>
            </a:r>
            <a:r>
              <a:rPr lang="en-US" sz="1800" dirty="0" err="1"/>
              <a:t>malloc</a:t>
            </a:r>
            <a:r>
              <a:rPr lang="en-US" dirty="0"/>
              <a:t>; however, instead of allocating memory from the heap, the memory is allocated from the </a:t>
            </a:r>
            <a:r>
              <a:rPr lang="en-US" b="1" dirty="0"/>
              <a:t>stack frame of </a:t>
            </a:r>
            <a:r>
              <a:rPr lang="en-US" dirty="0"/>
              <a:t>the current function</a:t>
            </a:r>
            <a:r>
              <a:rPr lang="en-US" dirty="0" smtClean="0"/>
              <a:t>. </a:t>
            </a:r>
          </a:p>
          <a:p>
            <a:pPr lvl="1" algn="just"/>
            <a:r>
              <a:rPr lang="en-US" dirty="0" smtClean="0"/>
              <a:t>The advantage: free </a:t>
            </a:r>
            <a:r>
              <a:rPr lang="en-US" dirty="0"/>
              <a:t>the </a:t>
            </a:r>
            <a:r>
              <a:rPr lang="en-US" dirty="0" smtClean="0"/>
              <a:t>space goes </a:t>
            </a:r>
            <a:r>
              <a:rPr lang="en-US" dirty="0"/>
              <a:t>away automatically when the function </a:t>
            </a:r>
            <a:r>
              <a:rPr lang="en-US" dirty="0" smtClean="0"/>
              <a:t>returns.</a:t>
            </a:r>
          </a:p>
          <a:p>
            <a:pPr lvl="1" algn="just"/>
            <a:r>
              <a:rPr lang="en-US" dirty="0" smtClean="0"/>
              <a:t>The </a:t>
            </a:r>
            <a:r>
              <a:rPr lang="en-US" sz="1800" dirty="0" err="1"/>
              <a:t>alloca</a:t>
            </a:r>
            <a:r>
              <a:rPr lang="en-US" sz="1800" dirty="0"/>
              <a:t> </a:t>
            </a:r>
            <a:r>
              <a:rPr lang="en-US" dirty="0"/>
              <a:t>function </a:t>
            </a:r>
            <a:r>
              <a:rPr lang="en-US" b="1" dirty="0"/>
              <a:t>increases the size of the stack frame</a:t>
            </a:r>
            <a:r>
              <a:rPr lang="en-US" dirty="0"/>
              <a:t>.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7886394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4525963"/>
          </a:xfrm>
        </p:spPr>
        <p:txBody>
          <a:bodyPr>
            <a:normAutofit fontScale="92500" lnSpcReduction="20000"/>
          </a:bodyPr>
          <a:lstStyle/>
          <a:p>
            <a:pPr algn="just"/>
            <a:r>
              <a:rPr lang="en-US" b="1" dirty="0"/>
              <a:t>ENVIRONMENT VARIABLES </a:t>
            </a:r>
            <a:endParaRPr lang="en-US" dirty="0"/>
          </a:p>
          <a:p>
            <a:pPr algn="just"/>
            <a:r>
              <a:rPr lang="en-US" dirty="0"/>
              <a:t>The environment strings are usually of the form: </a:t>
            </a:r>
            <a:r>
              <a:rPr lang="en-US" b="1" i="1" dirty="0"/>
              <a:t>name=value. </a:t>
            </a:r>
            <a:endParaRPr lang="en-US" b="1" i="1" dirty="0" smtClean="0"/>
          </a:p>
          <a:p>
            <a:pPr algn="just"/>
            <a:r>
              <a:rPr lang="en-US" dirty="0" smtClean="0"/>
              <a:t>Some</a:t>
            </a:r>
            <a:r>
              <a:rPr lang="en-US" dirty="0"/>
              <a:t>, such as HOME and USER, are set automatically at login, and others are for us to set. </a:t>
            </a:r>
            <a:endParaRPr lang="en-US" dirty="0" smtClean="0"/>
          </a:p>
          <a:p>
            <a:pPr algn="just"/>
            <a:r>
              <a:rPr lang="en-US" dirty="0" smtClean="0"/>
              <a:t>Environment </a:t>
            </a:r>
            <a:r>
              <a:rPr lang="en-US" dirty="0"/>
              <a:t>variables </a:t>
            </a:r>
            <a:r>
              <a:rPr lang="en-US" dirty="0" smtClean="0"/>
              <a:t>are set in </a:t>
            </a:r>
            <a:r>
              <a:rPr lang="en-US" dirty="0"/>
              <a:t>a shell start-up file to control the shell’s actions. </a:t>
            </a:r>
            <a:endParaRPr lang="en-US" dirty="0" smtClean="0"/>
          </a:p>
          <a:p>
            <a:pPr algn="just"/>
            <a:r>
              <a:rPr lang="en-US" dirty="0" smtClean="0"/>
              <a:t>The </a:t>
            </a:r>
            <a:r>
              <a:rPr lang="en-US" dirty="0"/>
              <a:t>functions </a:t>
            </a:r>
            <a:r>
              <a:rPr lang="en-US" dirty="0" smtClean="0"/>
              <a:t>used </a:t>
            </a:r>
            <a:r>
              <a:rPr lang="en-US" dirty="0"/>
              <a:t>to set and fetch values from the variables are </a:t>
            </a:r>
            <a:r>
              <a:rPr lang="en-US" dirty="0" err="1"/>
              <a:t>setenv</a:t>
            </a:r>
            <a:r>
              <a:rPr lang="en-US" dirty="0"/>
              <a:t>, </a:t>
            </a:r>
            <a:r>
              <a:rPr lang="en-US" dirty="0" err="1"/>
              <a:t>putenv</a:t>
            </a:r>
            <a:r>
              <a:rPr lang="en-US" dirty="0"/>
              <a:t>, and </a:t>
            </a:r>
            <a:r>
              <a:rPr lang="en-US" dirty="0" err="1"/>
              <a:t>getenv</a:t>
            </a:r>
            <a:r>
              <a:rPr lang="en-US" dirty="0"/>
              <a:t> functions. The prototype of these functions are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4572000"/>
            <a:ext cx="5872097"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09600" y="5638800"/>
            <a:ext cx="7467600" cy="400110"/>
          </a:xfrm>
          <a:prstGeom prst="rect">
            <a:avLst/>
          </a:prstGeom>
        </p:spPr>
        <p:txBody>
          <a:bodyPr wrap="square">
            <a:spAutoFit/>
          </a:bodyPr>
          <a:lstStyle/>
          <a:p>
            <a:r>
              <a:rPr lang="en-US" sz="2000" dirty="0"/>
              <a:t>Returns: pointer to value associated with name, NULL if not found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604616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
            <a:ext cx="8839200" cy="1371600"/>
          </a:xfrm>
        </p:spPr>
        <p:txBody>
          <a:bodyPr>
            <a:normAutofit/>
          </a:bodyPr>
          <a:lstStyle/>
          <a:p>
            <a:r>
              <a:rPr lang="en-US" sz="2800" dirty="0"/>
              <a:t>T</a:t>
            </a:r>
            <a:r>
              <a:rPr lang="en-US" sz="2800" dirty="0" smtClean="0"/>
              <a:t>o </a:t>
            </a:r>
            <a:r>
              <a:rPr lang="en-US" sz="2800" dirty="0"/>
              <a:t>change the value of an existing variable or add a new variable to the environment. The prototypes of these functions are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295400"/>
            <a:ext cx="7666644" cy="1071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52400" y="2366962"/>
            <a:ext cx="8915400" cy="4524315"/>
          </a:xfrm>
          <a:prstGeom prst="rect">
            <a:avLst/>
          </a:prstGeom>
        </p:spPr>
        <p:txBody>
          <a:bodyPr wrap="square">
            <a:spAutoFit/>
          </a:bodyPr>
          <a:lstStyle/>
          <a:p>
            <a:r>
              <a:rPr lang="en-US" sz="2400" dirty="0"/>
              <a:t>All return: 0 if OK, nonzero on error. </a:t>
            </a:r>
          </a:p>
          <a:p>
            <a:pPr marL="285750" indent="-285750">
              <a:buFont typeface="Arial" pitchFamily="34" charset="0"/>
              <a:buChar char="•"/>
            </a:pPr>
            <a:r>
              <a:rPr lang="en-US" sz="2400" dirty="0" smtClean="0"/>
              <a:t>The </a:t>
            </a:r>
            <a:r>
              <a:rPr lang="en-US" sz="2400" b="1" dirty="0" err="1"/>
              <a:t>putenv</a:t>
            </a:r>
            <a:r>
              <a:rPr lang="en-US" sz="2400" b="1" dirty="0"/>
              <a:t> </a:t>
            </a:r>
            <a:r>
              <a:rPr lang="en-US" sz="2400" dirty="0"/>
              <a:t>function takes a string of the form </a:t>
            </a:r>
            <a:r>
              <a:rPr lang="en-US" sz="2400" b="1" dirty="0"/>
              <a:t>name=value </a:t>
            </a:r>
            <a:r>
              <a:rPr lang="en-US" sz="2400" dirty="0"/>
              <a:t>and </a:t>
            </a:r>
            <a:r>
              <a:rPr lang="en-US" sz="2400" b="1" dirty="0"/>
              <a:t>places it in the environment list</a:t>
            </a:r>
            <a:r>
              <a:rPr lang="en-US" sz="2400" dirty="0"/>
              <a:t>. If name already exists, its old definition is first removed. </a:t>
            </a:r>
          </a:p>
          <a:p>
            <a:pPr marL="285750" indent="-285750">
              <a:buFont typeface="Arial" pitchFamily="34" charset="0"/>
              <a:buChar char="•"/>
            </a:pPr>
            <a:r>
              <a:rPr lang="en-US" sz="2400" dirty="0" smtClean="0"/>
              <a:t>The </a:t>
            </a:r>
            <a:r>
              <a:rPr lang="en-US" sz="2400" b="1" dirty="0" err="1"/>
              <a:t>setenv</a:t>
            </a:r>
            <a:r>
              <a:rPr lang="en-US" sz="2400" b="1" dirty="0"/>
              <a:t> </a:t>
            </a:r>
            <a:r>
              <a:rPr lang="en-US" sz="2400" dirty="0"/>
              <a:t>function sets name to value. If name already exists in the environment, then </a:t>
            </a:r>
          </a:p>
          <a:p>
            <a:pPr lvl="1"/>
            <a:r>
              <a:rPr lang="en-US" sz="2400" dirty="0" smtClean="0"/>
              <a:t>(</a:t>
            </a:r>
            <a:r>
              <a:rPr lang="en-US" sz="2400" dirty="0"/>
              <a:t>a) if rewrite is nonzero, the existing definition for name is first removed; </a:t>
            </a:r>
            <a:endParaRPr lang="en-US" sz="2400" dirty="0" smtClean="0"/>
          </a:p>
          <a:p>
            <a:pPr lvl="1"/>
            <a:r>
              <a:rPr lang="en-US" sz="2400" dirty="0" smtClean="0"/>
              <a:t>(</a:t>
            </a:r>
            <a:r>
              <a:rPr lang="en-US" sz="2400" dirty="0"/>
              <a:t>b) if rewrite is 0, an existing definition for name is not removed, name is not set to the new value, and no error occurs. </a:t>
            </a:r>
          </a:p>
          <a:p>
            <a:pPr marL="285750" indent="-285750">
              <a:buFont typeface="Arial" pitchFamily="34" charset="0"/>
              <a:buChar char="•"/>
            </a:pPr>
            <a:r>
              <a:rPr lang="en-US" sz="2400" dirty="0" smtClean="0"/>
              <a:t>The </a:t>
            </a:r>
            <a:r>
              <a:rPr lang="en-US" sz="2400" b="1" dirty="0" err="1"/>
              <a:t>unsetenv</a:t>
            </a:r>
            <a:r>
              <a:rPr lang="en-US" sz="2400" b="1" dirty="0"/>
              <a:t> </a:t>
            </a:r>
            <a:r>
              <a:rPr lang="en-US" sz="2400" dirty="0"/>
              <a:t>function </a:t>
            </a:r>
            <a:r>
              <a:rPr lang="en-US" sz="2400" b="1" dirty="0"/>
              <a:t>removes any definition of name</a:t>
            </a:r>
            <a:r>
              <a:rPr lang="en-US" sz="2400" dirty="0"/>
              <a:t>. It is not an error if such a definition does not exist. </a:t>
            </a:r>
          </a:p>
        </p:txBody>
      </p:sp>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844735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53536" y="76200"/>
            <a:ext cx="5226441" cy="678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14695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b="1" dirty="0" err="1"/>
              <a:t>setjmp</a:t>
            </a:r>
            <a:r>
              <a:rPr lang="en-US" sz="3600" b="1" dirty="0"/>
              <a:t> AND </a:t>
            </a:r>
            <a:r>
              <a:rPr lang="en-US" sz="3600" b="1" dirty="0" err="1"/>
              <a:t>longjmp</a:t>
            </a:r>
            <a:r>
              <a:rPr lang="en-US" sz="3600" b="1" dirty="0"/>
              <a:t> FUNCTIONS </a:t>
            </a:r>
            <a:endParaRPr lang="en-US" sz="3600" dirty="0"/>
          </a:p>
        </p:txBody>
      </p:sp>
      <p:sp>
        <p:nvSpPr>
          <p:cNvPr id="3" name="Content Placeholder 2"/>
          <p:cNvSpPr>
            <a:spLocks noGrp="1"/>
          </p:cNvSpPr>
          <p:nvPr>
            <p:ph idx="1"/>
          </p:nvPr>
        </p:nvSpPr>
        <p:spPr>
          <a:xfrm>
            <a:off x="152400" y="838200"/>
            <a:ext cx="8229600" cy="4525963"/>
          </a:xfrm>
        </p:spPr>
        <p:txBody>
          <a:bodyPr/>
          <a:lstStyle/>
          <a:p>
            <a:pPr algn="just"/>
            <a:r>
              <a:rPr lang="en-US" dirty="0" smtClean="0"/>
              <a:t>In </a:t>
            </a:r>
            <a:r>
              <a:rPr lang="en-US" dirty="0"/>
              <a:t>C, we can't </a:t>
            </a:r>
            <a:r>
              <a:rPr lang="en-US" dirty="0" err="1"/>
              <a:t>goto</a:t>
            </a:r>
            <a:r>
              <a:rPr lang="en-US" dirty="0"/>
              <a:t> a label that's in another function. Instead, we must use the </a:t>
            </a:r>
            <a:r>
              <a:rPr lang="en-US" dirty="0" err="1"/>
              <a:t>setjmp</a:t>
            </a:r>
            <a:r>
              <a:rPr lang="en-US" dirty="0"/>
              <a:t> and </a:t>
            </a:r>
            <a:r>
              <a:rPr lang="en-US" dirty="0" err="1"/>
              <a:t>longjmp</a:t>
            </a:r>
            <a:r>
              <a:rPr lang="en-US" dirty="0"/>
              <a:t> functions to perform this type of branching.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3048000"/>
            <a:ext cx="7043015"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838200" y="4191000"/>
            <a:ext cx="6705600" cy="1231106"/>
          </a:xfrm>
          <a:prstGeom prst="rect">
            <a:avLst/>
          </a:prstGeom>
        </p:spPr>
        <p:txBody>
          <a:bodyPr wrap="square">
            <a:spAutoFit/>
          </a:bodyPr>
          <a:lstStyle/>
          <a:p>
            <a:r>
              <a:rPr lang="en-US" dirty="0"/>
              <a:t>Returns: 0 if called directly, nonzero if returning from a call to </a:t>
            </a:r>
            <a:r>
              <a:rPr lang="en-US" dirty="0" err="1"/>
              <a:t>longjmp</a:t>
            </a:r>
            <a:r>
              <a:rPr lang="en-US" dirty="0"/>
              <a:t> </a:t>
            </a:r>
            <a:endParaRPr lang="en-US" dirty="0" smtClean="0"/>
          </a:p>
          <a:p>
            <a:endParaRPr lang="en-US" sz="2800" b="1" dirty="0"/>
          </a:p>
          <a:p>
            <a:r>
              <a:rPr lang="en-US" sz="2800" b="1" dirty="0" smtClean="0"/>
              <a:t>void </a:t>
            </a:r>
            <a:r>
              <a:rPr lang="en-US" sz="2800" b="1" dirty="0" err="1"/>
              <a:t>longjmp</a:t>
            </a:r>
            <a:r>
              <a:rPr lang="en-US" sz="2800" b="1" dirty="0"/>
              <a:t>(</a:t>
            </a:r>
            <a:r>
              <a:rPr lang="en-US" sz="2800" b="1" dirty="0" err="1"/>
              <a:t>jmp_buf</a:t>
            </a:r>
            <a:r>
              <a:rPr lang="en-US" sz="2800" b="1" dirty="0"/>
              <a:t> </a:t>
            </a:r>
            <a:r>
              <a:rPr lang="en-US" sz="2800" b="1" dirty="0" err="1"/>
              <a:t>env</a:t>
            </a:r>
            <a:r>
              <a:rPr lang="en-US" sz="2800" b="1" dirty="0"/>
              <a:t>, </a:t>
            </a:r>
            <a:r>
              <a:rPr lang="en-US" sz="2800" b="1" dirty="0" err="1"/>
              <a:t>int</a:t>
            </a:r>
            <a:r>
              <a:rPr lang="en-US" sz="2800" b="1" dirty="0"/>
              <a:t> </a:t>
            </a:r>
            <a:r>
              <a:rPr lang="en-US" sz="2800" b="1" dirty="0" err="1"/>
              <a:t>val</a:t>
            </a:r>
            <a:r>
              <a:rPr lang="en-US" sz="2800" b="1" dirty="0"/>
              <a:t>) </a:t>
            </a:r>
            <a:endParaRPr lang="en-US" sz="2800" dirty="0"/>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2092346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a:t>
            </a:r>
            <a:r>
              <a:rPr lang="en-US" dirty="0" err="1"/>
              <a:t>setjmp</a:t>
            </a:r>
            <a:r>
              <a:rPr lang="en-US" dirty="0"/>
              <a:t> function records or marks a location in a program code so that later when the </a:t>
            </a:r>
            <a:r>
              <a:rPr lang="en-US" dirty="0" err="1"/>
              <a:t>longjmp</a:t>
            </a:r>
            <a:r>
              <a:rPr lang="en-US" dirty="0"/>
              <a:t> function is called from some other function, the execution continues from the location onwards. </a:t>
            </a:r>
            <a:endParaRPr lang="en-US" dirty="0" smtClean="0"/>
          </a:p>
          <a:p>
            <a:r>
              <a:rPr lang="en-US" dirty="0" smtClean="0"/>
              <a:t>The </a:t>
            </a:r>
            <a:r>
              <a:rPr lang="en-US" dirty="0" err="1"/>
              <a:t>env</a:t>
            </a:r>
            <a:r>
              <a:rPr lang="en-US" dirty="0"/>
              <a:t> variable(the first argument) records the necessary information needed to continue execution. </a:t>
            </a:r>
            <a:endParaRPr lang="en-US" dirty="0" smtClean="0"/>
          </a:p>
          <a:p>
            <a:r>
              <a:rPr lang="en-US" dirty="0" smtClean="0"/>
              <a:t>The </a:t>
            </a:r>
            <a:r>
              <a:rPr lang="en-US" dirty="0" err="1"/>
              <a:t>env</a:t>
            </a:r>
            <a:r>
              <a:rPr lang="en-US" dirty="0"/>
              <a:t> is of the </a:t>
            </a:r>
            <a:r>
              <a:rPr lang="en-US" dirty="0" err="1"/>
              <a:t>jmp_buf</a:t>
            </a:r>
            <a:r>
              <a:rPr lang="en-US" dirty="0"/>
              <a:t> defined in &lt;</a:t>
            </a:r>
            <a:r>
              <a:rPr lang="en-US" dirty="0" err="1"/>
              <a:t>setjmp.h</a:t>
            </a:r>
            <a:r>
              <a:rPr lang="en-US" dirty="0"/>
              <a:t>&gt; file, it contains the task.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126673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t>getrlimit</a:t>
            </a:r>
            <a:r>
              <a:rPr lang="en-US" b="1" dirty="0"/>
              <a:t> AND </a:t>
            </a:r>
            <a:r>
              <a:rPr lang="en-US" b="1" dirty="0" err="1"/>
              <a:t>setrlimit</a:t>
            </a:r>
            <a:r>
              <a:rPr lang="en-US" b="1" dirty="0"/>
              <a:t> FUNCTIONS </a:t>
            </a:r>
            <a:endParaRPr lang="en-US" dirty="0"/>
          </a:p>
        </p:txBody>
      </p:sp>
      <p:sp>
        <p:nvSpPr>
          <p:cNvPr id="3" name="Content Placeholder 2"/>
          <p:cNvSpPr>
            <a:spLocks noGrp="1"/>
          </p:cNvSpPr>
          <p:nvPr>
            <p:ph idx="1"/>
          </p:nvPr>
        </p:nvSpPr>
        <p:spPr>
          <a:xfrm>
            <a:off x="295274" y="1066800"/>
            <a:ext cx="8315325" cy="5638800"/>
          </a:xfrm>
        </p:spPr>
        <p:txBody>
          <a:bodyPr>
            <a:normAutofit/>
          </a:bodyPr>
          <a:lstStyle/>
          <a:p>
            <a:r>
              <a:rPr lang="en-US" sz="2400" dirty="0" smtClean="0"/>
              <a:t>Every </a:t>
            </a:r>
            <a:r>
              <a:rPr lang="en-US" sz="2400" dirty="0"/>
              <a:t>process has a set of resource limits, some of which can be queried and changed by </a:t>
            </a:r>
            <a:r>
              <a:rPr lang="en-US" sz="2400" dirty="0" smtClean="0"/>
              <a:t>the </a:t>
            </a:r>
            <a:r>
              <a:rPr lang="en-US" sz="2400" dirty="0" err="1" smtClean="0"/>
              <a:t>getrlimit</a:t>
            </a:r>
            <a:r>
              <a:rPr lang="en-US" sz="2400" dirty="0" smtClean="0"/>
              <a:t> </a:t>
            </a:r>
            <a:r>
              <a:rPr lang="en-US" sz="2400" dirty="0"/>
              <a:t>and </a:t>
            </a:r>
            <a:r>
              <a:rPr lang="en-US" sz="2400" dirty="0" err="1"/>
              <a:t>setrlimit</a:t>
            </a:r>
            <a:r>
              <a:rPr lang="en-US" sz="2400" dirty="0"/>
              <a:t> functions. </a:t>
            </a:r>
            <a:endParaRPr lang="en-US" sz="2400" dirty="0" smtClean="0"/>
          </a:p>
          <a:p>
            <a:endParaRPr lang="en-US" sz="2400" dirty="0"/>
          </a:p>
          <a:p>
            <a:endParaRPr lang="en-US" sz="2400" dirty="0" smtClean="0"/>
          </a:p>
          <a:p>
            <a:endParaRPr lang="en-US" sz="2400" dirty="0" smtClean="0"/>
          </a:p>
          <a:p>
            <a:r>
              <a:rPr lang="en-US" sz="2400" dirty="0" smtClean="0"/>
              <a:t>Both </a:t>
            </a:r>
            <a:r>
              <a:rPr lang="en-US" sz="2400" dirty="0"/>
              <a:t>return: 0 if OK, nonzero on </a:t>
            </a:r>
            <a:r>
              <a:rPr lang="en-US" sz="2400" dirty="0" smtClean="0"/>
              <a:t>error</a:t>
            </a:r>
          </a:p>
          <a:p>
            <a:r>
              <a:rPr lang="en-US" sz="2400" dirty="0" smtClean="0"/>
              <a:t> </a:t>
            </a:r>
            <a:r>
              <a:rPr lang="en-US" sz="2400" dirty="0"/>
              <a:t>Each call to these two functions specifies a single resource and a pointer to the following structure: </a:t>
            </a:r>
            <a:endParaRPr lang="en-US" sz="2400" dirty="0" smtClean="0"/>
          </a:p>
          <a:p>
            <a:r>
              <a:rPr lang="en-US" sz="2400" b="1" dirty="0" err="1" smtClean="0"/>
              <a:t>struct</a:t>
            </a:r>
            <a:r>
              <a:rPr lang="en-US" sz="2400" b="1" dirty="0" smtClean="0"/>
              <a:t> </a:t>
            </a:r>
            <a:r>
              <a:rPr lang="en-US" sz="2400" b="1" dirty="0" err="1"/>
              <a:t>rlimit</a:t>
            </a:r>
            <a:r>
              <a:rPr lang="en-US" sz="2400" b="1" dirty="0"/>
              <a:t> {</a:t>
            </a:r>
            <a:endParaRPr lang="en-US" sz="2400" b="1" dirty="0" smtClean="0"/>
          </a:p>
          <a:p>
            <a:pPr marL="400050" lvl="1" indent="0">
              <a:buNone/>
            </a:pPr>
            <a:r>
              <a:rPr lang="en-US" sz="2000" b="1" dirty="0" err="1" smtClean="0"/>
              <a:t>rlim_t</a:t>
            </a:r>
            <a:r>
              <a:rPr lang="en-US" sz="2000" b="1" dirty="0" smtClean="0"/>
              <a:t> </a:t>
            </a:r>
            <a:r>
              <a:rPr lang="en-US" sz="2000" b="1" dirty="0" err="1"/>
              <a:t>rlim_cur</a:t>
            </a:r>
            <a:r>
              <a:rPr lang="en-US" sz="2000" b="1" dirty="0"/>
              <a:t>; /* soft limit: </a:t>
            </a:r>
            <a:r>
              <a:rPr lang="en-US" sz="2000" b="1" dirty="0" smtClean="0"/>
              <a:t>current </a:t>
            </a:r>
            <a:r>
              <a:rPr lang="en-US" sz="2000" b="1" dirty="0"/>
              <a:t>limit */ </a:t>
            </a:r>
            <a:endParaRPr lang="en-US" sz="2000" b="1" dirty="0" smtClean="0"/>
          </a:p>
          <a:p>
            <a:pPr marL="400050" lvl="1" indent="0">
              <a:buNone/>
            </a:pPr>
            <a:r>
              <a:rPr lang="en-US" sz="2000" b="1" dirty="0" err="1" smtClean="0"/>
              <a:t>rlim_t</a:t>
            </a:r>
            <a:r>
              <a:rPr lang="en-US" sz="2000" b="1" dirty="0" smtClean="0"/>
              <a:t> </a:t>
            </a:r>
            <a:r>
              <a:rPr lang="en-US" sz="2000" b="1" dirty="0" err="1"/>
              <a:t>rlim_max</a:t>
            </a:r>
            <a:r>
              <a:rPr lang="en-US" sz="2000" b="1" dirty="0"/>
              <a:t>; /* hard limit: maximum value for </a:t>
            </a:r>
            <a:r>
              <a:rPr lang="en-US" sz="2000" b="1" dirty="0" err="1"/>
              <a:t>rlim_cur</a:t>
            </a:r>
            <a:r>
              <a:rPr lang="en-US" sz="2000" b="1" dirty="0"/>
              <a:t> */ </a:t>
            </a:r>
            <a:endParaRPr lang="en-US" sz="2000" b="1" dirty="0" smtClean="0"/>
          </a:p>
          <a:p>
            <a:pPr marL="0" indent="0">
              <a:buNone/>
            </a:pPr>
            <a:r>
              <a:rPr lang="en-US" sz="2400" b="1" dirty="0" smtClean="0"/>
              <a:t>};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2209800"/>
            <a:ext cx="8098163"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6542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pen()…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28367" y="1676400"/>
            <a:ext cx="5879799"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178429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Three rules govern the changing of the resource limits. </a:t>
            </a:r>
          </a:p>
          <a:p>
            <a:pPr marL="514350" indent="-514350" algn="just">
              <a:buFont typeface="+mj-lt"/>
              <a:buAutoNum type="arabicPeriod"/>
            </a:pPr>
            <a:r>
              <a:rPr lang="en-US" dirty="0" smtClean="0"/>
              <a:t>A </a:t>
            </a:r>
            <a:r>
              <a:rPr lang="en-US" dirty="0"/>
              <a:t>process can change its soft limit to a value less than or equal to its hard limit. </a:t>
            </a:r>
          </a:p>
          <a:p>
            <a:pPr marL="514350" indent="-514350" algn="just">
              <a:buFont typeface="+mj-lt"/>
              <a:buAutoNum type="arabicPeriod"/>
            </a:pPr>
            <a:r>
              <a:rPr lang="en-US" dirty="0" smtClean="0"/>
              <a:t>A </a:t>
            </a:r>
            <a:r>
              <a:rPr lang="en-US" dirty="0"/>
              <a:t>process can lower its hard limit to a value greater than or equal to its soft limit. This lowering of the hard limit is irreversible for normal users. </a:t>
            </a:r>
          </a:p>
          <a:p>
            <a:pPr marL="514350" indent="-514350" algn="just">
              <a:buFont typeface="+mj-lt"/>
              <a:buAutoNum type="arabicPeriod"/>
            </a:pPr>
            <a:r>
              <a:rPr lang="en-US" dirty="0" smtClean="0"/>
              <a:t>Only </a:t>
            </a:r>
            <a:r>
              <a:rPr lang="en-US" dirty="0"/>
              <a:t>a </a:t>
            </a:r>
            <a:r>
              <a:rPr lang="en-US" dirty="0" err="1"/>
              <a:t>superuser</a:t>
            </a:r>
            <a:r>
              <a:rPr lang="en-US" dirty="0"/>
              <a:t> process can raise a hard limit. </a:t>
            </a:r>
          </a:p>
          <a:p>
            <a:endParaRPr lang="en-US" dirty="0"/>
          </a:p>
          <a:p>
            <a:r>
              <a:rPr lang="en-US" dirty="0"/>
              <a:t>An infinite limit is specified by the constant RLIM_INFINITY.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080906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371600"/>
            <a:ext cx="877649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092305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UNIX KERNEL SUPPORT FOR PROCESS </a:t>
            </a:r>
            <a:endParaRPr lang="en-US" dirty="0"/>
          </a:p>
        </p:txBody>
      </p:sp>
      <p:sp>
        <p:nvSpPr>
          <p:cNvPr id="3" name="Content Placeholder 2"/>
          <p:cNvSpPr>
            <a:spLocks noGrp="1"/>
          </p:cNvSpPr>
          <p:nvPr>
            <p:ph idx="1"/>
          </p:nvPr>
        </p:nvSpPr>
        <p:spPr>
          <a:xfrm>
            <a:off x="228600" y="914400"/>
            <a:ext cx="8763000" cy="5791200"/>
          </a:xfrm>
        </p:spPr>
        <p:txBody>
          <a:bodyPr>
            <a:noAutofit/>
          </a:bodyPr>
          <a:lstStyle/>
          <a:p>
            <a:pPr algn="just"/>
            <a:r>
              <a:rPr lang="en-US" sz="2000" dirty="0" smtClean="0"/>
              <a:t>A </a:t>
            </a:r>
            <a:r>
              <a:rPr lang="en-US" sz="2000" dirty="0"/>
              <a:t>UNIX process consists minimally of a text segment, a data segment and a stack segment. A segment is an area of memory that is managed by the system as a unit. </a:t>
            </a:r>
          </a:p>
          <a:p>
            <a:pPr lvl="1" algn="just"/>
            <a:r>
              <a:rPr lang="en-US" sz="1600" dirty="0" smtClean="0"/>
              <a:t>A </a:t>
            </a:r>
            <a:r>
              <a:rPr lang="en-US" sz="1600" dirty="0"/>
              <a:t>text segment consists of the program text in machine executable instruction code format. </a:t>
            </a:r>
          </a:p>
          <a:p>
            <a:pPr lvl="1" algn="just"/>
            <a:r>
              <a:rPr lang="en-US" sz="1600" dirty="0" smtClean="0"/>
              <a:t>The </a:t>
            </a:r>
            <a:r>
              <a:rPr lang="en-US" sz="1600" dirty="0"/>
              <a:t>data segment contains static and global variables and their corresponding data. </a:t>
            </a:r>
          </a:p>
          <a:p>
            <a:pPr lvl="1" algn="just"/>
            <a:r>
              <a:rPr lang="en-US" sz="1600" dirty="0" smtClean="0"/>
              <a:t>A </a:t>
            </a:r>
            <a:r>
              <a:rPr lang="en-US" sz="1600" dirty="0"/>
              <a:t>stack segment contains runtime variables and the return addresses of all active functions for a process. </a:t>
            </a:r>
          </a:p>
          <a:p>
            <a:pPr lvl="1" algn="just"/>
            <a:endParaRPr lang="en-US" sz="1600" dirty="0"/>
          </a:p>
          <a:p>
            <a:pPr algn="just"/>
            <a:r>
              <a:rPr lang="en-US" sz="2000" dirty="0"/>
              <a:t>UNIX kernel has a process table that keeps track of all active process present in the system. </a:t>
            </a:r>
            <a:endParaRPr lang="en-US" sz="2000" dirty="0" smtClean="0"/>
          </a:p>
          <a:p>
            <a:pPr algn="just"/>
            <a:r>
              <a:rPr lang="en-US" sz="2000" dirty="0" smtClean="0"/>
              <a:t>Some </a:t>
            </a:r>
            <a:r>
              <a:rPr lang="en-US" sz="2000" dirty="0"/>
              <a:t>of these processes belongs to the kernel and are called as “system process”. </a:t>
            </a:r>
            <a:endParaRPr lang="en-US" sz="2000" dirty="0" smtClean="0"/>
          </a:p>
          <a:p>
            <a:pPr algn="just"/>
            <a:r>
              <a:rPr lang="en-US" sz="2000" dirty="0" smtClean="0"/>
              <a:t>Every </a:t>
            </a:r>
            <a:r>
              <a:rPr lang="en-US" sz="2000" dirty="0"/>
              <a:t>entry in the process table contains pointers to the text, data and the stack segments and also to U-area of a process. </a:t>
            </a:r>
            <a:endParaRPr lang="en-US" sz="2000" dirty="0" smtClean="0"/>
          </a:p>
          <a:p>
            <a:pPr algn="just"/>
            <a:r>
              <a:rPr lang="en-US" sz="2000" dirty="0" smtClean="0"/>
              <a:t>U-area </a:t>
            </a:r>
            <a:r>
              <a:rPr lang="en-US" sz="2000" dirty="0"/>
              <a:t>of a process is an extension of the process table entry and contains other process specific data such as the file descriptor table, current root and working directory </a:t>
            </a:r>
            <a:r>
              <a:rPr lang="en-US" sz="2000" dirty="0" err="1"/>
              <a:t>inode</a:t>
            </a:r>
            <a:r>
              <a:rPr lang="en-US" sz="2000" dirty="0"/>
              <a:t> numbers and set of system imposed process limits.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0743448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14400" y="1524000"/>
            <a:ext cx="7010400" cy="5274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3378555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All processes in UNIX system expect the process that is created by the system boot code, are created by the fork system call. </a:t>
            </a:r>
            <a:endParaRPr lang="en-US" dirty="0" smtClean="0"/>
          </a:p>
          <a:p>
            <a:pPr algn="just"/>
            <a:r>
              <a:rPr lang="en-US" dirty="0" smtClean="0"/>
              <a:t>After </a:t>
            </a:r>
            <a:r>
              <a:rPr lang="en-US" dirty="0"/>
              <a:t>the fork system call, once the child process is created, both the parent and child processes resumes execution. </a:t>
            </a:r>
            <a:endParaRPr lang="en-US" dirty="0" smtClean="0"/>
          </a:p>
          <a:p>
            <a:pPr algn="just"/>
            <a:r>
              <a:rPr lang="en-US" dirty="0" smtClean="0"/>
              <a:t>When </a:t>
            </a:r>
            <a:r>
              <a:rPr lang="en-US" dirty="0"/>
              <a:t>a process is created by fork, it contains duplicated copies of the text, data and stack segments of its parent as shown in the Figure below. </a:t>
            </a:r>
            <a:endParaRPr lang="en-US" dirty="0" smtClean="0"/>
          </a:p>
          <a:p>
            <a:pPr algn="just"/>
            <a:r>
              <a:rPr lang="en-US" dirty="0" smtClean="0"/>
              <a:t>Also </a:t>
            </a:r>
            <a:r>
              <a:rPr lang="en-US" dirty="0"/>
              <a:t>it has a file descriptor table, which contains reference to the same opened files as the parent, such that they both share the same file pointer to each opened files.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51722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1524000"/>
            <a:ext cx="8122138"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774648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477000"/>
          </a:xfrm>
        </p:spPr>
        <p:txBody>
          <a:bodyPr>
            <a:noAutofit/>
          </a:bodyPr>
          <a:lstStyle/>
          <a:p>
            <a:pPr marL="114300" indent="-114300" algn="just"/>
            <a:r>
              <a:rPr lang="en-US" sz="2400" dirty="0"/>
              <a:t>The process will be assigned with attributes, which are either inherited from its parent or will be set by the kernel. </a:t>
            </a:r>
          </a:p>
          <a:p>
            <a:pPr marL="114300" indent="-114300" algn="just"/>
            <a:r>
              <a:rPr lang="en-US" sz="2400" b="1" dirty="0" smtClean="0"/>
              <a:t>A </a:t>
            </a:r>
            <a:r>
              <a:rPr lang="en-US" sz="2400" b="1" dirty="0"/>
              <a:t>real user identification number (</a:t>
            </a:r>
            <a:r>
              <a:rPr lang="en-US" sz="2400" b="1" dirty="0" err="1"/>
              <a:t>rUID</a:t>
            </a:r>
            <a:r>
              <a:rPr lang="en-US" sz="2400" b="1" dirty="0"/>
              <a:t>)</a:t>
            </a:r>
            <a:r>
              <a:rPr lang="en-US" sz="2400" dirty="0"/>
              <a:t>: the user ID of a user who created the parent process. </a:t>
            </a:r>
          </a:p>
          <a:p>
            <a:pPr marL="114300" indent="-114300" algn="just"/>
            <a:r>
              <a:rPr lang="en-US" sz="2400" b="1" dirty="0" smtClean="0"/>
              <a:t>A </a:t>
            </a:r>
            <a:r>
              <a:rPr lang="en-US" sz="2400" b="1" dirty="0"/>
              <a:t>real group identification number (</a:t>
            </a:r>
            <a:r>
              <a:rPr lang="en-US" sz="2400" b="1" dirty="0" err="1"/>
              <a:t>rGID</a:t>
            </a:r>
            <a:r>
              <a:rPr lang="en-US" sz="2400" b="1" dirty="0"/>
              <a:t>)</a:t>
            </a:r>
            <a:r>
              <a:rPr lang="en-US" sz="2400" dirty="0"/>
              <a:t>: the group ID of a user who created that parent process. </a:t>
            </a:r>
          </a:p>
          <a:p>
            <a:pPr marL="114300" indent="-114300" algn="just"/>
            <a:r>
              <a:rPr lang="en-US" sz="2400" b="1" dirty="0" smtClean="0"/>
              <a:t>An </a:t>
            </a:r>
            <a:r>
              <a:rPr lang="en-US" sz="2400" b="1" dirty="0"/>
              <a:t>effective user identification number (</a:t>
            </a:r>
            <a:r>
              <a:rPr lang="en-US" sz="2400" b="1" dirty="0" err="1"/>
              <a:t>eUID</a:t>
            </a:r>
            <a:r>
              <a:rPr lang="en-US" sz="2400" b="1" dirty="0"/>
              <a:t>)</a:t>
            </a:r>
            <a:r>
              <a:rPr lang="en-US" sz="2400" dirty="0"/>
              <a:t>: this allows the process to access and create files with the same privileges as the program file owner. </a:t>
            </a:r>
          </a:p>
          <a:p>
            <a:pPr marL="114300" indent="-114300" algn="just"/>
            <a:r>
              <a:rPr lang="en-US" sz="2400" b="1" dirty="0" smtClean="0"/>
              <a:t>An </a:t>
            </a:r>
            <a:r>
              <a:rPr lang="en-US" sz="2400" b="1" dirty="0"/>
              <a:t>effective group identification number (</a:t>
            </a:r>
            <a:r>
              <a:rPr lang="en-US" sz="2400" b="1" dirty="0" err="1"/>
              <a:t>eGID</a:t>
            </a:r>
            <a:r>
              <a:rPr lang="en-US" sz="2400" b="1" dirty="0"/>
              <a:t>)</a:t>
            </a:r>
            <a:r>
              <a:rPr lang="en-US" sz="2400" dirty="0"/>
              <a:t>: this allows the process to access and create files with the same privileges as the group to which the program file belongs. </a:t>
            </a:r>
          </a:p>
          <a:p>
            <a:pPr marL="114300" indent="-114300" algn="just"/>
            <a:r>
              <a:rPr lang="en-US" sz="2400" b="1" dirty="0" smtClean="0"/>
              <a:t>Saved </a:t>
            </a:r>
            <a:r>
              <a:rPr lang="en-US" sz="2400" b="1" dirty="0"/>
              <a:t>set-UID and saved set-GID</a:t>
            </a:r>
            <a:r>
              <a:rPr lang="en-US" sz="2400" dirty="0"/>
              <a:t>: these are the assigned </a:t>
            </a:r>
            <a:r>
              <a:rPr lang="en-US" sz="2400" dirty="0" err="1"/>
              <a:t>eUID</a:t>
            </a:r>
            <a:r>
              <a:rPr lang="en-US" sz="2400" dirty="0"/>
              <a:t> and </a:t>
            </a:r>
            <a:r>
              <a:rPr lang="en-US" sz="2400" dirty="0" err="1"/>
              <a:t>eGID</a:t>
            </a:r>
            <a:r>
              <a:rPr lang="en-US" sz="2400" dirty="0"/>
              <a:t> of the process respectively. </a:t>
            </a:r>
          </a:p>
          <a:p>
            <a:pPr marL="0" indent="0" algn="just">
              <a:buNone/>
            </a:pPr>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8169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Autofit/>
          </a:bodyPr>
          <a:lstStyle/>
          <a:p>
            <a:pPr algn="just"/>
            <a:r>
              <a:rPr lang="en-US" sz="2400" b="1" dirty="0"/>
              <a:t>Process group identification number (PGID) and session identification number (SID): </a:t>
            </a:r>
            <a:r>
              <a:rPr lang="en-US" sz="2400" dirty="0"/>
              <a:t>these identify the process group and session of which the process is member. </a:t>
            </a:r>
          </a:p>
          <a:p>
            <a:pPr algn="just"/>
            <a:r>
              <a:rPr lang="en-US" sz="2400" b="1" dirty="0"/>
              <a:t>Supplementary group identification numbers: </a:t>
            </a:r>
            <a:r>
              <a:rPr lang="en-US" sz="2400" dirty="0"/>
              <a:t>this is a set of additional group IDs for a user who created the process. </a:t>
            </a:r>
          </a:p>
          <a:p>
            <a:pPr algn="just"/>
            <a:r>
              <a:rPr lang="en-US" sz="2400" b="1" dirty="0" smtClean="0"/>
              <a:t>Current </a:t>
            </a:r>
            <a:r>
              <a:rPr lang="en-US" sz="2400" b="1" dirty="0"/>
              <a:t>directory: </a:t>
            </a:r>
            <a:r>
              <a:rPr lang="en-US" sz="2400" dirty="0"/>
              <a:t>this is the reference (</a:t>
            </a:r>
            <a:r>
              <a:rPr lang="en-US" sz="2400" dirty="0" err="1"/>
              <a:t>inode</a:t>
            </a:r>
            <a:r>
              <a:rPr lang="en-US" sz="2400" dirty="0"/>
              <a:t> number) to a working directory file. </a:t>
            </a:r>
          </a:p>
          <a:p>
            <a:pPr algn="just"/>
            <a:r>
              <a:rPr lang="en-US" sz="2400" b="1" dirty="0" smtClean="0"/>
              <a:t>Root </a:t>
            </a:r>
            <a:r>
              <a:rPr lang="en-US" sz="2400" b="1" dirty="0"/>
              <a:t>directory</a:t>
            </a:r>
            <a:r>
              <a:rPr lang="en-US" sz="2400" dirty="0"/>
              <a:t>: this is the reference to a root directory. </a:t>
            </a:r>
          </a:p>
          <a:p>
            <a:pPr algn="just"/>
            <a:r>
              <a:rPr lang="en-US" sz="2400" b="1" dirty="0" smtClean="0"/>
              <a:t>Signal </a:t>
            </a:r>
            <a:r>
              <a:rPr lang="en-US" sz="2400" b="1" dirty="0"/>
              <a:t>handling</a:t>
            </a:r>
            <a:r>
              <a:rPr lang="en-US" sz="2400" dirty="0"/>
              <a:t>: the signal handling settings. </a:t>
            </a:r>
          </a:p>
          <a:p>
            <a:pPr algn="just"/>
            <a:r>
              <a:rPr lang="en-US" sz="2400" b="1" dirty="0" smtClean="0"/>
              <a:t>Signal </a:t>
            </a:r>
            <a:r>
              <a:rPr lang="en-US" sz="2400" b="1" dirty="0"/>
              <a:t>mask</a:t>
            </a:r>
            <a:r>
              <a:rPr lang="en-US" sz="2400" dirty="0"/>
              <a:t>: a signal mask that specifies which signals are to be blocked. </a:t>
            </a:r>
          </a:p>
          <a:p>
            <a:pPr algn="just"/>
            <a:r>
              <a:rPr lang="en-US" sz="2400" b="1" dirty="0" smtClean="0"/>
              <a:t>Unmask</a:t>
            </a:r>
            <a:r>
              <a:rPr lang="en-US" sz="2400" dirty="0"/>
              <a:t>: a file mode mask that is used in creation of files to specify which accession rights should be taken out. </a:t>
            </a:r>
          </a:p>
          <a:p>
            <a:pPr algn="just"/>
            <a:r>
              <a:rPr lang="en-US" sz="2400" b="1" dirty="0" smtClean="0"/>
              <a:t>Nice </a:t>
            </a:r>
            <a:r>
              <a:rPr lang="en-US" sz="2400" b="1" dirty="0"/>
              <a:t>value</a:t>
            </a:r>
            <a:r>
              <a:rPr lang="en-US" sz="2400" dirty="0"/>
              <a:t>: the process scheduling priority value. </a:t>
            </a:r>
          </a:p>
          <a:p>
            <a:pPr algn="just"/>
            <a:r>
              <a:rPr lang="en-US" sz="2400" b="1" dirty="0" smtClean="0"/>
              <a:t>Controlling </a:t>
            </a:r>
            <a:r>
              <a:rPr lang="en-US" sz="2400" b="1" dirty="0"/>
              <a:t>terminal</a:t>
            </a:r>
            <a:r>
              <a:rPr lang="en-US" sz="2400" dirty="0"/>
              <a:t>: the controlling terminal of the process </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7829953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629400"/>
          </a:xfrm>
        </p:spPr>
        <p:txBody>
          <a:bodyPr>
            <a:noAutofit/>
          </a:bodyPr>
          <a:lstStyle/>
          <a:p>
            <a:pPr algn="just"/>
            <a:r>
              <a:rPr lang="en-US" sz="2800" dirty="0"/>
              <a:t>In addition to the above attributes, the following attributes are different between the parent and child processes: </a:t>
            </a:r>
          </a:p>
          <a:p>
            <a:pPr algn="just"/>
            <a:r>
              <a:rPr lang="en-US" sz="2800" b="1" dirty="0" smtClean="0"/>
              <a:t>Process </a:t>
            </a:r>
            <a:r>
              <a:rPr lang="en-US" sz="2800" b="1" dirty="0"/>
              <a:t>identification number (PID)</a:t>
            </a:r>
            <a:r>
              <a:rPr lang="en-US" sz="2800" dirty="0"/>
              <a:t>: an integer identification number that is unique per process in an entire operating system. </a:t>
            </a:r>
          </a:p>
          <a:p>
            <a:pPr algn="just"/>
            <a:r>
              <a:rPr lang="en-US" sz="2800" b="1" dirty="0" smtClean="0"/>
              <a:t>Parent </a:t>
            </a:r>
            <a:r>
              <a:rPr lang="en-US" sz="2800" b="1" dirty="0"/>
              <a:t>process identification number (PPID)</a:t>
            </a:r>
            <a:r>
              <a:rPr lang="en-US" sz="2800" dirty="0"/>
              <a:t>: the parent process PID. </a:t>
            </a:r>
          </a:p>
          <a:p>
            <a:pPr algn="just"/>
            <a:r>
              <a:rPr lang="en-US" sz="2800" b="1" dirty="0" smtClean="0"/>
              <a:t>Pending </a:t>
            </a:r>
            <a:r>
              <a:rPr lang="en-US" sz="2800" b="1" dirty="0"/>
              <a:t>signals</a:t>
            </a:r>
            <a:r>
              <a:rPr lang="en-US" sz="2800" dirty="0"/>
              <a:t>: the set of signals that are pending delivery to the parent process. </a:t>
            </a:r>
          </a:p>
          <a:p>
            <a:pPr algn="just"/>
            <a:r>
              <a:rPr lang="en-US" sz="2800" b="1" dirty="0" smtClean="0"/>
              <a:t>Alarm </a:t>
            </a:r>
            <a:r>
              <a:rPr lang="en-US" sz="2800" b="1" dirty="0"/>
              <a:t>clock time</a:t>
            </a:r>
            <a:r>
              <a:rPr lang="en-US" sz="2800" dirty="0"/>
              <a:t>: the process alarm clock time is reset to zero in the child process. </a:t>
            </a:r>
          </a:p>
          <a:p>
            <a:pPr algn="just"/>
            <a:r>
              <a:rPr lang="en-US" sz="2800" b="1" dirty="0" smtClean="0"/>
              <a:t>File </a:t>
            </a:r>
            <a:r>
              <a:rPr lang="en-US" sz="2800" b="1" dirty="0"/>
              <a:t>locks</a:t>
            </a:r>
            <a:r>
              <a:rPr lang="en-US" sz="2800" dirty="0"/>
              <a:t>: the set of file locks owned by the parent process is not inherited </a:t>
            </a:r>
            <a:r>
              <a:rPr lang="en-US" sz="2800" dirty="0" smtClean="0"/>
              <a:t>by the child process</a:t>
            </a:r>
            <a:r>
              <a:rPr lang="en-US" sz="2800" dirty="0"/>
              <a:t>. </a:t>
            </a:r>
          </a:p>
          <a:p>
            <a:pPr algn="just"/>
            <a:endParaRPr lang="en-US" sz="2800" dirty="0"/>
          </a:p>
        </p:txBody>
      </p:sp>
      <p:sp>
        <p:nvSpPr>
          <p:cNvPr id="4" name="Footer Placeholder 3"/>
          <p:cNvSpPr>
            <a:spLocks noGrp="1"/>
          </p:cNvSpPr>
          <p:nvPr>
            <p:ph type="ftr" sz="quarter" idx="11"/>
          </p:nvPr>
        </p:nvSpPr>
        <p:spPr/>
        <p:txBody>
          <a:bodyPr/>
          <a:lstStyle/>
          <a:p>
            <a:r>
              <a:rPr lang="en-US" dirty="0" smtClean="0"/>
              <a:t>Dr </a:t>
            </a:r>
            <a:r>
              <a:rPr lang="en-US" dirty="0" err="1" smtClean="0"/>
              <a:t>Rekha</a:t>
            </a:r>
            <a:r>
              <a:rPr lang="en-US" dirty="0" smtClean="0"/>
              <a:t> B </a:t>
            </a:r>
            <a:r>
              <a:rPr lang="en-US" dirty="0" err="1" smtClean="0"/>
              <a:t>Venkatapur</a:t>
            </a:r>
            <a:r>
              <a:rPr lang="en-US" dirty="0" smtClean="0"/>
              <a:t>, </a:t>
            </a:r>
            <a:r>
              <a:rPr lang="en-US" dirty="0" smtClean="0"/>
              <a:t>Professor &amp;</a:t>
            </a:r>
            <a:r>
              <a:rPr lang="en-US" dirty="0" err="1" smtClean="0"/>
              <a:t>chid</a:t>
            </a:r>
            <a:r>
              <a:rPr lang="en-US" dirty="0" smtClean="0"/>
              <a:t>  </a:t>
            </a:r>
            <a:r>
              <a:rPr lang="en-US" dirty="0" smtClean="0"/>
              <a:t>Head, CSE,KSIT</a:t>
            </a:r>
            <a:endParaRPr lang="en-US" dirty="0"/>
          </a:p>
        </p:txBody>
      </p:sp>
    </p:spTree>
    <p:extLst>
      <p:ext uri="{BB962C8B-B14F-4D97-AF65-F5344CB8AC3E}">
        <p14:creationId xmlns:p14="http://schemas.microsoft.com/office/powerpoint/2010/main" xmlns="" val="4176073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dirty="0"/>
              <a:t>PROCESS CONTROL </a:t>
            </a:r>
          </a:p>
        </p:txBody>
      </p:sp>
      <p:sp>
        <p:nvSpPr>
          <p:cNvPr id="3" name="Content Placeholder 2"/>
          <p:cNvSpPr>
            <a:spLocks noGrp="1"/>
          </p:cNvSpPr>
          <p:nvPr>
            <p:ph idx="1"/>
          </p:nvPr>
        </p:nvSpPr>
        <p:spPr>
          <a:xfrm>
            <a:off x="76200" y="685800"/>
            <a:ext cx="8991600" cy="6172200"/>
          </a:xfrm>
        </p:spPr>
        <p:txBody>
          <a:bodyPr>
            <a:noAutofit/>
          </a:bodyPr>
          <a:lstStyle/>
          <a:p>
            <a:r>
              <a:rPr lang="en-US" sz="2000" b="1" dirty="0"/>
              <a:t>INTRODUCTION </a:t>
            </a:r>
            <a:endParaRPr lang="en-US" sz="2000" dirty="0"/>
          </a:p>
          <a:p>
            <a:r>
              <a:rPr lang="en-US" sz="2000" dirty="0"/>
              <a:t>Process control is concerned about creation of new processes, program execution, and process termination. </a:t>
            </a:r>
          </a:p>
          <a:p>
            <a:r>
              <a:rPr lang="en-US" sz="2000" b="1" dirty="0"/>
              <a:t>PROCESS </a:t>
            </a:r>
            <a:r>
              <a:rPr lang="en-US" sz="2000" b="1" dirty="0" smtClean="0"/>
              <a:t>IDENTIFIERS</a:t>
            </a:r>
          </a:p>
          <a:p>
            <a:r>
              <a:rPr lang="en-US" sz="2000" b="1" dirty="0" smtClean="0"/>
              <a:t>#</a:t>
            </a:r>
            <a:r>
              <a:rPr lang="en-US" sz="2000" b="1" dirty="0"/>
              <a:t>include &lt;</a:t>
            </a:r>
            <a:r>
              <a:rPr lang="en-US" sz="2000" b="1" dirty="0" err="1"/>
              <a:t>unistd.h</a:t>
            </a:r>
            <a:r>
              <a:rPr lang="en-US" sz="2000" b="1" dirty="0"/>
              <a:t>&gt; </a:t>
            </a:r>
            <a:r>
              <a:rPr lang="en-US" sz="2000" b="1" dirty="0" err="1"/>
              <a:t>pid_t</a:t>
            </a:r>
            <a:r>
              <a:rPr lang="en-US" sz="2000" b="1" dirty="0"/>
              <a:t> </a:t>
            </a:r>
            <a:r>
              <a:rPr lang="en-US" sz="2000" b="1" dirty="0" err="1"/>
              <a:t>getpid</a:t>
            </a:r>
            <a:r>
              <a:rPr lang="en-US" sz="2000" b="1" dirty="0"/>
              <a:t>(void); </a:t>
            </a:r>
            <a:r>
              <a:rPr lang="en-US" sz="2000" dirty="0"/>
              <a:t>	</a:t>
            </a:r>
          </a:p>
          <a:p>
            <a:r>
              <a:rPr lang="en-US" sz="2000" dirty="0"/>
              <a:t>Returns: process ID of calling process 	</a:t>
            </a:r>
          </a:p>
          <a:p>
            <a:r>
              <a:rPr lang="en-US" sz="2000" b="1" dirty="0" err="1"/>
              <a:t>pid_t</a:t>
            </a:r>
            <a:r>
              <a:rPr lang="en-US" sz="2000" b="1" dirty="0"/>
              <a:t> </a:t>
            </a:r>
            <a:r>
              <a:rPr lang="en-US" sz="2000" b="1" dirty="0" err="1"/>
              <a:t>getppid</a:t>
            </a:r>
            <a:r>
              <a:rPr lang="en-US" sz="2000" b="1" dirty="0"/>
              <a:t>(void); </a:t>
            </a:r>
            <a:r>
              <a:rPr lang="en-US" sz="2000" dirty="0"/>
              <a:t>	</a:t>
            </a:r>
          </a:p>
          <a:p>
            <a:r>
              <a:rPr lang="en-US" sz="2000" dirty="0"/>
              <a:t>Returns: parent process ID of calling process 	</a:t>
            </a:r>
          </a:p>
          <a:p>
            <a:r>
              <a:rPr lang="en-US" sz="2000" b="1" dirty="0" err="1"/>
              <a:t>uid_t</a:t>
            </a:r>
            <a:r>
              <a:rPr lang="en-US" sz="2000" b="1" dirty="0"/>
              <a:t> </a:t>
            </a:r>
            <a:r>
              <a:rPr lang="en-US" sz="2000" b="1" dirty="0" err="1"/>
              <a:t>getuid</a:t>
            </a:r>
            <a:r>
              <a:rPr lang="en-US" sz="2000" b="1" dirty="0"/>
              <a:t>(void); </a:t>
            </a:r>
            <a:r>
              <a:rPr lang="en-US" sz="2000" dirty="0"/>
              <a:t>	</a:t>
            </a:r>
          </a:p>
          <a:p>
            <a:r>
              <a:rPr lang="en-US" sz="2000" dirty="0"/>
              <a:t>Returns: real user ID of calling process 	</a:t>
            </a:r>
          </a:p>
          <a:p>
            <a:r>
              <a:rPr lang="en-US" sz="2000" b="1" dirty="0" err="1"/>
              <a:t>uid_t</a:t>
            </a:r>
            <a:r>
              <a:rPr lang="en-US" sz="2000" b="1" dirty="0"/>
              <a:t> </a:t>
            </a:r>
            <a:r>
              <a:rPr lang="en-US" sz="2000" b="1" dirty="0" err="1"/>
              <a:t>geteuid</a:t>
            </a:r>
            <a:r>
              <a:rPr lang="en-US" sz="2000" b="1" dirty="0"/>
              <a:t>(void); </a:t>
            </a:r>
            <a:r>
              <a:rPr lang="en-US" sz="2000" dirty="0"/>
              <a:t>	</a:t>
            </a:r>
          </a:p>
          <a:p>
            <a:r>
              <a:rPr lang="en-US" sz="2000" dirty="0"/>
              <a:t>Returns: effective user ID of calling process 	</a:t>
            </a:r>
          </a:p>
          <a:p>
            <a:r>
              <a:rPr lang="en-US" sz="2000" b="1" dirty="0" err="1"/>
              <a:t>gid_t</a:t>
            </a:r>
            <a:r>
              <a:rPr lang="en-US" sz="2000" b="1" dirty="0"/>
              <a:t> </a:t>
            </a:r>
            <a:r>
              <a:rPr lang="en-US" sz="2000" b="1" dirty="0" err="1"/>
              <a:t>getgid</a:t>
            </a:r>
            <a:r>
              <a:rPr lang="en-US" sz="2000" b="1" dirty="0"/>
              <a:t>(void); </a:t>
            </a:r>
            <a:r>
              <a:rPr lang="en-US" sz="2000" dirty="0"/>
              <a:t>	</a:t>
            </a:r>
          </a:p>
          <a:p>
            <a:r>
              <a:rPr lang="en-US" sz="2000" dirty="0"/>
              <a:t>Returns: real group ID of calling process 	</a:t>
            </a:r>
          </a:p>
          <a:p>
            <a:r>
              <a:rPr lang="en-US" sz="2000" b="1" dirty="0" err="1"/>
              <a:t>gid_t</a:t>
            </a:r>
            <a:r>
              <a:rPr lang="en-US" sz="2000" b="1" dirty="0"/>
              <a:t> </a:t>
            </a:r>
            <a:r>
              <a:rPr lang="en-US" sz="2000" b="1" dirty="0" err="1"/>
              <a:t>getegid</a:t>
            </a:r>
            <a:r>
              <a:rPr lang="en-US" sz="2000" b="1" dirty="0"/>
              <a:t>(void); </a:t>
            </a:r>
            <a:r>
              <a:rPr lang="en-US" sz="2000" dirty="0"/>
              <a:t>	</a:t>
            </a:r>
          </a:p>
          <a:p>
            <a:r>
              <a:rPr lang="en-US" sz="2000" dirty="0"/>
              <a:t>Returns: effective group ID of calling process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122822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525"/>
            <a:ext cx="8229600" cy="981075"/>
          </a:xfrm>
        </p:spPr>
        <p:txBody>
          <a:bodyPr/>
          <a:lstStyle/>
          <a:p>
            <a:r>
              <a:rPr lang="en-US" dirty="0" err="1"/>
              <a:t>c</a:t>
            </a:r>
            <a:r>
              <a:rPr lang="en-US" dirty="0" err="1" smtClean="0"/>
              <a:t>reat</a:t>
            </a:r>
            <a:r>
              <a:rPr lang="en-US" dirty="0" smtClean="0"/>
              <a:t>(</a:t>
            </a:r>
            <a:r>
              <a:rPr lang="en-US" dirty="0" err="1" smtClean="0"/>
              <a:t>creat</a:t>
            </a:r>
            <a:r>
              <a:rPr lang="en-US" dirty="0" smtClean="0"/>
              <a:t>)</a:t>
            </a:r>
            <a:endParaRPr lang="en-US" dirty="0"/>
          </a:p>
        </p:txBody>
      </p:sp>
      <p:sp>
        <p:nvSpPr>
          <p:cNvPr id="3" name="Content Placeholder 2"/>
          <p:cNvSpPr>
            <a:spLocks noGrp="1"/>
          </p:cNvSpPr>
          <p:nvPr>
            <p:ph idx="1"/>
          </p:nvPr>
        </p:nvSpPr>
        <p:spPr>
          <a:xfrm>
            <a:off x="381000" y="1166018"/>
            <a:ext cx="8229600" cy="4525963"/>
          </a:xfrm>
        </p:spPr>
        <p:txBody>
          <a:bodyPr/>
          <a:lstStyle/>
          <a:p>
            <a:r>
              <a:rPr lang="en-US" dirty="0" smtClean="0"/>
              <a:t>This </a:t>
            </a:r>
            <a:r>
              <a:rPr lang="en-US" dirty="0"/>
              <a:t>system call is used to create new regular files. </a:t>
            </a:r>
            <a:r>
              <a:rPr lang="en-US" dirty="0" smtClean="0"/>
              <a:t>The </a:t>
            </a:r>
            <a:r>
              <a:rPr lang="en-US" dirty="0"/>
              <a:t>prototype of </a:t>
            </a:r>
            <a:r>
              <a:rPr lang="en-US" dirty="0" err="1"/>
              <a:t>creat</a:t>
            </a:r>
            <a:r>
              <a:rPr lang="en-US" dirty="0"/>
              <a:t> is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299076"/>
            <a:ext cx="8819813" cy="1282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 y="3811012"/>
            <a:ext cx="8763000" cy="3046988"/>
          </a:xfrm>
          <a:prstGeom prst="rect">
            <a:avLst/>
          </a:prstGeom>
        </p:spPr>
        <p:txBody>
          <a:bodyPr wrap="square">
            <a:spAutoFit/>
          </a:bodyPr>
          <a:lstStyle/>
          <a:p>
            <a:pPr marL="342900" indent="-342900" algn="just">
              <a:buFont typeface="Arial" pitchFamily="34" charset="0"/>
              <a:buChar char="•"/>
            </a:pPr>
            <a:r>
              <a:rPr lang="en-US" sz="2400" dirty="0" smtClean="0"/>
              <a:t>Returns</a:t>
            </a:r>
            <a:r>
              <a:rPr lang="en-US" sz="2400" dirty="0"/>
              <a:t>: file descriptor opened for write-only if OK, -1 on error. </a:t>
            </a:r>
          </a:p>
          <a:p>
            <a:pPr marL="342900" indent="-342900" algn="just">
              <a:buFont typeface="Arial" pitchFamily="34" charset="0"/>
              <a:buChar char="•"/>
            </a:pPr>
            <a:r>
              <a:rPr lang="en-US" sz="2400" dirty="0" smtClean="0"/>
              <a:t>The </a:t>
            </a:r>
            <a:r>
              <a:rPr lang="en-US" sz="2400" dirty="0"/>
              <a:t>first argument pathname specifies name of the file to be created. </a:t>
            </a:r>
          </a:p>
          <a:p>
            <a:pPr marL="342900" indent="-342900" algn="just">
              <a:buFont typeface="Arial" pitchFamily="34" charset="0"/>
              <a:buChar char="•"/>
            </a:pPr>
            <a:r>
              <a:rPr lang="en-US" sz="2400" dirty="0" smtClean="0"/>
              <a:t>The </a:t>
            </a:r>
            <a:r>
              <a:rPr lang="en-US" sz="2400" dirty="0"/>
              <a:t>second argument </a:t>
            </a:r>
            <a:r>
              <a:rPr lang="en-US" sz="2400" dirty="0" err="1"/>
              <a:t>mode_t</a:t>
            </a:r>
            <a:r>
              <a:rPr lang="en-US" sz="2400" dirty="0"/>
              <a:t>, specifies permission of a file to be accessed by owner group and others. </a:t>
            </a:r>
          </a:p>
          <a:p>
            <a:pPr marL="342900" indent="-342900" algn="just">
              <a:buFont typeface="Arial" pitchFamily="34" charset="0"/>
              <a:buChar char="•"/>
            </a:pPr>
            <a:r>
              <a:rPr lang="en-US" sz="2400" dirty="0" smtClean="0"/>
              <a:t>The </a:t>
            </a:r>
            <a:r>
              <a:rPr lang="en-US" sz="2400" dirty="0" err="1"/>
              <a:t>creat</a:t>
            </a:r>
            <a:r>
              <a:rPr lang="en-US" sz="2400" dirty="0"/>
              <a:t> function can be implemented using open function as: </a:t>
            </a:r>
          </a:p>
          <a:p>
            <a:pPr algn="just"/>
            <a:r>
              <a:rPr lang="en-US" sz="2400" b="1" dirty="0" err="1" smtClean="0"/>
              <a:t>creat</a:t>
            </a:r>
            <a:r>
              <a:rPr lang="en-US" sz="2400" b="1" dirty="0" smtClean="0"/>
              <a:t>(</a:t>
            </a:r>
            <a:r>
              <a:rPr lang="en-US" sz="2400" b="1" dirty="0" err="1" smtClean="0"/>
              <a:t>path_name</a:t>
            </a:r>
            <a:r>
              <a:rPr lang="en-US" sz="2400" b="1" dirty="0"/>
              <a:t>, mode) </a:t>
            </a:r>
            <a:endParaRPr lang="en-US" sz="2400" b="1" dirty="0" smtClean="0"/>
          </a:p>
          <a:p>
            <a:pPr algn="just"/>
            <a:r>
              <a:rPr lang="en-US" sz="2400" b="1" dirty="0" smtClean="0"/>
              <a:t>open </a:t>
            </a:r>
            <a:r>
              <a:rPr lang="en-US" sz="2400" b="1" dirty="0"/>
              <a:t>(pathname, O_WRONLY | O_CREAT | O_TRUNC, mode); </a:t>
            </a:r>
            <a:endParaRPr lang="en-US" sz="2400" dirty="0"/>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895478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563562"/>
          </a:xfrm>
        </p:spPr>
        <p:txBody>
          <a:bodyPr>
            <a:normAutofit fontScale="90000"/>
          </a:bodyPr>
          <a:lstStyle/>
          <a:p>
            <a:r>
              <a:rPr lang="en-US" b="1" dirty="0"/>
              <a:t>fork FUNCTION </a:t>
            </a:r>
            <a:endParaRPr lang="en-US" dirty="0"/>
          </a:p>
        </p:txBody>
      </p:sp>
      <p:sp>
        <p:nvSpPr>
          <p:cNvPr id="3" name="Content Placeholder 2"/>
          <p:cNvSpPr>
            <a:spLocks noGrp="1"/>
          </p:cNvSpPr>
          <p:nvPr>
            <p:ph idx="1"/>
          </p:nvPr>
        </p:nvSpPr>
        <p:spPr>
          <a:xfrm>
            <a:off x="381000" y="762000"/>
            <a:ext cx="8686800" cy="762000"/>
          </a:xfrm>
        </p:spPr>
        <p:txBody>
          <a:bodyPr>
            <a:normAutofit fontScale="92500" lnSpcReduction="20000"/>
          </a:bodyPr>
          <a:lstStyle/>
          <a:p>
            <a:r>
              <a:rPr lang="en-US" sz="2800" dirty="0" smtClean="0"/>
              <a:t>An </a:t>
            </a:r>
            <a:r>
              <a:rPr lang="en-US" sz="2800" dirty="0"/>
              <a:t>existing process can create a new one by calling the fork function.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1524000"/>
            <a:ext cx="4648200" cy="921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0" y="2496143"/>
            <a:ext cx="9067800" cy="4401205"/>
          </a:xfrm>
          <a:prstGeom prst="rect">
            <a:avLst/>
          </a:prstGeom>
        </p:spPr>
        <p:txBody>
          <a:bodyPr wrap="square">
            <a:spAutoFit/>
          </a:bodyPr>
          <a:lstStyle/>
          <a:p>
            <a:pPr algn="just"/>
            <a:r>
              <a:rPr lang="en-US" sz="2800" b="1" dirty="0"/>
              <a:t>Returns: 0 in child, process ID of child in parent, 1 on error. </a:t>
            </a:r>
          </a:p>
          <a:p>
            <a:pPr marL="285750" indent="-285750" algn="just">
              <a:buFont typeface="Arial" pitchFamily="34" charset="0"/>
              <a:buChar char="•"/>
            </a:pPr>
            <a:r>
              <a:rPr lang="en-US" sz="2800" dirty="0" smtClean="0"/>
              <a:t>The </a:t>
            </a:r>
            <a:r>
              <a:rPr lang="en-US" sz="2800" dirty="0"/>
              <a:t>new process created by fork is called the </a:t>
            </a:r>
            <a:r>
              <a:rPr lang="en-US" sz="2800" b="1" dirty="0"/>
              <a:t>child process. </a:t>
            </a:r>
          </a:p>
          <a:p>
            <a:pPr marL="285750" indent="-285750" algn="just">
              <a:buFont typeface="Arial" pitchFamily="34" charset="0"/>
              <a:buChar char="•"/>
            </a:pPr>
            <a:r>
              <a:rPr lang="en-US" sz="2800" dirty="0" smtClean="0"/>
              <a:t>This </a:t>
            </a:r>
            <a:r>
              <a:rPr lang="en-US" sz="2800" dirty="0"/>
              <a:t>function is called once </a:t>
            </a:r>
            <a:r>
              <a:rPr lang="en-US" sz="2800" b="1" dirty="0"/>
              <a:t>but returns twice.</a:t>
            </a:r>
            <a:r>
              <a:rPr lang="en-US" sz="2800" dirty="0"/>
              <a:t> </a:t>
            </a:r>
          </a:p>
          <a:p>
            <a:pPr marL="285750" indent="-285750" algn="just">
              <a:buFont typeface="Arial" pitchFamily="34" charset="0"/>
              <a:buChar char="•"/>
            </a:pPr>
            <a:r>
              <a:rPr lang="en-US" sz="2800" dirty="0" smtClean="0"/>
              <a:t>The </a:t>
            </a:r>
            <a:r>
              <a:rPr lang="en-US" sz="2800" dirty="0"/>
              <a:t>only difference in the returns is that the return value in the </a:t>
            </a:r>
            <a:r>
              <a:rPr lang="en-US" sz="2800" b="1" dirty="0"/>
              <a:t>child is 0</a:t>
            </a:r>
            <a:r>
              <a:rPr lang="en-US" sz="2800" dirty="0"/>
              <a:t>, whereas the return value in the </a:t>
            </a:r>
            <a:r>
              <a:rPr lang="en-US" sz="2800" b="1" dirty="0"/>
              <a:t>parent is the process ID of the new child. </a:t>
            </a:r>
          </a:p>
          <a:p>
            <a:pPr marL="285750" indent="-285750" algn="just">
              <a:buFont typeface="Arial" pitchFamily="34" charset="0"/>
              <a:buChar char="•"/>
            </a:pPr>
            <a:r>
              <a:rPr lang="en-US" sz="2800" dirty="0" smtClean="0"/>
              <a:t>The </a:t>
            </a:r>
            <a:r>
              <a:rPr lang="en-US" sz="2800" dirty="0"/>
              <a:t>reason the child's process ID is returned to the parent is that a process can have </a:t>
            </a:r>
            <a:r>
              <a:rPr lang="en-US" sz="2800" b="1" dirty="0"/>
              <a:t>more than one child</a:t>
            </a:r>
            <a:r>
              <a:rPr lang="en-US" sz="2800" dirty="0"/>
              <a:t>, and there is no function that allows a process to obtain the process IDs of its children. </a:t>
            </a:r>
          </a:p>
        </p:txBody>
      </p:sp>
      <p:sp>
        <p:nvSpPr>
          <p:cNvPr id="6" name="Footer Placeholder 5"/>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0112203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fontScale="85000" lnSpcReduction="10000"/>
          </a:bodyPr>
          <a:lstStyle/>
          <a:p>
            <a:pPr marL="285750" indent="-285750"/>
            <a:r>
              <a:rPr lang="en-US" dirty="0"/>
              <a:t>The reason fork returns 0 to the child is that a process can have only a </a:t>
            </a:r>
            <a:r>
              <a:rPr lang="en-US" b="1" dirty="0"/>
              <a:t>single parent</a:t>
            </a:r>
            <a:r>
              <a:rPr lang="en-US" dirty="0"/>
              <a:t>, and the child can always call </a:t>
            </a:r>
            <a:r>
              <a:rPr lang="en-US" b="1" dirty="0" err="1"/>
              <a:t>getppid</a:t>
            </a:r>
            <a:r>
              <a:rPr lang="en-US" dirty="0"/>
              <a:t> to obtain the process ID of its parent. </a:t>
            </a:r>
            <a:r>
              <a:rPr lang="en-US" dirty="0" smtClean="0"/>
              <a:t>Both </a:t>
            </a:r>
            <a:r>
              <a:rPr lang="en-US" dirty="0"/>
              <a:t>the child and the parent continue executing with the instruction that follows the call to fork. </a:t>
            </a:r>
          </a:p>
          <a:p>
            <a:pPr marL="285750" indent="-285750"/>
            <a:r>
              <a:rPr lang="en-US" dirty="0"/>
              <a:t>The child is a </a:t>
            </a:r>
            <a:r>
              <a:rPr lang="en-US" b="1" dirty="0"/>
              <a:t>copy of the parent</a:t>
            </a:r>
            <a:r>
              <a:rPr lang="en-US" dirty="0"/>
              <a:t>. </a:t>
            </a:r>
          </a:p>
          <a:p>
            <a:pPr marL="285750" indent="-285750"/>
            <a:r>
              <a:rPr lang="en-US" dirty="0"/>
              <a:t>For example, the child gets a copy of the parent's data space, heap, and stack. </a:t>
            </a:r>
          </a:p>
          <a:p>
            <a:pPr marL="285750" indent="-285750"/>
            <a:r>
              <a:rPr lang="en-US" dirty="0"/>
              <a:t>Note that this is a copy for the child; the parent and the child do not share these portions of memory. </a:t>
            </a:r>
          </a:p>
          <a:p>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0424221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53200"/>
          </a:xfrm>
        </p:spPr>
        <p:txBody>
          <a:bodyPr>
            <a:normAutofit/>
          </a:bodyPr>
          <a:lstStyle/>
          <a:p>
            <a:r>
              <a:rPr lang="en-US" sz="2400" dirty="0" smtClean="0">
                <a:solidFill>
                  <a:srgbClr val="000000"/>
                </a:solidFill>
              </a:rPr>
              <a:t>The </a:t>
            </a:r>
            <a:r>
              <a:rPr lang="en-US" sz="2400" dirty="0">
                <a:solidFill>
                  <a:srgbClr val="000000"/>
                </a:solidFill>
              </a:rPr>
              <a:t>parent and the child share the text segment . </a:t>
            </a:r>
          </a:p>
          <a:p>
            <a:r>
              <a:rPr lang="en-US" sz="2400" dirty="0">
                <a:solidFill>
                  <a:srgbClr val="000000"/>
                </a:solidFill>
              </a:rPr>
              <a:t>Example programs: </a:t>
            </a:r>
            <a:endParaRPr lang="en-US" sz="2400" dirty="0" smtClean="0">
              <a:solidFill>
                <a:srgbClr val="000000"/>
              </a:solidFill>
            </a:endParaRPr>
          </a:p>
          <a:p>
            <a:r>
              <a:rPr lang="en-US" sz="2400" b="1" dirty="0" smtClean="0">
                <a:solidFill>
                  <a:srgbClr val="000000"/>
                </a:solidFill>
              </a:rPr>
              <a:t>Program </a:t>
            </a:r>
            <a:r>
              <a:rPr lang="en-US" sz="2400" b="1" dirty="0">
                <a:solidFill>
                  <a:srgbClr val="000000"/>
                </a:solidFill>
              </a:rPr>
              <a:t>1 </a:t>
            </a:r>
            <a:r>
              <a:rPr lang="en-US" sz="2400" dirty="0">
                <a:solidFill>
                  <a:srgbClr val="000000"/>
                </a:solidFill>
              </a:rPr>
              <a:t>/* Program to demonstrate fork function Program name – fork1.c */ </a:t>
            </a:r>
            <a:endParaRPr lang="en-US" sz="2400" dirty="0" smtClean="0">
              <a:solidFill>
                <a:srgbClr val="000000"/>
              </a:solidFill>
            </a:endParaRPr>
          </a:p>
          <a:p>
            <a:pPr marL="800100" lvl="2" indent="0">
              <a:buNone/>
            </a:pPr>
            <a:r>
              <a:rPr lang="en-US" sz="1400" b="1" dirty="0" smtClean="0">
                <a:solidFill>
                  <a:srgbClr val="000000"/>
                </a:solidFill>
                <a:latin typeface="Courier New"/>
              </a:rPr>
              <a:t>#</a:t>
            </a:r>
            <a:r>
              <a:rPr lang="en-US" sz="1400" b="1" dirty="0">
                <a:solidFill>
                  <a:srgbClr val="000000"/>
                </a:solidFill>
                <a:latin typeface="Courier New"/>
              </a:rPr>
              <a:t>include&lt;sys/</a:t>
            </a:r>
            <a:r>
              <a:rPr lang="en-US" sz="1400" b="1" dirty="0" err="1">
                <a:solidFill>
                  <a:srgbClr val="000000"/>
                </a:solidFill>
                <a:latin typeface="Courier New"/>
              </a:rPr>
              <a:t>types.h</a:t>
            </a:r>
            <a:r>
              <a:rPr lang="en-US" sz="1400" b="1" dirty="0">
                <a:solidFill>
                  <a:srgbClr val="000000"/>
                </a:solidFill>
                <a:latin typeface="Courier New"/>
              </a:rPr>
              <a:t>&gt; </a:t>
            </a:r>
            <a:endParaRPr lang="en-US" sz="1400" b="1" dirty="0" smtClean="0">
              <a:solidFill>
                <a:srgbClr val="000000"/>
              </a:solidFill>
              <a:latin typeface="Courier New"/>
            </a:endParaRPr>
          </a:p>
          <a:p>
            <a:pPr marL="800100" lvl="2" indent="0">
              <a:buNone/>
            </a:pPr>
            <a:r>
              <a:rPr lang="en-US" sz="1400" b="1" dirty="0" smtClean="0">
                <a:solidFill>
                  <a:srgbClr val="000000"/>
                </a:solidFill>
                <a:latin typeface="Courier New"/>
              </a:rPr>
              <a:t>#</a:t>
            </a:r>
            <a:r>
              <a:rPr lang="en-US" sz="1400" b="1" dirty="0">
                <a:solidFill>
                  <a:srgbClr val="000000"/>
                </a:solidFill>
                <a:latin typeface="Courier New"/>
              </a:rPr>
              <a:t>include&lt;</a:t>
            </a:r>
            <a:r>
              <a:rPr lang="en-US" sz="1400" b="1" dirty="0" err="1">
                <a:solidFill>
                  <a:srgbClr val="000000"/>
                </a:solidFill>
                <a:latin typeface="Courier New"/>
              </a:rPr>
              <a:t>unistd.h</a:t>
            </a:r>
            <a:r>
              <a:rPr lang="en-US" sz="1400" b="1" dirty="0">
                <a:solidFill>
                  <a:srgbClr val="000000"/>
                </a:solidFill>
                <a:latin typeface="Courier New"/>
              </a:rPr>
              <a:t>&gt; </a:t>
            </a:r>
            <a:endParaRPr lang="en-US" sz="1400" b="1" dirty="0" smtClean="0">
              <a:solidFill>
                <a:srgbClr val="000000"/>
              </a:solidFill>
              <a:latin typeface="Courier New"/>
            </a:endParaRPr>
          </a:p>
          <a:p>
            <a:pPr marL="800100" lvl="2" indent="0">
              <a:buNone/>
            </a:pPr>
            <a:r>
              <a:rPr lang="en-US" sz="1400" b="1" dirty="0" err="1" smtClean="0">
                <a:solidFill>
                  <a:srgbClr val="000000"/>
                </a:solidFill>
                <a:latin typeface="Courier New"/>
              </a:rPr>
              <a:t>int</a:t>
            </a:r>
            <a:r>
              <a:rPr lang="en-US" sz="1400" b="1" dirty="0" smtClean="0">
                <a:solidFill>
                  <a:srgbClr val="000000"/>
                </a:solidFill>
                <a:latin typeface="Courier New"/>
              </a:rPr>
              <a:t> </a:t>
            </a:r>
            <a:r>
              <a:rPr lang="en-US" sz="1400" b="1" dirty="0">
                <a:solidFill>
                  <a:srgbClr val="000000"/>
                </a:solidFill>
                <a:latin typeface="Courier New"/>
              </a:rPr>
              <a:t>main( ) </a:t>
            </a:r>
            <a:endParaRPr lang="en-US" sz="1400" b="1" dirty="0" smtClean="0">
              <a:solidFill>
                <a:srgbClr val="000000"/>
              </a:solidFill>
              <a:latin typeface="Courier New"/>
            </a:endParaRPr>
          </a:p>
          <a:p>
            <a:pPr marL="800100" lvl="2" indent="0">
              <a:buNone/>
            </a:pPr>
            <a:r>
              <a:rPr lang="en-US" sz="1400" b="1" dirty="0" smtClean="0">
                <a:solidFill>
                  <a:srgbClr val="000000"/>
                </a:solidFill>
                <a:latin typeface="Courier New"/>
              </a:rPr>
              <a:t>{ </a:t>
            </a:r>
            <a:r>
              <a:rPr lang="en-US" sz="1400" b="1" dirty="0">
                <a:solidFill>
                  <a:srgbClr val="000000"/>
                </a:solidFill>
                <a:latin typeface="Courier New"/>
              </a:rPr>
              <a:t>fork( ); </a:t>
            </a:r>
            <a:endParaRPr lang="en-US" sz="1400" b="1" dirty="0" smtClean="0">
              <a:solidFill>
                <a:srgbClr val="000000"/>
              </a:solidFill>
              <a:latin typeface="Courier New"/>
            </a:endParaRPr>
          </a:p>
          <a:p>
            <a:pPr marL="800100" lvl="2" indent="0">
              <a:buNone/>
            </a:pPr>
            <a:r>
              <a:rPr lang="en-US" sz="1400" b="1" dirty="0" err="1" smtClean="0">
                <a:solidFill>
                  <a:srgbClr val="000000"/>
                </a:solidFill>
                <a:latin typeface="Courier New"/>
              </a:rPr>
              <a:t>printf</a:t>
            </a:r>
            <a:r>
              <a:rPr lang="en-US" sz="1400" b="1" dirty="0">
                <a:solidFill>
                  <a:srgbClr val="000000"/>
                </a:solidFill>
                <a:latin typeface="Courier New"/>
              </a:rPr>
              <a:t>(“\n hello USP”); </a:t>
            </a:r>
            <a:endParaRPr lang="en-US" sz="1400" b="1" dirty="0" smtClean="0">
              <a:solidFill>
                <a:srgbClr val="000000"/>
              </a:solidFill>
              <a:latin typeface="Courier New"/>
            </a:endParaRPr>
          </a:p>
          <a:p>
            <a:pPr marL="800100" lvl="2" indent="0">
              <a:buNone/>
            </a:pPr>
            <a:r>
              <a:rPr lang="en-US" sz="1400" b="1" dirty="0" smtClean="0">
                <a:solidFill>
                  <a:srgbClr val="000000"/>
                </a:solidFill>
                <a:latin typeface="Courier New"/>
              </a:rPr>
              <a:t>} </a:t>
            </a:r>
          </a:p>
          <a:p>
            <a:pPr marL="800100" lvl="2" indent="0">
              <a:buNone/>
            </a:pPr>
            <a:r>
              <a:rPr lang="en-US" sz="2800" dirty="0" smtClean="0">
                <a:solidFill>
                  <a:srgbClr val="000000"/>
                </a:solidFill>
              </a:rPr>
              <a:t>Output </a:t>
            </a:r>
            <a:r>
              <a:rPr lang="en-US" sz="2800" dirty="0">
                <a:solidFill>
                  <a:srgbClr val="000000"/>
                </a:solidFill>
              </a:rPr>
              <a:t>: </a:t>
            </a:r>
            <a:endParaRPr lang="en-US" sz="2800" dirty="0" smtClean="0">
              <a:solidFill>
                <a:srgbClr val="000000"/>
              </a:solidFill>
            </a:endParaRPr>
          </a:p>
          <a:p>
            <a:pPr marL="800100" lvl="2" indent="0">
              <a:buNone/>
            </a:pPr>
            <a:r>
              <a:rPr lang="en-US" sz="1400" dirty="0" smtClean="0">
                <a:solidFill>
                  <a:srgbClr val="000000"/>
                </a:solidFill>
                <a:latin typeface="Courier New"/>
              </a:rPr>
              <a:t>$ </a:t>
            </a:r>
            <a:r>
              <a:rPr lang="en-US" sz="1400" dirty="0">
                <a:solidFill>
                  <a:srgbClr val="000000"/>
                </a:solidFill>
                <a:latin typeface="Courier New"/>
              </a:rPr>
              <a:t>cc fork1.c </a:t>
            </a:r>
            <a:endParaRPr lang="en-US" sz="1400" dirty="0" smtClean="0">
              <a:solidFill>
                <a:srgbClr val="000000"/>
              </a:solidFill>
              <a:latin typeface="Courier New"/>
            </a:endParaRPr>
          </a:p>
          <a:p>
            <a:pPr marL="800100" lvl="2" indent="0">
              <a:buNone/>
            </a:pPr>
            <a:r>
              <a:rPr lang="en-US" sz="1400" dirty="0" smtClean="0">
                <a:solidFill>
                  <a:srgbClr val="000000"/>
                </a:solidFill>
                <a:latin typeface="Courier New"/>
              </a:rPr>
              <a:t>$ </a:t>
            </a:r>
            <a:r>
              <a:rPr lang="en-US" sz="1400" dirty="0">
                <a:solidFill>
                  <a:srgbClr val="000000"/>
                </a:solidFill>
                <a:latin typeface="Courier New"/>
              </a:rPr>
              <a:t>./</a:t>
            </a:r>
            <a:r>
              <a:rPr lang="en-US" sz="1400" dirty="0" err="1">
                <a:solidFill>
                  <a:srgbClr val="000000"/>
                </a:solidFill>
                <a:latin typeface="Courier New"/>
              </a:rPr>
              <a:t>a.out</a:t>
            </a:r>
            <a:r>
              <a:rPr lang="en-US" sz="1400" dirty="0">
                <a:solidFill>
                  <a:srgbClr val="000000"/>
                </a:solidFill>
                <a:latin typeface="Courier New"/>
              </a:rPr>
              <a:t> </a:t>
            </a:r>
            <a:endParaRPr lang="en-US" sz="1400" dirty="0" smtClean="0">
              <a:solidFill>
                <a:srgbClr val="000000"/>
              </a:solidFill>
              <a:latin typeface="Courier New"/>
            </a:endParaRPr>
          </a:p>
          <a:p>
            <a:pPr marL="800100" lvl="2" indent="0">
              <a:buNone/>
            </a:pPr>
            <a:r>
              <a:rPr lang="en-US" sz="1400" dirty="0" smtClean="0">
                <a:solidFill>
                  <a:srgbClr val="000000"/>
                </a:solidFill>
                <a:latin typeface="Courier New"/>
              </a:rPr>
              <a:t>hello </a:t>
            </a:r>
            <a:r>
              <a:rPr lang="en-US" sz="1400" dirty="0">
                <a:solidFill>
                  <a:srgbClr val="000000"/>
                </a:solidFill>
                <a:latin typeface="Courier New"/>
              </a:rPr>
              <a:t>USP </a:t>
            </a:r>
            <a:endParaRPr lang="en-US" sz="1400" dirty="0" smtClean="0">
              <a:solidFill>
                <a:srgbClr val="000000"/>
              </a:solidFill>
              <a:latin typeface="Courier New"/>
            </a:endParaRPr>
          </a:p>
          <a:p>
            <a:pPr marL="800100" lvl="2" indent="0">
              <a:buNone/>
            </a:pPr>
            <a:r>
              <a:rPr lang="en-US" sz="1400" dirty="0" smtClean="0">
                <a:solidFill>
                  <a:srgbClr val="000000"/>
                </a:solidFill>
                <a:latin typeface="Courier New"/>
              </a:rPr>
              <a:t>hello </a:t>
            </a:r>
            <a:r>
              <a:rPr lang="en-US" sz="1400" dirty="0">
                <a:solidFill>
                  <a:srgbClr val="000000"/>
                </a:solidFill>
                <a:latin typeface="Courier New"/>
              </a:rPr>
              <a:t>USP </a:t>
            </a:r>
            <a:endParaRPr lang="en-US" sz="1400" dirty="0" smtClean="0">
              <a:solidFill>
                <a:srgbClr val="000000"/>
              </a:solidFill>
              <a:latin typeface="Courier New"/>
            </a:endParaRPr>
          </a:p>
          <a:p>
            <a:pPr marL="800100" lvl="2" indent="0">
              <a:buNone/>
            </a:pPr>
            <a:r>
              <a:rPr lang="en-US" sz="2800" dirty="0" smtClean="0">
                <a:solidFill>
                  <a:srgbClr val="000000"/>
                </a:solidFill>
              </a:rPr>
              <a:t>Note </a:t>
            </a:r>
            <a:r>
              <a:rPr lang="en-US" sz="2800" dirty="0">
                <a:solidFill>
                  <a:srgbClr val="000000"/>
                </a:solidFill>
              </a:rPr>
              <a:t>: The sta</a:t>
            </a:r>
            <a:r>
              <a:rPr lang="en-US" dirty="0">
                <a:solidFill>
                  <a:srgbClr val="000000"/>
                </a:solidFill>
              </a:rPr>
              <a:t>tement hello USP is executed twice as both the child and parent have executed that instruction. </a:t>
            </a:r>
            <a:endParaRPr lang="en-US"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8299131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019800"/>
          </a:xfrm>
        </p:spPr>
        <p:txBody>
          <a:bodyPr>
            <a:noAutofit/>
          </a:bodyPr>
          <a:lstStyle/>
          <a:p>
            <a:r>
              <a:rPr lang="en-US" sz="2400" b="1" dirty="0">
                <a:solidFill>
                  <a:srgbClr val="000000"/>
                </a:solidFill>
              </a:rPr>
              <a:t>Program 2 </a:t>
            </a:r>
            <a:r>
              <a:rPr lang="en-US" sz="1800" dirty="0">
                <a:solidFill>
                  <a:srgbClr val="000000"/>
                </a:solidFill>
              </a:rPr>
              <a:t>/* Program name – fork2.c */ </a:t>
            </a:r>
            <a:endParaRPr lang="en-US" sz="1800" dirty="0" smtClean="0">
              <a:solidFill>
                <a:srgbClr val="000000"/>
              </a:solidFill>
            </a:endParaRPr>
          </a:p>
          <a:p>
            <a:pPr marL="400050" lvl="1" indent="0">
              <a:buNone/>
            </a:pPr>
            <a:r>
              <a:rPr lang="en-US" sz="1800" b="1" dirty="0" smtClean="0">
                <a:solidFill>
                  <a:srgbClr val="000000"/>
                </a:solidFill>
                <a:latin typeface="Courier New"/>
              </a:rPr>
              <a:t>#</a:t>
            </a:r>
            <a:r>
              <a:rPr lang="en-US" sz="1800" b="1" dirty="0">
                <a:solidFill>
                  <a:srgbClr val="000000"/>
                </a:solidFill>
                <a:latin typeface="Courier New"/>
              </a:rPr>
              <a:t>include&lt;sys/</a:t>
            </a:r>
            <a:r>
              <a:rPr lang="en-US" sz="1800" b="1" dirty="0" err="1">
                <a:solidFill>
                  <a:srgbClr val="000000"/>
                </a:solidFill>
                <a:latin typeface="Courier New"/>
              </a:rPr>
              <a:t>types.h</a:t>
            </a:r>
            <a:r>
              <a:rPr lang="en-US" sz="1800" b="1" dirty="0">
                <a:solidFill>
                  <a:srgbClr val="000000"/>
                </a:solidFill>
                <a:latin typeface="Courier New"/>
              </a:rPr>
              <a:t>&gt; </a:t>
            </a:r>
            <a:endParaRPr lang="en-US" sz="1800" b="1" dirty="0" smtClean="0">
              <a:solidFill>
                <a:srgbClr val="000000"/>
              </a:solidFill>
              <a:latin typeface="Courier New"/>
            </a:endParaRPr>
          </a:p>
          <a:p>
            <a:pPr marL="400050" lvl="1" indent="0">
              <a:buNone/>
            </a:pPr>
            <a:r>
              <a:rPr lang="en-US" sz="1800" b="1" dirty="0" smtClean="0">
                <a:solidFill>
                  <a:srgbClr val="000000"/>
                </a:solidFill>
                <a:latin typeface="Courier New"/>
              </a:rPr>
              <a:t>#</a:t>
            </a:r>
            <a:r>
              <a:rPr lang="en-US" sz="1800" b="1" dirty="0">
                <a:solidFill>
                  <a:srgbClr val="000000"/>
                </a:solidFill>
                <a:latin typeface="Courier New"/>
              </a:rPr>
              <a:t>include&lt;</a:t>
            </a:r>
            <a:r>
              <a:rPr lang="en-US" sz="1800" b="1" dirty="0" err="1">
                <a:solidFill>
                  <a:srgbClr val="000000"/>
                </a:solidFill>
                <a:latin typeface="Courier New"/>
              </a:rPr>
              <a:t>unistd.h</a:t>
            </a:r>
            <a:r>
              <a:rPr lang="en-US" sz="1800" b="1" dirty="0">
                <a:solidFill>
                  <a:srgbClr val="000000"/>
                </a:solidFill>
                <a:latin typeface="Courier New"/>
              </a:rPr>
              <a:t>&gt; </a:t>
            </a:r>
            <a:endParaRPr lang="en-US" sz="1800" b="1" dirty="0" smtClean="0">
              <a:solidFill>
                <a:srgbClr val="000000"/>
              </a:solidFill>
              <a:latin typeface="Courier New"/>
            </a:endParaRPr>
          </a:p>
          <a:p>
            <a:pPr marL="400050" lvl="1" indent="0">
              <a:buNone/>
            </a:pPr>
            <a:r>
              <a:rPr lang="en-US" sz="1800" b="1" dirty="0" err="1" smtClean="0">
                <a:solidFill>
                  <a:srgbClr val="000000"/>
                </a:solidFill>
                <a:latin typeface="Courier New"/>
              </a:rPr>
              <a:t>int</a:t>
            </a:r>
            <a:r>
              <a:rPr lang="en-US" sz="1800" b="1" dirty="0" smtClean="0">
                <a:solidFill>
                  <a:srgbClr val="000000"/>
                </a:solidFill>
                <a:latin typeface="Courier New"/>
              </a:rPr>
              <a:t> </a:t>
            </a:r>
            <a:r>
              <a:rPr lang="en-US" sz="1800" b="1" dirty="0">
                <a:solidFill>
                  <a:srgbClr val="000000"/>
                </a:solidFill>
                <a:latin typeface="Courier New"/>
              </a:rPr>
              <a:t>main( ) </a:t>
            </a:r>
            <a:endParaRPr lang="en-US" sz="1800" b="1" dirty="0" smtClean="0">
              <a:solidFill>
                <a:srgbClr val="000000"/>
              </a:solidFill>
              <a:latin typeface="Courier New"/>
            </a:endParaRPr>
          </a:p>
          <a:p>
            <a:pPr marL="400050" lvl="1" indent="0">
              <a:buNone/>
            </a:pPr>
            <a:r>
              <a:rPr lang="en-US" sz="1800" b="1" dirty="0" smtClean="0">
                <a:solidFill>
                  <a:srgbClr val="000000"/>
                </a:solidFill>
                <a:latin typeface="Courier New"/>
              </a:rPr>
              <a:t>{ </a:t>
            </a:r>
            <a:r>
              <a:rPr lang="en-US" sz="1800" b="1" dirty="0" err="1">
                <a:solidFill>
                  <a:srgbClr val="000000"/>
                </a:solidFill>
                <a:latin typeface="Courier New"/>
              </a:rPr>
              <a:t>printf</a:t>
            </a:r>
            <a:r>
              <a:rPr lang="en-US" sz="1800" b="1" dirty="0">
                <a:solidFill>
                  <a:srgbClr val="000000"/>
                </a:solidFill>
                <a:latin typeface="Courier New"/>
              </a:rPr>
              <a:t>(“\n 6 </a:t>
            </a:r>
            <a:r>
              <a:rPr lang="en-US" sz="1800" b="1" dirty="0" err="1">
                <a:solidFill>
                  <a:srgbClr val="000000"/>
                </a:solidFill>
                <a:latin typeface="Courier New"/>
              </a:rPr>
              <a:t>sem</a:t>
            </a:r>
            <a:r>
              <a:rPr lang="en-US" sz="1800" b="1" dirty="0">
                <a:solidFill>
                  <a:srgbClr val="000000"/>
                </a:solidFill>
                <a:latin typeface="Courier New"/>
              </a:rPr>
              <a:t> “); </a:t>
            </a:r>
            <a:endParaRPr lang="en-US" sz="1800" b="1" dirty="0" smtClean="0">
              <a:solidFill>
                <a:srgbClr val="000000"/>
              </a:solidFill>
              <a:latin typeface="Courier New"/>
            </a:endParaRPr>
          </a:p>
          <a:p>
            <a:pPr marL="400050" lvl="1" indent="0">
              <a:buNone/>
            </a:pPr>
            <a:r>
              <a:rPr lang="en-US" sz="1800" b="1" dirty="0" smtClean="0">
                <a:solidFill>
                  <a:srgbClr val="000000"/>
                </a:solidFill>
                <a:latin typeface="Courier New"/>
              </a:rPr>
              <a:t>fork</a:t>
            </a:r>
            <a:r>
              <a:rPr lang="en-US" sz="1800" b="1" dirty="0">
                <a:solidFill>
                  <a:srgbClr val="000000"/>
                </a:solidFill>
                <a:latin typeface="Courier New"/>
              </a:rPr>
              <a:t>( ); </a:t>
            </a:r>
            <a:endParaRPr lang="en-US" sz="1800" b="1" dirty="0" smtClean="0">
              <a:solidFill>
                <a:srgbClr val="000000"/>
              </a:solidFill>
              <a:latin typeface="Courier New"/>
            </a:endParaRPr>
          </a:p>
          <a:p>
            <a:pPr marL="400050" lvl="1" indent="0">
              <a:buNone/>
            </a:pPr>
            <a:r>
              <a:rPr lang="en-US" sz="1800" b="1" dirty="0" err="1" smtClean="0">
                <a:solidFill>
                  <a:srgbClr val="000000"/>
                </a:solidFill>
                <a:latin typeface="Courier New"/>
              </a:rPr>
              <a:t>printf</a:t>
            </a:r>
            <a:r>
              <a:rPr lang="en-US" sz="1800" b="1" dirty="0">
                <a:solidFill>
                  <a:srgbClr val="000000"/>
                </a:solidFill>
                <a:latin typeface="Courier New"/>
              </a:rPr>
              <a:t>(“\n hello USP”); </a:t>
            </a:r>
            <a:endParaRPr lang="en-US" sz="1800" b="1" dirty="0" smtClean="0">
              <a:solidFill>
                <a:srgbClr val="000000"/>
              </a:solidFill>
              <a:latin typeface="Courier New"/>
            </a:endParaRPr>
          </a:p>
          <a:p>
            <a:pPr marL="400050" lvl="1" indent="0">
              <a:buNone/>
            </a:pPr>
            <a:r>
              <a:rPr lang="en-US" sz="1800" b="1" dirty="0" smtClean="0">
                <a:solidFill>
                  <a:srgbClr val="000000"/>
                </a:solidFill>
                <a:latin typeface="Courier New"/>
              </a:rPr>
              <a:t>} </a:t>
            </a:r>
          </a:p>
          <a:p>
            <a:pPr marL="400050" lvl="1" indent="0">
              <a:buNone/>
            </a:pPr>
            <a:r>
              <a:rPr lang="en-US" sz="3200" dirty="0" smtClean="0">
                <a:solidFill>
                  <a:srgbClr val="000000"/>
                </a:solidFill>
              </a:rPr>
              <a:t>Output </a:t>
            </a:r>
            <a:r>
              <a:rPr lang="en-US" sz="3200" dirty="0">
                <a:solidFill>
                  <a:srgbClr val="000000"/>
                </a:solidFill>
              </a:rPr>
              <a:t>: </a:t>
            </a:r>
            <a:endParaRPr lang="en-US" sz="3200" dirty="0" smtClean="0">
              <a:solidFill>
                <a:srgbClr val="000000"/>
              </a:solidFill>
            </a:endParaRPr>
          </a:p>
          <a:p>
            <a:pPr marL="400050" lvl="1" indent="0">
              <a:buNone/>
            </a:pPr>
            <a:r>
              <a:rPr lang="en-US" sz="1800" dirty="0" smtClean="0">
                <a:solidFill>
                  <a:srgbClr val="000000"/>
                </a:solidFill>
                <a:latin typeface="Courier New"/>
              </a:rPr>
              <a:t>$ </a:t>
            </a:r>
            <a:r>
              <a:rPr lang="en-US" sz="1800" dirty="0">
                <a:solidFill>
                  <a:srgbClr val="000000"/>
                </a:solidFill>
                <a:latin typeface="Courier New"/>
              </a:rPr>
              <a:t>cc fork1.c </a:t>
            </a:r>
            <a:endParaRPr lang="en-US" sz="1800" dirty="0" smtClean="0">
              <a:solidFill>
                <a:srgbClr val="000000"/>
              </a:solidFill>
              <a:latin typeface="Courier New"/>
            </a:endParaRPr>
          </a:p>
          <a:p>
            <a:pPr marL="400050" lvl="1" indent="0">
              <a:buNone/>
            </a:pPr>
            <a:r>
              <a:rPr lang="en-US" sz="1800" dirty="0" smtClean="0">
                <a:solidFill>
                  <a:srgbClr val="000000"/>
                </a:solidFill>
                <a:latin typeface="Courier New"/>
              </a:rPr>
              <a:t>$ </a:t>
            </a:r>
            <a:r>
              <a:rPr lang="en-US" sz="1800" dirty="0">
                <a:solidFill>
                  <a:srgbClr val="000000"/>
                </a:solidFill>
                <a:latin typeface="Courier New"/>
              </a:rPr>
              <a:t>./</a:t>
            </a:r>
            <a:r>
              <a:rPr lang="en-US" sz="1800" dirty="0" err="1">
                <a:solidFill>
                  <a:srgbClr val="000000"/>
                </a:solidFill>
                <a:latin typeface="Courier New"/>
              </a:rPr>
              <a:t>a.out</a:t>
            </a:r>
            <a:r>
              <a:rPr lang="en-US" sz="1800" dirty="0">
                <a:solidFill>
                  <a:srgbClr val="000000"/>
                </a:solidFill>
                <a:latin typeface="Courier New"/>
              </a:rPr>
              <a:t> </a:t>
            </a:r>
            <a:endParaRPr lang="en-US" sz="1800" dirty="0" smtClean="0">
              <a:solidFill>
                <a:srgbClr val="000000"/>
              </a:solidFill>
              <a:latin typeface="Courier New"/>
            </a:endParaRPr>
          </a:p>
          <a:p>
            <a:pPr marL="400050" lvl="1" indent="0">
              <a:buNone/>
            </a:pPr>
            <a:r>
              <a:rPr lang="en-US" sz="1800" dirty="0" smtClean="0">
                <a:solidFill>
                  <a:srgbClr val="000000"/>
                </a:solidFill>
                <a:latin typeface="Courier New"/>
              </a:rPr>
              <a:t>6 </a:t>
            </a:r>
            <a:r>
              <a:rPr lang="en-US" sz="1800" dirty="0" err="1">
                <a:solidFill>
                  <a:srgbClr val="000000"/>
                </a:solidFill>
                <a:latin typeface="Courier New"/>
              </a:rPr>
              <a:t>sem</a:t>
            </a:r>
            <a:r>
              <a:rPr lang="en-US" sz="1800" dirty="0">
                <a:solidFill>
                  <a:srgbClr val="000000"/>
                </a:solidFill>
                <a:latin typeface="Courier New"/>
              </a:rPr>
              <a:t> </a:t>
            </a:r>
            <a:endParaRPr lang="en-US" sz="1800" dirty="0" smtClean="0">
              <a:solidFill>
                <a:srgbClr val="000000"/>
              </a:solidFill>
              <a:latin typeface="Courier New"/>
            </a:endParaRPr>
          </a:p>
          <a:p>
            <a:pPr marL="400050" lvl="1" indent="0">
              <a:buNone/>
            </a:pPr>
            <a:r>
              <a:rPr lang="en-US" sz="1800" dirty="0" smtClean="0">
                <a:solidFill>
                  <a:srgbClr val="000000"/>
                </a:solidFill>
                <a:latin typeface="Courier New"/>
              </a:rPr>
              <a:t>hello </a:t>
            </a:r>
            <a:r>
              <a:rPr lang="en-US" sz="1800" dirty="0">
                <a:solidFill>
                  <a:srgbClr val="000000"/>
                </a:solidFill>
                <a:latin typeface="Courier New"/>
              </a:rPr>
              <a:t>USP </a:t>
            </a:r>
            <a:endParaRPr lang="en-US" sz="1800" dirty="0" smtClean="0">
              <a:solidFill>
                <a:srgbClr val="000000"/>
              </a:solidFill>
              <a:latin typeface="Courier New"/>
            </a:endParaRPr>
          </a:p>
          <a:p>
            <a:pPr marL="400050" lvl="1" indent="0">
              <a:buNone/>
            </a:pPr>
            <a:r>
              <a:rPr lang="en-US" sz="1800" dirty="0" smtClean="0">
                <a:solidFill>
                  <a:srgbClr val="000000"/>
                </a:solidFill>
                <a:latin typeface="Courier New"/>
              </a:rPr>
              <a:t>hello </a:t>
            </a:r>
            <a:r>
              <a:rPr lang="en-US" sz="1800" dirty="0">
                <a:solidFill>
                  <a:srgbClr val="000000"/>
                </a:solidFill>
                <a:latin typeface="Courier New"/>
              </a:rPr>
              <a:t>USP </a:t>
            </a:r>
            <a:endParaRPr lang="en-US" sz="1800" dirty="0" smtClean="0">
              <a:solidFill>
                <a:srgbClr val="000000"/>
              </a:solidFill>
              <a:latin typeface="Courier New"/>
            </a:endParaRP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9940702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a:t>File Sharing </a:t>
            </a:r>
            <a:endParaRPr lang="en-US" dirty="0"/>
          </a:p>
        </p:txBody>
      </p:sp>
      <p:sp>
        <p:nvSpPr>
          <p:cNvPr id="3" name="Content Placeholder 2"/>
          <p:cNvSpPr>
            <a:spLocks noGrp="1"/>
          </p:cNvSpPr>
          <p:nvPr>
            <p:ph idx="1"/>
          </p:nvPr>
        </p:nvSpPr>
        <p:spPr>
          <a:xfrm>
            <a:off x="228600" y="771525"/>
            <a:ext cx="8763000" cy="6019800"/>
          </a:xfrm>
        </p:spPr>
        <p:txBody>
          <a:bodyPr>
            <a:normAutofit/>
          </a:bodyPr>
          <a:lstStyle/>
          <a:p>
            <a:pPr algn="just"/>
            <a:r>
              <a:rPr lang="en-US" sz="2000" dirty="0" smtClean="0"/>
              <a:t>Consider </a:t>
            </a:r>
            <a:r>
              <a:rPr lang="en-US" sz="2000" dirty="0"/>
              <a:t>a process that has three different files opened for standard input, standard output, and standard error. On return from fork, we have the arrangement shown in Figure 8.2.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676400"/>
            <a:ext cx="6903774"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3932524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Autofit/>
          </a:bodyPr>
          <a:lstStyle/>
          <a:p>
            <a:pPr algn="just"/>
            <a:r>
              <a:rPr lang="en-US" sz="2400" dirty="0"/>
              <a:t>It is important that the parent and the child share the same file offset.</a:t>
            </a:r>
          </a:p>
          <a:p>
            <a:pPr algn="just"/>
            <a:r>
              <a:rPr lang="en-US" sz="2400" dirty="0" smtClean="0"/>
              <a:t>Consider </a:t>
            </a:r>
            <a:r>
              <a:rPr lang="en-US" sz="2400" dirty="0"/>
              <a:t>a process that forks a child, then waits for the child to complete.</a:t>
            </a:r>
          </a:p>
          <a:p>
            <a:pPr algn="just"/>
            <a:r>
              <a:rPr lang="en-US" sz="2400" dirty="0" smtClean="0"/>
              <a:t>Assume </a:t>
            </a:r>
            <a:r>
              <a:rPr lang="en-US" sz="2400" dirty="0"/>
              <a:t>that both processes write to standard output as part of their normal processing.</a:t>
            </a:r>
          </a:p>
          <a:p>
            <a:pPr algn="just"/>
            <a:r>
              <a:rPr lang="en-US" sz="2400" dirty="0" smtClean="0"/>
              <a:t>If </a:t>
            </a:r>
            <a:r>
              <a:rPr lang="en-US" sz="2400" dirty="0"/>
              <a:t>the parent has its standard output redirected (by a shell, perhaps) it is essential that the parent's file offset be updated by the child when the child writes to standard output.</a:t>
            </a:r>
          </a:p>
          <a:p>
            <a:pPr algn="just"/>
            <a:r>
              <a:rPr lang="en-US" sz="2400" dirty="0" smtClean="0"/>
              <a:t>In </a:t>
            </a:r>
            <a:r>
              <a:rPr lang="en-US" sz="2400" dirty="0"/>
              <a:t>this case, the child can write to standard output while the parent is waiting for it; on completion of the child, the parent can continue writing to standard output, knowing that its output will be appended to whatever the child wrote.</a:t>
            </a:r>
          </a:p>
          <a:p>
            <a:pPr algn="just"/>
            <a:r>
              <a:rPr lang="en-US" sz="2400" dirty="0" smtClean="0"/>
              <a:t>If </a:t>
            </a:r>
            <a:r>
              <a:rPr lang="en-US" sz="2400" dirty="0"/>
              <a:t>the parent and the child did not share the same file offset, this type of interaction would be more difficult to accomplish and would require explicit actions by the parent.</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42510959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
            <a:ext cx="8763000" cy="6819900"/>
          </a:xfrm>
        </p:spPr>
        <p:txBody>
          <a:bodyPr>
            <a:noAutofit/>
          </a:bodyPr>
          <a:lstStyle/>
          <a:p>
            <a:r>
              <a:rPr lang="en-US" sz="2400" dirty="0"/>
              <a:t>There are two normal cases for handling the descriptors after a fork. </a:t>
            </a:r>
          </a:p>
          <a:p>
            <a:r>
              <a:rPr lang="en-US" sz="2400" dirty="0" smtClean="0"/>
              <a:t>The </a:t>
            </a:r>
            <a:r>
              <a:rPr lang="en-US" sz="2400" b="1" dirty="0"/>
              <a:t>parent waits for the child to complete</a:t>
            </a:r>
            <a:r>
              <a:rPr lang="en-US" sz="2400" dirty="0"/>
              <a:t>. </a:t>
            </a:r>
            <a:endParaRPr lang="en-US" sz="2400" dirty="0" smtClean="0"/>
          </a:p>
          <a:p>
            <a:r>
              <a:rPr lang="en-US" sz="2400" b="1" dirty="0" smtClean="0"/>
              <a:t>Both </a:t>
            </a:r>
            <a:r>
              <a:rPr lang="en-US" sz="2400" b="1" dirty="0"/>
              <a:t>the parent and the child go their own </a:t>
            </a:r>
            <a:r>
              <a:rPr lang="en-US" sz="2400" b="1" dirty="0" smtClean="0"/>
              <a:t>ways</a:t>
            </a:r>
            <a:endParaRPr lang="en-US" sz="2400" b="1" dirty="0"/>
          </a:p>
          <a:p>
            <a:r>
              <a:rPr lang="en-US" sz="2400" dirty="0"/>
              <a:t>There are numerous other properties of the parent that </a:t>
            </a:r>
            <a:r>
              <a:rPr lang="en-US" sz="2400" dirty="0" smtClean="0"/>
              <a:t>are inherited </a:t>
            </a:r>
            <a:r>
              <a:rPr lang="en-US" sz="2400" dirty="0"/>
              <a:t>by the child: </a:t>
            </a:r>
          </a:p>
          <a:p>
            <a:r>
              <a:rPr lang="en-US" sz="1600" dirty="0" smtClean="0"/>
              <a:t>Real </a:t>
            </a:r>
            <a:r>
              <a:rPr lang="en-US" sz="1600" dirty="0"/>
              <a:t>user ID, real group ID, effective user ID, effective group ID </a:t>
            </a:r>
          </a:p>
          <a:p>
            <a:r>
              <a:rPr lang="en-US" sz="1600" dirty="0" smtClean="0"/>
              <a:t>Supplementary </a:t>
            </a:r>
            <a:r>
              <a:rPr lang="en-US" sz="1600" dirty="0"/>
              <a:t>group IDs </a:t>
            </a:r>
          </a:p>
          <a:p>
            <a:r>
              <a:rPr lang="en-US" sz="1600" dirty="0" smtClean="0"/>
              <a:t>Process </a:t>
            </a:r>
            <a:r>
              <a:rPr lang="en-US" sz="1600" dirty="0"/>
              <a:t>group ID </a:t>
            </a:r>
          </a:p>
          <a:p>
            <a:r>
              <a:rPr lang="en-US" sz="1600" dirty="0" smtClean="0"/>
              <a:t>Session </a:t>
            </a:r>
            <a:r>
              <a:rPr lang="en-US" sz="1600" dirty="0"/>
              <a:t>ID </a:t>
            </a:r>
            <a:endParaRPr lang="en-US" sz="1600" dirty="0" smtClean="0"/>
          </a:p>
          <a:p>
            <a:r>
              <a:rPr lang="en-US" sz="1600" dirty="0" smtClean="0"/>
              <a:t>Controlling </a:t>
            </a:r>
            <a:r>
              <a:rPr lang="en-US" sz="1600" dirty="0"/>
              <a:t>terminal </a:t>
            </a:r>
          </a:p>
          <a:p>
            <a:r>
              <a:rPr lang="en-US" sz="1600" dirty="0" smtClean="0"/>
              <a:t>The </a:t>
            </a:r>
            <a:r>
              <a:rPr lang="en-US" sz="1600" dirty="0"/>
              <a:t>set-user-ID and set-group-ID flags </a:t>
            </a:r>
          </a:p>
          <a:p>
            <a:r>
              <a:rPr lang="en-US" sz="1600" dirty="0" smtClean="0"/>
              <a:t>Current </a:t>
            </a:r>
            <a:r>
              <a:rPr lang="en-US" sz="1600" dirty="0"/>
              <a:t>working directory </a:t>
            </a:r>
          </a:p>
          <a:p>
            <a:r>
              <a:rPr lang="en-US" sz="1600" dirty="0" smtClean="0"/>
              <a:t>Root </a:t>
            </a:r>
            <a:r>
              <a:rPr lang="en-US" sz="1600" dirty="0"/>
              <a:t>directory </a:t>
            </a:r>
          </a:p>
          <a:p>
            <a:r>
              <a:rPr lang="fr-FR" sz="1600" dirty="0" smtClean="0"/>
              <a:t>File </a:t>
            </a:r>
            <a:r>
              <a:rPr lang="fr-FR" sz="1600" dirty="0"/>
              <a:t>mode </a:t>
            </a:r>
            <a:r>
              <a:rPr lang="fr-FR" sz="1600" dirty="0" err="1"/>
              <a:t>creation</a:t>
            </a:r>
            <a:r>
              <a:rPr lang="fr-FR" sz="1600" dirty="0"/>
              <a:t> </a:t>
            </a:r>
            <a:r>
              <a:rPr lang="fr-FR" sz="1600" dirty="0" err="1"/>
              <a:t>mask</a:t>
            </a:r>
            <a:r>
              <a:rPr lang="fr-FR" sz="1600" dirty="0"/>
              <a:t> </a:t>
            </a:r>
          </a:p>
          <a:p>
            <a:r>
              <a:rPr lang="en-US" sz="1600" dirty="0" smtClean="0"/>
              <a:t>Signal </a:t>
            </a:r>
            <a:r>
              <a:rPr lang="en-US" sz="1600" dirty="0"/>
              <a:t>mask and dispositions </a:t>
            </a:r>
          </a:p>
          <a:p>
            <a:r>
              <a:rPr lang="en-US" sz="1600" dirty="0" smtClean="0"/>
              <a:t>The </a:t>
            </a:r>
            <a:r>
              <a:rPr lang="en-US" sz="1600" dirty="0"/>
              <a:t>close-on-exec flag for any open file descriptors </a:t>
            </a:r>
          </a:p>
          <a:p>
            <a:r>
              <a:rPr lang="en-US" sz="1600" dirty="0" smtClean="0"/>
              <a:t>Environment </a:t>
            </a:r>
            <a:endParaRPr lang="en-US" sz="1600" dirty="0"/>
          </a:p>
          <a:p>
            <a:r>
              <a:rPr lang="en-US" sz="1600" dirty="0" smtClean="0"/>
              <a:t>Attached </a:t>
            </a:r>
            <a:r>
              <a:rPr lang="en-US" sz="1600" dirty="0"/>
              <a:t>shared memory segments </a:t>
            </a:r>
          </a:p>
          <a:p>
            <a:r>
              <a:rPr lang="en-US" sz="1600" dirty="0" smtClean="0"/>
              <a:t>Memory </a:t>
            </a:r>
            <a:r>
              <a:rPr lang="en-US" sz="1600" dirty="0"/>
              <a:t>mappings </a:t>
            </a:r>
          </a:p>
          <a:p>
            <a:r>
              <a:rPr lang="en-US" sz="1600" dirty="0" smtClean="0"/>
              <a:t>Resource </a:t>
            </a:r>
            <a:r>
              <a:rPr lang="en-US" sz="1600" dirty="0"/>
              <a:t>limits </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9531629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248400"/>
          </a:xfrm>
        </p:spPr>
        <p:txBody>
          <a:bodyPr>
            <a:noAutofit/>
          </a:bodyPr>
          <a:lstStyle/>
          <a:p>
            <a:pPr algn="just"/>
            <a:r>
              <a:rPr lang="en-US" sz="2800" dirty="0"/>
              <a:t>The differences between the parent and child are </a:t>
            </a:r>
          </a:p>
          <a:p>
            <a:pPr algn="just"/>
            <a:r>
              <a:rPr lang="en-US" sz="2800" dirty="0"/>
              <a:t>The return value from fork </a:t>
            </a:r>
          </a:p>
          <a:p>
            <a:pPr algn="just"/>
            <a:r>
              <a:rPr lang="en-US" sz="2800" dirty="0"/>
              <a:t>The process IDs are different </a:t>
            </a:r>
          </a:p>
          <a:p>
            <a:pPr algn="just"/>
            <a:r>
              <a:rPr lang="en-US" sz="2800" dirty="0"/>
              <a:t>The two processes have different parent process IDs: the parent process ID of the child is the parent; the parent process ID of the parent doesn't change </a:t>
            </a:r>
          </a:p>
          <a:p>
            <a:pPr algn="just"/>
            <a:r>
              <a:rPr lang="en-US" sz="2800" dirty="0"/>
              <a:t>The child's </a:t>
            </a:r>
            <a:r>
              <a:rPr lang="en-US" sz="2800" dirty="0" err="1"/>
              <a:t>tms_utime</a:t>
            </a:r>
            <a:r>
              <a:rPr lang="en-US" sz="2800" dirty="0"/>
              <a:t>, </a:t>
            </a:r>
            <a:r>
              <a:rPr lang="en-US" sz="2800" dirty="0" err="1"/>
              <a:t>tms_stime</a:t>
            </a:r>
            <a:r>
              <a:rPr lang="en-US" sz="2800" dirty="0"/>
              <a:t>, </a:t>
            </a:r>
            <a:r>
              <a:rPr lang="en-US" sz="2800" dirty="0" err="1"/>
              <a:t>tms_cutime</a:t>
            </a:r>
            <a:r>
              <a:rPr lang="en-US" sz="2800" dirty="0"/>
              <a:t>, and </a:t>
            </a:r>
            <a:r>
              <a:rPr lang="en-US" sz="2800" dirty="0" err="1"/>
              <a:t>tms_cstime</a:t>
            </a:r>
            <a:r>
              <a:rPr lang="en-US" sz="2800" dirty="0"/>
              <a:t> values are set to 0 </a:t>
            </a:r>
          </a:p>
          <a:p>
            <a:pPr algn="just"/>
            <a:r>
              <a:rPr lang="en-US" sz="2800" dirty="0"/>
              <a:t>File locks set by the parent are not inherited by the child </a:t>
            </a:r>
          </a:p>
          <a:p>
            <a:pPr algn="just"/>
            <a:r>
              <a:rPr lang="en-US" sz="2800" dirty="0"/>
              <a:t>Pending alarms are cleared for the child </a:t>
            </a:r>
          </a:p>
          <a:p>
            <a:pPr algn="just"/>
            <a:r>
              <a:rPr lang="en-US" sz="2800" dirty="0"/>
              <a:t>The set of pending signals for the child is set to the empty set </a:t>
            </a:r>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4788209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Autofit/>
          </a:bodyPr>
          <a:lstStyle/>
          <a:p>
            <a:pPr algn="just"/>
            <a:r>
              <a:rPr lang="en-US" sz="2400" dirty="0"/>
              <a:t>The two main reasons for fork to fail </a:t>
            </a:r>
            <a:r>
              <a:rPr lang="en-US" sz="2400" dirty="0" smtClean="0"/>
              <a:t>are</a:t>
            </a:r>
          </a:p>
          <a:p>
            <a:pPr marL="400050" lvl="1" indent="0" algn="just">
              <a:buNone/>
            </a:pPr>
            <a:r>
              <a:rPr lang="en-US" sz="2000" dirty="0" smtClean="0"/>
              <a:t>(</a:t>
            </a:r>
            <a:r>
              <a:rPr lang="en-US" sz="2000" dirty="0"/>
              <a:t>a) if </a:t>
            </a:r>
            <a:r>
              <a:rPr lang="en-US" sz="2000" b="1" dirty="0"/>
              <a:t>too many processes </a:t>
            </a:r>
            <a:r>
              <a:rPr lang="en-US" sz="2000" dirty="0"/>
              <a:t>are already in the system, which usually means that something else is wrong, or </a:t>
            </a:r>
            <a:endParaRPr lang="en-US" sz="2000" dirty="0" smtClean="0"/>
          </a:p>
          <a:p>
            <a:pPr marL="400050" lvl="1" indent="0" algn="just">
              <a:buNone/>
            </a:pPr>
            <a:r>
              <a:rPr lang="en-US" sz="2000" dirty="0" smtClean="0"/>
              <a:t>(</a:t>
            </a:r>
            <a:r>
              <a:rPr lang="en-US" sz="2000" dirty="0"/>
              <a:t>b) if the total number of processes for this real user ID </a:t>
            </a:r>
            <a:r>
              <a:rPr lang="en-US" sz="2000" b="1" dirty="0"/>
              <a:t>exceeds the system's limit. </a:t>
            </a:r>
            <a:endParaRPr lang="en-US" sz="2000" b="1" dirty="0" smtClean="0"/>
          </a:p>
          <a:p>
            <a:pPr algn="just"/>
            <a:r>
              <a:rPr lang="en-US" sz="2400" dirty="0" smtClean="0"/>
              <a:t>There </a:t>
            </a:r>
            <a:r>
              <a:rPr lang="en-US" sz="2400" dirty="0"/>
              <a:t>are two uses for fork: </a:t>
            </a:r>
          </a:p>
          <a:p>
            <a:pPr lvl="1" algn="just"/>
            <a:r>
              <a:rPr lang="en-US" sz="2000" dirty="0" smtClean="0"/>
              <a:t>When </a:t>
            </a:r>
            <a:r>
              <a:rPr lang="en-US" sz="2000" dirty="0"/>
              <a:t>a </a:t>
            </a:r>
            <a:r>
              <a:rPr lang="en-US" sz="2000" b="1" dirty="0"/>
              <a:t>process wants to duplicate itself </a:t>
            </a:r>
            <a:r>
              <a:rPr lang="en-US" sz="2000" dirty="0"/>
              <a:t>so that the parent and child can each execute different sections of code at the same time. This is common for network servers, the parent waits for a service request from a client. When the request arrives, the parent calls fork and lets the child handle the request. The parent goes back to waiting for the next service request to arrive. </a:t>
            </a:r>
          </a:p>
          <a:p>
            <a:pPr lvl="1" algn="just"/>
            <a:r>
              <a:rPr lang="en-US" sz="2000" dirty="0" smtClean="0"/>
              <a:t>When </a:t>
            </a:r>
            <a:r>
              <a:rPr lang="en-US" sz="2000" dirty="0"/>
              <a:t>a process wants to </a:t>
            </a:r>
            <a:r>
              <a:rPr lang="en-US" sz="2000" b="1" dirty="0"/>
              <a:t>execute a different program</a:t>
            </a:r>
            <a:r>
              <a:rPr lang="en-US" sz="2000" dirty="0"/>
              <a:t>. This is common for shells. In this case, the child does an exec right after it returns from the fork </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31515997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err="1"/>
              <a:t>vfork</a:t>
            </a:r>
            <a:r>
              <a:rPr lang="en-US" b="1" dirty="0"/>
              <a:t> FUNCTION </a:t>
            </a:r>
            <a:endParaRPr lang="en-US" dirty="0"/>
          </a:p>
        </p:txBody>
      </p:sp>
      <p:sp>
        <p:nvSpPr>
          <p:cNvPr id="3" name="Content Placeholder 2"/>
          <p:cNvSpPr>
            <a:spLocks noGrp="1"/>
          </p:cNvSpPr>
          <p:nvPr>
            <p:ph idx="1"/>
          </p:nvPr>
        </p:nvSpPr>
        <p:spPr>
          <a:xfrm>
            <a:off x="304800" y="762000"/>
            <a:ext cx="8610600" cy="5867400"/>
          </a:xfrm>
        </p:spPr>
        <p:txBody>
          <a:bodyPr>
            <a:noAutofit/>
          </a:bodyPr>
          <a:lstStyle/>
          <a:p>
            <a:r>
              <a:rPr lang="en-US" sz="2400" dirty="0" smtClean="0"/>
              <a:t>The </a:t>
            </a:r>
            <a:r>
              <a:rPr lang="en-US" sz="2400" dirty="0"/>
              <a:t>function </a:t>
            </a:r>
            <a:r>
              <a:rPr lang="en-US" sz="2400" dirty="0" err="1"/>
              <a:t>vfork</a:t>
            </a:r>
            <a:r>
              <a:rPr lang="en-US" sz="2400" dirty="0"/>
              <a:t> has the </a:t>
            </a:r>
            <a:r>
              <a:rPr lang="en-US" sz="2400" b="1" dirty="0"/>
              <a:t>same calling sequence </a:t>
            </a:r>
            <a:r>
              <a:rPr lang="en-US" sz="2400" dirty="0"/>
              <a:t>and same return values as fork. </a:t>
            </a:r>
          </a:p>
          <a:p>
            <a:r>
              <a:rPr lang="en-US" sz="2400" dirty="0" smtClean="0"/>
              <a:t>The </a:t>
            </a:r>
            <a:r>
              <a:rPr lang="en-US" sz="2400" dirty="0" err="1"/>
              <a:t>vfork</a:t>
            </a:r>
            <a:r>
              <a:rPr lang="en-US" sz="2400" dirty="0"/>
              <a:t> function is intended to create a new process when the purpose of the new process is to </a:t>
            </a:r>
            <a:r>
              <a:rPr lang="en-US" sz="2400" b="1" dirty="0"/>
              <a:t>exec a new program</a:t>
            </a:r>
            <a:r>
              <a:rPr lang="en-US" sz="2400" dirty="0"/>
              <a:t>. </a:t>
            </a:r>
          </a:p>
          <a:p>
            <a:r>
              <a:rPr lang="en-US" sz="2400" dirty="0" smtClean="0"/>
              <a:t>The </a:t>
            </a:r>
            <a:r>
              <a:rPr lang="en-US" sz="2400" dirty="0" err="1"/>
              <a:t>vfork</a:t>
            </a:r>
            <a:r>
              <a:rPr lang="en-US" sz="2400" dirty="0"/>
              <a:t> function creates the new process, just like fork, without copying the address space of the parent into the child, as the child won't reference that address space; the </a:t>
            </a:r>
            <a:r>
              <a:rPr lang="en-US" sz="2400" b="1" dirty="0"/>
              <a:t>child simply calls exec (or exit) right after the </a:t>
            </a:r>
            <a:r>
              <a:rPr lang="en-US" sz="2400" b="1" dirty="0" err="1"/>
              <a:t>vfork</a:t>
            </a:r>
            <a:r>
              <a:rPr lang="en-US" sz="2400" b="1" dirty="0"/>
              <a:t>. </a:t>
            </a:r>
            <a:endParaRPr lang="en-US" sz="2400" b="1" dirty="0" smtClean="0"/>
          </a:p>
          <a:p>
            <a:r>
              <a:rPr lang="en-US" sz="2400" dirty="0" smtClean="0"/>
              <a:t>Another </a:t>
            </a:r>
            <a:r>
              <a:rPr lang="en-US" sz="2400" dirty="0"/>
              <a:t>difference between the two functions is that </a:t>
            </a:r>
            <a:r>
              <a:rPr lang="en-US" sz="2400" dirty="0" err="1"/>
              <a:t>vfork</a:t>
            </a:r>
            <a:r>
              <a:rPr lang="en-US" sz="2400" dirty="0"/>
              <a:t> guarantees that the </a:t>
            </a:r>
            <a:r>
              <a:rPr lang="en-US" sz="2400" b="1" dirty="0"/>
              <a:t>child runs first</a:t>
            </a:r>
            <a:r>
              <a:rPr lang="en-US" sz="2400" dirty="0"/>
              <a:t>, until the child calls exec or exit. When the child calls either of these functions, the parent resumes. </a:t>
            </a:r>
          </a:p>
          <a:p>
            <a:endParaRPr lang="en-US" sz="2400" b="1" dirty="0"/>
          </a:p>
        </p:txBody>
      </p:sp>
      <p:sp>
        <p:nvSpPr>
          <p:cNvPr id="4" name="Footer Placeholder 3"/>
          <p:cNvSpPr>
            <a:spLocks noGrp="1"/>
          </p:cNvSpPr>
          <p:nvPr>
            <p:ph type="ftr" sz="quarter" idx="11"/>
          </p:nvPr>
        </p:nvSpPr>
        <p:spPr/>
        <p:txBody>
          <a:bodyPr/>
          <a:lstStyle/>
          <a:p>
            <a:r>
              <a:rPr lang="en-US" smtClean="0"/>
              <a:t>Dr Rekha B Venkatapur, Professor &amp; Head, CSE,KSIT</a:t>
            </a:r>
            <a:endParaRPr lang="en-US"/>
          </a:p>
        </p:txBody>
      </p:sp>
    </p:spTree>
    <p:extLst>
      <p:ext uri="{BB962C8B-B14F-4D97-AF65-F5344CB8AC3E}">
        <p14:creationId xmlns:p14="http://schemas.microsoft.com/office/powerpoint/2010/main" xmlns="" val="2960833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11062</Words>
  <Application>Microsoft Office PowerPoint</Application>
  <PresentationFormat>On-screen Show (4:3)</PresentationFormat>
  <Paragraphs>984</Paragraphs>
  <Slides>128</Slides>
  <Notes>0</Notes>
  <HiddenSlides>2</HiddenSlides>
  <MMClips>0</MMClips>
  <ScaleCrop>false</ScaleCrop>
  <HeadingPairs>
    <vt:vector size="4" baseType="variant">
      <vt:variant>
        <vt:lpstr>Theme</vt:lpstr>
      </vt:variant>
      <vt:variant>
        <vt:i4>1</vt:i4>
      </vt:variant>
      <vt:variant>
        <vt:lpstr>Slide Titles</vt:lpstr>
      </vt:variant>
      <vt:variant>
        <vt:i4>128</vt:i4>
      </vt:variant>
    </vt:vector>
  </HeadingPairs>
  <TitlesOfParts>
    <vt:vector size="129" baseType="lpstr">
      <vt:lpstr>Office Theme</vt:lpstr>
      <vt:lpstr>Module 3</vt:lpstr>
      <vt:lpstr>UNIX FILE APIs </vt:lpstr>
      <vt:lpstr>UNIX FILE APIs </vt:lpstr>
      <vt:lpstr>Open()</vt:lpstr>
      <vt:lpstr>open()…</vt:lpstr>
      <vt:lpstr>open()….</vt:lpstr>
      <vt:lpstr>open()….</vt:lpstr>
      <vt:lpstr>open()…</vt:lpstr>
      <vt:lpstr>creat(creat)</vt:lpstr>
      <vt:lpstr>read()</vt:lpstr>
      <vt:lpstr>read()..</vt:lpstr>
      <vt:lpstr>write()</vt:lpstr>
      <vt:lpstr>close()</vt:lpstr>
      <vt:lpstr>lseek  </vt:lpstr>
      <vt:lpstr>Slide 15</vt:lpstr>
      <vt:lpstr>link()….</vt:lpstr>
      <vt:lpstr>unlink  </vt:lpstr>
      <vt:lpstr>stat, fstat  </vt:lpstr>
      <vt:lpstr>Slide 19</vt:lpstr>
      <vt:lpstr>Slide 20</vt:lpstr>
      <vt:lpstr>access</vt:lpstr>
      <vt:lpstr>Slide 22</vt:lpstr>
      <vt:lpstr>chmod, fchmod  </vt:lpstr>
      <vt:lpstr>Slide 24</vt:lpstr>
      <vt:lpstr> chown, fchown, lchown  </vt:lpstr>
      <vt:lpstr>utime</vt:lpstr>
      <vt:lpstr>Slide 27</vt:lpstr>
      <vt:lpstr>File and Record Locking  </vt:lpstr>
      <vt:lpstr>Slide 29</vt:lpstr>
      <vt:lpstr>Slide 30</vt:lpstr>
      <vt:lpstr>Slide 31</vt:lpstr>
      <vt:lpstr>Slide 32</vt:lpstr>
      <vt:lpstr>Slide 33</vt:lpstr>
      <vt:lpstr>Slide 34</vt:lpstr>
      <vt:lpstr>Slide 35</vt:lpstr>
      <vt:lpstr>Slide 36</vt:lpstr>
      <vt:lpstr>Directory File API’s  </vt:lpstr>
      <vt:lpstr>Slide 38</vt:lpstr>
      <vt:lpstr>Slide 39</vt:lpstr>
      <vt:lpstr>Slide 40</vt:lpstr>
      <vt:lpstr>Device file APIs  </vt:lpstr>
      <vt:lpstr>Slide 42</vt:lpstr>
      <vt:lpstr>FIFO File API’s</vt:lpstr>
      <vt:lpstr>FIFO file API’s </vt:lpstr>
      <vt:lpstr>Slide 45</vt:lpstr>
      <vt:lpstr>Slide 46</vt:lpstr>
      <vt:lpstr>Slide 47</vt:lpstr>
      <vt:lpstr>link()….</vt:lpstr>
      <vt:lpstr>Symbolic Link File API’s </vt:lpstr>
      <vt:lpstr>Slide 50</vt:lpstr>
      <vt:lpstr>The Environment of a UNIX Process</vt:lpstr>
      <vt:lpstr>PROCESS TERMINATION </vt:lpstr>
      <vt:lpstr>Exit Functions </vt:lpstr>
      <vt:lpstr>Slide 54</vt:lpstr>
      <vt:lpstr>The Environment of a UNIX Process</vt:lpstr>
      <vt:lpstr>PROCESS TERMINATION </vt:lpstr>
      <vt:lpstr>Exit Functions </vt:lpstr>
      <vt:lpstr>Slide 58</vt:lpstr>
      <vt:lpstr>Slide 59</vt:lpstr>
      <vt:lpstr>Slide 60</vt:lpstr>
      <vt:lpstr>Slide 61</vt:lpstr>
      <vt:lpstr>COMMAND-LINE ARGUMENTS </vt:lpstr>
      <vt:lpstr>ENVIRONMENT LIST </vt:lpstr>
      <vt:lpstr>Generally any environmental variable is of the form: name=value. </vt:lpstr>
      <vt:lpstr>MEMORY LAYOUT OF A C PROGRAM </vt:lpstr>
      <vt:lpstr>MEMORY LAYOUT OF A C PROGRAM </vt:lpstr>
      <vt:lpstr>Slide 67</vt:lpstr>
      <vt:lpstr>SHARED LIBRARIES</vt:lpstr>
      <vt:lpstr>MEMORY ALLOCATION</vt:lpstr>
      <vt:lpstr>Slide 70</vt:lpstr>
      <vt:lpstr>Slide 71</vt:lpstr>
      <vt:lpstr>Alternate Memory Allocators </vt:lpstr>
      <vt:lpstr>Slide 73</vt:lpstr>
      <vt:lpstr>Slide 74</vt:lpstr>
      <vt:lpstr>Slide 75</vt:lpstr>
      <vt:lpstr>Slide 76</vt:lpstr>
      <vt:lpstr>setjmp AND longjmp FUNCTIONS </vt:lpstr>
      <vt:lpstr>Slide 78</vt:lpstr>
      <vt:lpstr>getrlimit AND setrlimit FUNCTIONS </vt:lpstr>
      <vt:lpstr>Slide 80</vt:lpstr>
      <vt:lpstr>Slide 81</vt:lpstr>
      <vt:lpstr>UNIX KERNEL SUPPORT FOR PROCESS </vt:lpstr>
      <vt:lpstr>Slide 83</vt:lpstr>
      <vt:lpstr>Slide 84</vt:lpstr>
      <vt:lpstr>Slide 85</vt:lpstr>
      <vt:lpstr>Slide 86</vt:lpstr>
      <vt:lpstr>Slide 87</vt:lpstr>
      <vt:lpstr>Slide 88</vt:lpstr>
      <vt:lpstr>PROCESS CONTROL </vt:lpstr>
      <vt:lpstr>fork FUNCTION </vt:lpstr>
      <vt:lpstr>Slide 91</vt:lpstr>
      <vt:lpstr>Slide 92</vt:lpstr>
      <vt:lpstr>Slide 93</vt:lpstr>
      <vt:lpstr>File Sharing </vt:lpstr>
      <vt:lpstr>Slide 95</vt:lpstr>
      <vt:lpstr>Slide 96</vt:lpstr>
      <vt:lpstr>Slide 97</vt:lpstr>
      <vt:lpstr>Slide 98</vt:lpstr>
      <vt:lpstr>vfork FUNCTION </vt:lpstr>
      <vt:lpstr>Slide 100</vt:lpstr>
      <vt:lpstr>exit FUNCTIONS </vt:lpstr>
      <vt:lpstr>Slide 102</vt:lpstr>
      <vt:lpstr>wait AND waitpid FUNCTIONS </vt:lpstr>
      <vt:lpstr>Slide 104</vt:lpstr>
      <vt:lpstr>Slide 105</vt:lpstr>
      <vt:lpstr>Slide 106</vt:lpstr>
      <vt:lpstr>Slide 107</vt:lpstr>
      <vt:lpstr>Slide 108</vt:lpstr>
      <vt:lpstr>Slide 109</vt:lpstr>
      <vt:lpstr>Slide 110</vt:lpstr>
      <vt:lpstr>Slide 111</vt:lpstr>
      <vt:lpstr>Slide 112</vt:lpstr>
      <vt:lpstr>Slide 113</vt:lpstr>
      <vt:lpstr>wait3 AND wait4 FUNCTIONS </vt:lpstr>
      <vt:lpstr>RACE CONDITIONS </vt:lpstr>
      <vt:lpstr>Slide 116</vt:lpstr>
      <vt:lpstr>Slide 117</vt:lpstr>
      <vt:lpstr>Slide 118</vt:lpstr>
      <vt:lpstr>Slide 119</vt:lpstr>
      <vt:lpstr>exec FUNCTIONS </vt:lpstr>
      <vt:lpstr>Slide 121</vt:lpstr>
      <vt:lpstr>Slide 122</vt:lpstr>
      <vt:lpstr>Slide 123</vt:lpstr>
      <vt:lpstr>Slide 124</vt:lpstr>
      <vt:lpstr>Slide 125</vt:lpstr>
      <vt:lpstr>Slide 126</vt:lpstr>
      <vt:lpstr>Slide 127</vt:lpstr>
      <vt:lpstr>Slide 128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system administrator</cp:lastModifiedBy>
  <cp:revision>102</cp:revision>
  <dcterms:created xsi:type="dcterms:W3CDTF">2020-10-27T06:52:38Z</dcterms:created>
  <dcterms:modified xsi:type="dcterms:W3CDTF">2020-11-12T07:39:05Z</dcterms:modified>
</cp:coreProperties>
</file>