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g"/>
  <Override PartName="/ppt/slides/slide36.xml" ContentType="application/vnd.openxmlformats-officedocument.presentationml.slide+xml"/>
  <Override PartName="/ppt/presentation.xml" ContentType="application/vnd.openxmlformats-officedocument.presentationml.presentation.main+xml"/>
  <Override PartName="/ppt/slides/slide34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35.xml" ContentType="application/vnd.openxmlformats-officedocument.presentationml.slide+xml"/>
  <Override PartName="/ppt/slides/slide19.xml" ContentType="application/vnd.openxmlformats-officedocument.presentationml.slide+xml"/>
  <Override PartName="/ppt/slides/slide7.xml" ContentType="application/vnd.openxmlformats-officedocument.presentationml.slide+xml"/>
  <Override PartName="/ppt/slides/slide21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27.xml" ContentType="application/vnd.openxmlformats-officedocument.presentationml.slide+xml"/>
  <Override PartName="/ppt/slides/slide20.xml" ContentType="application/vnd.openxmlformats-officedocument.presentationml.slide+xml"/>
  <Override PartName="/ppt/slides/slide26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notesSlides/notesSlide4.xml" ContentType="application/vnd.openxmlformats-officedocument.presentationml.notesSlide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3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0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heme/theme5.xml" ContentType="application/vnd.openxmlformats-officedocument.theme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6" r:id="rId2"/>
    <p:sldMasterId id="2147483680" r:id="rId3"/>
    <p:sldMasterId id="2147483694" r:id="rId4"/>
  </p:sldMasterIdLst>
  <p:notesMasterIdLst>
    <p:notesMasterId r:id="rId41"/>
  </p:notesMasterIdLst>
  <p:sldIdLst>
    <p:sldId id="302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303" r:id="rId18"/>
    <p:sldId id="269" r:id="rId19"/>
    <p:sldId id="270" r:id="rId20"/>
    <p:sldId id="271" r:id="rId21"/>
    <p:sldId id="272" r:id="rId22"/>
    <p:sldId id="304" r:id="rId23"/>
    <p:sldId id="273" r:id="rId24"/>
    <p:sldId id="274" r:id="rId25"/>
    <p:sldId id="275" r:id="rId26"/>
    <p:sldId id="276" r:id="rId27"/>
    <p:sldId id="305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</p:sldIdLst>
  <p:sldSz cx="10693400" cy="7556500"/>
  <p:notesSz cx="10693400" cy="7556500"/>
  <p:defaultTextStyle>
    <a:defPPr>
      <a:defRPr lang="en-US"/>
    </a:defPPr>
    <a:lvl1pPr marL="0" algn="l" defTabSz="91404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022" algn="l" defTabSz="91404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044" algn="l" defTabSz="91404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066" algn="l" defTabSz="91404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089" algn="l" defTabSz="91404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111" algn="l" defTabSz="91404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133" algn="l" defTabSz="91404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155" algn="l" defTabSz="91404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177" algn="l" defTabSz="91404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9" d="100"/>
          <a:sy n="69" d="100"/>
        </p:scale>
        <p:origin x="-1080" y="19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presProps" Target="presProps.xml"/><Relationship Id="rId47" Type="http://schemas.openxmlformats.org/officeDocument/2006/relationships/customXml" Target="../customXml/item2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viewProps" Target="viewProps.xml"/><Relationship Id="rId48" Type="http://schemas.openxmlformats.org/officeDocument/2006/relationships/customXml" Target="../customXml/item3.xml"/><Relationship Id="rId8" Type="http://schemas.openxmlformats.org/officeDocument/2006/relationships/slide" Target="slides/slide4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customXml" Target="../customXml/item1.xml"/><Relationship Id="rId20" Type="http://schemas.openxmlformats.org/officeDocument/2006/relationships/slide" Target="slides/slide16.xml"/><Relationship Id="rId41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5.wmf"/><Relationship Id="rId2" Type="http://schemas.openxmlformats.org/officeDocument/2006/relationships/image" Target="../media/image54.wmf"/><Relationship Id="rId1" Type="http://schemas.openxmlformats.org/officeDocument/2006/relationships/image" Target="../media/image53.wmf"/><Relationship Id="rId4" Type="http://schemas.openxmlformats.org/officeDocument/2006/relationships/image" Target="../media/image5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633913" cy="377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057900" y="0"/>
            <a:ext cx="4632325" cy="377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9F0F3E-BB01-4296-AD39-EDFEAA3B9F23}" type="datetimeFigureOut">
              <a:rPr lang="en-US" smtClean="0"/>
              <a:t>6/19/2021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341688" y="566738"/>
            <a:ext cx="4010025" cy="2833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69975" y="3589338"/>
            <a:ext cx="8553450" cy="3400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7177088"/>
            <a:ext cx="4633913" cy="377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057900" y="7177088"/>
            <a:ext cx="4632325" cy="377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6F83BE-8A1C-4618-9AFF-6CFCE6A7C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8620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04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57022" algn="l" defTabSz="91404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14044" algn="l" defTabSz="91404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371066" algn="l" defTabSz="91404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828089" algn="l" defTabSz="91404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285111" algn="l" defTabSz="91404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133" algn="l" defTabSz="91404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9155" algn="l" defTabSz="91404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6177" algn="l" defTabSz="91404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82BD4CCF-CAA0-4EDF-B741-F361D7796439}" type="slidenum">
              <a:rPr lang="en-US" sz="1200">
                <a:solidFill>
                  <a:prstClr val="black"/>
                </a:solidFill>
              </a:rPr>
              <a:pPr/>
              <a:t>1</a:t>
            </a:fld>
            <a:endParaRPr lang="en-US" sz="1200">
              <a:solidFill>
                <a:prstClr val="black"/>
              </a:solidFill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41688" y="566738"/>
            <a:ext cx="4010025" cy="2833687"/>
          </a:xfrm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B6C079D-B73B-49E4-BD99-8A6B24DB2202}" type="slidenum">
              <a:rPr lang="en-US" sz="1200" smtClean="0"/>
              <a:pPr/>
              <a:t>14</a:t>
            </a:fld>
            <a:endParaRPr lang="en-US" sz="1200" smtClean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41688" y="566738"/>
            <a:ext cx="4010025" cy="2833687"/>
          </a:xfrm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 eaLnBrk="1" hangingPunct="1"/>
            <a:r>
              <a:rPr lang="en-US" smtClean="0"/>
              <a:t>where 	r is a variate generated from Uniform (0,1)	</a:t>
            </a:r>
          </a:p>
          <a:p>
            <a:pPr lvl="1" eaLnBrk="1" hangingPunct="1"/>
            <a:r>
              <a:rPr lang="en-US" smtClean="0"/>
              <a:t>and 	F-1(r) is the solution to the equation r = F(X)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BD31AE25-973C-4B99-BABA-582AC4D5ECB2}" type="slidenum">
              <a:rPr lang="en-US" sz="1200">
                <a:solidFill>
                  <a:prstClr val="black"/>
                </a:solidFill>
              </a:rPr>
              <a:pPr/>
              <a:t>19</a:t>
            </a:fld>
            <a:endParaRPr lang="en-US" sz="1200">
              <a:solidFill>
                <a:prstClr val="black"/>
              </a:solidFill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41688" y="566738"/>
            <a:ext cx="4010025" cy="2833687"/>
          </a:xfrm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 eaLnBrk="1" hangingPunct="1"/>
            <a:r>
              <a:rPr lang="en-US" smtClean="0"/>
              <a:t>where 	r is a variate generated from Uniform (0,1)	</a:t>
            </a:r>
          </a:p>
          <a:p>
            <a:pPr lvl="1" eaLnBrk="1" hangingPunct="1"/>
            <a:r>
              <a:rPr lang="en-US" smtClean="0"/>
              <a:t>and 	F-1(r) is the solution to the equation r = F(X)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F83BE-8A1C-4618-9AFF-6CFCE6A7C423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4432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2516"/>
            <a:ext cx="9089390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1640"/>
            <a:ext cx="7485380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695">
              <a:spcBef>
                <a:spcPts val="5"/>
              </a:spcBef>
            </a:pPr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2FB06C-8C9D-4489-B1F7-4A3E1537A333}" type="datetime1">
              <a:rPr lang="en-US" smtClean="0"/>
              <a:t>6/19/2021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695">
              <a:lnSpc>
                <a:spcPts val="1870"/>
              </a:lnSpc>
            </a:pPr>
            <a:r>
              <a:rPr lang="en-US" smtClean="0"/>
              <a:t>7.</a:t>
            </a:r>
            <a:fld id="{81D60167-4931-47E6-BA6A-407CBD079E47}" type="slidenum">
              <a:rPr lang="en-US" smtClean="0"/>
              <a:pPr marL="12695">
                <a:lnSpc>
                  <a:spcPts val="1870"/>
                </a:lnSpc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670" y="302610"/>
            <a:ext cx="9624060" cy="125941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670" y="1691467"/>
            <a:ext cx="4724775" cy="704923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21189" indent="0">
              <a:buNone/>
              <a:defRPr sz="2300" b="1"/>
            </a:lvl2pPr>
            <a:lvl3pPr marL="1042376" indent="0">
              <a:buNone/>
              <a:defRPr sz="2100" b="1"/>
            </a:lvl3pPr>
            <a:lvl4pPr marL="1563564" indent="0">
              <a:buNone/>
              <a:defRPr sz="1800" b="1"/>
            </a:lvl4pPr>
            <a:lvl5pPr marL="2084753" indent="0">
              <a:buNone/>
              <a:defRPr sz="1800" b="1"/>
            </a:lvl5pPr>
            <a:lvl6pPr marL="2605941" indent="0">
              <a:buNone/>
              <a:defRPr sz="1800" b="1"/>
            </a:lvl6pPr>
            <a:lvl7pPr marL="3127127" indent="0">
              <a:buNone/>
              <a:defRPr sz="1800" b="1"/>
            </a:lvl7pPr>
            <a:lvl8pPr marL="3648316" indent="0">
              <a:buNone/>
              <a:defRPr sz="1800" b="1"/>
            </a:lvl8pPr>
            <a:lvl9pPr marL="4169503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670" y="2396390"/>
            <a:ext cx="4724775" cy="4353734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2104" y="1691467"/>
            <a:ext cx="4726631" cy="704923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21189" indent="0">
              <a:buNone/>
              <a:defRPr sz="2300" b="1"/>
            </a:lvl2pPr>
            <a:lvl3pPr marL="1042376" indent="0">
              <a:buNone/>
              <a:defRPr sz="2100" b="1"/>
            </a:lvl3pPr>
            <a:lvl4pPr marL="1563564" indent="0">
              <a:buNone/>
              <a:defRPr sz="1800" b="1"/>
            </a:lvl4pPr>
            <a:lvl5pPr marL="2084753" indent="0">
              <a:buNone/>
              <a:defRPr sz="1800" b="1"/>
            </a:lvl5pPr>
            <a:lvl6pPr marL="2605941" indent="0">
              <a:buNone/>
              <a:defRPr sz="1800" b="1"/>
            </a:lvl6pPr>
            <a:lvl7pPr marL="3127127" indent="0">
              <a:buNone/>
              <a:defRPr sz="1800" b="1"/>
            </a:lvl7pPr>
            <a:lvl8pPr marL="3648316" indent="0">
              <a:buNone/>
              <a:defRPr sz="1800" b="1"/>
            </a:lvl8pPr>
            <a:lvl9pPr marL="4169503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2104" y="2396390"/>
            <a:ext cx="4726631" cy="4353734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7A1A6F-E266-40FC-B661-FAEC332CABE3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6FB465-6981-4837-B3AA-D3C56DE7F32F}" type="datetime1">
              <a:rPr lang="en-US" smtClean="0">
                <a:solidFill>
                  <a:srgbClr val="000000"/>
                </a:solidFill>
              </a:rPr>
              <a:t>6/19/2021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5011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AE693F-626E-4B5F-BAD5-0B6ED22B9330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E92735-6236-4965-8658-319B5C2C7F5F}" type="datetime1">
              <a:rPr lang="en-US" smtClean="0">
                <a:solidFill>
                  <a:srgbClr val="000000"/>
                </a:solidFill>
              </a:rPr>
              <a:t>6/19/2021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63497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214C3C-CC06-45D4-80A8-2E3E0F39C30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F1C088-9D81-4090-904F-D646683BAC44}" type="datetime1">
              <a:rPr lang="en-US" smtClean="0">
                <a:solidFill>
                  <a:srgbClr val="000000"/>
                </a:solidFill>
              </a:rPr>
              <a:t>6/19/2021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35141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675" y="300865"/>
            <a:ext cx="3518055" cy="1280407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0822" y="300866"/>
            <a:ext cx="5977908" cy="6449263"/>
          </a:xfrm>
        </p:spPr>
        <p:txBody>
          <a:bodyPr/>
          <a:lstStyle>
            <a:lvl1pPr>
              <a:defRPr sz="3600"/>
            </a:lvl1pPr>
            <a:lvl2pPr>
              <a:defRPr sz="3200"/>
            </a:lvl2pPr>
            <a:lvl3pPr>
              <a:defRPr sz="27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675" y="1581268"/>
            <a:ext cx="3518055" cy="5168856"/>
          </a:xfrm>
        </p:spPr>
        <p:txBody>
          <a:bodyPr/>
          <a:lstStyle>
            <a:lvl1pPr marL="0" indent="0">
              <a:buNone/>
              <a:defRPr sz="1600"/>
            </a:lvl1pPr>
            <a:lvl2pPr marL="521189" indent="0">
              <a:buNone/>
              <a:defRPr sz="1400"/>
            </a:lvl2pPr>
            <a:lvl3pPr marL="1042376" indent="0">
              <a:buNone/>
              <a:defRPr sz="1100"/>
            </a:lvl3pPr>
            <a:lvl4pPr marL="1563564" indent="0">
              <a:buNone/>
              <a:defRPr sz="1000"/>
            </a:lvl4pPr>
            <a:lvl5pPr marL="2084753" indent="0">
              <a:buNone/>
              <a:defRPr sz="1000"/>
            </a:lvl5pPr>
            <a:lvl6pPr marL="2605941" indent="0">
              <a:buNone/>
              <a:defRPr sz="1000"/>
            </a:lvl6pPr>
            <a:lvl7pPr marL="3127127" indent="0">
              <a:buNone/>
              <a:defRPr sz="1000"/>
            </a:lvl7pPr>
            <a:lvl8pPr marL="3648316" indent="0">
              <a:buNone/>
              <a:defRPr sz="1000"/>
            </a:lvl8pPr>
            <a:lvl9pPr marL="4169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2C6E7A-D841-4480-8993-03E7E62F26D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1E3942-4B67-4390-B029-7006156DFB01}" type="datetime1">
              <a:rPr lang="en-US" smtClean="0">
                <a:solidFill>
                  <a:srgbClr val="000000"/>
                </a:solidFill>
              </a:rPr>
              <a:t>6/19/2021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28565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5981" y="5289550"/>
            <a:ext cx="6416040" cy="624461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5981" y="675187"/>
            <a:ext cx="6416040" cy="4533900"/>
          </a:xfrm>
        </p:spPr>
        <p:txBody>
          <a:bodyPr/>
          <a:lstStyle>
            <a:lvl1pPr marL="0" indent="0">
              <a:buNone/>
              <a:defRPr sz="3600"/>
            </a:lvl1pPr>
            <a:lvl2pPr marL="521189" indent="0">
              <a:buNone/>
              <a:defRPr sz="3200"/>
            </a:lvl2pPr>
            <a:lvl3pPr marL="1042376" indent="0">
              <a:buNone/>
              <a:defRPr sz="2700"/>
            </a:lvl3pPr>
            <a:lvl4pPr marL="1563564" indent="0">
              <a:buNone/>
              <a:defRPr sz="2300"/>
            </a:lvl4pPr>
            <a:lvl5pPr marL="2084753" indent="0">
              <a:buNone/>
              <a:defRPr sz="2300"/>
            </a:lvl5pPr>
            <a:lvl6pPr marL="2605941" indent="0">
              <a:buNone/>
              <a:defRPr sz="2300"/>
            </a:lvl6pPr>
            <a:lvl7pPr marL="3127127" indent="0">
              <a:buNone/>
              <a:defRPr sz="2300"/>
            </a:lvl7pPr>
            <a:lvl8pPr marL="3648316" indent="0">
              <a:buNone/>
              <a:defRPr sz="2300"/>
            </a:lvl8pPr>
            <a:lvl9pPr marL="4169503" indent="0">
              <a:buNone/>
              <a:defRPr sz="2300"/>
            </a:lvl9pPr>
          </a:lstStyle>
          <a:p>
            <a:pPr lvl="0"/>
            <a:endParaRPr lang="en-IN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5981" y="5914011"/>
            <a:ext cx="6416040" cy="886839"/>
          </a:xfrm>
        </p:spPr>
        <p:txBody>
          <a:bodyPr/>
          <a:lstStyle>
            <a:lvl1pPr marL="0" indent="0">
              <a:buNone/>
              <a:defRPr sz="1600"/>
            </a:lvl1pPr>
            <a:lvl2pPr marL="521189" indent="0">
              <a:buNone/>
              <a:defRPr sz="1400"/>
            </a:lvl2pPr>
            <a:lvl3pPr marL="1042376" indent="0">
              <a:buNone/>
              <a:defRPr sz="1100"/>
            </a:lvl3pPr>
            <a:lvl4pPr marL="1563564" indent="0">
              <a:buNone/>
              <a:defRPr sz="1000"/>
            </a:lvl4pPr>
            <a:lvl5pPr marL="2084753" indent="0">
              <a:buNone/>
              <a:defRPr sz="1000"/>
            </a:lvl5pPr>
            <a:lvl6pPr marL="2605941" indent="0">
              <a:buNone/>
              <a:defRPr sz="1000"/>
            </a:lvl6pPr>
            <a:lvl7pPr marL="3127127" indent="0">
              <a:buNone/>
              <a:defRPr sz="1000"/>
            </a:lvl7pPr>
            <a:lvl8pPr marL="3648316" indent="0">
              <a:buNone/>
              <a:defRPr sz="1000"/>
            </a:lvl8pPr>
            <a:lvl9pPr marL="4169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66E9FD-47EB-4386-89F5-77110DF5657A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488692-456D-4DD4-9268-876AB606CD9C}" type="datetime1">
              <a:rPr lang="en-US" smtClean="0">
                <a:solidFill>
                  <a:srgbClr val="000000"/>
                </a:solidFill>
              </a:rPr>
              <a:t>6/19/2021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70020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D8F8BC-7DA6-4376-94F3-2EFAFE862B41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218B24-171E-4C9C-93C3-B14893A82BAF}" type="datetime1">
              <a:rPr lang="en-US" smtClean="0">
                <a:solidFill>
                  <a:srgbClr val="000000"/>
                </a:solidFill>
              </a:rPr>
              <a:t>6/19/2021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7724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52715" y="503771"/>
            <a:ext cx="2406015" cy="596123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670" y="503771"/>
            <a:ext cx="7039822" cy="596123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0F75F2-50A6-4C35-80B1-E326F9AE753C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220C8E-6D4A-4D5F-9508-ACA12AD4B4F9}" type="datetime1">
              <a:rPr lang="en-US" smtClean="0">
                <a:solidFill>
                  <a:srgbClr val="000000"/>
                </a:solidFill>
              </a:rPr>
              <a:t>6/19/2021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16132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670" y="503770"/>
            <a:ext cx="9624060" cy="8396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4670" y="1595261"/>
            <a:ext cx="4722918" cy="48697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435812" y="1595261"/>
            <a:ext cx="4722918" cy="235091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435812" y="4114099"/>
            <a:ext cx="4722918" cy="235091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3BB866-E108-4C7A-84FB-BF594F609534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B1FAA3-7B2F-442F-B4FB-F05B182D6C1C}" type="datetime1">
              <a:rPr lang="en-US" smtClean="0">
                <a:solidFill>
                  <a:srgbClr val="000000"/>
                </a:solidFill>
              </a:rPr>
              <a:t>6/19/2021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43149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670" y="503770"/>
            <a:ext cx="9624060" cy="8396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4670" y="1595261"/>
            <a:ext cx="4722918" cy="48697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35812" y="1595261"/>
            <a:ext cx="4722918" cy="48697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FCE806-7BE7-4204-AC0F-66469B5935CF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6AC329-25CA-4D7D-9849-4D821B4014DB}" type="datetime1">
              <a:rPr lang="en-US" smtClean="0">
                <a:solidFill>
                  <a:srgbClr val="000000"/>
                </a:solidFill>
              </a:rPr>
              <a:t>6/19/2021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88771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10693400" cy="75565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222" fontAlgn="base">
                <a:spcBef>
                  <a:spcPct val="0"/>
                </a:spcBef>
                <a:spcAft>
                  <a:spcPct val="0"/>
                </a:spcAft>
              </a:pPr>
              <a:endParaRPr lang="en-US" sz="27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222" fontAlgn="base">
                <a:spcBef>
                  <a:spcPct val="0"/>
                </a:spcBef>
                <a:spcAft>
                  <a:spcPct val="0"/>
                </a:spcAft>
              </a:pPr>
              <a:endParaRPr lang="en-US" sz="27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defTabSz="914222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7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defTabSz="914222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7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defTabSz="914222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7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defTabSz="914222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7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defTabSz="914222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7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defTabSz="914222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7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defTabSz="914222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7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defTabSz="914222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7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defTabSz="914222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7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defTabSz="914222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7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</p:grpSp>
      </p:grpSp>
      <p:sp>
        <p:nvSpPr>
          <p:cNvPr id="20499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3475355" y="2015067"/>
            <a:ext cx="7039822" cy="2434872"/>
          </a:xfrm>
        </p:spPr>
        <p:txBody>
          <a:bodyPr/>
          <a:lstStyle>
            <a:lvl1pPr>
              <a:defRPr sz="43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20500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3475355" y="4701822"/>
            <a:ext cx="7039822" cy="1931106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534671" y="6884812"/>
            <a:ext cx="2495127" cy="50376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DF3C86-2D00-4506-BC48-3A0FC127F7FE}" type="datetime1">
              <a:rPr lang="en-US" smtClean="0">
                <a:solidFill>
                  <a:srgbClr val="000000"/>
                </a:solidFill>
              </a:rPr>
              <a:t>6/19/2021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BC28B1-EFDB-4C60-928B-D1DC36A002F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3442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31213" y="699021"/>
            <a:ext cx="8630976" cy="446276"/>
          </a:xfrm>
        </p:spPr>
        <p:txBody>
          <a:bodyPr lIns="0" tIns="0" rIns="0" bIns="0"/>
          <a:lstStyle>
            <a:lvl1pPr>
              <a:defRPr sz="29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05811" y="2369874"/>
            <a:ext cx="8590280" cy="323165"/>
          </a:xfrm>
        </p:spPr>
        <p:txBody>
          <a:bodyPr lIns="0" tIns="0" rIns="0" bIns="0"/>
          <a:lstStyle>
            <a:lvl1pPr>
              <a:defRPr sz="21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695">
              <a:spcBef>
                <a:spcPts val="5"/>
              </a:spcBef>
            </a:pPr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59DE0F-39C1-4E3C-BE7A-F4C0CBE77FAE}" type="datetime1">
              <a:rPr lang="en-US" smtClean="0"/>
              <a:t>6/19/2021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695">
              <a:lnSpc>
                <a:spcPts val="1870"/>
              </a:lnSpc>
            </a:pPr>
            <a:r>
              <a:rPr lang="en-US" smtClean="0"/>
              <a:t>7.</a:t>
            </a:r>
            <a:fld id="{81D60167-4931-47E6-BA6A-407CBD079E47}" type="slidenum">
              <a:rPr lang="en-US" smtClean="0"/>
              <a:pPr marL="12695">
                <a:lnSpc>
                  <a:spcPts val="1870"/>
                </a:lnSpc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862EFF-3FBB-4C50-9C20-4767F9E69C3B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AF5198-B9DF-4705-9080-CFE486788958}" type="datetime1">
              <a:rPr lang="en-US" smtClean="0">
                <a:solidFill>
                  <a:srgbClr val="000000"/>
                </a:solidFill>
              </a:rPr>
              <a:t>6/19/2021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514689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4705" y="4855754"/>
            <a:ext cx="9089390" cy="1500805"/>
          </a:xfrm>
        </p:spPr>
        <p:txBody>
          <a:bodyPr anchor="t"/>
          <a:lstStyle>
            <a:lvl1pPr algn="l">
              <a:defRPr sz="46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4705" y="3202770"/>
            <a:ext cx="9089390" cy="1652984"/>
          </a:xfrm>
        </p:spPr>
        <p:txBody>
          <a:bodyPr anchor="b"/>
          <a:lstStyle>
            <a:lvl1pPr marL="0" indent="0">
              <a:buNone/>
              <a:defRPr sz="2300"/>
            </a:lvl1pPr>
            <a:lvl2pPr marL="521291" indent="0">
              <a:buNone/>
              <a:defRPr sz="2100"/>
            </a:lvl2pPr>
            <a:lvl3pPr marL="1042579" indent="0">
              <a:buNone/>
              <a:defRPr sz="1800"/>
            </a:lvl3pPr>
            <a:lvl4pPr marL="1563869" indent="0">
              <a:buNone/>
              <a:defRPr sz="1600"/>
            </a:lvl4pPr>
            <a:lvl5pPr marL="2085159" indent="0">
              <a:buNone/>
              <a:defRPr sz="1600"/>
            </a:lvl5pPr>
            <a:lvl6pPr marL="2606447" indent="0">
              <a:buNone/>
              <a:defRPr sz="1600"/>
            </a:lvl6pPr>
            <a:lvl7pPr marL="3127736" indent="0">
              <a:buNone/>
              <a:defRPr sz="1600"/>
            </a:lvl7pPr>
            <a:lvl8pPr marL="3649026" indent="0">
              <a:buNone/>
              <a:defRPr sz="1600"/>
            </a:lvl8pPr>
            <a:lvl9pPr marL="4170315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361E75-3E99-4647-AFE7-868856A2EBC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AB7684-BD84-4EAB-A6FD-4FDA38ACC978}" type="datetime1">
              <a:rPr lang="en-US" smtClean="0">
                <a:solidFill>
                  <a:srgbClr val="000000"/>
                </a:solidFill>
              </a:rPr>
              <a:t>6/19/2021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232724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670" y="1595261"/>
            <a:ext cx="4722918" cy="4869744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35812" y="1595261"/>
            <a:ext cx="4722918" cy="4869744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FDF832-11F4-4E0F-8E9B-C538C1719DB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55A905-7A5C-4DC2-A075-F180FDB49577}" type="datetime1">
              <a:rPr lang="en-US" smtClean="0">
                <a:solidFill>
                  <a:srgbClr val="000000"/>
                </a:solidFill>
              </a:rPr>
              <a:t>6/19/2021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047892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670" y="302610"/>
            <a:ext cx="9624060" cy="125941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670" y="1691467"/>
            <a:ext cx="4724775" cy="704923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21291" indent="0">
              <a:buNone/>
              <a:defRPr sz="2300" b="1"/>
            </a:lvl2pPr>
            <a:lvl3pPr marL="1042579" indent="0">
              <a:buNone/>
              <a:defRPr sz="2100" b="1"/>
            </a:lvl3pPr>
            <a:lvl4pPr marL="1563869" indent="0">
              <a:buNone/>
              <a:defRPr sz="1800" b="1"/>
            </a:lvl4pPr>
            <a:lvl5pPr marL="2085159" indent="0">
              <a:buNone/>
              <a:defRPr sz="1800" b="1"/>
            </a:lvl5pPr>
            <a:lvl6pPr marL="2606447" indent="0">
              <a:buNone/>
              <a:defRPr sz="1800" b="1"/>
            </a:lvl6pPr>
            <a:lvl7pPr marL="3127736" indent="0">
              <a:buNone/>
              <a:defRPr sz="1800" b="1"/>
            </a:lvl7pPr>
            <a:lvl8pPr marL="3649026" indent="0">
              <a:buNone/>
              <a:defRPr sz="1800" b="1"/>
            </a:lvl8pPr>
            <a:lvl9pPr marL="4170315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670" y="2396390"/>
            <a:ext cx="4724775" cy="4353734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2102" y="1691467"/>
            <a:ext cx="4726631" cy="704923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21291" indent="0">
              <a:buNone/>
              <a:defRPr sz="2300" b="1"/>
            </a:lvl2pPr>
            <a:lvl3pPr marL="1042579" indent="0">
              <a:buNone/>
              <a:defRPr sz="2100" b="1"/>
            </a:lvl3pPr>
            <a:lvl4pPr marL="1563869" indent="0">
              <a:buNone/>
              <a:defRPr sz="1800" b="1"/>
            </a:lvl4pPr>
            <a:lvl5pPr marL="2085159" indent="0">
              <a:buNone/>
              <a:defRPr sz="1800" b="1"/>
            </a:lvl5pPr>
            <a:lvl6pPr marL="2606447" indent="0">
              <a:buNone/>
              <a:defRPr sz="1800" b="1"/>
            </a:lvl6pPr>
            <a:lvl7pPr marL="3127736" indent="0">
              <a:buNone/>
              <a:defRPr sz="1800" b="1"/>
            </a:lvl7pPr>
            <a:lvl8pPr marL="3649026" indent="0">
              <a:buNone/>
              <a:defRPr sz="1800" b="1"/>
            </a:lvl8pPr>
            <a:lvl9pPr marL="4170315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2102" y="2396390"/>
            <a:ext cx="4726631" cy="4353734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7A1A6F-E266-40FC-B661-FAEC332CABE3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BA0622-24D0-4CF6-8B5C-B31B76D9610B}" type="datetime1">
              <a:rPr lang="en-US" smtClean="0">
                <a:solidFill>
                  <a:srgbClr val="000000"/>
                </a:solidFill>
              </a:rPr>
              <a:t>6/19/2021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36712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AE693F-626E-4B5F-BAD5-0B6ED22B9330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6BAD00-1C16-4D9E-92FF-03729838529E}" type="datetime1">
              <a:rPr lang="en-US" smtClean="0">
                <a:solidFill>
                  <a:srgbClr val="000000"/>
                </a:solidFill>
              </a:rPr>
              <a:t>6/19/2021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626321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214C3C-CC06-45D4-80A8-2E3E0F39C30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2E67E4-C15C-474B-8EE4-D8F70F9C5C2E}" type="datetime1">
              <a:rPr lang="en-US" smtClean="0">
                <a:solidFill>
                  <a:srgbClr val="000000"/>
                </a:solidFill>
              </a:rPr>
              <a:t>6/19/2021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997874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673" y="300863"/>
            <a:ext cx="3518055" cy="1280407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0822" y="300864"/>
            <a:ext cx="5977908" cy="6449263"/>
          </a:xfrm>
        </p:spPr>
        <p:txBody>
          <a:bodyPr/>
          <a:lstStyle>
            <a:lvl1pPr>
              <a:defRPr sz="3600"/>
            </a:lvl1pPr>
            <a:lvl2pPr>
              <a:defRPr sz="3200"/>
            </a:lvl2pPr>
            <a:lvl3pPr>
              <a:defRPr sz="27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673" y="1581268"/>
            <a:ext cx="3518055" cy="5168856"/>
          </a:xfrm>
        </p:spPr>
        <p:txBody>
          <a:bodyPr/>
          <a:lstStyle>
            <a:lvl1pPr marL="0" indent="0">
              <a:buNone/>
              <a:defRPr sz="1600"/>
            </a:lvl1pPr>
            <a:lvl2pPr marL="521291" indent="0">
              <a:buNone/>
              <a:defRPr sz="1400"/>
            </a:lvl2pPr>
            <a:lvl3pPr marL="1042579" indent="0">
              <a:buNone/>
              <a:defRPr sz="1100"/>
            </a:lvl3pPr>
            <a:lvl4pPr marL="1563869" indent="0">
              <a:buNone/>
              <a:defRPr sz="1000"/>
            </a:lvl4pPr>
            <a:lvl5pPr marL="2085159" indent="0">
              <a:buNone/>
              <a:defRPr sz="1000"/>
            </a:lvl5pPr>
            <a:lvl6pPr marL="2606447" indent="0">
              <a:buNone/>
              <a:defRPr sz="1000"/>
            </a:lvl6pPr>
            <a:lvl7pPr marL="3127736" indent="0">
              <a:buNone/>
              <a:defRPr sz="1000"/>
            </a:lvl7pPr>
            <a:lvl8pPr marL="3649026" indent="0">
              <a:buNone/>
              <a:defRPr sz="1000"/>
            </a:lvl8pPr>
            <a:lvl9pPr marL="4170315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2C6E7A-D841-4480-8993-03E7E62F26D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405FA7-81B4-4A2C-AECF-3D59442BD3F5}" type="datetime1">
              <a:rPr lang="en-US" smtClean="0">
                <a:solidFill>
                  <a:srgbClr val="000000"/>
                </a:solidFill>
              </a:rPr>
              <a:t>6/19/2021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31461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5981" y="5289550"/>
            <a:ext cx="6416040" cy="624461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5981" y="675187"/>
            <a:ext cx="6416040" cy="4533900"/>
          </a:xfrm>
        </p:spPr>
        <p:txBody>
          <a:bodyPr/>
          <a:lstStyle>
            <a:lvl1pPr marL="0" indent="0">
              <a:buNone/>
              <a:defRPr sz="3600"/>
            </a:lvl1pPr>
            <a:lvl2pPr marL="521291" indent="0">
              <a:buNone/>
              <a:defRPr sz="3200"/>
            </a:lvl2pPr>
            <a:lvl3pPr marL="1042579" indent="0">
              <a:buNone/>
              <a:defRPr sz="2700"/>
            </a:lvl3pPr>
            <a:lvl4pPr marL="1563869" indent="0">
              <a:buNone/>
              <a:defRPr sz="2300"/>
            </a:lvl4pPr>
            <a:lvl5pPr marL="2085159" indent="0">
              <a:buNone/>
              <a:defRPr sz="2300"/>
            </a:lvl5pPr>
            <a:lvl6pPr marL="2606447" indent="0">
              <a:buNone/>
              <a:defRPr sz="2300"/>
            </a:lvl6pPr>
            <a:lvl7pPr marL="3127736" indent="0">
              <a:buNone/>
              <a:defRPr sz="2300"/>
            </a:lvl7pPr>
            <a:lvl8pPr marL="3649026" indent="0">
              <a:buNone/>
              <a:defRPr sz="2300"/>
            </a:lvl8pPr>
            <a:lvl9pPr marL="4170315" indent="0">
              <a:buNone/>
              <a:defRPr sz="2300"/>
            </a:lvl9pPr>
          </a:lstStyle>
          <a:p>
            <a:pPr lvl="0"/>
            <a:endParaRPr lang="en-IN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5981" y="5914011"/>
            <a:ext cx="6416040" cy="886839"/>
          </a:xfrm>
        </p:spPr>
        <p:txBody>
          <a:bodyPr/>
          <a:lstStyle>
            <a:lvl1pPr marL="0" indent="0">
              <a:buNone/>
              <a:defRPr sz="1600"/>
            </a:lvl1pPr>
            <a:lvl2pPr marL="521291" indent="0">
              <a:buNone/>
              <a:defRPr sz="1400"/>
            </a:lvl2pPr>
            <a:lvl3pPr marL="1042579" indent="0">
              <a:buNone/>
              <a:defRPr sz="1100"/>
            </a:lvl3pPr>
            <a:lvl4pPr marL="1563869" indent="0">
              <a:buNone/>
              <a:defRPr sz="1000"/>
            </a:lvl4pPr>
            <a:lvl5pPr marL="2085159" indent="0">
              <a:buNone/>
              <a:defRPr sz="1000"/>
            </a:lvl5pPr>
            <a:lvl6pPr marL="2606447" indent="0">
              <a:buNone/>
              <a:defRPr sz="1000"/>
            </a:lvl6pPr>
            <a:lvl7pPr marL="3127736" indent="0">
              <a:buNone/>
              <a:defRPr sz="1000"/>
            </a:lvl7pPr>
            <a:lvl8pPr marL="3649026" indent="0">
              <a:buNone/>
              <a:defRPr sz="1000"/>
            </a:lvl8pPr>
            <a:lvl9pPr marL="4170315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66E9FD-47EB-4386-89F5-77110DF5657A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EDBEC7-72E2-4736-B1B0-BBAAAC81D2F3}" type="datetime1">
              <a:rPr lang="en-US" smtClean="0">
                <a:solidFill>
                  <a:srgbClr val="000000"/>
                </a:solidFill>
              </a:rPr>
              <a:t>6/19/2021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894252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D8F8BC-7DA6-4376-94F3-2EFAFE862B41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95EE75-2C5A-49FD-9457-32993368619F}" type="datetime1">
              <a:rPr lang="en-US" smtClean="0">
                <a:solidFill>
                  <a:srgbClr val="000000"/>
                </a:solidFill>
              </a:rPr>
              <a:t>6/19/2021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70587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52715" y="503769"/>
            <a:ext cx="2406015" cy="596123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670" y="503769"/>
            <a:ext cx="7039822" cy="596123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0F75F2-50A6-4C35-80B1-E326F9AE753C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8F2D77-9AEB-4078-A888-A06F8C4D6DF7}" type="datetime1">
              <a:rPr lang="en-US" smtClean="0">
                <a:solidFill>
                  <a:srgbClr val="000000"/>
                </a:solidFill>
              </a:rPr>
              <a:t>6/19/2021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8119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31213" y="699021"/>
            <a:ext cx="8630976" cy="446276"/>
          </a:xfrm>
        </p:spPr>
        <p:txBody>
          <a:bodyPr lIns="0" tIns="0" rIns="0" bIns="0"/>
          <a:lstStyle>
            <a:lvl1pPr>
              <a:defRPr sz="29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7995"/>
            <a:ext cx="4651629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1" y="1737995"/>
            <a:ext cx="4651629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695">
              <a:spcBef>
                <a:spcPts val="5"/>
              </a:spcBef>
            </a:pPr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4FA307-3E25-4BC0-9591-8795B88B2523}" type="datetime1">
              <a:rPr lang="en-US" smtClean="0"/>
              <a:t>6/19/2021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695">
              <a:lnSpc>
                <a:spcPts val="1870"/>
              </a:lnSpc>
            </a:pPr>
            <a:r>
              <a:rPr lang="en-US" smtClean="0"/>
              <a:t>7.</a:t>
            </a:r>
            <a:fld id="{81D60167-4931-47E6-BA6A-407CBD079E47}" type="slidenum">
              <a:rPr lang="en-US" smtClean="0"/>
              <a:pPr marL="12695">
                <a:lnSpc>
                  <a:spcPts val="1870"/>
                </a:lnSpc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670" y="503769"/>
            <a:ext cx="9624060" cy="8396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4670" y="1595261"/>
            <a:ext cx="4722918" cy="48697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435812" y="1595261"/>
            <a:ext cx="4722918" cy="235091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435812" y="4114097"/>
            <a:ext cx="4722918" cy="235091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3BB866-E108-4C7A-84FB-BF594F609534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9C4DE4-71E3-400B-8C3E-391ECBDD4CD0}" type="datetime1">
              <a:rPr lang="en-US" smtClean="0">
                <a:solidFill>
                  <a:srgbClr val="000000"/>
                </a:solidFill>
              </a:rPr>
              <a:t>6/19/2021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115935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670" y="503769"/>
            <a:ext cx="9624060" cy="8396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4670" y="1595261"/>
            <a:ext cx="4722918" cy="48697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35812" y="1595261"/>
            <a:ext cx="4722918" cy="48697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FCE806-7BE7-4204-AC0F-66469B5935CF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728931-C70B-4B9B-9FF7-FE132E4B6DAF}" type="datetime1">
              <a:rPr lang="en-US" smtClean="0">
                <a:solidFill>
                  <a:srgbClr val="000000"/>
                </a:solidFill>
              </a:rPr>
              <a:t>6/19/2021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094799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10693400" cy="75565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27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27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700" smtClean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700" smtClean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700" smtClean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700" smtClean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700" smtClean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700" smtClean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700" smtClean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700" smtClean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700" smtClean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700" smtClean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</p:grpSp>
      </p:grpSp>
      <p:sp>
        <p:nvSpPr>
          <p:cNvPr id="20499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3475355" y="2015067"/>
            <a:ext cx="7039822" cy="2434872"/>
          </a:xfrm>
        </p:spPr>
        <p:txBody>
          <a:bodyPr/>
          <a:lstStyle>
            <a:lvl1pPr>
              <a:defRPr sz="43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500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3475355" y="4701822"/>
            <a:ext cx="7039822" cy="1931106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534670" y="6884811"/>
            <a:ext cx="2495127" cy="50376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D93CB7-399C-44B2-ACA2-188D699AA0CE}" type="datetime1">
              <a:rPr lang="en-US" smtClean="0">
                <a:solidFill>
                  <a:srgbClr val="000000"/>
                </a:solidFill>
              </a:rPr>
              <a:t>6/19/2021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6C8C35-DAF2-409C-888D-0EAF6ABFDC7E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609721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E393B3-49B1-4574-B33C-C76EE6AAF4F6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F279F5-DAB0-499F-BD85-71ADE8A83E15}" type="datetime1">
              <a:rPr lang="en-US" smtClean="0">
                <a:solidFill>
                  <a:srgbClr val="000000"/>
                </a:solidFill>
              </a:rPr>
              <a:t>6/19/2021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997746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4705" y="4855751"/>
            <a:ext cx="9089390" cy="1500805"/>
          </a:xfrm>
        </p:spPr>
        <p:txBody>
          <a:bodyPr anchor="t"/>
          <a:lstStyle>
            <a:lvl1pPr algn="l">
              <a:defRPr sz="46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4705" y="3202768"/>
            <a:ext cx="9089390" cy="1652984"/>
          </a:xfrm>
        </p:spPr>
        <p:txBody>
          <a:bodyPr anchor="b"/>
          <a:lstStyle>
            <a:lvl1pPr marL="0" indent="0">
              <a:buNone/>
              <a:defRPr sz="2300"/>
            </a:lvl1pPr>
            <a:lvl2pPr marL="521391" indent="0">
              <a:buNone/>
              <a:defRPr sz="2100"/>
            </a:lvl2pPr>
            <a:lvl3pPr marL="1042782" indent="0">
              <a:buNone/>
              <a:defRPr sz="1800"/>
            </a:lvl3pPr>
            <a:lvl4pPr marL="1564173" indent="0">
              <a:buNone/>
              <a:defRPr sz="1600"/>
            </a:lvl4pPr>
            <a:lvl5pPr marL="2085564" indent="0">
              <a:buNone/>
              <a:defRPr sz="1600"/>
            </a:lvl5pPr>
            <a:lvl6pPr marL="2606954" indent="0">
              <a:buNone/>
              <a:defRPr sz="1600"/>
            </a:lvl6pPr>
            <a:lvl7pPr marL="3128345" indent="0">
              <a:buNone/>
              <a:defRPr sz="1600"/>
            </a:lvl7pPr>
            <a:lvl8pPr marL="3649736" indent="0">
              <a:buNone/>
              <a:defRPr sz="1600"/>
            </a:lvl8pPr>
            <a:lvl9pPr marL="4171127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EDF2BA-E40F-4B18-B9E9-C8D46F32E583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D5FF69-73C5-4D56-BA85-136E36E235F4}" type="datetime1">
              <a:rPr lang="en-US" smtClean="0">
                <a:solidFill>
                  <a:srgbClr val="000000"/>
                </a:solidFill>
              </a:rPr>
              <a:t>6/19/2021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075771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670" y="1595261"/>
            <a:ext cx="4722918" cy="4869744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35812" y="1595261"/>
            <a:ext cx="4722918" cy="4869744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AB5A91-263A-4431-9A59-2AD7612A52C9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9AEF3F-B6DD-4CE3-B143-3411C2884BD2}" type="datetime1">
              <a:rPr lang="en-US" smtClean="0">
                <a:solidFill>
                  <a:srgbClr val="000000"/>
                </a:solidFill>
              </a:rPr>
              <a:t>6/19/2021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826967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670" y="302610"/>
            <a:ext cx="9624060" cy="125941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670" y="1691467"/>
            <a:ext cx="4724775" cy="704923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21391" indent="0">
              <a:buNone/>
              <a:defRPr sz="2300" b="1"/>
            </a:lvl2pPr>
            <a:lvl3pPr marL="1042782" indent="0">
              <a:buNone/>
              <a:defRPr sz="2100" b="1"/>
            </a:lvl3pPr>
            <a:lvl4pPr marL="1564173" indent="0">
              <a:buNone/>
              <a:defRPr sz="1800" b="1"/>
            </a:lvl4pPr>
            <a:lvl5pPr marL="2085564" indent="0">
              <a:buNone/>
              <a:defRPr sz="1800" b="1"/>
            </a:lvl5pPr>
            <a:lvl6pPr marL="2606954" indent="0">
              <a:buNone/>
              <a:defRPr sz="1800" b="1"/>
            </a:lvl6pPr>
            <a:lvl7pPr marL="3128345" indent="0">
              <a:buNone/>
              <a:defRPr sz="1800" b="1"/>
            </a:lvl7pPr>
            <a:lvl8pPr marL="3649736" indent="0">
              <a:buNone/>
              <a:defRPr sz="1800" b="1"/>
            </a:lvl8pPr>
            <a:lvl9pPr marL="4171127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670" y="2396390"/>
            <a:ext cx="4724775" cy="4353734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2099" y="1691467"/>
            <a:ext cx="4726631" cy="704923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21391" indent="0">
              <a:buNone/>
              <a:defRPr sz="2300" b="1"/>
            </a:lvl2pPr>
            <a:lvl3pPr marL="1042782" indent="0">
              <a:buNone/>
              <a:defRPr sz="2100" b="1"/>
            </a:lvl3pPr>
            <a:lvl4pPr marL="1564173" indent="0">
              <a:buNone/>
              <a:defRPr sz="1800" b="1"/>
            </a:lvl4pPr>
            <a:lvl5pPr marL="2085564" indent="0">
              <a:buNone/>
              <a:defRPr sz="1800" b="1"/>
            </a:lvl5pPr>
            <a:lvl6pPr marL="2606954" indent="0">
              <a:buNone/>
              <a:defRPr sz="1800" b="1"/>
            </a:lvl6pPr>
            <a:lvl7pPr marL="3128345" indent="0">
              <a:buNone/>
              <a:defRPr sz="1800" b="1"/>
            </a:lvl7pPr>
            <a:lvl8pPr marL="3649736" indent="0">
              <a:buNone/>
              <a:defRPr sz="1800" b="1"/>
            </a:lvl8pPr>
            <a:lvl9pPr marL="4171127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2099" y="2396390"/>
            <a:ext cx="4726631" cy="4353734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A49D0C-16A5-4288-925B-5EAA8E5DE96F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53640C-5A7B-46BA-8AF4-1B1C4791065F}" type="datetime1">
              <a:rPr lang="en-US" smtClean="0">
                <a:solidFill>
                  <a:srgbClr val="000000"/>
                </a:solidFill>
              </a:rPr>
              <a:t>6/19/2021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40254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C901BD-1955-4109-B69F-EB226009374F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A18781-F3C3-41A2-A343-CDCA1011495A}" type="datetime1">
              <a:rPr lang="en-US" smtClean="0">
                <a:solidFill>
                  <a:srgbClr val="000000"/>
                </a:solidFill>
              </a:rPr>
              <a:t>6/19/2021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259654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45896E-9DAF-415A-9348-D9FEE178E5A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42B991-334A-4903-91EE-16E0EEC1427D}" type="datetime1">
              <a:rPr lang="en-US" smtClean="0">
                <a:solidFill>
                  <a:srgbClr val="000000"/>
                </a:solidFill>
              </a:rPr>
              <a:t>6/19/2021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944038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671" y="300861"/>
            <a:ext cx="3518055" cy="1280407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0822" y="300861"/>
            <a:ext cx="5977908" cy="6449263"/>
          </a:xfrm>
        </p:spPr>
        <p:txBody>
          <a:bodyPr/>
          <a:lstStyle>
            <a:lvl1pPr>
              <a:defRPr sz="3600"/>
            </a:lvl1pPr>
            <a:lvl2pPr>
              <a:defRPr sz="3200"/>
            </a:lvl2pPr>
            <a:lvl3pPr>
              <a:defRPr sz="27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671" y="1581268"/>
            <a:ext cx="3518055" cy="5168856"/>
          </a:xfrm>
        </p:spPr>
        <p:txBody>
          <a:bodyPr/>
          <a:lstStyle>
            <a:lvl1pPr marL="0" indent="0">
              <a:buNone/>
              <a:defRPr sz="1600"/>
            </a:lvl1pPr>
            <a:lvl2pPr marL="521391" indent="0">
              <a:buNone/>
              <a:defRPr sz="1400"/>
            </a:lvl2pPr>
            <a:lvl3pPr marL="1042782" indent="0">
              <a:buNone/>
              <a:defRPr sz="1100"/>
            </a:lvl3pPr>
            <a:lvl4pPr marL="1564173" indent="0">
              <a:buNone/>
              <a:defRPr sz="1000"/>
            </a:lvl4pPr>
            <a:lvl5pPr marL="2085564" indent="0">
              <a:buNone/>
              <a:defRPr sz="1000"/>
            </a:lvl5pPr>
            <a:lvl6pPr marL="2606954" indent="0">
              <a:buNone/>
              <a:defRPr sz="1000"/>
            </a:lvl6pPr>
            <a:lvl7pPr marL="3128345" indent="0">
              <a:buNone/>
              <a:defRPr sz="1000"/>
            </a:lvl7pPr>
            <a:lvl8pPr marL="3649736" indent="0">
              <a:buNone/>
              <a:defRPr sz="1000"/>
            </a:lvl8pPr>
            <a:lvl9pPr marL="4171127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45A068-5E5E-41D8-8057-9E345992F0A1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13817F-4251-40E6-A0CA-422CDB1702EB}" type="datetime1">
              <a:rPr lang="en-US" smtClean="0">
                <a:solidFill>
                  <a:srgbClr val="000000"/>
                </a:solidFill>
              </a:rPr>
              <a:t>6/19/2021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4248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31213" y="699021"/>
            <a:ext cx="8630976" cy="446276"/>
          </a:xfrm>
        </p:spPr>
        <p:txBody>
          <a:bodyPr lIns="0" tIns="0" rIns="0" bIns="0"/>
          <a:lstStyle>
            <a:lvl1pPr>
              <a:defRPr sz="29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695">
              <a:spcBef>
                <a:spcPts val="5"/>
              </a:spcBef>
            </a:pPr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7847F9-CBEA-445A-A2CE-0430C3EC783E}" type="datetime1">
              <a:rPr lang="en-US" smtClean="0"/>
              <a:t>6/19/2021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695">
              <a:lnSpc>
                <a:spcPts val="1870"/>
              </a:lnSpc>
            </a:pPr>
            <a:r>
              <a:rPr lang="en-US" smtClean="0"/>
              <a:t>7.</a:t>
            </a:r>
            <a:fld id="{81D60167-4931-47E6-BA6A-407CBD079E47}" type="slidenum">
              <a:rPr lang="en-US" smtClean="0"/>
              <a:pPr marL="12695">
                <a:lnSpc>
                  <a:spcPts val="1870"/>
                </a:lnSpc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5981" y="5289550"/>
            <a:ext cx="6416040" cy="624461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5981" y="675187"/>
            <a:ext cx="6416040" cy="4533900"/>
          </a:xfrm>
        </p:spPr>
        <p:txBody>
          <a:bodyPr/>
          <a:lstStyle>
            <a:lvl1pPr marL="0" indent="0">
              <a:buNone/>
              <a:defRPr sz="3600"/>
            </a:lvl1pPr>
            <a:lvl2pPr marL="521391" indent="0">
              <a:buNone/>
              <a:defRPr sz="3200"/>
            </a:lvl2pPr>
            <a:lvl3pPr marL="1042782" indent="0">
              <a:buNone/>
              <a:defRPr sz="2700"/>
            </a:lvl3pPr>
            <a:lvl4pPr marL="1564173" indent="0">
              <a:buNone/>
              <a:defRPr sz="2300"/>
            </a:lvl4pPr>
            <a:lvl5pPr marL="2085564" indent="0">
              <a:buNone/>
              <a:defRPr sz="2300"/>
            </a:lvl5pPr>
            <a:lvl6pPr marL="2606954" indent="0">
              <a:buNone/>
              <a:defRPr sz="2300"/>
            </a:lvl6pPr>
            <a:lvl7pPr marL="3128345" indent="0">
              <a:buNone/>
              <a:defRPr sz="2300"/>
            </a:lvl7pPr>
            <a:lvl8pPr marL="3649736" indent="0">
              <a:buNone/>
              <a:defRPr sz="2300"/>
            </a:lvl8pPr>
            <a:lvl9pPr marL="4171127" indent="0">
              <a:buNone/>
              <a:defRPr sz="23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5981" y="5914011"/>
            <a:ext cx="6416040" cy="886839"/>
          </a:xfrm>
        </p:spPr>
        <p:txBody>
          <a:bodyPr/>
          <a:lstStyle>
            <a:lvl1pPr marL="0" indent="0">
              <a:buNone/>
              <a:defRPr sz="1600"/>
            </a:lvl1pPr>
            <a:lvl2pPr marL="521391" indent="0">
              <a:buNone/>
              <a:defRPr sz="1400"/>
            </a:lvl2pPr>
            <a:lvl3pPr marL="1042782" indent="0">
              <a:buNone/>
              <a:defRPr sz="1100"/>
            </a:lvl3pPr>
            <a:lvl4pPr marL="1564173" indent="0">
              <a:buNone/>
              <a:defRPr sz="1000"/>
            </a:lvl4pPr>
            <a:lvl5pPr marL="2085564" indent="0">
              <a:buNone/>
              <a:defRPr sz="1000"/>
            </a:lvl5pPr>
            <a:lvl6pPr marL="2606954" indent="0">
              <a:buNone/>
              <a:defRPr sz="1000"/>
            </a:lvl6pPr>
            <a:lvl7pPr marL="3128345" indent="0">
              <a:buNone/>
              <a:defRPr sz="1000"/>
            </a:lvl7pPr>
            <a:lvl8pPr marL="3649736" indent="0">
              <a:buNone/>
              <a:defRPr sz="1000"/>
            </a:lvl8pPr>
            <a:lvl9pPr marL="4171127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BB2E93-334F-4179-93B7-716E43499EDB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98BAEC-4007-42D1-90F0-60AD891BEC5F}" type="datetime1">
              <a:rPr lang="en-US" smtClean="0">
                <a:solidFill>
                  <a:srgbClr val="000000"/>
                </a:solidFill>
              </a:rPr>
              <a:t>6/19/2021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682029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11376A-510B-401B-929A-5B11B070A884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87CA6A-1BB0-49D1-BCB4-5769C33D9CBE}" type="datetime1">
              <a:rPr lang="en-US" smtClean="0">
                <a:solidFill>
                  <a:srgbClr val="000000"/>
                </a:solidFill>
              </a:rPr>
              <a:t>6/19/2021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599709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52715" y="503767"/>
            <a:ext cx="2406015" cy="596123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670" y="503767"/>
            <a:ext cx="7039822" cy="596123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D0F691-517C-4D01-94F6-80863BF1787E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B06089-70BB-4971-ADCE-02A1F8F9ADD8}" type="datetime1">
              <a:rPr lang="en-US" smtClean="0">
                <a:solidFill>
                  <a:srgbClr val="000000"/>
                </a:solidFill>
              </a:rPr>
              <a:t>6/19/2021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098056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670" y="503767"/>
            <a:ext cx="9624060" cy="8396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4670" y="1595261"/>
            <a:ext cx="4722918" cy="48697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435812" y="1595261"/>
            <a:ext cx="4722918" cy="235091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435812" y="4114095"/>
            <a:ext cx="4722918" cy="235091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0E11B5-C69E-495C-B723-3914E59DEDE9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6A27F9-559B-4AC7-A49F-11849CB0D19C}" type="datetime1">
              <a:rPr lang="en-US" smtClean="0">
                <a:solidFill>
                  <a:srgbClr val="000000"/>
                </a:solidFill>
              </a:rPr>
              <a:t>6/19/2021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977756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670" y="503767"/>
            <a:ext cx="9624060" cy="8396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4670" y="1595261"/>
            <a:ext cx="4722918" cy="48697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35812" y="1595261"/>
            <a:ext cx="4722918" cy="48697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4CA460-4B0C-4808-B343-8EAAC23F8081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2CFC06-3D5F-4DA3-8FDA-3FF90BA8BC38}" type="datetime1">
              <a:rPr lang="en-US" smtClean="0">
                <a:solidFill>
                  <a:srgbClr val="000000"/>
                </a:solidFill>
              </a:rPr>
              <a:t>6/19/2021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280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695">
              <a:spcBef>
                <a:spcPts val="5"/>
              </a:spcBef>
            </a:pPr>
            <a:endParaRPr lang="en-US"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12D78A-77A2-43C0-A2AB-4278D5FA3072}" type="datetime1">
              <a:rPr lang="en-US" smtClean="0"/>
              <a:t>6/19/2021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695">
              <a:lnSpc>
                <a:spcPts val="1870"/>
              </a:lnSpc>
            </a:pPr>
            <a:r>
              <a:rPr lang="en-US" smtClean="0"/>
              <a:t>7.</a:t>
            </a:r>
            <a:fld id="{81D60167-4931-47E6-BA6A-407CBD079E47}" type="slidenum">
              <a:rPr lang="en-US" smtClean="0"/>
              <a:pPr marL="12695">
                <a:lnSpc>
                  <a:spcPts val="1870"/>
                </a:lnSpc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10693400" cy="75565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7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7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7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7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7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7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7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7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7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7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7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7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</p:grpSp>
      </p:grpSp>
      <p:sp>
        <p:nvSpPr>
          <p:cNvPr id="20499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3475355" y="2015067"/>
            <a:ext cx="7039822" cy="2434872"/>
          </a:xfrm>
        </p:spPr>
        <p:txBody>
          <a:bodyPr/>
          <a:lstStyle>
            <a:lvl1pPr>
              <a:defRPr sz="43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20500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3475355" y="4701822"/>
            <a:ext cx="7039822" cy="1931106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534671" y="6884812"/>
            <a:ext cx="2495127" cy="50376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1CF9BE-0033-41CA-A75E-B42494CDBA6A}" type="datetime1">
              <a:rPr lang="en-US" smtClean="0">
                <a:solidFill>
                  <a:srgbClr val="000000"/>
                </a:solidFill>
              </a:rPr>
              <a:t>6/19/2021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BC28B1-EFDB-4C60-928B-D1DC36A002F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7931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862EFF-3FBB-4C50-9C20-4767F9E69C3B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1939C5-BEDA-45A7-A30B-F457099ED40F}" type="datetime1">
              <a:rPr lang="en-US" smtClean="0">
                <a:solidFill>
                  <a:srgbClr val="000000"/>
                </a:solidFill>
              </a:rPr>
              <a:t>6/19/2021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2746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4705" y="4855756"/>
            <a:ext cx="9089390" cy="1500805"/>
          </a:xfrm>
        </p:spPr>
        <p:txBody>
          <a:bodyPr anchor="t"/>
          <a:lstStyle>
            <a:lvl1pPr algn="l">
              <a:defRPr sz="46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4705" y="3202772"/>
            <a:ext cx="9089390" cy="1652984"/>
          </a:xfrm>
        </p:spPr>
        <p:txBody>
          <a:bodyPr anchor="b"/>
          <a:lstStyle>
            <a:lvl1pPr marL="0" indent="0">
              <a:buNone/>
              <a:defRPr sz="2300"/>
            </a:lvl1pPr>
            <a:lvl2pPr marL="521189" indent="0">
              <a:buNone/>
              <a:defRPr sz="2100"/>
            </a:lvl2pPr>
            <a:lvl3pPr marL="1042376" indent="0">
              <a:buNone/>
              <a:defRPr sz="1800"/>
            </a:lvl3pPr>
            <a:lvl4pPr marL="1563564" indent="0">
              <a:buNone/>
              <a:defRPr sz="1600"/>
            </a:lvl4pPr>
            <a:lvl5pPr marL="2084753" indent="0">
              <a:buNone/>
              <a:defRPr sz="1600"/>
            </a:lvl5pPr>
            <a:lvl6pPr marL="2605941" indent="0">
              <a:buNone/>
              <a:defRPr sz="1600"/>
            </a:lvl6pPr>
            <a:lvl7pPr marL="3127127" indent="0">
              <a:buNone/>
              <a:defRPr sz="1600"/>
            </a:lvl7pPr>
            <a:lvl8pPr marL="3648316" indent="0">
              <a:buNone/>
              <a:defRPr sz="1600"/>
            </a:lvl8pPr>
            <a:lvl9pPr marL="4169503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361E75-3E99-4647-AFE7-868856A2EBC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5F53AC-4F6D-4D76-8AA1-6CCD0605FAF1}" type="datetime1">
              <a:rPr lang="en-US" smtClean="0">
                <a:solidFill>
                  <a:srgbClr val="000000"/>
                </a:solidFill>
              </a:rPr>
              <a:t>6/19/2021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7336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670" y="1595261"/>
            <a:ext cx="4722918" cy="4869744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35812" y="1595261"/>
            <a:ext cx="4722918" cy="4869744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FDF832-11F4-4E0F-8E9B-C538C1719DB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2927C8-2575-48B1-89FC-E0D1FF783FFA}" type="datetime1">
              <a:rPr lang="en-US" smtClean="0">
                <a:solidFill>
                  <a:srgbClr val="000000"/>
                </a:solidFill>
              </a:rPr>
              <a:t>6/19/2021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9049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8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30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9.xml"/><Relationship Id="rId13" Type="http://schemas.openxmlformats.org/officeDocument/2006/relationships/slideLayout" Target="../slideLayouts/slideLayout44.xml"/><Relationship Id="rId3" Type="http://schemas.openxmlformats.org/officeDocument/2006/relationships/slideLayout" Target="../slideLayouts/slideLayout34.xml"/><Relationship Id="rId7" Type="http://schemas.openxmlformats.org/officeDocument/2006/relationships/slideLayout" Target="../slideLayouts/slideLayout38.xml"/><Relationship Id="rId12" Type="http://schemas.openxmlformats.org/officeDocument/2006/relationships/slideLayout" Target="../slideLayouts/slideLayout43.xml"/><Relationship Id="rId2" Type="http://schemas.openxmlformats.org/officeDocument/2006/relationships/slideLayout" Target="../slideLayouts/slideLayout33.xml"/><Relationship Id="rId1" Type="http://schemas.openxmlformats.org/officeDocument/2006/relationships/slideLayout" Target="../slideLayouts/slideLayout32.xml"/><Relationship Id="rId6" Type="http://schemas.openxmlformats.org/officeDocument/2006/relationships/slideLayout" Target="../slideLayouts/slideLayout37.xml"/><Relationship Id="rId11" Type="http://schemas.openxmlformats.org/officeDocument/2006/relationships/slideLayout" Target="../slideLayouts/slideLayout42.xml"/><Relationship Id="rId5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41.xml"/><Relationship Id="rId4" Type="http://schemas.openxmlformats.org/officeDocument/2006/relationships/slideLayout" Target="../slideLayouts/slideLayout35.xml"/><Relationship Id="rId9" Type="http://schemas.openxmlformats.org/officeDocument/2006/relationships/slideLayout" Target="../slideLayouts/slideLayout40.xml"/><Relationship Id="rId14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73086" y="6883138"/>
            <a:ext cx="9144000" cy="324485"/>
          </a:xfrm>
          <a:custGeom>
            <a:avLst/>
            <a:gdLst/>
            <a:ahLst/>
            <a:cxnLst/>
            <a:rect l="l" t="t" r="r" b="b"/>
            <a:pathLst>
              <a:path w="9144000" h="324484">
                <a:moveTo>
                  <a:pt x="9143998" y="0"/>
                </a:moveTo>
                <a:lnTo>
                  <a:pt x="0" y="0"/>
                </a:lnTo>
                <a:lnTo>
                  <a:pt x="0" y="323999"/>
                </a:lnTo>
                <a:lnTo>
                  <a:pt x="9143998" y="323999"/>
                </a:lnTo>
                <a:lnTo>
                  <a:pt x="9143998" y="0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73086" y="1257187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97" y="1"/>
                </a:lnTo>
              </a:path>
            </a:pathLst>
          </a:custGeom>
          <a:ln w="12699">
            <a:solidFill>
              <a:srgbClr val="0044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31213" y="699024"/>
            <a:ext cx="8630976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05811" y="2369874"/>
            <a:ext cx="8590280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851823" y="6968268"/>
            <a:ext cx="3315335" cy="15388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695">
              <a:spcBef>
                <a:spcPts val="5"/>
              </a:spcBef>
            </a:pPr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7027546"/>
            <a:ext cx="2459482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FD58BC-409B-4B9C-ADA4-24C29CF7269B}" type="datetime1">
              <a:rPr lang="en-US" smtClean="0"/>
              <a:t>6/19/2021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422648" y="6935404"/>
            <a:ext cx="446404" cy="24365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695">
              <a:lnSpc>
                <a:spcPts val="1870"/>
              </a:lnSpc>
            </a:pPr>
            <a:r>
              <a:rPr lang="en-US" smtClean="0"/>
              <a:t>7.</a:t>
            </a:r>
            <a:fld id="{81D60167-4931-47E6-BA6A-407CBD079E47}" type="slidenum">
              <a:rPr lang="en-US" smtClean="0"/>
              <a:pPr marL="12695">
                <a:lnSpc>
                  <a:spcPts val="1870"/>
                </a:lnSpc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sldNum="0"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022">
        <a:defRPr>
          <a:latin typeface="+mn-lt"/>
          <a:ea typeface="+mn-ea"/>
          <a:cs typeface="+mn-cs"/>
        </a:defRPr>
      </a:lvl2pPr>
      <a:lvl3pPr marL="914044">
        <a:defRPr>
          <a:latin typeface="+mn-lt"/>
          <a:ea typeface="+mn-ea"/>
          <a:cs typeface="+mn-cs"/>
        </a:defRPr>
      </a:lvl3pPr>
      <a:lvl4pPr marL="1371066">
        <a:defRPr>
          <a:latin typeface="+mn-lt"/>
          <a:ea typeface="+mn-ea"/>
          <a:cs typeface="+mn-cs"/>
        </a:defRPr>
      </a:lvl4pPr>
      <a:lvl5pPr marL="1828089">
        <a:defRPr>
          <a:latin typeface="+mn-lt"/>
          <a:ea typeface="+mn-ea"/>
          <a:cs typeface="+mn-cs"/>
        </a:defRPr>
      </a:lvl5pPr>
      <a:lvl6pPr marL="2285111">
        <a:defRPr>
          <a:latin typeface="+mn-lt"/>
          <a:ea typeface="+mn-ea"/>
          <a:cs typeface="+mn-cs"/>
        </a:defRPr>
      </a:lvl6pPr>
      <a:lvl7pPr marL="2742133">
        <a:defRPr>
          <a:latin typeface="+mn-lt"/>
          <a:ea typeface="+mn-ea"/>
          <a:cs typeface="+mn-cs"/>
        </a:defRPr>
      </a:lvl7pPr>
      <a:lvl8pPr marL="3199155">
        <a:defRPr>
          <a:latin typeface="+mn-lt"/>
          <a:ea typeface="+mn-ea"/>
          <a:cs typeface="+mn-cs"/>
        </a:defRPr>
      </a:lvl8pPr>
      <a:lvl9pPr marL="3656177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022">
        <a:defRPr>
          <a:latin typeface="+mn-lt"/>
          <a:ea typeface="+mn-ea"/>
          <a:cs typeface="+mn-cs"/>
        </a:defRPr>
      </a:lvl2pPr>
      <a:lvl3pPr marL="914044">
        <a:defRPr>
          <a:latin typeface="+mn-lt"/>
          <a:ea typeface="+mn-ea"/>
          <a:cs typeface="+mn-cs"/>
        </a:defRPr>
      </a:lvl3pPr>
      <a:lvl4pPr marL="1371066">
        <a:defRPr>
          <a:latin typeface="+mn-lt"/>
          <a:ea typeface="+mn-ea"/>
          <a:cs typeface="+mn-cs"/>
        </a:defRPr>
      </a:lvl4pPr>
      <a:lvl5pPr marL="1828089">
        <a:defRPr>
          <a:latin typeface="+mn-lt"/>
          <a:ea typeface="+mn-ea"/>
          <a:cs typeface="+mn-cs"/>
        </a:defRPr>
      </a:lvl5pPr>
      <a:lvl6pPr marL="2285111">
        <a:defRPr>
          <a:latin typeface="+mn-lt"/>
          <a:ea typeface="+mn-ea"/>
          <a:cs typeface="+mn-cs"/>
        </a:defRPr>
      </a:lvl6pPr>
      <a:lvl7pPr marL="2742133">
        <a:defRPr>
          <a:latin typeface="+mn-lt"/>
          <a:ea typeface="+mn-ea"/>
          <a:cs typeface="+mn-cs"/>
        </a:defRPr>
      </a:lvl7pPr>
      <a:lvl8pPr marL="3199155">
        <a:defRPr>
          <a:latin typeface="+mn-lt"/>
          <a:ea typeface="+mn-ea"/>
          <a:cs typeface="+mn-cs"/>
        </a:defRPr>
      </a:lvl8pPr>
      <a:lvl9pPr marL="3656177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3582" y="6884812"/>
            <a:ext cx="3386243" cy="503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4237" tIns="52117" rIns="104237" bIns="52117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63603" y="6884812"/>
            <a:ext cx="2495127" cy="503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4237" tIns="52117" rIns="104237" bIns="52117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Arial Black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108A2EF-8EE3-40B7-A5CD-3DA5519FCA7E}" type="slidenum">
              <a:rPr 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1175459"/>
            <a:ext cx="10693400" cy="601721"/>
            <a:chOff x="0" y="0"/>
            <a:chExt cx="5760" cy="344"/>
          </a:xfrm>
        </p:grpSpPr>
        <p:sp>
          <p:nvSpPr>
            <p:cNvPr id="1033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7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34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7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35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100">
                <a:solidFill>
                  <a:srgbClr val="666699"/>
                </a:solidFill>
              </a:endParaRPr>
            </a:p>
          </p:txBody>
        </p:sp>
        <p:sp>
          <p:nvSpPr>
            <p:cNvPr id="1036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100">
                <a:solidFill>
                  <a:srgbClr val="666699"/>
                </a:solidFill>
              </a:endParaRPr>
            </a:p>
          </p:txBody>
        </p:sp>
        <p:sp>
          <p:nvSpPr>
            <p:cNvPr id="1037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100">
                <a:solidFill>
                  <a:srgbClr val="9999CC"/>
                </a:solidFill>
              </a:endParaRPr>
            </a:p>
          </p:txBody>
        </p:sp>
        <p:sp>
          <p:nvSpPr>
            <p:cNvPr id="1038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100">
                <a:solidFill>
                  <a:srgbClr val="666699"/>
                </a:solidFill>
              </a:endParaRPr>
            </a:p>
          </p:txBody>
        </p:sp>
        <p:sp>
          <p:nvSpPr>
            <p:cNvPr id="1039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7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40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100">
                <a:solidFill>
                  <a:srgbClr val="9999CC"/>
                </a:solidFill>
              </a:endParaRPr>
            </a:p>
          </p:txBody>
        </p:sp>
        <p:sp>
          <p:nvSpPr>
            <p:cNvPr id="1041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100">
                <a:solidFill>
                  <a:srgbClr val="9999CC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534670" y="503770"/>
            <a:ext cx="9624060" cy="8396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4237" tIns="52117" rIns="104237" bIns="5211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4670" y="1595261"/>
            <a:ext cx="9624060" cy="48697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4237" tIns="52117" rIns="104237" bIns="5211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9472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34671" y="6881316"/>
            <a:ext cx="2495127" cy="5247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4237" tIns="52117" rIns="104237" bIns="52117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5EB166F-1DE8-412B-BE1D-CBA341D9AFBB}" type="datetime1">
              <a:rPr lang="en-US" smtClean="0">
                <a:solidFill>
                  <a:srgbClr val="000000"/>
                </a:solidFill>
              </a:rPr>
              <a:t>6/19/2021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032" name="Text Box 17"/>
          <p:cNvSpPr txBox="1">
            <a:spLocks noChangeArrowheads="1"/>
          </p:cNvSpPr>
          <p:nvPr userDrawn="1"/>
        </p:nvSpPr>
        <p:spPr bwMode="auto">
          <a:xfrm>
            <a:off x="7930938" y="503768"/>
            <a:ext cx="2227792" cy="4284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4237" tIns="52117" rIns="104237" bIns="52117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endParaRPr lang="en-US" sz="210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9151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</a:defRPr>
      </a:lvl5pPr>
      <a:lvl6pPr marL="521189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</a:defRPr>
      </a:lvl6pPr>
      <a:lvl7pPr marL="1042376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</a:defRPr>
      </a:lvl7pPr>
      <a:lvl8pPr marL="1563564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</a:defRPr>
      </a:lvl8pPr>
      <a:lvl9pPr marL="2084753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</a:defRPr>
      </a:lvl9pPr>
    </p:titleStyle>
    <p:bodyStyle>
      <a:lvl1pPr marL="390891" indent="-390891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846932" indent="-32574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700">
          <a:solidFill>
            <a:schemeClr val="tx1"/>
          </a:solidFill>
          <a:latin typeface="+mn-lt"/>
        </a:defRPr>
      </a:lvl2pPr>
      <a:lvl3pPr marL="1302970" indent="-260594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300">
          <a:solidFill>
            <a:schemeClr val="tx1"/>
          </a:solidFill>
          <a:latin typeface="+mn-lt"/>
        </a:defRPr>
      </a:lvl3pPr>
      <a:lvl4pPr marL="1824156" indent="-260594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>
          <a:solidFill>
            <a:schemeClr val="tx1"/>
          </a:solidFill>
          <a:latin typeface="+mn-lt"/>
        </a:defRPr>
      </a:lvl4pPr>
      <a:lvl5pPr marL="2345347" indent="-260594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5pPr>
      <a:lvl6pPr marL="2866536" indent="-260594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6pPr>
      <a:lvl7pPr marL="3387722" indent="-260594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7pPr>
      <a:lvl8pPr marL="3908910" indent="-260594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8pPr>
      <a:lvl9pPr marL="4430098" indent="-260594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04237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1189" algn="l" defTabSz="104237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42376" algn="l" defTabSz="104237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63564" algn="l" defTabSz="104237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084753" algn="l" defTabSz="104237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05941" algn="l" defTabSz="104237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27127" algn="l" defTabSz="104237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48316" algn="l" defTabSz="104237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69503" algn="l" defTabSz="104237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3581" y="6884812"/>
            <a:ext cx="3386243" cy="503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4258" tIns="52128" rIns="104258" bIns="52128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 defTabSz="914222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63603" y="6884812"/>
            <a:ext cx="2495127" cy="503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4258" tIns="52128" rIns="104258" bIns="52128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Arial Black" pitchFamily="34" charset="0"/>
              </a:defRPr>
            </a:lvl1pPr>
          </a:lstStyle>
          <a:p>
            <a:pPr defTabSz="914222" fontAlgn="base">
              <a:spcBef>
                <a:spcPct val="0"/>
              </a:spcBef>
              <a:spcAft>
                <a:spcPct val="0"/>
              </a:spcAft>
              <a:defRPr/>
            </a:pPr>
            <a:fld id="{7108A2EF-8EE3-40B7-A5CD-3DA5519FCA7E}" type="slidenum">
              <a:rPr lang="en-US" smtClean="0">
                <a:solidFill>
                  <a:srgbClr val="000000"/>
                </a:solidFill>
              </a:rPr>
              <a:pPr defTabSz="914222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1175458"/>
            <a:ext cx="10693400" cy="601721"/>
            <a:chOff x="0" y="0"/>
            <a:chExt cx="5760" cy="344"/>
          </a:xfrm>
        </p:grpSpPr>
        <p:sp>
          <p:nvSpPr>
            <p:cNvPr id="1033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222" fontAlgn="base">
                <a:spcBef>
                  <a:spcPct val="0"/>
                </a:spcBef>
                <a:spcAft>
                  <a:spcPct val="0"/>
                </a:spcAft>
              </a:pPr>
              <a:endParaRPr lang="en-US" sz="27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34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222" fontAlgn="base">
                <a:spcBef>
                  <a:spcPct val="0"/>
                </a:spcBef>
                <a:spcAft>
                  <a:spcPct val="0"/>
                </a:spcAft>
              </a:pPr>
              <a:endParaRPr lang="en-US" sz="27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35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222" fontAlgn="base">
                <a:spcBef>
                  <a:spcPct val="0"/>
                </a:spcBef>
                <a:spcAft>
                  <a:spcPct val="0"/>
                </a:spcAft>
              </a:pPr>
              <a:endParaRPr lang="en-US" sz="2100">
                <a:solidFill>
                  <a:srgbClr val="666699"/>
                </a:solidFill>
              </a:endParaRPr>
            </a:p>
          </p:txBody>
        </p:sp>
        <p:sp>
          <p:nvSpPr>
            <p:cNvPr id="1036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222" fontAlgn="base">
                <a:spcBef>
                  <a:spcPct val="0"/>
                </a:spcBef>
                <a:spcAft>
                  <a:spcPct val="0"/>
                </a:spcAft>
              </a:pPr>
              <a:endParaRPr lang="en-US" sz="2100">
                <a:solidFill>
                  <a:srgbClr val="666699"/>
                </a:solidFill>
              </a:endParaRPr>
            </a:p>
          </p:txBody>
        </p:sp>
        <p:sp>
          <p:nvSpPr>
            <p:cNvPr id="1037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222" fontAlgn="base">
                <a:spcBef>
                  <a:spcPct val="0"/>
                </a:spcBef>
                <a:spcAft>
                  <a:spcPct val="0"/>
                </a:spcAft>
              </a:pPr>
              <a:endParaRPr lang="en-US" sz="2100">
                <a:solidFill>
                  <a:srgbClr val="9999CC"/>
                </a:solidFill>
              </a:endParaRPr>
            </a:p>
          </p:txBody>
        </p:sp>
        <p:sp>
          <p:nvSpPr>
            <p:cNvPr id="1038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222" fontAlgn="base">
                <a:spcBef>
                  <a:spcPct val="0"/>
                </a:spcBef>
                <a:spcAft>
                  <a:spcPct val="0"/>
                </a:spcAft>
              </a:pPr>
              <a:endParaRPr lang="en-US" sz="2100">
                <a:solidFill>
                  <a:srgbClr val="666699"/>
                </a:solidFill>
              </a:endParaRPr>
            </a:p>
          </p:txBody>
        </p:sp>
        <p:sp>
          <p:nvSpPr>
            <p:cNvPr id="1039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222" fontAlgn="base">
                <a:spcBef>
                  <a:spcPct val="0"/>
                </a:spcBef>
                <a:spcAft>
                  <a:spcPct val="0"/>
                </a:spcAft>
              </a:pPr>
              <a:endParaRPr lang="en-US" sz="27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40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222" fontAlgn="base">
                <a:spcBef>
                  <a:spcPct val="0"/>
                </a:spcBef>
                <a:spcAft>
                  <a:spcPct val="0"/>
                </a:spcAft>
              </a:pPr>
              <a:endParaRPr lang="en-US" sz="2100">
                <a:solidFill>
                  <a:srgbClr val="9999CC"/>
                </a:solidFill>
              </a:endParaRPr>
            </a:p>
          </p:txBody>
        </p:sp>
        <p:sp>
          <p:nvSpPr>
            <p:cNvPr id="1041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222" fontAlgn="base">
                <a:spcBef>
                  <a:spcPct val="0"/>
                </a:spcBef>
                <a:spcAft>
                  <a:spcPct val="0"/>
                </a:spcAft>
              </a:pPr>
              <a:endParaRPr lang="en-US" sz="2100">
                <a:solidFill>
                  <a:srgbClr val="9999CC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534670" y="503769"/>
            <a:ext cx="9624060" cy="8396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4258" tIns="52128" rIns="104258" bIns="5212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4670" y="1595261"/>
            <a:ext cx="9624060" cy="48697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4258" tIns="52128" rIns="104258" bIns="5212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9472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34671" y="6881315"/>
            <a:ext cx="2495127" cy="5247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4258" tIns="52128" rIns="104258" bIns="52128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 defTabSz="914222" fontAlgn="base">
              <a:spcBef>
                <a:spcPct val="0"/>
              </a:spcBef>
              <a:spcAft>
                <a:spcPct val="0"/>
              </a:spcAft>
              <a:defRPr/>
            </a:pPr>
            <a:fld id="{008DF924-A8BD-46BE-8DDB-9DCF42F34DEE}" type="datetime1">
              <a:rPr lang="en-US" smtClean="0">
                <a:solidFill>
                  <a:srgbClr val="000000"/>
                </a:solidFill>
              </a:rPr>
              <a:t>6/19/2021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032" name="Text Box 17"/>
          <p:cNvSpPr txBox="1">
            <a:spLocks noChangeArrowheads="1"/>
          </p:cNvSpPr>
          <p:nvPr userDrawn="1"/>
        </p:nvSpPr>
        <p:spPr bwMode="auto">
          <a:xfrm>
            <a:off x="7930938" y="503767"/>
            <a:ext cx="2227792" cy="428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4258" tIns="52128" rIns="104258" bIns="52128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defTabSz="914222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endParaRPr lang="en-US" sz="210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7623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</a:defRPr>
      </a:lvl5pPr>
      <a:lvl6pPr marL="521291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</a:defRPr>
      </a:lvl6pPr>
      <a:lvl7pPr marL="1042579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</a:defRPr>
      </a:lvl7pPr>
      <a:lvl8pPr marL="1563869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</a:defRPr>
      </a:lvl8pPr>
      <a:lvl9pPr marL="2085159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</a:defRPr>
      </a:lvl9pPr>
    </p:titleStyle>
    <p:bodyStyle>
      <a:lvl1pPr marL="390968" indent="-390968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847096" indent="-325805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700">
          <a:solidFill>
            <a:schemeClr val="tx1"/>
          </a:solidFill>
          <a:latin typeface="+mn-lt"/>
        </a:defRPr>
      </a:lvl2pPr>
      <a:lvl3pPr marL="1303224" indent="-260644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300">
          <a:solidFill>
            <a:schemeClr val="tx1"/>
          </a:solidFill>
          <a:latin typeface="+mn-lt"/>
        </a:defRPr>
      </a:lvl3pPr>
      <a:lvl4pPr marL="1824512" indent="-260644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>
          <a:solidFill>
            <a:schemeClr val="tx1"/>
          </a:solidFill>
          <a:latin typeface="+mn-lt"/>
        </a:defRPr>
      </a:lvl4pPr>
      <a:lvl5pPr marL="2345803" indent="-260644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5pPr>
      <a:lvl6pPr marL="2867093" indent="-260644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6pPr>
      <a:lvl7pPr marL="3388382" indent="-260644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7pPr>
      <a:lvl8pPr marL="3909672" indent="-260644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8pPr>
      <a:lvl9pPr marL="4430960" indent="-260644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042579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1291" algn="l" defTabSz="1042579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42579" algn="l" defTabSz="1042579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63869" algn="l" defTabSz="1042579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085159" algn="l" defTabSz="1042579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06447" algn="l" defTabSz="1042579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27736" algn="l" defTabSz="1042579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49026" algn="l" defTabSz="1042579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70315" algn="l" defTabSz="1042579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3579" y="6884811"/>
            <a:ext cx="3386243" cy="503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4278" tIns="52139" rIns="104278" bIns="52139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63603" y="6884811"/>
            <a:ext cx="2495127" cy="503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4278" tIns="52139" rIns="104278" bIns="5213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Arial Black" pitchFamily="34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D0C3F97D-D909-4260-B5B2-4D65FBE08244}" type="slidenum">
              <a:rPr lang="en-US">
                <a:solidFill>
                  <a:srgbClr val="000000"/>
                </a:solidFill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1175456"/>
            <a:ext cx="10693400" cy="601721"/>
            <a:chOff x="0" y="0"/>
            <a:chExt cx="5760" cy="344"/>
          </a:xfrm>
        </p:grpSpPr>
        <p:sp>
          <p:nvSpPr>
            <p:cNvPr id="1033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27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34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27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35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2100" smtClean="0">
                <a:solidFill>
                  <a:srgbClr val="666699"/>
                </a:solidFill>
              </a:endParaRPr>
            </a:p>
          </p:txBody>
        </p:sp>
        <p:sp>
          <p:nvSpPr>
            <p:cNvPr id="1036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2100" smtClean="0">
                <a:solidFill>
                  <a:srgbClr val="666699"/>
                </a:solidFill>
              </a:endParaRPr>
            </a:p>
          </p:txBody>
        </p:sp>
        <p:sp>
          <p:nvSpPr>
            <p:cNvPr id="1037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2100" smtClean="0">
                <a:solidFill>
                  <a:srgbClr val="9999CC"/>
                </a:solidFill>
              </a:endParaRPr>
            </a:p>
          </p:txBody>
        </p:sp>
        <p:sp>
          <p:nvSpPr>
            <p:cNvPr id="1038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2100" smtClean="0">
                <a:solidFill>
                  <a:srgbClr val="666699"/>
                </a:solidFill>
              </a:endParaRPr>
            </a:p>
          </p:txBody>
        </p:sp>
        <p:sp>
          <p:nvSpPr>
            <p:cNvPr id="1039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27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40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2100" smtClean="0">
                <a:solidFill>
                  <a:srgbClr val="9999CC"/>
                </a:solidFill>
              </a:endParaRPr>
            </a:p>
          </p:txBody>
        </p:sp>
        <p:sp>
          <p:nvSpPr>
            <p:cNvPr id="1041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2100" smtClean="0">
                <a:solidFill>
                  <a:srgbClr val="9999CC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534670" y="503767"/>
            <a:ext cx="9624060" cy="8396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4278" tIns="52139" rIns="104278" bIns="5213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4670" y="1595261"/>
            <a:ext cx="9624060" cy="4869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4278" tIns="52139" rIns="104278" bIns="5213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9472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34670" y="6881313"/>
            <a:ext cx="2495127" cy="5247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4278" tIns="52139" rIns="104278" bIns="52139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F4AD3B9F-5FD6-46B6-8BF5-A2C1DC1EEE1B}" type="datetime1">
              <a:rPr lang="en-US" smtClean="0">
                <a:solidFill>
                  <a:srgbClr val="000000"/>
                </a:solidFill>
              </a:rPr>
              <a:t>6/19/2021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032" name="Text Box 17"/>
          <p:cNvSpPr txBox="1">
            <a:spLocks noChangeArrowheads="1"/>
          </p:cNvSpPr>
          <p:nvPr userDrawn="1"/>
        </p:nvSpPr>
        <p:spPr bwMode="auto">
          <a:xfrm>
            <a:off x="7930938" y="503767"/>
            <a:ext cx="2227792" cy="42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4278" tIns="52139" rIns="104278" bIns="52139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210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1738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</a:defRPr>
      </a:lvl5pPr>
      <a:lvl6pPr marL="521391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</a:defRPr>
      </a:lvl6pPr>
      <a:lvl7pPr marL="1042782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</a:defRPr>
      </a:lvl7pPr>
      <a:lvl8pPr marL="1564173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</a:defRPr>
      </a:lvl8pPr>
      <a:lvl9pPr marL="2085564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</a:defRPr>
      </a:lvl9pPr>
    </p:titleStyle>
    <p:bodyStyle>
      <a:lvl1pPr marL="391043" indent="-391043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847260" indent="-325869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700">
          <a:solidFill>
            <a:schemeClr val="tx1"/>
          </a:solidFill>
          <a:latin typeface="+mn-lt"/>
        </a:defRPr>
      </a:lvl2pPr>
      <a:lvl3pPr marL="1303477" indent="-260695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300">
          <a:solidFill>
            <a:schemeClr val="tx1"/>
          </a:solidFill>
          <a:latin typeface="+mn-lt"/>
        </a:defRPr>
      </a:lvl3pPr>
      <a:lvl4pPr marL="1824868" indent="-260695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300">
          <a:solidFill>
            <a:schemeClr val="tx1"/>
          </a:solidFill>
          <a:latin typeface="+mn-lt"/>
        </a:defRPr>
      </a:lvl4pPr>
      <a:lvl5pPr marL="2346259" indent="-260695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300">
          <a:solidFill>
            <a:schemeClr val="tx1"/>
          </a:solidFill>
          <a:latin typeface="+mn-lt"/>
        </a:defRPr>
      </a:lvl5pPr>
      <a:lvl6pPr marL="2867650" indent="-260695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6pPr>
      <a:lvl7pPr marL="3389041" indent="-260695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7pPr>
      <a:lvl8pPr marL="3910432" indent="-260695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8pPr>
      <a:lvl9pPr marL="4431822" indent="-260695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04278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1391" algn="l" defTabSz="104278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42782" algn="l" defTabSz="104278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64173" algn="l" defTabSz="104278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085564" algn="l" defTabSz="104278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06954" algn="l" defTabSz="104278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28345" algn="l" defTabSz="104278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49736" algn="l" defTabSz="104278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71127" algn="l" defTabSz="104278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18" Type="http://schemas.openxmlformats.org/officeDocument/2006/relationships/image" Target="../media/image22.png"/><Relationship Id="rId26" Type="http://schemas.openxmlformats.org/officeDocument/2006/relationships/image" Target="../media/image30.png"/><Relationship Id="rId39" Type="http://schemas.openxmlformats.org/officeDocument/2006/relationships/image" Target="../media/image43.png"/><Relationship Id="rId3" Type="http://schemas.openxmlformats.org/officeDocument/2006/relationships/image" Target="../media/image7.png"/><Relationship Id="rId21" Type="http://schemas.openxmlformats.org/officeDocument/2006/relationships/image" Target="../media/image25.png"/><Relationship Id="rId34" Type="http://schemas.openxmlformats.org/officeDocument/2006/relationships/image" Target="../media/image38.png"/><Relationship Id="rId42" Type="http://schemas.openxmlformats.org/officeDocument/2006/relationships/image" Target="../media/image46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17" Type="http://schemas.openxmlformats.org/officeDocument/2006/relationships/image" Target="../media/image21.png"/><Relationship Id="rId25" Type="http://schemas.openxmlformats.org/officeDocument/2006/relationships/image" Target="../media/image29.png"/><Relationship Id="rId33" Type="http://schemas.openxmlformats.org/officeDocument/2006/relationships/image" Target="../media/image37.png"/><Relationship Id="rId38" Type="http://schemas.openxmlformats.org/officeDocument/2006/relationships/image" Target="../media/image42.png"/><Relationship Id="rId46" Type="http://schemas.openxmlformats.org/officeDocument/2006/relationships/image" Target="../media/image50.png"/><Relationship Id="rId2" Type="http://schemas.openxmlformats.org/officeDocument/2006/relationships/image" Target="../media/image6.png"/><Relationship Id="rId16" Type="http://schemas.openxmlformats.org/officeDocument/2006/relationships/image" Target="../media/image20.png"/><Relationship Id="rId20" Type="http://schemas.openxmlformats.org/officeDocument/2006/relationships/image" Target="../media/image24.png"/><Relationship Id="rId29" Type="http://schemas.openxmlformats.org/officeDocument/2006/relationships/image" Target="../media/image33.png"/><Relationship Id="rId41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24" Type="http://schemas.openxmlformats.org/officeDocument/2006/relationships/image" Target="../media/image28.png"/><Relationship Id="rId32" Type="http://schemas.openxmlformats.org/officeDocument/2006/relationships/image" Target="../media/image36.png"/><Relationship Id="rId37" Type="http://schemas.openxmlformats.org/officeDocument/2006/relationships/image" Target="../media/image41.png"/><Relationship Id="rId40" Type="http://schemas.openxmlformats.org/officeDocument/2006/relationships/image" Target="../media/image44.png"/><Relationship Id="rId45" Type="http://schemas.openxmlformats.org/officeDocument/2006/relationships/image" Target="../media/image49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23" Type="http://schemas.openxmlformats.org/officeDocument/2006/relationships/image" Target="../media/image27.png"/><Relationship Id="rId28" Type="http://schemas.openxmlformats.org/officeDocument/2006/relationships/image" Target="../media/image32.png"/><Relationship Id="rId36" Type="http://schemas.openxmlformats.org/officeDocument/2006/relationships/image" Target="../media/image40.png"/><Relationship Id="rId10" Type="http://schemas.openxmlformats.org/officeDocument/2006/relationships/image" Target="../media/image14.png"/><Relationship Id="rId19" Type="http://schemas.openxmlformats.org/officeDocument/2006/relationships/image" Target="../media/image23.png"/><Relationship Id="rId31" Type="http://schemas.openxmlformats.org/officeDocument/2006/relationships/image" Target="../media/image35.png"/><Relationship Id="rId44" Type="http://schemas.openxmlformats.org/officeDocument/2006/relationships/image" Target="../media/image48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Relationship Id="rId22" Type="http://schemas.openxmlformats.org/officeDocument/2006/relationships/image" Target="../media/image26.png"/><Relationship Id="rId27" Type="http://schemas.openxmlformats.org/officeDocument/2006/relationships/image" Target="../media/image31.png"/><Relationship Id="rId30" Type="http://schemas.openxmlformats.org/officeDocument/2006/relationships/image" Target="../media/image34.png"/><Relationship Id="rId35" Type="http://schemas.openxmlformats.org/officeDocument/2006/relationships/image" Target="../media/image39.png"/><Relationship Id="rId43" Type="http://schemas.openxmlformats.org/officeDocument/2006/relationships/image" Target="../media/image4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1.wmf"/><Relationship Id="rId4" Type="http://schemas.openxmlformats.org/officeDocument/2006/relationships/oleObject" Target="../embeddings/oleObject1.bin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54.wmf"/><Relationship Id="rId2" Type="http://schemas.openxmlformats.org/officeDocument/2006/relationships/slideLayout" Target="../slideLayouts/slideLayout43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56.wmf"/><Relationship Id="rId5" Type="http://schemas.openxmlformats.org/officeDocument/2006/relationships/image" Target="../media/image53.wmf"/><Relationship Id="rId10" Type="http://schemas.openxmlformats.org/officeDocument/2006/relationships/oleObject" Target="../embeddings/oleObject5.bin"/><Relationship Id="rId4" Type="http://schemas.openxmlformats.org/officeDocument/2006/relationships/oleObject" Target="../embeddings/oleObject2.bin"/><Relationship Id="rId9" Type="http://schemas.openxmlformats.org/officeDocument/2006/relationships/image" Target="../media/image55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7" Type="http://schemas.openxmlformats.org/officeDocument/2006/relationships/image" Target="../media/image62.png"/><Relationship Id="rId2" Type="http://schemas.openxmlformats.org/officeDocument/2006/relationships/image" Target="../media/image5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13" Type="http://schemas.openxmlformats.org/officeDocument/2006/relationships/image" Target="../media/image76.png"/><Relationship Id="rId3" Type="http://schemas.openxmlformats.org/officeDocument/2006/relationships/image" Target="../media/image66.png"/><Relationship Id="rId7" Type="http://schemas.openxmlformats.org/officeDocument/2006/relationships/image" Target="../media/image70.png"/><Relationship Id="rId12" Type="http://schemas.openxmlformats.org/officeDocument/2006/relationships/image" Target="../media/image75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11" Type="http://schemas.openxmlformats.org/officeDocument/2006/relationships/image" Target="../media/image74.png"/><Relationship Id="rId5" Type="http://schemas.openxmlformats.org/officeDocument/2006/relationships/image" Target="../media/image68.png"/><Relationship Id="rId10" Type="http://schemas.openxmlformats.org/officeDocument/2006/relationships/image" Target="../media/image73.png"/><Relationship Id="rId4" Type="http://schemas.openxmlformats.org/officeDocument/2006/relationships/image" Target="../media/image67.png"/><Relationship Id="rId9" Type="http://schemas.openxmlformats.org/officeDocument/2006/relationships/image" Target="../media/image72.png"/><Relationship Id="rId14" Type="http://schemas.openxmlformats.org/officeDocument/2006/relationships/image" Target="../media/image77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z="4100" dirty="0"/>
              <a:t>Chapter 8 </a:t>
            </a:r>
            <a:br>
              <a:rPr lang="en-US" sz="4100" dirty="0"/>
            </a:br>
            <a:r>
              <a:rPr lang="en-US" sz="4100" dirty="0"/>
              <a:t>Random-</a:t>
            </a:r>
            <a:r>
              <a:rPr lang="en-US" sz="4100" dirty="0" err="1"/>
              <a:t>Variate</a:t>
            </a:r>
            <a:r>
              <a:rPr lang="en-US" sz="4100" dirty="0"/>
              <a:t> Generation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r" eaLnBrk="1" hangingPunct="1"/>
            <a:r>
              <a:rPr lang="en-US" sz="3200"/>
              <a:t>Banks, Carson, Nelson &amp; Nicol</a:t>
            </a:r>
          </a:p>
          <a:p>
            <a:pPr algn="r" eaLnBrk="1" hangingPunct="1"/>
            <a:r>
              <a:rPr lang="en-US" sz="3200" i="1"/>
              <a:t>Discrete-Event System Simulation</a:t>
            </a:r>
          </a:p>
        </p:txBody>
      </p:sp>
    </p:spTree>
    <p:extLst>
      <p:ext uri="{BB962C8B-B14F-4D97-AF65-F5344CB8AC3E}">
        <p14:creationId xmlns:p14="http://schemas.microsoft.com/office/powerpoint/2010/main" val="2581298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31213" y="699022"/>
            <a:ext cx="8354089" cy="459095"/>
          </a:xfrm>
          <a:prstGeom prst="rect">
            <a:avLst/>
          </a:prstGeom>
        </p:spPr>
        <p:txBody>
          <a:bodyPr vert="horz" wrap="square" lIns="0" tIns="12695" rIns="0" bIns="0" rtlCol="0">
            <a:spAutoFit/>
          </a:bodyPr>
          <a:lstStyle/>
          <a:p>
            <a:pPr marL="12695">
              <a:spcBef>
                <a:spcPts val="100"/>
              </a:spcBef>
            </a:pPr>
            <a:r>
              <a:rPr spc="-5" dirty="0"/>
              <a:t>Inverse-transform</a:t>
            </a:r>
            <a:r>
              <a:rPr spc="5" dirty="0"/>
              <a:t> </a:t>
            </a:r>
            <a:r>
              <a:rPr spc="-5" dirty="0"/>
              <a:t>Technique:</a:t>
            </a:r>
            <a:r>
              <a:rPr spc="10" dirty="0"/>
              <a:t> </a:t>
            </a:r>
            <a:r>
              <a:rPr spc="-5" dirty="0"/>
              <a:t>Example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31796" y="1635782"/>
            <a:ext cx="5428877" cy="451085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336128" y="6399436"/>
            <a:ext cx="4023995" cy="259040"/>
          </a:xfrm>
          <a:prstGeom prst="rect">
            <a:avLst/>
          </a:prstGeom>
        </p:spPr>
        <p:txBody>
          <a:bodyPr vert="horz" wrap="square" lIns="0" tIns="12695" rIns="0" bIns="0" rtlCol="0">
            <a:spAutoFit/>
          </a:bodyPr>
          <a:lstStyle/>
          <a:p>
            <a:pPr marL="12695">
              <a:spcBef>
                <a:spcPts val="100"/>
              </a:spcBef>
            </a:pPr>
            <a:r>
              <a:rPr sz="1600" b="1" spc="-5" dirty="0">
                <a:latin typeface="Arial"/>
                <a:cs typeface="Arial"/>
              </a:rPr>
              <a:t>Inverse-transform</a:t>
            </a:r>
            <a:r>
              <a:rPr sz="1600" b="1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technique</a:t>
            </a:r>
            <a:r>
              <a:rPr sz="1600" b="1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for </a:t>
            </a:r>
            <a:r>
              <a:rPr sz="1600" b="1" spc="-10" dirty="0">
                <a:latin typeface="Times New Roman"/>
                <a:cs typeface="Times New Roman"/>
              </a:rPr>
              <a:t>exp(</a:t>
            </a:r>
            <a:r>
              <a:rPr sz="1600" spc="-10" dirty="0">
                <a:latin typeface="Symbol"/>
                <a:cs typeface="Symbol"/>
              </a:rPr>
              <a:t>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b="1" i="1" dirty="0">
                <a:latin typeface="Times New Roman"/>
                <a:cs typeface="Times New Roman"/>
              </a:rPr>
              <a:t>= </a:t>
            </a:r>
            <a:r>
              <a:rPr sz="1600" b="1" dirty="0">
                <a:latin typeface="Times New Roman"/>
                <a:cs typeface="Times New Roman"/>
              </a:rPr>
              <a:t>1)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31212" y="699022"/>
            <a:ext cx="8008878" cy="459095"/>
          </a:xfrm>
          <a:prstGeom prst="rect">
            <a:avLst/>
          </a:prstGeom>
        </p:spPr>
        <p:txBody>
          <a:bodyPr vert="horz" wrap="square" lIns="0" tIns="12695" rIns="0" bIns="0" rtlCol="0">
            <a:spAutoFit/>
          </a:bodyPr>
          <a:lstStyle/>
          <a:p>
            <a:pPr marL="12695">
              <a:spcBef>
                <a:spcPts val="100"/>
              </a:spcBef>
            </a:pPr>
            <a:r>
              <a:rPr spc="-5" dirty="0"/>
              <a:t>Inverse-transform</a:t>
            </a:r>
            <a:r>
              <a:rPr spc="5" dirty="0"/>
              <a:t> </a:t>
            </a:r>
            <a:r>
              <a:rPr spc="-5" dirty="0"/>
              <a:t>Technique:</a:t>
            </a:r>
            <a:r>
              <a:rPr spc="10" dirty="0"/>
              <a:t> </a:t>
            </a:r>
            <a:r>
              <a:rPr spc="-5"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05816" y="1311674"/>
            <a:ext cx="7813675" cy="1031667"/>
          </a:xfrm>
          <a:prstGeom prst="rect">
            <a:avLst/>
          </a:prstGeom>
        </p:spPr>
        <p:txBody>
          <a:bodyPr vert="horz" wrap="square" lIns="0" tIns="64110" rIns="0" bIns="0" rtlCol="0">
            <a:spAutoFit/>
          </a:bodyPr>
          <a:lstStyle/>
          <a:p>
            <a:pPr marL="380851" indent="-342768">
              <a:spcBef>
                <a:spcPts val="505"/>
              </a:spcBef>
              <a:buClr>
                <a:srgbClr val="003366"/>
              </a:buClr>
              <a:buSzPct val="120000"/>
              <a:buChar char="•"/>
              <a:tabLst>
                <a:tab pos="380217" algn="l"/>
                <a:tab pos="380851" algn="l"/>
              </a:tabLst>
            </a:pPr>
            <a:r>
              <a:rPr sz="2100" spc="-5" dirty="0">
                <a:latin typeface="Verdana"/>
                <a:cs typeface="Verdana"/>
              </a:rPr>
              <a:t>Example:</a:t>
            </a:r>
            <a:endParaRPr sz="2100">
              <a:latin typeface="Verdana"/>
              <a:cs typeface="Verdana"/>
            </a:endParaRPr>
          </a:p>
          <a:p>
            <a:pPr marL="574451" lvl="1" indent="-180904">
              <a:spcBef>
                <a:spcPts val="380"/>
              </a:spcBef>
              <a:buClr>
                <a:srgbClr val="003366"/>
              </a:buClr>
              <a:buChar char="•"/>
              <a:tabLst>
                <a:tab pos="574451" algn="l"/>
              </a:tabLst>
            </a:pPr>
            <a:r>
              <a:rPr spc="-5" dirty="0">
                <a:latin typeface="Verdana"/>
                <a:cs typeface="Verdana"/>
              </a:rPr>
              <a:t>Generate</a:t>
            </a:r>
            <a:r>
              <a:rPr dirty="0">
                <a:latin typeface="Verdana"/>
                <a:cs typeface="Verdana"/>
              </a:rPr>
              <a:t> </a:t>
            </a:r>
            <a:r>
              <a:rPr spc="-5" dirty="0">
                <a:latin typeface="Verdana"/>
                <a:cs typeface="Verdana"/>
              </a:rPr>
              <a:t>200</a:t>
            </a:r>
            <a:r>
              <a:rPr spc="5" dirty="0">
                <a:latin typeface="Verdana"/>
                <a:cs typeface="Verdana"/>
              </a:rPr>
              <a:t> </a:t>
            </a:r>
            <a:r>
              <a:rPr spc="-5" dirty="0">
                <a:latin typeface="Verdana"/>
                <a:cs typeface="Verdana"/>
              </a:rPr>
              <a:t>or</a:t>
            </a:r>
            <a:r>
              <a:rPr spc="5" dirty="0">
                <a:latin typeface="Verdana"/>
                <a:cs typeface="Verdana"/>
              </a:rPr>
              <a:t> </a:t>
            </a:r>
            <a:r>
              <a:rPr spc="-5" dirty="0">
                <a:latin typeface="Verdana"/>
                <a:cs typeface="Verdana"/>
              </a:rPr>
              <a:t>500</a:t>
            </a:r>
            <a:r>
              <a:rPr spc="5" dirty="0">
                <a:latin typeface="Verdana"/>
                <a:cs typeface="Verdana"/>
              </a:rPr>
              <a:t> </a:t>
            </a:r>
            <a:r>
              <a:rPr spc="-5" dirty="0">
                <a:latin typeface="Verdana"/>
                <a:cs typeface="Verdana"/>
              </a:rPr>
              <a:t>variates</a:t>
            </a:r>
            <a:r>
              <a:rPr spc="5" dirty="0">
                <a:latin typeface="Verdana"/>
                <a:cs typeface="Verdana"/>
              </a:rPr>
              <a:t> </a:t>
            </a:r>
            <a:r>
              <a:rPr i="1" dirty="0">
                <a:latin typeface="Times New Roman"/>
                <a:cs typeface="Times New Roman"/>
              </a:rPr>
              <a:t>X</a:t>
            </a:r>
            <a:r>
              <a:rPr i="1" baseline="-20833" dirty="0">
                <a:latin typeface="Times New Roman"/>
                <a:cs typeface="Times New Roman"/>
              </a:rPr>
              <a:t>i</a:t>
            </a:r>
            <a:r>
              <a:rPr i="1" spc="60" baseline="-20833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Verdana"/>
                <a:cs typeface="Verdana"/>
              </a:rPr>
              <a:t>with</a:t>
            </a:r>
            <a:r>
              <a:rPr dirty="0">
                <a:latin typeface="Verdana"/>
                <a:cs typeface="Verdana"/>
              </a:rPr>
              <a:t> </a:t>
            </a:r>
            <a:r>
              <a:rPr spc="-5" dirty="0">
                <a:latin typeface="Verdana"/>
                <a:cs typeface="Verdana"/>
              </a:rPr>
              <a:t>distribution</a:t>
            </a:r>
            <a:r>
              <a:rPr spc="5" dirty="0">
                <a:latin typeface="Verdana"/>
                <a:cs typeface="Verdana"/>
              </a:rPr>
              <a:t> </a:t>
            </a:r>
            <a:r>
              <a:rPr spc="-10" dirty="0">
                <a:latin typeface="Times New Roman"/>
                <a:cs typeface="Times New Roman"/>
              </a:rPr>
              <a:t>exp(</a:t>
            </a:r>
            <a:r>
              <a:rPr spc="-10" dirty="0">
                <a:latin typeface="Symbol"/>
                <a:cs typeface="Symbol"/>
              </a:rPr>
              <a:t></a:t>
            </a:r>
            <a:r>
              <a:rPr spc="-10" dirty="0">
                <a:latin typeface="Times New Roman"/>
                <a:cs typeface="Times New Roman"/>
              </a:rPr>
              <a:t>=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1)</a:t>
            </a:r>
            <a:endParaRPr>
              <a:latin typeface="Times New Roman"/>
              <a:cs typeface="Times New Roman"/>
            </a:endParaRPr>
          </a:p>
          <a:p>
            <a:pPr marL="574451" lvl="1" indent="-180904">
              <a:spcBef>
                <a:spcPts val="330"/>
              </a:spcBef>
              <a:buClr>
                <a:srgbClr val="003366"/>
              </a:buClr>
              <a:buChar char="•"/>
              <a:tabLst>
                <a:tab pos="574451" algn="l"/>
              </a:tabLst>
            </a:pPr>
            <a:r>
              <a:rPr spc="-5" dirty="0">
                <a:latin typeface="Verdana"/>
                <a:cs typeface="Verdana"/>
              </a:rPr>
              <a:t>Generate</a:t>
            </a:r>
            <a:r>
              <a:rPr dirty="0">
                <a:latin typeface="Verdana"/>
                <a:cs typeface="Verdana"/>
              </a:rPr>
              <a:t> </a:t>
            </a:r>
            <a:r>
              <a:rPr dirty="0">
                <a:latin typeface="Times New Roman"/>
                <a:cs typeface="Times New Roman"/>
              </a:rPr>
              <a:t>200 or 500</a:t>
            </a:r>
            <a:r>
              <a:rPr spc="180" dirty="0">
                <a:latin typeface="Times New Roman"/>
                <a:cs typeface="Times New Roman"/>
              </a:rPr>
              <a:t> </a:t>
            </a:r>
            <a:r>
              <a:rPr i="1" dirty="0">
                <a:latin typeface="Times New Roman"/>
                <a:cs typeface="Times New Roman"/>
              </a:rPr>
              <a:t>R</a:t>
            </a:r>
            <a:r>
              <a:rPr i="1" baseline="-20833" dirty="0">
                <a:latin typeface="Times New Roman"/>
                <a:cs typeface="Times New Roman"/>
              </a:rPr>
              <a:t>s</a:t>
            </a:r>
            <a:r>
              <a:rPr i="1" spc="502" baseline="-20833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Verdana"/>
                <a:cs typeface="Verdana"/>
              </a:rPr>
              <a:t>with</a:t>
            </a:r>
            <a:r>
              <a:rPr dirty="0">
                <a:latin typeface="Verdana"/>
                <a:cs typeface="Verdana"/>
              </a:rPr>
              <a:t> </a:t>
            </a:r>
            <a:r>
              <a:rPr i="1" dirty="0">
                <a:latin typeface="Times New Roman"/>
                <a:cs typeface="Times New Roman"/>
              </a:rPr>
              <a:t>U</a:t>
            </a:r>
            <a:r>
              <a:rPr dirty="0">
                <a:latin typeface="Times New Roman"/>
                <a:cs typeface="Times New Roman"/>
              </a:rPr>
              <a:t>(0,1)</a:t>
            </a:r>
            <a:r>
              <a:rPr dirty="0">
                <a:latin typeface="Verdana"/>
                <a:cs typeface="Verdana"/>
              </a:rPr>
              <a:t>, </a:t>
            </a:r>
            <a:r>
              <a:rPr spc="-5" dirty="0">
                <a:latin typeface="Verdana"/>
                <a:cs typeface="Verdana"/>
              </a:rPr>
              <a:t>the</a:t>
            </a:r>
            <a:r>
              <a:rPr spc="5" dirty="0">
                <a:latin typeface="Verdana"/>
                <a:cs typeface="Verdana"/>
              </a:rPr>
              <a:t> </a:t>
            </a:r>
            <a:r>
              <a:rPr spc="-5" dirty="0">
                <a:latin typeface="Verdana"/>
                <a:cs typeface="Verdana"/>
              </a:rPr>
              <a:t>histogram</a:t>
            </a:r>
            <a:r>
              <a:rPr dirty="0">
                <a:latin typeface="Verdana"/>
                <a:cs typeface="Verdana"/>
              </a:rPr>
              <a:t> </a:t>
            </a:r>
            <a:r>
              <a:rPr spc="-5" dirty="0">
                <a:latin typeface="Verdana"/>
                <a:cs typeface="Verdana"/>
              </a:rPr>
              <a:t>of</a:t>
            </a:r>
            <a:r>
              <a:rPr dirty="0">
                <a:latin typeface="Verdana"/>
                <a:cs typeface="Verdana"/>
              </a:rPr>
              <a:t> </a:t>
            </a:r>
            <a:r>
              <a:rPr i="1" dirty="0">
                <a:latin typeface="Times New Roman"/>
                <a:cs typeface="Times New Roman"/>
              </a:rPr>
              <a:t>X</a:t>
            </a:r>
            <a:r>
              <a:rPr i="1" baseline="-20833" dirty="0">
                <a:latin typeface="Times New Roman"/>
                <a:cs typeface="Times New Roman"/>
              </a:rPr>
              <a:t>s</a:t>
            </a:r>
            <a:r>
              <a:rPr i="1" spc="494" baseline="-20833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Verdana"/>
                <a:cs typeface="Verdana"/>
              </a:rPr>
              <a:t>becomes:</a:t>
            </a:r>
            <a:endParaRPr>
              <a:latin typeface="Verdana"/>
              <a:cs typeface="Verdan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454438" y="2917937"/>
            <a:ext cx="3637915" cy="2660015"/>
            <a:chOff x="1454437" y="2917932"/>
            <a:chExt cx="3637915" cy="266001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25385" y="3923606"/>
              <a:ext cx="195349" cy="1542011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62792" y="3936076"/>
              <a:ext cx="124690" cy="1529541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495987" y="2922112"/>
              <a:ext cx="0" cy="2536825"/>
            </a:xfrm>
            <a:custGeom>
              <a:avLst/>
              <a:gdLst/>
              <a:ahLst/>
              <a:cxnLst/>
              <a:rect l="l" t="t" r="r" b="b"/>
              <a:pathLst>
                <a:path h="2536825">
                  <a:moveTo>
                    <a:pt x="0" y="2536827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98989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454437" y="2922695"/>
              <a:ext cx="81915" cy="2535555"/>
            </a:xfrm>
            <a:custGeom>
              <a:avLst/>
              <a:gdLst/>
              <a:ahLst/>
              <a:cxnLst/>
              <a:rect l="l" t="t" r="r" b="b"/>
              <a:pathLst>
                <a:path w="81915" h="2535554">
                  <a:moveTo>
                    <a:pt x="0" y="2535381"/>
                  </a:moveTo>
                  <a:lnTo>
                    <a:pt x="81850" y="2535381"/>
                  </a:lnTo>
                </a:path>
                <a:path w="81915" h="2535554">
                  <a:moveTo>
                    <a:pt x="0" y="2173777"/>
                  </a:moveTo>
                  <a:lnTo>
                    <a:pt x="81850" y="2173777"/>
                  </a:lnTo>
                </a:path>
                <a:path w="81915" h="2535554">
                  <a:moveTo>
                    <a:pt x="0" y="1812173"/>
                  </a:moveTo>
                  <a:lnTo>
                    <a:pt x="81850" y="1812173"/>
                  </a:lnTo>
                </a:path>
                <a:path w="81915" h="2535554">
                  <a:moveTo>
                    <a:pt x="0" y="1450570"/>
                  </a:moveTo>
                  <a:lnTo>
                    <a:pt x="81850" y="1450570"/>
                  </a:lnTo>
                </a:path>
                <a:path w="81915" h="2535554">
                  <a:moveTo>
                    <a:pt x="0" y="1084811"/>
                  </a:moveTo>
                  <a:lnTo>
                    <a:pt x="81850" y="1084811"/>
                  </a:lnTo>
                </a:path>
                <a:path w="81915" h="2535554">
                  <a:moveTo>
                    <a:pt x="0" y="723206"/>
                  </a:moveTo>
                  <a:lnTo>
                    <a:pt x="81850" y="723206"/>
                  </a:lnTo>
                </a:path>
                <a:path w="81915" h="2535554">
                  <a:moveTo>
                    <a:pt x="0" y="361603"/>
                  </a:moveTo>
                  <a:lnTo>
                    <a:pt x="81850" y="361603"/>
                  </a:lnTo>
                </a:path>
                <a:path w="81915" h="2535554">
                  <a:moveTo>
                    <a:pt x="0" y="0"/>
                  </a:moveTo>
                  <a:lnTo>
                    <a:pt x="81850" y="0"/>
                  </a:lnTo>
                </a:path>
              </a:pathLst>
            </a:custGeom>
            <a:ln w="9524">
              <a:solidFill>
                <a:srgbClr val="98989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83080" y="4596937"/>
              <a:ext cx="195349" cy="86867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20486" y="4609407"/>
              <a:ext cx="120534" cy="85621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040774" y="4887883"/>
              <a:ext cx="195349" cy="57773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074025" y="4900352"/>
              <a:ext cx="124690" cy="565265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298468" y="5091545"/>
              <a:ext cx="191192" cy="374072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331720" y="5104014"/>
              <a:ext cx="124690" cy="361603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552006" y="5382490"/>
              <a:ext cx="195349" cy="83127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589414" y="5394959"/>
              <a:ext cx="124690" cy="70658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809702" y="5253643"/>
              <a:ext cx="195349" cy="211974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847108" y="5266112"/>
              <a:ext cx="120534" cy="199505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067396" y="5361708"/>
              <a:ext cx="195349" cy="103908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100646" y="5374177"/>
              <a:ext cx="124690" cy="91439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3836323" y="5432367"/>
              <a:ext cx="195349" cy="33250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3325091" y="5419897"/>
              <a:ext cx="191192" cy="45719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4605251" y="5432367"/>
              <a:ext cx="195349" cy="33250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3578628" y="5419897"/>
              <a:ext cx="195349" cy="45719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4862945" y="5432367"/>
              <a:ext cx="195349" cy="33250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4094017" y="5419897"/>
              <a:ext cx="195349" cy="45719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4351712" y="5419897"/>
              <a:ext cx="191192" cy="45719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1495987" y="5458940"/>
              <a:ext cx="3592829" cy="0"/>
            </a:xfrm>
            <a:custGeom>
              <a:avLst/>
              <a:gdLst/>
              <a:ahLst/>
              <a:cxnLst/>
              <a:rect l="l" t="t" r="r" b="b"/>
              <a:pathLst>
                <a:path w="3592829">
                  <a:moveTo>
                    <a:pt x="0" y="0"/>
                  </a:moveTo>
                  <a:lnTo>
                    <a:pt x="3592439" y="0"/>
                  </a:lnTo>
                </a:path>
              </a:pathLst>
            </a:custGeom>
            <a:ln w="9524">
              <a:solidFill>
                <a:srgbClr val="98989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496001" y="5420669"/>
              <a:ext cx="3591560" cy="78740"/>
            </a:xfrm>
            <a:custGeom>
              <a:avLst/>
              <a:gdLst/>
              <a:ahLst/>
              <a:cxnLst/>
              <a:rect l="l" t="t" r="r" b="b"/>
              <a:pathLst>
                <a:path w="3591560" h="78739">
                  <a:moveTo>
                    <a:pt x="0" y="0"/>
                  </a:moveTo>
                  <a:lnTo>
                    <a:pt x="0" y="78572"/>
                  </a:lnTo>
                </a:path>
                <a:path w="3591560" h="78739">
                  <a:moveTo>
                    <a:pt x="257695" y="0"/>
                  </a:moveTo>
                  <a:lnTo>
                    <a:pt x="257695" y="78572"/>
                  </a:lnTo>
                </a:path>
                <a:path w="3591560" h="78739">
                  <a:moveTo>
                    <a:pt x="511232" y="0"/>
                  </a:moveTo>
                  <a:lnTo>
                    <a:pt x="511232" y="78572"/>
                  </a:lnTo>
                </a:path>
                <a:path w="3591560" h="78739">
                  <a:moveTo>
                    <a:pt x="768926" y="0"/>
                  </a:moveTo>
                  <a:lnTo>
                    <a:pt x="768926" y="78572"/>
                  </a:lnTo>
                </a:path>
                <a:path w="3591560" h="78739">
                  <a:moveTo>
                    <a:pt x="1026621" y="0"/>
                  </a:moveTo>
                  <a:lnTo>
                    <a:pt x="1026621" y="78572"/>
                  </a:lnTo>
                </a:path>
                <a:path w="3591560" h="78739">
                  <a:moveTo>
                    <a:pt x="1284315" y="0"/>
                  </a:moveTo>
                  <a:lnTo>
                    <a:pt x="1284315" y="78572"/>
                  </a:lnTo>
                </a:path>
                <a:path w="3591560" h="78739">
                  <a:moveTo>
                    <a:pt x="1537854" y="0"/>
                  </a:moveTo>
                  <a:lnTo>
                    <a:pt x="1537854" y="78572"/>
                  </a:lnTo>
                </a:path>
                <a:path w="3591560" h="78739">
                  <a:moveTo>
                    <a:pt x="1795548" y="0"/>
                  </a:moveTo>
                  <a:lnTo>
                    <a:pt x="1795548" y="78572"/>
                  </a:lnTo>
                </a:path>
                <a:path w="3591560" h="78739">
                  <a:moveTo>
                    <a:pt x="2053243" y="0"/>
                  </a:moveTo>
                  <a:lnTo>
                    <a:pt x="2053243" y="78572"/>
                  </a:lnTo>
                </a:path>
                <a:path w="3591560" h="78739">
                  <a:moveTo>
                    <a:pt x="2310937" y="0"/>
                  </a:moveTo>
                  <a:lnTo>
                    <a:pt x="2310937" y="78572"/>
                  </a:lnTo>
                </a:path>
                <a:path w="3591560" h="78739">
                  <a:moveTo>
                    <a:pt x="2564475" y="0"/>
                  </a:moveTo>
                  <a:lnTo>
                    <a:pt x="2564475" y="78572"/>
                  </a:lnTo>
                </a:path>
                <a:path w="3591560" h="78739">
                  <a:moveTo>
                    <a:pt x="2822170" y="0"/>
                  </a:moveTo>
                  <a:lnTo>
                    <a:pt x="2822170" y="78572"/>
                  </a:lnTo>
                </a:path>
                <a:path w="3591560" h="78739">
                  <a:moveTo>
                    <a:pt x="3079864" y="0"/>
                  </a:moveTo>
                  <a:lnTo>
                    <a:pt x="3079864" y="78572"/>
                  </a:lnTo>
                </a:path>
                <a:path w="3591560" h="78739">
                  <a:moveTo>
                    <a:pt x="3337559" y="0"/>
                  </a:moveTo>
                  <a:lnTo>
                    <a:pt x="3337559" y="78572"/>
                  </a:lnTo>
                </a:path>
                <a:path w="3591560" h="78739">
                  <a:moveTo>
                    <a:pt x="3591097" y="0"/>
                  </a:moveTo>
                  <a:lnTo>
                    <a:pt x="3591097" y="78572"/>
                  </a:lnTo>
                </a:path>
              </a:pathLst>
            </a:custGeom>
            <a:ln w="9524">
              <a:solidFill>
                <a:srgbClr val="98989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" name="object 30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525385" y="3179618"/>
              <a:ext cx="199505" cy="203661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783080" y="4044141"/>
              <a:ext cx="199505" cy="203661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2036617" y="4571999"/>
              <a:ext cx="199505" cy="203661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2294312" y="4887883"/>
              <a:ext cx="199505" cy="203661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2552006" y="5083232"/>
              <a:ext cx="199505" cy="203661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2809702" y="5199610"/>
              <a:ext cx="199505" cy="203661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3063240" y="5270269"/>
              <a:ext cx="199505" cy="203661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3320934" y="5311832"/>
              <a:ext cx="199505" cy="203661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3578628" y="5340927"/>
              <a:ext cx="199505" cy="203661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3836323" y="5353395"/>
              <a:ext cx="199505" cy="203661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4089861" y="5365864"/>
              <a:ext cx="199505" cy="203661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4347556" y="5370021"/>
              <a:ext cx="199505" cy="203661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4605251" y="5374178"/>
              <a:ext cx="199505" cy="203661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4858788" y="5374178"/>
              <a:ext cx="199505" cy="203661"/>
            </a:xfrm>
            <a:prstGeom prst="rect">
              <a:avLst/>
            </a:prstGeom>
          </p:spPr>
        </p:pic>
        <p:sp>
          <p:nvSpPr>
            <p:cNvPr id="44" name="object 44"/>
            <p:cNvSpPr/>
            <p:nvPr/>
          </p:nvSpPr>
          <p:spPr>
            <a:xfrm>
              <a:off x="1624848" y="3259360"/>
              <a:ext cx="3335654" cy="2196465"/>
            </a:xfrm>
            <a:custGeom>
              <a:avLst/>
              <a:gdLst/>
              <a:ahLst/>
              <a:cxnLst/>
              <a:rect l="l" t="t" r="r" b="b"/>
              <a:pathLst>
                <a:path w="3335654" h="2196465">
                  <a:moveTo>
                    <a:pt x="0" y="0"/>
                  </a:moveTo>
                  <a:lnTo>
                    <a:pt x="14167" y="48779"/>
                  </a:lnTo>
                  <a:lnTo>
                    <a:pt x="28344" y="98408"/>
                  </a:lnTo>
                  <a:lnTo>
                    <a:pt x="42531" y="148712"/>
                  </a:lnTo>
                  <a:lnTo>
                    <a:pt x="56726" y="199519"/>
                  </a:lnTo>
                  <a:lnTo>
                    <a:pt x="70929" y="250654"/>
                  </a:lnTo>
                  <a:lnTo>
                    <a:pt x="85139" y="301944"/>
                  </a:lnTo>
                  <a:lnTo>
                    <a:pt x="99357" y="353216"/>
                  </a:lnTo>
                  <a:lnTo>
                    <a:pt x="113581" y="404297"/>
                  </a:lnTo>
                  <a:lnTo>
                    <a:pt x="127811" y="455011"/>
                  </a:lnTo>
                  <a:lnTo>
                    <a:pt x="142045" y="505187"/>
                  </a:lnTo>
                  <a:lnTo>
                    <a:pt x="156285" y="554651"/>
                  </a:lnTo>
                  <a:lnTo>
                    <a:pt x="170528" y="603228"/>
                  </a:lnTo>
                  <a:lnTo>
                    <a:pt x="184776" y="650746"/>
                  </a:lnTo>
                  <a:lnTo>
                    <a:pt x="199025" y="697031"/>
                  </a:lnTo>
                  <a:lnTo>
                    <a:pt x="213278" y="741909"/>
                  </a:lnTo>
                  <a:lnTo>
                    <a:pt x="227532" y="785207"/>
                  </a:lnTo>
                  <a:lnTo>
                    <a:pt x="241787" y="826752"/>
                  </a:lnTo>
                  <a:lnTo>
                    <a:pt x="256042" y="866370"/>
                  </a:lnTo>
                  <a:lnTo>
                    <a:pt x="277426" y="922656"/>
                  </a:lnTo>
                  <a:lnTo>
                    <a:pt x="298809" y="975881"/>
                  </a:lnTo>
                  <a:lnTo>
                    <a:pt x="320193" y="1026279"/>
                  </a:lnTo>
                  <a:lnTo>
                    <a:pt x="341576" y="1074080"/>
                  </a:lnTo>
                  <a:lnTo>
                    <a:pt x="362960" y="1119519"/>
                  </a:lnTo>
                  <a:lnTo>
                    <a:pt x="384344" y="1162827"/>
                  </a:lnTo>
                  <a:lnTo>
                    <a:pt x="405727" y="1204236"/>
                  </a:lnTo>
                  <a:lnTo>
                    <a:pt x="427111" y="1243980"/>
                  </a:lnTo>
                  <a:lnTo>
                    <a:pt x="448494" y="1282290"/>
                  </a:lnTo>
                  <a:lnTo>
                    <a:pt x="469878" y="1319400"/>
                  </a:lnTo>
                  <a:lnTo>
                    <a:pt x="491262" y="1355541"/>
                  </a:lnTo>
                  <a:lnTo>
                    <a:pt x="512645" y="1390946"/>
                  </a:lnTo>
                  <a:lnTo>
                    <a:pt x="544721" y="1441450"/>
                  </a:lnTo>
                  <a:lnTo>
                    <a:pt x="576796" y="1487936"/>
                  </a:lnTo>
                  <a:lnTo>
                    <a:pt x="608871" y="1530880"/>
                  </a:lnTo>
                  <a:lnTo>
                    <a:pt x="640947" y="1570757"/>
                  </a:lnTo>
                  <a:lnTo>
                    <a:pt x="673022" y="1608044"/>
                  </a:lnTo>
                  <a:lnTo>
                    <a:pt x="705097" y="1643216"/>
                  </a:lnTo>
                  <a:lnTo>
                    <a:pt x="737173" y="1676749"/>
                  </a:lnTo>
                  <a:lnTo>
                    <a:pt x="769248" y="1709119"/>
                  </a:lnTo>
                  <a:lnTo>
                    <a:pt x="812015" y="1749406"/>
                  </a:lnTo>
                  <a:lnTo>
                    <a:pt x="854782" y="1785532"/>
                  </a:lnTo>
                  <a:lnTo>
                    <a:pt x="897550" y="1818180"/>
                  </a:lnTo>
                  <a:lnTo>
                    <a:pt x="940317" y="1848034"/>
                  </a:lnTo>
                  <a:lnTo>
                    <a:pt x="983084" y="1875780"/>
                  </a:lnTo>
                  <a:lnTo>
                    <a:pt x="1025851" y="1902100"/>
                  </a:lnTo>
                  <a:lnTo>
                    <a:pt x="1068618" y="1926535"/>
                  </a:lnTo>
                  <a:lnTo>
                    <a:pt x="1111385" y="1948447"/>
                  </a:lnTo>
                  <a:lnTo>
                    <a:pt x="1154152" y="1968249"/>
                  </a:lnTo>
                  <a:lnTo>
                    <a:pt x="1196920" y="1986356"/>
                  </a:lnTo>
                  <a:lnTo>
                    <a:pt x="1239687" y="2003185"/>
                  </a:lnTo>
                  <a:lnTo>
                    <a:pt x="1282454" y="2019149"/>
                  </a:lnTo>
                  <a:lnTo>
                    <a:pt x="1333775" y="2036742"/>
                  </a:lnTo>
                  <a:lnTo>
                    <a:pt x="1385095" y="2052203"/>
                  </a:lnTo>
                  <a:lnTo>
                    <a:pt x="1436416" y="2065967"/>
                  </a:lnTo>
                  <a:lnTo>
                    <a:pt x="1487736" y="2078468"/>
                  </a:lnTo>
                  <a:lnTo>
                    <a:pt x="1539057" y="2090142"/>
                  </a:lnTo>
                  <a:lnTo>
                    <a:pt x="1590378" y="2100813"/>
                  </a:lnTo>
                  <a:lnTo>
                    <a:pt x="1641698" y="2110190"/>
                  </a:lnTo>
                  <a:lnTo>
                    <a:pt x="1693018" y="2118539"/>
                  </a:lnTo>
                  <a:lnTo>
                    <a:pt x="1744339" y="2126121"/>
                  </a:lnTo>
                  <a:lnTo>
                    <a:pt x="1795659" y="2133202"/>
                  </a:lnTo>
                  <a:lnTo>
                    <a:pt x="1846980" y="2139674"/>
                  </a:lnTo>
                  <a:lnTo>
                    <a:pt x="1898300" y="2145362"/>
                  </a:lnTo>
                  <a:lnTo>
                    <a:pt x="1949621" y="2150426"/>
                  </a:lnTo>
                  <a:lnTo>
                    <a:pt x="2000941" y="2155026"/>
                  </a:lnTo>
                  <a:lnTo>
                    <a:pt x="2052262" y="2159320"/>
                  </a:lnTo>
                  <a:lnTo>
                    <a:pt x="2103583" y="2163246"/>
                  </a:lnTo>
                  <a:lnTo>
                    <a:pt x="2154903" y="2166695"/>
                  </a:lnTo>
                  <a:lnTo>
                    <a:pt x="2206224" y="2169766"/>
                  </a:lnTo>
                  <a:lnTo>
                    <a:pt x="2257544" y="2172555"/>
                  </a:lnTo>
                  <a:lnTo>
                    <a:pt x="2308865" y="2175160"/>
                  </a:lnTo>
                  <a:lnTo>
                    <a:pt x="2360186" y="2177541"/>
                  </a:lnTo>
                  <a:lnTo>
                    <a:pt x="2411506" y="2179633"/>
                  </a:lnTo>
                  <a:lnTo>
                    <a:pt x="2462827" y="2181496"/>
                  </a:lnTo>
                  <a:lnTo>
                    <a:pt x="2514147" y="2183188"/>
                  </a:lnTo>
                  <a:lnTo>
                    <a:pt x="2565468" y="2184768"/>
                  </a:lnTo>
                  <a:lnTo>
                    <a:pt x="2616789" y="2186212"/>
                  </a:lnTo>
                  <a:lnTo>
                    <a:pt x="2668109" y="2187481"/>
                  </a:lnTo>
                  <a:lnTo>
                    <a:pt x="2719430" y="2188611"/>
                  </a:lnTo>
                  <a:lnTo>
                    <a:pt x="2770750" y="2189638"/>
                  </a:lnTo>
                  <a:lnTo>
                    <a:pt x="2822071" y="2190596"/>
                  </a:lnTo>
                  <a:lnTo>
                    <a:pt x="2873392" y="2191472"/>
                  </a:lnTo>
                  <a:lnTo>
                    <a:pt x="2924712" y="2192241"/>
                  </a:lnTo>
                  <a:lnTo>
                    <a:pt x="2976033" y="2192927"/>
                  </a:lnTo>
                  <a:lnTo>
                    <a:pt x="3027353" y="2193549"/>
                  </a:lnTo>
                  <a:lnTo>
                    <a:pt x="3078674" y="2194130"/>
                  </a:lnTo>
                  <a:lnTo>
                    <a:pt x="3129995" y="2194648"/>
                  </a:lnTo>
                  <a:lnTo>
                    <a:pt x="3181315" y="2195088"/>
                  </a:lnTo>
                  <a:lnTo>
                    <a:pt x="3232636" y="2195483"/>
                  </a:lnTo>
                  <a:lnTo>
                    <a:pt x="3283956" y="2195868"/>
                  </a:lnTo>
                  <a:lnTo>
                    <a:pt x="3335277" y="2196274"/>
                  </a:lnTo>
                </a:path>
              </a:pathLst>
            </a:custGeom>
            <a:ln w="38099">
              <a:solidFill>
                <a:srgbClr val="CC615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5" name="object 45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550323" y="3183774"/>
              <a:ext cx="149629" cy="149629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808017" y="4048297"/>
              <a:ext cx="149629" cy="149629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2061556" y="4576156"/>
              <a:ext cx="149629" cy="149629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2319251" y="4892039"/>
              <a:ext cx="149629" cy="149629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2576945" y="5087388"/>
              <a:ext cx="149629" cy="149629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2834640" y="5203767"/>
              <a:ext cx="149629" cy="149629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3088177" y="5274425"/>
              <a:ext cx="149629" cy="149629"/>
            </a:xfrm>
            <a:prstGeom prst="rect">
              <a:avLst/>
            </a:prstGeom>
          </p:spPr>
        </p:pic>
        <p:pic>
          <p:nvPicPr>
            <p:cNvPr id="52" name="object 52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3345872" y="5315988"/>
              <a:ext cx="149629" cy="149629"/>
            </a:xfrm>
            <a:prstGeom prst="rect">
              <a:avLst/>
            </a:prstGeom>
          </p:spPr>
        </p:pic>
        <p:pic>
          <p:nvPicPr>
            <p:cNvPr id="53" name="object 53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3603567" y="5345083"/>
              <a:ext cx="149629" cy="149629"/>
            </a:xfrm>
            <a:prstGeom prst="rect">
              <a:avLst/>
            </a:prstGeom>
          </p:spPr>
        </p:pic>
        <p:pic>
          <p:nvPicPr>
            <p:cNvPr id="54" name="object 54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3861261" y="5357553"/>
              <a:ext cx="149629" cy="149629"/>
            </a:xfrm>
            <a:prstGeom prst="rect">
              <a:avLst/>
            </a:prstGeom>
          </p:spPr>
        </p:pic>
        <p:pic>
          <p:nvPicPr>
            <p:cNvPr id="55" name="object 55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4114800" y="5370020"/>
              <a:ext cx="149629" cy="149629"/>
            </a:xfrm>
            <a:prstGeom prst="rect">
              <a:avLst/>
            </a:prstGeom>
          </p:spPr>
        </p:pic>
        <p:pic>
          <p:nvPicPr>
            <p:cNvPr id="56" name="object 56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4372494" y="5374177"/>
              <a:ext cx="149629" cy="149629"/>
            </a:xfrm>
            <a:prstGeom prst="rect">
              <a:avLst/>
            </a:prstGeom>
          </p:spPr>
        </p:pic>
        <p:pic>
          <p:nvPicPr>
            <p:cNvPr id="57" name="object 57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4630188" y="5378334"/>
              <a:ext cx="149629" cy="149629"/>
            </a:xfrm>
            <a:prstGeom prst="rect">
              <a:avLst/>
            </a:prstGeom>
          </p:spPr>
        </p:pic>
        <p:pic>
          <p:nvPicPr>
            <p:cNvPr id="58" name="object 58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4883726" y="5378334"/>
              <a:ext cx="149629" cy="149629"/>
            </a:xfrm>
            <a:prstGeom prst="rect">
              <a:avLst/>
            </a:prstGeom>
          </p:spPr>
        </p:pic>
      </p:grpSp>
      <p:sp>
        <p:nvSpPr>
          <p:cNvPr id="59" name="object 59"/>
          <p:cNvSpPr txBox="1"/>
          <p:nvPr/>
        </p:nvSpPr>
        <p:spPr>
          <a:xfrm>
            <a:off x="1301117" y="5370041"/>
            <a:ext cx="90170" cy="166710"/>
          </a:xfrm>
          <a:prstGeom prst="rect">
            <a:avLst/>
          </a:prstGeom>
        </p:spPr>
        <p:txBody>
          <a:bodyPr vert="horz" wrap="square" lIns="0" tIns="12695" rIns="0" bIns="0" rtlCol="0">
            <a:spAutoFit/>
          </a:bodyPr>
          <a:lstStyle/>
          <a:p>
            <a:pPr marL="12695">
              <a:spcBef>
                <a:spcPts val="100"/>
              </a:spcBef>
            </a:pPr>
            <a:r>
              <a:rPr sz="1000" dirty="0">
                <a:latin typeface="Calibri"/>
                <a:cs typeface="Calibri"/>
              </a:rPr>
              <a:t>0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1205065" y="5007636"/>
            <a:ext cx="186055" cy="166710"/>
          </a:xfrm>
          <a:prstGeom prst="rect">
            <a:avLst/>
          </a:prstGeom>
        </p:spPr>
        <p:txBody>
          <a:bodyPr vert="horz" wrap="square" lIns="0" tIns="12695" rIns="0" bIns="0" rtlCol="0">
            <a:spAutoFit/>
          </a:bodyPr>
          <a:lstStyle/>
          <a:p>
            <a:pPr marL="12695">
              <a:spcBef>
                <a:spcPts val="100"/>
              </a:spcBef>
            </a:pPr>
            <a:r>
              <a:rPr sz="1000" dirty="0">
                <a:latin typeface="Calibri"/>
                <a:cs typeface="Calibri"/>
              </a:rPr>
              <a:t>0,1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1200389" y="4645235"/>
            <a:ext cx="186055" cy="166710"/>
          </a:xfrm>
          <a:prstGeom prst="rect">
            <a:avLst/>
          </a:prstGeom>
        </p:spPr>
        <p:txBody>
          <a:bodyPr vert="horz" wrap="square" lIns="0" tIns="12695" rIns="0" bIns="0" rtlCol="0">
            <a:spAutoFit/>
          </a:bodyPr>
          <a:lstStyle/>
          <a:p>
            <a:pPr marL="12695">
              <a:spcBef>
                <a:spcPts val="100"/>
              </a:spcBef>
            </a:pPr>
            <a:r>
              <a:rPr sz="1000" dirty="0">
                <a:latin typeface="Calibri"/>
                <a:cs typeface="Calibri"/>
              </a:rPr>
              <a:t>0,2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1200389" y="4282828"/>
            <a:ext cx="186055" cy="166710"/>
          </a:xfrm>
          <a:prstGeom prst="rect">
            <a:avLst/>
          </a:prstGeom>
        </p:spPr>
        <p:txBody>
          <a:bodyPr vert="horz" wrap="square" lIns="0" tIns="12695" rIns="0" bIns="0" rtlCol="0">
            <a:spAutoFit/>
          </a:bodyPr>
          <a:lstStyle/>
          <a:p>
            <a:pPr marL="12695">
              <a:spcBef>
                <a:spcPts val="100"/>
              </a:spcBef>
            </a:pPr>
            <a:r>
              <a:rPr sz="1000" dirty="0">
                <a:latin typeface="Calibri"/>
                <a:cs typeface="Calibri"/>
              </a:rPr>
              <a:t>0,3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1200389" y="3920426"/>
            <a:ext cx="186055" cy="166710"/>
          </a:xfrm>
          <a:prstGeom prst="rect">
            <a:avLst/>
          </a:prstGeom>
        </p:spPr>
        <p:txBody>
          <a:bodyPr vert="horz" wrap="square" lIns="0" tIns="12695" rIns="0" bIns="0" rtlCol="0">
            <a:spAutoFit/>
          </a:bodyPr>
          <a:lstStyle/>
          <a:p>
            <a:pPr marL="12695">
              <a:spcBef>
                <a:spcPts val="100"/>
              </a:spcBef>
            </a:pPr>
            <a:r>
              <a:rPr sz="1000" dirty="0">
                <a:latin typeface="Calibri"/>
                <a:cs typeface="Calibri"/>
              </a:rPr>
              <a:t>0,4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1205065" y="3558020"/>
            <a:ext cx="186055" cy="166710"/>
          </a:xfrm>
          <a:prstGeom prst="rect">
            <a:avLst/>
          </a:prstGeom>
        </p:spPr>
        <p:txBody>
          <a:bodyPr vert="horz" wrap="square" lIns="0" tIns="12695" rIns="0" bIns="0" rtlCol="0">
            <a:spAutoFit/>
          </a:bodyPr>
          <a:lstStyle/>
          <a:p>
            <a:pPr marL="12695">
              <a:spcBef>
                <a:spcPts val="100"/>
              </a:spcBef>
            </a:pPr>
            <a:r>
              <a:rPr sz="1000" dirty="0">
                <a:latin typeface="Calibri"/>
                <a:cs typeface="Calibri"/>
              </a:rPr>
              <a:t>0,5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1200389" y="3195618"/>
            <a:ext cx="186055" cy="166710"/>
          </a:xfrm>
          <a:prstGeom prst="rect">
            <a:avLst/>
          </a:prstGeom>
        </p:spPr>
        <p:txBody>
          <a:bodyPr vert="horz" wrap="square" lIns="0" tIns="12695" rIns="0" bIns="0" rtlCol="0">
            <a:spAutoFit/>
          </a:bodyPr>
          <a:lstStyle/>
          <a:p>
            <a:pPr marL="12695">
              <a:spcBef>
                <a:spcPts val="100"/>
              </a:spcBef>
            </a:pPr>
            <a:r>
              <a:rPr sz="1000" dirty="0">
                <a:latin typeface="Calibri"/>
                <a:cs typeface="Calibri"/>
              </a:rPr>
              <a:t>0,6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1205065" y="2833212"/>
            <a:ext cx="186055" cy="166710"/>
          </a:xfrm>
          <a:prstGeom prst="rect">
            <a:avLst/>
          </a:prstGeom>
        </p:spPr>
        <p:txBody>
          <a:bodyPr vert="horz" wrap="square" lIns="0" tIns="12695" rIns="0" bIns="0" rtlCol="0">
            <a:spAutoFit/>
          </a:bodyPr>
          <a:lstStyle/>
          <a:p>
            <a:pPr marL="12695">
              <a:spcBef>
                <a:spcPts val="100"/>
              </a:spcBef>
            </a:pPr>
            <a:r>
              <a:rPr sz="1000" dirty="0">
                <a:latin typeface="Calibri"/>
                <a:cs typeface="Calibri"/>
              </a:rPr>
              <a:t>0,7</a:t>
            </a:r>
            <a:endParaRPr sz="1000">
              <a:latin typeface="Calibri"/>
              <a:cs typeface="Calibri"/>
            </a:endParaRPr>
          </a:p>
        </p:txBody>
      </p:sp>
      <p:pic>
        <p:nvPicPr>
          <p:cNvPr id="67" name="object 67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2664228" y="5860476"/>
            <a:ext cx="266007" cy="91439"/>
          </a:xfrm>
          <a:prstGeom prst="rect">
            <a:avLst/>
          </a:prstGeom>
        </p:spPr>
      </p:pic>
      <p:sp>
        <p:nvSpPr>
          <p:cNvPr id="68" name="object 68"/>
          <p:cNvSpPr txBox="1"/>
          <p:nvPr/>
        </p:nvSpPr>
        <p:spPr>
          <a:xfrm>
            <a:off x="1531609" y="5526844"/>
            <a:ext cx="3473450" cy="443706"/>
          </a:xfrm>
          <a:prstGeom prst="rect">
            <a:avLst/>
          </a:prstGeom>
        </p:spPr>
        <p:txBody>
          <a:bodyPr vert="horz" wrap="square" lIns="0" tIns="12695" rIns="0" bIns="0" rtlCol="0">
            <a:spAutoFit/>
          </a:bodyPr>
          <a:lstStyle/>
          <a:p>
            <a:pPr marL="12695">
              <a:spcBef>
                <a:spcPts val="100"/>
              </a:spcBef>
              <a:tabLst>
                <a:tab pos="316742" algn="l"/>
                <a:tab pos="525575" algn="l"/>
                <a:tab pos="828986" algn="l"/>
                <a:tab pos="1037822" algn="l"/>
                <a:tab pos="1341870" algn="l"/>
                <a:tab pos="1551337" algn="l"/>
                <a:tab pos="1854748" algn="l"/>
                <a:tab pos="2064218" algn="l"/>
                <a:tab pos="2368898" algn="l"/>
                <a:tab pos="2577096" algn="l"/>
                <a:tab pos="2881144" algn="l"/>
                <a:tab pos="3089980" algn="l"/>
                <a:tab pos="3394657" algn="l"/>
              </a:tabLst>
            </a:pPr>
            <a:r>
              <a:rPr sz="1000" dirty="0">
                <a:latin typeface="Calibri"/>
                <a:cs typeface="Calibri"/>
              </a:rPr>
              <a:t>0,5	1	1,5	2	2,5	3	3,5	4	4,5	5	5,5	6	6,5	7</a:t>
            </a:r>
            <a:endParaRPr sz="1000">
              <a:latin typeface="Calibri"/>
              <a:cs typeface="Calibri"/>
            </a:endParaRPr>
          </a:p>
          <a:p>
            <a:pPr>
              <a:spcBef>
                <a:spcPts val="40"/>
              </a:spcBef>
            </a:pPr>
            <a:endParaRPr sz="800">
              <a:latin typeface="Calibri"/>
              <a:cs typeface="Calibri"/>
            </a:endParaRPr>
          </a:p>
          <a:p>
            <a:pPr marL="1410419"/>
            <a:r>
              <a:rPr sz="1000" dirty="0">
                <a:latin typeface="Calibri"/>
                <a:cs typeface="Calibri"/>
              </a:rPr>
              <a:t>Empirical</a:t>
            </a:r>
            <a:r>
              <a:rPr sz="1000" spc="-44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Histogram</a:t>
            </a:r>
            <a:endParaRPr sz="1000">
              <a:latin typeface="Calibri"/>
              <a:cs typeface="Calibri"/>
            </a:endParaRPr>
          </a:p>
        </p:txBody>
      </p:sp>
      <p:grpSp>
        <p:nvGrpSpPr>
          <p:cNvPr id="69" name="object 69"/>
          <p:cNvGrpSpPr/>
          <p:nvPr/>
        </p:nvGrpSpPr>
        <p:grpSpPr>
          <a:xfrm>
            <a:off x="5714998" y="3092333"/>
            <a:ext cx="3822700" cy="2573020"/>
            <a:chOff x="5714998" y="3092333"/>
            <a:chExt cx="3822700" cy="2573020"/>
          </a:xfrm>
        </p:grpSpPr>
        <p:sp>
          <p:nvSpPr>
            <p:cNvPr id="70" name="object 70"/>
            <p:cNvSpPr/>
            <p:nvPr/>
          </p:nvSpPr>
          <p:spPr>
            <a:xfrm>
              <a:off x="5714998" y="3859436"/>
              <a:ext cx="3822700" cy="1271905"/>
            </a:xfrm>
            <a:custGeom>
              <a:avLst/>
              <a:gdLst/>
              <a:ahLst/>
              <a:cxnLst/>
              <a:rect l="l" t="t" r="r" b="b"/>
              <a:pathLst>
                <a:path w="3822700" h="1271904">
                  <a:moveTo>
                    <a:pt x="0" y="1271847"/>
                  </a:moveTo>
                  <a:lnTo>
                    <a:pt x="3822701" y="1271847"/>
                  </a:lnTo>
                </a:path>
                <a:path w="3822700" h="1271904">
                  <a:moveTo>
                    <a:pt x="0" y="847898"/>
                  </a:moveTo>
                  <a:lnTo>
                    <a:pt x="3822701" y="847898"/>
                  </a:lnTo>
                </a:path>
                <a:path w="3822700" h="1271904">
                  <a:moveTo>
                    <a:pt x="0" y="423948"/>
                  </a:moveTo>
                  <a:lnTo>
                    <a:pt x="3822701" y="423948"/>
                  </a:lnTo>
                </a:path>
                <a:path w="3822700" h="1271904">
                  <a:moveTo>
                    <a:pt x="0" y="0"/>
                  </a:moveTo>
                  <a:lnTo>
                    <a:pt x="3822701" y="0"/>
                  </a:lnTo>
                </a:path>
              </a:pathLst>
            </a:custGeom>
            <a:ln w="9524">
              <a:solidFill>
                <a:srgbClr val="98989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1" name="object 71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5752406" y="3541221"/>
              <a:ext cx="311727" cy="2019993"/>
            </a:xfrm>
            <a:prstGeom prst="rect">
              <a:avLst/>
            </a:prstGeom>
          </p:spPr>
        </p:pic>
        <p:pic>
          <p:nvPicPr>
            <p:cNvPr id="72" name="object 72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6134791" y="4547061"/>
              <a:ext cx="311727" cy="1014152"/>
            </a:xfrm>
            <a:prstGeom prst="rect">
              <a:avLst/>
            </a:prstGeom>
          </p:spPr>
        </p:pic>
        <p:pic>
          <p:nvPicPr>
            <p:cNvPr id="73" name="object 73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6517177" y="5020886"/>
              <a:ext cx="311727" cy="540327"/>
            </a:xfrm>
            <a:prstGeom prst="rect">
              <a:avLst/>
            </a:prstGeom>
          </p:spPr>
        </p:pic>
        <p:pic>
          <p:nvPicPr>
            <p:cNvPr id="74" name="object 74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6899563" y="5232861"/>
              <a:ext cx="307570" cy="328352"/>
            </a:xfrm>
            <a:prstGeom prst="rect">
              <a:avLst/>
            </a:prstGeom>
          </p:spPr>
        </p:pic>
        <p:pic>
          <p:nvPicPr>
            <p:cNvPr id="75" name="object 75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7281948" y="5291050"/>
              <a:ext cx="307570" cy="270163"/>
            </a:xfrm>
            <a:prstGeom prst="rect">
              <a:avLst/>
            </a:prstGeom>
          </p:spPr>
        </p:pic>
        <p:pic>
          <p:nvPicPr>
            <p:cNvPr id="76" name="object 76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7664332" y="5428210"/>
              <a:ext cx="307570" cy="133003"/>
            </a:xfrm>
            <a:prstGeom prst="rect">
              <a:avLst/>
            </a:prstGeom>
          </p:spPr>
        </p:pic>
        <p:pic>
          <p:nvPicPr>
            <p:cNvPr id="77" name="object 77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8046719" y="5469774"/>
              <a:ext cx="307570" cy="91440"/>
            </a:xfrm>
            <a:prstGeom prst="rect">
              <a:avLst/>
            </a:prstGeom>
          </p:spPr>
        </p:pic>
        <p:pic>
          <p:nvPicPr>
            <p:cNvPr id="78" name="object 78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5789814" y="3553691"/>
              <a:ext cx="236912" cy="2007523"/>
            </a:xfrm>
            <a:prstGeom prst="rect">
              <a:avLst/>
            </a:prstGeom>
          </p:spPr>
        </p:pic>
        <p:pic>
          <p:nvPicPr>
            <p:cNvPr id="79" name="object 79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8429105" y="5511337"/>
              <a:ext cx="307570" cy="49876"/>
            </a:xfrm>
            <a:prstGeom prst="rect">
              <a:avLst/>
            </a:prstGeom>
          </p:spPr>
        </p:pic>
        <p:pic>
          <p:nvPicPr>
            <p:cNvPr id="80" name="object 80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6172198" y="4559530"/>
              <a:ext cx="236912" cy="1001683"/>
            </a:xfrm>
            <a:prstGeom prst="rect">
              <a:avLst/>
            </a:prstGeom>
          </p:spPr>
        </p:pic>
        <p:pic>
          <p:nvPicPr>
            <p:cNvPr id="81" name="object 81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8811491" y="5494712"/>
              <a:ext cx="307570" cy="66502"/>
            </a:xfrm>
            <a:prstGeom prst="rect">
              <a:avLst/>
            </a:prstGeom>
          </p:spPr>
        </p:pic>
        <p:pic>
          <p:nvPicPr>
            <p:cNvPr id="82" name="object 82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6554584" y="5033356"/>
              <a:ext cx="236912" cy="527858"/>
            </a:xfrm>
            <a:prstGeom prst="rect">
              <a:avLst/>
            </a:prstGeom>
          </p:spPr>
        </p:pic>
        <p:pic>
          <p:nvPicPr>
            <p:cNvPr id="83" name="object 83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9189719" y="5519650"/>
              <a:ext cx="311727" cy="41563"/>
            </a:xfrm>
            <a:prstGeom prst="rect">
              <a:avLst/>
            </a:prstGeom>
          </p:spPr>
        </p:pic>
        <p:pic>
          <p:nvPicPr>
            <p:cNvPr id="84" name="object 84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6932814" y="5245330"/>
              <a:ext cx="241068" cy="315883"/>
            </a:xfrm>
            <a:prstGeom prst="rect">
              <a:avLst/>
            </a:prstGeom>
          </p:spPr>
        </p:pic>
        <p:pic>
          <p:nvPicPr>
            <p:cNvPr id="85" name="object 85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7315198" y="5303519"/>
              <a:ext cx="241068" cy="257694"/>
            </a:xfrm>
            <a:prstGeom prst="rect">
              <a:avLst/>
            </a:prstGeom>
          </p:spPr>
        </p:pic>
        <p:pic>
          <p:nvPicPr>
            <p:cNvPr id="86" name="object 86"/>
            <p:cNvPicPr/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7697584" y="5440679"/>
              <a:ext cx="241068" cy="120534"/>
            </a:xfrm>
            <a:prstGeom prst="rect">
              <a:avLst/>
            </a:prstGeom>
          </p:spPr>
        </p:pic>
        <p:pic>
          <p:nvPicPr>
            <p:cNvPr id="87" name="object 87"/>
            <p:cNvPicPr/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8079969" y="5482243"/>
              <a:ext cx="241068" cy="78970"/>
            </a:xfrm>
            <a:prstGeom prst="rect">
              <a:avLst/>
            </a:prstGeom>
          </p:spPr>
        </p:pic>
        <p:sp>
          <p:nvSpPr>
            <p:cNvPr id="88" name="object 88"/>
            <p:cNvSpPr/>
            <p:nvPr/>
          </p:nvSpPr>
          <p:spPr>
            <a:xfrm>
              <a:off x="5716885" y="5548421"/>
              <a:ext cx="3821429" cy="5080"/>
            </a:xfrm>
            <a:custGeom>
              <a:avLst/>
              <a:gdLst/>
              <a:ahLst/>
              <a:cxnLst/>
              <a:rect l="l" t="t" r="r" b="b"/>
              <a:pathLst>
                <a:path w="3821429" h="5079">
                  <a:moveTo>
                    <a:pt x="0" y="0"/>
                  </a:moveTo>
                  <a:lnTo>
                    <a:pt x="3820813" y="0"/>
                  </a:lnTo>
                </a:path>
                <a:path w="3821429" h="5079">
                  <a:moveTo>
                    <a:pt x="0" y="4762"/>
                  </a:moveTo>
                  <a:lnTo>
                    <a:pt x="3820813" y="4762"/>
                  </a:lnTo>
                </a:path>
              </a:pathLst>
            </a:custGeom>
            <a:ln w="3175">
              <a:solidFill>
                <a:srgbClr val="98989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9" name="object 89"/>
            <p:cNvPicPr/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6184668" y="4131425"/>
              <a:ext cx="207818" cy="207818"/>
            </a:xfrm>
            <a:prstGeom prst="rect">
              <a:avLst/>
            </a:prstGeom>
          </p:spPr>
        </p:pic>
        <p:pic>
          <p:nvPicPr>
            <p:cNvPr id="90" name="object 90"/>
            <p:cNvPicPr/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6567054" y="4717472"/>
              <a:ext cx="207818" cy="207818"/>
            </a:xfrm>
            <a:prstGeom prst="rect">
              <a:avLst/>
            </a:prstGeom>
          </p:spPr>
        </p:pic>
        <p:pic>
          <p:nvPicPr>
            <p:cNvPr id="91" name="object 91"/>
            <p:cNvPicPr/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6949439" y="5045825"/>
              <a:ext cx="207818" cy="207818"/>
            </a:xfrm>
            <a:prstGeom prst="rect">
              <a:avLst/>
            </a:prstGeom>
          </p:spPr>
        </p:pic>
        <p:pic>
          <p:nvPicPr>
            <p:cNvPr id="92" name="object 92"/>
            <p:cNvPicPr/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7331825" y="5232861"/>
              <a:ext cx="207818" cy="207818"/>
            </a:xfrm>
            <a:prstGeom prst="rect">
              <a:avLst/>
            </a:prstGeom>
          </p:spPr>
        </p:pic>
        <p:pic>
          <p:nvPicPr>
            <p:cNvPr id="93" name="object 93"/>
            <p:cNvPicPr/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7714210" y="5336770"/>
              <a:ext cx="207818" cy="207818"/>
            </a:xfrm>
            <a:prstGeom prst="rect">
              <a:avLst/>
            </a:prstGeom>
          </p:spPr>
        </p:pic>
        <p:pic>
          <p:nvPicPr>
            <p:cNvPr id="94" name="object 94"/>
            <p:cNvPicPr/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8096595" y="5394959"/>
              <a:ext cx="207818" cy="207818"/>
            </a:xfrm>
            <a:prstGeom prst="rect">
              <a:avLst/>
            </a:prstGeom>
          </p:spPr>
        </p:pic>
        <p:pic>
          <p:nvPicPr>
            <p:cNvPr id="95" name="object 95"/>
            <p:cNvPicPr/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8478982" y="5428210"/>
              <a:ext cx="207818" cy="207818"/>
            </a:xfrm>
            <a:prstGeom prst="rect">
              <a:avLst/>
            </a:prstGeom>
          </p:spPr>
        </p:pic>
        <p:pic>
          <p:nvPicPr>
            <p:cNvPr id="96" name="object 96"/>
            <p:cNvPicPr/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8861366" y="5448992"/>
              <a:ext cx="207818" cy="207818"/>
            </a:xfrm>
            <a:prstGeom prst="rect">
              <a:avLst/>
            </a:prstGeom>
          </p:spPr>
        </p:pic>
        <p:pic>
          <p:nvPicPr>
            <p:cNvPr id="97" name="object 97"/>
            <p:cNvPicPr/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9243752" y="5457305"/>
              <a:ext cx="207818" cy="207818"/>
            </a:xfrm>
            <a:prstGeom prst="rect">
              <a:avLst/>
            </a:prstGeom>
          </p:spPr>
        </p:pic>
        <p:sp>
          <p:nvSpPr>
            <p:cNvPr id="98" name="object 98"/>
            <p:cNvSpPr/>
            <p:nvPr/>
          </p:nvSpPr>
          <p:spPr>
            <a:xfrm>
              <a:off x="5714998" y="3435487"/>
              <a:ext cx="3822700" cy="0"/>
            </a:xfrm>
            <a:custGeom>
              <a:avLst/>
              <a:gdLst/>
              <a:ahLst/>
              <a:cxnLst/>
              <a:rect l="l" t="t" r="r" b="b"/>
              <a:pathLst>
                <a:path w="3822700">
                  <a:moveTo>
                    <a:pt x="0" y="0"/>
                  </a:moveTo>
                  <a:lnTo>
                    <a:pt x="3822701" y="0"/>
                  </a:lnTo>
                </a:path>
              </a:pathLst>
            </a:custGeom>
            <a:ln w="9524">
              <a:solidFill>
                <a:srgbClr val="98989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9" name="object 99"/>
            <p:cNvPicPr/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5802283" y="3092333"/>
              <a:ext cx="207818" cy="207818"/>
            </a:xfrm>
            <a:prstGeom prst="rect">
              <a:avLst/>
            </a:prstGeom>
          </p:spPr>
        </p:pic>
        <p:sp>
          <p:nvSpPr>
            <p:cNvPr id="100" name="object 100"/>
            <p:cNvSpPr/>
            <p:nvPr/>
          </p:nvSpPr>
          <p:spPr>
            <a:xfrm>
              <a:off x="5906191" y="3173636"/>
              <a:ext cx="2294890" cy="2303145"/>
            </a:xfrm>
            <a:custGeom>
              <a:avLst/>
              <a:gdLst/>
              <a:ahLst/>
              <a:cxnLst/>
              <a:rect l="l" t="t" r="r" b="b"/>
              <a:pathLst>
                <a:path w="2294890" h="2303145">
                  <a:moveTo>
                    <a:pt x="0" y="0"/>
                  </a:moveTo>
                  <a:lnTo>
                    <a:pt x="382386" y="1039090"/>
                  </a:lnTo>
                </a:path>
                <a:path w="2294890" h="2303145">
                  <a:moveTo>
                    <a:pt x="382386" y="1039090"/>
                  </a:moveTo>
                  <a:lnTo>
                    <a:pt x="764771" y="1625138"/>
                  </a:lnTo>
                </a:path>
                <a:path w="2294890" h="2303145">
                  <a:moveTo>
                    <a:pt x="764771" y="1625138"/>
                  </a:moveTo>
                  <a:lnTo>
                    <a:pt x="1147156" y="1953490"/>
                  </a:lnTo>
                </a:path>
                <a:path w="2294890" h="2303145">
                  <a:moveTo>
                    <a:pt x="1147156" y="1953490"/>
                  </a:moveTo>
                  <a:lnTo>
                    <a:pt x="1529542" y="2140527"/>
                  </a:lnTo>
                </a:path>
                <a:path w="2294890" h="2303145">
                  <a:moveTo>
                    <a:pt x="1529542" y="2140527"/>
                  </a:moveTo>
                  <a:lnTo>
                    <a:pt x="1911927" y="2244436"/>
                  </a:lnTo>
                </a:path>
                <a:path w="2294890" h="2303145">
                  <a:moveTo>
                    <a:pt x="1911927" y="2244436"/>
                  </a:moveTo>
                  <a:lnTo>
                    <a:pt x="2294313" y="2302625"/>
                  </a:lnTo>
                </a:path>
              </a:pathLst>
            </a:custGeom>
            <a:ln w="38099">
              <a:solidFill>
                <a:srgbClr val="CC615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8200504" y="5476262"/>
              <a:ext cx="382905" cy="33655"/>
            </a:xfrm>
            <a:custGeom>
              <a:avLst/>
              <a:gdLst/>
              <a:ahLst/>
              <a:cxnLst/>
              <a:rect l="l" t="t" r="r" b="b"/>
              <a:pathLst>
                <a:path w="382904" h="33654">
                  <a:moveTo>
                    <a:pt x="-19049" y="16625"/>
                  </a:moveTo>
                  <a:lnTo>
                    <a:pt x="401434" y="16625"/>
                  </a:lnTo>
                </a:path>
              </a:pathLst>
            </a:custGeom>
            <a:ln w="71350">
              <a:solidFill>
                <a:srgbClr val="CC615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8582889" y="5509513"/>
              <a:ext cx="382905" cy="20955"/>
            </a:xfrm>
            <a:custGeom>
              <a:avLst/>
              <a:gdLst/>
              <a:ahLst/>
              <a:cxnLst/>
              <a:rect l="l" t="t" r="r" b="b"/>
              <a:pathLst>
                <a:path w="382904" h="20954">
                  <a:moveTo>
                    <a:pt x="-19049" y="10390"/>
                  </a:moveTo>
                  <a:lnTo>
                    <a:pt x="401435" y="10390"/>
                  </a:lnTo>
                </a:path>
              </a:pathLst>
            </a:custGeom>
            <a:ln w="58881">
              <a:solidFill>
                <a:srgbClr val="CC615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8965275" y="5530295"/>
              <a:ext cx="381635" cy="8890"/>
            </a:xfrm>
            <a:custGeom>
              <a:avLst/>
              <a:gdLst/>
              <a:ahLst/>
              <a:cxnLst/>
              <a:rect l="l" t="t" r="r" b="b"/>
              <a:pathLst>
                <a:path w="381634" h="8889">
                  <a:moveTo>
                    <a:pt x="-19049" y="4155"/>
                  </a:moveTo>
                  <a:lnTo>
                    <a:pt x="400432" y="4155"/>
                  </a:lnTo>
                </a:path>
              </a:pathLst>
            </a:custGeom>
            <a:ln w="46411">
              <a:solidFill>
                <a:srgbClr val="CC615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4" name="object 104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5831377" y="3100647"/>
              <a:ext cx="149629" cy="145472"/>
            </a:xfrm>
            <a:prstGeom prst="rect">
              <a:avLst/>
            </a:prstGeom>
          </p:spPr>
        </p:pic>
        <p:pic>
          <p:nvPicPr>
            <p:cNvPr id="105" name="object 105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6213763" y="4139738"/>
              <a:ext cx="149629" cy="145472"/>
            </a:xfrm>
            <a:prstGeom prst="rect">
              <a:avLst/>
            </a:prstGeom>
          </p:spPr>
        </p:pic>
        <p:pic>
          <p:nvPicPr>
            <p:cNvPr id="106" name="object 106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6596148" y="4725784"/>
              <a:ext cx="149629" cy="145472"/>
            </a:xfrm>
            <a:prstGeom prst="rect">
              <a:avLst/>
            </a:prstGeom>
          </p:spPr>
        </p:pic>
        <p:pic>
          <p:nvPicPr>
            <p:cNvPr id="107" name="object 107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6978534" y="5054138"/>
              <a:ext cx="149629" cy="145472"/>
            </a:xfrm>
            <a:prstGeom prst="rect">
              <a:avLst/>
            </a:prstGeom>
          </p:spPr>
        </p:pic>
        <p:pic>
          <p:nvPicPr>
            <p:cNvPr id="108" name="object 108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7360919" y="5241173"/>
              <a:ext cx="149629" cy="145472"/>
            </a:xfrm>
            <a:prstGeom prst="rect">
              <a:avLst/>
            </a:prstGeom>
          </p:spPr>
        </p:pic>
        <p:pic>
          <p:nvPicPr>
            <p:cNvPr id="109" name="object 109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7743304" y="5345084"/>
              <a:ext cx="149629" cy="145472"/>
            </a:xfrm>
            <a:prstGeom prst="rect">
              <a:avLst/>
            </a:prstGeom>
          </p:spPr>
        </p:pic>
        <p:pic>
          <p:nvPicPr>
            <p:cNvPr id="110" name="object 110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8125691" y="5403272"/>
              <a:ext cx="149629" cy="145472"/>
            </a:xfrm>
            <a:prstGeom prst="rect">
              <a:avLst/>
            </a:prstGeom>
          </p:spPr>
        </p:pic>
        <p:pic>
          <p:nvPicPr>
            <p:cNvPr id="111" name="object 111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8508075" y="5436523"/>
              <a:ext cx="149629" cy="145472"/>
            </a:xfrm>
            <a:prstGeom prst="rect">
              <a:avLst/>
            </a:prstGeom>
          </p:spPr>
        </p:pic>
        <p:pic>
          <p:nvPicPr>
            <p:cNvPr id="112" name="object 112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8890460" y="5457304"/>
              <a:ext cx="149629" cy="145472"/>
            </a:xfrm>
            <a:prstGeom prst="rect">
              <a:avLst/>
            </a:prstGeom>
          </p:spPr>
        </p:pic>
        <p:pic>
          <p:nvPicPr>
            <p:cNvPr id="113" name="object 113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9272846" y="5465618"/>
              <a:ext cx="149629" cy="145472"/>
            </a:xfrm>
            <a:prstGeom prst="rect">
              <a:avLst/>
            </a:prstGeom>
          </p:spPr>
        </p:pic>
      </p:grpSp>
      <p:sp>
        <p:nvSpPr>
          <p:cNvPr id="114" name="object 114"/>
          <p:cNvSpPr/>
          <p:nvPr/>
        </p:nvSpPr>
        <p:spPr>
          <a:xfrm>
            <a:off x="5714998" y="3015695"/>
            <a:ext cx="3822700" cy="0"/>
          </a:xfrm>
          <a:custGeom>
            <a:avLst/>
            <a:gdLst/>
            <a:ahLst/>
            <a:cxnLst/>
            <a:rect l="l" t="t" r="r" b="b"/>
            <a:pathLst>
              <a:path w="3822700">
                <a:moveTo>
                  <a:pt x="0" y="0"/>
                </a:moveTo>
                <a:lnTo>
                  <a:pt x="3822701" y="0"/>
                </a:lnTo>
              </a:path>
            </a:pathLst>
          </a:custGeom>
          <a:ln w="9524">
            <a:solidFill>
              <a:srgbClr val="9898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 txBox="1"/>
          <p:nvPr/>
        </p:nvSpPr>
        <p:spPr>
          <a:xfrm>
            <a:off x="5522019" y="5463360"/>
            <a:ext cx="90170" cy="166710"/>
          </a:xfrm>
          <a:prstGeom prst="rect">
            <a:avLst/>
          </a:prstGeom>
        </p:spPr>
        <p:txBody>
          <a:bodyPr vert="horz" wrap="square" lIns="0" tIns="12695" rIns="0" bIns="0" rtlCol="0">
            <a:spAutoFit/>
          </a:bodyPr>
          <a:lstStyle/>
          <a:p>
            <a:pPr marL="12695">
              <a:spcBef>
                <a:spcPts val="100"/>
              </a:spcBef>
            </a:pPr>
            <a:r>
              <a:rPr sz="1000" dirty="0">
                <a:latin typeface="Calibri"/>
                <a:cs typeface="Calibri"/>
              </a:rPr>
              <a:t>0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16" name="object 116"/>
          <p:cNvSpPr txBox="1"/>
          <p:nvPr/>
        </p:nvSpPr>
        <p:spPr>
          <a:xfrm>
            <a:off x="5425964" y="5040406"/>
            <a:ext cx="186055" cy="166710"/>
          </a:xfrm>
          <a:prstGeom prst="rect">
            <a:avLst/>
          </a:prstGeom>
        </p:spPr>
        <p:txBody>
          <a:bodyPr vert="horz" wrap="square" lIns="0" tIns="12695" rIns="0" bIns="0" rtlCol="0">
            <a:spAutoFit/>
          </a:bodyPr>
          <a:lstStyle/>
          <a:p>
            <a:pPr marL="12695">
              <a:spcBef>
                <a:spcPts val="100"/>
              </a:spcBef>
            </a:pPr>
            <a:r>
              <a:rPr sz="1000" dirty="0">
                <a:latin typeface="Calibri"/>
                <a:cs typeface="Calibri"/>
              </a:rPr>
              <a:t>0,1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17" name="object 117"/>
          <p:cNvSpPr txBox="1"/>
          <p:nvPr/>
        </p:nvSpPr>
        <p:spPr>
          <a:xfrm>
            <a:off x="5421288" y="4617454"/>
            <a:ext cx="186055" cy="166710"/>
          </a:xfrm>
          <a:prstGeom prst="rect">
            <a:avLst/>
          </a:prstGeom>
        </p:spPr>
        <p:txBody>
          <a:bodyPr vert="horz" wrap="square" lIns="0" tIns="12695" rIns="0" bIns="0" rtlCol="0">
            <a:spAutoFit/>
          </a:bodyPr>
          <a:lstStyle/>
          <a:p>
            <a:pPr marL="12695">
              <a:spcBef>
                <a:spcPts val="100"/>
              </a:spcBef>
            </a:pPr>
            <a:r>
              <a:rPr sz="1000" dirty="0">
                <a:latin typeface="Calibri"/>
                <a:cs typeface="Calibri"/>
              </a:rPr>
              <a:t>0,2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18" name="object 118"/>
          <p:cNvSpPr txBox="1"/>
          <p:nvPr/>
        </p:nvSpPr>
        <p:spPr>
          <a:xfrm>
            <a:off x="5421288" y="4194500"/>
            <a:ext cx="186055" cy="166710"/>
          </a:xfrm>
          <a:prstGeom prst="rect">
            <a:avLst/>
          </a:prstGeom>
        </p:spPr>
        <p:txBody>
          <a:bodyPr vert="horz" wrap="square" lIns="0" tIns="12695" rIns="0" bIns="0" rtlCol="0">
            <a:spAutoFit/>
          </a:bodyPr>
          <a:lstStyle/>
          <a:p>
            <a:pPr marL="12695">
              <a:spcBef>
                <a:spcPts val="100"/>
              </a:spcBef>
            </a:pPr>
            <a:r>
              <a:rPr sz="1000" dirty="0">
                <a:latin typeface="Calibri"/>
                <a:cs typeface="Calibri"/>
              </a:rPr>
              <a:t>0,3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19" name="object 119"/>
          <p:cNvSpPr txBox="1"/>
          <p:nvPr/>
        </p:nvSpPr>
        <p:spPr>
          <a:xfrm>
            <a:off x="5421288" y="3771548"/>
            <a:ext cx="186055" cy="166710"/>
          </a:xfrm>
          <a:prstGeom prst="rect">
            <a:avLst/>
          </a:prstGeom>
        </p:spPr>
        <p:txBody>
          <a:bodyPr vert="horz" wrap="square" lIns="0" tIns="12695" rIns="0" bIns="0" rtlCol="0">
            <a:spAutoFit/>
          </a:bodyPr>
          <a:lstStyle/>
          <a:p>
            <a:pPr marL="12695">
              <a:spcBef>
                <a:spcPts val="100"/>
              </a:spcBef>
            </a:pPr>
            <a:r>
              <a:rPr sz="1000" dirty="0">
                <a:latin typeface="Calibri"/>
                <a:cs typeface="Calibri"/>
              </a:rPr>
              <a:t>0,4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20" name="object 120"/>
          <p:cNvSpPr txBox="1"/>
          <p:nvPr/>
        </p:nvSpPr>
        <p:spPr>
          <a:xfrm>
            <a:off x="5425964" y="3348593"/>
            <a:ext cx="186055" cy="166710"/>
          </a:xfrm>
          <a:prstGeom prst="rect">
            <a:avLst/>
          </a:prstGeom>
        </p:spPr>
        <p:txBody>
          <a:bodyPr vert="horz" wrap="square" lIns="0" tIns="12695" rIns="0" bIns="0" rtlCol="0">
            <a:spAutoFit/>
          </a:bodyPr>
          <a:lstStyle/>
          <a:p>
            <a:pPr marL="12695">
              <a:spcBef>
                <a:spcPts val="100"/>
              </a:spcBef>
            </a:pPr>
            <a:r>
              <a:rPr sz="1000" dirty="0">
                <a:latin typeface="Calibri"/>
                <a:cs typeface="Calibri"/>
              </a:rPr>
              <a:t>0,5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21" name="object 121"/>
          <p:cNvSpPr txBox="1"/>
          <p:nvPr/>
        </p:nvSpPr>
        <p:spPr>
          <a:xfrm>
            <a:off x="5421288" y="2925642"/>
            <a:ext cx="186055" cy="166710"/>
          </a:xfrm>
          <a:prstGeom prst="rect">
            <a:avLst/>
          </a:prstGeom>
        </p:spPr>
        <p:txBody>
          <a:bodyPr vert="horz" wrap="square" lIns="0" tIns="12695" rIns="0" bIns="0" rtlCol="0">
            <a:spAutoFit/>
          </a:bodyPr>
          <a:lstStyle/>
          <a:p>
            <a:pPr marL="12695">
              <a:spcBef>
                <a:spcPts val="100"/>
              </a:spcBef>
            </a:pPr>
            <a:r>
              <a:rPr sz="1000" dirty="0">
                <a:latin typeface="Calibri"/>
                <a:cs typeface="Calibri"/>
              </a:rPr>
              <a:t>0,6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22" name="object 122"/>
          <p:cNvSpPr txBox="1"/>
          <p:nvPr/>
        </p:nvSpPr>
        <p:spPr>
          <a:xfrm>
            <a:off x="5785645" y="5620161"/>
            <a:ext cx="250825" cy="166710"/>
          </a:xfrm>
          <a:prstGeom prst="rect">
            <a:avLst/>
          </a:prstGeom>
        </p:spPr>
        <p:txBody>
          <a:bodyPr vert="horz" wrap="square" lIns="0" tIns="12695" rIns="0" bIns="0" rtlCol="0">
            <a:spAutoFit/>
          </a:bodyPr>
          <a:lstStyle/>
          <a:p>
            <a:pPr marL="12695">
              <a:spcBef>
                <a:spcPts val="100"/>
              </a:spcBef>
            </a:pPr>
            <a:r>
              <a:rPr sz="1000" dirty="0">
                <a:latin typeface="Calibri"/>
                <a:cs typeface="Calibri"/>
              </a:rPr>
              <a:t>0,57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23" name="object 123"/>
          <p:cNvSpPr txBox="1"/>
          <p:nvPr/>
        </p:nvSpPr>
        <p:spPr>
          <a:xfrm>
            <a:off x="6167722" y="5620161"/>
            <a:ext cx="250825" cy="166710"/>
          </a:xfrm>
          <a:prstGeom prst="rect">
            <a:avLst/>
          </a:prstGeom>
        </p:spPr>
        <p:txBody>
          <a:bodyPr vert="horz" wrap="square" lIns="0" tIns="12695" rIns="0" bIns="0" rtlCol="0">
            <a:spAutoFit/>
          </a:bodyPr>
          <a:lstStyle/>
          <a:p>
            <a:pPr marL="12695">
              <a:spcBef>
                <a:spcPts val="100"/>
              </a:spcBef>
            </a:pPr>
            <a:r>
              <a:rPr sz="1000" dirty="0">
                <a:latin typeface="Calibri"/>
                <a:cs typeface="Calibri"/>
              </a:rPr>
              <a:t>1,15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24" name="object 124"/>
          <p:cNvSpPr txBox="1"/>
          <p:nvPr/>
        </p:nvSpPr>
        <p:spPr>
          <a:xfrm>
            <a:off x="6549804" y="5620161"/>
            <a:ext cx="250825" cy="166710"/>
          </a:xfrm>
          <a:prstGeom prst="rect">
            <a:avLst/>
          </a:prstGeom>
        </p:spPr>
        <p:txBody>
          <a:bodyPr vert="horz" wrap="square" lIns="0" tIns="12695" rIns="0" bIns="0" rtlCol="0">
            <a:spAutoFit/>
          </a:bodyPr>
          <a:lstStyle/>
          <a:p>
            <a:pPr marL="12695">
              <a:spcBef>
                <a:spcPts val="100"/>
              </a:spcBef>
            </a:pPr>
            <a:r>
              <a:rPr sz="1000" dirty="0">
                <a:latin typeface="Calibri"/>
                <a:cs typeface="Calibri"/>
              </a:rPr>
              <a:t>1,72</a:t>
            </a:r>
            <a:endParaRPr sz="1000">
              <a:latin typeface="Calibri"/>
              <a:cs typeface="Calibri"/>
            </a:endParaRPr>
          </a:p>
        </p:txBody>
      </p:sp>
      <p:pic>
        <p:nvPicPr>
          <p:cNvPr id="125" name="object 125"/>
          <p:cNvPicPr/>
          <p:nvPr/>
        </p:nvPicPr>
        <p:blipFill>
          <a:blip r:embed="rId45" cstate="print"/>
          <a:stretch>
            <a:fillRect/>
          </a:stretch>
        </p:blipFill>
        <p:spPr>
          <a:xfrm>
            <a:off x="6683432" y="5956073"/>
            <a:ext cx="261850" cy="91439"/>
          </a:xfrm>
          <a:prstGeom prst="rect">
            <a:avLst/>
          </a:prstGeom>
        </p:spPr>
      </p:pic>
      <p:grpSp>
        <p:nvGrpSpPr>
          <p:cNvPr id="126" name="object 126"/>
          <p:cNvGrpSpPr/>
          <p:nvPr/>
        </p:nvGrpSpPr>
        <p:grpSpPr>
          <a:xfrm>
            <a:off x="7571690" y="5947759"/>
            <a:ext cx="243840" cy="108585"/>
            <a:chOff x="7571690" y="5947756"/>
            <a:chExt cx="243840" cy="108585"/>
          </a:xfrm>
        </p:grpSpPr>
        <p:sp>
          <p:nvSpPr>
            <p:cNvPr id="127" name="object 127"/>
            <p:cNvSpPr/>
            <p:nvPr/>
          </p:nvSpPr>
          <p:spPr>
            <a:xfrm>
              <a:off x="7571690" y="6001687"/>
              <a:ext cx="243840" cy="0"/>
            </a:xfrm>
            <a:custGeom>
              <a:avLst/>
              <a:gdLst/>
              <a:ahLst/>
              <a:cxnLst/>
              <a:rect l="l" t="t" r="r" b="b"/>
              <a:pathLst>
                <a:path w="243840">
                  <a:moveTo>
                    <a:pt x="0" y="0"/>
                  </a:moveTo>
                  <a:lnTo>
                    <a:pt x="243840" y="0"/>
                  </a:lnTo>
                </a:path>
              </a:pathLst>
            </a:custGeom>
            <a:ln w="38099">
              <a:solidFill>
                <a:srgbClr val="CC615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8" name="object 128"/>
            <p:cNvPicPr/>
            <p:nvPr/>
          </p:nvPicPr>
          <p:blipFill>
            <a:blip r:embed="rId46" cstate="print"/>
            <a:stretch>
              <a:fillRect/>
            </a:stretch>
          </p:blipFill>
          <p:spPr>
            <a:xfrm>
              <a:off x="7639395" y="5947756"/>
              <a:ext cx="108065" cy="108065"/>
            </a:xfrm>
            <a:prstGeom prst="rect">
              <a:avLst/>
            </a:prstGeom>
          </p:spPr>
        </p:pic>
      </p:grpSp>
      <p:sp>
        <p:nvSpPr>
          <p:cNvPr id="129" name="object 129"/>
          <p:cNvSpPr txBox="1"/>
          <p:nvPr/>
        </p:nvSpPr>
        <p:spPr>
          <a:xfrm>
            <a:off x="6929077" y="5620163"/>
            <a:ext cx="2545714" cy="456530"/>
          </a:xfrm>
          <a:prstGeom prst="rect">
            <a:avLst/>
          </a:prstGeom>
        </p:spPr>
        <p:txBody>
          <a:bodyPr vert="horz" wrap="square" lIns="0" tIns="12695" rIns="0" bIns="0" rtlCol="0">
            <a:spAutoFit/>
          </a:bodyPr>
          <a:lstStyle/>
          <a:p>
            <a:pPr marL="12695">
              <a:spcBef>
                <a:spcPts val="100"/>
              </a:spcBef>
              <a:tabLst>
                <a:tab pos="394182" algn="l"/>
                <a:tab pos="776303" algn="l"/>
                <a:tab pos="1160964" algn="l"/>
                <a:tab pos="1543084" algn="l"/>
                <a:tab pos="1924572" algn="l"/>
                <a:tab pos="2306693" algn="l"/>
              </a:tabLst>
            </a:pPr>
            <a:r>
              <a:rPr sz="1000" dirty="0">
                <a:latin typeface="Calibri"/>
                <a:cs typeface="Calibri"/>
              </a:rPr>
              <a:t>2,30	2,87	3,45	4,02	4,60	5,17	5,75</a:t>
            </a:r>
            <a:endParaRPr sz="1000">
              <a:latin typeface="Calibri"/>
              <a:cs typeface="Calibri"/>
            </a:endParaRPr>
          </a:p>
          <a:p>
            <a:pPr>
              <a:spcBef>
                <a:spcPts val="55"/>
              </a:spcBef>
            </a:pPr>
            <a:endParaRPr sz="800">
              <a:latin typeface="Calibri"/>
              <a:cs typeface="Calibri"/>
            </a:endParaRPr>
          </a:p>
          <a:p>
            <a:pPr marL="30468">
              <a:tabLst>
                <a:tab pos="909600" algn="l"/>
              </a:tabLst>
            </a:pPr>
            <a:r>
              <a:rPr sz="1000" spc="-5" dirty="0">
                <a:latin typeface="Calibri"/>
                <a:cs typeface="Calibri"/>
              </a:rPr>
              <a:t>Rel</a:t>
            </a:r>
            <a:r>
              <a:rPr sz="1000" dirty="0">
                <a:latin typeface="Calibri"/>
                <a:cs typeface="Calibri"/>
              </a:rPr>
              <a:t> Prob.	</a:t>
            </a:r>
            <a:r>
              <a:rPr sz="1000" spc="-5" dirty="0">
                <a:latin typeface="Calibri"/>
                <a:cs typeface="Calibri"/>
              </a:rPr>
              <a:t>Theor.</a:t>
            </a:r>
            <a:r>
              <a:rPr sz="1000" spc="-35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PDF</a:t>
            </a:r>
            <a:endParaRPr sz="10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31212" y="699022"/>
            <a:ext cx="6982488" cy="459095"/>
          </a:xfrm>
          <a:prstGeom prst="rect">
            <a:avLst/>
          </a:prstGeom>
        </p:spPr>
        <p:txBody>
          <a:bodyPr vert="horz" wrap="square" lIns="0" tIns="12695" rIns="0" bIns="0" rtlCol="0">
            <a:spAutoFit/>
          </a:bodyPr>
          <a:lstStyle/>
          <a:p>
            <a:pPr marL="12695">
              <a:spcBef>
                <a:spcPts val="100"/>
              </a:spcBef>
            </a:pPr>
            <a:r>
              <a:rPr spc="-5" dirty="0"/>
              <a:t>Inverse-transform</a:t>
            </a:r>
            <a:r>
              <a:rPr spc="-10" dirty="0"/>
              <a:t> </a:t>
            </a:r>
            <a:r>
              <a:rPr spc="-5" dirty="0"/>
              <a:t>Technique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18516" y="1257268"/>
            <a:ext cx="8051165" cy="863652"/>
          </a:xfrm>
          <a:prstGeom prst="rect">
            <a:avLst/>
          </a:prstGeom>
        </p:spPr>
        <p:txBody>
          <a:bodyPr vert="horz" wrap="square" lIns="0" tIns="118699" rIns="0" bIns="0" rtlCol="0">
            <a:spAutoFit/>
          </a:bodyPr>
          <a:lstStyle/>
          <a:p>
            <a:pPr marL="368156" indent="-342768">
              <a:spcBef>
                <a:spcPts val="935"/>
              </a:spcBef>
              <a:buClr>
                <a:srgbClr val="003366"/>
              </a:buClr>
              <a:buSzPct val="119444"/>
              <a:buChar char="•"/>
              <a:tabLst>
                <a:tab pos="367522" algn="l"/>
                <a:tab pos="368156" algn="l"/>
              </a:tabLst>
            </a:pPr>
            <a:r>
              <a:rPr spc="-5" dirty="0">
                <a:latin typeface="Verdana"/>
                <a:cs typeface="Verdana"/>
              </a:rPr>
              <a:t>Check:</a:t>
            </a:r>
            <a:r>
              <a:rPr spc="5" dirty="0">
                <a:latin typeface="Verdana"/>
                <a:cs typeface="Verdana"/>
              </a:rPr>
              <a:t> </a:t>
            </a:r>
            <a:r>
              <a:rPr spc="-5" dirty="0">
                <a:latin typeface="Verdana"/>
                <a:cs typeface="Verdana"/>
              </a:rPr>
              <a:t>Does</a:t>
            </a:r>
            <a:r>
              <a:rPr spc="5" dirty="0">
                <a:latin typeface="Verdana"/>
                <a:cs typeface="Verdana"/>
              </a:rPr>
              <a:t> </a:t>
            </a:r>
            <a:r>
              <a:rPr spc="-5" dirty="0">
                <a:latin typeface="Verdana"/>
                <a:cs typeface="Verdana"/>
              </a:rPr>
              <a:t>the</a:t>
            </a:r>
            <a:r>
              <a:rPr spc="5" dirty="0">
                <a:latin typeface="Verdana"/>
                <a:cs typeface="Verdana"/>
              </a:rPr>
              <a:t> </a:t>
            </a:r>
            <a:r>
              <a:rPr spc="-5" dirty="0">
                <a:latin typeface="Verdana"/>
                <a:cs typeface="Verdana"/>
              </a:rPr>
              <a:t>random</a:t>
            </a:r>
            <a:r>
              <a:rPr spc="10" dirty="0">
                <a:latin typeface="Verdana"/>
                <a:cs typeface="Verdana"/>
              </a:rPr>
              <a:t> </a:t>
            </a:r>
            <a:r>
              <a:rPr spc="-5" dirty="0">
                <a:latin typeface="Verdana"/>
                <a:cs typeface="Verdana"/>
              </a:rPr>
              <a:t>variable</a:t>
            </a:r>
            <a:r>
              <a:rPr spc="5" dirty="0">
                <a:latin typeface="Verdana"/>
                <a:cs typeface="Verdana"/>
              </a:rPr>
              <a:t> </a:t>
            </a:r>
            <a:r>
              <a:rPr i="1" dirty="0">
                <a:latin typeface="Times New Roman"/>
                <a:cs typeface="Times New Roman"/>
              </a:rPr>
              <a:t>X</a:t>
            </a:r>
            <a:r>
              <a:rPr baseline="-20833" dirty="0">
                <a:latin typeface="Times New Roman"/>
                <a:cs typeface="Times New Roman"/>
              </a:rPr>
              <a:t>1</a:t>
            </a:r>
            <a:r>
              <a:rPr spc="502" baseline="-20833" dirty="0">
                <a:latin typeface="Times New Roman"/>
                <a:cs typeface="Times New Roman"/>
              </a:rPr>
              <a:t> </a:t>
            </a:r>
            <a:r>
              <a:rPr dirty="0">
                <a:latin typeface="Verdana"/>
                <a:cs typeface="Verdana"/>
              </a:rPr>
              <a:t>have</a:t>
            </a:r>
            <a:r>
              <a:rPr spc="5" dirty="0">
                <a:latin typeface="Verdana"/>
                <a:cs typeface="Verdana"/>
              </a:rPr>
              <a:t> </a:t>
            </a:r>
            <a:r>
              <a:rPr spc="-5" dirty="0">
                <a:latin typeface="Verdana"/>
                <a:cs typeface="Verdana"/>
              </a:rPr>
              <a:t>the</a:t>
            </a:r>
            <a:r>
              <a:rPr spc="10" dirty="0">
                <a:latin typeface="Verdana"/>
                <a:cs typeface="Verdana"/>
              </a:rPr>
              <a:t> </a:t>
            </a:r>
            <a:r>
              <a:rPr spc="-5" dirty="0">
                <a:latin typeface="Verdana"/>
                <a:cs typeface="Verdana"/>
              </a:rPr>
              <a:t>desired</a:t>
            </a:r>
            <a:r>
              <a:rPr dirty="0">
                <a:latin typeface="Verdana"/>
                <a:cs typeface="Verdana"/>
              </a:rPr>
              <a:t> </a:t>
            </a:r>
            <a:r>
              <a:rPr spc="-5" dirty="0">
                <a:latin typeface="Verdana"/>
                <a:cs typeface="Verdana"/>
              </a:rPr>
              <a:t>distribution?</a:t>
            </a:r>
            <a:endParaRPr>
              <a:latin typeface="Verdana"/>
              <a:cs typeface="Verdana"/>
            </a:endParaRPr>
          </a:p>
          <a:p>
            <a:pPr marL="497009" algn="ctr">
              <a:spcBef>
                <a:spcPts val="1018"/>
              </a:spcBef>
            </a:pPr>
            <a:r>
              <a:rPr sz="2200" i="1" spc="25" dirty="0">
                <a:latin typeface="Times New Roman"/>
                <a:cs typeface="Times New Roman"/>
              </a:rPr>
              <a:t>P</a:t>
            </a:r>
            <a:r>
              <a:rPr sz="2200" spc="5" dirty="0">
                <a:latin typeface="Times New Roman"/>
                <a:cs typeface="Times New Roman"/>
              </a:rPr>
              <a:t>(</a:t>
            </a:r>
            <a:r>
              <a:rPr sz="2200" spc="-350" dirty="0">
                <a:latin typeface="Times New Roman"/>
                <a:cs typeface="Times New Roman"/>
              </a:rPr>
              <a:t> </a:t>
            </a:r>
            <a:r>
              <a:rPr sz="2200" i="1" spc="86" dirty="0">
                <a:latin typeface="Times New Roman"/>
                <a:cs typeface="Times New Roman"/>
              </a:rPr>
              <a:t>X</a:t>
            </a:r>
            <a:r>
              <a:rPr spc="7" baseline="-24444" dirty="0">
                <a:latin typeface="Times New Roman"/>
                <a:cs typeface="Times New Roman"/>
              </a:rPr>
              <a:t>1</a:t>
            </a:r>
            <a:r>
              <a:rPr baseline="-24444" dirty="0">
                <a:latin typeface="Times New Roman"/>
                <a:cs typeface="Times New Roman"/>
              </a:rPr>
              <a:t> </a:t>
            </a:r>
            <a:r>
              <a:rPr spc="-127" baseline="-24444" dirty="0">
                <a:latin typeface="Times New Roman"/>
                <a:cs typeface="Times New Roman"/>
              </a:rPr>
              <a:t> </a:t>
            </a:r>
            <a:r>
              <a:rPr sz="2200" spc="10" dirty="0">
                <a:latin typeface="Symbol"/>
                <a:cs typeface="Symbol"/>
              </a:rPr>
              <a:t>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i="1" spc="-35" dirty="0">
                <a:latin typeface="Times New Roman"/>
                <a:cs typeface="Times New Roman"/>
              </a:rPr>
              <a:t>x</a:t>
            </a:r>
            <a:r>
              <a:rPr spc="7" baseline="-24444" dirty="0">
                <a:latin typeface="Times New Roman"/>
                <a:cs typeface="Times New Roman"/>
              </a:rPr>
              <a:t>0</a:t>
            </a:r>
            <a:r>
              <a:rPr spc="-157" baseline="-24444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)</a:t>
            </a:r>
            <a:r>
              <a:rPr sz="2200" spc="-90" dirty="0">
                <a:latin typeface="Times New Roman"/>
                <a:cs typeface="Times New Roman"/>
              </a:rPr>
              <a:t> </a:t>
            </a:r>
            <a:r>
              <a:rPr sz="2200" spc="10" dirty="0">
                <a:latin typeface="Symbol"/>
                <a:cs typeface="Symbol"/>
              </a:rPr>
              <a:t>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i="1" spc="25" dirty="0">
                <a:latin typeface="Times New Roman"/>
                <a:cs typeface="Times New Roman"/>
              </a:rPr>
              <a:t>P</a:t>
            </a:r>
            <a:r>
              <a:rPr sz="2200" spc="95" dirty="0">
                <a:latin typeface="Times New Roman"/>
                <a:cs typeface="Times New Roman"/>
              </a:rPr>
              <a:t>(</a:t>
            </a:r>
            <a:r>
              <a:rPr sz="2200" i="1" spc="-210" dirty="0">
                <a:latin typeface="Times New Roman"/>
                <a:cs typeface="Times New Roman"/>
              </a:rPr>
              <a:t>R</a:t>
            </a:r>
            <a:r>
              <a:rPr spc="7" baseline="-24444" dirty="0">
                <a:latin typeface="Times New Roman"/>
                <a:cs typeface="Times New Roman"/>
              </a:rPr>
              <a:t>1</a:t>
            </a:r>
            <a:r>
              <a:rPr baseline="-24444" dirty="0">
                <a:latin typeface="Times New Roman"/>
                <a:cs typeface="Times New Roman"/>
              </a:rPr>
              <a:t> </a:t>
            </a:r>
            <a:r>
              <a:rPr spc="-127" baseline="-24444" dirty="0">
                <a:latin typeface="Times New Roman"/>
                <a:cs typeface="Times New Roman"/>
              </a:rPr>
              <a:t> </a:t>
            </a:r>
            <a:r>
              <a:rPr sz="2200" spc="10" dirty="0">
                <a:latin typeface="Symbol"/>
                <a:cs typeface="Symbol"/>
              </a:rPr>
              <a:t>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i="1" spc="185" dirty="0">
                <a:latin typeface="Times New Roman"/>
                <a:cs typeface="Times New Roman"/>
              </a:rPr>
              <a:t>F</a:t>
            </a:r>
            <a:r>
              <a:rPr sz="2200" spc="125" dirty="0">
                <a:latin typeface="Times New Roman"/>
                <a:cs typeface="Times New Roman"/>
              </a:rPr>
              <a:t>(</a:t>
            </a:r>
            <a:r>
              <a:rPr sz="2200" i="1" spc="-35" dirty="0">
                <a:latin typeface="Times New Roman"/>
                <a:cs typeface="Times New Roman"/>
              </a:rPr>
              <a:t>x</a:t>
            </a:r>
            <a:r>
              <a:rPr spc="7" baseline="-24444" dirty="0">
                <a:latin typeface="Times New Roman"/>
                <a:cs typeface="Times New Roman"/>
              </a:rPr>
              <a:t>0</a:t>
            </a:r>
            <a:r>
              <a:rPr spc="-157" baseline="-24444" dirty="0">
                <a:latin typeface="Times New Roman"/>
                <a:cs typeface="Times New Roman"/>
              </a:rPr>
              <a:t> </a:t>
            </a:r>
            <a:r>
              <a:rPr sz="2200" spc="30" dirty="0">
                <a:latin typeface="Times New Roman"/>
                <a:cs typeface="Times New Roman"/>
              </a:rPr>
              <a:t>)</a:t>
            </a:r>
            <a:r>
              <a:rPr sz="2200" spc="5" dirty="0">
                <a:latin typeface="Times New Roman"/>
                <a:cs typeface="Times New Roman"/>
              </a:rPr>
              <a:t>)</a:t>
            </a:r>
            <a:r>
              <a:rPr sz="2200" spc="-151" dirty="0">
                <a:latin typeface="Times New Roman"/>
                <a:cs typeface="Times New Roman"/>
              </a:rPr>
              <a:t> </a:t>
            </a:r>
            <a:r>
              <a:rPr sz="2200" spc="10" dirty="0">
                <a:latin typeface="Symbol"/>
                <a:cs typeface="Symbol"/>
              </a:rPr>
              <a:t>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i="1" spc="185" dirty="0">
                <a:latin typeface="Times New Roman"/>
                <a:cs typeface="Times New Roman"/>
              </a:rPr>
              <a:t>F</a:t>
            </a:r>
            <a:r>
              <a:rPr sz="2200" spc="130" dirty="0">
                <a:latin typeface="Times New Roman"/>
                <a:cs typeface="Times New Roman"/>
              </a:rPr>
              <a:t>(</a:t>
            </a:r>
            <a:r>
              <a:rPr sz="2200" i="1" spc="80" dirty="0">
                <a:latin typeface="Times New Roman"/>
                <a:cs typeface="Times New Roman"/>
              </a:rPr>
              <a:t>x</a:t>
            </a:r>
            <a:r>
              <a:rPr spc="7" baseline="-24444" dirty="0">
                <a:latin typeface="Times New Roman"/>
                <a:cs typeface="Times New Roman"/>
              </a:rPr>
              <a:t>0</a:t>
            </a:r>
            <a:r>
              <a:rPr spc="-254" baseline="-24444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)</a:t>
            </a:r>
            <a:endParaRPr sz="22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46924" y="2393595"/>
            <a:ext cx="5069908" cy="420977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31213" y="272303"/>
            <a:ext cx="7744488" cy="879721"/>
          </a:xfrm>
          <a:prstGeom prst="rect">
            <a:avLst/>
          </a:prstGeom>
        </p:spPr>
        <p:txBody>
          <a:bodyPr vert="horz" wrap="square" lIns="0" tIns="33007" rIns="0" bIns="0" rtlCol="0">
            <a:spAutoFit/>
          </a:bodyPr>
          <a:lstStyle/>
          <a:p>
            <a:pPr marL="12695" marR="5077">
              <a:lnSpc>
                <a:spcPts val="3299"/>
              </a:lnSpc>
              <a:spcBef>
                <a:spcPts val="260"/>
              </a:spcBef>
            </a:pPr>
            <a:r>
              <a:rPr spc="-5" dirty="0"/>
              <a:t>Inverse-transform Technique: </a:t>
            </a:r>
            <a:r>
              <a:rPr spc="-969" dirty="0"/>
              <a:t> </a:t>
            </a:r>
            <a:r>
              <a:rPr spc="-5" dirty="0"/>
              <a:t>Other Distributions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31211" y="1363234"/>
            <a:ext cx="7921625" cy="1844082"/>
          </a:xfrm>
          <a:prstGeom prst="rect">
            <a:avLst/>
          </a:prstGeom>
        </p:spPr>
        <p:txBody>
          <a:bodyPr vert="horz" wrap="square" lIns="0" tIns="27928" rIns="0" bIns="0" rtlCol="0">
            <a:spAutoFit/>
          </a:bodyPr>
          <a:lstStyle/>
          <a:p>
            <a:pPr marL="355462" marR="5077" indent="-342768">
              <a:lnSpc>
                <a:spcPts val="2600"/>
              </a:lnSpc>
              <a:spcBef>
                <a:spcPts val="219"/>
              </a:spcBef>
              <a:buClr>
                <a:srgbClr val="003366"/>
              </a:buClr>
              <a:buSzPct val="118181"/>
              <a:buChar char="•"/>
              <a:tabLst>
                <a:tab pos="355462" algn="l"/>
              </a:tabLst>
            </a:pPr>
            <a:r>
              <a:rPr sz="2200" spc="-5" dirty="0">
                <a:latin typeface="Verdana"/>
                <a:cs typeface="Verdana"/>
              </a:rPr>
              <a:t>Examples</a:t>
            </a:r>
            <a:r>
              <a:rPr sz="2200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of</a:t>
            </a:r>
            <a:r>
              <a:rPr sz="2200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other</a:t>
            </a:r>
            <a:r>
              <a:rPr sz="2200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distributions</a:t>
            </a:r>
            <a:r>
              <a:rPr sz="2200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for</a:t>
            </a:r>
            <a:r>
              <a:rPr sz="2200" dirty="0">
                <a:latin typeface="Verdana"/>
                <a:cs typeface="Verdana"/>
              </a:rPr>
              <a:t> which</a:t>
            </a:r>
            <a:r>
              <a:rPr sz="2200" spc="-5" dirty="0">
                <a:latin typeface="Verdana"/>
                <a:cs typeface="Verdana"/>
              </a:rPr>
              <a:t> </a:t>
            </a:r>
            <a:r>
              <a:rPr sz="2200" dirty="0">
                <a:latin typeface="Verdana"/>
                <a:cs typeface="Verdana"/>
              </a:rPr>
              <a:t>inverse</a:t>
            </a:r>
            <a:r>
              <a:rPr sz="2200" spc="-5" dirty="0">
                <a:latin typeface="Verdana"/>
                <a:cs typeface="Verdana"/>
              </a:rPr>
              <a:t> CDF </a:t>
            </a:r>
            <a:r>
              <a:rPr sz="2200" spc="-760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works </a:t>
            </a:r>
            <a:r>
              <a:rPr sz="2200" dirty="0">
                <a:latin typeface="Verdana"/>
                <a:cs typeface="Verdana"/>
              </a:rPr>
              <a:t>are:</a:t>
            </a:r>
            <a:endParaRPr sz="2200">
              <a:latin typeface="Verdana"/>
              <a:cs typeface="Verdana"/>
            </a:endParaRPr>
          </a:p>
          <a:p>
            <a:pPr marL="549062" lvl="1" indent="-180904">
              <a:spcBef>
                <a:spcPts val="359"/>
              </a:spcBef>
              <a:buClr>
                <a:srgbClr val="003366"/>
              </a:buClr>
              <a:buChar char="•"/>
              <a:tabLst>
                <a:tab pos="549062" algn="l"/>
              </a:tabLst>
            </a:pPr>
            <a:r>
              <a:rPr sz="2100" spc="-5" dirty="0">
                <a:latin typeface="Verdana"/>
                <a:cs typeface="Verdana"/>
              </a:rPr>
              <a:t>Uniform</a:t>
            </a:r>
            <a:r>
              <a:rPr sz="2100" spc="-25" dirty="0">
                <a:latin typeface="Verdana"/>
                <a:cs typeface="Verdana"/>
              </a:rPr>
              <a:t> </a:t>
            </a:r>
            <a:r>
              <a:rPr sz="2100" spc="-5" dirty="0">
                <a:latin typeface="Verdana"/>
                <a:cs typeface="Verdana"/>
              </a:rPr>
              <a:t>distribution</a:t>
            </a:r>
            <a:endParaRPr sz="2100">
              <a:latin typeface="Verdana"/>
              <a:cs typeface="Verdana"/>
            </a:endParaRPr>
          </a:p>
          <a:p>
            <a:pPr marL="549062" lvl="1" indent="-180904">
              <a:spcBef>
                <a:spcPts val="499"/>
              </a:spcBef>
              <a:buClr>
                <a:srgbClr val="003366"/>
              </a:buClr>
              <a:buChar char="•"/>
              <a:tabLst>
                <a:tab pos="549062" algn="l"/>
              </a:tabLst>
            </a:pPr>
            <a:r>
              <a:rPr sz="2100" spc="-5" dirty="0">
                <a:latin typeface="Verdana"/>
                <a:cs typeface="Verdana"/>
              </a:rPr>
              <a:t>Weibull</a:t>
            </a:r>
            <a:r>
              <a:rPr sz="2100" spc="-25" dirty="0">
                <a:latin typeface="Verdana"/>
                <a:cs typeface="Verdana"/>
              </a:rPr>
              <a:t> </a:t>
            </a:r>
            <a:r>
              <a:rPr sz="2100" spc="-5" dirty="0">
                <a:latin typeface="Verdana"/>
                <a:cs typeface="Verdana"/>
              </a:rPr>
              <a:t>distribution</a:t>
            </a:r>
            <a:endParaRPr sz="2100">
              <a:latin typeface="Verdana"/>
              <a:cs typeface="Verdana"/>
            </a:endParaRPr>
          </a:p>
          <a:p>
            <a:pPr marL="549062" lvl="1" indent="-180904">
              <a:spcBef>
                <a:spcPts val="499"/>
              </a:spcBef>
              <a:buClr>
                <a:srgbClr val="003366"/>
              </a:buClr>
              <a:buChar char="•"/>
              <a:tabLst>
                <a:tab pos="549062" algn="l"/>
              </a:tabLst>
            </a:pPr>
            <a:r>
              <a:rPr sz="2100" spc="-5" dirty="0">
                <a:latin typeface="Verdana"/>
                <a:cs typeface="Verdana"/>
              </a:rPr>
              <a:t>Triangular</a:t>
            </a:r>
            <a:r>
              <a:rPr sz="2100" spc="-21" dirty="0">
                <a:latin typeface="Verdana"/>
                <a:cs typeface="Verdana"/>
              </a:rPr>
              <a:t> </a:t>
            </a:r>
            <a:r>
              <a:rPr sz="2100" spc="-5" dirty="0">
                <a:latin typeface="Verdana"/>
                <a:cs typeface="Verdana"/>
              </a:rPr>
              <a:t>distribution</a:t>
            </a:r>
            <a:endParaRPr sz="210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1031213" y="699023"/>
            <a:ext cx="8630976" cy="830997"/>
          </a:xfrm>
        </p:spPr>
        <p:txBody>
          <a:bodyPr/>
          <a:lstStyle/>
          <a:p>
            <a:pPr eaLnBrk="1" hangingPunct="1"/>
            <a:r>
              <a:rPr lang="en-US" smtClean="0"/>
              <a:t>Other Distributions			</a:t>
            </a:r>
            <a:r>
              <a:rPr lang="en-US" sz="2500">
                <a:solidFill>
                  <a:schemeClr val="bg2"/>
                </a:solidFill>
              </a:rPr>
              <a:t>[Inverse-transform]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4670" y="1595262"/>
            <a:ext cx="9891395" cy="3739485"/>
          </a:xfrm>
        </p:spPr>
        <p:txBody>
          <a:bodyPr/>
          <a:lstStyle/>
          <a:p>
            <a:pPr eaLnBrk="1" hangingPunct="1"/>
            <a:r>
              <a:rPr lang="en-US" sz="2300" dirty="0"/>
              <a:t>Examples of other distributions for which inverse </a:t>
            </a:r>
            <a:r>
              <a:rPr lang="en-US" sz="2300" dirty="0" err="1"/>
              <a:t>cdf</a:t>
            </a:r>
            <a:r>
              <a:rPr lang="en-US" sz="2300" dirty="0"/>
              <a:t> works are:</a:t>
            </a:r>
          </a:p>
          <a:p>
            <a:pPr eaLnBrk="1" hangingPunct="1">
              <a:buFont typeface="Wingdings" pitchFamily="2" charset="2"/>
              <a:buNone/>
            </a:pPr>
            <a:endParaRPr lang="en-US" sz="2300" dirty="0"/>
          </a:p>
          <a:p>
            <a:pPr lvl="1" eaLnBrk="1" hangingPunct="1"/>
            <a:r>
              <a:rPr lang="en-US" sz="2300" dirty="0"/>
              <a:t>Uniform distribution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2300" dirty="0"/>
              <a:t>X = a + (b – a)R</a:t>
            </a:r>
          </a:p>
          <a:p>
            <a:pPr lvl="1" eaLnBrk="1" hangingPunct="1">
              <a:buFont typeface="Wingdings" pitchFamily="2" charset="2"/>
              <a:buNone/>
            </a:pPr>
            <a:endParaRPr lang="en-US" sz="2300" dirty="0"/>
          </a:p>
          <a:p>
            <a:pPr lvl="1" eaLnBrk="1" hangingPunct="1"/>
            <a:r>
              <a:rPr lang="en-US" sz="2300" dirty="0" err="1"/>
              <a:t>Weibull</a:t>
            </a:r>
            <a:r>
              <a:rPr lang="en-US" sz="2300" dirty="0"/>
              <a:t> distribution – time to failure –</a:t>
            </a:r>
          </a:p>
          <a:p>
            <a:pPr lvl="1" eaLnBrk="1" hangingPunct="1"/>
            <a:r>
              <a:rPr lang="en-US" sz="2300" dirty="0"/>
              <a:t>X = </a:t>
            </a:r>
            <a:r>
              <a:rPr lang="en-US" sz="2300" dirty="0">
                <a:latin typeface="Symbol" pitchFamily="18" charset="2"/>
              </a:rPr>
              <a:t>a</a:t>
            </a:r>
            <a:r>
              <a:rPr lang="en-US" sz="2300" dirty="0"/>
              <a:t>[- </a:t>
            </a:r>
            <a:r>
              <a:rPr lang="en-US" sz="2300" dirty="0" err="1"/>
              <a:t>ln</a:t>
            </a:r>
            <a:r>
              <a:rPr lang="en-US" sz="2300" dirty="0"/>
              <a:t>(1 - R)]</a:t>
            </a:r>
            <a:r>
              <a:rPr lang="en-US" sz="2300" baseline="30000" dirty="0"/>
              <a:t>1/</a:t>
            </a:r>
            <a:r>
              <a:rPr lang="en-US" sz="2300" baseline="30000" dirty="0">
                <a:latin typeface="Symbol" pitchFamily="18" charset="2"/>
              </a:rPr>
              <a:t>b</a:t>
            </a:r>
            <a:r>
              <a:rPr lang="en-US" sz="2300" dirty="0"/>
              <a:t>       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2300" dirty="0"/>
              <a:t> </a:t>
            </a:r>
          </a:p>
          <a:p>
            <a:pPr lvl="1" eaLnBrk="1" hangingPunct="1"/>
            <a:r>
              <a:rPr lang="en-US" sz="2300" dirty="0"/>
              <a:t>Triangular distribution</a:t>
            </a:r>
          </a:p>
          <a:p>
            <a:pPr lvl="1" eaLnBrk="1" hangingPunct="1">
              <a:buFont typeface="Wingdings" pitchFamily="2" charset="2"/>
              <a:buNone/>
            </a:pPr>
            <a:endParaRPr lang="en-US" dirty="0" smtClean="0"/>
          </a:p>
          <a:p>
            <a:pPr lvl="1" eaLnBrk="1" hangingPunct="1">
              <a:buFont typeface="Wingdings" pitchFamily="2" charset="2"/>
              <a:buNone/>
            </a:pPr>
            <a:endParaRPr lang="en-US" dirty="0" smtClean="0"/>
          </a:p>
        </p:txBody>
      </p:sp>
      <p:graphicFrame>
        <p:nvGraphicFramePr>
          <p:cNvPr id="10245" name="Object 4"/>
          <p:cNvGraphicFramePr>
            <a:graphicFrameLocks noChangeAspect="1"/>
          </p:cNvGraphicFramePr>
          <p:nvPr/>
        </p:nvGraphicFramePr>
        <p:xfrm>
          <a:off x="1247566" y="5541433"/>
          <a:ext cx="3633157" cy="8396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" name="Equation" r:id="rId4" imgW="1917700" imgH="508000" progId="Equation.3">
                  <p:embed/>
                </p:oleObj>
              </mc:Choice>
              <mc:Fallback>
                <p:oleObj name="Equation" r:id="rId4" imgW="1917700" imgH="508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7566" y="5541433"/>
                        <a:ext cx="3633157" cy="83961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05896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31212" y="272303"/>
            <a:ext cx="8049288" cy="879721"/>
          </a:xfrm>
          <a:prstGeom prst="rect">
            <a:avLst/>
          </a:prstGeom>
        </p:spPr>
        <p:txBody>
          <a:bodyPr vert="horz" wrap="square" lIns="0" tIns="33007" rIns="0" bIns="0" rtlCol="0">
            <a:spAutoFit/>
          </a:bodyPr>
          <a:lstStyle/>
          <a:p>
            <a:pPr marL="12695" marR="5077">
              <a:lnSpc>
                <a:spcPts val="3299"/>
              </a:lnSpc>
              <a:spcBef>
                <a:spcPts val="260"/>
              </a:spcBef>
            </a:pPr>
            <a:r>
              <a:rPr spc="-5" dirty="0"/>
              <a:t>Inverse-transform Technique: </a:t>
            </a:r>
            <a:r>
              <a:rPr spc="-969" dirty="0"/>
              <a:t> </a:t>
            </a:r>
            <a:r>
              <a:rPr spc="-5" dirty="0"/>
              <a:t>Uniform Distribution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18511" y="1363231"/>
            <a:ext cx="7482840" cy="2528892"/>
          </a:xfrm>
          <a:prstGeom prst="rect">
            <a:avLst/>
          </a:prstGeom>
        </p:spPr>
        <p:txBody>
          <a:bodyPr vert="horz" wrap="square" lIns="0" tIns="12695" rIns="0" bIns="0" rtlCol="0">
            <a:spAutoFit/>
          </a:bodyPr>
          <a:lstStyle/>
          <a:p>
            <a:pPr marL="368156" indent="-342768">
              <a:spcBef>
                <a:spcPts val="100"/>
              </a:spcBef>
              <a:buClr>
                <a:srgbClr val="003366"/>
              </a:buClr>
              <a:buSzPct val="118181"/>
              <a:buChar char="•"/>
              <a:tabLst>
                <a:tab pos="368156" algn="l"/>
              </a:tabLst>
            </a:pPr>
            <a:r>
              <a:rPr sz="2200" spc="-5" dirty="0">
                <a:latin typeface="Verdana"/>
                <a:cs typeface="Verdana"/>
              </a:rPr>
              <a:t>Random</a:t>
            </a:r>
            <a:r>
              <a:rPr sz="2200" spc="5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variable </a:t>
            </a:r>
            <a:r>
              <a:rPr sz="2200" i="1" dirty="0">
                <a:latin typeface="Times New Roman"/>
                <a:cs typeface="Times New Roman"/>
              </a:rPr>
              <a:t>X</a:t>
            </a:r>
            <a:r>
              <a:rPr sz="2200" i="1" spc="22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Verdana"/>
                <a:cs typeface="Verdana"/>
              </a:rPr>
              <a:t>uniformly</a:t>
            </a:r>
            <a:r>
              <a:rPr sz="2200" spc="5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distributed</a:t>
            </a:r>
            <a:r>
              <a:rPr sz="2200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over</a:t>
            </a:r>
            <a:r>
              <a:rPr sz="2200" spc="5" dirty="0">
                <a:latin typeface="Verdana"/>
                <a:cs typeface="Verdana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[</a:t>
            </a:r>
            <a:r>
              <a:rPr sz="2200" i="1" dirty="0">
                <a:latin typeface="Times New Roman"/>
                <a:cs typeface="Times New Roman"/>
              </a:rPr>
              <a:t>a</a:t>
            </a:r>
            <a:r>
              <a:rPr sz="2200" dirty="0">
                <a:latin typeface="Times New Roman"/>
                <a:cs typeface="Times New Roman"/>
              </a:rPr>
              <a:t>,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i="1" dirty="0">
                <a:latin typeface="Times New Roman"/>
                <a:cs typeface="Times New Roman"/>
              </a:rPr>
              <a:t>b</a:t>
            </a:r>
            <a:r>
              <a:rPr sz="2200" dirty="0">
                <a:latin typeface="Times New Roman"/>
                <a:cs typeface="Times New Roman"/>
              </a:rPr>
              <a:t>]</a:t>
            </a:r>
          </a:p>
          <a:p>
            <a:pPr>
              <a:spcBef>
                <a:spcPts val="30"/>
              </a:spcBef>
            </a:pPr>
            <a:endParaRPr sz="4200" dirty="0">
              <a:latin typeface="Times New Roman"/>
              <a:cs typeface="Times New Roman"/>
            </a:endParaRPr>
          </a:p>
          <a:p>
            <a:pPr marL="2916054"/>
            <a:r>
              <a:rPr sz="2900" i="1" spc="5" dirty="0">
                <a:latin typeface="Times New Roman"/>
                <a:cs typeface="Times New Roman"/>
              </a:rPr>
              <a:t>F</a:t>
            </a:r>
            <a:r>
              <a:rPr sz="2900" i="1" spc="-430" dirty="0">
                <a:latin typeface="Times New Roman"/>
                <a:cs typeface="Times New Roman"/>
              </a:rPr>
              <a:t> </a:t>
            </a:r>
            <a:r>
              <a:rPr sz="2900" dirty="0">
                <a:latin typeface="Times New Roman"/>
                <a:cs typeface="Times New Roman"/>
              </a:rPr>
              <a:t>(</a:t>
            </a:r>
            <a:r>
              <a:rPr sz="2900" spc="-434" dirty="0">
                <a:latin typeface="Times New Roman"/>
                <a:cs typeface="Times New Roman"/>
              </a:rPr>
              <a:t> </a:t>
            </a:r>
            <a:r>
              <a:rPr sz="2900" i="1" spc="5" dirty="0">
                <a:latin typeface="Times New Roman"/>
                <a:cs typeface="Times New Roman"/>
              </a:rPr>
              <a:t>X</a:t>
            </a:r>
            <a:r>
              <a:rPr sz="2900" i="1" spc="-254" dirty="0">
                <a:latin typeface="Times New Roman"/>
                <a:cs typeface="Times New Roman"/>
              </a:rPr>
              <a:t> </a:t>
            </a:r>
            <a:r>
              <a:rPr sz="2900" dirty="0">
                <a:latin typeface="Times New Roman"/>
                <a:cs typeface="Times New Roman"/>
              </a:rPr>
              <a:t>)</a:t>
            </a:r>
            <a:r>
              <a:rPr sz="2900" spc="-75" dirty="0">
                <a:latin typeface="Times New Roman"/>
                <a:cs typeface="Times New Roman"/>
              </a:rPr>
              <a:t> </a:t>
            </a:r>
            <a:r>
              <a:rPr sz="2900" spc="5" dirty="0">
                <a:latin typeface="Symbol"/>
                <a:cs typeface="Symbol"/>
              </a:rPr>
              <a:t></a:t>
            </a:r>
            <a:r>
              <a:rPr sz="2900" spc="15" dirty="0">
                <a:latin typeface="Times New Roman"/>
                <a:cs typeface="Times New Roman"/>
              </a:rPr>
              <a:t> </a:t>
            </a:r>
            <a:r>
              <a:rPr sz="2900" i="1" spc="5" dirty="0">
                <a:latin typeface="Times New Roman"/>
                <a:cs typeface="Times New Roman"/>
              </a:rPr>
              <a:t>R</a:t>
            </a:r>
            <a:endParaRPr sz="2900" dirty="0">
              <a:latin typeface="Times New Roman"/>
              <a:cs typeface="Times New Roman"/>
            </a:endParaRPr>
          </a:p>
          <a:p>
            <a:pPr marL="2920499">
              <a:spcBef>
                <a:spcPts val="869"/>
              </a:spcBef>
            </a:pPr>
            <a:r>
              <a:rPr sz="2900" i="1" spc="5" dirty="0">
                <a:latin typeface="Times New Roman"/>
                <a:cs typeface="Times New Roman"/>
              </a:rPr>
              <a:t>X</a:t>
            </a:r>
            <a:r>
              <a:rPr sz="2900" i="1" spc="190" dirty="0">
                <a:latin typeface="Times New Roman"/>
                <a:cs typeface="Times New Roman"/>
              </a:rPr>
              <a:t> </a:t>
            </a:r>
            <a:r>
              <a:rPr sz="2900" spc="5" dirty="0">
                <a:latin typeface="Symbol"/>
                <a:cs typeface="Symbol"/>
              </a:rPr>
              <a:t></a:t>
            </a:r>
            <a:r>
              <a:rPr sz="2900" spc="-250" dirty="0">
                <a:latin typeface="Times New Roman"/>
                <a:cs typeface="Times New Roman"/>
              </a:rPr>
              <a:t> </a:t>
            </a:r>
            <a:r>
              <a:rPr sz="2900" i="1" spc="5" dirty="0">
                <a:latin typeface="Times New Roman"/>
                <a:cs typeface="Times New Roman"/>
              </a:rPr>
              <a:t>a</a:t>
            </a:r>
            <a:endParaRPr sz="2900" dirty="0">
              <a:latin typeface="Times New Roman"/>
              <a:cs typeface="Times New Roman"/>
            </a:endParaRPr>
          </a:p>
          <a:p>
            <a:pPr marL="2948427">
              <a:spcBef>
                <a:spcPts val="610"/>
              </a:spcBef>
              <a:tabLst>
                <a:tab pos="3830735" algn="l"/>
              </a:tabLst>
            </a:pPr>
            <a:r>
              <a:rPr sz="2900" i="1" spc="5" dirty="0">
                <a:latin typeface="Times New Roman"/>
                <a:cs typeface="Times New Roman"/>
              </a:rPr>
              <a:t>b</a:t>
            </a:r>
            <a:r>
              <a:rPr sz="2900" i="1" spc="-245" dirty="0">
                <a:latin typeface="Times New Roman"/>
                <a:cs typeface="Times New Roman"/>
              </a:rPr>
              <a:t> </a:t>
            </a:r>
            <a:r>
              <a:rPr sz="2900" spc="5" dirty="0">
                <a:latin typeface="Symbol"/>
                <a:cs typeface="Symbol"/>
              </a:rPr>
              <a:t></a:t>
            </a:r>
            <a:r>
              <a:rPr sz="2900" spc="-250" dirty="0">
                <a:latin typeface="Times New Roman"/>
                <a:cs typeface="Times New Roman"/>
              </a:rPr>
              <a:t> </a:t>
            </a:r>
            <a:r>
              <a:rPr sz="2900" i="1" spc="5" dirty="0">
                <a:latin typeface="Times New Roman"/>
                <a:cs typeface="Times New Roman"/>
              </a:rPr>
              <a:t>a	</a:t>
            </a:r>
            <a:r>
              <a:rPr sz="4300" spc="7" baseline="43103" dirty="0">
                <a:latin typeface="Symbol"/>
                <a:cs typeface="Symbol"/>
              </a:rPr>
              <a:t></a:t>
            </a:r>
            <a:r>
              <a:rPr sz="4300" spc="-44" baseline="43103" dirty="0">
                <a:latin typeface="Times New Roman"/>
                <a:cs typeface="Times New Roman"/>
              </a:rPr>
              <a:t> </a:t>
            </a:r>
            <a:r>
              <a:rPr sz="4300" i="1" spc="7" baseline="43103" dirty="0">
                <a:latin typeface="Times New Roman"/>
                <a:cs typeface="Times New Roman"/>
              </a:rPr>
              <a:t>R</a:t>
            </a:r>
            <a:endParaRPr sz="4300" baseline="43103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88903" y="4498218"/>
            <a:ext cx="3240405" cy="384721"/>
          </a:xfrm>
          <a:prstGeom prst="rect">
            <a:avLst/>
          </a:prstGeom>
          <a:solidFill>
            <a:srgbClr val="E4E4E4"/>
          </a:solidFill>
        </p:spPr>
        <p:txBody>
          <a:bodyPr vert="horz" wrap="square" lIns="0" tIns="0" rIns="0" bIns="0" rtlCol="0">
            <a:spAutoFit/>
          </a:bodyPr>
          <a:lstStyle/>
          <a:p>
            <a:pPr marL="795345">
              <a:lnSpc>
                <a:spcPts val="2955"/>
              </a:lnSpc>
              <a:tabLst>
                <a:tab pos="1160964" algn="l"/>
              </a:tabLst>
            </a:pPr>
            <a:r>
              <a:rPr sz="2900" i="1" spc="5" dirty="0">
                <a:latin typeface="Times New Roman"/>
                <a:cs typeface="Times New Roman"/>
              </a:rPr>
              <a:t>X	</a:t>
            </a:r>
            <a:r>
              <a:rPr sz="2900" spc="5" dirty="0">
                <a:latin typeface="Symbol"/>
                <a:cs typeface="Symbol"/>
              </a:rPr>
              <a:t></a:t>
            </a:r>
            <a:r>
              <a:rPr sz="2900" spc="-75" dirty="0">
                <a:latin typeface="Times New Roman"/>
                <a:cs typeface="Times New Roman"/>
              </a:rPr>
              <a:t> </a:t>
            </a:r>
            <a:r>
              <a:rPr sz="2900" i="1" spc="5" dirty="0">
                <a:latin typeface="Times New Roman"/>
                <a:cs typeface="Times New Roman"/>
              </a:rPr>
              <a:t>a</a:t>
            </a:r>
            <a:r>
              <a:rPr sz="2900" i="1" spc="-204" dirty="0">
                <a:latin typeface="Times New Roman"/>
                <a:cs typeface="Times New Roman"/>
              </a:rPr>
              <a:t> </a:t>
            </a:r>
            <a:r>
              <a:rPr sz="2900" spc="5" dirty="0">
                <a:latin typeface="Symbol"/>
                <a:cs typeface="Symbol"/>
              </a:rPr>
              <a:t></a:t>
            </a:r>
            <a:r>
              <a:rPr sz="2900" spc="-120" dirty="0">
                <a:latin typeface="Times New Roman"/>
                <a:cs typeface="Times New Roman"/>
              </a:rPr>
              <a:t> </a:t>
            </a:r>
            <a:r>
              <a:rPr sz="2900" i="1" spc="70" dirty="0">
                <a:latin typeface="Times New Roman"/>
                <a:cs typeface="Times New Roman"/>
              </a:rPr>
              <a:t>R</a:t>
            </a:r>
            <a:r>
              <a:rPr sz="2900" spc="-25" dirty="0">
                <a:latin typeface="Times New Roman"/>
                <a:cs typeface="Times New Roman"/>
              </a:rPr>
              <a:t>(</a:t>
            </a:r>
            <a:r>
              <a:rPr sz="2900" i="1" spc="5" dirty="0">
                <a:latin typeface="Times New Roman"/>
                <a:cs typeface="Times New Roman"/>
              </a:rPr>
              <a:t>b</a:t>
            </a:r>
            <a:r>
              <a:rPr sz="2900" i="1" spc="-245" dirty="0">
                <a:latin typeface="Times New Roman"/>
                <a:cs typeface="Times New Roman"/>
              </a:rPr>
              <a:t> </a:t>
            </a:r>
            <a:r>
              <a:rPr sz="2900" spc="5" dirty="0">
                <a:latin typeface="Symbol"/>
                <a:cs typeface="Symbol"/>
              </a:rPr>
              <a:t></a:t>
            </a:r>
            <a:r>
              <a:rPr sz="2900" spc="-260" dirty="0">
                <a:latin typeface="Times New Roman"/>
                <a:cs typeface="Times New Roman"/>
              </a:rPr>
              <a:t> </a:t>
            </a:r>
            <a:r>
              <a:rPr sz="2900" i="1" spc="80" dirty="0">
                <a:latin typeface="Times New Roman"/>
                <a:cs typeface="Times New Roman"/>
              </a:rPr>
              <a:t>a</a:t>
            </a:r>
            <a:r>
              <a:rPr sz="2900" dirty="0">
                <a:latin typeface="Times New Roman"/>
                <a:cs typeface="Times New Roman"/>
              </a:rPr>
              <a:t>)</a:t>
            </a:r>
            <a:endParaRPr sz="29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88903" y="3922155"/>
            <a:ext cx="3240405" cy="395645"/>
          </a:xfrm>
          <a:prstGeom prst="rect">
            <a:avLst/>
          </a:prstGeom>
          <a:solidFill>
            <a:srgbClr val="E4E4E4"/>
          </a:solidFill>
        </p:spPr>
        <p:txBody>
          <a:bodyPr vert="horz" wrap="square" lIns="0" tIns="0" rIns="0" bIns="0" rtlCol="0">
            <a:spAutoFit/>
          </a:bodyPr>
          <a:lstStyle/>
          <a:p>
            <a:pPr marL="281195">
              <a:lnSpc>
                <a:spcPts val="3140"/>
              </a:lnSpc>
            </a:pPr>
            <a:r>
              <a:rPr sz="2900" i="1" spc="5" dirty="0">
                <a:latin typeface="Times New Roman"/>
                <a:cs typeface="Times New Roman"/>
              </a:rPr>
              <a:t>X</a:t>
            </a:r>
            <a:r>
              <a:rPr sz="2900" i="1" spc="195" dirty="0">
                <a:latin typeface="Times New Roman"/>
                <a:cs typeface="Times New Roman"/>
              </a:rPr>
              <a:t> </a:t>
            </a:r>
            <a:r>
              <a:rPr sz="2900" spc="5" dirty="0">
                <a:latin typeface="Symbol"/>
                <a:cs typeface="Symbol"/>
              </a:rPr>
              <a:t></a:t>
            </a:r>
            <a:r>
              <a:rPr sz="2900" spc="-260" dirty="0">
                <a:latin typeface="Times New Roman"/>
                <a:cs typeface="Times New Roman"/>
              </a:rPr>
              <a:t> </a:t>
            </a:r>
            <a:r>
              <a:rPr sz="2900" i="1" spc="5" dirty="0">
                <a:latin typeface="Times New Roman"/>
                <a:cs typeface="Times New Roman"/>
              </a:rPr>
              <a:t>a</a:t>
            </a:r>
            <a:r>
              <a:rPr sz="2900" i="1" spc="-21" dirty="0">
                <a:latin typeface="Times New Roman"/>
                <a:cs typeface="Times New Roman"/>
              </a:rPr>
              <a:t> </a:t>
            </a:r>
            <a:r>
              <a:rPr sz="2900" spc="5" dirty="0">
                <a:latin typeface="Symbol"/>
                <a:cs typeface="Symbol"/>
              </a:rPr>
              <a:t></a:t>
            </a:r>
            <a:r>
              <a:rPr sz="2900" spc="15" dirty="0">
                <a:latin typeface="Times New Roman"/>
                <a:cs typeface="Times New Roman"/>
              </a:rPr>
              <a:t> </a:t>
            </a:r>
            <a:r>
              <a:rPr sz="2900" i="1" spc="65" dirty="0">
                <a:latin typeface="Times New Roman"/>
                <a:cs typeface="Times New Roman"/>
              </a:rPr>
              <a:t>R</a:t>
            </a:r>
            <a:r>
              <a:rPr sz="2900" spc="-25" dirty="0">
                <a:latin typeface="Times New Roman"/>
                <a:cs typeface="Times New Roman"/>
              </a:rPr>
              <a:t>(</a:t>
            </a:r>
            <a:r>
              <a:rPr sz="2900" i="1" spc="5" dirty="0">
                <a:latin typeface="Times New Roman"/>
                <a:cs typeface="Times New Roman"/>
              </a:rPr>
              <a:t>b</a:t>
            </a:r>
            <a:r>
              <a:rPr sz="2900" i="1" spc="-245" dirty="0">
                <a:latin typeface="Times New Roman"/>
                <a:cs typeface="Times New Roman"/>
              </a:rPr>
              <a:t> </a:t>
            </a:r>
            <a:r>
              <a:rPr sz="2900" spc="5" dirty="0">
                <a:latin typeface="Symbol"/>
                <a:cs typeface="Symbol"/>
              </a:rPr>
              <a:t></a:t>
            </a:r>
            <a:r>
              <a:rPr sz="2900" spc="-250" dirty="0">
                <a:latin typeface="Times New Roman"/>
                <a:cs typeface="Times New Roman"/>
              </a:rPr>
              <a:t> </a:t>
            </a:r>
            <a:r>
              <a:rPr sz="2900" i="1" spc="75" dirty="0">
                <a:latin typeface="Times New Roman"/>
                <a:cs typeface="Times New Roman"/>
              </a:rPr>
              <a:t>a</a:t>
            </a:r>
            <a:r>
              <a:rPr sz="2900" dirty="0">
                <a:latin typeface="Times New Roman"/>
                <a:cs typeface="Times New Roman"/>
              </a:rPr>
              <a:t>)</a:t>
            </a:r>
            <a:endParaRPr sz="2900">
              <a:latin typeface="Times New Roman"/>
              <a:cs typeface="Times New Roman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3822702" y="3397249"/>
            <a:ext cx="9372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31213" y="272303"/>
            <a:ext cx="7744488" cy="879721"/>
          </a:xfrm>
          <a:prstGeom prst="rect">
            <a:avLst/>
          </a:prstGeom>
        </p:spPr>
        <p:txBody>
          <a:bodyPr vert="horz" wrap="square" lIns="0" tIns="33007" rIns="0" bIns="0" rtlCol="0">
            <a:spAutoFit/>
          </a:bodyPr>
          <a:lstStyle/>
          <a:p>
            <a:pPr marL="12695" marR="5077">
              <a:lnSpc>
                <a:spcPts val="3299"/>
              </a:lnSpc>
              <a:spcBef>
                <a:spcPts val="260"/>
              </a:spcBef>
            </a:pPr>
            <a:r>
              <a:rPr sz="2900" spc="-5" dirty="0">
                <a:latin typeface="Verdana"/>
                <a:cs typeface="Verdana"/>
              </a:rPr>
              <a:t>Inverse-transform Technique: </a:t>
            </a:r>
            <a:r>
              <a:rPr sz="2900" spc="-969" dirty="0">
                <a:latin typeface="Verdana"/>
                <a:cs typeface="Verdana"/>
              </a:rPr>
              <a:t> </a:t>
            </a:r>
            <a:r>
              <a:rPr sz="2900" spc="-5" dirty="0">
                <a:latin typeface="Verdana"/>
                <a:cs typeface="Verdana"/>
              </a:rPr>
              <a:t>Weibull Distribution</a:t>
            </a:r>
            <a:endParaRPr sz="2900" dirty="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287318" y="4520830"/>
            <a:ext cx="121285" cy="231468"/>
          </a:xfrm>
          <a:prstGeom prst="rect">
            <a:avLst/>
          </a:prstGeom>
        </p:spPr>
        <p:txBody>
          <a:bodyPr vert="horz" wrap="square" lIns="0" tIns="15869" rIns="0" bIns="0" rtlCol="0">
            <a:spAutoFit/>
          </a:bodyPr>
          <a:lstStyle/>
          <a:p>
            <a:pPr marL="12695">
              <a:spcBef>
                <a:spcPts val="125"/>
              </a:spcBef>
            </a:pPr>
            <a:r>
              <a:rPr sz="1400" spc="-21" dirty="0">
                <a:latin typeface="Symbol"/>
                <a:cs typeface="Symbol"/>
              </a:rPr>
              <a:t></a:t>
            </a:r>
            <a:endParaRPr sz="1400">
              <a:latin typeface="Symbol"/>
              <a:cs typeface="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55966" y="4757107"/>
            <a:ext cx="135254" cy="231468"/>
          </a:xfrm>
          <a:prstGeom prst="rect">
            <a:avLst/>
          </a:prstGeom>
        </p:spPr>
        <p:txBody>
          <a:bodyPr vert="horz" wrap="square" lIns="0" tIns="15869" rIns="0" bIns="0" rtlCol="0">
            <a:spAutoFit/>
          </a:bodyPr>
          <a:lstStyle/>
          <a:p>
            <a:pPr marL="12695">
              <a:spcBef>
                <a:spcPts val="125"/>
              </a:spcBef>
            </a:pPr>
            <a:r>
              <a:rPr sz="1400" spc="-25" dirty="0">
                <a:latin typeface="Symbol"/>
                <a:cs typeface="Symbol"/>
              </a:rPr>
              <a:t></a:t>
            </a:r>
            <a:endParaRPr sz="1400">
              <a:latin typeface="Symbol"/>
              <a:cs typeface="Symbo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52729" y="4595223"/>
            <a:ext cx="139064" cy="228263"/>
          </a:xfrm>
          <a:prstGeom prst="rect">
            <a:avLst/>
          </a:prstGeom>
        </p:spPr>
        <p:txBody>
          <a:bodyPr vert="horz" wrap="square" lIns="0" tIns="12695" rIns="0" bIns="0" rtlCol="0">
            <a:spAutoFit/>
          </a:bodyPr>
          <a:lstStyle/>
          <a:p>
            <a:pPr marL="12695">
              <a:spcBef>
                <a:spcPts val="100"/>
              </a:spcBef>
            </a:pPr>
            <a:r>
              <a:rPr sz="1400" u="sng" spc="-5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400" i="1" u="sng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x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36786" y="4468674"/>
            <a:ext cx="480695" cy="478329"/>
          </a:xfrm>
          <a:prstGeom prst="rect">
            <a:avLst/>
          </a:prstGeom>
        </p:spPr>
        <p:txBody>
          <a:bodyPr vert="horz" wrap="square" lIns="0" tIns="16503" rIns="0" bIns="0" rtlCol="0">
            <a:spAutoFit/>
          </a:bodyPr>
          <a:lstStyle/>
          <a:p>
            <a:pPr marL="12695">
              <a:spcBef>
                <a:spcPts val="130"/>
              </a:spcBef>
              <a:tabLst>
                <a:tab pos="396086" algn="l"/>
              </a:tabLst>
            </a:pPr>
            <a:r>
              <a:rPr sz="1900" spc="30" dirty="0">
                <a:latin typeface="Symbol"/>
                <a:cs typeface="Symbol"/>
              </a:rPr>
              <a:t></a:t>
            </a:r>
            <a:r>
              <a:rPr sz="3000" spc="-325" dirty="0">
                <a:latin typeface="Symbol"/>
                <a:cs typeface="Symbol"/>
              </a:rPr>
              <a:t></a:t>
            </a:r>
            <a:r>
              <a:rPr sz="3000" dirty="0">
                <a:latin typeface="Times New Roman"/>
                <a:cs typeface="Times New Roman"/>
              </a:rPr>
              <a:t>	</a:t>
            </a:r>
            <a:r>
              <a:rPr sz="3000" spc="-458" dirty="0">
                <a:latin typeface="Symbol"/>
                <a:cs typeface="Symbol"/>
              </a:rPr>
              <a:t></a:t>
            </a:r>
            <a:endParaRPr sz="3000">
              <a:latin typeface="Symbol"/>
              <a:cs typeface="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75622" y="4656894"/>
            <a:ext cx="1977389" cy="503983"/>
          </a:xfrm>
          <a:prstGeom prst="rect">
            <a:avLst/>
          </a:prstGeom>
        </p:spPr>
        <p:txBody>
          <a:bodyPr vert="horz" wrap="square" lIns="0" tIns="11426" rIns="0" bIns="0" rtlCol="0">
            <a:spAutoFit/>
          </a:bodyPr>
          <a:lstStyle/>
          <a:p>
            <a:pPr marL="12695">
              <a:spcBef>
                <a:spcPts val="90"/>
              </a:spcBef>
            </a:pPr>
            <a:r>
              <a:rPr sz="3200" i="1" spc="254" dirty="0">
                <a:latin typeface="Times New Roman"/>
                <a:cs typeface="Times New Roman"/>
              </a:rPr>
              <a:t>F</a:t>
            </a:r>
            <a:r>
              <a:rPr sz="3200" spc="281" dirty="0">
                <a:latin typeface="Times New Roman"/>
                <a:cs typeface="Times New Roman"/>
              </a:rPr>
              <a:t>(</a:t>
            </a:r>
            <a:r>
              <a:rPr sz="3200" i="1" spc="21" dirty="0">
                <a:latin typeface="Times New Roman"/>
                <a:cs typeface="Times New Roman"/>
              </a:rPr>
              <a:t>X</a:t>
            </a:r>
            <a:r>
              <a:rPr sz="3200" i="1" spc="-380" dirty="0">
                <a:latin typeface="Times New Roman"/>
                <a:cs typeface="Times New Roman"/>
              </a:rPr>
              <a:t> </a:t>
            </a:r>
            <a:r>
              <a:rPr sz="3200" spc="10" dirty="0">
                <a:latin typeface="Times New Roman"/>
                <a:cs typeface="Times New Roman"/>
              </a:rPr>
              <a:t>)</a:t>
            </a:r>
            <a:r>
              <a:rPr sz="3200" spc="-160" dirty="0">
                <a:latin typeface="Times New Roman"/>
                <a:cs typeface="Times New Roman"/>
              </a:rPr>
              <a:t> </a:t>
            </a:r>
            <a:r>
              <a:rPr sz="3200" spc="15" dirty="0">
                <a:latin typeface="Symbol"/>
                <a:cs typeface="Symbol"/>
              </a:rPr>
              <a:t></a:t>
            </a:r>
            <a:r>
              <a:rPr sz="3200" spc="-515" dirty="0">
                <a:latin typeface="Times New Roman"/>
                <a:cs typeface="Times New Roman"/>
              </a:rPr>
              <a:t> </a:t>
            </a:r>
            <a:r>
              <a:rPr sz="3200" spc="170" dirty="0">
                <a:latin typeface="Times New Roman"/>
                <a:cs typeface="Times New Roman"/>
              </a:rPr>
              <a:t>1</a:t>
            </a:r>
            <a:r>
              <a:rPr sz="3200" spc="15" dirty="0">
                <a:latin typeface="Symbol"/>
                <a:cs typeface="Symbol"/>
              </a:rPr>
              <a:t></a:t>
            </a:r>
            <a:r>
              <a:rPr sz="3200" spc="-420" dirty="0">
                <a:latin typeface="Times New Roman"/>
                <a:cs typeface="Times New Roman"/>
              </a:rPr>
              <a:t> </a:t>
            </a:r>
            <a:r>
              <a:rPr sz="3200" i="1" spc="15" dirty="0">
                <a:latin typeface="Times New Roman"/>
                <a:cs typeface="Times New Roman"/>
              </a:rPr>
              <a:t>e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064325" y="2902198"/>
            <a:ext cx="78105" cy="381514"/>
          </a:xfrm>
          <a:prstGeom prst="rect">
            <a:avLst/>
          </a:prstGeom>
        </p:spPr>
        <p:txBody>
          <a:bodyPr vert="horz" wrap="square" lIns="0" tIns="12061" rIns="0" bIns="0" rtlCol="0">
            <a:spAutoFit/>
          </a:bodyPr>
          <a:lstStyle/>
          <a:p>
            <a:pPr>
              <a:spcBef>
                <a:spcPts val="95"/>
              </a:spcBef>
            </a:pPr>
            <a:r>
              <a:rPr sz="2400" spc="-275" dirty="0">
                <a:latin typeface="Symbol"/>
                <a:cs typeface="Symbol"/>
              </a:rPr>
              <a:t>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021705" y="6643626"/>
            <a:ext cx="3744595" cy="489204"/>
          </a:xfrm>
          <a:prstGeom prst="rect">
            <a:avLst/>
          </a:prstGeom>
          <a:solidFill>
            <a:srgbClr val="E4E4E4"/>
          </a:solidFill>
        </p:spPr>
        <p:txBody>
          <a:bodyPr vert="horz" wrap="square" lIns="0" tIns="88233" rIns="0" bIns="0" rtlCol="0">
            <a:spAutoFit/>
          </a:bodyPr>
          <a:lstStyle/>
          <a:p>
            <a:pPr marL="950860">
              <a:spcBef>
                <a:spcPts val="695"/>
              </a:spcBef>
            </a:pPr>
            <a:r>
              <a:rPr sz="2500" b="1" i="1" dirty="0" smtClean="0">
                <a:latin typeface="Times New Roman"/>
                <a:cs typeface="Times New Roman"/>
              </a:rPr>
              <a:t>X </a:t>
            </a:r>
            <a:r>
              <a:rPr sz="2500" b="1" i="1" spc="-285" dirty="0" smtClean="0">
                <a:latin typeface="Times New Roman"/>
                <a:cs typeface="Times New Roman"/>
              </a:rPr>
              <a:t> </a:t>
            </a:r>
            <a:r>
              <a:rPr sz="2500" b="1" dirty="0" smtClean="0">
                <a:latin typeface="Symbol"/>
                <a:cs typeface="Symbol"/>
              </a:rPr>
              <a:t></a:t>
            </a:r>
            <a:r>
              <a:rPr sz="2500" b="1" spc="-250" dirty="0" smtClean="0">
                <a:latin typeface="Times New Roman"/>
                <a:cs typeface="Times New Roman"/>
              </a:rPr>
              <a:t> </a:t>
            </a:r>
            <a:r>
              <a:rPr sz="2600" b="1" spc="-65" dirty="0" smtClean="0">
                <a:latin typeface="Symbol"/>
                <a:cs typeface="Symbol"/>
              </a:rPr>
              <a:t></a:t>
            </a:r>
            <a:r>
              <a:rPr sz="2600" b="1" spc="-86" dirty="0" smtClean="0">
                <a:latin typeface="Times New Roman"/>
                <a:cs typeface="Times New Roman"/>
              </a:rPr>
              <a:t> </a:t>
            </a:r>
            <a:r>
              <a:rPr lang="en-US" sz="2600" b="1" spc="-86" dirty="0" smtClean="0">
                <a:latin typeface="Times New Roman"/>
                <a:cs typeface="Times New Roman"/>
              </a:rPr>
              <a:t>[</a:t>
            </a:r>
            <a:r>
              <a:rPr sz="2500" b="1" dirty="0" smtClean="0">
                <a:latin typeface="Symbol"/>
                <a:cs typeface="Symbol"/>
              </a:rPr>
              <a:t></a:t>
            </a:r>
            <a:r>
              <a:rPr sz="2500" b="1" spc="-250" dirty="0" smtClean="0">
                <a:latin typeface="Times New Roman"/>
                <a:cs typeface="Times New Roman"/>
              </a:rPr>
              <a:t> </a:t>
            </a:r>
            <a:r>
              <a:rPr sz="2500" b="1" spc="44" dirty="0" err="1" smtClean="0">
                <a:latin typeface="Times New Roman"/>
                <a:cs typeface="Times New Roman"/>
              </a:rPr>
              <a:t>l</a:t>
            </a:r>
            <a:r>
              <a:rPr sz="2500" b="1" spc="-50" dirty="0" err="1" smtClean="0">
                <a:latin typeface="Times New Roman"/>
                <a:cs typeface="Times New Roman"/>
              </a:rPr>
              <a:t>n</a:t>
            </a:r>
            <a:r>
              <a:rPr sz="2500" b="1" spc="-250" dirty="0" smtClean="0">
                <a:latin typeface="Times New Roman"/>
                <a:cs typeface="Times New Roman"/>
              </a:rPr>
              <a:t>(</a:t>
            </a:r>
            <a:r>
              <a:rPr sz="2500" b="1" spc="195" dirty="0" smtClean="0">
                <a:latin typeface="Times New Roman"/>
                <a:cs typeface="Times New Roman"/>
              </a:rPr>
              <a:t>1</a:t>
            </a:r>
            <a:r>
              <a:rPr sz="2500" b="1" dirty="0" smtClean="0">
                <a:latin typeface="Symbol"/>
                <a:cs typeface="Symbol"/>
              </a:rPr>
              <a:t></a:t>
            </a:r>
            <a:r>
              <a:rPr sz="2500" b="1" spc="-130" dirty="0" smtClean="0">
                <a:latin typeface="Times New Roman"/>
                <a:cs typeface="Times New Roman"/>
              </a:rPr>
              <a:t> </a:t>
            </a:r>
            <a:r>
              <a:rPr sz="2500" b="1" i="1" spc="70" dirty="0" smtClean="0">
                <a:latin typeface="Times New Roman"/>
                <a:cs typeface="Times New Roman"/>
              </a:rPr>
              <a:t>R</a:t>
            </a:r>
            <a:r>
              <a:rPr sz="2500" b="1" dirty="0" smtClean="0">
                <a:latin typeface="Times New Roman"/>
                <a:cs typeface="Times New Roman"/>
              </a:rPr>
              <a:t>)</a:t>
            </a:r>
            <a:r>
              <a:rPr lang="en-US" sz="2500" b="1" dirty="0" smtClean="0">
                <a:latin typeface="Times New Roman"/>
                <a:cs typeface="Times New Roman"/>
              </a:rPr>
              <a:t>]</a:t>
            </a:r>
            <a:r>
              <a:rPr lang="en-US" sz="2400" b="1" spc="-52" baseline="41218" dirty="0">
                <a:latin typeface="Symbol"/>
                <a:cs typeface="Symbol"/>
              </a:rPr>
              <a:t> </a:t>
            </a:r>
            <a:endParaRPr sz="2500" b="1" dirty="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064013" y="6123644"/>
            <a:ext cx="3744595" cy="519982"/>
          </a:xfrm>
          <a:prstGeom prst="rect">
            <a:avLst/>
          </a:prstGeom>
          <a:solidFill>
            <a:srgbClr val="E4E4E4"/>
          </a:solidFill>
        </p:spPr>
        <p:txBody>
          <a:bodyPr vert="horz" wrap="square" lIns="0" tIns="88233" rIns="0" bIns="0" rtlCol="0">
            <a:spAutoFit/>
          </a:bodyPr>
          <a:lstStyle/>
          <a:p>
            <a:pPr marL="950860">
              <a:spcBef>
                <a:spcPts val="695"/>
              </a:spcBef>
            </a:pPr>
            <a:r>
              <a:rPr sz="2500" i="1" dirty="0">
                <a:latin typeface="Times New Roman"/>
                <a:cs typeface="Times New Roman"/>
              </a:rPr>
              <a:t>X </a:t>
            </a:r>
            <a:r>
              <a:rPr lang="en-US" sz="2800" spc="-52" baseline="41218" dirty="0">
                <a:latin typeface="Symbol"/>
                <a:cs typeface="Symbol"/>
              </a:rPr>
              <a:t>1</a:t>
            </a:r>
            <a:r>
              <a:rPr sz="2500" i="1" spc="-285" dirty="0" smtClean="0">
                <a:latin typeface="Times New Roman"/>
                <a:cs typeface="Times New Roman"/>
              </a:rPr>
              <a:t> </a:t>
            </a:r>
            <a:r>
              <a:rPr sz="2500" dirty="0">
                <a:latin typeface="Symbol"/>
                <a:cs typeface="Symbol"/>
              </a:rPr>
              <a:t></a:t>
            </a:r>
            <a:r>
              <a:rPr sz="2500" spc="-10" dirty="0">
                <a:latin typeface="Times New Roman"/>
                <a:cs typeface="Times New Roman"/>
              </a:rPr>
              <a:t> </a:t>
            </a:r>
            <a:r>
              <a:rPr sz="2600" spc="-65" dirty="0" smtClean="0">
                <a:latin typeface="Symbol"/>
                <a:cs typeface="Symbol"/>
              </a:rPr>
              <a:t></a:t>
            </a:r>
            <a:r>
              <a:rPr sz="2600" spc="-250" dirty="0" smtClean="0">
                <a:latin typeface="Times New Roman"/>
                <a:cs typeface="Times New Roman"/>
              </a:rPr>
              <a:t> </a:t>
            </a:r>
            <a:r>
              <a:rPr lang="en-US" sz="2300" spc="-52" baseline="41218" dirty="0" smtClean="0">
                <a:latin typeface="Symbol"/>
                <a:cs typeface="Symbol"/>
              </a:rPr>
              <a:t>1</a:t>
            </a:r>
            <a:r>
              <a:rPr sz="2300" baseline="41218" dirty="0" smtClean="0">
                <a:latin typeface="Times New Roman"/>
                <a:cs typeface="Times New Roman"/>
              </a:rPr>
              <a:t> </a:t>
            </a:r>
            <a:r>
              <a:rPr lang="en-US" sz="2400" spc="-10" dirty="0">
                <a:latin typeface="Times New Roman"/>
                <a:cs typeface="Times New Roman"/>
              </a:rPr>
              <a:t>(</a:t>
            </a:r>
            <a:r>
              <a:rPr lang="en-US" sz="2400" dirty="0">
                <a:latin typeface="Symbol"/>
                <a:cs typeface="Symbol"/>
              </a:rPr>
              <a:t></a:t>
            </a:r>
            <a:r>
              <a:rPr lang="en-US" sz="2400" spc="-405" dirty="0">
                <a:latin typeface="Times New Roman"/>
                <a:cs typeface="Times New Roman"/>
              </a:rPr>
              <a:t> </a:t>
            </a:r>
            <a:r>
              <a:rPr sz="2500" spc="44" dirty="0" err="1" smtClean="0">
                <a:latin typeface="Times New Roman"/>
                <a:cs typeface="Times New Roman"/>
              </a:rPr>
              <a:t>l</a:t>
            </a:r>
            <a:r>
              <a:rPr sz="2500" spc="-50" dirty="0" err="1" smtClean="0">
                <a:latin typeface="Times New Roman"/>
                <a:cs typeface="Times New Roman"/>
              </a:rPr>
              <a:t>n</a:t>
            </a:r>
            <a:r>
              <a:rPr sz="2500" spc="-250" dirty="0" smtClean="0">
                <a:latin typeface="Times New Roman"/>
                <a:cs typeface="Times New Roman"/>
              </a:rPr>
              <a:t>(</a:t>
            </a:r>
            <a:r>
              <a:rPr sz="2500" spc="200" dirty="0" smtClean="0">
                <a:latin typeface="Times New Roman"/>
                <a:cs typeface="Times New Roman"/>
              </a:rPr>
              <a:t>1</a:t>
            </a:r>
            <a:r>
              <a:rPr sz="2500" dirty="0">
                <a:latin typeface="Symbol"/>
                <a:cs typeface="Symbol"/>
              </a:rPr>
              <a:t></a:t>
            </a:r>
            <a:r>
              <a:rPr sz="2500" spc="-130" dirty="0">
                <a:latin typeface="Times New Roman"/>
                <a:cs typeface="Times New Roman"/>
              </a:rPr>
              <a:t> </a:t>
            </a:r>
            <a:r>
              <a:rPr sz="2500" i="1" spc="70" dirty="0">
                <a:latin typeface="Times New Roman"/>
                <a:cs typeface="Times New Roman"/>
              </a:rPr>
              <a:t>R</a:t>
            </a:r>
            <a:r>
              <a:rPr sz="2500" dirty="0" smtClean="0">
                <a:latin typeface="Times New Roman"/>
                <a:cs typeface="Times New Roman"/>
              </a:rPr>
              <a:t>)</a:t>
            </a:r>
            <a:r>
              <a:rPr lang="en-US" sz="2500" dirty="0" smtClean="0">
                <a:latin typeface="Times New Roman"/>
                <a:cs typeface="Times New Roman"/>
              </a:rPr>
              <a:t>)</a:t>
            </a:r>
            <a:r>
              <a:rPr lang="en-US" sz="2800" spc="-52" baseline="41218" dirty="0">
                <a:latin typeface="Symbol"/>
                <a:cs typeface="Symbol"/>
              </a:rPr>
              <a:t> </a:t>
            </a:r>
            <a:endParaRPr sz="2500" dirty="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810636" y="4927132"/>
            <a:ext cx="436245" cy="412929"/>
          </a:xfrm>
          <a:prstGeom prst="rect">
            <a:avLst/>
          </a:prstGeom>
        </p:spPr>
        <p:txBody>
          <a:bodyPr vert="horz" wrap="square" lIns="0" tIns="12695" rIns="0" bIns="0" rtlCol="0">
            <a:spAutoFit/>
          </a:bodyPr>
          <a:lstStyle/>
          <a:p>
            <a:pPr marL="25391">
              <a:spcBef>
                <a:spcPts val="100"/>
              </a:spcBef>
            </a:pPr>
            <a:r>
              <a:rPr sz="3900" i="1" baseline="-25054" dirty="0">
                <a:latin typeface="Times New Roman"/>
                <a:cs typeface="Times New Roman"/>
              </a:rPr>
              <a:t>X</a:t>
            </a:r>
            <a:r>
              <a:rPr sz="3900" i="1" spc="-225" baseline="-25054" dirty="0">
                <a:latin typeface="Times New Roman"/>
                <a:cs typeface="Times New Roman"/>
              </a:rPr>
              <a:t> </a:t>
            </a:r>
            <a:r>
              <a:rPr sz="1600" spc="-35" dirty="0">
                <a:latin typeface="Symbol"/>
                <a:cs typeface="Symbol"/>
              </a:rPr>
              <a:t></a:t>
            </a:r>
            <a:endParaRPr sz="1600" dirty="0">
              <a:latin typeface="Symbol"/>
              <a:cs typeface="Symbo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315934" y="5054838"/>
            <a:ext cx="2130425" cy="417421"/>
          </a:xfrm>
          <a:prstGeom prst="rect">
            <a:avLst/>
          </a:prstGeom>
        </p:spPr>
        <p:txBody>
          <a:bodyPr vert="horz" wrap="square" lIns="0" tIns="17138" rIns="0" bIns="0" rtlCol="0">
            <a:spAutoFit/>
          </a:bodyPr>
          <a:lstStyle/>
          <a:p>
            <a:pPr marL="25391">
              <a:spcBef>
                <a:spcPts val="135"/>
              </a:spcBef>
            </a:pPr>
            <a:r>
              <a:rPr sz="2500" dirty="0">
                <a:latin typeface="Symbol"/>
                <a:cs typeface="Symbol"/>
              </a:rPr>
              <a:t></a:t>
            </a:r>
            <a:r>
              <a:rPr sz="2500" spc="-50" dirty="0">
                <a:latin typeface="Times New Roman"/>
                <a:cs typeface="Times New Roman"/>
              </a:rPr>
              <a:t> </a:t>
            </a:r>
            <a:r>
              <a:rPr sz="2500" spc="-125" dirty="0">
                <a:latin typeface="Symbol"/>
                <a:cs typeface="Symbol"/>
              </a:rPr>
              <a:t></a:t>
            </a:r>
            <a:r>
              <a:rPr sz="2600" spc="-65" dirty="0">
                <a:latin typeface="Symbol"/>
                <a:cs typeface="Symbol"/>
              </a:rPr>
              <a:t></a:t>
            </a:r>
            <a:r>
              <a:rPr sz="2600" spc="-250" dirty="0">
                <a:latin typeface="Times New Roman"/>
                <a:cs typeface="Times New Roman"/>
              </a:rPr>
              <a:t> </a:t>
            </a:r>
            <a:r>
              <a:rPr sz="2300" spc="-52" baseline="41218" dirty="0">
                <a:latin typeface="Symbol"/>
                <a:cs typeface="Symbol"/>
              </a:rPr>
              <a:t></a:t>
            </a:r>
            <a:r>
              <a:rPr sz="2300" baseline="41218" dirty="0">
                <a:latin typeface="Times New Roman"/>
                <a:cs typeface="Times New Roman"/>
              </a:rPr>
              <a:t> </a:t>
            </a:r>
            <a:r>
              <a:rPr sz="2300" spc="-7" baseline="41218" dirty="0">
                <a:latin typeface="Times New Roman"/>
                <a:cs typeface="Times New Roman"/>
              </a:rPr>
              <a:t> </a:t>
            </a:r>
            <a:r>
              <a:rPr sz="2500" spc="275" dirty="0">
                <a:latin typeface="Symbol"/>
                <a:cs typeface="Symbol"/>
              </a:rPr>
              <a:t></a:t>
            </a:r>
            <a:r>
              <a:rPr sz="2500" spc="44" dirty="0">
                <a:latin typeface="Times New Roman"/>
                <a:cs typeface="Times New Roman"/>
              </a:rPr>
              <a:t>l</a:t>
            </a:r>
            <a:r>
              <a:rPr sz="2500" spc="-50" dirty="0">
                <a:latin typeface="Times New Roman"/>
                <a:cs typeface="Times New Roman"/>
              </a:rPr>
              <a:t>n</a:t>
            </a:r>
            <a:r>
              <a:rPr sz="2500" spc="-250" dirty="0">
                <a:latin typeface="Times New Roman"/>
                <a:cs typeface="Times New Roman"/>
              </a:rPr>
              <a:t>(</a:t>
            </a:r>
            <a:r>
              <a:rPr sz="2500" spc="195" dirty="0">
                <a:latin typeface="Times New Roman"/>
                <a:cs typeface="Times New Roman"/>
              </a:rPr>
              <a:t>1</a:t>
            </a:r>
            <a:r>
              <a:rPr sz="2500" dirty="0">
                <a:latin typeface="Symbol"/>
                <a:cs typeface="Symbol"/>
              </a:rPr>
              <a:t></a:t>
            </a:r>
            <a:r>
              <a:rPr sz="2500" spc="-130" dirty="0">
                <a:latin typeface="Times New Roman"/>
                <a:cs typeface="Times New Roman"/>
              </a:rPr>
              <a:t> </a:t>
            </a:r>
            <a:r>
              <a:rPr sz="2500" i="1" spc="70" dirty="0">
                <a:latin typeface="Times New Roman"/>
                <a:cs typeface="Times New Roman"/>
              </a:rPr>
              <a:t>R</a:t>
            </a:r>
            <a:r>
              <a:rPr sz="2500" dirty="0">
                <a:latin typeface="Times New Roman"/>
                <a:cs typeface="Times New Roman"/>
              </a:rPr>
              <a:t>)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6065168" y="4138178"/>
            <a:ext cx="3744595" cy="641201"/>
          </a:xfrm>
          <a:prstGeom prst="rect">
            <a:avLst/>
          </a:prstGeom>
          <a:solidFill>
            <a:srgbClr val="E4E4E4"/>
          </a:solidFill>
        </p:spPr>
        <p:txBody>
          <a:bodyPr vert="horz" wrap="square" lIns="0" tIns="0" rIns="0" bIns="0" rtlCol="0">
            <a:spAutoFit/>
          </a:bodyPr>
          <a:lstStyle/>
          <a:p>
            <a:pPr marL="742659">
              <a:lnSpc>
                <a:spcPts val="1975"/>
              </a:lnSpc>
            </a:pPr>
            <a:r>
              <a:rPr sz="3900" i="1" baseline="-25054" dirty="0">
                <a:latin typeface="Times New Roman"/>
                <a:cs typeface="Times New Roman"/>
              </a:rPr>
              <a:t>X</a:t>
            </a:r>
            <a:r>
              <a:rPr sz="3900" i="1" spc="-187" baseline="-25054" dirty="0">
                <a:latin typeface="Times New Roman"/>
                <a:cs typeface="Times New Roman"/>
              </a:rPr>
              <a:t> </a:t>
            </a:r>
            <a:r>
              <a:rPr sz="1600" spc="-35" dirty="0">
                <a:latin typeface="Symbol"/>
                <a:cs typeface="Symbol"/>
              </a:rPr>
              <a:t></a:t>
            </a:r>
            <a:endParaRPr sz="1600" dirty="0">
              <a:latin typeface="Symbol"/>
              <a:cs typeface="Symbol"/>
            </a:endParaRPr>
          </a:p>
          <a:p>
            <a:pPr marL="722984">
              <a:lnSpc>
                <a:spcPts val="2974"/>
              </a:lnSpc>
              <a:tabLst>
                <a:tab pos="1275218" algn="l"/>
              </a:tabLst>
            </a:pPr>
            <a:r>
              <a:rPr sz="4000" spc="-97" baseline="-41928" dirty="0">
                <a:latin typeface="Symbol"/>
                <a:cs typeface="Symbol"/>
              </a:rPr>
              <a:t></a:t>
            </a:r>
            <a:r>
              <a:rPr sz="4000" spc="-359" baseline="-41928" dirty="0">
                <a:latin typeface="Times New Roman"/>
                <a:cs typeface="Times New Roman"/>
              </a:rPr>
              <a:t> </a:t>
            </a:r>
            <a:r>
              <a:rPr sz="2300" spc="-52" baseline="-30465" dirty="0">
                <a:latin typeface="Symbol"/>
                <a:cs typeface="Symbol"/>
              </a:rPr>
              <a:t></a:t>
            </a:r>
            <a:r>
              <a:rPr sz="2300" spc="-52" baseline="-30465" dirty="0">
                <a:latin typeface="Times New Roman"/>
                <a:cs typeface="Times New Roman"/>
              </a:rPr>
              <a:t>	</a:t>
            </a:r>
            <a:r>
              <a:rPr sz="2500" dirty="0">
                <a:latin typeface="Symbol"/>
                <a:cs typeface="Symbol"/>
              </a:rPr>
              <a:t></a:t>
            </a:r>
            <a:r>
              <a:rPr sz="2500" spc="-75" dirty="0">
                <a:latin typeface="Times New Roman"/>
                <a:cs typeface="Times New Roman"/>
              </a:rPr>
              <a:t> </a:t>
            </a:r>
            <a:r>
              <a:rPr sz="2500" spc="40" dirty="0">
                <a:latin typeface="Symbol"/>
                <a:cs typeface="Symbol"/>
              </a:rPr>
              <a:t></a:t>
            </a:r>
            <a:r>
              <a:rPr sz="2500" spc="40" dirty="0">
                <a:latin typeface="Times New Roman"/>
                <a:cs typeface="Times New Roman"/>
              </a:rPr>
              <a:t>ln(1</a:t>
            </a:r>
            <a:r>
              <a:rPr sz="2500" spc="40" dirty="0">
                <a:latin typeface="Symbol"/>
                <a:cs typeface="Symbol"/>
              </a:rPr>
              <a:t></a:t>
            </a:r>
            <a:r>
              <a:rPr sz="2500" spc="-145" dirty="0">
                <a:latin typeface="Times New Roman"/>
                <a:cs typeface="Times New Roman"/>
              </a:rPr>
              <a:t> </a:t>
            </a:r>
            <a:r>
              <a:rPr sz="2500" i="1" spc="35" dirty="0">
                <a:latin typeface="Times New Roman"/>
                <a:cs typeface="Times New Roman"/>
              </a:rPr>
              <a:t>R</a:t>
            </a:r>
            <a:r>
              <a:rPr sz="2500" spc="35" dirty="0">
                <a:latin typeface="Times New Roman"/>
                <a:cs typeface="Times New Roman"/>
              </a:rPr>
              <a:t>)</a:t>
            </a:r>
            <a:endParaRPr sz="2500" dirty="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104388" y="3559288"/>
            <a:ext cx="116839" cy="261608"/>
          </a:xfrm>
          <a:prstGeom prst="rect">
            <a:avLst/>
          </a:prstGeom>
        </p:spPr>
        <p:txBody>
          <a:bodyPr vert="horz" wrap="square" lIns="0" tIns="15235" rIns="0" bIns="0" rtlCol="0">
            <a:spAutoFit/>
          </a:bodyPr>
          <a:lstStyle/>
          <a:p>
            <a:pPr>
              <a:spcBef>
                <a:spcPts val="120"/>
              </a:spcBef>
            </a:pPr>
            <a:r>
              <a:rPr sz="1600" spc="-35" dirty="0">
                <a:latin typeface="Symbol"/>
                <a:cs typeface="Symbol"/>
              </a:rPr>
              <a:t></a:t>
            </a:r>
            <a:endParaRPr sz="1600">
              <a:latin typeface="Symbol"/>
              <a:cs typeface="Symbo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118396" y="2946886"/>
            <a:ext cx="87630" cy="184429"/>
          </a:xfrm>
          <a:prstGeom prst="rect">
            <a:avLst/>
          </a:prstGeom>
        </p:spPr>
        <p:txBody>
          <a:bodyPr vert="horz" wrap="square" lIns="0" tIns="15235" rIns="0" bIns="0" rtlCol="0">
            <a:spAutoFit/>
          </a:bodyPr>
          <a:lstStyle/>
          <a:p>
            <a:pPr>
              <a:spcBef>
                <a:spcPts val="120"/>
              </a:spcBef>
            </a:pPr>
            <a:r>
              <a:rPr sz="1100" spc="-21" dirty="0">
                <a:latin typeface="Symbol"/>
                <a:cs typeface="Symbol"/>
              </a:rPr>
              <a:t></a:t>
            </a:r>
            <a:endParaRPr sz="1100">
              <a:latin typeface="Symbol"/>
              <a:cs typeface="Symbo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118396" y="2319178"/>
            <a:ext cx="87630" cy="184429"/>
          </a:xfrm>
          <a:prstGeom prst="rect">
            <a:avLst/>
          </a:prstGeom>
        </p:spPr>
        <p:txBody>
          <a:bodyPr vert="horz" wrap="square" lIns="0" tIns="15235" rIns="0" bIns="0" rtlCol="0">
            <a:spAutoFit/>
          </a:bodyPr>
          <a:lstStyle/>
          <a:p>
            <a:pPr>
              <a:spcBef>
                <a:spcPts val="120"/>
              </a:spcBef>
            </a:pPr>
            <a:r>
              <a:rPr sz="1100" spc="-21" dirty="0">
                <a:latin typeface="Symbol"/>
                <a:cs typeface="Symbol"/>
              </a:rPr>
              <a:t></a:t>
            </a:r>
            <a:endParaRPr sz="1100">
              <a:latin typeface="Symbol"/>
              <a:cs typeface="Symbo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806002" y="3634261"/>
            <a:ext cx="140970" cy="447557"/>
          </a:xfrm>
          <a:prstGeom prst="rect">
            <a:avLst/>
          </a:prstGeom>
        </p:spPr>
        <p:txBody>
          <a:bodyPr vert="horz" wrap="square" lIns="0" tIns="11426" rIns="0" bIns="0" rtlCol="0">
            <a:spAutoFit/>
          </a:bodyPr>
          <a:lstStyle/>
          <a:p>
            <a:pPr marL="11426">
              <a:lnSpc>
                <a:spcPts val="1684"/>
              </a:lnSpc>
              <a:spcBef>
                <a:spcPts val="90"/>
              </a:spcBef>
            </a:pPr>
            <a:r>
              <a:rPr sz="1500" i="1" spc="-5" dirty="0">
                <a:latin typeface="Times New Roman"/>
                <a:cs typeface="Times New Roman"/>
              </a:rPr>
              <a:t>X</a:t>
            </a:r>
            <a:endParaRPr sz="1500">
              <a:latin typeface="Times New Roman"/>
              <a:cs typeface="Times New Roman"/>
            </a:endParaRPr>
          </a:p>
          <a:p>
            <a:pPr>
              <a:lnSpc>
                <a:spcPts val="1745"/>
              </a:lnSpc>
            </a:pPr>
            <a:r>
              <a:rPr sz="1600" spc="-40" dirty="0">
                <a:latin typeface="Symbol"/>
                <a:cs typeface="Symbol"/>
              </a:rPr>
              <a:t></a:t>
            </a:r>
            <a:endParaRPr sz="1600">
              <a:latin typeface="Symbol"/>
              <a:cs typeface="Symbo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916810" y="3004964"/>
            <a:ext cx="104775" cy="309694"/>
          </a:xfrm>
          <a:prstGeom prst="rect">
            <a:avLst/>
          </a:prstGeom>
        </p:spPr>
        <p:txBody>
          <a:bodyPr vert="horz" wrap="square" lIns="0" tIns="14599" rIns="0" bIns="0" rtlCol="0">
            <a:spAutoFit/>
          </a:bodyPr>
          <a:lstStyle/>
          <a:p>
            <a:pPr marL="8251">
              <a:lnSpc>
                <a:spcPts val="1130"/>
              </a:lnSpc>
              <a:spcBef>
                <a:spcPts val="114"/>
              </a:spcBef>
            </a:pPr>
            <a:r>
              <a:rPr sz="1000" i="1" spc="10" dirty="0">
                <a:latin typeface="Times New Roman"/>
                <a:cs typeface="Times New Roman"/>
              </a:rPr>
              <a:t>X</a:t>
            </a:r>
            <a:endParaRPr sz="1000">
              <a:latin typeface="Times New Roman"/>
              <a:cs typeface="Times New Roman"/>
            </a:endParaRPr>
          </a:p>
          <a:p>
            <a:pPr>
              <a:lnSpc>
                <a:spcPts val="1189"/>
              </a:lnSpc>
            </a:pPr>
            <a:r>
              <a:rPr sz="1100" spc="-25" dirty="0">
                <a:latin typeface="Symbol"/>
                <a:cs typeface="Symbol"/>
              </a:rPr>
              <a:t></a:t>
            </a:r>
            <a:endParaRPr sz="1100">
              <a:latin typeface="Symbol"/>
              <a:cs typeface="Symbo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916810" y="2377257"/>
            <a:ext cx="104775" cy="309694"/>
          </a:xfrm>
          <a:prstGeom prst="rect">
            <a:avLst/>
          </a:prstGeom>
        </p:spPr>
        <p:txBody>
          <a:bodyPr vert="horz" wrap="square" lIns="0" tIns="14599" rIns="0" bIns="0" rtlCol="0">
            <a:spAutoFit/>
          </a:bodyPr>
          <a:lstStyle/>
          <a:p>
            <a:pPr marL="8251">
              <a:lnSpc>
                <a:spcPts val="1130"/>
              </a:lnSpc>
              <a:spcBef>
                <a:spcPts val="114"/>
              </a:spcBef>
            </a:pPr>
            <a:r>
              <a:rPr sz="1000" i="1" spc="10" dirty="0">
                <a:latin typeface="Times New Roman"/>
                <a:cs typeface="Times New Roman"/>
              </a:rPr>
              <a:t>X</a:t>
            </a:r>
            <a:endParaRPr sz="1000">
              <a:latin typeface="Times New Roman"/>
              <a:cs typeface="Times New Roman"/>
            </a:endParaRPr>
          </a:p>
          <a:p>
            <a:pPr>
              <a:lnSpc>
                <a:spcPts val="1189"/>
              </a:lnSpc>
            </a:pPr>
            <a:r>
              <a:rPr sz="1100" spc="-25" dirty="0">
                <a:latin typeface="Symbol"/>
                <a:cs typeface="Symbol"/>
              </a:rPr>
              <a:t></a:t>
            </a:r>
            <a:endParaRPr sz="1100">
              <a:latin typeface="Symbol"/>
              <a:cs typeface="Symbo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450238" y="3484159"/>
            <a:ext cx="2226945" cy="550788"/>
          </a:xfrm>
          <a:prstGeom prst="rect">
            <a:avLst/>
          </a:prstGeom>
        </p:spPr>
        <p:txBody>
          <a:bodyPr vert="horz" wrap="square" lIns="0" tIns="12061" rIns="0" bIns="0" rtlCol="0">
            <a:spAutoFit/>
          </a:bodyPr>
          <a:lstStyle/>
          <a:p>
            <a:pPr>
              <a:spcBef>
                <a:spcPts val="95"/>
              </a:spcBef>
              <a:tabLst>
                <a:tab pos="557948" algn="l"/>
                <a:tab pos="890559" algn="l"/>
              </a:tabLst>
            </a:pPr>
            <a:r>
              <a:rPr sz="2500" dirty="0">
                <a:latin typeface="Symbol"/>
                <a:cs typeface="Symbol"/>
              </a:rPr>
              <a:t></a:t>
            </a:r>
            <a:r>
              <a:rPr sz="2500" spc="-250" dirty="0">
                <a:latin typeface="Times New Roman"/>
                <a:cs typeface="Times New Roman"/>
              </a:rPr>
              <a:t> </a:t>
            </a:r>
            <a:r>
              <a:rPr sz="3500" spc="-304" dirty="0">
                <a:latin typeface="Symbol"/>
                <a:cs typeface="Symbol"/>
              </a:rPr>
              <a:t></a:t>
            </a:r>
            <a:r>
              <a:rPr sz="3500" dirty="0">
                <a:latin typeface="Times New Roman"/>
                <a:cs typeface="Times New Roman"/>
              </a:rPr>
              <a:t>	</a:t>
            </a:r>
            <a:r>
              <a:rPr sz="3500" spc="-304" dirty="0">
                <a:latin typeface="Symbol"/>
                <a:cs typeface="Symbol"/>
              </a:rPr>
              <a:t></a:t>
            </a:r>
            <a:r>
              <a:rPr sz="3500" dirty="0">
                <a:latin typeface="Times New Roman"/>
                <a:cs typeface="Times New Roman"/>
              </a:rPr>
              <a:t>	</a:t>
            </a:r>
            <a:r>
              <a:rPr sz="2500" dirty="0">
                <a:latin typeface="Symbol"/>
                <a:cs typeface="Symbol"/>
              </a:rPr>
              <a:t></a:t>
            </a:r>
            <a:r>
              <a:rPr sz="2500" spc="-90" dirty="0">
                <a:latin typeface="Times New Roman"/>
                <a:cs typeface="Times New Roman"/>
              </a:rPr>
              <a:t> </a:t>
            </a:r>
            <a:r>
              <a:rPr sz="2500" spc="44" dirty="0">
                <a:latin typeface="Times New Roman"/>
                <a:cs typeface="Times New Roman"/>
              </a:rPr>
              <a:t>l</a:t>
            </a:r>
            <a:r>
              <a:rPr sz="2500" spc="-50" dirty="0">
                <a:latin typeface="Times New Roman"/>
                <a:cs typeface="Times New Roman"/>
              </a:rPr>
              <a:t>n</a:t>
            </a:r>
            <a:r>
              <a:rPr sz="2500" spc="-250" dirty="0">
                <a:latin typeface="Times New Roman"/>
                <a:cs typeface="Times New Roman"/>
              </a:rPr>
              <a:t>(</a:t>
            </a:r>
            <a:r>
              <a:rPr sz="2500" spc="195" dirty="0">
                <a:latin typeface="Times New Roman"/>
                <a:cs typeface="Times New Roman"/>
              </a:rPr>
              <a:t>1</a:t>
            </a:r>
            <a:r>
              <a:rPr sz="2500" dirty="0">
                <a:latin typeface="Symbol"/>
                <a:cs typeface="Symbol"/>
              </a:rPr>
              <a:t></a:t>
            </a:r>
            <a:r>
              <a:rPr sz="2500" spc="-130" dirty="0">
                <a:latin typeface="Times New Roman"/>
                <a:cs typeface="Times New Roman"/>
              </a:rPr>
              <a:t> </a:t>
            </a:r>
            <a:r>
              <a:rPr sz="2500" i="1" spc="70" dirty="0">
                <a:latin typeface="Times New Roman"/>
                <a:cs typeface="Times New Roman"/>
              </a:rPr>
              <a:t>R</a:t>
            </a:r>
            <a:r>
              <a:rPr sz="2500" dirty="0">
                <a:latin typeface="Times New Roman"/>
                <a:cs typeface="Times New Roman"/>
              </a:rPr>
              <a:t>)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6565702" y="3052337"/>
            <a:ext cx="1635125" cy="397540"/>
          </a:xfrm>
          <a:prstGeom prst="rect">
            <a:avLst/>
          </a:prstGeom>
        </p:spPr>
        <p:txBody>
          <a:bodyPr vert="horz" wrap="square" lIns="0" tIns="12695" rIns="0" bIns="0" rtlCol="0">
            <a:spAutoFit/>
          </a:bodyPr>
          <a:lstStyle/>
          <a:p>
            <a:pPr>
              <a:spcBef>
                <a:spcPts val="100"/>
              </a:spcBef>
              <a:tabLst>
                <a:tab pos="775034" algn="l"/>
              </a:tabLst>
            </a:pPr>
            <a:r>
              <a:rPr sz="2500" i="1" dirty="0">
                <a:latin typeface="Times New Roman"/>
                <a:cs typeface="Times New Roman"/>
              </a:rPr>
              <a:t>e	</a:t>
            </a:r>
            <a:r>
              <a:rPr sz="2500" dirty="0">
                <a:latin typeface="Symbol"/>
                <a:cs typeface="Symbol"/>
              </a:rPr>
              <a:t></a:t>
            </a:r>
            <a:r>
              <a:rPr sz="2500" spc="-330" dirty="0">
                <a:latin typeface="Times New Roman"/>
                <a:cs typeface="Times New Roman"/>
              </a:rPr>
              <a:t> </a:t>
            </a:r>
            <a:r>
              <a:rPr sz="2500" spc="195" dirty="0">
                <a:latin typeface="Times New Roman"/>
                <a:cs typeface="Times New Roman"/>
              </a:rPr>
              <a:t>1</a:t>
            </a:r>
            <a:r>
              <a:rPr sz="2500" dirty="0">
                <a:latin typeface="Symbol"/>
                <a:cs typeface="Symbol"/>
              </a:rPr>
              <a:t></a:t>
            </a:r>
            <a:r>
              <a:rPr sz="2500" spc="-130" dirty="0">
                <a:latin typeface="Times New Roman"/>
                <a:cs typeface="Times New Roman"/>
              </a:rPr>
              <a:t> </a:t>
            </a:r>
            <a:r>
              <a:rPr sz="2500" i="1" dirty="0">
                <a:latin typeface="Times New Roman"/>
                <a:cs typeface="Times New Roman"/>
              </a:rPr>
              <a:t>R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150525" y="2424361"/>
            <a:ext cx="1664970" cy="397540"/>
          </a:xfrm>
          <a:prstGeom prst="rect">
            <a:avLst/>
          </a:prstGeom>
        </p:spPr>
        <p:txBody>
          <a:bodyPr vert="horz" wrap="square" lIns="0" tIns="12695" rIns="0" bIns="0" rtlCol="0">
            <a:spAutoFit/>
          </a:bodyPr>
          <a:lstStyle/>
          <a:p>
            <a:pPr>
              <a:spcBef>
                <a:spcPts val="100"/>
              </a:spcBef>
              <a:tabLst>
                <a:tab pos="1190162" algn="l"/>
              </a:tabLst>
            </a:pPr>
            <a:r>
              <a:rPr sz="2500" spc="95" dirty="0">
                <a:latin typeface="Times New Roman"/>
                <a:cs typeface="Times New Roman"/>
              </a:rPr>
              <a:t>1</a:t>
            </a:r>
            <a:r>
              <a:rPr sz="2500" spc="95" dirty="0">
                <a:latin typeface="Symbol"/>
                <a:cs typeface="Symbol"/>
              </a:rPr>
              <a:t></a:t>
            </a:r>
            <a:r>
              <a:rPr sz="2500" spc="-250" dirty="0">
                <a:latin typeface="Times New Roman"/>
                <a:cs typeface="Times New Roman"/>
              </a:rPr>
              <a:t> </a:t>
            </a:r>
            <a:r>
              <a:rPr sz="2500" i="1" dirty="0">
                <a:latin typeface="Times New Roman"/>
                <a:cs typeface="Times New Roman"/>
              </a:rPr>
              <a:t>e	</a:t>
            </a:r>
            <a:r>
              <a:rPr sz="2500" dirty="0">
                <a:latin typeface="Symbol"/>
                <a:cs typeface="Symbol"/>
              </a:rPr>
              <a:t></a:t>
            </a:r>
            <a:r>
              <a:rPr sz="2500" spc="-55" dirty="0">
                <a:latin typeface="Times New Roman"/>
                <a:cs typeface="Times New Roman"/>
              </a:rPr>
              <a:t> </a:t>
            </a:r>
            <a:r>
              <a:rPr sz="2500" i="1" dirty="0">
                <a:latin typeface="Times New Roman"/>
                <a:cs typeface="Times New Roman"/>
              </a:rPr>
              <a:t>R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725232" y="2904347"/>
            <a:ext cx="189865" cy="381514"/>
          </a:xfrm>
          <a:prstGeom prst="rect">
            <a:avLst/>
          </a:prstGeom>
        </p:spPr>
        <p:txBody>
          <a:bodyPr vert="horz" wrap="square" lIns="0" tIns="12061" rIns="0" bIns="0" rtlCol="0">
            <a:spAutoFit/>
          </a:bodyPr>
          <a:lstStyle/>
          <a:p>
            <a:pPr>
              <a:spcBef>
                <a:spcPts val="95"/>
              </a:spcBef>
            </a:pPr>
            <a:r>
              <a:rPr sz="1500" spc="55" dirty="0">
                <a:latin typeface="Symbol"/>
                <a:cs typeface="Symbol"/>
              </a:rPr>
              <a:t></a:t>
            </a:r>
            <a:r>
              <a:rPr sz="2400" spc="-275" dirty="0">
                <a:latin typeface="Symbol"/>
                <a:cs typeface="Symbol"/>
              </a:rPr>
              <a:t>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725228" y="2277177"/>
            <a:ext cx="417195" cy="381514"/>
          </a:xfrm>
          <a:prstGeom prst="rect">
            <a:avLst/>
          </a:prstGeom>
        </p:spPr>
        <p:txBody>
          <a:bodyPr vert="horz" wrap="square" lIns="0" tIns="12061" rIns="0" bIns="0" rtlCol="0">
            <a:spAutoFit/>
          </a:bodyPr>
          <a:lstStyle/>
          <a:p>
            <a:pPr>
              <a:spcBef>
                <a:spcPts val="95"/>
              </a:spcBef>
              <a:tabLst>
                <a:tab pos="338324" algn="l"/>
              </a:tabLst>
            </a:pPr>
            <a:r>
              <a:rPr sz="1500" spc="55" dirty="0">
                <a:latin typeface="Symbol"/>
                <a:cs typeface="Symbol"/>
              </a:rPr>
              <a:t></a:t>
            </a:r>
            <a:r>
              <a:rPr sz="2400" spc="-275" dirty="0">
                <a:latin typeface="Symbol"/>
                <a:cs typeface="Symbol"/>
              </a:rPr>
              <a:t>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275" dirty="0">
                <a:latin typeface="Symbol"/>
                <a:cs typeface="Symbol"/>
              </a:rPr>
              <a:t>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065168" y="1833920"/>
            <a:ext cx="3744595" cy="371897"/>
          </a:xfrm>
          <a:prstGeom prst="rect">
            <a:avLst/>
          </a:prstGeom>
          <a:solidFill>
            <a:srgbClr val="E4E4E4"/>
          </a:solidFill>
        </p:spPr>
        <p:txBody>
          <a:bodyPr vert="horz" wrap="square" lIns="0" tIns="0" rIns="0" bIns="0" rtlCol="0">
            <a:spAutoFit/>
          </a:bodyPr>
          <a:lstStyle/>
          <a:p>
            <a:pPr marL="465274">
              <a:lnSpc>
                <a:spcPts val="2865"/>
              </a:lnSpc>
            </a:pPr>
            <a:r>
              <a:rPr sz="2500" i="1" dirty="0">
                <a:latin typeface="Times New Roman"/>
                <a:cs typeface="Times New Roman"/>
              </a:rPr>
              <a:t>F</a:t>
            </a:r>
            <a:r>
              <a:rPr sz="2500" i="1" spc="-36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(</a:t>
            </a:r>
            <a:r>
              <a:rPr sz="2500" spc="-369" dirty="0">
                <a:latin typeface="Times New Roman"/>
                <a:cs typeface="Times New Roman"/>
              </a:rPr>
              <a:t> </a:t>
            </a:r>
            <a:r>
              <a:rPr sz="2500" i="1" dirty="0">
                <a:latin typeface="Times New Roman"/>
                <a:cs typeface="Times New Roman"/>
              </a:rPr>
              <a:t>X</a:t>
            </a:r>
            <a:r>
              <a:rPr sz="2500" i="1" spc="-21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)</a:t>
            </a:r>
            <a:r>
              <a:rPr sz="2500" spc="-5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Symbol"/>
                <a:cs typeface="Symbol"/>
              </a:rPr>
              <a:t></a:t>
            </a:r>
            <a:r>
              <a:rPr sz="2500" spc="30" dirty="0">
                <a:latin typeface="Times New Roman"/>
                <a:cs typeface="Times New Roman"/>
              </a:rPr>
              <a:t> </a:t>
            </a:r>
            <a:r>
              <a:rPr sz="2500" i="1" dirty="0">
                <a:latin typeface="Times New Roman"/>
                <a:cs typeface="Times New Roman"/>
              </a:rPr>
              <a:t>R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851826" y="1402918"/>
            <a:ext cx="7207884" cy="685800"/>
          </a:xfrm>
          <a:prstGeom prst="rect">
            <a:avLst/>
          </a:prstGeom>
        </p:spPr>
        <p:txBody>
          <a:bodyPr vert="horz" wrap="square" lIns="0" tIns="73632" rIns="0" bIns="0" rtlCol="0">
            <a:spAutoFit/>
          </a:bodyPr>
          <a:lstStyle/>
          <a:p>
            <a:pPr marL="355462" marR="5077" indent="-342768">
              <a:lnSpc>
                <a:spcPts val="2398"/>
              </a:lnSpc>
              <a:spcBef>
                <a:spcPts val="580"/>
              </a:spcBef>
              <a:buClr>
                <a:srgbClr val="003366"/>
              </a:buClr>
              <a:buSzPct val="120000"/>
              <a:buChar char="•"/>
              <a:tabLst>
                <a:tab pos="354827" algn="l"/>
                <a:tab pos="355462" algn="l"/>
                <a:tab pos="5115474" algn="l"/>
                <a:tab pos="5458240" algn="l"/>
              </a:tabLst>
            </a:pPr>
            <a:r>
              <a:rPr sz="2100" dirty="0">
                <a:latin typeface="Verdana"/>
                <a:cs typeface="Verdana"/>
              </a:rPr>
              <a:t>The</a:t>
            </a:r>
            <a:r>
              <a:rPr sz="2100" spc="10" dirty="0">
                <a:latin typeface="Verdana"/>
                <a:cs typeface="Verdana"/>
              </a:rPr>
              <a:t> </a:t>
            </a:r>
            <a:r>
              <a:rPr sz="2100" spc="-5" dirty="0">
                <a:latin typeface="Verdana"/>
                <a:cs typeface="Verdana"/>
              </a:rPr>
              <a:t>Weibull</a:t>
            </a:r>
            <a:r>
              <a:rPr sz="2100" spc="10" dirty="0">
                <a:latin typeface="Verdana"/>
                <a:cs typeface="Verdana"/>
              </a:rPr>
              <a:t> </a:t>
            </a:r>
            <a:r>
              <a:rPr sz="2100" spc="-5" dirty="0">
                <a:latin typeface="Verdana"/>
                <a:cs typeface="Verdana"/>
              </a:rPr>
              <a:t>Distribution</a:t>
            </a:r>
            <a:r>
              <a:rPr sz="2100" spc="15" dirty="0">
                <a:latin typeface="Verdana"/>
                <a:cs typeface="Verdana"/>
              </a:rPr>
              <a:t> </a:t>
            </a:r>
            <a:r>
              <a:rPr sz="2100" dirty="0">
                <a:latin typeface="Verdana"/>
                <a:cs typeface="Verdana"/>
              </a:rPr>
              <a:t>is	</a:t>
            </a:r>
            <a:r>
              <a:rPr sz="2400" dirty="0">
                <a:solidFill>
                  <a:srgbClr val="003366"/>
                </a:solidFill>
                <a:latin typeface="Verdana"/>
                <a:cs typeface="Verdana"/>
              </a:rPr>
              <a:t>•	</a:t>
            </a:r>
            <a:r>
              <a:rPr sz="2100" dirty="0">
                <a:latin typeface="Verdana"/>
                <a:cs typeface="Verdana"/>
              </a:rPr>
              <a:t>The</a:t>
            </a:r>
            <a:r>
              <a:rPr sz="2100" spc="-35" dirty="0">
                <a:latin typeface="Verdana"/>
                <a:cs typeface="Verdana"/>
              </a:rPr>
              <a:t> </a:t>
            </a:r>
            <a:r>
              <a:rPr sz="2100" spc="-5" dirty="0">
                <a:latin typeface="Verdana"/>
                <a:cs typeface="Verdana"/>
              </a:rPr>
              <a:t>variate</a:t>
            </a:r>
            <a:r>
              <a:rPr sz="2100" spc="-40" dirty="0">
                <a:latin typeface="Verdana"/>
                <a:cs typeface="Verdana"/>
              </a:rPr>
              <a:t> </a:t>
            </a:r>
            <a:r>
              <a:rPr sz="2100" dirty="0">
                <a:latin typeface="Verdana"/>
                <a:cs typeface="Verdana"/>
              </a:rPr>
              <a:t>is </a:t>
            </a:r>
            <a:r>
              <a:rPr sz="2100" spc="-690" dirty="0">
                <a:latin typeface="Verdana"/>
                <a:cs typeface="Verdana"/>
              </a:rPr>
              <a:t> </a:t>
            </a:r>
            <a:r>
              <a:rPr sz="2100" spc="-5" dirty="0">
                <a:latin typeface="Verdana"/>
                <a:cs typeface="Verdana"/>
              </a:rPr>
              <a:t>described</a:t>
            </a:r>
            <a:r>
              <a:rPr sz="2100" spc="-10" dirty="0">
                <a:latin typeface="Verdana"/>
                <a:cs typeface="Verdana"/>
              </a:rPr>
              <a:t> </a:t>
            </a:r>
            <a:r>
              <a:rPr sz="2100" spc="-5" dirty="0">
                <a:latin typeface="Verdana"/>
                <a:cs typeface="Verdana"/>
              </a:rPr>
              <a:t>by</a:t>
            </a:r>
            <a:endParaRPr sz="2100" dirty="0">
              <a:latin typeface="Verdana"/>
              <a:cs typeface="Verdan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207427" y="2473784"/>
            <a:ext cx="652145" cy="289818"/>
          </a:xfrm>
          <a:prstGeom prst="rect">
            <a:avLst/>
          </a:prstGeom>
        </p:spPr>
        <p:txBody>
          <a:bodyPr vert="horz" wrap="square" lIns="0" tIns="12695" rIns="0" bIns="0" rtlCol="0">
            <a:spAutoFit/>
          </a:bodyPr>
          <a:lstStyle/>
          <a:p>
            <a:pPr marL="193600" indent="-180904">
              <a:spcBef>
                <a:spcPts val="100"/>
              </a:spcBef>
              <a:buClr>
                <a:srgbClr val="003366"/>
              </a:buClr>
              <a:buChar char="•"/>
              <a:tabLst>
                <a:tab pos="193600" algn="l"/>
              </a:tabLst>
            </a:pPr>
            <a:r>
              <a:rPr dirty="0">
                <a:latin typeface="Verdana"/>
                <a:cs typeface="Verdana"/>
              </a:rPr>
              <a:t>P</a:t>
            </a:r>
            <a:r>
              <a:rPr spc="-5" dirty="0">
                <a:latin typeface="Verdana"/>
                <a:cs typeface="Verdana"/>
              </a:rPr>
              <a:t>D</a:t>
            </a:r>
            <a:r>
              <a:rPr dirty="0">
                <a:latin typeface="Verdana"/>
                <a:cs typeface="Verdana"/>
              </a:rPr>
              <a:t>F</a:t>
            </a:r>
            <a:endParaRPr>
              <a:latin typeface="Verdana"/>
              <a:cs typeface="Verdan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207424" y="4124785"/>
            <a:ext cx="673734" cy="289818"/>
          </a:xfrm>
          <a:prstGeom prst="rect">
            <a:avLst/>
          </a:prstGeom>
        </p:spPr>
        <p:txBody>
          <a:bodyPr vert="horz" wrap="square" lIns="0" tIns="12695" rIns="0" bIns="0" rtlCol="0">
            <a:spAutoFit/>
          </a:bodyPr>
          <a:lstStyle/>
          <a:p>
            <a:pPr marL="193600" indent="-180904">
              <a:spcBef>
                <a:spcPts val="100"/>
              </a:spcBef>
              <a:buClr>
                <a:srgbClr val="003366"/>
              </a:buClr>
              <a:buChar char="•"/>
              <a:tabLst>
                <a:tab pos="193600" algn="l"/>
              </a:tabLst>
            </a:pPr>
            <a:r>
              <a:rPr spc="-5" dirty="0">
                <a:latin typeface="Verdana"/>
                <a:cs typeface="Verdana"/>
              </a:rPr>
              <a:t>CD</a:t>
            </a:r>
            <a:r>
              <a:rPr dirty="0">
                <a:latin typeface="Verdana"/>
                <a:cs typeface="Verdana"/>
              </a:rPr>
              <a:t>F</a:t>
            </a:r>
            <a:endParaRPr>
              <a:latin typeface="Verdana"/>
              <a:cs typeface="Verdan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990252" y="2856478"/>
            <a:ext cx="90805" cy="155811"/>
          </a:xfrm>
          <a:prstGeom prst="rect">
            <a:avLst/>
          </a:prstGeom>
        </p:spPr>
        <p:txBody>
          <a:bodyPr vert="horz" wrap="square" lIns="0" tIns="17138" rIns="0" bIns="0" rtlCol="0">
            <a:spAutoFit/>
          </a:bodyPr>
          <a:lstStyle/>
          <a:p>
            <a:pPr marL="12695">
              <a:spcBef>
                <a:spcPts val="135"/>
              </a:spcBef>
            </a:pPr>
            <a:r>
              <a:rPr sz="900" spc="-10" dirty="0">
                <a:latin typeface="Symbol"/>
                <a:cs typeface="Symbol"/>
              </a:rPr>
              <a:t></a:t>
            </a:r>
            <a:endParaRPr sz="900">
              <a:latin typeface="Symbol"/>
              <a:cs typeface="Symbo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826598" y="3019875"/>
            <a:ext cx="100330" cy="155811"/>
          </a:xfrm>
          <a:prstGeom prst="rect">
            <a:avLst/>
          </a:prstGeom>
        </p:spPr>
        <p:txBody>
          <a:bodyPr vert="horz" wrap="square" lIns="0" tIns="17138" rIns="0" bIns="0" rtlCol="0">
            <a:spAutoFit/>
          </a:bodyPr>
          <a:lstStyle/>
          <a:p>
            <a:pPr marL="12695">
              <a:spcBef>
                <a:spcPts val="135"/>
              </a:spcBef>
            </a:pPr>
            <a:r>
              <a:rPr sz="900" spc="-10" dirty="0">
                <a:latin typeface="Symbol"/>
                <a:cs typeface="Symbol"/>
              </a:rPr>
              <a:t></a:t>
            </a:r>
            <a:endParaRPr sz="900">
              <a:latin typeface="Symbol"/>
              <a:cs typeface="Symbo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642936" y="2755135"/>
            <a:ext cx="454659" cy="661035"/>
          </a:xfrm>
          <a:prstGeom prst="rect">
            <a:avLst/>
          </a:prstGeom>
        </p:spPr>
        <p:txBody>
          <a:bodyPr vert="horz" wrap="square" lIns="0" tIns="14599" rIns="0" bIns="0" rtlCol="0">
            <a:spAutoFit/>
          </a:bodyPr>
          <a:lstStyle/>
          <a:p>
            <a:pPr marL="40624">
              <a:lnSpc>
                <a:spcPts val="2487"/>
              </a:lnSpc>
              <a:spcBef>
                <a:spcPts val="114"/>
              </a:spcBef>
            </a:pPr>
            <a:r>
              <a:rPr sz="2400" i="1" u="sng" spc="174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u="sng" spc="-60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</a:t>
            </a:r>
            <a:r>
              <a:rPr sz="2400" u="sng" spc="-2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endParaRPr sz="2400">
              <a:latin typeface="Times New Roman"/>
              <a:cs typeface="Times New Roman"/>
            </a:endParaRPr>
          </a:p>
          <a:p>
            <a:pPr marL="38085">
              <a:lnSpc>
                <a:spcPts val="2487"/>
              </a:lnSpc>
            </a:pPr>
            <a:r>
              <a:rPr sz="3500" spc="-104" baseline="-23640" dirty="0">
                <a:latin typeface="Symbol"/>
                <a:cs typeface="Symbol"/>
              </a:rPr>
              <a:t></a:t>
            </a:r>
            <a:r>
              <a:rPr sz="3500" spc="-367" baseline="-23640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Symbol"/>
                <a:cs typeface="Symbol"/>
              </a:rPr>
              <a:t></a:t>
            </a:r>
            <a:endParaRPr sz="1400">
              <a:latin typeface="Symbol"/>
              <a:cs typeface="Symbo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824277" y="2907334"/>
            <a:ext cx="104139" cy="155811"/>
          </a:xfrm>
          <a:prstGeom prst="rect">
            <a:avLst/>
          </a:prstGeom>
        </p:spPr>
        <p:txBody>
          <a:bodyPr vert="horz" wrap="square" lIns="0" tIns="17138" rIns="0" bIns="0" rtlCol="0">
            <a:spAutoFit/>
          </a:bodyPr>
          <a:lstStyle/>
          <a:p>
            <a:pPr marL="12695">
              <a:spcBef>
                <a:spcPts val="135"/>
              </a:spcBef>
            </a:pPr>
            <a:r>
              <a:rPr sz="900" u="sng" spc="-2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900" i="1" u="sng" spc="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x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108014" y="2950662"/>
            <a:ext cx="577216" cy="366122"/>
          </a:xfrm>
          <a:prstGeom prst="rect">
            <a:avLst/>
          </a:prstGeom>
        </p:spPr>
        <p:txBody>
          <a:bodyPr vert="horz" wrap="square" lIns="0" tIns="12061" rIns="0" bIns="0" rtlCol="0">
            <a:spAutoFit/>
          </a:bodyPr>
          <a:lstStyle/>
          <a:p>
            <a:pPr marL="12695">
              <a:spcBef>
                <a:spcPts val="95"/>
              </a:spcBef>
              <a:tabLst>
                <a:tab pos="437345" algn="l"/>
              </a:tabLst>
            </a:pPr>
            <a:r>
              <a:rPr sz="2300" i="1" spc="-5" dirty="0">
                <a:latin typeface="Times New Roman"/>
                <a:cs typeface="Times New Roman"/>
              </a:rPr>
              <a:t>x	e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671581" y="2820738"/>
            <a:ext cx="354330" cy="337266"/>
          </a:xfrm>
          <a:prstGeom prst="rect">
            <a:avLst/>
          </a:prstGeom>
        </p:spPr>
        <p:txBody>
          <a:bodyPr vert="horz" wrap="square" lIns="0" tIns="13964" rIns="0" bIns="0" rtlCol="0">
            <a:spAutoFit/>
          </a:bodyPr>
          <a:lstStyle/>
          <a:p>
            <a:pPr marL="12695">
              <a:spcBef>
                <a:spcPts val="109"/>
              </a:spcBef>
            </a:pPr>
            <a:r>
              <a:rPr sz="1300" spc="-95" dirty="0">
                <a:latin typeface="Symbol"/>
                <a:cs typeface="Symbol"/>
              </a:rPr>
              <a:t></a:t>
            </a:r>
            <a:r>
              <a:rPr sz="2100" spc="-95" dirty="0">
                <a:latin typeface="Symbol"/>
                <a:cs typeface="Symbol"/>
              </a:rPr>
              <a:t></a:t>
            </a:r>
            <a:r>
              <a:rPr sz="2100" spc="325" dirty="0">
                <a:latin typeface="Times New Roman"/>
                <a:cs typeface="Times New Roman"/>
              </a:rPr>
              <a:t> </a:t>
            </a:r>
            <a:r>
              <a:rPr sz="2100" spc="-235" dirty="0">
                <a:latin typeface="Symbol"/>
                <a:cs typeface="Symbol"/>
              </a:rPr>
              <a:t></a:t>
            </a:r>
            <a:endParaRPr sz="2100">
              <a:latin typeface="Symbol"/>
              <a:cs typeface="Symbo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253216" y="2932459"/>
            <a:ext cx="309881" cy="232108"/>
          </a:xfrm>
          <a:prstGeom prst="rect">
            <a:avLst/>
          </a:prstGeom>
        </p:spPr>
        <p:txBody>
          <a:bodyPr vert="horz" wrap="square" lIns="0" tIns="16503" rIns="0" bIns="0" rtlCol="0">
            <a:spAutoFit/>
          </a:bodyPr>
          <a:lstStyle/>
          <a:p>
            <a:pPr marL="12695">
              <a:spcBef>
                <a:spcPts val="130"/>
              </a:spcBef>
            </a:pPr>
            <a:r>
              <a:rPr sz="1400" spc="-25" dirty="0">
                <a:latin typeface="Symbol"/>
                <a:cs typeface="Symbol"/>
              </a:rPr>
              <a:t></a:t>
            </a:r>
            <a:r>
              <a:rPr sz="1400" spc="-114" dirty="0">
                <a:latin typeface="Times New Roman"/>
                <a:cs typeface="Times New Roman"/>
              </a:rPr>
              <a:t> </a:t>
            </a:r>
            <a:r>
              <a:rPr sz="1300" spc="-80" dirty="0">
                <a:latin typeface="Symbol"/>
                <a:cs typeface="Symbol"/>
              </a:rPr>
              <a:t></a:t>
            </a:r>
            <a:r>
              <a:rPr sz="1300" dirty="0">
                <a:latin typeface="Times New Roman"/>
                <a:cs typeface="Times New Roman"/>
              </a:rPr>
              <a:t>1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898452" y="2950662"/>
            <a:ext cx="730250" cy="366122"/>
          </a:xfrm>
          <a:prstGeom prst="rect">
            <a:avLst/>
          </a:prstGeom>
        </p:spPr>
        <p:txBody>
          <a:bodyPr vert="horz" wrap="square" lIns="0" tIns="12061" rIns="0" bIns="0" rtlCol="0">
            <a:spAutoFit/>
          </a:bodyPr>
          <a:lstStyle/>
          <a:p>
            <a:pPr marL="12695">
              <a:spcBef>
                <a:spcPts val="95"/>
              </a:spcBef>
            </a:pPr>
            <a:r>
              <a:rPr sz="2300" i="1" spc="-5" dirty="0">
                <a:latin typeface="Times New Roman"/>
                <a:cs typeface="Times New Roman"/>
              </a:rPr>
              <a:t>f</a:t>
            </a:r>
            <a:r>
              <a:rPr sz="2300" i="1" spc="-95" dirty="0">
                <a:latin typeface="Times New Roman"/>
                <a:cs typeface="Times New Roman"/>
              </a:rPr>
              <a:t> </a:t>
            </a:r>
            <a:r>
              <a:rPr sz="2300" spc="60" dirty="0">
                <a:latin typeface="Times New Roman"/>
                <a:cs typeface="Times New Roman"/>
              </a:rPr>
              <a:t>(</a:t>
            </a:r>
            <a:r>
              <a:rPr sz="2300" i="1" spc="60" dirty="0">
                <a:latin typeface="Times New Roman"/>
                <a:cs typeface="Times New Roman"/>
              </a:rPr>
              <a:t>x</a:t>
            </a:r>
            <a:r>
              <a:rPr sz="2300" spc="60" dirty="0">
                <a:latin typeface="Times New Roman"/>
                <a:cs typeface="Times New Roman"/>
              </a:rPr>
              <a:t>)</a:t>
            </a:r>
            <a:r>
              <a:rPr sz="2300" spc="-114" dirty="0">
                <a:latin typeface="Times New Roman"/>
                <a:cs typeface="Times New Roman"/>
              </a:rPr>
              <a:t> </a:t>
            </a:r>
            <a:r>
              <a:rPr sz="2300" spc="-5" dirty="0">
                <a:latin typeface="Symbol"/>
                <a:cs typeface="Symbol"/>
              </a:rPr>
              <a:t></a:t>
            </a:r>
            <a:endParaRPr sz="2300">
              <a:latin typeface="Symbol"/>
              <a:cs typeface="Symbol"/>
            </a:endParaRPr>
          </a:p>
        </p:txBody>
      </p:sp>
      <p:cxnSp>
        <p:nvCxnSpPr>
          <p:cNvPr id="38" name="Straight Connector 37"/>
          <p:cNvCxnSpPr/>
          <p:nvPr/>
        </p:nvCxnSpPr>
        <p:spPr>
          <a:xfrm>
            <a:off x="6806002" y="4595223"/>
            <a:ext cx="3568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6806002" y="3858039"/>
            <a:ext cx="2227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6946972" y="3158004"/>
            <a:ext cx="156405" cy="176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6933825" y="2532104"/>
            <a:ext cx="2086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6223001" y="5616864"/>
            <a:ext cx="51053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391">
              <a:spcBef>
                <a:spcPts val="135"/>
              </a:spcBef>
            </a:pPr>
            <a:r>
              <a:rPr lang="en-US" sz="2400" i="1" spc="21" dirty="0">
                <a:latin typeface="Times New Roman"/>
                <a:cs typeface="Times New Roman"/>
              </a:rPr>
              <a:t>X</a:t>
            </a:r>
            <a:r>
              <a:rPr lang="en-US" sz="2400" spc="-35" baseline="30000" dirty="0" smtClean="0">
                <a:latin typeface="Symbol"/>
                <a:cs typeface="Symbol"/>
              </a:rPr>
              <a:t></a:t>
            </a:r>
            <a:r>
              <a:rPr lang="en-US" sz="2400" baseline="30000" dirty="0" smtClean="0">
                <a:latin typeface="Symbol"/>
                <a:cs typeface="Symbol"/>
              </a:rPr>
              <a:t>  .1/</a:t>
            </a:r>
            <a:r>
              <a:rPr lang="en-US" sz="2400" baseline="30000" dirty="0" smtClean="0">
                <a:latin typeface="Symbol"/>
                <a:cs typeface="Symbol"/>
                <a:sym typeface="Symbol"/>
              </a:rPr>
              <a:t></a:t>
            </a:r>
            <a:r>
              <a:rPr lang="en-US" sz="2400" baseline="30000" dirty="0" smtClean="0">
                <a:latin typeface="Symbol"/>
                <a:cs typeface="Symbol"/>
              </a:rPr>
              <a:t>      </a:t>
            </a:r>
            <a:r>
              <a:rPr lang="en-US" sz="2400" dirty="0" smtClean="0">
                <a:latin typeface="Symbol"/>
                <a:cs typeface="Symbol"/>
              </a:rPr>
              <a:t></a:t>
            </a:r>
            <a:r>
              <a:rPr lang="en-US" sz="2400" spc="-50" dirty="0" smtClean="0">
                <a:latin typeface="Times New Roman"/>
                <a:cs typeface="Times New Roman"/>
              </a:rPr>
              <a:t> </a:t>
            </a:r>
            <a:r>
              <a:rPr lang="en-US" sz="2400" spc="-125" dirty="0">
                <a:latin typeface="Symbol"/>
                <a:cs typeface="Symbol"/>
              </a:rPr>
              <a:t></a:t>
            </a:r>
            <a:r>
              <a:rPr lang="en-US" sz="2400" spc="-65" dirty="0">
                <a:latin typeface="Symbol"/>
                <a:cs typeface="Symbol"/>
              </a:rPr>
              <a:t></a:t>
            </a:r>
            <a:r>
              <a:rPr lang="en-US" sz="2400" spc="-250" dirty="0">
                <a:latin typeface="Times New Roman"/>
                <a:cs typeface="Times New Roman"/>
              </a:rPr>
              <a:t> </a:t>
            </a:r>
            <a:r>
              <a:rPr lang="en-US" sz="2400" spc="-52" baseline="41218" dirty="0">
                <a:latin typeface="Symbol"/>
                <a:cs typeface="Symbol"/>
              </a:rPr>
              <a:t></a:t>
            </a:r>
            <a:r>
              <a:rPr lang="en-US" sz="2400" baseline="41218" dirty="0">
                <a:latin typeface="Times New Roman"/>
                <a:cs typeface="Times New Roman"/>
              </a:rPr>
              <a:t> </a:t>
            </a:r>
            <a:r>
              <a:rPr lang="en-US" sz="2400" spc="-7" baseline="41218" dirty="0">
                <a:latin typeface="Times New Roman"/>
                <a:cs typeface="Times New Roman"/>
              </a:rPr>
              <a:t> </a:t>
            </a:r>
            <a:r>
              <a:rPr lang="en-US" sz="2400" spc="-7" baseline="41218" dirty="0" smtClean="0">
                <a:latin typeface="Times New Roman"/>
                <a:cs typeface="Times New Roman"/>
              </a:rPr>
              <a:t>1/</a:t>
            </a:r>
            <a:r>
              <a:rPr lang="en-US" sz="2400" spc="-7" baseline="41218" dirty="0" smtClean="0">
                <a:latin typeface="Times New Roman"/>
                <a:cs typeface="Times New Roman"/>
                <a:sym typeface="Symbol"/>
              </a:rPr>
              <a:t></a:t>
            </a:r>
            <a:r>
              <a:rPr lang="en-US" sz="2400" spc="275" dirty="0" smtClean="0">
                <a:latin typeface="Symbol"/>
                <a:cs typeface="Symbol"/>
              </a:rPr>
              <a:t></a:t>
            </a:r>
            <a:r>
              <a:rPr lang="en-US" sz="2400" spc="44" dirty="0" err="1">
                <a:latin typeface="Times New Roman"/>
                <a:cs typeface="Times New Roman"/>
              </a:rPr>
              <a:t>l</a:t>
            </a:r>
            <a:r>
              <a:rPr lang="en-US" sz="2400" spc="-50" dirty="0" err="1">
                <a:latin typeface="Times New Roman"/>
                <a:cs typeface="Times New Roman"/>
              </a:rPr>
              <a:t>n</a:t>
            </a:r>
            <a:r>
              <a:rPr lang="en-US" sz="2400" spc="-250" dirty="0">
                <a:latin typeface="Times New Roman"/>
                <a:cs typeface="Times New Roman"/>
              </a:rPr>
              <a:t>(</a:t>
            </a:r>
            <a:r>
              <a:rPr lang="en-US" sz="2400" spc="195" dirty="0">
                <a:latin typeface="Times New Roman"/>
                <a:cs typeface="Times New Roman"/>
              </a:rPr>
              <a:t>1</a:t>
            </a:r>
            <a:r>
              <a:rPr lang="en-US" sz="2400" dirty="0">
                <a:latin typeface="Symbol"/>
                <a:cs typeface="Symbol"/>
              </a:rPr>
              <a:t></a:t>
            </a:r>
            <a:r>
              <a:rPr lang="en-US" sz="2400" spc="-130" dirty="0">
                <a:latin typeface="Times New Roman"/>
                <a:cs typeface="Times New Roman"/>
              </a:rPr>
              <a:t> </a:t>
            </a:r>
            <a:r>
              <a:rPr lang="en-US" sz="2400" i="1" spc="70" dirty="0">
                <a:latin typeface="Times New Roman"/>
                <a:cs typeface="Times New Roman"/>
              </a:rPr>
              <a:t>R</a:t>
            </a:r>
            <a:r>
              <a:rPr lang="en-US" sz="2400" dirty="0" smtClean="0">
                <a:latin typeface="Times New Roman"/>
                <a:cs typeface="Times New Roman"/>
              </a:rPr>
              <a:t>)</a:t>
            </a:r>
            <a:r>
              <a:rPr lang="en-US" sz="2400" spc="-52" baseline="41218" dirty="0">
                <a:latin typeface="Symbol"/>
                <a:cs typeface="Symbol"/>
              </a:rPr>
              <a:t> </a:t>
            </a:r>
            <a:r>
              <a:rPr lang="en-US" sz="2400" baseline="41218" dirty="0">
                <a:latin typeface="Times New Roman"/>
                <a:cs typeface="Times New Roman"/>
              </a:rPr>
              <a:t> </a:t>
            </a:r>
            <a:endParaRPr lang="en-US" sz="2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31212" y="272303"/>
            <a:ext cx="8049288" cy="879721"/>
          </a:xfrm>
          <a:prstGeom prst="rect">
            <a:avLst/>
          </a:prstGeom>
        </p:spPr>
        <p:txBody>
          <a:bodyPr vert="horz" wrap="square" lIns="0" tIns="33007" rIns="0" bIns="0" rtlCol="0">
            <a:spAutoFit/>
          </a:bodyPr>
          <a:lstStyle/>
          <a:p>
            <a:pPr marL="12695" marR="5077">
              <a:lnSpc>
                <a:spcPts val="3299"/>
              </a:lnSpc>
              <a:spcBef>
                <a:spcPts val="260"/>
              </a:spcBef>
            </a:pPr>
            <a:r>
              <a:rPr spc="-5" dirty="0"/>
              <a:t>Inverse-transform Technique: </a:t>
            </a:r>
            <a:r>
              <a:rPr spc="-969" dirty="0"/>
              <a:t> </a:t>
            </a:r>
            <a:r>
              <a:rPr spc="-5" dirty="0"/>
              <a:t>Triangular Distribution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31211" y="1363231"/>
            <a:ext cx="3810635" cy="1305481"/>
          </a:xfrm>
          <a:prstGeom prst="rect">
            <a:avLst/>
          </a:prstGeom>
        </p:spPr>
        <p:txBody>
          <a:bodyPr vert="horz" wrap="square" lIns="0" tIns="12695" rIns="0" bIns="0" rtlCol="0">
            <a:spAutoFit/>
          </a:bodyPr>
          <a:lstStyle/>
          <a:p>
            <a:pPr marL="355462" marR="5077" indent="-342768">
              <a:spcBef>
                <a:spcPts val="100"/>
              </a:spcBef>
              <a:buClr>
                <a:srgbClr val="003366"/>
              </a:buClr>
              <a:buSzPct val="120000"/>
              <a:buChar char="•"/>
              <a:tabLst>
                <a:tab pos="354827" algn="l"/>
                <a:tab pos="355462" algn="l"/>
              </a:tabLst>
            </a:pPr>
            <a:r>
              <a:rPr sz="2100" dirty="0">
                <a:latin typeface="Verdana"/>
                <a:cs typeface="Verdana"/>
              </a:rPr>
              <a:t>The </a:t>
            </a:r>
            <a:r>
              <a:rPr sz="2100" spc="-5" dirty="0">
                <a:latin typeface="Verdana"/>
                <a:cs typeface="Verdana"/>
              </a:rPr>
              <a:t>CDF of </a:t>
            </a:r>
            <a:r>
              <a:rPr sz="2100" dirty="0">
                <a:latin typeface="Verdana"/>
                <a:cs typeface="Verdana"/>
              </a:rPr>
              <a:t>a </a:t>
            </a:r>
            <a:r>
              <a:rPr sz="2100" spc="-5" dirty="0">
                <a:latin typeface="Verdana"/>
                <a:cs typeface="Verdana"/>
              </a:rPr>
              <a:t>Triangular </a:t>
            </a:r>
            <a:r>
              <a:rPr sz="2100" dirty="0">
                <a:latin typeface="Verdana"/>
                <a:cs typeface="Verdana"/>
              </a:rPr>
              <a:t> </a:t>
            </a:r>
            <a:r>
              <a:rPr sz="2100" spc="-5" dirty="0">
                <a:latin typeface="Verdana"/>
                <a:cs typeface="Verdana"/>
              </a:rPr>
              <a:t>Distribution with endpoints </a:t>
            </a:r>
            <a:r>
              <a:rPr sz="2100" spc="-690" dirty="0">
                <a:latin typeface="Verdana"/>
                <a:cs typeface="Verdana"/>
              </a:rPr>
              <a:t> </a:t>
            </a:r>
            <a:r>
              <a:rPr sz="2100" spc="-5" dirty="0">
                <a:latin typeface="Verdana"/>
                <a:cs typeface="Verdana"/>
              </a:rPr>
              <a:t>(0, 2) </a:t>
            </a:r>
            <a:r>
              <a:rPr sz="2100" dirty="0">
                <a:latin typeface="Verdana"/>
                <a:cs typeface="Verdana"/>
              </a:rPr>
              <a:t>is</a:t>
            </a:r>
            <a:r>
              <a:rPr sz="2100" spc="-5" dirty="0">
                <a:latin typeface="Verdana"/>
                <a:cs typeface="Verdana"/>
              </a:rPr>
              <a:t> given</a:t>
            </a:r>
            <a:r>
              <a:rPr sz="2100" dirty="0">
                <a:latin typeface="Verdana"/>
                <a:cs typeface="Verdana"/>
              </a:rPr>
              <a:t> </a:t>
            </a:r>
            <a:r>
              <a:rPr sz="2100" spc="-5" dirty="0">
                <a:latin typeface="Verdana"/>
                <a:cs typeface="Verdana"/>
              </a:rPr>
              <a:t>by</a:t>
            </a:r>
            <a:endParaRPr sz="21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31211" y="5259592"/>
            <a:ext cx="2593975" cy="659150"/>
          </a:xfrm>
          <a:prstGeom prst="rect">
            <a:avLst/>
          </a:prstGeom>
        </p:spPr>
        <p:txBody>
          <a:bodyPr vert="horz" wrap="square" lIns="0" tIns="12695" rIns="0" bIns="0" rtlCol="0">
            <a:spAutoFit/>
          </a:bodyPr>
          <a:lstStyle/>
          <a:p>
            <a:pPr marL="355462" indent="-342768">
              <a:spcBef>
                <a:spcPts val="100"/>
              </a:spcBef>
              <a:buClr>
                <a:srgbClr val="003366"/>
              </a:buClr>
              <a:buSzPct val="120000"/>
              <a:buFont typeface="Times New Roman"/>
              <a:buChar char="•"/>
              <a:tabLst>
                <a:tab pos="354827" algn="l"/>
                <a:tab pos="355462" algn="l"/>
              </a:tabLst>
            </a:pPr>
            <a:r>
              <a:rPr sz="2100" i="1" dirty="0">
                <a:latin typeface="Times New Roman"/>
                <a:cs typeface="Times New Roman"/>
              </a:rPr>
              <a:t>X</a:t>
            </a:r>
            <a:r>
              <a:rPr sz="2100" i="1" spc="174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Verdana"/>
                <a:cs typeface="Verdana"/>
              </a:rPr>
              <a:t>is</a:t>
            </a:r>
            <a:r>
              <a:rPr sz="2100" spc="-25" dirty="0">
                <a:latin typeface="Verdana"/>
                <a:cs typeface="Verdana"/>
              </a:rPr>
              <a:t> </a:t>
            </a:r>
            <a:r>
              <a:rPr sz="2100" spc="-5" dirty="0">
                <a:latin typeface="Verdana"/>
                <a:cs typeface="Verdana"/>
              </a:rPr>
              <a:t>generated</a:t>
            </a:r>
            <a:r>
              <a:rPr sz="2100" spc="-30" dirty="0">
                <a:latin typeface="Verdana"/>
                <a:cs typeface="Verdana"/>
              </a:rPr>
              <a:t> </a:t>
            </a:r>
            <a:r>
              <a:rPr sz="2100" spc="-5" dirty="0">
                <a:latin typeface="Verdana"/>
                <a:cs typeface="Verdana"/>
              </a:rPr>
              <a:t>by</a:t>
            </a:r>
            <a:endParaRPr sz="2100" dirty="0">
              <a:latin typeface="Verdana"/>
              <a:cs typeface="Verdan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451914" y="5687641"/>
            <a:ext cx="501015" cy="287020"/>
            <a:chOff x="2451909" y="5687637"/>
            <a:chExt cx="501015" cy="287020"/>
          </a:xfrm>
        </p:grpSpPr>
        <p:sp>
          <p:nvSpPr>
            <p:cNvPr id="6" name="object 6"/>
            <p:cNvSpPr/>
            <p:nvPr/>
          </p:nvSpPr>
          <p:spPr>
            <a:xfrm>
              <a:off x="2457345" y="5866713"/>
              <a:ext cx="34290" cy="20320"/>
            </a:xfrm>
            <a:custGeom>
              <a:avLst/>
              <a:gdLst/>
              <a:ahLst/>
              <a:cxnLst/>
              <a:rect l="l" t="t" r="r" b="b"/>
              <a:pathLst>
                <a:path w="34289" h="20320">
                  <a:moveTo>
                    <a:pt x="0" y="20062"/>
                  </a:moveTo>
                  <a:lnTo>
                    <a:pt x="33888" y="0"/>
                  </a:lnTo>
                </a:path>
              </a:pathLst>
            </a:custGeom>
            <a:ln w="108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491233" y="5872679"/>
              <a:ext cx="49530" cy="90805"/>
            </a:xfrm>
            <a:custGeom>
              <a:avLst/>
              <a:gdLst/>
              <a:ahLst/>
              <a:cxnLst/>
              <a:rect l="l" t="t" r="r" b="b"/>
              <a:pathLst>
                <a:path w="49530" h="90804">
                  <a:moveTo>
                    <a:pt x="0" y="0"/>
                  </a:moveTo>
                  <a:lnTo>
                    <a:pt x="49213" y="90586"/>
                  </a:lnTo>
                </a:path>
              </a:pathLst>
            </a:custGeom>
            <a:ln w="2182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545908" y="5693101"/>
              <a:ext cx="407034" cy="270510"/>
            </a:xfrm>
            <a:custGeom>
              <a:avLst/>
              <a:gdLst/>
              <a:ahLst/>
              <a:cxnLst/>
              <a:rect l="l" t="t" r="r" b="b"/>
              <a:pathLst>
                <a:path w="407035" h="270510">
                  <a:moveTo>
                    <a:pt x="0" y="270164"/>
                  </a:moveTo>
                  <a:lnTo>
                    <a:pt x="65045" y="0"/>
                  </a:lnTo>
                </a:path>
                <a:path w="407035" h="270510">
                  <a:moveTo>
                    <a:pt x="65045" y="0"/>
                  </a:moveTo>
                  <a:lnTo>
                    <a:pt x="406680" y="0"/>
                  </a:lnTo>
                </a:path>
              </a:pathLst>
            </a:custGeom>
            <a:ln w="108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2385765" y="6094527"/>
            <a:ext cx="998855" cy="346075"/>
            <a:chOff x="2385762" y="6094523"/>
            <a:chExt cx="998855" cy="346075"/>
          </a:xfrm>
        </p:grpSpPr>
        <p:sp>
          <p:nvSpPr>
            <p:cNvPr id="10" name="object 10"/>
            <p:cNvSpPr/>
            <p:nvPr/>
          </p:nvSpPr>
          <p:spPr>
            <a:xfrm>
              <a:off x="2391198" y="6309948"/>
              <a:ext cx="34290" cy="20320"/>
            </a:xfrm>
            <a:custGeom>
              <a:avLst/>
              <a:gdLst/>
              <a:ahLst/>
              <a:cxnLst/>
              <a:rect l="l" t="t" r="r" b="b"/>
              <a:pathLst>
                <a:path w="34289" h="20320">
                  <a:moveTo>
                    <a:pt x="0" y="20073"/>
                  </a:moveTo>
                  <a:lnTo>
                    <a:pt x="33909" y="0"/>
                  </a:lnTo>
                </a:path>
              </a:pathLst>
            </a:custGeom>
            <a:ln w="108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425108" y="6315914"/>
              <a:ext cx="48895" cy="113664"/>
            </a:xfrm>
            <a:custGeom>
              <a:avLst/>
              <a:gdLst/>
              <a:ahLst/>
              <a:cxnLst/>
              <a:rect l="l" t="t" r="r" b="b"/>
              <a:pathLst>
                <a:path w="48894" h="113664">
                  <a:moveTo>
                    <a:pt x="0" y="0"/>
                  </a:moveTo>
                  <a:lnTo>
                    <a:pt x="48641" y="113387"/>
                  </a:lnTo>
                </a:path>
              </a:pathLst>
            </a:custGeom>
            <a:ln w="218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479761" y="6099988"/>
              <a:ext cx="904875" cy="329565"/>
            </a:xfrm>
            <a:custGeom>
              <a:avLst/>
              <a:gdLst/>
              <a:ahLst/>
              <a:cxnLst/>
              <a:rect l="l" t="t" r="r" b="b"/>
              <a:pathLst>
                <a:path w="904875" h="329564">
                  <a:moveTo>
                    <a:pt x="0" y="329313"/>
                  </a:moveTo>
                  <a:lnTo>
                    <a:pt x="64495" y="0"/>
                  </a:lnTo>
                </a:path>
                <a:path w="904875" h="329564">
                  <a:moveTo>
                    <a:pt x="64495" y="0"/>
                  </a:moveTo>
                  <a:lnTo>
                    <a:pt x="904675" y="0"/>
                  </a:lnTo>
                </a:path>
              </a:pathLst>
            </a:custGeom>
            <a:ln w="108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1870708" y="6158367"/>
            <a:ext cx="160655" cy="340471"/>
          </a:xfrm>
          <a:prstGeom prst="rect">
            <a:avLst/>
          </a:prstGeom>
        </p:spPr>
        <p:txBody>
          <a:bodyPr vert="horz" wrap="square" lIns="0" tIns="17138" rIns="0" bIns="0" rtlCol="0">
            <a:spAutoFit/>
          </a:bodyPr>
          <a:lstStyle/>
          <a:p>
            <a:pPr marL="12695">
              <a:spcBef>
                <a:spcPts val="135"/>
              </a:spcBef>
            </a:pPr>
            <a:r>
              <a:rPr sz="2100" spc="25" dirty="0">
                <a:latin typeface="Symbol"/>
                <a:cs typeface="Symbol"/>
              </a:rPr>
              <a:t></a:t>
            </a:r>
            <a:endParaRPr sz="2100">
              <a:latin typeface="Symbol"/>
              <a:cs typeface="Symbo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845304" y="5631034"/>
            <a:ext cx="211454" cy="345606"/>
          </a:xfrm>
          <a:prstGeom prst="rect">
            <a:avLst/>
          </a:prstGeom>
        </p:spPr>
        <p:txBody>
          <a:bodyPr vert="horz" wrap="square" lIns="0" tIns="17138" rIns="0" bIns="0" rtlCol="0">
            <a:spAutoFit/>
          </a:bodyPr>
          <a:lstStyle/>
          <a:p>
            <a:pPr marL="38085">
              <a:spcBef>
                <a:spcPts val="135"/>
              </a:spcBef>
            </a:pPr>
            <a:r>
              <a:rPr sz="2100" spc="-710" dirty="0" smtClean="0">
                <a:latin typeface="Symbol"/>
                <a:cs typeface="Symbol"/>
              </a:rPr>
              <a:t></a:t>
            </a:r>
            <a:endParaRPr sz="3200" baseline="-11904" dirty="0">
              <a:latin typeface="Symbol"/>
              <a:cs typeface="Symbo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870706" y="6079161"/>
            <a:ext cx="482600" cy="345600"/>
          </a:xfrm>
          <a:prstGeom prst="rect">
            <a:avLst/>
          </a:prstGeom>
        </p:spPr>
        <p:txBody>
          <a:bodyPr vert="horz" wrap="square" lIns="0" tIns="17138" rIns="0" bIns="0" rtlCol="0">
            <a:spAutoFit/>
          </a:bodyPr>
          <a:lstStyle/>
          <a:p>
            <a:pPr marL="12695">
              <a:spcBef>
                <a:spcPts val="135"/>
              </a:spcBef>
            </a:pPr>
            <a:r>
              <a:rPr sz="3200" spc="36" baseline="1322" dirty="0" smtClean="0">
                <a:latin typeface="Times New Roman"/>
                <a:cs typeface="Times New Roman"/>
              </a:rPr>
              <a:t>2</a:t>
            </a:r>
            <a:r>
              <a:rPr sz="3200" spc="-344" baseline="1322" dirty="0" smtClean="0">
                <a:latin typeface="Times New Roman"/>
                <a:cs typeface="Times New Roman"/>
              </a:rPr>
              <a:t> </a:t>
            </a:r>
            <a:r>
              <a:rPr sz="3200" spc="36" baseline="1322" dirty="0">
                <a:latin typeface="Symbol"/>
                <a:cs typeface="Symbol"/>
              </a:rPr>
              <a:t></a:t>
            </a:r>
            <a:endParaRPr sz="3200" baseline="1322" dirty="0">
              <a:latin typeface="Symbol"/>
              <a:cs typeface="Symbo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371920" y="5848048"/>
            <a:ext cx="685165" cy="345606"/>
          </a:xfrm>
          <a:prstGeom prst="rect">
            <a:avLst/>
          </a:prstGeom>
        </p:spPr>
        <p:txBody>
          <a:bodyPr vert="horz" wrap="square" lIns="0" tIns="17138" rIns="0" bIns="0" rtlCol="0">
            <a:spAutoFit/>
          </a:bodyPr>
          <a:lstStyle/>
          <a:p>
            <a:pPr marL="38085">
              <a:spcBef>
                <a:spcPts val="135"/>
              </a:spcBef>
            </a:pPr>
            <a:r>
              <a:rPr sz="2100" i="1" spc="30" dirty="0">
                <a:latin typeface="Times New Roman"/>
                <a:cs typeface="Times New Roman"/>
              </a:rPr>
              <a:t>X</a:t>
            </a:r>
            <a:r>
              <a:rPr sz="2100" i="1" spc="200" dirty="0">
                <a:latin typeface="Times New Roman"/>
                <a:cs typeface="Times New Roman"/>
              </a:rPr>
              <a:t> </a:t>
            </a:r>
            <a:r>
              <a:rPr sz="2100" spc="25" dirty="0">
                <a:latin typeface="Symbol"/>
                <a:cs typeface="Symbol"/>
              </a:rPr>
              <a:t></a:t>
            </a:r>
            <a:r>
              <a:rPr sz="2100" spc="-100" dirty="0">
                <a:latin typeface="Times New Roman"/>
                <a:cs typeface="Times New Roman"/>
              </a:rPr>
              <a:t> </a:t>
            </a:r>
            <a:r>
              <a:rPr sz="3200" spc="36" baseline="-9259" dirty="0">
                <a:latin typeface="Symbol"/>
                <a:cs typeface="Symbol"/>
              </a:rPr>
              <a:t></a:t>
            </a:r>
            <a:endParaRPr sz="3200" baseline="-9259">
              <a:latin typeface="Symbol"/>
              <a:cs typeface="Symbo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548512" y="6074819"/>
            <a:ext cx="838835" cy="340471"/>
          </a:xfrm>
          <a:prstGeom prst="rect">
            <a:avLst/>
          </a:prstGeom>
        </p:spPr>
        <p:txBody>
          <a:bodyPr vert="horz" wrap="square" lIns="0" tIns="17138" rIns="0" bIns="0" rtlCol="0">
            <a:spAutoFit/>
          </a:bodyPr>
          <a:lstStyle/>
          <a:p>
            <a:pPr marL="12695">
              <a:spcBef>
                <a:spcPts val="135"/>
              </a:spcBef>
            </a:pPr>
            <a:r>
              <a:rPr sz="2100" spc="-10" dirty="0">
                <a:latin typeface="Times New Roman"/>
                <a:cs typeface="Times New Roman"/>
              </a:rPr>
              <a:t>2</a:t>
            </a:r>
            <a:r>
              <a:rPr sz="2100" spc="-185" dirty="0">
                <a:latin typeface="Times New Roman"/>
                <a:cs typeface="Times New Roman"/>
              </a:rPr>
              <a:t>(</a:t>
            </a:r>
            <a:r>
              <a:rPr sz="2100" spc="155" dirty="0">
                <a:latin typeface="Times New Roman"/>
                <a:cs typeface="Times New Roman"/>
              </a:rPr>
              <a:t>1</a:t>
            </a:r>
            <a:r>
              <a:rPr sz="2100" spc="25" dirty="0">
                <a:latin typeface="Symbol"/>
                <a:cs typeface="Symbol"/>
              </a:rPr>
              <a:t></a:t>
            </a:r>
            <a:r>
              <a:rPr sz="2100" spc="-140" dirty="0">
                <a:latin typeface="Times New Roman"/>
                <a:cs typeface="Times New Roman"/>
              </a:rPr>
              <a:t> </a:t>
            </a:r>
            <a:r>
              <a:rPr sz="2100" i="1" spc="50" dirty="0">
                <a:latin typeface="Times New Roman"/>
                <a:cs typeface="Times New Roman"/>
              </a:rPr>
              <a:t>R</a:t>
            </a:r>
            <a:r>
              <a:rPr sz="2100" spc="15" dirty="0">
                <a:latin typeface="Times New Roman"/>
                <a:cs typeface="Times New Roman"/>
              </a:rPr>
              <a:t>)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614659" y="5667925"/>
            <a:ext cx="337820" cy="340471"/>
          </a:xfrm>
          <a:prstGeom prst="rect">
            <a:avLst/>
          </a:prstGeom>
        </p:spPr>
        <p:txBody>
          <a:bodyPr vert="horz" wrap="square" lIns="0" tIns="17138" rIns="0" bIns="0" rtlCol="0">
            <a:spAutoFit/>
          </a:bodyPr>
          <a:lstStyle/>
          <a:p>
            <a:pPr marL="12695">
              <a:spcBef>
                <a:spcPts val="135"/>
              </a:spcBef>
            </a:pPr>
            <a:r>
              <a:rPr sz="2100" spc="90" dirty="0">
                <a:latin typeface="Times New Roman"/>
                <a:cs typeface="Times New Roman"/>
              </a:rPr>
              <a:t>2</a:t>
            </a:r>
            <a:r>
              <a:rPr sz="2100" i="1" spc="30" dirty="0">
                <a:latin typeface="Times New Roman"/>
                <a:cs typeface="Times New Roman"/>
              </a:rPr>
              <a:t>R</a:t>
            </a:r>
            <a:endParaRPr sz="2100" dirty="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679971" y="6266327"/>
            <a:ext cx="105410" cy="212234"/>
          </a:xfrm>
          <a:prstGeom prst="rect">
            <a:avLst/>
          </a:prstGeom>
        </p:spPr>
        <p:txBody>
          <a:bodyPr vert="horz" wrap="square" lIns="0" tIns="12061" rIns="0" bIns="0" rtlCol="0">
            <a:spAutoFit/>
          </a:bodyPr>
          <a:lstStyle/>
          <a:p>
            <a:pPr marL="12695">
              <a:spcBef>
                <a:spcPts val="95"/>
              </a:spcBef>
            </a:pPr>
            <a:r>
              <a:rPr sz="1300" dirty="0">
                <a:latin typeface="Times New Roman"/>
                <a:cs typeface="Times New Roman"/>
              </a:rPr>
              <a:t>2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651926" y="6074819"/>
            <a:ext cx="992505" cy="340471"/>
          </a:xfrm>
          <a:prstGeom prst="rect">
            <a:avLst/>
          </a:prstGeom>
        </p:spPr>
        <p:txBody>
          <a:bodyPr vert="horz" wrap="square" lIns="0" tIns="17138" rIns="0" bIns="0" rtlCol="0">
            <a:spAutoFit/>
          </a:bodyPr>
          <a:lstStyle/>
          <a:p>
            <a:pPr marL="38085">
              <a:spcBef>
                <a:spcPts val="135"/>
              </a:spcBef>
            </a:pPr>
            <a:r>
              <a:rPr u="sng" baseline="33333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r>
              <a:rPr baseline="33333" dirty="0">
                <a:latin typeface="Times New Roman"/>
                <a:cs typeface="Times New Roman"/>
              </a:rPr>
              <a:t> </a:t>
            </a:r>
            <a:r>
              <a:rPr spc="22" baseline="33333" dirty="0">
                <a:latin typeface="Times New Roman"/>
                <a:cs typeface="Times New Roman"/>
              </a:rPr>
              <a:t> </a:t>
            </a:r>
            <a:r>
              <a:rPr sz="2100" spc="25" dirty="0">
                <a:latin typeface="Symbol"/>
                <a:cs typeface="Symbol"/>
              </a:rPr>
              <a:t></a:t>
            </a:r>
            <a:r>
              <a:rPr sz="2100" spc="-15" dirty="0">
                <a:latin typeface="Times New Roman"/>
                <a:cs typeface="Times New Roman"/>
              </a:rPr>
              <a:t> </a:t>
            </a:r>
            <a:r>
              <a:rPr sz="2100" i="1" spc="30" dirty="0">
                <a:latin typeface="Times New Roman"/>
                <a:cs typeface="Times New Roman"/>
              </a:rPr>
              <a:t>R</a:t>
            </a:r>
            <a:r>
              <a:rPr sz="2100" i="1" spc="-75" dirty="0">
                <a:latin typeface="Times New Roman"/>
                <a:cs typeface="Times New Roman"/>
              </a:rPr>
              <a:t> </a:t>
            </a:r>
            <a:r>
              <a:rPr sz="2100" spc="25" dirty="0">
                <a:latin typeface="Symbol"/>
                <a:cs typeface="Symbol"/>
              </a:rPr>
              <a:t></a:t>
            </a:r>
            <a:r>
              <a:rPr sz="2100" spc="-300" dirty="0">
                <a:latin typeface="Times New Roman"/>
                <a:cs typeface="Times New Roman"/>
              </a:rPr>
              <a:t> </a:t>
            </a:r>
            <a:r>
              <a:rPr sz="2100" spc="25" dirty="0">
                <a:latin typeface="Times New Roman"/>
                <a:cs typeface="Times New Roman"/>
              </a:rPr>
              <a:t>1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486766" y="5858896"/>
            <a:ext cx="105410" cy="212234"/>
          </a:xfrm>
          <a:prstGeom prst="rect">
            <a:avLst/>
          </a:prstGeom>
        </p:spPr>
        <p:txBody>
          <a:bodyPr vert="horz" wrap="square" lIns="0" tIns="12061" rIns="0" bIns="0" rtlCol="0">
            <a:spAutoFit/>
          </a:bodyPr>
          <a:lstStyle/>
          <a:p>
            <a:pPr marL="12695">
              <a:spcBef>
                <a:spcPts val="95"/>
              </a:spcBef>
            </a:pPr>
            <a:r>
              <a:rPr sz="1300" dirty="0">
                <a:latin typeface="Times New Roman"/>
                <a:cs typeface="Times New Roman"/>
              </a:rPr>
              <a:t>2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603262" y="5667925"/>
            <a:ext cx="1011555" cy="340471"/>
          </a:xfrm>
          <a:prstGeom prst="rect">
            <a:avLst/>
          </a:prstGeom>
        </p:spPr>
        <p:txBody>
          <a:bodyPr vert="horz" wrap="square" lIns="0" tIns="17138" rIns="0" bIns="0" rtlCol="0">
            <a:spAutoFit/>
          </a:bodyPr>
          <a:lstStyle/>
          <a:p>
            <a:pPr marL="38085">
              <a:spcBef>
                <a:spcPts val="135"/>
              </a:spcBef>
            </a:pPr>
            <a:r>
              <a:rPr sz="2100" spc="25" dirty="0">
                <a:latin typeface="Times New Roman"/>
                <a:cs typeface="Times New Roman"/>
              </a:rPr>
              <a:t>0</a:t>
            </a:r>
            <a:r>
              <a:rPr sz="2100" spc="-130" dirty="0">
                <a:latin typeface="Times New Roman"/>
                <a:cs typeface="Times New Roman"/>
              </a:rPr>
              <a:t> </a:t>
            </a:r>
            <a:r>
              <a:rPr sz="2100" spc="25" dirty="0">
                <a:latin typeface="Symbol"/>
                <a:cs typeface="Symbol"/>
              </a:rPr>
              <a:t></a:t>
            </a:r>
            <a:r>
              <a:rPr sz="2100" spc="-10" dirty="0">
                <a:latin typeface="Times New Roman"/>
                <a:cs typeface="Times New Roman"/>
              </a:rPr>
              <a:t> </a:t>
            </a:r>
            <a:r>
              <a:rPr sz="2100" i="1" spc="30" dirty="0">
                <a:latin typeface="Times New Roman"/>
                <a:cs typeface="Times New Roman"/>
              </a:rPr>
              <a:t>R</a:t>
            </a:r>
            <a:r>
              <a:rPr sz="2100" i="1" spc="-75" dirty="0">
                <a:latin typeface="Times New Roman"/>
                <a:cs typeface="Times New Roman"/>
              </a:rPr>
              <a:t> </a:t>
            </a:r>
            <a:r>
              <a:rPr sz="2100" spc="25" dirty="0">
                <a:latin typeface="Symbol"/>
                <a:cs typeface="Symbol"/>
              </a:rPr>
              <a:t></a:t>
            </a:r>
            <a:r>
              <a:rPr sz="2100" spc="90" dirty="0">
                <a:latin typeface="Times New Roman"/>
                <a:cs typeface="Times New Roman"/>
              </a:rPr>
              <a:t> </a:t>
            </a:r>
            <a:r>
              <a:rPr u="sng" baseline="33333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endParaRPr baseline="33333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7548082" y="3899951"/>
            <a:ext cx="396876" cy="0"/>
          </a:xfrm>
          <a:custGeom>
            <a:avLst/>
            <a:gdLst/>
            <a:ahLst/>
            <a:cxnLst/>
            <a:rect l="l" t="t" r="r" b="b"/>
            <a:pathLst>
              <a:path w="396875">
                <a:moveTo>
                  <a:pt x="0" y="0"/>
                </a:moveTo>
                <a:lnTo>
                  <a:pt x="396709" y="0"/>
                </a:lnTo>
              </a:path>
            </a:pathLst>
          </a:custGeom>
          <a:ln w="116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424577" y="4600926"/>
            <a:ext cx="979805" cy="0"/>
          </a:xfrm>
          <a:custGeom>
            <a:avLst/>
            <a:gdLst/>
            <a:ahLst/>
            <a:cxnLst/>
            <a:rect l="l" t="t" r="r" b="b"/>
            <a:pathLst>
              <a:path w="979804">
                <a:moveTo>
                  <a:pt x="0" y="0"/>
                </a:moveTo>
                <a:lnTo>
                  <a:pt x="979348" y="0"/>
                </a:lnTo>
              </a:path>
            </a:pathLst>
          </a:custGeom>
          <a:ln w="116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6905284" y="4515579"/>
            <a:ext cx="217804" cy="365481"/>
          </a:xfrm>
          <a:prstGeom prst="rect">
            <a:avLst/>
          </a:prstGeom>
        </p:spPr>
        <p:txBody>
          <a:bodyPr vert="horz" wrap="square" lIns="0" tIns="11426" rIns="0" bIns="0" rtlCol="0">
            <a:spAutoFit/>
          </a:bodyPr>
          <a:lstStyle/>
          <a:p>
            <a:pPr marL="38085">
              <a:spcBef>
                <a:spcPts val="90"/>
              </a:spcBef>
            </a:pPr>
            <a:r>
              <a:rPr sz="2300" spc="-775" dirty="0">
                <a:latin typeface="Symbol"/>
                <a:cs typeface="Symbol"/>
              </a:rPr>
              <a:t></a:t>
            </a:r>
            <a:r>
              <a:rPr sz="3400" spc="-1162" baseline="-16049" dirty="0">
                <a:latin typeface="Symbol"/>
                <a:cs typeface="Symbol"/>
              </a:rPr>
              <a:t></a:t>
            </a:r>
            <a:endParaRPr sz="3400" baseline="-16049">
              <a:latin typeface="Symbol"/>
              <a:cs typeface="Symbo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930688" y="3478042"/>
            <a:ext cx="167005" cy="627094"/>
          </a:xfrm>
          <a:prstGeom prst="rect">
            <a:avLst/>
          </a:prstGeom>
        </p:spPr>
        <p:txBody>
          <a:bodyPr vert="horz" wrap="square" lIns="0" tIns="11426" rIns="0" bIns="0" rtlCol="0">
            <a:spAutoFit/>
          </a:bodyPr>
          <a:lstStyle/>
          <a:p>
            <a:pPr marL="12695">
              <a:lnSpc>
                <a:spcPts val="2422"/>
              </a:lnSpc>
              <a:spcBef>
                <a:spcPts val="90"/>
              </a:spcBef>
            </a:pPr>
            <a:r>
              <a:rPr sz="2300" spc="-5" dirty="0">
                <a:latin typeface="Symbol"/>
                <a:cs typeface="Symbol"/>
              </a:rPr>
              <a:t></a:t>
            </a:r>
            <a:endParaRPr sz="2300">
              <a:latin typeface="Symbol"/>
              <a:cs typeface="Symbol"/>
            </a:endParaRPr>
          </a:p>
          <a:p>
            <a:pPr marL="12695">
              <a:lnSpc>
                <a:spcPts val="2422"/>
              </a:lnSpc>
            </a:pPr>
            <a:r>
              <a:rPr sz="2300" spc="-434" dirty="0">
                <a:latin typeface="Symbol"/>
                <a:cs typeface="Symbol"/>
              </a:rPr>
              <a:t></a:t>
            </a:r>
            <a:endParaRPr sz="2300">
              <a:latin typeface="Symbol"/>
              <a:cs typeface="Symbo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001162" y="3989550"/>
            <a:ext cx="1121410" cy="365481"/>
          </a:xfrm>
          <a:prstGeom prst="rect">
            <a:avLst/>
          </a:prstGeom>
        </p:spPr>
        <p:txBody>
          <a:bodyPr vert="horz" wrap="square" lIns="0" tIns="11426" rIns="0" bIns="0" rtlCol="0">
            <a:spAutoFit/>
          </a:bodyPr>
          <a:lstStyle/>
          <a:p>
            <a:pPr marL="38085">
              <a:spcBef>
                <a:spcPts val="90"/>
              </a:spcBef>
            </a:pPr>
            <a:r>
              <a:rPr sz="2300" i="1" spc="44" dirty="0">
                <a:latin typeface="Times New Roman"/>
                <a:cs typeface="Times New Roman"/>
              </a:rPr>
              <a:t>R</a:t>
            </a:r>
            <a:r>
              <a:rPr sz="2300" spc="-5" dirty="0">
                <a:latin typeface="Times New Roman"/>
                <a:cs typeface="Times New Roman"/>
              </a:rPr>
              <a:t>(</a:t>
            </a:r>
            <a:r>
              <a:rPr sz="2300" spc="-340" dirty="0">
                <a:latin typeface="Times New Roman"/>
                <a:cs typeface="Times New Roman"/>
              </a:rPr>
              <a:t> </a:t>
            </a:r>
            <a:r>
              <a:rPr sz="2300" i="1" spc="-5" dirty="0">
                <a:latin typeface="Times New Roman"/>
                <a:cs typeface="Times New Roman"/>
              </a:rPr>
              <a:t>X</a:t>
            </a:r>
            <a:r>
              <a:rPr sz="2300" i="1" spc="-204" dirty="0">
                <a:latin typeface="Times New Roman"/>
                <a:cs typeface="Times New Roman"/>
              </a:rPr>
              <a:t> </a:t>
            </a:r>
            <a:r>
              <a:rPr sz="2300" spc="-5" dirty="0">
                <a:latin typeface="Times New Roman"/>
                <a:cs typeface="Times New Roman"/>
              </a:rPr>
              <a:t>)</a:t>
            </a:r>
            <a:r>
              <a:rPr sz="2300" spc="-60" dirty="0">
                <a:latin typeface="Times New Roman"/>
                <a:cs typeface="Times New Roman"/>
              </a:rPr>
              <a:t> </a:t>
            </a:r>
            <a:r>
              <a:rPr sz="2300" spc="-5" dirty="0">
                <a:latin typeface="Symbol"/>
                <a:cs typeface="Symbol"/>
              </a:rPr>
              <a:t></a:t>
            </a:r>
            <a:r>
              <a:rPr sz="2300" spc="-65" dirty="0">
                <a:latin typeface="Times New Roman"/>
                <a:cs typeface="Times New Roman"/>
              </a:rPr>
              <a:t> </a:t>
            </a:r>
            <a:r>
              <a:rPr sz="3400" spc="-7" baseline="-9876" dirty="0">
                <a:latin typeface="Symbol"/>
                <a:cs typeface="Symbol"/>
              </a:rPr>
              <a:t></a:t>
            </a:r>
            <a:endParaRPr sz="3400" baseline="-9876">
              <a:latin typeface="Symbol"/>
              <a:cs typeface="Symbo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8638096" y="4374925"/>
            <a:ext cx="1085850" cy="719424"/>
          </a:xfrm>
          <a:prstGeom prst="rect">
            <a:avLst/>
          </a:prstGeom>
        </p:spPr>
        <p:txBody>
          <a:bodyPr vert="horz" wrap="square" lIns="0" tIns="11426" rIns="0" bIns="0" rtlCol="0">
            <a:spAutoFit/>
          </a:bodyPr>
          <a:lstStyle/>
          <a:p>
            <a:pPr marL="12695">
              <a:spcBef>
                <a:spcPts val="90"/>
              </a:spcBef>
            </a:pPr>
            <a:r>
              <a:rPr sz="2300" spc="-5" dirty="0">
                <a:latin typeface="Times New Roman"/>
                <a:cs typeface="Times New Roman"/>
              </a:rPr>
              <a:t>1</a:t>
            </a:r>
            <a:r>
              <a:rPr sz="2300" spc="-300" dirty="0">
                <a:latin typeface="Times New Roman"/>
                <a:cs typeface="Times New Roman"/>
              </a:rPr>
              <a:t> </a:t>
            </a:r>
            <a:r>
              <a:rPr sz="2300" spc="-5" dirty="0">
                <a:latin typeface="Symbol"/>
                <a:cs typeface="Symbol"/>
              </a:rPr>
              <a:t></a:t>
            </a:r>
            <a:r>
              <a:rPr sz="2300" spc="109" dirty="0">
                <a:latin typeface="Times New Roman"/>
                <a:cs typeface="Times New Roman"/>
              </a:rPr>
              <a:t> </a:t>
            </a:r>
            <a:r>
              <a:rPr sz="2300" i="1" spc="-5" dirty="0">
                <a:latin typeface="Times New Roman"/>
                <a:cs typeface="Times New Roman"/>
              </a:rPr>
              <a:t>X</a:t>
            </a:r>
            <a:r>
              <a:rPr sz="2300" i="1" spc="250" dirty="0">
                <a:latin typeface="Times New Roman"/>
                <a:cs typeface="Times New Roman"/>
              </a:rPr>
              <a:t> </a:t>
            </a:r>
            <a:r>
              <a:rPr sz="2300" spc="-5" dirty="0">
                <a:latin typeface="Symbol"/>
                <a:cs typeface="Symbol"/>
              </a:rPr>
              <a:t></a:t>
            </a:r>
            <a:r>
              <a:rPr sz="2300" spc="-60" dirty="0">
                <a:latin typeface="Times New Roman"/>
                <a:cs typeface="Times New Roman"/>
              </a:rPr>
              <a:t> </a:t>
            </a:r>
            <a:r>
              <a:rPr sz="2300" spc="-5" dirty="0">
                <a:latin typeface="Times New Roman"/>
                <a:cs typeface="Times New Roman"/>
              </a:rPr>
              <a:t>2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8666730" y="3673365"/>
            <a:ext cx="1077595" cy="719424"/>
          </a:xfrm>
          <a:prstGeom prst="rect">
            <a:avLst/>
          </a:prstGeom>
        </p:spPr>
        <p:txBody>
          <a:bodyPr vert="horz" wrap="square" lIns="0" tIns="11426" rIns="0" bIns="0" rtlCol="0">
            <a:spAutoFit/>
          </a:bodyPr>
          <a:lstStyle/>
          <a:p>
            <a:pPr marL="12695">
              <a:spcBef>
                <a:spcPts val="90"/>
              </a:spcBef>
            </a:pPr>
            <a:r>
              <a:rPr sz="2300" spc="-5" dirty="0">
                <a:latin typeface="Times New Roman"/>
                <a:cs typeface="Times New Roman"/>
              </a:rPr>
              <a:t>0</a:t>
            </a:r>
            <a:r>
              <a:rPr sz="2300" spc="-125" dirty="0">
                <a:latin typeface="Times New Roman"/>
                <a:cs typeface="Times New Roman"/>
              </a:rPr>
              <a:t> </a:t>
            </a:r>
            <a:r>
              <a:rPr sz="2300" spc="-5" dirty="0">
                <a:latin typeface="Symbol"/>
                <a:cs typeface="Symbol"/>
              </a:rPr>
              <a:t></a:t>
            </a:r>
            <a:r>
              <a:rPr sz="2300" spc="109" dirty="0">
                <a:latin typeface="Times New Roman"/>
                <a:cs typeface="Times New Roman"/>
              </a:rPr>
              <a:t> </a:t>
            </a:r>
            <a:r>
              <a:rPr sz="2300" i="1" spc="-5" dirty="0">
                <a:latin typeface="Times New Roman"/>
                <a:cs typeface="Times New Roman"/>
              </a:rPr>
              <a:t>X</a:t>
            </a:r>
            <a:r>
              <a:rPr sz="2300" i="1" spc="250" dirty="0">
                <a:latin typeface="Times New Roman"/>
                <a:cs typeface="Times New Roman"/>
              </a:rPr>
              <a:t> </a:t>
            </a:r>
            <a:r>
              <a:rPr sz="2300" spc="-5" dirty="0">
                <a:latin typeface="Symbol"/>
                <a:cs typeface="Symbol"/>
              </a:rPr>
              <a:t></a:t>
            </a:r>
            <a:r>
              <a:rPr sz="2300" spc="-300" dirty="0">
                <a:latin typeface="Times New Roman"/>
                <a:cs typeface="Times New Roman"/>
              </a:rPr>
              <a:t> </a:t>
            </a:r>
            <a:r>
              <a:rPr sz="2300" spc="-5" dirty="0">
                <a:latin typeface="Times New Roman"/>
                <a:cs typeface="Times New Roman"/>
              </a:rPr>
              <a:t>1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835413" y="4597535"/>
            <a:ext cx="168275" cy="365481"/>
          </a:xfrm>
          <a:prstGeom prst="rect">
            <a:avLst/>
          </a:prstGeom>
        </p:spPr>
        <p:txBody>
          <a:bodyPr vert="horz" wrap="square" lIns="0" tIns="11426" rIns="0" bIns="0" rtlCol="0">
            <a:spAutoFit/>
          </a:bodyPr>
          <a:lstStyle/>
          <a:p>
            <a:pPr marL="12695">
              <a:spcBef>
                <a:spcPts val="90"/>
              </a:spcBef>
            </a:pPr>
            <a:r>
              <a:rPr sz="2300" spc="-5" dirty="0">
                <a:latin typeface="Times New Roman"/>
                <a:cs typeface="Times New Roman"/>
              </a:rPr>
              <a:t>2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6905284" y="4374925"/>
            <a:ext cx="506730" cy="365481"/>
          </a:xfrm>
          <a:prstGeom prst="rect">
            <a:avLst/>
          </a:prstGeom>
        </p:spPr>
        <p:txBody>
          <a:bodyPr vert="horz" wrap="square" lIns="0" tIns="11426" rIns="0" bIns="0" rtlCol="0">
            <a:spAutoFit/>
          </a:bodyPr>
          <a:lstStyle/>
          <a:p>
            <a:pPr marL="38085">
              <a:spcBef>
                <a:spcPts val="90"/>
              </a:spcBef>
            </a:pPr>
            <a:r>
              <a:rPr sz="3400" spc="-262" baseline="12345" dirty="0">
                <a:latin typeface="Symbol"/>
                <a:cs typeface="Symbol"/>
              </a:rPr>
              <a:t></a:t>
            </a:r>
            <a:r>
              <a:rPr sz="2300" spc="-174" dirty="0">
                <a:latin typeface="Times New Roman"/>
                <a:cs typeface="Times New Roman"/>
              </a:rPr>
              <a:t>1</a:t>
            </a:r>
            <a:r>
              <a:rPr sz="2300" spc="-174" dirty="0">
                <a:latin typeface="Symbol"/>
                <a:cs typeface="Symbol"/>
              </a:rPr>
              <a:t></a:t>
            </a:r>
            <a:endParaRPr sz="2300">
              <a:latin typeface="Symbol"/>
              <a:cs typeface="Symbo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7401049" y="3895964"/>
            <a:ext cx="1000125" cy="652743"/>
          </a:xfrm>
          <a:prstGeom prst="rect">
            <a:avLst/>
          </a:prstGeom>
        </p:spPr>
        <p:txBody>
          <a:bodyPr vert="horz" wrap="square" lIns="0" tIns="11426" rIns="0" bIns="0" rtlCol="0">
            <a:spAutoFit/>
          </a:bodyPr>
          <a:lstStyle/>
          <a:p>
            <a:pPr marL="278656">
              <a:lnSpc>
                <a:spcPts val="2528"/>
              </a:lnSpc>
              <a:spcBef>
                <a:spcPts val="90"/>
              </a:spcBef>
            </a:pPr>
            <a:r>
              <a:rPr sz="2300" spc="-5" dirty="0">
                <a:latin typeface="Times New Roman"/>
                <a:cs typeface="Times New Roman"/>
              </a:rPr>
              <a:t>2</a:t>
            </a:r>
            <a:endParaRPr sz="2300">
              <a:latin typeface="Times New Roman"/>
              <a:cs typeface="Times New Roman"/>
            </a:endParaRPr>
          </a:p>
          <a:p>
            <a:pPr marL="38085">
              <a:lnSpc>
                <a:spcPts val="2528"/>
              </a:lnSpc>
            </a:pPr>
            <a:r>
              <a:rPr sz="2300" spc="40" dirty="0">
                <a:latin typeface="Times New Roman"/>
                <a:cs typeface="Times New Roman"/>
              </a:rPr>
              <a:t>(</a:t>
            </a:r>
            <a:r>
              <a:rPr sz="2300" spc="-5" dirty="0">
                <a:latin typeface="Times New Roman"/>
                <a:cs typeface="Times New Roman"/>
              </a:rPr>
              <a:t>2</a:t>
            </a:r>
            <a:r>
              <a:rPr sz="2300" spc="-229" dirty="0">
                <a:latin typeface="Times New Roman"/>
                <a:cs typeface="Times New Roman"/>
              </a:rPr>
              <a:t> </a:t>
            </a:r>
            <a:r>
              <a:rPr sz="2300" spc="-5" dirty="0">
                <a:latin typeface="Symbol"/>
                <a:cs typeface="Symbol"/>
              </a:rPr>
              <a:t></a:t>
            </a:r>
            <a:r>
              <a:rPr sz="2300" spc="-30" dirty="0">
                <a:latin typeface="Times New Roman"/>
                <a:cs typeface="Times New Roman"/>
              </a:rPr>
              <a:t> </a:t>
            </a:r>
            <a:r>
              <a:rPr sz="2300" i="1" spc="-5" dirty="0">
                <a:latin typeface="Times New Roman"/>
                <a:cs typeface="Times New Roman"/>
              </a:rPr>
              <a:t>X</a:t>
            </a:r>
            <a:r>
              <a:rPr sz="2300" i="1" spc="-200" dirty="0">
                <a:latin typeface="Times New Roman"/>
                <a:cs typeface="Times New Roman"/>
              </a:rPr>
              <a:t> </a:t>
            </a:r>
            <a:r>
              <a:rPr sz="2300" spc="95" dirty="0">
                <a:latin typeface="Times New Roman"/>
                <a:cs typeface="Times New Roman"/>
              </a:rPr>
              <a:t>)</a:t>
            </a:r>
            <a:r>
              <a:rPr sz="1900" spc="7" baseline="42735" dirty="0">
                <a:latin typeface="Times New Roman"/>
                <a:cs typeface="Times New Roman"/>
              </a:rPr>
              <a:t>2</a:t>
            </a:r>
            <a:endParaRPr sz="1900" baseline="42735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7550773" y="3366448"/>
            <a:ext cx="391795" cy="360354"/>
          </a:xfrm>
          <a:prstGeom prst="rect">
            <a:avLst/>
          </a:prstGeom>
        </p:spPr>
        <p:txBody>
          <a:bodyPr vert="horz" wrap="square" lIns="0" tIns="11426" rIns="0" bIns="0" rtlCol="0">
            <a:spAutoFit/>
          </a:bodyPr>
          <a:lstStyle/>
          <a:p>
            <a:pPr marL="38085">
              <a:spcBef>
                <a:spcPts val="90"/>
              </a:spcBef>
            </a:pPr>
            <a:r>
              <a:rPr sz="3400" i="1" spc="-7" baseline="-24691" dirty="0">
                <a:latin typeface="Times New Roman"/>
                <a:cs typeface="Times New Roman"/>
              </a:rPr>
              <a:t>X</a:t>
            </a:r>
            <a:r>
              <a:rPr sz="3400" i="1" spc="-165" baseline="-24691" dirty="0">
                <a:latin typeface="Times New Roman"/>
                <a:cs typeface="Times New Roman"/>
              </a:rPr>
              <a:t> </a:t>
            </a:r>
            <a:r>
              <a:rPr sz="1300" spc="5" dirty="0">
                <a:latin typeface="Times New Roman"/>
                <a:cs typeface="Times New Roman"/>
              </a:rPr>
              <a:t>2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2390676" y="3886521"/>
            <a:ext cx="285750" cy="0"/>
          </a:xfrm>
          <a:custGeom>
            <a:avLst/>
            <a:gdLst/>
            <a:ahLst/>
            <a:cxnLst/>
            <a:rect l="l" t="t" r="r" b="b"/>
            <a:pathLst>
              <a:path w="285750">
                <a:moveTo>
                  <a:pt x="0" y="0"/>
                </a:moveTo>
                <a:lnTo>
                  <a:pt x="285334" y="0"/>
                </a:lnTo>
              </a:path>
            </a:pathLst>
          </a:custGeom>
          <a:ln w="110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709135" y="4548632"/>
            <a:ext cx="838835" cy="0"/>
          </a:xfrm>
          <a:custGeom>
            <a:avLst/>
            <a:gdLst/>
            <a:ahLst/>
            <a:cxnLst/>
            <a:rect l="l" t="t" r="r" b="b"/>
            <a:pathLst>
              <a:path w="838835">
                <a:moveTo>
                  <a:pt x="0" y="0"/>
                </a:moveTo>
                <a:lnTo>
                  <a:pt x="838349" y="0"/>
                </a:lnTo>
              </a:path>
            </a:pathLst>
          </a:custGeom>
          <a:ln w="110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2214601" y="4778911"/>
            <a:ext cx="315594" cy="343041"/>
          </a:xfrm>
          <a:prstGeom prst="rect">
            <a:avLst/>
          </a:prstGeom>
        </p:spPr>
        <p:txBody>
          <a:bodyPr vert="horz" wrap="square" lIns="0" tIns="14599" rIns="0" bIns="0" rtlCol="0">
            <a:spAutoFit/>
          </a:bodyPr>
          <a:lstStyle/>
          <a:p>
            <a:pPr marL="38085">
              <a:spcBef>
                <a:spcPts val="114"/>
              </a:spcBef>
            </a:pPr>
            <a:r>
              <a:rPr sz="2100" spc="-555" dirty="0">
                <a:latin typeface="Symbol"/>
                <a:cs typeface="Symbol"/>
              </a:rPr>
              <a:t></a:t>
            </a:r>
            <a:r>
              <a:rPr sz="3200" spc="-831" baseline="-15873" dirty="0">
                <a:latin typeface="Symbol"/>
                <a:cs typeface="Symbol"/>
              </a:rPr>
              <a:t></a:t>
            </a:r>
            <a:r>
              <a:rPr sz="3200" spc="-831" baseline="-2645" dirty="0">
                <a:latin typeface="Times New Roman"/>
                <a:cs typeface="Times New Roman"/>
              </a:rPr>
              <a:t>1</a:t>
            </a:r>
            <a:endParaRPr sz="3200" baseline="-2645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2214602" y="4334369"/>
            <a:ext cx="483871" cy="578999"/>
          </a:xfrm>
          <a:prstGeom prst="rect">
            <a:avLst/>
          </a:prstGeom>
        </p:spPr>
        <p:txBody>
          <a:bodyPr vert="horz" wrap="square" lIns="0" tIns="14599" rIns="0" bIns="0" rtlCol="0">
            <a:spAutoFit/>
          </a:bodyPr>
          <a:lstStyle/>
          <a:p>
            <a:pPr marL="38085">
              <a:lnSpc>
                <a:spcPts val="2160"/>
              </a:lnSpc>
              <a:spcBef>
                <a:spcPts val="114"/>
              </a:spcBef>
            </a:pPr>
            <a:r>
              <a:rPr sz="3200" spc="-225" baseline="6613" dirty="0">
                <a:latin typeface="Symbol"/>
                <a:cs typeface="Symbol"/>
              </a:rPr>
              <a:t></a:t>
            </a:r>
            <a:r>
              <a:rPr sz="2100" spc="-151" dirty="0">
                <a:latin typeface="Times New Roman"/>
                <a:cs typeface="Times New Roman"/>
              </a:rPr>
              <a:t>1</a:t>
            </a:r>
            <a:r>
              <a:rPr sz="2100" spc="-151" dirty="0">
                <a:latin typeface="Symbol"/>
                <a:cs typeface="Symbol"/>
              </a:rPr>
              <a:t></a:t>
            </a:r>
            <a:endParaRPr sz="2100">
              <a:latin typeface="Symbol"/>
              <a:cs typeface="Symbol"/>
            </a:endParaRPr>
          </a:p>
          <a:p>
            <a:pPr marL="38085">
              <a:lnSpc>
                <a:spcPts val="2160"/>
              </a:lnSpc>
            </a:pPr>
            <a:r>
              <a:rPr sz="2100" spc="-395" dirty="0">
                <a:latin typeface="Symbol"/>
                <a:cs typeface="Symbol"/>
              </a:rPr>
              <a:t></a:t>
            </a:r>
            <a:endParaRPr sz="2100">
              <a:latin typeface="Symbol"/>
              <a:cs typeface="Symbo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214599" y="3751209"/>
            <a:ext cx="428625" cy="343041"/>
          </a:xfrm>
          <a:prstGeom prst="rect">
            <a:avLst/>
          </a:prstGeom>
        </p:spPr>
        <p:txBody>
          <a:bodyPr vert="horz" wrap="square" lIns="0" tIns="14599" rIns="0" bIns="0" rtlCol="0">
            <a:spAutoFit/>
          </a:bodyPr>
          <a:lstStyle/>
          <a:p>
            <a:pPr marL="38085">
              <a:spcBef>
                <a:spcPts val="114"/>
              </a:spcBef>
            </a:pPr>
            <a:r>
              <a:rPr sz="2100" spc="-395" dirty="0">
                <a:latin typeface="Symbol"/>
                <a:cs typeface="Symbol"/>
              </a:rPr>
              <a:t></a:t>
            </a:r>
            <a:r>
              <a:rPr sz="2100" spc="145" dirty="0">
                <a:latin typeface="Times New Roman"/>
                <a:cs typeface="Times New Roman"/>
              </a:rPr>
              <a:t> </a:t>
            </a:r>
            <a:r>
              <a:rPr sz="3200" spc="7" baseline="-27777" dirty="0">
                <a:latin typeface="Times New Roman"/>
                <a:cs typeface="Times New Roman"/>
              </a:rPr>
              <a:t>2</a:t>
            </a:r>
            <a:endParaRPr sz="3200" baseline="-27777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3769296" y="4198759"/>
            <a:ext cx="939164" cy="939301"/>
          </a:xfrm>
          <a:prstGeom prst="rect">
            <a:avLst/>
          </a:prstGeom>
        </p:spPr>
        <p:txBody>
          <a:bodyPr vert="horz" wrap="square" lIns="0" tIns="150437" rIns="0" bIns="0" rtlCol="0">
            <a:spAutoFit/>
          </a:bodyPr>
          <a:lstStyle/>
          <a:p>
            <a:pPr marL="12695">
              <a:spcBef>
                <a:spcPts val="1185"/>
              </a:spcBef>
            </a:pPr>
            <a:r>
              <a:rPr sz="2100" spc="5" dirty="0">
                <a:latin typeface="Times New Roman"/>
                <a:cs typeface="Times New Roman"/>
              </a:rPr>
              <a:t>1</a:t>
            </a:r>
            <a:r>
              <a:rPr sz="2100" spc="-265" dirty="0">
                <a:latin typeface="Times New Roman"/>
                <a:cs typeface="Times New Roman"/>
              </a:rPr>
              <a:t> </a:t>
            </a:r>
            <a:r>
              <a:rPr sz="2100" spc="5" dirty="0">
                <a:latin typeface="Symbol"/>
                <a:cs typeface="Symbol"/>
              </a:rPr>
              <a:t></a:t>
            </a:r>
            <a:r>
              <a:rPr sz="2100" spc="60" dirty="0">
                <a:latin typeface="Times New Roman"/>
                <a:cs typeface="Times New Roman"/>
              </a:rPr>
              <a:t> </a:t>
            </a:r>
            <a:r>
              <a:rPr sz="2100" i="1" spc="5" dirty="0">
                <a:latin typeface="Times New Roman"/>
                <a:cs typeface="Times New Roman"/>
              </a:rPr>
              <a:t>x</a:t>
            </a:r>
            <a:r>
              <a:rPr sz="2100" i="1" spc="-50" dirty="0">
                <a:latin typeface="Times New Roman"/>
                <a:cs typeface="Times New Roman"/>
              </a:rPr>
              <a:t> </a:t>
            </a:r>
            <a:r>
              <a:rPr sz="2100" spc="5" dirty="0">
                <a:latin typeface="Symbol"/>
                <a:cs typeface="Symbol"/>
              </a:rPr>
              <a:t></a:t>
            </a:r>
            <a:r>
              <a:rPr sz="2100" spc="-40" dirty="0">
                <a:latin typeface="Times New Roman"/>
                <a:cs typeface="Times New Roman"/>
              </a:rPr>
              <a:t> </a:t>
            </a:r>
            <a:r>
              <a:rPr sz="2100" spc="5" dirty="0">
                <a:latin typeface="Times New Roman"/>
                <a:cs typeface="Times New Roman"/>
              </a:rPr>
              <a:t>2</a:t>
            </a:r>
            <a:endParaRPr sz="2100">
              <a:latin typeface="Times New Roman"/>
              <a:cs typeface="Times New Roman"/>
            </a:endParaRPr>
          </a:p>
          <a:p>
            <a:pPr marL="54589">
              <a:spcBef>
                <a:spcPts val="1090"/>
              </a:spcBef>
            </a:pPr>
            <a:r>
              <a:rPr sz="2100" i="1" spc="5" dirty="0">
                <a:latin typeface="Times New Roman"/>
                <a:cs typeface="Times New Roman"/>
              </a:rPr>
              <a:t>x</a:t>
            </a:r>
            <a:r>
              <a:rPr sz="2100" i="1" spc="-44" dirty="0">
                <a:latin typeface="Times New Roman"/>
                <a:cs typeface="Times New Roman"/>
              </a:rPr>
              <a:t> </a:t>
            </a:r>
            <a:r>
              <a:rPr sz="2100" spc="5" dirty="0">
                <a:latin typeface="Symbol"/>
                <a:cs typeface="Symbol"/>
              </a:rPr>
              <a:t></a:t>
            </a:r>
            <a:r>
              <a:rPr sz="2100" spc="-65" dirty="0">
                <a:latin typeface="Times New Roman"/>
                <a:cs typeface="Times New Roman"/>
              </a:rPr>
              <a:t> </a:t>
            </a:r>
            <a:r>
              <a:rPr sz="2100" spc="5" dirty="0">
                <a:latin typeface="Times New Roman"/>
                <a:cs typeface="Times New Roman"/>
              </a:rPr>
              <a:t>2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2685375" y="4164836"/>
            <a:ext cx="861060" cy="337907"/>
          </a:xfrm>
          <a:prstGeom prst="rect">
            <a:avLst/>
          </a:prstGeom>
        </p:spPr>
        <p:txBody>
          <a:bodyPr vert="horz" wrap="square" lIns="0" tIns="14599" rIns="0" bIns="0" rtlCol="0">
            <a:spAutoFit/>
          </a:bodyPr>
          <a:lstStyle/>
          <a:p>
            <a:pPr marL="38085">
              <a:spcBef>
                <a:spcPts val="114"/>
              </a:spcBef>
            </a:pPr>
            <a:r>
              <a:rPr sz="2100" spc="55" dirty="0">
                <a:latin typeface="Times New Roman"/>
                <a:cs typeface="Times New Roman"/>
              </a:rPr>
              <a:t>(</a:t>
            </a:r>
            <a:r>
              <a:rPr sz="2100" spc="5" dirty="0">
                <a:latin typeface="Times New Roman"/>
                <a:cs typeface="Times New Roman"/>
              </a:rPr>
              <a:t>2</a:t>
            </a:r>
            <a:r>
              <a:rPr sz="2100" spc="-200" dirty="0">
                <a:latin typeface="Times New Roman"/>
                <a:cs typeface="Times New Roman"/>
              </a:rPr>
              <a:t> </a:t>
            </a:r>
            <a:r>
              <a:rPr sz="2100" spc="5" dirty="0">
                <a:latin typeface="Symbol"/>
                <a:cs typeface="Symbol"/>
              </a:rPr>
              <a:t></a:t>
            </a:r>
            <a:r>
              <a:rPr sz="2100" spc="-75" dirty="0">
                <a:latin typeface="Times New Roman"/>
                <a:cs typeface="Times New Roman"/>
              </a:rPr>
              <a:t> </a:t>
            </a:r>
            <a:r>
              <a:rPr sz="2100" i="1" spc="55" dirty="0">
                <a:latin typeface="Times New Roman"/>
                <a:cs typeface="Times New Roman"/>
              </a:rPr>
              <a:t>x</a:t>
            </a:r>
            <a:r>
              <a:rPr sz="2100" spc="105" dirty="0">
                <a:latin typeface="Times New Roman"/>
                <a:cs typeface="Times New Roman"/>
              </a:rPr>
              <a:t>)</a:t>
            </a:r>
            <a:r>
              <a:rPr spc="22" baseline="43981" dirty="0">
                <a:latin typeface="Times New Roman"/>
                <a:cs typeface="Times New Roman"/>
              </a:rPr>
              <a:t>2</a:t>
            </a:r>
            <a:endParaRPr baseline="43981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2214598" y="3215536"/>
            <a:ext cx="460375" cy="630299"/>
          </a:xfrm>
          <a:prstGeom prst="rect">
            <a:avLst/>
          </a:prstGeom>
        </p:spPr>
        <p:txBody>
          <a:bodyPr vert="horz" wrap="square" lIns="0" tIns="14599" rIns="0" bIns="0" rtlCol="0">
            <a:spAutoFit/>
          </a:bodyPr>
          <a:lstStyle/>
          <a:p>
            <a:pPr marL="38085">
              <a:lnSpc>
                <a:spcPts val="2390"/>
              </a:lnSpc>
              <a:spcBef>
                <a:spcPts val="114"/>
              </a:spcBef>
            </a:pPr>
            <a:r>
              <a:rPr sz="3200" spc="-7" baseline="-3968" dirty="0">
                <a:latin typeface="Symbol"/>
                <a:cs typeface="Symbol"/>
              </a:rPr>
              <a:t></a:t>
            </a:r>
            <a:r>
              <a:rPr sz="2100" spc="-5" dirty="0">
                <a:latin typeface="Times New Roman"/>
                <a:cs typeface="Times New Roman"/>
              </a:rPr>
              <a:t>0</a:t>
            </a:r>
            <a:endParaRPr sz="2100">
              <a:latin typeface="Times New Roman"/>
              <a:cs typeface="Times New Roman"/>
            </a:endParaRPr>
          </a:p>
          <a:p>
            <a:pPr marL="38085">
              <a:lnSpc>
                <a:spcPts val="2390"/>
              </a:lnSpc>
            </a:pPr>
            <a:r>
              <a:rPr sz="3200" spc="-592" baseline="1322" dirty="0">
                <a:latin typeface="Symbol"/>
                <a:cs typeface="Symbol"/>
              </a:rPr>
              <a:t></a:t>
            </a:r>
            <a:r>
              <a:rPr sz="3200" spc="-367" baseline="1322" dirty="0">
                <a:latin typeface="Times New Roman"/>
                <a:cs typeface="Times New Roman"/>
              </a:rPr>
              <a:t> </a:t>
            </a:r>
            <a:r>
              <a:rPr sz="2100" i="1" spc="135" dirty="0">
                <a:latin typeface="Times New Roman"/>
                <a:cs typeface="Times New Roman"/>
              </a:rPr>
              <a:t>x</a:t>
            </a:r>
            <a:r>
              <a:rPr spc="22" baseline="43981" dirty="0">
                <a:latin typeface="Times New Roman"/>
                <a:cs typeface="Times New Roman"/>
              </a:rPr>
              <a:t>2</a:t>
            </a:r>
            <a:endParaRPr baseline="43981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427015" y="4000266"/>
            <a:ext cx="996950" cy="343041"/>
          </a:xfrm>
          <a:prstGeom prst="rect">
            <a:avLst/>
          </a:prstGeom>
        </p:spPr>
        <p:txBody>
          <a:bodyPr vert="horz" wrap="square" lIns="0" tIns="14599" rIns="0" bIns="0" rtlCol="0">
            <a:spAutoFit/>
          </a:bodyPr>
          <a:lstStyle/>
          <a:p>
            <a:pPr marL="38085">
              <a:spcBef>
                <a:spcPts val="114"/>
              </a:spcBef>
            </a:pPr>
            <a:r>
              <a:rPr sz="2100" i="1" spc="10" dirty="0">
                <a:latin typeface="Times New Roman"/>
                <a:cs typeface="Times New Roman"/>
              </a:rPr>
              <a:t>F</a:t>
            </a:r>
            <a:r>
              <a:rPr sz="2100" i="1" spc="-304" dirty="0">
                <a:latin typeface="Times New Roman"/>
                <a:cs typeface="Times New Roman"/>
              </a:rPr>
              <a:t> </a:t>
            </a:r>
            <a:r>
              <a:rPr sz="2100" spc="155" dirty="0">
                <a:latin typeface="Times New Roman"/>
                <a:cs typeface="Times New Roman"/>
              </a:rPr>
              <a:t>(</a:t>
            </a:r>
            <a:r>
              <a:rPr sz="2100" i="1" spc="55" dirty="0">
                <a:latin typeface="Times New Roman"/>
                <a:cs typeface="Times New Roman"/>
              </a:rPr>
              <a:t>x</a:t>
            </a:r>
            <a:r>
              <a:rPr sz="2100" spc="5" dirty="0">
                <a:latin typeface="Times New Roman"/>
                <a:cs typeface="Times New Roman"/>
              </a:rPr>
              <a:t>)</a:t>
            </a:r>
            <a:r>
              <a:rPr sz="2100" spc="-44" dirty="0">
                <a:latin typeface="Times New Roman"/>
                <a:cs typeface="Times New Roman"/>
              </a:rPr>
              <a:t> </a:t>
            </a:r>
            <a:r>
              <a:rPr sz="2100" spc="5" dirty="0">
                <a:latin typeface="Symbol"/>
                <a:cs typeface="Symbol"/>
              </a:rPr>
              <a:t></a:t>
            </a:r>
            <a:r>
              <a:rPr sz="2100" spc="-40" dirty="0">
                <a:latin typeface="Times New Roman"/>
                <a:cs typeface="Times New Roman"/>
              </a:rPr>
              <a:t> </a:t>
            </a:r>
            <a:r>
              <a:rPr sz="3200" spc="7" baseline="-9259" dirty="0">
                <a:latin typeface="Symbol"/>
                <a:cs typeface="Symbol"/>
              </a:rPr>
              <a:t></a:t>
            </a:r>
            <a:endParaRPr sz="3200" baseline="-9259">
              <a:latin typeface="Symbol"/>
              <a:cs typeface="Symbo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3794194" y="3081577"/>
            <a:ext cx="930911" cy="937377"/>
          </a:xfrm>
          <a:prstGeom prst="rect">
            <a:avLst/>
          </a:prstGeom>
        </p:spPr>
        <p:txBody>
          <a:bodyPr vert="horz" wrap="square" lIns="0" tIns="148531" rIns="0" bIns="0" rtlCol="0">
            <a:spAutoFit/>
          </a:bodyPr>
          <a:lstStyle/>
          <a:p>
            <a:pPr marL="29198">
              <a:spcBef>
                <a:spcPts val="1170"/>
              </a:spcBef>
            </a:pPr>
            <a:r>
              <a:rPr sz="2100" i="1" spc="5" dirty="0">
                <a:latin typeface="Times New Roman"/>
                <a:cs typeface="Times New Roman"/>
              </a:rPr>
              <a:t>x</a:t>
            </a:r>
            <a:r>
              <a:rPr sz="2100" i="1" spc="-80" dirty="0">
                <a:latin typeface="Times New Roman"/>
                <a:cs typeface="Times New Roman"/>
              </a:rPr>
              <a:t> </a:t>
            </a:r>
            <a:r>
              <a:rPr sz="2100" spc="5" dirty="0">
                <a:latin typeface="Symbol"/>
                <a:cs typeface="Symbol"/>
              </a:rPr>
              <a:t></a:t>
            </a:r>
            <a:r>
              <a:rPr sz="2100" spc="-95" dirty="0">
                <a:latin typeface="Times New Roman"/>
                <a:cs typeface="Times New Roman"/>
              </a:rPr>
              <a:t> </a:t>
            </a:r>
            <a:r>
              <a:rPr sz="2100" spc="5" dirty="0">
                <a:latin typeface="Times New Roman"/>
                <a:cs typeface="Times New Roman"/>
              </a:rPr>
              <a:t>0</a:t>
            </a:r>
            <a:endParaRPr sz="2100">
              <a:latin typeface="Times New Roman"/>
              <a:cs typeface="Times New Roman"/>
            </a:endParaRPr>
          </a:p>
          <a:p>
            <a:pPr marL="12695">
              <a:spcBef>
                <a:spcPts val="1075"/>
              </a:spcBef>
            </a:pPr>
            <a:r>
              <a:rPr sz="2100" spc="5" dirty="0">
                <a:latin typeface="Times New Roman"/>
                <a:cs typeface="Times New Roman"/>
              </a:rPr>
              <a:t>0</a:t>
            </a:r>
            <a:r>
              <a:rPr sz="2100" spc="-100" dirty="0">
                <a:latin typeface="Times New Roman"/>
                <a:cs typeface="Times New Roman"/>
              </a:rPr>
              <a:t> </a:t>
            </a:r>
            <a:r>
              <a:rPr sz="2100" spc="5" dirty="0">
                <a:latin typeface="Symbol"/>
                <a:cs typeface="Symbol"/>
              </a:rPr>
              <a:t></a:t>
            </a:r>
            <a:r>
              <a:rPr sz="2100" spc="60" dirty="0">
                <a:latin typeface="Times New Roman"/>
                <a:cs typeface="Times New Roman"/>
              </a:rPr>
              <a:t> </a:t>
            </a:r>
            <a:r>
              <a:rPr sz="2100" i="1" spc="5" dirty="0">
                <a:latin typeface="Times New Roman"/>
                <a:cs typeface="Times New Roman"/>
              </a:rPr>
              <a:t>x</a:t>
            </a:r>
            <a:r>
              <a:rPr sz="2100" i="1" spc="-44" dirty="0">
                <a:latin typeface="Times New Roman"/>
                <a:cs typeface="Times New Roman"/>
              </a:rPr>
              <a:t> </a:t>
            </a:r>
            <a:r>
              <a:rPr sz="2100" spc="5" dirty="0">
                <a:latin typeface="Symbol"/>
                <a:cs typeface="Symbol"/>
              </a:rPr>
              <a:t></a:t>
            </a:r>
            <a:r>
              <a:rPr sz="2100" spc="-275" dirty="0">
                <a:latin typeface="Times New Roman"/>
                <a:cs typeface="Times New Roman"/>
              </a:rPr>
              <a:t> </a:t>
            </a:r>
            <a:r>
              <a:rPr sz="2100" spc="5" dirty="0">
                <a:latin typeface="Times New Roman"/>
                <a:cs typeface="Times New Roman"/>
              </a:rPr>
              <a:t>1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3052959" y="4544765"/>
            <a:ext cx="160020" cy="337907"/>
          </a:xfrm>
          <a:prstGeom prst="rect">
            <a:avLst/>
          </a:prstGeom>
        </p:spPr>
        <p:txBody>
          <a:bodyPr vert="horz" wrap="square" lIns="0" tIns="14599" rIns="0" bIns="0" rtlCol="0">
            <a:spAutoFit/>
          </a:bodyPr>
          <a:lstStyle/>
          <a:p>
            <a:pPr marL="12695">
              <a:spcBef>
                <a:spcPts val="114"/>
              </a:spcBef>
            </a:pPr>
            <a:r>
              <a:rPr sz="2100" spc="5" dirty="0">
                <a:latin typeface="Times New Roman"/>
                <a:cs typeface="Times New Roman"/>
              </a:rPr>
              <a:t>2</a:t>
            </a:r>
            <a:endParaRPr sz="2100">
              <a:latin typeface="Times New Roman"/>
              <a:cs typeface="Times New Roman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5065660" y="3805134"/>
            <a:ext cx="586105" cy="802005"/>
            <a:chOff x="5065656" y="3805132"/>
            <a:chExt cx="586105" cy="802005"/>
          </a:xfrm>
        </p:grpSpPr>
        <p:sp>
          <p:nvSpPr>
            <p:cNvPr id="46" name="object 46"/>
            <p:cNvSpPr/>
            <p:nvPr/>
          </p:nvSpPr>
          <p:spPr>
            <a:xfrm>
              <a:off x="5070419" y="3809894"/>
              <a:ext cx="576580" cy="792480"/>
            </a:xfrm>
            <a:custGeom>
              <a:avLst/>
              <a:gdLst/>
              <a:ahLst/>
              <a:cxnLst/>
              <a:rect l="l" t="t" r="r" b="b"/>
              <a:pathLst>
                <a:path w="576579" h="792479">
                  <a:moveTo>
                    <a:pt x="432197" y="0"/>
                  </a:moveTo>
                  <a:lnTo>
                    <a:pt x="432197" y="198041"/>
                  </a:lnTo>
                  <a:lnTo>
                    <a:pt x="0" y="198041"/>
                  </a:lnTo>
                  <a:lnTo>
                    <a:pt x="0" y="594122"/>
                  </a:lnTo>
                  <a:lnTo>
                    <a:pt x="432197" y="594122"/>
                  </a:lnTo>
                  <a:lnTo>
                    <a:pt x="432197" y="792162"/>
                  </a:lnTo>
                  <a:lnTo>
                    <a:pt x="576261" y="396081"/>
                  </a:lnTo>
                  <a:lnTo>
                    <a:pt x="432197" y="0"/>
                  </a:lnTo>
                  <a:close/>
                </a:path>
              </a:pathLst>
            </a:custGeom>
            <a:solidFill>
              <a:srgbClr val="FFFE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5070419" y="3809894"/>
              <a:ext cx="576580" cy="792480"/>
            </a:xfrm>
            <a:custGeom>
              <a:avLst/>
              <a:gdLst/>
              <a:ahLst/>
              <a:cxnLst/>
              <a:rect l="l" t="t" r="r" b="b"/>
              <a:pathLst>
                <a:path w="576579" h="792479">
                  <a:moveTo>
                    <a:pt x="0" y="198041"/>
                  </a:moveTo>
                  <a:lnTo>
                    <a:pt x="432196" y="198041"/>
                  </a:lnTo>
                  <a:lnTo>
                    <a:pt x="432196" y="0"/>
                  </a:lnTo>
                  <a:lnTo>
                    <a:pt x="576261" y="396080"/>
                  </a:lnTo>
                  <a:lnTo>
                    <a:pt x="432196" y="792161"/>
                  </a:lnTo>
                  <a:lnTo>
                    <a:pt x="432196" y="594121"/>
                  </a:lnTo>
                  <a:lnTo>
                    <a:pt x="0" y="594121"/>
                  </a:lnTo>
                  <a:lnTo>
                    <a:pt x="0" y="198041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48" name="object 4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42293" y="1440752"/>
            <a:ext cx="3008103" cy="1745815"/>
          </a:xfrm>
          <a:prstGeom prst="rect">
            <a:avLst/>
          </a:prstGeom>
        </p:spPr>
      </p:pic>
      <p:grpSp>
        <p:nvGrpSpPr>
          <p:cNvPr id="49" name="object 49"/>
          <p:cNvGrpSpPr/>
          <p:nvPr/>
        </p:nvGrpSpPr>
        <p:grpSpPr>
          <a:xfrm>
            <a:off x="4832321" y="4837009"/>
            <a:ext cx="3669029" cy="1525905"/>
            <a:chOff x="4832317" y="4837005"/>
            <a:chExt cx="3669029" cy="1525905"/>
          </a:xfrm>
        </p:grpSpPr>
        <p:sp>
          <p:nvSpPr>
            <p:cNvPr id="50" name="object 50"/>
            <p:cNvSpPr/>
            <p:nvPr/>
          </p:nvSpPr>
          <p:spPr>
            <a:xfrm>
              <a:off x="4845016" y="4849704"/>
              <a:ext cx="3643629" cy="1500505"/>
            </a:xfrm>
            <a:custGeom>
              <a:avLst/>
              <a:gdLst/>
              <a:ahLst/>
              <a:cxnLst/>
              <a:rect l="l" t="t" r="r" b="b"/>
              <a:pathLst>
                <a:path w="3643629" h="1500504">
                  <a:moveTo>
                    <a:pt x="3643337" y="0"/>
                  </a:moveTo>
                  <a:lnTo>
                    <a:pt x="3424834" y="0"/>
                  </a:lnTo>
                  <a:lnTo>
                    <a:pt x="3424834" y="678080"/>
                  </a:lnTo>
                  <a:lnTo>
                    <a:pt x="3422265" y="725787"/>
                  </a:lnTo>
                  <a:lnTo>
                    <a:pt x="3414735" y="772006"/>
                  </a:lnTo>
                  <a:lnTo>
                    <a:pt x="3402513" y="816469"/>
                  </a:lnTo>
                  <a:lnTo>
                    <a:pt x="3385864" y="858911"/>
                  </a:lnTo>
                  <a:lnTo>
                    <a:pt x="3365057" y="899063"/>
                  </a:lnTo>
                  <a:lnTo>
                    <a:pt x="3340358" y="936659"/>
                  </a:lnTo>
                  <a:lnTo>
                    <a:pt x="3312033" y="971431"/>
                  </a:lnTo>
                  <a:lnTo>
                    <a:pt x="3280352" y="1003113"/>
                  </a:lnTo>
                  <a:lnTo>
                    <a:pt x="3245579" y="1031437"/>
                  </a:lnTo>
                  <a:lnTo>
                    <a:pt x="3207984" y="1056136"/>
                  </a:lnTo>
                  <a:lnTo>
                    <a:pt x="3167832" y="1076943"/>
                  </a:lnTo>
                  <a:lnTo>
                    <a:pt x="3125390" y="1093592"/>
                  </a:lnTo>
                  <a:lnTo>
                    <a:pt x="3080927" y="1105814"/>
                  </a:lnTo>
                  <a:lnTo>
                    <a:pt x="3034708" y="1113344"/>
                  </a:lnTo>
                  <a:lnTo>
                    <a:pt x="2987001" y="1115913"/>
                  </a:lnTo>
                  <a:lnTo>
                    <a:pt x="583772" y="1115913"/>
                  </a:lnTo>
                  <a:lnTo>
                    <a:pt x="583772" y="950133"/>
                  </a:lnTo>
                  <a:lnTo>
                    <a:pt x="0" y="1225165"/>
                  </a:lnTo>
                  <a:lnTo>
                    <a:pt x="583772" y="1500196"/>
                  </a:lnTo>
                  <a:lnTo>
                    <a:pt x="583772" y="1334416"/>
                  </a:lnTo>
                  <a:lnTo>
                    <a:pt x="2987001" y="1334416"/>
                  </a:lnTo>
                  <a:lnTo>
                    <a:pt x="3035985" y="1332616"/>
                  </a:lnTo>
                  <a:lnTo>
                    <a:pt x="3083990" y="1327300"/>
                  </a:lnTo>
                  <a:lnTo>
                    <a:pt x="3130891" y="1318595"/>
                  </a:lnTo>
                  <a:lnTo>
                    <a:pt x="3176560" y="1306628"/>
                  </a:lnTo>
                  <a:lnTo>
                    <a:pt x="3220871" y="1291526"/>
                  </a:lnTo>
                  <a:lnTo>
                    <a:pt x="3263696" y="1273415"/>
                  </a:lnTo>
                  <a:lnTo>
                    <a:pt x="3304909" y="1252423"/>
                  </a:lnTo>
                  <a:lnTo>
                    <a:pt x="3344383" y="1228677"/>
                  </a:lnTo>
                  <a:lnTo>
                    <a:pt x="3381991" y="1202303"/>
                  </a:lnTo>
                  <a:lnTo>
                    <a:pt x="3417606" y="1173428"/>
                  </a:lnTo>
                  <a:lnTo>
                    <a:pt x="3451101" y="1142180"/>
                  </a:lnTo>
                  <a:lnTo>
                    <a:pt x="3482349" y="1108685"/>
                  </a:lnTo>
                  <a:lnTo>
                    <a:pt x="3511224" y="1073070"/>
                  </a:lnTo>
                  <a:lnTo>
                    <a:pt x="3537598" y="1035462"/>
                  </a:lnTo>
                  <a:lnTo>
                    <a:pt x="3561344" y="995988"/>
                  </a:lnTo>
                  <a:lnTo>
                    <a:pt x="3582336" y="954775"/>
                  </a:lnTo>
                  <a:lnTo>
                    <a:pt x="3600446" y="911950"/>
                  </a:lnTo>
                  <a:lnTo>
                    <a:pt x="3615549" y="867639"/>
                  </a:lnTo>
                  <a:lnTo>
                    <a:pt x="3627516" y="821970"/>
                  </a:lnTo>
                  <a:lnTo>
                    <a:pt x="3636221" y="775069"/>
                  </a:lnTo>
                  <a:lnTo>
                    <a:pt x="3641537" y="727064"/>
                  </a:lnTo>
                  <a:lnTo>
                    <a:pt x="3643337" y="678080"/>
                  </a:lnTo>
                  <a:lnTo>
                    <a:pt x="3643337" y="0"/>
                  </a:lnTo>
                  <a:close/>
                </a:path>
              </a:pathLst>
            </a:custGeom>
            <a:solidFill>
              <a:srgbClr val="FFCA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4845017" y="4849705"/>
              <a:ext cx="3643629" cy="1500505"/>
            </a:xfrm>
            <a:custGeom>
              <a:avLst/>
              <a:gdLst/>
              <a:ahLst/>
              <a:cxnLst/>
              <a:rect l="l" t="t" r="r" b="b"/>
              <a:pathLst>
                <a:path w="3643629" h="1500504">
                  <a:moveTo>
                    <a:pt x="3643337" y="0"/>
                  </a:moveTo>
                  <a:lnTo>
                    <a:pt x="3643337" y="678080"/>
                  </a:lnTo>
                  <a:lnTo>
                    <a:pt x="3641536" y="727064"/>
                  </a:lnTo>
                  <a:lnTo>
                    <a:pt x="3636220" y="775069"/>
                  </a:lnTo>
                  <a:lnTo>
                    <a:pt x="3627515" y="821970"/>
                  </a:lnTo>
                  <a:lnTo>
                    <a:pt x="3615548" y="867639"/>
                  </a:lnTo>
                  <a:lnTo>
                    <a:pt x="3600446" y="911950"/>
                  </a:lnTo>
                  <a:lnTo>
                    <a:pt x="3582335" y="954775"/>
                  </a:lnTo>
                  <a:lnTo>
                    <a:pt x="3561343" y="995988"/>
                  </a:lnTo>
                  <a:lnTo>
                    <a:pt x="3537597" y="1035462"/>
                  </a:lnTo>
                  <a:lnTo>
                    <a:pt x="3511223" y="1073070"/>
                  </a:lnTo>
                  <a:lnTo>
                    <a:pt x="3482348" y="1108685"/>
                  </a:lnTo>
                  <a:lnTo>
                    <a:pt x="3451100" y="1142180"/>
                  </a:lnTo>
                  <a:lnTo>
                    <a:pt x="3417605" y="1173428"/>
                  </a:lnTo>
                  <a:lnTo>
                    <a:pt x="3381990" y="1202303"/>
                  </a:lnTo>
                  <a:lnTo>
                    <a:pt x="3344382" y="1228676"/>
                  </a:lnTo>
                  <a:lnTo>
                    <a:pt x="3304908" y="1252423"/>
                  </a:lnTo>
                  <a:lnTo>
                    <a:pt x="3263695" y="1273415"/>
                  </a:lnTo>
                  <a:lnTo>
                    <a:pt x="3220870" y="1291525"/>
                  </a:lnTo>
                  <a:lnTo>
                    <a:pt x="3176559" y="1306628"/>
                  </a:lnTo>
                  <a:lnTo>
                    <a:pt x="3130890" y="1318595"/>
                  </a:lnTo>
                  <a:lnTo>
                    <a:pt x="3083989" y="1327300"/>
                  </a:lnTo>
                  <a:lnTo>
                    <a:pt x="3035984" y="1332616"/>
                  </a:lnTo>
                  <a:lnTo>
                    <a:pt x="2987001" y="1334416"/>
                  </a:lnTo>
                  <a:lnTo>
                    <a:pt x="583770" y="1334416"/>
                  </a:lnTo>
                  <a:lnTo>
                    <a:pt x="583770" y="1500195"/>
                  </a:lnTo>
                  <a:lnTo>
                    <a:pt x="0" y="1225164"/>
                  </a:lnTo>
                  <a:lnTo>
                    <a:pt x="583770" y="950133"/>
                  </a:lnTo>
                  <a:lnTo>
                    <a:pt x="583770" y="1115912"/>
                  </a:lnTo>
                  <a:lnTo>
                    <a:pt x="2987001" y="1115912"/>
                  </a:lnTo>
                  <a:lnTo>
                    <a:pt x="3034707" y="1113343"/>
                  </a:lnTo>
                  <a:lnTo>
                    <a:pt x="3080926" y="1105814"/>
                  </a:lnTo>
                  <a:lnTo>
                    <a:pt x="3125389" y="1093591"/>
                  </a:lnTo>
                  <a:lnTo>
                    <a:pt x="3167831" y="1076943"/>
                  </a:lnTo>
                  <a:lnTo>
                    <a:pt x="3207983" y="1056135"/>
                  </a:lnTo>
                  <a:lnTo>
                    <a:pt x="3245579" y="1031436"/>
                  </a:lnTo>
                  <a:lnTo>
                    <a:pt x="3280351" y="1003112"/>
                  </a:lnTo>
                  <a:lnTo>
                    <a:pt x="3312033" y="971430"/>
                  </a:lnTo>
                  <a:lnTo>
                    <a:pt x="3340357" y="936658"/>
                  </a:lnTo>
                  <a:lnTo>
                    <a:pt x="3365056" y="899063"/>
                  </a:lnTo>
                  <a:lnTo>
                    <a:pt x="3385863" y="858910"/>
                  </a:lnTo>
                  <a:lnTo>
                    <a:pt x="3402512" y="816469"/>
                  </a:lnTo>
                  <a:lnTo>
                    <a:pt x="3414734" y="772006"/>
                  </a:lnTo>
                  <a:lnTo>
                    <a:pt x="3422264" y="725787"/>
                  </a:lnTo>
                  <a:lnTo>
                    <a:pt x="3424833" y="678080"/>
                  </a:lnTo>
                  <a:lnTo>
                    <a:pt x="3424833" y="0"/>
                  </a:lnTo>
                  <a:lnTo>
                    <a:pt x="3643337" y="0"/>
                  </a:lnTo>
                  <a:close/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31212" y="272303"/>
            <a:ext cx="8159114" cy="879721"/>
          </a:xfrm>
          <a:prstGeom prst="rect">
            <a:avLst/>
          </a:prstGeom>
        </p:spPr>
        <p:txBody>
          <a:bodyPr vert="horz" wrap="square" lIns="0" tIns="33007" rIns="0" bIns="0" rtlCol="0">
            <a:spAutoFit/>
          </a:bodyPr>
          <a:lstStyle/>
          <a:p>
            <a:pPr marL="12695" marR="5077">
              <a:lnSpc>
                <a:spcPts val="3299"/>
              </a:lnSpc>
              <a:spcBef>
                <a:spcPts val="260"/>
              </a:spcBef>
            </a:pPr>
            <a:r>
              <a:rPr spc="-5" dirty="0"/>
              <a:t>Inverse-transform Technique: </a:t>
            </a:r>
            <a:r>
              <a:rPr dirty="0"/>
              <a:t> </a:t>
            </a:r>
            <a:r>
              <a:rPr spc="-5" dirty="0"/>
              <a:t>Empirical</a:t>
            </a:r>
            <a:r>
              <a:rPr dirty="0"/>
              <a:t> </a:t>
            </a:r>
            <a:r>
              <a:rPr spc="-5" dirty="0"/>
              <a:t>Continuous</a:t>
            </a:r>
            <a:r>
              <a:rPr dirty="0"/>
              <a:t> </a:t>
            </a:r>
            <a:r>
              <a:rPr spc="-5" dirty="0"/>
              <a:t>Distributions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31212" y="1363231"/>
            <a:ext cx="8159114" cy="1838960"/>
          </a:xfrm>
          <a:prstGeom prst="rect">
            <a:avLst/>
          </a:prstGeom>
        </p:spPr>
        <p:txBody>
          <a:bodyPr vert="horz" wrap="square" lIns="0" tIns="12695" rIns="0" bIns="0" rtlCol="0">
            <a:spAutoFit/>
          </a:bodyPr>
          <a:lstStyle/>
          <a:p>
            <a:pPr marL="355462" indent="-342768">
              <a:spcBef>
                <a:spcPts val="100"/>
              </a:spcBef>
              <a:buClr>
                <a:srgbClr val="003366"/>
              </a:buClr>
              <a:buSzPct val="118181"/>
              <a:buChar char="•"/>
              <a:tabLst>
                <a:tab pos="355462" algn="l"/>
              </a:tabLst>
            </a:pPr>
            <a:r>
              <a:rPr sz="2200" dirty="0">
                <a:latin typeface="Verdana"/>
                <a:cs typeface="Verdana"/>
              </a:rPr>
              <a:t>When </a:t>
            </a:r>
            <a:r>
              <a:rPr sz="2200" spc="-5" dirty="0">
                <a:latin typeface="Verdana"/>
                <a:cs typeface="Verdana"/>
              </a:rPr>
              <a:t>theoretical</a:t>
            </a:r>
            <a:r>
              <a:rPr sz="2200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distributions</a:t>
            </a:r>
            <a:r>
              <a:rPr sz="2200" dirty="0">
                <a:latin typeface="Verdana"/>
                <a:cs typeface="Verdana"/>
              </a:rPr>
              <a:t> are </a:t>
            </a:r>
            <a:r>
              <a:rPr sz="2200" spc="-5" dirty="0">
                <a:latin typeface="Verdana"/>
                <a:cs typeface="Verdana"/>
              </a:rPr>
              <a:t>not applicable</a:t>
            </a:r>
            <a:endParaRPr sz="2200">
              <a:latin typeface="Verdana"/>
              <a:cs typeface="Verdana"/>
            </a:endParaRPr>
          </a:p>
          <a:p>
            <a:pPr marL="355462" indent="-342768">
              <a:spcBef>
                <a:spcPts val="484"/>
              </a:spcBef>
              <a:buClr>
                <a:srgbClr val="003366"/>
              </a:buClr>
              <a:buSzPct val="118181"/>
              <a:buChar char="•"/>
              <a:tabLst>
                <a:tab pos="355462" algn="l"/>
              </a:tabLst>
            </a:pPr>
            <a:r>
              <a:rPr sz="2200" dirty="0">
                <a:latin typeface="Verdana"/>
                <a:cs typeface="Verdana"/>
              </a:rPr>
              <a:t>To</a:t>
            </a:r>
            <a:r>
              <a:rPr sz="2200" spc="-10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collect</a:t>
            </a:r>
            <a:r>
              <a:rPr sz="2200" spc="-10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empirical data:</a:t>
            </a:r>
            <a:endParaRPr sz="2200">
              <a:latin typeface="Verdana"/>
              <a:cs typeface="Verdana"/>
            </a:endParaRPr>
          </a:p>
          <a:p>
            <a:pPr marL="549062" lvl="1" indent="-180904">
              <a:spcBef>
                <a:spcPts val="515"/>
              </a:spcBef>
              <a:buClr>
                <a:srgbClr val="003366"/>
              </a:buClr>
              <a:buChar char="•"/>
              <a:tabLst>
                <a:tab pos="549062" algn="l"/>
              </a:tabLst>
            </a:pPr>
            <a:r>
              <a:rPr sz="2100" spc="-5" dirty="0">
                <a:latin typeface="Verdana"/>
                <a:cs typeface="Verdana"/>
              </a:rPr>
              <a:t>Resample</a:t>
            </a:r>
            <a:r>
              <a:rPr sz="2100" spc="-15" dirty="0">
                <a:latin typeface="Verdana"/>
                <a:cs typeface="Verdana"/>
              </a:rPr>
              <a:t> </a:t>
            </a:r>
            <a:r>
              <a:rPr sz="2100" spc="-5" dirty="0">
                <a:latin typeface="Verdana"/>
                <a:cs typeface="Verdana"/>
              </a:rPr>
              <a:t>the</a:t>
            </a:r>
            <a:r>
              <a:rPr sz="2100" spc="-10" dirty="0">
                <a:latin typeface="Verdana"/>
                <a:cs typeface="Verdana"/>
              </a:rPr>
              <a:t> </a:t>
            </a:r>
            <a:r>
              <a:rPr sz="2100" spc="-5" dirty="0">
                <a:latin typeface="Verdana"/>
                <a:cs typeface="Verdana"/>
              </a:rPr>
              <a:t>observed</a:t>
            </a:r>
            <a:r>
              <a:rPr sz="2100" spc="-15" dirty="0">
                <a:latin typeface="Verdana"/>
                <a:cs typeface="Verdana"/>
              </a:rPr>
              <a:t> </a:t>
            </a:r>
            <a:r>
              <a:rPr sz="2100" spc="-5" dirty="0">
                <a:latin typeface="Verdana"/>
                <a:cs typeface="Verdana"/>
              </a:rPr>
              <a:t>data</a:t>
            </a:r>
            <a:endParaRPr sz="2100">
              <a:latin typeface="Verdana"/>
              <a:cs typeface="Verdana"/>
            </a:endParaRPr>
          </a:p>
          <a:p>
            <a:pPr marL="549062" lvl="1" indent="-180904">
              <a:spcBef>
                <a:spcPts val="400"/>
              </a:spcBef>
              <a:buClr>
                <a:srgbClr val="003366"/>
              </a:buClr>
              <a:buChar char="•"/>
              <a:tabLst>
                <a:tab pos="549062" algn="l"/>
              </a:tabLst>
            </a:pPr>
            <a:r>
              <a:rPr sz="2100" spc="-5" dirty="0">
                <a:latin typeface="Verdana"/>
                <a:cs typeface="Verdana"/>
              </a:rPr>
              <a:t>Interpolate between</a:t>
            </a:r>
            <a:r>
              <a:rPr sz="2100" dirty="0">
                <a:latin typeface="Verdana"/>
                <a:cs typeface="Verdana"/>
              </a:rPr>
              <a:t> </a:t>
            </a:r>
            <a:r>
              <a:rPr sz="2100" spc="-5" dirty="0">
                <a:latin typeface="Verdana"/>
                <a:cs typeface="Verdana"/>
              </a:rPr>
              <a:t>observed data points to </a:t>
            </a:r>
            <a:r>
              <a:rPr sz="2100" dirty="0">
                <a:latin typeface="Verdana"/>
                <a:cs typeface="Verdana"/>
              </a:rPr>
              <a:t>fill in </a:t>
            </a:r>
            <a:r>
              <a:rPr sz="2100" spc="-5" dirty="0">
                <a:latin typeface="Verdana"/>
                <a:cs typeface="Verdana"/>
              </a:rPr>
              <a:t>the</a:t>
            </a:r>
            <a:r>
              <a:rPr sz="2100" dirty="0">
                <a:latin typeface="Verdana"/>
                <a:cs typeface="Verdana"/>
              </a:rPr>
              <a:t> </a:t>
            </a:r>
            <a:r>
              <a:rPr sz="2100" spc="-5" dirty="0">
                <a:latin typeface="Verdana"/>
                <a:cs typeface="Verdana"/>
              </a:rPr>
              <a:t>gaps</a:t>
            </a:r>
            <a:endParaRPr sz="210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Empirical Continuous Dist’n</a:t>
            </a:r>
            <a:r>
              <a:rPr lang="en-US" sz="3200"/>
              <a:t> 	</a:t>
            </a:r>
            <a:r>
              <a:rPr lang="en-US" sz="2500">
                <a:solidFill>
                  <a:schemeClr val="bg2"/>
                </a:solidFill>
              </a:rPr>
              <a:t>[Inverse-transform]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4670" y="1595261"/>
            <a:ext cx="9802283" cy="5373511"/>
          </a:xfrm>
        </p:spPr>
        <p:txBody>
          <a:bodyPr/>
          <a:lstStyle/>
          <a:p>
            <a:pPr eaLnBrk="1" hangingPunct="1"/>
            <a:r>
              <a:rPr lang="en-US" sz="2300"/>
              <a:t>When theoretical distribution is not applicable</a:t>
            </a:r>
          </a:p>
          <a:p>
            <a:pPr eaLnBrk="1" hangingPunct="1"/>
            <a:r>
              <a:rPr lang="en-US" sz="2300"/>
              <a:t>To collect empirical data: </a:t>
            </a:r>
          </a:p>
          <a:p>
            <a:pPr lvl="1" eaLnBrk="1" hangingPunct="1"/>
            <a:r>
              <a:rPr lang="en-US" sz="2100"/>
              <a:t>Resample the observed data (i.e. use the data for the distribution)</a:t>
            </a:r>
          </a:p>
          <a:p>
            <a:pPr lvl="1" eaLnBrk="1" hangingPunct="1"/>
            <a:r>
              <a:rPr lang="en-US" sz="2100"/>
              <a:t>Interpolate between observed data points to fill in the gaps</a:t>
            </a:r>
          </a:p>
          <a:p>
            <a:pPr eaLnBrk="1" hangingPunct="1"/>
            <a:r>
              <a:rPr lang="en-US" sz="2300"/>
              <a:t>For a small sample set (size </a:t>
            </a:r>
            <a:r>
              <a:rPr lang="en-US" sz="2300" i="1"/>
              <a:t>n</a:t>
            </a:r>
            <a:r>
              <a:rPr lang="en-US" sz="2300"/>
              <a:t>):</a:t>
            </a:r>
          </a:p>
          <a:p>
            <a:pPr lvl="1" eaLnBrk="1" hangingPunct="1"/>
            <a:r>
              <a:rPr lang="en-US" sz="2100"/>
              <a:t>Arrange the data from smallest to largest</a:t>
            </a:r>
          </a:p>
          <a:p>
            <a:pPr lvl="1" eaLnBrk="1" hangingPunct="1">
              <a:buFont typeface="Wingdings" pitchFamily="2" charset="2"/>
              <a:buNone/>
            </a:pPr>
            <a:endParaRPr lang="en-US" sz="2100"/>
          </a:p>
          <a:p>
            <a:pPr lvl="1" eaLnBrk="1" hangingPunct="1">
              <a:buFont typeface="Wingdings" pitchFamily="2" charset="2"/>
              <a:buNone/>
            </a:pPr>
            <a:endParaRPr lang="en-US" sz="2100"/>
          </a:p>
          <a:p>
            <a:pPr lvl="1" eaLnBrk="1" hangingPunct="1"/>
            <a:r>
              <a:rPr lang="en-US" sz="2100"/>
              <a:t>Assign the probability 1/n to each interval </a:t>
            </a:r>
          </a:p>
          <a:p>
            <a:pPr lvl="1" eaLnBrk="1" hangingPunct="1"/>
            <a:endParaRPr lang="en-US" sz="2100">
              <a:solidFill>
                <a:srgbClr val="FF0000"/>
              </a:solidFill>
            </a:endParaRPr>
          </a:p>
          <a:p>
            <a:pPr lvl="1" eaLnBrk="1" hangingPunct="1"/>
            <a:endParaRPr lang="en-US" sz="2100">
              <a:solidFill>
                <a:srgbClr val="FF0000"/>
              </a:solidFill>
            </a:endParaRPr>
          </a:p>
          <a:p>
            <a:pPr lvl="1" eaLnBrk="1" hangingPunct="1"/>
            <a:endParaRPr lang="en-US" sz="2100">
              <a:solidFill>
                <a:srgbClr val="FF0000"/>
              </a:solidFill>
            </a:endParaRPr>
          </a:p>
          <a:p>
            <a:pPr lvl="1" eaLnBrk="1" hangingPunct="1">
              <a:buFont typeface="Wingdings" pitchFamily="2" charset="2"/>
              <a:buNone/>
            </a:pPr>
            <a:r>
              <a:rPr lang="en-US" sz="2100"/>
              <a:t>		 where</a:t>
            </a:r>
          </a:p>
          <a:p>
            <a:pPr lvl="1" eaLnBrk="1" hangingPunct="1">
              <a:buFont typeface="Wingdings" pitchFamily="2" charset="2"/>
              <a:buNone/>
            </a:pPr>
            <a:endParaRPr lang="en-US" sz="2100"/>
          </a:p>
        </p:txBody>
      </p:sp>
      <p:graphicFrame>
        <p:nvGraphicFramePr>
          <p:cNvPr id="12293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3118910" y="4030134"/>
          <a:ext cx="2316903" cy="432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2" name="Equation" r:id="rId4" imgW="1218671" imgH="241195" progId="Equation.3">
                  <p:embed/>
                </p:oleObj>
              </mc:Choice>
              <mc:Fallback>
                <p:oleObj name="Equation" r:id="rId4" imgW="1218671" imgH="24119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8910" y="4030134"/>
                        <a:ext cx="2316903" cy="432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4" name="Object 8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6416040" y="4533900"/>
          <a:ext cx="1834215" cy="4827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3" name="Equation" r:id="rId6" imgW="863225" imgH="241195" progId="Equation.3">
                  <p:embed/>
                </p:oleObj>
              </mc:Choice>
              <mc:Fallback>
                <p:oleObj name="Equation" r:id="rId6" imgW="863225" imgH="24119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16040" y="4533900"/>
                        <a:ext cx="1834215" cy="4827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5" name="Object 10"/>
          <p:cNvGraphicFramePr>
            <a:graphicFrameLocks noChangeAspect="1"/>
          </p:cNvGraphicFramePr>
          <p:nvPr/>
        </p:nvGraphicFramePr>
        <p:xfrm>
          <a:off x="2406015" y="5121629"/>
          <a:ext cx="4366472" cy="8186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4" name="Equation" r:id="rId8" imgW="2171700" imgH="431800" progId="Equation.3">
                  <p:embed/>
                </p:oleObj>
              </mc:Choice>
              <mc:Fallback>
                <p:oleObj name="Equation" r:id="rId8" imgW="21717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6015" y="5121629"/>
                        <a:ext cx="4366472" cy="818621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6" name="Object 11"/>
          <p:cNvGraphicFramePr>
            <a:graphicFrameLocks noChangeAspect="1"/>
          </p:cNvGraphicFramePr>
          <p:nvPr/>
        </p:nvGraphicFramePr>
        <p:xfrm>
          <a:off x="2762463" y="6045200"/>
          <a:ext cx="3029797" cy="6454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5" name="Equation" r:id="rId10" imgW="1968500" imgH="444500" progId="Equation.3">
                  <p:embed/>
                </p:oleObj>
              </mc:Choice>
              <mc:Fallback>
                <p:oleObj name="Equation" r:id="rId10" imgW="1968500" imgH="444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2463" y="6045200"/>
                        <a:ext cx="3029797" cy="64545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41279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31212" y="699022"/>
            <a:ext cx="2639088" cy="459095"/>
          </a:xfrm>
          <a:prstGeom prst="rect">
            <a:avLst/>
          </a:prstGeom>
        </p:spPr>
        <p:txBody>
          <a:bodyPr vert="horz" wrap="square" lIns="0" tIns="12695" rIns="0" bIns="0" rtlCol="0">
            <a:spAutoFit/>
          </a:bodyPr>
          <a:lstStyle/>
          <a:p>
            <a:pPr marL="12695">
              <a:spcBef>
                <a:spcPts val="100"/>
              </a:spcBef>
            </a:pPr>
            <a:r>
              <a:rPr spc="-5" dirty="0"/>
              <a:t>Co</a:t>
            </a:r>
            <a:r>
              <a:rPr dirty="0"/>
              <a:t>n</a:t>
            </a:r>
            <a:r>
              <a:rPr spc="-5" dirty="0"/>
              <a:t>te</a:t>
            </a:r>
            <a:r>
              <a:rPr dirty="0"/>
              <a:t>n</a:t>
            </a:r>
            <a:r>
              <a:rPr spc="-5" dirty="0"/>
              <a:t>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84302" y="2406650"/>
            <a:ext cx="4916805" cy="1169546"/>
          </a:xfrm>
          <a:prstGeom prst="rect">
            <a:avLst/>
          </a:prstGeom>
        </p:spPr>
        <p:txBody>
          <a:bodyPr vert="horz" wrap="square" lIns="0" tIns="12695" rIns="0" bIns="0" rtlCol="0">
            <a:spAutoFit/>
          </a:bodyPr>
          <a:lstStyle/>
          <a:p>
            <a:pPr marL="355462" indent="-342768">
              <a:spcBef>
                <a:spcPts val="100"/>
              </a:spcBef>
              <a:buClr>
                <a:srgbClr val="003366"/>
              </a:buClr>
              <a:buSzPct val="118181"/>
              <a:buChar char="•"/>
              <a:tabLst>
                <a:tab pos="355462" algn="l"/>
              </a:tabLst>
            </a:pPr>
            <a:r>
              <a:rPr sz="2200" spc="-5" dirty="0">
                <a:latin typeface="Verdana"/>
                <a:cs typeface="Verdana"/>
              </a:rPr>
              <a:t>Inverse-transform</a:t>
            </a:r>
            <a:r>
              <a:rPr sz="2200" spc="-10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Technique</a:t>
            </a:r>
            <a:endParaRPr sz="2200" dirty="0">
              <a:latin typeface="Verdana"/>
              <a:cs typeface="Verdana"/>
            </a:endParaRPr>
          </a:p>
          <a:p>
            <a:pPr marL="355462" indent="-342768">
              <a:spcBef>
                <a:spcPts val="484"/>
              </a:spcBef>
              <a:buClr>
                <a:srgbClr val="003366"/>
              </a:buClr>
              <a:buSzPct val="118181"/>
              <a:buChar char="•"/>
              <a:tabLst>
                <a:tab pos="355462" algn="l"/>
              </a:tabLst>
            </a:pPr>
            <a:r>
              <a:rPr sz="2200" spc="-5" dirty="0">
                <a:latin typeface="Verdana"/>
                <a:cs typeface="Verdana"/>
              </a:rPr>
              <a:t>Acceptance-Rejection Technique</a:t>
            </a:r>
            <a:endParaRPr sz="2200" dirty="0">
              <a:latin typeface="Verdana"/>
              <a:cs typeface="Verdana"/>
            </a:endParaRPr>
          </a:p>
          <a:p>
            <a:pPr marL="355462" indent="-342768">
              <a:spcBef>
                <a:spcPts val="560"/>
              </a:spcBef>
              <a:buClr>
                <a:srgbClr val="003366"/>
              </a:buClr>
              <a:buSzPct val="118181"/>
              <a:buChar char="•"/>
              <a:tabLst>
                <a:tab pos="355462" algn="l"/>
              </a:tabLst>
            </a:pPr>
            <a:r>
              <a:rPr sz="2200" spc="-5" dirty="0">
                <a:latin typeface="Verdana"/>
                <a:cs typeface="Verdana"/>
              </a:rPr>
              <a:t>Special</a:t>
            </a:r>
            <a:r>
              <a:rPr sz="2200" spc="-30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Properties</a:t>
            </a:r>
            <a:endParaRPr sz="2200" dirty="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31212" y="272303"/>
            <a:ext cx="8078656" cy="879721"/>
          </a:xfrm>
          <a:prstGeom prst="rect">
            <a:avLst/>
          </a:prstGeom>
        </p:spPr>
        <p:txBody>
          <a:bodyPr vert="horz" wrap="square" lIns="0" tIns="33007" rIns="0" bIns="0" rtlCol="0">
            <a:spAutoFit/>
          </a:bodyPr>
          <a:lstStyle/>
          <a:p>
            <a:pPr marL="12695" marR="5077">
              <a:lnSpc>
                <a:spcPts val="3299"/>
              </a:lnSpc>
              <a:spcBef>
                <a:spcPts val="260"/>
              </a:spcBef>
            </a:pPr>
            <a:r>
              <a:rPr spc="-5" dirty="0"/>
              <a:t>Inverse-transform Technique: </a:t>
            </a:r>
            <a:r>
              <a:rPr dirty="0"/>
              <a:t> </a:t>
            </a:r>
            <a:r>
              <a:rPr spc="-5" dirty="0"/>
              <a:t>Empirical</a:t>
            </a:r>
            <a:r>
              <a:rPr dirty="0"/>
              <a:t> </a:t>
            </a:r>
            <a:r>
              <a:rPr spc="-5" dirty="0"/>
              <a:t>Continuous</a:t>
            </a:r>
            <a:r>
              <a:rPr dirty="0"/>
              <a:t> </a:t>
            </a:r>
            <a:r>
              <a:rPr spc="-5" dirty="0"/>
              <a:t>Distributions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05812" y="1316939"/>
            <a:ext cx="4869815" cy="1806240"/>
          </a:xfrm>
          <a:prstGeom prst="rect">
            <a:avLst/>
          </a:prstGeom>
        </p:spPr>
        <p:txBody>
          <a:bodyPr vert="horz" wrap="square" lIns="0" tIns="59032" rIns="0" bIns="0" rtlCol="0">
            <a:spAutoFit/>
          </a:bodyPr>
          <a:lstStyle/>
          <a:p>
            <a:pPr marL="380851" indent="-342768">
              <a:spcBef>
                <a:spcPts val="464"/>
              </a:spcBef>
              <a:buClr>
                <a:srgbClr val="003366"/>
              </a:buClr>
              <a:buSzPct val="119444"/>
              <a:buChar char="•"/>
              <a:tabLst>
                <a:tab pos="380217" algn="l"/>
                <a:tab pos="380851" algn="l"/>
              </a:tabLst>
            </a:pPr>
            <a:r>
              <a:rPr spc="-5" dirty="0">
                <a:latin typeface="Verdana"/>
                <a:cs typeface="Verdana"/>
              </a:rPr>
              <a:t>For </a:t>
            </a:r>
            <a:r>
              <a:rPr dirty="0">
                <a:latin typeface="Verdana"/>
                <a:cs typeface="Verdana"/>
              </a:rPr>
              <a:t>a</a:t>
            </a:r>
            <a:r>
              <a:rPr spc="-10" dirty="0">
                <a:latin typeface="Verdana"/>
                <a:cs typeface="Verdana"/>
              </a:rPr>
              <a:t> </a:t>
            </a:r>
            <a:r>
              <a:rPr spc="-5" dirty="0">
                <a:latin typeface="Verdana"/>
                <a:cs typeface="Verdana"/>
              </a:rPr>
              <a:t>small sample set</a:t>
            </a:r>
            <a:r>
              <a:rPr spc="-10" dirty="0">
                <a:latin typeface="Verdana"/>
                <a:cs typeface="Verdana"/>
              </a:rPr>
              <a:t> </a:t>
            </a:r>
            <a:r>
              <a:rPr dirty="0">
                <a:latin typeface="Verdana"/>
                <a:cs typeface="Verdana"/>
              </a:rPr>
              <a:t>(size</a:t>
            </a:r>
            <a:r>
              <a:rPr spc="-5" dirty="0">
                <a:latin typeface="Verdana"/>
                <a:cs typeface="Verdana"/>
              </a:rPr>
              <a:t> </a:t>
            </a:r>
            <a:r>
              <a:rPr i="1" spc="-5" dirty="0">
                <a:latin typeface="Times New Roman"/>
                <a:cs typeface="Times New Roman"/>
              </a:rPr>
              <a:t>n</a:t>
            </a:r>
            <a:r>
              <a:rPr spc="-5" dirty="0">
                <a:latin typeface="Verdana"/>
                <a:cs typeface="Verdana"/>
              </a:rPr>
              <a:t>):</a:t>
            </a:r>
            <a:endParaRPr>
              <a:latin typeface="Verdana"/>
              <a:cs typeface="Verdana"/>
            </a:endParaRPr>
          </a:p>
          <a:p>
            <a:pPr marL="574451" lvl="1" indent="-180904">
              <a:spcBef>
                <a:spcPts val="320"/>
              </a:spcBef>
              <a:buClr>
                <a:srgbClr val="003366"/>
              </a:buClr>
              <a:buChar char="•"/>
              <a:tabLst>
                <a:tab pos="574451" algn="l"/>
              </a:tabLst>
            </a:pPr>
            <a:r>
              <a:rPr sz="1600" spc="-5" dirty="0">
                <a:latin typeface="Verdana"/>
                <a:cs typeface="Verdana"/>
              </a:rPr>
              <a:t>Arrange the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data from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smallest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to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largest</a:t>
            </a:r>
            <a:endParaRPr sz="1600">
              <a:latin typeface="Verdana"/>
              <a:cs typeface="Verdana"/>
            </a:endParaRPr>
          </a:p>
          <a:p>
            <a:pPr marR="203756" algn="ctr">
              <a:spcBef>
                <a:spcPts val="1330"/>
              </a:spcBef>
            </a:pPr>
            <a:r>
              <a:rPr sz="3000" spc="187" baseline="13888" dirty="0">
                <a:latin typeface="Times New Roman"/>
                <a:cs typeface="Times New Roman"/>
              </a:rPr>
              <a:t>x</a:t>
            </a:r>
            <a:r>
              <a:rPr sz="1100" spc="-40" dirty="0">
                <a:latin typeface="Times New Roman"/>
                <a:cs typeface="Times New Roman"/>
              </a:rPr>
              <a:t>(</a:t>
            </a:r>
            <a:r>
              <a:rPr sz="1100" spc="5" dirty="0">
                <a:latin typeface="Times New Roman"/>
                <a:cs typeface="Times New Roman"/>
              </a:rPr>
              <a:t>1</a:t>
            </a:r>
            <a:r>
              <a:rPr sz="1100" spc="-5" dirty="0">
                <a:latin typeface="Times New Roman"/>
                <a:cs typeface="Times New Roman"/>
              </a:rPr>
              <a:t>)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3000" spc="-22" baseline="13888" dirty="0">
                <a:latin typeface="Symbol"/>
                <a:cs typeface="Symbol"/>
              </a:rPr>
              <a:t></a:t>
            </a:r>
            <a:r>
              <a:rPr sz="3000" spc="-157" baseline="13888" dirty="0">
                <a:latin typeface="Times New Roman"/>
                <a:cs typeface="Times New Roman"/>
              </a:rPr>
              <a:t> </a:t>
            </a:r>
            <a:r>
              <a:rPr sz="3000" spc="-22" baseline="13888" dirty="0">
                <a:latin typeface="Times New Roman"/>
                <a:cs typeface="Times New Roman"/>
              </a:rPr>
              <a:t>x</a:t>
            </a:r>
            <a:r>
              <a:rPr sz="3000" spc="-509" baseline="13888" dirty="0">
                <a:latin typeface="Times New Roman"/>
                <a:cs typeface="Times New Roman"/>
              </a:rPr>
              <a:t> </a:t>
            </a:r>
            <a:r>
              <a:rPr sz="1100" spc="-40" dirty="0">
                <a:latin typeface="Times New Roman"/>
                <a:cs typeface="Times New Roman"/>
              </a:rPr>
              <a:t>(</a:t>
            </a:r>
            <a:r>
              <a:rPr sz="1100" spc="5" dirty="0">
                <a:latin typeface="Times New Roman"/>
                <a:cs typeface="Times New Roman"/>
              </a:rPr>
              <a:t>2</a:t>
            </a:r>
            <a:r>
              <a:rPr sz="1100" spc="-5" dirty="0">
                <a:latin typeface="Times New Roman"/>
                <a:cs typeface="Times New Roman"/>
              </a:rPr>
              <a:t>)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3000" spc="277" baseline="13888" dirty="0">
                <a:latin typeface="Symbol"/>
                <a:cs typeface="Symbol"/>
              </a:rPr>
              <a:t></a:t>
            </a:r>
            <a:r>
              <a:rPr sz="3000" spc="202" baseline="13888" dirty="0">
                <a:latin typeface="Symbol"/>
                <a:cs typeface="Symbol"/>
              </a:rPr>
              <a:t></a:t>
            </a:r>
            <a:r>
              <a:rPr sz="3000" spc="-22" baseline="13888" dirty="0">
                <a:latin typeface="Symbol"/>
                <a:cs typeface="Symbol"/>
              </a:rPr>
              <a:t></a:t>
            </a:r>
            <a:r>
              <a:rPr sz="3000" spc="-157" baseline="13888" dirty="0">
                <a:latin typeface="Times New Roman"/>
                <a:cs typeface="Times New Roman"/>
              </a:rPr>
              <a:t> </a:t>
            </a:r>
            <a:r>
              <a:rPr sz="3000" spc="-22" baseline="13888" dirty="0">
                <a:latin typeface="Times New Roman"/>
                <a:cs typeface="Times New Roman"/>
              </a:rPr>
              <a:t>x</a:t>
            </a:r>
            <a:r>
              <a:rPr sz="3000" spc="-502" baseline="13888" dirty="0">
                <a:latin typeface="Times New Roman"/>
                <a:cs typeface="Times New Roman"/>
              </a:rPr>
              <a:t> </a:t>
            </a:r>
            <a:r>
              <a:rPr sz="1100" spc="-40" dirty="0">
                <a:latin typeface="Times New Roman"/>
                <a:cs typeface="Times New Roman"/>
              </a:rPr>
              <a:t>(</a:t>
            </a:r>
            <a:r>
              <a:rPr sz="1100" spc="5" dirty="0">
                <a:latin typeface="Times New Roman"/>
                <a:cs typeface="Times New Roman"/>
              </a:rPr>
              <a:t>n</a:t>
            </a:r>
            <a:r>
              <a:rPr sz="1100" spc="-5" dirty="0">
                <a:latin typeface="Times New Roman"/>
                <a:cs typeface="Times New Roman"/>
              </a:rPr>
              <a:t>)</a:t>
            </a:r>
            <a:endParaRPr sz="1100">
              <a:latin typeface="Times New Roman"/>
              <a:cs typeface="Times New Roman"/>
            </a:endParaRPr>
          </a:p>
          <a:p>
            <a:pPr marL="574451" lvl="1" indent="-180904">
              <a:spcBef>
                <a:spcPts val="1250"/>
              </a:spcBef>
              <a:buClr>
                <a:srgbClr val="003366"/>
              </a:buClr>
              <a:buChar char="•"/>
              <a:tabLst>
                <a:tab pos="574451" algn="l"/>
              </a:tabLst>
            </a:pPr>
            <a:r>
              <a:rPr sz="1600" dirty="0">
                <a:latin typeface="Verdana"/>
                <a:cs typeface="Verdana"/>
              </a:rPr>
              <a:t>Set</a:t>
            </a:r>
            <a:r>
              <a:rPr sz="1600" spc="-44" dirty="0">
                <a:latin typeface="Verdana"/>
                <a:cs typeface="Verdana"/>
              </a:rPr>
              <a:t> </a:t>
            </a:r>
            <a:r>
              <a:rPr sz="1600" i="1" dirty="0">
                <a:latin typeface="Times New Roman"/>
                <a:cs typeface="Times New Roman"/>
              </a:rPr>
              <a:t>x</a:t>
            </a:r>
            <a:r>
              <a:rPr sz="1600" baseline="-21164" dirty="0">
                <a:latin typeface="Times New Roman"/>
                <a:cs typeface="Times New Roman"/>
              </a:rPr>
              <a:t>(0)</a:t>
            </a:r>
            <a:r>
              <a:rPr sz="1600" dirty="0">
                <a:latin typeface="Times New Roman"/>
                <a:cs typeface="Times New Roman"/>
              </a:rPr>
              <a:t>=0</a:t>
            </a:r>
            <a:endParaRPr sz="1600">
              <a:latin typeface="Times New Roman"/>
              <a:cs typeface="Times New Roman"/>
            </a:endParaRPr>
          </a:p>
          <a:p>
            <a:pPr marL="574451" lvl="1" indent="-180904">
              <a:spcBef>
                <a:spcPts val="380"/>
              </a:spcBef>
              <a:buClr>
                <a:srgbClr val="003366"/>
              </a:buClr>
              <a:buChar char="•"/>
              <a:tabLst>
                <a:tab pos="574451" algn="l"/>
              </a:tabLst>
            </a:pPr>
            <a:r>
              <a:rPr sz="1600" spc="-5" dirty="0">
                <a:latin typeface="Verdana"/>
                <a:cs typeface="Verdana"/>
              </a:rPr>
              <a:t>Assign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the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probability </a:t>
            </a:r>
            <a:r>
              <a:rPr sz="1600" dirty="0">
                <a:latin typeface="Times New Roman"/>
                <a:cs typeface="Times New Roman"/>
              </a:rPr>
              <a:t>1/</a:t>
            </a:r>
            <a:r>
              <a:rPr sz="1600" i="1" dirty="0">
                <a:latin typeface="Times New Roman"/>
                <a:cs typeface="Times New Roman"/>
              </a:rPr>
              <a:t>n</a:t>
            </a:r>
            <a:r>
              <a:rPr sz="1600" i="1" spc="16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Verdana"/>
                <a:cs typeface="Verdana"/>
              </a:rPr>
              <a:t>to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each</a:t>
            </a:r>
            <a:r>
              <a:rPr sz="1600" spc="-5" dirty="0">
                <a:latin typeface="Verdana"/>
                <a:cs typeface="Verdana"/>
              </a:rPr>
              <a:t> interval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86815" y="3139199"/>
            <a:ext cx="4740275" cy="259040"/>
          </a:xfrm>
          <a:prstGeom prst="rect">
            <a:avLst/>
          </a:prstGeom>
        </p:spPr>
        <p:txBody>
          <a:bodyPr vert="horz" wrap="square" lIns="0" tIns="12695" rIns="0" bIns="0" rtlCol="0">
            <a:spAutoFit/>
          </a:bodyPr>
          <a:lstStyle/>
          <a:p>
            <a:pPr marL="193600" indent="-180904">
              <a:spcBef>
                <a:spcPts val="100"/>
              </a:spcBef>
              <a:buClr>
                <a:srgbClr val="003366"/>
              </a:buClr>
              <a:buChar char="•"/>
              <a:tabLst>
                <a:tab pos="193600" algn="l"/>
              </a:tabLst>
            </a:pPr>
            <a:r>
              <a:rPr sz="1600" dirty="0">
                <a:latin typeface="Verdana"/>
                <a:cs typeface="Verdana"/>
              </a:rPr>
              <a:t>The</a:t>
            </a:r>
            <a:r>
              <a:rPr sz="1600" spc="-5" dirty="0">
                <a:latin typeface="Verdana"/>
                <a:cs typeface="Verdana"/>
              </a:rPr>
              <a:t> slope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of </a:t>
            </a:r>
            <a:r>
              <a:rPr sz="1600" dirty="0">
                <a:latin typeface="Verdana"/>
                <a:cs typeface="Verdana"/>
              </a:rPr>
              <a:t>each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line</a:t>
            </a:r>
            <a:r>
              <a:rPr sz="1600" spc="-5" dirty="0">
                <a:latin typeface="Verdana"/>
                <a:cs typeface="Verdana"/>
              </a:rPr>
              <a:t> segment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is </a:t>
            </a:r>
            <a:r>
              <a:rPr sz="1600" spc="-5" dirty="0">
                <a:latin typeface="Verdana"/>
                <a:cs typeface="Verdana"/>
              </a:rPr>
              <a:t>defined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as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86817" y="4599699"/>
            <a:ext cx="3053715" cy="259040"/>
          </a:xfrm>
          <a:prstGeom prst="rect">
            <a:avLst/>
          </a:prstGeom>
        </p:spPr>
        <p:txBody>
          <a:bodyPr vert="horz" wrap="square" lIns="0" tIns="12695" rIns="0" bIns="0" rtlCol="0">
            <a:spAutoFit/>
          </a:bodyPr>
          <a:lstStyle/>
          <a:p>
            <a:pPr marL="193600" indent="-180904">
              <a:spcBef>
                <a:spcPts val="100"/>
              </a:spcBef>
              <a:buClr>
                <a:srgbClr val="003366"/>
              </a:buClr>
              <a:buChar char="•"/>
              <a:tabLst>
                <a:tab pos="193600" algn="l"/>
              </a:tabLst>
            </a:pPr>
            <a:r>
              <a:rPr sz="1600" dirty="0">
                <a:latin typeface="Verdana"/>
                <a:cs typeface="Verdana"/>
              </a:rPr>
              <a:t>The</a:t>
            </a:r>
            <a:r>
              <a:rPr sz="1600" spc="-1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inverse</a:t>
            </a:r>
            <a:r>
              <a:rPr sz="1600" spc="-21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CDF</a:t>
            </a:r>
            <a:r>
              <a:rPr sz="1600" spc="-1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is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given</a:t>
            </a:r>
            <a:r>
              <a:rPr sz="1600" spc="-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by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564704" y="2808188"/>
            <a:ext cx="1133475" cy="305207"/>
          </a:xfrm>
          <a:prstGeom prst="rect">
            <a:avLst/>
          </a:prstGeom>
        </p:spPr>
        <p:txBody>
          <a:bodyPr vert="horz" wrap="square" lIns="0" tIns="12695" rIns="0" bIns="0" rtlCol="0">
            <a:spAutoFit/>
          </a:bodyPr>
          <a:lstStyle/>
          <a:p>
            <a:pPr marL="12695">
              <a:spcBef>
                <a:spcPts val="100"/>
              </a:spcBef>
            </a:pPr>
            <a:r>
              <a:rPr sz="1900" i="1" spc="-10" dirty="0">
                <a:latin typeface="Times New Roman"/>
                <a:cs typeface="Times New Roman"/>
              </a:rPr>
              <a:t>i</a:t>
            </a:r>
            <a:r>
              <a:rPr sz="1900" i="1" spc="-5" dirty="0">
                <a:latin typeface="Times New Roman"/>
                <a:cs typeface="Times New Roman"/>
              </a:rPr>
              <a:t> </a:t>
            </a:r>
            <a:r>
              <a:rPr sz="1900" spc="-15" dirty="0">
                <a:latin typeface="Symbol"/>
                <a:cs typeface="Symbol"/>
              </a:rPr>
              <a:t></a:t>
            </a:r>
            <a:r>
              <a:rPr sz="1900" spc="-254" dirty="0">
                <a:latin typeface="Times New Roman"/>
                <a:cs typeface="Times New Roman"/>
              </a:rPr>
              <a:t> </a:t>
            </a:r>
            <a:r>
              <a:rPr sz="1900" spc="-200" dirty="0">
                <a:latin typeface="Times New Roman"/>
                <a:cs typeface="Times New Roman"/>
              </a:rPr>
              <a:t>1</a:t>
            </a:r>
            <a:r>
              <a:rPr sz="1900" spc="15" dirty="0">
                <a:latin typeface="Times New Roman"/>
                <a:cs typeface="Times New Roman"/>
              </a:rPr>
              <a:t>,</a:t>
            </a:r>
            <a:r>
              <a:rPr sz="1900" spc="-50" dirty="0">
                <a:latin typeface="Times New Roman"/>
                <a:cs typeface="Times New Roman"/>
              </a:rPr>
              <a:t>2</a:t>
            </a:r>
            <a:r>
              <a:rPr sz="1900" spc="44" dirty="0">
                <a:latin typeface="Times New Roman"/>
                <a:cs typeface="Times New Roman"/>
              </a:rPr>
              <a:t>,</a:t>
            </a:r>
            <a:r>
              <a:rPr sz="1900" spc="25" dirty="0">
                <a:latin typeface="Lucida Sans Unicode"/>
                <a:cs typeface="Lucida Sans Unicode"/>
              </a:rPr>
              <a:t>…</a:t>
            </a:r>
            <a:r>
              <a:rPr sz="1900" spc="-10" dirty="0">
                <a:latin typeface="Times New Roman"/>
                <a:cs typeface="Times New Roman"/>
              </a:rPr>
              <a:t>,</a:t>
            </a:r>
            <a:r>
              <a:rPr sz="1900" spc="-254" dirty="0">
                <a:latin typeface="Times New Roman"/>
                <a:cs typeface="Times New Roman"/>
              </a:rPr>
              <a:t> </a:t>
            </a:r>
            <a:r>
              <a:rPr sz="1900" i="1" spc="-15" dirty="0">
                <a:latin typeface="Times New Roman"/>
                <a:cs typeface="Times New Roman"/>
              </a:rPr>
              <a:t>n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61924" y="2869582"/>
            <a:ext cx="1365885" cy="320596"/>
          </a:xfrm>
          <a:prstGeom prst="rect">
            <a:avLst/>
          </a:prstGeom>
        </p:spPr>
        <p:txBody>
          <a:bodyPr vert="horz" wrap="square" lIns="0" tIns="12695" rIns="0" bIns="0" rtlCol="0">
            <a:spAutoFit/>
          </a:bodyPr>
          <a:lstStyle/>
          <a:p>
            <a:pPr marL="38085">
              <a:spcBef>
                <a:spcPts val="100"/>
              </a:spcBef>
            </a:pPr>
            <a:r>
              <a:rPr sz="3000" spc="187" baseline="14245" dirty="0">
                <a:latin typeface="Times New Roman"/>
                <a:cs typeface="Times New Roman"/>
              </a:rPr>
              <a:t>x</a:t>
            </a:r>
            <a:r>
              <a:rPr sz="1100" spc="-30" dirty="0">
                <a:latin typeface="Times New Roman"/>
                <a:cs typeface="Times New Roman"/>
              </a:rPr>
              <a:t>(</a:t>
            </a:r>
            <a:r>
              <a:rPr sz="1100" spc="80" dirty="0">
                <a:latin typeface="Times New Roman"/>
                <a:cs typeface="Times New Roman"/>
              </a:rPr>
              <a:t>i</a:t>
            </a:r>
            <a:r>
              <a:rPr sz="1100" spc="-75" dirty="0">
                <a:latin typeface="Times New Roman"/>
                <a:cs typeface="Times New Roman"/>
              </a:rPr>
              <a:t>-</a:t>
            </a:r>
            <a:r>
              <a:rPr sz="1100" spc="21" dirty="0">
                <a:latin typeface="Times New Roman"/>
                <a:cs typeface="Times New Roman"/>
              </a:rPr>
              <a:t>1</a:t>
            </a:r>
            <a:r>
              <a:rPr sz="1100" spc="5" dirty="0">
                <a:latin typeface="Times New Roman"/>
                <a:cs typeface="Times New Roman"/>
              </a:rPr>
              <a:t>)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3000" spc="-22" baseline="14245" dirty="0">
                <a:latin typeface="Symbol"/>
                <a:cs typeface="Symbol"/>
              </a:rPr>
              <a:t></a:t>
            </a:r>
            <a:r>
              <a:rPr sz="3000" spc="-143" baseline="14245" dirty="0">
                <a:latin typeface="Times New Roman"/>
                <a:cs typeface="Times New Roman"/>
              </a:rPr>
              <a:t> </a:t>
            </a:r>
            <a:r>
              <a:rPr sz="3000" spc="-22" baseline="14245" dirty="0">
                <a:latin typeface="Times New Roman"/>
                <a:cs typeface="Times New Roman"/>
              </a:rPr>
              <a:t>x</a:t>
            </a:r>
            <a:r>
              <a:rPr sz="3000" baseline="14245" dirty="0">
                <a:latin typeface="Times New Roman"/>
                <a:cs typeface="Times New Roman"/>
              </a:rPr>
              <a:t> </a:t>
            </a:r>
            <a:r>
              <a:rPr sz="3000" spc="-22" baseline="14245" dirty="0">
                <a:latin typeface="Symbol"/>
                <a:cs typeface="Symbol"/>
              </a:rPr>
              <a:t></a:t>
            </a:r>
            <a:r>
              <a:rPr sz="3000" spc="-143" baseline="14245" dirty="0">
                <a:latin typeface="Times New Roman"/>
                <a:cs typeface="Times New Roman"/>
              </a:rPr>
              <a:t> </a:t>
            </a:r>
            <a:r>
              <a:rPr sz="3000" spc="-22" baseline="14245" dirty="0">
                <a:latin typeface="Times New Roman"/>
                <a:cs typeface="Times New Roman"/>
              </a:rPr>
              <a:t>x</a:t>
            </a:r>
            <a:r>
              <a:rPr sz="3000" spc="-502" baseline="14245" dirty="0">
                <a:latin typeface="Times New Roman"/>
                <a:cs typeface="Times New Roman"/>
              </a:rPr>
              <a:t> </a:t>
            </a:r>
            <a:r>
              <a:rPr sz="1100" spc="-30" dirty="0">
                <a:latin typeface="Times New Roman"/>
                <a:cs typeface="Times New Roman"/>
              </a:rPr>
              <a:t>(</a:t>
            </a:r>
            <a:r>
              <a:rPr sz="1100" spc="35" dirty="0">
                <a:latin typeface="Times New Roman"/>
                <a:cs typeface="Times New Roman"/>
              </a:rPr>
              <a:t>i</a:t>
            </a:r>
            <a:r>
              <a:rPr sz="1100" spc="5" dirty="0">
                <a:latin typeface="Times New Roman"/>
                <a:cs typeface="Times New Roman"/>
              </a:rPr>
              <a:t>)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010540" y="5369380"/>
            <a:ext cx="127636" cy="335984"/>
          </a:xfrm>
          <a:prstGeom prst="rect">
            <a:avLst/>
          </a:prstGeom>
        </p:spPr>
        <p:txBody>
          <a:bodyPr vert="horz" wrap="square" lIns="0" tIns="12695" rIns="0" bIns="0" rtlCol="0">
            <a:spAutoFit/>
          </a:bodyPr>
          <a:lstStyle/>
          <a:p>
            <a:pPr marL="12695">
              <a:spcBef>
                <a:spcPts val="100"/>
              </a:spcBef>
            </a:pPr>
            <a:r>
              <a:rPr sz="2100" spc="-5" dirty="0">
                <a:latin typeface="Symbol"/>
                <a:cs typeface="Symbol"/>
              </a:rPr>
              <a:t></a:t>
            </a:r>
            <a:endParaRPr sz="2100">
              <a:latin typeface="Symbol"/>
              <a:cs typeface="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842168" y="5369380"/>
            <a:ext cx="127636" cy="335984"/>
          </a:xfrm>
          <a:prstGeom prst="rect">
            <a:avLst/>
          </a:prstGeom>
        </p:spPr>
        <p:txBody>
          <a:bodyPr vert="horz" wrap="square" lIns="0" tIns="12695" rIns="0" bIns="0" rtlCol="0">
            <a:spAutoFit/>
          </a:bodyPr>
          <a:lstStyle/>
          <a:p>
            <a:pPr marL="12695">
              <a:spcBef>
                <a:spcPts val="100"/>
              </a:spcBef>
            </a:pPr>
            <a:r>
              <a:rPr sz="2100" spc="-5" dirty="0">
                <a:latin typeface="Symbol"/>
                <a:cs typeface="Symbol"/>
              </a:rPr>
              <a:t></a:t>
            </a:r>
            <a:endParaRPr sz="2100">
              <a:latin typeface="Symbol"/>
              <a:cs typeface="Symbo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060372" y="5306707"/>
            <a:ext cx="340360" cy="416134"/>
          </a:xfrm>
          <a:prstGeom prst="rect">
            <a:avLst/>
          </a:prstGeom>
        </p:spPr>
        <p:txBody>
          <a:bodyPr vert="horz" wrap="square" lIns="0" tIns="15869" rIns="0" bIns="0" rtlCol="0">
            <a:spAutoFit/>
          </a:bodyPr>
          <a:lstStyle/>
          <a:p>
            <a:pPr marL="12695">
              <a:spcBef>
                <a:spcPts val="125"/>
              </a:spcBef>
            </a:pPr>
            <a:r>
              <a:rPr sz="1300" spc="60" dirty="0">
                <a:latin typeface="Times New Roman"/>
                <a:cs typeface="Times New Roman"/>
              </a:rPr>
              <a:t>(</a:t>
            </a:r>
            <a:r>
              <a:rPr sz="1300" i="1" spc="90" dirty="0">
                <a:latin typeface="Times New Roman"/>
                <a:cs typeface="Times New Roman"/>
              </a:rPr>
              <a:t>i</a:t>
            </a:r>
            <a:r>
              <a:rPr sz="1300" spc="-65" dirty="0">
                <a:latin typeface="Symbol"/>
                <a:cs typeface="Symbol"/>
              </a:rPr>
              <a:t></a:t>
            </a:r>
            <a:r>
              <a:rPr sz="1300" spc="-25" dirty="0">
                <a:latin typeface="Times New Roman"/>
                <a:cs typeface="Times New Roman"/>
              </a:rPr>
              <a:t>1</a:t>
            </a:r>
            <a:r>
              <a:rPr sz="1300" spc="5" dirty="0">
                <a:latin typeface="Times New Roman"/>
                <a:cs typeface="Times New Roman"/>
              </a:rPr>
              <a:t>)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438347" y="5129001"/>
            <a:ext cx="1676400" cy="341117"/>
          </a:xfrm>
          <a:prstGeom prst="rect">
            <a:avLst/>
          </a:prstGeom>
        </p:spPr>
        <p:txBody>
          <a:bodyPr vert="horz" wrap="square" lIns="0" tIns="12695" rIns="0" bIns="0" rtlCol="0">
            <a:spAutoFit/>
          </a:bodyPr>
          <a:lstStyle/>
          <a:p>
            <a:pPr marL="38085">
              <a:spcBef>
                <a:spcPts val="100"/>
              </a:spcBef>
            </a:pPr>
            <a:r>
              <a:rPr sz="2100" i="1" spc="-5" dirty="0">
                <a:latin typeface="Times New Roman"/>
                <a:cs typeface="Times New Roman"/>
              </a:rPr>
              <a:t>X</a:t>
            </a:r>
            <a:r>
              <a:rPr sz="2100" i="1" spc="26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Symbol"/>
                <a:cs typeface="Symbol"/>
              </a:rPr>
              <a:t>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i="1" spc="-770" dirty="0">
                <a:latin typeface="Times New Roman"/>
                <a:cs typeface="Times New Roman"/>
              </a:rPr>
              <a:t>F</a:t>
            </a:r>
            <a:r>
              <a:rPr sz="3200" spc="-7" baseline="14550" dirty="0">
                <a:latin typeface="Times New Roman"/>
                <a:cs typeface="Times New Roman"/>
              </a:rPr>
              <a:t>ˆ</a:t>
            </a:r>
            <a:r>
              <a:rPr sz="3200" spc="-262" baseline="14550" dirty="0">
                <a:latin typeface="Times New Roman"/>
                <a:cs typeface="Times New Roman"/>
              </a:rPr>
              <a:t> </a:t>
            </a:r>
            <a:r>
              <a:rPr spc="-97" baseline="43981" dirty="0">
                <a:latin typeface="Symbol"/>
                <a:cs typeface="Symbol"/>
              </a:rPr>
              <a:t></a:t>
            </a:r>
            <a:r>
              <a:rPr spc="15" baseline="43981" dirty="0">
                <a:latin typeface="Times New Roman"/>
                <a:cs typeface="Times New Roman"/>
              </a:rPr>
              <a:t>1</a:t>
            </a:r>
            <a:r>
              <a:rPr spc="-254" baseline="43981" dirty="0">
                <a:latin typeface="Times New Roman"/>
                <a:cs typeface="Times New Roman"/>
              </a:rPr>
              <a:t> </a:t>
            </a:r>
            <a:r>
              <a:rPr sz="2100" spc="105" dirty="0">
                <a:latin typeface="Times New Roman"/>
                <a:cs typeface="Times New Roman"/>
              </a:rPr>
              <a:t>(</a:t>
            </a:r>
            <a:r>
              <a:rPr sz="2100" i="1" spc="35" dirty="0">
                <a:latin typeface="Times New Roman"/>
                <a:cs typeface="Times New Roman"/>
              </a:rPr>
              <a:t>R</a:t>
            </a:r>
            <a:r>
              <a:rPr sz="2100" spc="-5" dirty="0">
                <a:latin typeface="Times New Roman"/>
                <a:cs typeface="Times New Roman"/>
              </a:rPr>
              <a:t>)</a:t>
            </a:r>
            <a:r>
              <a:rPr sz="2100" spc="-6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Symbol"/>
                <a:cs typeface="Symbol"/>
              </a:rPr>
              <a:t></a:t>
            </a:r>
            <a:r>
              <a:rPr sz="2100" spc="40" dirty="0">
                <a:latin typeface="Times New Roman"/>
                <a:cs typeface="Times New Roman"/>
              </a:rPr>
              <a:t> </a:t>
            </a:r>
            <a:r>
              <a:rPr sz="2100" i="1" spc="-5" dirty="0">
                <a:latin typeface="Times New Roman"/>
                <a:cs typeface="Times New Roman"/>
              </a:rPr>
              <a:t>x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617289" y="5337223"/>
            <a:ext cx="158750" cy="335984"/>
          </a:xfrm>
          <a:prstGeom prst="rect">
            <a:avLst/>
          </a:prstGeom>
        </p:spPr>
        <p:txBody>
          <a:bodyPr vert="horz" wrap="square" lIns="0" tIns="12695" rIns="0" bIns="0" rtlCol="0">
            <a:spAutoFit/>
          </a:bodyPr>
          <a:lstStyle/>
          <a:p>
            <a:pPr marL="12695">
              <a:spcBef>
                <a:spcPts val="100"/>
              </a:spcBef>
            </a:pPr>
            <a:r>
              <a:rPr sz="2100" i="1" spc="-5" dirty="0">
                <a:latin typeface="Times New Roman"/>
                <a:cs typeface="Times New Roman"/>
              </a:rPr>
              <a:t>n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731195" y="5151352"/>
            <a:ext cx="1432560" cy="335984"/>
          </a:xfrm>
          <a:prstGeom prst="rect">
            <a:avLst/>
          </a:prstGeom>
        </p:spPr>
        <p:txBody>
          <a:bodyPr vert="horz" wrap="square" lIns="0" tIns="12695" rIns="0" bIns="0" rtlCol="0">
            <a:spAutoFit/>
          </a:bodyPr>
          <a:lstStyle/>
          <a:p>
            <a:pPr marL="50780">
              <a:spcBef>
                <a:spcPts val="100"/>
              </a:spcBef>
              <a:tabLst>
                <a:tab pos="1291088" algn="l"/>
              </a:tabLst>
            </a:pPr>
            <a:r>
              <a:rPr i="1" spc="7" baseline="-16203" dirty="0">
                <a:latin typeface="Times New Roman"/>
                <a:cs typeface="Times New Roman"/>
              </a:rPr>
              <a:t>i</a:t>
            </a:r>
            <a:r>
              <a:rPr i="1" spc="-104" baseline="-16203" dirty="0">
                <a:latin typeface="Times New Roman"/>
                <a:cs typeface="Times New Roman"/>
              </a:rPr>
              <a:t> </a:t>
            </a:r>
            <a:r>
              <a:rPr sz="2100" spc="-640" dirty="0">
                <a:latin typeface="Symbol"/>
                <a:cs typeface="Symbol"/>
              </a:rPr>
              <a:t></a:t>
            </a:r>
            <a:r>
              <a:rPr sz="2100" spc="-640" dirty="0">
                <a:latin typeface="Times New Roman"/>
                <a:cs typeface="Times New Roman"/>
              </a:rPr>
              <a:t>	</a:t>
            </a:r>
            <a:r>
              <a:rPr sz="2100" spc="-640" dirty="0">
                <a:latin typeface="Symbol"/>
                <a:cs typeface="Symbol"/>
              </a:rPr>
              <a:t></a:t>
            </a:r>
            <a:endParaRPr sz="2100">
              <a:latin typeface="Symbol"/>
              <a:cs typeface="Symbo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421223" y="4960565"/>
            <a:ext cx="1742439" cy="341117"/>
          </a:xfrm>
          <a:prstGeom prst="rect">
            <a:avLst/>
          </a:prstGeom>
        </p:spPr>
        <p:txBody>
          <a:bodyPr vert="horz" wrap="square" lIns="0" tIns="12695" rIns="0" bIns="0" rtlCol="0">
            <a:spAutoFit/>
          </a:bodyPr>
          <a:lstStyle/>
          <a:p>
            <a:pPr marL="38085">
              <a:spcBef>
                <a:spcPts val="100"/>
              </a:spcBef>
            </a:pPr>
            <a:r>
              <a:rPr sz="3200" spc="-7" baseline="-35714" dirty="0">
                <a:latin typeface="Symbol"/>
                <a:cs typeface="Symbol"/>
              </a:rPr>
              <a:t></a:t>
            </a:r>
            <a:r>
              <a:rPr sz="3200" spc="-239" baseline="-35714" dirty="0">
                <a:latin typeface="Times New Roman"/>
                <a:cs typeface="Times New Roman"/>
              </a:rPr>
              <a:t> </a:t>
            </a:r>
            <a:r>
              <a:rPr sz="3200" i="1" spc="-7" baseline="-35714" dirty="0">
                <a:latin typeface="Times New Roman"/>
                <a:cs typeface="Times New Roman"/>
              </a:rPr>
              <a:t>a</a:t>
            </a:r>
            <a:r>
              <a:rPr sz="3200" i="1" spc="30" baseline="-35714" dirty="0">
                <a:latin typeface="Times New Roman"/>
                <a:cs typeface="Times New Roman"/>
              </a:rPr>
              <a:t> </a:t>
            </a:r>
            <a:r>
              <a:rPr sz="3200" spc="-607" baseline="-3968" dirty="0">
                <a:latin typeface="Symbol"/>
                <a:cs typeface="Symbol"/>
              </a:rPr>
              <a:t></a:t>
            </a:r>
            <a:r>
              <a:rPr sz="3200" spc="-352" baseline="-3968" dirty="0">
                <a:latin typeface="Times New Roman"/>
                <a:cs typeface="Times New Roman"/>
              </a:rPr>
              <a:t> </a:t>
            </a:r>
            <a:r>
              <a:rPr sz="3200" i="1" spc="-7" baseline="-35714" dirty="0">
                <a:latin typeface="Times New Roman"/>
                <a:cs typeface="Times New Roman"/>
              </a:rPr>
              <a:t>R</a:t>
            </a:r>
            <a:r>
              <a:rPr sz="3200" i="1" spc="-232" baseline="-35714" dirty="0">
                <a:latin typeface="Times New Roman"/>
                <a:cs typeface="Times New Roman"/>
              </a:rPr>
              <a:t> </a:t>
            </a:r>
            <a:r>
              <a:rPr sz="3200" spc="-7" baseline="-35714" dirty="0">
                <a:latin typeface="Symbol"/>
                <a:cs typeface="Symbol"/>
              </a:rPr>
              <a:t></a:t>
            </a:r>
            <a:r>
              <a:rPr sz="3200" spc="-82" baseline="-35714" dirty="0">
                <a:latin typeface="Times New Roman"/>
                <a:cs typeface="Times New Roman"/>
              </a:rPr>
              <a:t> </a:t>
            </a:r>
            <a:r>
              <a:rPr sz="2100" u="sng" spc="-3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(</a:t>
            </a:r>
            <a:r>
              <a:rPr sz="2100" i="1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</a:t>
            </a:r>
            <a:r>
              <a:rPr sz="2100" i="1" u="sng" spc="-14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100" u="sng" spc="105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</a:t>
            </a:r>
            <a:r>
              <a:rPr sz="2100" u="sng" spc="-18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r>
              <a:rPr sz="21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)</a:t>
            </a:r>
            <a:r>
              <a:rPr sz="2100" spc="-185" dirty="0">
                <a:latin typeface="Times New Roman"/>
                <a:cs typeface="Times New Roman"/>
              </a:rPr>
              <a:t> </a:t>
            </a:r>
            <a:r>
              <a:rPr sz="3200" spc="-7" baseline="-3968" dirty="0">
                <a:latin typeface="Symbol"/>
                <a:cs typeface="Symbol"/>
              </a:rPr>
              <a:t></a:t>
            </a:r>
            <a:endParaRPr sz="3200" baseline="-3968">
              <a:latin typeface="Symbol"/>
              <a:cs typeface="Symbo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902480" y="4201044"/>
            <a:ext cx="147320" cy="0"/>
          </a:xfrm>
          <a:custGeom>
            <a:avLst/>
            <a:gdLst/>
            <a:ahLst/>
            <a:cxnLst/>
            <a:rect l="l" t="t" r="r" b="b"/>
            <a:pathLst>
              <a:path w="147319">
                <a:moveTo>
                  <a:pt x="0" y="0"/>
                </a:moveTo>
                <a:lnTo>
                  <a:pt x="146920" y="0"/>
                </a:lnTo>
              </a:path>
            </a:pathLst>
          </a:custGeom>
          <a:ln w="48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271275" y="4201044"/>
            <a:ext cx="535305" cy="0"/>
          </a:xfrm>
          <a:custGeom>
            <a:avLst/>
            <a:gdLst/>
            <a:ahLst/>
            <a:cxnLst/>
            <a:rect l="l" t="t" r="r" b="b"/>
            <a:pathLst>
              <a:path w="535304">
                <a:moveTo>
                  <a:pt x="0" y="0"/>
                </a:moveTo>
                <a:lnTo>
                  <a:pt x="535300" y="0"/>
                </a:lnTo>
              </a:path>
            </a:pathLst>
          </a:custGeom>
          <a:ln w="48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878964" y="3897668"/>
            <a:ext cx="951230" cy="0"/>
          </a:xfrm>
          <a:custGeom>
            <a:avLst/>
            <a:gdLst/>
            <a:ahLst/>
            <a:cxnLst/>
            <a:rect l="l" t="t" r="r" b="b"/>
            <a:pathLst>
              <a:path w="951229">
                <a:moveTo>
                  <a:pt x="0" y="0"/>
                </a:moveTo>
                <a:lnTo>
                  <a:pt x="950610" y="0"/>
                </a:lnTo>
              </a:path>
            </a:pathLst>
          </a:custGeom>
          <a:ln w="975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483331" y="4201044"/>
            <a:ext cx="146685" cy="0"/>
          </a:xfrm>
          <a:custGeom>
            <a:avLst/>
            <a:gdLst/>
            <a:ahLst/>
            <a:cxnLst/>
            <a:rect l="l" t="t" r="r" b="b"/>
            <a:pathLst>
              <a:path w="146685">
                <a:moveTo>
                  <a:pt x="0" y="0"/>
                </a:moveTo>
                <a:lnTo>
                  <a:pt x="146584" y="0"/>
                </a:lnTo>
              </a:path>
            </a:pathLst>
          </a:custGeom>
          <a:ln w="48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081317" y="3897668"/>
            <a:ext cx="951230" cy="0"/>
          </a:xfrm>
          <a:custGeom>
            <a:avLst/>
            <a:gdLst/>
            <a:ahLst/>
            <a:cxnLst/>
            <a:rect l="l" t="t" r="r" b="b"/>
            <a:pathLst>
              <a:path w="951229">
                <a:moveTo>
                  <a:pt x="0" y="0"/>
                </a:moveTo>
                <a:lnTo>
                  <a:pt x="950669" y="0"/>
                </a:lnTo>
              </a:path>
            </a:pathLst>
          </a:custGeom>
          <a:ln w="975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4486804" y="4192254"/>
            <a:ext cx="147320" cy="305852"/>
          </a:xfrm>
          <a:prstGeom prst="rect">
            <a:avLst/>
          </a:prstGeom>
        </p:spPr>
        <p:txBody>
          <a:bodyPr vert="horz" wrap="square" lIns="0" tIns="13329" rIns="0" bIns="0" rtlCol="0">
            <a:spAutoFit/>
          </a:bodyPr>
          <a:lstStyle/>
          <a:p>
            <a:pPr marL="12695">
              <a:spcBef>
                <a:spcPts val="105"/>
              </a:spcBef>
            </a:pPr>
            <a:r>
              <a:rPr sz="1900" i="1" spc="5" dirty="0">
                <a:latin typeface="Times New Roman"/>
                <a:cs typeface="Times New Roman"/>
              </a:rPr>
              <a:t>n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468662" y="4192254"/>
            <a:ext cx="147320" cy="305852"/>
          </a:xfrm>
          <a:prstGeom prst="rect">
            <a:avLst/>
          </a:prstGeom>
        </p:spPr>
        <p:txBody>
          <a:bodyPr vert="horz" wrap="square" lIns="0" tIns="13329" rIns="0" bIns="0" rtlCol="0">
            <a:spAutoFit/>
          </a:bodyPr>
          <a:lstStyle/>
          <a:p>
            <a:pPr marL="12695">
              <a:spcBef>
                <a:spcPts val="105"/>
              </a:spcBef>
            </a:pPr>
            <a:r>
              <a:rPr sz="1900" i="1" spc="5" dirty="0">
                <a:latin typeface="Times New Roman"/>
                <a:cs typeface="Times New Roman"/>
              </a:rPr>
              <a:t>n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893690" y="3521565"/>
            <a:ext cx="133351" cy="305852"/>
          </a:xfrm>
          <a:prstGeom prst="rect">
            <a:avLst/>
          </a:prstGeom>
        </p:spPr>
        <p:txBody>
          <a:bodyPr vert="horz" wrap="square" lIns="0" tIns="13329" rIns="0" bIns="0" rtlCol="0">
            <a:spAutoFit/>
          </a:bodyPr>
          <a:lstStyle/>
          <a:p>
            <a:pPr marL="12695">
              <a:spcBef>
                <a:spcPts val="105"/>
              </a:spcBef>
            </a:pPr>
            <a:r>
              <a:rPr sz="1900" i="1" spc="5" dirty="0">
                <a:latin typeface="Times New Roman"/>
                <a:cs typeface="Times New Roman"/>
              </a:rPr>
              <a:t>x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388999" y="3582064"/>
            <a:ext cx="646430" cy="592455"/>
          </a:xfrm>
          <a:prstGeom prst="rect">
            <a:avLst/>
          </a:prstGeom>
        </p:spPr>
        <p:txBody>
          <a:bodyPr vert="horz" wrap="square" lIns="0" tIns="13329" rIns="0" bIns="0" rtlCol="0">
            <a:spAutoFit/>
          </a:bodyPr>
          <a:lstStyle/>
          <a:p>
            <a:pPr marL="38085">
              <a:lnSpc>
                <a:spcPts val="2228"/>
              </a:lnSpc>
              <a:spcBef>
                <a:spcPts val="105"/>
              </a:spcBef>
            </a:pPr>
            <a:r>
              <a:rPr sz="2900" spc="7" baseline="14619" dirty="0">
                <a:latin typeface="Symbol"/>
                <a:cs typeface="Symbol"/>
              </a:rPr>
              <a:t></a:t>
            </a:r>
            <a:r>
              <a:rPr sz="2900" spc="-151" baseline="14619" dirty="0">
                <a:latin typeface="Times New Roman"/>
                <a:cs typeface="Times New Roman"/>
              </a:rPr>
              <a:t> </a:t>
            </a:r>
            <a:r>
              <a:rPr sz="2900" i="1" spc="-36" baseline="14619" dirty="0">
                <a:latin typeface="Times New Roman"/>
                <a:cs typeface="Times New Roman"/>
              </a:rPr>
              <a:t>x</a:t>
            </a:r>
            <a:r>
              <a:rPr sz="1100" spc="44" dirty="0">
                <a:latin typeface="Times New Roman"/>
                <a:cs typeface="Times New Roman"/>
              </a:rPr>
              <a:t>(</a:t>
            </a:r>
            <a:r>
              <a:rPr sz="1100" i="1" spc="80" dirty="0">
                <a:latin typeface="Times New Roman"/>
                <a:cs typeface="Times New Roman"/>
              </a:rPr>
              <a:t>i</a:t>
            </a:r>
            <a:r>
              <a:rPr sz="1100" spc="-70" dirty="0">
                <a:latin typeface="Symbol"/>
                <a:cs typeface="Symbol"/>
              </a:rPr>
              <a:t></a:t>
            </a:r>
            <a:r>
              <a:rPr sz="1100" spc="-35" dirty="0">
                <a:latin typeface="Times New Roman"/>
                <a:cs typeface="Times New Roman"/>
              </a:rPr>
              <a:t>1</a:t>
            </a:r>
            <a:r>
              <a:rPr sz="1100" dirty="0">
                <a:latin typeface="Times New Roman"/>
                <a:cs typeface="Times New Roman"/>
              </a:rPr>
              <a:t>)</a:t>
            </a:r>
            <a:endParaRPr sz="1100">
              <a:latin typeface="Times New Roman"/>
              <a:cs typeface="Times New Roman"/>
            </a:endParaRPr>
          </a:p>
          <a:p>
            <a:pPr marL="107908">
              <a:lnSpc>
                <a:spcPts val="2228"/>
              </a:lnSpc>
            </a:pPr>
            <a:r>
              <a:rPr sz="1900" spc="5" dirty="0">
                <a:latin typeface="Times New Roman"/>
                <a:cs typeface="Times New Roman"/>
              </a:rPr>
              <a:t>1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926027" y="3858621"/>
            <a:ext cx="884555" cy="305847"/>
          </a:xfrm>
          <a:prstGeom prst="rect">
            <a:avLst/>
          </a:prstGeom>
        </p:spPr>
        <p:txBody>
          <a:bodyPr vert="horz" wrap="square" lIns="0" tIns="13329" rIns="0" bIns="0" rtlCol="0">
            <a:spAutoFit/>
          </a:bodyPr>
          <a:lstStyle/>
          <a:p>
            <a:pPr marL="12695">
              <a:spcBef>
                <a:spcPts val="105"/>
              </a:spcBef>
              <a:tabLst>
                <a:tab pos="356732" algn="l"/>
              </a:tabLst>
            </a:pPr>
            <a:r>
              <a:rPr sz="1900" i="1" dirty="0">
                <a:latin typeface="Times New Roman"/>
                <a:cs typeface="Times New Roman"/>
              </a:rPr>
              <a:t>i	</a:t>
            </a:r>
            <a:r>
              <a:rPr sz="1900" spc="-25" dirty="0">
                <a:latin typeface="Times New Roman"/>
                <a:cs typeface="Times New Roman"/>
              </a:rPr>
              <a:t>(</a:t>
            </a:r>
            <a:r>
              <a:rPr sz="1900" i="1" dirty="0">
                <a:latin typeface="Times New Roman"/>
                <a:cs typeface="Times New Roman"/>
              </a:rPr>
              <a:t>i</a:t>
            </a:r>
            <a:r>
              <a:rPr sz="1900" i="1" spc="-135" dirty="0">
                <a:latin typeface="Times New Roman"/>
                <a:cs typeface="Times New Roman"/>
              </a:rPr>
              <a:t> </a:t>
            </a:r>
            <a:r>
              <a:rPr sz="1900" spc="90" dirty="0">
                <a:latin typeface="Symbol"/>
                <a:cs typeface="Symbol"/>
              </a:rPr>
              <a:t></a:t>
            </a:r>
            <a:r>
              <a:rPr sz="1900" spc="-165" dirty="0">
                <a:latin typeface="Times New Roman"/>
                <a:cs typeface="Times New Roman"/>
              </a:rPr>
              <a:t>1</a:t>
            </a:r>
            <a:r>
              <a:rPr sz="1900" dirty="0">
                <a:latin typeface="Times New Roman"/>
                <a:cs typeface="Times New Roman"/>
              </a:rPr>
              <a:t>)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880538" y="4006908"/>
            <a:ext cx="388620" cy="310982"/>
          </a:xfrm>
          <a:prstGeom prst="rect">
            <a:avLst/>
          </a:prstGeom>
        </p:spPr>
        <p:txBody>
          <a:bodyPr vert="horz" wrap="square" lIns="0" tIns="13329" rIns="0" bIns="0" rtlCol="0">
            <a:spAutoFit/>
          </a:bodyPr>
          <a:lstStyle/>
          <a:p>
            <a:pPr marL="38085">
              <a:spcBef>
                <a:spcPts val="105"/>
              </a:spcBef>
            </a:pPr>
            <a:r>
              <a:rPr sz="2900" i="1" spc="7" baseline="-42397" dirty="0">
                <a:latin typeface="Times New Roman"/>
                <a:cs typeface="Times New Roman"/>
              </a:rPr>
              <a:t>n</a:t>
            </a:r>
            <a:r>
              <a:rPr sz="2900" i="1" spc="-127" baseline="-42397" dirty="0">
                <a:latin typeface="Times New Roman"/>
                <a:cs typeface="Times New Roman"/>
              </a:rPr>
              <a:t> </a:t>
            </a:r>
            <a:r>
              <a:rPr sz="1900" spc="5" dirty="0">
                <a:latin typeface="Symbol"/>
                <a:cs typeface="Symbol"/>
              </a:rPr>
              <a:t></a:t>
            </a:r>
            <a:endParaRPr sz="1900">
              <a:latin typeface="Symbol"/>
              <a:cs typeface="Symbo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972616" y="3582066"/>
            <a:ext cx="1429385" cy="423828"/>
          </a:xfrm>
          <a:prstGeom prst="rect">
            <a:avLst/>
          </a:prstGeom>
        </p:spPr>
        <p:txBody>
          <a:bodyPr vert="horz" wrap="square" lIns="0" tIns="13329" rIns="0" bIns="0" rtlCol="0">
            <a:spAutoFit/>
          </a:bodyPr>
          <a:lstStyle/>
          <a:p>
            <a:pPr marL="38085">
              <a:lnSpc>
                <a:spcPts val="1619"/>
              </a:lnSpc>
              <a:spcBef>
                <a:spcPts val="105"/>
              </a:spcBef>
              <a:tabLst>
                <a:tab pos="1134937" algn="l"/>
              </a:tabLst>
            </a:pPr>
            <a:r>
              <a:rPr sz="1100" spc="44" dirty="0">
                <a:latin typeface="Times New Roman"/>
                <a:cs typeface="Times New Roman"/>
              </a:rPr>
              <a:t>(</a:t>
            </a:r>
            <a:r>
              <a:rPr sz="1100" i="1" spc="44" dirty="0">
                <a:latin typeface="Times New Roman"/>
                <a:cs typeface="Times New Roman"/>
              </a:rPr>
              <a:t>i</a:t>
            </a:r>
            <a:r>
              <a:rPr sz="1100" spc="44" dirty="0">
                <a:latin typeface="Times New Roman"/>
                <a:cs typeface="Times New Roman"/>
              </a:rPr>
              <a:t>)</a:t>
            </a:r>
            <a:r>
              <a:rPr sz="1100" spc="225" dirty="0">
                <a:latin typeface="Times New Roman"/>
                <a:cs typeface="Times New Roman"/>
              </a:rPr>
              <a:t> </a:t>
            </a:r>
            <a:r>
              <a:rPr sz="2900" spc="7" baseline="14619" dirty="0">
                <a:latin typeface="Symbol"/>
                <a:cs typeface="Symbol"/>
              </a:rPr>
              <a:t></a:t>
            </a:r>
            <a:r>
              <a:rPr sz="2900" spc="-143" baseline="14619" dirty="0">
                <a:latin typeface="Times New Roman"/>
                <a:cs typeface="Times New Roman"/>
              </a:rPr>
              <a:t> </a:t>
            </a:r>
            <a:r>
              <a:rPr sz="2900" i="1" baseline="14619" dirty="0">
                <a:latin typeface="Times New Roman"/>
                <a:cs typeface="Times New Roman"/>
              </a:rPr>
              <a:t>x</a:t>
            </a:r>
            <a:r>
              <a:rPr sz="1100" dirty="0">
                <a:latin typeface="Times New Roman"/>
                <a:cs typeface="Times New Roman"/>
              </a:rPr>
              <a:t>(</a:t>
            </a:r>
            <a:r>
              <a:rPr sz="1100" i="1" dirty="0">
                <a:latin typeface="Times New Roman"/>
                <a:cs typeface="Times New Roman"/>
              </a:rPr>
              <a:t>i</a:t>
            </a:r>
            <a:r>
              <a:rPr sz="1100" dirty="0">
                <a:latin typeface="Symbol"/>
                <a:cs typeface="Symbol"/>
              </a:rPr>
              <a:t></a:t>
            </a:r>
            <a:r>
              <a:rPr sz="1100" dirty="0">
                <a:latin typeface="Times New Roman"/>
                <a:cs typeface="Times New Roman"/>
              </a:rPr>
              <a:t>1)	</a:t>
            </a:r>
            <a:r>
              <a:rPr sz="2900" i="1" spc="44" baseline="14619" dirty="0">
                <a:latin typeface="Times New Roman"/>
                <a:cs typeface="Times New Roman"/>
              </a:rPr>
              <a:t>x</a:t>
            </a:r>
            <a:r>
              <a:rPr sz="1100" spc="30" dirty="0">
                <a:latin typeface="Times New Roman"/>
                <a:cs typeface="Times New Roman"/>
              </a:rPr>
              <a:t>(</a:t>
            </a:r>
            <a:r>
              <a:rPr sz="1100" i="1" spc="30" dirty="0">
                <a:latin typeface="Times New Roman"/>
                <a:cs typeface="Times New Roman"/>
              </a:rPr>
              <a:t>i</a:t>
            </a:r>
            <a:r>
              <a:rPr sz="1100" spc="30" dirty="0">
                <a:latin typeface="Times New Roman"/>
                <a:cs typeface="Times New Roman"/>
              </a:rPr>
              <a:t>)</a:t>
            </a:r>
            <a:endParaRPr sz="1100">
              <a:latin typeface="Times New Roman"/>
              <a:cs typeface="Times New Roman"/>
            </a:endParaRPr>
          </a:p>
          <a:p>
            <a:pPr marL="919759">
              <a:lnSpc>
                <a:spcPts val="1619"/>
              </a:lnSpc>
            </a:pPr>
            <a:r>
              <a:rPr sz="1900" spc="5" dirty="0">
                <a:latin typeface="Symbol"/>
                <a:cs typeface="Symbol"/>
              </a:rPr>
              <a:t></a:t>
            </a:r>
            <a:endParaRPr sz="1900">
              <a:latin typeface="Symbol"/>
              <a:cs typeface="Symbo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556251" y="3864964"/>
            <a:ext cx="64769" cy="183191"/>
          </a:xfrm>
          <a:prstGeom prst="rect">
            <a:avLst/>
          </a:prstGeom>
        </p:spPr>
        <p:txBody>
          <a:bodyPr vert="horz" wrap="square" lIns="0" tIns="13964" rIns="0" bIns="0" rtlCol="0">
            <a:spAutoFit/>
          </a:bodyPr>
          <a:lstStyle/>
          <a:p>
            <a:pPr marL="12695">
              <a:spcBef>
                <a:spcPts val="109"/>
              </a:spcBef>
            </a:pPr>
            <a:r>
              <a:rPr sz="1100" i="1" dirty="0">
                <a:latin typeface="Times New Roman"/>
                <a:cs typeface="Times New Roman"/>
              </a:rPr>
              <a:t>i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439199" y="3703511"/>
            <a:ext cx="397511" cy="305852"/>
          </a:xfrm>
          <a:prstGeom prst="rect">
            <a:avLst/>
          </a:prstGeom>
        </p:spPr>
        <p:txBody>
          <a:bodyPr vert="horz" wrap="square" lIns="0" tIns="13329" rIns="0" bIns="0" rtlCol="0">
            <a:spAutoFit/>
          </a:bodyPr>
          <a:lstStyle/>
          <a:p>
            <a:pPr marL="12695">
              <a:spcBef>
                <a:spcPts val="105"/>
              </a:spcBef>
            </a:pPr>
            <a:r>
              <a:rPr sz="1900" i="1" spc="5" dirty="0">
                <a:latin typeface="Times New Roman"/>
                <a:cs typeface="Times New Roman"/>
              </a:rPr>
              <a:t>a</a:t>
            </a:r>
            <a:r>
              <a:rPr sz="1900" i="1" spc="355" dirty="0">
                <a:latin typeface="Times New Roman"/>
                <a:cs typeface="Times New Roman"/>
              </a:rPr>
              <a:t> </a:t>
            </a:r>
            <a:r>
              <a:rPr sz="1900" spc="5" dirty="0">
                <a:latin typeface="Symbol"/>
                <a:cs typeface="Symbol"/>
              </a:rPr>
              <a:t></a:t>
            </a:r>
            <a:endParaRPr sz="1900">
              <a:latin typeface="Symbol"/>
              <a:cs typeface="Symbo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8950485" y="5353557"/>
            <a:ext cx="159385" cy="0"/>
          </a:xfrm>
          <a:custGeom>
            <a:avLst/>
            <a:gdLst/>
            <a:ahLst/>
            <a:cxnLst/>
            <a:rect l="l" t="t" r="r" b="b"/>
            <a:pathLst>
              <a:path w="159384">
                <a:moveTo>
                  <a:pt x="0" y="0"/>
                </a:moveTo>
                <a:lnTo>
                  <a:pt x="159362" y="0"/>
                </a:lnTo>
              </a:path>
            </a:pathLst>
          </a:custGeom>
          <a:ln w="1101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7649416" y="4983156"/>
            <a:ext cx="1485900" cy="498850"/>
          </a:xfrm>
          <a:prstGeom prst="rect">
            <a:avLst/>
          </a:prstGeom>
        </p:spPr>
        <p:txBody>
          <a:bodyPr vert="horz" wrap="square" lIns="0" tIns="11426" rIns="0" bIns="0" rtlCol="0">
            <a:spAutoFit/>
          </a:bodyPr>
          <a:lstStyle/>
          <a:p>
            <a:pPr marL="38085">
              <a:lnSpc>
                <a:spcPts val="1875"/>
              </a:lnSpc>
              <a:spcBef>
                <a:spcPts val="90"/>
              </a:spcBef>
              <a:tabLst>
                <a:tab pos="1339329" algn="l"/>
              </a:tabLst>
            </a:pPr>
            <a:r>
              <a:rPr sz="2100" u="sng" spc="-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(</a:t>
            </a:r>
            <a:r>
              <a:rPr sz="2100" i="1" u="sng" spc="-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</a:t>
            </a:r>
            <a:r>
              <a:rPr sz="2100" i="1" u="sng" spc="-13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100" u="sng" spc="-25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</a:t>
            </a:r>
            <a:r>
              <a:rPr sz="2100" u="sng" spc="-2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1)</a:t>
            </a:r>
            <a:r>
              <a:rPr sz="2100" spc="-25" dirty="0">
                <a:latin typeface="Times New Roman"/>
                <a:cs typeface="Times New Roman"/>
              </a:rPr>
              <a:t>	</a:t>
            </a:r>
            <a:r>
              <a:rPr sz="2100" i="1" spc="-5" dirty="0">
                <a:latin typeface="Times New Roman"/>
                <a:cs typeface="Times New Roman"/>
              </a:rPr>
              <a:t>i</a:t>
            </a:r>
            <a:endParaRPr sz="2100">
              <a:latin typeface="Times New Roman"/>
              <a:cs typeface="Times New Roman"/>
            </a:endParaRPr>
          </a:p>
          <a:p>
            <a:pPr marL="252633">
              <a:lnSpc>
                <a:spcPts val="1875"/>
              </a:lnSpc>
              <a:tabLst>
                <a:tab pos="669665" algn="l"/>
              </a:tabLst>
            </a:pPr>
            <a:r>
              <a:rPr sz="3100" i="1" spc="-15" baseline="-43360" dirty="0">
                <a:latin typeface="Times New Roman"/>
                <a:cs typeface="Times New Roman"/>
              </a:rPr>
              <a:t>n	</a:t>
            </a:r>
            <a:r>
              <a:rPr sz="2100" spc="-10" dirty="0">
                <a:latin typeface="Symbol"/>
                <a:cs typeface="Symbol"/>
              </a:rPr>
              <a:t></a:t>
            </a:r>
            <a:r>
              <a:rPr sz="2100" spc="-21" dirty="0">
                <a:latin typeface="Times New Roman"/>
                <a:cs typeface="Times New Roman"/>
              </a:rPr>
              <a:t> </a:t>
            </a:r>
            <a:r>
              <a:rPr sz="2100" i="1" spc="-15" dirty="0">
                <a:latin typeface="Times New Roman"/>
                <a:cs typeface="Times New Roman"/>
              </a:rPr>
              <a:t>R</a:t>
            </a:r>
            <a:r>
              <a:rPr sz="2100" i="1" spc="-65" dirty="0">
                <a:latin typeface="Times New Roman"/>
                <a:cs typeface="Times New Roman"/>
              </a:rPr>
              <a:t> </a:t>
            </a:r>
            <a:r>
              <a:rPr sz="2100" spc="-10" dirty="0">
                <a:latin typeface="Symbol"/>
                <a:cs typeface="Symbol"/>
              </a:rPr>
              <a:t></a:t>
            </a:r>
            <a:r>
              <a:rPr sz="2100" spc="90" dirty="0">
                <a:latin typeface="Times New Roman"/>
                <a:cs typeface="Times New Roman"/>
              </a:rPr>
              <a:t> </a:t>
            </a:r>
            <a:r>
              <a:rPr sz="3100" i="1" spc="-15" baseline="-43360" dirty="0">
                <a:latin typeface="Times New Roman"/>
                <a:cs typeface="Times New Roman"/>
              </a:rPr>
              <a:t>n</a:t>
            </a:r>
            <a:endParaRPr sz="3100" baseline="-4336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6638264" y="5198633"/>
            <a:ext cx="511175" cy="259043"/>
          </a:xfrm>
          <a:prstGeom prst="rect">
            <a:avLst/>
          </a:prstGeom>
        </p:spPr>
        <p:txBody>
          <a:bodyPr vert="horz" wrap="square" lIns="0" tIns="12695" rIns="0" bIns="0" rtlCol="0">
            <a:spAutoFit/>
          </a:bodyPr>
          <a:lstStyle/>
          <a:p>
            <a:pPr marL="12695">
              <a:spcBef>
                <a:spcPts val="100"/>
              </a:spcBef>
            </a:pPr>
            <a:r>
              <a:rPr sz="1600" spc="-5" dirty="0">
                <a:latin typeface="Arial MT"/>
                <a:cs typeface="Arial MT"/>
              </a:rPr>
              <a:t>when</a:t>
            </a:r>
            <a:endParaRPr sz="1600">
              <a:latin typeface="Arial MT"/>
              <a:cs typeface="Arial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31212" y="272303"/>
            <a:ext cx="8582688" cy="879721"/>
          </a:xfrm>
          <a:prstGeom prst="rect">
            <a:avLst/>
          </a:prstGeom>
        </p:spPr>
        <p:txBody>
          <a:bodyPr vert="horz" wrap="square" lIns="0" tIns="33007" rIns="0" bIns="0" rtlCol="0">
            <a:spAutoFit/>
          </a:bodyPr>
          <a:lstStyle/>
          <a:p>
            <a:pPr marL="12695" marR="5077">
              <a:lnSpc>
                <a:spcPts val="3299"/>
              </a:lnSpc>
              <a:spcBef>
                <a:spcPts val="260"/>
              </a:spcBef>
            </a:pPr>
            <a:r>
              <a:rPr spc="-5" dirty="0"/>
              <a:t>Inverse-transform Technique: </a:t>
            </a:r>
            <a:r>
              <a:rPr dirty="0"/>
              <a:t> </a:t>
            </a:r>
            <a:r>
              <a:rPr spc="-5" dirty="0"/>
              <a:t>Empirical</a:t>
            </a:r>
            <a:r>
              <a:rPr dirty="0"/>
              <a:t> </a:t>
            </a:r>
            <a:r>
              <a:rPr spc="-5" dirty="0"/>
              <a:t>Continuous</a:t>
            </a:r>
            <a:r>
              <a:rPr dirty="0"/>
              <a:t> </a:t>
            </a:r>
            <a:r>
              <a:rPr spc="-5" dirty="0"/>
              <a:t>Distributions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5177191" y="1763598"/>
            <a:ext cx="4595494" cy="3519170"/>
            <a:chOff x="5177189" y="1763598"/>
            <a:chExt cx="4595495" cy="351917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177189" y="1763598"/>
              <a:ext cx="4595430" cy="3519081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6657954" y="4446282"/>
              <a:ext cx="1905" cy="514984"/>
            </a:xfrm>
            <a:custGeom>
              <a:avLst/>
              <a:gdLst/>
              <a:ahLst/>
              <a:cxnLst/>
              <a:rect l="l" t="t" r="r" b="b"/>
              <a:pathLst>
                <a:path w="1904" h="514985">
                  <a:moveTo>
                    <a:pt x="0" y="514795"/>
                  </a:moveTo>
                  <a:lnTo>
                    <a:pt x="1513" y="0"/>
                  </a:lnTo>
                </a:path>
              </a:pathLst>
            </a:custGeom>
            <a:ln w="12699">
              <a:solidFill>
                <a:srgbClr val="CE1C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00290" y="4421077"/>
              <a:ext cx="117908" cy="116039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7138969" y="3874778"/>
              <a:ext cx="1905" cy="1090930"/>
            </a:xfrm>
            <a:custGeom>
              <a:avLst/>
              <a:gdLst/>
              <a:ahLst/>
              <a:cxnLst/>
              <a:rect l="l" t="t" r="r" b="b"/>
              <a:pathLst>
                <a:path w="1904" h="1090929">
                  <a:moveTo>
                    <a:pt x="0" y="1090794"/>
                  </a:moveTo>
                  <a:lnTo>
                    <a:pt x="1551" y="0"/>
                  </a:lnTo>
                </a:path>
              </a:pathLst>
            </a:custGeom>
            <a:ln w="12699">
              <a:solidFill>
                <a:srgbClr val="CE1C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081459" y="3849573"/>
              <a:ext cx="117908" cy="115972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7396146" y="3303274"/>
              <a:ext cx="1905" cy="1666875"/>
            </a:xfrm>
            <a:custGeom>
              <a:avLst/>
              <a:gdLst/>
              <a:ahLst/>
              <a:cxnLst/>
              <a:rect l="l" t="t" r="r" b="b"/>
              <a:pathLst>
                <a:path w="1904" h="1666875">
                  <a:moveTo>
                    <a:pt x="0" y="1666794"/>
                  </a:moveTo>
                  <a:lnTo>
                    <a:pt x="1564" y="0"/>
                  </a:lnTo>
                </a:path>
              </a:pathLst>
            </a:custGeom>
            <a:ln w="12699">
              <a:solidFill>
                <a:srgbClr val="CE1C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338686" y="3278069"/>
              <a:ext cx="117908" cy="115950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7815249" y="2731770"/>
              <a:ext cx="1905" cy="2242820"/>
            </a:xfrm>
            <a:custGeom>
              <a:avLst/>
              <a:gdLst/>
              <a:ahLst/>
              <a:cxnLst/>
              <a:rect l="l" t="t" r="r" b="b"/>
              <a:pathLst>
                <a:path w="1904" h="2242820">
                  <a:moveTo>
                    <a:pt x="0" y="2242794"/>
                  </a:moveTo>
                  <a:lnTo>
                    <a:pt x="1570" y="0"/>
                  </a:lnTo>
                </a:path>
              </a:pathLst>
            </a:custGeom>
            <a:ln w="12699">
              <a:solidFill>
                <a:srgbClr val="CE1C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757812" y="2706565"/>
              <a:ext cx="117909" cy="115939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8793155" y="2160266"/>
              <a:ext cx="1905" cy="2819400"/>
            </a:xfrm>
            <a:custGeom>
              <a:avLst/>
              <a:gdLst/>
              <a:ahLst/>
              <a:cxnLst/>
              <a:rect l="l" t="t" r="r" b="b"/>
              <a:pathLst>
                <a:path w="1904" h="2819400">
                  <a:moveTo>
                    <a:pt x="0" y="2818794"/>
                  </a:moveTo>
                  <a:lnTo>
                    <a:pt x="1573" y="0"/>
                  </a:lnTo>
                </a:path>
              </a:pathLst>
            </a:custGeom>
            <a:ln w="12699">
              <a:solidFill>
                <a:srgbClr val="CE1C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735733" y="2135061"/>
              <a:ext cx="117908" cy="115933"/>
            </a:xfrm>
            <a:prstGeom prst="rect">
              <a:avLst/>
            </a:prstGeom>
          </p:spPr>
        </p:pic>
      </p:grpSp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1044548" y="1747722"/>
          <a:ext cx="3746498" cy="18478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3224"/>
                <a:gridCol w="1273175"/>
                <a:gridCol w="569594"/>
                <a:gridCol w="571500"/>
                <a:gridCol w="929005"/>
              </a:tblGrid>
              <a:tr h="304800"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400" b="1" i="1" dirty="0">
                          <a:solidFill>
                            <a:srgbClr val="41729F"/>
                          </a:solidFill>
                          <a:latin typeface="Times New Roman"/>
                          <a:cs typeface="Times New Roman"/>
                        </a:rPr>
                        <a:t>i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ED5"/>
                    </a:solidFill>
                  </a:tcPr>
                </a:tc>
                <a:tc>
                  <a:txBody>
                    <a:bodyPr/>
                    <a:lstStyle/>
                    <a:p>
                      <a:pPr marL="34734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400" b="1" spc="-50" dirty="0">
                          <a:solidFill>
                            <a:srgbClr val="41729F"/>
                          </a:solidFill>
                          <a:latin typeface="Arial"/>
                          <a:cs typeface="Arial"/>
                        </a:rPr>
                        <a:t>Interval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ED5"/>
                    </a:solidFill>
                  </a:tcPr>
                </a:tc>
                <a:tc>
                  <a:txBody>
                    <a:bodyPr/>
                    <a:lstStyle/>
                    <a:p>
                      <a:pPr marR="96520" algn="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400" b="1" dirty="0">
                          <a:solidFill>
                            <a:srgbClr val="41729F"/>
                          </a:solidFill>
                          <a:latin typeface="Arial"/>
                          <a:cs typeface="Arial"/>
                        </a:rPr>
                        <a:t>PDF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ED5"/>
                    </a:solidFill>
                  </a:tcPr>
                </a:tc>
                <a:tc>
                  <a:txBody>
                    <a:bodyPr/>
                    <a:lstStyle/>
                    <a:p>
                      <a:pPr marR="92710" algn="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400" b="1" spc="-5" dirty="0">
                          <a:solidFill>
                            <a:srgbClr val="41729F"/>
                          </a:solidFill>
                          <a:latin typeface="Arial"/>
                          <a:cs typeface="Arial"/>
                        </a:rPr>
                        <a:t>CDF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ED5"/>
                    </a:solidFill>
                  </a:tcPr>
                </a:tc>
                <a:tc>
                  <a:txBody>
                    <a:bodyPr/>
                    <a:lstStyle/>
                    <a:p>
                      <a:pPr marL="15367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400" b="1" spc="-50" dirty="0">
                          <a:solidFill>
                            <a:srgbClr val="41729F"/>
                          </a:solidFill>
                          <a:latin typeface="Arial"/>
                          <a:cs typeface="Arial"/>
                        </a:rPr>
                        <a:t>Slope</a:t>
                      </a:r>
                      <a:r>
                        <a:rPr sz="1400" b="1" spc="-40" dirty="0">
                          <a:solidFill>
                            <a:srgbClr val="41729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i="1" dirty="0">
                          <a:solidFill>
                            <a:srgbClr val="41729F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300" b="1" i="1" baseline="-21604" dirty="0">
                          <a:solidFill>
                            <a:srgbClr val="5186AF"/>
                          </a:solidFill>
                          <a:latin typeface="Times New Roman"/>
                          <a:cs typeface="Times New Roman"/>
                        </a:rPr>
                        <a:t>i</a:t>
                      </a:r>
                      <a:endParaRPr sz="1300" baseline="-21604">
                        <a:latin typeface="Times New Roman"/>
                        <a:cs typeface="Times New Roman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ED5"/>
                    </a:solidFill>
                  </a:tcPr>
                </a:tc>
              </a:tr>
              <a:tr h="323849">
                <a:tc>
                  <a:txBody>
                    <a:bodyPr/>
                    <a:lstStyle/>
                    <a:p>
                      <a:pPr marR="79375" algn="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8740" algn="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0.0</a:t>
                      </a:r>
                      <a:r>
                        <a:rPr sz="1400" b="1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dirty="0">
                          <a:latin typeface="Times New Roman"/>
                          <a:cs typeface="Times New Roman"/>
                        </a:rPr>
                        <a:t>&lt;</a:t>
                      </a:r>
                      <a:r>
                        <a:rPr sz="1400" b="1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dirty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1400" b="1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Symbol"/>
                          <a:cs typeface="Symbol"/>
                        </a:rPr>
                        <a:t></a:t>
                      </a:r>
                      <a:r>
                        <a:rPr sz="14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dirty="0">
                          <a:latin typeface="Times New Roman"/>
                          <a:cs typeface="Times New Roman"/>
                        </a:rPr>
                        <a:t>0.8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8105" algn="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0.2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8740" algn="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0.2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8740" algn="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4.00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4799">
                <a:tc>
                  <a:txBody>
                    <a:bodyPr/>
                    <a:lstStyle/>
                    <a:p>
                      <a:pPr marR="79375" algn="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8740" algn="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0.8</a:t>
                      </a:r>
                      <a:r>
                        <a:rPr sz="1400" b="1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dirty="0">
                          <a:latin typeface="Times New Roman"/>
                          <a:cs typeface="Times New Roman"/>
                        </a:rPr>
                        <a:t>&lt;</a:t>
                      </a:r>
                      <a:r>
                        <a:rPr sz="1400" b="1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dirty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1400" b="1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Symbol"/>
                          <a:cs typeface="Symbol"/>
                        </a:rPr>
                        <a:t></a:t>
                      </a:r>
                      <a:r>
                        <a:rPr sz="14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dirty="0">
                          <a:latin typeface="Times New Roman"/>
                          <a:cs typeface="Times New Roman"/>
                        </a:rPr>
                        <a:t>1.24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8105" algn="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0.2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8740" algn="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0.4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8740" algn="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2.20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4799">
                <a:tc>
                  <a:txBody>
                    <a:bodyPr/>
                    <a:lstStyle/>
                    <a:p>
                      <a:pPr marR="79375" algn="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3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8740" algn="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1.24</a:t>
                      </a:r>
                      <a:r>
                        <a:rPr sz="1400" b="1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dirty="0">
                          <a:latin typeface="Times New Roman"/>
                          <a:cs typeface="Times New Roman"/>
                        </a:rPr>
                        <a:t>&lt;</a:t>
                      </a:r>
                      <a:r>
                        <a:rPr sz="1400" b="1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dirty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1400" b="1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Symbol"/>
                          <a:cs typeface="Symbol"/>
                        </a:rPr>
                        <a:t></a:t>
                      </a:r>
                      <a:r>
                        <a:rPr sz="14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dirty="0">
                          <a:latin typeface="Times New Roman"/>
                          <a:cs typeface="Times New Roman"/>
                        </a:rPr>
                        <a:t>1.45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8105" algn="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0.2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8740" algn="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0.6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8740" algn="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1.05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4799">
                <a:tc>
                  <a:txBody>
                    <a:bodyPr/>
                    <a:lstStyle/>
                    <a:p>
                      <a:pPr marR="79375" algn="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4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8740" algn="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1.45</a:t>
                      </a:r>
                      <a:r>
                        <a:rPr sz="1400" b="1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dirty="0">
                          <a:latin typeface="Times New Roman"/>
                          <a:cs typeface="Times New Roman"/>
                        </a:rPr>
                        <a:t>&lt;</a:t>
                      </a:r>
                      <a:r>
                        <a:rPr sz="1400" b="1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dirty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1400" b="1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Symbol"/>
                          <a:cs typeface="Symbol"/>
                        </a:rPr>
                        <a:t></a:t>
                      </a:r>
                      <a:r>
                        <a:rPr sz="14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dirty="0">
                          <a:latin typeface="Times New Roman"/>
                          <a:cs typeface="Times New Roman"/>
                        </a:rPr>
                        <a:t>1.83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8105" algn="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0.2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8740" algn="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0.8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8740" algn="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1.90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4799">
                <a:tc>
                  <a:txBody>
                    <a:bodyPr/>
                    <a:lstStyle/>
                    <a:p>
                      <a:pPr marR="79375" algn="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5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8740" algn="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1.83</a:t>
                      </a:r>
                      <a:r>
                        <a:rPr sz="1400" b="1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dirty="0">
                          <a:latin typeface="Times New Roman"/>
                          <a:cs typeface="Times New Roman"/>
                        </a:rPr>
                        <a:t>&lt;</a:t>
                      </a:r>
                      <a:r>
                        <a:rPr sz="1400" b="1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dirty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1400" b="1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Symbol"/>
                          <a:cs typeface="Symbol"/>
                        </a:rPr>
                        <a:t></a:t>
                      </a:r>
                      <a:r>
                        <a:rPr sz="1400" b="1" dirty="0">
                          <a:latin typeface="Times New Roman"/>
                          <a:cs typeface="Times New Roman"/>
                        </a:rPr>
                        <a:t>2.76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8105" algn="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0.2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8740" algn="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1.0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8740" algn="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4.65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6" name="object 16"/>
          <p:cNvSpPr txBox="1"/>
          <p:nvPr/>
        </p:nvSpPr>
        <p:spPr>
          <a:xfrm>
            <a:off x="1739685" y="5470801"/>
            <a:ext cx="2821940" cy="1300346"/>
          </a:xfrm>
          <a:prstGeom prst="rect">
            <a:avLst/>
          </a:prstGeom>
        </p:spPr>
        <p:txBody>
          <a:bodyPr vert="horz" wrap="square" lIns="0" tIns="101561" rIns="0" bIns="0" rtlCol="0">
            <a:spAutoFit/>
          </a:bodyPr>
          <a:lstStyle/>
          <a:p>
            <a:pPr marL="12695">
              <a:spcBef>
                <a:spcPts val="799"/>
              </a:spcBef>
            </a:pPr>
            <a:r>
              <a:rPr sz="2400" spc="-10" dirty="0">
                <a:latin typeface="Symbol"/>
                <a:cs typeface="Symbol"/>
              </a:rPr>
              <a:t></a:t>
            </a:r>
            <a:r>
              <a:rPr sz="2400" spc="-3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1.</a:t>
            </a:r>
            <a:r>
              <a:rPr sz="2400" spc="-60" dirty="0">
                <a:latin typeface="Times New Roman"/>
                <a:cs typeface="Times New Roman"/>
              </a:rPr>
              <a:t>4</a:t>
            </a:r>
            <a:r>
              <a:rPr sz="2400" spc="-10" dirty="0">
                <a:latin typeface="Times New Roman"/>
                <a:cs typeface="Times New Roman"/>
              </a:rPr>
              <a:t>5</a:t>
            </a:r>
            <a:r>
              <a:rPr sz="2400" spc="-210" dirty="0">
                <a:latin typeface="Times New Roman"/>
                <a:cs typeface="Times New Roman"/>
              </a:rPr>
              <a:t> </a:t>
            </a:r>
            <a:r>
              <a:rPr sz="2400" spc="170" dirty="0">
                <a:latin typeface="Symbol"/>
                <a:cs typeface="Symbol"/>
              </a:rPr>
              <a:t></a:t>
            </a:r>
            <a:r>
              <a:rPr sz="2400" spc="-5" dirty="0">
                <a:latin typeface="Times New Roman"/>
                <a:cs typeface="Times New Roman"/>
              </a:rPr>
              <a:t>1.</a:t>
            </a:r>
            <a:r>
              <a:rPr sz="2400" spc="-60" dirty="0">
                <a:latin typeface="Times New Roman"/>
                <a:cs typeface="Times New Roman"/>
              </a:rPr>
              <a:t>9</a:t>
            </a:r>
            <a:r>
              <a:rPr sz="2400" spc="40" dirty="0">
                <a:latin typeface="Times New Roman"/>
                <a:cs typeface="Times New Roman"/>
              </a:rPr>
              <a:t>0</a:t>
            </a:r>
            <a:r>
              <a:rPr sz="2400" spc="15" dirty="0">
                <a:latin typeface="Times New Roman"/>
                <a:cs typeface="Times New Roman"/>
              </a:rPr>
              <a:t>(</a:t>
            </a:r>
            <a:r>
              <a:rPr sz="2400" spc="-15" dirty="0">
                <a:latin typeface="Times New Roman"/>
                <a:cs typeface="Times New Roman"/>
              </a:rPr>
              <a:t>0</a:t>
            </a:r>
            <a:r>
              <a:rPr sz="2400" spc="-5" dirty="0">
                <a:latin typeface="Times New Roman"/>
                <a:cs typeface="Times New Roman"/>
              </a:rPr>
              <a:t>.</a:t>
            </a:r>
            <a:r>
              <a:rPr sz="2400" spc="-60" dirty="0">
                <a:latin typeface="Times New Roman"/>
                <a:cs typeface="Times New Roman"/>
              </a:rPr>
              <a:t>7</a:t>
            </a:r>
            <a:r>
              <a:rPr sz="2400" spc="-10" dirty="0">
                <a:latin typeface="Times New Roman"/>
                <a:cs typeface="Times New Roman"/>
              </a:rPr>
              <a:t>1</a:t>
            </a:r>
            <a:r>
              <a:rPr sz="2400" spc="-35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Symbol"/>
                <a:cs typeface="Symbol"/>
              </a:rPr>
              <a:t></a:t>
            </a:r>
            <a:r>
              <a:rPr sz="2400" spc="-229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0.</a:t>
            </a:r>
            <a:r>
              <a:rPr sz="2400" spc="-5" dirty="0">
                <a:latin typeface="Times New Roman"/>
                <a:cs typeface="Times New Roman"/>
              </a:rPr>
              <a:t>6)</a:t>
            </a:r>
            <a:endParaRPr sz="2400">
              <a:latin typeface="Times New Roman"/>
              <a:cs typeface="Times New Roman"/>
            </a:endParaRPr>
          </a:p>
          <a:p>
            <a:pPr marL="12695">
              <a:spcBef>
                <a:spcPts val="700"/>
              </a:spcBef>
            </a:pPr>
            <a:r>
              <a:rPr sz="2400" spc="-10" dirty="0">
                <a:latin typeface="Symbol"/>
                <a:cs typeface="Symbol"/>
              </a:rPr>
              <a:t></a:t>
            </a:r>
            <a:r>
              <a:rPr sz="2400" spc="-3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1.</a:t>
            </a:r>
            <a:r>
              <a:rPr sz="2400" spc="-60" dirty="0">
                <a:latin typeface="Times New Roman"/>
                <a:cs typeface="Times New Roman"/>
              </a:rPr>
              <a:t>66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566476" y="5070080"/>
            <a:ext cx="2345055" cy="750846"/>
          </a:xfrm>
          <a:prstGeom prst="rect">
            <a:avLst/>
          </a:prstGeom>
        </p:spPr>
        <p:txBody>
          <a:bodyPr vert="horz" wrap="square" lIns="0" tIns="12061" rIns="0" bIns="0" rtlCol="0">
            <a:spAutoFit/>
          </a:bodyPr>
          <a:lstStyle/>
          <a:p>
            <a:pPr marL="38085">
              <a:spcBef>
                <a:spcPts val="95"/>
              </a:spcBef>
            </a:pPr>
            <a:r>
              <a:rPr sz="2400" spc="-10" dirty="0">
                <a:latin typeface="Symbol"/>
                <a:cs typeface="Symbol"/>
              </a:rPr>
              <a:t></a:t>
            </a:r>
            <a:r>
              <a:rPr sz="2400" spc="-151" dirty="0">
                <a:latin typeface="Times New Roman"/>
                <a:cs typeface="Times New Roman"/>
              </a:rPr>
              <a:t> </a:t>
            </a:r>
            <a:r>
              <a:rPr sz="2400" i="1" spc="21" dirty="0">
                <a:latin typeface="Times New Roman"/>
                <a:cs typeface="Times New Roman"/>
              </a:rPr>
              <a:t>a</a:t>
            </a:r>
            <a:r>
              <a:rPr sz="2100" spc="7" baseline="-24691" dirty="0">
                <a:latin typeface="Times New Roman"/>
                <a:cs typeface="Times New Roman"/>
              </a:rPr>
              <a:t>4</a:t>
            </a:r>
            <a:r>
              <a:rPr sz="2100" spc="-120" baseline="-24691" dirty="0">
                <a:latin typeface="Times New Roman"/>
                <a:cs typeface="Times New Roman"/>
              </a:rPr>
              <a:t> </a:t>
            </a:r>
            <a:r>
              <a:rPr sz="2400" spc="130" dirty="0">
                <a:latin typeface="Times New Roman"/>
                <a:cs typeface="Times New Roman"/>
              </a:rPr>
              <a:t>(</a:t>
            </a:r>
            <a:r>
              <a:rPr sz="2400" i="1" spc="-200" dirty="0">
                <a:latin typeface="Times New Roman"/>
                <a:cs typeface="Times New Roman"/>
              </a:rPr>
              <a:t>R</a:t>
            </a:r>
            <a:r>
              <a:rPr sz="2100" spc="7" baseline="-24691" dirty="0">
                <a:latin typeface="Times New Roman"/>
                <a:cs typeface="Times New Roman"/>
              </a:rPr>
              <a:t>1</a:t>
            </a:r>
            <a:r>
              <a:rPr sz="2100" baseline="-24691" dirty="0">
                <a:latin typeface="Times New Roman"/>
                <a:cs typeface="Times New Roman"/>
              </a:rPr>
              <a:t> </a:t>
            </a:r>
            <a:r>
              <a:rPr sz="2100" spc="-232" baseline="-24691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Symbol"/>
                <a:cs typeface="Symbol"/>
              </a:rPr>
              <a:t></a:t>
            </a:r>
            <a:r>
              <a:rPr sz="2400" spc="-229" dirty="0">
                <a:latin typeface="Times New Roman"/>
                <a:cs typeface="Times New Roman"/>
              </a:rPr>
              <a:t> </a:t>
            </a:r>
            <a:r>
              <a:rPr sz="2400" spc="55" dirty="0">
                <a:latin typeface="Times New Roman"/>
                <a:cs typeface="Times New Roman"/>
              </a:rPr>
              <a:t>(</a:t>
            </a:r>
            <a:r>
              <a:rPr sz="2400" spc="-10" dirty="0">
                <a:latin typeface="Times New Roman"/>
                <a:cs typeface="Times New Roman"/>
              </a:rPr>
              <a:t>4</a:t>
            </a:r>
            <a:r>
              <a:rPr sz="2400" spc="-220" dirty="0">
                <a:latin typeface="Times New Roman"/>
                <a:cs typeface="Times New Roman"/>
              </a:rPr>
              <a:t> </a:t>
            </a:r>
            <a:r>
              <a:rPr sz="2400" spc="130" dirty="0">
                <a:latin typeface="Symbol"/>
                <a:cs typeface="Symbol"/>
              </a:rPr>
              <a:t></a:t>
            </a:r>
            <a:r>
              <a:rPr sz="2400" spc="-190" dirty="0">
                <a:latin typeface="Times New Roman"/>
                <a:cs typeface="Times New Roman"/>
              </a:rPr>
              <a:t>1</a:t>
            </a:r>
            <a:r>
              <a:rPr sz="2400" spc="-5" dirty="0">
                <a:latin typeface="Times New Roman"/>
                <a:cs typeface="Times New Roman"/>
              </a:rPr>
              <a:t>)</a:t>
            </a:r>
            <a:r>
              <a:rPr sz="2400" spc="-239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/</a:t>
            </a:r>
            <a:r>
              <a:rPr sz="2400" spc="-174" dirty="0">
                <a:latin typeface="Times New Roman"/>
                <a:cs typeface="Times New Roman"/>
              </a:rPr>
              <a:t> </a:t>
            </a:r>
            <a:r>
              <a:rPr sz="2400" i="1" spc="25" dirty="0">
                <a:latin typeface="Times New Roman"/>
                <a:cs typeface="Times New Roman"/>
              </a:rPr>
              <a:t>n</a:t>
            </a:r>
            <a:r>
              <a:rPr sz="2400" spc="-5" dirty="0"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343201" y="4448814"/>
            <a:ext cx="1217930" cy="1079500"/>
          </a:xfrm>
          <a:prstGeom prst="rect">
            <a:avLst/>
          </a:prstGeom>
        </p:spPr>
        <p:txBody>
          <a:bodyPr vert="horz" wrap="square" lIns="0" tIns="181541" rIns="0" bIns="0" rtlCol="0">
            <a:spAutoFit/>
          </a:bodyPr>
          <a:lstStyle/>
          <a:p>
            <a:pPr marL="79343">
              <a:spcBef>
                <a:spcPts val="1430"/>
              </a:spcBef>
            </a:pPr>
            <a:r>
              <a:rPr sz="2400" i="1" spc="-100" dirty="0">
                <a:latin typeface="Times New Roman"/>
                <a:cs typeface="Times New Roman"/>
              </a:rPr>
              <a:t>R</a:t>
            </a:r>
            <a:r>
              <a:rPr sz="2100" spc="-151" baseline="-24691" dirty="0">
                <a:latin typeface="Times New Roman"/>
                <a:cs typeface="Times New Roman"/>
              </a:rPr>
              <a:t>1</a:t>
            </a:r>
            <a:r>
              <a:rPr sz="2100" spc="97" baseline="-24691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Symbol"/>
                <a:cs typeface="Symbol"/>
              </a:rPr>
              <a:t></a:t>
            </a:r>
            <a:r>
              <a:rPr sz="2400" spc="-105" dirty="0">
                <a:latin typeface="Times New Roman"/>
                <a:cs typeface="Times New Roman"/>
              </a:rPr>
              <a:t> </a:t>
            </a:r>
            <a:r>
              <a:rPr sz="2400" spc="-30" dirty="0">
                <a:latin typeface="Times New Roman"/>
                <a:cs typeface="Times New Roman"/>
              </a:rPr>
              <a:t>0.71</a:t>
            </a:r>
            <a:endParaRPr sz="2400">
              <a:latin typeface="Times New Roman"/>
              <a:cs typeface="Times New Roman"/>
            </a:endParaRPr>
          </a:p>
          <a:p>
            <a:pPr marL="38085">
              <a:spcBef>
                <a:spcPts val="1325"/>
              </a:spcBef>
            </a:pPr>
            <a:r>
              <a:rPr sz="3500" i="1" spc="97" baseline="14184" dirty="0">
                <a:latin typeface="Times New Roman"/>
                <a:cs typeface="Times New Roman"/>
              </a:rPr>
              <a:t>X</a:t>
            </a:r>
            <a:r>
              <a:rPr sz="1400" spc="65" dirty="0">
                <a:latin typeface="Times New Roman"/>
                <a:cs typeface="Times New Roman"/>
              </a:rPr>
              <a:t>1</a:t>
            </a:r>
            <a:r>
              <a:rPr sz="1400" spc="304" dirty="0">
                <a:latin typeface="Times New Roman"/>
                <a:cs typeface="Times New Roman"/>
              </a:rPr>
              <a:t> </a:t>
            </a:r>
            <a:r>
              <a:rPr sz="3500" spc="-15" baseline="14184" dirty="0">
                <a:latin typeface="Symbol"/>
                <a:cs typeface="Symbol"/>
              </a:rPr>
              <a:t></a:t>
            </a:r>
            <a:r>
              <a:rPr sz="3500" spc="52" baseline="14184" dirty="0">
                <a:latin typeface="Times New Roman"/>
                <a:cs typeface="Times New Roman"/>
              </a:rPr>
              <a:t> </a:t>
            </a:r>
            <a:r>
              <a:rPr sz="3500" i="1" spc="15" baseline="14184" dirty="0">
                <a:latin typeface="Times New Roman"/>
                <a:cs typeface="Times New Roman"/>
              </a:rPr>
              <a:t>x</a:t>
            </a:r>
            <a:r>
              <a:rPr sz="1400" spc="10" dirty="0">
                <a:latin typeface="Times New Roman"/>
                <a:cs typeface="Times New Roman"/>
              </a:rPr>
              <a:t>(4</a:t>
            </a:r>
            <a:r>
              <a:rPr sz="1400" spc="10" dirty="0">
                <a:latin typeface="Symbol"/>
                <a:cs typeface="Symbol"/>
              </a:rPr>
              <a:t></a:t>
            </a:r>
            <a:r>
              <a:rPr sz="1400" spc="10" dirty="0">
                <a:latin typeface="Times New Roman"/>
                <a:cs typeface="Times New Roman"/>
              </a:rPr>
              <a:t>1)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31212" y="272303"/>
            <a:ext cx="7820688" cy="879721"/>
          </a:xfrm>
          <a:prstGeom prst="rect">
            <a:avLst/>
          </a:prstGeom>
        </p:spPr>
        <p:txBody>
          <a:bodyPr vert="horz" wrap="square" lIns="0" tIns="33007" rIns="0" bIns="0" rtlCol="0">
            <a:spAutoFit/>
          </a:bodyPr>
          <a:lstStyle/>
          <a:p>
            <a:pPr marL="12695" marR="5077">
              <a:lnSpc>
                <a:spcPts val="3299"/>
              </a:lnSpc>
              <a:spcBef>
                <a:spcPts val="260"/>
              </a:spcBef>
            </a:pPr>
            <a:r>
              <a:rPr spc="-5" dirty="0"/>
              <a:t>Inverse-transform Technique: </a:t>
            </a:r>
            <a:r>
              <a:rPr dirty="0"/>
              <a:t> </a:t>
            </a:r>
            <a:r>
              <a:rPr spc="-5" dirty="0"/>
              <a:t>Empirical</a:t>
            </a:r>
            <a:r>
              <a:rPr dirty="0"/>
              <a:t> </a:t>
            </a:r>
            <a:r>
              <a:rPr spc="-5" dirty="0"/>
              <a:t>Continuous</a:t>
            </a:r>
            <a:r>
              <a:rPr dirty="0"/>
              <a:t> </a:t>
            </a:r>
            <a:r>
              <a:rPr spc="-5" dirty="0"/>
              <a:t>Distributions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31211" y="1301765"/>
            <a:ext cx="8455025" cy="3090583"/>
          </a:xfrm>
          <a:prstGeom prst="rect">
            <a:avLst/>
          </a:prstGeom>
        </p:spPr>
        <p:txBody>
          <a:bodyPr vert="horz" wrap="square" lIns="0" tIns="73632" rIns="0" bIns="0" rtlCol="0">
            <a:spAutoFit/>
          </a:bodyPr>
          <a:lstStyle/>
          <a:p>
            <a:pPr marL="355462" indent="-342768">
              <a:spcBef>
                <a:spcPts val="580"/>
              </a:spcBef>
              <a:buClr>
                <a:srgbClr val="003366"/>
              </a:buClr>
              <a:buSzPct val="118181"/>
              <a:buChar char="•"/>
              <a:tabLst>
                <a:tab pos="355462" algn="l"/>
              </a:tabLst>
            </a:pPr>
            <a:r>
              <a:rPr sz="2200" dirty="0">
                <a:latin typeface="Verdana"/>
                <a:cs typeface="Verdana"/>
              </a:rPr>
              <a:t>What</a:t>
            </a:r>
            <a:r>
              <a:rPr sz="2200" spc="-10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happens for</a:t>
            </a:r>
            <a:r>
              <a:rPr sz="2200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large</a:t>
            </a:r>
            <a:r>
              <a:rPr sz="2200" spc="-10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samples</a:t>
            </a:r>
            <a:r>
              <a:rPr sz="2200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of data</a:t>
            </a:r>
            <a:endParaRPr sz="2200">
              <a:latin typeface="Verdana"/>
              <a:cs typeface="Verdana"/>
            </a:endParaRPr>
          </a:p>
          <a:p>
            <a:pPr marL="549062" lvl="1" indent="-180904">
              <a:spcBef>
                <a:spcPts val="440"/>
              </a:spcBef>
              <a:buClr>
                <a:srgbClr val="003366"/>
              </a:buClr>
              <a:buChar char="•"/>
              <a:tabLst>
                <a:tab pos="549062" algn="l"/>
              </a:tabLst>
            </a:pPr>
            <a:r>
              <a:rPr sz="2100" dirty="0">
                <a:latin typeface="Verdana"/>
                <a:cs typeface="Verdana"/>
              </a:rPr>
              <a:t>Several</a:t>
            </a:r>
            <a:r>
              <a:rPr sz="2100" spc="-10" dirty="0">
                <a:latin typeface="Verdana"/>
                <a:cs typeface="Verdana"/>
              </a:rPr>
              <a:t> </a:t>
            </a:r>
            <a:r>
              <a:rPr sz="2100" spc="-5" dirty="0">
                <a:latin typeface="Verdana"/>
                <a:cs typeface="Verdana"/>
              </a:rPr>
              <a:t>hundreds</a:t>
            </a:r>
            <a:r>
              <a:rPr sz="2100" spc="-10" dirty="0">
                <a:latin typeface="Verdana"/>
                <a:cs typeface="Verdana"/>
              </a:rPr>
              <a:t> </a:t>
            </a:r>
            <a:r>
              <a:rPr sz="2100" spc="-5" dirty="0">
                <a:latin typeface="Verdana"/>
                <a:cs typeface="Verdana"/>
              </a:rPr>
              <a:t>or tens of thousand</a:t>
            </a:r>
            <a:endParaRPr sz="2100">
              <a:latin typeface="Verdana"/>
              <a:cs typeface="Verdana"/>
            </a:endParaRPr>
          </a:p>
          <a:p>
            <a:pPr marL="355462" marR="499550" indent="-342768">
              <a:lnSpc>
                <a:spcPts val="2568"/>
              </a:lnSpc>
              <a:spcBef>
                <a:spcPts val="695"/>
              </a:spcBef>
              <a:buClr>
                <a:srgbClr val="003366"/>
              </a:buClr>
              <a:buSzPct val="118181"/>
              <a:buChar char="•"/>
              <a:tabLst>
                <a:tab pos="355462" algn="l"/>
              </a:tabLst>
            </a:pPr>
            <a:r>
              <a:rPr sz="2200" dirty="0">
                <a:latin typeface="Verdana"/>
                <a:cs typeface="Verdana"/>
              </a:rPr>
              <a:t>First </a:t>
            </a:r>
            <a:r>
              <a:rPr sz="2200" spc="-5" dirty="0">
                <a:latin typeface="Verdana"/>
                <a:cs typeface="Verdana"/>
              </a:rPr>
              <a:t>summarize</a:t>
            </a:r>
            <a:r>
              <a:rPr sz="2200" spc="5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the</a:t>
            </a:r>
            <a:r>
              <a:rPr sz="2200" spc="5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data</a:t>
            </a:r>
            <a:r>
              <a:rPr sz="2200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into</a:t>
            </a:r>
            <a:r>
              <a:rPr sz="2200" dirty="0">
                <a:latin typeface="Verdana"/>
                <a:cs typeface="Verdana"/>
              </a:rPr>
              <a:t> a</a:t>
            </a:r>
            <a:r>
              <a:rPr sz="2200" spc="5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frequency distribution </a:t>
            </a:r>
            <a:r>
              <a:rPr sz="2200" spc="-755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with smaller</a:t>
            </a:r>
            <a:r>
              <a:rPr sz="2200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number</a:t>
            </a:r>
            <a:r>
              <a:rPr sz="2200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of</a:t>
            </a:r>
            <a:r>
              <a:rPr sz="2200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intervals</a:t>
            </a:r>
            <a:endParaRPr sz="2200">
              <a:latin typeface="Verdana"/>
              <a:cs typeface="Verdana"/>
            </a:endParaRPr>
          </a:p>
          <a:p>
            <a:pPr marL="355462" marR="5077" indent="-342768">
              <a:lnSpc>
                <a:spcPts val="2568"/>
              </a:lnSpc>
              <a:spcBef>
                <a:spcPts val="660"/>
              </a:spcBef>
              <a:buClr>
                <a:srgbClr val="003366"/>
              </a:buClr>
              <a:buSzPct val="118181"/>
              <a:buChar char="•"/>
              <a:tabLst>
                <a:tab pos="355462" algn="l"/>
              </a:tabLst>
            </a:pPr>
            <a:r>
              <a:rPr sz="2200" spc="-5" dirty="0">
                <a:latin typeface="Verdana"/>
                <a:cs typeface="Verdana"/>
              </a:rPr>
              <a:t>Afterwards,</a:t>
            </a:r>
            <a:r>
              <a:rPr sz="2200" dirty="0">
                <a:latin typeface="Verdana"/>
                <a:cs typeface="Verdana"/>
              </a:rPr>
              <a:t> fit</a:t>
            </a:r>
            <a:r>
              <a:rPr sz="2200" spc="5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continuous</a:t>
            </a:r>
            <a:r>
              <a:rPr sz="2200" spc="10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empirical</a:t>
            </a:r>
            <a:r>
              <a:rPr sz="2200" spc="5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CDF</a:t>
            </a:r>
            <a:r>
              <a:rPr sz="2200" spc="10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to</a:t>
            </a:r>
            <a:r>
              <a:rPr sz="2200" spc="5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the</a:t>
            </a:r>
            <a:r>
              <a:rPr sz="2200" spc="5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frequency </a:t>
            </a:r>
            <a:r>
              <a:rPr sz="2200" spc="-755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distribution</a:t>
            </a:r>
            <a:endParaRPr sz="2200">
              <a:latin typeface="Verdana"/>
              <a:cs typeface="Verdana"/>
            </a:endParaRPr>
          </a:p>
          <a:p>
            <a:pPr marL="355462" indent="-342768">
              <a:spcBef>
                <a:spcPts val="515"/>
              </a:spcBef>
              <a:buClr>
                <a:srgbClr val="003366"/>
              </a:buClr>
              <a:buSzPct val="118181"/>
              <a:buChar char="•"/>
              <a:tabLst>
                <a:tab pos="355462" algn="l"/>
              </a:tabLst>
            </a:pPr>
            <a:r>
              <a:rPr sz="2200" spc="-5" dirty="0">
                <a:latin typeface="Verdana"/>
                <a:cs typeface="Verdana"/>
              </a:rPr>
              <a:t>Slight</a:t>
            </a:r>
            <a:r>
              <a:rPr sz="2200" spc="-30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modifications</a:t>
            </a:r>
            <a:endParaRPr sz="2200">
              <a:latin typeface="Verdana"/>
              <a:cs typeface="Verdana"/>
            </a:endParaRPr>
          </a:p>
          <a:p>
            <a:pPr marL="549062" lvl="1" indent="-180904">
              <a:spcBef>
                <a:spcPts val="509"/>
              </a:spcBef>
              <a:buClr>
                <a:srgbClr val="003366"/>
              </a:buClr>
              <a:buChar char="•"/>
              <a:tabLst>
                <a:tab pos="549062" algn="l"/>
              </a:tabLst>
            </a:pPr>
            <a:r>
              <a:rPr sz="2100" spc="-5" dirty="0">
                <a:latin typeface="Verdana"/>
                <a:cs typeface="Verdana"/>
              </a:rPr>
              <a:t>Slope</a:t>
            </a:r>
            <a:endParaRPr sz="21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660043" y="4859225"/>
            <a:ext cx="1139190" cy="0"/>
          </a:xfrm>
          <a:custGeom>
            <a:avLst/>
            <a:gdLst/>
            <a:ahLst/>
            <a:cxnLst/>
            <a:rect l="l" t="t" r="r" b="b"/>
            <a:pathLst>
              <a:path w="1139189">
                <a:moveTo>
                  <a:pt x="0" y="0"/>
                </a:moveTo>
                <a:lnTo>
                  <a:pt x="1139002" y="0"/>
                </a:lnTo>
              </a:path>
            </a:pathLst>
          </a:custGeom>
          <a:ln w="1162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275768" y="4822673"/>
            <a:ext cx="71755" cy="214796"/>
          </a:xfrm>
          <a:prstGeom prst="rect">
            <a:avLst/>
          </a:prstGeom>
        </p:spPr>
        <p:txBody>
          <a:bodyPr vert="horz" wrap="square" lIns="0" tIns="14599" rIns="0" bIns="0" rtlCol="0">
            <a:spAutoFit/>
          </a:bodyPr>
          <a:lstStyle/>
          <a:p>
            <a:pPr marL="12695">
              <a:spcBef>
                <a:spcPts val="114"/>
              </a:spcBef>
            </a:pPr>
            <a:r>
              <a:rPr sz="1300" i="1" dirty="0">
                <a:latin typeface="Times New Roman"/>
                <a:cs typeface="Times New Roman"/>
              </a:rPr>
              <a:t>i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74117" y="4927338"/>
            <a:ext cx="3790949" cy="1200964"/>
          </a:xfrm>
          <a:prstGeom prst="rect">
            <a:avLst/>
          </a:prstGeom>
        </p:spPr>
        <p:txBody>
          <a:bodyPr vert="horz" wrap="square" lIns="0" tIns="13329" rIns="0" bIns="0" rtlCol="0">
            <a:spAutoFit/>
          </a:bodyPr>
          <a:lstStyle/>
          <a:p>
            <a:pPr marR="86327" algn="ctr">
              <a:spcBef>
                <a:spcPts val="105"/>
              </a:spcBef>
            </a:pPr>
            <a:r>
              <a:rPr sz="3400" i="1" spc="-60" baseline="13580" dirty="0">
                <a:latin typeface="Times New Roman"/>
                <a:cs typeface="Times New Roman"/>
              </a:rPr>
              <a:t>c</a:t>
            </a:r>
            <a:r>
              <a:rPr sz="1300" i="1" dirty="0">
                <a:latin typeface="Times New Roman"/>
                <a:cs typeface="Times New Roman"/>
              </a:rPr>
              <a:t>i </a:t>
            </a:r>
            <a:r>
              <a:rPr sz="1300" i="1" spc="-10" dirty="0">
                <a:latin typeface="Times New Roman"/>
                <a:cs typeface="Times New Roman"/>
              </a:rPr>
              <a:t> </a:t>
            </a:r>
            <a:r>
              <a:rPr sz="3400" spc="-7" baseline="13580" dirty="0">
                <a:latin typeface="Symbol"/>
                <a:cs typeface="Symbol"/>
              </a:rPr>
              <a:t></a:t>
            </a:r>
            <a:r>
              <a:rPr sz="3400" spc="-344" baseline="13580" dirty="0">
                <a:latin typeface="Times New Roman"/>
                <a:cs typeface="Times New Roman"/>
              </a:rPr>
              <a:t> </a:t>
            </a:r>
            <a:r>
              <a:rPr sz="3400" i="1" spc="-60" baseline="13580" dirty="0">
                <a:latin typeface="Times New Roman"/>
                <a:cs typeface="Times New Roman"/>
              </a:rPr>
              <a:t>c</a:t>
            </a:r>
            <a:r>
              <a:rPr sz="1300" i="1" spc="100" dirty="0">
                <a:latin typeface="Times New Roman"/>
                <a:cs typeface="Times New Roman"/>
              </a:rPr>
              <a:t>i</a:t>
            </a:r>
            <a:r>
              <a:rPr sz="1300" spc="-70" dirty="0">
                <a:latin typeface="Symbol"/>
                <a:cs typeface="Symbol"/>
              </a:rPr>
              <a:t></a:t>
            </a:r>
            <a:r>
              <a:rPr sz="1300" spc="5" dirty="0">
                <a:latin typeface="Times New Roman"/>
                <a:cs typeface="Times New Roman"/>
              </a:rPr>
              <a:t>1</a:t>
            </a:r>
            <a:endParaRPr sz="1300">
              <a:latin typeface="Times New Roman"/>
              <a:cs typeface="Times New Roman"/>
            </a:endParaRPr>
          </a:p>
          <a:p>
            <a:pPr marL="206295" indent="-180904">
              <a:spcBef>
                <a:spcPts val="1510"/>
              </a:spcBef>
              <a:buClr>
                <a:srgbClr val="003366"/>
              </a:buClr>
              <a:buChar char="•"/>
              <a:tabLst>
                <a:tab pos="206295" algn="l"/>
              </a:tabLst>
            </a:pPr>
            <a:r>
              <a:rPr sz="2100" dirty="0">
                <a:latin typeface="Verdana"/>
                <a:cs typeface="Verdana"/>
              </a:rPr>
              <a:t>The</a:t>
            </a:r>
            <a:r>
              <a:rPr sz="2100" spc="-15" dirty="0">
                <a:latin typeface="Verdana"/>
                <a:cs typeface="Verdana"/>
              </a:rPr>
              <a:t> </a:t>
            </a:r>
            <a:r>
              <a:rPr sz="2100" dirty="0">
                <a:latin typeface="Verdana"/>
                <a:cs typeface="Verdana"/>
              </a:rPr>
              <a:t>inverse</a:t>
            </a:r>
            <a:r>
              <a:rPr sz="2100" spc="-21" dirty="0">
                <a:latin typeface="Verdana"/>
                <a:cs typeface="Verdana"/>
              </a:rPr>
              <a:t> </a:t>
            </a:r>
            <a:r>
              <a:rPr sz="2100" spc="-5" dirty="0">
                <a:latin typeface="Verdana"/>
                <a:cs typeface="Verdana"/>
              </a:rPr>
              <a:t>CDF</a:t>
            </a:r>
            <a:r>
              <a:rPr sz="2100" spc="-10" dirty="0">
                <a:latin typeface="Verdana"/>
                <a:cs typeface="Verdana"/>
              </a:rPr>
              <a:t> </a:t>
            </a:r>
            <a:r>
              <a:rPr sz="2100" dirty="0">
                <a:latin typeface="Verdana"/>
                <a:cs typeface="Verdana"/>
              </a:rPr>
              <a:t>is</a:t>
            </a:r>
            <a:r>
              <a:rPr sz="2100" spc="-15" dirty="0">
                <a:latin typeface="Verdana"/>
                <a:cs typeface="Verdana"/>
              </a:rPr>
              <a:t> </a:t>
            </a:r>
            <a:r>
              <a:rPr sz="2100" spc="-5" dirty="0">
                <a:latin typeface="Verdana"/>
                <a:cs typeface="Verdana"/>
              </a:rPr>
              <a:t>given</a:t>
            </a:r>
            <a:r>
              <a:rPr sz="2100" spc="-15" dirty="0">
                <a:latin typeface="Verdana"/>
                <a:cs typeface="Verdana"/>
              </a:rPr>
              <a:t> </a:t>
            </a:r>
            <a:r>
              <a:rPr sz="2100" spc="-5" dirty="0">
                <a:latin typeface="Verdana"/>
                <a:cs typeface="Verdana"/>
              </a:rPr>
              <a:t>by</a:t>
            </a:r>
            <a:endParaRPr sz="21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654351" y="4487267"/>
            <a:ext cx="1139825" cy="362278"/>
          </a:xfrm>
          <a:prstGeom prst="rect">
            <a:avLst/>
          </a:prstGeom>
        </p:spPr>
        <p:txBody>
          <a:bodyPr vert="horz" wrap="square" lIns="0" tIns="13329" rIns="0" bIns="0" rtlCol="0">
            <a:spAutoFit/>
          </a:bodyPr>
          <a:lstStyle/>
          <a:p>
            <a:pPr marL="38085">
              <a:spcBef>
                <a:spcPts val="105"/>
              </a:spcBef>
            </a:pPr>
            <a:r>
              <a:rPr sz="3400" i="1" spc="-30" baseline="13580" dirty="0">
                <a:latin typeface="Times New Roman"/>
                <a:cs typeface="Times New Roman"/>
              </a:rPr>
              <a:t>x</a:t>
            </a:r>
            <a:r>
              <a:rPr sz="1300" spc="55" dirty="0">
                <a:latin typeface="Times New Roman"/>
                <a:cs typeface="Times New Roman"/>
              </a:rPr>
              <a:t>(</a:t>
            </a:r>
            <a:r>
              <a:rPr sz="1300" i="1" dirty="0">
                <a:latin typeface="Times New Roman"/>
                <a:cs typeface="Times New Roman"/>
              </a:rPr>
              <a:t>i</a:t>
            </a:r>
            <a:r>
              <a:rPr sz="1300" i="1" spc="-216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) </a:t>
            </a:r>
            <a:r>
              <a:rPr sz="1300" spc="-40" dirty="0">
                <a:latin typeface="Times New Roman"/>
                <a:cs typeface="Times New Roman"/>
              </a:rPr>
              <a:t> </a:t>
            </a:r>
            <a:r>
              <a:rPr sz="3400" spc="-7" baseline="13580" dirty="0">
                <a:latin typeface="Symbol"/>
                <a:cs typeface="Symbol"/>
              </a:rPr>
              <a:t></a:t>
            </a:r>
            <a:r>
              <a:rPr sz="3400" spc="-135" baseline="13580" dirty="0">
                <a:latin typeface="Times New Roman"/>
                <a:cs typeface="Times New Roman"/>
              </a:rPr>
              <a:t> </a:t>
            </a:r>
            <a:r>
              <a:rPr sz="3400" i="1" spc="-30" baseline="13580" dirty="0">
                <a:latin typeface="Times New Roman"/>
                <a:cs typeface="Times New Roman"/>
              </a:rPr>
              <a:t>x</a:t>
            </a:r>
            <a:r>
              <a:rPr sz="1300" spc="60" dirty="0">
                <a:latin typeface="Times New Roman"/>
                <a:cs typeface="Times New Roman"/>
              </a:rPr>
              <a:t>(</a:t>
            </a:r>
            <a:r>
              <a:rPr sz="1300" i="1" spc="100" dirty="0">
                <a:latin typeface="Times New Roman"/>
                <a:cs typeface="Times New Roman"/>
              </a:rPr>
              <a:t>i</a:t>
            </a:r>
            <a:r>
              <a:rPr sz="1300" spc="-75" dirty="0">
                <a:latin typeface="Symbol"/>
                <a:cs typeface="Symbol"/>
              </a:rPr>
              <a:t></a:t>
            </a:r>
            <a:r>
              <a:rPr sz="1300" spc="-30" dirty="0">
                <a:latin typeface="Times New Roman"/>
                <a:cs typeface="Times New Roman"/>
              </a:rPr>
              <a:t>1</a:t>
            </a:r>
            <a:r>
              <a:rPr sz="1300" dirty="0">
                <a:latin typeface="Times New Roman"/>
                <a:cs typeface="Times New Roman"/>
              </a:rPr>
              <a:t>)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135125" y="4631430"/>
            <a:ext cx="467995" cy="367402"/>
          </a:xfrm>
          <a:prstGeom prst="rect">
            <a:avLst/>
          </a:prstGeom>
        </p:spPr>
        <p:txBody>
          <a:bodyPr vert="horz" wrap="square" lIns="0" tIns="13329" rIns="0" bIns="0" rtlCol="0">
            <a:spAutoFit/>
          </a:bodyPr>
          <a:lstStyle/>
          <a:p>
            <a:pPr marL="12695">
              <a:spcBef>
                <a:spcPts val="105"/>
              </a:spcBef>
              <a:tabLst>
                <a:tab pos="298335" algn="l"/>
              </a:tabLst>
            </a:pPr>
            <a:r>
              <a:rPr sz="2300" i="1" spc="-5" dirty="0">
                <a:latin typeface="Times New Roman"/>
                <a:cs typeface="Times New Roman"/>
              </a:rPr>
              <a:t>a	</a:t>
            </a:r>
            <a:r>
              <a:rPr sz="2300" spc="-5" dirty="0">
                <a:latin typeface="Symbol"/>
                <a:cs typeface="Symbol"/>
              </a:rPr>
              <a:t></a:t>
            </a:r>
            <a:endParaRPr sz="2300">
              <a:latin typeface="Symbol"/>
              <a:cs typeface="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384149" y="5852236"/>
            <a:ext cx="1261745" cy="338549"/>
          </a:xfrm>
          <a:prstGeom prst="rect">
            <a:avLst/>
          </a:prstGeom>
        </p:spPr>
        <p:txBody>
          <a:bodyPr vert="horz" wrap="square" lIns="0" tIns="15235" rIns="0" bIns="0" rtlCol="0">
            <a:spAutoFit/>
          </a:bodyPr>
          <a:lstStyle/>
          <a:p>
            <a:pPr marL="38085">
              <a:spcBef>
                <a:spcPts val="120"/>
              </a:spcBef>
            </a:pPr>
            <a:r>
              <a:rPr sz="2100" i="1" dirty="0">
                <a:latin typeface="Times New Roman"/>
                <a:cs typeface="Times New Roman"/>
              </a:rPr>
              <a:t>c</a:t>
            </a:r>
            <a:r>
              <a:rPr i="1" baseline="-25462" dirty="0">
                <a:latin typeface="Times New Roman"/>
                <a:cs typeface="Times New Roman"/>
              </a:rPr>
              <a:t>i</a:t>
            </a:r>
            <a:r>
              <a:rPr baseline="-25462" dirty="0">
                <a:latin typeface="Symbol"/>
                <a:cs typeface="Symbol"/>
              </a:rPr>
              <a:t></a:t>
            </a:r>
            <a:r>
              <a:rPr baseline="-25462" dirty="0">
                <a:latin typeface="Times New Roman"/>
                <a:cs typeface="Times New Roman"/>
              </a:rPr>
              <a:t>1</a:t>
            </a:r>
            <a:r>
              <a:rPr spc="344" baseline="-25462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Symbol"/>
                <a:cs typeface="Symbol"/>
              </a:rPr>
              <a:t></a:t>
            </a:r>
            <a:r>
              <a:rPr sz="2100" spc="-25" dirty="0">
                <a:latin typeface="Times New Roman"/>
                <a:cs typeface="Times New Roman"/>
              </a:rPr>
              <a:t> </a:t>
            </a:r>
            <a:r>
              <a:rPr sz="2100" i="1" spc="5" dirty="0">
                <a:latin typeface="Times New Roman"/>
                <a:cs typeface="Times New Roman"/>
              </a:rPr>
              <a:t>R</a:t>
            </a:r>
            <a:r>
              <a:rPr sz="2100" i="1" spc="-86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Symbol"/>
                <a:cs typeface="Symbol"/>
              </a:rPr>
              <a:t></a:t>
            </a:r>
            <a:r>
              <a:rPr sz="2100" spc="-114" dirty="0">
                <a:latin typeface="Times New Roman"/>
                <a:cs typeface="Times New Roman"/>
              </a:rPr>
              <a:t> </a:t>
            </a:r>
            <a:r>
              <a:rPr sz="2100" i="1" spc="-21" dirty="0">
                <a:latin typeface="Times New Roman"/>
                <a:cs typeface="Times New Roman"/>
              </a:rPr>
              <a:t>c</a:t>
            </a:r>
            <a:r>
              <a:rPr i="1" spc="-30" baseline="-25462" dirty="0">
                <a:latin typeface="Times New Roman"/>
                <a:cs typeface="Times New Roman"/>
              </a:rPr>
              <a:t>i</a:t>
            </a:r>
            <a:endParaRPr baseline="-25462" dirty="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492692" y="6031710"/>
            <a:ext cx="69215" cy="217360"/>
          </a:xfrm>
          <a:prstGeom prst="rect">
            <a:avLst/>
          </a:prstGeom>
        </p:spPr>
        <p:txBody>
          <a:bodyPr vert="horz" wrap="square" lIns="0" tIns="17138" rIns="0" bIns="0" rtlCol="0">
            <a:spAutoFit/>
          </a:bodyPr>
          <a:lstStyle/>
          <a:p>
            <a:pPr marL="12695">
              <a:spcBef>
                <a:spcPts val="135"/>
              </a:spcBef>
            </a:pPr>
            <a:r>
              <a:rPr sz="1300" i="1" spc="5" dirty="0">
                <a:latin typeface="Times New Roman"/>
                <a:cs typeface="Times New Roman"/>
              </a:rPr>
              <a:t>i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169527" y="5765497"/>
            <a:ext cx="1028699" cy="459735"/>
          </a:xfrm>
          <a:prstGeom prst="rect">
            <a:avLst/>
          </a:prstGeom>
        </p:spPr>
        <p:txBody>
          <a:bodyPr vert="horz" wrap="square" lIns="0" tIns="13329" rIns="0" bIns="0" rtlCol="0">
            <a:spAutoFit/>
          </a:bodyPr>
          <a:lstStyle/>
          <a:p>
            <a:pPr marL="205025" indent="-192964">
              <a:spcBef>
                <a:spcPts val="105"/>
              </a:spcBef>
              <a:buFont typeface="Symbol"/>
              <a:buChar char=""/>
              <a:tabLst>
                <a:tab pos="205660" algn="l"/>
              </a:tabLst>
            </a:pPr>
            <a:r>
              <a:rPr sz="2100" i="1" dirty="0">
                <a:latin typeface="Times New Roman"/>
                <a:cs typeface="Times New Roman"/>
              </a:rPr>
              <a:t>a</a:t>
            </a:r>
            <a:r>
              <a:rPr sz="2100" i="1" spc="44" dirty="0">
                <a:latin typeface="Times New Roman"/>
                <a:cs typeface="Times New Roman"/>
              </a:rPr>
              <a:t> </a:t>
            </a:r>
            <a:r>
              <a:rPr sz="2900" spc="-225" dirty="0">
                <a:latin typeface="Symbol"/>
                <a:cs typeface="Symbol"/>
              </a:rPr>
              <a:t></a:t>
            </a:r>
            <a:r>
              <a:rPr sz="2100" i="1" spc="5" dirty="0">
                <a:latin typeface="Times New Roman"/>
                <a:cs typeface="Times New Roman"/>
              </a:rPr>
              <a:t>R</a:t>
            </a:r>
            <a:r>
              <a:rPr sz="2100" i="1" spc="-17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Symbol"/>
                <a:cs typeface="Symbol"/>
              </a:rPr>
              <a:t></a:t>
            </a:r>
            <a:r>
              <a:rPr sz="2100" spc="-229" dirty="0">
                <a:latin typeface="Times New Roman"/>
                <a:cs typeface="Times New Roman"/>
              </a:rPr>
              <a:t> </a:t>
            </a:r>
            <a:r>
              <a:rPr sz="2100" i="1" dirty="0">
                <a:latin typeface="Times New Roman"/>
                <a:cs typeface="Times New Roman"/>
              </a:rPr>
              <a:t>c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167454" y="6031711"/>
            <a:ext cx="331646" cy="217360"/>
          </a:xfrm>
          <a:prstGeom prst="rect">
            <a:avLst/>
          </a:prstGeom>
        </p:spPr>
        <p:txBody>
          <a:bodyPr vert="horz" wrap="square" lIns="0" tIns="17138" rIns="0" bIns="0" rtlCol="0">
            <a:spAutoFit/>
          </a:bodyPr>
          <a:lstStyle/>
          <a:p>
            <a:pPr marL="12695">
              <a:spcBef>
                <a:spcPts val="135"/>
              </a:spcBef>
            </a:pPr>
            <a:r>
              <a:rPr sz="1300" i="1" spc="95" dirty="0">
                <a:latin typeface="Times New Roman"/>
                <a:cs typeface="Times New Roman"/>
              </a:rPr>
              <a:t>i</a:t>
            </a:r>
            <a:r>
              <a:rPr sz="1300" spc="-65" dirty="0">
                <a:latin typeface="Symbol"/>
                <a:cs typeface="Symbol"/>
              </a:rPr>
              <a:t></a:t>
            </a:r>
            <a:r>
              <a:rPr sz="1300" spc="10" dirty="0">
                <a:latin typeface="Times New Roman"/>
                <a:cs typeface="Times New Roman"/>
              </a:rPr>
              <a:t>1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400676" y="5765497"/>
            <a:ext cx="847089" cy="459735"/>
          </a:xfrm>
          <a:prstGeom prst="rect">
            <a:avLst/>
          </a:prstGeom>
        </p:spPr>
        <p:txBody>
          <a:bodyPr vert="horz" wrap="square" lIns="0" tIns="13329" rIns="0" bIns="0" rtlCol="0">
            <a:spAutoFit/>
          </a:bodyPr>
          <a:lstStyle/>
          <a:p>
            <a:pPr marL="12695">
              <a:spcBef>
                <a:spcPts val="105"/>
              </a:spcBef>
              <a:tabLst>
                <a:tab pos="257075" algn="l"/>
              </a:tabLst>
            </a:pPr>
            <a:r>
              <a:rPr sz="2900" spc="-210" dirty="0">
                <a:latin typeface="Symbol"/>
                <a:cs typeface="Symbol"/>
              </a:rPr>
              <a:t></a:t>
            </a:r>
            <a:r>
              <a:rPr sz="2900" spc="-210" dirty="0">
                <a:latin typeface="Times New Roman"/>
                <a:cs typeface="Times New Roman"/>
              </a:rPr>
              <a:t>	</a:t>
            </a:r>
            <a:r>
              <a:rPr sz="2100" spc="-25" dirty="0">
                <a:latin typeface="Times New Roman"/>
                <a:cs typeface="Times New Roman"/>
              </a:rPr>
              <a:t>w</a:t>
            </a:r>
            <a:r>
              <a:rPr sz="2100" spc="55" dirty="0">
                <a:latin typeface="Times New Roman"/>
                <a:cs typeface="Times New Roman"/>
              </a:rPr>
              <a:t>h</a:t>
            </a:r>
            <a:r>
              <a:rPr sz="2100" spc="-65" dirty="0">
                <a:latin typeface="Times New Roman"/>
                <a:cs typeface="Times New Roman"/>
              </a:rPr>
              <a:t>e</a:t>
            </a:r>
            <a:r>
              <a:rPr sz="2100" dirty="0">
                <a:latin typeface="Times New Roman"/>
                <a:cs typeface="Times New Roman"/>
              </a:rPr>
              <a:t>n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3783555" y="6031712"/>
            <a:ext cx="385972" cy="217360"/>
          </a:xfrm>
          <a:prstGeom prst="rect">
            <a:avLst/>
          </a:prstGeom>
        </p:spPr>
        <p:txBody>
          <a:bodyPr vert="horz" wrap="square" lIns="0" tIns="17138" rIns="0" bIns="0" rtlCol="0">
            <a:spAutoFit/>
          </a:bodyPr>
          <a:lstStyle/>
          <a:p>
            <a:pPr marL="12695">
              <a:spcBef>
                <a:spcPts val="135"/>
              </a:spcBef>
            </a:pPr>
            <a:r>
              <a:rPr sz="1300" spc="55" dirty="0">
                <a:latin typeface="Times New Roman"/>
                <a:cs typeface="Times New Roman"/>
              </a:rPr>
              <a:t>(</a:t>
            </a:r>
            <a:r>
              <a:rPr sz="1300" i="1" spc="90" dirty="0">
                <a:latin typeface="Times New Roman"/>
                <a:cs typeface="Times New Roman"/>
              </a:rPr>
              <a:t>i</a:t>
            </a:r>
            <a:r>
              <a:rPr sz="1300" spc="-60" dirty="0">
                <a:latin typeface="Symbol"/>
                <a:cs typeface="Symbol"/>
              </a:rPr>
              <a:t></a:t>
            </a:r>
            <a:r>
              <a:rPr sz="1300" spc="-30" dirty="0">
                <a:latin typeface="Times New Roman"/>
                <a:cs typeface="Times New Roman"/>
              </a:rPr>
              <a:t>1</a:t>
            </a:r>
            <a:r>
              <a:rPr sz="1300" spc="5" dirty="0">
                <a:latin typeface="Times New Roman"/>
                <a:cs typeface="Times New Roman"/>
              </a:rPr>
              <a:t>)</a:t>
            </a:r>
            <a:endParaRPr sz="1300" dirty="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152470" y="5852235"/>
            <a:ext cx="1685289" cy="343682"/>
          </a:xfrm>
          <a:prstGeom prst="rect">
            <a:avLst/>
          </a:prstGeom>
        </p:spPr>
        <p:txBody>
          <a:bodyPr vert="horz" wrap="square" lIns="0" tIns="15235" rIns="0" bIns="0" rtlCol="0">
            <a:spAutoFit/>
          </a:bodyPr>
          <a:lstStyle/>
          <a:p>
            <a:pPr marL="38085">
              <a:spcBef>
                <a:spcPts val="120"/>
              </a:spcBef>
            </a:pPr>
            <a:r>
              <a:rPr sz="2100" i="1" spc="5" dirty="0">
                <a:latin typeface="Times New Roman"/>
                <a:cs typeface="Times New Roman"/>
              </a:rPr>
              <a:t>X</a:t>
            </a:r>
            <a:r>
              <a:rPr sz="2100" i="1" spc="254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Symbol"/>
                <a:cs typeface="Symbol"/>
              </a:rPr>
              <a:t></a:t>
            </a:r>
            <a:r>
              <a:rPr sz="2100" spc="-5" dirty="0">
                <a:latin typeface="Times New Roman"/>
                <a:cs typeface="Times New Roman"/>
              </a:rPr>
              <a:t> </a:t>
            </a:r>
            <a:r>
              <a:rPr sz="2100" i="1" spc="-770" dirty="0">
                <a:latin typeface="Times New Roman"/>
                <a:cs typeface="Times New Roman"/>
              </a:rPr>
              <a:t>F</a:t>
            </a:r>
            <a:r>
              <a:rPr sz="3200" baseline="14550" dirty="0">
                <a:latin typeface="Times New Roman"/>
                <a:cs typeface="Times New Roman"/>
              </a:rPr>
              <a:t>ˆ</a:t>
            </a:r>
            <a:r>
              <a:rPr sz="3200" spc="-270" baseline="14550" dirty="0">
                <a:latin typeface="Times New Roman"/>
                <a:cs typeface="Times New Roman"/>
              </a:rPr>
              <a:t> </a:t>
            </a:r>
            <a:r>
              <a:rPr spc="-7" baseline="43981" dirty="0">
                <a:latin typeface="Symbol"/>
                <a:cs typeface="Symbol"/>
              </a:rPr>
              <a:t></a:t>
            </a:r>
            <a:r>
              <a:rPr spc="15" baseline="43981" dirty="0">
                <a:latin typeface="Times New Roman"/>
                <a:cs typeface="Times New Roman"/>
              </a:rPr>
              <a:t>1</a:t>
            </a:r>
            <a:r>
              <a:rPr spc="-262" baseline="43981" dirty="0">
                <a:latin typeface="Times New Roman"/>
                <a:cs typeface="Times New Roman"/>
              </a:rPr>
              <a:t> </a:t>
            </a:r>
            <a:r>
              <a:rPr sz="2100" spc="105" dirty="0">
                <a:latin typeface="Times New Roman"/>
                <a:cs typeface="Times New Roman"/>
              </a:rPr>
              <a:t>(</a:t>
            </a:r>
            <a:r>
              <a:rPr sz="2100" i="1" spc="40" dirty="0">
                <a:latin typeface="Times New Roman"/>
                <a:cs typeface="Times New Roman"/>
              </a:rPr>
              <a:t>R</a:t>
            </a:r>
            <a:r>
              <a:rPr sz="2100" dirty="0">
                <a:latin typeface="Times New Roman"/>
                <a:cs typeface="Times New Roman"/>
              </a:rPr>
              <a:t>)</a:t>
            </a:r>
            <a:r>
              <a:rPr sz="2100" spc="-6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Symbol"/>
                <a:cs typeface="Symbol"/>
              </a:rPr>
              <a:t></a:t>
            </a:r>
            <a:r>
              <a:rPr sz="2100" spc="30" dirty="0">
                <a:latin typeface="Times New Roman"/>
                <a:cs typeface="Times New Roman"/>
              </a:rPr>
              <a:t> </a:t>
            </a:r>
            <a:r>
              <a:rPr sz="2100" i="1" dirty="0">
                <a:latin typeface="Times New Roman"/>
                <a:cs typeface="Times New Roman"/>
              </a:rPr>
              <a:t>x</a:t>
            </a:r>
            <a:endParaRPr sz="2100">
              <a:latin typeface="Times New Roman"/>
              <a:cs typeface="Times New Roman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2924148" y="4424252"/>
            <a:ext cx="2435225" cy="560705"/>
            <a:chOff x="2924147" y="4424247"/>
            <a:chExt cx="2435225" cy="560705"/>
          </a:xfrm>
        </p:grpSpPr>
        <p:sp>
          <p:nvSpPr>
            <p:cNvPr id="17" name="object 17"/>
            <p:cNvSpPr/>
            <p:nvPr/>
          </p:nvSpPr>
          <p:spPr>
            <a:xfrm>
              <a:off x="2948952" y="4429009"/>
              <a:ext cx="2406015" cy="529590"/>
            </a:xfrm>
            <a:custGeom>
              <a:avLst/>
              <a:gdLst/>
              <a:ahLst/>
              <a:cxnLst/>
              <a:rect l="l" t="t" r="r" b="b"/>
              <a:pathLst>
                <a:path w="2406015" h="529589">
                  <a:moveTo>
                    <a:pt x="2405656" y="0"/>
                  </a:moveTo>
                  <a:lnTo>
                    <a:pt x="0" y="529527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924147" y="4910406"/>
              <a:ext cx="83185" cy="74930"/>
            </a:xfrm>
            <a:custGeom>
              <a:avLst/>
              <a:gdLst/>
              <a:ahLst/>
              <a:cxnLst/>
              <a:rect l="l" t="t" r="r" b="b"/>
              <a:pathLst>
                <a:path w="83185" h="74929">
                  <a:moveTo>
                    <a:pt x="66227" y="0"/>
                  </a:moveTo>
                  <a:lnTo>
                    <a:pt x="0" y="53590"/>
                  </a:lnTo>
                  <a:lnTo>
                    <a:pt x="82608" y="74419"/>
                  </a:lnTo>
                  <a:lnTo>
                    <a:pt x="6622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349850" y="4314710"/>
            <a:ext cx="2300605" cy="471918"/>
          </a:xfrm>
          <a:prstGeom prst="rect">
            <a:avLst/>
          </a:prstGeom>
          <a:solidFill>
            <a:srgbClr val="FFFED5"/>
          </a:solidFill>
          <a:ln w="9524">
            <a:solidFill>
              <a:srgbClr val="000000"/>
            </a:solidFill>
          </a:ln>
        </p:spPr>
        <p:txBody>
          <a:bodyPr vert="horz" wrap="square" lIns="0" tIns="60936" rIns="0" bIns="0" rtlCol="0">
            <a:spAutoFit/>
          </a:bodyPr>
          <a:lstStyle/>
          <a:p>
            <a:pPr marL="455752" marR="105368" indent="-337691">
              <a:lnSpc>
                <a:spcPts val="1600"/>
              </a:lnSpc>
              <a:spcBef>
                <a:spcPts val="480"/>
              </a:spcBef>
            </a:pPr>
            <a:r>
              <a:rPr sz="1400" i="1" dirty="0">
                <a:latin typeface="Times New Roman"/>
                <a:cs typeface="Times New Roman"/>
              </a:rPr>
              <a:t>c</a:t>
            </a:r>
            <a:r>
              <a:rPr sz="1400" i="1" baseline="-21604" dirty="0">
                <a:latin typeface="Times New Roman"/>
                <a:cs typeface="Times New Roman"/>
              </a:rPr>
              <a:t>i</a:t>
            </a:r>
            <a:r>
              <a:rPr sz="1400" i="1" spc="195" baseline="-21604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Arial MT"/>
                <a:cs typeface="Arial MT"/>
              </a:rPr>
              <a:t>cumulative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probability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of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first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i="1" dirty="0">
                <a:latin typeface="Times New Roman"/>
                <a:cs typeface="Times New Roman"/>
              </a:rPr>
              <a:t>i</a:t>
            </a:r>
            <a:r>
              <a:rPr sz="1400" i="1" spc="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Arial MT"/>
                <a:cs typeface="Arial MT"/>
              </a:rPr>
              <a:t>intervals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31211" y="272303"/>
            <a:ext cx="7554567" cy="879721"/>
          </a:xfrm>
          <a:prstGeom prst="rect">
            <a:avLst/>
          </a:prstGeom>
        </p:spPr>
        <p:txBody>
          <a:bodyPr vert="horz" wrap="square" lIns="0" tIns="33007" rIns="0" bIns="0" rtlCol="0">
            <a:spAutoFit/>
          </a:bodyPr>
          <a:lstStyle/>
          <a:p>
            <a:pPr marL="12695" marR="5077">
              <a:lnSpc>
                <a:spcPts val="3299"/>
              </a:lnSpc>
              <a:spcBef>
                <a:spcPts val="260"/>
              </a:spcBef>
            </a:pPr>
            <a:r>
              <a:rPr spc="-5" dirty="0"/>
              <a:t>Inverse-transform Technique: </a:t>
            </a:r>
            <a:r>
              <a:rPr dirty="0"/>
              <a:t> </a:t>
            </a:r>
            <a:r>
              <a:rPr spc="-5" dirty="0"/>
              <a:t>Empirical</a:t>
            </a:r>
            <a:r>
              <a:rPr dirty="0"/>
              <a:t> </a:t>
            </a:r>
            <a:r>
              <a:rPr spc="-5" dirty="0"/>
              <a:t>Continuous</a:t>
            </a:r>
            <a:r>
              <a:rPr dirty="0"/>
              <a:t> </a:t>
            </a:r>
            <a:r>
              <a:rPr spc="-5" dirty="0"/>
              <a:t>Distributions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31216" y="1337832"/>
            <a:ext cx="8061959" cy="592449"/>
          </a:xfrm>
          <a:prstGeom prst="rect">
            <a:avLst/>
          </a:prstGeom>
        </p:spPr>
        <p:txBody>
          <a:bodyPr vert="horz" wrap="square" lIns="0" tIns="53319" rIns="0" bIns="0" rtlCol="0">
            <a:spAutoFit/>
          </a:bodyPr>
          <a:lstStyle/>
          <a:p>
            <a:pPr marL="355462" marR="5077" indent="-342768">
              <a:lnSpc>
                <a:spcPts val="2098"/>
              </a:lnSpc>
              <a:spcBef>
                <a:spcPts val="420"/>
              </a:spcBef>
              <a:buClr>
                <a:srgbClr val="003366"/>
              </a:buClr>
              <a:buSzPct val="120000"/>
              <a:buChar char="•"/>
              <a:tabLst>
                <a:tab pos="354827" algn="l"/>
                <a:tab pos="355462" algn="l"/>
              </a:tabLst>
            </a:pPr>
            <a:r>
              <a:rPr sz="2100" spc="-5" dirty="0">
                <a:latin typeface="Verdana"/>
                <a:cs typeface="Verdana"/>
              </a:rPr>
              <a:t>Example:</a:t>
            </a:r>
            <a:r>
              <a:rPr sz="2100" spc="5" dirty="0">
                <a:latin typeface="Verdana"/>
                <a:cs typeface="Verdana"/>
              </a:rPr>
              <a:t> </a:t>
            </a:r>
            <a:r>
              <a:rPr sz="2100" spc="-5" dirty="0">
                <a:latin typeface="Verdana"/>
                <a:cs typeface="Verdana"/>
              </a:rPr>
              <a:t>Suppose</a:t>
            </a:r>
            <a:r>
              <a:rPr sz="2100" dirty="0">
                <a:latin typeface="Verdana"/>
                <a:cs typeface="Verdana"/>
              </a:rPr>
              <a:t> </a:t>
            </a:r>
            <a:r>
              <a:rPr sz="2100" spc="-5" dirty="0">
                <a:latin typeface="Verdana"/>
                <a:cs typeface="Verdana"/>
              </a:rPr>
              <a:t>the</a:t>
            </a:r>
            <a:r>
              <a:rPr sz="2100" spc="10" dirty="0">
                <a:latin typeface="Verdana"/>
                <a:cs typeface="Verdana"/>
              </a:rPr>
              <a:t> </a:t>
            </a:r>
            <a:r>
              <a:rPr sz="2100" spc="-5" dirty="0">
                <a:latin typeface="Verdana"/>
                <a:cs typeface="Verdana"/>
              </a:rPr>
              <a:t>data</a:t>
            </a:r>
            <a:r>
              <a:rPr sz="2100" dirty="0">
                <a:latin typeface="Verdana"/>
                <a:cs typeface="Verdana"/>
              </a:rPr>
              <a:t> </a:t>
            </a:r>
            <a:r>
              <a:rPr sz="2100" spc="-5" dirty="0">
                <a:latin typeface="Verdana"/>
                <a:cs typeface="Verdana"/>
              </a:rPr>
              <a:t>collected</a:t>
            </a:r>
            <a:r>
              <a:rPr sz="2100" dirty="0">
                <a:latin typeface="Verdana"/>
                <a:cs typeface="Verdana"/>
              </a:rPr>
              <a:t> </a:t>
            </a:r>
            <a:r>
              <a:rPr sz="2100" spc="-5" dirty="0">
                <a:latin typeface="Verdana"/>
                <a:cs typeface="Verdana"/>
              </a:rPr>
              <a:t>for</a:t>
            </a:r>
            <a:r>
              <a:rPr sz="2100" spc="10" dirty="0">
                <a:latin typeface="Verdana"/>
                <a:cs typeface="Verdana"/>
              </a:rPr>
              <a:t> </a:t>
            </a:r>
            <a:r>
              <a:rPr sz="2100" spc="-5" dirty="0">
                <a:latin typeface="Verdana"/>
                <a:cs typeface="Verdana"/>
              </a:rPr>
              <a:t>100</a:t>
            </a:r>
            <a:r>
              <a:rPr sz="2100" spc="5" dirty="0">
                <a:latin typeface="Verdana"/>
                <a:cs typeface="Verdana"/>
              </a:rPr>
              <a:t> </a:t>
            </a:r>
            <a:r>
              <a:rPr sz="2100" spc="-5" dirty="0">
                <a:latin typeface="Verdana"/>
                <a:cs typeface="Verdana"/>
              </a:rPr>
              <a:t>broken-widget </a:t>
            </a:r>
            <a:r>
              <a:rPr sz="2100" spc="-685" dirty="0">
                <a:latin typeface="Verdana"/>
                <a:cs typeface="Verdana"/>
              </a:rPr>
              <a:t> </a:t>
            </a:r>
            <a:r>
              <a:rPr sz="2100" spc="-5" dirty="0">
                <a:latin typeface="Verdana"/>
                <a:cs typeface="Verdana"/>
              </a:rPr>
              <a:t>repair times</a:t>
            </a:r>
            <a:r>
              <a:rPr sz="2100" dirty="0">
                <a:latin typeface="Verdana"/>
                <a:cs typeface="Verdana"/>
              </a:rPr>
              <a:t> are:</a:t>
            </a:r>
            <a:endParaRPr sz="2100">
              <a:latin typeface="Verdana"/>
              <a:cs typeface="Verdan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016056" y="3242975"/>
            <a:ext cx="62865" cy="69215"/>
            <a:chOff x="7016055" y="3242971"/>
            <a:chExt cx="62865" cy="69215"/>
          </a:xfrm>
        </p:grpSpPr>
        <p:sp>
          <p:nvSpPr>
            <p:cNvPr id="5" name="object 5"/>
            <p:cNvSpPr/>
            <p:nvPr/>
          </p:nvSpPr>
          <p:spPr>
            <a:xfrm>
              <a:off x="7016055" y="3242971"/>
              <a:ext cx="62865" cy="12700"/>
            </a:xfrm>
            <a:custGeom>
              <a:avLst/>
              <a:gdLst/>
              <a:ahLst/>
              <a:cxnLst/>
              <a:rect l="l" t="t" r="r" b="b"/>
              <a:pathLst>
                <a:path w="62865" h="12700">
                  <a:moveTo>
                    <a:pt x="0" y="12452"/>
                  </a:moveTo>
                  <a:lnTo>
                    <a:pt x="62676" y="12452"/>
                  </a:lnTo>
                  <a:lnTo>
                    <a:pt x="62676" y="0"/>
                  </a:lnTo>
                  <a:lnTo>
                    <a:pt x="0" y="0"/>
                  </a:lnTo>
                  <a:lnTo>
                    <a:pt x="0" y="12452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016056" y="3249198"/>
              <a:ext cx="62865" cy="12700"/>
            </a:xfrm>
            <a:custGeom>
              <a:avLst/>
              <a:gdLst/>
              <a:ahLst/>
              <a:cxnLst/>
              <a:rect l="l" t="t" r="r" b="b"/>
              <a:pathLst>
                <a:path w="62865" h="12700">
                  <a:moveTo>
                    <a:pt x="62676" y="0"/>
                  </a:moveTo>
                  <a:lnTo>
                    <a:pt x="0" y="0"/>
                  </a:lnTo>
                  <a:lnTo>
                    <a:pt x="0" y="12452"/>
                  </a:lnTo>
                  <a:lnTo>
                    <a:pt x="62676" y="12452"/>
                  </a:lnTo>
                  <a:lnTo>
                    <a:pt x="62676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016055" y="3255424"/>
              <a:ext cx="50165" cy="12700"/>
            </a:xfrm>
            <a:custGeom>
              <a:avLst/>
              <a:gdLst/>
              <a:ahLst/>
              <a:cxnLst/>
              <a:rect l="l" t="t" r="r" b="b"/>
              <a:pathLst>
                <a:path w="50165" h="12700">
                  <a:moveTo>
                    <a:pt x="0" y="12452"/>
                  </a:moveTo>
                  <a:lnTo>
                    <a:pt x="50141" y="12452"/>
                  </a:lnTo>
                  <a:lnTo>
                    <a:pt x="50141" y="0"/>
                  </a:lnTo>
                  <a:lnTo>
                    <a:pt x="0" y="0"/>
                  </a:lnTo>
                  <a:lnTo>
                    <a:pt x="0" y="12452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016056" y="3261650"/>
              <a:ext cx="50165" cy="12700"/>
            </a:xfrm>
            <a:custGeom>
              <a:avLst/>
              <a:gdLst/>
              <a:ahLst/>
              <a:cxnLst/>
              <a:rect l="l" t="t" r="r" b="b"/>
              <a:pathLst>
                <a:path w="50165" h="12700">
                  <a:moveTo>
                    <a:pt x="50141" y="0"/>
                  </a:moveTo>
                  <a:lnTo>
                    <a:pt x="0" y="0"/>
                  </a:lnTo>
                  <a:lnTo>
                    <a:pt x="0" y="12452"/>
                  </a:lnTo>
                  <a:lnTo>
                    <a:pt x="50141" y="12452"/>
                  </a:lnTo>
                  <a:lnTo>
                    <a:pt x="50141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016055" y="3267876"/>
              <a:ext cx="38100" cy="12700"/>
            </a:xfrm>
            <a:custGeom>
              <a:avLst/>
              <a:gdLst/>
              <a:ahLst/>
              <a:cxnLst/>
              <a:rect l="l" t="t" r="r" b="b"/>
              <a:pathLst>
                <a:path w="38100" h="12700">
                  <a:moveTo>
                    <a:pt x="0" y="12452"/>
                  </a:moveTo>
                  <a:lnTo>
                    <a:pt x="37606" y="12452"/>
                  </a:lnTo>
                  <a:lnTo>
                    <a:pt x="37606" y="0"/>
                  </a:lnTo>
                  <a:lnTo>
                    <a:pt x="0" y="0"/>
                  </a:lnTo>
                  <a:lnTo>
                    <a:pt x="0" y="12452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016056" y="3274103"/>
              <a:ext cx="38100" cy="13335"/>
            </a:xfrm>
            <a:custGeom>
              <a:avLst/>
              <a:gdLst/>
              <a:ahLst/>
              <a:cxnLst/>
              <a:rect l="l" t="t" r="r" b="b"/>
              <a:pathLst>
                <a:path w="38100" h="13335">
                  <a:moveTo>
                    <a:pt x="37606" y="0"/>
                  </a:moveTo>
                  <a:lnTo>
                    <a:pt x="0" y="0"/>
                  </a:lnTo>
                  <a:lnTo>
                    <a:pt x="0" y="12867"/>
                  </a:lnTo>
                  <a:lnTo>
                    <a:pt x="37606" y="12867"/>
                  </a:lnTo>
                  <a:lnTo>
                    <a:pt x="37606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016055" y="3280744"/>
              <a:ext cx="25400" cy="12700"/>
            </a:xfrm>
            <a:custGeom>
              <a:avLst/>
              <a:gdLst/>
              <a:ahLst/>
              <a:cxnLst/>
              <a:rect l="l" t="t" r="r" b="b"/>
              <a:pathLst>
                <a:path w="25400" h="12700">
                  <a:moveTo>
                    <a:pt x="0" y="12452"/>
                  </a:moveTo>
                  <a:lnTo>
                    <a:pt x="25070" y="12452"/>
                  </a:lnTo>
                  <a:lnTo>
                    <a:pt x="25070" y="0"/>
                  </a:lnTo>
                  <a:lnTo>
                    <a:pt x="0" y="0"/>
                  </a:lnTo>
                  <a:lnTo>
                    <a:pt x="0" y="12452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016056" y="3286970"/>
              <a:ext cx="25400" cy="12700"/>
            </a:xfrm>
            <a:custGeom>
              <a:avLst/>
              <a:gdLst/>
              <a:ahLst/>
              <a:cxnLst/>
              <a:rect l="l" t="t" r="r" b="b"/>
              <a:pathLst>
                <a:path w="25400" h="12700">
                  <a:moveTo>
                    <a:pt x="25070" y="0"/>
                  </a:moveTo>
                  <a:lnTo>
                    <a:pt x="0" y="0"/>
                  </a:lnTo>
                  <a:lnTo>
                    <a:pt x="0" y="12452"/>
                  </a:lnTo>
                  <a:lnTo>
                    <a:pt x="25070" y="12452"/>
                  </a:lnTo>
                  <a:lnTo>
                    <a:pt x="25070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016055" y="3293196"/>
              <a:ext cx="12700" cy="12700"/>
            </a:xfrm>
            <a:custGeom>
              <a:avLst/>
              <a:gdLst/>
              <a:ahLst/>
              <a:cxnLst/>
              <a:rect l="l" t="t" r="r" b="b"/>
              <a:pathLst>
                <a:path w="12700" h="12700">
                  <a:moveTo>
                    <a:pt x="0" y="12452"/>
                  </a:moveTo>
                  <a:lnTo>
                    <a:pt x="12535" y="12452"/>
                  </a:lnTo>
                  <a:lnTo>
                    <a:pt x="12535" y="0"/>
                  </a:lnTo>
                  <a:lnTo>
                    <a:pt x="0" y="0"/>
                  </a:lnTo>
                  <a:lnTo>
                    <a:pt x="0" y="12452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016056" y="3299423"/>
              <a:ext cx="12700" cy="12700"/>
            </a:xfrm>
            <a:custGeom>
              <a:avLst/>
              <a:gdLst/>
              <a:ahLst/>
              <a:cxnLst/>
              <a:rect l="l" t="t" r="r" b="b"/>
              <a:pathLst>
                <a:path w="12700" h="12700">
                  <a:moveTo>
                    <a:pt x="12535" y="0"/>
                  </a:moveTo>
                  <a:lnTo>
                    <a:pt x="0" y="0"/>
                  </a:lnTo>
                  <a:lnTo>
                    <a:pt x="0" y="12452"/>
                  </a:lnTo>
                  <a:lnTo>
                    <a:pt x="12535" y="12452"/>
                  </a:lnTo>
                  <a:lnTo>
                    <a:pt x="12535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2768574" y="2143013"/>
          <a:ext cx="5058407" cy="133863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69289"/>
                <a:gridCol w="438150"/>
                <a:gridCol w="967740"/>
                <a:gridCol w="967740"/>
                <a:gridCol w="1206499"/>
                <a:gridCol w="808989"/>
              </a:tblGrid>
              <a:tr h="449324">
                <a:tc gridSpan="2">
                  <a:txBody>
                    <a:bodyPr/>
                    <a:lstStyle/>
                    <a:p>
                      <a:pPr marL="244475">
                        <a:lnSpc>
                          <a:spcPts val="1490"/>
                        </a:lnSpc>
                      </a:pPr>
                      <a:r>
                        <a:rPr sz="1200" b="1" i="1" spc="-10" dirty="0">
                          <a:latin typeface="Arial"/>
                          <a:cs typeface="Arial"/>
                        </a:rPr>
                        <a:t>Interval</a:t>
                      </a:r>
                      <a:endParaRPr sz="1200">
                        <a:latin typeface="Arial"/>
                        <a:cs typeface="Arial"/>
                      </a:endParaRPr>
                    </a:p>
                    <a:p>
                      <a:pPr marL="25781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200" b="1" i="1" spc="-10" dirty="0">
                          <a:latin typeface="Arial"/>
                          <a:cs typeface="Arial"/>
                        </a:rPr>
                        <a:t>(Hours)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41910">
                        <a:lnSpc>
                          <a:spcPct val="100000"/>
                        </a:lnSpc>
                      </a:pPr>
                      <a:r>
                        <a:rPr sz="1200" b="1" i="1" spc="10" dirty="0">
                          <a:latin typeface="Arial"/>
                          <a:cs typeface="Arial"/>
                        </a:rPr>
                        <a:t>Frequency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4610" algn="ctr">
                        <a:lnSpc>
                          <a:spcPts val="1490"/>
                        </a:lnSpc>
                      </a:pPr>
                      <a:r>
                        <a:rPr sz="1200" b="1" i="1" spc="5" dirty="0">
                          <a:latin typeface="Arial"/>
                          <a:cs typeface="Arial"/>
                        </a:rPr>
                        <a:t>Relative</a:t>
                      </a:r>
                      <a:endParaRPr sz="1200">
                        <a:latin typeface="Arial"/>
                        <a:cs typeface="Arial"/>
                      </a:endParaRPr>
                    </a:p>
                    <a:p>
                      <a:pPr marR="53340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200" b="1" i="1" spc="10" dirty="0">
                          <a:latin typeface="Arial"/>
                          <a:cs typeface="Arial"/>
                        </a:rPr>
                        <a:t>Frequency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9539">
                        <a:lnSpc>
                          <a:spcPts val="1490"/>
                        </a:lnSpc>
                      </a:pPr>
                      <a:r>
                        <a:rPr sz="1200" b="1" i="1" spc="20" dirty="0">
                          <a:latin typeface="Arial"/>
                          <a:cs typeface="Arial"/>
                        </a:rPr>
                        <a:t>Cumulative</a:t>
                      </a:r>
                      <a:endParaRPr sz="1200">
                        <a:latin typeface="Arial"/>
                        <a:cs typeface="Arial"/>
                      </a:endParaRPr>
                    </a:p>
                    <a:p>
                      <a:pPr marL="4191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200" b="1" i="1" dirty="0">
                          <a:latin typeface="Arial"/>
                          <a:cs typeface="Arial"/>
                        </a:rPr>
                        <a:t>F</a:t>
                      </a:r>
                      <a:r>
                        <a:rPr sz="1200" b="1" i="1" spc="-15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200" b="1" i="1" spc="-3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200" b="1" i="1" dirty="0">
                          <a:latin typeface="Arial"/>
                          <a:cs typeface="Arial"/>
                        </a:rPr>
                        <a:t>qu</a:t>
                      </a:r>
                      <a:r>
                        <a:rPr sz="1200" b="1" i="1" spc="-2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200" b="1" i="1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200" b="1" i="1" spc="-30" dirty="0">
                          <a:latin typeface="Arial"/>
                          <a:cs typeface="Arial"/>
                        </a:rPr>
                        <a:t>cy</a:t>
                      </a:r>
                      <a:r>
                        <a:rPr sz="1200" b="1" i="1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1200" b="1" i="1" spc="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i="1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1200" b="1" i="1" spc="-1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b="1" i="1" baseline="-12345" dirty="0">
                          <a:latin typeface="Arial"/>
                          <a:cs typeface="Arial"/>
                        </a:rPr>
                        <a:t>i</a:t>
                      </a:r>
                      <a:endParaRPr sz="1300" baseline="-12345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41910">
                        <a:lnSpc>
                          <a:spcPct val="100000"/>
                        </a:lnSpc>
                      </a:pPr>
                      <a:r>
                        <a:rPr sz="1200" b="1" i="1" spc="25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200" b="1" i="1" spc="3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200" b="1" i="1" dirty="0">
                          <a:latin typeface="Arial"/>
                          <a:cs typeface="Arial"/>
                        </a:rPr>
                        <a:t>op</a:t>
                      </a:r>
                      <a:r>
                        <a:rPr sz="1200" b="1" i="1" spc="-2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200" b="1" i="1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1200" b="1" i="1" spc="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i="1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200" b="1" i="1" spc="-1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b="1" i="1" baseline="-12345" dirty="0">
                          <a:latin typeface="Arial"/>
                          <a:cs typeface="Arial"/>
                        </a:rPr>
                        <a:t>i</a:t>
                      </a:r>
                      <a:endParaRPr sz="1300" baseline="-12345">
                        <a:latin typeface="Arial"/>
                        <a:cs typeface="Arial"/>
                      </a:endParaRPr>
                    </a:p>
                  </a:txBody>
                  <a:tcPr marL="0" marR="0" marT="5715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10615">
                <a:tc>
                  <a:txBody>
                    <a:bodyPr/>
                    <a:lstStyle/>
                    <a:p>
                      <a:pPr marR="19685" algn="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200" spc="15" dirty="0">
                          <a:latin typeface="Arial MT"/>
                          <a:cs typeface="Arial MT"/>
                        </a:rPr>
                        <a:t>0.25</a:t>
                      </a:r>
                      <a:r>
                        <a:rPr sz="12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25" dirty="0">
                          <a:latin typeface="Arial MT"/>
                          <a:cs typeface="Arial MT"/>
                        </a:rPr>
                        <a:t>≤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20" dirty="0">
                          <a:latin typeface="Arial MT"/>
                          <a:cs typeface="Arial MT"/>
                        </a:rPr>
                        <a:t>x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127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200" spc="25" dirty="0">
                          <a:latin typeface="Arial MT"/>
                          <a:cs typeface="Arial MT"/>
                        </a:rPr>
                        <a:t>≤</a:t>
                      </a:r>
                      <a:r>
                        <a:rPr sz="12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20" dirty="0">
                          <a:latin typeface="Arial MT"/>
                          <a:cs typeface="Arial MT"/>
                        </a:rPr>
                        <a:t>0.5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1270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37465" algn="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200" spc="-5" dirty="0">
                          <a:latin typeface="Arial MT"/>
                          <a:cs typeface="Arial MT"/>
                        </a:rPr>
                        <a:t>31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1270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37465" algn="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200" spc="5" dirty="0">
                          <a:latin typeface="Arial MT"/>
                          <a:cs typeface="Arial MT"/>
                        </a:rPr>
                        <a:t>0.31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1270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37465" algn="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200" spc="5" dirty="0">
                          <a:latin typeface="Arial MT"/>
                          <a:cs typeface="Arial MT"/>
                        </a:rPr>
                        <a:t>0.31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1270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16510" algn="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200" spc="5" dirty="0">
                          <a:latin typeface="Arial MT"/>
                          <a:cs typeface="Arial MT"/>
                        </a:rPr>
                        <a:t>0.81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1270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213558">
                <a:tc>
                  <a:txBody>
                    <a:bodyPr/>
                    <a:lstStyle/>
                    <a:p>
                      <a:pPr marR="19685" algn="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200" spc="20" dirty="0">
                          <a:latin typeface="Arial MT"/>
                          <a:cs typeface="Arial MT"/>
                        </a:rPr>
                        <a:t>0.5</a:t>
                      </a:r>
                      <a:r>
                        <a:rPr sz="12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25" dirty="0">
                          <a:latin typeface="Arial MT"/>
                          <a:cs typeface="Arial MT"/>
                        </a:rPr>
                        <a:t>≤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20" dirty="0">
                          <a:latin typeface="Arial MT"/>
                          <a:cs typeface="Arial MT"/>
                        </a:rPr>
                        <a:t>x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4445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200" spc="25" dirty="0">
                          <a:latin typeface="Arial MT"/>
                          <a:cs typeface="Arial MT"/>
                        </a:rPr>
                        <a:t>≤</a:t>
                      </a:r>
                      <a:r>
                        <a:rPr sz="12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20" dirty="0">
                          <a:latin typeface="Arial MT"/>
                          <a:cs typeface="Arial MT"/>
                        </a:rPr>
                        <a:t>1.0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4445" marB="0"/>
                </a:tc>
                <a:tc>
                  <a:txBody>
                    <a:bodyPr/>
                    <a:lstStyle/>
                    <a:p>
                      <a:pPr marR="37465" algn="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200" spc="-5" dirty="0">
                          <a:latin typeface="Arial MT"/>
                          <a:cs typeface="Arial MT"/>
                        </a:rPr>
                        <a:t>10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4445" marB="0"/>
                </a:tc>
                <a:tc>
                  <a:txBody>
                    <a:bodyPr/>
                    <a:lstStyle/>
                    <a:p>
                      <a:pPr marR="37465" algn="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200" spc="5" dirty="0">
                          <a:latin typeface="Arial MT"/>
                          <a:cs typeface="Arial MT"/>
                        </a:rPr>
                        <a:t>0.10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4445" marB="0"/>
                </a:tc>
                <a:tc>
                  <a:txBody>
                    <a:bodyPr/>
                    <a:lstStyle/>
                    <a:p>
                      <a:pPr marR="37465" algn="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200" spc="5" dirty="0">
                          <a:latin typeface="Arial MT"/>
                          <a:cs typeface="Arial MT"/>
                        </a:rPr>
                        <a:t>0.41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4445" marB="0"/>
                </a:tc>
                <a:tc>
                  <a:txBody>
                    <a:bodyPr/>
                    <a:lstStyle/>
                    <a:p>
                      <a:pPr marR="16510" algn="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200" spc="5" dirty="0">
                          <a:latin typeface="Arial MT"/>
                          <a:cs typeface="Arial MT"/>
                        </a:rPr>
                        <a:t>5.00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4445" marB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26218">
                <a:tc>
                  <a:txBody>
                    <a:bodyPr/>
                    <a:lstStyle/>
                    <a:p>
                      <a:pPr marR="19685" algn="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200" spc="20" dirty="0">
                          <a:latin typeface="Arial MT"/>
                          <a:cs typeface="Arial MT"/>
                        </a:rPr>
                        <a:t>1.0</a:t>
                      </a:r>
                      <a:r>
                        <a:rPr sz="12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25" dirty="0">
                          <a:latin typeface="Arial MT"/>
                          <a:cs typeface="Arial MT"/>
                        </a:rPr>
                        <a:t>≤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20" dirty="0">
                          <a:latin typeface="Arial MT"/>
                          <a:cs typeface="Arial MT"/>
                        </a:rPr>
                        <a:t>x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4445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200" spc="25" dirty="0">
                          <a:latin typeface="Arial MT"/>
                          <a:cs typeface="Arial MT"/>
                        </a:rPr>
                        <a:t>≤</a:t>
                      </a:r>
                      <a:r>
                        <a:rPr sz="12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20" dirty="0">
                          <a:latin typeface="Arial MT"/>
                          <a:cs typeface="Arial MT"/>
                        </a:rPr>
                        <a:t>1.5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4445" marB="0"/>
                </a:tc>
                <a:tc>
                  <a:txBody>
                    <a:bodyPr/>
                    <a:lstStyle/>
                    <a:p>
                      <a:pPr marR="37465" algn="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200" spc="-5" dirty="0">
                          <a:latin typeface="Arial MT"/>
                          <a:cs typeface="Arial MT"/>
                        </a:rPr>
                        <a:t>25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4445" marB="0"/>
                </a:tc>
                <a:tc>
                  <a:txBody>
                    <a:bodyPr/>
                    <a:lstStyle/>
                    <a:p>
                      <a:pPr marR="37465" algn="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200" spc="5" dirty="0">
                          <a:latin typeface="Arial MT"/>
                          <a:cs typeface="Arial MT"/>
                        </a:rPr>
                        <a:t>0.25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4445" marB="0"/>
                </a:tc>
                <a:tc>
                  <a:txBody>
                    <a:bodyPr/>
                    <a:lstStyle/>
                    <a:p>
                      <a:pPr marR="37465" algn="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200" spc="5" dirty="0">
                          <a:latin typeface="Arial MT"/>
                          <a:cs typeface="Arial MT"/>
                        </a:rPr>
                        <a:t>0.66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4445" marB="0"/>
                </a:tc>
                <a:tc>
                  <a:txBody>
                    <a:bodyPr/>
                    <a:lstStyle/>
                    <a:p>
                      <a:pPr marR="16510" algn="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200" spc="5" dirty="0">
                          <a:latin typeface="Arial MT"/>
                          <a:cs typeface="Arial MT"/>
                        </a:rPr>
                        <a:t>2.00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4445" marB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38916">
                <a:tc>
                  <a:txBody>
                    <a:bodyPr/>
                    <a:lstStyle/>
                    <a:p>
                      <a:pPr marR="19685" algn="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200" spc="20" dirty="0">
                          <a:latin typeface="Arial MT"/>
                          <a:cs typeface="Arial MT"/>
                        </a:rPr>
                        <a:t>1.5</a:t>
                      </a:r>
                      <a:r>
                        <a:rPr sz="12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25" dirty="0">
                          <a:latin typeface="Arial MT"/>
                          <a:cs typeface="Arial MT"/>
                        </a:rPr>
                        <a:t>≤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20" dirty="0">
                          <a:latin typeface="Arial MT"/>
                          <a:cs typeface="Arial MT"/>
                        </a:rPr>
                        <a:t>x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000000"/>
                      </a:solidFill>
                      <a:prstDash val="solid"/>
                    </a:lnL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200" spc="25" dirty="0">
                          <a:latin typeface="Arial MT"/>
                          <a:cs typeface="Arial MT"/>
                        </a:rPr>
                        <a:t>≤</a:t>
                      </a:r>
                      <a:r>
                        <a:rPr sz="12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20" dirty="0">
                          <a:latin typeface="Arial MT"/>
                          <a:cs typeface="Arial MT"/>
                        </a:rPr>
                        <a:t>2.0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17145" marB="0"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7465" algn="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200" spc="-5" dirty="0">
                          <a:latin typeface="Arial MT"/>
                          <a:cs typeface="Arial MT"/>
                        </a:rPr>
                        <a:t>34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17145" marB="0"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7465" algn="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200" spc="5" dirty="0">
                          <a:latin typeface="Arial MT"/>
                          <a:cs typeface="Arial MT"/>
                        </a:rPr>
                        <a:t>0.34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17145" marB="0"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7465" algn="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200" spc="5" dirty="0">
                          <a:latin typeface="Arial MT"/>
                          <a:cs typeface="Arial MT"/>
                        </a:rPr>
                        <a:t>1.00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17145" marB="0"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6510" algn="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200" spc="5" dirty="0">
                          <a:latin typeface="Arial MT"/>
                          <a:cs typeface="Arial MT"/>
                        </a:rPr>
                        <a:t>1.47</a:t>
                      </a:r>
                      <a:endParaRPr sz="1200" dirty="0">
                        <a:latin typeface="Arial MT"/>
                        <a:cs typeface="Arial MT"/>
                      </a:endParaRPr>
                    </a:p>
                  </a:txBody>
                  <a:tcPr marL="0" marR="0" marT="17145" marB="0">
                    <a:lnR w="28575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pSp>
        <p:nvGrpSpPr>
          <p:cNvPr id="16" name="object 16"/>
          <p:cNvGrpSpPr/>
          <p:nvPr/>
        </p:nvGrpSpPr>
        <p:grpSpPr>
          <a:xfrm>
            <a:off x="2139925" y="3789252"/>
            <a:ext cx="6445885" cy="2846705"/>
            <a:chOff x="2139920" y="3789248"/>
            <a:chExt cx="6445885" cy="2846705"/>
          </a:xfrm>
        </p:grpSpPr>
        <p:pic>
          <p:nvPicPr>
            <p:cNvPr id="17" name="object 1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133102" y="3789248"/>
              <a:ext cx="3452674" cy="2846385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2144683" y="4267084"/>
              <a:ext cx="3059430" cy="1599565"/>
            </a:xfrm>
            <a:custGeom>
              <a:avLst/>
              <a:gdLst/>
              <a:ahLst/>
              <a:cxnLst/>
              <a:rect l="l" t="t" r="r" b="b"/>
              <a:pathLst>
                <a:path w="3059429" h="1599564">
                  <a:moveTo>
                    <a:pt x="2095647" y="0"/>
                  </a:moveTo>
                  <a:lnTo>
                    <a:pt x="266552" y="0"/>
                  </a:lnTo>
                  <a:lnTo>
                    <a:pt x="218639" y="4294"/>
                  </a:lnTo>
                  <a:lnTo>
                    <a:pt x="173543" y="16676"/>
                  </a:lnTo>
                  <a:lnTo>
                    <a:pt x="132018" y="36392"/>
                  </a:lnTo>
                  <a:lnTo>
                    <a:pt x="94816" y="62689"/>
                  </a:lnTo>
                  <a:lnTo>
                    <a:pt x="62689" y="94816"/>
                  </a:lnTo>
                  <a:lnTo>
                    <a:pt x="36392" y="132018"/>
                  </a:lnTo>
                  <a:lnTo>
                    <a:pt x="16676" y="173543"/>
                  </a:lnTo>
                  <a:lnTo>
                    <a:pt x="4294" y="218639"/>
                  </a:lnTo>
                  <a:lnTo>
                    <a:pt x="0" y="266547"/>
                  </a:lnTo>
                  <a:lnTo>
                    <a:pt x="0" y="1332730"/>
                  </a:lnTo>
                  <a:lnTo>
                    <a:pt x="4294" y="1380643"/>
                  </a:lnTo>
                  <a:lnTo>
                    <a:pt x="16676" y="1425738"/>
                  </a:lnTo>
                  <a:lnTo>
                    <a:pt x="36392" y="1467263"/>
                  </a:lnTo>
                  <a:lnTo>
                    <a:pt x="62689" y="1504465"/>
                  </a:lnTo>
                  <a:lnTo>
                    <a:pt x="94816" y="1536592"/>
                  </a:lnTo>
                  <a:lnTo>
                    <a:pt x="132018" y="1562889"/>
                  </a:lnTo>
                  <a:lnTo>
                    <a:pt x="173543" y="1582605"/>
                  </a:lnTo>
                  <a:lnTo>
                    <a:pt x="218639" y="1594987"/>
                  </a:lnTo>
                  <a:lnTo>
                    <a:pt x="266552" y="1599281"/>
                  </a:lnTo>
                  <a:lnTo>
                    <a:pt x="2095647" y="1599281"/>
                  </a:lnTo>
                  <a:lnTo>
                    <a:pt x="2143560" y="1594987"/>
                  </a:lnTo>
                  <a:lnTo>
                    <a:pt x="2188656" y="1582605"/>
                  </a:lnTo>
                  <a:lnTo>
                    <a:pt x="2230181" y="1562889"/>
                  </a:lnTo>
                  <a:lnTo>
                    <a:pt x="2267383" y="1536592"/>
                  </a:lnTo>
                  <a:lnTo>
                    <a:pt x="2299510" y="1504465"/>
                  </a:lnTo>
                  <a:lnTo>
                    <a:pt x="2325807" y="1467263"/>
                  </a:lnTo>
                  <a:lnTo>
                    <a:pt x="2345523" y="1425738"/>
                  </a:lnTo>
                  <a:lnTo>
                    <a:pt x="2357905" y="1380643"/>
                  </a:lnTo>
                  <a:lnTo>
                    <a:pt x="2362200" y="1332730"/>
                  </a:lnTo>
                  <a:lnTo>
                    <a:pt x="2362200" y="666367"/>
                  </a:lnTo>
                  <a:lnTo>
                    <a:pt x="2861131" y="266552"/>
                  </a:lnTo>
                  <a:lnTo>
                    <a:pt x="2362199" y="266547"/>
                  </a:lnTo>
                  <a:lnTo>
                    <a:pt x="2357905" y="218639"/>
                  </a:lnTo>
                  <a:lnTo>
                    <a:pt x="2345523" y="173543"/>
                  </a:lnTo>
                  <a:lnTo>
                    <a:pt x="2325807" y="132018"/>
                  </a:lnTo>
                  <a:lnTo>
                    <a:pt x="2299510" y="94816"/>
                  </a:lnTo>
                  <a:lnTo>
                    <a:pt x="2267383" y="62689"/>
                  </a:lnTo>
                  <a:lnTo>
                    <a:pt x="2230181" y="36392"/>
                  </a:lnTo>
                  <a:lnTo>
                    <a:pt x="2188656" y="16676"/>
                  </a:lnTo>
                  <a:lnTo>
                    <a:pt x="2143560" y="4294"/>
                  </a:lnTo>
                  <a:lnTo>
                    <a:pt x="2095647" y="0"/>
                  </a:lnTo>
                  <a:close/>
                </a:path>
                <a:path w="3059429" h="1599564">
                  <a:moveTo>
                    <a:pt x="3059049" y="107952"/>
                  </a:moveTo>
                  <a:lnTo>
                    <a:pt x="2362200" y="266552"/>
                  </a:lnTo>
                  <a:lnTo>
                    <a:pt x="2861137" y="266547"/>
                  </a:lnTo>
                  <a:lnTo>
                    <a:pt x="3059049" y="107952"/>
                  </a:lnTo>
                  <a:close/>
                </a:path>
              </a:pathLst>
            </a:custGeom>
            <a:solidFill>
              <a:srgbClr val="FFFE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144683" y="4267084"/>
              <a:ext cx="3059430" cy="1599565"/>
            </a:xfrm>
            <a:custGeom>
              <a:avLst/>
              <a:gdLst/>
              <a:ahLst/>
              <a:cxnLst/>
              <a:rect l="l" t="t" r="r" b="b"/>
              <a:pathLst>
                <a:path w="3059429" h="1599564">
                  <a:moveTo>
                    <a:pt x="266551" y="1599281"/>
                  </a:moveTo>
                  <a:lnTo>
                    <a:pt x="218638" y="1594987"/>
                  </a:lnTo>
                  <a:lnTo>
                    <a:pt x="173543" y="1582605"/>
                  </a:lnTo>
                  <a:lnTo>
                    <a:pt x="132018" y="1562889"/>
                  </a:lnTo>
                  <a:lnTo>
                    <a:pt x="94815" y="1536591"/>
                  </a:lnTo>
                  <a:lnTo>
                    <a:pt x="62689" y="1504465"/>
                  </a:lnTo>
                  <a:lnTo>
                    <a:pt x="36392" y="1467263"/>
                  </a:lnTo>
                  <a:lnTo>
                    <a:pt x="16676" y="1425738"/>
                  </a:lnTo>
                  <a:lnTo>
                    <a:pt x="4294" y="1380642"/>
                  </a:lnTo>
                  <a:lnTo>
                    <a:pt x="0" y="1332729"/>
                  </a:lnTo>
                  <a:lnTo>
                    <a:pt x="0" y="666367"/>
                  </a:lnTo>
                  <a:lnTo>
                    <a:pt x="0" y="266546"/>
                  </a:lnTo>
                  <a:lnTo>
                    <a:pt x="4294" y="218638"/>
                  </a:lnTo>
                  <a:lnTo>
                    <a:pt x="16676" y="173543"/>
                  </a:lnTo>
                  <a:lnTo>
                    <a:pt x="36392" y="132017"/>
                  </a:lnTo>
                  <a:lnTo>
                    <a:pt x="62689" y="94815"/>
                  </a:lnTo>
                  <a:lnTo>
                    <a:pt x="94815" y="62689"/>
                  </a:lnTo>
                  <a:lnTo>
                    <a:pt x="132018" y="36392"/>
                  </a:lnTo>
                  <a:lnTo>
                    <a:pt x="173543" y="16676"/>
                  </a:lnTo>
                  <a:lnTo>
                    <a:pt x="218638" y="4294"/>
                  </a:lnTo>
                  <a:lnTo>
                    <a:pt x="266551" y="0"/>
                  </a:lnTo>
                  <a:lnTo>
                    <a:pt x="1377949" y="0"/>
                  </a:lnTo>
                  <a:lnTo>
                    <a:pt x="1968499" y="0"/>
                  </a:lnTo>
                  <a:lnTo>
                    <a:pt x="2095647" y="0"/>
                  </a:lnTo>
                  <a:lnTo>
                    <a:pt x="2143560" y="4294"/>
                  </a:lnTo>
                  <a:lnTo>
                    <a:pt x="2188655" y="16676"/>
                  </a:lnTo>
                  <a:lnTo>
                    <a:pt x="2230181" y="36392"/>
                  </a:lnTo>
                  <a:lnTo>
                    <a:pt x="2267383" y="62689"/>
                  </a:lnTo>
                  <a:lnTo>
                    <a:pt x="2299509" y="94815"/>
                  </a:lnTo>
                  <a:lnTo>
                    <a:pt x="2325807" y="132017"/>
                  </a:lnTo>
                  <a:lnTo>
                    <a:pt x="2345523" y="173543"/>
                  </a:lnTo>
                  <a:lnTo>
                    <a:pt x="2357904" y="218638"/>
                  </a:lnTo>
                  <a:lnTo>
                    <a:pt x="2362199" y="266551"/>
                  </a:lnTo>
                  <a:lnTo>
                    <a:pt x="3059048" y="107951"/>
                  </a:lnTo>
                  <a:lnTo>
                    <a:pt x="2362199" y="666367"/>
                  </a:lnTo>
                  <a:lnTo>
                    <a:pt x="2362199" y="1332729"/>
                  </a:lnTo>
                  <a:lnTo>
                    <a:pt x="2357904" y="1380642"/>
                  </a:lnTo>
                  <a:lnTo>
                    <a:pt x="2345523" y="1425738"/>
                  </a:lnTo>
                  <a:lnTo>
                    <a:pt x="2325807" y="1467263"/>
                  </a:lnTo>
                  <a:lnTo>
                    <a:pt x="2299509" y="1504465"/>
                  </a:lnTo>
                  <a:lnTo>
                    <a:pt x="2267383" y="1536591"/>
                  </a:lnTo>
                  <a:lnTo>
                    <a:pt x="2230181" y="1562889"/>
                  </a:lnTo>
                  <a:lnTo>
                    <a:pt x="2188655" y="1582605"/>
                  </a:lnTo>
                  <a:lnTo>
                    <a:pt x="2143560" y="1594987"/>
                  </a:lnTo>
                  <a:lnTo>
                    <a:pt x="2095647" y="1599281"/>
                  </a:lnTo>
                  <a:lnTo>
                    <a:pt x="1968499" y="1599281"/>
                  </a:lnTo>
                  <a:lnTo>
                    <a:pt x="1377949" y="1599281"/>
                  </a:lnTo>
                  <a:lnTo>
                    <a:pt x="266551" y="1599281"/>
                  </a:lnTo>
                  <a:close/>
                </a:path>
              </a:pathLst>
            </a:custGeom>
            <a:ln w="9524">
              <a:solidFill>
                <a:srgbClr val="9292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2217674" y="4307265"/>
            <a:ext cx="1946910" cy="1508760"/>
          </a:xfrm>
          <a:prstGeom prst="rect">
            <a:avLst/>
          </a:prstGeom>
        </p:spPr>
        <p:txBody>
          <a:bodyPr vert="horz" wrap="square" lIns="0" tIns="12695" rIns="0" bIns="0" rtlCol="0">
            <a:spAutoFit/>
          </a:bodyPr>
          <a:lstStyle/>
          <a:p>
            <a:pPr marL="50780"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Consider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i="1" spc="5" dirty="0">
                <a:latin typeface="Times New Roman"/>
                <a:cs typeface="Times New Roman"/>
              </a:rPr>
              <a:t>R</a:t>
            </a:r>
            <a:r>
              <a:rPr sz="1400" spc="7" baseline="-21604" dirty="0">
                <a:latin typeface="Times New Roman"/>
                <a:cs typeface="Times New Roman"/>
              </a:rPr>
              <a:t>1</a:t>
            </a:r>
            <a:r>
              <a:rPr sz="1400" spc="165" baseline="-21604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=</a:t>
            </a:r>
            <a:r>
              <a:rPr sz="1400" spc="-21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0.83</a:t>
            </a:r>
            <a:r>
              <a:rPr sz="1400" spc="-5" dirty="0">
                <a:latin typeface="Arial MT"/>
                <a:cs typeface="Arial MT"/>
              </a:rPr>
              <a:t>:</a:t>
            </a:r>
            <a:endParaRPr sz="1400" dirty="0">
              <a:latin typeface="Arial MT"/>
              <a:cs typeface="Arial MT"/>
            </a:endParaRPr>
          </a:p>
          <a:p>
            <a:pPr marL="50780">
              <a:spcBef>
                <a:spcPts val="1619"/>
              </a:spcBef>
            </a:pPr>
            <a:r>
              <a:rPr sz="1400" i="1" spc="5" dirty="0">
                <a:latin typeface="Times New Roman"/>
                <a:cs typeface="Times New Roman"/>
              </a:rPr>
              <a:t>c</a:t>
            </a:r>
            <a:r>
              <a:rPr sz="1400" spc="7" baseline="-21604" dirty="0">
                <a:latin typeface="Times New Roman"/>
                <a:cs typeface="Times New Roman"/>
              </a:rPr>
              <a:t>3</a:t>
            </a:r>
            <a:r>
              <a:rPr sz="1400" spc="172" baseline="-21604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=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0.66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&lt;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i="1" spc="5" dirty="0">
                <a:latin typeface="Times New Roman"/>
                <a:cs typeface="Times New Roman"/>
              </a:rPr>
              <a:t>R</a:t>
            </a:r>
            <a:r>
              <a:rPr sz="1400" spc="7" baseline="-21604" dirty="0">
                <a:latin typeface="Times New Roman"/>
                <a:cs typeface="Times New Roman"/>
              </a:rPr>
              <a:t>1</a:t>
            </a:r>
            <a:r>
              <a:rPr sz="1400" spc="172" baseline="-21604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&lt;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i="1" spc="5" dirty="0">
                <a:latin typeface="Times New Roman"/>
                <a:cs typeface="Times New Roman"/>
              </a:rPr>
              <a:t>c</a:t>
            </a:r>
            <a:r>
              <a:rPr sz="1400" spc="7" baseline="-21604" dirty="0">
                <a:latin typeface="Times New Roman"/>
                <a:cs typeface="Times New Roman"/>
              </a:rPr>
              <a:t>4</a:t>
            </a:r>
            <a:r>
              <a:rPr sz="1400" spc="172" baseline="-21604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=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1.00</a:t>
            </a:r>
          </a:p>
          <a:p>
            <a:pPr>
              <a:lnSpc>
                <a:spcPct val="100000"/>
              </a:lnSpc>
            </a:pPr>
            <a:endParaRPr dirty="0">
              <a:latin typeface="Times New Roman"/>
              <a:cs typeface="Times New Roman"/>
            </a:endParaRPr>
          </a:p>
          <a:p>
            <a:pPr marR="97753" algn="r">
              <a:lnSpc>
                <a:spcPts val="1513"/>
              </a:lnSpc>
            </a:pPr>
            <a:r>
              <a:rPr sz="2100" i="1" spc="7" baseline="13888" dirty="0">
                <a:latin typeface="Times New Roman"/>
                <a:cs typeface="Times New Roman"/>
              </a:rPr>
              <a:t>X</a:t>
            </a:r>
            <a:r>
              <a:rPr sz="900" spc="5" dirty="0">
                <a:latin typeface="Times New Roman"/>
                <a:cs typeface="Times New Roman"/>
              </a:rPr>
              <a:t>1</a:t>
            </a:r>
            <a:r>
              <a:rPr sz="900" spc="114" dirty="0">
                <a:latin typeface="Times New Roman"/>
                <a:cs typeface="Times New Roman"/>
              </a:rPr>
              <a:t> </a:t>
            </a:r>
            <a:r>
              <a:rPr sz="2100" baseline="13888" dirty="0">
                <a:latin typeface="Times New Roman"/>
                <a:cs typeface="Times New Roman"/>
              </a:rPr>
              <a:t>=</a:t>
            </a:r>
            <a:r>
              <a:rPr sz="2100" spc="-15" baseline="13888" dirty="0">
                <a:latin typeface="Times New Roman"/>
                <a:cs typeface="Times New Roman"/>
              </a:rPr>
              <a:t> </a:t>
            </a:r>
            <a:r>
              <a:rPr sz="2100" i="1" spc="15" baseline="13888" dirty="0">
                <a:latin typeface="Times New Roman"/>
                <a:cs typeface="Times New Roman"/>
              </a:rPr>
              <a:t>x</a:t>
            </a:r>
            <a:r>
              <a:rPr sz="900" spc="10" dirty="0">
                <a:latin typeface="Times New Roman"/>
                <a:cs typeface="Times New Roman"/>
              </a:rPr>
              <a:t>(4-1)</a:t>
            </a:r>
            <a:r>
              <a:rPr sz="900" spc="120" dirty="0">
                <a:latin typeface="Times New Roman"/>
                <a:cs typeface="Times New Roman"/>
              </a:rPr>
              <a:t> </a:t>
            </a:r>
            <a:r>
              <a:rPr sz="2100" baseline="13888" dirty="0">
                <a:latin typeface="Times New Roman"/>
                <a:cs typeface="Times New Roman"/>
              </a:rPr>
              <a:t>+</a:t>
            </a:r>
            <a:r>
              <a:rPr sz="2100" spc="-15" baseline="13888" dirty="0">
                <a:latin typeface="Times New Roman"/>
                <a:cs typeface="Times New Roman"/>
              </a:rPr>
              <a:t> </a:t>
            </a:r>
            <a:r>
              <a:rPr sz="2100" i="1" spc="7" baseline="13888" dirty="0">
                <a:latin typeface="Times New Roman"/>
                <a:cs typeface="Times New Roman"/>
              </a:rPr>
              <a:t>a</a:t>
            </a:r>
            <a:r>
              <a:rPr sz="900" spc="5" dirty="0">
                <a:latin typeface="Times New Roman"/>
                <a:cs typeface="Times New Roman"/>
              </a:rPr>
              <a:t>4</a:t>
            </a:r>
            <a:r>
              <a:rPr sz="2100" spc="7" baseline="13888" dirty="0">
                <a:latin typeface="Times New Roman"/>
                <a:cs typeface="Times New Roman"/>
              </a:rPr>
              <a:t>(</a:t>
            </a:r>
            <a:r>
              <a:rPr sz="2100" i="1" spc="7" baseline="13888" dirty="0">
                <a:latin typeface="Times New Roman"/>
                <a:cs typeface="Times New Roman"/>
              </a:rPr>
              <a:t>R</a:t>
            </a:r>
            <a:r>
              <a:rPr sz="900" spc="5" dirty="0">
                <a:latin typeface="Times New Roman"/>
                <a:cs typeface="Times New Roman"/>
              </a:rPr>
              <a:t>1</a:t>
            </a:r>
            <a:r>
              <a:rPr sz="900" spc="120" dirty="0">
                <a:latin typeface="Times New Roman"/>
                <a:cs typeface="Times New Roman"/>
              </a:rPr>
              <a:t> </a:t>
            </a:r>
            <a:r>
              <a:rPr sz="2100" baseline="13888" dirty="0">
                <a:latin typeface="Times New Roman"/>
                <a:cs typeface="Times New Roman"/>
              </a:rPr>
              <a:t>–</a:t>
            </a:r>
            <a:r>
              <a:rPr sz="2100" spc="-15" baseline="13888" dirty="0">
                <a:latin typeface="Times New Roman"/>
                <a:cs typeface="Times New Roman"/>
              </a:rPr>
              <a:t> </a:t>
            </a:r>
            <a:r>
              <a:rPr sz="2100" i="1" spc="7" baseline="13888" dirty="0">
                <a:latin typeface="Times New Roman"/>
                <a:cs typeface="Times New Roman"/>
              </a:rPr>
              <a:t>c</a:t>
            </a:r>
            <a:r>
              <a:rPr sz="900" spc="5" dirty="0">
                <a:latin typeface="Times New Roman"/>
                <a:cs typeface="Times New Roman"/>
              </a:rPr>
              <a:t>(4-1)</a:t>
            </a:r>
            <a:r>
              <a:rPr sz="2100" spc="7" baseline="13888" dirty="0">
                <a:latin typeface="Times New Roman"/>
                <a:cs typeface="Times New Roman"/>
              </a:rPr>
              <a:t>)</a:t>
            </a:r>
            <a:endParaRPr sz="2100" baseline="13888" dirty="0">
              <a:latin typeface="Times New Roman"/>
              <a:cs typeface="Times New Roman"/>
            </a:endParaRPr>
          </a:p>
          <a:p>
            <a:pPr marR="43164" algn="r">
              <a:lnSpc>
                <a:spcPts val="1475"/>
              </a:lnSpc>
            </a:pPr>
            <a:r>
              <a:rPr sz="1400" dirty="0">
                <a:latin typeface="Times New Roman"/>
                <a:cs typeface="Times New Roman"/>
              </a:rPr>
              <a:t>=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1.5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+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1.47(0.83-0.66)</a:t>
            </a:r>
          </a:p>
          <a:p>
            <a:pPr marL="228510">
              <a:lnSpc>
                <a:spcPts val="1639"/>
              </a:lnSpc>
            </a:pPr>
            <a:r>
              <a:rPr sz="1400" dirty="0">
                <a:latin typeface="Times New Roman"/>
                <a:cs typeface="Times New Roman"/>
              </a:rPr>
              <a:t>=</a:t>
            </a:r>
            <a:r>
              <a:rPr sz="1400" spc="-44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1.75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60782" y="1873249"/>
            <a:ext cx="7353881" cy="4762387"/>
          </a:xfrm>
          <a:prstGeom prst="rect">
            <a:avLst/>
          </a:prstGeom>
        </p:spPr>
      </p:pic>
      <p:sp>
        <p:nvSpPr>
          <p:cNvPr id="8" name="object 20"/>
          <p:cNvSpPr txBox="1"/>
          <p:nvPr/>
        </p:nvSpPr>
        <p:spPr>
          <a:xfrm>
            <a:off x="448310" y="1644650"/>
            <a:ext cx="1946910" cy="1508760"/>
          </a:xfrm>
          <a:prstGeom prst="rect">
            <a:avLst/>
          </a:prstGeom>
        </p:spPr>
        <p:txBody>
          <a:bodyPr vert="horz" wrap="square" lIns="0" tIns="12695" rIns="0" bIns="0" rtlCol="0">
            <a:spAutoFit/>
          </a:bodyPr>
          <a:lstStyle/>
          <a:p>
            <a:pPr marL="50780"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Consider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i="1" spc="5" dirty="0">
                <a:latin typeface="Times New Roman"/>
                <a:cs typeface="Times New Roman"/>
              </a:rPr>
              <a:t>R</a:t>
            </a:r>
            <a:r>
              <a:rPr sz="1400" spc="7" baseline="-21604" dirty="0">
                <a:latin typeface="Times New Roman"/>
                <a:cs typeface="Times New Roman"/>
              </a:rPr>
              <a:t>1</a:t>
            </a:r>
            <a:r>
              <a:rPr sz="1400" spc="165" baseline="-21604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=</a:t>
            </a:r>
            <a:r>
              <a:rPr sz="1400" spc="-21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0.83</a:t>
            </a:r>
            <a:r>
              <a:rPr sz="1400" spc="-5" dirty="0">
                <a:latin typeface="Arial MT"/>
                <a:cs typeface="Arial MT"/>
              </a:rPr>
              <a:t>:</a:t>
            </a:r>
            <a:endParaRPr sz="1400" dirty="0">
              <a:latin typeface="Arial MT"/>
              <a:cs typeface="Arial MT"/>
            </a:endParaRPr>
          </a:p>
          <a:p>
            <a:pPr marL="50780">
              <a:spcBef>
                <a:spcPts val="1619"/>
              </a:spcBef>
            </a:pPr>
            <a:r>
              <a:rPr sz="1400" i="1" spc="5" dirty="0">
                <a:latin typeface="Times New Roman"/>
                <a:cs typeface="Times New Roman"/>
              </a:rPr>
              <a:t>c</a:t>
            </a:r>
            <a:r>
              <a:rPr sz="1400" spc="7" baseline="-21604" dirty="0">
                <a:latin typeface="Times New Roman"/>
                <a:cs typeface="Times New Roman"/>
              </a:rPr>
              <a:t>3</a:t>
            </a:r>
            <a:r>
              <a:rPr sz="1400" spc="172" baseline="-21604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=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0.66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&lt;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i="1" spc="5" dirty="0">
                <a:latin typeface="Times New Roman"/>
                <a:cs typeface="Times New Roman"/>
              </a:rPr>
              <a:t>R</a:t>
            </a:r>
            <a:r>
              <a:rPr sz="1400" spc="7" baseline="-21604" dirty="0">
                <a:latin typeface="Times New Roman"/>
                <a:cs typeface="Times New Roman"/>
              </a:rPr>
              <a:t>1</a:t>
            </a:r>
            <a:r>
              <a:rPr sz="1400" spc="172" baseline="-21604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&lt;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i="1" spc="5" dirty="0">
                <a:latin typeface="Times New Roman"/>
                <a:cs typeface="Times New Roman"/>
              </a:rPr>
              <a:t>c</a:t>
            </a:r>
            <a:r>
              <a:rPr sz="1400" spc="7" baseline="-21604" dirty="0">
                <a:latin typeface="Times New Roman"/>
                <a:cs typeface="Times New Roman"/>
              </a:rPr>
              <a:t>4</a:t>
            </a:r>
            <a:r>
              <a:rPr sz="1400" spc="172" baseline="-21604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=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1.00</a:t>
            </a:r>
          </a:p>
          <a:p>
            <a:pPr>
              <a:lnSpc>
                <a:spcPct val="100000"/>
              </a:lnSpc>
            </a:pPr>
            <a:endParaRPr dirty="0">
              <a:latin typeface="Times New Roman"/>
              <a:cs typeface="Times New Roman"/>
            </a:endParaRPr>
          </a:p>
          <a:p>
            <a:pPr marR="97753" algn="r">
              <a:lnSpc>
                <a:spcPts val="1513"/>
              </a:lnSpc>
            </a:pPr>
            <a:r>
              <a:rPr sz="2100" i="1" spc="7" baseline="13888" dirty="0">
                <a:latin typeface="Times New Roman"/>
                <a:cs typeface="Times New Roman"/>
              </a:rPr>
              <a:t>X</a:t>
            </a:r>
            <a:r>
              <a:rPr sz="900" spc="5" dirty="0">
                <a:latin typeface="Times New Roman"/>
                <a:cs typeface="Times New Roman"/>
              </a:rPr>
              <a:t>1</a:t>
            </a:r>
            <a:r>
              <a:rPr sz="900" spc="114" dirty="0">
                <a:latin typeface="Times New Roman"/>
                <a:cs typeface="Times New Roman"/>
              </a:rPr>
              <a:t> </a:t>
            </a:r>
            <a:r>
              <a:rPr sz="2100" baseline="13888" dirty="0">
                <a:latin typeface="Times New Roman"/>
                <a:cs typeface="Times New Roman"/>
              </a:rPr>
              <a:t>=</a:t>
            </a:r>
            <a:r>
              <a:rPr sz="2100" spc="-15" baseline="13888" dirty="0">
                <a:latin typeface="Times New Roman"/>
                <a:cs typeface="Times New Roman"/>
              </a:rPr>
              <a:t> </a:t>
            </a:r>
            <a:r>
              <a:rPr sz="2100" i="1" spc="15" baseline="13888" dirty="0">
                <a:latin typeface="Times New Roman"/>
                <a:cs typeface="Times New Roman"/>
              </a:rPr>
              <a:t>x</a:t>
            </a:r>
            <a:r>
              <a:rPr sz="900" spc="10" dirty="0">
                <a:latin typeface="Times New Roman"/>
                <a:cs typeface="Times New Roman"/>
              </a:rPr>
              <a:t>(4-1)</a:t>
            </a:r>
            <a:r>
              <a:rPr sz="900" spc="120" dirty="0">
                <a:latin typeface="Times New Roman"/>
                <a:cs typeface="Times New Roman"/>
              </a:rPr>
              <a:t> </a:t>
            </a:r>
            <a:r>
              <a:rPr sz="2100" baseline="13888" dirty="0">
                <a:latin typeface="Times New Roman"/>
                <a:cs typeface="Times New Roman"/>
              </a:rPr>
              <a:t>+</a:t>
            </a:r>
            <a:r>
              <a:rPr sz="2100" spc="-15" baseline="13888" dirty="0">
                <a:latin typeface="Times New Roman"/>
                <a:cs typeface="Times New Roman"/>
              </a:rPr>
              <a:t> </a:t>
            </a:r>
            <a:r>
              <a:rPr sz="2100" i="1" spc="7" baseline="13888" dirty="0">
                <a:latin typeface="Times New Roman"/>
                <a:cs typeface="Times New Roman"/>
              </a:rPr>
              <a:t>a</a:t>
            </a:r>
            <a:r>
              <a:rPr sz="900" spc="5" dirty="0">
                <a:latin typeface="Times New Roman"/>
                <a:cs typeface="Times New Roman"/>
              </a:rPr>
              <a:t>4</a:t>
            </a:r>
            <a:r>
              <a:rPr sz="2100" spc="7" baseline="13888" dirty="0">
                <a:latin typeface="Times New Roman"/>
                <a:cs typeface="Times New Roman"/>
              </a:rPr>
              <a:t>(</a:t>
            </a:r>
            <a:r>
              <a:rPr sz="2100" i="1" spc="7" baseline="13888" dirty="0">
                <a:latin typeface="Times New Roman"/>
                <a:cs typeface="Times New Roman"/>
              </a:rPr>
              <a:t>R</a:t>
            </a:r>
            <a:r>
              <a:rPr sz="900" spc="5" dirty="0">
                <a:latin typeface="Times New Roman"/>
                <a:cs typeface="Times New Roman"/>
              </a:rPr>
              <a:t>1</a:t>
            </a:r>
            <a:r>
              <a:rPr sz="900" spc="120" dirty="0">
                <a:latin typeface="Times New Roman"/>
                <a:cs typeface="Times New Roman"/>
              </a:rPr>
              <a:t> </a:t>
            </a:r>
            <a:r>
              <a:rPr sz="2100" baseline="13888" dirty="0">
                <a:latin typeface="Times New Roman"/>
                <a:cs typeface="Times New Roman"/>
              </a:rPr>
              <a:t>–</a:t>
            </a:r>
            <a:r>
              <a:rPr sz="2100" spc="-15" baseline="13888" dirty="0">
                <a:latin typeface="Times New Roman"/>
                <a:cs typeface="Times New Roman"/>
              </a:rPr>
              <a:t> </a:t>
            </a:r>
            <a:r>
              <a:rPr sz="2100" i="1" spc="7" baseline="13888" dirty="0">
                <a:latin typeface="Times New Roman"/>
                <a:cs typeface="Times New Roman"/>
              </a:rPr>
              <a:t>c</a:t>
            </a:r>
            <a:r>
              <a:rPr sz="900" spc="5" dirty="0">
                <a:latin typeface="Times New Roman"/>
                <a:cs typeface="Times New Roman"/>
              </a:rPr>
              <a:t>(4-1)</a:t>
            </a:r>
            <a:r>
              <a:rPr sz="2100" spc="7" baseline="13888" dirty="0">
                <a:latin typeface="Times New Roman"/>
                <a:cs typeface="Times New Roman"/>
              </a:rPr>
              <a:t>)</a:t>
            </a:r>
            <a:endParaRPr sz="2100" baseline="13888" dirty="0">
              <a:latin typeface="Times New Roman"/>
              <a:cs typeface="Times New Roman"/>
            </a:endParaRPr>
          </a:p>
          <a:p>
            <a:pPr marR="43164" algn="r">
              <a:lnSpc>
                <a:spcPts val="1475"/>
              </a:lnSpc>
            </a:pPr>
            <a:r>
              <a:rPr sz="1400" dirty="0">
                <a:latin typeface="Times New Roman"/>
                <a:cs typeface="Times New Roman"/>
              </a:rPr>
              <a:t>=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1.5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+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1.47(0.83-0.66)</a:t>
            </a:r>
          </a:p>
          <a:p>
            <a:pPr marL="228510">
              <a:lnSpc>
                <a:spcPts val="1639"/>
              </a:lnSpc>
            </a:pPr>
            <a:r>
              <a:rPr sz="1400" dirty="0">
                <a:latin typeface="Times New Roman"/>
                <a:cs typeface="Times New Roman"/>
              </a:rPr>
              <a:t>=</a:t>
            </a:r>
            <a:r>
              <a:rPr sz="1400" spc="-44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1.75</a:t>
            </a:r>
          </a:p>
        </p:txBody>
      </p:sp>
    </p:spTree>
    <p:extLst>
      <p:ext uri="{BB962C8B-B14F-4D97-AF65-F5344CB8AC3E}">
        <p14:creationId xmlns:p14="http://schemas.microsoft.com/office/powerpoint/2010/main" val="6131532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31212" y="272303"/>
            <a:ext cx="8354088" cy="879721"/>
          </a:xfrm>
          <a:prstGeom prst="rect">
            <a:avLst/>
          </a:prstGeom>
        </p:spPr>
        <p:txBody>
          <a:bodyPr vert="horz" wrap="square" lIns="0" tIns="33007" rIns="0" bIns="0" rtlCol="0">
            <a:spAutoFit/>
          </a:bodyPr>
          <a:lstStyle/>
          <a:p>
            <a:pPr marL="12695" marR="5077">
              <a:lnSpc>
                <a:spcPts val="3299"/>
              </a:lnSpc>
              <a:spcBef>
                <a:spcPts val="260"/>
              </a:spcBef>
            </a:pPr>
            <a:r>
              <a:rPr spc="-5" dirty="0"/>
              <a:t>Inverse-transform Technique: </a:t>
            </a:r>
            <a:r>
              <a:rPr dirty="0"/>
              <a:t> </a:t>
            </a:r>
            <a:r>
              <a:rPr spc="-5" dirty="0"/>
              <a:t>Empirical</a:t>
            </a:r>
            <a:r>
              <a:rPr dirty="0"/>
              <a:t> </a:t>
            </a:r>
            <a:r>
              <a:rPr spc="-5" dirty="0"/>
              <a:t>Continuous</a:t>
            </a:r>
            <a:r>
              <a:rPr dirty="0"/>
              <a:t> </a:t>
            </a:r>
            <a:r>
              <a:rPr spc="-5" dirty="0"/>
              <a:t>Distributions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31211" y="1301762"/>
            <a:ext cx="8082915" cy="4410538"/>
          </a:xfrm>
          <a:prstGeom prst="rect">
            <a:avLst/>
          </a:prstGeom>
        </p:spPr>
        <p:txBody>
          <a:bodyPr vert="horz" wrap="square" lIns="0" tIns="73632" rIns="0" bIns="0" rtlCol="0">
            <a:spAutoFit/>
          </a:bodyPr>
          <a:lstStyle/>
          <a:p>
            <a:pPr marL="355462" indent="-342768">
              <a:spcBef>
                <a:spcPts val="580"/>
              </a:spcBef>
              <a:buClr>
                <a:srgbClr val="003366"/>
              </a:buClr>
              <a:buSzPct val="118181"/>
              <a:buChar char="•"/>
              <a:tabLst>
                <a:tab pos="355462" algn="l"/>
              </a:tabLst>
            </a:pPr>
            <a:r>
              <a:rPr sz="2200" spc="-5" dirty="0">
                <a:latin typeface="Verdana"/>
                <a:cs typeface="Verdana"/>
              </a:rPr>
              <a:t>Problems</a:t>
            </a:r>
            <a:r>
              <a:rPr sz="2200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with empirical</a:t>
            </a:r>
            <a:r>
              <a:rPr sz="2200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distributions</a:t>
            </a:r>
            <a:endParaRPr sz="2200">
              <a:latin typeface="Verdana"/>
              <a:cs typeface="Verdana"/>
            </a:endParaRPr>
          </a:p>
          <a:p>
            <a:pPr marL="549062" lvl="1" indent="-180904">
              <a:spcBef>
                <a:spcPts val="440"/>
              </a:spcBef>
              <a:buClr>
                <a:srgbClr val="003366"/>
              </a:buClr>
              <a:buChar char="•"/>
              <a:tabLst>
                <a:tab pos="549062" algn="l"/>
              </a:tabLst>
            </a:pPr>
            <a:r>
              <a:rPr sz="2100" dirty="0">
                <a:latin typeface="Verdana"/>
                <a:cs typeface="Verdana"/>
              </a:rPr>
              <a:t>The </a:t>
            </a:r>
            <a:r>
              <a:rPr sz="2100" spc="-5" dirty="0">
                <a:latin typeface="Verdana"/>
                <a:cs typeface="Verdana"/>
              </a:rPr>
              <a:t>data </a:t>
            </a:r>
            <a:r>
              <a:rPr sz="2100" dirty="0">
                <a:latin typeface="Verdana"/>
                <a:cs typeface="Verdana"/>
              </a:rPr>
              <a:t>in</a:t>
            </a:r>
            <a:r>
              <a:rPr sz="2100" spc="5" dirty="0">
                <a:latin typeface="Verdana"/>
                <a:cs typeface="Verdana"/>
              </a:rPr>
              <a:t> </a:t>
            </a:r>
            <a:r>
              <a:rPr sz="2100" spc="-5" dirty="0">
                <a:latin typeface="Verdana"/>
                <a:cs typeface="Verdana"/>
              </a:rPr>
              <a:t>the</a:t>
            </a:r>
            <a:r>
              <a:rPr sz="2100" dirty="0">
                <a:latin typeface="Verdana"/>
                <a:cs typeface="Verdana"/>
              </a:rPr>
              <a:t> </a:t>
            </a:r>
            <a:r>
              <a:rPr sz="2100" spc="-5" dirty="0">
                <a:latin typeface="Verdana"/>
                <a:cs typeface="Verdana"/>
              </a:rPr>
              <a:t>previous</a:t>
            </a:r>
            <a:r>
              <a:rPr sz="2100" spc="5" dirty="0">
                <a:latin typeface="Verdana"/>
                <a:cs typeface="Verdana"/>
              </a:rPr>
              <a:t> </a:t>
            </a:r>
            <a:r>
              <a:rPr sz="2100" spc="-5" dirty="0">
                <a:latin typeface="Verdana"/>
                <a:cs typeface="Verdana"/>
              </a:rPr>
              <a:t>example</a:t>
            </a:r>
            <a:r>
              <a:rPr sz="2100" dirty="0">
                <a:latin typeface="Verdana"/>
                <a:cs typeface="Verdana"/>
              </a:rPr>
              <a:t> is</a:t>
            </a:r>
            <a:r>
              <a:rPr sz="2100" spc="5" dirty="0">
                <a:latin typeface="Verdana"/>
                <a:cs typeface="Verdana"/>
              </a:rPr>
              <a:t> </a:t>
            </a:r>
            <a:r>
              <a:rPr sz="2100" spc="-5" dirty="0">
                <a:latin typeface="Verdana"/>
                <a:cs typeface="Verdana"/>
              </a:rPr>
              <a:t>restricted </a:t>
            </a:r>
            <a:r>
              <a:rPr sz="2100" dirty="0">
                <a:latin typeface="Verdana"/>
                <a:cs typeface="Verdana"/>
              </a:rPr>
              <a:t>in</a:t>
            </a:r>
            <a:r>
              <a:rPr sz="2100" spc="5" dirty="0">
                <a:latin typeface="Verdana"/>
                <a:cs typeface="Verdana"/>
              </a:rPr>
              <a:t> </a:t>
            </a:r>
            <a:r>
              <a:rPr sz="2100" spc="-5" dirty="0">
                <a:latin typeface="Verdana"/>
                <a:cs typeface="Verdana"/>
              </a:rPr>
              <a:t>the</a:t>
            </a:r>
            <a:r>
              <a:rPr sz="2100" dirty="0">
                <a:latin typeface="Verdana"/>
                <a:cs typeface="Verdana"/>
              </a:rPr>
              <a:t> </a:t>
            </a:r>
            <a:r>
              <a:rPr sz="2100" spc="-5" dirty="0">
                <a:latin typeface="Verdana"/>
                <a:cs typeface="Verdana"/>
              </a:rPr>
              <a:t>range</a:t>
            </a:r>
            <a:endParaRPr sz="2100">
              <a:latin typeface="Verdana"/>
              <a:cs typeface="Verdana"/>
            </a:endParaRPr>
          </a:p>
          <a:p>
            <a:pPr marL="545887">
              <a:spcBef>
                <a:spcPts val="21"/>
              </a:spcBef>
            </a:pPr>
            <a:r>
              <a:rPr sz="2100" dirty="0">
                <a:latin typeface="Times New Roman"/>
                <a:cs typeface="Times New Roman"/>
              </a:rPr>
              <a:t>0.25</a:t>
            </a:r>
            <a:r>
              <a:rPr sz="2100" spc="-21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Symbol"/>
                <a:cs typeface="Symbol"/>
              </a:rPr>
              <a:t></a:t>
            </a:r>
            <a:r>
              <a:rPr sz="2100" spc="-21" dirty="0">
                <a:latin typeface="Times New Roman"/>
                <a:cs typeface="Times New Roman"/>
              </a:rPr>
              <a:t> </a:t>
            </a:r>
            <a:r>
              <a:rPr sz="2100" i="1" dirty="0">
                <a:latin typeface="Times New Roman"/>
                <a:cs typeface="Times New Roman"/>
              </a:rPr>
              <a:t>X</a:t>
            </a:r>
            <a:r>
              <a:rPr sz="2100" i="1" spc="-21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Symbol"/>
                <a:cs typeface="Symbol"/>
              </a:rPr>
              <a:t></a:t>
            </a:r>
            <a:r>
              <a:rPr sz="2100" spc="-1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2.0</a:t>
            </a:r>
            <a:endParaRPr sz="2100">
              <a:latin typeface="Times New Roman"/>
              <a:cs typeface="Times New Roman"/>
            </a:endParaRPr>
          </a:p>
          <a:p>
            <a:pPr marL="549062" lvl="1" indent="-180904">
              <a:spcBef>
                <a:spcPts val="480"/>
              </a:spcBef>
              <a:buClr>
                <a:srgbClr val="003366"/>
              </a:buClr>
              <a:buChar char="•"/>
              <a:tabLst>
                <a:tab pos="549062" algn="l"/>
              </a:tabLst>
            </a:pPr>
            <a:r>
              <a:rPr sz="2100" dirty="0">
                <a:latin typeface="Verdana"/>
                <a:cs typeface="Verdana"/>
              </a:rPr>
              <a:t>The </a:t>
            </a:r>
            <a:r>
              <a:rPr sz="2100" spc="-5" dirty="0">
                <a:latin typeface="Verdana"/>
                <a:cs typeface="Verdana"/>
              </a:rPr>
              <a:t>underlying distribution</a:t>
            </a:r>
            <a:r>
              <a:rPr sz="2100" spc="5" dirty="0">
                <a:latin typeface="Verdana"/>
                <a:cs typeface="Verdana"/>
              </a:rPr>
              <a:t> </a:t>
            </a:r>
            <a:r>
              <a:rPr sz="2100" spc="-5" dirty="0">
                <a:latin typeface="Verdana"/>
                <a:cs typeface="Verdana"/>
              </a:rPr>
              <a:t>might </a:t>
            </a:r>
            <a:r>
              <a:rPr sz="2100" dirty="0">
                <a:latin typeface="Verdana"/>
                <a:cs typeface="Verdana"/>
              </a:rPr>
              <a:t>have a</a:t>
            </a:r>
            <a:r>
              <a:rPr sz="2100" spc="5" dirty="0">
                <a:latin typeface="Verdana"/>
                <a:cs typeface="Verdana"/>
              </a:rPr>
              <a:t> </a:t>
            </a:r>
            <a:r>
              <a:rPr sz="2100" spc="-5" dirty="0">
                <a:latin typeface="Verdana"/>
                <a:cs typeface="Verdana"/>
              </a:rPr>
              <a:t>wider</a:t>
            </a:r>
            <a:r>
              <a:rPr sz="2100" dirty="0">
                <a:latin typeface="Verdana"/>
                <a:cs typeface="Verdana"/>
              </a:rPr>
              <a:t> </a:t>
            </a:r>
            <a:r>
              <a:rPr sz="2100" spc="-5" dirty="0">
                <a:latin typeface="Verdana"/>
                <a:cs typeface="Verdana"/>
              </a:rPr>
              <a:t>range</a:t>
            </a:r>
            <a:endParaRPr sz="2100">
              <a:latin typeface="Verdana"/>
              <a:cs typeface="Verdana"/>
            </a:endParaRPr>
          </a:p>
          <a:p>
            <a:pPr marL="549062" lvl="1" indent="-180904">
              <a:spcBef>
                <a:spcPts val="499"/>
              </a:spcBef>
              <a:buClr>
                <a:srgbClr val="003366"/>
              </a:buClr>
              <a:buChar char="•"/>
              <a:tabLst>
                <a:tab pos="549062" algn="l"/>
              </a:tabLst>
            </a:pPr>
            <a:r>
              <a:rPr sz="2100" dirty="0">
                <a:latin typeface="Verdana"/>
                <a:cs typeface="Verdana"/>
              </a:rPr>
              <a:t>Thus,</a:t>
            </a:r>
            <a:r>
              <a:rPr sz="2100" spc="-10" dirty="0">
                <a:latin typeface="Verdana"/>
                <a:cs typeface="Verdana"/>
              </a:rPr>
              <a:t> </a:t>
            </a:r>
            <a:r>
              <a:rPr sz="2100" spc="-5" dirty="0">
                <a:latin typeface="Verdana"/>
                <a:cs typeface="Verdana"/>
              </a:rPr>
              <a:t>try to</a:t>
            </a:r>
            <a:r>
              <a:rPr sz="2100" spc="-10" dirty="0">
                <a:latin typeface="Verdana"/>
                <a:cs typeface="Verdana"/>
              </a:rPr>
              <a:t> </a:t>
            </a:r>
            <a:r>
              <a:rPr sz="2100" dirty="0">
                <a:latin typeface="Verdana"/>
                <a:cs typeface="Verdana"/>
              </a:rPr>
              <a:t>find</a:t>
            </a:r>
            <a:r>
              <a:rPr sz="2100" spc="-10" dirty="0">
                <a:latin typeface="Verdana"/>
                <a:cs typeface="Verdana"/>
              </a:rPr>
              <a:t> </a:t>
            </a:r>
            <a:r>
              <a:rPr sz="2100" dirty="0">
                <a:latin typeface="Verdana"/>
                <a:cs typeface="Verdana"/>
              </a:rPr>
              <a:t>a</a:t>
            </a:r>
            <a:r>
              <a:rPr sz="2100" spc="-5" dirty="0">
                <a:latin typeface="Verdana"/>
                <a:cs typeface="Verdana"/>
              </a:rPr>
              <a:t> theoretical distribution</a:t>
            </a:r>
            <a:endParaRPr sz="2100">
              <a:latin typeface="Verdana"/>
              <a:cs typeface="Verdana"/>
            </a:endParaRPr>
          </a:p>
          <a:p>
            <a:pPr lvl="1">
              <a:spcBef>
                <a:spcPts val="35"/>
              </a:spcBef>
              <a:buClr>
                <a:srgbClr val="003366"/>
              </a:buClr>
              <a:buFont typeface="Verdana"/>
              <a:buChar char="•"/>
            </a:pPr>
            <a:endParaRPr sz="2700">
              <a:latin typeface="Verdana"/>
              <a:cs typeface="Verdana"/>
            </a:endParaRPr>
          </a:p>
          <a:p>
            <a:pPr marL="355462" marR="736948" indent="-342768">
              <a:lnSpc>
                <a:spcPct val="101200"/>
              </a:lnSpc>
              <a:buClr>
                <a:srgbClr val="003366"/>
              </a:buClr>
              <a:buSzPct val="118181"/>
              <a:buChar char="•"/>
              <a:tabLst>
                <a:tab pos="355462" algn="l"/>
              </a:tabLst>
            </a:pPr>
            <a:r>
              <a:rPr sz="2200" spc="-5" dirty="0">
                <a:latin typeface="Verdana"/>
                <a:cs typeface="Verdana"/>
              </a:rPr>
              <a:t>Hints</a:t>
            </a:r>
            <a:r>
              <a:rPr sz="2200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for</a:t>
            </a:r>
            <a:r>
              <a:rPr sz="2200" spc="5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building</a:t>
            </a:r>
            <a:r>
              <a:rPr sz="2200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empirical</a:t>
            </a:r>
            <a:r>
              <a:rPr sz="2200" spc="10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distributions</a:t>
            </a:r>
            <a:r>
              <a:rPr sz="2200" spc="5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based</a:t>
            </a:r>
            <a:r>
              <a:rPr sz="2200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on </a:t>
            </a:r>
            <a:r>
              <a:rPr sz="2200" spc="-755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frequency</a:t>
            </a:r>
            <a:r>
              <a:rPr sz="2200" spc="-10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tables</a:t>
            </a:r>
            <a:endParaRPr sz="2200">
              <a:latin typeface="Verdana"/>
              <a:cs typeface="Verdana"/>
            </a:endParaRPr>
          </a:p>
          <a:p>
            <a:pPr marL="549062" lvl="1" indent="-180904">
              <a:spcBef>
                <a:spcPts val="440"/>
              </a:spcBef>
              <a:buClr>
                <a:srgbClr val="003366"/>
              </a:buClr>
              <a:buChar char="•"/>
              <a:tabLst>
                <a:tab pos="549062" algn="l"/>
              </a:tabLst>
            </a:pPr>
            <a:r>
              <a:rPr sz="2100" dirty="0">
                <a:latin typeface="Verdana"/>
                <a:cs typeface="Verdana"/>
              </a:rPr>
              <a:t>It is</a:t>
            </a:r>
            <a:r>
              <a:rPr sz="2100" spc="5" dirty="0">
                <a:latin typeface="Verdana"/>
                <a:cs typeface="Verdana"/>
              </a:rPr>
              <a:t> </a:t>
            </a:r>
            <a:r>
              <a:rPr sz="2100" spc="-5" dirty="0">
                <a:latin typeface="Verdana"/>
                <a:cs typeface="Verdana"/>
              </a:rPr>
              <a:t>recommended</a:t>
            </a:r>
            <a:r>
              <a:rPr sz="2100" dirty="0">
                <a:latin typeface="Verdana"/>
                <a:cs typeface="Verdana"/>
              </a:rPr>
              <a:t> </a:t>
            </a:r>
            <a:r>
              <a:rPr sz="2100" spc="-5" dirty="0">
                <a:latin typeface="Verdana"/>
                <a:cs typeface="Verdana"/>
              </a:rPr>
              <a:t>to</a:t>
            </a:r>
            <a:r>
              <a:rPr sz="2100" dirty="0">
                <a:latin typeface="Verdana"/>
                <a:cs typeface="Verdana"/>
              </a:rPr>
              <a:t> use </a:t>
            </a:r>
            <a:r>
              <a:rPr sz="2100" spc="-5" dirty="0">
                <a:latin typeface="Verdana"/>
                <a:cs typeface="Verdana"/>
              </a:rPr>
              <a:t>relatively</a:t>
            </a:r>
            <a:r>
              <a:rPr sz="2100" spc="5" dirty="0">
                <a:latin typeface="Verdana"/>
                <a:cs typeface="Verdana"/>
              </a:rPr>
              <a:t> </a:t>
            </a:r>
            <a:r>
              <a:rPr sz="2100" spc="-5" dirty="0">
                <a:latin typeface="Verdana"/>
                <a:cs typeface="Verdana"/>
              </a:rPr>
              <a:t>short</a:t>
            </a:r>
            <a:r>
              <a:rPr sz="2100" dirty="0">
                <a:latin typeface="Verdana"/>
                <a:cs typeface="Verdana"/>
              </a:rPr>
              <a:t> </a:t>
            </a:r>
            <a:r>
              <a:rPr sz="2100" spc="-5" dirty="0">
                <a:latin typeface="Verdana"/>
                <a:cs typeface="Verdana"/>
              </a:rPr>
              <a:t>intervals</a:t>
            </a:r>
            <a:endParaRPr sz="2100">
              <a:latin typeface="Verdana"/>
              <a:cs typeface="Verdana"/>
            </a:endParaRPr>
          </a:p>
          <a:p>
            <a:pPr marL="812485" lvl="2" indent="-266597">
              <a:spcBef>
                <a:spcPts val="455"/>
              </a:spcBef>
              <a:buClr>
                <a:srgbClr val="003366"/>
              </a:buClr>
              <a:buChar char="•"/>
              <a:tabLst>
                <a:tab pos="811848" algn="l"/>
                <a:tab pos="812485" algn="l"/>
              </a:tabLst>
            </a:pPr>
            <a:r>
              <a:rPr spc="-5" dirty="0">
                <a:latin typeface="Verdana"/>
                <a:cs typeface="Verdana"/>
              </a:rPr>
              <a:t>Number</a:t>
            </a:r>
            <a:r>
              <a:rPr spc="-10" dirty="0">
                <a:latin typeface="Verdana"/>
                <a:cs typeface="Verdana"/>
              </a:rPr>
              <a:t> </a:t>
            </a:r>
            <a:r>
              <a:rPr spc="-5" dirty="0">
                <a:latin typeface="Verdana"/>
                <a:cs typeface="Verdana"/>
              </a:rPr>
              <a:t>of</a:t>
            </a:r>
            <a:r>
              <a:rPr spc="-10" dirty="0">
                <a:latin typeface="Verdana"/>
                <a:cs typeface="Verdana"/>
              </a:rPr>
              <a:t> </a:t>
            </a:r>
            <a:r>
              <a:rPr spc="-5" dirty="0">
                <a:latin typeface="Verdana"/>
                <a:cs typeface="Verdana"/>
              </a:rPr>
              <a:t>bins</a:t>
            </a:r>
            <a:r>
              <a:rPr spc="-10" dirty="0">
                <a:latin typeface="Verdana"/>
                <a:cs typeface="Verdana"/>
              </a:rPr>
              <a:t> </a:t>
            </a:r>
            <a:r>
              <a:rPr spc="-5" dirty="0">
                <a:latin typeface="Verdana"/>
                <a:cs typeface="Verdana"/>
              </a:rPr>
              <a:t>increase</a:t>
            </a:r>
            <a:endParaRPr>
              <a:latin typeface="Verdana"/>
              <a:cs typeface="Verdana"/>
            </a:endParaRPr>
          </a:p>
          <a:p>
            <a:pPr marL="549062" lvl="1" indent="-180904">
              <a:spcBef>
                <a:spcPts val="484"/>
              </a:spcBef>
              <a:buClr>
                <a:srgbClr val="003366"/>
              </a:buClr>
              <a:buChar char="•"/>
              <a:tabLst>
                <a:tab pos="549062" algn="l"/>
              </a:tabLst>
            </a:pPr>
            <a:r>
              <a:rPr sz="2100" dirty="0">
                <a:latin typeface="Verdana"/>
                <a:cs typeface="Verdana"/>
              </a:rPr>
              <a:t>This will </a:t>
            </a:r>
            <a:r>
              <a:rPr sz="2100" spc="-5" dirty="0">
                <a:latin typeface="Verdana"/>
                <a:cs typeface="Verdana"/>
              </a:rPr>
              <a:t>result </a:t>
            </a:r>
            <a:r>
              <a:rPr sz="2100" dirty="0">
                <a:latin typeface="Verdana"/>
                <a:cs typeface="Verdana"/>
              </a:rPr>
              <a:t>in a </a:t>
            </a:r>
            <a:r>
              <a:rPr sz="2100" spc="-5" dirty="0">
                <a:latin typeface="Verdana"/>
                <a:cs typeface="Verdana"/>
              </a:rPr>
              <a:t>more</a:t>
            </a:r>
            <a:r>
              <a:rPr sz="2100" dirty="0">
                <a:latin typeface="Verdana"/>
                <a:cs typeface="Verdana"/>
              </a:rPr>
              <a:t> </a:t>
            </a:r>
            <a:r>
              <a:rPr sz="2100" spc="-5" dirty="0">
                <a:latin typeface="Verdana"/>
                <a:cs typeface="Verdana"/>
              </a:rPr>
              <a:t>accurate estimate</a:t>
            </a:r>
            <a:endParaRPr sz="210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31211" y="272303"/>
            <a:ext cx="8201688" cy="879721"/>
          </a:xfrm>
          <a:prstGeom prst="rect">
            <a:avLst/>
          </a:prstGeom>
        </p:spPr>
        <p:txBody>
          <a:bodyPr vert="horz" wrap="square" lIns="0" tIns="33007" rIns="0" bIns="0" rtlCol="0">
            <a:spAutoFit/>
          </a:bodyPr>
          <a:lstStyle/>
          <a:p>
            <a:pPr marL="12695" marR="5077">
              <a:lnSpc>
                <a:spcPts val="3299"/>
              </a:lnSpc>
              <a:spcBef>
                <a:spcPts val="260"/>
              </a:spcBef>
            </a:pPr>
            <a:r>
              <a:rPr spc="-5" dirty="0"/>
              <a:t>Inverse-transform Technique: </a:t>
            </a:r>
            <a:r>
              <a:rPr spc="-969" dirty="0"/>
              <a:t> </a:t>
            </a:r>
            <a:r>
              <a:rPr spc="-5" dirty="0"/>
              <a:t>Continuous Distributions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31212" y="1363229"/>
            <a:ext cx="8575040" cy="690880"/>
          </a:xfrm>
          <a:prstGeom prst="rect">
            <a:avLst/>
          </a:prstGeom>
        </p:spPr>
        <p:txBody>
          <a:bodyPr vert="horz" wrap="square" lIns="0" tIns="27928" rIns="0" bIns="0" rtlCol="0">
            <a:spAutoFit/>
          </a:bodyPr>
          <a:lstStyle/>
          <a:p>
            <a:pPr marL="355462" marR="5077" indent="-342768">
              <a:lnSpc>
                <a:spcPts val="2600"/>
              </a:lnSpc>
              <a:spcBef>
                <a:spcPts val="219"/>
              </a:spcBef>
              <a:buClr>
                <a:srgbClr val="003366"/>
              </a:buClr>
              <a:buSzPct val="118181"/>
              <a:buChar char="•"/>
              <a:tabLst>
                <a:tab pos="355462" algn="l"/>
              </a:tabLst>
            </a:pPr>
            <a:r>
              <a:rPr sz="2200" dirty="0">
                <a:latin typeface="Verdana"/>
                <a:cs typeface="Verdana"/>
              </a:rPr>
              <a:t>A </a:t>
            </a:r>
            <a:r>
              <a:rPr sz="2200" spc="-5" dirty="0">
                <a:latin typeface="Verdana"/>
                <a:cs typeface="Verdana"/>
              </a:rPr>
              <a:t>number</a:t>
            </a:r>
            <a:r>
              <a:rPr sz="2200" spc="5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of</a:t>
            </a:r>
            <a:r>
              <a:rPr sz="2200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continuous</a:t>
            </a:r>
            <a:r>
              <a:rPr sz="2200" spc="5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distributions</a:t>
            </a:r>
            <a:r>
              <a:rPr sz="2200" spc="5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do not</a:t>
            </a:r>
            <a:r>
              <a:rPr sz="2200" dirty="0">
                <a:latin typeface="Verdana"/>
                <a:cs typeface="Verdana"/>
              </a:rPr>
              <a:t> have</a:t>
            </a:r>
            <a:r>
              <a:rPr sz="2200" spc="5" dirty="0">
                <a:latin typeface="Verdana"/>
                <a:cs typeface="Verdana"/>
              </a:rPr>
              <a:t> </a:t>
            </a:r>
            <a:r>
              <a:rPr sz="2200" dirty="0">
                <a:latin typeface="Verdana"/>
                <a:cs typeface="Verdana"/>
              </a:rPr>
              <a:t>a </a:t>
            </a:r>
            <a:r>
              <a:rPr sz="2200" spc="-5" dirty="0">
                <a:latin typeface="Verdana"/>
                <a:cs typeface="Verdana"/>
              </a:rPr>
              <a:t>closed </a:t>
            </a:r>
            <a:r>
              <a:rPr sz="2200" spc="-755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form</a:t>
            </a:r>
            <a:r>
              <a:rPr sz="2200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expression</a:t>
            </a:r>
            <a:r>
              <a:rPr sz="2200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for</a:t>
            </a:r>
            <a:r>
              <a:rPr sz="2200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their</a:t>
            </a:r>
            <a:r>
              <a:rPr sz="2200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CDF,</a:t>
            </a:r>
            <a:r>
              <a:rPr sz="2200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e.g.</a:t>
            </a:r>
            <a:endParaRPr sz="22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86815" y="2389390"/>
            <a:ext cx="2074551" cy="1174648"/>
          </a:xfrm>
          <a:prstGeom prst="rect">
            <a:avLst/>
          </a:prstGeom>
        </p:spPr>
        <p:txBody>
          <a:bodyPr vert="horz" wrap="square" lIns="0" tIns="76168" rIns="0" bIns="0" rtlCol="0">
            <a:spAutoFit/>
          </a:bodyPr>
          <a:lstStyle/>
          <a:p>
            <a:pPr marL="193600" indent="-180904">
              <a:spcBef>
                <a:spcPts val="600"/>
              </a:spcBef>
              <a:buClr>
                <a:srgbClr val="003366"/>
              </a:buClr>
              <a:buChar char="•"/>
              <a:tabLst>
                <a:tab pos="193600" algn="l"/>
              </a:tabLst>
            </a:pPr>
            <a:r>
              <a:rPr sz="2100" spc="-5" dirty="0">
                <a:latin typeface="Verdana"/>
                <a:cs typeface="Verdana"/>
              </a:rPr>
              <a:t>Normal</a:t>
            </a:r>
            <a:endParaRPr sz="2100" dirty="0">
              <a:latin typeface="Verdana"/>
              <a:cs typeface="Verdana"/>
            </a:endParaRPr>
          </a:p>
          <a:p>
            <a:pPr marL="193600" indent="-180904">
              <a:spcBef>
                <a:spcPts val="499"/>
              </a:spcBef>
              <a:buClr>
                <a:srgbClr val="003366"/>
              </a:buClr>
              <a:buChar char="•"/>
              <a:tabLst>
                <a:tab pos="193600" algn="l"/>
              </a:tabLst>
            </a:pPr>
            <a:r>
              <a:rPr sz="2100" dirty="0">
                <a:latin typeface="Verdana"/>
                <a:cs typeface="Verdana"/>
              </a:rPr>
              <a:t>G</a:t>
            </a:r>
            <a:r>
              <a:rPr sz="2100" spc="-5" dirty="0">
                <a:latin typeface="Verdana"/>
                <a:cs typeface="Verdana"/>
              </a:rPr>
              <a:t>amm</a:t>
            </a:r>
            <a:r>
              <a:rPr sz="2100" dirty="0">
                <a:latin typeface="Verdana"/>
                <a:cs typeface="Verdana"/>
              </a:rPr>
              <a:t>a</a:t>
            </a:r>
          </a:p>
          <a:p>
            <a:pPr marL="193600" indent="-180904">
              <a:spcBef>
                <a:spcPts val="499"/>
              </a:spcBef>
              <a:buClr>
                <a:srgbClr val="003366"/>
              </a:buClr>
              <a:buChar char="•"/>
              <a:tabLst>
                <a:tab pos="193600" algn="l"/>
              </a:tabLst>
            </a:pPr>
            <a:r>
              <a:rPr sz="2100" spc="-5" dirty="0">
                <a:latin typeface="Verdana"/>
                <a:cs typeface="Verdana"/>
              </a:rPr>
              <a:t>Beta</a:t>
            </a:r>
            <a:endParaRPr sz="2100" dirty="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91266" y="3854450"/>
            <a:ext cx="7560309" cy="2600700"/>
          </a:xfrm>
          <a:prstGeom prst="rect">
            <a:avLst/>
          </a:prstGeom>
        </p:spPr>
        <p:txBody>
          <a:bodyPr vert="horz" wrap="square" lIns="0" tIns="30468" rIns="0" bIns="0" rtlCol="0">
            <a:spAutoFit/>
          </a:bodyPr>
          <a:lstStyle/>
          <a:p>
            <a:pPr marL="355462" marR="578259" indent="-342768">
              <a:lnSpc>
                <a:spcPts val="2568"/>
              </a:lnSpc>
              <a:spcBef>
                <a:spcPts val="239"/>
              </a:spcBef>
              <a:buClr>
                <a:srgbClr val="003366"/>
              </a:buClr>
              <a:buSzPct val="118181"/>
              <a:buChar char="•"/>
              <a:tabLst>
                <a:tab pos="355462" algn="l"/>
              </a:tabLst>
            </a:pPr>
            <a:r>
              <a:rPr sz="2200" dirty="0">
                <a:latin typeface="Verdana"/>
                <a:cs typeface="Verdana"/>
              </a:rPr>
              <a:t>The</a:t>
            </a:r>
            <a:r>
              <a:rPr sz="2200" spc="-5" dirty="0">
                <a:latin typeface="Verdana"/>
                <a:cs typeface="Verdana"/>
              </a:rPr>
              <a:t> presented method does</a:t>
            </a:r>
            <a:r>
              <a:rPr sz="2200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not work</a:t>
            </a:r>
            <a:r>
              <a:rPr sz="2200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for</a:t>
            </a:r>
            <a:r>
              <a:rPr sz="2200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these </a:t>
            </a:r>
            <a:r>
              <a:rPr sz="2200" spc="-760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distributions</a:t>
            </a:r>
            <a:endParaRPr sz="2200" dirty="0">
              <a:latin typeface="Verdana"/>
              <a:cs typeface="Verdana"/>
            </a:endParaRPr>
          </a:p>
          <a:p>
            <a:pPr marL="355462" indent="-342768">
              <a:spcBef>
                <a:spcPts val="520"/>
              </a:spcBef>
              <a:buClr>
                <a:srgbClr val="003366"/>
              </a:buClr>
              <a:buSzPct val="118181"/>
              <a:buChar char="•"/>
              <a:tabLst>
                <a:tab pos="355462" algn="l"/>
              </a:tabLst>
            </a:pPr>
            <a:r>
              <a:rPr sz="2200" spc="-5" dirty="0">
                <a:latin typeface="Verdana"/>
                <a:cs typeface="Verdana"/>
              </a:rPr>
              <a:t>Solution</a:t>
            </a:r>
            <a:endParaRPr sz="2200" dirty="0">
              <a:latin typeface="Verdana"/>
              <a:cs typeface="Verdana"/>
            </a:endParaRPr>
          </a:p>
          <a:p>
            <a:pPr marL="549062" lvl="1" indent="-180904">
              <a:spcBef>
                <a:spcPts val="409"/>
              </a:spcBef>
              <a:buClr>
                <a:srgbClr val="003366"/>
              </a:buClr>
              <a:buChar char="•"/>
              <a:tabLst>
                <a:tab pos="549062" algn="l"/>
              </a:tabLst>
            </a:pPr>
            <a:r>
              <a:rPr sz="2100" spc="-5" dirty="0">
                <a:latin typeface="Verdana"/>
                <a:cs typeface="Verdana"/>
              </a:rPr>
              <a:t>Approximate the</a:t>
            </a:r>
            <a:r>
              <a:rPr sz="2100" spc="5" dirty="0">
                <a:latin typeface="Verdana"/>
                <a:cs typeface="Verdana"/>
              </a:rPr>
              <a:t> </a:t>
            </a:r>
            <a:r>
              <a:rPr sz="2100" spc="-5" dirty="0">
                <a:latin typeface="Verdana"/>
                <a:cs typeface="Verdana"/>
              </a:rPr>
              <a:t>CDF</a:t>
            </a:r>
            <a:r>
              <a:rPr sz="2100" spc="5" dirty="0">
                <a:latin typeface="Verdana"/>
                <a:cs typeface="Verdana"/>
              </a:rPr>
              <a:t> </a:t>
            </a:r>
            <a:r>
              <a:rPr sz="2100" spc="-5" dirty="0">
                <a:latin typeface="Verdana"/>
                <a:cs typeface="Verdana"/>
              </a:rPr>
              <a:t>or</a:t>
            </a:r>
            <a:r>
              <a:rPr sz="2100" spc="5" dirty="0">
                <a:latin typeface="Verdana"/>
                <a:cs typeface="Verdana"/>
              </a:rPr>
              <a:t> </a:t>
            </a:r>
            <a:r>
              <a:rPr sz="2100" spc="-5" dirty="0">
                <a:latin typeface="Verdana"/>
                <a:cs typeface="Verdana"/>
              </a:rPr>
              <a:t>numerically</a:t>
            </a:r>
            <a:r>
              <a:rPr sz="2100" spc="5" dirty="0">
                <a:latin typeface="Verdana"/>
                <a:cs typeface="Verdana"/>
              </a:rPr>
              <a:t> </a:t>
            </a:r>
            <a:r>
              <a:rPr sz="2100" spc="-5" dirty="0">
                <a:latin typeface="Verdana"/>
                <a:cs typeface="Verdana"/>
              </a:rPr>
              <a:t>integrate</a:t>
            </a:r>
            <a:r>
              <a:rPr sz="2100" dirty="0">
                <a:latin typeface="Verdana"/>
                <a:cs typeface="Verdana"/>
              </a:rPr>
              <a:t> </a:t>
            </a:r>
            <a:r>
              <a:rPr sz="2100" spc="-5" dirty="0">
                <a:latin typeface="Verdana"/>
                <a:cs typeface="Verdana"/>
              </a:rPr>
              <a:t>the</a:t>
            </a:r>
            <a:r>
              <a:rPr sz="2100" spc="5" dirty="0">
                <a:latin typeface="Verdana"/>
                <a:cs typeface="Verdana"/>
              </a:rPr>
              <a:t> </a:t>
            </a:r>
            <a:r>
              <a:rPr sz="2100" spc="-5" dirty="0">
                <a:latin typeface="Verdana"/>
                <a:cs typeface="Verdana"/>
              </a:rPr>
              <a:t>CDF</a:t>
            </a:r>
            <a:endParaRPr sz="2100" dirty="0">
              <a:latin typeface="Verdana"/>
              <a:cs typeface="Verdana"/>
            </a:endParaRPr>
          </a:p>
          <a:p>
            <a:pPr marL="355462" indent="-342768">
              <a:spcBef>
                <a:spcPts val="550"/>
              </a:spcBef>
              <a:buClr>
                <a:srgbClr val="003366"/>
              </a:buClr>
              <a:buSzPct val="118181"/>
              <a:buChar char="•"/>
              <a:tabLst>
                <a:tab pos="355462" algn="l"/>
              </a:tabLst>
            </a:pPr>
            <a:r>
              <a:rPr sz="2200" spc="-5" dirty="0">
                <a:latin typeface="Verdana"/>
                <a:cs typeface="Verdana"/>
              </a:rPr>
              <a:t>Problem</a:t>
            </a:r>
            <a:endParaRPr sz="2200" dirty="0">
              <a:latin typeface="Verdana"/>
              <a:cs typeface="Verdana"/>
            </a:endParaRPr>
          </a:p>
          <a:p>
            <a:pPr marL="549062" lvl="1" indent="-180904">
              <a:spcBef>
                <a:spcPts val="509"/>
              </a:spcBef>
              <a:buClr>
                <a:srgbClr val="003366"/>
              </a:buClr>
              <a:buChar char="•"/>
              <a:tabLst>
                <a:tab pos="549062" algn="l"/>
              </a:tabLst>
            </a:pPr>
            <a:r>
              <a:rPr sz="2100" spc="-5" dirty="0">
                <a:latin typeface="Verdana"/>
                <a:cs typeface="Verdana"/>
              </a:rPr>
              <a:t>Computationally</a:t>
            </a:r>
            <a:r>
              <a:rPr sz="2100" spc="-30" dirty="0">
                <a:latin typeface="Verdana"/>
                <a:cs typeface="Verdana"/>
              </a:rPr>
              <a:t> </a:t>
            </a:r>
            <a:r>
              <a:rPr sz="2100" spc="-5" dirty="0">
                <a:latin typeface="Verdana"/>
                <a:cs typeface="Verdana"/>
              </a:rPr>
              <a:t>slow</a:t>
            </a:r>
            <a:endParaRPr sz="2100" dirty="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31212" y="272303"/>
            <a:ext cx="7820688" cy="879721"/>
          </a:xfrm>
          <a:prstGeom prst="rect">
            <a:avLst/>
          </a:prstGeom>
        </p:spPr>
        <p:txBody>
          <a:bodyPr vert="horz" wrap="square" lIns="0" tIns="33007" rIns="0" bIns="0" rtlCol="0">
            <a:spAutoFit/>
          </a:bodyPr>
          <a:lstStyle/>
          <a:p>
            <a:pPr marL="12695" marR="5077">
              <a:lnSpc>
                <a:spcPts val="3299"/>
              </a:lnSpc>
              <a:spcBef>
                <a:spcPts val="260"/>
              </a:spcBef>
            </a:pPr>
            <a:r>
              <a:rPr spc="-5" dirty="0"/>
              <a:t>Inverse-transform Technique: </a:t>
            </a:r>
            <a:r>
              <a:rPr spc="-969" dirty="0"/>
              <a:t> </a:t>
            </a:r>
            <a:r>
              <a:rPr spc="-5" dirty="0"/>
              <a:t>Discrete</a:t>
            </a:r>
            <a:r>
              <a:rPr spc="-10" dirty="0"/>
              <a:t> </a:t>
            </a:r>
            <a:r>
              <a:rPr spc="-5" dirty="0"/>
              <a:t>Distribution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31212" y="1363231"/>
            <a:ext cx="8041640" cy="2994782"/>
          </a:xfrm>
          <a:prstGeom prst="rect">
            <a:avLst/>
          </a:prstGeom>
        </p:spPr>
        <p:txBody>
          <a:bodyPr vert="horz" wrap="square" lIns="0" tIns="27928" rIns="0" bIns="0" rtlCol="0">
            <a:spAutoFit/>
          </a:bodyPr>
          <a:lstStyle/>
          <a:p>
            <a:pPr marL="355462" marR="5077" indent="-342768">
              <a:lnSpc>
                <a:spcPts val="2600"/>
              </a:lnSpc>
              <a:spcBef>
                <a:spcPts val="219"/>
              </a:spcBef>
              <a:buClr>
                <a:srgbClr val="003366"/>
              </a:buClr>
              <a:buSzPct val="118181"/>
              <a:buChar char="•"/>
              <a:tabLst>
                <a:tab pos="355462" algn="l"/>
              </a:tabLst>
            </a:pPr>
            <a:r>
              <a:rPr sz="2200" dirty="0">
                <a:latin typeface="Verdana"/>
                <a:cs typeface="Verdana"/>
              </a:rPr>
              <a:t>All </a:t>
            </a:r>
            <a:r>
              <a:rPr sz="2200" spc="-5" dirty="0">
                <a:latin typeface="Verdana"/>
                <a:cs typeface="Verdana"/>
              </a:rPr>
              <a:t>discrete</a:t>
            </a:r>
            <a:r>
              <a:rPr sz="2200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distributions</a:t>
            </a:r>
            <a:r>
              <a:rPr sz="2200" spc="5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can</a:t>
            </a:r>
            <a:r>
              <a:rPr sz="2200" spc="5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be</a:t>
            </a:r>
            <a:r>
              <a:rPr sz="2200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generated</a:t>
            </a:r>
            <a:r>
              <a:rPr sz="2200" dirty="0">
                <a:latin typeface="Verdana"/>
                <a:cs typeface="Verdana"/>
              </a:rPr>
              <a:t> via</a:t>
            </a:r>
            <a:r>
              <a:rPr sz="2200" spc="5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inverse- </a:t>
            </a:r>
            <a:r>
              <a:rPr sz="2200" spc="-755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transform technique</a:t>
            </a:r>
            <a:endParaRPr sz="2200">
              <a:latin typeface="Verdana"/>
              <a:cs typeface="Verdana"/>
            </a:endParaRPr>
          </a:p>
          <a:p>
            <a:pPr marL="355462" marR="1235229" indent="-342768">
              <a:lnSpc>
                <a:spcPct val="101200"/>
              </a:lnSpc>
              <a:spcBef>
                <a:spcPts val="375"/>
              </a:spcBef>
              <a:buClr>
                <a:srgbClr val="003366"/>
              </a:buClr>
              <a:buSzPct val="118181"/>
              <a:buChar char="•"/>
              <a:tabLst>
                <a:tab pos="355462" algn="l"/>
              </a:tabLst>
            </a:pPr>
            <a:r>
              <a:rPr sz="2200" spc="-5" dirty="0">
                <a:latin typeface="Verdana"/>
                <a:cs typeface="Verdana"/>
              </a:rPr>
              <a:t>Method:</a:t>
            </a:r>
            <a:r>
              <a:rPr sz="2200" spc="5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numerically,</a:t>
            </a:r>
            <a:r>
              <a:rPr sz="2200" spc="10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table-lookup</a:t>
            </a:r>
            <a:r>
              <a:rPr sz="2200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procedure, </a:t>
            </a:r>
            <a:r>
              <a:rPr sz="2200" spc="-755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algebraically, or</a:t>
            </a:r>
            <a:r>
              <a:rPr sz="2200" dirty="0">
                <a:latin typeface="Verdana"/>
                <a:cs typeface="Verdana"/>
              </a:rPr>
              <a:t> a </a:t>
            </a:r>
            <a:r>
              <a:rPr sz="2200" spc="-5" dirty="0">
                <a:latin typeface="Verdana"/>
                <a:cs typeface="Verdana"/>
              </a:rPr>
              <a:t>formula</a:t>
            </a:r>
            <a:endParaRPr sz="2200">
              <a:latin typeface="Verdana"/>
              <a:cs typeface="Verdana"/>
            </a:endParaRPr>
          </a:p>
          <a:p>
            <a:pPr marL="355462" indent="-342768">
              <a:spcBef>
                <a:spcPts val="489"/>
              </a:spcBef>
              <a:buClr>
                <a:srgbClr val="003366"/>
              </a:buClr>
              <a:buSzPct val="118181"/>
              <a:buChar char="•"/>
              <a:tabLst>
                <a:tab pos="355462" algn="l"/>
              </a:tabLst>
            </a:pPr>
            <a:r>
              <a:rPr sz="2200" spc="-5" dirty="0">
                <a:latin typeface="Verdana"/>
                <a:cs typeface="Verdana"/>
              </a:rPr>
              <a:t>Examples</a:t>
            </a:r>
            <a:r>
              <a:rPr sz="2200" spc="-15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of</a:t>
            </a:r>
            <a:r>
              <a:rPr sz="2200" spc="-10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application:</a:t>
            </a:r>
            <a:endParaRPr sz="2200">
              <a:latin typeface="Verdana"/>
              <a:cs typeface="Verdana"/>
            </a:endParaRPr>
          </a:p>
          <a:p>
            <a:pPr marL="549062" lvl="1" indent="-180904">
              <a:spcBef>
                <a:spcPts val="509"/>
              </a:spcBef>
              <a:buClr>
                <a:srgbClr val="003366"/>
              </a:buClr>
              <a:buChar char="•"/>
              <a:tabLst>
                <a:tab pos="549062" algn="l"/>
              </a:tabLst>
            </a:pPr>
            <a:r>
              <a:rPr sz="2100" spc="-5" dirty="0">
                <a:latin typeface="Verdana"/>
                <a:cs typeface="Verdana"/>
              </a:rPr>
              <a:t>Empirical</a:t>
            </a:r>
            <a:endParaRPr sz="2100">
              <a:latin typeface="Verdana"/>
              <a:cs typeface="Verdana"/>
            </a:endParaRPr>
          </a:p>
          <a:p>
            <a:pPr marL="549062" lvl="1" indent="-180904">
              <a:spcBef>
                <a:spcPts val="499"/>
              </a:spcBef>
              <a:buClr>
                <a:srgbClr val="003366"/>
              </a:buClr>
              <a:buChar char="•"/>
              <a:tabLst>
                <a:tab pos="549062" algn="l"/>
              </a:tabLst>
            </a:pPr>
            <a:r>
              <a:rPr sz="2100" spc="-5" dirty="0">
                <a:latin typeface="Verdana"/>
                <a:cs typeface="Verdana"/>
              </a:rPr>
              <a:t>Discrete</a:t>
            </a:r>
            <a:r>
              <a:rPr sz="2100" spc="-30" dirty="0">
                <a:latin typeface="Verdana"/>
                <a:cs typeface="Verdana"/>
              </a:rPr>
              <a:t> </a:t>
            </a:r>
            <a:r>
              <a:rPr sz="2100" spc="-5" dirty="0">
                <a:latin typeface="Verdana"/>
                <a:cs typeface="Verdana"/>
              </a:rPr>
              <a:t>uniform</a:t>
            </a:r>
            <a:endParaRPr sz="2100">
              <a:latin typeface="Verdana"/>
              <a:cs typeface="Verdana"/>
            </a:endParaRPr>
          </a:p>
          <a:p>
            <a:pPr marL="549062" lvl="1" indent="-180904">
              <a:spcBef>
                <a:spcPts val="499"/>
              </a:spcBef>
              <a:buClr>
                <a:srgbClr val="003366"/>
              </a:buClr>
              <a:buChar char="•"/>
              <a:tabLst>
                <a:tab pos="549062" algn="l"/>
              </a:tabLst>
            </a:pPr>
            <a:r>
              <a:rPr sz="2100" spc="-5" dirty="0">
                <a:latin typeface="Verdana"/>
                <a:cs typeface="Verdana"/>
              </a:rPr>
              <a:t>Geometric</a:t>
            </a:r>
            <a:endParaRPr sz="210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31212" y="272303"/>
            <a:ext cx="7515888" cy="879721"/>
          </a:xfrm>
          <a:prstGeom prst="rect">
            <a:avLst/>
          </a:prstGeom>
        </p:spPr>
        <p:txBody>
          <a:bodyPr vert="horz" wrap="square" lIns="0" tIns="33007" rIns="0" bIns="0" rtlCol="0">
            <a:spAutoFit/>
          </a:bodyPr>
          <a:lstStyle/>
          <a:p>
            <a:pPr marL="12695" marR="5077">
              <a:lnSpc>
                <a:spcPts val="3299"/>
              </a:lnSpc>
              <a:spcBef>
                <a:spcPts val="260"/>
              </a:spcBef>
            </a:pPr>
            <a:r>
              <a:rPr spc="-5" dirty="0"/>
              <a:t>Inverse-transform Technique: </a:t>
            </a:r>
            <a:r>
              <a:rPr spc="-969" dirty="0"/>
              <a:t> </a:t>
            </a:r>
            <a:r>
              <a:rPr spc="-5" dirty="0"/>
              <a:t>Discrete</a:t>
            </a:r>
            <a:r>
              <a:rPr spc="-10" dirty="0"/>
              <a:t> </a:t>
            </a:r>
            <a:r>
              <a:rPr spc="-5" dirty="0"/>
              <a:t>Distribution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31210" y="1335289"/>
            <a:ext cx="8054340" cy="990600"/>
          </a:xfrm>
          <a:prstGeom prst="rect">
            <a:avLst/>
          </a:prstGeom>
        </p:spPr>
        <p:txBody>
          <a:bodyPr vert="horz" wrap="square" lIns="0" tIns="58396" rIns="0" bIns="0" rtlCol="0">
            <a:spAutoFit/>
          </a:bodyPr>
          <a:lstStyle/>
          <a:p>
            <a:pPr marL="355462" marR="5077" indent="-342768">
              <a:lnSpc>
                <a:spcPts val="2300"/>
              </a:lnSpc>
              <a:spcBef>
                <a:spcPts val="458"/>
              </a:spcBef>
              <a:buClr>
                <a:srgbClr val="003366"/>
              </a:buClr>
              <a:buSzPct val="118181"/>
              <a:buChar char="•"/>
              <a:tabLst>
                <a:tab pos="355462" algn="l"/>
              </a:tabLst>
            </a:pPr>
            <a:r>
              <a:rPr sz="2200" spc="-5" dirty="0">
                <a:latin typeface="Verdana"/>
                <a:cs typeface="Verdana"/>
              </a:rPr>
              <a:t>Example:</a:t>
            </a:r>
            <a:r>
              <a:rPr sz="2200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Suppose the</a:t>
            </a:r>
            <a:r>
              <a:rPr sz="2200" spc="5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number</a:t>
            </a:r>
            <a:r>
              <a:rPr sz="2200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of</a:t>
            </a:r>
            <a:r>
              <a:rPr sz="2200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shipments,</a:t>
            </a:r>
            <a:r>
              <a:rPr sz="2200" spc="5" dirty="0">
                <a:latin typeface="Verdana"/>
                <a:cs typeface="Verdana"/>
              </a:rPr>
              <a:t> </a:t>
            </a:r>
            <a:r>
              <a:rPr sz="2200" i="1" dirty="0">
                <a:latin typeface="Times New Roman"/>
                <a:cs typeface="Times New Roman"/>
              </a:rPr>
              <a:t>x</a:t>
            </a:r>
            <a:r>
              <a:rPr sz="2200" dirty="0">
                <a:latin typeface="Verdana"/>
                <a:cs typeface="Verdana"/>
              </a:rPr>
              <a:t>, </a:t>
            </a:r>
            <a:r>
              <a:rPr sz="2200" spc="-5" dirty="0">
                <a:latin typeface="Verdana"/>
                <a:cs typeface="Verdana"/>
              </a:rPr>
              <a:t>on</a:t>
            </a:r>
            <a:r>
              <a:rPr sz="2200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the </a:t>
            </a:r>
            <a:r>
              <a:rPr sz="2200" spc="-755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loading</a:t>
            </a:r>
            <a:r>
              <a:rPr sz="2200" spc="-10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dock of</a:t>
            </a:r>
            <a:r>
              <a:rPr sz="2200" dirty="0">
                <a:latin typeface="Verdana"/>
                <a:cs typeface="Verdana"/>
              </a:rPr>
              <a:t> a </a:t>
            </a:r>
            <a:r>
              <a:rPr sz="2200" spc="-5" dirty="0">
                <a:latin typeface="Verdana"/>
                <a:cs typeface="Verdana"/>
              </a:rPr>
              <a:t>company</a:t>
            </a:r>
            <a:r>
              <a:rPr sz="2200" dirty="0">
                <a:latin typeface="Verdana"/>
                <a:cs typeface="Verdana"/>
              </a:rPr>
              <a:t> is </a:t>
            </a:r>
            <a:r>
              <a:rPr sz="2200" spc="-5" dirty="0">
                <a:latin typeface="Verdana"/>
                <a:cs typeface="Verdana"/>
              </a:rPr>
              <a:t>either</a:t>
            </a:r>
            <a:r>
              <a:rPr sz="2200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0,</a:t>
            </a:r>
            <a:r>
              <a:rPr sz="2200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1,</a:t>
            </a:r>
            <a:r>
              <a:rPr sz="2200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or</a:t>
            </a:r>
            <a:r>
              <a:rPr sz="2200" dirty="0">
                <a:latin typeface="Verdana"/>
                <a:cs typeface="Verdana"/>
              </a:rPr>
              <a:t> 2</a:t>
            </a:r>
            <a:endParaRPr sz="2200">
              <a:latin typeface="Verdana"/>
              <a:cs typeface="Verdana"/>
            </a:endParaRPr>
          </a:p>
          <a:p>
            <a:pPr marL="549062" lvl="1" indent="-180904">
              <a:spcBef>
                <a:spcPts val="239"/>
              </a:spcBef>
              <a:buClr>
                <a:srgbClr val="003366"/>
              </a:buClr>
              <a:buChar char="•"/>
              <a:tabLst>
                <a:tab pos="549062" algn="l"/>
              </a:tabLst>
            </a:pPr>
            <a:r>
              <a:rPr sz="2100" spc="-5" dirty="0">
                <a:latin typeface="Verdana"/>
                <a:cs typeface="Verdana"/>
              </a:rPr>
              <a:t>Data</a:t>
            </a:r>
            <a:r>
              <a:rPr sz="2100" spc="-15" dirty="0">
                <a:latin typeface="Verdana"/>
                <a:cs typeface="Verdana"/>
              </a:rPr>
              <a:t> </a:t>
            </a:r>
            <a:r>
              <a:rPr sz="2100" dirty="0">
                <a:latin typeface="Verdana"/>
                <a:cs typeface="Verdana"/>
              </a:rPr>
              <a:t>-</a:t>
            </a:r>
            <a:r>
              <a:rPr sz="2100" spc="-10" dirty="0">
                <a:latin typeface="Verdana"/>
                <a:cs typeface="Verdana"/>
              </a:rPr>
              <a:t> </a:t>
            </a:r>
            <a:r>
              <a:rPr sz="2100" spc="-5" dirty="0">
                <a:latin typeface="Verdana"/>
                <a:cs typeface="Verdana"/>
              </a:rPr>
              <a:t>Probability</a:t>
            </a:r>
            <a:r>
              <a:rPr sz="2100" spc="-10" dirty="0">
                <a:latin typeface="Verdana"/>
                <a:cs typeface="Verdana"/>
              </a:rPr>
              <a:t> </a:t>
            </a:r>
            <a:r>
              <a:rPr sz="2100" spc="-5" dirty="0">
                <a:latin typeface="Verdana"/>
                <a:cs typeface="Verdana"/>
              </a:rPr>
              <a:t>distribution:</a:t>
            </a:r>
            <a:endParaRPr sz="21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05811" y="4374146"/>
            <a:ext cx="7285990" cy="2152496"/>
          </a:xfrm>
          <a:prstGeom prst="rect">
            <a:avLst/>
          </a:prstGeom>
        </p:spPr>
        <p:txBody>
          <a:bodyPr vert="horz" wrap="square" lIns="0" tIns="41259" rIns="0" bIns="0" rtlCol="0">
            <a:spAutoFit/>
          </a:bodyPr>
          <a:lstStyle/>
          <a:p>
            <a:pPr marL="380851" marR="30468" indent="-342768">
              <a:lnSpc>
                <a:spcPts val="2470"/>
              </a:lnSpc>
              <a:spcBef>
                <a:spcPts val="325"/>
              </a:spcBef>
              <a:buClr>
                <a:srgbClr val="003366"/>
              </a:buClr>
              <a:buSzPct val="118181"/>
              <a:buChar char="•"/>
              <a:tabLst>
                <a:tab pos="380851" algn="l"/>
              </a:tabLst>
            </a:pPr>
            <a:r>
              <a:rPr sz="2200" dirty="0">
                <a:latin typeface="Verdana"/>
                <a:cs typeface="Verdana"/>
              </a:rPr>
              <a:t>The </a:t>
            </a:r>
            <a:r>
              <a:rPr sz="2200" spc="-5" dirty="0">
                <a:latin typeface="Verdana"/>
                <a:cs typeface="Verdana"/>
              </a:rPr>
              <a:t>inverse-transform</a:t>
            </a:r>
            <a:r>
              <a:rPr sz="2200" spc="5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technique</a:t>
            </a:r>
            <a:r>
              <a:rPr sz="2200" spc="5" dirty="0">
                <a:latin typeface="Verdana"/>
                <a:cs typeface="Verdana"/>
              </a:rPr>
              <a:t> </a:t>
            </a:r>
            <a:r>
              <a:rPr sz="2200" dirty="0">
                <a:latin typeface="Verdana"/>
                <a:cs typeface="Verdana"/>
              </a:rPr>
              <a:t>as </a:t>
            </a:r>
            <a:r>
              <a:rPr sz="2200" spc="-5" dirty="0">
                <a:latin typeface="Verdana"/>
                <a:cs typeface="Verdana"/>
              </a:rPr>
              <a:t>table-lookup </a:t>
            </a:r>
            <a:r>
              <a:rPr sz="2200" spc="-755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procedure</a:t>
            </a:r>
            <a:endParaRPr sz="2200">
              <a:latin typeface="Verdana"/>
              <a:cs typeface="Verdana"/>
            </a:endParaRPr>
          </a:p>
          <a:p>
            <a:pPr marL="2120074">
              <a:spcBef>
                <a:spcPts val="1359"/>
              </a:spcBef>
              <a:tabLst>
                <a:tab pos="5376993" algn="l"/>
              </a:tabLst>
            </a:pPr>
            <a:r>
              <a:rPr sz="3200" i="1" spc="65" dirty="0">
                <a:latin typeface="Times New Roman"/>
                <a:cs typeface="Times New Roman"/>
              </a:rPr>
              <a:t>F</a:t>
            </a:r>
            <a:r>
              <a:rPr sz="3200" spc="65" dirty="0">
                <a:latin typeface="Times New Roman"/>
                <a:cs typeface="Times New Roman"/>
              </a:rPr>
              <a:t>(</a:t>
            </a:r>
            <a:r>
              <a:rPr sz="3200" i="1" spc="65" dirty="0">
                <a:latin typeface="Times New Roman"/>
                <a:cs typeface="Times New Roman"/>
              </a:rPr>
              <a:t>x</a:t>
            </a:r>
            <a:r>
              <a:rPr sz="2700" i="1" spc="97" baseline="-24024" dirty="0">
                <a:latin typeface="Times New Roman"/>
                <a:cs typeface="Times New Roman"/>
              </a:rPr>
              <a:t>i</a:t>
            </a:r>
            <a:r>
              <a:rPr sz="2700" spc="97" baseline="-24024" dirty="0">
                <a:latin typeface="Symbol"/>
                <a:cs typeface="Symbol"/>
              </a:rPr>
              <a:t></a:t>
            </a:r>
            <a:r>
              <a:rPr sz="2700" spc="97" baseline="-24024" dirty="0">
                <a:latin typeface="Times New Roman"/>
                <a:cs typeface="Times New Roman"/>
              </a:rPr>
              <a:t>1</a:t>
            </a:r>
            <a:r>
              <a:rPr sz="2700" spc="-434" baseline="-24024" dirty="0">
                <a:latin typeface="Times New Roman"/>
                <a:cs typeface="Times New Roman"/>
              </a:rPr>
              <a:t> </a:t>
            </a:r>
            <a:r>
              <a:rPr sz="3200" spc="10" dirty="0">
                <a:latin typeface="Times New Roman"/>
                <a:cs typeface="Times New Roman"/>
              </a:rPr>
              <a:t>)</a:t>
            </a:r>
            <a:r>
              <a:rPr sz="3200" spc="-125" dirty="0">
                <a:latin typeface="Times New Roman"/>
                <a:cs typeface="Times New Roman"/>
              </a:rPr>
              <a:t> </a:t>
            </a:r>
            <a:r>
              <a:rPr sz="3200" spc="21" dirty="0">
                <a:latin typeface="Symbol"/>
                <a:cs typeface="Symbol"/>
              </a:rPr>
              <a:t></a:t>
            </a:r>
            <a:r>
              <a:rPr sz="3200" spc="-140" dirty="0">
                <a:latin typeface="Times New Roman"/>
                <a:cs typeface="Times New Roman"/>
              </a:rPr>
              <a:t> </a:t>
            </a:r>
            <a:r>
              <a:rPr sz="3200" i="1" spc="-86" dirty="0">
                <a:latin typeface="Times New Roman"/>
                <a:cs typeface="Times New Roman"/>
              </a:rPr>
              <a:t>r</a:t>
            </a:r>
            <a:r>
              <a:rPr sz="2700" i="1" spc="-127" baseline="-24024" dirty="0">
                <a:latin typeface="Times New Roman"/>
                <a:cs typeface="Times New Roman"/>
              </a:rPr>
              <a:t>i</a:t>
            </a:r>
            <a:r>
              <a:rPr sz="2700" spc="-127" baseline="-24024" dirty="0">
                <a:latin typeface="Symbol"/>
                <a:cs typeface="Symbol"/>
              </a:rPr>
              <a:t></a:t>
            </a:r>
            <a:r>
              <a:rPr sz="2700" spc="-127" baseline="-24024" dirty="0">
                <a:latin typeface="Times New Roman"/>
                <a:cs typeface="Times New Roman"/>
              </a:rPr>
              <a:t>1</a:t>
            </a:r>
            <a:r>
              <a:rPr sz="2700" spc="517" baseline="-24024" dirty="0">
                <a:latin typeface="Times New Roman"/>
                <a:cs typeface="Times New Roman"/>
              </a:rPr>
              <a:t> </a:t>
            </a:r>
            <a:r>
              <a:rPr sz="3200" spc="21" dirty="0">
                <a:latin typeface="Symbol"/>
                <a:cs typeface="Symbol"/>
              </a:rPr>
              <a:t></a:t>
            </a:r>
            <a:r>
              <a:rPr sz="3200" spc="-44" dirty="0">
                <a:latin typeface="Times New Roman"/>
                <a:cs typeface="Times New Roman"/>
              </a:rPr>
              <a:t> </a:t>
            </a:r>
            <a:r>
              <a:rPr sz="3200" i="1" spc="25" dirty="0">
                <a:latin typeface="Times New Roman"/>
                <a:cs typeface="Times New Roman"/>
              </a:rPr>
              <a:t>R</a:t>
            </a:r>
            <a:r>
              <a:rPr sz="3200" i="1" spc="-145" dirty="0">
                <a:latin typeface="Times New Roman"/>
                <a:cs typeface="Times New Roman"/>
              </a:rPr>
              <a:t> </a:t>
            </a:r>
            <a:r>
              <a:rPr sz="3200" spc="21" dirty="0">
                <a:latin typeface="Symbol"/>
                <a:cs typeface="Symbol"/>
              </a:rPr>
              <a:t></a:t>
            </a:r>
            <a:r>
              <a:rPr sz="3200" spc="-140" dirty="0">
                <a:latin typeface="Times New Roman"/>
                <a:cs typeface="Times New Roman"/>
              </a:rPr>
              <a:t> </a:t>
            </a:r>
            <a:r>
              <a:rPr sz="3200" i="1" spc="-165" dirty="0">
                <a:latin typeface="Times New Roman"/>
                <a:cs typeface="Times New Roman"/>
              </a:rPr>
              <a:t>r</a:t>
            </a:r>
            <a:r>
              <a:rPr sz="2700" i="1" spc="-247" baseline="-24024" dirty="0">
                <a:latin typeface="Times New Roman"/>
                <a:cs typeface="Times New Roman"/>
              </a:rPr>
              <a:t>i	</a:t>
            </a:r>
            <a:r>
              <a:rPr sz="3200" spc="21" dirty="0">
                <a:latin typeface="Symbol"/>
                <a:cs typeface="Symbol"/>
              </a:rPr>
              <a:t>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i="1" spc="100" dirty="0">
                <a:latin typeface="Times New Roman"/>
                <a:cs typeface="Times New Roman"/>
              </a:rPr>
              <a:t>F</a:t>
            </a:r>
            <a:r>
              <a:rPr sz="3200" spc="100" dirty="0">
                <a:latin typeface="Times New Roman"/>
                <a:cs typeface="Times New Roman"/>
              </a:rPr>
              <a:t>(</a:t>
            </a:r>
            <a:r>
              <a:rPr sz="3200" i="1" spc="100" dirty="0">
                <a:latin typeface="Times New Roman"/>
                <a:cs typeface="Times New Roman"/>
              </a:rPr>
              <a:t>x</a:t>
            </a:r>
            <a:r>
              <a:rPr sz="2700" i="1" spc="151" baseline="-24024" dirty="0">
                <a:latin typeface="Times New Roman"/>
                <a:cs typeface="Times New Roman"/>
              </a:rPr>
              <a:t>i</a:t>
            </a:r>
            <a:r>
              <a:rPr sz="2700" i="1" spc="-143" baseline="-24024" dirty="0">
                <a:latin typeface="Times New Roman"/>
                <a:cs typeface="Times New Roman"/>
              </a:rPr>
              <a:t> </a:t>
            </a:r>
            <a:r>
              <a:rPr sz="3200" spc="10" dirty="0">
                <a:latin typeface="Times New Roman"/>
                <a:cs typeface="Times New Roman"/>
              </a:rPr>
              <a:t>)</a:t>
            </a:r>
            <a:endParaRPr sz="3200">
              <a:latin typeface="Times New Roman"/>
              <a:cs typeface="Times New Roman"/>
            </a:endParaRPr>
          </a:p>
          <a:p>
            <a:pPr marL="574451" lvl="1" indent="-180904">
              <a:spcBef>
                <a:spcPts val="3664"/>
              </a:spcBef>
              <a:buClr>
                <a:srgbClr val="003366"/>
              </a:buClr>
              <a:buChar char="•"/>
              <a:tabLst>
                <a:tab pos="574451" algn="l"/>
              </a:tabLst>
            </a:pPr>
            <a:r>
              <a:rPr sz="2100" dirty="0">
                <a:latin typeface="Verdana"/>
                <a:cs typeface="Verdana"/>
              </a:rPr>
              <a:t>Set</a:t>
            </a:r>
            <a:r>
              <a:rPr sz="2100" spc="-30" dirty="0">
                <a:latin typeface="Verdana"/>
                <a:cs typeface="Verdana"/>
              </a:rPr>
              <a:t> </a:t>
            </a:r>
            <a:r>
              <a:rPr sz="2100" i="1" dirty="0">
                <a:latin typeface="Times New Roman"/>
                <a:cs typeface="Times New Roman"/>
              </a:rPr>
              <a:t>X</a:t>
            </a:r>
            <a:r>
              <a:rPr sz="2100" i="1" spc="-21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=</a:t>
            </a:r>
            <a:r>
              <a:rPr sz="2100" spc="-21" dirty="0">
                <a:latin typeface="Times New Roman"/>
                <a:cs typeface="Times New Roman"/>
              </a:rPr>
              <a:t> </a:t>
            </a:r>
            <a:r>
              <a:rPr sz="2100" i="1" dirty="0">
                <a:latin typeface="Times New Roman"/>
                <a:cs typeface="Times New Roman"/>
              </a:rPr>
              <a:t>x</a:t>
            </a:r>
            <a:r>
              <a:rPr sz="1900" i="1" baseline="-21367" dirty="0">
                <a:latin typeface="Times New Roman"/>
                <a:cs typeface="Times New Roman"/>
              </a:rPr>
              <a:t>i</a:t>
            </a:r>
            <a:endParaRPr sz="1900" baseline="-21367">
              <a:latin typeface="Times New Roman"/>
              <a:cs typeface="Times New Roman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3740055" y="2547647"/>
          <a:ext cx="3198496" cy="148335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21081"/>
                <a:gridCol w="1257300"/>
                <a:gridCol w="920115"/>
              </a:tblGrid>
              <a:tr h="370840">
                <a:tc>
                  <a:txBody>
                    <a:bodyPr/>
                    <a:lstStyle/>
                    <a:p>
                      <a:pPr marL="3492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b="1" i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x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>
                    <a:lnL w="12700">
                      <a:solidFill>
                        <a:srgbClr val="E78A2D"/>
                      </a:solidFill>
                      <a:prstDash val="solid"/>
                    </a:lnL>
                    <a:lnT w="12700">
                      <a:solidFill>
                        <a:srgbClr val="E78A2D"/>
                      </a:solidFill>
                      <a:prstDash val="solid"/>
                    </a:lnT>
                    <a:lnB w="12700">
                      <a:solidFill>
                        <a:srgbClr val="E78A2D"/>
                      </a:solidFill>
                      <a:prstDash val="solid"/>
                    </a:lnB>
                    <a:solidFill>
                      <a:srgbClr val="ED9C3A"/>
                    </a:solidFill>
                  </a:tcPr>
                </a:tc>
                <a:tc>
                  <a:txBody>
                    <a:bodyPr/>
                    <a:lstStyle/>
                    <a:p>
                      <a:pPr marL="435609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b="1" i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sz="1800" b="1" i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>
                    <a:lnT w="12700">
                      <a:solidFill>
                        <a:srgbClr val="E78A2D"/>
                      </a:solidFill>
                      <a:prstDash val="solid"/>
                    </a:lnT>
                    <a:lnB w="12700">
                      <a:solidFill>
                        <a:srgbClr val="E78A2D"/>
                      </a:solidFill>
                      <a:prstDash val="solid"/>
                    </a:lnB>
                    <a:solidFill>
                      <a:srgbClr val="ED9C3A"/>
                    </a:solidFill>
                  </a:tcPr>
                </a:tc>
                <a:tc>
                  <a:txBody>
                    <a:bodyPr/>
                    <a:lstStyle/>
                    <a:p>
                      <a:pPr marR="77470" algn="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b="1" i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sz="1800" b="1" i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>
                    <a:lnR w="12700">
                      <a:solidFill>
                        <a:srgbClr val="E78A2D"/>
                      </a:solidFill>
                      <a:prstDash val="solid"/>
                    </a:lnR>
                    <a:lnT w="12700">
                      <a:solidFill>
                        <a:srgbClr val="E78A2D"/>
                      </a:solidFill>
                      <a:prstDash val="solid"/>
                    </a:lnT>
                    <a:lnB w="12700">
                      <a:solidFill>
                        <a:srgbClr val="E78A2D"/>
                      </a:solidFill>
                      <a:prstDash val="solid"/>
                    </a:lnB>
                    <a:solidFill>
                      <a:srgbClr val="ED9C3A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3492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>
                    <a:lnL w="12700">
                      <a:solidFill>
                        <a:srgbClr val="E78A2D"/>
                      </a:solidFill>
                      <a:prstDash val="solid"/>
                    </a:lnL>
                    <a:lnT w="12700">
                      <a:solidFill>
                        <a:srgbClr val="E78A2D"/>
                      </a:solidFill>
                      <a:prstDash val="solid"/>
                    </a:lnT>
                    <a:lnB w="12700">
                      <a:solidFill>
                        <a:srgbClr val="E78A2D"/>
                      </a:solidFill>
                      <a:prstDash val="solid"/>
                    </a:lnB>
                    <a:solidFill>
                      <a:srgbClr val="FBF1ED"/>
                    </a:solidFill>
                  </a:tcPr>
                </a:tc>
                <a:tc>
                  <a:txBody>
                    <a:bodyPr/>
                    <a:lstStyle/>
                    <a:p>
                      <a:pPr marL="44132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0.50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>
                    <a:lnT w="12700">
                      <a:solidFill>
                        <a:srgbClr val="E78A2D"/>
                      </a:solidFill>
                      <a:prstDash val="solid"/>
                    </a:lnT>
                    <a:lnB w="12700">
                      <a:solidFill>
                        <a:srgbClr val="E78A2D"/>
                      </a:solidFill>
                      <a:prstDash val="solid"/>
                    </a:lnB>
                    <a:solidFill>
                      <a:srgbClr val="FBF1ED"/>
                    </a:solidFill>
                  </a:tcPr>
                </a:tc>
                <a:tc>
                  <a:txBody>
                    <a:bodyPr/>
                    <a:lstStyle/>
                    <a:p>
                      <a:pPr marR="77470" algn="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0.50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>
                    <a:lnR w="12700">
                      <a:solidFill>
                        <a:srgbClr val="E78A2D"/>
                      </a:solidFill>
                      <a:prstDash val="solid"/>
                    </a:lnR>
                    <a:lnT w="12700">
                      <a:solidFill>
                        <a:srgbClr val="E78A2D"/>
                      </a:solidFill>
                      <a:prstDash val="solid"/>
                    </a:lnT>
                    <a:lnB w="12700">
                      <a:solidFill>
                        <a:srgbClr val="E78A2D"/>
                      </a:solidFill>
                      <a:prstDash val="solid"/>
                    </a:lnB>
                    <a:solidFill>
                      <a:srgbClr val="FBF1ED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3492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>
                    <a:lnL w="12700">
                      <a:solidFill>
                        <a:srgbClr val="E78A2D"/>
                      </a:solidFill>
                      <a:prstDash val="solid"/>
                    </a:lnL>
                    <a:lnT w="12700">
                      <a:solidFill>
                        <a:srgbClr val="E78A2D"/>
                      </a:solidFill>
                      <a:prstDash val="solid"/>
                    </a:lnT>
                    <a:lnB w="12700">
                      <a:solidFill>
                        <a:srgbClr val="E78A2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132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0.30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>
                    <a:lnT w="12700">
                      <a:solidFill>
                        <a:srgbClr val="E78A2D"/>
                      </a:solidFill>
                      <a:prstDash val="solid"/>
                    </a:lnT>
                    <a:lnB w="12700">
                      <a:solidFill>
                        <a:srgbClr val="E78A2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7470" algn="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0.80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>
                    <a:lnR w="12700">
                      <a:solidFill>
                        <a:srgbClr val="E78A2D"/>
                      </a:solidFill>
                      <a:prstDash val="solid"/>
                    </a:lnR>
                    <a:lnT w="12700">
                      <a:solidFill>
                        <a:srgbClr val="E78A2D"/>
                      </a:solidFill>
                      <a:prstDash val="solid"/>
                    </a:lnT>
                    <a:lnB w="12700">
                      <a:solidFill>
                        <a:srgbClr val="E78A2D"/>
                      </a:solidFill>
                      <a:prstDash val="solid"/>
                    </a:lnB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3492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>
                    <a:lnL w="12700">
                      <a:solidFill>
                        <a:srgbClr val="E78A2D"/>
                      </a:solidFill>
                      <a:prstDash val="solid"/>
                    </a:lnL>
                    <a:lnT w="12700">
                      <a:solidFill>
                        <a:srgbClr val="E78A2D"/>
                      </a:solidFill>
                      <a:prstDash val="solid"/>
                    </a:lnT>
                    <a:lnB w="12700">
                      <a:solidFill>
                        <a:srgbClr val="E78A2D"/>
                      </a:solidFill>
                      <a:prstDash val="solid"/>
                    </a:lnB>
                    <a:solidFill>
                      <a:srgbClr val="FBF1ED"/>
                    </a:solidFill>
                  </a:tcPr>
                </a:tc>
                <a:tc>
                  <a:txBody>
                    <a:bodyPr/>
                    <a:lstStyle/>
                    <a:p>
                      <a:pPr marL="44132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0.20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>
                    <a:lnT w="12700">
                      <a:solidFill>
                        <a:srgbClr val="E78A2D"/>
                      </a:solidFill>
                      <a:prstDash val="solid"/>
                    </a:lnT>
                    <a:lnB w="12700">
                      <a:solidFill>
                        <a:srgbClr val="E78A2D"/>
                      </a:solidFill>
                      <a:prstDash val="solid"/>
                    </a:lnB>
                    <a:solidFill>
                      <a:srgbClr val="FBF1ED"/>
                    </a:solidFill>
                  </a:tcPr>
                </a:tc>
                <a:tc>
                  <a:txBody>
                    <a:bodyPr/>
                    <a:lstStyle/>
                    <a:p>
                      <a:pPr marR="77470" algn="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1.00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>
                    <a:lnR w="12700">
                      <a:solidFill>
                        <a:srgbClr val="E78A2D"/>
                      </a:solidFill>
                      <a:prstDash val="solid"/>
                    </a:lnR>
                    <a:lnT w="12700">
                      <a:solidFill>
                        <a:srgbClr val="E78A2D"/>
                      </a:solidFill>
                      <a:prstDash val="solid"/>
                    </a:lnT>
                    <a:lnB w="12700">
                      <a:solidFill>
                        <a:srgbClr val="E78A2D"/>
                      </a:solidFill>
                      <a:prstDash val="solid"/>
                    </a:lnB>
                    <a:solidFill>
                      <a:srgbClr val="FBF1ED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31213" y="272303"/>
            <a:ext cx="7764620" cy="879721"/>
          </a:xfrm>
          <a:prstGeom prst="rect">
            <a:avLst/>
          </a:prstGeom>
        </p:spPr>
        <p:txBody>
          <a:bodyPr vert="horz" wrap="square" lIns="0" tIns="33007" rIns="0" bIns="0" rtlCol="0">
            <a:spAutoFit/>
          </a:bodyPr>
          <a:lstStyle/>
          <a:p>
            <a:pPr marL="12695" marR="5077">
              <a:lnSpc>
                <a:spcPts val="3299"/>
              </a:lnSpc>
              <a:spcBef>
                <a:spcPts val="260"/>
              </a:spcBef>
            </a:pPr>
            <a:r>
              <a:rPr spc="-5" dirty="0"/>
              <a:t>Inverse-transform Technique: </a:t>
            </a:r>
            <a:r>
              <a:rPr spc="-969" dirty="0"/>
              <a:t> </a:t>
            </a:r>
            <a:r>
              <a:rPr spc="-5" dirty="0"/>
              <a:t>Discrete</a:t>
            </a:r>
            <a:r>
              <a:rPr spc="-10" dirty="0"/>
              <a:t> </a:t>
            </a:r>
            <a:r>
              <a:rPr spc="-5" dirty="0"/>
              <a:t>Distribution</a:t>
            </a:r>
          </a:p>
        </p:txBody>
      </p:sp>
      <p:sp>
        <p:nvSpPr>
          <p:cNvPr id="4" name="object 4"/>
          <p:cNvSpPr txBox="1"/>
          <p:nvPr/>
        </p:nvSpPr>
        <p:spPr>
          <a:xfrm flipH="1">
            <a:off x="2070100" y="2899186"/>
            <a:ext cx="301728" cy="335984"/>
          </a:xfrm>
          <a:prstGeom prst="rect">
            <a:avLst/>
          </a:prstGeom>
        </p:spPr>
        <p:txBody>
          <a:bodyPr vert="horz" wrap="square" lIns="0" tIns="12695" rIns="0" bIns="0" rtlCol="0">
            <a:spAutoFit/>
          </a:bodyPr>
          <a:lstStyle/>
          <a:p>
            <a:pPr marL="12695">
              <a:spcBef>
                <a:spcPts val="100"/>
              </a:spcBef>
            </a:pPr>
            <a:r>
              <a:rPr sz="2100" spc="5" dirty="0">
                <a:latin typeface="Symbol"/>
                <a:cs typeface="Symbol"/>
              </a:rPr>
              <a:t></a:t>
            </a:r>
            <a:endParaRPr sz="2100" dirty="0">
              <a:latin typeface="Symbol"/>
              <a:cs typeface="Symbo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20964" y="2384875"/>
            <a:ext cx="2631967" cy="1250337"/>
          </a:xfrm>
          <a:prstGeom prst="rect">
            <a:avLst/>
          </a:prstGeom>
        </p:spPr>
        <p:txBody>
          <a:bodyPr vert="horz" wrap="square" lIns="0" tIns="12695" rIns="0" bIns="0" rtlCol="0">
            <a:spAutoFit/>
          </a:bodyPr>
          <a:lstStyle/>
          <a:p>
            <a:pPr marL="543348" marR="30468" indent="-493204">
              <a:lnSpc>
                <a:spcPct val="125200"/>
              </a:lnSpc>
              <a:spcBef>
                <a:spcPts val="100"/>
              </a:spcBef>
              <a:tabLst>
                <a:tab pos="839777" algn="l"/>
              </a:tabLst>
            </a:pPr>
            <a:r>
              <a:rPr sz="2100" spc="-25" dirty="0" smtClean="0">
                <a:latin typeface="Times New Roman"/>
                <a:cs typeface="Times New Roman"/>
              </a:rPr>
              <a:t>0</a:t>
            </a:r>
            <a:r>
              <a:rPr sz="2100" spc="-25" dirty="0">
                <a:latin typeface="Times New Roman"/>
                <a:cs typeface="Times New Roman"/>
              </a:rPr>
              <a:t>,		</a:t>
            </a:r>
            <a:r>
              <a:rPr sz="2100" i="1" spc="5" dirty="0">
                <a:latin typeface="Times New Roman"/>
                <a:cs typeface="Times New Roman"/>
              </a:rPr>
              <a:t>R </a:t>
            </a:r>
            <a:r>
              <a:rPr sz="2100" spc="5" dirty="0">
                <a:latin typeface="Symbol"/>
                <a:cs typeface="Symbol"/>
              </a:rPr>
              <a:t>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spc="-10" dirty="0">
                <a:latin typeface="Times New Roman"/>
                <a:cs typeface="Times New Roman"/>
              </a:rPr>
              <a:t>0.5 </a:t>
            </a:r>
            <a:r>
              <a:rPr sz="2100" spc="-5" dirty="0">
                <a:latin typeface="Times New Roman"/>
                <a:cs typeface="Times New Roman"/>
              </a:rPr>
              <a:t> </a:t>
            </a:r>
            <a:endParaRPr lang="en-US" sz="2100" spc="-5" dirty="0" smtClean="0">
              <a:latin typeface="Times New Roman"/>
              <a:cs typeface="Times New Roman"/>
            </a:endParaRPr>
          </a:p>
          <a:p>
            <a:pPr marL="543348" marR="30468" indent="-493204">
              <a:lnSpc>
                <a:spcPct val="125200"/>
              </a:lnSpc>
              <a:spcBef>
                <a:spcPts val="100"/>
              </a:spcBef>
              <a:tabLst>
                <a:tab pos="839777" algn="l"/>
              </a:tabLst>
            </a:pPr>
            <a:r>
              <a:rPr lang="en-US" sz="2100" spc="-10" dirty="0" smtClean="0">
                <a:latin typeface="Times New Roman"/>
                <a:cs typeface="Times New Roman"/>
              </a:rPr>
              <a:t>            </a:t>
            </a:r>
            <a:r>
              <a:rPr sz="2100" spc="-10" dirty="0" smtClean="0">
                <a:latin typeface="Times New Roman"/>
                <a:cs typeface="Times New Roman"/>
              </a:rPr>
              <a:t>0.</a:t>
            </a:r>
            <a:r>
              <a:rPr sz="2100" spc="5" dirty="0" smtClean="0">
                <a:latin typeface="Times New Roman"/>
                <a:cs typeface="Times New Roman"/>
              </a:rPr>
              <a:t>5</a:t>
            </a:r>
            <a:r>
              <a:rPr sz="2100" spc="-151" dirty="0" smtClean="0">
                <a:latin typeface="Times New Roman"/>
                <a:cs typeface="Times New Roman"/>
              </a:rPr>
              <a:t> </a:t>
            </a:r>
            <a:r>
              <a:rPr sz="2100" spc="5" dirty="0" smtClean="0">
                <a:latin typeface="Symbol"/>
                <a:cs typeface="Symbol"/>
              </a:rPr>
              <a:t></a:t>
            </a:r>
            <a:r>
              <a:rPr sz="2100" dirty="0" smtClean="0">
                <a:latin typeface="Times New Roman"/>
                <a:cs typeface="Times New Roman"/>
              </a:rPr>
              <a:t> </a:t>
            </a:r>
            <a:r>
              <a:rPr sz="2100" i="1" spc="5" dirty="0" smtClean="0">
                <a:latin typeface="Times New Roman"/>
                <a:cs typeface="Times New Roman"/>
              </a:rPr>
              <a:t>R</a:t>
            </a:r>
            <a:r>
              <a:rPr sz="2100" i="1" spc="-60" dirty="0" smtClean="0">
                <a:latin typeface="Times New Roman"/>
                <a:cs typeface="Times New Roman"/>
              </a:rPr>
              <a:t> </a:t>
            </a:r>
            <a:r>
              <a:rPr sz="2100" spc="5" dirty="0" smtClean="0">
                <a:latin typeface="Symbol"/>
                <a:cs typeface="Symbol"/>
              </a:rPr>
              <a:t></a:t>
            </a:r>
            <a:r>
              <a:rPr sz="2100" spc="-90" dirty="0" smtClean="0">
                <a:latin typeface="Times New Roman"/>
                <a:cs typeface="Times New Roman"/>
              </a:rPr>
              <a:t> </a:t>
            </a:r>
            <a:r>
              <a:rPr sz="2100" spc="-15" dirty="0" smtClean="0">
                <a:latin typeface="Times New Roman"/>
                <a:cs typeface="Times New Roman"/>
              </a:rPr>
              <a:t>0</a:t>
            </a:r>
            <a:r>
              <a:rPr sz="2100" spc="-10" dirty="0" smtClean="0">
                <a:latin typeface="Times New Roman"/>
                <a:cs typeface="Times New Roman"/>
              </a:rPr>
              <a:t>.</a:t>
            </a:r>
            <a:r>
              <a:rPr sz="2100" spc="5" dirty="0" smtClean="0">
                <a:latin typeface="Times New Roman"/>
                <a:cs typeface="Times New Roman"/>
              </a:rPr>
              <a:t>8</a:t>
            </a:r>
            <a:endParaRPr lang="en-US" sz="2100" dirty="0" smtClean="0">
              <a:latin typeface="Times New Roman"/>
              <a:cs typeface="Times New Roman"/>
            </a:endParaRPr>
          </a:p>
          <a:p>
            <a:pPr marL="543348" marR="30468" indent="-493204">
              <a:lnSpc>
                <a:spcPct val="125200"/>
              </a:lnSpc>
              <a:spcBef>
                <a:spcPts val="100"/>
              </a:spcBef>
              <a:tabLst>
                <a:tab pos="839777" algn="l"/>
              </a:tabLst>
            </a:pPr>
            <a:r>
              <a:rPr sz="2100" spc="-44" dirty="0" smtClean="0">
                <a:latin typeface="Times New Roman"/>
                <a:cs typeface="Times New Roman"/>
              </a:rPr>
              <a:t>2</a:t>
            </a:r>
            <a:r>
              <a:rPr sz="2100" dirty="0" smtClean="0">
                <a:latin typeface="Times New Roman"/>
                <a:cs typeface="Times New Roman"/>
              </a:rPr>
              <a:t>,</a:t>
            </a:r>
            <a:r>
              <a:rPr lang="en-US" sz="2100" dirty="0" smtClean="0">
                <a:latin typeface="Times New Roman"/>
                <a:cs typeface="Times New Roman"/>
              </a:rPr>
              <a:t>      </a:t>
            </a:r>
            <a:r>
              <a:rPr sz="2100" dirty="0" smtClean="0">
                <a:latin typeface="Times New Roman"/>
                <a:cs typeface="Times New Roman"/>
              </a:rPr>
              <a:t>	</a:t>
            </a:r>
            <a:r>
              <a:rPr sz="2100" spc="-10" dirty="0" smtClean="0">
                <a:latin typeface="Times New Roman"/>
                <a:cs typeface="Times New Roman"/>
              </a:rPr>
              <a:t>0.</a:t>
            </a:r>
            <a:r>
              <a:rPr sz="2100" spc="5" dirty="0" smtClean="0">
                <a:latin typeface="Times New Roman"/>
                <a:cs typeface="Times New Roman"/>
              </a:rPr>
              <a:t>8</a:t>
            </a:r>
            <a:r>
              <a:rPr sz="2100" spc="-151" dirty="0" smtClean="0">
                <a:latin typeface="Times New Roman"/>
                <a:cs typeface="Times New Roman"/>
              </a:rPr>
              <a:t> </a:t>
            </a:r>
            <a:r>
              <a:rPr sz="2100" spc="5" dirty="0" smtClean="0">
                <a:latin typeface="Symbol"/>
                <a:cs typeface="Symbol"/>
              </a:rPr>
              <a:t></a:t>
            </a:r>
            <a:r>
              <a:rPr sz="2100" dirty="0" smtClean="0">
                <a:latin typeface="Times New Roman"/>
                <a:cs typeface="Times New Roman"/>
              </a:rPr>
              <a:t> </a:t>
            </a:r>
            <a:r>
              <a:rPr sz="2100" i="1" spc="5" dirty="0" smtClean="0">
                <a:latin typeface="Times New Roman"/>
                <a:cs typeface="Times New Roman"/>
              </a:rPr>
              <a:t>R</a:t>
            </a:r>
            <a:r>
              <a:rPr sz="2100" i="1" spc="-60" dirty="0" smtClean="0">
                <a:latin typeface="Times New Roman"/>
                <a:cs typeface="Times New Roman"/>
              </a:rPr>
              <a:t> </a:t>
            </a:r>
            <a:r>
              <a:rPr sz="2100" spc="5" dirty="0" smtClean="0">
                <a:latin typeface="Symbol"/>
                <a:cs typeface="Symbol"/>
              </a:rPr>
              <a:t></a:t>
            </a:r>
            <a:r>
              <a:rPr sz="2100" spc="-281" dirty="0" smtClean="0">
                <a:latin typeface="Times New Roman"/>
                <a:cs typeface="Times New Roman"/>
              </a:rPr>
              <a:t> </a:t>
            </a:r>
            <a:r>
              <a:rPr sz="2100" spc="-15" dirty="0" smtClean="0">
                <a:latin typeface="Times New Roman"/>
                <a:cs typeface="Times New Roman"/>
              </a:rPr>
              <a:t>1</a:t>
            </a:r>
            <a:r>
              <a:rPr sz="2100" spc="-10" dirty="0" smtClean="0">
                <a:latin typeface="Times New Roman"/>
                <a:cs typeface="Times New Roman"/>
              </a:rPr>
              <a:t>.</a:t>
            </a:r>
            <a:r>
              <a:rPr sz="2100" spc="5" dirty="0" smtClean="0">
                <a:latin typeface="Times New Roman"/>
                <a:cs typeface="Times New Roman"/>
              </a:rPr>
              <a:t>0</a:t>
            </a:r>
            <a:endParaRPr sz="210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51226" y="2854208"/>
            <a:ext cx="1557074" cy="335984"/>
          </a:xfrm>
          <a:prstGeom prst="rect">
            <a:avLst/>
          </a:prstGeom>
        </p:spPr>
        <p:txBody>
          <a:bodyPr vert="horz" wrap="square" lIns="0" tIns="12695" rIns="0" bIns="0" rtlCol="0">
            <a:spAutoFit/>
          </a:bodyPr>
          <a:lstStyle/>
          <a:p>
            <a:pPr marL="38085">
              <a:spcBef>
                <a:spcPts val="100"/>
              </a:spcBef>
              <a:tabLst>
                <a:tab pos="399894" algn="l"/>
              </a:tabLst>
            </a:pPr>
            <a:r>
              <a:rPr sz="2100" i="1" spc="5" dirty="0">
                <a:latin typeface="Times New Roman"/>
                <a:cs typeface="Times New Roman"/>
              </a:rPr>
              <a:t>x	</a:t>
            </a:r>
            <a:r>
              <a:rPr sz="2100" spc="5" dirty="0" smtClean="0">
                <a:latin typeface="Symbol"/>
                <a:cs typeface="Symbol"/>
              </a:rPr>
              <a:t></a:t>
            </a:r>
            <a:r>
              <a:rPr sz="2100" spc="-250" dirty="0" smtClean="0">
                <a:latin typeface="Times New Roman"/>
                <a:cs typeface="Times New Roman"/>
              </a:rPr>
              <a:t> </a:t>
            </a:r>
            <a:r>
              <a:rPr lang="en-US" sz="3100" spc="-637" baseline="32520" dirty="0" smtClean="0">
                <a:latin typeface="Symbol"/>
                <a:cs typeface="Symbol"/>
              </a:rPr>
              <a:t>                             </a:t>
            </a:r>
            <a:r>
              <a:rPr sz="2100" spc="-204" dirty="0" smtClean="0">
                <a:latin typeface="Times New Roman"/>
                <a:cs typeface="Times New Roman"/>
              </a:rPr>
              <a:t>1</a:t>
            </a:r>
            <a:r>
              <a:rPr sz="2100" dirty="0" smtClean="0">
                <a:latin typeface="Times New Roman"/>
                <a:cs typeface="Times New Roman"/>
              </a:rPr>
              <a:t>,</a:t>
            </a:r>
            <a:endParaRPr sz="2100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37648" y="1596593"/>
            <a:ext cx="2058035" cy="751840"/>
          </a:xfrm>
          <a:prstGeom prst="rect">
            <a:avLst/>
          </a:prstGeom>
        </p:spPr>
        <p:txBody>
          <a:bodyPr vert="horz" wrap="square" lIns="0" tIns="22851" rIns="0" bIns="0" rtlCol="0">
            <a:spAutoFit/>
          </a:bodyPr>
          <a:lstStyle/>
          <a:p>
            <a:pPr marL="12695" marR="5077">
              <a:lnSpc>
                <a:spcPts val="1900"/>
              </a:lnSpc>
              <a:spcBef>
                <a:spcPts val="180"/>
              </a:spcBef>
            </a:pPr>
            <a:r>
              <a:rPr sz="1600" spc="-5" dirty="0">
                <a:latin typeface="Arial MT"/>
                <a:cs typeface="Arial MT"/>
              </a:rPr>
              <a:t>Method</a:t>
            </a:r>
            <a:r>
              <a:rPr sz="1600" spc="-21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-</a:t>
            </a:r>
            <a:r>
              <a:rPr sz="1600" spc="-21" dirty="0">
                <a:latin typeface="Arial MT"/>
                <a:cs typeface="Arial MT"/>
              </a:rPr>
              <a:t> </a:t>
            </a:r>
            <a:r>
              <a:rPr sz="1600" b="1" dirty="0">
                <a:latin typeface="Arial"/>
                <a:cs typeface="Arial"/>
              </a:rPr>
              <a:t>Given</a:t>
            </a:r>
            <a:r>
              <a:rPr sz="1600" b="1" spc="-21" dirty="0">
                <a:latin typeface="Arial"/>
                <a:cs typeface="Arial"/>
              </a:rPr>
              <a:t> </a:t>
            </a:r>
            <a:r>
              <a:rPr sz="1600" b="1" i="1" dirty="0">
                <a:latin typeface="Times New Roman"/>
                <a:cs typeface="Times New Roman"/>
              </a:rPr>
              <a:t>R</a:t>
            </a:r>
            <a:r>
              <a:rPr sz="1600" b="1" dirty="0">
                <a:latin typeface="Arial"/>
                <a:cs typeface="Arial"/>
              </a:rPr>
              <a:t>,</a:t>
            </a:r>
            <a:r>
              <a:rPr sz="1600" b="1" spc="-21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the </a:t>
            </a:r>
            <a:r>
              <a:rPr sz="1600" b="1" spc="-43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generation scheme </a:t>
            </a:r>
            <a:r>
              <a:rPr sz="1600" b="1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becomes:</a:t>
            </a:r>
            <a:endParaRPr sz="1600">
              <a:latin typeface="Arial"/>
              <a:cs typeface="Arial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1801786" y="4789374"/>
          <a:ext cx="2807335" cy="158495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6395"/>
                <a:gridCol w="1083945"/>
                <a:gridCol w="1356995"/>
              </a:tblGrid>
              <a:tr h="396239">
                <a:tc>
                  <a:txBody>
                    <a:bodyPr/>
                    <a:lstStyle/>
                    <a:p>
                      <a:pPr marL="15049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b="1" i="1" dirty="0">
                          <a:solidFill>
                            <a:srgbClr val="41729F"/>
                          </a:solidFill>
                          <a:latin typeface="Times New Roman"/>
                          <a:cs typeface="Times New Roman"/>
                        </a:rPr>
                        <a:t>i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ED5"/>
                    </a:solidFill>
                  </a:tcPr>
                </a:tc>
                <a:tc>
                  <a:txBody>
                    <a:bodyPr/>
                    <a:lstStyle/>
                    <a:p>
                      <a:pPr marL="15367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b="1" spc="-90" dirty="0">
                          <a:solidFill>
                            <a:srgbClr val="41729F"/>
                          </a:solidFill>
                          <a:latin typeface="Arial"/>
                          <a:cs typeface="Arial"/>
                        </a:rPr>
                        <a:t>Input</a:t>
                      </a:r>
                      <a:r>
                        <a:rPr sz="2000" b="1" spc="-45" dirty="0">
                          <a:solidFill>
                            <a:srgbClr val="41729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i="1" dirty="0">
                          <a:solidFill>
                            <a:srgbClr val="41729F"/>
                          </a:solidFill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2000" b="1" i="1" baseline="-21367" dirty="0">
                          <a:solidFill>
                            <a:srgbClr val="5186AF"/>
                          </a:solidFill>
                          <a:latin typeface="Times New Roman"/>
                          <a:cs typeface="Times New Roman"/>
                        </a:rPr>
                        <a:t>i</a:t>
                      </a:r>
                      <a:endParaRPr sz="2000" baseline="-21367">
                        <a:latin typeface="Times New Roman"/>
                        <a:cs typeface="Times New Roman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ED5"/>
                    </a:solidFill>
                  </a:tcPr>
                </a:tc>
                <a:tc>
                  <a:txBody>
                    <a:bodyPr/>
                    <a:lstStyle/>
                    <a:p>
                      <a:pPr marL="17716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b="1" spc="-95" dirty="0">
                          <a:solidFill>
                            <a:srgbClr val="41729F"/>
                          </a:solidFill>
                          <a:latin typeface="Arial"/>
                          <a:cs typeface="Arial"/>
                        </a:rPr>
                        <a:t>Output</a:t>
                      </a:r>
                      <a:r>
                        <a:rPr sz="2000" b="1" spc="-40" dirty="0">
                          <a:solidFill>
                            <a:srgbClr val="41729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i="1" dirty="0">
                          <a:solidFill>
                            <a:srgbClr val="41729F"/>
                          </a:solidFill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2000" b="1" i="1" baseline="-21367" dirty="0">
                          <a:solidFill>
                            <a:srgbClr val="5186AF"/>
                          </a:solidFill>
                          <a:latin typeface="Times New Roman"/>
                          <a:cs typeface="Times New Roman"/>
                        </a:rPr>
                        <a:t>i</a:t>
                      </a:r>
                      <a:endParaRPr sz="2000" baseline="-21367">
                        <a:latin typeface="Times New Roman"/>
                        <a:cs typeface="Times New Roman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ED5"/>
                    </a:solidFill>
                  </a:tcPr>
                </a:tc>
              </a:tr>
              <a:tr h="396239">
                <a:tc>
                  <a:txBody>
                    <a:bodyPr/>
                    <a:lstStyle/>
                    <a:p>
                      <a:pPr marL="15303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8740" algn="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b="1" dirty="0">
                          <a:latin typeface="Times New Roman"/>
                          <a:cs typeface="Times New Roman"/>
                        </a:rPr>
                        <a:t>0.5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9375" algn="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96240">
                <a:tc>
                  <a:txBody>
                    <a:bodyPr/>
                    <a:lstStyle/>
                    <a:p>
                      <a:pPr marL="15303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b="1" dirty="0">
                          <a:latin typeface="Times New Roman"/>
                          <a:cs typeface="Times New Roman"/>
                        </a:rPr>
                        <a:t>2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8740" algn="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b="1" dirty="0">
                          <a:latin typeface="Times New Roman"/>
                          <a:cs typeface="Times New Roman"/>
                        </a:rPr>
                        <a:t>0.8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9375" algn="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96239">
                <a:tc>
                  <a:txBody>
                    <a:bodyPr/>
                    <a:lstStyle/>
                    <a:p>
                      <a:pPr marL="15303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b="1" dirty="0">
                          <a:latin typeface="Times New Roman"/>
                          <a:cs typeface="Times New Roman"/>
                        </a:rPr>
                        <a:t>3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8740" algn="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b="1" dirty="0">
                          <a:latin typeface="Times New Roman"/>
                          <a:cs typeface="Times New Roman"/>
                        </a:rPr>
                        <a:t>1.0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9375" algn="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b="1" dirty="0">
                          <a:latin typeface="Times New Roman"/>
                          <a:cs typeface="Times New Roman"/>
                        </a:rPr>
                        <a:t>2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2145690" y="4174693"/>
            <a:ext cx="2160905" cy="510540"/>
          </a:xfrm>
          <a:prstGeom prst="rect">
            <a:avLst/>
          </a:prstGeom>
        </p:spPr>
        <p:txBody>
          <a:bodyPr vert="horz" wrap="square" lIns="0" tIns="22851" rIns="0" bIns="0" rtlCol="0">
            <a:spAutoFit/>
          </a:bodyPr>
          <a:lstStyle/>
          <a:p>
            <a:pPr marL="300874" marR="5077" indent="-288811">
              <a:lnSpc>
                <a:spcPts val="1900"/>
              </a:lnSpc>
              <a:spcBef>
                <a:spcPts val="180"/>
              </a:spcBef>
            </a:pPr>
            <a:r>
              <a:rPr sz="1600" spc="-40" dirty="0">
                <a:latin typeface="Arial MT"/>
                <a:cs typeface="Arial MT"/>
              </a:rPr>
              <a:t>Table</a:t>
            </a:r>
            <a:r>
              <a:rPr sz="1600" spc="-5" dirty="0">
                <a:latin typeface="Arial MT"/>
                <a:cs typeface="Arial MT"/>
              </a:rPr>
              <a:t> for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generating the </a:t>
            </a:r>
            <a:r>
              <a:rPr sz="1600" spc="-43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discrete variate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i="1" dirty="0">
                <a:latin typeface="Times New Roman"/>
                <a:cs typeface="Times New Roman"/>
              </a:rPr>
              <a:t>X</a:t>
            </a:r>
            <a:endParaRPr sz="1600" dirty="0">
              <a:latin typeface="Times New Roman"/>
              <a:cs typeface="Times New Roman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5645251" y="1612762"/>
            <a:ext cx="3728720" cy="3790315"/>
            <a:chOff x="5645251" y="1612759"/>
            <a:chExt cx="3728720" cy="3790315"/>
          </a:xfrm>
        </p:grpSpPr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645251" y="1612759"/>
              <a:ext cx="3728643" cy="2007849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6177727" y="2551836"/>
              <a:ext cx="2618105" cy="2846705"/>
            </a:xfrm>
            <a:custGeom>
              <a:avLst/>
              <a:gdLst/>
              <a:ahLst/>
              <a:cxnLst/>
              <a:rect l="l" t="t" r="r" b="b"/>
              <a:pathLst>
                <a:path w="2618104" h="2846704">
                  <a:moveTo>
                    <a:pt x="2401883" y="1550944"/>
                  </a:moveTo>
                  <a:lnTo>
                    <a:pt x="215903" y="1550944"/>
                  </a:lnTo>
                  <a:lnTo>
                    <a:pt x="166399" y="1556646"/>
                  </a:lnTo>
                  <a:lnTo>
                    <a:pt x="120954" y="1572889"/>
                  </a:lnTo>
                  <a:lnTo>
                    <a:pt x="80867" y="1598375"/>
                  </a:lnTo>
                  <a:lnTo>
                    <a:pt x="47431" y="1631811"/>
                  </a:lnTo>
                  <a:lnTo>
                    <a:pt x="21944" y="1671899"/>
                  </a:lnTo>
                  <a:lnTo>
                    <a:pt x="5702" y="1717343"/>
                  </a:lnTo>
                  <a:lnTo>
                    <a:pt x="0" y="1766843"/>
                  </a:lnTo>
                  <a:lnTo>
                    <a:pt x="0" y="2630439"/>
                  </a:lnTo>
                  <a:lnTo>
                    <a:pt x="5702" y="2679943"/>
                  </a:lnTo>
                  <a:lnTo>
                    <a:pt x="21944" y="2725388"/>
                  </a:lnTo>
                  <a:lnTo>
                    <a:pt x="47431" y="2765476"/>
                  </a:lnTo>
                  <a:lnTo>
                    <a:pt x="80867" y="2798911"/>
                  </a:lnTo>
                  <a:lnTo>
                    <a:pt x="120954" y="2824398"/>
                  </a:lnTo>
                  <a:lnTo>
                    <a:pt x="166399" y="2840640"/>
                  </a:lnTo>
                  <a:lnTo>
                    <a:pt x="215903" y="2846343"/>
                  </a:lnTo>
                  <a:lnTo>
                    <a:pt x="2401883" y="2846343"/>
                  </a:lnTo>
                  <a:lnTo>
                    <a:pt x="2451388" y="2840640"/>
                  </a:lnTo>
                  <a:lnTo>
                    <a:pt x="2496832" y="2824398"/>
                  </a:lnTo>
                  <a:lnTo>
                    <a:pt x="2536920" y="2798911"/>
                  </a:lnTo>
                  <a:lnTo>
                    <a:pt x="2570355" y="2765476"/>
                  </a:lnTo>
                  <a:lnTo>
                    <a:pt x="2595842" y="2725388"/>
                  </a:lnTo>
                  <a:lnTo>
                    <a:pt x="2612085" y="2679943"/>
                  </a:lnTo>
                  <a:lnTo>
                    <a:pt x="2617787" y="2630439"/>
                  </a:lnTo>
                  <a:lnTo>
                    <a:pt x="2617786" y="1766843"/>
                  </a:lnTo>
                  <a:lnTo>
                    <a:pt x="2612085" y="1717343"/>
                  </a:lnTo>
                  <a:lnTo>
                    <a:pt x="2595842" y="1671899"/>
                  </a:lnTo>
                  <a:lnTo>
                    <a:pt x="2570355" y="1631811"/>
                  </a:lnTo>
                  <a:lnTo>
                    <a:pt x="2536920" y="1598375"/>
                  </a:lnTo>
                  <a:lnTo>
                    <a:pt x="2496832" y="1572889"/>
                  </a:lnTo>
                  <a:lnTo>
                    <a:pt x="2451388" y="1556646"/>
                  </a:lnTo>
                  <a:lnTo>
                    <a:pt x="2401883" y="1550944"/>
                  </a:lnTo>
                  <a:close/>
                </a:path>
                <a:path w="2618104" h="2846704">
                  <a:moveTo>
                    <a:pt x="142773" y="0"/>
                  </a:moveTo>
                  <a:lnTo>
                    <a:pt x="436298" y="1550944"/>
                  </a:lnTo>
                  <a:lnTo>
                    <a:pt x="1090744" y="1550944"/>
                  </a:lnTo>
                  <a:lnTo>
                    <a:pt x="142773" y="0"/>
                  </a:lnTo>
                  <a:close/>
                </a:path>
              </a:pathLst>
            </a:custGeom>
            <a:solidFill>
              <a:srgbClr val="FFFE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177727" y="2551836"/>
              <a:ext cx="2618105" cy="2846705"/>
            </a:xfrm>
            <a:custGeom>
              <a:avLst/>
              <a:gdLst/>
              <a:ahLst/>
              <a:cxnLst/>
              <a:rect l="l" t="t" r="r" b="b"/>
              <a:pathLst>
                <a:path w="2618104" h="2846704">
                  <a:moveTo>
                    <a:pt x="215903" y="2846343"/>
                  </a:moveTo>
                  <a:lnTo>
                    <a:pt x="166399" y="2840641"/>
                  </a:lnTo>
                  <a:lnTo>
                    <a:pt x="120954" y="2824398"/>
                  </a:lnTo>
                  <a:lnTo>
                    <a:pt x="80867" y="2798911"/>
                  </a:lnTo>
                  <a:lnTo>
                    <a:pt x="47431" y="2765476"/>
                  </a:lnTo>
                  <a:lnTo>
                    <a:pt x="21944" y="2725388"/>
                  </a:lnTo>
                  <a:lnTo>
                    <a:pt x="5702" y="2679944"/>
                  </a:lnTo>
                  <a:lnTo>
                    <a:pt x="0" y="2630439"/>
                  </a:lnTo>
                  <a:lnTo>
                    <a:pt x="0" y="2090693"/>
                  </a:lnTo>
                  <a:lnTo>
                    <a:pt x="0" y="1766843"/>
                  </a:lnTo>
                  <a:lnTo>
                    <a:pt x="5702" y="1717342"/>
                  </a:lnTo>
                  <a:lnTo>
                    <a:pt x="21944" y="1671898"/>
                  </a:lnTo>
                  <a:lnTo>
                    <a:pt x="47431" y="1631810"/>
                  </a:lnTo>
                  <a:lnTo>
                    <a:pt x="80867" y="1598375"/>
                  </a:lnTo>
                  <a:lnTo>
                    <a:pt x="120954" y="1572888"/>
                  </a:lnTo>
                  <a:lnTo>
                    <a:pt x="166399" y="1556645"/>
                  </a:lnTo>
                  <a:lnTo>
                    <a:pt x="215903" y="1550943"/>
                  </a:lnTo>
                  <a:lnTo>
                    <a:pt x="436297" y="1550943"/>
                  </a:lnTo>
                  <a:lnTo>
                    <a:pt x="142773" y="0"/>
                  </a:lnTo>
                  <a:lnTo>
                    <a:pt x="1090744" y="1550943"/>
                  </a:lnTo>
                  <a:lnTo>
                    <a:pt x="2401883" y="1550943"/>
                  </a:lnTo>
                  <a:lnTo>
                    <a:pt x="2451387" y="1556645"/>
                  </a:lnTo>
                  <a:lnTo>
                    <a:pt x="2496832" y="1572888"/>
                  </a:lnTo>
                  <a:lnTo>
                    <a:pt x="2536919" y="1598375"/>
                  </a:lnTo>
                  <a:lnTo>
                    <a:pt x="2570355" y="1631810"/>
                  </a:lnTo>
                  <a:lnTo>
                    <a:pt x="2595842" y="1671898"/>
                  </a:lnTo>
                  <a:lnTo>
                    <a:pt x="2612084" y="1717342"/>
                  </a:lnTo>
                  <a:lnTo>
                    <a:pt x="2617787" y="1766847"/>
                  </a:lnTo>
                  <a:lnTo>
                    <a:pt x="2617787" y="2090693"/>
                  </a:lnTo>
                  <a:lnTo>
                    <a:pt x="2617787" y="2630439"/>
                  </a:lnTo>
                  <a:lnTo>
                    <a:pt x="2612084" y="2679944"/>
                  </a:lnTo>
                  <a:lnTo>
                    <a:pt x="2595842" y="2725388"/>
                  </a:lnTo>
                  <a:lnTo>
                    <a:pt x="2570355" y="2765476"/>
                  </a:lnTo>
                  <a:lnTo>
                    <a:pt x="2536919" y="2798911"/>
                  </a:lnTo>
                  <a:lnTo>
                    <a:pt x="2496832" y="2824398"/>
                  </a:lnTo>
                  <a:lnTo>
                    <a:pt x="2451387" y="2840641"/>
                  </a:lnTo>
                  <a:lnTo>
                    <a:pt x="2401883" y="2846343"/>
                  </a:lnTo>
                  <a:lnTo>
                    <a:pt x="1090744" y="2846343"/>
                  </a:lnTo>
                  <a:lnTo>
                    <a:pt x="436297" y="2846343"/>
                  </a:lnTo>
                  <a:lnTo>
                    <a:pt x="215903" y="2846343"/>
                  </a:lnTo>
                  <a:close/>
                </a:path>
              </a:pathLst>
            </a:custGeom>
            <a:ln w="9524">
              <a:solidFill>
                <a:srgbClr val="9292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6248582" y="4250103"/>
            <a:ext cx="1766570" cy="993140"/>
          </a:xfrm>
          <a:prstGeom prst="rect">
            <a:avLst/>
          </a:prstGeom>
        </p:spPr>
        <p:txBody>
          <a:bodyPr vert="horz" wrap="square" lIns="0" tIns="12695" rIns="0" bIns="0" rtlCol="0">
            <a:spAutoFit/>
          </a:bodyPr>
          <a:lstStyle/>
          <a:p>
            <a:pPr marL="38085">
              <a:lnSpc>
                <a:spcPts val="1910"/>
              </a:lnSpc>
              <a:spcBef>
                <a:spcPts val="100"/>
              </a:spcBef>
            </a:pPr>
            <a:r>
              <a:rPr sz="1600" dirty="0">
                <a:latin typeface="Arial MT"/>
                <a:cs typeface="Arial MT"/>
              </a:rPr>
              <a:t>Consider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i="1" dirty="0">
                <a:latin typeface="Times New Roman"/>
                <a:cs typeface="Times New Roman"/>
              </a:rPr>
              <a:t>R</a:t>
            </a:r>
            <a:r>
              <a:rPr sz="1600" baseline="-21164" dirty="0">
                <a:latin typeface="Times New Roman"/>
                <a:cs typeface="Times New Roman"/>
              </a:rPr>
              <a:t>1</a:t>
            </a:r>
            <a:r>
              <a:rPr sz="1600" spc="172" baseline="-21164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=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0.73:</a:t>
            </a:r>
            <a:endParaRPr sz="1600">
              <a:latin typeface="Times New Roman"/>
              <a:cs typeface="Times New Roman"/>
            </a:endParaRPr>
          </a:p>
          <a:p>
            <a:pPr marL="38085">
              <a:lnSpc>
                <a:spcPts val="1900"/>
              </a:lnSpc>
            </a:pPr>
            <a:r>
              <a:rPr sz="1600" i="1" dirty="0">
                <a:latin typeface="Times New Roman"/>
                <a:cs typeface="Times New Roman"/>
              </a:rPr>
              <a:t>F</a:t>
            </a:r>
            <a:r>
              <a:rPr sz="1600" dirty="0">
                <a:latin typeface="Times New Roman"/>
                <a:cs typeface="Times New Roman"/>
              </a:rPr>
              <a:t>(</a:t>
            </a:r>
            <a:r>
              <a:rPr sz="1600" i="1" dirty="0">
                <a:latin typeface="Times New Roman"/>
                <a:cs typeface="Times New Roman"/>
              </a:rPr>
              <a:t>x</a:t>
            </a:r>
            <a:r>
              <a:rPr sz="1600" i="1" baseline="-21164" dirty="0">
                <a:latin typeface="Times New Roman"/>
                <a:cs typeface="Times New Roman"/>
              </a:rPr>
              <a:t>i</a:t>
            </a:r>
            <a:r>
              <a:rPr sz="1600" baseline="-21164" dirty="0">
                <a:latin typeface="Times New Roman"/>
                <a:cs typeface="Times New Roman"/>
              </a:rPr>
              <a:t>-1</a:t>
            </a:r>
            <a:r>
              <a:rPr sz="1600" dirty="0">
                <a:latin typeface="Times New Roman"/>
                <a:cs typeface="Times New Roman"/>
              </a:rPr>
              <a:t>)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&lt;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i="1" dirty="0">
                <a:latin typeface="Times New Roman"/>
                <a:cs typeface="Times New Roman"/>
              </a:rPr>
              <a:t>R</a:t>
            </a:r>
            <a:r>
              <a:rPr sz="1600" i="1" spc="-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≤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i="1" dirty="0">
                <a:latin typeface="Times New Roman"/>
                <a:cs typeface="Times New Roman"/>
              </a:rPr>
              <a:t>F</a:t>
            </a:r>
            <a:r>
              <a:rPr sz="1600" dirty="0">
                <a:latin typeface="Times New Roman"/>
                <a:cs typeface="Times New Roman"/>
              </a:rPr>
              <a:t>(</a:t>
            </a:r>
            <a:r>
              <a:rPr sz="1600" i="1" dirty="0">
                <a:latin typeface="Times New Roman"/>
                <a:cs typeface="Times New Roman"/>
              </a:rPr>
              <a:t>x</a:t>
            </a:r>
            <a:r>
              <a:rPr sz="1600" i="1" baseline="-21164" dirty="0">
                <a:latin typeface="Times New Roman"/>
                <a:cs typeface="Times New Roman"/>
              </a:rPr>
              <a:t>i</a:t>
            </a:r>
            <a:r>
              <a:rPr sz="1600" dirty="0">
                <a:latin typeface="Times New Roman"/>
                <a:cs typeface="Times New Roman"/>
              </a:rPr>
              <a:t>)</a:t>
            </a:r>
            <a:endParaRPr sz="1600">
              <a:latin typeface="Times New Roman"/>
              <a:cs typeface="Times New Roman"/>
            </a:endParaRPr>
          </a:p>
          <a:p>
            <a:pPr marL="38085">
              <a:lnSpc>
                <a:spcPts val="1900"/>
              </a:lnSpc>
            </a:pPr>
            <a:r>
              <a:rPr sz="1600" i="1" dirty="0">
                <a:latin typeface="Times New Roman"/>
                <a:cs typeface="Times New Roman"/>
              </a:rPr>
              <a:t>F</a:t>
            </a:r>
            <a:r>
              <a:rPr sz="1600" dirty="0">
                <a:latin typeface="Times New Roman"/>
                <a:cs typeface="Times New Roman"/>
              </a:rPr>
              <a:t>(</a:t>
            </a:r>
            <a:r>
              <a:rPr sz="1600" i="1" dirty="0">
                <a:latin typeface="Times New Roman"/>
                <a:cs typeface="Times New Roman"/>
              </a:rPr>
              <a:t>x</a:t>
            </a:r>
            <a:r>
              <a:rPr sz="1600" baseline="-21164" dirty="0">
                <a:latin typeface="Times New Roman"/>
                <a:cs typeface="Times New Roman"/>
              </a:rPr>
              <a:t>0</a:t>
            </a:r>
            <a:r>
              <a:rPr sz="1600" dirty="0">
                <a:latin typeface="Times New Roman"/>
                <a:cs typeface="Times New Roman"/>
              </a:rPr>
              <a:t>)</a:t>
            </a:r>
            <a:r>
              <a:rPr sz="1600" spc="-21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&lt;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0.73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≤</a:t>
            </a:r>
            <a:r>
              <a:rPr sz="1600" spc="-21" dirty="0">
                <a:latin typeface="Times New Roman"/>
                <a:cs typeface="Times New Roman"/>
              </a:rPr>
              <a:t> </a:t>
            </a:r>
            <a:r>
              <a:rPr sz="1600" i="1" dirty="0">
                <a:latin typeface="Times New Roman"/>
                <a:cs typeface="Times New Roman"/>
              </a:rPr>
              <a:t>F</a:t>
            </a:r>
            <a:r>
              <a:rPr sz="1600" dirty="0">
                <a:latin typeface="Times New Roman"/>
                <a:cs typeface="Times New Roman"/>
              </a:rPr>
              <a:t>(</a:t>
            </a:r>
            <a:r>
              <a:rPr sz="1600" i="1" dirty="0">
                <a:latin typeface="Times New Roman"/>
                <a:cs typeface="Times New Roman"/>
              </a:rPr>
              <a:t>x</a:t>
            </a:r>
            <a:r>
              <a:rPr sz="1600" baseline="-21164" dirty="0">
                <a:latin typeface="Times New Roman"/>
                <a:cs typeface="Times New Roman"/>
              </a:rPr>
              <a:t>1</a:t>
            </a:r>
            <a:r>
              <a:rPr sz="1600" dirty="0">
                <a:latin typeface="Times New Roman"/>
                <a:cs typeface="Times New Roman"/>
              </a:rPr>
              <a:t>)</a:t>
            </a:r>
            <a:endParaRPr sz="1600">
              <a:latin typeface="Times New Roman"/>
              <a:cs typeface="Times New Roman"/>
            </a:endParaRPr>
          </a:p>
          <a:p>
            <a:pPr marL="38085">
              <a:lnSpc>
                <a:spcPts val="1910"/>
              </a:lnSpc>
            </a:pPr>
            <a:r>
              <a:rPr sz="1600" dirty="0">
                <a:latin typeface="Arial MT"/>
                <a:cs typeface="Arial MT"/>
              </a:rPr>
              <a:t>Hence,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i="1" dirty="0">
                <a:latin typeface="Times New Roman"/>
                <a:cs typeface="Times New Roman"/>
              </a:rPr>
              <a:t>X</a:t>
            </a:r>
            <a:r>
              <a:rPr sz="1600" baseline="-21164" dirty="0">
                <a:latin typeface="Times New Roman"/>
                <a:cs typeface="Times New Roman"/>
              </a:rPr>
              <a:t>1</a:t>
            </a:r>
            <a:r>
              <a:rPr sz="1600" spc="172" baseline="-21164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=</a:t>
            </a:r>
            <a:r>
              <a:rPr sz="1600" spc="-21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159929" y="2327609"/>
            <a:ext cx="108585" cy="1905"/>
          </a:xfrm>
          <a:custGeom>
            <a:avLst/>
            <a:gdLst/>
            <a:ahLst/>
            <a:cxnLst/>
            <a:rect l="l" t="t" r="r" b="b"/>
            <a:pathLst>
              <a:path w="108585" h="1905">
                <a:moveTo>
                  <a:pt x="-6349" y="793"/>
                </a:moveTo>
                <a:lnTo>
                  <a:pt x="114349" y="793"/>
                </a:lnTo>
              </a:path>
            </a:pathLst>
          </a:custGeom>
          <a:ln w="142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5943848" y="2225005"/>
            <a:ext cx="192405" cy="166710"/>
          </a:xfrm>
          <a:prstGeom prst="rect">
            <a:avLst/>
          </a:prstGeom>
        </p:spPr>
        <p:txBody>
          <a:bodyPr vert="horz" wrap="square" lIns="0" tIns="12695" rIns="0" bIns="0" rtlCol="0">
            <a:spAutoFit/>
          </a:bodyPr>
          <a:lstStyle/>
          <a:p>
            <a:pPr marL="12695">
              <a:spcBef>
                <a:spcPts val="100"/>
              </a:spcBef>
            </a:pPr>
            <a:r>
              <a:rPr sz="1000" dirty="0">
                <a:latin typeface="Times New Roman"/>
                <a:cs typeface="Times New Roman"/>
              </a:rPr>
              <a:t>0.8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0" name="Left Brace 19"/>
          <p:cNvSpPr/>
          <p:nvPr/>
        </p:nvSpPr>
        <p:spPr>
          <a:xfrm>
            <a:off x="1880368" y="2400451"/>
            <a:ext cx="379464" cy="124349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31212" y="699022"/>
            <a:ext cx="4391688" cy="459095"/>
          </a:xfrm>
          <a:prstGeom prst="rect">
            <a:avLst/>
          </a:prstGeom>
        </p:spPr>
        <p:txBody>
          <a:bodyPr vert="horz" wrap="square" lIns="0" tIns="12695" rIns="0" bIns="0" rtlCol="0">
            <a:spAutoFit/>
          </a:bodyPr>
          <a:lstStyle/>
          <a:p>
            <a:pPr marL="12695">
              <a:spcBef>
                <a:spcPts val="100"/>
              </a:spcBef>
            </a:pPr>
            <a:r>
              <a:rPr spc="-5" dirty="0"/>
              <a:t>Purpose</a:t>
            </a:r>
            <a:r>
              <a:rPr spc="-44" dirty="0"/>
              <a:t> </a:t>
            </a:r>
            <a:r>
              <a:rPr dirty="0"/>
              <a:t>&amp;</a:t>
            </a:r>
            <a:r>
              <a:rPr spc="-40" dirty="0"/>
              <a:t> </a:t>
            </a:r>
            <a:r>
              <a:rPr dirty="0"/>
              <a:t>Overview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31211" y="1363233"/>
            <a:ext cx="7967980" cy="2987088"/>
          </a:xfrm>
          <a:prstGeom prst="rect">
            <a:avLst/>
          </a:prstGeom>
        </p:spPr>
        <p:txBody>
          <a:bodyPr vert="horz" wrap="square" lIns="0" tIns="27928" rIns="0" bIns="0" rtlCol="0">
            <a:spAutoFit/>
          </a:bodyPr>
          <a:lstStyle/>
          <a:p>
            <a:pPr marL="355462" marR="114890" indent="-342768">
              <a:lnSpc>
                <a:spcPts val="2600"/>
              </a:lnSpc>
              <a:spcBef>
                <a:spcPts val="219"/>
              </a:spcBef>
              <a:buClr>
                <a:srgbClr val="003366"/>
              </a:buClr>
              <a:buSzPct val="118181"/>
              <a:buChar char="•"/>
              <a:tabLst>
                <a:tab pos="355462" algn="l"/>
              </a:tabLst>
            </a:pPr>
            <a:r>
              <a:rPr sz="2200" spc="-5" dirty="0">
                <a:latin typeface="Verdana"/>
                <a:cs typeface="Verdana"/>
              </a:rPr>
              <a:t>Develop</a:t>
            </a:r>
            <a:r>
              <a:rPr sz="2200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understanding</a:t>
            </a:r>
            <a:r>
              <a:rPr sz="2200" spc="5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of</a:t>
            </a:r>
            <a:r>
              <a:rPr sz="2200" spc="10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generating</a:t>
            </a:r>
            <a:r>
              <a:rPr sz="2200" spc="5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samples</a:t>
            </a:r>
            <a:r>
              <a:rPr sz="2200" spc="5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from</a:t>
            </a:r>
            <a:r>
              <a:rPr sz="2200" spc="10" dirty="0">
                <a:latin typeface="Verdana"/>
                <a:cs typeface="Verdana"/>
              </a:rPr>
              <a:t> </a:t>
            </a:r>
            <a:r>
              <a:rPr sz="2200" dirty="0">
                <a:latin typeface="Verdana"/>
                <a:cs typeface="Verdana"/>
              </a:rPr>
              <a:t>a </a:t>
            </a:r>
            <a:r>
              <a:rPr sz="2200" spc="-755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specified</a:t>
            </a:r>
            <a:r>
              <a:rPr sz="2200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distribution</a:t>
            </a:r>
            <a:r>
              <a:rPr sz="2200" spc="5" dirty="0">
                <a:latin typeface="Verdana"/>
                <a:cs typeface="Verdana"/>
              </a:rPr>
              <a:t> </a:t>
            </a:r>
            <a:r>
              <a:rPr sz="2200" dirty="0">
                <a:latin typeface="Verdana"/>
                <a:cs typeface="Verdana"/>
              </a:rPr>
              <a:t>as</a:t>
            </a:r>
            <a:r>
              <a:rPr sz="2200" spc="5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input</a:t>
            </a:r>
            <a:r>
              <a:rPr sz="2200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to</a:t>
            </a:r>
            <a:r>
              <a:rPr sz="2200" dirty="0">
                <a:latin typeface="Verdana"/>
                <a:cs typeface="Verdana"/>
              </a:rPr>
              <a:t> a</a:t>
            </a:r>
            <a:r>
              <a:rPr sz="2200" spc="5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simulation</a:t>
            </a:r>
            <a:r>
              <a:rPr sz="2200" spc="5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model.</a:t>
            </a:r>
            <a:endParaRPr sz="2200">
              <a:latin typeface="Verdana"/>
              <a:cs typeface="Verdana"/>
            </a:endParaRPr>
          </a:p>
          <a:p>
            <a:pPr>
              <a:spcBef>
                <a:spcPts val="50"/>
              </a:spcBef>
              <a:buClr>
                <a:srgbClr val="003366"/>
              </a:buClr>
              <a:buFont typeface="Verdana"/>
              <a:buChar char="•"/>
            </a:pPr>
            <a:endParaRPr sz="2900">
              <a:latin typeface="Verdana"/>
              <a:cs typeface="Verdana"/>
            </a:endParaRPr>
          </a:p>
          <a:p>
            <a:pPr marL="355462" marR="5077" indent="-342768">
              <a:lnSpc>
                <a:spcPct val="101200"/>
              </a:lnSpc>
              <a:buClr>
                <a:srgbClr val="003366"/>
              </a:buClr>
              <a:buSzPct val="118181"/>
              <a:buChar char="•"/>
              <a:tabLst>
                <a:tab pos="355462" algn="l"/>
              </a:tabLst>
            </a:pPr>
            <a:r>
              <a:rPr sz="2200" spc="-5" dirty="0">
                <a:latin typeface="Verdana"/>
                <a:cs typeface="Verdana"/>
              </a:rPr>
              <a:t>Illustrate</a:t>
            </a:r>
            <a:r>
              <a:rPr sz="2200" spc="5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some</a:t>
            </a:r>
            <a:r>
              <a:rPr sz="2200" spc="15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widely-used</a:t>
            </a:r>
            <a:r>
              <a:rPr sz="2200" spc="5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techniques</a:t>
            </a:r>
            <a:r>
              <a:rPr sz="2200" spc="15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for</a:t>
            </a:r>
            <a:r>
              <a:rPr sz="2200" spc="10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generating </a:t>
            </a:r>
            <a:r>
              <a:rPr sz="2200" spc="-755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random variates:</a:t>
            </a:r>
            <a:endParaRPr sz="2200">
              <a:latin typeface="Verdana"/>
              <a:cs typeface="Verdana"/>
            </a:endParaRPr>
          </a:p>
          <a:p>
            <a:pPr marL="549062" lvl="1" indent="-180904">
              <a:spcBef>
                <a:spcPts val="440"/>
              </a:spcBef>
              <a:buClr>
                <a:srgbClr val="003366"/>
              </a:buClr>
              <a:buChar char="•"/>
              <a:tabLst>
                <a:tab pos="549062" algn="l"/>
              </a:tabLst>
            </a:pPr>
            <a:r>
              <a:rPr sz="2100" spc="-5" dirty="0">
                <a:latin typeface="Verdana"/>
                <a:cs typeface="Verdana"/>
              </a:rPr>
              <a:t>Inverse-transform</a:t>
            </a:r>
            <a:r>
              <a:rPr sz="2100" spc="-15" dirty="0">
                <a:latin typeface="Verdana"/>
                <a:cs typeface="Verdana"/>
              </a:rPr>
              <a:t> </a:t>
            </a:r>
            <a:r>
              <a:rPr sz="2100" spc="-5" dirty="0">
                <a:latin typeface="Verdana"/>
                <a:cs typeface="Verdana"/>
              </a:rPr>
              <a:t>technique</a:t>
            </a:r>
            <a:endParaRPr sz="2100">
              <a:latin typeface="Verdana"/>
              <a:cs typeface="Verdana"/>
            </a:endParaRPr>
          </a:p>
          <a:p>
            <a:pPr marL="549062" lvl="1" indent="-180904">
              <a:spcBef>
                <a:spcPts val="499"/>
              </a:spcBef>
              <a:buClr>
                <a:srgbClr val="003366"/>
              </a:buClr>
              <a:buChar char="•"/>
              <a:tabLst>
                <a:tab pos="549062" algn="l"/>
              </a:tabLst>
            </a:pPr>
            <a:r>
              <a:rPr sz="2100" spc="-5" dirty="0">
                <a:latin typeface="Verdana"/>
                <a:cs typeface="Verdana"/>
              </a:rPr>
              <a:t>Acceptance-rejection</a:t>
            </a:r>
            <a:r>
              <a:rPr sz="2100" spc="-10" dirty="0">
                <a:latin typeface="Verdana"/>
                <a:cs typeface="Verdana"/>
              </a:rPr>
              <a:t> </a:t>
            </a:r>
            <a:r>
              <a:rPr sz="2100" spc="-5" dirty="0">
                <a:latin typeface="Verdana"/>
                <a:cs typeface="Verdana"/>
              </a:rPr>
              <a:t>technique</a:t>
            </a:r>
            <a:endParaRPr sz="2100">
              <a:latin typeface="Verdana"/>
              <a:cs typeface="Verdana"/>
            </a:endParaRPr>
          </a:p>
          <a:p>
            <a:pPr marL="549062" lvl="1" indent="-180904">
              <a:spcBef>
                <a:spcPts val="499"/>
              </a:spcBef>
              <a:buClr>
                <a:srgbClr val="003366"/>
              </a:buClr>
              <a:buChar char="•"/>
              <a:tabLst>
                <a:tab pos="549062" algn="l"/>
              </a:tabLst>
            </a:pPr>
            <a:r>
              <a:rPr sz="2100" spc="-5" dirty="0">
                <a:latin typeface="Verdana"/>
                <a:cs typeface="Verdana"/>
              </a:rPr>
              <a:t>Special</a:t>
            </a:r>
            <a:r>
              <a:rPr sz="2100" spc="-30" dirty="0">
                <a:latin typeface="Verdana"/>
                <a:cs typeface="Verdana"/>
              </a:rPr>
              <a:t> </a:t>
            </a:r>
            <a:r>
              <a:rPr sz="2100" spc="-5" dirty="0">
                <a:latin typeface="Verdana"/>
                <a:cs typeface="Verdana"/>
              </a:rPr>
              <a:t>properties</a:t>
            </a:r>
            <a:endParaRPr sz="210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74140" y="4331856"/>
            <a:ext cx="5603875" cy="382151"/>
          </a:xfrm>
          <a:prstGeom prst="rect">
            <a:avLst/>
          </a:prstGeom>
        </p:spPr>
        <p:txBody>
          <a:bodyPr vert="horz" wrap="square" lIns="0" tIns="12695" rIns="0" bIns="0" rtlCol="0">
            <a:spAutoFit/>
          </a:bodyPr>
          <a:lstStyle/>
          <a:p>
            <a:pPr marL="12695">
              <a:spcBef>
                <a:spcPts val="100"/>
              </a:spcBef>
            </a:pPr>
            <a:r>
              <a:rPr sz="2400" b="1" spc="-5" dirty="0"/>
              <a:t>Acceptance-Rejection</a:t>
            </a:r>
            <a:r>
              <a:rPr sz="2400" b="1" spc="25" dirty="0"/>
              <a:t> </a:t>
            </a:r>
            <a:r>
              <a:rPr sz="2400" b="1" spc="-5" dirty="0"/>
              <a:t>Technique</a:t>
            </a:r>
            <a:endParaRPr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31214" y="699022"/>
            <a:ext cx="8963688" cy="459095"/>
          </a:xfrm>
          <a:prstGeom prst="rect">
            <a:avLst/>
          </a:prstGeom>
        </p:spPr>
        <p:txBody>
          <a:bodyPr vert="horz" wrap="square" lIns="0" tIns="12695" rIns="0" bIns="0" rtlCol="0">
            <a:spAutoFit/>
          </a:bodyPr>
          <a:lstStyle/>
          <a:p>
            <a:pPr marL="12695">
              <a:spcBef>
                <a:spcPts val="100"/>
              </a:spcBef>
            </a:pPr>
            <a:r>
              <a:rPr spc="-5" dirty="0"/>
              <a:t>Acceptance-Rejection Technique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31216" y="1316675"/>
            <a:ext cx="8425179" cy="1008586"/>
          </a:xfrm>
          <a:prstGeom prst="rect">
            <a:avLst/>
          </a:prstGeom>
        </p:spPr>
        <p:txBody>
          <a:bodyPr vert="horz" wrap="square" lIns="0" tIns="59032" rIns="0" bIns="0" rtlCol="0">
            <a:spAutoFit/>
          </a:bodyPr>
          <a:lstStyle/>
          <a:p>
            <a:pPr marL="355462" indent="-342768">
              <a:spcBef>
                <a:spcPts val="465"/>
              </a:spcBef>
              <a:buClr>
                <a:srgbClr val="003366"/>
              </a:buClr>
              <a:buSzPct val="118421"/>
              <a:buChar char="•"/>
              <a:tabLst>
                <a:tab pos="354827" algn="l"/>
                <a:tab pos="355462" algn="l"/>
              </a:tabLst>
            </a:pPr>
            <a:r>
              <a:rPr sz="1900" spc="-5" dirty="0">
                <a:latin typeface="Verdana"/>
                <a:cs typeface="Verdana"/>
              </a:rPr>
              <a:t>Useful</a:t>
            </a:r>
            <a:r>
              <a:rPr sz="1900" dirty="0">
                <a:latin typeface="Verdana"/>
                <a:cs typeface="Verdana"/>
              </a:rPr>
              <a:t> </a:t>
            </a:r>
            <a:r>
              <a:rPr sz="1900" spc="-5" dirty="0">
                <a:latin typeface="Verdana"/>
                <a:cs typeface="Verdana"/>
              </a:rPr>
              <a:t>particularly</a:t>
            </a:r>
            <a:r>
              <a:rPr sz="1900" dirty="0">
                <a:latin typeface="Verdana"/>
                <a:cs typeface="Verdana"/>
              </a:rPr>
              <a:t> when</a:t>
            </a:r>
            <a:r>
              <a:rPr sz="1900" spc="5" dirty="0">
                <a:latin typeface="Verdana"/>
                <a:cs typeface="Verdana"/>
              </a:rPr>
              <a:t> </a:t>
            </a:r>
            <a:r>
              <a:rPr sz="1900" dirty="0">
                <a:latin typeface="Verdana"/>
                <a:cs typeface="Verdana"/>
              </a:rPr>
              <a:t>inverse</a:t>
            </a:r>
            <a:r>
              <a:rPr sz="1900" spc="-5" dirty="0">
                <a:latin typeface="Verdana"/>
                <a:cs typeface="Verdana"/>
              </a:rPr>
              <a:t> CDF</a:t>
            </a:r>
            <a:r>
              <a:rPr sz="1900" spc="5" dirty="0">
                <a:latin typeface="Verdana"/>
                <a:cs typeface="Verdana"/>
              </a:rPr>
              <a:t> </a:t>
            </a:r>
            <a:r>
              <a:rPr sz="1900" spc="-5" dirty="0">
                <a:latin typeface="Verdana"/>
                <a:cs typeface="Verdana"/>
              </a:rPr>
              <a:t>does</a:t>
            </a:r>
            <a:r>
              <a:rPr sz="1900" dirty="0">
                <a:latin typeface="Verdana"/>
                <a:cs typeface="Verdana"/>
              </a:rPr>
              <a:t> </a:t>
            </a:r>
            <a:r>
              <a:rPr sz="1900" spc="-5" dirty="0">
                <a:latin typeface="Verdana"/>
                <a:cs typeface="Verdana"/>
              </a:rPr>
              <a:t>not</a:t>
            </a:r>
            <a:r>
              <a:rPr sz="1900" dirty="0">
                <a:latin typeface="Verdana"/>
                <a:cs typeface="Verdana"/>
              </a:rPr>
              <a:t> exist in</a:t>
            </a:r>
            <a:r>
              <a:rPr sz="1900" spc="5" dirty="0">
                <a:latin typeface="Verdana"/>
                <a:cs typeface="Verdana"/>
              </a:rPr>
              <a:t> </a:t>
            </a:r>
            <a:r>
              <a:rPr sz="1900" spc="-5" dirty="0">
                <a:latin typeface="Verdana"/>
                <a:cs typeface="Verdana"/>
              </a:rPr>
              <a:t>closed form</a:t>
            </a:r>
            <a:endParaRPr sz="1900">
              <a:latin typeface="Verdana"/>
              <a:cs typeface="Verdana"/>
            </a:endParaRPr>
          </a:p>
          <a:p>
            <a:pPr marL="549062" lvl="1" indent="-180904">
              <a:spcBef>
                <a:spcPts val="330"/>
              </a:spcBef>
              <a:buClr>
                <a:srgbClr val="003366"/>
              </a:buClr>
              <a:buChar char="•"/>
              <a:tabLst>
                <a:tab pos="549062" algn="l"/>
              </a:tabLst>
            </a:pPr>
            <a:r>
              <a:rPr sz="1700" dirty="0">
                <a:latin typeface="Verdana"/>
                <a:cs typeface="Verdana"/>
              </a:rPr>
              <a:t>Thinning</a:t>
            </a:r>
            <a:endParaRPr sz="1700">
              <a:latin typeface="Verdana"/>
              <a:cs typeface="Verdana"/>
            </a:endParaRPr>
          </a:p>
          <a:p>
            <a:pPr marL="355462" indent="-342768">
              <a:spcBef>
                <a:spcPts val="505"/>
              </a:spcBef>
              <a:buClr>
                <a:srgbClr val="003366"/>
              </a:buClr>
              <a:buSzPct val="118421"/>
              <a:buChar char="•"/>
              <a:tabLst>
                <a:tab pos="354827" algn="l"/>
                <a:tab pos="355462" algn="l"/>
              </a:tabLst>
            </a:pPr>
            <a:r>
              <a:rPr sz="1900" spc="-5" dirty="0">
                <a:latin typeface="Verdana"/>
                <a:cs typeface="Verdana"/>
              </a:rPr>
              <a:t>Illustration:</a:t>
            </a:r>
            <a:r>
              <a:rPr sz="1900" spc="5" dirty="0">
                <a:latin typeface="Verdana"/>
                <a:cs typeface="Verdana"/>
              </a:rPr>
              <a:t> </a:t>
            </a:r>
            <a:r>
              <a:rPr sz="1900" dirty="0">
                <a:latin typeface="Verdana"/>
                <a:cs typeface="Verdana"/>
              </a:rPr>
              <a:t>To</a:t>
            </a:r>
            <a:r>
              <a:rPr sz="1900" spc="10" dirty="0">
                <a:latin typeface="Verdana"/>
                <a:cs typeface="Verdana"/>
              </a:rPr>
              <a:t> </a:t>
            </a:r>
            <a:r>
              <a:rPr sz="1900" spc="-5" dirty="0">
                <a:latin typeface="Verdana"/>
                <a:cs typeface="Verdana"/>
              </a:rPr>
              <a:t>generate</a:t>
            </a:r>
            <a:r>
              <a:rPr sz="1900" spc="5" dirty="0">
                <a:latin typeface="Verdana"/>
                <a:cs typeface="Verdana"/>
              </a:rPr>
              <a:t> </a:t>
            </a:r>
            <a:r>
              <a:rPr sz="1900" spc="-5" dirty="0">
                <a:latin typeface="Verdana"/>
                <a:cs typeface="Verdana"/>
              </a:rPr>
              <a:t>random</a:t>
            </a:r>
            <a:r>
              <a:rPr sz="1900" spc="10" dirty="0">
                <a:latin typeface="Verdana"/>
                <a:cs typeface="Verdana"/>
              </a:rPr>
              <a:t> </a:t>
            </a:r>
            <a:r>
              <a:rPr sz="1900" spc="-5" dirty="0">
                <a:latin typeface="Verdana"/>
                <a:cs typeface="Verdana"/>
              </a:rPr>
              <a:t>variates,</a:t>
            </a:r>
            <a:r>
              <a:rPr sz="1900" spc="5" dirty="0">
                <a:latin typeface="Verdana"/>
                <a:cs typeface="Verdana"/>
              </a:rPr>
              <a:t> </a:t>
            </a:r>
            <a:r>
              <a:rPr sz="1900" i="1" dirty="0">
                <a:latin typeface="Times New Roman"/>
                <a:cs typeface="Times New Roman"/>
              </a:rPr>
              <a:t>X</a:t>
            </a:r>
            <a:r>
              <a:rPr sz="1900" i="1" spc="1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~</a:t>
            </a:r>
            <a:r>
              <a:rPr sz="1900" spc="5" dirty="0">
                <a:latin typeface="Times New Roman"/>
                <a:cs typeface="Times New Roman"/>
              </a:rPr>
              <a:t> </a:t>
            </a:r>
            <a:r>
              <a:rPr sz="1900" i="1" spc="-5" dirty="0">
                <a:latin typeface="Times New Roman"/>
                <a:cs typeface="Times New Roman"/>
              </a:rPr>
              <a:t>U</a:t>
            </a:r>
            <a:r>
              <a:rPr sz="1900" spc="-5" dirty="0">
                <a:latin typeface="Times New Roman"/>
                <a:cs typeface="Times New Roman"/>
              </a:rPr>
              <a:t>(1/4</a:t>
            </a:r>
            <a:r>
              <a:rPr sz="1900" i="1" spc="-5" dirty="0">
                <a:latin typeface="Times New Roman"/>
                <a:cs typeface="Times New Roman"/>
              </a:rPr>
              <a:t>,</a:t>
            </a:r>
            <a:r>
              <a:rPr sz="1900" spc="-5" dirty="0">
                <a:latin typeface="Times New Roman"/>
                <a:cs typeface="Times New Roman"/>
              </a:rPr>
              <a:t>1)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31211" y="5151385"/>
            <a:ext cx="8382634" cy="1289685"/>
          </a:xfrm>
          <a:prstGeom prst="rect">
            <a:avLst/>
          </a:prstGeom>
        </p:spPr>
        <p:txBody>
          <a:bodyPr vert="horz" wrap="square" lIns="0" tIns="12695" rIns="0" bIns="0" rtlCol="0">
            <a:spAutoFit/>
          </a:bodyPr>
          <a:lstStyle/>
          <a:p>
            <a:pPr marL="355462" marR="32371" indent="-342768">
              <a:spcBef>
                <a:spcPts val="100"/>
              </a:spcBef>
              <a:buClr>
                <a:srgbClr val="003366"/>
              </a:buClr>
              <a:buSzPct val="118421"/>
              <a:buFont typeface="Times New Roman"/>
              <a:buChar char="•"/>
              <a:tabLst>
                <a:tab pos="354827" algn="l"/>
                <a:tab pos="355462" algn="l"/>
              </a:tabLst>
            </a:pPr>
            <a:r>
              <a:rPr sz="1900" i="1" dirty="0">
                <a:latin typeface="Times New Roman"/>
                <a:cs typeface="Times New Roman"/>
              </a:rPr>
              <a:t>R</a:t>
            </a:r>
            <a:r>
              <a:rPr sz="1900" i="1" spc="190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Verdana"/>
                <a:cs typeface="Verdana"/>
              </a:rPr>
              <a:t>does</a:t>
            </a:r>
            <a:r>
              <a:rPr sz="1900" spc="5" dirty="0">
                <a:latin typeface="Verdana"/>
                <a:cs typeface="Verdana"/>
              </a:rPr>
              <a:t> </a:t>
            </a:r>
            <a:r>
              <a:rPr sz="1900" spc="-5" dirty="0">
                <a:latin typeface="Verdana"/>
                <a:cs typeface="Verdana"/>
              </a:rPr>
              <a:t>not</a:t>
            </a:r>
            <a:r>
              <a:rPr sz="1900" dirty="0">
                <a:latin typeface="Verdana"/>
                <a:cs typeface="Verdana"/>
              </a:rPr>
              <a:t> have </a:t>
            </a:r>
            <a:r>
              <a:rPr sz="1900" spc="-5" dirty="0">
                <a:latin typeface="Verdana"/>
                <a:cs typeface="Verdana"/>
              </a:rPr>
              <a:t>the</a:t>
            </a:r>
            <a:r>
              <a:rPr sz="1900" spc="5" dirty="0">
                <a:latin typeface="Verdana"/>
                <a:cs typeface="Verdana"/>
              </a:rPr>
              <a:t> </a:t>
            </a:r>
            <a:r>
              <a:rPr sz="1900" spc="-5" dirty="0">
                <a:latin typeface="Verdana"/>
                <a:cs typeface="Verdana"/>
              </a:rPr>
              <a:t>desired</a:t>
            </a:r>
            <a:r>
              <a:rPr sz="1900" dirty="0">
                <a:latin typeface="Verdana"/>
                <a:cs typeface="Verdana"/>
              </a:rPr>
              <a:t> </a:t>
            </a:r>
            <a:r>
              <a:rPr sz="1900" spc="-5" dirty="0">
                <a:latin typeface="Verdana"/>
                <a:cs typeface="Verdana"/>
              </a:rPr>
              <a:t>distribution,</a:t>
            </a:r>
            <a:r>
              <a:rPr sz="1900" spc="5" dirty="0">
                <a:latin typeface="Verdana"/>
                <a:cs typeface="Verdana"/>
              </a:rPr>
              <a:t> </a:t>
            </a:r>
            <a:r>
              <a:rPr sz="1900" spc="-5" dirty="0">
                <a:latin typeface="Verdana"/>
                <a:cs typeface="Verdana"/>
              </a:rPr>
              <a:t>but</a:t>
            </a:r>
            <a:r>
              <a:rPr sz="1900" dirty="0">
                <a:latin typeface="Verdana"/>
                <a:cs typeface="Verdana"/>
              </a:rPr>
              <a:t> </a:t>
            </a:r>
            <a:r>
              <a:rPr sz="1900" i="1" dirty="0">
                <a:latin typeface="Times New Roman"/>
                <a:cs typeface="Times New Roman"/>
              </a:rPr>
              <a:t>R</a:t>
            </a:r>
            <a:r>
              <a:rPr sz="1900" i="1" spc="195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Verdana"/>
                <a:cs typeface="Verdana"/>
              </a:rPr>
              <a:t>conditioned</a:t>
            </a:r>
            <a:r>
              <a:rPr sz="1900" dirty="0">
                <a:latin typeface="Verdana"/>
                <a:cs typeface="Verdana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(</a:t>
            </a:r>
            <a:r>
              <a:rPr sz="1900" i="1" spc="-5" dirty="0">
                <a:latin typeface="Times New Roman"/>
                <a:cs typeface="Times New Roman"/>
              </a:rPr>
              <a:t>R’</a:t>
            </a:r>
            <a:r>
              <a:rPr sz="1900" spc="-5" dirty="0">
                <a:latin typeface="Times New Roman"/>
                <a:cs typeface="Times New Roman"/>
              </a:rPr>
              <a:t>)</a:t>
            </a:r>
            <a:r>
              <a:rPr sz="1900" spc="190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Verdana"/>
                <a:cs typeface="Verdana"/>
              </a:rPr>
              <a:t>on </a:t>
            </a:r>
            <a:r>
              <a:rPr sz="1900" spc="-650" dirty="0">
                <a:latin typeface="Verdana"/>
                <a:cs typeface="Verdana"/>
              </a:rPr>
              <a:t> </a:t>
            </a:r>
            <a:r>
              <a:rPr sz="1900" spc="-5" dirty="0">
                <a:latin typeface="Verdana"/>
                <a:cs typeface="Verdana"/>
              </a:rPr>
              <a:t>the </a:t>
            </a:r>
            <a:r>
              <a:rPr sz="1900" dirty="0">
                <a:latin typeface="Verdana"/>
                <a:cs typeface="Verdana"/>
              </a:rPr>
              <a:t>event </a:t>
            </a:r>
            <a:r>
              <a:rPr sz="1900" dirty="0">
                <a:latin typeface="Times New Roman"/>
                <a:cs typeface="Times New Roman"/>
              </a:rPr>
              <a:t>{</a:t>
            </a:r>
            <a:r>
              <a:rPr sz="1900" i="1" dirty="0">
                <a:latin typeface="Times New Roman"/>
                <a:cs typeface="Times New Roman"/>
              </a:rPr>
              <a:t>R</a:t>
            </a:r>
            <a:r>
              <a:rPr sz="1900" i="1" spc="19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Symbol"/>
                <a:cs typeface="Symbol"/>
              </a:rPr>
              <a:t></a:t>
            </a:r>
            <a:r>
              <a:rPr sz="2200" spc="114" dirty="0">
                <a:latin typeface="Times New Roman"/>
                <a:cs typeface="Times New Roman"/>
              </a:rPr>
              <a:t> </a:t>
            </a:r>
            <a:r>
              <a:rPr sz="1900" i="1" dirty="0">
                <a:latin typeface="Times New Roman"/>
                <a:cs typeface="Times New Roman"/>
              </a:rPr>
              <a:t>¼</a:t>
            </a:r>
            <a:r>
              <a:rPr sz="1900" dirty="0">
                <a:latin typeface="Times New Roman"/>
                <a:cs typeface="Times New Roman"/>
              </a:rPr>
              <a:t>}</a:t>
            </a:r>
            <a:r>
              <a:rPr sz="1900" spc="185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Verdana"/>
                <a:cs typeface="Verdana"/>
              </a:rPr>
              <a:t>does.</a:t>
            </a:r>
            <a:endParaRPr sz="1900">
              <a:latin typeface="Verdana"/>
              <a:cs typeface="Verdana"/>
            </a:endParaRPr>
          </a:p>
          <a:p>
            <a:pPr marL="355462" marR="5077" indent="-342768">
              <a:lnSpc>
                <a:spcPct val="102800"/>
              </a:lnSpc>
              <a:spcBef>
                <a:spcPts val="344"/>
              </a:spcBef>
              <a:buClr>
                <a:srgbClr val="003366"/>
              </a:buClr>
              <a:buSzPct val="118421"/>
              <a:buChar char="•"/>
              <a:tabLst>
                <a:tab pos="354827" algn="l"/>
                <a:tab pos="355462" algn="l"/>
              </a:tabLst>
            </a:pPr>
            <a:r>
              <a:rPr sz="1900" spc="-5" dirty="0">
                <a:latin typeface="Verdana"/>
                <a:cs typeface="Verdana"/>
              </a:rPr>
              <a:t>Efficiency:</a:t>
            </a:r>
            <a:r>
              <a:rPr sz="1900" dirty="0">
                <a:latin typeface="Verdana"/>
                <a:cs typeface="Verdana"/>
              </a:rPr>
              <a:t> </a:t>
            </a:r>
            <a:r>
              <a:rPr sz="1900" spc="-5" dirty="0">
                <a:latin typeface="Verdana"/>
                <a:cs typeface="Verdana"/>
              </a:rPr>
              <a:t>Depends</a:t>
            </a:r>
            <a:r>
              <a:rPr sz="1900" dirty="0">
                <a:latin typeface="Verdana"/>
                <a:cs typeface="Verdana"/>
              </a:rPr>
              <a:t> heavily</a:t>
            </a:r>
            <a:r>
              <a:rPr sz="1900" spc="5" dirty="0">
                <a:latin typeface="Verdana"/>
                <a:cs typeface="Verdana"/>
              </a:rPr>
              <a:t> </a:t>
            </a:r>
            <a:r>
              <a:rPr sz="1900" spc="-5" dirty="0">
                <a:latin typeface="Verdana"/>
                <a:cs typeface="Verdana"/>
              </a:rPr>
              <a:t>on</a:t>
            </a:r>
            <a:r>
              <a:rPr sz="1900" spc="5" dirty="0">
                <a:latin typeface="Verdana"/>
                <a:cs typeface="Verdana"/>
              </a:rPr>
              <a:t> </a:t>
            </a:r>
            <a:r>
              <a:rPr sz="1900" spc="-5" dirty="0">
                <a:latin typeface="Verdana"/>
                <a:cs typeface="Verdana"/>
              </a:rPr>
              <a:t>the</a:t>
            </a:r>
            <a:r>
              <a:rPr sz="1900" dirty="0">
                <a:latin typeface="Verdana"/>
                <a:cs typeface="Verdana"/>
              </a:rPr>
              <a:t> </a:t>
            </a:r>
            <a:r>
              <a:rPr sz="1900" spc="-5" dirty="0">
                <a:latin typeface="Verdana"/>
                <a:cs typeface="Verdana"/>
              </a:rPr>
              <a:t>ability</a:t>
            </a:r>
            <a:r>
              <a:rPr sz="1900" dirty="0">
                <a:latin typeface="Verdana"/>
                <a:cs typeface="Verdana"/>
              </a:rPr>
              <a:t> </a:t>
            </a:r>
            <a:r>
              <a:rPr sz="1900" spc="-5" dirty="0">
                <a:latin typeface="Verdana"/>
                <a:cs typeface="Verdana"/>
              </a:rPr>
              <a:t>to</a:t>
            </a:r>
            <a:r>
              <a:rPr sz="1900" dirty="0">
                <a:latin typeface="Verdana"/>
                <a:cs typeface="Verdana"/>
              </a:rPr>
              <a:t> minimize</a:t>
            </a:r>
            <a:r>
              <a:rPr sz="1900" spc="5" dirty="0">
                <a:latin typeface="Verdana"/>
                <a:cs typeface="Verdana"/>
              </a:rPr>
              <a:t> </a:t>
            </a:r>
            <a:r>
              <a:rPr sz="1900" spc="-5" dirty="0">
                <a:latin typeface="Verdana"/>
                <a:cs typeface="Verdana"/>
              </a:rPr>
              <a:t>the</a:t>
            </a:r>
            <a:r>
              <a:rPr sz="1900" dirty="0">
                <a:latin typeface="Verdana"/>
                <a:cs typeface="Verdana"/>
              </a:rPr>
              <a:t> </a:t>
            </a:r>
            <a:r>
              <a:rPr sz="1900" spc="-5" dirty="0">
                <a:latin typeface="Verdana"/>
                <a:cs typeface="Verdana"/>
              </a:rPr>
              <a:t>number </a:t>
            </a:r>
            <a:r>
              <a:rPr sz="1900" spc="-650" dirty="0">
                <a:latin typeface="Verdana"/>
                <a:cs typeface="Verdana"/>
              </a:rPr>
              <a:t> </a:t>
            </a:r>
            <a:r>
              <a:rPr sz="1900" spc="-5" dirty="0">
                <a:latin typeface="Verdana"/>
                <a:cs typeface="Verdana"/>
              </a:rPr>
              <a:t>of rejections.</a:t>
            </a:r>
            <a:endParaRPr sz="19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15994" y="2944699"/>
            <a:ext cx="5015230" cy="1546577"/>
          </a:xfrm>
          <a:prstGeom prst="rect">
            <a:avLst/>
          </a:prstGeom>
          <a:solidFill>
            <a:srgbClr val="FFFED5"/>
          </a:solidFill>
          <a:ln w="2857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0769">
              <a:lnSpc>
                <a:spcPts val="2380"/>
              </a:lnSpc>
            </a:pPr>
            <a:r>
              <a:rPr sz="2100" dirty="0">
                <a:latin typeface="Arial MT"/>
                <a:cs typeface="Arial MT"/>
              </a:rPr>
              <a:t>Procedure:</a:t>
            </a:r>
            <a:endParaRPr sz="2100">
              <a:latin typeface="Arial MT"/>
              <a:cs typeface="Arial MT"/>
            </a:endParaRPr>
          </a:p>
          <a:p>
            <a:pPr marL="90769">
              <a:spcBef>
                <a:spcPts val="700"/>
              </a:spcBef>
            </a:pPr>
            <a:r>
              <a:rPr sz="2100" spc="-5" dirty="0">
                <a:latin typeface="Arial MT"/>
                <a:cs typeface="Arial MT"/>
              </a:rPr>
              <a:t>Step</a:t>
            </a:r>
            <a:r>
              <a:rPr sz="2100" spc="-10" dirty="0">
                <a:latin typeface="Arial MT"/>
                <a:cs typeface="Arial MT"/>
              </a:rPr>
              <a:t> </a:t>
            </a:r>
            <a:r>
              <a:rPr sz="2100" dirty="0">
                <a:latin typeface="Arial MT"/>
                <a:cs typeface="Arial MT"/>
              </a:rPr>
              <a:t>1.</a:t>
            </a:r>
            <a:r>
              <a:rPr sz="2100" spc="-15" dirty="0">
                <a:latin typeface="Arial MT"/>
                <a:cs typeface="Arial MT"/>
              </a:rPr>
              <a:t> </a:t>
            </a:r>
            <a:r>
              <a:rPr sz="2100" spc="-5" dirty="0">
                <a:latin typeface="Arial MT"/>
                <a:cs typeface="Arial MT"/>
              </a:rPr>
              <a:t>Generate</a:t>
            </a:r>
            <a:r>
              <a:rPr sz="2100" spc="-15" dirty="0">
                <a:latin typeface="Arial MT"/>
                <a:cs typeface="Arial MT"/>
              </a:rPr>
              <a:t> </a:t>
            </a:r>
            <a:r>
              <a:rPr sz="2100" i="1" dirty="0">
                <a:latin typeface="Times New Roman"/>
                <a:cs typeface="Times New Roman"/>
              </a:rPr>
              <a:t>R</a:t>
            </a:r>
            <a:r>
              <a:rPr sz="2100" i="1" spc="-1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~</a:t>
            </a:r>
            <a:r>
              <a:rPr sz="2100" spc="-5" dirty="0">
                <a:latin typeface="Times New Roman"/>
                <a:cs typeface="Times New Roman"/>
              </a:rPr>
              <a:t> </a:t>
            </a:r>
            <a:r>
              <a:rPr sz="2100" i="1" dirty="0">
                <a:latin typeface="Times New Roman"/>
                <a:cs typeface="Times New Roman"/>
              </a:rPr>
              <a:t>U</a:t>
            </a:r>
            <a:r>
              <a:rPr sz="2100" dirty="0">
                <a:latin typeface="Times New Roman"/>
                <a:cs typeface="Times New Roman"/>
              </a:rPr>
              <a:t>(0,1)</a:t>
            </a:r>
            <a:endParaRPr sz="2100">
              <a:latin typeface="Times New Roman"/>
              <a:cs typeface="Times New Roman"/>
            </a:endParaRPr>
          </a:p>
          <a:p>
            <a:pPr marL="90769">
              <a:spcBef>
                <a:spcPts val="700"/>
              </a:spcBef>
            </a:pPr>
            <a:r>
              <a:rPr sz="2100" spc="-5" dirty="0">
                <a:latin typeface="Arial MT"/>
                <a:cs typeface="Arial MT"/>
              </a:rPr>
              <a:t>Step</a:t>
            </a:r>
            <a:r>
              <a:rPr sz="2100" spc="-10" dirty="0">
                <a:latin typeface="Arial MT"/>
                <a:cs typeface="Arial MT"/>
              </a:rPr>
              <a:t> </a:t>
            </a:r>
            <a:r>
              <a:rPr sz="2100" dirty="0">
                <a:latin typeface="Arial MT"/>
                <a:cs typeface="Arial MT"/>
              </a:rPr>
              <a:t>2.</a:t>
            </a:r>
            <a:r>
              <a:rPr sz="2100" spc="-15" dirty="0">
                <a:latin typeface="Arial MT"/>
                <a:cs typeface="Arial MT"/>
              </a:rPr>
              <a:t> </a:t>
            </a:r>
            <a:r>
              <a:rPr sz="2100" spc="-5" dirty="0">
                <a:latin typeface="Arial MT"/>
                <a:cs typeface="Arial MT"/>
              </a:rPr>
              <a:t>If</a:t>
            </a:r>
            <a:r>
              <a:rPr sz="2100" spc="-10" dirty="0">
                <a:latin typeface="Arial MT"/>
                <a:cs typeface="Arial MT"/>
              </a:rPr>
              <a:t> </a:t>
            </a:r>
            <a:r>
              <a:rPr sz="2100" i="1" dirty="0">
                <a:latin typeface="Times New Roman"/>
                <a:cs typeface="Times New Roman"/>
              </a:rPr>
              <a:t>R</a:t>
            </a:r>
            <a:r>
              <a:rPr sz="2100" i="1" spc="44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Arial MT"/>
                <a:cs typeface="Arial MT"/>
              </a:rPr>
              <a:t>≥</a:t>
            </a:r>
            <a:r>
              <a:rPr sz="2100" spc="-15" dirty="0">
                <a:latin typeface="Arial MT"/>
                <a:cs typeface="Arial MT"/>
              </a:rPr>
              <a:t> </a:t>
            </a:r>
            <a:r>
              <a:rPr sz="2100" dirty="0">
                <a:latin typeface="Arial MT"/>
                <a:cs typeface="Arial MT"/>
              </a:rPr>
              <a:t>¼,</a:t>
            </a:r>
            <a:r>
              <a:rPr sz="2100" spc="-15" dirty="0">
                <a:latin typeface="Arial MT"/>
                <a:cs typeface="Arial MT"/>
              </a:rPr>
              <a:t> </a:t>
            </a:r>
            <a:r>
              <a:rPr sz="2100" dirty="0">
                <a:latin typeface="Arial MT"/>
                <a:cs typeface="Arial MT"/>
              </a:rPr>
              <a:t>accept</a:t>
            </a:r>
            <a:r>
              <a:rPr sz="2100" spc="-15" dirty="0">
                <a:latin typeface="Arial MT"/>
                <a:cs typeface="Arial MT"/>
              </a:rPr>
              <a:t> </a:t>
            </a:r>
            <a:r>
              <a:rPr sz="2100" i="1" dirty="0">
                <a:latin typeface="Times New Roman"/>
                <a:cs typeface="Times New Roman"/>
              </a:rPr>
              <a:t>X</a:t>
            </a:r>
            <a:r>
              <a:rPr sz="2100" dirty="0">
                <a:latin typeface="Times New Roman"/>
                <a:cs typeface="Times New Roman"/>
              </a:rPr>
              <a:t>=</a:t>
            </a:r>
            <a:r>
              <a:rPr sz="2100" i="1" dirty="0">
                <a:latin typeface="Times New Roman"/>
                <a:cs typeface="Times New Roman"/>
              </a:rPr>
              <a:t>R</a:t>
            </a:r>
            <a:r>
              <a:rPr sz="2100" dirty="0">
                <a:latin typeface="Arial MT"/>
                <a:cs typeface="Arial MT"/>
              </a:rPr>
              <a:t>.</a:t>
            </a:r>
            <a:endParaRPr sz="2100">
              <a:latin typeface="Arial MT"/>
              <a:cs typeface="Arial MT"/>
            </a:endParaRPr>
          </a:p>
          <a:p>
            <a:pPr marL="90769">
              <a:spcBef>
                <a:spcPts val="700"/>
              </a:spcBef>
            </a:pPr>
            <a:r>
              <a:rPr sz="2100" spc="-5" dirty="0">
                <a:latin typeface="Arial MT"/>
                <a:cs typeface="Arial MT"/>
              </a:rPr>
              <a:t>Step </a:t>
            </a:r>
            <a:r>
              <a:rPr sz="2100" dirty="0">
                <a:latin typeface="Arial MT"/>
                <a:cs typeface="Arial MT"/>
              </a:rPr>
              <a:t>3.</a:t>
            </a:r>
            <a:r>
              <a:rPr sz="2100" spc="-10" dirty="0">
                <a:latin typeface="Arial MT"/>
                <a:cs typeface="Arial MT"/>
              </a:rPr>
              <a:t> </a:t>
            </a:r>
            <a:r>
              <a:rPr sz="2100" spc="-5" dirty="0">
                <a:latin typeface="Arial MT"/>
                <a:cs typeface="Arial MT"/>
              </a:rPr>
              <a:t>If</a:t>
            </a:r>
            <a:r>
              <a:rPr sz="2100" dirty="0">
                <a:latin typeface="Arial MT"/>
                <a:cs typeface="Arial MT"/>
              </a:rPr>
              <a:t> </a:t>
            </a:r>
            <a:r>
              <a:rPr sz="2100" i="1" dirty="0">
                <a:latin typeface="Times New Roman"/>
                <a:cs typeface="Times New Roman"/>
              </a:rPr>
              <a:t>R</a:t>
            </a:r>
            <a:r>
              <a:rPr sz="2100" i="1" spc="5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Arial MT"/>
                <a:cs typeface="Arial MT"/>
              </a:rPr>
              <a:t>&lt; ¼,</a:t>
            </a:r>
            <a:r>
              <a:rPr sz="2100" spc="-10" dirty="0">
                <a:latin typeface="Arial MT"/>
                <a:cs typeface="Arial MT"/>
              </a:rPr>
              <a:t> </a:t>
            </a:r>
            <a:r>
              <a:rPr sz="2100" dirty="0">
                <a:latin typeface="Arial MT"/>
                <a:cs typeface="Arial MT"/>
              </a:rPr>
              <a:t>reject</a:t>
            </a:r>
            <a:r>
              <a:rPr sz="2100" spc="-10" dirty="0">
                <a:latin typeface="Arial MT"/>
                <a:cs typeface="Arial MT"/>
              </a:rPr>
              <a:t> </a:t>
            </a:r>
            <a:r>
              <a:rPr sz="2100" i="1" dirty="0">
                <a:latin typeface="Times New Roman"/>
                <a:cs typeface="Times New Roman"/>
              </a:rPr>
              <a:t>R</a:t>
            </a:r>
            <a:r>
              <a:rPr sz="2100" dirty="0">
                <a:latin typeface="Arial MT"/>
                <a:cs typeface="Arial MT"/>
              </a:rPr>
              <a:t>,</a:t>
            </a:r>
            <a:r>
              <a:rPr sz="2100" spc="-5" dirty="0">
                <a:latin typeface="Arial MT"/>
                <a:cs typeface="Arial MT"/>
              </a:rPr>
              <a:t> return to</a:t>
            </a:r>
            <a:r>
              <a:rPr sz="2100" dirty="0">
                <a:latin typeface="Arial MT"/>
                <a:cs typeface="Arial MT"/>
              </a:rPr>
              <a:t> </a:t>
            </a:r>
            <a:r>
              <a:rPr sz="2100" spc="-5" dirty="0">
                <a:latin typeface="Arial MT"/>
                <a:cs typeface="Arial MT"/>
              </a:rPr>
              <a:t>Step </a:t>
            </a:r>
            <a:r>
              <a:rPr sz="2100" dirty="0">
                <a:latin typeface="Arial MT"/>
                <a:cs typeface="Arial MT"/>
              </a:rPr>
              <a:t>1</a:t>
            </a:r>
            <a:endParaRPr sz="2100">
              <a:latin typeface="Arial MT"/>
              <a:cs typeface="Arial MT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7780711" y="2473036"/>
            <a:ext cx="1330325" cy="520065"/>
            <a:chOff x="7780711" y="2473036"/>
            <a:chExt cx="1330325" cy="520065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80711" y="2473036"/>
              <a:ext cx="1330036" cy="519545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851369" y="2556163"/>
              <a:ext cx="1172094" cy="36991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832696" y="2504954"/>
              <a:ext cx="1225550" cy="415925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7832695" y="2504954"/>
              <a:ext cx="1225550" cy="415925"/>
            </a:xfrm>
            <a:custGeom>
              <a:avLst/>
              <a:gdLst/>
              <a:ahLst/>
              <a:cxnLst/>
              <a:rect l="l" t="t" r="r" b="b"/>
              <a:pathLst>
                <a:path w="1225550" h="415925">
                  <a:moveTo>
                    <a:pt x="0" y="0"/>
                  </a:moveTo>
                  <a:lnTo>
                    <a:pt x="1225549" y="0"/>
                  </a:lnTo>
                  <a:lnTo>
                    <a:pt x="1225549" y="415924"/>
                  </a:lnTo>
                  <a:lnTo>
                    <a:pt x="0" y="415924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ED993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7832696" y="2504956"/>
            <a:ext cx="1225550" cy="317356"/>
          </a:xfrm>
          <a:prstGeom prst="rect">
            <a:avLst/>
          </a:prstGeom>
          <a:ln w="9524">
            <a:solidFill>
              <a:srgbClr val="ED9932"/>
            </a:solidFill>
          </a:ln>
        </p:spPr>
        <p:txBody>
          <a:bodyPr vert="horz" wrap="square" lIns="0" tIns="100927" rIns="0" bIns="0" rtlCol="0">
            <a:spAutoFit/>
          </a:bodyPr>
          <a:lstStyle/>
          <a:p>
            <a:pPr marL="91408">
              <a:spcBef>
                <a:spcPts val="795"/>
              </a:spcBef>
            </a:pPr>
            <a:r>
              <a:rPr sz="1400" spc="-5" dirty="0">
                <a:latin typeface="Verdana"/>
                <a:cs typeface="Verdana"/>
              </a:rPr>
              <a:t>Generate</a:t>
            </a:r>
            <a:r>
              <a:rPr sz="1400" spc="-50" dirty="0">
                <a:latin typeface="Verdana"/>
                <a:cs typeface="Verdana"/>
              </a:rPr>
              <a:t> </a:t>
            </a:r>
            <a:r>
              <a:rPr sz="1400" i="1" dirty="0">
                <a:latin typeface="Times New Roman"/>
                <a:cs typeface="Times New Roman"/>
              </a:rPr>
              <a:t>R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7564582" y="3337560"/>
            <a:ext cx="1758314" cy="765176"/>
            <a:chOff x="7564582" y="3337560"/>
            <a:chExt cx="1758314" cy="765175"/>
          </a:xfrm>
        </p:grpSpPr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564582" y="3337560"/>
              <a:ext cx="1758142" cy="76477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951123" y="3541221"/>
              <a:ext cx="980901" cy="357447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616796" y="3366973"/>
              <a:ext cx="1657350" cy="663575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7616795" y="3366973"/>
              <a:ext cx="1657350" cy="663575"/>
            </a:xfrm>
            <a:custGeom>
              <a:avLst/>
              <a:gdLst/>
              <a:ahLst/>
              <a:cxnLst/>
              <a:rect l="l" t="t" r="r" b="b"/>
              <a:pathLst>
                <a:path w="1657350" h="663575">
                  <a:moveTo>
                    <a:pt x="0" y="331787"/>
                  </a:moveTo>
                  <a:lnTo>
                    <a:pt x="828674" y="0"/>
                  </a:lnTo>
                  <a:lnTo>
                    <a:pt x="1657349" y="331787"/>
                  </a:lnTo>
                  <a:lnTo>
                    <a:pt x="828674" y="663574"/>
                  </a:lnTo>
                  <a:lnTo>
                    <a:pt x="0" y="331787"/>
                  </a:lnTo>
                  <a:close/>
                </a:path>
              </a:pathLst>
            </a:custGeom>
            <a:ln w="9524">
              <a:solidFill>
                <a:srgbClr val="ED993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8008279" y="3579381"/>
            <a:ext cx="869315" cy="228263"/>
          </a:xfrm>
          <a:prstGeom prst="rect">
            <a:avLst/>
          </a:prstGeom>
        </p:spPr>
        <p:txBody>
          <a:bodyPr vert="horz" wrap="square" lIns="0" tIns="12695" rIns="0" bIns="0" rtlCol="0">
            <a:spAutoFit/>
          </a:bodyPr>
          <a:lstStyle/>
          <a:p>
            <a:pPr marL="12695">
              <a:spcBef>
                <a:spcPts val="100"/>
              </a:spcBef>
            </a:pPr>
            <a:r>
              <a:rPr sz="1400" spc="-5" dirty="0">
                <a:latin typeface="Verdana"/>
                <a:cs typeface="Verdana"/>
              </a:rPr>
              <a:t>Condition</a:t>
            </a:r>
            <a:endParaRPr sz="1400">
              <a:latin typeface="Verdana"/>
              <a:cs typeface="Verdana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7780711" y="4476403"/>
            <a:ext cx="1330325" cy="515620"/>
            <a:chOff x="7780711" y="4476403"/>
            <a:chExt cx="1330325" cy="515620"/>
          </a:xfrm>
        </p:grpSpPr>
        <p:pic>
          <p:nvPicPr>
            <p:cNvPr id="19" name="object 1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780711" y="4476403"/>
              <a:ext cx="1330036" cy="515389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930340" y="4555374"/>
              <a:ext cx="1018309" cy="369916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832696" y="4505218"/>
              <a:ext cx="1225550" cy="415925"/>
            </a:xfrm>
            <a:prstGeom prst="rect">
              <a:avLst/>
            </a:prstGeom>
          </p:spPr>
        </p:pic>
      </p:grpSp>
      <p:sp>
        <p:nvSpPr>
          <p:cNvPr id="22" name="object 22"/>
          <p:cNvSpPr txBox="1"/>
          <p:nvPr/>
        </p:nvSpPr>
        <p:spPr>
          <a:xfrm>
            <a:off x="7832696" y="4505220"/>
            <a:ext cx="1225550" cy="317356"/>
          </a:xfrm>
          <a:prstGeom prst="rect">
            <a:avLst/>
          </a:prstGeom>
          <a:ln w="9524">
            <a:solidFill>
              <a:srgbClr val="ED9932"/>
            </a:solidFill>
          </a:ln>
        </p:spPr>
        <p:txBody>
          <a:bodyPr vert="horz" wrap="square" lIns="0" tIns="100927" rIns="0" bIns="0" rtlCol="0">
            <a:spAutoFit/>
          </a:bodyPr>
          <a:lstStyle/>
          <a:p>
            <a:pPr marL="167576">
              <a:spcBef>
                <a:spcPts val="795"/>
              </a:spcBef>
            </a:pPr>
            <a:r>
              <a:rPr sz="1400" spc="-5" dirty="0">
                <a:latin typeface="Verdana"/>
                <a:cs typeface="Verdana"/>
              </a:rPr>
              <a:t>Output</a:t>
            </a:r>
            <a:r>
              <a:rPr sz="1400" spc="-44" dirty="0">
                <a:latin typeface="Verdana"/>
                <a:cs typeface="Verdana"/>
              </a:rPr>
              <a:t> </a:t>
            </a:r>
            <a:r>
              <a:rPr sz="1400" i="1" spc="-5" dirty="0">
                <a:latin typeface="Times New Roman"/>
                <a:cs typeface="Times New Roman"/>
              </a:rPr>
              <a:t>R’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8283632" y="2896990"/>
            <a:ext cx="657225" cy="1500505"/>
            <a:chOff x="8283632" y="2896985"/>
            <a:chExt cx="657225" cy="1500505"/>
          </a:xfrm>
        </p:grpSpPr>
        <p:pic>
          <p:nvPicPr>
            <p:cNvPr id="24" name="object 2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283632" y="2896985"/>
              <a:ext cx="320040" cy="652549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8444766" y="2921673"/>
              <a:ext cx="1905" cy="421005"/>
            </a:xfrm>
            <a:custGeom>
              <a:avLst/>
              <a:gdLst/>
              <a:ahLst/>
              <a:cxnLst/>
              <a:rect l="l" t="t" r="r" b="b"/>
              <a:pathLst>
                <a:path w="1904" h="421004">
                  <a:moveTo>
                    <a:pt x="1497" y="0"/>
                  </a:moveTo>
                  <a:lnTo>
                    <a:pt x="0" y="420694"/>
                  </a:lnTo>
                </a:path>
              </a:pathLst>
            </a:custGeom>
            <a:ln w="9524">
              <a:solidFill>
                <a:srgbClr val="ED993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8406847" y="3291431"/>
              <a:ext cx="76200" cy="76835"/>
            </a:xfrm>
            <a:custGeom>
              <a:avLst/>
              <a:gdLst/>
              <a:ahLst/>
              <a:cxnLst/>
              <a:rect l="l" t="t" r="r" b="b"/>
              <a:pathLst>
                <a:path w="76200" h="76835">
                  <a:moveTo>
                    <a:pt x="0" y="0"/>
                  </a:moveTo>
                  <a:lnTo>
                    <a:pt x="37828" y="76335"/>
                  </a:lnTo>
                  <a:lnTo>
                    <a:pt x="76200" y="2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99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466512" y="4039984"/>
              <a:ext cx="473825" cy="357447"/>
            </a:xfrm>
            <a:prstGeom prst="rect">
              <a:avLst/>
            </a:prstGeom>
          </p:spPr>
        </p:pic>
      </p:grpSp>
      <p:sp>
        <p:nvSpPr>
          <p:cNvPr id="28" name="object 28"/>
          <p:cNvSpPr txBox="1"/>
          <p:nvPr/>
        </p:nvSpPr>
        <p:spPr>
          <a:xfrm>
            <a:off x="8526056" y="4077860"/>
            <a:ext cx="365125" cy="228263"/>
          </a:xfrm>
          <a:prstGeom prst="rect">
            <a:avLst/>
          </a:prstGeom>
        </p:spPr>
        <p:txBody>
          <a:bodyPr vert="horz" wrap="square" lIns="0" tIns="12695" rIns="0" bIns="0" rtlCol="0">
            <a:spAutoFit/>
          </a:bodyPr>
          <a:lstStyle/>
          <a:p>
            <a:pPr marL="12695">
              <a:spcBef>
                <a:spcPts val="100"/>
              </a:spcBef>
            </a:pPr>
            <a:r>
              <a:rPr sz="1400" b="1" dirty="0">
                <a:latin typeface="Verdana"/>
                <a:cs typeface="Verdana"/>
              </a:rPr>
              <a:t>yes</a:t>
            </a:r>
            <a:endParaRPr sz="1400">
              <a:latin typeface="Verdana"/>
              <a:cs typeface="Verdana"/>
            </a:endParaRPr>
          </a:p>
        </p:txBody>
      </p:sp>
      <p:pic>
        <p:nvPicPr>
          <p:cNvPr id="29" name="object 29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7419111" y="3050770"/>
            <a:ext cx="382385" cy="357447"/>
          </a:xfrm>
          <a:prstGeom prst="rect">
            <a:avLst/>
          </a:prstGeom>
        </p:spPr>
      </p:pic>
      <p:sp>
        <p:nvSpPr>
          <p:cNvPr id="30" name="object 30"/>
          <p:cNvSpPr txBox="1"/>
          <p:nvPr/>
        </p:nvSpPr>
        <p:spPr>
          <a:xfrm>
            <a:off x="7476253" y="3088845"/>
            <a:ext cx="274320" cy="228263"/>
          </a:xfrm>
          <a:prstGeom prst="rect">
            <a:avLst/>
          </a:prstGeom>
        </p:spPr>
        <p:txBody>
          <a:bodyPr vert="horz" wrap="square" lIns="0" tIns="12695" rIns="0" bIns="0" rtlCol="0">
            <a:spAutoFit/>
          </a:bodyPr>
          <a:lstStyle/>
          <a:p>
            <a:pPr marL="12695">
              <a:spcBef>
                <a:spcPts val="100"/>
              </a:spcBef>
            </a:pPr>
            <a:r>
              <a:rPr sz="1400" b="1" dirty="0">
                <a:latin typeface="Verdana"/>
                <a:cs typeface="Verdana"/>
              </a:rPr>
              <a:t>no</a:t>
            </a:r>
            <a:endParaRPr sz="1400">
              <a:latin typeface="Verdana"/>
              <a:cs typeface="Verdana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7335986" y="2572793"/>
            <a:ext cx="657225" cy="1197610"/>
            <a:chOff x="7335982" y="2572789"/>
            <a:chExt cx="657225" cy="1197610"/>
          </a:xfrm>
        </p:grpSpPr>
        <p:pic>
          <p:nvPicPr>
            <p:cNvPr id="32" name="object 32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335982" y="2572789"/>
              <a:ext cx="656705" cy="1197032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7388195" y="2712923"/>
              <a:ext cx="419100" cy="986155"/>
            </a:xfrm>
            <a:custGeom>
              <a:avLst/>
              <a:gdLst/>
              <a:ahLst/>
              <a:cxnLst/>
              <a:rect l="l" t="t" r="r" b="b"/>
              <a:pathLst>
                <a:path w="419100" h="986154">
                  <a:moveTo>
                    <a:pt x="228599" y="985837"/>
                  </a:moveTo>
                  <a:lnTo>
                    <a:pt x="0" y="985837"/>
                  </a:lnTo>
                  <a:lnTo>
                    <a:pt x="0" y="0"/>
                  </a:lnTo>
                  <a:lnTo>
                    <a:pt x="419099" y="0"/>
                  </a:lnTo>
                </a:path>
              </a:pathLst>
            </a:custGeom>
            <a:ln w="9524">
              <a:solidFill>
                <a:srgbClr val="ED993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7756495" y="2674823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0"/>
                  </a:moveTo>
                  <a:lnTo>
                    <a:pt x="0" y="76200"/>
                  </a:lnTo>
                  <a:lnTo>
                    <a:pt x="76200" y="38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99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5" name="object 35"/>
          <p:cNvGrpSpPr/>
          <p:nvPr/>
        </p:nvGrpSpPr>
        <p:grpSpPr>
          <a:xfrm>
            <a:off x="8283632" y="4006737"/>
            <a:ext cx="320040" cy="677545"/>
            <a:chOff x="8283632" y="4006733"/>
            <a:chExt cx="320040" cy="677545"/>
          </a:xfrm>
        </p:grpSpPr>
        <p:pic>
          <p:nvPicPr>
            <p:cNvPr id="36" name="object 36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8283632" y="4006733"/>
              <a:ext cx="320040" cy="677487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8444761" y="4031342"/>
              <a:ext cx="1905" cy="449580"/>
            </a:xfrm>
            <a:custGeom>
              <a:avLst/>
              <a:gdLst/>
              <a:ahLst/>
              <a:cxnLst/>
              <a:rect l="l" t="t" r="r" b="b"/>
              <a:pathLst>
                <a:path w="1904" h="449579">
                  <a:moveTo>
                    <a:pt x="1503" y="0"/>
                  </a:moveTo>
                  <a:lnTo>
                    <a:pt x="0" y="449269"/>
                  </a:lnTo>
                </a:path>
              </a:pathLst>
            </a:custGeom>
            <a:ln w="9524">
              <a:solidFill>
                <a:srgbClr val="ED993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406832" y="4429684"/>
              <a:ext cx="76200" cy="76835"/>
            </a:xfrm>
            <a:custGeom>
              <a:avLst/>
              <a:gdLst/>
              <a:ahLst/>
              <a:cxnLst/>
              <a:rect l="l" t="t" r="r" b="b"/>
              <a:pathLst>
                <a:path w="76200" h="76835">
                  <a:moveTo>
                    <a:pt x="0" y="0"/>
                  </a:moveTo>
                  <a:lnTo>
                    <a:pt x="37843" y="76327"/>
                  </a:lnTo>
                  <a:lnTo>
                    <a:pt x="76198" y="2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99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31212" y="272304"/>
            <a:ext cx="5975350" cy="871219"/>
          </a:xfrm>
          <a:prstGeom prst="rect">
            <a:avLst/>
          </a:prstGeom>
        </p:spPr>
        <p:txBody>
          <a:bodyPr vert="horz" wrap="square" lIns="0" tIns="33007" rIns="0" bIns="0" rtlCol="0">
            <a:spAutoFit/>
          </a:bodyPr>
          <a:lstStyle/>
          <a:p>
            <a:pPr marL="12695" marR="5077">
              <a:lnSpc>
                <a:spcPts val="3299"/>
              </a:lnSpc>
              <a:spcBef>
                <a:spcPts val="260"/>
              </a:spcBef>
            </a:pPr>
            <a:r>
              <a:rPr spc="-5" dirty="0"/>
              <a:t>Acceptance-Rejection</a:t>
            </a:r>
            <a:r>
              <a:rPr dirty="0"/>
              <a:t> </a:t>
            </a:r>
            <a:r>
              <a:rPr spc="-5" dirty="0"/>
              <a:t>Technique: </a:t>
            </a:r>
            <a:r>
              <a:rPr spc="-969" dirty="0"/>
              <a:t> </a:t>
            </a:r>
            <a:r>
              <a:rPr spc="-5" dirty="0"/>
              <a:t>Poisson Distribution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31215" y="1363231"/>
            <a:ext cx="6772909" cy="659150"/>
          </a:xfrm>
          <a:prstGeom prst="rect">
            <a:avLst/>
          </a:prstGeom>
        </p:spPr>
        <p:txBody>
          <a:bodyPr vert="horz" wrap="square" lIns="0" tIns="12695" rIns="0" bIns="0" rtlCol="0">
            <a:spAutoFit/>
          </a:bodyPr>
          <a:lstStyle/>
          <a:p>
            <a:pPr marL="355462" indent="-342768">
              <a:spcBef>
                <a:spcPts val="100"/>
              </a:spcBef>
              <a:buClr>
                <a:srgbClr val="003366"/>
              </a:buClr>
              <a:buSzPct val="120000"/>
              <a:buChar char="•"/>
              <a:tabLst>
                <a:tab pos="354827" algn="l"/>
                <a:tab pos="355462" algn="l"/>
              </a:tabLst>
            </a:pPr>
            <a:r>
              <a:rPr sz="2100" spc="-5" dirty="0">
                <a:latin typeface="Verdana"/>
                <a:cs typeface="Verdana"/>
              </a:rPr>
              <a:t>Probability </a:t>
            </a:r>
            <a:r>
              <a:rPr sz="2100" dirty="0">
                <a:latin typeface="Verdana"/>
                <a:cs typeface="Verdana"/>
              </a:rPr>
              <a:t>mass </a:t>
            </a:r>
            <a:r>
              <a:rPr sz="2100" spc="-5" dirty="0">
                <a:latin typeface="Verdana"/>
                <a:cs typeface="Verdana"/>
              </a:rPr>
              <a:t>function</a:t>
            </a:r>
            <a:r>
              <a:rPr sz="2100" spc="5" dirty="0">
                <a:latin typeface="Verdana"/>
                <a:cs typeface="Verdana"/>
              </a:rPr>
              <a:t> </a:t>
            </a:r>
            <a:r>
              <a:rPr sz="2100" spc="-5" dirty="0">
                <a:latin typeface="Verdana"/>
                <a:cs typeface="Verdana"/>
              </a:rPr>
              <a:t>of</a:t>
            </a:r>
            <a:r>
              <a:rPr sz="2100" dirty="0">
                <a:latin typeface="Verdana"/>
                <a:cs typeface="Verdana"/>
              </a:rPr>
              <a:t> a</a:t>
            </a:r>
            <a:r>
              <a:rPr sz="2100" spc="5" dirty="0">
                <a:latin typeface="Verdana"/>
                <a:cs typeface="Verdana"/>
              </a:rPr>
              <a:t> </a:t>
            </a:r>
            <a:r>
              <a:rPr sz="2100" spc="-5" dirty="0">
                <a:latin typeface="Verdana"/>
                <a:cs typeface="Verdana"/>
              </a:rPr>
              <a:t>Poisson</a:t>
            </a:r>
            <a:r>
              <a:rPr sz="2100" dirty="0">
                <a:latin typeface="Verdana"/>
                <a:cs typeface="Verdana"/>
              </a:rPr>
              <a:t> </a:t>
            </a:r>
            <a:r>
              <a:rPr sz="2100" spc="-5" dirty="0">
                <a:latin typeface="Verdana"/>
                <a:cs typeface="Verdana"/>
              </a:rPr>
              <a:t>Distribution</a:t>
            </a:r>
            <a:endParaRPr sz="21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86812" y="4974095"/>
            <a:ext cx="7973696" cy="289818"/>
          </a:xfrm>
          <a:prstGeom prst="rect">
            <a:avLst/>
          </a:prstGeom>
        </p:spPr>
        <p:txBody>
          <a:bodyPr vert="horz" wrap="square" lIns="0" tIns="12695" rIns="0" bIns="0" rtlCol="0">
            <a:spAutoFit/>
          </a:bodyPr>
          <a:lstStyle/>
          <a:p>
            <a:pPr marL="193600" indent="-180904">
              <a:spcBef>
                <a:spcPts val="100"/>
              </a:spcBef>
              <a:buClr>
                <a:srgbClr val="003366"/>
              </a:buClr>
              <a:buChar char="•"/>
              <a:tabLst>
                <a:tab pos="193600" algn="l"/>
              </a:tabLst>
            </a:pPr>
            <a:r>
              <a:rPr dirty="0">
                <a:latin typeface="Verdana"/>
                <a:cs typeface="Verdana"/>
              </a:rPr>
              <a:t>Well </a:t>
            </a:r>
            <a:r>
              <a:rPr spc="-5" dirty="0">
                <a:latin typeface="Verdana"/>
                <a:cs typeface="Verdana"/>
              </a:rPr>
              <a:t>known,</a:t>
            </a:r>
            <a:r>
              <a:rPr spc="5" dirty="0">
                <a:latin typeface="Verdana"/>
                <a:cs typeface="Verdana"/>
              </a:rPr>
              <a:t> </a:t>
            </a:r>
            <a:r>
              <a:rPr dirty="0">
                <a:latin typeface="Verdana"/>
                <a:cs typeface="Verdana"/>
              </a:rPr>
              <a:t>we </a:t>
            </a:r>
            <a:r>
              <a:rPr spc="-5" dirty="0">
                <a:latin typeface="Verdana"/>
                <a:cs typeface="Verdana"/>
              </a:rPr>
              <a:t>derived</a:t>
            </a:r>
            <a:r>
              <a:rPr dirty="0">
                <a:latin typeface="Verdana"/>
                <a:cs typeface="Verdana"/>
              </a:rPr>
              <a:t> </a:t>
            </a:r>
            <a:r>
              <a:rPr spc="-5" dirty="0">
                <a:latin typeface="Verdana"/>
                <a:cs typeface="Verdana"/>
              </a:rPr>
              <a:t>this</a:t>
            </a:r>
            <a:r>
              <a:rPr dirty="0">
                <a:latin typeface="Verdana"/>
                <a:cs typeface="Verdana"/>
              </a:rPr>
              <a:t> </a:t>
            </a:r>
            <a:r>
              <a:rPr spc="-5" dirty="0">
                <a:latin typeface="Verdana"/>
                <a:cs typeface="Verdana"/>
              </a:rPr>
              <a:t>generator</a:t>
            </a:r>
            <a:r>
              <a:rPr spc="5" dirty="0">
                <a:latin typeface="Verdana"/>
                <a:cs typeface="Verdana"/>
              </a:rPr>
              <a:t> </a:t>
            </a:r>
            <a:r>
              <a:rPr dirty="0">
                <a:latin typeface="Verdana"/>
                <a:cs typeface="Verdana"/>
              </a:rPr>
              <a:t>in </a:t>
            </a:r>
            <a:r>
              <a:rPr spc="-5" dirty="0">
                <a:latin typeface="Verdana"/>
                <a:cs typeface="Verdana"/>
              </a:rPr>
              <a:t>the</a:t>
            </a:r>
            <a:r>
              <a:rPr spc="5" dirty="0">
                <a:latin typeface="Verdana"/>
                <a:cs typeface="Verdana"/>
              </a:rPr>
              <a:t> </a:t>
            </a:r>
            <a:r>
              <a:rPr spc="-5" dirty="0">
                <a:latin typeface="Verdana"/>
                <a:cs typeface="Verdana"/>
              </a:rPr>
              <a:t>beginning of</a:t>
            </a:r>
            <a:r>
              <a:rPr spc="5" dirty="0">
                <a:latin typeface="Verdana"/>
                <a:cs typeface="Verdana"/>
              </a:rPr>
              <a:t> </a:t>
            </a:r>
            <a:r>
              <a:rPr spc="-5" dirty="0">
                <a:latin typeface="Verdana"/>
                <a:cs typeface="Verdana"/>
              </a:rPr>
              <a:t>the</a:t>
            </a:r>
            <a:r>
              <a:rPr dirty="0">
                <a:latin typeface="Verdana"/>
                <a:cs typeface="Verdana"/>
              </a:rPr>
              <a:t> class</a:t>
            </a:r>
            <a:endParaRPr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603873" y="2112827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>
                <a:moveTo>
                  <a:pt x="0" y="0"/>
                </a:moveTo>
                <a:lnTo>
                  <a:pt x="304312" y="0"/>
                </a:lnTo>
              </a:path>
            </a:pathLst>
          </a:custGeom>
          <a:ln w="101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908576" y="1798174"/>
            <a:ext cx="367030" cy="324441"/>
          </a:xfrm>
          <a:prstGeom prst="rect">
            <a:avLst/>
          </a:prstGeom>
        </p:spPr>
        <p:txBody>
          <a:bodyPr vert="horz" wrap="square" lIns="0" tIns="16503" rIns="0" bIns="0" rtlCol="0">
            <a:spAutoFit/>
          </a:bodyPr>
          <a:lstStyle/>
          <a:p>
            <a:pPr marL="38085">
              <a:spcBef>
                <a:spcPts val="130"/>
              </a:spcBef>
            </a:pPr>
            <a:r>
              <a:rPr sz="3000" i="1" spc="7" baseline="-25641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Symbol"/>
                <a:cs typeface="Symbol"/>
              </a:rPr>
              <a:t></a:t>
            </a:r>
            <a:r>
              <a:rPr sz="1300" spc="5" dirty="0">
                <a:latin typeface="Symbol"/>
                <a:cs typeface="Symbol"/>
              </a:rPr>
              <a:t></a:t>
            </a:r>
            <a:endParaRPr sz="1300">
              <a:latin typeface="Symbol"/>
              <a:cs typeface="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563249" y="1626216"/>
            <a:ext cx="344805" cy="339836"/>
          </a:xfrm>
          <a:prstGeom prst="rect">
            <a:avLst/>
          </a:prstGeom>
        </p:spPr>
        <p:txBody>
          <a:bodyPr vert="horz" wrap="square" lIns="0" tIns="11426" rIns="0" bIns="0" rtlCol="0">
            <a:spAutoFit/>
          </a:bodyPr>
          <a:lstStyle/>
          <a:p>
            <a:pPr marL="38085">
              <a:spcBef>
                <a:spcPts val="90"/>
              </a:spcBef>
            </a:pPr>
            <a:r>
              <a:rPr sz="3200" spc="157" baseline="-23809" dirty="0">
                <a:latin typeface="Symbol"/>
                <a:cs typeface="Symbol"/>
              </a:rPr>
              <a:t></a:t>
            </a:r>
            <a:r>
              <a:rPr sz="1100" i="1" spc="105" dirty="0">
                <a:latin typeface="Times New Roman"/>
                <a:cs typeface="Times New Roman"/>
              </a:rPr>
              <a:t>n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426538" y="1910964"/>
            <a:ext cx="1131570" cy="309057"/>
          </a:xfrm>
          <a:prstGeom prst="rect">
            <a:avLst/>
          </a:prstGeom>
        </p:spPr>
        <p:txBody>
          <a:bodyPr vert="horz" wrap="square" lIns="0" tIns="16503" rIns="0" bIns="0" rtlCol="0">
            <a:spAutoFit/>
          </a:bodyPr>
          <a:lstStyle/>
          <a:p>
            <a:pPr marL="12695">
              <a:spcBef>
                <a:spcPts val="130"/>
              </a:spcBef>
            </a:pPr>
            <a:r>
              <a:rPr sz="1900" i="1" spc="70" dirty="0">
                <a:latin typeface="Times New Roman"/>
                <a:cs typeface="Times New Roman"/>
              </a:rPr>
              <a:t>P</a:t>
            </a:r>
            <a:r>
              <a:rPr sz="1900" spc="70" dirty="0">
                <a:latin typeface="Times New Roman"/>
                <a:cs typeface="Times New Roman"/>
              </a:rPr>
              <a:t>(</a:t>
            </a:r>
            <a:r>
              <a:rPr sz="1900" i="1" spc="70" dirty="0">
                <a:latin typeface="Times New Roman"/>
                <a:cs typeface="Times New Roman"/>
              </a:rPr>
              <a:t>N</a:t>
            </a:r>
            <a:r>
              <a:rPr sz="1900" i="1" spc="105" dirty="0">
                <a:latin typeface="Times New Roman"/>
                <a:cs typeface="Times New Roman"/>
              </a:rPr>
              <a:t> </a:t>
            </a:r>
            <a:r>
              <a:rPr sz="1900" spc="15" dirty="0">
                <a:latin typeface="Symbol"/>
                <a:cs typeface="Symbol"/>
              </a:rPr>
              <a:t></a:t>
            </a:r>
            <a:r>
              <a:rPr sz="1900" spc="-75" dirty="0">
                <a:latin typeface="Times New Roman"/>
                <a:cs typeface="Times New Roman"/>
              </a:rPr>
              <a:t> </a:t>
            </a:r>
            <a:r>
              <a:rPr sz="1900" i="1" spc="15" dirty="0">
                <a:latin typeface="Times New Roman"/>
                <a:cs typeface="Times New Roman"/>
              </a:rPr>
              <a:t>n</a:t>
            </a:r>
            <a:r>
              <a:rPr sz="1900" spc="15" dirty="0">
                <a:latin typeface="Times New Roman"/>
                <a:cs typeface="Times New Roman"/>
              </a:rPr>
              <a:t>)</a:t>
            </a:r>
            <a:r>
              <a:rPr sz="1900" spc="-70" dirty="0">
                <a:latin typeface="Times New Roman"/>
                <a:cs typeface="Times New Roman"/>
              </a:rPr>
              <a:t> </a:t>
            </a:r>
            <a:r>
              <a:rPr sz="1900" spc="15" dirty="0">
                <a:latin typeface="Symbol"/>
                <a:cs typeface="Symbol"/>
              </a:rPr>
              <a:t></a:t>
            </a:r>
            <a:endParaRPr sz="1900">
              <a:latin typeface="Symbol"/>
              <a:cs typeface="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664075" y="2108215"/>
            <a:ext cx="217804" cy="309057"/>
          </a:xfrm>
          <a:prstGeom prst="rect">
            <a:avLst/>
          </a:prstGeom>
        </p:spPr>
        <p:txBody>
          <a:bodyPr vert="horz" wrap="square" lIns="0" tIns="16503" rIns="0" bIns="0" rtlCol="0">
            <a:spAutoFit/>
          </a:bodyPr>
          <a:lstStyle/>
          <a:p>
            <a:pPr marL="12695">
              <a:spcBef>
                <a:spcPts val="130"/>
              </a:spcBef>
            </a:pPr>
            <a:r>
              <a:rPr sz="1900" i="1" spc="-125" dirty="0">
                <a:latin typeface="Times New Roman"/>
                <a:cs typeface="Times New Roman"/>
              </a:rPr>
              <a:t>n</a:t>
            </a:r>
            <a:r>
              <a:rPr sz="1900" spc="10" dirty="0">
                <a:latin typeface="Times New Roman"/>
                <a:cs typeface="Times New Roman"/>
              </a:rPr>
              <a:t>!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body" idx="1"/>
          </p:nvPr>
        </p:nvSpPr>
        <p:spPr>
          <a:xfrm>
            <a:off x="1005811" y="2369877"/>
            <a:ext cx="8590280" cy="1863293"/>
          </a:xfrm>
          <a:prstGeom prst="rect">
            <a:avLst/>
          </a:prstGeom>
        </p:spPr>
        <p:txBody>
          <a:bodyPr vert="horz" wrap="square" lIns="0" tIns="95213" rIns="0" bIns="0" rtlCol="0">
            <a:spAutoFit/>
          </a:bodyPr>
          <a:lstStyle/>
          <a:p>
            <a:pPr marL="380851" indent="-342768">
              <a:spcBef>
                <a:spcPts val="750"/>
              </a:spcBef>
              <a:buClr>
                <a:srgbClr val="003366"/>
              </a:buClr>
              <a:buSzPct val="120000"/>
              <a:buChar char="•"/>
              <a:tabLst>
                <a:tab pos="380217" algn="l"/>
                <a:tab pos="380851" algn="l"/>
              </a:tabLst>
            </a:pPr>
            <a:r>
              <a:rPr dirty="0"/>
              <a:t>Exactly</a:t>
            </a:r>
            <a:r>
              <a:rPr spc="-15" dirty="0"/>
              <a:t> </a:t>
            </a:r>
            <a:r>
              <a:rPr i="1" dirty="0">
                <a:latin typeface="Times New Roman"/>
                <a:cs typeface="Times New Roman"/>
              </a:rPr>
              <a:t>n</a:t>
            </a:r>
            <a:r>
              <a:rPr i="1" spc="190" dirty="0">
                <a:latin typeface="Times New Roman"/>
                <a:cs typeface="Times New Roman"/>
              </a:rPr>
              <a:t> </a:t>
            </a:r>
            <a:r>
              <a:rPr dirty="0"/>
              <a:t>arrivals</a:t>
            </a:r>
            <a:r>
              <a:rPr spc="-5" dirty="0"/>
              <a:t> during</a:t>
            </a:r>
            <a:r>
              <a:rPr spc="-15" dirty="0"/>
              <a:t> </a:t>
            </a:r>
            <a:r>
              <a:rPr spc="-5" dirty="0"/>
              <a:t>one time</a:t>
            </a:r>
            <a:r>
              <a:rPr spc="-10" dirty="0"/>
              <a:t> </a:t>
            </a:r>
            <a:r>
              <a:rPr dirty="0"/>
              <a:t>unit</a:t>
            </a:r>
          </a:p>
          <a:p>
            <a:pPr marL="124411" algn="ctr">
              <a:spcBef>
                <a:spcPts val="845"/>
              </a:spcBef>
            </a:pPr>
            <a:r>
              <a:rPr sz="2600" i="1" spc="-390" dirty="0">
                <a:latin typeface="Times New Roman"/>
                <a:cs typeface="Times New Roman"/>
              </a:rPr>
              <a:t>A</a:t>
            </a:r>
            <a:r>
              <a:rPr sz="2300" baseline="-24074" dirty="0">
                <a:latin typeface="Times New Roman"/>
                <a:cs typeface="Times New Roman"/>
              </a:rPr>
              <a:t>1</a:t>
            </a:r>
            <a:r>
              <a:rPr sz="2300" spc="232" baseline="-24074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Symbol"/>
                <a:cs typeface="Symbol"/>
              </a:rPr>
              <a:t></a:t>
            </a:r>
            <a:r>
              <a:rPr sz="2600" spc="-44" dirty="0">
                <a:latin typeface="Times New Roman"/>
                <a:cs typeface="Times New Roman"/>
              </a:rPr>
              <a:t> </a:t>
            </a:r>
            <a:r>
              <a:rPr sz="2600" i="1" spc="-229" dirty="0">
                <a:latin typeface="Times New Roman"/>
                <a:cs typeface="Times New Roman"/>
              </a:rPr>
              <a:t>A</a:t>
            </a:r>
            <a:r>
              <a:rPr sz="2300" baseline="-24074" dirty="0">
                <a:latin typeface="Times New Roman"/>
                <a:cs typeface="Times New Roman"/>
              </a:rPr>
              <a:t>2 </a:t>
            </a:r>
            <a:r>
              <a:rPr sz="2300" spc="-157" baseline="-24074" dirty="0">
                <a:latin typeface="Times New Roman"/>
                <a:cs typeface="Times New Roman"/>
              </a:rPr>
              <a:t> </a:t>
            </a:r>
            <a:r>
              <a:rPr sz="2600" spc="165" dirty="0">
                <a:latin typeface="Symbol"/>
                <a:cs typeface="Symbol"/>
              </a:rPr>
              <a:t></a:t>
            </a:r>
            <a:r>
              <a:rPr sz="2600" spc="130" dirty="0">
                <a:latin typeface="Lucida Sans Unicode"/>
                <a:cs typeface="Lucida Sans Unicode"/>
              </a:rPr>
              <a:t></a:t>
            </a:r>
            <a:r>
              <a:rPr sz="2600" spc="-5" dirty="0">
                <a:latin typeface="Symbol"/>
                <a:cs typeface="Symbol"/>
              </a:rPr>
              <a:t></a:t>
            </a:r>
            <a:r>
              <a:rPr sz="2600" spc="-44" dirty="0">
                <a:latin typeface="Times New Roman"/>
                <a:cs typeface="Times New Roman"/>
              </a:rPr>
              <a:t> </a:t>
            </a:r>
            <a:r>
              <a:rPr sz="2600" i="1" spc="-229" dirty="0">
                <a:latin typeface="Times New Roman"/>
                <a:cs typeface="Times New Roman"/>
              </a:rPr>
              <a:t>A</a:t>
            </a:r>
            <a:r>
              <a:rPr sz="2300" i="1" baseline="-24074" dirty="0">
                <a:latin typeface="Times New Roman"/>
                <a:cs typeface="Times New Roman"/>
              </a:rPr>
              <a:t>n </a:t>
            </a:r>
            <a:r>
              <a:rPr sz="2300" i="1" spc="52" baseline="-24074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Symbol"/>
                <a:cs typeface="Symbol"/>
              </a:rPr>
              <a:t></a:t>
            </a:r>
            <a:r>
              <a:rPr sz="2600" spc="-39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1</a:t>
            </a:r>
            <a:r>
              <a:rPr sz="2600" spc="-38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Symbol"/>
                <a:cs typeface="Symbol"/>
              </a:rPr>
              <a:t></a:t>
            </a:r>
            <a:r>
              <a:rPr sz="2600" spc="75" dirty="0">
                <a:latin typeface="Times New Roman"/>
                <a:cs typeface="Times New Roman"/>
              </a:rPr>
              <a:t> </a:t>
            </a:r>
            <a:r>
              <a:rPr sz="2600" i="1" spc="-390" dirty="0">
                <a:latin typeface="Times New Roman"/>
                <a:cs typeface="Times New Roman"/>
              </a:rPr>
              <a:t>A</a:t>
            </a:r>
            <a:r>
              <a:rPr sz="2300" baseline="-24074" dirty="0">
                <a:latin typeface="Times New Roman"/>
                <a:cs typeface="Times New Roman"/>
              </a:rPr>
              <a:t>1</a:t>
            </a:r>
            <a:r>
              <a:rPr sz="2300" spc="232" baseline="-24074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Symbol"/>
                <a:cs typeface="Symbol"/>
              </a:rPr>
              <a:t></a:t>
            </a:r>
            <a:r>
              <a:rPr sz="2600" spc="-44" dirty="0">
                <a:latin typeface="Times New Roman"/>
                <a:cs typeface="Times New Roman"/>
              </a:rPr>
              <a:t> </a:t>
            </a:r>
            <a:r>
              <a:rPr sz="2600" i="1" spc="-229" dirty="0">
                <a:latin typeface="Times New Roman"/>
                <a:cs typeface="Times New Roman"/>
              </a:rPr>
              <a:t>A</a:t>
            </a:r>
            <a:r>
              <a:rPr sz="2300" baseline="-24074" dirty="0">
                <a:latin typeface="Times New Roman"/>
                <a:cs typeface="Times New Roman"/>
              </a:rPr>
              <a:t>2 </a:t>
            </a:r>
            <a:r>
              <a:rPr sz="2300" spc="-157" baseline="-24074" dirty="0">
                <a:latin typeface="Times New Roman"/>
                <a:cs typeface="Times New Roman"/>
              </a:rPr>
              <a:t> </a:t>
            </a:r>
            <a:r>
              <a:rPr sz="2600" spc="170" dirty="0">
                <a:latin typeface="Symbol"/>
                <a:cs typeface="Symbol"/>
              </a:rPr>
              <a:t></a:t>
            </a:r>
            <a:r>
              <a:rPr sz="2600" spc="130" dirty="0">
                <a:latin typeface="Lucida Sans Unicode"/>
                <a:cs typeface="Lucida Sans Unicode"/>
              </a:rPr>
              <a:t></a:t>
            </a:r>
            <a:r>
              <a:rPr sz="2600" spc="-5" dirty="0">
                <a:latin typeface="Symbol"/>
                <a:cs typeface="Symbol"/>
              </a:rPr>
              <a:t></a:t>
            </a:r>
            <a:r>
              <a:rPr sz="2600" spc="-44" dirty="0">
                <a:latin typeface="Times New Roman"/>
                <a:cs typeface="Times New Roman"/>
              </a:rPr>
              <a:t> </a:t>
            </a:r>
            <a:r>
              <a:rPr sz="2600" i="1" spc="-229" dirty="0">
                <a:latin typeface="Times New Roman"/>
                <a:cs typeface="Times New Roman"/>
              </a:rPr>
              <a:t>A</a:t>
            </a:r>
            <a:r>
              <a:rPr sz="2300" i="1" baseline="-24074" dirty="0">
                <a:latin typeface="Times New Roman"/>
                <a:cs typeface="Times New Roman"/>
              </a:rPr>
              <a:t>n </a:t>
            </a:r>
            <a:r>
              <a:rPr sz="2300" i="1" spc="-120" baseline="-24074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Symbol"/>
                <a:cs typeface="Symbol"/>
              </a:rPr>
              <a:t></a:t>
            </a:r>
            <a:r>
              <a:rPr sz="2600" spc="-44" dirty="0">
                <a:latin typeface="Times New Roman"/>
                <a:cs typeface="Times New Roman"/>
              </a:rPr>
              <a:t> </a:t>
            </a:r>
            <a:r>
              <a:rPr sz="2600" i="1" spc="-229" dirty="0">
                <a:latin typeface="Times New Roman"/>
                <a:cs typeface="Times New Roman"/>
              </a:rPr>
              <a:t>A</a:t>
            </a:r>
            <a:r>
              <a:rPr sz="2300" i="1" spc="89" baseline="-24074" dirty="0">
                <a:latin typeface="Times New Roman"/>
                <a:cs typeface="Times New Roman"/>
              </a:rPr>
              <a:t>n</a:t>
            </a:r>
            <a:r>
              <a:rPr sz="2300" spc="-112" baseline="-24074" dirty="0">
                <a:latin typeface="Symbol"/>
                <a:cs typeface="Symbol"/>
              </a:rPr>
              <a:t></a:t>
            </a:r>
            <a:r>
              <a:rPr sz="2300" baseline="-24074" dirty="0">
                <a:latin typeface="Times New Roman"/>
                <a:cs typeface="Times New Roman"/>
              </a:rPr>
              <a:t>1</a:t>
            </a:r>
            <a:endParaRPr sz="2300" baseline="-24074">
              <a:latin typeface="Times New Roman"/>
              <a:cs typeface="Times New Roman"/>
            </a:endParaRPr>
          </a:p>
          <a:p>
            <a:pPr marL="380851" indent="-342768">
              <a:spcBef>
                <a:spcPts val="2333"/>
              </a:spcBef>
              <a:buClr>
                <a:srgbClr val="003366"/>
              </a:buClr>
              <a:buSzPct val="120000"/>
              <a:buChar char="•"/>
              <a:tabLst>
                <a:tab pos="380217" algn="l"/>
                <a:tab pos="380851" algn="l"/>
              </a:tabLst>
            </a:pPr>
            <a:r>
              <a:rPr dirty="0"/>
              <a:t>Since </a:t>
            </a:r>
            <a:r>
              <a:rPr spc="-5" dirty="0"/>
              <a:t>interarrival</a:t>
            </a:r>
            <a:r>
              <a:rPr spc="10" dirty="0"/>
              <a:t> </a:t>
            </a:r>
            <a:r>
              <a:rPr spc="-5" dirty="0"/>
              <a:t>times</a:t>
            </a:r>
            <a:r>
              <a:rPr spc="5" dirty="0"/>
              <a:t> </a:t>
            </a:r>
            <a:r>
              <a:rPr dirty="0"/>
              <a:t>are</a:t>
            </a:r>
            <a:r>
              <a:rPr spc="10" dirty="0"/>
              <a:t> </a:t>
            </a:r>
            <a:r>
              <a:rPr spc="-5" dirty="0"/>
              <a:t>exponentially</a:t>
            </a:r>
            <a:r>
              <a:rPr spc="5" dirty="0"/>
              <a:t> </a:t>
            </a:r>
            <a:r>
              <a:rPr spc="-5" dirty="0"/>
              <a:t>distributed</a:t>
            </a:r>
            <a:r>
              <a:rPr spc="5" dirty="0"/>
              <a:t> </a:t>
            </a:r>
            <a:r>
              <a:rPr dirty="0"/>
              <a:t>we</a:t>
            </a:r>
            <a:r>
              <a:rPr spc="5" dirty="0"/>
              <a:t> </a:t>
            </a:r>
            <a:r>
              <a:rPr spc="-5" dirty="0"/>
              <a:t>can</a:t>
            </a:r>
            <a:r>
              <a:rPr spc="10" dirty="0"/>
              <a:t> </a:t>
            </a:r>
            <a:r>
              <a:rPr spc="-5" dirty="0"/>
              <a:t>set</a:t>
            </a:r>
          </a:p>
        </p:txBody>
      </p:sp>
      <p:sp>
        <p:nvSpPr>
          <p:cNvPr id="11" name="object 11"/>
          <p:cNvSpPr/>
          <p:nvPr/>
        </p:nvSpPr>
        <p:spPr>
          <a:xfrm>
            <a:off x="5163524" y="4600947"/>
            <a:ext cx="840106" cy="0"/>
          </a:xfrm>
          <a:custGeom>
            <a:avLst/>
            <a:gdLst/>
            <a:ahLst/>
            <a:cxnLst/>
            <a:rect l="l" t="t" r="r" b="b"/>
            <a:pathLst>
              <a:path w="840104">
                <a:moveTo>
                  <a:pt x="0" y="0"/>
                </a:moveTo>
                <a:lnTo>
                  <a:pt x="839961" y="0"/>
                </a:lnTo>
              </a:path>
            </a:pathLst>
          </a:custGeom>
          <a:ln w="108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465460" y="4581855"/>
            <a:ext cx="195580" cy="355218"/>
          </a:xfrm>
          <a:prstGeom prst="rect">
            <a:avLst/>
          </a:prstGeom>
        </p:spPr>
        <p:txBody>
          <a:bodyPr vert="horz" wrap="square" lIns="0" tIns="16503" rIns="0" bIns="0" rtlCol="0">
            <a:spAutoFit/>
          </a:bodyPr>
          <a:lstStyle/>
          <a:p>
            <a:pPr marL="12695">
              <a:spcBef>
                <a:spcPts val="130"/>
              </a:spcBef>
            </a:pPr>
            <a:r>
              <a:rPr sz="2200" spc="-55" dirty="0">
                <a:latin typeface="Symbol"/>
                <a:cs typeface="Symbol"/>
              </a:rPr>
              <a:t></a:t>
            </a:r>
            <a:endParaRPr sz="2200">
              <a:latin typeface="Symbol"/>
              <a:cs typeface="Symbo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812219" y="4396371"/>
            <a:ext cx="69215" cy="216719"/>
          </a:xfrm>
          <a:prstGeom prst="rect">
            <a:avLst/>
          </a:prstGeom>
        </p:spPr>
        <p:txBody>
          <a:bodyPr vert="horz" wrap="square" lIns="0" tIns="16503" rIns="0" bIns="0" rtlCol="0">
            <a:spAutoFit/>
          </a:bodyPr>
          <a:lstStyle/>
          <a:p>
            <a:pPr marL="12695">
              <a:spcBef>
                <a:spcPts val="130"/>
              </a:spcBef>
            </a:pPr>
            <a:r>
              <a:rPr sz="1300" i="1" spc="5" dirty="0">
                <a:latin typeface="Times New Roman"/>
                <a:cs typeface="Times New Roman"/>
              </a:rPr>
              <a:t>i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168235" y="4216997"/>
            <a:ext cx="836930" cy="337909"/>
          </a:xfrm>
          <a:prstGeom prst="rect">
            <a:avLst/>
          </a:prstGeom>
        </p:spPr>
        <p:txBody>
          <a:bodyPr vert="horz" wrap="square" lIns="0" tIns="14601" rIns="0" bIns="0" rtlCol="0">
            <a:spAutoFit/>
          </a:bodyPr>
          <a:lstStyle/>
          <a:p>
            <a:pPr marL="198677" indent="-186617">
              <a:spcBef>
                <a:spcPts val="115"/>
              </a:spcBef>
              <a:buFont typeface="Symbol"/>
              <a:buChar char=""/>
              <a:tabLst>
                <a:tab pos="199312" algn="l"/>
              </a:tabLst>
            </a:pPr>
            <a:r>
              <a:rPr sz="2100" spc="21" dirty="0">
                <a:latin typeface="Times New Roman"/>
                <a:cs typeface="Times New Roman"/>
              </a:rPr>
              <a:t>ln(</a:t>
            </a:r>
            <a:r>
              <a:rPr sz="2100" i="1" spc="21" dirty="0">
                <a:latin typeface="Times New Roman"/>
                <a:cs typeface="Times New Roman"/>
              </a:rPr>
              <a:t>R</a:t>
            </a:r>
            <a:r>
              <a:rPr sz="2100" i="1" spc="-90" dirty="0">
                <a:latin typeface="Times New Roman"/>
                <a:cs typeface="Times New Roman"/>
              </a:rPr>
              <a:t> </a:t>
            </a:r>
            <a:r>
              <a:rPr sz="2100" spc="5" dirty="0">
                <a:latin typeface="Times New Roman"/>
                <a:cs typeface="Times New Roman"/>
              </a:rPr>
              <a:t>)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804052" y="4565968"/>
            <a:ext cx="69215" cy="216719"/>
          </a:xfrm>
          <a:prstGeom prst="rect">
            <a:avLst/>
          </a:prstGeom>
        </p:spPr>
        <p:txBody>
          <a:bodyPr vert="horz" wrap="square" lIns="0" tIns="16503" rIns="0" bIns="0" rtlCol="0">
            <a:spAutoFit/>
          </a:bodyPr>
          <a:lstStyle/>
          <a:p>
            <a:pPr marL="12695">
              <a:spcBef>
                <a:spcPts val="130"/>
              </a:spcBef>
            </a:pPr>
            <a:r>
              <a:rPr sz="1300" i="1" spc="5" dirty="0">
                <a:latin typeface="Times New Roman"/>
                <a:cs typeface="Times New Roman"/>
              </a:rPr>
              <a:t>i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664148" y="4387140"/>
            <a:ext cx="448945" cy="337909"/>
          </a:xfrm>
          <a:prstGeom prst="rect">
            <a:avLst/>
          </a:prstGeom>
        </p:spPr>
        <p:txBody>
          <a:bodyPr vert="horz" wrap="square" lIns="0" tIns="14601" rIns="0" bIns="0" rtlCol="0">
            <a:spAutoFit/>
          </a:bodyPr>
          <a:lstStyle/>
          <a:p>
            <a:pPr marL="12695">
              <a:spcBef>
                <a:spcPts val="115"/>
              </a:spcBef>
            </a:pPr>
            <a:r>
              <a:rPr sz="2100" i="1" spc="10" dirty="0">
                <a:latin typeface="Times New Roman"/>
                <a:cs typeface="Times New Roman"/>
              </a:rPr>
              <a:t>A</a:t>
            </a:r>
            <a:r>
              <a:rPr sz="2100" i="1" spc="265" dirty="0">
                <a:latin typeface="Times New Roman"/>
                <a:cs typeface="Times New Roman"/>
              </a:rPr>
              <a:t> </a:t>
            </a:r>
            <a:r>
              <a:rPr sz="2100" spc="5" dirty="0">
                <a:latin typeface="Symbol"/>
                <a:cs typeface="Symbol"/>
              </a:rPr>
              <a:t></a:t>
            </a:r>
            <a:endParaRPr sz="2100">
              <a:latin typeface="Symbol"/>
              <a:cs typeface="Symbo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31212" y="272302"/>
            <a:ext cx="5975350" cy="1449111"/>
          </a:xfrm>
          <a:prstGeom prst="rect">
            <a:avLst/>
          </a:prstGeom>
        </p:spPr>
        <p:txBody>
          <a:bodyPr vert="horz" wrap="square" lIns="0" tIns="33007" rIns="0" bIns="0" rtlCol="0">
            <a:spAutoFit/>
          </a:bodyPr>
          <a:lstStyle/>
          <a:p>
            <a:pPr marL="12695" marR="5077">
              <a:lnSpc>
                <a:spcPts val="3299"/>
              </a:lnSpc>
              <a:spcBef>
                <a:spcPts val="260"/>
              </a:spcBef>
            </a:pPr>
            <a:r>
              <a:rPr sz="2900" spc="-5" dirty="0">
                <a:latin typeface="Verdana"/>
                <a:cs typeface="Verdana"/>
              </a:rPr>
              <a:t>Acceptance-Rejection</a:t>
            </a:r>
            <a:r>
              <a:rPr sz="2900" dirty="0">
                <a:latin typeface="Verdana"/>
                <a:cs typeface="Verdana"/>
              </a:rPr>
              <a:t> </a:t>
            </a:r>
            <a:r>
              <a:rPr sz="2900" spc="-5" dirty="0">
                <a:latin typeface="Verdana"/>
                <a:cs typeface="Verdana"/>
              </a:rPr>
              <a:t>Technique: </a:t>
            </a:r>
            <a:r>
              <a:rPr sz="2900" spc="-969" dirty="0">
                <a:latin typeface="Verdana"/>
                <a:cs typeface="Verdana"/>
              </a:rPr>
              <a:t> </a:t>
            </a:r>
            <a:r>
              <a:rPr sz="2900" spc="-5" dirty="0">
                <a:latin typeface="Verdana"/>
                <a:cs typeface="Verdana"/>
              </a:rPr>
              <a:t>Poisson Distribution</a:t>
            </a:r>
            <a:endParaRPr sz="2900">
              <a:latin typeface="Verdana"/>
              <a:cs typeface="Verdana"/>
            </a:endParaRPr>
          </a:p>
          <a:p>
            <a:pPr marL="355462" indent="-342768">
              <a:spcBef>
                <a:spcPts val="1830"/>
              </a:spcBef>
              <a:buClr>
                <a:srgbClr val="003366"/>
              </a:buClr>
              <a:buSzPct val="118181"/>
              <a:buChar char="•"/>
              <a:tabLst>
                <a:tab pos="355462" algn="l"/>
              </a:tabLst>
            </a:pPr>
            <a:r>
              <a:rPr sz="2200" spc="-5" dirty="0">
                <a:latin typeface="Verdana"/>
                <a:cs typeface="Verdana"/>
              </a:rPr>
              <a:t>Substitute</a:t>
            </a:r>
            <a:r>
              <a:rPr sz="2200" spc="-25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the</a:t>
            </a:r>
            <a:r>
              <a:rPr sz="2200" spc="-15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sum</a:t>
            </a:r>
            <a:r>
              <a:rPr sz="2200" spc="-15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by</a:t>
            </a:r>
            <a:endParaRPr sz="22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31215" y="2489061"/>
            <a:ext cx="8735085" cy="1197729"/>
          </a:xfrm>
          <a:prstGeom prst="rect">
            <a:avLst/>
          </a:prstGeom>
        </p:spPr>
        <p:txBody>
          <a:bodyPr vert="horz" wrap="square" lIns="0" tIns="83786" rIns="0" bIns="0" rtlCol="0">
            <a:spAutoFit/>
          </a:bodyPr>
          <a:lstStyle/>
          <a:p>
            <a:pPr marL="355462" indent="-342768">
              <a:spcBef>
                <a:spcPts val="660"/>
              </a:spcBef>
              <a:buClr>
                <a:srgbClr val="003366"/>
              </a:buClr>
              <a:buSzPct val="118181"/>
              <a:buChar char="•"/>
              <a:tabLst>
                <a:tab pos="355462" algn="l"/>
              </a:tabLst>
            </a:pPr>
            <a:r>
              <a:rPr sz="2200" spc="-5" dirty="0">
                <a:latin typeface="Verdana"/>
                <a:cs typeface="Verdana"/>
              </a:rPr>
              <a:t>Simplify</a:t>
            </a:r>
            <a:r>
              <a:rPr sz="2200" spc="-35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by</a:t>
            </a:r>
            <a:endParaRPr sz="2200" dirty="0">
              <a:latin typeface="Verdana"/>
              <a:cs typeface="Verdana"/>
            </a:endParaRPr>
          </a:p>
          <a:p>
            <a:pPr marL="549062" lvl="1" indent="-180904">
              <a:spcBef>
                <a:spcPts val="515"/>
              </a:spcBef>
              <a:buClr>
                <a:srgbClr val="003366"/>
              </a:buClr>
              <a:buChar char="•"/>
              <a:tabLst>
                <a:tab pos="549062" algn="l"/>
              </a:tabLst>
            </a:pPr>
            <a:r>
              <a:rPr sz="2100" spc="-5" dirty="0">
                <a:latin typeface="Verdana"/>
                <a:cs typeface="Verdana"/>
              </a:rPr>
              <a:t>multiply</a:t>
            </a:r>
            <a:r>
              <a:rPr sz="2100" dirty="0">
                <a:latin typeface="Verdana"/>
                <a:cs typeface="Verdana"/>
              </a:rPr>
              <a:t> </a:t>
            </a:r>
            <a:r>
              <a:rPr sz="2100" spc="-5" dirty="0">
                <a:latin typeface="Verdana"/>
                <a:cs typeface="Verdana"/>
              </a:rPr>
              <a:t>by</a:t>
            </a:r>
            <a:r>
              <a:rPr sz="2100" dirty="0">
                <a:latin typeface="Verdana"/>
                <a:cs typeface="Verdana"/>
              </a:rPr>
              <a:t> </a:t>
            </a:r>
            <a:r>
              <a:rPr sz="2100" spc="-5" dirty="0">
                <a:latin typeface="Verdana"/>
                <a:cs typeface="Verdana"/>
              </a:rPr>
              <a:t>-</a:t>
            </a:r>
            <a:r>
              <a:rPr sz="2100" spc="-5" dirty="0">
                <a:latin typeface="Symbol"/>
                <a:cs typeface="Symbol"/>
              </a:rPr>
              <a:t></a:t>
            </a:r>
            <a:r>
              <a:rPr sz="2100" spc="-5" dirty="0">
                <a:latin typeface="Verdana"/>
                <a:cs typeface="Verdana"/>
              </a:rPr>
              <a:t>,</a:t>
            </a:r>
            <a:r>
              <a:rPr sz="2100" spc="5" dirty="0">
                <a:latin typeface="Verdana"/>
                <a:cs typeface="Verdana"/>
              </a:rPr>
              <a:t> </a:t>
            </a:r>
            <a:r>
              <a:rPr sz="2100" dirty="0">
                <a:latin typeface="Verdana"/>
                <a:cs typeface="Verdana"/>
              </a:rPr>
              <a:t>which </a:t>
            </a:r>
            <a:r>
              <a:rPr sz="2100" spc="-5" dirty="0">
                <a:latin typeface="Verdana"/>
                <a:cs typeface="Verdana"/>
              </a:rPr>
              <a:t>reverses</a:t>
            </a:r>
            <a:r>
              <a:rPr sz="2100" spc="5" dirty="0">
                <a:latin typeface="Verdana"/>
                <a:cs typeface="Verdana"/>
              </a:rPr>
              <a:t> </a:t>
            </a:r>
            <a:r>
              <a:rPr sz="2100" spc="-5" dirty="0">
                <a:latin typeface="Verdana"/>
                <a:cs typeface="Verdana"/>
              </a:rPr>
              <a:t>the</a:t>
            </a:r>
            <a:r>
              <a:rPr sz="2100" dirty="0">
                <a:latin typeface="Verdana"/>
                <a:cs typeface="Verdana"/>
              </a:rPr>
              <a:t> </a:t>
            </a:r>
            <a:r>
              <a:rPr sz="2100" spc="-5" dirty="0">
                <a:latin typeface="Verdana"/>
                <a:cs typeface="Verdana"/>
              </a:rPr>
              <a:t>inequality</a:t>
            </a:r>
            <a:r>
              <a:rPr sz="2100" dirty="0">
                <a:latin typeface="Verdana"/>
                <a:cs typeface="Verdana"/>
              </a:rPr>
              <a:t> </a:t>
            </a:r>
            <a:r>
              <a:rPr sz="2100" spc="-5" dirty="0">
                <a:latin typeface="Verdana"/>
                <a:cs typeface="Verdana"/>
              </a:rPr>
              <a:t>sign</a:t>
            </a:r>
            <a:endParaRPr sz="2100" dirty="0">
              <a:latin typeface="Verdana"/>
              <a:cs typeface="Verdana"/>
            </a:endParaRPr>
          </a:p>
          <a:p>
            <a:pPr marL="549062" lvl="1" indent="-180904">
              <a:spcBef>
                <a:spcPts val="499"/>
              </a:spcBef>
              <a:buClr>
                <a:srgbClr val="003366"/>
              </a:buClr>
              <a:buChar char="•"/>
              <a:tabLst>
                <a:tab pos="549062" algn="l"/>
              </a:tabLst>
            </a:pPr>
            <a:r>
              <a:rPr sz="2100" spc="-5" dirty="0">
                <a:latin typeface="Verdana"/>
                <a:cs typeface="Verdana"/>
              </a:rPr>
              <a:t>sum of</a:t>
            </a:r>
            <a:r>
              <a:rPr sz="2100" spc="-10" dirty="0">
                <a:latin typeface="Verdana"/>
                <a:cs typeface="Verdana"/>
              </a:rPr>
              <a:t> </a:t>
            </a:r>
            <a:r>
              <a:rPr sz="2100" spc="-5" dirty="0">
                <a:latin typeface="Verdana"/>
                <a:cs typeface="Verdana"/>
              </a:rPr>
              <a:t>logs</a:t>
            </a:r>
            <a:r>
              <a:rPr sz="2100" spc="-10" dirty="0">
                <a:latin typeface="Verdana"/>
                <a:cs typeface="Verdana"/>
              </a:rPr>
              <a:t> </a:t>
            </a:r>
            <a:r>
              <a:rPr sz="2100" dirty="0">
                <a:latin typeface="Verdana"/>
                <a:cs typeface="Verdana"/>
              </a:rPr>
              <a:t>is</a:t>
            </a:r>
            <a:r>
              <a:rPr sz="2100" spc="-5" dirty="0">
                <a:latin typeface="Verdana"/>
                <a:cs typeface="Verdana"/>
              </a:rPr>
              <a:t> the log</a:t>
            </a:r>
            <a:r>
              <a:rPr sz="2100" spc="-10" dirty="0">
                <a:latin typeface="Verdana"/>
                <a:cs typeface="Verdana"/>
              </a:rPr>
              <a:t> </a:t>
            </a:r>
            <a:r>
              <a:rPr sz="2100" spc="-5" dirty="0">
                <a:latin typeface="Verdana"/>
                <a:cs typeface="Verdana"/>
              </a:rPr>
              <a:t>of </a:t>
            </a:r>
            <a:r>
              <a:rPr sz="2100" dirty="0">
                <a:latin typeface="Verdana"/>
                <a:cs typeface="Verdana"/>
              </a:rPr>
              <a:t>a</a:t>
            </a:r>
            <a:r>
              <a:rPr sz="2100" spc="-5" dirty="0">
                <a:latin typeface="Verdana"/>
                <a:cs typeface="Verdana"/>
              </a:rPr>
              <a:t> product</a:t>
            </a:r>
            <a:endParaRPr sz="2100" dirty="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05811" y="5595886"/>
            <a:ext cx="2982596" cy="351373"/>
          </a:xfrm>
          <a:prstGeom prst="rect">
            <a:avLst/>
          </a:prstGeom>
        </p:spPr>
        <p:txBody>
          <a:bodyPr vert="horz" wrap="square" lIns="0" tIns="12695" rIns="0" bIns="0" rtlCol="0">
            <a:spAutoFit/>
          </a:bodyPr>
          <a:lstStyle/>
          <a:p>
            <a:pPr marL="380851" indent="-342768">
              <a:spcBef>
                <a:spcPts val="100"/>
              </a:spcBef>
              <a:buClr>
                <a:srgbClr val="003366"/>
              </a:buClr>
              <a:buSzPct val="118181"/>
              <a:buChar char="•"/>
              <a:tabLst>
                <a:tab pos="380851" algn="l"/>
              </a:tabLst>
            </a:pPr>
            <a:r>
              <a:rPr sz="2200" spc="-5" dirty="0">
                <a:latin typeface="Verdana"/>
                <a:cs typeface="Verdana"/>
              </a:rPr>
              <a:t>Simplify</a:t>
            </a:r>
            <a:r>
              <a:rPr sz="2200" spc="-21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by</a:t>
            </a:r>
            <a:r>
              <a:rPr sz="2200" spc="-21" dirty="0">
                <a:latin typeface="Verdana"/>
                <a:cs typeface="Verdana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e</a:t>
            </a:r>
            <a:r>
              <a:rPr sz="2200" spc="7" baseline="24904" dirty="0">
                <a:latin typeface="Times New Roman"/>
                <a:cs typeface="Times New Roman"/>
              </a:rPr>
              <a:t>ln(</a:t>
            </a:r>
            <a:r>
              <a:rPr sz="2200" i="1" spc="7" baseline="24904" dirty="0">
                <a:latin typeface="Times New Roman"/>
                <a:cs typeface="Times New Roman"/>
              </a:rPr>
              <a:t>x</a:t>
            </a:r>
            <a:r>
              <a:rPr sz="2200" spc="7" baseline="24904" dirty="0">
                <a:latin typeface="Times New Roman"/>
                <a:cs typeface="Times New Roman"/>
              </a:rPr>
              <a:t>)</a:t>
            </a:r>
            <a:r>
              <a:rPr sz="2200" spc="270" baseline="24904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=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i="1" dirty="0">
                <a:latin typeface="Times New Roman"/>
                <a:cs typeface="Times New Roman"/>
              </a:rPr>
              <a:t>x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878278" y="5816311"/>
            <a:ext cx="295275" cy="228903"/>
          </a:xfrm>
          <a:prstGeom prst="rect">
            <a:avLst/>
          </a:prstGeom>
        </p:spPr>
        <p:txBody>
          <a:bodyPr vert="horz" wrap="square" lIns="0" tIns="13329" rIns="0" bIns="0" rtlCol="0">
            <a:spAutoFit/>
          </a:bodyPr>
          <a:lstStyle/>
          <a:p>
            <a:pPr marL="12695">
              <a:spcBef>
                <a:spcPts val="105"/>
              </a:spcBef>
            </a:pPr>
            <a:r>
              <a:rPr sz="1400" i="1" spc="75" dirty="0">
                <a:latin typeface="Times New Roman"/>
                <a:cs typeface="Times New Roman"/>
              </a:rPr>
              <a:t>n</a:t>
            </a:r>
            <a:r>
              <a:rPr sz="1400" spc="-55" dirty="0">
                <a:latin typeface="Symbol"/>
                <a:cs typeface="Symbol"/>
              </a:rPr>
              <a:t></a:t>
            </a:r>
            <a:r>
              <a:rPr sz="1400" spc="-5" dirty="0">
                <a:latin typeface="Times New Roman"/>
                <a:cs typeface="Times New Roman"/>
              </a:rPr>
              <a:t>1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895070" y="6405762"/>
            <a:ext cx="257175" cy="228903"/>
          </a:xfrm>
          <a:prstGeom prst="rect">
            <a:avLst/>
          </a:prstGeom>
        </p:spPr>
        <p:txBody>
          <a:bodyPr vert="horz" wrap="square" lIns="0" tIns="13329" rIns="0" bIns="0" rtlCol="0">
            <a:spAutoFit/>
          </a:bodyPr>
          <a:lstStyle/>
          <a:p>
            <a:pPr marL="12695">
              <a:spcBef>
                <a:spcPts val="105"/>
              </a:spcBef>
            </a:pPr>
            <a:r>
              <a:rPr sz="1400" i="1" spc="100" dirty="0">
                <a:latin typeface="Times New Roman"/>
                <a:cs typeface="Times New Roman"/>
              </a:rPr>
              <a:t>i</a:t>
            </a:r>
            <a:r>
              <a:rPr sz="1400" spc="-86" dirty="0">
                <a:latin typeface="Symbol"/>
                <a:cs typeface="Symbol"/>
              </a:rPr>
              <a:t></a:t>
            </a:r>
            <a:r>
              <a:rPr sz="1400" spc="-5" dirty="0">
                <a:latin typeface="Times New Roman"/>
                <a:cs typeface="Times New Roman"/>
              </a:rPr>
              <a:t>1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399953" y="6194008"/>
            <a:ext cx="73025" cy="228903"/>
          </a:xfrm>
          <a:prstGeom prst="rect">
            <a:avLst/>
          </a:prstGeom>
        </p:spPr>
        <p:txBody>
          <a:bodyPr vert="horz" wrap="square" lIns="0" tIns="13329" rIns="0" bIns="0" rtlCol="0">
            <a:spAutoFit/>
          </a:bodyPr>
          <a:lstStyle/>
          <a:p>
            <a:pPr marL="12695">
              <a:spcBef>
                <a:spcPts val="105"/>
              </a:spcBef>
            </a:pPr>
            <a:r>
              <a:rPr sz="1400" i="1" spc="-5" dirty="0">
                <a:latin typeface="Times New Roman"/>
                <a:cs typeface="Times New Roman"/>
              </a:rPr>
              <a:t>i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335499" y="5816311"/>
            <a:ext cx="111125" cy="228903"/>
          </a:xfrm>
          <a:prstGeom prst="rect">
            <a:avLst/>
          </a:prstGeom>
        </p:spPr>
        <p:txBody>
          <a:bodyPr vert="horz" wrap="square" lIns="0" tIns="13329" rIns="0" bIns="0" rtlCol="0">
            <a:spAutoFit/>
          </a:bodyPr>
          <a:lstStyle/>
          <a:p>
            <a:pPr marL="12695">
              <a:spcBef>
                <a:spcPts val="105"/>
              </a:spcBef>
            </a:pPr>
            <a:r>
              <a:rPr sz="1400" i="1" spc="-5" dirty="0">
                <a:latin typeface="Times New Roman"/>
                <a:cs typeface="Times New Roman"/>
              </a:rPr>
              <a:t>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268417" y="6405762"/>
            <a:ext cx="257175" cy="228903"/>
          </a:xfrm>
          <a:prstGeom prst="rect">
            <a:avLst/>
          </a:prstGeom>
        </p:spPr>
        <p:txBody>
          <a:bodyPr vert="horz" wrap="square" lIns="0" tIns="13329" rIns="0" bIns="0" rtlCol="0">
            <a:spAutoFit/>
          </a:bodyPr>
          <a:lstStyle/>
          <a:p>
            <a:pPr marL="12695">
              <a:spcBef>
                <a:spcPts val="105"/>
              </a:spcBef>
            </a:pPr>
            <a:r>
              <a:rPr sz="1400" i="1" spc="100" dirty="0">
                <a:latin typeface="Times New Roman"/>
                <a:cs typeface="Times New Roman"/>
              </a:rPr>
              <a:t>i</a:t>
            </a:r>
            <a:r>
              <a:rPr sz="1400" spc="-86" dirty="0">
                <a:latin typeface="Symbol"/>
                <a:cs typeface="Symbol"/>
              </a:rPr>
              <a:t></a:t>
            </a:r>
            <a:r>
              <a:rPr sz="1400" spc="-5" dirty="0">
                <a:latin typeface="Times New Roman"/>
                <a:cs typeface="Times New Roman"/>
              </a:rPr>
              <a:t>1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195351" y="5923729"/>
            <a:ext cx="651510" cy="540526"/>
          </a:xfrm>
          <a:prstGeom prst="rect">
            <a:avLst/>
          </a:prstGeom>
        </p:spPr>
        <p:txBody>
          <a:bodyPr vert="horz" wrap="square" lIns="0" tIns="17138" rIns="0" bIns="0" rtlCol="0">
            <a:spAutoFit/>
          </a:bodyPr>
          <a:lstStyle/>
          <a:p>
            <a:pPr marL="12695">
              <a:spcBef>
                <a:spcPts val="135"/>
              </a:spcBef>
              <a:tabLst>
                <a:tab pos="590320" algn="l"/>
              </a:tabLst>
            </a:pPr>
            <a:r>
              <a:rPr sz="3400" spc="5" dirty="0">
                <a:latin typeface="Symbol"/>
                <a:cs typeface="Symbol"/>
              </a:rPr>
              <a:t></a:t>
            </a:r>
            <a:r>
              <a:rPr sz="3400" spc="5" dirty="0">
                <a:latin typeface="Times New Roman"/>
                <a:cs typeface="Times New Roman"/>
              </a:rPr>
              <a:t>	</a:t>
            </a:r>
            <a:r>
              <a:rPr sz="1400" i="1" spc="-5" dirty="0">
                <a:latin typeface="Times New Roman"/>
                <a:cs typeface="Times New Roman"/>
              </a:rPr>
              <a:t>i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579012" y="5850111"/>
            <a:ext cx="1894839" cy="540532"/>
          </a:xfrm>
          <a:prstGeom prst="rect">
            <a:avLst/>
          </a:prstGeom>
        </p:spPr>
        <p:txBody>
          <a:bodyPr vert="horz" wrap="square" lIns="0" tIns="17138" rIns="0" bIns="0" rtlCol="0">
            <a:spAutoFit/>
          </a:bodyPr>
          <a:lstStyle/>
          <a:p>
            <a:pPr marL="38085">
              <a:spcBef>
                <a:spcPts val="135"/>
              </a:spcBef>
              <a:tabLst>
                <a:tab pos="352288" algn="l"/>
                <a:tab pos="1035282" algn="l"/>
              </a:tabLst>
            </a:pPr>
            <a:r>
              <a:rPr sz="2300" i="1" spc="5" dirty="0">
                <a:latin typeface="Times New Roman"/>
                <a:cs typeface="Times New Roman"/>
              </a:rPr>
              <a:t>R	</a:t>
            </a:r>
            <a:r>
              <a:rPr sz="2300" spc="5" dirty="0">
                <a:latin typeface="Symbol"/>
                <a:cs typeface="Symbol"/>
              </a:rPr>
              <a:t></a:t>
            </a:r>
            <a:r>
              <a:rPr sz="2300" spc="-80" dirty="0">
                <a:latin typeface="Times New Roman"/>
                <a:cs typeface="Times New Roman"/>
              </a:rPr>
              <a:t> </a:t>
            </a:r>
            <a:r>
              <a:rPr sz="2300" i="1" dirty="0">
                <a:latin typeface="Times New Roman"/>
                <a:cs typeface="Times New Roman"/>
              </a:rPr>
              <a:t>e	</a:t>
            </a:r>
            <a:r>
              <a:rPr sz="2300" spc="5" dirty="0">
                <a:latin typeface="Symbol"/>
                <a:cs typeface="Symbol"/>
              </a:rPr>
              <a:t></a:t>
            </a:r>
            <a:r>
              <a:rPr sz="2300" spc="-114" dirty="0">
                <a:latin typeface="Times New Roman"/>
                <a:cs typeface="Times New Roman"/>
              </a:rPr>
              <a:t> </a:t>
            </a:r>
            <a:r>
              <a:rPr sz="5100" spc="7" baseline="-8856" dirty="0">
                <a:latin typeface="Symbol"/>
                <a:cs typeface="Symbol"/>
              </a:rPr>
              <a:t></a:t>
            </a:r>
            <a:r>
              <a:rPr sz="5100" spc="-742" baseline="-8856" dirty="0">
                <a:latin typeface="Times New Roman"/>
                <a:cs typeface="Times New Roman"/>
              </a:rPr>
              <a:t> </a:t>
            </a:r>
            <a:r>
              <a:rPr sz="2300" i="1" spc="5" dirty="0">
                <a:latin typeface="Times New Roman"/>
                <a:cs typeface="Times New Roman"/>
              </a:rPr>
              <a:t>R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287176" y="5979057"/>
            <a:ext cx="223519" cy="232108"/>
          </a:xfrm>
          <a:prstGeom prst="rect">
            <a:avLst/>
          </a:prstGeom>
        </p:spPr>
        <p:txBody>
          <a:bodyPr vert="horz" wrap="square" lIns="0" tIns="16503" rIns="0" bIns="0" rtlCol="0">
            <a:spAutoFit/>
          </a:bodyPr>
          <a:lstStyle/>
          <a:p>
            <a:pPr marL="12695">
              <a:spcBef>
                <a:spcPts val="130"/>
              </a:spcBef>
            </a:pPr>
            <a:r>
              <a:rPr sz="1400" spc="-40" dirty="0">
                <a:latin typeface="Symbol"/>
                <a:cs typeface="Symbol"/>
              </a:rPr>
              <a:t></a:t>
            </a:r>
            <a:r>
              <a:rPr sz="1400" spc="-35" dirty="0">
                <a:latin typeface="Symbol"/>
                <a:cs typeface="Symbol"/>
              </a:rPr>
              <a:t></a:t>
            </a:r>
            <a:endParaRPr sz="1400">
              <a:latin typeface="Symbol"/>
              <a:cs typeface="Symbo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941391" y="2168146"/>
            <a:ext cx="1025524" cy="0"/>
          </a:xfrm>
          <a:custGeom>
            <a:avLst/>
            <a:gdLst/>
            <a:ahLst/>
            <a:cxnLst/>
            <a:rect l="l" t="t" r="r" b="b"/>
            <a:pathLst>
              <a:path w="1025525">
                <a:moveTo>
                  <a:pt x="0" y="0"/>
                </a:moveTo>
                <a:lnTo>
                  <a:pt x="1025084" y="0"/>
                </a:lnTo>
              </a:path>
            </a:pathLst>
          </a:custGeom>
          <a:ln w="133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108665" y="2168146"/>
            <a:ext cx="1025524" cy="0"/>
          </a:xfrm>
          <a:custGeom>
            <a:avLst/>
            <a:gdLst/>
            <a:ahLst/>
            <a:cxnLst/>
            <a:rect l="l" t="t" r="r" b="b"/>
            <a:pathLst>
              <a:path w="1025525">
                <a:moveTo>
                  <a:pt x="0" y="0"/>
                </a:moveTo>
                <a:lnTo>
                  <a:pt x="1025137" y="0"/>
                </a:lnTo>
              </a:path>
            </a:pathLst>
          </a:custGeom>
          <a:ln w="133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535618" y="1823666"/>
            <a:ext cx="372110" cy="612983"/>
          </a:xfrm>
          <a:prstGeom prst="rect">
            <a:avLst/>
          </a:prstGeom>
        </p:spPr>
        <p:txBody>
          <a:bodyPr vert="horz" wrap="square" lIns="0" tIns="12695" rIns="0" bIns="0" rtlCol="0">
            <a:spAutoFit/>
          </a:bodyPr>
          <a:lstStyle/>
          <a:p>
            <a:pPr marL="12695">
              <a:spcBef>
                <a:spcPts val="100"/>
              </a:spcBef>
            </a:pPr>
            <a:r>
              <a:rPr sz="3900" spc="-21" dirty="0">
                <a:latin typeface="Symbol"/>
                <a:cs typeface="Symbol"/>
              </a:rPr>
              <a:t></a:t>
            </a:r>
            <a:endParaRPr sz="3900">
              <a:latin typeface="Symbol"/>
              <a:cs typeface="Symbo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009092" y="1748389"/>
            <a:ext cx="1090930" cy="607858"/>
          </a:xfrm>
          <a:prstGeom prst="rect">
            <a:avLst/>
          </a:prstGeom>
        </p:spPr>
        <p:txBody>
          <a:bodyPr vert="horz" wrap="square" lIns="0" tIns="12695" rIns="0" bIns="0" rtlCol="0">
            <a:spAutoFit/>
          </a:bodyPr>
          <a:lstStyle/>
          <a:p>
            <a:pPr marL="38085">
              <a:spcBef>
                <a:spcPts val="100"/>
              </a:spcBef>
            </a:pPr>
            <a:r>
              <a:rPr sz="2500" dirty="0">
                <a:latin typeface="Symbol"/>
                <a:cs typeface="Symbol"/>
              </a:rPr>
              <a:t></a:t>
            </a:r>
            <a:r>
              <a:rPr sz="2500" spc="-33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1</a:t>
            </a:r>
            <a:r>
              <a:rPr sz="2500" spc="-33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Symbol"/>
                <a:cs typeface="Symbol"/>
              </a:rPr>
              <a:t></a:t>
            </a:r>
            <a:r>
              <a:rPr sz="2500" spc="-70" dirty="0">
                <a:latin typeface="Times New Roman"/>
                <a:cs typeface="Times New Roman"/>
              </a:rPr>
              <a:t> </a:t>
            </a:r>
            <a:r>
              <a:rPr sz="5800" spc="-30" baseline="-8658" dirty="0">
                <a:latin typeface="Symbol"/>
                <a:cs typeface="Symbol"/>
              </a:rPr>
              <a:t></a:t>
            </a:r>
            <a:endParaRPr sz="5800" baseline="-8658">
              <a:latin typeface="Symbol"/>
              <a:cs typeface="Symbo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734623" y="1715735"/>
            <a:ext cx="322580" cy="243651"/>
          </a:xfrm>
          <a:prstGeom prst="rect">
            <a:avLst/>
          </a:prstGeom>
        </p:spPr>
        <p:txBody>
          <a:bodyPr vert="horz" wrap="square" lIns="0" tIns="12695" rIns="0" bIns="0" rtlCol="0">
            <a:spAutoFit/>
          </a:bodyPr>
          <a:lstStyle/>
          <a:p>
            <a:pPr marL="12695">
              <a:spcBef>
                <a:spcPts val="100"/>
              </a:spcBef>
            </a:pPr>
            <a:r>
              <a:rPr sz="1500" i="1" spc="80" dirty="0">
                <a:latin typeface="Times New Roman"/>
                <a:cs typeface="Times New Roman"/>
              </a:rPr>
              <a:t>n</a:t>
            </a:r>
            <a:r>
              <a:rPr sz="1500" spc="-70" dirty="0">
                <a:latin typeface="Symbol"/>
                <a:cs typeface="Symbol"/>
              </a:rPr>
              <a:t></a:t>
            </a:r>
            <a:r>
              <a:rPr sz="1500" spc="-5" dirty="0">
                <a:latin typeface="Times New Roman"/>
                <a:cs typeface="Times New Roman"/>
              </a:rPr>
              <a:t>1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660032" y="1715735"/>
            <a:ext cx="120650" cy="243651"/>
          </a:xfrm>
          <a:prstGeom prst="rect">
            <a:avLst/>
          </a:prstGeom>
        </p:spPr>
        <p:txBody>
          <a:bodyPr vert="horz" wrap="square" lIns="0" tIns="12695" rIns="0" bIns="0" rtlCol="0">
            <a:spAutoFit/>
          </a:bodyPr>
          <a:lstStyle/>
          <a:p>
            <a:pPr marL="12695">
              <a:spcBef>
                <a:spcPts val="100"/>
              </a:spcBef>
            </a:pPr>
            <a:r>
              <a:rPr sz="1500" i="1" spc="-5" dirty="0">
                <a:latin typeface="Times New Roman"/>
                <a:cs typeface="Times New Roman"/>
              </a:rPr>
              <a:t>n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585912" y="2358633"/>
            <a:ext cx="2447926" cy="243651"/>
          </a:xfrm>
          <a:prstGeom prst="rect">
            <a:avLst/>
          </a:prstGeom>
        </p:spPr>
        <p:txBody>
          <a:bodyPr vert="horz" wrap="square" lIns="0" tIns="12695" rIns="0" bIns="0" rtlCol="0">
            <a:spAutoFit/>
          </a:bodyPr>
          <a:lstStyle/>
          <a:p>
            <a:pPr marL="12695">
              <a:spcBef>
                <a:spcPts val="100"/>
              </a:spcBef>
              <a:tabLst>
                <a:tab pos="2178472" algn="l"/>
              </a:tabLst>
            </a:pPr>
            <a:r>
              <a:rPr sz="1500" i="1" spc="109" dirty="0">
                <a:latin typeface="Times New Roman"/>
                <a:cs typeface="Times New Roman"/>
              </a:rPr>
              <a:t>i</a:t>
            </a:r>
            <a:r>
              <a:rPr sz="1500" spc="-95" dirty="0">
                <a:latin typeface="Symbol"/>
                <a:cs typeface="Symbol"/>
              </a:rPr>
              <a:t></a:t>
            </a:r>
            <a:r>
              <a:rPr sz="1500" spc="-5" dirty="0">
                <a:latin typeface="Times New Roman"/>
                <a:cs typeface="Times New Roman"/>
              </a:rPr>
              <a:t>1</a:t>
            </a:r>
            <a:r>
              <a:rPr sz="1500" dirty="0">
                <a:latin typeface="Times New Roman"/>
                <a:cs typeface="Times New Roman"/>
              </a:rPr>
              <a:t>	</a:t>
            </a:r>
            <a:r>
              <a:rPr sz="1500" i="1" spc="105" dirty="0">
                <a:latin typeface="Times New Roman"/>
                <a:cs typeface="Times New Roman"/>
              </a:rPr>
              <a:t>i</a:t>
            </a:r>
            <a:r>
              <a:rPr sz="1500" spc="-95" dirty="0">
                <a:latin typeface="Symbol"/>
                <a:cs typeface="Symbol"/>
              </a:rPr>
              <a:t></a:t>
            </a:r>
            <a:r>
              <a:rPr sz="1500" spc="-5" dirty="0">
                <a:latin typeface="Times New Roman"/>
                <a:cs typeface="Times New Roman"/>
              </a:rPr>
              <a:t>1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912453" y="1704403"/>
            <a:ext cx="3257549" cy="400104"/>
          </a:xfrm>
          <a:prstGeom prst="rect">
            <a:avLst/>
          </a:prstGeom>
        </p:spPr>
        <p:txBody>
          <a:bodyPr vert="horz" wrap="square" lIns="0" tIns="15235" rIns="0" bIns="0" rtlCol="0">
            <a:spAutoFit/>
          </a:bodyPr>
          <a:lstStyle/>
          <a:p>
            <a:pPr marL="277387" indent="-227240">
              <a:spcBef>
                <a:spcPts val="120"/>
              </a:spcBef>
              <a:buFont typeface="Symbol"/>
              <a:buChar char=""/>
              <a:tabLst>
                <a:tab pos="278022" algn="l"/>
                <a:tab pos="2216557" algn="l"/>
              </a:tabLst>
            </a:pPr>
            <a:r>
              <a:rPr sz="2500" spc="44" dirty="0">
                <a:latin typeface="Times New Roman"/>
                <a:cs typeface="Times New Roman"/>
              </a:rPr>
              <a:t>l</a:t>
            </a:r>
            <a:r>
              <a:rPr sz="2500" spc="-60" dirty="0">
                <a:latin typeface="Times New Roman"/>
                <a:cs typeface="Times New Roman"/>
              </a:rPr>
              <a:t>n</a:t>
            </a:r>
            <a:r>
              <a:rPr sz="2500" spc="105" dirty="0">
                <a:latin typeface="Times New Roman"/>
                <a:cs typeface="Times New Roman"/>
              </a:rPr>
              <a:t>(</a:t>
            </a:r>
            <a:r>
              <a:rPr sz="2500" i="1" spc="-105" dirty="0">
                <a:latin typeface="Times New Roman"/>
                <a:cs typeface="Times New Roman"/>
              </a:rPr>
              <a:t>R</a:t>
            </a:r>
            <a:r>
              <a:rPr sz="2300" i="1" spc="-7" baseline="-24074" dirty="0">
                <a:latin typeface="Times New Roman"/>
                <a:cs typeface="Times New Roman"/>
              </a:rPr>
              <a:t>i</a:t>
            </a:r>
            <a:r>
              <a:rPr sz="2300" i="1" spc="-60" baseline="-24074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)	</a:t>
            </a:r>
            <a:r>
              <a:rPr sz="2500" dirty="0">
                <a:latin typeface="Symbol"/>
                <a:cs typeface="Symbol"/>
              </a:rPr>
              <a:t></a:t>
            </a:r>
            <a:r>
              <a:rPr sz="2500" spc="-254" dirty="0">
                <a:latin typeface="Times New Roman"/>
                <a:cs typeface="Times New Roman"/>
              </a:rPr>
              <a:t> </a:t>
            </a:r>
            <a:r>
              <a:rPr sz="2500" spc="44" dirty="0">
                <a:latin typeface="Times New Roman"/>
                <a:cs typeface="Times New Roman"/>
              </a:rPr>
              <a:t>l</a:t>
            </a:r>
            <a:r>
              <a:rPr sz="2500" spc="-60" dirty="0">
                <a:latin typeface="Times New Roman"/>
                <a:cs typeface="Times New Roman"/>
              </a:rPr>
              <a:t>n</a:t>
            </a:r>
            <a:r>
              <a:rPr sz="2500" spc="100" dirty="0">
                <a:latin typeface="Times New Roman"/>
                <a:cs typeface="Times New Roman"/>
              </a:rPr>
              <a:t>(</a:t>
            </a:r>
            <a:r>
              <a:rPr sz="2500" i="1" spc="-95" dirty="0">
                <a:latin typeface="Times New Roman"/>
                <a:cs typeface="Times New Roman"/>
              </a:rPr>
              <a:t>R</a:t>
            </a:r>
            <a:r>
              <a:rPr sz="2300" i="1" spc="-7" baseline="-24074" dirty="0">
                <a:latin typeface="Times New Roman"/>
                <a:cs typeface="Times New Roman"/>
              </a:rPr>
              <a:t>i</a:t>
            </a:r>
            <a:r>
              <a:rPr sz="2300" i="1" spc="-60" baseline="-24074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)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312530" y="2148007"/>
            <a:ext cx="2397760" cy="428958"/>
          </a:xfrm>
          <a:prstGeom prst="rect">
            <a:avLst/>
          </a:prstGeom>
        </p:spPr>
        <p:txBody>
          <a:bodyPr vert="horz" wrap="square" lIns="0" tIns="13329" rIns="0" bIns="0" rtlCol="0">
            <a:spAutoFit/>
          </a:bodyPr>
          <a:lstStyle/>
          <a:p>
            <a:pPr marL="12695">
              <a:spcBef>
                <a:spcPts val="105"/>
              </a:spcBef>
              <a:tabLst>
                <a:tab pos="2178472" algn="l"/>
              </a:tabLst>
            </a:pPr>
            <a:r>
              <a:rPr sz="2700" spc="-95" dirty="0">
                <a:latin typeface="Symbol"/>
                <a:cs typeface="Symbol"/>
              </a:rPr>
              <a:t></a:t>
            </a:r>
            <a:r>
              <a:rPr sz="2700" spc="-95" dirty="0">
                <a:latin typeface="Times New Roman"/>
                <a:cs typeface="Times New Roman"/>
              </a:rPr>
              <a:t>	</a:t>
            </a:r>
            <a:r>
              <a:rPr sz="2700" spc="-95" dirty="0">
                <a:latin typeface="Symbol"/>
                <a:cs typeface="Symbol"/>
              </a:rPr>
              <a:t></a:t>
            </a:r>
            <a:endParaRPr sz="2700">
              <a:latin typeface="Symbol"/>
              <a:cs typeface="Symbo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143548" y="5122726"/>
            <a:ext cx="294005" cy="215439"/>
          </a:xfrm>
          <a:prstGeom prst="rect">
            <a:avLst/>
          </a:prstGeom>
        </p:spPr>
        <p:txBody>
          <a:bodyPr vert="horz" wrap="square" lIns="0" tIns="15235" rIns="0" bIns="0" rtlCol="0">
            <a:spAutoFit/>
          </a:bodyPr>
          <a:lstStyle/>
          <a:p>
            <a:pPr marL="12695">
              <a:spcBef>
                <a:spcPts val="120"/>
              </a:spcBef>
            </a:pPr>
            <a:r>
              <a:rPr sz="1300" i="1" spc="210" dirty="0">
                <a:latin typeface="Times New Roman"/>
                <a:cs typeface="Times New Roman"/>
              </a:rPr>
              <a:t>i</a:t>
            </a:r>
            <a:r>
              <a:rPr sz="1300" spc="80" dirty="0">
                <a:latin typeface="Symbol"/>
                <a:cs typeface="Symbol"/>
              </a:rPr>
              <a:t></a:t>
            </a:r>
            <a:r>
              <a:rPr sz="1300" spc="151" dirty="0">
                <a:latin typeface="Times New Roman"/>
                <a:cs typeface="Times New Roman"/>
              </a:rPr>
              <a:t>1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049181" y="4571792"/>
            <a:ext cx="124460" cy="215439"/>
          </a:xfrm>
          <a:prstGeom prst="rect">
            <a:avLst/>
          </a:prstGeom>
        </p:spPr>
        <p:txBody>
          <a:bodyPr vert="horz" wrap="square" lIns="0" tIns="15235" rIns="0" bIns="0" rtlCol="0">
            <a:spAutoFit/>
          </a:bodyPr>
          <a:lstStyle/>
          <a:p>
            <a:pPr marL="12695">
              <a:spcBef>
                <a:spcPts val="120"/>
              </a:spcBef>
            </a:pPr>
            <a:r>
              <a:rPr sz="1300" i="1" spc="151" dirty="0">
                <a:latin typeface="Times New Roman"/>
                <a:cs typeface="Times New Roman"/>
              </a:rPr>
              <a:t>n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971078" y="5122726"/>
            <a:ext cx="294005" cy="215439"/>
          </a:xfrm>
          <a:prstGeom prst="rect">
            <a:avLst/>
          </a:prstGeom>
        </p:spPr>
        <p:txBody>
          <a:bodyPr vert="horz" wrap="square" lIns="0" tIns="15235" rIns="0" bIns="0" rtlCol="0">
            <a:spAutoFit/>
          </a:bodyPr>
          <a:lstStyle/>
          <a:p>
            <a:pPr marL="12695">
              <a:spcBef>
                <a:spcPts val="120"/>
              </a:spcBef>
            </a:pPr>
            <a:r>
              <a:rPr sz="1300" i="1" spc="210" dirty="0">
                <a:latin typeface="Times New Roman"/>
                <a:cs typeface="Times New Roman"/>
              </a:rPr>
              <a:t>i</a:t>
            </a:r>
            <a:r>
              <a:rPr sz="1300" spc="80" dirty="0">
                <a:latin typeface="Symbol"/>
                <a:cs typeface="Symbol"/>
              </a:rPr>
              <a:t></a:t>
            </a:r>
            <a:r>
              <a:rPr sz="1300" spc="151" dirty="0">
                <a:latin typeface="Times New Roman"/>
                <a:cs typeface="Times New Roman"/>
              </a:rPr>
              <a:t>1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939190" y="4237965"/>
            <a:ext cx="523240" cy="562942"/>
          </a:xfrm>
          <a:prstGeom prst="rect">
            <a:avLst/>
          </a:prstGeom>
        </p:spPr>
        <p:txBody>
          <a:bodyPr vert="horz" wrap="square" lIns="0" tIns="85058" rIns="0" bIns="0" rtlCol="0">
            <a:spAutoFit/>
          </a:bodyPr>
          <a:lstStyle/>
          <a:p>
            <a:pPr marL="12695">
              <a:spcBef>
                <a:spcPts val="669"/>
              </a:spcBef>
            </a:pPr>
            <a:r>
              <a:rPr sz="1300" i="1" spc="151" dirty="0">
                <a:latin typeface="Times New Roman"/>
                <a:cs typeface="Times New Roman"/>
              </a:rPr>
              <a:t>i</a:t>
            </a:r>
            <a:r>
              <a:rPr sz="1300" spc="151" dirty="0">
                <a:latin typeface="Symbol"/>
                <a:cs typeface="Symbol"/>
              </a:rPr>
              <a:t></a:t>
            </a:r>
            <a:r>
              <a:rPr sz="1300" spc="151" dirty="0">
                <a:latin typeface="Times New Roman"/>
                <a:cs typeface="Times New Roman"/>
              </a:rPr>
              <a:t>1</a:t>
            </a:r>
            <a:endParaRPr sz="1300">
              <a:latin typeface="Times New Roman"/>
              <a:cs typeface="Times New Roman"/>
            </a:endParaRPr>
          </a:p>
          <a:p>
            <a:pPr marL="197409">
              <a:spcBef>
                <a:spcPts val="580"/>
              </a:spcBef>
            </a:pPr>
            <a:r>
              <a:rPr sz="1300" i="1" spc="245" dirty="0">
                <a:latin typeface="Times New Roman"/>
                <a:cs typeface="Times New Roman"/>
              </a:rPr>
              <a:t>n</a:t>
            </a:r>
            <a:r>
              <a:rPr sz="1300" spc="109" dirty="0">
                <a:latin typeface="Symbol"/>
                <a:cs typeface="Symbol"/>
              </a:rPr>
              <a:t></a:t>
            </a:r>
            <a:r>
              <a:rPr sz="1300" spc="151" dirty="0">
                <a:latin typeface="Times New Roman"/>
                <a:cs typeface="Times New Roman"/>
              </a:rPr>
              <a:t>1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712319" y="3763320"/>
            <a:ext cx="2545714" cy="215439"/>
          </a:xfrm>
          <a:prstGeom prst="rect">
            <a:avLst/>
          </a:prstGeom>
        </p:spPr>
        <p:txBody>
          <a:bodyPr vert="horz" wrap="square" lIns="0" tIns="15235" rIns="0" bIns="0" rtlCol="0">
            <a:spAutoFit/>
          </a:bodyPr>
          <a:lstStyle/>
          <a:p>
            <a:pPr marL="12695">
              <a:spcBef>
                <a:spcPts val="120"/>
              </a:spcBef>
              <a:tabLst>
                <a:tab pos="2219098" algn="l"/>
              </a:tabLst>
            </a:pPr>
            <a:r>
              <a:rPr sz="1300" i="1" spc="151" dirty="0">
                <a:latin typeface="Times New Roman"/>
                <a:cs typeface="Times New Roman"/>
              </a:rPr>
              <a:t>n	</a:t>
            </a:r>
            <a:r>
              <a:rPr sz="1300" i="1" spc="245" dirty="0">
                <a:latin typeface="Times New Roman"/>
                <a:cs typeface="Times New Roman"/>
              </a:rPr>
              <a:t>n</a:t>
            </a:r>
            <a:r>
              <a:rPr sz="1300" spc="109" dirty="0">
                <a:latin typeface="Symbol"/>
                <a:cs typeface="Symbol"/>
              </a:rPr>
              <a:t></a:t>
            </a:r>
            <a:r>
              <a:rPr sz="1300" spc="151" dirty="0">
                <a:latin typeface="Times New Roman"/>
                <a:cs typeface="Times New Roman"/>
              </a:rPr>
              <a:t>1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634208" y="4307997"/>
            <a:ext cx="293370" cy="215439"/>
          </a:xfrm>
          <a:prstGeom prst="rect">
            <a:avLst/>
          </a:prstGeom>
        </p:spPr>
        <p:txBody>
          <a:bodyPr vert="horz" wrap="square" lIns="0" tIns="15235" rIns="0" bIns="0" rtlCol="0">
            <a:spAutoFit/>
          </a:bodyPr>
          <a:lstStyle/>
          <a:p>
            <a:pPr marL="12695">
              <a:spcBef>
                <a:spcPts val="120"/>
              </a:spcBef>
            </a:pPr>
            <a:r>
              <a:rPr sz="1300" i="1" spc="204" dirty="0">
                <a:latin typeface="Times New Roman"/>
                <a:cs typeface="Times New Roman"/>
              </a:rPr>
              <a:t>i</a:t>
            </a:r>
            <a:r>
              <a:rPr sz="1300" spc="80" dirty="0">
                <a:latin typeface="Symbol"/>
                <a:cs typeface="Symbol"/>
              </a:rPr>
              <a:t></a:t>
            </a:r>
            <a:r>
              <a:rPr sz="1300" spc="151" dirty="0">
                <a:latin typeface="Times New Roman"/>
                <a:cs typeface="Times New Roman"/>
              </a:rPr>
              <a:t>1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540312" y="4603082"/>
            <a:ext cx="3308350" cy="516802"/>
          </a:xfrm>
          <a:prstGeom prst="rect">
            <a:avLst/>
          </a:prstGeom>
        </p:spPr>
        <p:txBody>
          <a:bodyPr vert="horz" wrap="square" lIns="0" tIns="13964" rIns="0" bIns="0" rtlCol="0">
            <a:spAutoFit/>
          </a:bodyPr>
          <a:lstStyle/>
          <a:p>
            <a:pPr marL="50780">
              <a:spcBef>
                <a:spcPts val="109"/>
              </a:spcBef>
            </a:pPr>
            <a:r>
              <a:rPr sz="2200" spc="195" dirty="0">
                <a:latin typeface="Times New Roman"/>
                <a:cs typeface="Times New Roman"/>
              </a:rPr>
              <a:t>l</a:t>
            </a:r>
            <a:r>
              <a:rPr sz="2200" spc="545" dirty="0">
                <a:latin typeface="Times New Roman"/>
                <a:cs typeface="Times New Roman"/>
              </a:rPr>
              <a:t>n</a:t>
            </a:r>
            <a:r>
              <a:rPr sz="4900" spc="929" baseline="-8547" dirty="0">
                <a:latin typeface="Symbol"/>
                <a:cs typeface="Symbol"/>
              </a:rPr>
              <a:t></a:t>
            </a:r>
            <a:r>
              <a:rPr sz="4900" spc="-555" baseline="-8547" dirty="0">
                <a:latin typeface="Times New Roman"/>
                <a:cs typeface="Times New Roman"/>
              </a:rPr>
              <a:t> </a:t>
            </a:r>
            <a:r>
              <a:rPr sz="2200" i="1" spc="220" dirty="0">
                <a:latin typeface="Times New Roman"/>
                <a:cs typeface="Times New Roman"/>
              </a:rPr>
              <a:t>R</a:t>
            </a:r>
            <a:r>
              <a:rPr i="1" spc="127" baseline="-24444" dirty="0">
                <a:latin typeface="Times New Roman"/>
                <a:cs typeface="Times New Roman"/>
              </a:rPr>
              <a:t>i</a:t>
            </a:r>
            <a:r>
              <a:rPr i="1" baseline="-24444" dirty="0">
                <a:latin typeface="Times New Roman"/>
                <a:cs typeface="Times New Roman"/>
              </a:rPr>
              <a:t>  </a:t>
            </a:r>
            <a:r>
              <a:rPr i="1" spc="-60" baseline="-24444" dirty="0">
                <a:latin typeface="Times New Roman"/>
                <a:cs typeface="Times New Roman"/>
              </a:rPr>
              <a:t> </a:t>
            </a:r>
            <a:r>
              <a:rPr sz="2200" spc="281" dirty="0">
                <a:latin typeface="Symbol"/>
                <a:cs typeface="Symbol"/>
              </a:rPr>
              <a:t></a:t>
            </a:r>
            <a:r>
              <a:rPr sz="2200" spc="80" dirty="0">
                <a:latin typeface="Times New Roman"/>
                <a:cs typeface="Times New Roman"/>
              </a:rPr>
              <a:t> </a:t>
            </a:r>
            <a:r>
              <a:rPr sz="2200" spc="155" dirty="0">
                <a:latin typeface="Symbol"/>
                <a:cs typeface="Symbol"/>
              </a:rPr>
              <a:t></a:t>
            </a:r>
            <a:r>
              <a:rPr sz="2400" spc="200" dirty="0">
                <a:latin typeface="Symbol"/>
                <a:cs typeface="Symbol"/>
              </a:rPr>
              <a:t>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270" dirty="0">
                <a:latin typeface="Times New Roman"/>
                <a:cs typeface="Times New Roman"/>
              </a:rPr>
              <a:t> </a:t>
            </a:r>
            <a:r>
              <a:rPr sz="2200" spc="281" dirty="0">
                <a:latin typeface="Symbol"/>
                <a:cs typeface="Symbol"/>
              </a:rPr>
              <a:t></a:t>
            </a:r>
            <a:r>
              <a:rPr sz="2200" spc="44" dirty="0">
                <a:latin typeface="Times New Roman"/>
                <a:cs typeface="Times New Roman"/>
              </a:rPr>
              <a:t> </a:t>
            </a:r>
            <a:r>
              <a:rPr sz="2200" spc="195" dirty="0">
                <a:latin typeface="Times New Roman"/>
                <a:cs typeface="Times New Roman"/>
              </a:rPr>
              <a:t>l</a:t>
            </a:r>
            <a:r>
              <a:rPr sz="2200" spc="545" dirty="0">
                <a:latin typeface="Times New Roman"/>
                <a:cs typeface="Times New Roman"/>
              </a:rPr>
              <a:t>n</a:t>
            </a:r>
            <a:r>
              <a:rPr sz="4900" spc="929" baseline="-8547" dirty="0">
                <a:latin typeface="Symbol"/>
                <a:cs typeface="Symbol"/>
              </a:rPr>
              <a:t></a:t>
            </a:r>
            <a:r>
              <a:rPr sz="4900" spc="-555" baseline="-8547" dirty="0">
                <a:latin typeface="Times New Roman"/>
                <a:cs typeface="Times New Roman"/>
              </a:rPr>
              <a:t> </a:t>
            </a:r>
            <a:r>
              <a:rPr sz="2200" i="1" spc="220" dirty="0">
                <a:latin typeface="Times New Roman"/>
                <a:cs typeface="Times New Roman"/>
              </a:rPr>
              <a:t>R</a:t>
            </a:r>
            <a:r>
              <a:rPr i="1" spc="127" baseline="-24444" dirty="0">
                <a:latin typeface="Times New Roman"/>
                <a:cs typeface="Times New Roman"/>
              </a:rPr>
              <a:t>i</a:t>
            </a:r>
            <a:endParaRPr baseline="-24444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555806" y="3791174"/>
            <a:ext cx="4305494" cy="516802"/>
          </a:xfrm>
          <a:prstGeom prst="rect">
            <a:avLst/>
          </a:prstGeom>
        </p:spPr>
        <p:txBody>
          <a:bodyPr vert="horz" wrap="square" lIns="0" tIns="13964" rIns="0" bIns="0" rtlCol="0">
            <a:spAutoFit/>
          </a:bodyPr>
          <a:lstStyle/>
          <a:p>
            <a:pPr marL="38085">
              <a:spcBef>
                <a:spcPts val="109"/>
              </a:spcBef>
            </a:pPr>
            <a:r>
              <a:rPr sz="4900" spc="1282" baseline="-8547" dirty="0">
                <a:latin typeface="Symbol"/>
                <a:cs typeface="Symbol"/>
              </a:rPr>
              <a:t></a:t>
            </a:r>
            <a:r>
              <a:rPr sz="2200" spc="195" dirty="0">
                <a:latin typeface="Times New Roman"/>
                <a:cs typeface="Times New Roman"/>
              </a:rPr>
              <a:t>ln</a:t>
            </a:r>
            <a:r>
              <a:rPr sz="2200" spc="300" dirty="0">
                <a:latin typeface="Times New Roman"/>
                <a:cs typeface="Times New Roman"/>
              </a:rPr>
              <a:t>(</a:t>
            </a:r>
            <a:r>
              <a:rPr sz="2200" i="1" spc="220" dirty="0">
                <a:latin typeface="Times New Roman"/>
                <a:cs typeface="Times New Roman"/>
              </a:rPr>
              <a:t>R</a:t>
            </a:r>
            <a:r>
              <a:rPr i="1" spc="127" baseline="-24444" dirty="0">
                <a:latin typeface="Times New Roman"/>
                <a:cs typeface="Times New Roman"/>
              </a:rPr>
              <a:t>i</a:t>
            </a:r>
            <a:r>
              <a:rPr i="1" spc="67" baseline="-24444" dirty="0">
                <a:latin typeface="Times New Roman"/>
                <a:cs typeface="Times New Roman"/>
              </a:rPr>
              <a:t> </a:t>
            </a:r>
            <a:r>
              <a:rPr sz="2200" spc="170" dirty="0">
                <a:latin typeface="Times New Roman"/>
                <a:cs typeface="Times New Roman"/>
              </a:rPr>
              <a:t>)</a:t>
            </a:r>
            <a:r>
              <a:rPr sz="2200" spc="30" dirty="0">
                <a:latin typeface="Times New Roman"/>
                <a:cs typeface="Times New Roman"/>
              </a:rPr>
              <a:t> </a:t>
            </a:r>
            <a:r>
              <a:rPr sz="2200" spc="281" dirty="0">
                <a:latin typeface="Symbol"/>
                <a:cs typeface="Symbol"/>
              </a:rPr>
              <a:t></a:t>
            </a:r>
            <a:r>
              <a:rPr sz="2200" spc="90" dirty="0">
                <a:latin typeface="Times New Roman"/>
                <a:cs typeface="Times New Roman"/>
              </a:rPr>
              <a:t> </a:t>
            </a:r>
            <a:r>
              <a:rPr sz="2200" spc="145" dirty="0">
                <a:latin typeface="Symbol"/>
                <a:cs typeface="Symbol"/>
              </a:rPr>
              <a:t></a:t>
            </a:r>
            <a:r>
              <a:rPr sz="2400" spc="200" dirty="0">
                <a:latin typeface="Symbol"/>
                <a:cs typeface="Symbol"/>
              </a:rPr>
              <a:t>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270" dirty="0">
                <a:latin typeface="Times New Roman"/>
                <a:cs typeface="Times New Roman"/>
              </a:rPr>
              <a:t> </a:t>
            </a:r>
            <a:r>
              <a:rPr sz="2200" spc="281" dirty="0">
                <a:latin typeface="Symbol"/>
                <a:cs typeface="Symbol"/>
              </a:rPr>
              <a:t></a:t>
            </a:r>
            <a:r>
              <a:rPr sz="2200" spc="65" dirty="0">
                <a:latin typeface="Times New Roman"/>
                <a:cs typeface="Times New Roman"/>
              </a:rPr>
              <a:t> </a:t>
            </a:r>
            <a:r>
              <a:rPr sz="4900" spc="1289" baseline="-8547" dirty="0">
                <a:latin typeface="Symbol"/>
                <a:cs typeface="Symbol"/>
              </a:rPr>
              <a:t></a:t>
            </a:r>
            <a:r>
              <a:rPr sz="2200" spc="195" dirty="0">
                <a:latin typeface="Times New Roman"/>
                <a:cs typeface="Times New Roman"/>
              </a:rPr>
              <a:t>ln</a:t>
            </a:r>
            <a:r>
              <a:rPr sz="2200" spc="295" dirty="0">
                <a:latin typeface="Times New Roman"/>
                <a:cs typeface="Times New Roman"/>
              </a:rPr>
              <a:t>(</a:t>
            </a:r>
            <a:r>
              <a:rPr sz="2200" i="1" spc="225" dirty="0">
                <a:latin typeface="Times New Roman"/>
                <a:cs typeface="Times New Roman"/>
              </a:rPr>
              <a:t>R</a:t>
            </a:r>
            <a:r>
              <a:rPr i="1" spc="127" baseline="-24444" dirty="0">
                <a:latin typeface="Times New Roman"/>
                <a:cs typeface="Times New Roman"/>
              </a:rPr>
              <a:t>i</a:t>
            </a:r>
            <a:r>
              <a:rPr i="1" spc="52" baseline="-24444" dirty="0">
                <a:latin typeface="Times New Roman"/>
                <a:cs typeface="Times New Roman"/>
              </a:rPr>
              <a:t> </a:t>
            </a:r>
            <a:r>
              <a:rPr sz="2200" spc="170" dirty="0">
                <a:latin typeface="Times New Roman"/>
                <a:cs typeface="Times New Roman"/>
              </a:rPr>
              <a:t>)</a:t>
            </a:r>
            <a:endParaRPr sz="2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31212" y="272304"/>
            <a:ext cx="5975350" cy="871219"/>
          </a:xfrm>
          <a:prstGeom prst="rect">
            <a:avLst/>
          </a:prstGeom>
        </p:spPr>
        <p:txBody>
          <a:bodyPr vert="horz" wrap="square" lIns="0" tIns="33007" rIns="0" bIns="0" rtlCol="0">
            <a:spAutoFit/>
          </a:bodyPr>
          <a:lstStyle/>
          <a:p>
            <a:pPr marL="12695" marR="5077">
              <a:lnSpc>
                <a:spcPts val="3299"/>
              </a:lnSpc>
              <a:spcBef>
                <a:spcPts val="260"/>
              </a:spcBef>
            </a:pPr>
            <a:r>
              <a:rPr spc="-5" dirty="0"/>
              <a:t>Acceptance-Rejection</a:t>
            </a:r>
            <a:r>
              <a:rPr dirty="0"/>
              <a:t> </a:t>
            </a:r>
            <a:r>
              <a:rPr spc="-5" dirty="0"/>
              <a:t>Technique: </a:t>
            </a:r>
            <a:r>
              <a:rPr spc="-969" dirty="0"/>
              <a:t> </a:t>
            </a:r>
            <a:r>
              <a:rPr spc="-5" dirty="0"/>
              <a:t>Poisson Distribution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18515" y="1363231"/>
            <a:ext cx="8531225" cy="2508367"/>
          </a:xfrm>
          <a:prstGeom prst="rect">
            <a:avLst/>
          </a:prstGeom>
        </p:spPr>
        <p:txBody>
          <a:bodyPr vert="horz" wrap="square" lIns="0" tIns="27928" rIns="0" bIns="0" rtlCol="0">
            <a:spAutoFit/>
          </a:bodyPr>
          <a:lstStyle/>
          <a:p>
            <a:pPr marL="444327" marR="17775" indent="-418936">
              <a:lnSpc>
                <a:spcPts val="2600"/>
              </a:lnSpc>
              <a:spcBef>
                <a:spcPts val="219"/>
              </a:spcBef>
              <a:buClr>
                <a:srgbClr val="003366"/>
              </a:buClr>
              <a:buSzPct val="118181"/>
              <a:buChar char="•"/>
              <a:tabLst>
                <a:tab pos="443692" algn="l"/>
                <a:tab pos="444327" algn="l"/>
              </a:tabLst>
            </a:pPr>
            <a:r>
              <a:rPr sz="2200" spc="-5" dirty="0">
                <a:latin typeface="Verdana"/>
                <a:cs typeface="Verdana"/>
              </a:rPr>
              <a:t>Procedure</a:t>
            </a:r>
            <a:r>
              <a:rPr sz="2200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of</a:t>
            </a:r>
            <a:r>
              <a:rPr sz="2200" spc="5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generating </a:t>
            </a:r>
            <a:r>
              <a:rPr sz="2200" dirty="0">
                <a:latin typeface="Verdana"/>
                <a:cs typeface="Verdana"/>
              </a:rPr>
              <a:t>a</a:t>
            </a:r>
            <a:r>
              <a:rPr sz="2200" spc="5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Poisson</a:t>
            </a:r>
            <a:r>
              <a:rPr sz="2200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random</a:t>
            </a:r>
            <a:r>
              <a:rPr sz="2200" spc="5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variate</a:t>
            </a:r>
            <a:r>
              <a:rPr sz="2200" dirty="0">
                <a:latin typeface="Verdana"/>
                <a:cs typeface="Verdana"/>
              </a:rPr>
              <a:t> </a:t>
            </a:r>
            <a:r>
              <a:rPr sz="2200" i="1" dirty="0">
                <a:latin typeface="Times New Roman"/>
                <a:cs typeface="Times New Roman"/>
              </a:rPr>
              <a:t>N</a:t>
            </a:r>
            <a:r>
              <a:rPr sz="2200" i="1" spc="2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Verdana"/>
                <a:cs typeface="Verdana"/>
              </a:rPr>
              <a:t>is as </a:t>
            </a:r>
            <a:r>
              <a:rPr sz="2200" spc="-755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follows</a:t>
            </a:r>
            <a:endParaRPr sz="2200" dirty="0">
              <a:latin typeface="Verdana"/>
              <a:cs typeface="Verdana"/>
            </a:endParaRPr>
          </a:p>
          <a:p>
            <a:pPr marL="863263" lvl="1" indent="-380851">
              <a:spcBef>
                <a:spcPts val="359"/>
              </a:spcBef>
              <a:buClr>
                <a:srgbClr val="003366"/>
              </a:buClr>
              <a:buAutoNum type="arabicPeriod"/>
              <a:tabLst>
                <a:tab pos="863263" algn="l"/>
              </a:tabLst>
            </a:pPr>
            <a:r>
              <a:rPr sz="2100" dirty="0">
                <a:latin typeface="Verdana"/>
                <a:cs typeface="Verdana"/>
              </a:rPr>
              <a:t>Set</a:t>
            </a:r>
            <a:r>
              <a:rPr sz="2100" spc="-40" dirty="0">
                <a:latin typeface="Verdana"/>
                <a:cs typeface="Verdana"/>
              </a:rPr>
              <a:t> </a:t>
            </a:r>
            <a:r>
              <a:rPr sz="2100" i="1" dirty="0">
                <a:latin typeface="Times New Roman"/>
                <a:cs typeface="Times New Roman"/>
              </a:rPr>
              <a:t>n</a:t>
            </a:r>
            <a:r>
              <a:rPr sz="2100" dirty="0">
                <a:latin typeface="Times New Roman"/>
                <a:cs typeface="Times New Roman"/>
              </a:rPr>
              <a:t>=0,</a:t>
            </a:r>
            <a:r>
              <a:rPr sz="2100" spc="-30" dirty="0">
                <a:latin typeface="Times New Roman"/>
                <a:cs typeface="Times New Roman"/>
              </a:rPr>
              <a:t> </a:t>
            </a:r>
            <a:r>
              <a:rPr sz="2100" i="1" dirty="0">
                <a:latin typeface="Times New Roman"/>
                <a:cs typeface="Times New Roman"/>
              </a:rPr>
              <a:t>P</a:t>
            </a:r>
            <a:r>
              <a:rPr sz="2100" dirty="0">
                <a:latin typeface="Times New Roman"/>
                <a:cs typeface="Times New Roman"/>
              </a:rPr>
              <a:t>=1</a:t>
            </a:r>
          </a:p>
          <a:p>
            <a:pPr marL="863263" lvl="1" indent="-380851">
              <a:spcBef>
                <a:spcPts val="499"/>
              </a:spcBef>
              <a:buClr>
                <a:srgbClr val="003366"/>
              </a:buClr>
              <a:buAutoNum type="arabicPeriod"/>
              <a:tabLst>
                <a:tab pos="863263" algn="l"/>
              </a:tabLst>
            </a:pPr>
            <a:r>
              <a:rPr sz="2100" spc="-5" dirty="0">
                <a:latin typeface="Verdana"/>
                <a:cs typeface="Verdana"/>
              </a:rPr>
              <a:t>Generate </a:t>
            </a:r>
            <a:r>
              <a:rPr sz="2100" dirty="0">
                <a:latin typeface="Verdana"/>
                <a:cs typeface="Verdana"/>
              </a:rPr>
              <a:t>a</a:t>
            </a:r>
            <a:r>
              <a:rPr sz="2100" spc="5" dirty="0">
                <a:latin typeface="Verdana"/>
                <a:cs typeface="Verdana"/>
              </a:rPr>
              <a:t> </a:t>
            </a:r>
            <a:r>
              <a:rPr sz="2100" spc="-5" dirty="0">
                <a:latin typeface="Verdana"/>
                <a:cs typeface="Verdana"/>
              </a:rPr>
              <a:t>random</a:t>
            </a:r>
            <a:r>
              <a:rPr sz="2100" dirty="0">
                <a:latin typeface="Verdana"/>
                <a:cs typeface="Verdana"/>
              </a:rPr>
              <a:t> </a:t>
            </a:r>
            <a:r>
              <a:rPr sz="2100" spc="-5" dirty="0">
                <a:latin typeface="Verdana"/>
                <a:cs typeface="Verdana"/>
              </a:rPr>
              <a:t>number</a:t>
            </a:r>
            <a:r>
              <a:rPr sz="2100" spc="5" dirty="0">
                <a:latin typeface="Verdana"/>
                <a:cs typeface="Verdana"/>
              </a:rPr>
              <a:t> </a:t>
            </a:r>
            <a:r>
              <a:rPr sz="2100" i="1" spc="10" dirty="0">
                <a:latin typeface="Times New Roman"/>
                <a:cs typeface="Times New Roman"/>
              </a:rPr>
              <a:t>R</a:t>
            </a:r>
            <a:r>
              <a:rPr sz="1900" i="1" spc="15" baseline="-21367" dirty="0">
                <a:latin typeface="Times New Roman"/>
                <a:cs typeface="Times New Roman"/>
              </a:rPr>
              <a:t>n+</a:t>
            </a:r>
            <a:r>
              <a:rPr sz="1900" spc="15" baseline="-21367" dirty="0">
                <a:latin typeface="Times New Roman"/>
                <a:cs typeface="Times New Roman"/>
              </a:rPr>
              <a:t>1</a:t>
            </a:r>
            <a:r>
              <a:rPr sz="2100" spc="10" dirty="0">
                <a:latin typeface="Verdana"/>
                <a:cs typeface="Verdana"/>
              </a:rPr>
              <a:t>,</a:t>
            </a:r>
            <a:r>
              <a:rPr sz="2100" dirty="0">
                <a:latin typeface="Verdana"/>
                <a:cs typeface="Verdana"/>
              </a:rPr>
              <a:t> and </a:t>
            </a:r>
            <a:r>
              <a:rPr sz="2100" spc="-5" dirty="0">
                <a:latin typeface="Verdana"/>
                <a:cs typeface="Verdana"/>
              </a:rPr>
              <a:t>replace </a:t>
            </a:r>
            <a:r>
              <a:rPr sz="2100" i="1" dirty="0">
                <a:latin typeface="Times New Roman"/>
                <a:cs typeface="Times New Roman"/>
              </a:rPr>
              <a:t>P</a:t>
            </a:r>
            <a:r>
              <a:rPr sz="2100" i="1" spc="204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Verdana"/>
                <a:cs typeface="Verdana"/>
              </a:rPr>
              <a:t>by</a:t>
            </a:r>
            <a:r>
              <a:rPr sz="2100" spc="5" dirty="0">
                <a:latin typeface="Verdana"/>
                <a:cs typeface="Verdana"/>
              </a:rPr>
              <a:t> </a:t>
            </a:r>
            <a:r>
              <a:rPr sz="2100" i="1" dirty="0">
                <a:latin typeface="Times New Roman"/>
                <a:cs typeface="Times New Roman"/>
              </a:rPr>
              <a:t>P </a:t>
            </a:r>
            <a:r>
              <a:rPr sz="2100" dirty="0">
                <a:latin typeface="Times New Roman"/>
                <a:cs typeface="Times New Roman"/>
              </a:rPr>
              <a:t>x </a:t>
            </a:r>
            <a:r>
              <a:rPr sz="2100" i="1" spc="10" dirty="0">
                <a:latin typeface="Times New Roman"/>
                <a:cs typeface="Times New Roman"/>
              </a:rPr>
              <a:t>R</a:t>
            </a:r>
            <a:r>
              <a:rPr sz="1900" i="1" spc="15" baseline="-21367" dirty="0">
                <a:latin typeface="Times New Roman"/>
                <a:cs typeface="Times New Roman"/>
              </a:rPr>
              <a:t>n+</a:t>
            </a:r>
            <a:r>
              <a:rPr sz="1900" spc="15" baseline="-21367" dirty="0">
                <a:latin typeface="Times New Roman"/>
                <a:cs typeface="Times New Roman"/>
              </a:rPr>
              <a:t>1</a:t>
            </a:r>
            <a:endParaRPr sz="1900" baseline="-21367" dirty="0">
              <a:latin typeface="Times New Roman"/>
              <a:cs typeface="Times New Roman"/>
            </a:endParaRPr>
          </a:p>
          <a:p>
            <a:pPr marL="863263" lvl="1" indent="-380851">
              <a:spcBef>
                <a:spcPts val="499"/>
              </a:spcBef>
              <a:buClr>
                <a:srgbClr val="003366"/>
              </a:buClr>
              <a:buAutoNum type="arabicPeriod"/>
              <a:tabLst>
                <a:tab pos="863263" algn="l"/>
              </a:tabLst>
            </a:pPr>
            <a:r>
              <a:rPr sz="2100" dirty="0">
                <a:latin typeface="Verdana"/>
                <a:cs typeface="Verdana"/>
              </a:rPr>
              <a:t>If</a:t>
            </a:r>
            <a:r>
              <a:rPr sz="2100" spc="-10" dirty="0">
                <a:latin typeface="Verdana"/>
                <a:cs typeface="Verdana"/>
              </a:rPr>
              <a:t> </a:t>
            </a:r>
            <a:r>
              <a:rPr sz="2100" i="1" dirty="0">
                <a:latin typeface="Times New Roman"/>
                <a:cs typeface="Times New Roman"/>
              </a:rPr>
              <a:t>P</a:t>
            </a:r>
            <a:r>
              <a:rPr sz="2100" i="1" spc="-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&lt; </a:t>
            </a:r>
            <a:r>
              <a:rPr lang="en-US" sz="2400" spc="-5" dirty="0">
                <a:latin typeface="Times New Roman"/>
                <a:cs typeface="Times New Roman"/>
              </a:rPr>
              <a:t>e</a:t>
            </a:r>
            <a:r>
              <a:rPr lang="en-US" sz="2400" spc="-5" baseline="30000" dirty="0">
                <a:latin typeface="Times New Roman"/>
                <a:cs typeface="Times New Roman"/>
              </a:rPr>
              <a:t>-</a:t>
            </a:r>
            <a:r>
              <a:rPr lang="el-GR" sz="2400" spc="-5" baseline="30000" dirty="0">
                <a:latin typeface="Times New Roman"/>
                <a:cs typeface="Times New Roman"/>
              </a:rPr>
              <a:t>α</a:t>
            </a:r>
            <a:r>
              <a:rPr lang="en-US" sz="2400" spc="-5" dirty="0">
                <a:latin typeface="Times New Roman"/>
                <a:cs typeface="Times New Roman"/>
              </a:rPr>
              <a:t> </a:t>
            </a:r>
            <a:r>
              <a:rPr sz="2100" spc="-5" dirty="0" smtClean="0">
                <a:latin typeface="Verdana"/>
                <a:cs typeface="Verdana"/>
              </a:rPr>
              <a:t>then </a:t>
            </a:r>
            <a:r>
              <a:rPr sz="2100" spc="-5" dirty="0">
                <a:latin typeface="Verdana"/>
                <a:cs typeface="Verdana"/>
              </a:rPr>
              <a:t>accept </a:t>
            </a:r>
            <a:r>
              <a:rPr sz="2100" i="1" spc="-5" dirty="0">
                <a:latin typeface="Times New Roman"/>
                <a:cs typeface="Times New Roman"/>
              </a:rPr>
              <a:t>N=n</a:t>
            </a:r>
            <a:endParaRPr sz="2100" dirty="0">
              <a:latin typeface="Times New Roman"/>
              <a:cs typeface="Times New Roman"/>
            </a:endParaRPr>
          </a:p>
          <a:p>
            <a:pPr marL="1281567" marR="161226" lvl="2" indent="-342768">
              <a:spcBef>
                <a:spcPts val="450"/>
              </a:spcBef>
              <a:buClr>
                <a:srgbClr val="003366"/>
              </a:buClr>
              <a:buChar char="•"/>
              <a:tabLst>
                <a:tab pos="1281567" algn="l"/>
                <a:tab pos="1282201" algn="l"/>
              </a:tabLst>
            </a:pPr>
            <a:r>
              <a:rPr spc="-5" dirty="0">
                <a:latin typeface="Verdana"/>
                <a:cs typeface="Verdana"/>
              </a:rPr>
              <a:t>Otherwise,</a:t>
            </a:r>
            <a:r>
              <a:rPr spc="5" dirty="0">
                <a:latin typeface="Verdana"/>
                <a:cs typeface="Verdana"/>
              </a:rPr>
              <a:t> </a:t>
            </a:r>
            <a:r>
              <a:rPr spc="-5" dirty="0">
                <a:latin typeface="Verdana"/>
                <a:cs typeface="Verdana"/>
              </a:rPr>
              <a:t>reject</a:t>
            </a:r>
            <a:r>
              <a:rPr spc="5" dirty="0">
                <a:latin typeface="Verdana"/>
                <a:cs typeface="Verdana"/>
              </a:rPr>
              <a:t> </a:t>
            </a:r>
            <a:r>
              <a:rPr spc="-5" dirty="0">
                <a:latin typeface="Verdana"/>
                <a:cs typeface="Verdana"/>
              </a:rPr>
              <a:t>the</a:t>
            </a:r>
            <a:r>
              <a:rPr spc="10" dirty="0">
                <a:latin typeface="Verdana"/>
                <a:cs typeface="Verdana"/>
              </a:rPr>
              <a:t> </a:t>
            </a:r>
            <a:r>
              <a:rPr spc="-5" dirty="0">
                <a:latin typeface="Verdana"/>
                <a:cs typeface="Verdana"/>
              </a:rPr>
              <a:t>current</a:t>
            </a:r>
            <a:r>
              <a:rPr spc="5" dirty="0">
                <a:latin typeface="Verdana"/>
                <a:cs typeface="Verdana"/>
              </a:rPr>
              <a:t> </a:t>
            </a:r>
            <a:r>
              <a:rPr i="1" dirty="0">
                <a:latin typeface="Times New Roman"/>
                <a:cs typeface="Times New Roman"/>
              </a:rPr>
              <a:t>n</a:t>
            </a:r>
            <a:r>
              <a:rPr dirty="0">
                <a:latin typeface="Verdana"/>
                <a:cs typeface="Verdana"/>
              </a:rPr>
              <a:t>,</a:t>
            </a:r>
            <a:r>
              <a:rPr spc="5" dirty="0">
                <a:latin typeface="Verdana"/>
                <a:cs typeface="Verdana"/>
              </a:rPr>
              <a:t> </a:t>
            </a:r>
            <a:r>
              <a:rPr spc="-5" dirty="0">
                <a:latin typeface="Verdana"/>
                <a:cs typeface="Verdana"/>
              </a:rPr>
              <a:t>increase</a:t>
            </a:r>
            <a:r>
              <a:rPr spc="10" dirty="0">
                <a:latin typeface="Verdana"/>
                <a:cs typeface="Verdana"/>
              </a:rPr>
              <a:t> </a:t>
            </a:r>
            <a:r>
              <a:rPr i="1" dirty="0">
                <a:latin typeface="Times New Roman"/>
                <a:cs typeface="Times New Roman"/>
              </a:rPr>
              <a:t>n</a:t>
            </a:r>
            <a:r>
              <a:rPr i="1" spc="18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Verdana"/>
                <a:cs typeface="Verdana"/>
              </a:rPr>
              <a:t>by</a:t>
            </a:r>
            <a:r>
              <a:rPr spc="5" dirty="0">
                <a:latin typeface="Verdana"/>
                <a:cs typeface="Verdana"/>
              </a:rPr>
              <a:t> </a:t>
            </a:r>
            <a:r>
              <a:rPr spc="-5" dirty="0">
                <a:latin typeface="Verdana"/>
                <a:cs typeface="Verdana"/>
              </a:rPr>
              <a:t>one,</a:t>
            </a:r>
            <a:r>
              <a:rPr spc="5" dirty="0">
                <a:latin typeface="Verdana"/>
                <a:cs typeface="Verdana"/>
              </a:rPr>
              <a:t> </a:t>
            </a:r>
            <a:r>
              <a:rPr dirty="0">
                <a:latin typeface="Verdana"/>
                <a:cs typeface="Verdana"/>
              </a:rPr>
              <a:t>and </a:t>
            </a:r>
            <a:r>
              <a:rPr spc="-5" dirty="0">
                <a:latin typeface="Verdana"/>
                <a:cs typeface="Verdana"/>
              </a:rPr>
              <a:t>return </a:t>
            </a:r>
            <a:r>
              <a:rPr spc="-615" dirty="0">
                <a:latin typeface="Verdana"/>
                <a:cs typeface="Verdana"/>
              </a:rPr>
              <a:t> </a:t>
            </a:r>
            <a:r>
              <a:rPr spc="-5" dirty="0">
                <a:latin typeface="Verdana"/>
                <a:cs typeface="Verdana"/>
              </a:rPr>
              <a:t>to</a:t>
            </a:r>
            <a:r>
              <a:rPr spc="-10" dirty="0">
                <a:latin typeface="Verdana"/>
                <a:cs typeface="Verdana"/>
              </a:rPr>
              <a:t> </a:t>
            </a:r>
            <a:r>
              <a:rPr spc="-5" dirty="0">
                <a:latin typeface="Verdana"/>
                <a:cs typeface="Verdana"/>
              </a:rPr>
              <a:t>step 2.</a:t>
            </a:r>
            <a:endParaRPr dirty="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31212" y="272304"/>
            <a:ext cx="5975350" cy="871219"/>
          </a:xfrm>
          <a:prstGeom prst="rect">
            <a:avLst/>
          </a:prstGeom>
        </p:spPr>
        <p:txBody>
          <a:bodyPr vert="horz" wrap="square" lIns="0" tIns="33007" rIns="0" bIns="0" rtlCol="0">
            <a:spAutoFit/>
          </a:bodyPr>
          <a:lstStyle/>
          <a:p>
            <a:pPr marL="12695" marR="5077">
              <a:lnSpc>
                <a:spcPts val="3299"/>
              </a:lnSpc>
              <a:spcBef>
                <a:spcPts val="260"/>
              </a:spcBef>
            </a:pPr>
            <a:r>
              <a:rPr spc="-5" dirty="0"/>
              <a:t>Acceptance-Rejection</a:t>
            </a:r>
            <a:r>
              <a:rPr dirty="0"/>
              <a:t> </a:t>
            </a:r>
            <a:r>
              <a:rPr spc="-5" dirty="0"/>
              <a:t>Technique: </a:t>
            </a:r>
            <a:r>
              <a:rPr spc="-969" dirty="0"/>
              <a:t> </a:t>
            </a:r>
            <a:r>
              <a:rPr spc="-5" dirty="0"/>
              <a:t>Poisson Distribution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31213" y="1319797"/>
            <a:ext cx="8260080" cy="5024439"/>
          </a:xfrm>
          <a:prstGeom prst="rect">
            <a:avLst/>
          </a:prstGeom>
        </p:spPr>
        <p:txBody>
          <a:bodyPr vert="horz" wrap="square" lIns="0" tIns="33007" rIns="0" bIns="0" rtlCol="0">
            <a:spAutoFit/>
          </a:bodyPr>
          <a:lstStyle/>
          <a:p>
            <a:pPr marL="355462" indent="-342768">
              <a:spcBef>
                <a:spcPts val="260"/>
              </a:spcBef>
              <a:buClr>
                <a:srgbClr val="003366"/>
              </a:buClr>
              <a:buSzPct val="119444"/>
              <a:buChar char="•"/>
              <a:tabLst>
                <a:tab pos="354827" algn="l"/>
                <a:tab pos="355462" algn="l"/>
              </a:tabLst>
            </a:pPr>
            <a:r>
              <a:rPr spc="-5" dirty="0">
                <a:latin typeface="Verdana"/>
                <a:cs typeface="Verdana"/>
              </a:rPr>
              <a:t>Example:</a:t>
            </a:r>
            <a:r>
              <a:rPr spc="5" dirty="0">
                <a:latin typeface="Verdana"/>
                <a:cs typeface="Verdana"/>
              </a:rPr>
              <a:t> </a:t>
            </a:r>
            <a:r>
              <a:rPr spc="-5" dirty="0">
                <a:latin typeface="Verdana"/>
                <a:cs typeface="Verdana"/>
              </a:rPr>
              <a:t>Generate</a:t>
            </a:r>
            <a:r>
              <a:rPr spc="5" dirty="0">
                <a:latin typeface="Verdana"/>
                <a:cs typeface="Verdana"/>
              </a:rPr>
              <a:t> </a:t>
            </a:r>
            <a:r>
              <a:rPr spc="-5" dirty="0">
                <a:latin typeface="Verdana"/>
                <a:cs typeface="Verdana"/>
              </a:rPr>
              <a:t>three</a:t>
            </a:r>
            <a:r>
              <a:rPr spc="10" dirty="0">
                <a:latin typeface="Verdana"/>
                <a:cs typeface="Verdana"/>
              </a:rPr>
              <a:t> </a:t>
            </a:r>
            <a:r>
              <a:rPr spc="-5" dirty="0">
                <a:latin typeface="Verdana"/>
                <a:cs typeface="Verdana"/>
              </a:rPr>
              <a:t>Poisson</a:t>
            </a:r>
            <a:r>
              <a:rPr spc="10" dirty="0">
                <a:latin typeface="Verdana"/>
                <a:cs typeface="Verdana"/>
              </a:rPr>
              <a:t> </a:t>
            </a:r>
            <a:r>
              <a:rPr spc="-5" dirty="0">
                <a:latin typeface="Verdana"/>
                <a:cs typeface="Verdana"/>
              </a:rPr>
              <a:t>variates</a:t>
            </a:r>
            <a:r>
              <a:rPr spc="5" dirty="0">
                <a:latin typeface="Verdana"/>
                <a:cs typeface="Verdana"/>
              </a:rPr>
              <a:t> </a:t>
            </a:r>
            <a:r>
              <a:rPr spc="-5" dirty="0">
                <a:latin typeface="Verdana"/>
                <a:cs typeface="Verdana"/>
              </a:rPr>
              <a:t>with</a:t>
            </a:r>
            <a:r>
              <a:rPr spc="5" dirty="0">
                <a:latin typeface="Verdana"/>
                <a:cs typeface="Verdana"/>
              </a:rPr>
              <a:t> </a:t>
            </a:r>
            <a:r>
              <a:rPr dirty="0">
                <a:latin typeface="Verdana"/>
                <a:cs typeface="Verdana"/>
              </a:rPr>
              <a:t>mean</a:t>
            </a:r>
            <a:r>
              <a:rPr spc="10" dirty="0">
                <a:latin typeface="Verdana"/>
                <a:cs typeface="Verdana"/>
              </a:rPr>
              <a:t> </a:t>
            </a:r>
            <a:r>
              <a:rPr spc="-5" dirty="0">
                <a:latin typeface="Symbol"/>
                <a:cs typeface="Symbol"/>
              </a:rPr>
              <a:t></a:t>
            </a:r>
            <a:r>
              <a:rPr spc="-5" dirty="0">
                <a:latin typeface="Verdana"/>
                <a:cs typeface="Verdana"/>
              </a:rPr>
              <a:t>=0.2</a:t>
            </a:r>
            <a:endParaRPr dirty="0">
              <a:latin typeface="Verdana"/>
              <a:cs typeface="Verdana"/>
            </a:endParaRPr>
          </a:p>
          <a:p>
            <a:pPr marL="549062" lvl="1" indent="-180904">
              <a:spcBef>
                <a:spcPts val="145"/>
              </a:spcBef>
              <a:buClr>
                <a:srgbClr val="003366"/>
              </a:buClr>
              <a:buChar char="•"/>
              <a:tabLst>
                <a:tab pos="549062" algn="l"/>
              </a:tabLst>
            </a:pPr>
            <a:r>
              <a:rPr lang="en-US" sz="1600" spc="-5" dirty="0" smtClean="0">
                <a:latin typeface="Times New Roman"/>
                <a:cs typeface="Times New Roman"/>
              </a:rPr>
              <a:t>e</a:t>
            </a:r>
            <a:r>
              <a:rPr lang="en-US" sz="1600" spc="-5" baseline="30000" dirty="0" smtClean="0">
                <a:latin typeface="Times New Roman"/>
                <a:cs typeface="Times New Roman"/>
              </a:rPr>
              <a:t>-</a:t>
            </a:r>
            <a:r>
              <a:rPr lang="el-GR" sz="1600" spc="-5" baseline="30000" dirty="0" smtClean="0">
                <a:latin typeface="Times New Roman"/>
                <a:cs typeface="Times New Roman"/>
              </a:rPr>
              <a:t>α</a:t>
            </a:r>
            <a:r>
              <a:rPr lang="en-US" sz="1600" spc="-5" dirty="0" smtClean="0">
                <a:latin typeface="Times New Roman"/>
                <a:cs typeface="Times New Roman"/>
              </a:rPr>
              <a:t>  = e</a:t>
            </a:r>
            <a:r>
              <a:rPr sz="1600" spc="-5" dirty="0" smtClean="0">
                <a:latin typeface="Times New Roman"/>
                <a:cs typeface="Times New Roman"/>
              </a:rPr>
              <a:t> </a:t>
            </a:r>
            <a:r>
              <a:rPr sz="1600" spc="-5" baseline="30000" dirty="0" smtClean="0">
                <a:latin typeface="Times New Roman"/>
                <a:cs typeface="Times New Roman"/>
              </a:rPr>
              <a:t>(-</a:t>
            </a:r>
            <a:r>
              <a:rPr sz="1600" spc="-5" baseline="30000" dirty="0">
                <a:latin typeface="Times New Roman"/>
                <a:cs typeface="Times New Roman"/>
              </a:rPr>
              <a:t>0.2)</a:t>
            </a:r>
            <a:r>
              <a:rPr sz="1600" spc="-21" baseline="3000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=</a:t>
            </a:r>
            <a:r>
              <a:rPr sz="1600" spc="-21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0.8187</a:t>
            </a:r>
          </a:p>
          <a:p>
            <a:pPr marL="355462" indent="-342768">
              <a:spcBef>
                <a:spcPts val="209"/>
              </a:spcBef>
              <a:buClr>
                <a:srgbClr val="003366"/>
              </a:buClr>
              <a:buSzPct val="119444"/>
              <a:buChar char="•"/>
              <a:tabLst>
                <a:tab pos="354827" algn="l"/>
                <a:tab pos="355462" algn="l"/>
              </a:tabLst>
            </a:pPr>
            <a:r>
              <a:rPr spc="-5" dirty="0">
                <a:latin typeface="Verdana"/>
                <a:cs typeface="Verdana"/>
              </a:rPr>
              <a:t>Variate</a:t>
            </a:r>
            <a:r>
              <a:rPr spc="-44" dirty="0">
                <a:latin typeface="Verdana"/>
                <a:cs typeface="Verdana"/>
              </a:rPr>
              <a:t> </a:t>
            </a:r>
            <a:r>
              <a:rPr dirty="0">
                <a:latin typeface="Verdana"/>
                <a:cs typeface="Verdana"/>
              </a:rPr>
              <a:t>1</a:t>
            </a:r>
          </a:p>
          <a:p>
            <a:pPr marL="549062" indent="-180904">
              <a:spcBef>
                <a:spcPts val="210"/>
              </a:spcBef>
              <a:buClr>
                <a:srgbClr val="003366"/>
              </a:buClr>
              <a:buChar char="•"/>
              <a:tabLst>
                <a:tab pos="549062" algn="l"/>
              </a:tabLst>
            </a:pPr>
            <a:r>
              <a:rPr sz="1600" spc="-5" dirty="0">
                <a:latin typeface="Verdana"/>
                <a:cs typeface="Verdana"/>
              </a:rPr>
              <a:t>Step</a:t>
            </a:r>
            <a:r>
              <a:rPr sz="1600" spc="-21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1: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Set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i="1" dirty="0">
                <a:latin typeface="Times New Roman"/>
                <a:cs typeface="Times New Roman"/>
              </a:rPr>
              <a:t>n</a:t>
            </a:r>
            <a:r>
              <a:rPr sz="1600" i="1" spc="-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=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0,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i="1" dirty="0">
                <a:latin typeface="Times New Roman"/>
                <a:cs typeface="Times New Roman"/>
              </a:rPr>
              <a:t>P</a:t>
            </a:r>
            <a:r>
              <a:rPr sz="1600" i="1" spc="-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=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1</a:t>
            </a:r>
          </a:p>
          <a:p>
            <a:pPr marL="549062" indent="-180904">
              <a:spcBef>
                <a:spcPts val="180"/>
              </a:spcBef>
              <a:buClr>
                <a:srgbClr val="003366"/>
              </a:buClr>
              <a:buChar char="•"/>
              <a:tabLst>
                <a:tab pos="549062" algn="l"/>
              </a:tabLst>
            </a:pPr>
            <a:r>
              <a:rPr sz="1600" spc="-5" dirty="0">
                <a:latin typeface="Verdana"/>
                <a:cs typeface="Verdana"/>
              </a:rPr>
              <a:t>Step</a:t>
            </a:r>
            <a:r>
              <a:rPr sz="1600" spc="-21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2: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i="1" dirty="0">
                <a:latin typeface="Times New Roman"/>
                <a:cs typeface="Times New Roman"/>
              </a:rPr>
              <a:t>R</a:t>
            </a:r>
            <a:r>
              <a:rPr sz="1600" dirty="0">
                <a:latin typeface="Times New Roman"/>
                <a:cs typeface="Times New Roman"/>
              </a:rPr>
              <a:t>1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=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0.4357,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i="1" dirty="0">
                <a:latin typeface="Times New Roman"/>
                <a:cs typeface="Times New Roman"/>
              </a:rPr>
              <a:t>P</a:t>
            </a:r>
            <a:r>
              <a:rPr sz="1600" i="1" spc="-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=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1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x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0.4357</a:t>
            </a:r>
          </a:p>
          <a:p>
            <a:pPr marL="549062" indent="-180904">
              <a:spcBef>
                <a:spcPts val="180"/>
              </a:spcBef>
              <a:buClr>
                <a:srgbClr val="003366"/>
              </a:buClr>
              <a:buChar char="•"/>
              <a:tabLst>
                <a:tab pos="549062" algn="l"/>
              </a:tabLst>
            </a:pPr>
            <a:r>
              <a:rPr sz="1600" spc="-5" dirty="0">
                <a:latin typeface="Verdana"/>
                <a:cs typeface="Verdana"/>
              </a:rPr>
              <a:t>Step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3:</a:t>
            </a:r>
            <a:r>
              <a:rPr sz="1600" dirty="0">
                <a:latin typeface="Verdana"/>
                <a:cs typeface="Verdana"/>
              </a:rPr>
              <a:t> Since</a:t>
            </a:r>
            <a:r>
              <a:rPr sz="1600" spc="-5" dirty="0">
                <a:latin typeface="Verdana"/>
                <a:cs typeface="Verdana"/>
              </a:rPr>
              <a:t> </a:t>
            </a:r>
            <a:r>
              <a:rPr sz="1600" i="1" dirty="0">
                <a:latin typeface="Times New Roman"/>
                <a:cs typeface="Times New Roman"/>
              </a:rPr>
              <a:t>P </a:t>
            </a:r>
            <a:r>
              <a:rPr sz="1600" dirty="0">
                <a:latin typeface="Times New Roman"/>
                <a:cs typeface="Times New Roman"/>
              </a:rPr>
              <a:t>=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0.4357 </a:t>
            </a:r>
            <a:r>
              <a:rPr sz="1600" dirty="0" smtClean="0">
                <a:latin typeface="Times New Roman"/>
                <a:cs typeface="Times New Roman"/>
              </a:rPr>
              <a:t>&lt;</a:t>
            </a:r>
            <a:r>
              <a:rPr lang="en-US" sz="1600" spc="-5" dirty="0">
                <a:latin typeface="Times New Roman"/>
                <a:cs typeface="Times New Roman"/>
              </a:rPr>
              <a:t> e </a:t>
            </a:r>
            <a:r>
              <a:rPr lang="en-US" sz="1600" spc="-5" baseline="30000" dirty="0">
                <a:latin typeface="Times New Roman"/>
                <a:cs typeface="Times New Roman"/>
              </a:rPr>
              <a:t>(-0.2</a:t>
            </a:r>
            <a:r>
              <a:rPr lang="en-US" sz="1600" spc="-5" baseline="30000" dirty="0" smtClean="0">
                <a:latin typeface="Times New Roman"/>
                <a:cs typeface="Times New Roman"/>
              </a:rPr>
              <a:t>)</a:t>
            </a:r>
            <a:r>
              <a:rPr sz="1600" spc="-5" dirty="0" smtClean="0">
                <a:latin typeface="Verdana"/>
                <a:cs typeface="Verdana"/>
              </a:rPr>
              <a:t>, </a:t>
            </a:r>
            <a:r>
              <a:rPr sz="1600" spc="-5" dirty="0">
                <a:solidFill>
                  <a:srgbClr val="C00000"/>
                </a:solidFill>
                <a:latin typeface="Verdana"/>
                <a:cs typeface="Verdana"/>
              </a:rPr>
              <a:t>accept</a:t>
            </a:r>
            <a:r>
              <a:rPr sz="1600" dirty="0">
                <a:solidFill>
                  <a:srgbClr val="C00000"/>
                </a:solidFill>
                <a:latin typeface="Verdana"/>
                <a:cs typeface="Verdana"/>
              </a:rPr>
              <a:t> </a:t>
            </a:r>
            <a:r>
              <a:rPr sz="1600" b="1" i="1" dirty="0">
                <a:solidFill>
                  <a:srgbClr val="CE1C00"/>
                </a:solidFill>
                <a:latin typeface="Times New Roman"/>
                <a:cs typeface="Times New Roman"/>
              </a:rPr>
              <a:t>N</a:t>
            </a:r>
            <a:r>
              <a:rPr sz="1600" b="1" i="1" spc="-5" dirty="0">
                <a:solidFill>
                  <a:srgbClr val="CE1C00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CE1C00"/>
                </a:solidFill>
                <a:latin typeface="Times New Roman"/>
                <a:cs typeface="Times New Roman"/>
              </a:rPr>
              <a:t>= 0</a:t>
            </a:r>
            <a:endParaRPr sz="1600" b="1" dirty="0">
              <a:latin typeface="Times New Roman"/>
              <a:cs typeface="Times New Roman"/>
            </a:endParaRPr>
          </a:p>
          <a:p>
            <a:pPr marL="355462" indent="-342768">
              <a:spcBef>
                <a:spcPts val="209"/>
              </a:spcBef>
              <a:buClr>
                <a:srgbClr val="003366"/>
              </a:buClr>
              <a:buSzPct val="119444"/>
              <a:buChar char="•"/>
              <a:tabLst>
                <a:tab pos="354827" algn="l"/>
                <a:tab pos="355462" algn="l"/>
              </a:tabLst>
            </a:pPr>
            <a:r>
              <a:rPr spc="-5" dirty="0">
                <a:latin typeface="Verdana"/>
                <a:cs typeface="Verdana"/>
              </a:rPr>
              <a:t>Variate</a:t>
            </a:r>
            <a:r>
              <a:rPr spc="-44" dirty="0">
                <a:latin typeface="Verdana"/>
                <a:cs typeface="Verdana"/>
              </a:rPr>
              <a:t> </a:t>
            </a:r>
            <a:r>
              <a:rPr dirty="0">
                <a:latin typeface="Verdana"/>
                <a:cs typeface="Verdana"/>
              </a:rPr>
              <a:t>2</a:t>
            </a:r>
          </a:p>
          <a:p>
            <a:pPr marL="549062" lvl="1" indent="-180904">
              <a:spcBef>
                <a:spcPts val="210"/>
              </a:spcBef>
              <a:buClr>
                <a:srgbClr val="003366"/>
              </a:buClr>
              <a:buChar char="•"/>
              <a:tabLst>
                <a:tab pos="549062" algn="l"/>
              </a:tabLst>
            </a:pPr>
            <a:r>
              <a:rPr sz="1600" spc="-5" dirty="0">
                <a:latin typeface="Verdana"/>
                <a:cs typeface="Verdana"/>
              </a:rPr>
              <a:t>Step</a:t>
            </a:r>
            <a:r>
              <a:rPr sz="1600" spc="-21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1: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Set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i="1" dirty="0">
                <a:latin typeface="Times New Roman"/>
                <a:cs typeface="Times New Roman"/>
              </a:rPr>
              <a:t>n</a:t>
            </a:r>
            <a:r>
              <a:rPr sz="1600" i="1" spc="-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=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0,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i="1" dirty="0">
                <a:latin typeface="Times New Roman"/>
                <a:cs typeface="Times New Roman"/>
              </a:rPr>
              <a:t>P</a:t>
            </a:r>
            <a:r>
              <a:rPr sz="1600" i="1" spc="-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=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1</a:t>
            </a:r>
          </a:p>
          <a:p>
            <a:pPr marL="549062" lvl="1" indent="-180904">
              <a:spcBef>
                <a:spcPts val="180"/>
              </a:spcBef>
              <a:buClr>
                <a:srgbClr val="003366"/>
              </a:buClr>
              <a:buChar char="•"/>
              <a:tabLst>
                <a:tab pos="549062" algn="l"/>
              </a:tabLst>
            </a:pPr>
            <a:r>
              <a:rPr sz="1600" spc="-5" dirty="0">
                <a:latin typeface="Verdana"/>
                <a:cs typeface="Verdana"/>
              </a:rPr>
              <a:t>Step</a:t>
            </a:r>
            <a:r>
              <a:rPr sz="1600" spc="-21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2: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i="1" dirty="0">
                <a:latin typeface="Times New Roman"/>
                <a:cs typeface="Times New Roman"/>
              </a:rPr>
              <a:t>R</a:t>
            </a:r>
            <a:r>
              <a:rPr sz="1600" dirty="0">
                <a:latin typeface="Times New Roman"/>
                <a:cs typeface="Times New Roman"/>
              </a:rPr>
              <a:t>1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=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0.4146,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i="1" dirty="0">
                <a:latin typeface="Times New Roman"/>
                <a:cs typeface="Times New Roman"/>
              </a:rPr>
              <a:t>P</a:t>
            </a:r>
            <a:r>
              <a:rPr sz="1600" i="1" spc="-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=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1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x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0.4146</a:t>
            </a:r>
          </a:p>
          <a:p>
            <a:pPr marL="549062" lvl="1" indent="-180904">
              <a:spcBef>
                <a:spcPts val="180"/>
              </a:spcBef>
              <a:buClr>
                <a:srgbClr val="003366"/>
              </a:buClr>
              <a:buChar char="•"/>
              <a:tabLst>
                <a:tab pos="549062" algn="l"/>
              </a:tabLst>
            </a:pPr>
            <a:r>
              <a:rPr sz="1600" spc="-5" dirty="0">
                <a:latin typeface="Verdana"/>
                <a:cs typeface="Verdana"/>
              </a:rPr>
              <a:t>Step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3:</a:t>
            </a:r>
            <a:r>
              <a:rPr sz="1600" dirty="0">
                <a:latin typeface="Verdana"/>
                <a:cs typeface="Verdana"/>
              </a:rPr>
              <a:t> Since</a:t>
            </a:r>
            <a:r>
              <a:rPr sz="1600" spc="-5" dirty="0">
                <a:latin typeface="Verdana"/>
                <a:cs typeface="Verdana"/>
              </a:rPr>
              <a:t> </a:t>
            </a:r>
            <a:r>
              <a:rPr sz="1600" i="1" dirty="0">
                <a:latin typeface="Times New Roman"/>
                <a:cs typeface="Times New Roman"/>
              </a:rPr>
              <a:t>P </a:t>
            </a:r>
            <a:r>
              <a:rPr sz="1600" dirty="0">
                <a:latin typeface="Times New Roman"/>
                <a:cs typeface="Times New Roman"/>
              </a:rPr>
              <a:t>=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dirty="0" smtClean="0">
                <a:latin typeface="Times New Roman"/>
                <a:cs typeface="Times New Roman"/>
              </a:rPr>
              <a:t>0.4146</a:t>
            </a:r>
            <a:r>
              <a:rPr lang="en-US" sz="1600" dirty="0" smtClean="0">
                <a:latin typeface="Times New Roman"/>
                <a:cs typeface="Times New Roman"/>
              </a:rPr>
              <a:t> &lt;</a:t>
            </a:r>
            <a:r>
              <a:rPr sz="1600" dirty="0" smtClean="0">
                <a:latin typeface="Times New Roman"/>
                <a:cs typeface="Times New Roman"/>
              </a:rPr>
              <a:t> </a:t>
            </a:r>
            <a:r>
              <a:rPr lang="en-US" sz="1600" spc="-5" dirty="0">
                <a:latin typeface="Times New Roman"/>
                <a:cs typeface="Times New Roman"/>
              </a:rPr>
              <a:t>e </a:t>
            </a:r>
            <a:r>
              <a:rPr lang="en-US" sz="1600" spc="-5" baseline="30000" dirty="0">
                <a:latin typeface="Times New Roman"/>
                <a:cs typeface="Times New Roman"/>
              </a:rPr>
              <a:t>(-0.2</a:t>
            </a:r>
            <a:r>
              <a:rPr lang="en-US" sz="1600" spc="-5" baseline="30000" dirty="0" smtClean="0">
                <a:latin typeface="Times New Roman"/>
                <a:cs typeface="Times New Roman"/>
              </a:rPr>
              <a:t>)</a:t>
            </a:r>
            <a:r>
              <a:rPr sz="1600" spc="-5" dirty="0" smtClean="0">
                <a:latin typeface="Verdana"/>
                <a:cs typeface="Verdana"/>
              </a:rPr>
              <a:t>, </a:t>
            </a:r>
            <a:r>
              <a:rPr sz="1600" spc="-5" dirty="0">
                <a:solidFill>
                  <a:srgbClr val="C00000"/>
                </a:solidFill>
                <a:latin typeface="Verdana"/>
                <a:cs typeface="Verdana"/>
              </a:rPr>
              <a:t>accept</a:t>
            </a:r>
            <a:r>
              <a:rPr sz="1600" dirty="0">
                <a:solidFill>
                  <a:srgbClr val="C00000"/>
                </a:solidFill>
                <a:latin typeface="Verdana"/>
                <a:cs typeface="Verdana"/>
              </a:rPr>
              <a:t> </a:t>
            </a:r>
            <a:r>
              <a:rPr sz="1600" b="1" i="1" dirty="0">
                <a:solidFill>
                  <a:srgbClr val="CE1C00"/>
                </a:solidFill>
                <a:latin typeface="Times New Roman"/>
                <a:cs typeface="Times New Roman"/>
              </a:rPr>
              <a:t>N</a:t>
            </a:r>
            <a:r>
              <a:rPr sz="1600" b="1" i="1" spc="-5" dirty="0">
                <a:solidFill>
                  <a:srgbClr val="CE1C00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CE1C00"/>
                </a:solidFill>
                <a:latin typeface="Times New Roman"/>
                <a:cs typeface="Times New Roman"/>
              </a:rPr>
              <a:t>= 0</a:t>
            </a:r>
            <a:endParaRPr sz="1600" b="1" dirty="0">
              <a:latin typeface="Times New Roman"/>
              <a:cs typeface="Times New Roman"/>
            </a:endParaRPr>
          </a:p>
          <a:p>
            <a:pPr marL="355462" indent="-342768">
              <a:spcBef>
                <a:spcPts val="209"/>
              </a:spcBef>
              <a:buClr>
                <a:srgbClr val="003366"/>
              </a:buClr>
              <a:buSzPct val="119444"/>
              <a:buChar char="•"/>
              <a:tabLst>
                <a:tab pos="354827" algn="l"/>
                <a:tab pos="355462" algn="l"/>
              </a:tabLst>
            </a:pPr>
            <a:r>
              <a:rPr spc="-5" dirty="0">
                <a:latin typeface="Verdana"/>
                <a:cs typeface="Verdana"/>
              </a:rPr>
              <a:t>Variate</a:t>
            </a:r>
            <a:r>
              <a:rPr spc="-44" dirty="0">
                <a:latin typeface="Verdana"/>
                <a:cs typeface="Verdana"/>
              </a:rPr>
              <a:t> </a:t>
            </a:r>
            <a:r>
              <a:rPr dirty="0">
                <a:latin typeface="Verdana"/>
                <a:cs typeface="Verdana"/>
              </a:rPr>
              <a:t>3</a:t>
            </a:r>
          </a:p>
          <a:p>
            <a:pPr marL="549062" lvl="1" indent="-180904">
              <a:spcBef>
                <a:spcPts val="210"/>
              </a:spcBef>
              <a:buClr>
                <a:srgbClr val="003366"/>
              </a:buClr>
              <a:buChar char="•"/>
              <a:tabLst>
                <a:tab pos="549062" algn="l"/>
              </a:tabLst>
            </a:pPr>
            <a:r>
              <a:rPr sz="1600" spc="-5" dirty="0">
                <a:latin typeface="Verdana"/>
                <a:cs typeface="Verdana"/>
              </a:rPr>
              <a:t>Step</a:t>
            </a:r>
            <a:r>
              <a:rPr sz="1600" spc="-21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1: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Set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i="1" dirty="0">
                <a:latin typeface="Times New Roman"/>
                <a:cs typeface="Times New Roman"/>
              </a:rPr>
              <a:t>n</a:t>
            </a:r>
            <a:r>
              <a:rPr sz="1600" i="1" spc="-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=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0,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i="1" dirty="0">
                <a:latin typeface="Times New Roman"/>
                <a:cs typeface="Times New Roman"/>
              </a:rPr>
              <a:t>P</a:t>
            </a:r>
            <a:r>
              <a:rPr sz="1600" i="1" spc="-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=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1</a:t>
            </a:r>
          </a:p>
          <a:p>
            <a:pPr marL="549062" lvl="1" indent="-180904">
              <a:spcBef>
                <a:spcPts val="180"/>
              </a:spcBef>
              <a:buClr>
                <a:srgbClr val="003366"/>
              </a:buClr>
              <a:buChar char="•"/>
              <a:tabLst>
                <a:tab pos="549062" algn="l"/>
              </a:tabLst>
            </a:pPr>
            <a:r>
              <a:rPr sz="1600" spc="-5" dirty="0">
                <a:latin typeface="Verdana"/>
                <a:cs typeface="Verdana"/>
              </a:rPr>
              <a:t>Step</a:t>
            </a:r>
            <a:r>
              <a:rPr sz="1600" spc="-21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2: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i="1" dirty="0">
                <a:latin typeface="Times New Roman"/>
                <a:cs typeface="Times New Roman"/>
              </a:rPr>
              <a:t>R</a:t>
            </a:r>
            <a:r>
              <a:rPr sz="1600" dirty="0">
                <a:latin typeface="Times New Roman"/>
                <a:cs typeface="Times New Roman"/>
              </a:rPr>
              <a:t>1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=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0.8353,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i="1" dirty="0">
                <a:latin typeface="Times New Roman"/>
                <a:cs typeface="Times New Roman"/>
              </a:rPr>
              <a:t>P</a:t>
            </a:r>
            <a:r>
              <a:rPr sz="1600" i="1" spc="-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=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1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x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0.8353</a:t>
            </a:r>
          </a:p>
          <a:p>
            <a:pPr marL="549062" lvl="1" indent="-180904">
              <a:spcBef>
                <a:spcPts val="180"/>
              </a:spcBef>
              <a:buClr>
                <a:srgbClr val="003366"/>
              </a:buClr>
              <a:buChar char="•"/>
              <a:tabLst>
                <a:tab pos="549062" algn="l"/>
              </a:tabLst>
            </a:pPr>
            <a:r>
              <a:rPr sz="1600" spc="-5" dirty="0">
                <a:latin typeface="Verdana"/>
                <a:cs typeface="Verdana"/>
              </a:rPr>
              <a:t>Step 3:</a:t>
            </a:r>
            <a:r>
              <a:rPr sz="1600" dirty="0">
                <a:latin typeface="Verdana"/>
                <a:cs typeface="Verdana"/>
              </a:rPr>
              <a:t> Since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i="1" dirty="0">
                <a:latin typeface="Times New Roman"/>
                <a:cs typeface="Times New Roman"/>
              </a:rPr>
              <a:t>P </a:t>
            </a:r>
            <a:r>
              <a:rPr sz="1600" dirty="0">
                <a:latin typeface="Times New Roman"/>
                <a:cs typeface="Times New Roman"/>
              </a:rPr>
              <a:t>= 0.8353 &gt; </a:t>
            </a:r>
            <a:r>
              <a:rPr lang="en-US" sz="1600" spc="-5" dirty="0">
                <a:latin typeface="Times New Roman"/>
                <a:cs typeface="Times New Roman"/>
              </a:rPr>
              <a:t>e </a:t>
            </a:r>
            <a:r>
              <a:rPr lang="en-US" sz="1600" spc="-5" baseline="30000" dirty="0">
                <a:latin typeface="Times New Roman"/>
                <a:cs typeface="Times New Roman"/>
              </a:rPr>
              <a:t>(-0.2)</a:t>
            </a:r>
            <a:r>
              <a:rPr lang="en-US" sz="1600" spc="-21" baseline="30000" dirty="0">
                <a:latin typeface="Times New Roman"/>
                <a:cs typeface="Times New Roman"/>
              </a:rPr>
              <a:t> </a:t>
            </a:r>
            <a:r>
              <a:rPr sz="1600" spc="-5" dirty="0" smtClean="0">
                <a:latin typeface="Verdana"/>
                <a:cs typeface="Verdana"/>
              </a:rPr>
              <a:t>,</a:t>
            </a:r>
            <a:r>
              <a:rPr sz="1600" spc="5" dirty="0" smtClean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reject </a:t>
            </a:r>
            <a:r>
              <a:rPr sz="1600" i="1" dirty="0">
                <a:latin typeface="Times New Roman"/>
                <a:cs typeface="Times New Roman"/>
              </a:rPr>
              <a:t>n </a:t>
            </a:r>
            <a:r>
              <a:rPr sz="1600" dirty="0">
                <a:latin typeface="Times New Roman"/>
                <a:cs typeface="Times New Roman"/>
              </a:rPr>
              <a:t>=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0</a:t>
            </a:r>
            <a:r>
              <a:rPr sz="1600" spc="16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Verdana"/>
                <a:cs typeface="Verdana"/>
              </a:rPr>
              <a:t>and</a:t>
            </a:r>
            <a:r>
              <a:rPr sz="1600" spc="-5" dirty="0">
                <a:latin typeface="Verdana"/>
                <a:cs typeface="Verdana"/>
              </a:rPr>
              <a:t> return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to Step </a:t>
            </a:r>
            <a:r>
              <a:rPr sz="1600" dirty="0">
                <a:latin typeface="Verdana"/>
                <a:cs typeface="Verdana"/>
              </a:rPr>
              <a:t>2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with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i="1" dirty="0">
                <a:latin typeface="Times New Roman"/>
                <a:cs typeface="Times New Roman"/>
              </a:rPr>
              <a:t>n </a:t>
            </a:r>
            <a:r>
              <a:rPr sz="1600" dirty="0">
                <a:latin typeface="Times New Roman"/>
                <a:cs typeface="Times New Roman"/>
              </a:rPr>
              <a:t>= 1</a:t>
            </a:r>
          </a:p>
          <a:p>
            <a:pPr marL="549062" lvl="1" indent="-180904">
              <a:spcBef>
                <a:spcPts val="180"/>
              </a:spcBef>
              <a:buClr>
                <a:srgbClr val="003366"/>
              </a:buClr>
              <a:buChar char="•"/>
              <a:tabLst>
                <a:tab pos="549062" algn="l"/>
              </a:tabLst>
            </a:pPr>
            <a:r>
              <a:rPr sz="1600" spc="-5" dirty="0">
                <a:latin typeface="Verdana"/>
                <a:cs typeface="Verdana"/>
              </a:rPr>
              <a:t>Step</a:t>
            </a:r>
            <a:r>
              <a:rPr sz="1600" spc="-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2: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i="1" dirty="0">
                <a:latin typeface="Times New Roman"/>
                <a:cs typeface="Times New Roman"/>
              </a:rPr>
              <a:t>R</a:t>
            </a:r>
            <a:r>
              <a:rPr sz="1600" dirty="0">
                <a:latin typeface="Times New Roman"/>
                <a:cs typeface="Times New Roman"/>
              </a:rPr>
              <a:t>2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=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0.9952,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i="1" dirty="0">
                <a:latin typeface="Times New Roman"/>
                <a:cs typeface="Times New Roman"/>
              </a:rPr>
              <a:t>P</a:t>
            </a:r>
            <a:r>
              <a:rPr sz="1600" i="1" spc="-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=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0.8353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x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0.9952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=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0.8313</a:t>
            </a:r>
          </a:p>
          <a:p>
            <a:pPr marL="549062" lvl="1" indent="-180904">
              <a:spcBef>
                <a:spcPts val="281"/>
              </a:spcBef>
              <a:buClr>
                <a:srgbClr val="003366"/>
              </a:buClr>
              <a:buChar char="•"/>
              <a:tabLst>
                <a:tab pos="549062" algn="l"/>
              </a:tabLst>
            </a:pPr>
            <a:r>
              <a:rPr sz="1600" spc="-5" dirty="0">
                <a:latin typeface="Verdana"/>
                <a:cs typeface="Verdana"/>
              </a:rPr>
              <a:t>Step 3:</a:t>
            </a:r>
            <a:r>
              <a:rPr sz="1600" dirty="0">
                <a:latin typeface="Verdana"/>
                <a:cs typeface="Verdana"/>
              </a:rPr>
              <a:t> Since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i="1" dirty="0">
                <a:latin typeface="Times New Roman"/>
                <a:cs typeface="Times New Roman"/>
              </a:rPr>
              <a:t>P </a:t>
            </a:r>
            <a:r>
              <a:rPr sz="1600" dirty="0">
                <a:latin typeface="Times New Roman"/>
                <a:cs typeface="Times New Roman"/>
              </a:rPr>
              <a:t>= 0.8313 &gt;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lang="en-US" sz="1600" spc="-5" dirty="0">
                <a:latin typeface="Times New Roman"/>
                <a:cs typeface="Times New Roman"/>
              </a:rPr>
              <a:t>e </a:t>
            </a:r>
            <a:r>
              <a:rPr lang="en-US" sz="1600" spc="-5" baseline="30000" dirty="0">
                <a:latin typeface="Times New Roman"/>
                <a:cs typeface="Times New Roman"/>
              </a:rPr>
              <a:t>(-0.2)</a:t>
            </a:r>
            <a:r>
              <a:rPr lang="en-US" sz="1600" spc="-21" baseline="30000" dirty="0">
                <a:latin typeface="Times New Roman"/>
                <a:cs typeface="Times New Roman"/>
              </a:rPr>
              <a:t> </a:t>
            </a:r>
            <a:r>
              <a:rPr sz="1600" spc="-5" dirty="0" smtClean="0">
                <a:latin typeface="Times New Roman"/>
                <a:cs typeface="Times New Roman"/>
              </a:rPr>
              <a:t>,</a:t>
            </a:r>
            <a:r>
              <a:rPr sz="1600" spc="160" dirty="0" smtClean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Verdana"/>
                <a:cs typeface="Verdana"/>
              </a:rPr>
              <a:t>reject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i="1" dirty="0">
                <a:latin typeface="Times New Roman"/>
                <a:cs typeface="Times New Roman"/>
              </a:rPr>
              <a:t>n </a:t>
            </a:r>
            <a:r>
              <a:rPr sz="1600" dirty="0">
                <a:latin typeface="Times New Roman"/>
                <a:cs typeface="Times New Roman"/>
              </a:rPr>
              <a:t>= 1</a:t>
            </a:r>
            <a:r>
              <a:rPr sz="1600" spc="16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Verdana"/>
                <a:cs typeface="Verdana"/>
              </a:rPr>
              <a:t>and </a:t>
            </a:r>
            <a:r>
              <a:rPr sz="1600" spc="-5" dirty="0">
                <a:latin typeface="Verdana"/>
                <a:cs typeface="Verdana"/>
              </a:rPr>
              <a:t>return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to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Step </a:t>
            </a:r>
            <a:r>
              <a:rPr sz="1600" dirty="0">
                <a:latin typeface="Verdana"/>
                <a:cs typeface="Verdana"/>
              </a:rPr>
              <a:t>2 </a:t>
            </a:r>
            <a:r>
              <a:rPr sz="1600" spc="-5" dirty="0">
                <a:latin typeface="Verdana"/>
                <a:cs typeface="Verdana"/>
              </a:rPr>
              <a:t>with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i="1" dirty="0">
                <a:latin typeface="Times New Roman"/>
                <a:cs typeface="Times New Roman"/>
              </a:rPr>
              <a:t>n </a:t>
            </a:r>
            <a:r>
              <a:rPr sz="1600" dirty="0">
                <a:latin typeface="Times New Roman"/>
                <a:cs typeface="Times New Roman"/>
              </a:rPr>
              <a:t>= 2</a:t>
            </a:r>
          </a:p>
          <a:p>
            <a:pPr marL="549062" lvl="1" indent="-180904">
              <a:spcBef>
                <a:spcPts val="180"/>
              </a:spcBef>
              <a:buClr>
                <a:srgbClr val="003366"/>
              </a:buClr>
              <a:buChar char="•"/>
              <a:tabLst>
                <a:tab pos="549062" algn="l"/>
              </a:tabLst>
            </a:pPr>
            <a:r>
              <a:rPr sz="1600" spc="-5" dirty="0">
                <a:latin typeface="Verdana"/>
                <a:cs typeface="Verdana"/>
              </a:rPr>
              <a:t>Step</a:t>
            </a:r>
            <a:r>
              <a:rPr sz="1600" spc="-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2: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i="1" dirty="0">
                <a:latin typeface="Times New Roman"/>
                <a:cs typeface="Times New Roman"/>
              </a:rPr>
              <a:t>R</a:t>
            </a:r>
            <a:r>
              <a:rPr sz="1600" dirty="0">
                <a:latin typeface="Times New Roman"/>
                <a:cs typeface="Times New Roman"/>
              </a:rPr>
              <a:t>3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=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0.8004,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i="1" dirty="0">
                <a:latin typeface="Times New Roman"/>
                <a:cs typeface="Times New Roman"/>
              </a:rPr>
              <a:t>P</a:t>
            </a:r>
            <a:r>
              <a:rPr sz="1600" i="1" spc="-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=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0.8313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x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0.8004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=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0.6654</a:t>
            </a:r>
          </a:p>
          <a:p>
            <a:pPr marL="549062" lvl="1" indent="-180904">
              <a:spcBef>
                <a:spcPts val="180"/>
              </a:spcBef>
              <a:buClr>
                <a:srgbClr val="003366"/>
              </a:buClr>
              <a:buChar char="•"/>
              <a:tabLst>
                <a:tab pos="549062" algn="l"/>
              </a:tabLst>
            </a:pPr>
            <a:r>
              <a:rPr sz="1600" spc="-5" dirty="0">
                <a:latin typeface="Verdana"/>
                <a:cs typeface="Verdana"/>
              </a:rPr>
              <a:t>Step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3:</a:t>
            </a:r>
            <a:r>
              <a:rPr sz="1600" dirty="0">
                <a:latin typeface="Verdana"/>
                <a:cs typeface="Verdana"/>
              </a:rPr>
              <a:t> Since</a:t>
            </a:r>
            <a:r>
              <a:rPr sz="1600" spc="-5" dirty="0">
                <a:latin typeface="Verdana"/>
                <a:cs typeface="Verdana"/>
              </a:rPr>
              <a:t> </a:t>
            </a:r>
            <a:r>
              <a:rPr sz="1600" i="1" dirty="0">
                <a:latin typeface="Times New Roman"/>
                <a:cs typeface="Times New Roman"/>
              </a:rPr>
              <a:t>P </a:t>
            </a:r>
            <a:r>
              <a:rPr sz="1600" dirty="0">
                <a:latin typeface="Times New Roman"/>
                <a:cs typeface="Times New Roman"/>
              </a:rPr>
              <a:t>=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0.6654 &lt; </a:t>
            </a:r>
            <a:r>
              <a:rPr lang="en-US" sz="1600" spc="-5" dirty="0">
                <a:latin typeface="Times New Roman"/>
                <a:cs typeface="Times New Roman"/>
              </a:rPr>
              <a:t>e </a:t>
            </a:r>
            <a:r>
              <a:rPr lang="en-US" sz="1600" spc="-5" baseline="30000" dirty="0">
                <a:latin typeface="Times New Roman"/>
                <a:cs typeface="Times New Roman"/>
              </a:rPr>
              <a:t>(-0.2</a:t>
            </a:r>
            <a:r>
              <a:rPr lang="en-US" sz="1600" spc="-5" baseline="30000" dirty="0" smtClean="0">
                <a:latin typeface="Times New Roman"/>
                <a:cs typeface="Times New Roman"/>
              </a:rPr>
              <a:t>)</a:t>
            </a:r>
            <a:r>
              <a:rPr sz="1600" spc="-5" dirty="0" smtClean="0">
                <a:latin typeface="Verdana"/>
                <a:cs typeface="Verdana"/>
              </a:rPr>
              <a:t>, </a:t>
            </a:r>
            <a:r>
              <a:rPr sz="1600" spc="-5" dirty="0">
                <a:solidFill>
                  <a:srgbClr val="C00000"/>
                </a:solidFill>
                <a:latin typeface="Verdana"/>
                <a:cs typeface="Verdana"/>
              </a:rPr>
              <a:t>accept</a:t>
            </a:r>
            <a:r>
              <a:rPr sz="1600" dirty="0">
                <a:solidFill>
                  <a:srgbClr val="C00000"/>
                </a:solidFill>
                <a:latin typeface="Verdana"/>
                <a:cs typeface="Verdana"/>
              </a:rPr>
              <a:t> </a:t>
            </a:r>
            <a:r>
              <a:rPr sz="1600" b="1" i="1" dirty="0">
                <a:solidFill>
                  <a:srgbClr val="CE1C00"/>
                </a:solidFill>
                <a:latin typeface="Times New Roman"/>
                <a:cs typeface="Times New Roman"/>
              </a:rPr>
              <a:t>N</a:t>
            </a:r>
            <a:r>
              <a:rPr sz="1600" b="1" i="1" spc="-5" dirty="0">
                <a:solidFill>
                  <a:srgbClr val="CE1C00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CE1C00"/>
                </a:solidFill>
                <a:latin typeface="Times New Roman"/>
                <a:cs typeface="Times New Roman"/>
              </a:rPr>
              <a:t>= 2</a:t>
            </a:r>
            <a:endParaRPr sz="1600" b="1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31212" y="272304"/>
            <a:ext cx="5975350" cy="871219"/>
          </a:xfrm>
          <a:prstGeom prst="rect">
            <a:avLst/>
          </a:prstGeom>
        </p:spPr>
        <p:txBody>
          <a:bodyPr vert="horz" wrap="square" lIns="0" tIns="33007" rIns="0" bIns="0" rtlCol="0">
            <a:spAutoFit/>
          </a:bodyPr>
          <a:lstStyle/>
          <a:p>
            <a:pPr marL="12695" marR="5077">
              <a:lnSpc>
                <a:spcPts val="3299"/>
              </a:lnSpc>
              <a:spcBef>
                <a:spcPts val="260"/>
              </a:spcBef>
            </a:pPr>
            <a:r>
              <a:rPr spc="-5" dirty="0"/>
              <a:t>Acceptance-Rejection</a:t>
            </a:r>
            <a:r>
              <a:rPr dirty="0"/>
              <a:t> </a:t>
            </a:r>
            <a:r>
              <a:rPr spc="-5" dirty="0"/>
              <a:t>Technique: </a:t>
            </a:r>
            <a:r>
              <a:rPr spc="-969" dirty="0"/>
              <a:t> </a:t>
            </a:r>
            <a:r>
              <a:rPr spc="-5" dirty="0"/>
              <a:t>Poisson Distribution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31211" y="1363231"/>
            <a:ext cx="8161020" cy="1430251"/>
          </a:xfrm>
          <a:prstGeom prst="rect">
            <a:avLst/>
          </a:prstGeom>
        </p:spPr>
        <p:txBody>
          <a:bodyPr vert="horz" wrap="square" lIns="0" tIns="27928" rIns="0" bIns="0" rtlCol="0">
            <a:spAutoFit/>
          </a:bodyPr>
          <a:lstStyle/>
          <a:p>
            <a:pPr marL="355462" marR="34276" indent="-342768">
              <a:lnSpc>
                <a:spcPts val="2600"/>
              </a:lnSpc>
              <a:spcBef>
                <a:spcPts val="219"/>
              </a:spcBef>
              <a:buClr>
                <a:srgbClr val="003366"/>
              </a:buClr>
              <a:buSzPct val="118181"/>
              <a:buChar char="•"/>
              <a:tabLst>
                <a:tab pos="355462" algn="l"/>
              </a:tabLst>
            </a:pPr>
            <a:r>
              <a:rPr sz="2200" dirty="0">
                <a:latin typeface="Verdana"/>
                <a:cs typeface="Verdana"/>
              </a:rPr>
              <a:t>It</a:t>
            </a:r>
            <a:r>
              <a:rPr sz="2200" spc="-5" dirty="0">
                <a:latin typeface="Verdana"/>
                <a:cs typeface="Verdana"/>
              </a:rPr>
              <a:t> took</a:t>
            </a:r>
            <a:r>
              <a:rPr sz="2200" dirty="0">
                <a:latin typeface="Verdana"/>
                <a:cs typeface="Verdana"/>
              </a:rPr>
              <a:t> five</a:t>
            </a:r>
            <a:r>
              <a:rPr sz="2200" spc="5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random</a:t>
            </a:r>
            <a:r>
              <a:rPr sz="2200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numbers</a:t>
            </a:r>
            <a:r>
              <a:rPr sz="2200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to</a:t>
            </a:r>
            <a:r>
              <a:rPr sz="2200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generate three</a:t>
            </a:r>
            <a:r>
              <a:rPr sz="2200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Poisson </a:t>
            </a:r>
            <a:r>
              <a:rPr sz="2200" spc="-755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variates</a:t>
            </a:r>
            <a:endParaRPr sz="2200">
              <a:latin typeface="Verdana"/>
              <a:cs typeface="Verdana"/>
            </a:endParaRPr>
          </a:p>
          <a:p>
            <a:pPr marL="355462" marR="5077" indent="-342768">
              <a:lnSpc>
                <a:spcPct val="101200"/>
              </a:lnSpc>
              <a:spcBef>
                <a:spcPts val="375"/>
              </a:spcBef>
              <a:buClr>
                <a:srgbClr val="003366"/>
              </a:buClr>
              <a:buSzPct val="118181"/>
              <a:buChar char="•"/>
              <a:tabLst>
                <a:tab pos="355462" algn="l"/>
              </a:tabLst>
            </a:pPr>
            <a:r>
              <a:rPr sz="2200" dirty="0">
                <a:latin typeface="Verdana"/>
                <a:cs typeface="Verdana"/>
              </a:rPr>
              <a:t>In </a:t>
            </a:r>
            <a:r>
              <a:rPr sz="2200" spc="-5" dirty="0">
                <a:latin typeface="Verdana"/>
                <a:cs typeface="Verdana"/>
              </a:rPr>
              <a:t>long</a:t>
            </a:r>
            <a:r>
              <a:rPr sz="2200" dirty="0">
                <a:latin typeface="Verdana"/>
                <a:cs typeface="Verdana"/>
              </a:rPr>
              <a:t> run,</a:t>
            </a:r>
            <a:r>
              <a:rPr sz="2200" spc="5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the</a:t>
            </a:r>
            <a:r>
              <a:rPr sz="2200" spc="5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generation</a:t>
            </a:r>
            <a:r>
              <a:rPr sz="2200" spc="5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of</a:t>
            </a:r>
            <a:r>
              <a:rPr sz="2200" spc="5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Poisson</a:t>
            </a:r>
            <a:r>
              <a:rPr sz="2200" spc="5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variates</a:t>
            </a:r>
            <a:r>
              <a:rPr sz="2200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requires </a:t>
            </a:r>
            <a:r>
              <a:rPr sz="2200" spc="-755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some overhead!</a:t>
            </a:r>
            <a:endParaRPr sz="2200">
              <a:latin typeface="Verdana"/>
              <a:cs typeface="Verdana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1631830"/>
              </p:ext>
            </p:extLst>
          </p:nvPr>
        </p:nvGraphicFramePr>
        <p:xfrm>
          <a:off x="2708247" y="3835286"/>
          <a:ext cx="5225413" cy="20934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0051"/>
                <a:gridCol w="812800"/>
                <a:gridCol w="809625"/>
                <a:gridCol w="1332229"/>
                <a:gridCol w="881379"/>
                <a:gridCol w="989329"/>
              </a:tblGrid>
              <a:tr h="417077">
                <a:tc>
                  <a:txBody>
                    <a:bodyPr/>
                    <a:lstStyle/>
                    <a:p>
                      <a:pPr marR="97790" algn="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b="1" i="1" dirty="0">
                          <a:solidFill>
                            <a:srgbClr val="002060"/>
                          </a:solidFill>
                          <a:latin typeface="Times New Roman"/>
                          <a:cs typeface="Times New Roman"/>
                        </a:rPr>
                        <a:t>N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ED5"/>
                    </a:solidFill>
                  </a:tcPr>
                </a:tc>
                <a:tc>
                  <a:txBody>
                    <a:bodyPr/>
                    <a:lstStyle/>
                    <a:p>
                      <a:pPr marL="186055">
                        <a:lnSpc>
                          <a:spcPts val="2160"/>
                        </a:lnSpc>
                        <a:spcBef>
                          <a:spcPts val="860"/>
                        </a:spcBef>
                      </a:pPr>
                      <a:r>
                        <a:rPr sz="3000" b="1" i="1" spc="15" baseline="13888" dirty="0">
                          <a:solidFill>
                            <a:srgbClr val="002060"/>
                          </a:solidFill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300" b="1" i="1" spc="10" dirty="0">
                          <a:solidFill>
                            <a:srgbClr val="002F73"/>
                          </a:solidFill>
                          <a:latin typeface="Times New Roman"/>
                          <a:cs typeface="Times New Roman"/>
                        </a:rPr>
                        <a:t>n+1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1092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ED5"/>
                    </a:solidFill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b="1" i="1" dirty="0">
                          <a:solidFill>
                            <a:srgbClr val="002060"/>
                          </a:solidFill>
                          <a:latin typeface="Times New Roman"/>
                          <a:cs typeface="Times New Roman"/>
                        </a:rPr>
                        <a:t>P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ED5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32512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b="1" spc="-70" dirty="0">
                          <a:solidFill>
                            <a:srgbClr val="002060"/>
                          </a:solidFill>
                          <a:latin typeface="Arial"/>
                          <a:cs typeface="Arial"/>
                        </a:rPr>
                        <a:t>Accept/Reject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E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652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b="1" spc="-75" dirty="0">
                          <a:solidFill>
                            <a:srgbClr val="002060"/>
                          </a:solidFill>
                          <a:latin typeface="Arial"/>
                          <a:cs typeface="Arial"/>
                        </a:rPr>
                        <a:t>Result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ED5"/>
                    </a:solidFill>
                  </a:tcPr>
                </a:tc>
              </a:tr>
              <a:tr h="335279">
                <a:tc>
                  <a:txBody>
                    <a:bodyPr/>
                    <a:lstStyle/>
                    <a:p>
                      <a:pPr marR="79375" algn="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7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764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700" b="1" dirty="0">
                          <a:latin typeface="Times New Roman"/>
                          <a:cs typeface="Times New Roman"/>
                        </a:rPr>
                        <a:t>0.4357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9375" algn="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700" b="1" dirty="0">
                          <a:latin typeface="Times New Roman"/>
                          <a:cs typeface="Times New Roman"/>
                        </a:rPr>
                        <a:t>0.4357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8740" algn="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700" b="1" dirty="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1700" b="1" spc="-9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b="1" dirty="0">
                          <a:latin typeface="Times New Roman"/>
                          <a:cs typeface="Times New Roman"/>
                        </a:rPr>
                        <a:t>&lt; </a:t>
                      </a:r>
                      <a:r>
                        <a:rPr lang="en-US" sz="1800" spc="-5" dirty="0" smtClean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lang="en-US" sz="1800" spc="-5" baseline="30000" dirty="0" smtClean="0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lang="el-GR" sz="1800" spc="-5" baseline="30000" dirty="0" smtClean="0">
                          <a:latin typeface="Times New Roman"/>
                          <a:cs typeface="Times New Roman"/>
                        </a:rPr>
                        <a:t>α</a:t>
                      </a:r>
                      <a:r>
                        <a:rPr lang="en-US" sz="1800" spc="-5" dirty="0" smtClean="0">
                          <a:latin typeface="Times New Roman"/>
                          <a:cs typeface="Times New Roman"/>
                        </a:rPr>
                        <a:t> </a:t>
                      </a:r>
                      <a:endParaRPr sz="1700" dirty="0">
                        <a:latin typeface="Times New Roman"/>
                        <a:cs typeface="Times New Roman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8740" algn="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700" b="1" spc="-5" dirty="0">
                          <a:latin typeface="Times New Roman"/>
                          <a:cs typeface="Times New Roman"/>
                        </a:rPr>
                        <a:t>Accept</a:t>
                      </a:r>
                      <a:endParaRPr sz="1700" dirty="0">
                        <a:latin typeface="Times New Roman"/>
                        <a:cs typeface="Times New Roman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8740" algn="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700" b="1" i="1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700" b="1" dirty="0">
                          <a:latin typeface="Times New Roman"/>
                          <a:cs typeface="Times New Roman"/>
                        </a:rPr>
                        <a:t>=0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35279">
                <a:tc>
                  <a:txBody>
                    <a:bodyPr/>
                    <a:lstStyle/>
                    <a:p>
                      <a:pPr marR="79375" algn="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7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764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700" b="1" dirty="0">
                          <a:latin typeface="Times New Roman"/>
                          <a:cs typeface="Times New Roman"/>
                        </a:rPr>
                        <a:t>0.4146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9375" algn="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700" b="1" dirty="0">
                          <a:latin typeface="Times New Roman"/>
                          <a:cs typeface="Times New Roman"/>
                        </a:rPr>
                        <a:t>0.4146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8740" algn="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700" b="1" dirty="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1700" b="1" spc="-9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b="1" dirty="0">
                          <a:latin typeface="Times New Roman"/>
                          <a:cs typeface="Times New Roman"/>
                        </a:rPr>
                        <a:t>&lt; </a:t>
                      </a:r>
                      <a:r>
                        <a:rPr lang="en-US" sz="1800" spc="-5" dirty="0" smtClean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lang="en-US" sz="1800" spc="-5" baseline="30000" dirty="0" smtClean="0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lang="el-GR" sz="1800" spc="-5" baseline="30000" dirty="0" smtClean="0">
                          <a:latin typeface="Times New Roman"/>
                          <a:cs typeface="Times New Roman"/>
                        </a:rPr>
                        <a:t>α</a:t>
                      </a:r>
                      <a:r>
                        <a:rPr lang="en-US" sz="1800" spc="-5" dirty="0" smtClean="0">
                          <a:latin typeface="Times New Roman"/>
                          <a:cs typeface="Times New Roman"/>
                        </a:rPr>
                        <a:t> </a:t>
                      </a:r>
                      <a:endParaRPr sz="1700" dirty="0">
                        <a:latin typeface="Times New Roman"/>
                        <a:cs typeface="Times New Roman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8740" algn="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700" b="1" spc="-5" dirty="0">
                          <a:latin typeface="Times New Roman"/>
                          <a:cs typeface="Times New Roman"/>
                        </a:rPr>
                        <a:t>Accept</a:t>
                      </a:r>
                      <a:endParaRPr sz="1700" dirty="0">
                        <a:latin typeface="Times New Roman"/>
                        <a:cs typeface="Times New Roman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8740" algn="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700" b="1" i="1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700" b="1" dirty="0">
                          <a:latin typeface="Times New Roman"/>
                          <a:cs typeface="Times New Roman"/>
                        </a:rPr>
                        <a:t>=0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35279">
                <a:tc>
                  <a:txBody>
                    <a:bodyPr/>
                    <a:lstStyle/>
                    <a:p>
                      <a:pPr marR="79375" algn="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7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764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700" b="1" dirty="0">
                          <a:latin typeface="Times New Roman"/>
                          <a:cs typeface="Times New Roman"/>
                        </a:rPr>
                        <a:t>0.8353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9375" algn="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700" b="1" dirty="0">
                          <a:latin typeface="Times New Roman"/>
                          <a:cs typeface="Times New Roman"/>
                        </a:rPr>
                        <a:t>0.8353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8740" algn="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700" b="1" dirty="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1700" b="1" spc="-9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dirty="0">
                          <a:latin typeface="Symbol"/>
                          <a:cs typeface="Symbol"/>
                        </a:rPr>
                        <a:t></a:t>
                      </a:r>
                      <a:r>
                        <a:rPr sz="17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1800" spc="-5" dirty="0" smtClean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lang="en-US" sz="1800" spc="-5" baseline="30000" dirty="0" smtClean="0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lang="el-GR" sz="1800" spc="-5" baseline="30000" dirty="0" smtClean="0">
                          <a:latin typeface="Times New Roman"/>
                          <a:cs typeface="Times New Roman"/>
                        </a:rPr>
                        <a:t>α</a:t>
                      </a:r>
                      <a:r>
                        <a:rPr lang="en-US" sz="1800" spc="-5" dirty="0" smtClean="0">
                          <a:latin typeface="Times New Roman"/>
                          <a:cs typeface="Times New Roman"/>
                        </a:rPr>
                        <a:t> </a:t>
                      </a:r>
                      <a:endParaRPr sz="1700" dirty="0">
                        <a:latin typeface="Times New Roman"/>
                        <a:cs typeface="Times New Roman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8740" algn="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700" b="1" spc="-5" dirty="0">
                          <a:latin typeface="Times New Roman"/>
                          <a:cs typeface="Times New Roman"/>
                        </a:rPr>
                        <a:t>Reject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35279">
                <a:tc>
                  <a:txBody>
                    <a:bodyPr/>
                    <a:lstStyle/>
                    <a:p>
                      <a:pPr marR="79375" algn="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7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764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700" b="1" dirty="0">
                          <a:latin typeface="Times New Roman"/>
                          <a:cs typeface="Times New Roman"/>
                        </a:rPr>
                        <a:t>0.9952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9375" algn="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700" b="1" dirty="0">
                          <a:latin typeface="Times New Roman"/>
                          <a:cs typeface="Times New Roman"/>
                        </a:rPr>
                        <a:t>0.8313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8740" algn="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700" b="1" dirty="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1700" b="1" spc="-9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dirty="0">
                          <a:latin typeface="Symbol"/>
                          <a:cs typeface="Symbol"/>
                        </a:rPr>
                        <a:t></a:t>
                      </a:r>
                      <a:r>
                        <a:rPr sz="17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1800" spc="-5" dirty="0" smtClean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lang="en-US" sz="1800" spc="-5" baseline="30000" dirty="0" smtClean="0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lang="el-GR" sz="1800" spc="-5" baseline="30000" dirty="0" smtClean="0">
                          <a:latin typeface="Times New Roman"/>
                          <a:cs typeface="Times New Roman"/>
                        </a:rPr>
                        <a:t>α</a:t>
                      </a:r>
                      <a:r>
                        <a:rPr lang="en-US" sz="1800" spc="-5" dirty="0" smtClean="0">
                          <a:latin typeface="Times New Roman"/>
                          <a:cs typeface="Times New Roman"/>
                        </a:rPr>
                        <a:t> </a:t>
                      </a:r>
                      <a:endParaRPr sz="1700" dirty="0">
                        <a:latin typeface="Times New Roman"/>
                        <a:cs typeface="Times New Roman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8740" algn="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700" b="1" spc="-5" dirty="0">
                          <a:latin typeface="Times New Roman"/>
                          <a:cs typeface="Times New Roman"/>
                        </a:rPr>
                        <a:t>Reject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35279">
                <a:tc>
                  <a:txBody>
                    <a:bodyPr/>
                    <a:lstStyle/>
                    <a:p>
                      <a:pPr marR="79375" algn="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700" b="1" dirty="0">
                          <a:latin typeface="Times New Roman"/>
                          <a:cs typeface="Times New Roman"/>
                        </a:rPr>
                        <a:t>2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764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700" b="1" dirty="0">
                          <a:latin typeface="Times New Roman"/>
                          <a:cs typeface="Times New Roman"/>
                        </a:rPr>
                        <a:t>0.8004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9375" algn="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700" b="1" dirty="0">
                          <a:latin typeface="Times New Roman"/>
                          <a:cs typeface="Times New Roman"/>
                        </a:rPr>
                        <a:t>0.6654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8740" algn="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700" b="1" dirty="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1700" b="1" spc="-9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b="1" dirty="0">
                          <a:latin typeface="Times New Roman"/>
                          <a:cs typeface="Times New Roman"/>
                        </a:rPr>
                        <a:t>&lt; </a:t>
                      </a:r>
                      <a:r>
                        <a:rPr lang="en-US" sz="1800" spc="-5" dirty="0" smtClean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lang="en-US" sz="1800" spc="-5" baseline="30000" dirty="0" smtClean="0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lang="el-GR" sz="1800" spc="-5" baseline="30000" dirty="0" smtClean="0">
                          <a:latin typeface="Times New Roman"/>
                          <a:cs typeface="Times New Roman"/>
                        </a:rPr>
                        <a:t>α</a:t>
                      </a:r>
                      <a:r>
                        <a:rPr lang="en-US" sz="1800" spc="-5" dirty="0" smtClean="0">
                          <a:latin typeface="Times New Roman"/>
                          <a:cs typeface="Times New Roman"/>
                        </a:rPr>
                        <a:t> </a:t>
                      </a:r>
                      <a:endParaRPr sz="1700" dirty="0">
                        <a:latin typeface="Times New Roman"/>
                        <a:cs typeface="Times New Roman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8740" algn="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700" b="1" spc="-5" dirty="0">
                          <a:latin typeface="Times New Roman"/>
                          <a:cs typeface="Times New Roman"/>
                        </a:rPr>
                        <a:t>Accept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8740" algn="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700" b="1" i="1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700" b="1" dirty="0">
                          <a:latin typeface="Times New Roman"/>
                          <a:cs typeface="Times New Roman"/>
                        </a:rPr>
                        <a:t>=2</a:t>
                      </a:r>
                      <a:endParaRPr sz="1700" dirty="0">
                        <a:latin typeface="Times New Roman"/>
                        <a:cs typeface="Times New Roman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31210" y="699022"/>
            <a:ext cx="3096289" cy="459095"/>
          </a:xfrm>
          <a:prstGeom prst="rect">
            <a:avLst/>
          </a:prstGeom>
        </p:spPr>
        <p:txBody>
          <a:bodyPr vert="horz" wrap="square" lIns="0" tIns="12695" rIns="0" bIns="0" rtlCol="0">
            <a:spAutoFit/>
          </a:bodyPr>
          <a:lstStyle/>
          <a:p>
            <a:pPr marL="12695">
              <a:spcBef>
                <a:spcPts val="100"/>
              </a:spcBef>
            </a:pPr>
            <a:r>
              <a:rPr spc="-5" dirty="0"/>
              <a:t>Preparation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31211" y="1363229"/>
            <a:ext cx="7752715" cy="1069511"/>
          </a:xfrm>
          <a:prstGeom prst="rect">
            <a:avLst/>
          </a:prstGeom>
        </p:spPr>
        <p:txBody>
          <a:bodyPr vert="horz" wrap="square" lIns="0" tIns="27928" rIns="0" bIns="0" rtlCol="0">
            <a:spAutoFit/>
          </a:bodyPr>
          <a:lstStyle/>
          <a:p>
            <a:pPr marL="355462" marR="5077" indent="-342768">
              <a:lnSpc>
                <a:spcPts val="2600"/>
              </a:lnSpc>
              <a:spcBef>
                <a:spcPts val="219"/>
              </a:spcBef>
              <a:buClr>
                <a:srgbClr val="003366"/>
              </a:buClr>
              <a:buSzPct val="118181"/>
              <a:buChar char="•"/>
              <a:tabLst>
                <a:tab pos="355462" algn="l"/>
              </a:tabLst>
            </a:pPr>
            <a:r>
              <a:rPr sz="2200" dirty="0">
                <a:latin typeface="Verdana"/>
                <a:cs typeface="Verdana"/>
              </a:rPr>
              <a:t>It</a:t>
            </a:r>
            <a:r>
              <a:rPr sz="2200" spc="-5" dirty="0">
                <a:latin typeface="Verdana"/>
                <a:cs typeface="Verdana"/>
              </a:rPr>
              <a:t> </a:t>
            </a:r>
            <a:r>
              <a:rPr sz="2200" dirty="0">
                <a:latin typeface="Verdana"/>
                <a:cs typeface="Verdana"/>
              </a:rPr>
              <a:t>is</a:t>
            </a:r>
            <a:r>
              <a:rPr sz="2200" spc="5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assumed</a:t>
            </a:r>
            <a:r>
              <a:rPr sz="2200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that</a:t>
            </a:r>
            <a:r>
              <a:rPr sz="2200" dirty="0">
                <a:latin typeface="Verdana"/>
                <a:cs typeface="Verdana"/>
              </a:rPr>
              <a:t> a </a:t>
            </a:r>
            <a:r>
              <a:rPr sz="2200" spc="-5" dirty="0">
                <a:latin typeface="Verdana"/>
                <a:cs typeface="Verdana"/>
              </a:rPr>
              <a:t>source</a:t>
            </a:r>
            <a:r>
              <a:rPr sz="2200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of</a:t>
            </a:r>
            <a:r>
              <a:rPr sz="2200" spc="5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uniform</a:t>
            </a:r>
            <a:r>
              <a:rPr sz="2200" spc="5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[0,1]</a:t>
            </a:r>
            <a:r>
              <a:rPr sz="2200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random </a:t>
            </a:r>
            <a:r>
              <a:rPr sz="2200" spc="-755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numbers </a:t>
            </a:r>
            <a:r>
              <a:rPr sz="2200" dirty="0">
                <a:latin typeface="Verdana"/>
                <a:cs typeface="Verdana"/>
              </a:rPr>
              <a:t>exists.</a:t>
            </a:r>
            <a:endParaRPr sz="2200">
              <a:latin typeface="Verdana"/>
              <a:cs typeface="Verdana"/>
            </a:endParaRPr>
          </a:p>
          <a:p>
            <a:pPr marL="549062" lvl="1" indent="-180904">
              <a:spcBef>
                <a:spcPts val="359"/>
              </a:spcBef>
              <a:buClr>
                <a:srgbClr val="003366"/>
              </a:buClr>
              <a:buChar char="•"/>
              <a:tabLst>
                <a:tab pos="549062" algn="l"/>
              </a:tabLst>
            </a:pPr>
            <a:r>
              <a:rPr sz="2100" spc="-5" dirty="0">
                <a:latin typeface="Verdana"/>
                <a:cs typeface="Verdana"/>
              </a:rPr>
              <a:t>Linear Congruential Method (LCM)</a:t>
            </a:r>
            <a:endParaRPr sz="21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36601" y="3028370"/>
            <a:ext cx="522605" cy="245574"/>
          </a:xfrm>
          <a:prstGeom prst="rect">
            <a:avLst/>
          </a:prstGeom>
        </p:spPr>
        <p:txBody>
          <a:bodyPr vert="horz" wrap="square" lIns="0" tIns="14599" rIns="0" bIns="0" rtlCol="0">
            <a:spAutoFit/>
          </a:bodyPr>
          <a:lstStyle/>
          <a:p>
            <a:pPr marL="12695">
              <a:spcBef>
                <a:spcPts val="114"/>
              </a:spcBef>
              <a:tabLst>
                <a:tab pos="415761" algn="l"/>
              </a:tabLst>
            </a:pPr>
            <a:r>
              <a:rPr sz="1500" spc="5" dirty="0">
                <a:latin typeface="Times New Roman"/>
                <a:cs typeface="Times New Roman"/>
              </a:rPr>
              <a:t>1	2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31212" y="2865386"/>
            <a:ext cx="5008880" cy="351373"/>
          </a:xfrm>
          <a:prstGeom prst="rect">
            <a:avLst/>
          </a:prstGeom>
        </p:spPr>
        <p:txBody>
          <a:bodyPr vert="horz" wrap="square" lIns="0" tIns="12695" rIns="0" bIns="0" rtlCol="0">
            <a:spAutoFit/>
          </a:bodyPr>
          <a:lstStyle/>
          <a:p>
            <a:pPr marL="355462" indent="-342768">
              <a:spcBef>
                <a:spcPts val="100"/>
              </a:spcBef>
              <a:buClr>
                <a:srgbClr val="003366"/>
              </a:buClr>
              <a:buSzPct val="118181"/>
              <a:buChar char="•"/>
              <a:tabLst>
                <a:tab pos="355462" algn="l"/>
              </a:tabLst>
            </a:pPr>
            <a:r>
              <a:rPr sz="2200" spc="-5" dirty="0">
                <a:latin typeface="Verdana"/>
                <a:cs typeface="Verdana"/>
              </a:rPr>
              <a:t>Random</a:t>
            </a:r>
            <a:r>
              <a:rPr sz="2200" spc="-10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numbers </a:t>
            </a:r>
            <a:r>
              <a:rPr sz="2200" i="1" dirty="0">
                <a:latin typeface="Times New Roman"/>
                <a:cs typeface="Times New Roman"/>
              </a:rPr>
              <a:t>R</a:t>
            </a:r>
            <a:r>
              <a:rPr sz="2200" dirty="0">
                <a:latin typeface="Times New Roman"/>
                <a:cs typeface="Times New Roman"/>
              </a:rPr>
              <a:t>,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i="1" dirty="0">
                <a:latin typeface="Times New Roman"/>
                <a:cs typeface="Times New Roman"/>
              </a:rPr>
              <a:t>R</a:t>
            </a:r>
            <a:r>
              <a:rPr sz="2200" i="1" spc="174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,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i="1" dirty="0">
                <a:latin typeface="Times New Roman"/>
                <a:cs typeface="Times New Roman"/>
              </a:rPr>
              <a:t>R</a:t>
            </a:r>
            <a:r>
              <a:rPr sz="2200" i="1" spc="174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,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…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Verdana"/>
                <a:cs typeface="Verdana"/>
              </a:rPr>
              <a:t>with</a:t>
            </a:r>
            <a:endParaRPr sz="22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86817" y="3252992"/>
            <a:ext cx="983590" cy="335984"/>
          </a:xfrm>
          <a:prstGeom prst="rect">
            <a:avLst/>
          </a:prstGeom>
        </p:spPr>
        <p:txBody>
          <a:bodyPr vert="horz" wrap="square" lIns="0" tIns="12695" rIns="0" bIns="0" rtlCol="0">
            <a:spAutoFit/>
          </a:bodyPr>
          <a:lstStyle/>
          <a:p>
            <a:pPr marL="193600" indent="-180904">
              <a:spcBef>
                <a:spcPts val="100"/>
              </a:spcBef>
              <a:buClr>
                <a:srgbClr val="003366"/>
              </a:buClr>
              <a:buChar char="•"/>
              <a:tabLst>
                <a:tab pos="193600" algn="l"/>
              </a:tabLst>
            </a:pPr>
            <a:r>
              <a:rPr sz="2100" spc="-5" dirty="0">
                <a:latin typeface="Verdana"/>
                <a:cs typeface="Verdana"/>
              </a:rPr>
              <a:t>PD</a:t>
            </a:r>
            <a:r>
              <a:rPr sz="2100" dirty="0">
                <a:latin typeface="Verdana"/>
                <a:cs typeface="Verdana"/>
              </a:rPr>
              <a:t>F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386813" y="4726191"/>
            <a:ext cx="983593" cy="335984"/>
          </a:xfrm>
          <a:prstGeom prst="rect">
            <a:avLst/>
          </a:prstGeom>
        </p:spPr>
        <p:txBody>
          <a:bodyPr vert="horz" wrap="square" lIns="0" tIns="12695" rIns="0" bIns="0" rtlCol="0">
            <a:spAutoFit/>
          </a:bodyPr>
          <a:lstStyle/>
          <a:p>
            <a:pPr marL="193600" indent="-180904">
              <a:spcBef>
                <a:spcPts val="100"/>
              </a:spcBef>
              <a:buClr>
                <a:srgbClr val="003366"/>
              </a:buClr>
              <a:buChar char="•"/>
              <a:tabLst>
                <a:tab pos="193600" algn="l"/>
              </a:tabLst>
            </a:pPr>
            <a:r>
              <a:rPr sz="2100" spc="-5" dirty="0">
                <a:latin typeface="Verdana"/>
                <a:cs typeface="Verdana"/>
              </a:rPr>
              <a:t>CD</a:t>
            </a:r>
            <a:r>
              <a:rPr sz="2100" dirty="0">
                <a:latin typeface="Verdana"/>
                <a:cs typeface="Verdana"/>
              </a:rPr>
              <a:t>F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097727" y="4147230"/>
            <a:ext cx="172720" cy="382795"/>
          </a:xfrm>
          <a:prstGeom prst="rect">
            <a:avLst/>
          </a:prstGeom>
        </p:spPr>
        <p:txBody>
          <a:bodyPr vert="horz" wrap="square" lIns="0" tIns="13329" rIns="0" bIns="0" rtlCol="0">
            <a:spAutoFit/>
          </a:bodyPr>
          <a:lstStyle/>
          <a:p>
            <a:pPr marL="12695">
              <a:spcBef>
                <a:spcPts val="105"/>
              </a:spcBef>
            </a:pPr>
            <a:r>
              <a:rPr sz="2400" spc="-5" dirty="0">
                <a:latin typeface="Symbol"/>
                <a:cs typeface="Symbol"/>
              </a:rPr>
              <a:t>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072331" y="3897942"/>
            <a:ext cx="368935" cy="382795"/>
          </a:xfrm>
          <a:prstGeom prst="rect">
            <a:avLst/>
          </a:prstGeom>
        </p:spPr>
        <p:txBody>
          <a:bodyPr vert="horz" wrap="square" lIns="0" tIns="13329" rIns="0" bIns="0" rtlCol="0">
            <a:spAutoFit/>
          </a:bodyPr>
          <a:lstStyle/>
          <a:p>
            <a:pPr marL="38085">
              <a:spcBef>
                <a:spcPts val="105"/>
              </a:spcBef>
            </a:pPr>
            <a:r>
              <a:rPr sz="2400" spc="-21" dirty="0">
                <a:latin typeface="Symbol"/>
                <a:cs typeface="Symbol"/>
              </a:rPr>
              <a:t></a:t>
            </a:r>
            <a:r>
              <a:rPr sz="3500" spc="-30" baseline="-33096" dirty="0">
                <a:latin typeface="Times New Roman"/>
                <a:cs typeface="Times New Roman"/>
              </a:rPr>
              <a:t>0</a:t>
            </a:r>
            <a:endParaRPr sz="3500" baseline="-33096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167259" y="3846999"/>
            <a:ext cx="1271270" cy="382795"/>
          </a:xfrm>
          <a:prstGeom prst="rect">
            <a:avLst/>
          </a:prstGeom>
        </p:spPr>
        <p:txBody>
          <a:bodyPr vert="horz" wrap="square" lIns="0" tIns="13329" rIns="0" bIns="0" rtlCol="0">
            <a:spAutoFit/>
          </a:bodyPr>
          <a:lstStyle/>
          <a:p>
            <a:pPr marL="38085">
              <a:spcBef>
                <a:spcPts val="105"/>
              </a:spcBef>
              <a:tabLst>
                <a:tab pos="286909" algn="l"/>
              </a:tabLst>
            </a:pPr>
            <a:r>
              <a:rPr sz="2400" i="1" spc="-5" dirty="0">
                <a:latin typeface="Times New Roman"/>
                <a:cs typeface="Times New Roman"/>
              </a:rPr>
              <a:t>f	</a:t>
            </a:r>
            <a:r>
              <a:rPr sz="2400" spc="65" dirty="0">
                <a:latin typeface="Times New Roman"/>
                <a:cs typeface="Times New Roman"/>
              </a:rPr>
              <a:t>(</a:t>
            </a:r>
            <a:r>
              <a:rPr sz="2400" i="1" spc="65" dirty="0">
                <a:latin typeface="Times New Roman"/>
                <a:cs typeface="Times New Roman"/>
              </a:rPr>
              <a:t>x</a:t>
            </a:r>
            <a:r>
              <a:rPr sz="2400" spc="65" dirty="0">
                <a:latin typeface="Times New Roman"/>
                <a:cs typeface="Times New Roman"/>
              </a:rPr>
              <a:t>)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Symbol"/>
                <a:cs typeface="Symbol"/>
              </a:rPr>
              <a:t>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3500" spc="-44" baseline="36643" dirty="0">
                <a:latin typeface="Symbol"/>
                <a:cs typeface="Symbol"/>
              </a:rPr>
              <a:t></a:t>
            </a:r>
            <a:r>
              <a:rPr sz="3500" spc="-44" baseline="41371" dirty="0">
                <a:latin typeface="Times New Roman"/>
                <a:cs typeface="Times New Roman"/>
              </a:rPr>
              <a:t>1</a:t>
            </a:r>
            <a:endParaRPr sz="3500" baseline="41371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661220" y="3538040"/>
            <a:ext cx="1837880" cy="935510"/>
          </a:xfrm>
          <a:prstGeom prst="rect">
            <a:avLst/>
          </a:prstGeom>
        </p:spPr>
        <p:txBody>
          <a:bodyPr vert="horz" wrap="square" lIns="0" tIns="12061" rIns="0" bIns="0" rtlCol="0">
            <a:spAutoFit/>
          </a:bodyPr>
          <a:lstStyle/>
          <a:p>
            <a:pPr marL="12695" marR="5077" indent="88233">
              <a:lnSpc>
                <a:spcPct val="125200"/>
              </a:lnSpc>
              <a:spcBef>
                <a:spcPts val="95"/>
              </a:spcBef>
            </a:pPr>
            <a:r>
              <a:rPr sz="2400" spc="-5" dirty="0">
                <a:latin typeface="Times New Roman"/>
                <a:cs typeface="Times New Roman"/>
              </a:rPr>
              <a:t>0</a:t>
            </a:r>
            <a:r>
              <a:rPr sz="2400" spc="-13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Symbol"/>
                <a:cs typeface="Symbol"/>
              </a:rPr>
              <a:t></a:t>
            </a:r>
            <a:r>
              <a:rPr sz="2400" spc="50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Times New Roman"/>
                <a:cs typeface="Times New Roman"/>
              </a:rPr>
              <a:t>x</a:t>
            </a:r>
            <a:r>
              <a:rPr sz="2400" i="1" spc="-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Symbol"/>
                <a:cs typeface="Symbol"/>
              </a:rPr>
              <a:t></a:t>
            </a:r>
            <a:r>
              <a:rPr sz="2400" spc="-3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1  </a:t>
            </a:r>
            <a:r>
              <a:rPr sz="2400" spc="-65" dirty="0">
                <a:latin typeface="Times New Roman"/>
                <a:cs typeface="Times New Roman"/>
              </a:rPr>
              <a:t>o</a:t>
            </a:r>
            <a:r>
              <a:rPr sz="2400" spc="30" dirty="0">
                <a:latin typeface="Times New Roman"/>
                <a:cs typeface="Times New Roman"/>
              </a:rPr>
              <a:t>t</a:t>
            </a:r>
            <a:r>
              <a:rPr sz="2400" spc="-70" dirty="0">
                <a:latin typeface="Times New Roman"/>
                <a:cs typeface="Times New Roman"/>
              </a:rPr>
              <a:t>h</a:t>
            </a:r>
            <a:r>
              <a:rPr sz="2400" spc="65" dirty="0">
                <a:latin typeface="Times New Roman"/>
                <a:cs typeface="Times New Roman"/>
              </a:rPr>
              <a:t>e</a:t>
            </a:r>
            <a:r>
              <a:rPr sz="2400" spc="-95" dirty="0">
                <a:latin typeface="Times New Roman"/>
                <a:cs typeface="Times New Roman"/>
              </a:rPr>
              <a:t>r</a:t>
            </a:r>
            <a:r>
              <a:rPr sz="2400" spc="-30" dirty="0">
                <a:latin typeface="Times New Roman"/>
                <a:cs typeface="Times New Roman"/>
              </a:rPr>
              <a:t>w</a:t>
            </a:r>
            <a:r>
              <a:rPr sz="2400" spc="35" dirty="0">
                <a:latin typeface="Times New Roman"/>
                <a:cs typeface="Times New Roman"/>
              </a:rPr>
              <a:t>i</a:t>
            </a:r>
            <a:r>
              <a:rPr sz="2400" spc="-86" dirty="0">
                <a:latin typeface="Times New Roman"/>
                <a:cs typeface="Times New Roman"/>
              </a:rPr>
              <a:t>s</a:t>
            </a:r>
            <a:r>
              <a:rPr sz="2400" spc="-5" dirty="0">
                <a:latin typeface="Times New Roman"/>
                <a:cs typeface="Times New Roman"/>
              </a:rPr>
              <a:t>e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297860" y="4045917"/>
            <a:ext cx="132081" cy="231468"/>
          </a:xfrm>
          <a:prstGeom prst="rect">
            <a:avLst/>
          </a:prstGeom>
        </p:spPr>
        <p:txBody>
          <a:bodyPr vert="horz" wrap="square" lIns="0" tIns="15869" rIns="0" bIns="0" rtlCol="0">
            <a:spAutoFit/>
          </a:bodyPr>
          <a:lstStyle/>
          <a:p>
            <a:pPr marL="12695">
              <a:spcBef>
                <a:spcPts val="125"/>
              </a:spcBef>
            </a:pPr>
            <a:r>
              <a:rPr sz="1400" i="1" spc="10" dirty="0">
                <a:latin typeface="Times New Roman"/>
                <a:cs typeface="Times New Roman"/>
              </a:rPr>
              <a:t>R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081573" y="5977995"/>
            <a:ext cx="169545" cy="370607"/>
          </a:xfrm>
          <a:prstGeom prst="rect">
            <a:avLst/>
          </a:prstGeom>
        </p:spPr>
        <p:txBody>
          <a:bodyPr vert="horz" wrap="square" lIns="0" tIns="16503" rIns="0" bIns="0" rtlCol="0">
            <a:spAutoFit/>
          </a:bodyPr>
          <a:lstStyle/>
          <a:p>
            <a:pPr marL="12695">
              <a:spcBef>
                <a:spcPts val="130"/>
              </a:spcBef>
            </a:pPr>
            <a:r>
              <a:rPr sz="2300" spc="15" dirty="0">
                <a:latin typeface="Symbol"/>
                <a:cs typeface="Symbol"/>
              </a:rPr>
              <a:t></a:t>
            </a:r>
            <a:endParaRPr sz="2300">
              <a:latin typeface="Symbol"/>
              <a:cs typeface="Symbo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081573" y="5514597"/>
            <a:ext cx="169545" cy="370607"/>
          </a:xfrm>
          <a:prstGeom prst="rect">
            <a:avLst/>
          </a:prstGeom>
        </p:spPr>
        <p:txBody>
          <a:bodyPr vert="horz" wrap="square" lIns="0" tIns="16503" rIns="0" bIns="0" rtlCol="0">
            <a:spAutoFit/>
          </a:bodyPr>
          <a:lstStyle/>
          <a:p>
            <a:pPr marL="12695">
              <a:spcBef>
                <a:spcPts val="130"/>
              </a:spcBef>
            </a:pPr>
            <a:r>
              <a:rPr sz="2300" spc="15" dirty="0">
                <a:latin typeface="Symbol"/>
                <a:cs typeface="Symbol"/>
              </a:rPr>
              <a:t></a:t>
            </a:r>
            <a:endParaRPr sz="2300">
              <a:latin typeface="Symbol"/>
              <a:cs typeface="Symbo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056167" y="5792516"/>
            <a:ext cx="334010" cy="370607"/>
          </a:xfrm>
          <a:prstGeom prst="rect">
            <a:avLst/>
          </a:prstGeom>
        </p:spPr>
        <p:txBody>
          <a:bodyPr vert="horz" wrap="square" lIns="0" tIns="16503" rIns="0" bIns="0" rtlCol="0">
            <a:spAutoFit/>
          </a:bodyPr>
          <a:lstStyle/>
          <a:p>
            <a:pPr marL="38085">
              <a:spcBef>
                <a:spcPts val="130"/>
              </a:spcBef>
            </a:pPr>
            <a:r>
              <a:rPr sz="2300" spc="-325" dirty="0">
                <a:latin typeface="Symbol"/>
                <a:cs typeface="Symbol"/>
              </a:rPr>
              <a:t></a:t>
            </a:r>
            <a:r>
              <a:rPr sz="3400" spc="-487" baseline="-20987" dirty="0">
                <a:latin typeface="Times New Roman"/>
                <a:cs typeface="Times New Roman"/>
              </a:rPr>
              <a:t>1</a:t>
            </a:r>
            <a:endParaRPr sz="3400" baseline="-20987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081569" y="4941891"/>
            <a:ext cx="2569933" cy="1346481"/>
          </a:xfrm>
          <a:prstGeom prst="rect">
            <a:avLst/>
          </a:prstGeom>
        </p:spPr>
        <p:txBody>
          <a:bodyPr vert="horz" wrap="square" lIns="0" tIns="104099" rIns="0" bIns="0" rtlCol="0">
            <a:spAutoFit/>
          </a:bodyPr>
          <a:lstStyle/>
          <a:p>
            <a:pPr marL="12695">
              <a:spcBef>
                <a:spcPts val="819"/>
              </a:spcBef>
              <a:tabLst>
                <a:tab pos="585877" algn="l"/>
              </a:tabLst>
            </a:pPr>
            <a:r>
              <a:rPr sz="3400" spc="-7" baseline="-3703" dirty="0">
                <a:latin typeface="Symbol"/>
                <a:cs typeface="Symbol"/>
              </a:rPr>
              <a:t></a:t>
            </a:r>
            <a:r>
              <a:rPr sz="2300" spc="-5" dirty="0">
                <a:latin typeface="Times New Roman"/>
                <a:cs typeface="Times New Roman"/>
              </a:rPr>
              <a:t>0	</a:t>
            </a:r>
            <a:r>
              <a:rPr sz="2300" i="1" spc="15" dirty="0">
                <a:latin typeface="Times New Roman"/>
                <a:cs typeface="Times New Roman"/>
              </a:rPr>
              <a:t>x</a:t>
            </a:r>
            <a:r>
              <a:rPr sz="2300" i="1" spc="-95" dirty="0">
                <a:latin typeface="Times New Roman"/>
                <a:cs typeface="Times New Roman"/>
              </a:rPr>
              <a:t> </a:t>
            </a:r>
            <a:r>
              <a:rPr sz="2300" spc="21" dirty="0">
                <a:latin typeface="Symbol"/>
                <a:cs typeface="Symbol"/>
              </a:rPr>
              <a:t></a:t>
            </a:r>
            <a:r>
              <a:rPr sz="2300" spc="-120" dirty="0">
                <a:latin typeface="Times New Roman"/>
                <a:cs typeface="Times New Roman"/>
              </a:rPr>
              <a:t> </a:t>
            </a:r>
            <a:r>
              <a:rPr sz="2300" spc="15" dirty="0">
                <a:latin typeface="Times New Roman"/>
                <a:cs typeface="Times New Roman"/>
              </a:rPr>
              <a:t>0</a:t>
            </a:r>
            <a:endParaRPr sz="2300" dirty="0">
              <a:latin typeface="Times New Roman"/>
              <a:cs typeface="Times New Roman"/>
            </a:endParaRPr>
          </a:p>
          <a:p>
            <a:pPr marL="568103">
              <a:spcBef>
                <a:spcPts val="725"/>
              </a:spcBef>
            </a:pPr>
            <a:r>
              <a:rPr sz="2300" spc="15" dirty="0">
                <a:latin typeface="Times New Roman"/>
                <a:cs typeface="Times New Roman"/>
              </a:rPr>
              <a:t>0</a:t>
            </a:r>
            <a:r>
              <a:rPr sz="2300" spc="-125" dirty="0">
                <a:latin typeface="Times New Roman"/>
                <a:cs typeface="Times New Roman"/>
              </a:rPr>
              <a:t> </a:t>
            </a:r>
            <a:r>
              <a:rPr sz="2300" spc="21" dirty="0">
                <a:latin typeface="Symbol"/>
                <a:cs typeface="Symbol"/>
              </a:rPr>
              <a:t></a:t>
            </a:r>
            <a:r>
              <a:rPr sz="2300" spc="50" dirty="0">
                <a:latin typeface="Times New Roman"/>
                <a:cs typeface="Times New Roman"/>
              </a:rPr>
              <a:t> </a:t>
            </a:r>
            <a:r>
              <a:rPr sz="2300" i="1" spc="15" dirty="0">
                <a:latin typeface="Times New Roman"/>
                <a:cs typeface="Times New Roman"/>
              </a:rPr>
              <a:t>x</a:t>
            </a:r>
            <a:r>
              <a:rPr sz="2300" i="1" spc="-65" dirty="0">
                <a:latin typeface="Times New Roman"/>
                <a:cs typeface="Times New Roman"/>
              </a:rPr>
              <a:t> </a:t>
            </a:r>
            <a:r>
              <a:rPr sz="2300" spc="21" dirty="0">
                <a:latin typeface="Symbol"/>
                <a:cs typeface="Symbol"/>
              </a:rPr>
              <a:t></a:t>
            </a:r>
            <a:r>
              <a:rPr sz="2300" spc="-304" dirty="0">
                <a:latin typeface="Times New Roman"/>
                <a:cs typeface="Times New Roman"/>
              </a:rPr>
              <a:t> </a:t>
            </a:r>
            <a:r>
              <a:rPr sz="2300" spc="15" dirty="0">
                <a:latin typeface="Times New Roman"/>
                <a:cs typeface="Times New Roman"/>
              </a:rPr>
              <a:t>1</a:t>
            </a:r>
            <a:endParaRPr sz="2300" dirty="0">
              <a:latin typeface="Times New Roman"/>
              <a:cs typeface="Times New Roman"/>
            </a:endParaRPr>
          </a:p>
          <a:p>
            <a:pPr marL="585877">
              <a:spcBef>
                <a:spcPts val="725"/>
              </a:spcBef>
            </a:pPr>
            <a:r>
              <a:rPr sz="2300" i="1" spc="15" dirty="0">
                <a:latin typeface="Times New Roman"/>
                <a:cs typeface="Times New Roman"/>
              </a:rPr>
              <a:t>x</a:t>
            </a:r>
            <a:r>
              <a:rPr sz="2300" i="1" spc="-30" dirty="0">
                <a:latin typeface="Times New Roman"/>
                <a:cs typeface="Times New Roman"/>
              </a:rPr>
              <a:t> </a:t>
            </a:r>
            <a:r>
              <a:rPr sz="2300" spc="21" dirty="0">
                <a:latin typeface="Symbol"/>
                <a:cs typeface="Symbol"/>
              </a:rPr>
              <a:t></a:t>
            </a:r>
            <a:r>
              <a:rPr sz="2300" spc="-304" dirty="0">
                <a:latin typeface="Times New Roman"/>
                <a:cs typeface="Times New Roman"/>
              </a:rPr>
              <a:t> </a:t>
            </a:r>
            <a:r>
              <a:rPr sz="2300" spc="15" dirty="0">
                <a:latin typeface="Times New Roman"/>
                <a:cs typeface="Times New Roman"/>
              </a:rPr>
              <a:t>1</a:t>
            </a:r>
            <a:endParaRPr sz="2300" dirty="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118903" y="5464550"/>
            <a:ext cx="1299845" cy="370607"/>
          </a:xfrm>
          <a:prstGeom prst="rect">
            <a:avLst/>
          </a:prstGeom>
        </p:spPr>
        <p:txBody>
          <a:bodyPr vert="horz" wrap="square" lIns="0" tIns="16503" rIns="0" bIns="0" rtlCol="0">
            <a:spAutoFit/>
          </a:bodyPr>
          <a:lstStyle/>
          <a:p>
            <a:pPr marL="38085">
              <a:spcBef>
                <a:spcPts val="130"/>
              </a:spcBef>
            </a:pPr>
            <a:r>
              <a:rPr sz="2300" i="1" spc="21" dirty="0">
                <a:latin typeface="Times New Roman"/>
                <a:cs typeface="Times New Roman"/>
              </a:rPr>
              <a:t>F</a:t>
            </a:r>
            <a:r>
              <a:rPr sz="2300" i="1" spc="369" dirty="0">
                <a:latin typeface="Times New Roman"/>
                <a:cs typeface="Times New Roman"/>
              </a:rPr>
              <a:t> </a:t>
            </a:r>
            <a:r>
              <a:rPr sz="2300" spc="75" dirty="0">
                <a:latin typeface="Times New Roman"/>
                <a:cs typeface="Times New Roman"/>
              </a:rPr>
              <a:t>(</a:t>
            </a:r>
            <a:r>
              <a:rPr sz="2300" i="1" spc="75" dirty="0">
                <a:latin typeface="Times New Roman"/>
                <a:cs typeface="Times New Roman"/>
              </a:rPr>
              <a:t>x</a:t>
            </a:r>
            <a:r>
              <a:rPr sz="2300" spc="75" dirty="0">
                <a:latin typeface="Times New Roman"/>
                <a:cs typeface="Times New Roman"/>
              </a:rPr>
              <a:t>)</a:t>
            </a:r>
            <a:r>
              <a:rPr sz="2300" spc="-75" dirty="0">
                <a:latin typeface="Times New Roman"/>
                <a:cs typeface="Times New Roman"/>
              </a:rPr>
              <a:t> </a:t>
            </a:r>
            <a:r>
              <a:rPr sz="2300" spc="21" dirty="0">
                <a:latin typeface="Symbol"/>
                <a:cs typeface="Symbol"/>
              </a:rPr>
              <a:t></a:t>
            </a:r>
            <a:r>
              <a:rPr sz="2300" spc="-80" dirty="0">
                <a:latin typeface="Times New Roman"/>
                <a:cs typeface="Times New Roman"/>
              </a:rPr>
              <a:t> </a:t>
            </a:r>
            <a:r>
              <a:rPr sz="3400" spc="-217" baseline="32098" dirty="0">
                <a:latin typeface="Symbol"/>
                <a:cs typeface="Symbol"/>
              </a:rPr>
              <a:t></a:t>
            </a:r>
            <a:r>
              <a:rPr sz="2300" i="1" spc="-145" dirty="0">
                <a:latin typeface="Times New Roman"/>
                <a:cs typeface="Times New Roman"/>
              </a:rPr>
              <a:t>x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305636" y="5657683"/>
            <a:ext cx="129539" cy="216719"/>
          </a:xfrm>
          <a:prstGeom prst="rect">
            <a:avLst/>
          </a:prstGeom>
        </p:spPr>
        <p:txBody>
          <a:bodyPr vert="horz" wrap="square" lIns="0" tIns="16503" rIns="0" bIns="0" rtlCol="0">
            <a:spAutoFit/>
          </a:bodyPr>
          <a:lstStyle/>
          <a:p>
            <a:pPr marL="12695">
              <a:spcBef>
                <a:spcPts val="130"/>
              </a:spcBef>
            </a:pPr>
            <a:r>
              <a:rPr sz="1300" i="1" spc="21" dirty="0">
                <a:latin typeface="Times New Roman"/>
                <a:cs typeface="Times New Roman"/>
              </a:rPr>
              <a:t>R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591757" y="4472734"/>
            <a:ext cx="127000" cy="259043"/>
          </a:xfrm>
          <a:prstGeom prst="rect">
            <a:avLst/>
          </a:prstGeom>
        </p:spPr>
        <p:txBody>
          <a:bodyPr vert="horz" wrap="square" lIns="0" tIns="12695" rIns="0" bIns="0" rtlCol="0">
            <a:spAutoFit/>
          </a:bodyPr>
          <a:lstStyle/>
          <a:p>
            <a:pPr marL="12695">
              <a:spcBef>
                <a:spcPts val="100"/>
              </a:spcBef>
            </a:pPr>
            <a:r>
              <a:rPr sz="1600" dirty="0"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6642925" y="3063759"/>
            <a:ext cx="2784475" cy="1442720"/>
            <a:chOff x="6642925" y="3063755"/>
            <a:chExt cx="2784475" cy="1442720"/>
          </a:xfrm>
        </p:grpSpPr>
        <p:sp>
          <p:nvSpPr>
            <p:cNvPr id="21" name="object 21"/>
            <p:cNvSpPr/>
            <p:nvPr/>
          </p:nvSpPr>
          <p:spPr>
            <a:xfrm>
              <a:off x="6655625" y="4445483"/>
              <a:ext cx="2747010" cy="1905"/>
            </a:xfrm>
            <a:custGeom>
              <a:avLst/>
              <a:gdLst/>
              <a:ahLst/>
              <a:cxnLst/>
              <a:rect l="l" t="t" r="r" b="b"/>
              <a:pathLst>
                <a:path w="2747009" h="1904">
                  <a:moveTo>
                    <a:pt x="0" y="0"/>
                  </a:moveTo>
                  <a:lnTo>
                    <a:pt x="2746570" y="1573"/>
                  </a:lnTo>
                </a:path>
              </a:pathLst>
            </a:custGeom>
            <a:ln w="25399">
              <a:solidFill>
                <a:srgbClr val="00447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311465" y="4388059"/>
              <a:ext cx="115934" cy="117908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7516957" y="3088960"/>
              <a:ext cx="15240" cy="1358265"/>
            </a:xfrm>
            <a:custGeom>
              <a:avLst/>
              <a:gdLst/>
              <a:ahLst/>
              <a:cxnLst/>
              <a:rect l="l" t="t" r="r" b="b"/>
              <a:pathLst>
                <a:path w="15240" h="1358264">
                  <a:moveTo>
                    <a:pt x="14671" y="1358112"/>
                  </a:moveTo>
                  <a:lnTo>
                    <a:pt x="0" y="0"/>
                  </a:lnTo>
                </a:path>
              </a:pathLst>
            </a:custGeom>
            <a:ln w="25399">
              <a:solidFill>
                <a:srgbClr val="00447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458826" y="3063755"/>
              <a:ext cx="117901" cy="116386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7540610" y="3706697"/>
              <a:ext cx="1071880" cy="1905"/>
            </a:xfrm>
            <a:custGeom>
              <a:avLst/>
              <a:gdLst/>
              <a:ahLst/>
              <a:cxnLst/>
              <a:rect l="l" t="t" r="r" b="b"/>
              <a:pathLst>
                <a:path w="1071879" h="1904">
                  <a:moveTo>
                    <a:pt x="0" y="0"/>
                  </a:moveTo>
                  <a:lnTo>
                    <a:pt x="1071569" y="1587"/>
                  </a:lnTo>
                </a:path>
              </a:pathLst>
            </a:custGeom>
            <a:ln w="25399">
              <a:solidFill>
                <a:srgbClr val="CE1C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8631229" y="3706695"/>
              <a:ext cx="1270" cy="733425"/>
            </a:xfrm>
            <a:custGeom>
              <a:avLst/>
              <a:gdLst/>
              <a:ahLst/>
              <a:cxnLst/>
              <a:rect l="l" t="t" r="r" b="b"/>
              <a:pathLst>
                <a:path w="1270" h="733425">
                  <a:moveTo>
                    <a:pt x="0" y="0"/>
                  </a:moveTo>
                  <a:lnTo>
                    <a:pt x="752" y="733015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988156" y="4421077"/>
              <a:ext cx="540385" cy="1905"/>
            </a:xfrm>
            <a:custGeom>
              <a:avLst/>
              <a:gdLst/>
              <a:ahLst/>
              <a:cxnLst/>
              <a:rect l="l" t="t" r="r" b="b"/>
              <a:pathLst>
                <a:path w="540384" h="1904">
                  <a:moveTo>
                    <a:pt x="0" y="0"/>
                  </a:moveTo>
                  <a:lnTo>
                    <a:pt x="539999" y="1588"/>
                  </a:lnTo>
                </a:path>
              </a:pathLst>
            </a:custGeom>
            <a:ln w="25399">
              <a:solidFill>
                <a:srgbClr val="CE1C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8631230" y="4421077"/>
              <a:ext cx="540385" cy="1905"/>
            </a:xfrm>
            <a:custGeom>
              <a:avLst/>
              <a:gdLst/>
              <a:ahLst/>
              <a:cxnLst/>
              <a:rect l="l" t="t" r="r" b="b"/>
              <a:pathLst>
                <a:path w="540384" h="1904">
                  <a:moveTo>
                    <a:pt x="0" y="0"/>
                  </a:moveTo>
                  <a:lnTo>
                    <a:pt x="539999" y="1588"/>
                  </a:lnTo>
                </a:path>
              </a:pathLst>
            </a:custGeom>
            <a:ln w="25399">
              <a:solidFill>
                <a:srgbClr val="CE1C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7323312" y="4449461"/>
            <a:ext cx="375285" cy="553995"/>
          </a:xfrm>
          <a:prstGeom prst="rect">
            <a:avLst/>
          </a:prstGeom>
        </p:spPr>
        <p:txBody>
          <a:bodyPr vert="horz" wrap="square" lIns="0" tIns="35546" rIns="0" bIns="0" rtlCol="0">
            <a:spAutoFit/>
          </a:bodyPr>
          <a:lstStyle/>
          <a:p>
            <a:pPr marR="65380" algn="r">
              <a:spcBef>
                <a:spcPts val="281"/>
              </a:spcBef>
            </a:pPr>
            <a:r>
              <a:rPr sz="1600" dirty="0">
                <a:latin typeface="Times New Roman"/>
                <a:cs typeface="Times New Roman"/>
              </a:rPr>
              <a:t>0</a:t>
            </a:r>
            <a:endParaRPr sz="1600">
              <a:latin typeface="Times New Roman"/>
              <a:cs typeface="Times New Roman"/>
            </a:endParaRPr>
          </a:p>
          <a:p>
            <a:pPr marR="5077" algn="r">
              <a:spcBef>
                <a:spcPts val="185"/>
              </a:spcBef>
            </a:pPr>
            <a:r>
              <a:rPr sz="1600" i="1" dirty="0">
                <a:latin typeface="Times New Roman"/>
                <a:cs typeface="Times New Roman"/>
              </a:rPr>
              <a:t>F</a:t>
            </a:r>
            <a:r>
              <a:rPr sz="1600" dirty="0">
                <a:latin typeface="Times New Roman"/>
                <a:cs typeface="Times New Roman"/>
              </a:rPr>
              <a:t>(</a:t>
            </a:r>
            <a:r>
              <a:rPr sz="1600" i="1" dirty="0">
                <a:latin typeface="Times New Roman"/>
                <a:cs typeface="Times New Roman"/>
              </a:rPr>
              <a:t>x</a:t>
            </a:r>
            <a:r>
              <a:rPr sz="1600" dirty="0">
                <a:latin typeface="Times New Roman"/>
                <a:cs typeface="Times New Roman"/>
              </a:rPr>
              <a:t>)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381110" y="2739585"/>
            <a:ext cx="307976" cy="259043"/>
          </a:xfrm>
          <a:prstGeom prst="rect">
            <a:avLst/>
          </a:prstGeom>
        </p:spPr>
        <p:txBody>
          <a:bodyPr vert="horz" wrap="square" lIns="0" tIns="12695" rIns="0" bIns="0" rtlCol="0">
            <a:spAutoFit/>
          </a:bodyPr>
          <a:lstStyle/>
          <a:p>
            <a:pPr marL="12695">
              <a:spcBef>
                <a:spcPts val="100"/>
              </a:spcBef>
            </a:pPr>
            <a:r>
              <a:rPr sz="1600" i="1" dirty="0">
                <a:latin typeface="Times New Roman"/>
                <a:cs typeface="Times New Roman"/>
              </a:rPr>
              <a:t>f</a:t>
            </a:r>
            <a:r>
              <a:rPr sz="1600" dirty="0">
                <a:latin typeface="Times New Roman"/>
                <a:cs typeface="Times New Roman"/>
              </a:rPr>
              <a:t>(</a:t>
            </a:r>
            <a:r>
              <a:rPr sz="1600" i="1" dirty="0">
                <a:latin typeface="Times New Roman"/>
                <a:cs typeface="Times New Roman"/>
              </a:rPr>
              <a:t>x</a:t>
            </a:r>
            <a:r>
              <a:rPr sz="1600" dirty="0">
                <a:latin typeface="Times New Roman"/>
                <a:cs typeface="Times New Roman"/>
              </a:rPr>
              <a:t>)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9434065" y="4311221"/>
            <a:ext cx="116205" cy="259043"/>
          </a:xfrm>
          <a:prstGeom prst="rect">
            <a:avLst/>
          </a:prstGeom>
        </p:spPr>
        <p:txBody>
          <a:bodyPr vert="horz" wrap="square" lIns="0" tIns="12695" rIns="0" bIns="0" rtlCol="0">
            <a:spAutoFit/>
          </a:bodyPr>
          <a:lstStyle/>
          <a:p>
            <a:pPr marL="12695">
              <a:spcBef>
                <a:spcPts val="100"/>
              </a:spcBef>
            </a:pPr>
            <a:r>
              <a:rPr sz="1600" i="1" dirty="0">
                <a:latin typeface="Times New Roman"/>
                <a:cs typeface="Times New Roman"/>
              </a:rPr>
              <a:t>x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7510657" y="6472997"/>
            <a:ext cx="127000" cy="259043"/>
          </a:xfrm>
          <a:prstGeom prst="rect">
            <a:avLst/>
          </a:prstGeom>
        </p:spPr>
        <p:txBody>
          <a:bodyPr vert="horz" wrap="square" lIns="0" tIns="12695" rIns="0" bIns="0" rtlCol="0">
            <a:spAutoFit/>
          </a:bodyPr>
          <a:lstStyle/>
          <a:p>
            <a:pPr marL="12695">
              <a:spcBef>
                <a:spcPts val="100"/>
              </a:spcBef>
            </a:pPr>
            <a:r>
              <a:rPr sz="1600" dirty="0">
                <a:latin typeface="Times New Roman"/>
                <a:cs typeface="Times New Roman"/>
              </a:rPr>
              <a:t>0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8591757" y="6472997"/>
            <a:ext cx="127000" cy="259043"/>
          </a:xfrm>
          <a:prstGeom prst="rect">
            <a:avLst/>
          </a:prstGeom>
        </p:spPr>
        <p:txBody>
          <a:bodyPr vert="horz" wrap="square" lIns="0" tIns="12695" rIns="0" bIns="0" rtlCol="0">
            <a:spAutoFit/>
          </a:bodyPr>
          <a:lstStyle/>
          <a:p>
            <a:pPr marL="12695">
              <a:spcBef>
                <a:spcPts val="100"/>
              </a:spcBef>
            </a:pPr>
            <a:r>
              <a:rPr sz="1600" dirty="0"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6642925" y="5064020"/>
            <a:ext cx="2784475" cy="1442720"/>
            <a:chOff x="6642925" y="5064019"/>
            <a:chExt cx="2784475" cy="1442720"/>
          </a:xfrm>
        </p:grpSpPr>
        <p:sp>
          <p:nvSpPr>
            <p:cNvPr id="35" name="object 35"/>
            <p:cNvSpPr/>
            <p:nvPr/>
          </p:nvSpPr>
          <p:spPr>
            <a:xfrm>
              <a:off x="6655625" y="6445747"/>
              <a:ext cx="2747010" cy="1905"/>
            </a:xfrm>
            <a:custGeom>
              <a:avLst/>
              <a:gdLst/>
              <a:ahLst/>
              <a:cxnLst/>
              <a:rect l="l" t="t" r="r" b="b"/>
              <a:pathLst>
                <a:path w="2747009" h="1904">
                  <a:moveTo>
                    <a:pt x="0" y="0"/>
                  </a:moveTo>
                  <a:lnTo>
                    <a:pt x="2746570" y="1573"/>
                  </a:lnTo>
                </a:path>
              </a:pathLst>
            </a:custGeom>
            <a:ln w="25399">
              <a:solidFill>
                <a:srgbClr val="00447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" name="object 3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311465" y="6388323"/>
              <a:ext cx="115934" cy="117908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7516957" y="5089222"/>
              <a:ext cx="15240" cy="1358265"/>
            </a:xfrm>
            <a:custGeom>
              <a:avLst/>
              <a:gdLst/>
              <a:ahLst/>
              <a:cxnLst/>
              <a:rect l="l" t="t" r="r" b="b"/>
              <a:pathLst>
                <a:path w="15240" h="1358264">
                  <a:moveTo>
                    <a:pt x="14671" y="1358113"/>
                  </a:moveTo>
                  <a:lnTo>
                    <a:pt x="0" y="0"/>
                  </a:lnTo>
                </a:path>
              </a:pathLst>
            </a:custGeom>
            <a:ln w="25399">
              <a:solidFill>
                <a:srgbClr val="00447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8" name="object 3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458826" y="5064019"/>
              <a:ext cx="117901" cy="116385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7515230" y="5699023"/>
              <a:ext cx="1116330" cy="731520"/>
            </a:xfrm>
            <a:custGeom>
              <a:avLst/>
              <a:gdLst/>
              <a:ahLst/>
              <a:cxnLst/>
              <a:rect l="l" t="t" r="r" b="b"/>
              <a:pathLst>
                <a:path w="1116329" h="731520">
                  <a:moveTo>
                    <a:pt x="0" y="731427"/>
                  </a:moveTo>
                  <a:lnTo>
                    <a:pt x="1115999" y="0"/>
                  </a:lnTo>
                </a:path>
              </a:pathLst>
            </a:custGeom>
            <a:ln w="25399">
              <a:solidFill>
                <a:srgbClr val="CE1C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8631229" y="5706959"/>
              <a:ext cx="1270" cy="733425"/>
            </a:xfrm>
            <a:custGeom>
              <a:avLst/>
              <a:gdLst/>
              <a:ahLst/>
              <a:cxnLst/>
              <a:rect l="l" t="t" r="r" b="b"/>
              <a:pathLst>
                <a:path w="1270" h="733425">
                  <a:moveTo>
                    <a:pt x="0" y="0"/>
                  </a:moveTo>
                  <a:lnTo>
                    <a:pt x="752" y="733015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988156" y="6421340"/>
              <a:ext cx="540385" cy="1905"/>
            </a:xfrm>
            <a:custGeom>
              <a:avLst/>
              <a:gdLst/>
              <a:ahLst/>
              <a:cxnLst/>
              <a:rect l="l" t="t" r="r" b="b"/>
              <a:pathLst>
                <a:path w="540384" h="1904">
                  <a:moveTo>
                    <a:pt x="0" y="0"/>
                  </a:moveTo>
                  <a:lnTo>
                    <a:pt x="539999" y="1587"/>
                  </a:lnTo>
                </a:path>
              </a:pathLst>
            </a:custGeom>
            <a:ln w="25399">
              <a:solidFill>
                <a:srgbClr val="CE1C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8631230" y="5706960"/>
              <a:ext cx="540385" cy="1905"/>
            </a:xfrm>
            <a:custGeom>
              <a:avLst/>
              <a:gdLst/>
              <a:ahLst/>
              <a:cxnLst/>
              <a:rect l="l" t="t" r="r" b="b"/>
              <a:pathLst>
                <a:path w="540384" h="1904">
                  <a:moveTo>
                    <a:pt x="0" y="0"/>
                  </a:moveTo>
                  <a:lnTo>
                    <a:pt x="539999" y="1588"/>
                  </a:lnTo>
                </a:path>
              </a:pathLst>
            </a:custGeom>
            <a:ln w="25399">
              <a:solidFill>
                <a:srgbClr val="CE1C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9434065" y="6311488"/>
            <a:ext cx="116205" cy="259043"/>
          </a:xfrm>
          <a:prstGeom prst="rect">
            <a:avLst/>
          </a:prstGeom>
        </p:spPr>
        <p:txBody>
          <a:bodyPr vert="horz" wrap="square" lIns="0" tIns="12695" rIns="0" bIns="0" rtlCol="0">
            <a:spAutoFit/>
          </a:bodyPr>
          <a:lstStyle/>
          <a:p>
            <a:pPr marL="12695">
              <a:spcBef>
                <a:spcPts val="100"/>
              </a:spcBef>
            </a:pPr>
            <a:r>
              <a:rPr sz="1600" i="1" dirty="0">
                <a:latin typeface="Times New Roman"/>
                <a:cs typeface="Times New Roman"/>
              </a:rPr>
              <a:t>x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74138" y="4331856"/>
            <a:ext cx="5059680" cy="382151"/>
          </a:xfrm>
          <a:prstGeom prst="rect">
            <a:avLst/>
          </a:prstGeom>
        </p:spPr>
        <p:txBody>
          <a:bodyPr vert="horz" wrap="square" lIns="0" tIns="12695" rIns="0" bIns="0" rtlCol="0">
            <a:spAutoFit/>
          </a:bodyPr>
          <a:lstStyle/>
          <a:p>
            <a:pPr marL="12695">
              <a:spcBef>
                <a:spcPts val="100"/>
              </a:spcBef>
            </a:pPr>
            <a:r>
              <a:rPr sz="2400" b="1" spc="-5" dirty="0"/>
              <a:t>Inverse-transform</a:t>
            </a:r>
            <a:r>
              <a:rPr sz="2400" b="1" spc="10" dirty="0"/>
              <a:t> </a:t>
            </a:r>
            <a:r>
              <a:rPr sz="2400" b="1" spc="-5" dirty="0"/>
              <a:t>Technique</a:t>
            </a:r>
            <a:endParaRPr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04045" y="577852"/>
            <a:ext cx="6395364" cy="459095"/>
          </a:xfrm>
          <a:prstGeom prst="rect">
            <a:avLst/>
          </a:prstGeom>
        </p:spPr>
        <p:txBody>
          <a:bodyPr vert="horz" wrap="square" lIns="0" tIns="12695" rIns="0" bIns="0" rtlCol="0">
            <a:spAutoFit/>
          </a:bodyPr>
          <a:lstStyle/>
          <a:p>
            <a:pPr marL="12695">
              <a:spcBef>
                <a:spcPts val="100"/>
              </a:spcBef>
            </a:pPr>
            <a:r>
              <a:rPr spc="-5" dirty="0"/>
              <a:t>Inverse-transform</a:t>
            </a:r>
            <a:r>
              <a:rPr spc="-10" dirty="0"/>
              <a:t> </a:t>
            </a:r>
            <a:r>
              <a:rPr spc="-5" dirty="0"/>
              <a:t>Technique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05815" y="1301765"/>
            <a:ext cx="5898515" cy="1885103"/>
          </a:xfrm>
          <a:prstGeom prst="rect">
            <a:avLst/>
          </a:prstGeom>
        </p:spPr>
        <p:txBody>
          <a:bodyPr vert="horz" wrap="square" lIns="0" tIns="73632" rIns="0" bIns="0" rtlCol="0">
            <a:spAutoFit/>
          </a:bodyPr>
          <a:lstStyle/>
          <a:p>
            <a:pPr marL="380851" indent="-342768">
              <a:spcBef>
                <a:spcPts val="580"/>
              </a:spcBef>
              <a:buClr>
                <a:srgbClr val="003366"/>
              </a:buClr>
              <a:buSzPct val="118181"/>
              <a:buChar char="•"/>
              <a:tabLst>
                <a:tab pos="380851" algn="l"/>
              </a:tabLst>
            </a:pPr>
            <a:r>
              <a:rPr sz="2200" dirty="0">
                <a:latin typeface="Verdana"/>
                <a:cs typeface="Verdana"/>
              </a:rPr>
              <a:t>The</a:t>
            </a:r>
            <a:r>
              <a:rPr sz="2200" spc="-44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concept:</a:t>
            </a:r>
            <a:endParaRPr sz="2200">
              <a:latin typeface="Verdana"/>
              <a:cs typeface="Verdana"/>
            </a:endParaRPr>
          </a:p>
          <a:p>
            <a:pPr marL="574451" lvl="1" indent="-180904">
              <a:spcBef>
                <a:spcPts val="440"/>
              </a:spcBef>
              <a:buClr>
                <a:srgbClr val="003366"/>
              </a:buClr>
              <a:buChar char="•"/>
              <a:tabLst>
                <a:tab pos="574451" algn="l"/>
              </a:tabLst>
            </a:pPr>
            <a:r>
              <a:rPr sz="2100" spc="-5" dirty="0">
                <a:latin typeface="Verdana"/>
                <a:cs typeface="Verdana"/>
              </a:rPr>
              <a:t>For CDF function:</a:t>
            </a:r>
            <a:r>
              <a:rPr sz="2100" spc="-10" dirty="0">
                <a:latin typeface="Verdana"/>
                <a:cs typeface="Verdana"/>
              </a:rPr>
              <a:t> </a:t>
            </a:r>
            <a:r>
              <a:rPr sz="2100" i="1" dirty="0">
                <a:latin typeface="Times New Roman"/>
                <a:cs typeface="Times New Roman"/>
              </a:rPr>
              <a:t>r</a:t>
            </a:r>
            <a:r>
              <a:rPr sz="2100" i="1" spc="-5" dirty="0">
                <a:latin typeface="Times New Roman"/>
                <a:cs typeface="Times New Roman"/>
              </a:rPr>
              <a:t> </a:t>
            </a:r>
            <a:r>
              <a:rPr sz="2100" i="1" dirty="0">
                <a:latin typeface="Times New Roman"/>
                <a:cs typeface="Times New Roman"/>
              </a:rPr>
              <a:t>=</a:t>
            </a:r>
            <a:r>
              <a:rPr sz="2100" i="1" spc="-5" dirty="0">
                <a:latin typeface="Times New Roman"/>
                <a:cs typeface="Times New Roman"/>
              </a:rPr>
              <a:t> F</a:t>
            </a:r>
            <a:r>
              <a:rPr sz="2100" spc="-5" dirty="0">
                <a:latin typeface="Times New Roman"/>
                <a:cs typeface="Times New Roman"/>
              </a:rPr>
              <a:t>(</a:t>
            </a:r>
            <a:r>
              <a:rPr sz="2100" i="1" spc="-5" dirty="0">
                <a:latin typeface="Times New Roman"/>
                <a:cs typeface="Times New Roman"/>
              </a:rPr>
              <a:t>x</a:t>
            </a:r>
            <a:r>
              <a:rPr sz="2100" spc="-5" dirty="0">
                <a:latin typeface="Times New Roman"/>
                <a:cs typeface="Times New Roman"/>
              </a:rPr>
              <a:t>)</a:t>
            </a:r>
            <a:endParaRPr sz="2100">
              <a:latin typeface="Times New Roman"/>
              <a:cs typeface="Times New Roman"/>
            </a:endParaRPr>
          </a:p>
          <a:p>
            <a:pPr marL="574451" lvl="1" indent="-180904">
              <a:spcBef>
                <a:spcPts val="499"/>
              </a:spcBef>
              <a:buClr>
                <a:srgbClr val="003366"/>
              </a:buClr>
              <a:buChar char="•"/>
              <a:tabLst>
                <a:tab pos="574451" algn="l"/>
              </a:tabLst>
            </a:pPr>
            <a:r>
              <a:rPr sz="2100" spc="-5" dirty="0">
                <a:latin typeface="Verdana"/>
                <a:cs typeface="Verdana"/>
              </a:rPr>
              <a:t>Generate</a:t>
            </a:r>
            <a:r>
              <a:rPr sz="2100" spc="-10" dirty="0">
                <a:latin typeface="Verdana"/>
                <a:cs typeface="Verdana"/>
              </a:rPr>
              <a:t> </a:t>
            </a:r>
            <a:r>
              <a:rPr sz="2100" i="1" dirty="0">
                <a:latin typeface="Times New Roman"/>
                <a:cs typeface="Times New Roman"/>
              </a:rPr>
              <a:t>r</a:t>
            </a:r>
            <a:r>
              <a:rPr sz="2100" i="1" spc="19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Verdana"/>
                <a:cs typeface="Verdana"/>
              </a:rPr>
              <a:t>from</a:t>
            </a:r>
            <a:r>
              <a:rPr sz="2100" spc="-5" dirty="0">
                <a:latin typeface="Verdana"/>
                <a:cs typeface="Verdana"/>
              </a:rPr>
              <a:t> uniform</a:t>
            </a:r>
            <a:r>
              <a:rPr sz="2100" spc="-15" dirty="0">
                <a:latin typeface="Verdana"/>
                <a:cs typeface="Verdana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(0,1)</a:t>
            </a:r>
            <a:r>
              <a:rPr sz="2100" dirty="0">
                <a:latin typeface="Verdana"/>
                <a:cs typeface="Verdana"/>
              </a:rPr>
              <a:t>,</a:t>
            </a:r>
            <a:r>
              <a:rPr sz="2100" spc="-10" dirty="0">
                <a:latin typeface="Verdana"/>
                <a:cs typeface="Verdana"/>
              </a:rPr>
              <a:t> </a:t>
            </a:r>
            <a:r>
              <a:rPr sz="2100" dirty="0">
                <a:latin typeface="Verdana"/>
                <a:cs typeface="Verdana"/>
              </a:rPr>
              <a:t>a.k.a</a:t>
            </a:r>
            <a:r>
              <a:rPr sz="2100" spc="-10" dirty="0">
                <a:latin typeface="Verdana"/>
                <a:cs typeface="Verdana"/>
              </a:rPr>
              <a:t> </a:t>
            </a:r>
            <a:r>
              <a:rPr sz="2100" i="1" dirty="0">
                <a:latin typeface="Times New Roman"/>
                <a:cs typeface="Times New Roman"/>
              </a:rPr>
              <a:t>U</a:t>
            </a:r>
            <a:r>
              <a:rPr sz="2100" dirty="0">
                <a:latin typeface="Times New Roman"/>
                <a:cs typeface="Times New Roman"/>
              </a:rPr>
              <a:t>(0,1)</a:t>
            </a:r>
            <a:endParaRPr sz="2100">
              <a:latin typeface="Times New Roman"/>
              <a:cs typeface="Times New Roman"/>
            </a:endParaRPr>
          </a:p>
          <a:p>
            <a:pPr marL="574451" lvl="1" indent="-180904">
              <a:spcBef>
                <a:spcPts val="499"/>
              </a:spcBef>
              <a:buClr>
                <a:srgbClr val="003366"/>
              </a:buClr>
              <a:buChar char="•"/>
              <a:tabLst>
                <a:tab pos="574451" algn="l"/>
              </a:tabLst>
            </a:pPr>
            <a:r>
              <a:rPr sz="2100" dirty="0">
                <a:latin typeface="Verdana"/>
                <a:cs typeface="Verdana"/>
              </a:rPr>
              <a:t>Find</a:t>
            </a:r>
            <a:r>
              <a:rPr sz="2100" spc="-21" dirty="0">
                <a:latin typeface="Verdana"/>
                <a:cs typeface="Verdana"/>
              </a:rPr>
              <a:t> </a:t>
            </a:r>
            <a:r>
              <a:rPr sz="2100" i="1" dirty="0">
                <a:latin typeface="Times New Roman"/>
                <a:cs typeface="Times New Roman"/>
              </a:rPr>
              <a:t>x</a:t>
            </a:r>
            <a:r>
              <a:rPr sz="2100" dirty="0">
                <a:latin typeface="Verdana"/>
                <a:cs typeface="Verdana"/>
              </a:rPr>
              <a:t>,</a:t>
            </a:r>
            <a:r>
              <a:rPr sz="2100" spc="-15" dirty="0">
                <a:latin typeface="Verdana"/>
                <a:cs typeface="Verdana"/>
              </a:rPr>
              <a:t> </a:t>
            </a:r>
            <a:r>
              <a:rPr sz="2100" i="1" dirty="0">
                <a:latin typeface="Times New Roman"/>
                <a:cs typeface="Times New Roman"/>
              </a:rPr>
              <a:t>x</a:t>
            </a:r>
            <a:r>
              <a:rPr sz="2100" i="1" spc="-1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=</a:t>
            </a:r>
            <a:r>
              <a:rPr sz="2100" spc="-15" dirty="0">
                <a:latin typeface="Times New Roman"/>
                <a:cs typeface="Times New Roman"/>
              </a:rPr>
              <a:t> </a:t>
            </a:r>
            <a:r>
              <a:rPr sz="2100" i="1" dirty="0">
                <a:latin typeface="Times New Roman"/>
                <a:cs typeface="Times New Roman"/>
              </a:rPr>
              <a:t>F</a:t>
            </a:r>
            <a:r>
              <a:rPr sz="1900" baseline="25641" dirty="0">
                <a:latin typeface="Times New Roman"/>
                <a:cs typeface="Times New Roman"/>
              </a:rPr>
              <a:t>-1</a:t>
            </a:r>
            <a:r>
              <a:rPr sz="2100" dirty="0">
                <a:latin typeface="Times New Roman"/>
                <a:cs typeface="Times New Roman"/>
              </a:rPr>
              <a:t>(</a:t>
            </a:r>
            <a:r>
              <a:rPr sz="2100" i="1" dirty="0">
                <a:latin typeface="Times New Roman"/>
                <a:cs typeface="Times New Roman"/>
              </a:rPr>
              <a:t>r</a:t>
            </a:r>
            <a:r>
              <a:rPr sz="2100" dirty="0">
                <a:latin typeface="Times New Roman"/>
                <a:cs typeface="Times New Roman"/>
              </a:rPr>
              <a:t>)</a:t>
            </a:r>
            <a:endParaRPr sz="21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115853" y="3852747"/>
            <a:ext cx="2232660" cy="2152651"/>
            <a:chOff x="2115850" y="3852748"/>
            <a:chExt cx="2232660" cy="2152650"/>
          </a:xfrm>
        </p:grpSpPr>
        <p:sp>
          <p:nvSpPr>
            <p:cNvPr id="5" name="object 5"/>
            <p:cNvSpPr/>
            <p:nvPr/>
          </p:nvSpPr>
          <p:spPr>
            <a:xfrm>
              <a:off x="2152621" y="3881323"/>
              <a:ext cx="6350" cy="2081530"/>
            </a:xfrm>
            <a:custGeom>
              <a:avLst/>
              <a:gdLst/>
              <a:ahLst/>
              <a:cxnLst/>
              <a:rect l="l" t="t" r="r" b="b"/>
              <a:pathLst>
                <a:path w="6350" h="2081529">
                  <a:moveTo>
                    <a:pt x="6263" y="0"/>
                  </a:moveTo>
                  <a:lnTo>
                    <a:pt x="0" y="2081212"/>
                  </a:lnTo>
                </a:path>
              </a:pathLst>
            </a:custGeom>
            <a:ln w="28574">
              <a:solidFill>
                <a:srgbClr val="5186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115850" y="3852748"/>
              <a:ext cx="85725" cy="86360"/>
            </a:xfrm>
            <a:custGeom>
              <a:avLst/>
              <a:gdLst/>
              <a:ahLst/>
              <a:cxnLst/>
              <a:rect l="l" t="t" r="r" b="b"/>
              <a:pathLst>
                <a:path w="85725" h="86360">
                  <a:moveTo>
                    <a:pt x="43121" y="0"/>
                  </a:moveTo>
                  <a:lnTo>
                    <a:pt x="0" y="85595"/>
                  </a:lnTo>
                  <a:lnTo>
                    <a:pt x="85725" y="85853"/>
                  </a:lnTo>
                  <a:lnTo>
                    <a:pt x="43121" y="0"/>
                  </a:lnTo>
                  <a:close/>
                </a:path>
              </a:pathLst>
            </a:custGeom>
            <a:solidFill>
              <a:srgbClr val="5186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138334" y="5962535"/>
              <a:ext cx="2181225" cy="0"/>
            </a:xfrm>
            <a:custGeom>
              <a:avLst/>
              <a:gdLst/>
              <a:ahLst/>
              <a:cxnLst/>
              <a:rect l="l" t="t" r="r" b="b"/>
              <a:pathLst>
                <a:path w="2181225">
                  <a:moveTo>
                    <a:pt x="0" y="0"/>
                  </a:moveTo>
                  <a:lnTo>
                    <a:pt x="2181224" y="0"/>
                  </a:lnTo>
                </a:path>
              </a:pathLst>
            </a:custGeom>
            <a:ln w="28574">
              <a:solidFill>
                <a:srgbClr val="5186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262409" y="5919673"/>
              <a:ext cx="85725" cy="85725"/>
            </a:xfrm>
            <a:custGeom>
              <a:avLst/>
              <a:gdLst/>
              <a:ahLst/>
              <a:cxnLst/>
              <a:rect l="l" t="t" r="r" b="b"/>
              <a:pathLst>
                <a:path w="85725" h="85725">
                  <a:moveTo>
                    <a:pt x="0" y="0"/>
                  </a:moveTo>
                  <a:lnTo>
                    <a:pt x="0" y="85725"/>
                  </a:lnTo>
                  <a:lnTo>
                    <a:pt x="85725" y="428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186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178021" y="4667135"/>
              <a:ext cx="889000" cy="0"/>
            </a:xfrm>
            <a:custGeom>
              <a:avLst/>
              <a:gdLst/>
              <a:ahLst/>
              <a:cxnLst/>
              <a:rect l="l" t="t" r="r" b="b"/>
              <a:pathLst>
                <a:path w="889000">
                  <a:moveTo>
                    <a:pt x="0" y="0"/>
                  </a:moveTo>
                  <a:lnTo>
                    <a:pt x="888999" y="0"/>
                  </a:lnTo>
                </a:path>
              </a:pathLst>
            </a:custGeom>
            <a:ln w="9524">
              <a:solidFill>
                <a:srgbClr val="0433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152622" y="4629035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200" y="0"/>
                  </a:moveTo>
                  <a:lnTo>
                    <a:pt x="0" y="38100"/>
                  </a:lnTo>
                  <a:lnTo>
                    <a:pt x="762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433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067020" y="4692535"/>
              <a:ext cx="0" cy="1270000"/>
            </a:xfrm>
            <a:custGeom>
              <a:avLst/>
              <a:gdLst/>
              <a:ahLst/>
              <a:cxnLst/>
              <a:rect l="l" t="t" r="r" b="b"/>
              <a:pathLst>
                <a:path h="1270000">
                  <a:moveTo>
                    <a:pt x="0" y="0"/>
                  </a:moveTo>
                  <a:lnTo>
                    <a:pt x="0" y="1269999"/>
                  </a:lnTo>
                </a:path>
              </a:pathLst>
            </a:custGeom>
            <a:ln w="9524">
              <a:solidFill>
                <a:srgbClr val="0433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028920" y="4667135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0" y="76200"/>
                  </a:lnTo>
                  <a:lnTo>
                    <a:pt x="76200" y="76200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0433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1824964" y="4547757"/>
            <a:ext cx="221616" cy="228263"/>
          </a:xfrm>
          <a:prstGeom prst="rect">
            <a:avLst/>
          </a:prstGeom>
        </p:spPr>
        <p:txBody>
          <a:bodyPr vert="horz" wrap="square" lIns="0" tIns="12695" rIns="0" bIns="0" rtlCol="0">
            <a:spAutoFit/>
          </a:bodyPr>
          <a:lstStyle/>
          <a:p>
            <a:pPr marL="38085">
              <a:spcBef>
                <a:spcPts val="100"/>
              </a:spcBef>
            </a:pPr>
            <a:r>
              <a:rPr sz="1400" i="1" dirty="0">
                <a:latin typeface="Times New Roman"/>
                <a:cs typeface="Times New Roman"/>
              </a:rPr>
              <a:t>r</a:t>
            </a:r>
            <a:r>
              <a:rPr baseline="-20833" dirty="0">
                <a:latin typeface="Times New Roman"/>
                <a:cs typeface="Times New Roman"/>
              </a:rPr>
              <a:t>1</a:t>
            </a:r>
            <a:endParaRPr baseline="-20833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967964" y="5995556"/>
            <a:ext cx="214629" cy="228263"/>
          </a:xfrm>
          <a:prstGeom prst="rect">
            <a:avLst/>
          </a:prstGeom>
        </p:spPr>
        <p:txBody>
          <a:bodyPr vert="horz" wrap="square" lIns="0" tIns="12695" rIns="0" bIns="0" rtlCol="0">
            <a:spAutoFit/>
          </a:bodyPr>
          <a:lstStyle/>
          <a:p>
            <a:pPr marL="38085">
              <a:spcBef>
                <a:spcPts val="100"/>
              </a:spcBef>
            </a:pPr>
            <a:r>
              <a:rPr sz="1400" i="1" spc="5" dirty="0">
                <a:latin typeface="Times New Roman"/>
                <a:cs typeface="Times New Roman"/>
              </a:rPr>
              <a:t>x</a:t>
            </a:r>
            <a:r>
              <a:rPr sz="1400" spc="7" baseline="-21604" dirty="0">
                <a:latin typeface="Times New Roman"/>
                <a:cs typeface="Times New Roman"/>
              </a:rPr>
              <a:t>1</a:t>
            </a:r>
            <a:endParaRPr sz="1400" baseline="-21604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602960" y="4246134"/>
            <a:ext cx="693420" cy="259043"/>
          </a:xfrm>
          <a:prstGeom prst="rect">
            <a:avLst/>
          </a:prstGeom>
        </p:spPr>
        <p:txBody>
          <a:bodyPr vert="horz" wrap="square" lIns="0" tIns="12695" rIns="0" bIns="0" rtlCol="0">
            <a:spAutoFit/>
          </a:bodyPr>
          <a:lstStyle/>
          <a:p>
            <a:pPr marL="12695">
              <a:spcBef>
                <a:spcPts val="100"/>
              </a:spcBef>
            </a:pPr>
            <a:r>
              <a:rPr sz="1600" i="1" dirty="0">
                <a:latin typeface="Times New Roman"/>
                <a:cs typeface="Times New Roman"/>
              </a:rPr>
              <a:t>r</a:t>
            </a:r>
            <a:r>
              <a:rPr sz="1600" i="1" spc="-40" dirty="0">
                <a:latin typeface="Times New Roman"/>
                <a:cs typeface="Times New Roman"/>
              </a:rPr>
              <a:t> </a:t>
            </a:r>
            <a:r>
              <a:rPr sz="1600" i="1" dirty="0">
                <a:latin typeface="Times New Roman"/>
                <a:cs typeface="Times New Roman"/>
              </a:rPr>
              <a:t>=</a:t>
            </a:r>
            <a:r>
              <a:rPr sz="1600" i="1" spc="-40" dirty="0">
                <a:latin typeface="Times New Roman"/>
                <a:cs typeface="Times New Roman"/>
              </a:rPr>
              <a:t> </a:t>
            </a:r>
            <a:r>
              <a:rPr sz="1600" i="1" spc="-5" dirty="0">
                <a:latin typeface="Times New Roman"/>
                <a:cs typeface="Times New Roman"/>
              </a:rPr>
              <a:t>F(x)</a:t>
            </a:r>
            <a:endParaRPr sz="1600">
              <a:latin typeface="Times New Roman"/>
              <a:cs typeface="Times New Roman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2012922" y="4136910"/>
            <a:ext cx="2447926" cy="1835150"/>
            <a:chOff x="2012922" y="4136910"/>
            <a:chExt cx="2447925" cy="1835150"/>
          </a:xfrm>
        </p:grpSpPr>
        <p:sp>
          <p:nvSpPr>
            <p:cNvPr id="17" name="object 17"/>
            <p:cNvSpPr/>
            <p:nvPr/>
          </p:nvSpPr>
          <p:spPr>
            <a:xfrm>
              <a:off x="2152621" y="4170248"/>
              <a:ext cx="2230755" cy="1792605"/>
            </a:xfrm>
            <a:custGeom>
              <a:avLst/>
              <a:gdLst/>
              <a:ahLst/>
              <a:cxnLst/>
              <a:rect l="l" t="t" r="r" b="b"/>
              <a:pathLst>
                <a:path w="2230754" h="1792604">
                  <a:moveTo>
                    <a:pt x="0" y="1792287"/>
                  </a:moveTo>
                  <a:lnTo>
                    <a:pt x="46961" y="1773209"/>
                  </a:lnTo>
                  <a:lnTo>
                    <a:pt x="93754" y="1753961"/>
                  </a:lnTo>
                  <a:lnTo>
                    <a:pt x="140207" y="1734375"/>
                  </a:lnTo>
                  <a:lnTo>
                    <a:pt x="186153" y="1714281"/>
                  </a:lnTo>
                  <a:lnTo>
                    <a:pt x="231422" y="1693509"/>
                  </a:lnTo>
                  <a:lnTo>
                    <a:pt x="275843" y="1671891"/>
                  </a:lnTo>
                  <a:lnTo>
                    <a:pt x="319249" y="1649257"/>
                  </a:lnTo>
                  <a:lnTo>
                    <a:pt x="361470" y="1625437"/>
                  </a:lnTo>
                  <a:lnTo>
                    <a:pt x="402335" y="1600263"/>
                  </a:lnTo>
                  <a:lnTo>
                    <a:pt x="441677" y="1573565"/>
                  </a:lnTo>
                  <a:lnTo>
                    <a:pt x="479326" y="1545173"/>
                  </a:lnTo>
                  <a:lnTo>
                    <a:pt x="515111" y="1514919"/>
                  </a:lnTo>
                  <a:lnTo>
                    <a:pt x="548865" y="1482633"/>
                  </a:lnTo>
                  <a:lnTo>
                    <a:pt x="580418" y="1448145"/>
                  </a:lnTo>
                  <a:lnTo>
                    <a:pt x="609599" y="1411287"/>
                  </a:lnTo>
                  <a:lnTo>
                    <a:pt x="634212" y="1373569"/>
                  </a:lnTo>
                  <a:lnTo>
                    <a:pt x="655885" y="1332185"/>
                  </a:lnTo>
                  <a:lnTo>
                    <a:pt x="674954" y="1287639"/>
                  </a:lnTo>
                  <a:lnTo>
                    <a:pt x="691753" y="1240432"/>
                  </a:lnTo>
                  <a:lnTo>
                    <a:pt x="706617" y="1191068"/>
                  </a:lnTo>
                  <a:lnTo>
                    <a:pt x="719881" y="1140048"/>
                  </a:lnTo>
                  <a:lnTo>
                    <a:pt x="731880" y="1087874"/>
                  </a:lnTo>
                  <a:lnTo>
                    <a:pt x="742949" y="1035050"/>
                  </a:lnTo>
                  <a:lnTo>
                    <a:pt x="753423" y="982076"/>
                  </a:lnTo>
                  <a:lnTo>
                    <a:pt x="763636" y="929456"/>
                  </a:lnTo>
                  <a:lnTo>
                    <a:pt x="773924" y="877692"/>
                  </a:lnTo>
                  <a:lnTo>
                    <a:pt x="784621" y="827285"/>
                  </a:lnTo>
                  <a:lnTo>
                    <a:pt x="796062" y="778740"/>
                  </a:lnTo>
                  <a:lnTo>
                    <a:pt x="808583" y="732556"/>
                  </a:lnTo>
                  <a:lnTo>
                    <a:pt x="822517" y="689238"/>
                  </a:lnTo>
                  <a:lnTo>
                    <a:pt x="838199" y="649287"/>
                  </a:lnTo>
                  <a:lnTo>
                    <a:pt x="859234" y="599545"/>
                  </a:lnTo>
                  <a:lnTo>
                    <a:pt x="878416" y="551920"/>
                  </a:lnTo>
                  <a:lnTo>
                    <a:pt x="896540" y="506412"/>
                  </a:lnTo>
                  <a:lnTo>
                    <a:pt x="914399" y="463020"/>
                  </a:lnTo>
                  <a:lnTo>
                    <a:pt x="932788" y="421745"/>
                  </a:lnTo>
                  <a:lnTo>
                    <a:pt x="952499" y="382587"/>
                  </a:lnTo>
                  <a:lnTo>
                    <a:pt x="974328" y="345545"/>
                  </a:lnTo>
                  <a:lnTo>
                    <a:pt x="999066" y="310620"/>
                  </a:lnTo>
                  <a:lnTo>
                    <a:pt x="1027509" y="277812"/>
                  </a:lnTo>
                  <a:lnTo>
                    <a:pt x="1060449" y="247120"/>
                  </a:lnTo>
                  <a:lnTo>
                    <a:pt x="1098682" y="218545"/>
                  </a:lnTo>
                  <a:lnTo>
                    <a:pt x="1142999" y="192087"/>
                  </a:lnTo>
                  <a:lnTo>
                    <a:pt x="1179370" y="174995"/>
                  </a:lnTo>
                  <a:lnTo>
                    <a:pt x="1220789" y="159501"/>
                  </a:lnTo>
                  <a:lnTo>
                    <a:pt x="1266570" y="145488"/>
                  </a:lnTo>
                  <a:lnTo>
                    <a:pt x="1316027" y="132839"/>
                  </a:lnTo>
                  <a:lnTo>
                    <a:pt x="1368474" y="121440"/>
                  </a:lnTo>
                  <a:lnTo>
                    <a:pt x="1423224" y="111172"/>
                  </a:lnTo>
                  <a:lnTo>
                    <a:pt x="1479591" y="101920"/>
                  </a:lnTo>
                  <a:lnTo>
                    <a:pt x="1536888" y="93568"/>
                  </a:lnTo>
                  <a:lnTo>
                    <a:pt x="1594430" y="85999"/>
                  </a:lnTo>
                  <a:lnTo>
                    <a:pt x="1651529" y="79098"/>
                  </a:lnTo>
                  <a:lnTo>
                    <a:pt x="1707500" y="72746"/>
                  </a:lnTo>
                  <a:lnTo>
                    <a:pt x="1761657" y="66829"/>
                  </a:lnTo>
                  <a:lnTo>
                    <a:pt x="1813313" y="61230"/>
                  </a:lnTo>
                  <a:lnTo>
                    <a:pt x="1861781" y="55833"/>
                  </a:lnTo>
                  <a:lnTo>
                    <a:pt x="1906376" y="50521"/>
                  </a:lnTo>
                  <a:lnTo>
                    <a:pt x="1946411" y="45177"/>
                  </a:lnTo>
                  <a:lnTo>
                    <a:pt x="1981199" y="39687"/>
                  </a:lnTo>
                  <a:lnTo>
                    <a:pt x="2071585" y="24129"/>
                  </a:lnTo>
                  <a:lnTo>
                    <a:pt x="2132024" y="14287"/>
                  </a:lnTo>
                  <a:lnTo>
                    <a:pt x="2172194" y="8254"/>
                  </a:lnTo>
                  <a:lnTo>
                    <a:pt x="2201773" y="4127"/>
                  </a:lnTo>
                  <a:lnTo>
                    <a:pt x="2230437" y="0"/>
                  </a:lnTo>
                </a:path>
              </a:pathLst>
            </a:custGeom>
            <a:ln w="19049">
              <a:solidFill>
                <a:srgbClr val="CE1C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012922" y="4141673"/>
              <a:ext cx="2447925" cy="0"/>
            </a:xfrm>
            <a:custGeom>
              <a:avLst/>
              <a:gdLst/>
              <a:ahLst/>
              <a:cxnLst/>
              <a:rect l="l" t="t" r="r" b="b"/>
              <a:pathLst>
                <a:path w="2447925">
                  <a:moveTo>
                    <a:pt x="0" y="0"/>
                  </a:moveTo>
                  <a:lnTo>
                    <a:pt x="2447924" y="1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4468149" y="5830454"/>
            <a:ext cx="104775" cy="228263"/>
          </a:xfrm>
          <a:prstGeom prst="rect">
            <a:avLst/>
          </a:prstGeom>
        </p:spPr>
        <p:txBody>
          <a:bodyPr vert="horz" wrap="square" lIns="0" tIns="12695" rIns="0" bIns="0" rtlCol="0">
            <a:spAutoFit/>
          </a:bodyPr>
          <a:lstStyle/>
          <a:p>
            <a:pPr marL="12695">
              <a:spcBef>
                <a:spcPts val="100"/>
              </a:spcBef>
            </a:pPr>
            <a:r>
              <a:rPr sz="1400" i="1" dirty="0">
                <a:latin typeface="Times New Roman"/>
                <a:cs typeface="Times New Roman"/>
              </a:rPr>
              <a:t>x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032923" y="3526993"/>
            <a:ext cx="331470" cy="228263"/>
          </a:xfrm>
          <a:prstGeom prst="rect">
            <a:avLst/>
          </a:prstGeom>
        </p:spPr>
        <p:txBody>
          <a:bodyPr vert="horz" wrap="square" lIns="0" tIns="12695" rIns="0" bIns="0" rtlCol="0">
            <a:spAutoFit/>
          </a:bodyPr>
          <a:lstStyle/>
          <a:p>
            <a:pPr marL="12695">
              <a:spcBef>
                <a:spcPts val="100"/>
              </a:spcBef>
            </a:pPr>
            <a:r>
              <a:rPr sz="1400" i="1" dirty="0">
                <a:latin typeface="Times New Roman"/>
                <a:cs typeface="Times New Roman"/>
              </a:rPr>
              <a:t>F</a:t>
            </a:r>
            <a:r>
              <a:rPr sz="1400" dirty="0">
                <a:latin typeface="Times New Roman"/>
                <a:cs typeface="Times New Roman"/>
              </a:rPr>
              <a:t>(</a:t>
            </a:r>
            <a:r>
              <a:rPr sz="1400" i="1" dirty="0">
                <a:latin typeface="Times New Roman"/>
                <a:cs typeface="Times New Roman"/>
              </a:rPr>
              <a:t>x</a:t>
            </a:r>
            <a:r>
              <a:rPr sz="1400" dirty="0">
                <a:latin typeface="Times New Roman"/>
                <a:cs typeface="Times New Roman"/>
              </a:rPr>
              <a:t>)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883702" y="4011182"/>
            <a:ext cx="114300" cy="228263"/>
          </a:xfrm>
          <a:prstGeom prst="rect">
            <a:avLst/>
          </a:prstGeom>
        </p:spPr>
        <p:txBody>
          <a:bodyPr vert="horz" wrap="square" lIns="0" tIns="12695" rIns="0" bIns="0" rtlCol="0">
            <a:spAutoFit/>
          </a:bodyPr>
          <a:lstStyle/>
          <a:p>
            <a:pPr marL="12695">
              <a:spcBef>
                <a:spcPts val="100"/>
              </a:spcBef>
            </a:pPr>
            <a:r>
              <a:rPr sz="1400" dirty="0">
                <a:latin typeface="Times New Roman"/>
                <a:cs typeface="Times New Roman"/>
              </a:rPr>
              <a:t>1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6365589" y="3851158"/>
            <a:ext cx="2232025" cy="2152651"/>
            <a:chOff x="6365589" y="3851159"/>
            <a:chExt cx="2232025" cy="2152650"/>
          </a:xfrm>
        </p:grpSpPr>
        <p:sp>
          <p:nvSpPr>
            <p:cNvPr id="23" name="object 23"/>
            <p:cNvSpPr/>
            <p:nvPr/>
          </p:nvSpPr>
          <p:spPr>
            <a:xfrm>
              <a:off x="6402358" y="4659544"/>
              <a:ext cx="889000" cy="0"/>
            </a:xfrm>
            <a:custGeom>
              <a:avLst/>
              <a:gdLst/>
              <a:ahLst/>
              <a:cxnLst/>
              <a:rect l="l" t="t" r="r" b="b"/>
              <a:pathLst>
                <a:path w="889000">
                  <a:moveTo>
                    <a:pt x="0" y="0"/>
                  </a:moveTo>
                  <a:lnTo>
                    <a:pt x="888999" y="0"/>
                  </a:lnTo>
                </a:path>
              </a:pathLst>
            </a:custGeom>
            <a:ln w="9524">
              <a:solidFill>
                <a:srgbClr val="0433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240558" y="4621444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0"/>
                  </a:moveTo>
                  <a:lnTo>
                    <a:pt x="0" y="76200"/>
                  </a:lnTo>
                  <a:lnTo>
                    <a:pt x="76200" y="38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433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316758" y="4659544"/>
              <a:ext cx="0" cy="1270000"/>
            </a:xfrm>
            <a:custGeom>
              <a:avLst/>
              <a:gdLst/>
              <a:ahLst/>
              <a:cxnLst/>
              <a:rect l="l" t="t" r="r" b="b"/>
              <a:pathLst>
                <a:path h="1270000">
                  <a:moveTo>
                    <a:pt x="0" y="0"/>
                  </a:moveTo>
                  <a:lnTo>
                    <a:pt x="0" y="1269999"/>
                  </a:lnTo>
                </a:path>
              </a:pathLst>
            </a:custGeom>
            <a:ln w="9524">
              <a:solidFill>
                <a:srgbClr val="0433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278658" y="5878745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200" y="0"/>
                  </a:moveTo>
                  <a:lnTo>
                    <a:pt x="0" y="0"/>
                  </a:lnTo>
                  <a:lnTo>
                    <a:pt x="38100" y="76199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433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387729" y="5960947"/>
              <a:ext cx="2181225" cy="0"/>
            </a:xfrm>
            <a:custGeom>
              <a:avLst/>
              <a:gdLst/>
              <a:ahLst/>
              <a:cxnLst/>
              <a:rect l="l" t="t" r="r" b="b"/>
              <a:pathLst>
                <a:path w="2181225">
                  <a:moveTo>
                    <a:pt x="0" y="0"/>
                  </a:moveTo>
                  <a:lnTo>
                    <a:pt x="2181224" y="0"/>
                  </a:lnTo>
                </a:path>
              </a:pathLst>
            </a:custGeom>
            <a:ln w="28574">
              <a:solidFill>
                <a:srgbClr val="5186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8511804" y="5918084"/>
              <a:ext cx="85725" cy="85725"/>
            </a:xfrm>
            <a:custGeom>
              <a:avLst/>
              <a:gdLst/>
              <a:ahLst/>
              <a:cxnLst/>
              <a:rect l="l" t="t" r="r" b="b"/>
              <a:pathLst>
                <a:path w="85725" h="85725">
                  <a:moveTo>
                    <a:pt x="0" y="0"/>
                  </a:moveTo>
                  <a:lnTo>
                    <a:pt x="0" y="85724"/>
                  </a:lnTo>
                  <a:lnTo>
                    <a:pt x="85725" y="428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186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6402359" y="3879734"/>
              <a:ext cx="6350" cy="2081530"/>
            </a:xfrm>
            <a:custGeom>
              <a:avLst/>
              <a:gdLst/>
              <a:ahLst/>
              <a:cxnLst/>
              <a:rect l="l" t="t" r="r" b="b"/>
              <a:pathLst>
                <a:path w="6350" h="2081529">
                  <a:moveTo>
                    <a:pt x="6263" y="0"/>
                  </a:moveTo>
                  <a:lnTo>
                    <a:pt x="0" y="2081212"/>
                  </a:lnTo>
                </a:path>
              </a:pathLst>
            </a:custGeom>
            <a:ln w="28574">
              <a:solidFill>
                <a:srgbClr val="5186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6365589" y="3851159"/>
              <a:ext cx="85725" cy="86360"/>
            </a:xfrm>
            <a:custGeom>
              <a:avLst/>
              <a:gdLst/>
              <a:ahLst/>
              <a:cxnLst/>
              <a:rect l="l" t="t" r="r" b="b"/>
              <a:pathLst>
                <a:path w="85725" h="86360">
                  <a:moveTo>
                    <a:pt x="43120" y="0"/>
                  </a:moveTo>
                  <a:lnTo>
                    <a:pt x="0" y="85595"/>
                  </a:lnTo>
                  <a:lnTo>
                    <a:pt x="85723" y="85854"/>
                  </a:lnTo>
                  <a:lnTo>
                    <a:pt x="43120" y="0"/>
                  </a:lnTo>
                  <a:close/>
                </a:path>
              </a:pathLst>
            </a:custGeom>
            <a:solidFill>
              <a:srgbClr val="5186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6074699" y="4540165"/>
            <a:ext cx="221616" cy="228263"/>
          </a:xfrm>
          <a:prstGeom prst="rect">
            <a:avLst/>
          </a:prstGeom>
        </p:spPr>
        <p:txBody>
          <a:bodyPr vert="horz" wrap="square" lIns="0" tIns="12695" rIns="0" bIns="0" rtlCol="0">
            <a:spAutoFit/>
          </a:bodyPr>
          <a:lstStyle/>
          <a:p>
            <a:pPr marL="38085">
              <a:spcBef>
                <a:spcPts val="100"/>
              </a:spcBef>
            </a:pPr>
            <a:r>
              <a:rPr sz="1400" i="1" dirty="0">
                <a:latin typeface="Times New Roman"/>
                <a:cs typeface="Times New Roman"/>
              </a:rPr>
              <a:t>r</a:t>
            </a:r>
            <a:r>
              <a:rPr baseline="-20833" dirty="0">
                <a:latin typeface="Times New Roman"/>
                <a:cs typeface="Times New Roman"/>
              </a:rPr>
              <a:t>1</a:t>
            </a:r>
            <a:endParaRPr baseline="-20833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6984689" y="6019729"/>
            <a:ext cx="447675" cy="228263"/>
          </a:xfrm>
          <a:prstGeom prst="rect">
            <a:avLst/>
          </a:prstGeom>
        </p:spPr>
        <p:txBody>
          <a:bodyPr vert="horz" wrap="square" lIns="0" tIns="12695" rIns="0" bIns="0" rtlCol="0">
            <a:spAutoFit/>
          </a:bodyPr>
          <a:lstStyle/>
          <a:p>
            <a:pPr marL="38085">
              <a:spcBef>
                <a:spcPts val="100"/>
              </a:spcBef>
            </a:pPr>
            <a:r>
              <a:rPr sz="1400" i="1" spc="5" dirty="0">
                <a:latin typeface="Times New Roman"/>
                <a:cs typeface="Times New Roman"/>
              </a:rPr>
              <a:t>x</a:t>
            </a:r>
            <a:r>
              <a:rPr sz="1400" spc="7" baseline="-21604" dirty="0">
                <a:latin typeface="Times New Roman"/>
                <a:cs typeface="Times New Roman"/>
              </a:rPr>
              <a:t>2 </a:t>
            </a:r>
            <a:r>
              <a:rPr sz="1400" spc="336" baseline="-21604" dirty="0">
                <a:latin typeface="Times New Roman"/>
                <a:cs typeface="Times New Roman"/>
              </a:rPr>
              <a:t> </a:t>
            </a:r>
            <a:r>
              <a:rPr sz="1400" i="1" spc="5" dirty="0">
                <a:latin typeface="Times New Roman"/>
                <a:cs typeface="Times New Roman"/>
              </a:rPr>
              <a:t>x</a:t>
            </a:r>
            <a:r>
              <a:rPr sz="1400" spc="7" baseline="-21604" dirty="0">
                <a:latin typeface="Times New Roman"/>
                <a:cs typeface="Times New Roman"/>
              </a:rPr>
              <a:t>1</a:t>
            </a:r>
            <a:endParaRPr sz="1400" baseline="-21604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7852699" y="4244545"/>
            <a:ext cx="693420" cy="259043"/>
          </a:xfrm>
          <a:prstGeom prst="rect">
            <a:avLst/>
          </a:prstGeom>
        </p:spPr>
        <p:txBody>
          <a:bodyPr vert="horz" wrap="square" lIns="0" tIns="12695" rIns="0" bIns="0" rtlCol="0">
            <a:spAutoFit/>
          </a:bodyPr>
          <a:lstStyle/>
          <a:p>
            <a:pPr marL="12695">
              <a:spcBef>
                <a:spcPts val="100"/>
              </a:spcBef>
            </a:pPr>
            <a:r>
              <a:rPr sz="1600" i="1" dirty="0">
                <a:latin typeface="Times New Roman"/>
                <a:cs typeface="Times New Roman"/>
              </a:rPr>
              <a:t>r</a:t>
            </a:r>
            <a:r>
              <a:rPr sz="1600" i="1" spc="-40" dirty="0">
                <a:latin typeface="Times New Roman"/>
                <a:cs typeface="Times New Roman"/>
              </a:rPr>
              <a:t> </a:t>
            </a:r>
            <a:r>
              <a:rPr sz="1600" i="1" dirty="0">
                <a:latin typeface="Times New Roman"/>
                <a:cs typeface="Times New Roman"/>
              </a:rPr>
              <a:t>=</a:t>
            </a:r>
            <a:r>
              <a:rPr sz="1600" i="1" spc="-35" dirty="0">
                <a:latin typeface="Times New Roman"/>
                <a:cs typeface="Times New Roman"/>
              </a:rPr>
              <a:t> </a:t>
            </a:r>
            <a:r>
              <a:rPr sz="1600" i="1" spc="-5" dirty="0">
                <a:latin typeface="Times New Roman"/>
                <a:cs typeface="Times New Roman"/>
              </a:rPr>
              <a:t>F</a:t>
            </a:r>
            <a:r>
              <a:rPr sz="1600" spc="-5" dirty="0">
                <a:latin typeface="Times New Roman"/>
                <a:cs typeface="Times New Roman"/>
              </a:rPr>
              <a:t>(</a:t>
            </a:r>
            <a:r>
              <a:rPr sz="1600" i="1" spc="-5" dirty="0">
                <a:latin typeface="Times New Roman"/>
                <a:cs typeface="Times New Roman"/>
              </a:rPr>
              <a:t>x</a:t>
            </a:r>
            <a:r>
              <a:rPr sz="1600" spc="-5" dirty="0">
                <a:latin typeface="Times New Roman"/>
                <a:cs typeface="Times New Roman"/>
              </a:rPr>
              <a:t>)</a:t>
            </a:r>
            <a:endParaRPr sz="1600">
              <a:latin typeface="Times New Roman"/>
              <a:cs typeface="Times New Roman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6262659" y="4135326"/>
            <a:ext cx="2447926" cy="1830705"/>
            <a:chOff x="6262659" y="4135322"/>
            <a:chExt cx="2447925" cy="1830705"/>
          </a:xfrm>
        </p:grpSpPr>
        <p:sp>
          <p:nvSpPr>
            <p:cNvPr id="35" name="object 35"/>
            <p:cNvSpPr/>
            <p:nvPr/>
          </p:nvSpPr>
          <p:spPr>
            <a:xfrm>
              <a:off x="6402358" y="4163849"/>
              <a:ext cx="2230755" cy="1792605"/>
            </a:xfrm>
            <a:custGeom>
              <a:avLst/>
              <a:gdLst/>
              <a:ahLst/>
              <a:cxnLst/>
              <a:rect l="l" t="t" r="r" b="b"/>
              <a:pathLst>
                <a:path w="2230754" h="1792604">
                  <a:moveTo>
                    <a:pt x="0" y="1792287"/>
                  </a:moveTo>
                  <a:lnTo>
                    <a:pt x="46961" y="1773209"/>
                  </a:lnTo>
                  <a:lnTo>
                    <a:pt x="93754" y="1753961"/>
                  </a:lnTo>
                  <a:lnTo>
                    <a:pt x="140207" y="1734375"/>
                  </a:lnTo>
                  <a:lnTo>
                    <a:pt x="186153" y="1714281"/>
                  </a:lnTo>
                  <a:lnTo>
                    <a:pt x="231422" y="1693509"/>
                  </a:lnTo>
                  <a:lnTo>
                    <a:pt x="275843" y="1671891"/>
                  </a:lnTo>
                  <a:lnTo>
                    <a:pt x="319249" y="1649257"/>
                  </a:lnTo>
                  <a:lnTo>
                    <a:pt x="361470" y="1625437"/>
                  </a:lnTo>
                  <a:lnTo>
                    <a:pt x="402335" y="1600263"/>
                  </a:lnTo>
                  <a:lnTo>
                    <a:pt x="441677" y="1573565"/>
                  </a:lnTo>
                  <a:lnTo>
                    <a:pt x="479326" y="1545173"/>
                  </a:lnTo>
                  <a:lnTo>
                    <a:pt x="515111" y="1514919"/>
                  </a:lnTo>
                  <a:lnTo>
                    <a:pt x="548865" y="1482633"/>
                  </a:lnTo>
                  <a:lnTo>
                    <a:pt x="580418" y="1448145"/>
                  </a:lnTo>
                  <a:lnTo>
                    <a:pt x="609599" y="1411287"/>
                  </a:lnTo>
                  <a:lnTo>
                    <a:pt x="634212" y="1373569"/>
                  </a:lnTo>
                  <a:lnTo>
                    <a:pt x="655885" y="1332185"/>
                  </a:lnTo>
                  <a:lnTo>
                    <a:pt x="674954" y="1287639"/>
                  </a:lnTo>
                  <a:lnTo>
                    <a:pt x="691753" y="1240433"/>
                  </a:lnTo>
                  <a:lnTo>
                    <a:pt x="706617" y="1191068"/>
                  </a:lnTo>
                  <a:lnTo>
                    <a:pt x="719881" y="1140048"/>
                  </a:lnTo>
                  <a:lnTo>
                    <a:pt x="731880" y="1087874"/>
                  </a:lnTo>
                  <a:lnTo>
                    <a:pt x="742949" y="1035050"/>
                  </a:lnTo>
                  <a:lnTo>
                    <a:pt x="753423" y="982076"/>
                  </a:lnTo>
                  <a:lnTo>
                    <a:pt x="763637" y="929456"/>
                  </a:lnTo>
                  <a:lnTo>
                    <a:pt x="773924" y="877692"/>
                  </a:lnTo>
                  <a:lnTo>
                    <a:pt x="784621" y="827286"/>
                  </a:lnTo>
                  <a:lnTo>
                    <a:pt x="796062" y="778740"/>
                  </a:lnTo>
                  <a:lnTo>
                    <a:pt x="808583" y="732556"/>
                  </a:lnTo>
                  <a:lnTo>
                    <a:pt x="822517" y="689238"/>
                  </a:lnTo>
                  <a:lnTo>
                    <a:pt x="838199" y="649287"/>
                  </a:lnTo>
                  <a:lnTo>
                    <a:pt x="859234" y="599545"/>
                  </a:lnTo>
                  <a:lnTo>
                    <a:pt x="878416" y="551920"/>
                  </a:lnTo>
                  <a:lnTo>
                    <a:pt x="896540" y="506412"/>
                  </a:lnTo>
                  <a:lnTo>
                    <a:pt x="914399" y="463020"/>
                  </a:lnTo>
                  <a:lnTo>
                    <a:pt x="932788" y="421745"/>
                  </a:lnTo>
                  <a:lnTo>
                    <a:pt x="952499" y="382587"/>
                  </a:lnTo>
                  <a:lnTo>
                    <a:pt x="974327" y="345545"/>
                  </a:lnTo>
                  <a:lnTo>
                    <a:pt x="999066" y="310620"/>
                  </a:lnTo>
                  <a:lnTo>
                    <a:pt x="1027509" y="277812"/>
                  </a:lnTo>
                  <a:lnTo>
                    <a:pt x="1060449" y="247120"/>
                  </a:lnTo>
                  <a:lnTo>
                    <a:pt x="1098682" y="218545"/>
                  </a:lnTo>
                  <a:lnTo>
                    <a:pt x="1142999" y="192087"/>
                  </a:lnTo>
                  <a:lnTo>
                    <a:pt x="1179370" y="174995"/>
                  </a:lnTo>
                  <a:lnTo>
                    <a:pt x="1220789" y="159501"/>
                  </a:lnTo>
                  <a:lnTo>
                    <a:pt x="1266570" y="145488"/>
                  </a:lnTo>
                  <a:lnTo>
                    <a:pt x="1316027" y="132839"/>
                  </a:lnTo>
                  <a:lnTo>
                    <a:pt x="1368474" y="121440"/>
                  </a:lnTo>
                  <a:lnTo>
                    <a:pt x="1423224" y="111172"/>
                  </a:lnTo>
                  <a:lnTo>
                    <a:pt x="1479591" y="101920"/>
                  </a:lnTo>
                  <a:lnTo>
                    <a:pt x="1536888" y="93568"/>
                  </a:lnTo>
                  <a:lnTo>
                    <a:pt x="1594430" y="85999"/>
                  </a:lnTo>
                  <a:lnTo>
                    <a:pt x="1651529" y="79098"/>
                  </a:lnTo>
                  <a:lnTo>
                    <a:pt x="1707500" y="72746"/>
                  </a:lnTo>
                  <a:lnTo>
                    <a:pt x="1761657" y="66829"/>
                  </a:lnTo>
                  <a:lnTo>
                    <a:pt x="1813313" y="61230"/>
                  </a:lnTo>
                  <a:lnTo>
                    <a:pt x="1861781" y="55833"/>
                  </a:lnTo>
                  <a:lnTo>
                    <a:pt x="1906376" y="50521"/>
                  </a:lnTo>
                  <a:lnTo>
                    <a:pt x="1946411" y="45177"/>
                  </a:lnTo>
                  <a:lnTo>
                    <a:pt x="1981199" y="39687"/>
                  </a:lnTo>
                  <a:lnTo>
                    <a:pt x="2071585" y="24129"/>
                  </a:lnTo>
                  <a:lnTo>
                    <a:pt x="2132024" y="14287"/>
                  </a:lnTo>
                  <a:lnTo>
                    <a:pt x="2172195" y="8254"/>
                  </a:lnTo>
                  <a:lnTo>
                    <a:pt x="2201773" y="4127"/>
                  </a:lnTo>
                  <a:lnTo>
                    <a:pt x="2230437" y="0"/>
                  </a:lnTo>
                </a:path>
              </a:pathLst>
            </a:custGeom>
            <a:ln w="19049">
              <a:solidFill>
                <a:srgbClr val="CE1C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262659" y="4140084"/>
              <a:ext cx="2447925" cy="0"/>
            </a:xfrm>
            <a:custGeom>
              <a:avLst/>
              <a:gdLst/>
              <a:ahLst/>
              <a:cxnLst/>
              <a:rect l="l" t="t" r="r" b="b"/>
              <a:pathLst>
                <a:path w="2447925">
                  <a:moveTo>
                    <a:pt x="0" y="0"/>
                  </a:moveTo>
                  <a:lnTo>
                    <a:pt x="2447924" y="1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6411032" y="5442265"/>
              <a:ext cx="659130" cy="0"/>
            </a:xfrm>
            <a:custGeom>
              <a:avLst/>
              <a:gdLst/>
              <a:ahLst/>
              <a:cxnLst/>
              <a:rect l="l" t="t" r="r" b="b"/>
              <a:pathLst>
                <a:path w="659129">
                  <a:moveTo>
                    <a:pt x="0" y="0"/>
                  </a:moveTo>
                  <a:lnTo>
                    <a:pt x="658812" y="0"/>
                  </a:lnTo>
                </a:path>
              </a:pathLst>
            </a:custGeom>
            <a:ln w="9524">
              <a:solidFill>
                <a:srgbClr val="0433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019044" y="5404165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0"/>
                  </a:moveTo>
                  <a:lnTo>
                    <a:pt x="0" y="76199"/>
                  </a:lnTo>
                  <a:lnTo>
                    <a:pt x="76200" y="380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433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087141" y="5442265"/>
              <a:ext cx="0" cy="478790"/>
            </a:xfrm>
            <a:custGeom>
              <a:avLst/>
              <a:gdLst/>
              <a:ahLst/>
              <a:cxnLst/>
              <a:rect l="l" t="t" r="r" b="b"/>
              <a:pathLst>
                <a:path h="478789">
                  <a:moveTo>
                    <a:pt x="0" y="0"/>
                  </a:moveTo>
                  <a:lnTo>
                    <a:pt x="0" y="478631"/>
                  </a:lnTo>
                </a:path>
              </a:pathLst>
            </a:custGeom>
            <a:ln w="9524">
              <a:solidFill>
                <a:srgbClr val="0433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7049042" y="5870096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200" y="0"/>
                  </a:moveTo>
                  <a:lnTo>
                    <a:pt x="0" y="0"/>
                  </a:lnTo>
                  <a:lnTo>
                    <a:pt x="38100" y="76199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433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8717888" y="5828869"/>
            <a:ext cx="104775" cy="228263"/>
          </a:xfrm>
          <a:prstGeom prst="rect">
            <a:avLst/>
          </a:prstGeom>
        </p:spPr>
        <p:txBody>
          <a:bodyPr vert="horz" wrap="square" lIns="0" tIns="12695" rIns="0" bIns="0" rtlCol="0">
            <a:spAutoFit/>
          </a:bodyPr>
          <a:lstStyle/>
          <a:p>
            <a:pPr marL="12695">
              <a:spcBef>
                <a:spcPts val="100"/>
              </a:spcBef>
            </a:pPr>
            <a:r>
              <a:rPr sz="1400" i="1" dirty="0">
                <a:latin typeface="Times New Roman"/>
                <a:cs typeface="Times New Roman"/>
              </a:rPr>
              <a:t>x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6282662" y="3525406"/>
            <a:ext cx="331470" cy="228263"/>
          </a:xfrm>
          <a:prstGeom prst="rect">
            <a:avLst/>
          </a:prstGeom>
        </p:spPr>
        <p:txBody>
          <a:bodyPr vert="horz" wrap="square" lIns="0" tIns="12695" rIns="0" bIns="0" rtlCol="0">
            <a:spAutoFit/>
          </a:bodyPr>
          <a:lstStyle/>
          <a:p>
            <a:pPr marL="12695">
              <a:spcBef>
                <a:spcPts val="100"/>
              </a:spcBef>
            </a:pPr>
            <a:r>
              <a:rPr sz="1400" i="1" dirty="0">
                <a:latin typeface="Times New Roman"/>
                <a:cs typeface="Times New Roman"/>
              </a:rPr>
              <a:t>F</a:t>
            </a:r>
            <a:r>
              <a:rPr sz="1400" dirty="0">
                <a:latin typeface="Times New Roman"/>
                <a:cs typeface="Times New Roman"/>
              </a:rPr>
              <a:t>(</a:t>
            </a:r>
            <a:r>
              <a:rPr sz="1400" i="1" dirty="0">
                <a:latin typeface="Times New Roman"/>
                <a:cs typeface="Times New Roman"/>
              </a:rPr>
              <a:t>x</a:t>
            </a:r>
            <a:r>
              <a:rPr sz="1400" dirty="0">
                <a:latin typeface="Times New Roman"/>
                <a:cs typeface="Times New Roman"/>
              </a:rPr>
              <a:t>)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133437" y="4009595"/>
            <a:ext cx="114300" cy="228263"/>
          </a:xfrm>
          <a:prstGeom prst="rect">
            <a:avLst/>
          </a:prstGeom>
        </p:spPr>
        <p:txBody>
          <a:bodyPr vert="horz" wrap="square" lIns="0" tIns="12695" rIns="0" bIns="0" rtlCol="0">
            <a:spAutoFit/>
          </a:bodyPr>
          <a:lstStyle/>
          <a:p>
            <a:pPr marL="12695">
              <a:spcBef>
                <a:spcPts val="100"/>
              </a:spcBef>
            </a:pPr>
            <a:r>
              <a:rPr sz="1400" dirty="0">
                <a:latin typeface="Times New Roman"/>
                <a:cs typeface="Times New Roman"/>
              </a:rPr>
              <a:t>1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6088992" y="5286310"/>
            <a:ext cx="221616" cy="228263"/>
          </a:xfrm>
          <a:prstGeom prst="rect">
            <a:avLst/>
          </a:prstGeom>
        </p:spPr>
        <p:txBody>
          <a:bodyPr vert="horz" wrap="square" lIns="0" tIns="12695" rIns="0" bIns="0" rtlCol="0">
            <a:spAutoFit/>
          </a:bodyPr>
          <a:lstStyle/>
          <a:p>
            <a:pPr marL="38085">
              <a:spcBef>
                <a:spcPts val="100"/>
              </a:spcBef>
            </a:pPr>
            <a:r>
              <a:rPr sz="1400" i="1" dirty="0">
                <a:latin typeface="Times New Roman"/>
                <a:cs typeface="Times New Roman"/>
              </a:rPr>
              <a:t>r</a:t>
            </a:r>
            <a:r>
              <a:rPr baseline="-20833" dirty="0">
                <a:latin typeface="Times New Roman"/>
                <a:cs typeface="Times New Roman"/>
              </a:rPr>
              <a:t>2</a:t>
            </a:r>
            <a:endParaRPr baseline="-20833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31213" y="699022"/>
            <a:ext cx="7439689" cy="459095"/>
          </a:xfrm>
          <a:prstGeom prst="rect">
            <a:avLst/>
          </a:prstGeom>
        </p:spPr>
        <p:txBody>
          <a:bodyPr vert="horz" wrap="square" lIns="0" tIns="12695" rIns="0" bIns="0" rtlCol="0">
            <a:spAutoFit/>
          </a:bodyPr>
          <a:lstStyle/>
          <a:p>
            <a:pPr marL="12695">
              <a:spcBef>
                <a:spcPts val="100"/>
              </a:spcBef>
            </a:pPr>
            <a:r>
              <a:rPr spc="-5" dirty="0"/>
              <a:t>Inverse-transform</a:t>
            </a:r>
            <a:r>
              <a:rPr spc="-10" dirty="0"/>
              <a:t> </a:t>
            </a:r>
            <a:r>
              <a:rPr spc="-5" dirty="0"/>
              <a:t>Technique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3112" y="1363230"/>
            <a:ext cx="8617585" cy="4089569"/>
          </a:xfrm>
          <a:prstGeom prst="rect">
            <a:avLst/>
          </a:prstGeom>
        </p:spPr>
        <p:txBody>
          <a:bodyPr vert="horz" wrap="square" lIns="0" tIns="27928" rIns="0" bIns="0" rtlCol="0">
            <a:spAutoFit/>
          </a:bodyPr>
          <a:lstStyle/>
          <a:p>
            <a:pPr marL="469717" marR="112351" indent="-418936">
              <a:lnSpc>
                <a:spcPts val="2600"/>
              </a:lnSpc>
              <a:spcBef>
                <a:spcPts val="219"/>
              </a:spcBef>
              <a:buClr>
                <a:srgbClr val="003366"/>
              </a:buClr>
              <a:buSzPct val="118181"/>
              <a:buChar char="•"/>
              <a:tabLst>
                <a:tab pos="469083" algn="l"/>
                <a:tab pos="469717" algn="l"/>
              </a:tabLst>
            </a:pPr>
            <a:r>
              <a:rPr sz="2200" dirty="0">
                <a:latin typeface="Verdana"/>
                <a:cs typeface="Verdana"/>
              </a:rPr>
              <a:t>The</a:t>
            </a:r>
            <a:r>
              <a:rPr sz="2200" spc="5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inverse-transform</a:t>
            </a:r>
            <a:r>
              <a:rPr sz="2200" spc="5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technique</a:t>
            </a:r>
            <a:r>
              <a:rPr sz="2200" spc="5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can</a:t>
            </a:r>
            <a:r>
              <a:rPr sz="2200" spc="5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be</a:t>
            </a:r>
            <a:r>
              <a:rPr sz="2200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used</a:t>
            </a:r>
            <a:r>
              <a:rPr sz="2200" dirty="0">
                <a:latin typeface="Verdana"/>
                <a:cs typeface="Verdana"/>
              </a:rPr>
              <a:t> in</a:t>
            </a:r>
            <a:r>
              <a:rPr sz="2200" spc="5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principle </a:t>
            </a:r>
            <a:r>
              <a:rPr sz="2200" spc="-755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for </a:t>
            </a:r>
            <a:r>
              <a:rPr sz="2200" dirty="0">
                <a:latin typeface="Verdana"/>
                <a:cs typeface="Verdana"/>
              </a:rPr>
              <a:t>any </a:t>
            </a:r>
            <a:r>
              <a:rPr sz="2200" spc="-5" dirty="0">
                <a:latin typeface="Verdana"/>
                <a:cs typeface="Verdana"/>
              </a:rPr>
              <a:t>distribution.</a:t>
            </a:r>
            <a:endParaRPr sz="2200" dirty="0">
              <a:latin typeface="Verdana"/>
              <a:cs typeface="Verdana"/>
            </a:endParaRPr>
          </a:p>
          <a:p>
            <a:pPr marL="469717" indent="-418936">
              <a:spcBef>
                <a:spcPts val="405"/>
              </a:spcBef>
              <a:buClr>
                <a:srgbClr val="003366"/>
              </a:buClr>
              <a:buSzPct val="118181"/>
              <a:buChar char="•"/>
              <a:tabLst>
                <a:tab pos="469083" algn="l"/>
                <a:tab pos="469717" algn="l"/>
              </a:tabLst>
            </a:pPr>
            <a:r>
              <a:rPr sz="2200" spc="-5" dirty="0">
                <a:latin typeface="Verdana"/>
                <a:cs typeface="Verdana"/>
              </a:rPr>
              <a:t>Most useful</a:t>
            </a:r>
            <a:r>
              <a:rPr sz="2200" dirty="0">
                <a:latin typeface="Verdana"/>
                <a:cs typeface="Verdana"/>
              </a:rPr>
              <a:t> when </a:t>
            </a:r>
            <a:r>
              <a:rPr sz="2200" spc="-5" dirty="0">
                <a:latin typeface="Verdana"/>
                <a:cs typeface="Verdana"/>
              </a:rPr>
              <a:t>the</a:t>
            </a:r>
            <a:r>
              <a:rPr sz="2200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CDF </a:t>
            </a:r>
            <a:r>
              <a:rPr sz="2200" i="1" dirty="0">
                <a:latin typeface="Times New Roman"/>
                <a:cs typeface="Times New Roman"/>
              </a:rPr>
              <a:t>F</a:t>
            </a:r>
            <a:r>
              <a:rPr sz="2200" dirty="0">
                <a:latin typeface="Times New Roman"/>
                <a:cs typeface="Times New Roman"/>
              </a:rPr>
              <a:t>(</a:t>
            </a:r>
            <a:r>
              <a:rPr sz="2200" i="1" dirty="0">
                <a:latin typeface="Times New Roman"/>
                <a:cs typeface="Times New Roman"/>
              </a:rPr>
              <a:t>x</a:t>
            </a:r>
            <a:r>
              <a:rPr sz="2200" dirty="0">
                <a:latin typeface="Times New Roman"/>
                <a:cs typeface="Times New Roman"/>
              </a:rPr>
              <a:t>)</a:t>
            </a:r>
            <a:r>
              <a:rPr sz="2200" spc="22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Verdana"/>
                <a:cs typeface="Verdana"/>
              </a:rPr>
              <a:t>has an</a:t>
            </a:r>
            <a:r>
              <a:rPr sz="2200" spc="-5" dirty="0">
                <a:latin typeface="Verdana"/>
                <a:cs typeface="Verdana"/>
              </a:rPr>
              <a:t> </a:t>
            </a:r>
            <a:r>
              <a:rPr sz="2200" b="1" spc="-5" dirty="0">
                <a:latin typeface="Verdana"/>
                <a:cs typeface="Verdana"/>
              </a:rPr>
              <a:t>inverse</a:t>
            </a:r>
            <a:r>
              <a:rPr sz="2200" b="1" spc="15" dirty="0">
                <a:latin typeface="Verdana"/>
                <a:cs typeface="Verdana"/>
              </a:rPr>
              <a:t> </a:t>
            </a:r>
            <a:r>
              <a:rPr sz="2200" i="1" dirty="0">
                <a:latin typeface="Times New Roman"/>
                <a:cs typeface="Times New Roman"/>
              </a:rPr>
              <a:t>F</a:t>
            </a:r>
            <a:r>
              <a:rPr sz="2200" i="1" spc="-5" dirty="0">
                <a:latin typeface="Times New Roman"/>
                <a:cs typeface="Times New Roman"/>
              </a:rPr>
              <a:t> </a:t>
            </a:r>
            <a:r>
              <a:rPr sz="2200" baseline="24904" dirty="0">
                <a:latin typeface="Times New Roman"/>
                <a:cs typeface="Times New Roman"/>
              </a:rPr>
              <a:t>-1</a:t>
            </a:r>
            <a:r>
              <a:rPr sz="2200" dirty="0">
                <a:latin typeface="Times New Roman"/>
                <a:cs typeface="Times New Roman"/>
              </a:rPr>
              <a:t>(</a:t>
            </a:r>
            <a:r>
              <a:rPr sz="2200" i="1" dirty="0">
                <a:latin typeface="Times New Roman"/>
                <a:cs typeface="Times New Roman"/>
              </a:rPr>
              <a:t>x</a:t>
            </a:r>
            <a:r>
              <a:rPr sz="2200" dirty="0">
                <a:latin typeface="Times New Roman"/>
                <a:cs typeface="Times New Roman"/>
              </a:rPr>
              <a:t>)</a:t>
            </a:r>
          </a:p>
          <a:p>
            <a:pPr marL="469717">
              <a:spcBef>
                <a:spcPts val="35"/>
              </a:spcBef>
            </a:pPr>
            <a:r>
              <a:rPr sz="2200" dirty="0">
                <a:latin typeface="Verdana"/>
                <a:cs typeface="Verdana"/>
              </a:rPr>
              <a:t>which</a:t>
            </a:r>
            <a:r>
              <a:rPr sz="2200" spc="-25" dirty="0">
                <a:latin typeface="Verdana"/>
                <a:cs typeface="Verdana"/>
              </a:rPr>
              <a:t> </a:t>
            </a:r>
            <a:r>
              <a:rPr sz="2200" dirty="0">
                <a:latin typeface="Verdana"/>
                <a:cs typeface="Verdana"/>
              </a:rPr>
              <a:t>is</a:t>
            </a:r>
            <a:r>
              <a:rPr sz="2200" spc="-15" dirty="0">
                <a:latin typeface="Verdana"/>
                <a:cs typeface="Verdana"/>
              </a:rPr>
              <a:t> </a:t>
            </a:r>
            <a:r>
              <a:rPr sz="2200" dirty="0">
                <a:latin typeface="Verdana"/>
                <a:cs typeface="Verdana"/>
              </a:rPr>
              <a:t>easy</a:t>
            </a:r>
            <a:r>
              <a:rPr sz="2200" spc="-21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to</a:t>
            </a:r>
            <a:r>
              <a:rPr sz="2200" spc="-21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compute.</a:t>
            </a:r>
            <a:endParaRPr sz="2200" dirty="0">
              <a:latin typeface="Verdana"/>
              <a:cs typeface="Verdana"/>
            </a:endParaRPr>
          </a:p>
          <a:p>
            <a:pPr>
              <a:spcBef>
                <a:spcPts val="40"/>
              </a:spcBef>
            </a:pPr>
            <a:endParaRPr sz="3000" dirty="0">
              <a:latin typeface="Verdana"/>
              <a:cs typeface="Verdana"/>
            </a:endParaRPr>
          </a:p>
          <a:p>
            <a:pPr marL="469717" indent="-418936">
              <a:buClr>
                <a:srgbClr val="003366"/>
              </a:buClr>
              <a:buSzPct val="118181"/>
              <a:buChar char="•"/>
              <a:tabLst>
                <a:tab pos="469083" algn="l"/>
                <a:tab pos="469717" algn="l"/>
              </a:tabLst>
            </a:pPr>
            <a:r>
              <a:rPr sz="2200" spc="-5" dirty="0">
                <a:latin typeface="Verdana"/>
                <a:cs typeface="Verdana"/>
              </a:rPr>
              <a:t>Required</a:t>
            </a:r>
            <a:r>
              <a:rPr sz="2200" spc="-40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steps</a:t>
            </a:r>
            <a:endParaRPr sz="2200" dirty="0">
              <a:latin typeface="Verdana"/>
              <a:cs typeface="Verdana"/>
            </a:endParaRPr>
          </a:p>
          <a:p>
            <a:pPr marL="888654" lvl="1" indent="-380851">
              <a:spcBef>
                <a:spcPts val="515"/>
              </a:spcBef>
              <a:buClr>
                <a:srgbClr val="003366"/>
              </a:buClr>
              <a:buAutoNum type="arabicPeriod"/>
              <a:tabLst>
                <a:tab pos="888654" algn="l"/>
              </a:tabLst>
            </a:pPr>
            <a:r>
              <a:rPr sz="2100" spc="-5" dirty="0">
                <a:latin typeface="Verdana"/>
                <a:cs typeface="Verdana"/>
              </a:rPr>
              <a:t>Compute the</a:t>
            </a:r>
            <a:r>
              <a:rPr sz="2100" dirty="0">
                <a:latin typeface="Verdana"/>
                <a:cs typeface="Verdana"/>
              </a:rPr>
              <a:t> </a:t>
            </a:r>
            <a:r>
              <a:rPr sz="2100" spc="-5" dirty="0">
                <a:latin typeface="Verdana"/>
                <a:cs typeface="Verdana"/>
              </a:rPr>
              <a:t>CDF</a:t>
            </a:r>
            <a:r>
              <a:rPr sz="2100" spc="5" dirty="0">
                <a:latin typeface="Verdana"/>
                <a:cs typeface="Verdana"/>
              </a:rPr>
              <a:t> </a:t>
            </a:r>
            <a:r>
              <a:rPr sz="2100" spc="-5" dirty="0">
                <a:latin typeface="Verdana"/>
                <a:cs typeface="Verdana"/>
              </a:rPr>
              <a:t>of</a:t>
            </a:r>
            <a:r>
              <a:rPr sz="2100" dirty="0">
                <a:latin typeface="Verdana"/>
                <a:cs typeface="Verdana"/>
              </a:rPr>
              <a:t> </a:t>
            </a:r>
            <a:r>
              <a:rPr sz="2100" spc="-5" dirty="0">
                <a:latin typeface="Verdana"/>
                <a:cs typeface="Verdana"/>
              </a:rPr>
              <a:t>the</a:t>
            </a:r>
            <a:r>
              <a:rPr sz="2100" dirty="0">
                <a:latin typeface="Verdana"/>
                <a:cs typeface="Verdana"/>
              </a:rPr>
              <a:t> </a:t>
            </a:r>
            <a:r>
              <a:rPr sz="2100" spc="-5" dirty="0">
                <a:latin typeface="Verdana"/>
                <a:cs typeface="Verdana"/>
              </a:rPr>
              <a:t>desired</a:t>
            </a:r>
            <a:r>
              <a:rPr sz="2100" dirty="0">
                <a:latin typeface="Verdana"/>
                <a:cs typeface="Verdana"/>
              </a:rPr>
              <a:t> </a:t>
            </a:r>
            <a:r>
              <a:rPr sz="2100" spc="-5" dirty="0">
                <a:latin typeface="Verdana"/>
                <a:cs typeface="Verdana"/>
              </a:rPr>
              <a:t>random</a:t>
            </a:r>
            <a:r>
              <a:rPr sz="2100" dirty="0">
                <a:latin typeface="Verdana"/>
                <a:cs typeface="Verdana"/>
              </a:rPr>
              <a:t> </a:t>
            </a:r>
            <a:r>
              <a:rPr sz="2100" spc="-5" dirty="0">
                <a:latin typeface="Verdana"/>
                <a:cs typeface="Verdana"/>
              </a:rPr>
              <a:t>variable</a:t>
            </a:r>
            <a:r>
              <a:rPr sz="2100" dirty="0">
                <a:latin typeface="Verdana"/>
                <a:cs typeface="Verdana"/>
              </a:rPr>
              <a:t> </a:t>
            </a:r>
            <a:r>
              <a:rPr sz="2100" i="1" dirty="0">
                <a:latin typeface="Times New Roman"/>
                <a:cs typeface="Times New Roman"/>
              </a:rPr>
              <a:t>X</a:t>
            </a:r>
            <a:endParaRPr sz="2100" dirty="0">
              <a:latin typeface="Times New Roman"/>
              <a:cs typeface="Times New Roman"/>
            </a:endParaRPr>
          </a:p>
          <a:p>
            <a:pPr marL="888654" lvl="1" indent="-380851">
              <a:spcBef>
                <a:spcPts val="499"/>
              </a:spcBef>
              <a:buClr>
                <a:srgbClr val="003366"/>
              </a:buClr>
              <a:buAutoNum type="arabicPeriod"/>
              <a:tabLst>
                <a:tab pos="888654" algn="l"/>
              </a:tabLst>
            </a:pPr>
            <a:r>
              <a:rPr sz="2100" dirty="0">
                <a:latin typeface="Verdana"/>
                <a:cs typeface="Verdana"/>
              </a:rPr>
              <a:t>Set</a:t>
            </a:r>
            <a:r>
              <a:rPr sz="2100" spc="-10" dirty="0">
                <a:latin typeface="Verdana"/>
                <a:cs typeface="Verdana"/>
              </a:rPr>
              <a:t> </a:t>
            </a:r>
            <a:r>
              <a:rPr sz="2100" i="1" dirty="0">
                <a:latin typeface="Times New Roman"/>
                <a:cs typeface="Times New Roman"/>
              </a:rPr>
              <a:t>F</a:t>
            </a:r>
            <a:r>
              <a:rPr sz="2100" dirty="0">
                <a:latin typeface="Times New Roman"/>
                <a:cs typeface="Times New Roman"/>
              </a:rPr>
              <a:t>(</a:t>
            </a:r>
            <a:r>
              <a:rPr sz="2100" i="1" dirty="0">
                <a:latin typeface="Times New Roman"/>
                <a:cs typeface="Times New Roman"/>
              </a:rPr>
              <a:t>X</a:t>
            </a:r>
            <a:r>
              <a:rPr sz="2100" dirty="0">
                <a:latin typeface="Times New Roman"/>
                <a:cs typeface="Times New Roman"/>
              </a:rPr>
              <a:t>)</a:t>
            </a:r>
            <a:r>
              <a:rPr sz="2100" spc="-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=</a:t>
            </a:r>
            <a:r>
              <a:rPr sz="2100" spc="-5" dirty="0">
                <a:latin typeface="Times New Roman"/>
                <a:cs typeface="Times New Roman"/>
              </a:rPr>
              <a:t> </a:t>
            </a:r>
            <a:r>
              <a:rPr sz="2100" i="1" dirty="0">
                <a:latin typeface="Times New Roman"/>
                <a:cs typeface="Times New Roman"/>
              </a:rPr>
              <a:t>R</a:t>
            </a:r>
            <a:r>
              <a:rPr sz="2100" i="1" spc="19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Verdana"/>
                <a:cs typeface="Verdana"/>
              </a:rPr>
              <a:t>on the</a:t>
            </a:r>
            <a:r>
              <a:rPr sz="2100" spc="-10" dirty="0">
                <a:latin typeface="Verdana"/>
                <a:cs typeface="Verdana"/>
              </a:rPr>
              <a:t> </a:t>
            </a:r>
            <a:r>
              <a:rPr sz="2100" spc="-5" dirty="0">
                <a:latin typeface="Verdana"/>
                <a:cs typeface="Verdana"/>
              </a:rPr>
              <a:t>range</a:t>
            </a:r>
            <a:r>
              <a:rPr sz="2100" spc="-10" dirty="0">
                <a:latin typeface="Verdana"/>
                <a:cs typeface="Verdana"/>
              </a:rPr>
              <a:t> </a:t>
            </a:r>
            <a:r>
              <a:rPr sz="2100" spc="-5" dirty="0">
                <a:latin typeface="Verdana"/>
                <a:cs typeface="Verdana"/>
              </a:rPr>
              <a:t>of</a:t>
            </a:r>
            <a:r>
              <a:rPr sz="2100" spc="-10" dirty="0">
                <a:latin typeface="Verdana"/>
                <a:cs typeface="Verdana"/>
              </a:rPr>
              <a:t> </a:t>
            </a:r>
            <a:r>
              <a:rPr sz="2100" i="1" dirty="0">
                <a:latin typeface="Times New Roman"/>
                <a:cs typeface="Times New Roman"/>
              </a:rPr>
              <a:t>X</a:t>
            </a:r>
            <a:endParaRPr sz="2100" dirty="0">
              <a:latin typeface="Times New Roman"/>
              <a:cs typeface="Times New Roman"/>
            </a:endParaRPr>
          </a:p>
          <a:p>
            <a:pPr marL="888654" lvl="1" indent="-380851">
              <a:spcBef>
                <a:spcPts val="400"/>
              </a:spcBef>
              <a:buClr>
                <a:srgbClr val="003366"/>
              </a:buClr>
              <a:buAutoNum type="arabicPeriod"/>
              <a:tabLst>
                <a:tab pos="888654" algn="l"/>
              </a:tabLst>
            </a:pPr>
            <a:r>
              <a:rPr sz="2100" spc="-5" dirty="0">
                <a:latin typeface="Verdana"/>
                <a:cs typeface="Verdana"/>
              </a:rPr>
              <a:t>Solve the equation</a:t>
            </a:r>
            <a:r>
              <a:rPr sz="2100" dirty="0">
                <a:latin typeface="Verdana"/>
                <a:cs typeface="Verdana"/>
              </a:rPr>
              <a:t> </a:t>
            </a:r>
            <a:r>
              <a:rPr sz="2100" i="1" dirty="0">
                <a:latin typeface="Times New Roman"/>
                <a:cs typeface="Times New Roman"/>
              </a:rPr>
              <a:t>F</a:t>
            </a:r>
            <a:r>
              <a:rPr sz="2100" dirty="0">
                <a:latin typeface="Times New Roman"/>
                <a:cs typeface="Times New Roman"/>
              </a:rPr>
              <a:t>(</a:t>
            </a:r>
            <a:r>
              <a:rPr sz="2100" i="1" dirty="0">
                <a:latin typeface="Times New Roman"/>
                <a:cs typeface="Times New Roman"/>
              </a:rPr>
              <a:t>X</a:t>
            </a:r>
            <a:r>
              <a:rPr sz="2100" dirty="0">
                <a:latin typeface="Times New Roman"/>
                <a:cs typeface="Times New Roman"/>
              </a:rPr>
              <a:t>)</a:t>
            </a:r>
            <a:r>
              <a:rPr sz="2100" spc="-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= </a:t>
            </a:r>
            <a:r>
              <a:rPr sz="2100" i="1" dirty="0">
                <a:latin typeface="Times New Roman"/>
                <a:cs typeface="Times New Roman"/>
              </a:rPr>
              <a:t>R</a:t>
            </a:r>
            <a:r>
              <a:rPr sz="2100" i="1" spc="19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Verdana"/>
                <a:cs typeface="Verdana"/>
              </a:rPr>
              <a:t>for</a:t>
            </a:r>
            <a:r>
              <a:rPr sz="2100" spc="-5" dirty="0">
                <a:latin typeface="Verdana"/>
                <a:cs typeface="Verdana"/>
              </a:rPr>
              <a:t> </a:t>
            </a:r>
            <a:r>
              <a:rPr sz="2100" i="1" dirty="0">
                <a:latin typeface="Times New Roman"/>
                <a:cs typeface="Times New Roman"/>
              </a:rPr>
              <a:t>X</a:t>
            </a:r>
            <a:r>
              <a:rPr sz="2100" i="1" spc="19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Verdana"/>
                <a:cs typeface="Verdana"/>
              </a:rPr>
              <a:t>in</a:t>
            </a:r>
            <a:r>
              <a:rPr sz="2100" spc="-5" dirty="0">
                <a:latin typeface="Verdana"/>
                <a:cs typeface="Verdana"/>
              </a:rPr>
              <a:t> terms</a:t>
            </a:r>
            <a:r>
              <a:rPr sz="2100" dirty="0">
                <a:latin typeface="Verdana"/>
                <a:cs typeface="Verdana"/>
              </a:rPr>
              <a:t> </a:t>
            </a:r>
            <a:r>
              <a:rPr sz="2100" spc="-5" dirty="0">
                <a:latin typeface="Verdana"/>
                <a:cs typeface="Verdana"/>
              </a:rPr>
              <a:t>of </a:t>
            </a:r>
            <a:r>
              <a:rPr sz="2100" i="1" dirty="0">
                <a:latin typeface="Times New Roman"/>
                <a:cs typeface="Times New Roman"/>
              </a:rPr>
              <a:t>R</a:t>
            </a:r>
            <a:endParaRPr sz="2100" dirty="0">
              <a:latin typeface="Times New Roman"/>
              <a:cs typeface="Times New Roman"/>
            </a:endParaRPr>
          </a:p>
          <a:p>
            <a:pPr marL="888654" marR="55859" lvl="1" indent="-380851">
              <a:lnSpc>
                <a:spcPct val="100800"/>
              </a:lnSpc>
              <a:spcBef>
                <a:spcPts val="480"/>
              </a:spcBef>
              <a:buClr>
                <a:srgbClr val="003366"/>
              </a:buClr>
              <a:buAutoNum type="arabicPeriod"/>
              <a:tabLst>
                <a:tab pos="888654" algn="l"/>
              </a:tabLst>
            </a:pPr>
            <a:r>
              <a:rPr sz="2100" spc="-5" dirty="0">
                <a:latin typeface="Verdana"/>
                <a:cs typeface="Verdana"/>
              </a:rPr>
              <a:t>Generate uniform</a:t>
            </a:r>
            <a:r>
              <a:rPr sz="2100" spc="5" dirty="0">
                <a:latin typeface="Verdana"/>
                <a:cs typeface="Verdana"/>
              </a:rPr>
              <a:t> </a:t>
            </a:r>
            <a:r>
              <a:rPr sz="2100" spc="-5" dirty="0">
                <a:latin typeface="Verdana"/>
                <a:cs typeface="Verdana"/>
              </a:rPr>
              <a:t>random</a:t>
            </a:r>
            <a:r>
              <a:rPr sz="2100" dirty="0">
                <a:latin typeface="Verdana"/>
                <a:cs typeface="Verdana"/>
              </a:rPr>
              <a:t> </a:t>
            </a:r>
            <a:r>
              <a:rPr sz="2100" spc="-5" dirty="0">
                <a:latin typeface="Verdana"/>
                <a:cs typeface="Verdana"/>
              </a:rPr>
              <a:t>numbers</a:t>
            </a:r>
            <a:r>
              <a:rPr sz="2100" spc="5" dirty="0">
                <a:latin typeface="Verdana"/>
                <a:cs typeface="Verdana"/>
              </a:rPr>
              <a:t> </a:t>
            </a:r>
            <a:r>
              <a:rPr sz="2100" i="1" spc="5" dirty="0">
                <a:latin typeface="Times New Roman"/>
                <a:cs typeface="Times New Roman"/>
              </a:rPr>
              <a:t>R</a:t>
            </a:r>
            <a:r>
              <a:rPr sz="1900" spc="7" baseline="-21367" dirty="0">
                <a:latin typeface="Times New Roman"/>
                <a:cs typeface="Times New Roman"/>
              </a:rPr>
              <a:t>1</a:t>
            </a:r>
            <a:r>
              <a:rPr sz="2100" i="1" spc="5" dirty="0">
                <a:latin typeface="Times New Roman"/>
                <a:cs typeface="Times New Roman"/>
              </a:rPr>
              <a:t>,</a:t>
            </a:r>
            <a:r>
              <a:rPr sz="2100" i="1" dirty="0">
                <a:latin typeface="Times New Roman"/>
                <a:cs typeface="Times New Roman"/>
              </a:rPr>
              <a:t> </a:t>
            </a:r>
            <a:r>
              <a:rPr sz="2100" i="1" spc="5" dirty="0">
                <a:latin typeface="Times New Roman"/>
                <a:cs typeface="Times New Roman"/>
              </a:rPr>
              <a:t>R</a:t>
            </a:r>
            <a:r>
              <a:rPr sz="1900" spc="7" baseline="-21367" dirty="0">
                <a:latin typeface="Times New Roman"/>
                <a:cs typeface="Times New Roman"/>
              </a:rPr>
              <a:t>2</a:t>
            </a:r>
            <a:r>
              <a:rPr sz="2100" i="1" spc="5" dirty="0">
                <a:latin typeface="Times New Roman"/>
                <a:cs typeface="Times New Roman"/>
              </a:rPr>
              <a:t>, R</a:t>
            </a:r>
            <a:r>
              <a:rPr sz="1900" spc="7" baseline="-21367" dirty="0">
                <a:latin typeface="Times New Roman"/>
                <a:cs typeface="Times New Roman"/>
              </a:rPr>
              <a:t>3</a:t>
            </a:r>
            <a:r>
              <a:rPr sz="2100" i="1" spc="5" dirty="0">
                <a:latin typeface="Times New Roman"/>
                <a:cs typeface="Times New Roman"/>
              </a:rPr>
              <a:t>,</a:t>
            </a:r>
            <a:r>
              <a:rPr sz="2100" i="1" dirty="0">
                <a:latin typeface="Times New Roman"/>
                <a:cs typeface="Times New Roman"/>
              </a:rPr>
              <a:t> ...</a:t>
            </a:r>
            <a:r>
              <a:rPr sz="2100" i="1" spc="204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Verdana"/>
                <a:cs typeface="Verdana"/>
              </a:rPr>
              <a:t>and</a:t>
            </a:r>
            <a:r>
              <a:rPr sz="2100" spc="-5" dirty="0">
                <a:latin typeface="Verdana"/>
                <a:cs typeface="Verdana"/>
              </a:rPr>
              <a:t> compute </a:t>
            </a:r>
            <a:r>
              <a:rPr sz="2100" spc="-685" dirty="0">
                <a:latin typeface="Verdana"/>
                <a:cs typeface="Verdana"/>
              </a:rPr>
              <a:t> </a:t>
            </a:r>
            <a:r>
              <a:rPr sz="2100" spc="-5" dirty="0">
                <a:latin typeface="Verdana"/>
                <a:cs typeface="Verdana"/>
              </a:rPr>
              <a:t>the desired random</a:t>
            </a:r>
            <a:r>
              <a:rPr sz="2100" dirty="0">
                <a:latin typeface="Verdana"/>
                <a:cs typeface="Verdana"/>
              </a:rPr>
              <a:t> </a:t>
            </a:r>
            <a:r>
              <a:rPr sz="2100" spc="-5" dirty="0">
                <a:latin typeface="Verdana"/>
                <a:cs typeface="Verdana"/>
              </a:rPr>
              <a:t>variate by</a:t>
            </a:r>
            <a:r>
              <a:rPr sz="2100" dirty="0">
                <a:latin typeface="Verdana"/>
                <a:cs typeface="Verdana"/>
              </a:rPr>
              <a:t> </a:t>
            </a:r>
            <a:r>
              <a:rPr sz="2100" i="1" dirty="0">
                <a:latin typeface="Times New Roman"/>
                <a:cs typeface="Times New Roman"/>
              </a:rPr>
              <a:t>X</a:t>
            </a:r>
            <a:r>
              <a:rPr sz="1900" i="1" baseline="-21367" dirty="0">
                <a:latin typeface="Times New Roman"/>
                <a:cs typeface="Times New Roman"/>
              </a:rPr>
              <a:t>i</a:t>
            </a:r>
            <a:r>
              <a:rPr sz="1900" i="1" spc="262" baseline="-21367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= </a:t>
            </a:r>
            <a:r>
              <a:rPr sz="2100" i="1" spc="5" dirty="0">
                <a:latin typeface="Times New Roman"/>
                <a:cs typeface="Times New Roman"/>
              </a:rPr>
              <a:t>F</a:t>
            </a:r>
            <a:r>
              <a:rPr sz="1900" spc="7" baseline="25641" dirty="0">
                <a:latin typeface="Times New Roman"/>
                <a:cs typeface="Times New Roman"/>
              </a:rPr>
              <a:t>-1</a:t>
            </a:r>
            <a:r>
              <a:rPr sz="2100" spc="5" dirty="0">
                <a:latin typeface="Times New Roman"/>
                <a:cs typeface="Times New Roman"/>
              </a:rPr>
              <a:t>(</a:t>
            </a:r>
            <a:r>
              <a:rPr sz="2100" i="1" spc="5" dirty="0">
                <a:latin typeface="Times New Roman"/>
                <a:cs typeface="Times New Roman"/>
              </a:rPr>
              <a:t>R</a:t>
            </a:r>
            <a:r>
              <a:rPr sz="1900" i="1" spc="7" baseline="-21367" dirty="0">
                <a:latin typeface="Times New Roman"/>
                <a:cs typeface="Times New Roman"/>
              </a:rPr>
              <a:t>i</a:t>
            </a:r>
            <a:r>
              <a:rPr sz="2100" spc="5" dirty="0">
                <a:latin typeface="Times New Roman"/>
                <a:cs typeface="Times New Roman"/>
              </a:rPr>
              <a:t>)</a:t>
            </a:r>
            <a:endParaRPr sz="21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3493" y="425451"/>
            <a:ext cx="8277889" cy="459095"/>
          </a:xfrm>
          <a:prstGeom prst="rect">
            <a:avLst/>
          </a:prstGeom>
        </p:spPr>
        <p:txBody>
          <a:bodyPr vert="horz" wrap="square" lIns="0" tIns="12695" rIns="0" bIns="0" rtlCol="0">
            <a:spAutoFit/>
          </a:bodyPr>
          <a:lstStyle/>
          <a:p>
            <a:pPr marL="12695">
              <a:spcBef>
                <a:spcPts val="100"/>
              </a:spcBef>
            </a:pPr>
            <a:r>
              <a:rPr spc="-5" dirty="0"/>
              <a:t>Inverse-transform</a:t>
            </a:r>
            <a:r>
              <a:rPr spc="5" dirty="0"/>
              <a:t> </a:t>
            </a:r>
            <a:r>
              <a:rPr spc="-5" dirty="0"/>
              <a:t>Technique:</a:t>
            </a:r>
            <a:r>
              <a:rPr spc="10" dirty="0"/>
              <a:t> </a:t>
            </a:r>
            <a:r>
              <a:rPr spc="-5"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05811" y="1302272"/>
            <a:ext cx="3476625" cy="2485289"/>
          </a:xfrm>
          <a:prstGeom prst="rect">
            <a:avLst/>
          </a:prstGeom>
        </p:spPr>
        <p:txBody>
          <a:bodyPr vert="horz" wrap="square" lIns="0" tIns="73632" rIns="0" bIns="0" rtlCol="0">
            <a:spAutoFit/>
          </a:bodyPr>
          <a:lstStyle/>
          <a:p>
            <a:pPr marL="380851" indent="-342768">
              <a:spcBef>
                <a:spcPts val="580"/>
              </a:spcBef>
              <a:buClr>
                <a:srgbClr val="003366"/>
              </a:buClr>
              <a:buSzPct val="120000"/>
              <a:buChar char="•"/>
              <a:tabLst>
                <a:tab pos="380217" algn="l"/>
                <a:tab pos="380851" algn="l"/>
              </a:tabLst>
            </a:pPr>
            <a:r>
              <a:rPr sz="2100" spc="-5" dirty="0">
                <a:latin typeface="Verdana"/>
                <a:cs typeface="Verdana"/>
              </a:rPr>
              <a:t>Exponential</a:t>
            </a:r>
            <a:r>
              <a:rPr sz="2100" spc="-21" dirty="0">
                <a:latin typeface="Verdana"/>
                <a:cs typeface="Verdana"/>
              </a:rPr>
              <a:t> </a:t>
            </a:r>
            <a:r>
              <a:rPr sz="2100" spc="-5" dirty="0">
                <a:latin typeface="Verdana"/>
                <a:cs typeface="Verdana"/>
              </a:rPr>
              <a:t>Distribution</a:t>
            </a:r>
            <a:endParaRPr sz="2100" dirty="0">
              <a:latin typeface="Verdana"/>
              <a:cs typeface="Verdana"/>
            </a:endParaRPr>
          </a:p>
          <a:p>
            <a:pPr marL="574451" lvl="1" indent="-180904">
              <a:spcBef>
                <a:spcPts val="430"/>
              </a:spcBef>
              <a:buClr>
                <a:srgbClr val="003366"/>
              </a:buClr>
              <a:buChar char="•"/>
              <a:tabLst>
                <a:tab pos="574451" algn="l"/>
              </a:tabLst>
            </a:pPr>
            <a:r>
              <a:rPr spc="-5" dirty="0">
                <a:latin typeface="Verdana"/>
                <a:cs typeface="Verdana"/>
              </a:rPr>
              <a:t>PDF</a:t>
            </a:r>
            <a:endParaRPr dirty="0">
              <a:latin typeface="Verdana"/>
              <a:cs typeface="Verdana"/>
            </a:endParaRPr>
          </a:p>
          <a:p>
            <a:pPr marL="1201587">
              <a:spcBef>
                <a:spcPts val="15"/>
              </a:spcBef>
            </a:pPr>
            <a:r>
              <a:rPr sz="2400" i="1" spc="10" dirty="0">
                <a:latin typeface="Times New Roman"/>
                <a:cs typeface="Times New Roman"/>
              </a:rPr>
              <a:t>f</a:t>
            </a:r>
            <a:r>
              <a:rPr sz="2400" i="1" spc="-75" dirty="0">
                <a:latin typeface="Times New Roman"/>
                <a:cs typeface="Times New Roman"/>
              </a:rPr>
              <a:t> </a:t>
            </a:r>
            <a:r>
              <a:rPr sz="2400" spc="151" dirty="0">
                <a:latin typeface="Times New Roman"/>
                <a:cs typeface="Times New Roman"/>
              </a:rPr>
              <a:t>(</a:t>
            </a:r>
            <a:r>
              <a:rPr sz="2400" i="1" spc="30" dirty="0">
                <a:latin typeface="Times New Roman"/>
                <a:cs typeface="Times New Roman"/>
              </a:rPr>
              <a:t>x</a:t>
            </a:r>
            <a:r>
              <a:rPr sz="2400" spc="10" dirty="0">
                <a:latin typeface="Times New Roman"/>
                <a:cs typeface="Times New Roman"/>
              </a:rPr>
              <a:t>)</a:t>
            </a:r>
            <a:r>
              <a:rPr sz="2400" spc="-100" dirty="0">
                <a:latin typeface="Times New Roman"/>
                <a:cs typeface="Times New Roman"/>
              </a:rPr>
              <a:t> </a:t>
            </a:r>
            <a:r>
              <a:rPr sz="2400" spc="21" dirty="0">
                <a:latin typeface="Symbol"/>
                <a:cs typeface="Symbol"/>
              </a:rPr>
              <a:t></a:t>
            </a:r>
            <a:r>
              <a:rPr sz="2400" spc="-151" dirty="0">
                <a:latin typeface="Times New Roman"/>
                <a:cs typeface="Times New Roman"/>
              </a:rPr>
              <a:t> </a:t>
            </a:r>
            <a:r>
              <a:rPr sz="2600" spc="-90" dirty="0">
                <a:latin typeface="Symbol"/>
                <a:cs typeface="Symbol"/>
              </a:rPr>
              <a:t></a:t>
            </a:r>
            <a:r>
              <a:rPr sz="2400" i="1" spc="86" dirty="0">
                <a:latin typeface="Times New Roman"/>
                <a:cs typeface="Times New Roman"/>
              </a:rPr>
              <a:t>e</a:t>
            </a:r>
            <a:r>
              <a:rPr sz="2100" spc="135" baseline="43650" dirty="0">
                <a:latin typeface="Symbol"/>
                <a:cs typeface="Symbol"/>
              </a:rPr>
              <a:t></a:t>
            </a:r>
            <a:r>
              <a:rPr sz="2300" spc="-60" baseline="40740" dirty="0">
                <a:latin typeface="Symbol"/>
                <a:cs typeface="Symbol"/>
              </a:rPr>
              <a:t></a:t>
            </a:r>
            <a:r>
              <a:rPr sz="2100" i="1" spc="30" baseline="43650" dirty="0">
                <a:latin typeface="Times New Roman"/>
                <a:cs typeface="Times New Roman"/>
              </a:rPr>
              <a:t>x</a:t>
            </a:r>
            <a:endParaRPr sz="2100" baseline="43650" dirty="0">
              <a:latin typeface="Times New Roman"/>
              <a:cs typeface="Times New Roman"/>
            </a:endParaRPr>
          </a:p>
          <a:p>
            <a:pPr marL="574451" lvl="1" indent="-180904">
              <a:spcBef>
                <a:spcPts val="2405"/>
              </a:spcBef>
              <a:buClr>
                <a:srgbClr val="003366"/>
              </a:buClr>
              <a:buChar char="•"/>
              <a:tabLst>
                <a:tab pos="574451" algn="l"/>
              </a:tabLst>
            </a:pPr>
            <a:r>
              <a:rPr spc="-5" dirty="0">
                <a:latin typeface="Verdana"/>
                <a:cs typeface="Verdana"/>
              </a:rPr>
              <a:t>CDF</a:t>
            </a:r>
            <a:endParaRPr dirty="0">
              <a:latin typeface="Verdana"/>
              <a:cs typeface="Verdana"/>
            </a:endParaRPr>
          </a:p>
          <a:p>
            <a:pPr marL="1058133">
              <a:spcBef>
                <a:spcPts val="430"/>
              </a:spcBef>
            </a:pPr>
            <a:r>
              <a:rPr sz="2600" i="1" spc="10" dirty="0">
                <a:latin typeface="Times New Roman"/>
                <a:cs typeface="Times New Roman"/>
              </a:rPr>
              <a:t>F</a:t>
            </a:r>
            <a:r>
              <a:rPr sz="2600" i="1" spc="-409" dirty="0">
                <a:latin typeface="Times New Roman"/>
                <a:cs typeface="Times New Roman"/>
              </a:rPr>
              <a:t> </a:t>
            </a:r>
            <a:r>
              <a:rPr sz="2600" spc="170" dirty="0">
                <a:latin typeface="Times New Roman"/>
                <a:cs typeface="Times New Roman"/>
              </a:rPr>
              <a:t>(</a:t>
            </a:r>
            <a:r>
              <a:rPr sz="2600" i="1" spc="40" dirty="0">
                <a:latin typeface="Times New Roman"/>
                <a:cs typeface="Times New Roman"/>
              </a:rPr>
              <a:t>x</a:t>
            </a:r>
            <a:r>
              <a:rPr sz="2600" spc="5" dirty="0">
                <a:latin typeface="Times New Roman"/>
                <a:cs typeface="Times New Roman"/>
              </a:rPr>
              <a:t>)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10" dirty="0">
                <a:latin typeface="Symbol"/>
                <a:cs typeface="Symbol"/>
              </a:rPr>
              <a:t></a:t>
            </a:r>
            <a:r>
              <a:rPr sz="2600" spc="-365" dirty="0">
                <a:latin typeface="Times New Roman"/>
                <a:cs typeface="Times New Roman"/>
              </a:rPr>
              <a:t> </a:t>
            </a:r>
            <a:r>
              <a:rPr sz="2600" spc="180" dirty="0">
                <a:latin typeface="Times New Roman"/>
                <a:cs typeface="Times New Roman"/>
              </a:rPr>
              <a:t>1</a:t>
            </a:r>
            <a:r>
              <a:rPr sz="2600" spc="10" dirty="0">
                <a:latin typeface="Symbol"/>
                <a:cs typeface="Symbol"/>
              </a:rPr>
              <a:t></a:t>
            </a:r>
            <a:r>
              <a:rPr sz="2600" spc="-290" dirty="0">
                <a:latin typeface="Times New Roman"/>
                <a:cs typeface="Times New Roman"/>
              </a:rPr>
              <a:t> </a:t>
            </a:r>
            <a:r>
              <a:rPr sz="2600" i="1" spc="100" dirty="0">
                <a:latin typeface="Times New Roman"/>
                <a:cs typeface="Times New Roman"/>
              </a:rPr>
              <a:t>e</a:t>
            </a:r>
            <a:r>
              <a:rPr sz="2300" spc="135" baseline="44444" dirty="0">
                <a:latin typeface="Symbol"/>
                <a:cs typeface="Symbol"/>
              </a:rPr>
              <a:t></a:t>
            </a:r>
            <a:r>
              <a:rPr sz="2400" spc="-60" baseline="41666" dirty="0">
                <a:latin typeface="Symbol"/>
                <a:cs typeface="Symbol"/>
              </a:rPr>
              <a:t></a:t>
            </a:r>
            <a:r>
              <a:rPr sz="2300" i="1" spc="15" baseline="44444" dirty="0">
                <a:latin typeface="Times New Roman"/>
                <a:cs typeface="Times New Roman"/>
              </a:rPr>
              <a:t>x</a:t>
            </a:r>
            <a:endParaRPr sz="2300" baseline="44444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74623" y="1363230"/>
            <a:ext cx="3305175" cy="335984"/>
          </a:xfrm>
          <a:prstGeom prst="rect">
            <a:avLst/>
          </a:prstGeom>
        </p:spPr>
        <p:txBody>
          <a:bodyPr vert="horz" wrap="square" lIns="0" tIns="12695" rIns="0" bIns="0" rtlCol="0">
            <a:spAutoFit/>
          </a:bodyPr>
          <a:lstStyle/>
          <a:p>
            <a:pPr marL="380851" indent="-342768">
              <a:spcBef>
                <a:spcPts val="100"/>
              </a:spcBef>
              <a:buClr>
                <a:srgbClr val="003366"/>
              </a:buClr>
              <a:buSzPct val="120000"/>
              <a:buChar char="•"/>
              <a:tabLst>
                <a:tab pos="380217" algn="l"/>
                <a:tab pos="380851" algn="l"/>
              </a:tabLst>
            </a:pPr>
            <a:r>
              <a:rPr sz="2100" dirty="0">
                <a:latin typeface="Verdana"/>
                <a:cs typeface="Verdana"/>
              </a:rPr>
              <a:t>To</a:t>
            </a:r>
            <a:r>
              <a:rPr sz="2100" spc="-15" dirty="0">
                <a:latin typeface="Verdana"/>
                <a:cs typeface="Verdana"/>
              </a:rPr>
              <a:t> </a:t>
            </a:r>
            <a:r>
              <a:rPr sz="2100" spc="-5" dirty="0">
                <a:latin typeface="Verdana"/>
                <a:cs typeface="Verdana"/>
              </a:rPr>
              <a:t>generate</a:t>
            </a:r>
            <a:r>
              <a:rPr sz="2100" spc="-15" dirty="0">
                <a:latin typeface="Verdana"/>
                <a:cs typeface="Verdana"/>
              </a:rPr>
              <a:t> </a:t>
            </a:r>
            <a:r>
              <a:rPr sz="2100" i="1" spc="5" dirty="0">
                <a:latin typeface="Times New Roman"/>
                <a:cs typeface="Times New Roman"/>
              </a:rPr>
              <a:t>X</a:t>
            </a:r>
            <a:r>
              <a:rPr sz="1900" spc="7" baseline="-21367" dirty="0">
                <a:latin typeface="Times New Roman"/>
                <a:cs typeface="Times New Roman"/>
              </a:rPr>
              <a:t>1</a:t>
            </a:r>
            <a:r>
              <a:rPr sz="2100" i="1" spc="5" dirty="0">
                <a:latin typeface="Times New Roman"/>
                <a:cs typeface="Times New Roman"/>
              </a:rPr>
              <a:t>,</a:t>
            </a:r>
            <a:r>
              <a:rPr sz="2100" i="1" spc="-10" dirty="0">
                <a:latin typeface="Times New Roman"/>
                <a:cs typeface="Times New Roman"/>
              </a:rPr>
              <a:t> </a:t>
            </a:r>
            <a:r>
              <a:rPr sz="2100" i="1" spc="5" dirty="0">
                <a:latin typeface="Times New Roman"/>
                <a:cs typeface="Times New Roman"/>
              </a:rPr>
              <a:t>X</a:t>
            </a:r>
            <a:r>
              <a:rPr sz="1900" spc="7" baseline="-21367" dirty="0">
                <a:latin typeface="Times New Roman"/>
                <a:cs typeface="Times New Roman"/>
              </a:rPr>
              <a:t>2</a:t>
            </a:r>
            <a:r>
              <a:rPr sz="2100" i="1" spc="5" dirty="0">
                <a:latin typeface="Times New Roman"/>
                <a:cs typeface="Times New Roman"/>
              </a:rPr>
              <a:t>,</a:t>
            </a:r>
            <a:r>
              <a:rPr sz="2100" i="1" spc="-10" dirty="0">
                <a:latin typeface="Times New Roman"/>
                <a:cs typeface="Times New Roman"/>
              </a:rPr>
              <a:t> </a:t>
            </a:r>
            <a:r>
              <a:rPr sz="2100" i="1" spc="5" dirty="0">
                <a:latin typeface="Times New Roman"/>
                <a:cs typeface="Times New Roman"/>
              </a:rPr>
              <a:t>X</a:t>
            </a:r>
            <a:r>
              <a:rPr sz="1900" spc="7" baseline="-21367" dirty="0">
                <a:latin typeface="Times New Roman"/>
                <a:cs typeface="Times New Roman"/>
              </a:rPr>
              <a:t>3</a:t>
            </a:r>
            <a:endParaRPr sz="21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37170" y="5290305"/>
            <a:ext cx="2952750" cy="444989"/>
          </a:xfrm>
          <a:prstGeom prst="rect">
            <a:avLst/>
          </a:prstGeom>
          <a:noFill/>
        </p:spPr>
        <p:txBody>
          <a:bodyPr vert="horz" wrap="square" lIns="0" tIns="29198" rIns="0" bIns="0" rtlCol="0">
            <a:spAutoFit/>
          </a:bodyPr>
          <a:lstStyle/>
          <a:p>
            <a:pPr marL="905792">
              <a:spcBef>
                <a:spcPts val="229"/>
              </a:spcBef>
              <a:tabLst>
                <a:tab pos="1248560" algn="l"/>
              </a:tabLst>
            </a:pPr>
            <a:r>
              <a:rPr sz="2700" i="1" spc="-5" dirty="0">
                <a:latin typeface="Times New Roman"/>
                <a:cs typeface="Times New Roman"/>
              </a:rPr>
              <a:t>X	</a:t>
            </a:r>
            <a:r>
              <a:rPr sz="2700" spc="-5" dirty="0">
                <a:latin typeface="Symbol"/>
                <a:cs typeface="Symbol"/>
              </a:rPr>
              <a:t></a:t>
            </a:r>
            <a:r>
              <a:rPr sz="2700" spc="40" dirty="0">
                <a:latin typeface="Times New Roman"/>
                <a:cs typeface="Times New Roman"/>
              </a:rPr>
              <a:t> </a:t>
            </a:r>
            <a:r>
              <a:rPr sz="2700" i="1" spc="-5" dirty="0">
                <a:latin typeface="Times New Roman"/>
                <a:cs typeface="Times New Roman"/>
              </a:rPr>
              <a:t>F</a:t>
            </a:r>
            <a:r>
              <a:rPr sz="2700" i="1" spc="-281" dirty="0">
                <a:latin typeface="Times New Roman"/>
                <a:cs typeface="Times New Roman"/>
              </a:rPr>
              <a:t> </a:t>
            </a:r>
            <a:r>
              <a:rPr sz="2300" spc="-104" baseline="43010" dirty="0">
                <a:latin typeface="Symbol"/>
                <a:cs typeface="Symbol"/>
              </a:rPr>
              <a:t></a:t>
            </a:r>
            <a:r>
              <a:rPr sz="2300" spc="15" baseline="43010" dirty="0">
                <a:latin typeface="Times New Roman"/>
                <a:cs typeface="Times New Roman"/>
              </a:rPr>
              <a:t>1</a:t>
            </a:r>
            <a:r>
              <a:rPr sz="2300" spc="-307" baseline="43010" dirty="0">
                <a:latin typeface="Times New Roman"/>
                <a:cs typeface="Times New Roman"/>
              </a:rPr>
              <a:t> </a:t>
            </a:r>
            <a:r>
              <a:rPr sz="2700" spc="151" dirty="0">
                <a:latin typeface="Times New Roman"/>
                <a:cs typeface="Times New Roman"/>
              </a:rPr>
              <a:t>(</a:t>
            </a:r>
            <a:r>
              <a:rPr sz="2700" i="1" spc="80" dirty="0">
                <a:latin typeface="Times New Roman"/>
                <a:cs typeface="Times New Roman"/>
              </a:rPr>
              <a:t>R</a:t>
            </a:r>
            <a:r>
              <a:rPr sz="2700" spc="-5" dirty="0">
                <a:latin typeface="Times New Roman"/>
                <a:cs typeface="Times New Roman"/>
              </a:rPr>
              <a:t>)</a:t>
            </a:r>
            <a:endParaRPr sz="270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099070" y="3368117"/>
            <a:ext cx="3028950" cy="1926144"/>
          </a:xfrm>
          <a:prstGeom prst="rect">
            <a:avLst/>
          </a:prstGeom>
        </p:spPr>
        <p:txBody>
          <a:bodyPr vert="horz" wrap="square" lIns="0" tIns="63476" rIns="0" bIns="0" rtlCol="0">
            <a:spAutoFit/>
          </a:bodyPr>
          <a:lstStyle/>
          <a:p>
            <a:pPr marL="943876">
              <a:spcBef>
                <a:spcPts val="499"/>
              </a:spcBef>
              <a:tabLst>
                <a:tab pos="1286645" algn="l"/>
              </a:tabLst>
            </a:pPr>
            <a:r>
              <a:rPr sz="4100" i="1" spc="-7" baseline="-34979" dirty="0">
                <a:latin typeface="Times New Roman"/>
                <a:cs typeface="Times New Roman"/>
              </a:rPr>
              <a:t>X	</a:t>
            </a:r>
            <a:r>
              <a:rPr sz="4100" spc="-7" baseline="-34979" dirty="0">
                <a:latin typeface="Symbol"/>
                <a:cs typeface="Symbol"/>
              </a:rPr>
              <a:t></a:t>
            </a:r>
            <a:r>
              <a:rPr sz="4100" spc="165" baseline="-34979" dirty="0">
                <a:latin typeface="Times New Roman"/>
                <a:cs typeface="Times New Roman"/>
              </a:rPr>
              <a:t> </a:t>
            </a:r>
            <a:r>
              <a:rPr sz="2700" spc="-15" dirty="0">
                <a:latin typeface="Times New Roman"/>
                <a:cs typeface="Times New Roman"/>
              </a:rPr>
              <a:t>ln(1</a:t>
            </a:r>
            <a:r>
              <a:rPr sz="2700" spc="-15" dirty="0">
                <a:latin typeface="Symbol"/>
                <a:cs typeface="Symbol"/>
              </a:rPr>
              <a:t></a:t>
            </a:r>
            <a:r>
              <a:rPr sz="2700" spc="-151" dirty="0">
                <a:latin typeface="Times New Roman"/>
                <a:cs typeface="Times New Roman"/>
              </a:rPr>
              <a:t> </a:t>
            </a:r>
            <a:r>
              <a:rPr sz="2700" i="1" spc="40" dirty="0">
                <a:latin typeface="Times New Roman"/>
                <a:cs typeface="Times New Roman"/>
              </a:rPr>
              <a:t>R</a:t>
            </a:r>
            <a:r>
              <a:rPr sz="2700" spc="40" dirty="0">
                <a:latin typeface="Times New Roman"/>
                <a:cs typeface="Times New Roman"/>
              </a:rPr>
              <a:t>)</a:t>
            </a:r>
            <a:endParaRPr sz="2700" dirty="0">
              <a:latin typeface="Times New Roman"/>
              <a:cs typeface="Times New Roman"/>
            </a:endParaRPr>
          </a:p>
          <a:p>
            <a:pPr marL="1923302">
              <a:spcBef>
                <a:spcPts val="415"/>
              </a:spcBef>
            </a:pPr>
            <a:r>
              <a:rPr sz="2700" spc="-5" dirty="0">
                <a:latin typeface="Symbol"/>
                <a:cs typeface="Symbol"/>
              </a:rPr>
              <a:t></a:t>
            </a:r>
            <a:r>
              <a:rPr sz="2700" spc="-254" dirty="0">
                <a:latin typeface="Times New Roman"/>
                <a:cs typeface="Times New Roman"/>
              </a:rPr>
              <a:t> </a:t>
            </a:r>
            <a:r>
              <a:rPr sz="2900" spc="-86" dirty="0">
                <a:latin typeface="Symbol"/>
                <a:cs typeface="Symbol"/>
              </a:rPr>
              <a:t></a:t>
            </a:r>
            <a:endParaRPr sz="2900" dirty="0">
              <a:latin typeface="Symbol"/>
              <a:cs typeface="Symbol"/>
            </a:endParaRPr>
          </a:p>
          <a:p>
            <a:pPr marL="943876">
              <a:spcBef>
                <a:spcPts val="190"/>
              </a:spcBef>
              <a:tabLst>
                <a:tab pos="1286645" algn="l"/>
              </a:tabLst>
            </a:pPr>
            <a:r>
              <a:rPr sz="4100" i="1" spc="-7" baseline="-34979" dirty="0">
                <a:latin typeface="Times New Roman"/>
                <a:cs typeface="Times New Roman"/>
              </a:rPr>
              <a:t>X	</a:t>
            </a:r>
            <a:r>
              <a:rPr sz="4100" spc="-7" baseline="-34979" dirty="0">
                <a:latin typeface="Symbol"/>
                <a:cs typeface="Symbol"/>
              </a:rPr>
              <a:t></a:t>
            </a:r>
            <a:r>
              <a:rPr sz="4100" spc="-97" baseline="-34979" dirty="0">
                <a:latin typeface="Times New Roman"/>
                <a:cs typeface="Times New Roman"/>
              </a:rPr>
              <a:t> </a:t>
            </a:r>
            <a:r>
              <a:rPr sz="4100" spc="-7" baseline="-34979" dirty="0">
                <a:latin typeface="Symbol"/>
                <a:cs typeface="Symbol"/>
              </a:rPr>
              <a:t></a:t>
            </a:r>
            <a:r>
              <a:rPr sz="4100" spc="-209" baseline="-34979" dirty="0">
                <a:latin typeface="Times New Roman"/>
                <a:cs typeface="Times New Roman"/>
              </a:rPr>
              <a:t> </a:t>
            </a:r>
            <a:r>
              <a:rPr sz="2700" spc="-15" dirty="0">
                <a:latin typeface="Times New Roman"/>
                <a:cs typeface="Times New Roman"/>
              </a:rPr>
              <a:t>ln(1</a:t>
            </a:r>
            <a:r>
              <a:rPr sz="2700" spc="-15" dirty="0">
                <a:latin typeface="Symbol"/>
                <a:cs typeface="Symbol"/>
              </a:rPr>
              <a:t></a:t>
            </a:r>
            <a:r>
              <a:rPr sz="2700" spc="-151" dirty="0">
                <a:latin typeface="Times New Roman"/>
                <a:cs typeface="Times New Roman"/>
              </a:rPr>
              <a:t> </a:t>
            </a:r>
            <a:r>
              <a:rPr sz="2700" i="1" spc="40" dirty="0">
                <a:latin typeface="Times New Roman"/>
                <a:cs typeface="Times New Roman"/>
              </a:rPr>
              <a:t>R</a:t>
            </a:r>
            <a:r>
              <a:rPr sz="2700" spc="40" dirty="0">
                <a:latin typeface="Times New Roman"/>
                <a:cs typeface="Times New Roman"/>
              </a:rPr>
              <a:t>)</a:t>
            </a:r>
            <a:endParaRPr sz="2700" dirty="0">
              <a:latin typeface="Times New Roman"/>
              <a:cs typeface="Times New Roman"/>
            </a:endParaRPr>
          </a:p>
          <a:p>
            <a:pPr marR="554139" algn="r">
              <a:spcBef>
                <a:spcPts val="409"/>
              </a:spcBef>
            </a:pPr>
            <a:r>
              <a:rPr sz="2900" spc="-86" dirty="0">
                <a:latin typeface="Symbol"/>
                <a:cs typeface="Symbol"/>
              </a:rPr>
              <a:t></a:t>
            </a:r>
            <a:endParaRPr sz="2900" dirty="0">
              <a:latin typeface="Symbol"/>
              <a:cs typeface="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181043" y="2983399"/>
            <a:ext cx="2952750" cy="384721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marL="470987">
              <a:lnSpc>
                <a:spcPts val="3020"/>
              </a:lnSpc>
              <a:tabLst>
                <a:tab pos="1248560" algn="l"/>
              </a:tabLst>
            </a:pPr>
            <a:r>
              <a:rPr sz="2700" spc="-5" dirty="0">
                <a:latin typeface="Symbol"/>
                <a:cs typeface="Symbol"/>
              </a:rPr>
              <a:t></a:t>
            </a:r>
            <a:r>
              <a:rPr sz="2700" spc="-254" dirty="0">
                <a:latin typeface="Times New Roman"/>
                <a:cs typeface="Times New Roman"/>
              </a:rPr>
              <a:t> </a:t>
            </a:r>
            <a:r>
              <a:rPr sz="2900" spc="-25" dirty="0">
                <a:latin typeface="Symbol"/>
                <a:cs typeface="Symbol"/>
              </a:rPr>
              <a:t></a:t>
            </a:r>
            <a:r>
              <a:rPr sz="2700" i="1" spc="-25" dirty="0">
                <a:latin typeface="Times New Roman"/>
                <a:cs typeface="Times New Roman"/>
              </a:rPr>
              <a:t>X	</a:t>
            </a:r>
            <a:r>
              <a:rPr sz="2700" spc="-5" dirty="0">
                <a:latin typeface="Symbol"/>
                <a:cs typeface="Symbol"/>
              </a:rPr>
              <a:t></a:t>
            </a:r>
            <a:r>
              <a:rPr sz="2700" spc="-109" dirty="0">
                <a:latin typeface="Times New Roman"/>
                <a:cs typeface="Times New Roman"/>
              </a:rPr>
              <a:t> </a:t>
            </a:r>
            <a:r>
              <a:rPr sz="2700" spc="-15" dirty="0" err="1">
                <a:latin typeface="Times New Roman"/>
                <a:cs typeface="Times New Roman"/>
              </a:rPr>
              <a:t>ln</a:t>
            </a:r>
            <a:r>
              <a:rPr sz="2700" spc="-15" dirty="0">
                <a:latin typeface="Times New Roman"/>
                <a:cs typeface="Times New Roman"/>
              </a:rPr>
              <a:t>(1</a:t>
            </a:r>
            <a:r>
              <a:rPr sz="2700" spc="-15" dirty="0">
                <a:latin typeface="Symbol"/>
                <a:cs typeface="Symbol"/>
              </a:rPr>
              <a:t></a:t>
            </a:r>
            <a:r>
              <a:rPr sz="2700" spc="-151" dirty="0">
                <a:latin typeface="Times New Roman"/>
                <a:cs typeface="Times New Roman"/>
              </a:rPr>
              <a:t> </a:t>
            </a:r>
            <a:r>
              <a:rPr sz="2700" i="1" spc="35" dirty="0">
                <a:latin typeface="Times New Roman"/>
                <a:cs typeface="Times New Roman"/>
              </a:rPr>
              <a:t>R</a:t>
            </a:r>
            <a:r>
              <a:rPr sz="2700" spc="35" dirty="0">
                <a:latin typeface="Times New Roman"/>
                <a:cs typeface="Times New Roman"/>
              </a:rPr>
              <a:t>)</a:t>
            </a:r>
            <a:endParaRPr sz="2700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86695" y="2392034"/>
            <a:ext cx="908685" cy="427677"/>
          </a:xfrm>
          <a:prstGeom prst="rect">
            <a:avLst/>
          </a:prstGeom>
        </p:spPr>
        <p:txBody>
          <a:bodyPr vert="horz" wrap="square" lIns="0" tIns="12061" rIns="0" bIns="0" rtlCol="0">
            <a:spAutoFit/>
          </a:bodyPr>
          <a:lstStyle/>
          <a:p>
            <a:pPr>
              <a:spcBef>
                <a:spcPts val="95"/>
              </a:spcBef>
            </a:pPr>
            <a:r>
              <a:rPr sz="2700" spc="-5" dirty="0">
                <a:latin typeface="Symbol"/>
                <a:cs typeface="Symbol"/>
              </a:rPr>
              <a:t></a:t>
            </a:r>
            <a:r>
              <a:rPr sz="2700" spc="-340" dirty="0">
                <a:latin typeface="Times New Roman"/>
                <a:cs typeface="Times New Roman"/>
              </a:rPr>
              <a:t> </a:t>
            </a:r>
            <a:r>
              <a:rPr sz="2700" spc="204" dirty="0">
                <a:latin typeface="Times New Roman"/>
                <a:cs typeface="Times New Roman"/>
              </a:rPr>
              <a:t>1</a:t>
            </a:r>
            <a:r>
              <a:rPr sz="2700" spc="-5" dirty="0">
                <a:latin typeface="Symbol"/>
                <a:cs typeface="Symbol"/>
              </a:rPr>
              <a:t></a:t>
            </a:r>
            <a:r>
              <a:rPr sz="2700" spc="-130" dirty="0">
                <a:latin typeface="Times New Roman"/>
                <a:cs typeface="Times New Roman"/>
              </a:rPr>
              <a:t> </a:t>
            </a:r>
            <a:r>
              <a:rPr sz="2700" i="1" spc="-5" dirty="0">
                <a:latin typeface="Times New Roman"/>
                <a:cs typeface="Times New Roman"/>
              </a:rPr>
              <a:t>R</a:t>
            </a:r>
            <a:endParaRPr sz="2700" dirty="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370527" y="2328511"/>
            <a:ext cx="1016167" cy="432809"/>
          </a:xfrm>
          <a:prstGeom prst="rect">
            <a:avLst/>
          </a:prstGeom>
        </p:spPr>
        <p:txBody>
          <a:bodyPr vert="horz" wrap="square" lIns="0" tIns="12061" rIns="0" bIns="0" rtlCol="0">
            <a:spAutoFit/>
          </a:bodyPr>
          <a:lstStyle/>
          <a:p>
            <a:pPr marL="25391">
              <a:spcBef>
                <a:spcPts val="95"/>
              </a:spcBef>
            </a:pPr>
            <a:r>
              <a:rPr sz="4100" i="1" spc="67" baseline="-24691" dirty="0">
                <a:latin typeface="Times New Roman"/>
                <a:cs typeface="Times New Roman"/>
              </a:rPr>
              <a:t>e</a:t>
            </a:r>
            <a:r>
              <a:rPr sz="1600" spc="44" dirty="0">
                <a:latin typeface="Symbol"/>
                <a:cs typeface="Symbol"/>
              </a:rPr>
              <a:t></a:t>
            </a:r>
            <a:r>
              <a:rPr sz="1600" i="1" spc="44" dirty="0">
                <a:latin typeface="Times New Roman"/>
                <a:cs typeface="Times New Roman"/>
              </a:rPr>
              <a:t>X</a:t>
            </a:r>
            <a:endParaRPr sz="1600" dirty="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732971" y="1816558"/>
            <a:ext cx="3307447" cy="807268"/>
          </a:xfrm>
          <a:prstGeom prst="rect">
            <a:avLst/>
          </a:prstGeom>
        </p:spPr>
        <p:txBody>
          <a:bodyPr vert="horz" wrap="square" lIns="0" tIns="12061" rIns="0" bIns="0" rtlCol="0">
            <a:spAutoFit/>
          </a:bodyPr>
          <a:lstStyle/>
          <a:p>
            <a:pPr marL="1058133">
              <a:spcBef>
                <a:spcPts val="430"/>
              </a:spcBef>
            </a:pPr>
            <a:r>
              <a:rPr lang="en-US" sz="2900" spc="180" dirty="0">
                <a:latin typeface="Times New Roman"/>
                <a:cs typeface="Times New Roman"/>
              </a:rPr>
              <a:t>1</a:t>
            </a:r>
            <a:r>
              <a:rPr lang="en-US" sz="2900" spc="10" dirty="0">
                <a:latin typeface="Symbol"/>
                <a:cs typeface="Symbol"/>
              </a:rPr>
              <a:t></a:t>
            </a:r>
            <a:r>
              <a:rPr lang="en-US" sz="2900" spc="-290" dirty="0">
                <a:latin typeface="Times New Roman"/>
                <a:cs typeface="Times New Roman"/>
              </a:rPr>
              <a:t> </a:t>
            </a:r>
            <a:r>
              <a:rPr lang="en-US" sz="2900" i="1" spc="100" dirty="0">
                <a:latin typeface="Times New Roman"/>
                <a:cs typeface="Times New Roman"/>
              </a:rPr>
              <a:t>e</a:t>
            </a:r>
            <a:r>
              <a:rPr lang="en-US" sz="2900" spc="135" baseline="44444" dirty="0">
                <a:latin typeface="Symbol"/>
                <a:cs typeface="Symbol"/>
              </a:rPr>
              <a:t></a:t>
            </a:r>
            <a:r>
              <a:rPr lang="en-US" sz="2900" spc="-60" baseline="41666" dirty="0">
                <a:latin typeface="Symbol"/>
                <a:cs typeface="Symbol"/>
              </a:rPr>
              <a:t></a:t>
            </a:r>
            <a:r>
              <a:rPr lang="en-US" sz="2900" i="1" spc="15" baseline="44444" dirty="0">
                <a:latin typeface="Times New Roman"/>
                <a:cs typeface="Times New Roman"/>
              </a:rPr>
              <a:t>x</a:t>
            </a:r>
            <a:r>
              <a:rPr lang="en-US" sz="2900" i="1" spc="15" dirty="0">
                <a:latin typeface="Times New Roman"/>
                <a:cs typeface="Times New Roman"/>
              </a:rPr>
              <a:t>=R</a:t>
            </a:r>
          </a:p>
          <a:p>
            <a:pPr marL="1058133">
              <a:spcBef>
                <a:spcPts val="430"/>
              </a:spcBef>
            </a:pPr>
            <a:r>
              <a:rPr lang="en-US" sz="2900" i="1" spc="15" baseline="44444" dirty="0">
                <a:latin typeface="Times New Roman"/>
                <a:cs typeface="Times New Roman"/>
              </a:rPr>
              <a:t> </a:t>
            </a:r>
            <a:endParaRPr lang="en-US" sz="2900" baseline="44444" dirty="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512224" y="4222318"/>
            <a:ext cx="1913889" cy="289818"/>
          </a:xfrm>
          <a:prstGeom prst="rect">
            <a:avLst/>
          </a:prstGeom>
        </p:spPr>
        <p:txBody>
          <a:bodyPr vert="horz" wrap="square" lIns="0" tIns="12695" rIns="0" bIns="0" rtlCol="0">
            <a:spAutoFit/>
          </a:bodyPr>
          <a:lstStyle/>
          <a:p>
            <a:pPr marL="355462" indent="-342768">
              <a:spcBef>
                <a:spcPts val="100"/>
              </a:spcBef>
              <a:buFont typeface="Arial MT"/>
              <a:buChar char="•"/>
              <a:tabLst>
                <a:tab pos="354827" algn="l"/>
                <a:tab pos="355462" algn="l"/>
              </a:tabLst>
            </a:pPr>
            <a:r>
              <a:rPr spc="-5" dirty="0">
                <a:latin typeface="Verdana"/>
                <a:cs typeface="Verdana"/>
              </a:rPr>
              <a:t>Simplification</a:t>
            </a:r>
            <a:endParaRPr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512223" y="5648782"/>
            <a:ext cx="3462020" cy="569375"/>
          </a:xfrm>
          <a:prstGeom prst="rect">
            <a:avLst/>
          </a:prstGeom>
        </p:spPr>
        <p:txBody>
          <a:bodyPr vert="horz" wrap="square" lIns="0" tIns="30468" rIns="0" bIns="0" rtlCol="0">
            <a:spAutoFit/>
          </a:bodyPr>
          <a:lstStyle/>
          <a:p>
            <a:pPr marL="291986" marR="5077" indent="-279292">
              <a:lnSpc>
                <a:spcPts val="2070"/>
              </a:lnSpc>
              <a:spcBef>
                <a:spcPts val="239"/>
              </a:spcBef>
              <a:buChar char="•"/>
              <a:tabLst>
                <a:tab pos="297699" algn="l"/>
                <a:tab pos="298335" algn="l"/>
              </a:tabLst>
            </a:pPr>
            <a:r>
              <a:rPr dirty="0">
                <a:latin typeface="Arial MT"/>
                <a:cs typeface="Arial MT"/>
              </a:rPr>
              <a:t>Since</a:t>
            </a:r>
            <a:r>
              <a:rPr spc="-21" dirty="0">
                <a:latin typeface="Arial MT"/>
                <a:cs typeface="Arial MT"/>
              </a:rPr>
              <a:t> </a:t>
            </a:r>
            <a:r>
              <a:rPr i="1" dirty="0">
                <a:latin typeface="Times New Roman"/>
                <a:cs typeface="Times New Roman"/>
              </a:rPr>
              <a:t>R</a:t>
            </a:r>
            <a:r>
              <a:rPr i="1" spc="40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Arial MT"/>
                <a:cs typeface="Arial MT"/>
              </a:rPr>
              <a:t>and</a:t>
            </a:r>
            <a:r>
              <a:rPr spc="-10" dirty="0">
                <a:latin typeface="Arial MT"/>
                <a:cs typeface="Arial MT"/>
              </a:rPr>
              <a:t> </a:t>
            </a:r>
            <a:r>
              <a:rPr dirty="0">
                <a:latin typeface="Times New Roman"/>
                <a:cs typeface="Times New Roman"/>
              </a:rPr>
              <a:t>(1-</a:t>
            </a:r>
            <a:r>
              <a:rPr i="1" dirty="0">
                <a:latin typeface="Times New Roman"/>
                <a:cs typeface="Times New Roman"/>
              </a:rPr>
              <a:t>R</a:t>
            </a:r>
            <a:r>
              <a:rPr dirty="0">
                <a:latin typeface="Times New Roman"/>
                <a:cs typeface="Times New Roman"/>
              </a:rPr>
              <a:t>)</a:t>
            </a:r>
            <a:r>
              <a:rPr spc="40" dirty="0">
                <a:latin typeface="Times New Roman"/>
                <a:cs typeface="Times New Roman"/>
              </a:rPr>
              <a:t> </a:t>
            </a:r>
            <a:r>
              <a:rPr dirty="0">
                <a:latin typeface="Arial MT"/>
                <a:cs typeface="Arial MT"/>
              </a:rPr>
              <a:t>are</a:t>
            </a:r>
            <a:r>
              <a:rPr spc="-10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uniformly </a:t>
            </a:r>
            <a:r>
              <a:rPr spc="-484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distributed </a:t>
            </a:r>
            <a:r>
              <a:rPr dirty="0">
                <a:latin typeface="Arial MT"/>
                <a:cs typeface="Arial MT"/>
              </a:rPr>
              <a:t>on </a:t>
            </a:r>
            <a:r>
              <a:rPr spc="-5" dirty="0">
                <a:latin typeface="Arial MT"/>
                <a:cs typeface="Arial MT"/>
              </a:rPr>
              <a:t>[0,1]</a:t>
            </a:r>
            <a:endParaRPr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819622" y="4768852"/>
            <a:ext cx="909705" cy="918187"/>
          </a:xfrm>
          <a:prstGeom prst="rect">
            <a:avLst/>
          </a:prstGeom>
        </p:spPr>
        <p:txBody>
          <a:bodyPr vert="horz" wrap="square" lIns="0" tIns="66014" rIns="0" bIns="0" rtlCol="0">
            <a:spAutoFit/>
          </a:bodyPr>
          <a:lstStyle/>
          <a:p>
            <a:pPr algn="ctr">
              <a:spcBef>
                <a:spcPts val="520"/>
              </a:spcBef>
            </a:pPr>
            <a:r>
              <a:rPr sz="2500" u="heavy" spc="3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ln(</a:t>
            </a:r>
            <a:r>
              <a:rPr sz="2500" i="1" u="heavy" spc="3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R</a:t>
            </a:r>
            <a:r>
              <a:rPr sz="2500" u="heavy" spc="3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)</a:t>
            </a:r>
            <a:endParaRPr sz="2500" dirty="0">
              <a:latin typeface="Times New Roman"/>
              <a:cs typeface="Times New Roman"/>
            </a:endParaRPr>
          </a:p>
          <a:p>
            <a:pPr marR="12061" algn="ctr">
              <a:spcBef>
                <a:spcPts val="434"/>
              </a:spcBef>
            </a:pPr>
            <a:r>
              <a:rPr sz="2700" spc="-65" dirty="0">
                <a:latin typeface="Symbol"/>
                <a:cs typeface="Symbol"/>
              </a:rPr>
              <a:t></a:t>
            </a:r>
            <a:endParaRPr sz="2700" dirty="0">
              <a:latin typeface="Symbol"/>
              <a:cs typeface="Symbo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998377" y="4871238"/>
            <a:ext cx="782955" cy="402032"/>
          </a:xfrm>
          <a:prstGeom prst="rect">
            <a:avLst/>
          </a:prstGeom>
        </p:spPr>
        <p:txBody>
          <a:bodyPr vert="horz" wrap="square" lIns="0" tIns="17138" rIns="0" bIns="0" rtlCol="0">
            <a:spAutoFit/>
          </a:bodyPr>
          <a:lstStyle/>
          <a:p>
            <a:pPr marL="12695">
              <a:spcBef>
                <a:spcPts val="135"/>
              </a:spcBef>
            </a:pPr>
            <a:r>
              <a:rPr sz="2500" i="1" spc="15" dirty="0">
                <a:latin typeface="Times New Roman"/>
                <a:cs typeface="Times New Roman"/>
              </a:rPr>
              <a:t>X</a:t>
            </a:r>
            <a:r>
              <a:rPr sz="2500" i="1" spc="275" dirty="0">
                <a:latin typeface="Times New Roman"/>
                <a:cs typeface="Times New Roman"/>
              </a:rPr>
              <a:t> </a:t>
            </a:r>
            <a:r>
              <a:rPr sz="2500" spc="15" dirty="0">
                <a:latin typeface="Symbol"/>
                <a:cs typeface="Symbol"/>
              </a:rPr>
              <a:t></a:t>
            </a:r>
            <a:r>
              <a:rPr sz="2500" spc="-95" dirty="0">
                <a:latin typeface="Times New Roman"/>
                <a:cs typeface="Times New Roman"/>
              </a:rPr>
              <a:t> </a:t>
            </a:r>
            <a:r>
              <a:rPr sz="2500" spc="15" dirty="0">
                <a:latin typeface="Symbol"/>
                <a:cs typeface="Symbol"/>
              </a:rPr>
              <a:t></a:t>
            </a:r>
            <a:endParaRPr sz="2500" dirty="0">
              <a:latin typeface="Symbol"/>
              <a:cs typeface="Symbol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3729326" y="3828946"/>
            <a:ext cx="3311702" cy="1238043"/>
            <a:chOff x="3665508" y="3828936"/>
            <a:chExt cx="3311702" cy="1238044"/>
          </a:xfrm>
        </p:grpSpPr>
        <p:sp>
          <p:nvSpPr>
            <p:cNvPr id="17" name="object 17"/>
            <p:cNvSpPr/>
            <p:nvPr/>
          </p:nvSpPr>
          <p:spPr>
            <a:xfrm>
              <a:off x="3701245" y="3828936"/>
              <a:ext cx="3275965" cy="1210945"/>
            </a:xfrm>
            <a:custGeom>
              <a:avLst/>
              <a:gdLst/>
              <a:ahLst/>
              <a:cxnLst/>
              <a:rect l="l" t="t" r="r" b="b"/>
              <a:pathLst>
                <a:path w="3275965" h="1210945">
                  <a:moveTo>
                    <a:pt x="0" y="1210753"/>
                  </a:moveTo>
                  <a:lnTo>
                    <a:pt x="3275787" y="0"/>
                  </a:lnTo>
                </a:path>
              </a:pathLst>
            </a:custGeom>
            <a:ln w="38099">
              <a:solidFill>
                <a:srgbClr val="CE1C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665508" y="4959666"/>
              <a:ext cx="127635" cy="107314"/>
            </a:xfrm>
            <a:custGeom>
              <a:avLst/>
              <a:gdLst/>
              <a:ahLst/>
              <a:cxnLst/>
              <a:rect l="l" t="t" r="r" b="b"/>
              <a:pathLst>
                <a:path w="127635" h="107314">
                  <a:moveTo>
                    <a:pt x="87397" y="0"/>
                  </a:moveTo>
                  <a:lnTo>
                    <a:pt x="0" y="93231"/>
                  </a:lnTo>
                  <a:lnTo>
                    <a:pt x="127024" y="107210"/>
                  </a:lnTo>
                  <a:lnTo>
                    <a:pt x="87397" y="0"/>
                  </a:lnTo>
                  <a:close/>
                </a:path>
              </a:pathLst>
            </a:custGeom>
            <a:solidFill>
              <a:srgbClr val="CE1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cxnSp>
        <p:nvCxnSpPr>
          <p:cNvPr id="23" name="Straight Connector 22"/>
          <p:cNvCxnSpPr/>
          <p:nvPr/>
        </p:nvCxnSpPr>
        <p:spPr>
          <a:xfrm>
            <a:off x="7613547" y="3930650"/>
            <a:ext cx="12495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949569" y="4871236"/>
            <a:ext cx="11784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31213" y="699022"/>
            <a:ext cx="8125489" cy="459095"/>
          </a:xfrm>
          <a:prstGeom prst="rect">
            <a:avLst/>
          </a:prstGeom>
        </p:spPr>
        <p:txBody>
          <a:bodyPr vert="horz" wrap="square" lIns="0" tIns="12695" rIns="0" bIns="0" rtlCol="0">
            <a:spAutoFit/>
          </a:bodyPr>
          <a:lstStyle/>
          <a:p>
            <a:pPr marL="12695">
              <a:spcBef>
                <a:spcPts val="100"/>
              </a:spcBef>
            </a:pPr>
            <a:r>
              <a:rPr spc="-5" dirty="0"/>
              <a:t>Inverse-transform</a:t>
            </a:r>
            <a:r>
              <a:rPr spc="5" dirty="0"/>
              <a:t> </a:t>
            </a:r>
            <a:r>
              <a:rPr spc="-5" dirty="0"/>
              <a:t>Technique:</a:t>
            </a:r>
            <a:r>
              <a:rPr spc="10" dirty="0"/>
              <a:t> </a:t>
            </a:r>
            <a:r>
              <a:rPr spc="-5" dirty="0"/>
              <a:t>Example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00658" y="1641135"/>
            <a:ext cx="6433806" cy="47835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eaVert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eaVert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eaVert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eaVert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2_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eaVert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eaVert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5F7E05F0F230141BF3D73FC6DCA9766" ma:contentTypeVersion="4" ma:contentTypeDescription="Create a new document." ma:contentTypeScope="" ma:versionID="893340b3dc76272c0f6db5d6eac793b1">
  <xsd:schema xmlns:xsd="http://www.w3.org/2001/XMLSchema" xmlns:xs="http://www.w3.org/2001/XMLSchema" xmlns:p="http://schemas.microsoft.com/office/2006/metadata/properties" xmlns:ns2="fca83e87-a2ae-48e4-97a7-59b6501c6c0a" targetNamespace="http://schemas.microsoft.com/office/2006/metadata/properties" ma:root="true" ma:fieldsID="bcc5be3e717aef857598886c03450ae2" ns2:_="">
    <xsd:import namespace="fca83e87-a2ae-48e4-97a7-59b6501c6c0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ca83e87-a2ae-48e4-97a7-59b6501c6c0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FDEBBCE-C646-492A-8C41-696079195B68}"/>
</file>

<file path=customXml/itemProps2.xml><?xml version="1.0" encoding="utf-8"?>
<ds:datastoreItem xmlns:ds="http://schemas.openxmlformats.org/officeDocument/2006/customXml" ds:itemID="{A464FFA6-6E7E-4C7B-8700-CC463566042E}"/>
</file>

<file path=customXml/itemProps3.xml><?xml version="1.0" encoding="utf-8"?>
<ds:datastoreItem xmlns:ds="http://schemas.openxmlformats.org/officeDocument/2006/customXml" ds:itemID="{9DB17A19-A546-4211-98DE-41D58E07770B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144</TotalTime>
  <Words>2270</Words>
  <Application>Microsoft Office PowerPoint</Application>
  <PresentationFormat>Custom</PresentationFormat>
  <Paragraphs>583</Paragraphs>
  <Slides>36</Slides>
  <Notes>4</Notes>
  <HiddenSlides>0</HiddenSlides>
  <MMClips>0</MMClips>
  <ScaleCrop>false</ScaleCrop>
  <HeadingPairs>
    <vt:vector size="6" baseType="variant">
      <vt:variant>
        <vt:lpstr>Theme</vt:lpstr>
      </vt:variant>
      <vt:variant>
        <vt:i4>4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Office Theme</vt:lpstr>
      <vt:lpstr>Pixel</vt:lpstr>
      <vt:lpstr>1_Pixel</vt:lpstr>
      <vt:lpstr>2_Pixel</vt:lpstr>
      <vt:lpstr>Equation</vt:lpstr>
      <vt:lpstr>Chapter 8  Random-Variate Generation</vt:lpstr>
      <vt:lpstr>Contents</vt:lpstr>
      <vt:lpstr>Purpose &amp; Overview</vt:lpstr>
      <vt:lpstr>Preparation</vt:lpstr>
      <vt:lpstr>Inverse-transform Technique</vt:lpstr>
      <vt:lpstr>Inverse-transform Technique</vt:lpstr>
      <vt:lpstr>Inverse-transform Technique</vt:lpstr>
      <vt:lpstr>Inverse-transform Technique: Example</vt:lpstr>
      <vt:lpstr>Inverse-transform Technique: Example</vt:lpstr>
      <vt:lpstr>Inverse-transform Technique: Example</vt:lpstr>
      <vt:lpstr>Inverse-transform Technique: Example</vt:lpstr>
      <vt:lpstr>Inverse-transform Technique</vt:lpstr>
      <vt:lpstr>Inverse-transform Technique:  Other Distributions</vt:lpstr>
      <vt:lpstr>Other Distributions   [Inverse-transform]</vt:lpstr>
      <vt:lpstr>Inverse-transform Technique:  Uniform Distribution</vt:lpstr>
      <vt:lpstr>PowerPoint Presentation</vt:lpstr>
      <vt:lpstr>Inverse-transform Technique:  Triangular Distribution</vt:lpstr>
      <vt:lpstr>Inverse-transform Technique:  Empirical Continuous Distributions</vt:lpstr>
      <vt:lpstr>Empirical Continuous Dist’n  [Inverse-transform]</vt:lpstr>
      <vt:lpstr>Inverse-transform Technique:  Empirical Continuous Distributions</vt:lpstr>
      <vt:lpstr>Inverse-transform Technique:  Empirical Continuous Distributions</vt:lpstr>
      <vt:lpstr>Inverse-transform Technique:  Empirical Continuous Distributions</vt:lpstr>
      <vt:lpstr>Inverse-transform Technique:  Empirical Continuous Distributions</vt:lpstr>
      <vt:lpstr>PowerPoint Presentation</vt:lpstr>
      <vt:lpstr>Inverse-transform Technique:  Empirical Continuous Distributions</vt:lpstr>
      <vt:lpstr>Inverse-transform Technique:  Continuous Distributions</vt:lpstr>
      <vt:lpstr>Inverse-transform Technique:  Discrete Distribution</vt:lpstr>
      <vt:lpstr>Inverse-transform Technique:  Discrete Distribution</vt:lpstr>
      <vt:lpstr>Inverse-transform Technique:  Discrete Distribution</vt:lpstr>
      <vt:lpstr>Acceptance-Rejection Technique</vt:lpstr>
      <vt:lpstr>Acceptance-Rejection Technique</vt:lpstr>
      <vt:lpstr>Acceptance-Rejection Technique:  Poisson Distribution</vt:lpstr>
      <vt:lpstr>PowerPoint Presentation</vt:lpstr>
      <vt:lpstr>Acceptance-Rejection Technique:  Poisson Distribution</vt:lpstr>
      <vt:lpstr>Acceptance-Rejection Technique:  Poisson Distribution</vt:lpstr>
      <vt:lpstr>Acceptance-Rejection Technique:  Poisson Distribution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7</dc:title>
  <dc:creator>Dr. Rekha B V</dc:creator>
  <cp:lastModifiedBy>Sanket</cp:lastModifiedBy>
  <cp:revision>21</cp:revision>
  <dcterms:created xsi:type="dcterms:W3CDTF">2021-06-14T00:03:37Z</dcterms:created>
  <dcterms:modified xsi:type="dcterms:W3CDTF">2021-06-19T13:13:15Z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0x010100B5F7E05F0F230141BF3D73FC6DCA9766</vt:lpwstr>
  </property>
</Properties>
</file>