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2" r:id="rId58"/>
    <p:sldId id="331" r:id="rId59"/>
    <p:sldId id="333" r:id="rId60"/>
    <p:sldId id="334" r:id="rId61"/>
    <p:sldId id="335" r:id="rId62"/>
    <p:sldId id="336"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293" r:id="rId90"/>
    <p:sldId id="294" r:id="rId91"/>
    <p:sldId id="282" r:id="rId92"/>
    <p:sldId id="284" r:id="rId93"/>
    <p:sldId id="295" r:id="rId94"/>
    <p:sldId id="298" r:id="rId95"/>
    <p:sldId id="299" r:id="rId96"/>
    <p:sldId id="296" r:id="rId97"/>
    <p:sldId id="297"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7" autoAdjust="0"/>
  </p:normalViewPr>
  <p:slideViewPr>
    <p:cSldViewPr snapToGrid="0">
      <p:cViewPr varScale="1">
        <p:scale>
          <a:sx n="84" d="100"/>
          <a:sy n="84"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7D3D1-F81B-48B6-935C-B8724E13D219}" type="datetimeFigureOut">
              <a:rPr lang="en-IN" smtClean="0"/>
              <a:t>22-12-2021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B7F3-EFDA-433F-8F31-DE0D50684E5B}" type="slidenum">
              <a:rPr lang="en-IN" smtClean="0"/>
              <a:t>‹#›</a:t>
            </a:fld>
            <a:endParaRPr lang="en-IN"/>
          </a:p>
        </p:txBody>
      </p:sp>
    </p:spTree>
    <p:extLst>
      <p:ext uri="{BB962C8B-B14F-4D97-AF65-F5344CB8AC3E}">
        <p14:creationId xmlns:p14="http://schemas.microsoft.com/office/powerpoint/2010/main" val="328674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a:t>
            </a:fld>
            <a:endParaRPr lang="en-IN"/>
          </a:p>
        </p:txBody>
      </p:sp>
    </p:spTree>
    <p:extLst>
      <p:ext uri="{BB962C8B-B14F-4D97-AF65-F5344CB8AC3E}">
        <p14:creationId xmlns:p14="http://schemas.microsoft.com/office/powerpoint/2010/main" val="341346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11</a:t>
            </a:fld>
            <a:endParaRPr lang="en-IN"/>
          </a:p>
        </p:txBody>
      </p:sp>
    </p:spTree>
    <p:extLst>
      <p:ext uri="{BB962C8B-B14F-4D97-AF65-F5344CB8AC3E}">
        <p14:creationId xmlns:p14="http://schemas.microsoft.com/office/powerpoint/2010/main" val="150223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12</a:t>
            </a:fld>
            <a:endParaRPr lang="en-IN"/>
          </a:p>
        </p:txBody>
      </p:sp>
    </p:spTree>
    <p:extLst>
      <p:ext uri="{BB962C8B-B14F-4D97-AF65-F5344CB8AC3E}">
        <p14:creationId xmlns:p14="http://schemas.microsoft.com/office/powerpoint/2010/main" val="33566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13</a:t>
            </a:fld>
            <a:endParaRPr lang="en-IN"/>
          </a:p>
        </p:txBody>
      </p:sp>
    </p:spTree>
    <p:extLst>
      <p:ext uri="{BB962C8B-B14F-4D97-AF65-F5344CB8AC3E}">
        <p14:creationId xmlns:p14="http://schemas.microsoft.com/office/powerpoint/2010/main" val="1631198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14</a:t>
            </a:fld>
            <a:endParaRPr lang="en-IN"/>
          </a:p>
        </p:txBody>
      </p:sp>
    </p:spTree>
    <p:extLst>
      <p:ext uri="{BB962C8B-B14F-4D97-AF65-F5344CB8AC3E}">
        <p14:creationId xmlns:p14="http://schemas.microsoft.com/office/powerpoint/2010/main" val="3222391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15</a:t>
            </a:fld>
            <a:endParaRPr lang="en-IN"/>
          </a:p>
        </p:txBody>
      </p:sp>
    </p:spTree>
    <p:extLst>
      <p:ext uri="{BB962C8B-B14F-4D97-AF65-F5344CB8AC3E}">
        <p14:creationId xmlns:p14="http://schemas.microsoft.com/office/powerpoint/2010/main" val="4194016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16</a:t>
            </a:fld>
            <a:endParaRPr lang="en-IN"/>
          </a:p>
        </p:txBody>
      </p:sp>
    </p:spTree>
    <p:extLst>
      <p:ext uri="{BB962C8B-B14F-4D97-AF65-F5344CB8AC3E}">
        <p14:creationId xmlns:p14="http://schemas.microsoft.com/office/powerpoint/2010/main" val="308202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17</a:t>
            </a:fld>
            <a:endParaRPr lang="en-IN"/>
          </a:p>
        </p:txBody>
      </p:sp>
    </p:spTree>
    <p:extLst>
      <p:ext uri="{BB962C8B-B14F-4D97-AF65-F5344CB8AC3E}">
        <p14:creationId xmlns:p14="http://schemas.microsoft.com/office/powerpoint/2010/main" val="1638659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18</a:t>
            </a:fld>
            <a:endParaRPr lang="en-IN"/>
          </a:p>
        </p:txBody>
      </p:sp>
    </p:spTree>
    <p:extLst>
      <p:ext uri="{BB962C8B-B14F-4D97-AF65-F5344CB8AC3E}">
        <p14:creationId xmlns:p14="http://schemas.microsoft.com/office/powerpoint/2010/main" val="235948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19</a:t>
            </a:fld>
            <a:endParaRPr lang="en-IN"/>
          </a:p>
        </p:txBody>
      </p:sp>
    </p:spTree>
    <p:extLst>
      <p:ext uri="{BB962C8B-B14F-4D97-AF65-F5344CB8AC3E}">
        <p14:creationId xmlns:p14="http://schemas.microsoft.com/office/powerpoint/2010/main" val="2226432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20</a:t>
            </a:fld>
            <a:endParaRPr lang="en-IN"/>
          </a:p>
        </p:txBody>
      </p:sp>
    </p:spTree>
    <p:extLst>
      <p:ext uri="{BB962C8B-B14F-4D97-AF65-F5344CB8AC3E}">
        <p14:creationId xmlns:p14="http://schemas.microsoft.com/office/powerpoint/2010/main" val="125883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a:t>
            </a:fld>
            <a:endParaRPr lang="en-IN"/>
          </a:p>
        </p:txBody>
      </p:sp>
    </p:spTree>
    <p:extLst>
      <p:ext uri="{BB962C8B-B14F-4D97-AF65-F5344CB8AC3E}">
        <p14:creationId xmlns:p14="http://schemas.microsoft.com/office/powerpoint/2010/main" val="293380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21</a:t>
            </a:fld>
            <a:endParaRPr lang="en-IN"/>
          </a:p>
        </p:txBody>
      </p:sp>
    </p:spTree>
    <p:extLst>
      <p:ext uri="{BB962C8B-B14F-4D97-AF65-F5344CB8AC3E}">
        <p14:creationId xmlns:p14="http://schemas.microsoft.com/office/powerpoint/2010/main" val="4068844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22</a:t>
            </a:fld>
            <a:endParaRPr lang="en-IN"/>
          </a:p>
        </p:txBody>
      </p:sp>
    </p:spTree>
    <p:extLst>
      <p:ext uri="{BB962C8B-B14F-4D97-AF65-F5344CB8AC3E}">
        <p14:creationId xmlns:p14="http://schemas.microsoft.com/office/powerpoint/2010/main" val="1903770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23</a:t>
            </a:fld>
            <a:endParaRPr lang="en-IN"/>
          </a:p>
        </p:txBody>
      </p:sp>
    </p:spTree>
    <p:extLst>
      <p:ext uri="{BB962C8B-B14F-4D97-AF65-F5344CB8AC3E}">
        <p14:creationId xmlns:p14="http://schemas.microsoft.com/office/powerpoint/2010/main" val="3649729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24</a:t>
            </a:fld>
            <a:endParaRPr lang="en-IN"/>
          </a:p>
        </p:txBody>
      </p:sp>
    </p:spTree>
    <p:extLst>
      <p:ext uri="{BB962C8B-B14F-4D97-AF65-F5344CB8AC3E}">
        <p14:creationId xmlns:p14="http://schemas.microsoft.com/office/powerpoint/2010/main" val="60347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25</a:t>
            </a:fld>
            <a:endParaRPr lang="en-IN"/>
          </a:p>
        </p:txBody>
      </p:sp>
    </p:spTree>
    <p:extLst>
      <p:ext uri="{BB962C8B-B14F-4D97-AF65-F5344CB8AC3E}">
        <p14:creationId xmlns:p14="http://schemas.microsoft.com/office/powerpoint/2010/main" val="1960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26</a:t>
            </a:fld>
            <a:endParaRPr lang="en-IN"/>
          </a:p>
        </p:txBody>
      </p:sp>
    </p:spTree>
    <p:extLst>
      <p:ext uri="{BB962C8B-B14F-4D97-AF65-F5344CB8AC3E}">
        <p14:creationId xmlns:p14="http://schemas.microsoft.com/office/powerpoint/2010/main" val="3425474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27</a:t>
            </a:fld>
            <a:endParaRPr lang="en-IN"/>
          </a:p>
        </p:txBody>
      </p:sp>
    </p:spTree>
    <p:extLst>
      <p:ext uri="{BB962C8B-B14F-4D97-AF65-F5344CB8AC3E}">
        <p14:creationId xmlns:p14="http://schemas.microsoft.com/office/powerpoint/2010/main" val="3233570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28</a:t>
            </a:fld>
            <a:endParaRPr lang="en-IN"/>
          </a:p>
        </p:txBody>
      </p:sp>
    </p:spTree>
    <p:extLst>
      <p:ext uri="{BB962C8B-B14F-4D97-AF65-F5344CB8AC3E}">
        <p14:creationId xmlns:p14="http://schemas.microsoft.com/office/powerpoint/2010/main" val="714829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29</a:t>
            </a:fld>
            <a:endParaRPr lang="en-IN"/>
          </a:p>
        </p:txBody>
      </p:sp>
    </p:spTree>
    <p:extLst>
      <p:ext uri="{BB962C8B-B14F-4D97-AF65-F5344CB8AC3E}">
        <p14:creationId xmlns:p14="http://schemas.microsoft.com/office/powerpoint/2010/main" val="2072493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30</a:t>
            </a:fld>
            <a:endParaRPr lang="en-IN"/>
          </a:p>
        </p:txBody>
      </p:sp>
    </p:spTree>
    <p:extLst>
      <p:ext uri="{BB962C8B-B14F-4D97-AF65-F5344CB8AC3E}">
        <p14:creationId xmlns:p14="http://schemas.microsoft.com/office/powerpoint/2010/main" val="115226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a:t>
            </a:fld>
            <a:endParaRPr lang="en-IN"/>
          </a:p>
        </p:txBody>
      </p:sp>
    </p:spTree>
    <p:extLst>
      <p:ext uri="{BB962C8B-B14F-4D97-AF65-F5344CB8AC3E}">
        <p14:creationId xmlns:p14="http://schemas.microsoft.com/office/powerpoint/2010/main" val="2623689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31</a:t>
            </a:fld>
            <a:endParaRPr lang="en-IN"/>
          </a:p>
        </p:txBody>
      </p:sp>
    </p:spTree>
    <p:extLst>
      <p:ext uri="{BB962C8B-B14F-4D97-AF65-F5344CB8AC3E}">
        <p14:creationId xmlns:p14="http://schemas.microsoft.com/office/powerpoint/2010/main" val="1200243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32</a:t>
            </a:fld>
            <a:endParaRPr lang="en-IN"/>
          </a:p>
        </p:txBody>
      </p:sp>
    </p:spTree>
    <p:extLst>
      <p:ext uri="{BB962C8B-B14F-4D97-AF65-F5344CB8AC3E}">
        <p14:creationId xmlns:p14="http://schemas.microsoft.com/office/powerpoint/2010/main" val="1690284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33</a:t>
            </a:fld>
            <a:endParaRPr lang="en-IN"/>
          </a:p>
        </p:txBody>
      </p:sp>
    </p:spTree>
    <p:extLst>
      <p:ext uri="{BB962C8B-B14F-4D97-AF65-F5344CB8AC3E}">
        <p14:creationId xmlns:p14="http://schemas.microsoft.com/office/powerpoint/2010/main" val="2079652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34</a:t>
            </a:fld>
            <a:endParaRPr lang="en-IN"/>
          </a:p>
        </p:txBody>
      </p:sp>
    </p:spTree>
    <p:extLst>
      <p:ext uri="{BB962C8B-B14F-4D97-AF65-F5344CB8AC3E}">
        <p14:creationId xmlns:p14="http://schemas.microsoft.com/office/powerpoint/2010/main" val="903762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35</a:t>
            </a:fld>
            <a:endParaRPr lang="en-IN"/>
          </a:p>
        </p:txBody>
      </p:sp>
    </p:spTree>
    <p:extLst>
      <p:ext uri="{BB962C8B-B14F-4D97-AF65-F5344CB8AC3E}">
        <p14:creationId xmlns:p14="http://schemas.microsoft.com/office/powerpoint/2010/main" val="557902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36</a:t>
            </a:fld>
            <a:endParaRPr lang="en-IN"/>
          </a:p>
        </p:txBody>
      </p:sp>
    </p:spTree>
    <p:extLst>
      <p:ext uri="{BB962C8B-B14F-4D97-AF65-F5344CB8AC3E}">
        <p14:creationId xmlns:p14="http://schemas.microsoft.com/office/powerpoint/2010/main" val="2622481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37</a:t>
            </a:fld>
            <a:endParaRPr lang="en-IN"/>
          </a:p>
        </p:txBody>
      </p:sp>
    </p:spTree>
    <p:extLst>
      <p:ext uri="{BB962C8B-B14F-4D97-AF65-F5344CB8AC3E}">
        <p14:creationId xmlns:p14="http://schemas.microsoft.com/office/powerpoint/2010/main" val="3410882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38</a:t>
            </a:fld>
            <a:endParaRPr lang="en-IN"/>
          </a:p>
        </p:txBody>
      </p:sp>
    </p:spTree>
    <p:extLst>
      <p:ext uri="{BB962C8B-B14F-4D97-AF65-F5344CB8AC3E}">
        <p14:creationId xmlns:p14="http://schemas.microsoft.com/office/powerpoint/2010/main" val="3786382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39</a:t>
            </a:fld>
            <a:endParaRPr lang="en-IN"/>
          </a:p>
        </p:txBody>
      </p:sp>
    </p:spTree>
    <p:extLst>
      <p:ext uri="{BB962C8B-B14F-4D97-AF65-F5344CB8AC3E}">
        <p14:creationId xmlns:p14="http://schemas.microsoft.com/office/powerpoint/2010/main" val="798479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40</a:t>
            </a:fld>
            <a:endParaRPr lang="en-IN"/>
          </a:p>
        </p:txBody>
      </p:sp>
    </p:spTree>
    <p:extLst>
      <p:ext uri="{BB962C8B-B14F-4D97-AF65-F5344CB8AC3E}">
        <p14:creationId xmlns:p14="http://schemas.microsoft.com/office/powerpoint/2010/main" val="388210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a:t>
            </a:fld>
            <a:endParaRPr lang="en-IN"/>
          </a:p>
        </p:txBody>
      </p:sp>
    </p:spTree>
    <p:extLst>
      <p:ext uri="{BB962C8B-B14F-4D97-AF65-F5344CB8AC3E}">
        <p14:creationId xmlns:p14="http://schemas.microsoft.com/office/powerpoint/2010/main" val="1831110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41</a:t>
            </a:fld>
            <a:endParaRPr lang="en-IN"/>
          </a:p>
        </p:txBody>
      </p:sp>
    </p:spTree>
    <p:extLst>
      <p:ext uri="{BB962C8B-B14F-4D97-AF65-F5344CB8AC3E}">
        <p14:creationId xmlns:p14="http://schemas.microsoft.com/office/powerpoint/2010/main" val="2547531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42</a:t>
            </a:fld>
            <a:endParaRPr lang="en-IN"/>
          </a:p>
        </p:txBody>
      </p:sp>
    </p:spTree>
    <p:extLst>
      <p:ext uri="{BB962C8B-B14F-4D97-AF65-F5344CB8AC3E}">
        <p14:creationId xmlns:p14="http://schemas.microsoft.com/office/powerpoint/2010/main" val="3094604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43</a:t>
            </a:fld>
            <a:endParaRPr lang="en-IN"/>
          </a:p>
        </p:txBody>
      </p:sp>
    </p:spTree>
    <p:extLst>
      <p:ext uri="{BB962C8B-B14F-4D97-AF65-F5344CB8AC3E}">
        <p14:creationId xmlns:p14="http://schemas.microsoft.com/office/powerpoint/2010/main" val="1202697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44</a:t>
            </a:fld>
            <a:endParaRPr lang="en-IN"/>
          </a:p>
        </p:txBody>
      </p:sp>
    </p:spTree>
    <p:extLst>
      <p:ext uri="{BB962C8B-B14F-4D97-AF65-F5344CB8AC3E}">
        <p14:creationId xmlns:p14="http://schemas.microsoft.com/office/powerpoint/2010/main" val="459069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45</a:t>
            </a:fld>
            <a:endParaRPr lang="en-IN"/>
          </a:p>
        </p:txBody>
      </p:sp>
    </p:spTree>
    <p:extLst>
      <p:ext uri="{BB962C8B-B14F-4D97-AF65-F5344CB8AC3E}">
        <p14:creationId xmlns:p14="http://schemas.microsoft.com/office/powerpoint/2010/main" val="2124808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46</a:t>
            </a:fld>
            <a:endParaRPr lang="en-IN"/>
          </a:p>
        </p:txBody>
      </p:sp>
    </p:spTree>
    <p:extLst>
      <p:ext uri="{BB962C8B-B14F-4D97-AF65-F5344CB8AC3E}">
        <p14:creationId xmlns:p14="http://schemas.microsoft.com/office/powerpoint/2010/main" val="796158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47</a:t>
            </a:fld>
            <a:endParaRPr lang="en-IN"/>
          </a:p>
        </p:txBody>
      </p:sp>
    </p:spTree>
    <p:extLst>
      <p:ext uri="{BB962C8B-B14F-4D97-AF65-F5344CB8AC3E}">
        <p14:creationId xmlns:p14="http://schemas.microsoft.com/office/powerpoint/2010/main" val="5028259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48</a:t>
            </a:fld>
            <a:endParaRPr lang="en-IN"/>
          </a:p>
        </p:txBody>
      </p:sp>
    </p:spTree>
    <p:extLst>
      <p:ext uri="{BB962C8B-B14F-4D97-AF65-F5344CB8AC3E}">
        <p14:creationId xmlns:p14="http://schemas.microsoft.com/office/powerpoint/2010/main" val="36714651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49</a:t>
            </a:fld>
            <a:endParaRPr lang="en-IN"/>
          </a:p>
        </p:txBody>
      </p:sp>
    </p:spTree>
    <p:extLst>
      <p:ext uri="{BB962C8B-B14F-4D97-AF65-F5344CB8AC3E}">
        <p14:creationId xmlns:p14="http://schemas.microsoft.com/office/powerpoint/2010/main" val="37055233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50</a:t>
            </a:fld>
            <a:endParaRPr lang="en-IN"/>
          </a:p>
        </p:txBody>
      </p:sp>
    </p:spTree>
    <p:extLst>
      <p:ext uri="{BB962C8B-B14F-4D97-AF65-F5344CB8AC3E}">
        <p14:creationId xmlns:p14="http://schemas.microsoft.com/office/powerpoint/2010/main" val="281317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a:t>
            </a:fld>
            <a:endParaRPr lang="en-IN"/>
          </a:p>
        </p:txBody>
      </p:sp>
    </p:spTree>
    <p:extLst>
      <p:ext uri="{BB962C8B-B14F-4D97-AF65-F5344CB8AC3E}">
        <p14:creationId xmlns:p14="http://schemas.microsoft.com/office/powerpoint/2010/main" val="9298586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51</a:t>
            </a:fld>
            <a:endParaRPr lang="en-IN"/>
          </a:p>
        </p:txBody>
      </p:sp>
    </p:spTree>
    <p:extLst>
      <p:ext uri="{BB962C8B-B14F-4D97-AF65-F5344CB8AC3E}">
        <p14:creationId xmlns:p14="http://schemas.microsoft.com/office/powerpoint/2010/main" val="2064580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52</a:t>
            </a:fld>
            <a:endParaRPr lang="en-IN"/>
          </a:p>
        </p:txBody>
      </p:sp>
    </p:spTree>
    <p:extLst>
      <p:ext uri="{BB962C8B-B14F-4D97-AF65-F5344CB8AC3E}">
        <p14:creationId xmlns:p14="http://schemas.microsoft.com/office/powerpoint/2010/main" val="1565773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53</a:t>
            </a:fld>
            <a:endParaRPr lang="en-IN"/>
          </a:p>
        </p:txBody>
      </p:sp>
    </p:spTree>
    <p:extLst>
      <p:ext uri="{BB962C8B-B14F-4D97-AF65-F5344CB8AC3E}">
        <p14:creationId xmlns:p14="http://schemas.microsoft.com/office/powerpoint/2010/main" val="42638508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54</a:t>
            </a:fld>
            <a:endParaRPr lang="en-IN"/>
          </a:p>
        </p:txBody>
      </p:sp>
    </p:spTree>
    <p:extLst>
      <p:ext uri="{BB962C8B-B14F-4D97-AF65-F5344CB8AC3E}">
        <p14:creationId xmlns:p14="http://schemas.microsoft.com/office/powerpoint/2010/main" val="31825882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55</a:t>
            </a:fld>
            <a:endParaRPr lang="en-IN"/>
          </a:p>
        </p:txBody>
      </p:sp>
    </p:spTree>
    <p:extLst>
      <p:ext uri="{BB962C8B-B14F-4D97-AF65-F5344CB8AC3E}">
        <p14:creationId xmlns:p14="http://schemas.microsoft.com/office/powerpoint/2010/main" val="2135186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56</a:t>
            </a:fld>
            <a:endParaRPr lang="en-IN"/>
          </a:p>
        </p:txBody>
      </p:sp>
    </p:spTree>
    <p:extLst>
      <p:ext uri="{BB962C8B-B14F-4D97-AF65-F5344CB8AC3E}">
        <p14:creationId xmlns:p14="http://schemas.microsoft.com/office/powerpoint/2010/main" val="5081179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57</a:t>
            </a:fld>
            <a:endParaRPr lang="en-IN"/>
          </a:p>
        </p:txBody>
      </p:sp>
    </p:spTree>
    <p:extLst>
      <p:ext uri="{BB962C8B-B14F-4D97-AF65-F5344CB8AC3E}">
        <p14:creationId xmlns:p14="http://schemas.microsoft.com/office/powerpoint/2010/main" val="3130658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58</a:t>
            </a:fld>
            <a:endParaRPr lang="en-IN"/>
          </a:p>
        </p:txBody>
      </p:sp>
    </p:spTree>
    <p:extLst>
      <p:ext uri="{BB962C8B-B14F-4D97-AF65-F5344CB8AC3E}">
        <p14:creationId xmlns:p14="http://schemas.microsoft.com/office/powerpoint/2010/main" val="2499353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59</a:t>
            </a:fld>
            <a:endParaRPr lang="en-IN"/>
          </a:p>
        </p:txBody>
      </p:sp>
    </p:spTree>
    <p:extLst>
      <p:ext uri="{BB962C8B-B14F-4D97-AF65-F5344CB8AC3E}">
        <p14:creationId xmlns:p14="http://schemas.microsoft.com/office/powerpoint/2010/main" val="21159564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60</a:t>
            </a:fld>
            <a:endParaRPr lang="en-IN"/>
          </a:p>
        </p:txBody>
      </p:sp>
    </p:spTree>
    <p:extLst>
      <p:ext uri="{BB962C8B-B14F-4D97-AF65-F5344CB8AC3E}">
        <p14:creationId xmlns:p14="http://schemas.microsoft.com/office/powerpoint/2010/main" val="3578531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a:t>
            </a:fld>
            <a:endParaRPr lang="en-IN"/>
          </a:p>
        </p:txBody>
      </p:sp>
    </p:spTree>
    <p:extLst>
      <p:ext uri="{BB962C8B-B14F-4D97-AF65-F5344CB8AC3E}">
        <p14:creationId xmlns:p14="http://schemas.microsoft.com/office/powerpoint/2010/main" val="16245462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61</a:t>
            </a:fld>
            <a:endParaRPr lang="en-IN"/>
          </a:p>
        </p:txBody>
      </p:sp>
    </p:spTree>
    <p:extLst>
      <p:ext uri="{BB962C8B-B14F-4D97-AF65-F5344CB8AC3E}">
        <p14:creationId xmlns:p14="http://schemas.microsoft.com/office/powerpoint/2010/main" val="3729080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62</a:t>
            </a:fld>
            <a:endParaRPr lang="en-IN"/>
          </a:p>
        </p:txBody>
      </p:sp>
    </p:spTree>
    <p:extLst>
      <p:ext uri="{BB962C8B-B14F-4D97-AF65-F5344CB8AC3E}">
        <p14:creationId xmlns:p14="http://schemas.microsoft.com/office/powerpoint/2010/main" val="3678227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63</a:t>
            </a:fld>
            <a:endParaRPr lang="en-IN"/>
          </a:p>
        </p:txBody>
      </p:sp>
    </p:spTree>
    <p:extLst>
      <p:ext uri="{BB962C8B-B14F-4D97-AF65-F5344CB8AC3E}">
        <p14:creationId xmlns:p14="http://schemas.microsoft.com/office/powerpoint/2010/main" val="33136773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64</a:t>
            </a:fld>
            <a:endParaRPr lang="en-IN"/>
          </a:p>
        </p:txBody>
      </p:sp>
    </p:spTree>
    <p:extLst>
      <p:ext uri="{BB962C8B-B14F-4D97-AF65-F5344CB8AC3E}">
        <p14:creationId xmlns:p14="http://schemas.microsoft.com/office/powerpoint/2010/main" val="41679835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65</a:t>
            </a:fld>
            <a:endParaRPr lang="en-IN"/>
          </a:p>
        </p:txBody>
      </p:sp>
    </p:spTree>
    <p:extLst>
      <p:ext uri="{BB962C8B-B14F-4D97-AF65-F5344CB8AC3E}">
        <p14:creationId xmlns:p14="http://schemas.microsoft.com/office/powerpoint/2010/main" val="19572623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66</a:t>
            </a:fld>
            <a:endParaRPr lang="en-IN"/>
          </a:p>
        </p:txBody>
      </p:sp>
    </p:spTree>
    <p:extLst>
      <p:ext uri="{BB962C8B-B14F-4D97-AF65-F5344CB8AC3E}">
        <p14:creationId xmlns:p14="http://schemas.microsoft.com/office/powerpoint/2010/main" val="776019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67</a:t>
            </a:fld>
            <a:endParaRPr lang="en-IN"/>
          </a:p>
        </p:txBody>
      </p:sp>
    </p:spTree>
    <p:extLst>
      <p:ext uri="{BB962C8B-B14F-4D97-AF65-F5344CB8AC3E}">
        <p14:creationId xmlns:p14="http://schemas.microsoft.com/office/powerpoint/2010/main" val="34081948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B9B7F3-EFDA-433F-8F31-DE0D50684E5B}" type="slidenum">
              <a:rPr lang="en-IN" smtClean="0"/>
              <a:t>68</a:t>
            </a:fld>
            <a:endParaRPr lang="en-IN"/>
          </a:p>
        </p:txBody>
      </p:sp>
    </p:spTree>
    <p:extLst>
      <p:ext uri="{BB962C8B-B14F-4D97-AF65-F5344CB8AC3E}">
        <p14:creationId xmlns:p14="http://schemas.microsoft.com/office/powerpoint/2010/main" val="1421042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69</a:t>
            </a:fld>
            <a:endParaRPr lang="en-IN"/>
          </a:p>
        </p:txBody>
      </p:sp>
    </p:spTree>
    <p:extLst>
      <p:ext uri="{BB962C8B-B14F-4D97-AF65-F5344CB8AC3E}">
        <p14:creationId xmlns:p14="http://schemas.microsoft.com/office/powerpoint/2010/main" val="40557635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70</a:t>
            </a:fld>
            <a:endParaRPr lang="en-IN"/>
          </a:p>
        </p:txBody>
      </p:sp>
    </p:spTree>
    <p:extLst>
      <p:ext uri="{BB962C8B-B14F-4D97-AF65-F5344CB8AC3E}">
        <p14:creationId xmlns:p14="http://schemas.microsoft.com/office/powerpoint/2010/main" val="331055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a:t>
            </a:fld>
            <a:endParaRPr lang="en-IN"/>
          </a:p>
        </p:txBody>
      </p:sp>
    </p:spTree>
    <p:extLst>
      <p:ext uri="{BB962C8B-B14F-4D97-AF65-F5344CB8AC3E}">
        <p14:creationId xmlns:p14="http://schemas.microsoft.com/office/powerpoint/2010/main" val="35554553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71</a:t>
            </a:fld>
            <a:endParaRPr lang="en-IN"/>
          </a:p>
        </p:txBody>
      </p:sp>
    </p:spTree>
    <p:extLst>
      <p:ext uri="{BB962C8B-B14F-4D97-AF65-F5344CB8AC3E}">
        <p14:creationId xmlns:p14="http://schemas.microsoft.com/office/powerpoint/2010/main" val="12258728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72</a:t>
            </a:fld>
            <a:endParaRPr lang="en-IN"/>
          </a:p>
        </p:txBody>
      </p:sp>
    </p:spTree>
    <p:extLst>
      <p:ext uri="{BB962C8B-B14F-4D97-AF65-F5344CB8AC3E}">
        <p14:creationId xmlns:p14="http://schemas.microsoft.com/office/powerpoint/2010/main" val="19394279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73</a:t>
            </a:fld>
            <a:endParaRPr lang="en-IN"/>
          </a:p>
        </p:txBody>
      </p:sp>
    </p:spTree>
    <p:extLst>
      <p:ext uri="{BB962C8B-B14F-4D97-AF65-F5344CB8AC3E}">
        <p14:creationId xmlns:p14="http://schemas.microsoft.com/office/powerpoint/2010/main" val="10158900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74</a:t>
            </a:fld>
            <a:endParaRPr lang="en-IN"/>
          </a:p>
        </p:txBody>
      </p:sp>
    </p:spTree>
    <p:extLst>
      <p:ext uri="{BB962C8B-B14F-4D97-AF65-F5344CB8AC3E}">
        <p14:creationId xmlns:p14="http://schemas.microsoft.com/office/powerpoint/2010/main" val="2593044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75</a:t>
            </a:fld>
            <a:endParaRPr lang="en-IN"/>
          </a:p>
        </p:txBody>
      </p:sp>
    </p:spTree>
    <p:extLst>
      <p:ext uri="{BB962C8B-B14F-4D97-AF65-F5344CB8AC3E}">
        <p14:creationId xmlns:p14="http://schemas.microsoft.com/office/powerpoint/2010/main" val="22182073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76</a:t>
            </a:fld>
            <a:endParaRPr lang="en-IN"/>
          </a:p>
        </p:txBody>
      </p:sp>
    </p:spTree>
    <p:extLst>
      <p:ext uri="{BB962C8B-B14F-4D97-AF65-F5344CB8AC3E}">
        <p14:creationId xmlns:p14="http://schemas.microsoft.com/office/powerpoint/2010/main" val="3209091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77</a:t>
            </a:fld>
            <a:endParaRPr lang="en-IN"/>
          </a:p>
        </p:txBody>
      </p:sp>
    </p:spTree>
    <p:extLst>
      <p:ext uri="{BB962C8B-B14F-4D97-AF65-F5344CB8AC3E}">
        <p14:creationId xmlns:p14="http://schemas.microsoft.com/office/powerpoint/2010/main" val="14399416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78</a:t>
            </a:fld>
            <a:endParaRPr lang="en-IN"/>
          </a:p>
        </p:txBody>
      </p:sp>
    </p:spTree>
    <p:extLst>
      <p:ext uri="{BB962C8B-B14F-4D97-AF65-F5344CB8AC3E}">
        <p14:creationId xmlns:p14="http://schemas.microsoft.com/office/powerpoint/2010/main" val="21268241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79</a:t>
            </a:fld>
            <a:endParaRPr lang="en-IN"/>
          </a:p>
        </p:txBody>
      </p:sp>
    </p:spTree>
    <p:extLst>
      <p:ext uri="{BB962C8B-B14F-4D97-AF65-F5344CB8AC3E}">
        <p14:creationId xmlns:p14="http://schemas.microsoft.com/office/powerpoint/2010/main" val="13903191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80</a:t>
            </a:fld>
            <a:endParaRPr lang="en-IN"/>
          </a:p>
        </p:txBody>
      </p:sp>
    </p:spTree>
    <p:extLst>
      <p:ext uri="{BB962C8B-B14F-4D97-AF65-F5344CB8AC3E}">
        <p14:creationId xmlns:p14="http://schemas.microsoft.com/office/powerpoint/2010/main" val="340072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a:t>
            </a:fld>
            <a:endParaRPr lang="en-IN"/>
          </a:p>
        </p:txBody>
      </p:sp>
    </p:spTree>
    <p:extLst>
      <p:ext uri="{BB962C8B-B14F-4D97-AF65-F5344CB8AC3E}">
        <p14:creationId xmlns:p14="http://schemas.microsoft.com/office/powerpoint/2010/main" val="22188414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81</a:t>
            </a:fld>
            <a:endParaRPr lang="en-IN"/>
          </a:p>
        </p:txBody>
      </p:sp>
    </p:spTree>
    <p:extLst>
      <p:ext uri="{BB962C8B-B14F-4D97-AF65-F5344CB8AC3E}">
        <p14:creationId xmlns:p14="http://schemas.microsoft.com/office/powerpoint/2010/main" val="24871581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82</a:t>
            </a:fld>
            <a:endParaRPr lang="en-IN"/>
          </a:p>
        </p:txBody>
      </p:sp>
    </p:spTree>
    <p:extLst>
      <p:ext uri="{BB962C8B-B14F-4D97-AF65-F5344CB8AC3E}">
        <p14:creationId xmlns:p14="http://schemas.microsoft.com/office/powerpoint/2010/main" val="23158624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83</a:t>
            </a:fld>
            <a:endParaRPr lang="en-IN"/>
          </a:p>
        </p:txBody>
      </p:sp>
    </p:spTree>
    <p:extLst>
      <p:ext uri="{BB962C8B-B14F-4D97-AF65-F5344CB8AC3E}">
        <p14:creationId xmlns:p14="http://schemas.microsoft.com/office/powerpoint/2010/main" val="33905156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84</a:t>
            </a:fld>
            <a:endParaRPr lang="en-IN"/>
          </a:p>
        </p:txBody>
      </p:sp>
    </p:spTree>
    <p:extLst>
      <p:ext uri="{BB962C8B-B14F-4D97-AF65-F5344CB8AC3E}">
        <p14:creationId xmlns:p14="http://schemas.microsoft.com/office/powerpoint/2010/main" val="13105994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85</a:t>
            </a:fld>
            <a:endParaRPr lang="en-IN"/>
          </a:p>
        </p:txBody>
      </p:sp>
    </p:spTree>
    <p:extLst>
      <p:ext uri="{BB962C8B-B14F-4D97-AF65-F5344CB8AC3E}">
        <p14:creationId xmlns:p14="http://schemas.microsoft.com/office/powerpoint/2010/main" val="2032869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86</a:t>
            </a:fld>
            <a:endParaRPr lang="en-IN"/>
          </a:p>
        </p:txBody>
      </p:sp>
    </p:spTree>
    <p:extLst>
      <p:ext uri="{BB962C8B-B14F-4D97-AF65-F5344CB8AC3E}">
        <p14:creationId xmlns:p14="http://schemas.microsoft.com/office/powerpoint/2010/main" val="36939953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87</a:t>
            </a:fld>
            <a:endParaRPr lang="en-IN"/>
          </a:p>
        </p:txBody>
      </p:sp>
    </p:spTree>
    <p:extLst>
      <p:ext uri="{BB962C8B-B14F-4D97-AF65-F5344CB8AC3E}">
        <p14:creationId xmlns:p14="http://schemas.microsoft.com/office/powerpoint/2010/main" val="5203992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88</a:t>
            </a:fld>
            <a:endParaRPr lang="en-IN"/>
          </a:p>
        </p:txBody>
      </p:sp>
    </p:spTree>
    <p:extLst>
      <p:ext uri="{BB962C8B-B14F-4D97-AF65-F5344CB8AC3E}">
        <p14:creationId xmlns:p14="http://schemas.microsoft.com/office/powerpoint/2010/main" val="33422328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B9B7F3-EFDA-433F-8F31-DE0D50684E5B}" type="slidenum">
              <a:rPr lang="en-IN" smtClean="0"/>
              <a:t>89</a:t>
            </a:fld>
            <a:endParaRPr lang="en-IN"/>
          </a:p>
        </p:txBody>
      </p:sp>
    </p:spTree>
    <p:extLst>
      <p:ext uri="{BB962C8B-B14F-4D97-AF65-F5344CB8AC3E}">
        <p14:creationId xmlns:p14="http://schemas.microsoft.com/office/powerpoint/2010/main" val="34593463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90</a:t>
            </a:fld>
            <a:endParaRPr lang="en-IN"/>
          </a:p>
        </p:txBody>
      </p:sp>
    </p:spTree>
    <p:extLst>
      <p:ext uri="{BB962C8B-B14F-4D97-AF65-F5344CB8AC3E}">
        <p14:creationId xmlns:p14="http://schemas.microsoft.com/office/powerpoint/2010/main" val="370868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10</a:t>
            </a:fld>
            <a:endParaRPr lang="en-IN"/>
          </a:p>
        </p:txBody>
      </p:sp>
    </p:spTree>
    <p:extLst>
      <p:ext uri="{BB962C8B-B14F-4D97-AF65-F5344CB8AC3E}">
        <p14:creationId xmlns:p14="http://schemas.microsoft.com/office/powerpoint/2010/main" val="41607100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91</a:t>
            </a:fld>
            <a:endParaRPr lang="en-IN"/>
          </a:p>
        </p:txBody>
      </p:sp>
    </p:spTree>
    <p:extLst>
      <p:ext uri="{BB962C8B-B14F-4D97-AF65-F5344CB8AC3E}">
        <p14:creationId xmlns:p14="http://schemas.microsoft.com/office/powerpoint/2010/main" val="17113829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92</a:t>
            </a:fld>
            <a:endParaRPr lang="en-IN"/>
          </a:p>
        </p:txBody>
      </p:sp>
    </p:spTree>
    <p:extLst>
      <p:ext uri="{BB962C8B-B14F-4D97-AF65-F5344CB8AC3E}">
        <p14:creationId xmlns:p14="http://schemas.microsoft.com/office/powerpoint/2010/main" val="38052676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93</a:t>
            </a:fld>
            <a:endParaRPr lang="en-IN"/>
          </a:p>
        </p:txBody>
      </p:sp>
    </p:spTree>
    <p:extLst>
      <p:ext uri="{BB962C8B-B14F-4D97-AF65-F5344CB8AC3E}">
        <p14:creationId xmlns:p14="http://schemas.microsoft.com/office/powerpoint/2010/main" val="22034632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94</a:t>
            </a:fld>
            <a:endParaRPr lang="en-IN"/>
          </a:p>
        </p:txBody>
      </p:sp>
    </p:spTree>
    <p:extLst>
      <p:ext uri="{BB962C8B-B14F-4D97-AF65-F5344CB8AC3E}">
        <p14:creationId xmlns:p14="http://schemas.microsoft.com/office/powerpoint/2010/main" val="27304205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95</a:t>
            </a:fld>
            <a:endParaRPr lang="en-IN"/>
          </a:p>
        </p:txBody>
      </p:sp>
    </p:spTree>
    <p:extLst>
      <p:ext uri="{BB962C8B-B14F-4D97-AF65-F5344CB8AC3E}">
        <p14:creationId xmlns:p14="http://schemas.microsoft.com/office/powerpoint/2010/main" val="221852009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96</a:t>
            </a:fld>
            <a:endParaRPr lang="en-IN"/>
          </a:p>
        </p:txBody>
      </p:sp>
    </p:spTree>
    <p:extLst>
      <p:ext uri="{BB962C8B-B14F-4D97-AF65-F5344CB8AC3E}">
        <p14:creationId xmlns:p14="http://schemas.microsoft.com/office/powerpoint/2010/main" val="260789812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B9B7F3-EFDA-433F-8F31-DE0D50684E5B}" type="slidenum">
              <a:rPr lang="en-IN" smtClean="0"/>
              <a:t>97</a:t>
            </a:fld>
            <a:endParaRPr lang="en-IN"/>
          </a:p>
        </p:txBody>
      </p:sp>
    </p:spTree>
    <p:extLst>
      <p:ext uri="{BB962C8B-B14F-4D97-AF65-F5344CB8AC3E}">
        <p14:creationId xmlns:p14="http://schemas.microsoft.com/office/powerpoint/2010/main" val="353762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E3CB548-F08A-40C3-B53B-800B76764961}" type="datetime1">
              <a:rPr lang="en-IN" smtClean="0"/>
              <a:t>22-12-2021</a:t>
            </a:fld>
            <a:endParaRPr lang="en-IN"/>
          </a:p>
        </p:txBody>
      </p:sp>
      <p:sp>
        <p:nvSpPr>
          <p:cNvPr id="5" name="Footer Placeholder 4"/>
          <p:cNvSpPr>
            <a:spLocks noGrp="1"/>
          </p:cNvSpPr>
          <p:nvPr>
            <p:ph type="ftr" sz="quarter" idx="11"/>
          </p:nvPr>
        </p:nvSpPr>
        <p:spPr/>
        <p:txBody>
          <a:bodyPr/>
          <a:lstStyle/>
          <a:p>
            <a:r>
              <a:rPr lang="en-IN" smtClean="0"/>
              <a:t>Dr. Vijayalaxmi Mekali, Associate Professor, Dept. of CSE, KSIT</a:t>
            </a:r>
            <a:endParaRPr lang="en-IN"/>
          </a:p>
        </p:txBody>
      </p:sp>
      <p:sp>
        <p:nvSpPr>
          <p:cNvPr id="6" name="Slide Number Placeholder 5"/>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3548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33C102-FFE4-4808-BF68-B3F0BAE55976}" type="datetime1">
              <a:rPr lang="en-IN" smtClean="0"/>
              <a:t>22-12-2021</a:t>
            </a:fld>
            <a:endParaRPr lang="en-IN"/>
          </a:p>
        </p:txBody>
      </p:sp>
      <p:sp>
        <p:nvSpPr>
          <p:cNvPr id="5" name="Footer Placeholder 4"/>
          <p:cNvSpPr>
            <a:spLocks noGrp="1"/>
          </p:cNvSpPr>
          <p:nvPr>
            <p:ph type="ftr" sz="quarter" idx="11"/>
          </p:nvPr>
        </p:nvSpPr>
        <p:spPr/>
        <p:txBody>
          <a:bodyPr/>
          <a:lstStyle/>
          <a:p>
            <a:r>
              <a:rPr lang="en-IN" smtClean="0"/>
              <a:t>Dr. Vijayalaxmi Mekali, Associate Professor, Dept. of CSE, KSIT</a:t>
            </a:r>
            <a:endParaRPr lang="en-IN"/>
          </a:p>
        </p:txBody>
      </p:sp>
      <p:sp>
        <p:nvSpPr>
          <p:cNvPr id="6" name="Slide Number Placeholder 5"/>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206695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89864-42C7-4B9D-8694-0392D1EEED34}" type="datetime1">
              <a:rPr lang="en-IN" smtClean="0"/>
              <a:t>22-12-2021</a:t>
            </a:fld>
            <a:endParaRPr lang="en-IN"/>
          </a:p>
        </p:txBody>
      </p:sp>
      <p:sp>
        <p:nvSpPr>
          <p:cNvPr id="5" name="Footer Placeholder 4"/>
          <p:cNvSpPr>
            <a:spLocks noGrp="1"/>
          </p:cNvSpPr>
          <p:nvPr>
            <p:ph type="ftr" sz="quarter" idx="11"/>
          </p:nvPr>
        </p:nvSpPr>
        <p:spPr/>
        <p:txBody>
          <a:bodyPr/>
          <a:lstStyle/>
          <a:p>
            <a:r>
              <a:rPr lang="en-IN" smtClean="0"/>
              <a:t>Dr. Vijayalaxmi Mekali, Associate Professor, Dept. of CSE, KSIT</a:t>
            </a:r>
            <a:endParaRPr lang="en-IN"/>
          </a:p>
        </p:txBody>
      </p:sp>
      <p:sp>
        <p:nvSpPr>
          <p:cNvPr id="6" name="Slide Number Placeholder 5"/>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10989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D41943-EA2A-46E4-950B-DF27C7C88B5C}" type="datetime1">
              <a:rPr lang="en-IN" smtClean="0"/>
              <a:t>22-12-2021</a:t>
            </a:fld>
            <a:endParaRPr lang="en-IN"/>
          </a:p>
        </p:txBody>
      </p:sp>
      <p:sp>
        <p:nvSpPr>
          <p:cNvPr id="5" name="Footer Placeholder 4"/>
          <p:cNvSpPr>
            <a:spLocks noGrp="1"/>
          </p:cNvSpPr>
          <p:nvPr>
            <p:ph type="ftr" sz="quarter" idx="11"/>
          </p:nvPr>
        </p:nvSpPr>
        <p:spPr/>
        <p:txBody>
          <a:bodyPr/>
          <a:lstStyle/>
          <a:p>
            <a:r>
              <a:rPr lang="en-IN" smtClean="0"/>
              <a:t>Dr. Vijayalaxmi Mekali, Associate Professor, Dept. of CSE, KSIT</a:t>
            </a:r>
            <a:endParaRPr lang="en-IN"/>
          </a:p>
        </p:txBody>
      </p:sp>
      <p:sp>
        <p:nvSpPr>
          <p:cNvPr id="6" name="Slide Number Placeholder 5"/>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7061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39338-10B5-4BDE-A19B-D9405402FD6E}" type="datetime1">
              <a:rPr lang="en-IN" smtClean="0"/>
              <a:t>22-12-2021</a:t>
            </a:fld>
            <a:endParaRPr lang="en-IN"/>
          </a:p>
        </p:txBody>
      </p:sp>
      <p:sp>
        <p:nvSpPr>
          <p:cNvPr id="5" name="Footer Placeholder 4"/>
          <p:cNvSpPr>
            <a:spLocks noGrp="1"/>
          </p:cNvSpPr>
          <p:nvPr>
            <p:ph type="ftr" sz="quarter" idx="11"/>
          </p:nvPr>
        </p:nvSpPr>
        <p:spPr/>
        <p:txBody>
          <a:bodyPr/>
          <a:lstStyle/>
          <a:p>
            <a:r>
              <a:rPr lang="en-IN" smtClean="0"/>
              <a:t>Dr. Vijayalaxmi Mekali, Associate Professor, Dept. of CSE, KSIT</a:t>
            </a:r>
            <a:endParaRPr lang="en-IN"/>
          </a:p>
        </p:txBody>
      </p:sp>
      <p:sp>
        <p:nvSpPr>
          <p:cNvPr id="6" name="Slide Number Placeholder 5"/>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23857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548AB6-68F1-4CA5-ACC9-DCB8C83E92C7}" type="datetime1">
              <a:rPr lang="en-IN" smtClean="0"/>
              <a:t>22-12-2021</a:t>
            </a:fld>
            <a:endParaRPr lang="en-IN"/>
          </a:p>
        </p:txBody>
      </p:sp>
      <p:sp>
        <p:nvSpPr>
          <p:cNvPr id="6" name="Footer Placeholder 5"/>
          <p:cNvSpPr>
            <a:spLocks noGrp="1"/>
          </p:cNvSpPr>
          <p:nvPr>
            <p:ph type="ftr" sz="quarter" idx="11"/>
          </p:nvPr>
        </p:nvSpPr>
        <p:spPr/>
        <p:txBody>
          <a:bodyPr/>
          <a:lstStyle/>
          <a:p>
            <a:r>
              <a:rPr lang="en-IN" smtClean="0"/>
              <a:t>Dr. Vijayalaxmi Mekali, Associate Professor, Dept. of CSE, KSIT</a:t>
            </a:r>
            <a:endParaRPr lang="en-IN"/>
          </a:p>
        </p:txBody>
      </p:sp>
      <p:sp>
        <p:nvSpPr>
          <p:cNvPr id="7" name="Slide Number Placeholder 6"/>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6308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19C98A-AD41-4226-BBAD-2CADFBACF7CD}" type="datetime1">
              <a:rPr lang="en-IN" smtClean="0"/>
              <a:t>22-12-2021</a:t>
            </a:fld>
            <a:endParaRPr lang="en-IN"/>
          </a:p>
        </p:txBody>
      </p:sp>
      <p:sp>
        <p:nvSpPr>
          <p:cNvPr id="8" name="Footer Placeholder 7"/>
          <p:cNvSpPr>
            <a:spLocks noGrp="1"/>
          </p:cNvSpPr>
          <p:nvPr>
            <p:ph type="ftr" sz="quarter" idx="11"/>
          </p:nvPr>
        </p:nvSpPr>
        <p:spPr/>
        <p:txBody>
          <a:bodyPr/>
          <a:lstStyle/>
          <a:p>
            <a:r>
              <a:rPr lang="en-IN" smtClean="0"/>
              <a:t>Dr. Vijayalaxmi Mekali, Associate Professor, Dept. of CSE, KSIT</a:t>
            </a:r>
            <a:endParaRPr lang="en-IN"/>
          </a:p>
        </p:txBody>
      </p:sp>
      <p:sp>
        <p:nvSpPr>
          <p:cNvPr id="9" name="Slide Number Placeholder 8"/>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425319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66A0C9-E4B2-466A-BC0B-90453D71AA72}" type="datetime1">
              <a:rPr lang="en-IN" smtClean="0"/>
              <a:t>22-12-2021</a:t>
            </a:fld>
            <a:endParaRPr lang="en-IN"/>
          </a:p>
        </p:txBody>
      </p:sp>
      <p:sp>
        <p:nvSpPr>
          <p:cNvPr id="4" name="Footer Placeholder 3"/>
          <p:cNvSpPr>
            <a:spLocks noGrp="1"/>
          </p:cNvSpPr>
          <p:nvPr>
            <p:ph type="ftr" sz="quarter" idx="11"/>
          </p:nvPr>
        </p:nvSpPr>
        <p:spPr/>
        <p:txBody>
          <a:bodyPr/>
          <a:lstStyle/>
          <a:p>
            <a:r>
              <a:rPr lang="en-IN" smtClean="0"/>
              <a:t>Dr. Vijayalaxmi Mekali, Associate Professor, Dept. of CSE, KSIT</a:t>
            </a:r>
            <a:endParaRPr lang="en-IN"/>
          </a:p>
        </p:txBody>
      </p:sp>
      <p:sp>
        <p:nvSpPr>
          <p:cNvPr id="5" name="Slide Number Placeholder 4"/>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4531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F7D6F-98C1-44EA-A29D-E13DEBC6D408}" type="datetime1">
              <a:rPr lang="en-IN" smtClean="0"/>
              <a:t>22-12-2021</a:t>
            </a:fld>
            <a:endParaRPr lang="en-IN"/>
          </a:p>
        </p:txBody>
      </p:sp>
      <p:sp>
        <p:nvSpPr>
          <p:cNvPr id="3" name="Footer Placeholder 2"/>
          <p:cNvSpPr>
            <a:spLocks noGrp="1"/>
          </p:cNvSpPr>
          <p:nvPr>
            <p:ph type="ftr" sz="quarter" idx="11"/>
          </p:nvPr>
        </p:nvSpPr>
        <p:spPr/>
        <p:txBody>
          <a:bodyPr/>
          <a:lstStyle/>
          <a:p>
            <a:r>
              <a:rPr lang="en-IN" smtClean="0"/>
              <a:t>Dr. Vijayalaxmi Mekali, Associate Professor, Dept. of CSE, KSIT</a:t>
            </a:r>
            <a:endParaRPr lang="en-IN"/>
          </a:p>
        </p:txBody>
      </p:sp>
      <p:sp>
        <p:nvSpPr>
          <p:cNvPr id="4" name="Slide Number Placeholder 3"/>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160150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D75A0-CD73-46CB-83CC-37B94B5B8CF4}" type="datetime1">
              <a:rPr lang="en-IN" smtClean="0"/>
              <a:t>22-12-2021</a:t>
            </a:fld>
            <a:endParaRPr lang="en-IN"/>
          </a:p>
        </p:txBody>
      </p:sp>
      <p:sp>
        <p:nvSpPr>
          <p:cNvPr id="6" name="Footer Placeholder 5"/>
          <p:cNvSpPr>
            <a:spLocks noGrp="1"/>
          </p:cNvSpPr>
          <p:nvPr>
            <p:ph type="ftr" sz="quarter" idx="11"/>
          </p:nvPr>
        </p:nvSpPr>
        <p:spPr/>
        <p:txBody>
          <a:bodyPr/>
          <a:lstStyle/>
          <a:p>
            <a:r>
              <a:rPr lang="en-IN" smtClean="0"/>
              <a:t>Dr. Vijayalaxmi Mekali, Associate Professor, Dept. of CSE, KSIT</a:t>
            </a:r>
            <a:endParaRPr lang="en-IN"/>
          </a:p>
        </p:txBody>
      </p:sp>
      <p:sp>
        <p:nvSpPr>
          <p:cNvPr id="7" name="Slide Number Placeholder 6"/>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118085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B4638-6039-4233-9E91-50DDDB6F471A}" type="datetime1">
              <a:rPr lang="en-IN" smtClean="0"/>
              <a:t>22-12-2021</a:t>
            </a:fld>
            <a:endParaRPr lang="en-IN"/>
          </a:p>
        </p:txBody>
      </p:sp>
      <p:sp>
        <p:nvSpPr>
          <p:cNvPr id="6" name="Footer Placeholder 5"/>
          <p:cNvSpPr>
            <a:spLocks noGrp="1"/>
          </p:cNvSpPr>
          <p:nvPr>
            <p:ph type="ftr" sz="quarter" idx="11"/>
          </p:nvPr>
        </p:nvSpPr>
        <p:spPr/>
        <p:txBody>
          <a:bodyPr/>
          <a:lstStyle/>
          <a:p>
            <a:r>
              <a:rPr lang="en-IN" smtClean="0"/>
              <a:t>Dr. Vijayalaxmi Mekali, Associate Professor, Dept. of CSE, KSIT</a:t>
            </a:r>
            <a:endParaRPr lang="en-IN"/>
          </a:p>
        </p:txBody>
      </p:sp>
      <p:sp>
        <p:nvSpPr>
          <p:cNvPr id="7" name="Slide Number Placeholder 6"/>
          <p:cNvSpPr>
            <a:spLocks noGrp="1"/>
          </p:cNvSpPr>
          <p:nvPr>
            <p:ph type="sldNum" sz="quarter" idx="12"/>
          </p:nvPr>
        </p:nvSpPr>
        <p:spPr/>
        <p:txBody>
          <a:bodyPr/>
          <a:lstStyle/>
          <a:p>
            <a:fld id="{E89A6DAE-A852-4ECE-8A67-7F9DF702F89D}" type="slidenum">
              <a:rPr lang="en-IN" smtClean="0"/>
              <a:t>‹#›</a:t>
            </a:fld>
            <a:endParaRPr lang="en-IN"/>
          </a:p>
        </p:txBody>
      </p:sp>
    </p:spTree>
    <p:extLst>
      <p:ext uri="{BB962C8B-B14F-4D97-AF65-F5344CB8AC3E}">
        <p14:creationId xmlns:p14="http://schemas.microsoft.com/office/powerpoint/2010/main" val="580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BD496-8536-4A29-BB1B-AC9D18CC8A58}" type="datetime1">
              <a:rPr lang="en-IN" smtClean="0"/>
              <a:t>22-12-2021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Dr. Vijayalaxmi Mekali, Associate Professor, Dept. of CSE, KSIT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A6DAE-A852-4ECE-8A67-7F9DF702F89D}" type="slidenum">
              <a:rPr lang="en-IN" smtClean="0"/>
              <a:t>‹#›</a:t>
            </a:fld>
            <a:endParaRPr lang="en-IN"/>
          </a:p>
        </p:txBody>
      </p:sp>
    </p:spTree>
    <p:extLst>
      <p:ext uri="{BB962C8B-B14F-4D97-AF65-F5344CB8AC3E}">
        <p14:creationId xmlns:p14="http://schemas.microsoft.com/office/powerpoint/2010/main" val="81885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8.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0.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2.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2.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2.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2.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5" Type="http://schemas.openxmlformats.org/officeDocument/2006/relationships/image" Target="../media/image2.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6.bin"/><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7.bin"/><Relationship Id="rId5" Type="http://schemas.openxmlformats.org/officeDocument/2006/relationships/image" Target="../media/image2.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8.bin"/><Relationship Id="rId5" Type="http://schemas.openxmlformats.org/officeDocument/2006/relationships/image" Target="../media/image2.png"/><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76.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9.bin"/><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34.wmf"/></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1.bin"/><Relationship Id="rId5" Type="http://schemas.openxmlformats.org/officeDocument/2006/relationships/image" Target="../media/image2.png"/><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2.bin"/><Relationship Id="rId5" Type="http://schemas.openxmlformats.org/officeDocument/2006/relationships/image" Target="../media/image2.png"/><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3.bin"/><Relationship Id="rId5" Type="http://schemas.openxmlformats.org/officeDocument/2006/relationships/image" Target="../media/image2.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4.bin"/><Relationship Id="rId5" Type="http://schemas.openxmlformats.org/officeDocument/2006/relationships/image" Target="../media/image2.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826" y="966158"/>
            <a:ext cx="10495472" cy="956544"/>
          </a:xfrm>
        </p:spPr>
        <p:txBody>
          <a:bodyPr>
            <a:normAutofit fontScale="90000"/>
          </a:bodyPr>
          <a:lstStyle/>
          <a:p>
            <a:r>
              <a:rPr lang="en-IN" sz="4000" b="1" dirty="0" smtClean="0">
                <a:solidFill>
                  <a:srgbClr val="002060"/>
                </a:solidFill>
                <a:latin typeface="Times New Roman" panose="02020603050405020304" pitchFamily="18" charset="0"/>
                <a:cs typeface="Times New Roman" panose="02020603050405020304" pitchFamily="18" charset="0"/>
              </a:rPr>
              <a:t>K. S. Institute of Technology</a:t>
            </a:r>
            <a:br>
              <a:rPr lang="en-IN" sz="4000" b="1" dirty="0" smtClean="0">
                <a:solidFill>
                  <a:srgbClr val="002060"/>
                </a:solidFill>
                <a:latin typeface="Times New Roman" panose="02020603050405020304" pitchFamily="18" charset="0"/>
                <a:cs typeface="Times New Roman" panose="02020603050405020304" pitchFamily="18" charset="0"/>
              </a:rPr>
            </a:br>
            <a:r>
              <a:rPr lang="en-IN" sz="2800" b="1" dirty="0" smtClean="0">
                <a:solidFill>
                  <a:srgbClr val="C00000"/>
                </a:solidFill>
                <a:latin typeface="Times New Roman" panose="02020603050405020304" pitchFamily="18" charset="0"/>
                <a:cs typeface="Times New Roman" panose="02020603050405020304" pitchFamily="18" charset="0"/>
              </a:rPr>
              <a:t>Department of Computer Science and Engineering</a:t>
            </a:r>
            <a:endParaRPr lang="en-IN" sz="2800" dirty="0"/>
          </a:p>
        </p:txBody>
      </p:sp>
      <p:sp>
        <p:nvSpPr>
          <p:cNvPr id="3" name="Subtitle 2"/>
          <p:cNvSpPr>
            <a:spLocks noGrp="1"/>
          </p:cNvSpPr>
          <p:nvPr>
            <p:ph type="subTitle" idx="1"/>
          </p:nvPr>
        </p:nvSpPr>
        <p:spPr>
          <a:xfrm>
            <a:off x="1524000" y="2475781"/>
            <a:ext cx="9144000" cy="2782019"/>
          </a:xfrm>
        </p:spPr>
        <p:txBody>
          <a:bodyPr>
            <a:normAutofit fontScale="92500" lnSpcReduction="20000"/>
          </a:bodyPr>
          <a:lstStyle/>
          <a:p>
            <a:r>
              <a:rPr lang="en-IN" sz="3600" b="1" dirty="0" smtClean="0">
                <a:solidFill>
                  <a:srgbClr val="FF0000"/>
                </a:solidFill>
                <a:latin typeface="Times New Roman" panose="02020603050405020304" pitchFamily="18" charset="0"/>
                <a:cs typeface="Times New Roman" panose="02020603050405020304" pitchFamily="18" charset="0"/>
              </a:rPr>
              <a:t>Advanced Computer Architecture</a:t>
            </a:r>
            <a:r>
              <a:rPr lang="en-IN" sz="3600" b="1" dirty="0" smtClean="0">
                <a:solidFill>
                  <a:srgbClr val="002060"/>
                </a:solidFill>
                <a:latin typeface="Times New Roman" panose="02020603050405020304" pitchFamily="18" charset="0"/>
                <a:cs typeface="Times New Roman" panose="02020603050405020304" pitchFamily="18" charset="0"/>
              </a:rPr>
              <a:t> – </a:t>
            </a:r>
            <a:r>
              <a:rPr lang="en-IN" sz="3600" b="1" dirty="0" smtClean="0">
                <a:solidFill>
                  <a:srgbClr val="FF0000"/>
                </a:solidFill>
                <a:latin typeface="Times New Roman" panose="02020603050405020304" pitchFamily="18" charset="0"/>
                <a:cs typeface="Times New Roman" panose="02020603050405020304" pitchFamily="18" charset="0"/>
              </a:rPr>
              <a:t>18CS733</a:t>
            </a:r>
          </a:p>
          <a:p>
            <a:endParaRPr lang="en-IN" sz="3200" b="1" dirty="0" smtClean="0">
              <a:solidFill>
                <a:srgbClr val="002060"/>
              </a:solidFill>
              <a:latin typeface="Times New Roman" panose="02020603050405020304" pitchFamily="18" charset="0"/>
              <a:cs typeface="Times New Roman" panose="02020603050405020304" pitchFamily="18" charset="0"/>
            </a:endParaRPr>
          </a:p>
          <a:p>
            <a:pPr>
              <a:lnSpc>
                <a:spcPct val="170000"/>
              </a:lnSpc>
            </a:pPr>
            <a:r>
              <a:rPr lang="en-IN" b="1" dirty="0" smtClean="0">
                <a:solidFill>
                  <a:srgbClr val="002060"/>
                </a:solidFill>
                <a:latin typeface="Times New Roman" panose="02020603050405020304" pitchFamily="18" charset="0"/>
                <a:cs typeface="Times New Roman" panose="02020603050405020304" pitchFamily="18" charset="0"/>
              </a:rPr>
              <a:t>Faculty Name: </a:t>
            </a:r>
            <a:r>
              <a:rPr lang="en-IN" b="1" dirty="0" err="1" smtClean="0">
                <a:solidFill>
                  <a:srgbClr val="002060"/>
                </a:solidFill>
                <a:latin typeface="Times New Roman" panose="02020603050405020304" pitchFamily="18" charset="0"/>
                <a:cs typeface="Times New Roman" panose="02020603050405020304" pitchFamily="18" charset="0"/>
              </a:rPr>
              <a:t>Dr.</a:t>
            </a:r>
            <a:r>
              <a:rPr lang="en-IN" b="1" dirty="0" smtClean="0">
                <a:solidFill>
                  <a:srgbClr val="002060"/>
                </a:solidFill>
                <a:latin typeface="Times New Roman" panose="02020603050405020304" pitchFamily="18" charset="0"/>
                <a:cs typeface="Times New Roman" panose="02020603050405020304" pitchFamily="18" charset="0"/>
              </a:rPr>
              <a:t> </a:t>
            </a:r>
            <a:r>
              <a:rPr lang="en-IN" b="1" dirty="0" err="1" smtClean="0">
                <a:solidFill>
                  <a:srgbClr val="002060"/>
                </a:solidFill>
                <a:latin typeface="Times New Roman" panose="02020603050405020304" pitchFamily="18" charset="0"/>
                <a:cs typeface="Times New Roman" panose="02020603050405020304" pitchFamily="18" charset="0"/>
              </a:rPr>
              <a:t>Vijayalaxmi</a:t>
            </a:r>
            <a:r>
              <a:rPr lang="en-IN" b="1" dirty="0" smtClean="0">
                <a:solidFill>
                  <a:srgbClr val="002060"/>
                </a:solidFill>
                <a:latin typeface="Times New Roman" panose="02020603050405020304" pitchFamily="18" charset="0"/>
                <a:cs typeface="Times New Roman" panose="02020603050405020304" pitchFamily="18" charset="0"/>
              </a:rPr>
              <a:t> </a:t>
            </a:r>
            <a:r>
              <a:rPr lang="en-IN" b="1" dirty="0" err="1" smtClean="0">
                <a:solidFill>
                  <a:srgbClr val="002060"/>
                </a:solidFill>
                <a:latin typeface="Times New Roman" panose="02020603050405020304" pitchFamily="18" charset="0"/>
                <a:cs typeface="Times New Roman" panose="02020603050405020304" pitchFamily="18" charset="0"/>
              </a:rPr>
              <a:t>Mekali</a:t>
            </a:r>
            <a:endParaRPr lang="en-IN" b="1" dirty="0" smtClean="0">
              <a:solidFill>
                <a:srgbClr val="002060"/>
              </a:solidFill>
              <a:latin typeface="Times New Roman" panose="02020603050405020304" pitchFamily="18" charset="0"/>
              <a:cs typeface="Times New Roman" panose="02020603050405020304" pitchFamily="18" charset="0"/>
            </a:endParaRPr>
          </a:p>
          <a:p>
            <a:pPr>
              <a:lnSpc>
                <a:spcPct val="170000"/>
              </a:lnSpc>
            </a:pPr>
            <a:r>
              <a:rPr lang="en-IN" b="1" dirty="0" smtClean="0">
                <a:solidFill>
                  <a:srgbClr val="C00000"/>
                </a:solidFill>
                <a:latin typeface="Times New Roman" panose="02020603050405020304" pitchFamily="18" charset="0"/>
                <a:cs typeface="Times New Roman" panose="02020603050405020304" pitchFamily="18" charset="0"/>
              </a:rPr>
              <a:t>Associate Professor, Dept. of CSE</a:t>
            </a:r>
          </a:p>
          <a:p>
            <a:pPr>
              <a:lnSpc>
                <a:spcPct val="170000"/>
              </a:lnSpc>
            </a:pPr>
            <a:r>
              <a:rPr lang="en-IN" b="1" dirty="0" smtClean="0">
                <a:solidFill>
                  <a:srgbClr val="002060"/>
                </a:solidFill>
                <a:latin typeface="Times New Roman" panose="02020603050405020304" pitchFamily="18" charset="0"/>
                <a:cs typeface="Times New Roman" panose="02020603050405020304" pitchFamily="18" charset="0"/>
              </a:rPr>
              <a:t>KSIT, Bangalore</a:t>
            </a:r>
            <a:endParaRPr lang="en-IN" dirty="0"/>
          </a:p>
        </p:txBody>
      </p:sp>
      <p:pic>
        <p:nvPicPr>
          <p:cNvPr id="4" name="Picture 3"/>
          <p:cNvPicPr>
            <a:picLocks noChangeAspect="1"/>
          </p:cNvPicPr>
          <p:nvPr/>
        </p:nvPicPr>
        <p:blipFill>
          <a:blip r:embed="rId2"/>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869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10</a:t>
            </a:fld>
            <a:endParaRPr lang="en-IN"/>
          </a:p>
        </p:txBody>
      </p:sp>
      <p:sp>
        <p:nvSpPr>
          <p:cNvPr id="3" name="Content Placeholder 2"/>
          <p:cNvSpPr>
            <a:spLocks noGrp="1"/>
          </p:cNvSpPr>
          <p:nvPr>
            <p:ph idx="1"/>
          </p:nvPr>
        </p:nvSpPr>
        <p:spPr>
          <a:xfrm>
            <a:off x="838200" y="1402930"/>
            <a:ext cx="10515600" cy="4351338"/>
          </a:xfrm>
        </p:spPr>
        <p:txBody>
          <a:bodyPr>
            <a:normAutofit/>
          </a:bodyPr>
          <a:lstStyle/>
          <a:p>
            <a:pPr>
              <a:buFont typeface="Wingdings" panose="05000000000000000000" pitchFamily="2" charset="2"/>
              <a:buChar char="Ø"/>
            </a:pPr>
            <a:r>
              <a:rPr lang="en-IN" sz="2400" b="1" dirty="0" err="1">
                <a:solidFill>
                  <a:srgbClr val="002060"/>
                </a:solidFill>
                <a:latin typeface="Times New Roman" panose="02020603050405020304" pitchFamily="18" charset="0"/>
                <a:ea typeface="+mj-ea"/>
                <a:cs typeface="Times New Roman" panose="02020603050405020304" pitchFamily="18" charset="0"/>
              </a:rPr>
              <a:t>Broadcall</a:t>
            </a:r>
            <a:r>
              <a:rPr lang="en-IN" sz="2400" b="1" dirty="0">
                <a:solidFill>
                  <a:srgbClr val="002060"/>
                </a:solidFill>
                <a:latin typeface="Times New Roman" panose="02020603050405020304" pitchFamily="18" charset="0"/>
                <a:ea typeface="+mj-ea"/>
                <a:cs typeface="Times New Roman" panose="02020603050405020304" pitchFamily="18" charset="0"/>
              </a:rPr>
              <a:t> and </a:t>
            </a:r>
            <a:r>
              <a:rPr lang="en-IN" sz="2400" b="1" dirty="0" smtClean="0">
                <a:solidFill>
                  <a:srgbClr val="002060"/>
                </a:solidFill>
                <a:latin typeface="Times New Roman" panose="02020603050405020304" pitchFamily="18" charset="0"/>
                <a:ea typeface="+mj-ea"/>
                <a:cs typeface="Times New Roman" panose="02020603050405020304" pitchFamily="18" charset="0"/>
              </a:rPr>
              <a:t>Broadcast</a:t>
            </a:r>
          </a:p>
          <a:p>
            <a:r>
              <a:rPr lang="en-US" sz="2000" b="1" dirty="0">
                <a:solidFill>
                  <a:srgbClr val="C00000"/>
                </a:solidFill>
                <a:latin typeface="Times New Roman" panose="02020603050405020304" pitchFamily="18" charset="0"/>
                <a:ea typeface="+mj-ea"/>
                <a:cs typeface="Times New Roman" panose="02020603050405020304" pitchFamily="18" charset="0"/>
              </a:rPr>
              <a:t>Most bus transactions have one slave/master </a:t>
            </a:r>
          </a:p>
          <a:p>
            <a:r>
              <a:rPr lang="en-US" sz="2000" b="1" dirty="0" err="1" smtClean="0">
                <a:solidFill>
                  <a:srgbClr val="C00000"/>
                </a:solidFill>
                <a:latin typeface="Times New Roman" panose="02020603050405020304" pitchFamily="18" charset="0"/>
                <a:ea typeface="+mj-ea"/>
                <a:cs typeface="Times New Roman" panose="02020603050405020304" pitchFamily="18" charset="0"/>
              </a:rPr>
              <a:t>Broadcall</a:t>
            </a:r>
            <a:r>
              <a:rPr lang="en-US" sz="2000" b="1" dirty="0">
                <a:solidFill>
                  <a:srgbClr val="C00000"/>
                </a:solidFill>
                <a:latin typeface="Times New Roman" panose="02020603050405020304" pitchFamily="18" charset="0"/>
                <a:ea typeface="+mj-ea"/>
                <a:cs typeface="Times New Roman" panose="02020603050405020304" pitchFamily="18" charset="0"/>
              </a:rPr>
              <a:t>: read operation where multiple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marL="0" indent="0">
              <a:buNone/>
            </a:pPr>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smtClean="0">
                <a:solidFill>
                  <a:srgbClr val="C00000"/>
                </a:solidFill>
                <a:latin typeface="Times New Roman" panose="02020603050405020304" pitchFamily="18" charset="0"/>
                <a:ea typeface="+mj-ea"/>
                <a:cs typeface="Times New Roman" panose="02020603050405020304" pitchFamily="18" charset="0"/>
              </a:rPr>
              <a:t>   slaves </a:t>
            </a:r>
            <a:r>
              <a:rPr lang="en-US" sz="2000" b="1" dirty="0">
                <a:solidFill>
                  <a:srgbClr val="C00000"/>
                </a:solidFill>
                <a:latin typeface="Times New Roman" panose="02020603050405020304" pitchFamily="18" charset="0"/>
                <a:ea typeface="+mj-ea"/>
                <a:cs typeface="Times New Roman" panose="02020603050405020304" pitchFamily="18" charset="0"/>
              </a:rPr>
              <a:t>place data on bus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marL="0" indent="0">
              <a:buNone/>
            </a:pPr>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detects multiple interrupt sources </a:t>
            </a:r>
          </a:p>
          <a:p>
            <a:endParaRPr lang="en-IN" sz="2000" dirty="0"/>
          </a:p>
          <a:p>
            <a:pPr>
              <a:buFont typeface="Wingdings" panose="05000000000000000000" pitchFamily="2" charset="2"/>
              <a:buChar char="Ø"/>
            </a:pPr>
            <a:endParaRPr lang="en-IN" sz="2000" dirty="0"/>
          </a:p>
        </p:txBody>
      </p:sp>
      <p:pic>
        <p:nvPicPr>
          <p:cNvPr id="9" name="Picture 8"/>
          <p:cNvPicPr>
            <a:picLocks noChangeAspect="1"/>
          </p:cNvPicPr>
          <p:nvPr/>
        </p:nvPicPr>
        <p:blipFill>
          <a:blip r:embed="rId5"/>
          <a:stretch>
            <a:fillRect/>
          </a:stretch>
        </p:blipFill>
        <p:spPr>
          <a:xfrm>
            <a:off x="6195204" y="748052"/>
            <a:ext cx="5374257" cy="5586078"/>
          </a:xfrm>
          <a:prstGeom prst="rect">
            <a:avLst/>
          </a:prstGeom>
        </p:spPr>
      </p:pic>
    </p:spTree>
    <p:extLst>
      <p:ext uri="{BB962C8B-B14F-4D97-AF65-F5344CB8AC3E}">
        <p14:creationId xmlns:p14="http://schemas.microsoft.com/office/powerpoint/2010/main" val="137936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11</a:t>
            </a:fld>
            <a:endParaRPr lang="en-IN"/>
          </a:p>
        </p:txBody>
      </p:sp>
      <p:sp>
        <p:nvSpPr>
          <p:cNvPr id="3" name="Content Placeholder 2"/>
          <p:cNvSpPr>
            <a:spLocks noGrp="1"/>
          </p:cNvSpPr>
          <p:nvPr>
            <p:ph idx="1"/>
          </p:nvPr>
        </p:nvSpPr>
        <p:spPr>
          <a:xfrm>
            <a:off x="838200" y="1402930"/>
            <a:ext cx="10515600" cy="4351338"/>
          </a:xfrm>
        </p:spPr>
        <p:txBody>
          <a:bodyPr>
            <a:normAutofit/>
          </a:bodyPr>
          <a:lstStyle/>
          <a:p>
            <a:endParaRPr lang="en-IN" sz="2400" dirty="0"/>
          </a:p>
          <a:p>
            <a:pPr marL="0" indent="0">
              <a:buNone/>
            </a:pPr>
            <a:r>
              <a:rPr lang="en-US" sz="2000" b="1" dirty="0">
                <a:solidFill>
                  <a:srgbClr val="002060"/>
                </a:solidFill>
                <a:latin typeface="Times New Roman" panose="02020603050405020304" pitchFamily="18" charset="0"/>
                <a:ea typeface="+mj-ea"/>
                <a:cs typeface="Times New Roman" panose="02020603050405020304" pitchFamily="18" charset="0"/>
              </a:rPr>
              <a:t>Broadcast: </a:t>
            </a:r>
            <a:r>
              <a:rPr lang="en-US" sz="2000" b="1" dirty="0" smtClean="0">
                <a:solidFill>
                  <a:srgbClr val="C00000"/>
                </a:solidFill>
                <a:latin typeface="Times New Roman" panose="02020603050405020304" pitchFamily="18" charset="0"/>
                <a:ea typeface="+mj-ea"/>
                <a:cs typeface="Times New Roman" panose="02020603050405020304" pitchFamily="18" charset="0"/>
              </a:rPr>
              <a:t>write </a:t>
            </a:r>
            <a:r>
              <a:rPr lang="en-US" sz="2000" b="1" dirty="0">
                <a:solidFill>
                  <a:srgbClr val="C00000"/>
                </a:solidFill>
                <a:latin typeface="Times New Roman" panose="02020603050405020304" pitchFamily="18" charset="0"/>
                <a:ea typeface="+mj-ea"/>
                <a:cs typeface="Times New Roman" panose="02020603050405020304" pitchFamily="18" charset="0"/>
              </a:rPr>
              <a:t>operation involving multiple slaves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marL="0" indent="0">
              <a:buNone/>
            </a:pPr>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Implements </a:t>
            </a:r>
            <a:r>
              <a:rPr lang="en-US" sz="2000" b="1" dirty="0" err="1">
                <a:solidFill>
                  <a:srgbClr val="C00000"/>
                </a:solidFill>
                <a:latin typeface="Times New Roman" panose="02020603050405020304" pitchFamily="18" charset="0"/>
                <a:ea typeface="+mj-ea"/>
                <a:cs typeface="Times New Roman" panose="02020603050405020304" pitchFamily="18" charset="0"/>
              </a:rPr>
              <a:t>multicache</a:t>
            </a:r>
            <a:r>
              <a:rPr lang="en-US" sz="2000" b="1" dirty="0">
                <a:solidFill>
                  <a:srgbClr val="C00000"/>
                </a:solidFill>
                <a:latin typeface="Times New Roman" panose="02020603050405020304" pitchFamily="18" charset="0"/>
                <a:ea typeface="+mj-ea"/>
                <a:cs typeface="Times New Roman" panose="02020603050405020304" pitchFamily="18" charset="0"/>
              </a:rPr>
              <a:t> coherence on the bus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Timing </a:t>
            </a:r>
            <a:r>
              <a:rPr lang="en-US" sz="2000" b="1" dirty="0">
                <a:solidFill>
                  <a:srgbClr val="C00000"/>
                </a:solidFill>
                <a:latin typeface="Times New Roman" panose="02020603050405020304" pitchFamily="18" charset="0"/>
                <a:ea typeface="+mj-ea"/>
                <a:cs typeface="Times New Roman" panose="02020603050405020304" pitchFamily="18" charset="0"/>
              </a:rPr>
              <a:t>protocols are needed to synchronize master and slave operations.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Figure </a:t>
            </a:r>
            <a:r>
              <a:rPr lang="en-US" sz="2000" b="1" dirty="0">
                <a:solidFill>
                  <a:srgbClr val="C00000"/>
                </a:solidFill>
                <a:latin typeface="Times New Roman" panose="02020603050405020304" pitchFamily="18" charset="0"/>
                <a:ea typeface="+mj-ea"/>
                <a:cs typeface="Times New Roman" panose="02020603050405020304" pitchFamily="18" charset="0"/>
              </a:rPr>
              <a:t>5.2 shows a typical timing sequence when information is transferred over a bus from a source to a destination.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Most </a:t>
            </a:r>
            <a:r>
              <a:rPr lang="en-US" sz="2000" b="1" dirty="0">
                <a:solidFill>
                  <a:srgbClr val="C00000"/>
                </a:solidFill>
                <a:latin typeface="Times New Roman" panose="02020603050405020304" pitchFamily="18" charset="0"/>
                <a:ea typeface="+mj-ea"/>
                <a:cs typeface="Times New Roman" panose="02020603050405020304" pitchFamily="18" charset="0"/>
              </a:rPr>
              <a:t>bus timing protocols implement such a sequence</a:t>
            </a:r>
            <a:r>
              <a:rPr lang="en-US" sz="2000" dirty="0"/>
              <a:t>. </a:t>
            </a:r>
          </a:p>
        </p:txBody>
      </p:sp>
    </p:spTree>
    <p:extLst>
      <p:ext uri="{BB962C8B-B14F-4D97-AF65-F5344CB8AC3E}">
        <p14:creationId xmlns:p14="http://schemas.microsoft.com/office/powerpoint/2010/main" val="3831034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12</a:t>
            </a:fld>
            <a:endParaRPr lang="en-IN"/>
          </a:p>
        </p:txBody>
      </p:sp>
      <p:sp>
        <p:nvSpPr>
          <p:cNvPr id="3" name="Content Placeholder 2"/>
          <p:cNvSpPr>
            <a:spLocks noGrp="1"/>
          </p:cNvSpPr>
          <p:nvPr>
            <p:ph idx="1"/>
          </p:nvPr>
        </p:nvSpPr>
        <p:spPr>
          <a:xfrm>
            <a:off x="838200" y="1402930"/>
            <a:ext cx="10515600" cy="4351338"/>
          </a:xfrm>
        </p:spPr>
        <p:txBody>
          <a:bodyPr>
            <a:normAutofit/>
          </a:bodyPr>
          <a:lstStyle/>
          <a:p>
            <a:endParaRPr lang="en-IN" sz="2400" dirty="0"/>
          </a:p>
          <a:p>
            <a:pPr marL="0" indent="0">
              <a:buNone/>
            </a:pPr>
            <a:r>
              <a:rPr lang="en-IN" sz="2400" b="1" dirty="0" smtClean="0">
                <a:solidFill>
                  <a:srgbClr val="002060"/>
                </a:solidFill>
                <a:latin typeface="Times New Roman" panose="02020603050405020304" pitchFamily="18" charset="0"/>
                <a:ea typeface="+mj-ea"/>
                <a:cs typeface="Times New Roman" panose="02020603050405020304" pitchFamily="18" charset="0"/>
              </a:rPr>
              <a:t>Synchronous Timing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All </a:t>
            </a:r>
            <a:r>
              <a:rPr lang="en-US" sz="2000" b="1" dirty="0">
                <a:solidFill>
                  <a:srgbClr val="C00000"/>
                </a:solidFill>
                <a:latin typeface="Times New Roman" panose="02020603050405020304" pitchFamily="18" charset="0"/>
                <a:ea typeface="+mj-ea"/>
                <a:cs typeface="Times New Roman" panose="02020603050405020304" pitchFamily="18" charset="0"/>
              </a:rPr>
              <a:t>bus transaction steps take place at fixed clock edges as shown in Fig. 5.3a. </a:t>
            </a:r>
          </a:p>
          <a:p>
            <a:r>
              <a:rPr lang="en-US" sz="2000" b="1" dirty="0">
                <a:solidFill>
                  <a:srgbClr val="002060"/>
                </a:solidFill>
                <a:latin typeface="Times New Roman" panose="02020603050405020304" pitchFamily="18" charset="0"/>
                <a:ea typeface="+mj-ea"/>
                <a:cs typeface="Times New Roman" panose="02020603050405020304" pitchFamily="18" charset="0"/>
              </a:rPr>
              <a:t>The clock signals are broadcast to all potential masters and slaves.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Clock cycle time determined by slowest device on bus </a:t>
            </a:r>
          </a:p>
          <a:p>
            <a:r>
              <a:rPr lang="en-US" sz="2000" b="1" dirty="0">
                <a:solidFill>
                  <a:srgbClr val="002060"/>
                </a:solidFill>
                <a:latin typeface="Times New Roman" panose="02020603050405020304" pitchFamily="18" charset="0"/>
                <a:ea typeface="+mj-ea"/>
                <a:cs typeface="Times New Roman" panose="02020603050405020304" pitchFamily="18" charset="0"/>
              </a:rPr>
              <a:t>Once the data becomes stabilized on the data lines, the master uses Data-ready pulse to initiate the transfer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The </a:t>
            </a:r>
            <a:r>
              <a:rPr lang="en-US" sz="2000" b="1" dirty="0">
                <a:solidFill>
                  <a:srgbClr val="C00000"/>
                </a:solidFill>
                <a:latin typeface="Times New Roman" panose="02020603050405020304" pitchFamily="18" charset="0"/>
                <a:ea typeface="+mj-ea"/>
                <a:cs typeface="Times New Roman" panose="02020603050405020304" pitchFamily="18" charset="0"/>
              </a:rPr>
              <a:t>Slave uses Data-accept pulse to signal completion of the information transfer. </a:t>
            </a:r>
          </a:p>
          <a:p>
            <a:r>
              <a:rPr lang="en-US" sz="2000" b="1" dirty="0">
                <a:solidFill>
                  <a:srgbClr val="002060"/>
                </a:solidFill>
                <a:latin typeface="Times New Roman" panose="02020603050405020304" pitchFamily="18" charset="0"/>
                <a:ea typeface="+mj-ea"/>
                <a:cs typeface="Times New Roman" panose="02020603050405020304" pitchFamily="18" charset="0"/>
              </a:rPr>
              <a:t>Simple, less circuitry, suitable for devices with relatively the same speed. </a:t>
            </a:r>
          </a:p>
        </p:txBody>
      </p:sp>
    </p:spTree>
    <p:extLst>
      <p:ext uri="{BB962C8B-B14F-4D97-AF65-F5344CB8AC3E}">
        <p14:creationId xmlns:p14="http://schemas.microsoft.com/office/powerpoint/2010/main" val="1430545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13</a:t>
            </a:fld>
            <a:endParaRPr lang="en-IN"/>
          </a:p>
        </p:txBody>
      </p:sp>
      <p:pic>
        <p:nvPicPr>
          <p:cNvPr id="9" name="Content Placeholder 8"/>
          <p:cNvPicPr>
            <a:picLocks noGrp="1" noChangeAspect="1"/>
          </p:cNvPicPr>
          <p:nvPr>
            <p:ph idx="1"/>
          </p:nvPr>
        </p:nvPicPr>
        <p:blipFill>
          <a:blip r:embed="rId5"/>
          <a:stretch>
            <a:fillRect/>
          </a:stretch>
        </p:blipFill>
        <p:spPr>
          <a:xfrm>
            <a:off x="3345610" y="1183621"/>
            <a:ext cx="6043425" cy="5256810"/>
          </a:xfrm>
          <a:prstGeom prst="rect">
            <a:avLst/>
          </a:prstGeom>
        </p:spPr>
      </p:pic>
    </p:spTree>
    <p:extLst>
      <p:ext uri="{BB962C8B-B14F-4D97-AF65-F5344CB8AC3E}">
        <p14:creationId xmlns:p14="http://schemas.microsoft.com/office/powerpoint/2010/main" val="2809708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14</a:t>
            </a:fld>
            <a:endParaRPr lang="en-IN"/>
          </a:p>
        </p:txBody>
      </p:sp>
      <p:sp>
        <p:nvSpPr>
          <p:cNvPr id="3" name="Content Placeholder 2"/>
          <p:cNvSpPr>
            <a:spLocks noGrp="1"/>
          </p:cNvSpPr>
          <p:nvPr>
            <p:ph idx="1"/>
          </p:nvPr>
        </p:nvSpPr>
        <p:spPr/>
        <p:txBody>
          <a:bodyPr>
            <a:normAutofit fontScale="47500" lnSpcReduction="20000"/>
          </a:bodyPr>
          <a:lstStyle/>
          <a:p>
            <a:pPr marL="0" indent="0">
              <a:buNone/>
            </a:pPr>
            <a:r>
              <a:rPr lang="en-IN" sz="3400" b="1" dirty="0">
                <a:solidFill>
                  <a:srgbClr val="002060"/>
                </a:solidFill>
                <a:latin typeface="Times New Roman" panose="02020603050405020304" pitchFamily="18" charset="0"/>
                <a:ea typeface="+mj-ea"/>
                <a:cs typeface="Times New Roman" panose="02020603050405020304" pitchFamily="18" charset="0"/>
              </a:rPr>
              <a:t>Asynchronous Timing </a:t>
            </a:r>
          </a:p>
          <a:p>
            <a:r>
              <a:rPr lang="en-US" sz="3800" b="1" dirty="0" smtClean="0">
                <a:solidFill>
                  <a:srgbClr val="C00000"/>
                </a:solidFill>
                <a:latin typeface="Times New Roman" panose="02020603050405020304" pitchFamily="18" charset="0"/>
                <a:ea typeface="+mj-ea"/>
                <a:cs typeface="Times New Roman" panose="02020603050405020304" pitchFamily="18" charset="0"/>
              </a:rPr>
              <a:t>Based </a:t>
            </a:r>
            <a:r>
              <a:rPr lang="en-US" sz="3800" b="1" dirty="0">
                <a:solidFill>
                  <a:srgbClr val="C00000"/>
                </a:solidFill>
                <a:latin typeface="Times New Roman" panose="02020603050405020304" pitchFamily="18" charset="0"/>
                <a:ea typeface="+mj-ea"/>
                <a:cs typeface="Times New Roman" panose="02020603050405020304" pitchFamily="18" charset="0"/>
              </a:rPr>
              <a:t>on handshaking or interlocking mechanism as shown in Fig. 5.3b. </a:t>
            </a:r>
          </a:p>
          <a:p>
            <a:r>
              <a:rPr lang="en-US" sz="3800" b="1" dirty="0" smtClean="0">
                <a:solidFill>
                  <a:srgbClr val="C00000"/>
                </a:solidFill>
                <a:latin typeface="Times New Roman" panose="02020603050405020304" pitchFamily="18" charset="0"/>
                <a:ea typeface="+mj-ea"/>
                <a:cs typeface="Times New Roman" panose="02020603050405020304" pitchFamily="18" charset="0"/>
              </a:rPr>
              <a:t>No </a:t>
            </a:r>
            <a:r>
              <a:rPr lang="en-US" sz="3800" b="1" dirty="0">
                <a:solidFill>
                  <a:srgbClr val="C00000"/>
                </a:solidFill>
                <a:latin typeface="Times New Roman" panose="02020603050405020304" pitchFamily="18" charset="0"/>
                <a:ea typeface="+mj-ea"/>
                <a:cs typeface="Times New Roman" panose="02020603050405020304" pitchFamily="18" charset="0"/>
              </a:rPr>
              <a:t>fixed clock cycle is needed. </a:t>
            </a:r>
          </a:p>
          <a:p>
            <a:r>
              <a:rPr lang="en-US" sz="3800" b="1" dirty="0" smtClean="0">
                <a:solidFill>
                  <a:srgbClr val="C00000"/>
                </a:solidFill>
                <a:latin typeface="Times New Roman" panose="02020603050405020304" pitchFamily="18" charset="0"/>
                <a:ea typeface="+mj-ea"/>
                <a:cs typeface="Times New Roman" panose="02020603050405020304" pitchFamily="18" charset="0"/>
              </a:rPr>
              <a:t>The </a:t>
            </a:r>
            <a:r>
              <a:rPr lang="en-US" sz="3800" b="1" dirty="0">
                <a:solidFill>
                  <a:srgbClr val="C00000"/>
                </a:solidFill>
                <a:latin typeface="Times New Roman" panose="02020603050405020304" pitchFamily="18" charset="0"/>
                <a:ea typeface="+mj-ea"/>
                <a:cs typeface="Times New Roman" panose="02020603050405020304" pitchFamily="18" charset="0"/>
              </a:rPr>
              <a:t>rising edge (1) of the data-ready signal from the master </a:t>
            </a:r>
            <a:r>
              <a:rPr lang="en-US" sz="3800" b="1" dirty="0" smtClean="0">
                <a:solidFill>
                  <a:srgbClr val="C00000"/>
                </a:solidFill>
                <a:latin typeface="Times New Roman" panose="02020603050405020304" pitchFamily="18" charset="0"/>
                <a:ea typeface="+mj-ea"/>
                <a:cs typeface="Times New Roman" panose="02020603050405020304" pitchFamily="18" charset="0"/>
              </a:rPr>
              <a:t>triggers </a:t>
            </a:r>
            <a:r>
              <a:rPr lang="en-US" sz="3800" b="1" dirty="0">
                <a:solidFill>
                  <a:srgbClr val="C00000"/>
                </a:solidFill>
                <a:latin typeface="Times New Roman" panose="02020603050405020304" pitchFamily="18" charset="0"/>
                <a:ea typeface="+mj-ea"/>
                <a:cs typeface="Times New Roman" panose="02020603050405020304" pitchFamily="18" charset="0"/>
              </a:rPr>
              <a:t>the rising (2) of the data- accept signal from the slave. </a:t>
            </a:r>
          </a:p>
          <a:p>
            <a:r>
              <a:rPr lang="en-US" sz="3800" b="1" dirty="0" smtClean="0">
                <a:solidFill>
                  <a:srgbClr val="C00000"/>
                </a:solidFill>
                <a:latin typeface="Times New Roman" panose="02020603050405020304" pitchFamily="18" charset="0"/>
                <a:ea typeface="+mj-ea"/>
                <a:cs typeface="Times New Roman" panose="02020603050405020304" pitchFamily="18" charset="0"/>
              </a:rPr>
              <a:t>The </a:t>
            </a:r>
            <a:r>
              <a:rPr lang="en-US" sz="3800" b="1" dirty="0">
                <a:solidFill>
                  <a:srgbClr val="C00000"/>
                </a:solidFill>
                <a:latin typeface="Times New Roman" panose="02020603050405020304" pitchFamily="18" charset="0"/>
                <a:ea typeface="+mj-ea"/>
                <a:cs typeface="Times New Roman" panose="02020603050405020304" pitchFamily="18" charset="0"/>
              </a:rPr>
              <a:t>second signal triggers the falling (3) of the data-ready clock and removal of data from the bus. </a:t>
            </a:r>
          </a:p>
          <a:p>
            <a:r>
              <a:rPr lang="en-US" sz="3800" b="1" dirty="0" smtClean="0">
                <a:solidFill>
                  <a:srgbClr val="C00000"/>
                </a:solidFill>
                <a:latin typeface="Times New Roman" panose="02020603050405020304" pitchFamily="18" charset="0"/>
                <a:ea typeface="+mj-ea"/>
                <a:cs typeface="Times New Roman" panose="02020603050405020304" pitchFamily="18" charset="0"/>
              </a:rPr>
              <a:t>The </a:t>
            </a:r>
            <a:r>
              <a:rPr lang="en-US" sz="3800" b="1" dirty="0">
                <a:solidFill>
                  <a:srgbClr val="C00000"/>
                </a:solidFill>
                <a:latin typeface="Times New Roman" panose="02020603050405020304" pitchFamily="18" charset="0"/>
                <a:ea typeface="+mj-ea"/>
                <a:cs typeface="Times New Roman" panose="02020603050405020304" pitchFamily="18" charset="0"/>
              </a:rPr>
              <a:t>third signal triggers the trailing edge (4) of the data accept clock. </a:t>
            </a:r>
          </a:p>
          <a:p>
            <a:r>
              <a:rPr lang="en-US" sz="3800" b="1" dirty="0" smtClean="0">
                <a:solidFill>
                  <a:srgbClr val="C00000"/>
                </a:solidFill>
                <a:latin typeface="Times New Roman" panose="02020603050405020304" pitchFamily="18" charset="0"/>
                <a:ea typeface="+mj-ea"/>
                <a:cs typeface="Times New Roman" panose="02020603050405020304" pitchFamily="18" charset="0"/>
              </a:rPr>
              <a:t>This </a:t>
            </a:r>
            <a:r>
              <a:rPr lang="en-US" sz="3800" b="1" dirty="0">
                <a:solidFill>
                  <a:srgbClr val="C00000"/>
                </a:solidFill>
                <a:latin typeface="Times New Roman" panose="02020603050405020304" pitchFamily="18" charset="0"/>
                <a:ea typeface="+mj-ea"/>
                <a:cs typeface="Times New Roman" panose="02020603050405020304" pitchFamily="18" charset="0"/>
              </a:rPr>
              <a:t>four-edge handshaking (interlocking) process is repeated until all the data is transferred. </a:t>
            </a:r>
            <a:endParaRPr lang="en-US" sz="3800" b="1" dirty="0" smtClean="0">
              <a:solidFill>
                <a:srgbClr val="C00000"/>
              </a:solidFill>
              <a:latin typeface="Times New Roman" panose="02020603050405020304" pitchFamily="18" charset="0"/>
              <a:ea typeface="+mj-ea"/>
              <a:cs typeface="Times New Roman" panose="02020603050405020304" pitchFamily="18" charset="0"/>
            </a:endParaRPr>
          </a:p>
          <a:p>
            <a:pPr marL="0" indent="0">
              <a:buNone/>
            </a:pPr>
            <a:r>
              <a:rPr lang="en-US" sz="3400" b="1" dirty="0">
                <a:solidFill>
                  <a:srgbClr val="002060"/>
                </a:solidFill>
                <a:latin typeface="Times New Roman" panose="02020603050405020304" pitchFamily="18" charset="0"/>
                <a:ea typeface="+mj-ea"/>
                <a:cs typeface="Times New Roman" panose="02020603050405020304" pitchFamily="18" charset="0"/>
              </a:rPr>
              <a:t>Advantages: </a:t>
            </a:r>
            <a:endParaRPr lang="en-US" sz="3400" b="1" dirty="0" smtClean="0">
              <a:solidFill>
                <a:srgbClr val="002060"/>
              </a:solidFill>
              <a:latin typeface="Times New Roman" panose="02020603050405020304" pitchFamily="18" charset="0"/>
              <a:ea typeface="+mj-ea"/>
              <a:cs typeface="Times New Roman" panose="02020603050405020304" pitchFamily="18" charset="0"/>
            </a:endParaRPr>
          </a:p>
          <a:p>
            <a:r>
              <a:rPr lang="en-US" sz="3400" b="1" dirty="0" smtClean="0">
                <a:solidFill>
                  <a:srgbClr val="002060"/>
                </a:solidFill>
                <a:latin typeface="Times New Roman" panose="02020603050405020304" pitchFamily="18" charset="0"/>
                <a:ea typeface="+mj-ea"/>
                <a:cs typeface="Times New Roman" panose="02020603050405020304" pitchFamily="18" charset="0"/>
              </a:rPr>
              <a:t>Provides </a:t>
            </a:r>
            <a:r>
              <a:rPr lang="en-US" sz="3400" b="1" dirty="0">
                <a:solidFill>
                  <a:srgbClr val="002060"/>
                </a:solidFill>
                <a:latin typeface="Times New Roman" panose="02020603050405020304" pitchFamily="18" charset="0"/>
                <a:ea typeface="+mj-ea"/>
                <a:cs typeface="Times New Roman" panose="02020603050405020304" pitchFamily="18" charset="0"/>
              </a:rPr>
              <a:t>freedom of variable length clock signals for different speed devices </a:t>
            </a:r>
            <a:endParaRPr lang="en-IN" sz="3400" b="1" dirty="0">
              <a:solidFill>
                <a:srgbClr val="002060"/>
              </a:solidFill>
              <a:latin typeface="Times New Roman" panose="02020603050405020304" pitchFamily="18" charset="0"/>
              <a:ea typeface="+mj-ea"/>
              <a:cs typeface="Times New Roman" panose="02020603050405020304" pitchFamily="18" charset="0"/>
            </a:endParaRPr>
          </a:p>
          <a:p>
            <a:r>
              <a:rPr lang="en-US" sz="3800" b="1" dirty="0" smtClean="0">
                <a:solidFill>
                  <a:srgbClr val="C00000"/>
                </a:solidFill>
                <a:latin typeface="Times New Roman" panose="02020603050405020304" pitchFamily="18" charset="0"/>
                <a:ea typeface="+mj-ea"/>
                <a:cs typeface="Times New Roman" panose="02020603050405020304" pitchFamily="18" charset="0"/>
              </a:rPr>
              <a:t> </a:t>
            </a:r>
            <a:r>
              <a:rPr lang="en-US" sz="3800" b="1" dirty="0">
                <a:solidFill>
                  <a:srgbClr val="C00000"/>
                </a:solidFill>
                <a:latin typeface="Times New Roman" panose="02020603050405020304" pitchFamily="18" charset="0"/>
                <a:ea typeface="+mj-ea"/>
                <a:cs typeface="Times New Roman" panose="02020603050405020304" pitchFamily="18" charset="0"/>
              </a:rPr>
              <a:t>No response time restrictions </a:t>
            </a:r>
          </a:p>
          <a:p>
            <a:r>
              <a:rPr lang="en-IN" sz="3800" b="1" dirty="0" smtClean="0">
                <a:solidFill>
                  <a:srgbClr val="C00000"/>
                </a:solidFill>
                <a:latin typeface="Times New Roman" panose="02020603050405020304" pitchFamily="18" charset="0"/>
                <a:ea typeface="+mj-ea"/>
                <a:cs typeface="Times New Roman" panose="02020603050405020304" pitchFamily="18" charset="0"/>
              </a:rPr>
              <a:t>More </a:t>
            </a:r>
            <a:r>
              <a:rPr lang="en-IN" sz="3800" b="1" dirty="0">
                <a:solidFill>
                  <a:srgbClr val="C00000"/>
                </a:solidFill>
                <a:latin typeface="Times New Roman" panose="02020603050405020304" pitchFamily="18" charset="0"/>
                <a:ea typeface="+mj-ea"/>
                <a:cs typeface="Times New Roman" panose="02020603050405020304" pitchFamily="18" charset="0"/>
              </a:rPr>
              <a:t>flexible </a:t>
            </a:r>
          </a:p>
          <a:p>
            <a:endParaRPr lang="en-IN" dirty="0"/>
          </a:p>
          <a:p>
            <a:r>
              <a:rPr lang="en-US" sz="3800" b="1" dirty="0">
                <a:solidFill>
                  <a:srgbClr val="C00000"/>
                </a:solidFill>
                <a:latin typeface="Times New Roman" panose="02020603050405020304" pitchFamily="18" charset="0"/>
                <a:ea typeface="+mj-ea"/>
                <a:cs typeface="Times New Roman" panose="02020603050405020304" pitchFamily="18" charset="0"/>
              </a:rPr>
              <a:t>Disadvantage: More complex and costly </a:t>
            </a:r>
            <a:endParaRPr lang="en-IN" sz="3800" b="1" dirty="0">
              <a:solidFill>
                <a:srgbClr val="C00000"/>
              </a:solidFill>
              <a:latin typeface="Times New Roman" panose="02020603050405020304" pitchFamily="18" charset="0"/>
              <a:ea typeface="+mj-ea"/>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2548121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15</a:t>
            </a:fld>
            <a:endParaRPr lang="en-IN"/>
          </a:p>
        </p:txBody>
      </p:sp>
      <p:sp>
        <p:nvSpPr>
          <p:cNvPr id="3" name="Content Placeholder 2"/>
          <p:cNvSpPr>
            <a:spLocks noGrp="1"/>
          </p:cNvSpPr>
          <p:nvPr>
            <p:ph idx="1"/>
          </p:nvPr>
        </p:nvSpPr>
        <p:spPr>
          <a:xfrm>
            <a:off x="726057" y="1281113"/>
            <a:ext cx="10515600" cy="4351338"/>
          </a:xfrm>
        </p:spPr>
        <p:txBody>
          <a:bodyPr>
            <a:normAutofit fontScale="92500" lnSpcReduction="10000"/>
          </a:bodyPr>
          <a:lstStyle/>
          <a:p>
            <a:pPr marL="0" indent="0">
              <a:buNone/>
            </a:pPr>
            <a:r>
              <a:rPr lang="en-IN" sz="2400" b="1" dirty="0">
                <a:solidFill>
                  <a:srgbClr val="002060"/>
                </a:solidFill>
                <a:latin typeface="Times New Roman" panose="02020603050405020304" pitchFamily="18" charset="0"/>
                <a:cs typeface="Times New Roman" panose="02020603050405020304" pitchFamily="18" charset="0"/>
              </a:rPr>
              <a:t>Arbitration, Transaction and Interrupt </a:t>
            </a:r>
          </a:p>
          <a:p>
            <a:r>
              <a:rPr lang="en-IN" sz="2400" b="1" dirty="0">
                <a:solidFill>
                  <a:srgbClr val="002060"/>
                </a:solidFill>
                <a:latin typeface="Times New Roman" panose="02020603050405020304" pitchFamily="18" charset="0"/>
                <a:cs typeface="Times New Roman" panose="02020603050405020304" pitchFamily="18" charset="0"/>
              </a:rPr>
              <a:t>Arbitration</a:t>
            </a:r>
            <a:r>
              <a:rPr lang="en-IN" b="1" dirty="0"/>
              <a:t> </a:t>
            </a:r>
            <a:endParaRPr lang="en-IN" dirty="0"/>
          </a:p>
          <a:p>
            <a:r>
              <a:rPr lang="en-US" sz="2200" b="1" dirty="0">
                <a:solidFill>
                  <a:srgbClr val="C00000"/>
                </a:solidFill>
                <a:latin typeface="Times New Roman" panose="02020603050405020304" pitchFamily="18" charset="0"/>
                <a:ea typeface="+mj-ea"/>
                <a:cs typeface="Times New Roman" panose="02020603050405020304" pitchFamily="18" charset="0"/>
              </a:rPr>
              <a:t>Process of selecting next bus master </a:t>
            </a:r>
          </a:p>
          <a:p>
            <a:r>
              <a:rPr lang="en-US" sz="2200" b="1" dirty="0">
                <a:solidFill>
                  <a:srgbClr val="002060"/>
                </a:solidFill>
                <a:latin typeface="Times New Roman" panose="02020603050405020304" pitchFamily="18" charset="0"/>
                <a:ea typeface="+mj-ea"/>
                <a:cs typeface="Times New Roman" panose="02020603050405020304" pitchFamily="18" charset="0"/>
              </a:rPr>
              <a:t>Bus tenure is duration of master’s control </a:t>
            </a:r>
          </a:p>
          <a:p>
            <a:r>
              <a:rPr lang="en-US" sz="2200" b="1" dirty="0">
                <a:solidFill>
                  <a:srgbClr val="C00000"/>
                </a:solidFill>
                <a:latin typeface="Times New Roman" panose="02020603050405020304" pitchFamily="18" charset="0"/>
                <a:ea typeface="+mj-ea"/>
                <a:cs typeface="Times New Roman" panose="02020603050405020304" pitchFamily="18" charset="0"/>
              </a:rPr>
              <a:t>It restricts the tenure of the bus to one master at a time. </a:t>
            </a:r>
          </a:p>
          <a:p>
            <a:pPr>
              <a:lnSpc>
                <a:spcPct val="100000"/>
              </a:lnSpc>
            </a:pPr>
            <a:r>
              <a:rPr lang="en-US" sz="2200" b="1" dirty="0">
                <a:solidFill>
                  <a:srgbClr val="002060"/>
                </a:solidFill>
                <a:latin typeface="Times New Roman" panose="02020603050405020304" pitchFamily="18" charset="0"/>
                <a:ea typeface="+mj-ea"/>
                <a:cs typeface="Times New Roman" panose="02020603050405020304" pitchFamily="18" charset="0"/>
              </a:rPr>
              <a:t>Competing requests must be arbitrated on a fairness or priority basis </a:t>
            </a:r>
          </a:p>
          <a:p>
            <a:r>
              <a:rPr lang="en-US" sz="2200" b="1" dirty="0">
                <a:solidFill>
                  <a:srgbClr val="C00000"/>
                </a:solidFill>
                <a:latin typeface="Times New Roman" panose="02020603050405020304" pitchFamily="18" charset="0"/>
                <a:ea typeface="+mj-ea"/>
                <a:cs typeface="Times New Roman" panose="02020603050405020304" pitchFamily="18" charset="0"/>
              </a:rPr>
              <a:t>Arbitration competition and bus transactions take place concurrently on a parallel bus over separate lines </a:t>
            </a:r>
            <a:endParaRPr lang="en-US" sz="2200" b="1" dirty="0" smtClean="0">
              <a:solidFill>
                <a:srgbClr val="C00000"/>
              </a:solidFill>
              <a:latin typeface="Times New Roman" panose="02020603050405020304" pitchFamily="18" charset="0"/>
              <a:ea typeface="+mj-ea"/>
              <a:cs typeface="Times New Roman" panose="02020603050405020304" pitchFamily="18" charset="0"/>
            </a:endParaRPr>
          </a:p>
          <a:p>
            <a:r>
              <a:rPr lang="en-US" sz="2200" b="1" dirty="0" smtClean="0">
                <a:solidFill>
                  <a:srgbClr val="002060"/>
                </a:solidFill>
                <a:latin typeface="Times New Roman" panose="02020603050405020304" pitchFamily="18" charset="0"/>
                <a:ea typeface="+mj-ea"/>
                <a:cs typeface="Times New Roman" panose="02020603050405020304" pitchFamily="18" charset="0"/>
              </a:rPr>
              <a:t>Three Arbitration process</a:t>
            </a:r>
          </a:p>
          <a:p>
            <a:pPr marL="457200" lvl="1" indent="0">
              <a:buNone/>
            </a:pPr>
            <a:r>
              <a:rPr lang="en-US" sz="1800" b="1" dirty="0" smtClean="0">
                <a:solidFill>
                  <a:srgbClr val="C00000"/>
                </a:solidFill>
                <a:latin typeface="Times New Roman" panose="02020603050405020304" pitchFamily="18" charset="0"/>
                <a:ea typeface="+mj-ea"/>
                <a:cs typeface="Times New Roman" panose="02020603050405020304" pitchFamily="18" charset="0"/>
              </a:rPr>
              <a:t>1. Central Arbitration</a:t>
            </a:r>
          </a:p>
          <a:p>
            <a:pPr marL="457200" lvl="1" indent="0">
              <a:buNone/>
            </a:pPr>
            <a:r>
              <a:rPr lang="en-US" sz="1800" b="1" dirty="0" smtClean="0">
                <a:solidFill>
                  <a:srgbClr val="C00000"/>
                </a:solidFill>
                <a:latin typeface="Times New Roman" panose="02020603050405020304" pitchFamily="18" charset="0"/>
                <a:ea typeface="+mj-ea"/>
                <a:cs typeface="Times New Roman" panose="02020603050405020304" pitchFamily="18" charset="0"/>
              </a:rPr>
              <a:t>2. Distributed Arbitration</a:t>
            </a:r>
          </a:p>
          <a:p>
            <a:pPr marL="457200" lvl="1" indent="0">
              <a:buNone/>
            </a:pPr>
            <a:r>
              <a:rPr lang="en-IN" sz="1800" b="1" dirty="0" smtClean="0">
                <a:solidFill>
                  <a:srgbClr val="C00000"/>
                </a:solidFill>
                <a:latin typeface="Times New Roman" panose="02020603050405020304" pitchFamily="18" charset="0"/>
                <a:ea typeface="+mj-ea"/>
                <a:cs typeface="Times New Roman" panose="02020603050405020304" pitchFamily="18" charset="0"/>
              </a:rPr>
              <a:t>3. Independent </a:t>
            </a:r>
            <a:r>
              <a:rPr lang="en-IN" sz="1800" b="1" dirty="0">
                <a:solidFill>
                  <a:srgbClr val="C00000"/>
                </a:solidFill>
                <a:latin typeface="Times New Roman" panose="02020603050405020304" pitchFamily="18" charset="0"/>
                <a:ea typeface="+mj-ea"/>
                <a:cs typeface="Times New Roman" panose="02020603050405020304" pitchFamily="18" charset="0"/>
              </a:rPr>
              <a:t>Requests and Grants</a:t>
            </a:r>
            <a:endParaRPr lang="en-US" sz="1800" b="1" dirty="0">
              <a:solidFill>
                <a:srgbClr val="C00000"/>
              </a:solidFill>
              <a:latin typeface="Times New Roman" panose="02020603050405020304" pitchFamily="18" charset="0"/>
              <a:ea typeface="+mj-ea"/>
              <a:cs typeface="Times New Roman" panose="02020603050405020304" pitchFamily="18" charset="0"/>
            </a:endParaRPr>
          </a:p>
          <a:p>
            <a:endParaRPr lang="en-US" sz="2200" b="1" dirty="0">
              <a:solidFill>
                <a:srgbClr val="C00000"/>
              </a:solidFill>
              <a:latin typeface="Times New Roman" panose="02020603050405020304" pitchFamily="18" charset="0"/>
              <a:ea typeface="+mj-ea"/>
              <a:cs typeface="Times New Roman" panose="02020603050405020304" pitchFamily="18" charset="0"/>
            </a:endParaRP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64739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16</a:t>
            </a:fld>
            <a:endParaRPr lang="en-IN"/>
          </a:p>
        </p:txBody>
      </p:sp>
      <p:sp>
        <p:nvSpPr>
          <p:cNvPr id="3" name="Content Placeholder 2"/>
          <p:cNvSpPr>
            <a:spLocks noGrp="1"/>
          </p:cNvSpPr>
          <p:nvPr>
            <p:ph idx="1"/>
          </p:nvPr>
        </p:nvSpPr>
        <p:spPr/>
        <p:txBody>
          <a:bodyPr>
            <a:normAutofit/>
          </a:bodyPr>
          <a:lstStyle/>
          <a:p>
            <a:pPr marL="0" indent="0">
              <a:buNone/>
            </a:pPr>
            <a:r>
              <a:rPr lang="en-IN" sz="2200" b="1" dirty="0" smtClean="0">
                <a:solidFill>
                  <a:srgbClr val="FF0000"/>
                </a:solidFill>
                <a:latin typeface="Times New Roman" panose="02020603050405020304" pitchFamily="18" charset="0"/>
                <a:ea typeface="+mj-ea"/>
                <a:cs typeface="Times New Roman" panose="02020603050405020304" pitchFamily="18" charset="0"/>
              </a:rPr>
              <a:t>1. Central </a:t>
            </a:r>
            <a:r>
              <a:rPr lang="en-IN" sz="2200" b="1" dirty="0">
                <a:solidFill>
                  <a:srgbClr val="FF0000"/>
                </a:solidFill>
                <a:latin typeface="Times New Roman" panose="02020603050405020304" pitchFamily="18" charset="0"/>
                <a:ea typeface="+mj-ea"/>
                <a:cs typeface="Times New Roman" panose="02020603050405020304" pitchFamily="18" charset="0"/>
              </a:rPr>
              <a:t>Arbitration </a:t>
            </a:r>
          </a:p>
          <a:p>
            <a:r>
              <a:rPr lang="en-US" sz="2400" b="1" dirty="0" smtClean="0">
                <a:solidFill>
                  <a:srgbClr val="C00000"/>
                </a:solidFill>
                <a:latin typeface="Times New Roman" panose="02020603050405020304" pitchFamily="18" charset="0"/>
                <a:ea typeface="+mj-ea"/>
                <a:cs typeface="Times New Roman" panose="02020603050405020304" pitchFamily="18" charset="0"/>
              </a:rPr>
              <a:t>Uses </a:t>
            </a:r>
            <a:r>
              <a:rPr lang="en-US" sz="2400" b="1" dirty="0">
                <a:solidFill>
                  <a:srgbClr val="C00000"/>
                </a:solidFill>
                <a:latin typeface="Times New Roman" panose="02020603050405020304" pitchFamily="18" charset="0"/>
                <a:ea typeface="+mj-ea"/>
                <a:cs typeface="Times New Roman" panose="02020603050405020304" pitchFamily="18" charset="0"/>
              </a:rPr>
              <a:t>a central arbiter as shown in Fig 5.4a </a:t>
            </a:r>
          </a:p>
          <a:p>
            <a:r>
              <a:rPr lang="en-US" sz="2200" b="1" dirty="0">
                <a:solidFill>
                  <a:srgbClr val="002060"/>
                </a:solidFill>
                <a:latin typeface="Times New Roman" panose="02020603050405020304" pitchFamily="18" charset="0"/>
                <a:ea typeface="+mj-ea"/>
                <a:cs typeface="Times New Roman" panose="02020603050405020304" pitchFamily="18" charset="0"/>
              </a:rPr>
              <a:t>Potential masters are daisy chained in a cascade </a:t>
            </a:r>
          </a:p>
          <a:p>
            <a:r>
              <a:rPr lang="en-US" sz="2400" b="1" dirty="0" smtClean="0">
                <a:solidFill>
                  <a:srgbClr val="C00000"/>
                </a:solidFill>
                <a:latin typeface="Times New Roman" panose="02020603050405020304" pitchFamily="18" charset="0"/>
                <a:ea typeface="+mj-ea"/>
                <a:cs typeface="Times New Roman" panose="02020603050405020304" pitchFamily="18" charset="0"/>
              </a:rPr>
              <a:t>A </a:t>
            </a:r>
            <a:r>
              <a:rPr lang="en-US" sz="2400" b="1" dirty="0">
                <a:solidFill>
                  <a:srgbClr val="C00000"/>
                </a:solidFill>
                <a:latin typeface="Times New Roman" panose="02020603050405020304" pitchFamily="18" charset="0"/>
                <a:ea typeface="+mj-ea"/>
                <a:cs typeface="Times New Roman" panose="02020603050405020304" pitchFamily="18" charset="0"/>
              </a:rPr>
              <a:t>special signal line propagates bus-grant from first master (at slot 1) to the last master (at slot n). </a:t>
            </a:r>
          </a:p>
          <a:p>
            <a:r>
              <a:rPr lang="en-US" sz="2200" b="1" dirty="0">
                <a:solidFill>
                  <a:srgbClr val="002060"/>
                </a:solidFill>
                <a:latin typeface="Times New Roman" panose="02020603050405020304" pitchFamily="18" charset="0"/>
                <a:ea typeface="+mj-ea"/>
                <a:cs typeface="Times New Roman" panose="02020603050405020304" pitchFamily="18" charset="0"/>
              </a:rPr>
              <a:t>All requests share the same bus-request line </a:t>
            </a:r>
          </a:p>
          <a:p>
            <a:r>
              <a:rPr lang="en-US" sz="2400" b="1" dirty="0" smtClean="0">
                <a:solidFill>
                  <a:srgbClr val="C00000"/>
                </a:solidFill>
                <a:latin typeface="Times New Roman" panose="02020603050405020304" pitchFamily="18" charset="0"/>
                <a:ea typeface="+mj-ea"/>
                <a:cs typeface="Times New Roman" panose="02020603050405020304" pitchFamily="18" charset="0"/>
              </a:rPr>
              <a:t>The </a:t>
            </a:r>
            <a:r>
              <a:rPr lang="en-US" sz="2400" b="1" dirty="0">
                <a:solidFill>
                  <a:srgbClr val="C00000"/>
                </a:solidFill>
                <a:latin typeface="Times New Roman" panose="02020603050405020304" pitchFamily="18" charset="0"/>
                <a:ea typeface="+mj-ea"/>
                <a:cs typeface="Times New Roman" panose="02020603050405020304" pitchFamily="18" charset="0"/>
              </a:rPr>
              <a:t>bus-request signals the rise of the bus-grant level, which in turn raises the bus-busy level as shown in Fig. 5.4b</a:t>
            </a:r>
            <a:r>
              <a:rPr lang="en-US" sz="2400" dirty="0"/>
              <a:t>. </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721909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17</a:t>
            </a:fld>
            <a:endParaRPr lang="en-IN"/>
          </a:p>
        </p:txBody>
      </p:sp>
      <p:sp>
        <p:nvSpPr>
          <p:cNvPr id="3" name="Content Placeholder 2"/>
          <p:cNvSpPr>
            <a:spLocks noGrp="1"/>
          </p:cNvSpPr>
          <p:nvPr>
            <p:ph idx="1"/>
          </p:nvPr>
        </p:nvSpPr>
        <p:spPr/>
        <p:txBody>
          <a:bodyPr>
            <a:normAutofit/>
          </a:bodyPr>
          <a:lstStyle/>
          <a:p>
            <a:endParaRPr lang="en-IN" dirty="0"/>
          </a:p>
          <a:p>
            <a:pPr marL="0" indent="0">
              <a:buNone/>
            </a:pPr>
            <a:endParaRPr lang="en-IN" dirty="0"/>
          </a:p>
          <a:p>
            <a:endParaRPr lang="en-IN" dirty="0"/>
          </a:p>
        </p:txBody>
      </p:sp>
      <p:pic>
        <p:nvPicPr>
          <p:cNvPr id="9" name="Picture 8"/>
          <p:cNvPicPr>
            <a:picLocks noChangeAspect="1"/>
          </p:cNvPicPr>
          <p:nvPr/>
        </p:nvPicPr>
        <p:blipFill>
          <a:blip r:embed="rId5"/>
          <a:stretch>
            <a:fillRect/>
          </a:stretch>
        </p:blipFill>
        <p:spPr>
          <a:xfrm>
            <a:off x="1682152" y="732986"/>
            <a:ext cx="8039819" cy="6331247"/>
          </a:xfrm>
          <a:prstGeom prst="rect">
            <a:avLst/>
          </a:prstGeom>
        </p:spPr>
      </p:pic>
    </p:spTree>
    <p:extLst>
      <p:ext uri="{BB962C8B-B14F-4D97-AF65-F5344CB8AC3E}">
        <p14:creationId xmlns:p14="http://schemas.microsoft.com/office/powerpoint/2010/main" val="361352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18</a:t>
            </a:fld>
            <a:endParaRPr lang="en-IN"/>
          </a:p>
        </p:txBody>
      </p:sp>
      <p:sp>
        <p:nvSpPr>
          <p:cNvPr id="3" name="Content Placeholder 2"/>
          <p:cNvSpPr>
            <a:spLocks noGrp="1"/>
          </p:cNvSpPr>
          <p:nvPr>
            <p:ph idx="1"/>
          </p:nvPr>
        </p:nvSpPr>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537713" y="1281113"/>
            <a:ext cx="6096000" cy="1908215"/>
          </a:xfrm>
          <a:prstGeom prst="rect">
            <a:avLst/>
          </a:prstGeom>
        </p:spPr>
        <p:txBody>
          <a:bodyPr>
            <a:spAutoFit/>
          </a:bodyPr>
          <a:lstStyle/>
          <a:p>
            <a:endParaRPr lang="en-IN" b="0" i="0" u="none" strike="noStrike" baseline="0" dirty="0" smtClean="0">
              <a:solidFill>
                <a:srgbClr val="000000"/>
              </a:solidFill>
              <a:latin typeface="Times New Roman" panose="02020603050405020304" pitchFamily="18" charset="0"/>
            </a:endParaRP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Simple scheme </a:t>
            </a:r>
          </a:p>
          <a:p>
            <a:r>
              <a:rPr lang="en-IN" sz="2000" b="1" dirty="0">
                <a:solidFill>
                  <a:srgbClr val="C00000"/>
                </a:solidFill>
                <a:latin typeface="Times New Roman" panose="02020603050405020304" pitchFamily="18" charset="0"/>
                <a:ea typeface="+mj-ea"/>
                <a:cs typeface="Times New Roman" panose="02020603050405020304" pitchFamily="18" charset="0"/>
              </a:rPr>
              <a:t>• Easy to add devices </a:t>
            </a:r>
          </a:p>
          <a:p>
            <a:r>
              <a:rPr lang="en-IN" sz="2000" b="1" dirty="0">
                <a:solidFill>
                  <a:srgbClr val="C00000"/>
                </a:solidFill>
                <a:latin typeface="Times New Roman" panose="02020603050405020304" pitchFamily="18" charset="0"/>
                <a:ea typeface="+mj-ea"/>
                <a:cs typeface="Times New Roman" panose="02020603050405020304" pitchFamily="18" charset="0"/>
              </a:rPr>
              <a:t>• Fixed-priority sequence – not fair </a:t>
            </a:r>
          </a:p>
          <a:p>
            <a:r>
              <a:rPr lang="en-US" sz="2000" b="1" dirty="0">
                <a:solidFill>
                  <a:srgbClr val="C00000"/>
                </a:solidFill>
                <a:latin typeface="Times New Roman" panose="02020603050405020304" pitchFamily="18" charset="0"/>
                <a:ea typeface="+mj-ea"/>
                <a:cs typeface="Times New Roman" panose="02020603050405020304" pitchFamily="18" charset="0"/>
              </a:rPr>
              <a:t>• Propagation of bus-grant signal is slow </a:t>
            </a:r>
          </a:p>
          <a:p>
            <a:r>
              <a:rPr lang="en-IN" sz="2000" b="1" dirty="0">
                <a:solidFill>
                  <a:srgbClr val="C00000"/>
                </a:solidFill>
                <a:latin typeface="Times New Roman" panose="02020603050405020304" pitchFamily="18" charset="0"/>
                <a:ea typeface="+mj-ea"/>
                <a:cs typeface="Times New Roman" panose="02020603050405020304" pitchFamily="18" charset="0"/>
              </a:rPr>
              <a:t>• Not fault tolerant </a:t>
            </a:r>
          </a:p>
        </p:txBody>
      </p:sp>
      <p:sp>
        <p:nvSpPr>
          <p:cNvPr id="11" name="Rectangle 10"/>
          <p:cNvSpPr/>
          <p:nvPr/>
        </p:nvSpPr>
        <p:spPr>
          <a:xfrm>
            <a:off x="537713" y="3602402"/>
            <a:ext cx="10167668" cy="1938992"/>
          </a:xfrm>
          <a:prstGeom prst="rect">
            <a:avLst/>
          </a:prstGeom>
        </p:spPr>
        <p:txBody>
          <a:bodyPr wrap="square">
            <a:spAutoFit/>
          </a:bodyPr>
          <a:lstStyle/>
          <a:p>
            <a:r>
              <a:rPr lang="en-IN" sz="2000" b="1" dirty="0" smtClean="0">
                <a:solidFill>
                  <a:srgbClr val="002060"/>
                </a:solidFill>
                <a:latin typeface="Times New Roman" panose="02020603050405020304" pitchFamily="18" charset="0"/>
                <a:ea typeface="+mj-ea"/>
                <a:cs typeface="Times New Roman" panose="02020603050405020304" pitchFamily="18" charset="0"/>
              </a:rPr>
              <a:t>2. </a:t>
            </a:r>
            <a:r>
              <a:rPr lang="en-IN" sz="2000" b="1" dirty="0" smtClean="0">
                <a:solidFill>
                  <a:srgbClr val="FF0000"/>
                </a:solidFill>
                <a:latin typeface="Times New Roman" panose="02020603050405020304" pitchFamily="18" charset="0"/>
                <a:ea typeface="+mj-ea"/>
                <a:cs typeface="Times New Roman" panose="02020603050405020304" pitchFamily="18" charset="0"/>
              </a:rPr>
              <a:t>Independent </a:t>
            </a:r>
            <a:r>
              <a:rPr lang="en-IN" sz="2000" b="1" dirty="0">
                <a:solidFill>
                  <a:srgbClr val="FF0000"/>
                </a:solidFill>
                <a:latin typeface="Times New Roman" panose="02020603050405020304" pitchFamily="18" charset="0"/>
                <a:ea typeface="+mj-ea"/>
                <a:cs typeface="Times New Roman" panose="02020603050405020304" pitchFamily="18" charset="0"/>
              </a:rPr>
              <a:t>Requests and Grants </a:t>
            </a:r>
          </a:p>
          <a:p>
            <a:r>
              <a:rPr lang="en-US" b="0" i="0" u="none" strike="noStrike" baseline="0" dirty="0" smtClean="0">
                <a:solidFill>
                  <a:srgbClr val="000000"/>
                </a:solidFill>
                <a:latin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Provide independent bus-request and grant signals for each master as shown in Fig5.5a.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No daisy chaining is used in this scheme. </a:t>
            </a:r>
          </a:p>
          <a:p>
            <a:r>
              <a:rPr lang="en-US" sz="2000" b="1" dirty="0">
                <a:solidFill>
                  <a:srgbClr val="C00000"/>
                </a:solidFill>
                <a:latin typeface="Times New Roman" panose="02020603050405020304" pitchFamily="18" charset="0"/>
                <a:ea typeface="+mj-ea"/>
                <a:cs typeface="Times New Roman" panose="02020603050405020304" pitchFamily="18" charset="0"/>
              </a:rPr>
              <a:t>• Require a central arbiter, but can use a priority or fairness based policy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More flexible and faster than a daisy-chained policy </a:t>
            </a:r>
          </a:p>
          <a:p>
            <a:r>
              <a:rPr lang="en-US" sz="2000" b="1" dirty="0">
                <a:solidFill>
                  <a:srgbClr val="C00000"/>
                </a:solidFill>
                <a:latin typeface="Times New Roman" panose="02020603050405020304" pitchFamily="18" charset="0"/>
                <a:ea typeface="+mj-ea"/>
                <a:cs typeface="Times New Roman" panose="02020603050405020304" pitchFamily="18" charset="0"/>
              </a:rPr>
              <a:t>• Larger number of lines – costly </a:t>
            </a:r>
          </a:p>
        </p:txBody>
      </p:sp>
    </p:spTree>
    <p:extLst>
      <p:ext uri="{BB962C8B-B14F-4D97-AF65-F5344CB8AC3E}">
        <p14:creationId xmlns:p14="http://schemas.microsoft.com/office/powerpoint/2010/main" val="1074343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19</a:t>
            </a:fld>
            <a:endParaRPr lang="en-IN"/>
          </a:p>
        </p:txBody>
      </p:sp>
      <p:sp>
        <p:nvSpPr>
          <p:cNvPr id="3" name="Content Placeholder 2"/>
          <p:cNvSpPr>
            <a:spLocks noGrp="1"/>
          </p:cNvSpPr>
          <p:nvPr>
            <p:ph idx="1"/>
          </p:nvPr>
        </p:nvSpPr>
        <p:spPr/>
        <p:txBody>
          <a:bodyPr>
            <a:normAutofit/>
          </a:bodyPr>
          <a:lstStyle/>
          <a:p>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4287877494"/>
              </p:ext>
            </p:extLst>
          </p:nvPr>
        </p:nvGraphicFramePr>
        <p:xfrm>
          <a:off x="2613804" y="1380226"/>
          <a:ext cx="7504981" cy="4597879"/>
        </p:xfrm>
        <a:graphic>
          <a:graphicData uri="http://schemas.openxmlformats.org/presentationml/2006/ole">
            <mc:AlternateContent xmlns:mc="http://schemas.openxmlformats.org/markup-compatibility/2006">
              <mc:Choice xmlns:v="urn:schemas-microsoft-com:vml" Requires="v">
                <p:oleObj spid="_x0000_s1330" name="Bitmap Image" r:id="rId6" imgW="4480560" imgH="2225160" progId="Paint.Picture">
                  <p:embed/>
                </p:oleObj>
              </mc:Choice>
              <mc:Fallback>
                <p:oleObj name="Bitmap Image" r:id="rId6" imgW="4480560" imgH="2225160" progId="Paint.Picture">
                  <p:embed/>
                  <p:pic>
                    <p:nvPicPr>
                      <p:cNvPr id="0" name=""/>
                      <p:cNvPicPr/>
                      <p:nvPr/>
                    </p:nvPicPr>
                    <p:blipFill>
                      <a:blip r:embed="rId7"/>
                      <a:stretch>
                        <a:fillRect/>
                      </a:stretch>
                    </p:blipFill>
                    <p:spPr>
                      <a:xfrm>
                        <a:off x="2613804" y="1380226"/>
                        <a:ext cx="7504981" cy="4597879"/>
                      </a:xfrm>
                      <a:prstGeom prst="rect">
                        <a:avLst/>
                      </a:prstGeom>
                    </p:spPr>
                  </p:pic>
                </p:oleObj>
              </mc:Fallback>
            </mc:AlternateContent>
          </a:graphicData>
        </a:graphic>
      </p:graphicFrame>
      <p:sp>
        <p:nvSpPr>
          <p:cNvPr id="11" name="TextBox 10"/>
          <p:cNvSpPr txBox="1"/>
          <p:nvPr/>
        </p:nvSpPr>
        <p:spPr>
          <a:xfrm>
            <a:off x="90577" y="1460419"/>
            <a:ext cx="4252823" cy="646331"/>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Independent Requests and Grants </a:t>
            </a:r>
          </a:p>
          <a:p>
            <a:endParaRPr lang="en-IN" dirty="0"/>
          </a:p>
        </p:txBody>
      </p:sp>
      <p:graphicFrame>
        <p:nvGraphicFramePr>
          <p:cNvPr id="12" name="Object 11"/>
          <p:cNvGraphicFramePr>
            <a:graphicFrameLocks noChangeAspect="1"/>
          </p:cNvGraphicFramePr>
          <p:nvPr>
            <p:extLst>
              <p:ext uri="{D42A27DB-BD31-4B8C-83A1-F6EECF244321}">
                <p14:modId xmlns:p14="http://schemas.microsoft.com/office/powerpoint/2010/main" val="566218565"/>
              </p:ext>
            </p:extLst>
          </p:nvPr>
        </p:nvGraphicFramePr>
        <p:xfrm>
          <a:off x="1843472" y="5819385"/>
          <a:ext cx="10008217" cy="452883"/>
        </p:xfrm>
        <a:graphic>
          <a:graphicData uri="http://schemas.openxmlformats.org/presentationml/2006/ole">
            <mc:AlternateContent xmlns:mc="http://schemas.openxmlformats.org/markup-compatibility/2006">
              <mc:Choice xmlns:v="urn:schemas-microsoft-com:vml" Requires="v">
                <p:oleObj spid="_x0000_s1331" name="Bitmap Image" r:id="rId8" imgW="6385680" imgH="289440" progId="Paint.Picture">
                  <p:embed/>
                </p:oleObj>
              </mc:Choice>
              <mc:Fallback>
                <p:oleObj name="Bitmap Image" r:id="rId8" imgW="6385680" imgH="289440" progId="Paint.Picture">
                  <p:embed/>
                  <p:pic>
                    <p:nvPicPr>
                      <p:cNvPr id="0" name=""/>
                      <p:cNvPicPr/>
                      <p:nvPr/>
                    </p:nvPicPr>
                    <p:blipFill>
                      <a:blip r:embed="rId9"/>
                      <a:stretch>
                        <a:fillRect/>
                      </a:stretch>
                    </p:blipFill>
                    <p:spPr>
                      <a:xfrm>
                        <a:off x="1843472" y="5819385"/>
                        <a:ext cx="10008217" cy="452883"/>
                      </a:xfrm>
                      <a:prstGeom prst="rect">
                        <a:avLst/>
                      </a:prstGeom>
                    </p:spPr>
                  </p:pic>
                </p:oleObj>
              </mc:Fallback>
            </mc:AlternateContent>
          </a:graphicData>
        </a:graphic>
      </p:graphicFrame>
    </p:spTree>
    <p:extLst>
      <p:ext uri="{BB962C8B-B14F-4D97-AF65-F5344CB8AC3E}">
        <p14:creationId xmlns:p14="http://schemas.microsoft.com/office/powerpoint/2010/main" val="343595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20703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8425"/>
            <a:ext cx="10515600" cy="4351338"/>
          </a:xfrm>
        </p:spPr>
        <p:txBody>
          <a:bodyPr>
            <a:normAutofit/>
          </a:bodyPr>
          <a:lstStyle/>
          <a:p>
            <a:pPr marL="0" indent="0">
              <a:buNone/>
            </a:pPr>
            <a:r>
              <a:rPr lang="en-IN" sz="3100" b="1" dirty="0">
                <a:solidFill>
                  <a:srgbClr val="002060"/>
                </a:solidFill>
                <a:latin typeface="Times New Roman" panose="02020603050405020304" pitchFamily="18" charset="0"/>
                <a:ea typeface="+mj-ea"/>
                <a:cs typeface="Times New Roman" panose="02020603050405020304" pitchFamily="18" charset="0"/>
              </a:rPr>
              <a:t>Bus Systems </a:t>
            </a:r>
          </a:p>
          <a:p>
            <a:pPr marL="0" indent="0" algn="just">
              <a:buNone/>
            </a:pPr>
            <a:r>
              <a:rPr lang="en-US" dirty="0" smtClean="0"/>
              <a:t>• </a:t>
            </a:r>
            <a:r>
              <a:rPr lang="en-US" sz="2200" b="1" dirty="0">
                <a:solidFill>
                  <a:srgbClr val="C00000"/>
                </a:solidFill>
                <a:latin typeface="Times New Roman" panose="02020603050405020304" pitchFamily="18" charset="0"/>
                <a:ea typeface="+mj-ea"/>
                <a:cs typeface="Times New Roman" panose="02020603050405020304" pitchFamily="18" charset="0"/>
              </a:rPr>
              <a:t>System bus of a computer operates on contention basis. </a:t>
            </a:r>
          </a:p>
          <a:p>
            <a:pPr algn="just"/>
            <a:r>
              <a:rPr lang="en-US" sz="2200" b="1" dirty="0" smtClean="0">
                <a:solidFill>
                  <a:srgbClr val="002060"/>
                </a:solidFill>
                <a:latin typeface="Times New Roman" panose="02020603050405020304" pitchFamily="18" charset="0"/>
                <a:ea typeface="+mj-ea"/>
                <a:cs typeface="Times New Roman" panose="02020603050405020304" pitchFamily="18" charset="0"/>
              </a:rPr>
              <a:t>Several </a:t>
            </a:r>
            <a:r>
              <a:rPr lang="en-US" sz="2200" b="1" dirty="0">
                <a:solidFill>
                  <a:srgbClr val="002060"/>
                </a:solidFill>
                <a:latin typeface="Times New Roman" panose="02020603050405020304" pitchFamily="18" charset="0"/>
                <a:ea typeface="+mj-ea"/>
                <a:cs typeface="Times New Roman" panose="02020603050405020304" pitchFamily="18" charset="0"/>
              </a:rPr>
              <a:t>active devices such as processors may request use of the bus at the same time. </a:t>
            </a:r>
          </a:p>
          <a:p>
            <a:pPr algn="just"/>
            <a:r>
              <a:rPr lang="en-US" sz="2200" b="1" dirty="0" smtClean="0">
                <a:solidFill>
                  <a:srgbClr val="C00000"/>
                </a:solidFill>
                <a:latin typeface="Times New Roman" panose="02020603050405020304" pitchFamily="18" charset="0"/>
                <a:ea typeface="+mj-ea"/>
                <a:cs typeface="Times New Roman" panose="02020603050405020304" pitchFamily="18" charset="0"/>
              </a:rPr>
              <a:t>Only </a:t>
            </a:r>
            <a:r>
              <a:rPr lang="en-US" sz="2200" b="1" dirty="0">
                <a:solidFill>
                  <a:srgbClr val="C00000"/>
                </a:solidFill>
                <a:latin typeface="Times New Roman" panose="02020603050405020304" pitchFamily="18" charset="0"/>
                <a:ea typeface="+mj-ea"/>
                <a:cs typeface="Times New Roman" panose="02020603050405020304" pitchFamily="18" charset="0"/>
              </a:rPr>
              <a:t>one of them can be granted access to bus at a time </a:t>
            </a:r>
          </a:p>
          <a:p>
            <a:pPr algn="just"/>
            <a:r>
              <a:rPr lang="en-US" sz="2200" b="1" dirty="0">
                <a:solidFill>
                  <a:srgbClr val="002060"/>
                </a:solidFill>
                <a:latin typeface="Times New Roman" panose="02020603050405020304" pitchFamily="18" charset="0"/>
                <a:ea typeface="+mj-ea"/>
                <a:cs typeface="Times New Roman" panose="02020603050405020304" pitchFamily="18" charset="0"/>
              </a:rPr>
              <a:t>The Effective bandwidth available to each processor is inversely proportional to the number of processors contending for the bus. </a:t>
            </a:r>
          </a:p>
          <a:p>
            <a:pPr algn="just"/>
            <a:r>
              <a:rPr lang="en-US" sz="2200" b="1" dirty="0">
                <a:solidFill>
                  <a:srgbClr val="002060"/>
                </a:solidFill>
                <a:latin typeface="Times New Roman" panose="02020603050405020304" pitchFamily="18" charset="0"/>
                <a:ea typeface="+mj-ea"/>
                <a:cs typeface="Times New Roman" panose="02020603050405020304" pitchFamily="18" charset="0"/>
              </a:rPr>
              <a:t> </a:t>
            </a:r>
            <a:r>
              <a:rPr lang="en-US" sz="2200" b="1" dirty="0">
                <a:solidFill>
                  <a:srgbClr val="C00000"/>
                </a:solidFill>
                <a:latin typeface="Times New Roman" panose="02020603050405020304" pitchFamily="18" charset="0"/>
                <a:ea typeface="+mj-ea"/>
                <a:cs typeface="Times New Roman" panose="02020603050405020304" pitchFamily="18" charset="0"/>
              </a:rPr>
              <a:t>For this reason, most bus-based commercial multiprocessors have been small in size. </a:t>
            </a:r>
          </a:p>
          <a:p>
            <a:pPr algn="just"/>
            <a:r>
              <a:rPr lang="en-US" sz="2200" b="1" dirty="0">
                <a:solidFill>
                  <a:srgbClr val="002060"/>
                </a:solidFill>
                <a:latin typeface="Times New Roman" panose="02020603050405020304" pitchFamily="18" charset="0"/>
                <a:ea typeface="+mj-ea"/>
                <a:cs typeface="Times New Roman" panose="02020603050405020304" pitchFamily="18" charset="0"/>
              </a:rPr>
              <a:t>The simplicity and low cost of a bus system made it attractive in building small multiprocessors ranging from 4 to 16 processors</a:t>
            </a:r>
            <a:r>
              <a:rPr lang="en-US" sz="2200" b="1" dirty="0">
                <a:solidFill>
                  <a:srgbClr val="C00000"/>
                </a:solidFill>
                <a:latin typeface="Times New Roman" panose="02020603050405020304" pitchFamily="18" charset="0"/>
                <a:ea typeface="+mj-ea"/>
                <a:cs typeface="Times New Roman" panose="02020603050405020304" pitchFamily="18" charset="0"/>
              </a:rPr>
              <a:t>. </a:t>
            </a:r>
          </a:p>
          <a:p>
            <a:endParaRPr lang="en-IN" dirty="0"/>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4038599" y="6356350"/>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a:t>
            </a:fld>
            <a:endParaRPr lang="en-IN"/>
          </a:p>
        </p:txBody>
      </p:sp>
    </p:spTree>
    <p:extLst>
      <p:ext uri="{BB962C8B-B14F-4D97-AF65-F5344CB8AC3E}">
        <p14:creationId xmlns:p14="http://schemas.microsoft.com/office/powerpoint/2010/main" val="3385111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20</a:t>
            </a:fld>
            <a:endParaRPr lang="en-IN"/>
          </a:p>
        </p:txBody>
      </p:sp>
      <p:sp>
        <p:nvSpPr>
          <p:cNvPr id="3" name="Content Placeholder 2"/>
          <p:cNvSpPr>
            <a:spLocks noGrp="1"/>
          </p:cNvSpPr>
          <p:nvPr>
            <p:ph idx="1"/>
          </p:nvPr>
        </p:nvSpPr>
        <p:spPr>
          <a:xfrm>
            <a:off x="838199" y="1825625"/>
            <a:ext cx="11281913" cy="4351338"/>
          </a:xfrm>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537713" y="1281113"/>
            <a:ext cx="10331570" cy="3754874"/>
          </a:xfrm>
          <a:prstGeom prst="rect">
            <a:avLst/>
          </a:prstGeom>
        </p:spPr>
        <p:txBody>
          <a:bodyPr wrap="square">
            <a:spAutoFit/>
          </a:bodyPr>
          <a:lstStyle/>
          <a:p>
            <a:pPr algn="just"/>
            <a:endParaRPr lang="en-IN" b="0" i="0" u="none" strike="noStrike" baseline="0" dirty="0" smtClean="0">
              <a:solidFill>
                <a:srgbClr val="000000"/>
              </a:solidFill>
              <a:latin typeface="Times New Roman" panose="02020603050405020304" pitchFamily="18" charset="0"/>
            </a:endParaRPr>
          </a:p>
          <a:p>
            <a:pPr algn="just"/>
            <a:r>
              <a:rPr lang="en-IN" sz="2000" b="1" dirty="0" smtClean="0">
                <a:solidFill>
                  <a:srgbClr val="FF0000"/>
                </a:solidFill>
                <a:latin typeface="Times New Roman" panose="02020603050405020304" pitchFamily="18" charset="0"/>
                <a:ea typeface="+mj-ea"/>
                <a:cs typeface="Times New Roman" panose="02020603050405020304" pitchFamily="18" charset="0"/>
              </a:rPr>
              <a:t>3. Distributed </a:t>
            </a:r>
            <a:r>
              <a:rPr lang="en-IN" sz="2000" b="1" dirty="0">
                <a:solidFill>
                  <a:srgbClr val="FF0000"/>
                </a:solidFill>
                <a:latin typeface="Times New Roman" panose="02020603050405020304" pitchFamily="18" charset="0"/>
                <a:ea typeface="+mj-ea"/>
                <a:cs typeface="Times New Roman" panose="02020603050405020304" pitchFamily="18" charset="0"/>
              </a:rPr>
              <a:t>Arbitration </a:t>
            </a:r>
          </a:p>
          <a:p>
            <a:pPr algn="just"/>
            <a:r>
              <a:rPr lang="en-US" sz="2000" dirty="0"/>
              <a:t>• </a:t>
            </a:r>
            <a:r>
              <a:rPr lang="en-US" sz="2000" b="1" dirty="0">
                <a:solidFill>
                  <a:srgbClr val="002060"/>
                </a:solidFill>
                <a:latin typeface="Times New Roman" panose="02020603050405020304" pitchFamily="18" charset="0"/>
                <a:ea typeface="+mj-ea"/>
                <a:cs typeface="Times New Roman" panose="02020603050405020304" pitchFamily="18" charset="0"/>
              </a:rPr>
              <a:t>Each master has its own arbiter and unique arbitration number as shown in Fig. 5.5b.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Uses arbitration number to resolve arbitration competition </a:t>
            </a:r>
          </a:p>
          <a:p>
            <a:pPr algn="just"/>
            <a:r>
              <a:rPr lang="en-US" sz="2000" b="1" dirty="0">
                <a:solidFill>
                  <a:srgbClr val="002060"/>
                </a:solidFill>
                <a:latin typeface="Times New Roman" panose="02020603050405020304" pitchFamily="18" charset="0"/>
                <a:ea typeface="+mj-ea"/>
                <a:cs typeface="Times New Roman" panose="02020603050405020304" pitchFamily="18" charset="0"/>
              </a:rPr>
              <a:t>• When two or more devices compete for the bus, the winner is the one whose </a:t>
            </a:r>
            <a:r>
              <a:rPr lang="en-US" sz="2000" b="1" dirty="0" smtClean="0">
                <a:solidFill>
                  <a:srgbClr val="002060"/>
                </a:solidFill>
                <a:latin typeface="Times New Roman" panose="02020603050405020304" pitchFamily="18" charset="0"/>
                <a:ea typeface="+mj-ea"/>
                <a:cs typeface="Times New Roman" panose="02020603050405020304" pitchFamily="18" charset="0"/>
              </a:rPr>
              <a:t>arbitration number </a:t>
            </a:r>
            <a:r>
              <a:rPr lang="en-US" sz="2000" b="1" dirty="0">
                <a:solidFill>
                  <a:srgbClr val="002060"/>
                </a:solidFill>
                <a:latin typeface="Times New Roman" panose="02020603050405020304" pitchFamily="18" charset="0"/>
                <a:ea typeface="+mj-ea"/>
                <a:cs typeface="Times New Roman" panose="02020603050405020304" pitchFamily="18" charset="0"/>
              </a:rPr>
              <a:t>is the largest determined by Parallel Contention Arbitration..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All potential masters can send their arbitration number to shared-bus request/grant (SBRG) lines and compare its own number with SBRG number.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If the SBRG number is greater, the requester is dismissed. At the end, the winner’s arbitration number remains on the arbitration bus. After the current bus transaction is </a:t>
            </a:r>
            <a:r>
              <a:rPr lang="en-US" sz="2000" b="1" dirty="0" smtClean="0">
                <a:solidFill>
                  <a:srgbClr val="002060"/>
                </a:solidFill>
                <a:latin typeface="Times New Roman" panose="02020603050405020304" pitchFamily="18" charset="0"/>
                <a:ea typeface="+mj-ea"/>
                <a:cs typeface="Times New Roman" panose="02020603050405020304" pitchFamily="18" charset="0"/>
              </a:rPr>
              <a:t>completed</a:t>
            </a:r>
            <a:r>
              <a:rPr lang="en-US" sz="2000" b="1" dirty="0">
                <a:solidFill>
                  <a:srgbClr val="002060"/>
                </a:solidFill>
                <a:latin typeface="Times New Roman" panose="02020603050405020304" pitchFamily="18" charset="0"/>
                <a:ea typeface="+mj-ea"/>
                <a:cs typeface="Times New Roman" panose="02020603050405020304" pitchFamily="18" charset="0"/>
              </a:rPr>
              <a:t>, the winner seizes control of the bus. </a:t>
            </a:r>
          </a:p>
          <a:p>
            <a:pPr algn="just"/>
            <a:r>
              <a:rPr lang="en-IN" sz="2000" b="1" dirty="0">
                <a:solidFill>
                  <a:srgbClr val="C00000"/>
                </a:solidFill>
                <a:latin typeface="Times New Roman" panose="02020603050405020304" pitchFamily="18" charset="0"/>
                <a:ea typeface="+mj-ea"/>
                <a:cs typeface="Times New Roman" panose="02020603050405020304" pitchFamily="18" charset="0"/>
              </a:rPr>
              <a:t>• Priority based scheme </a:t>
            </a:r>
          </a:p>
        </p:txBody>
      </p:sp>
    </p:spTree>
    <p:extLst>
      <p:ext uri="{BB962C8B-B14F-4D97-AF65-F5344CB8AC3E}">
        <p14:creationId xmlns:p14="http://schemas.microsoft.com/office/powerpoint/2010/main" val="994455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21</a:t>
            </a:fld>
            <a:endParaRPr lang="en-IN"/>
          </a:p>
        </p:txBody>
      </p:sp>
      <p:sp>
        <p:nvSpPr>
          <p:cNvPr id="3" name="Content Placeholder 2"/>
          <p:cNvSpPr>
            <a:spLocks noGrp="1"/>
          </p:cNvSpPr>
          <p:nvPr>
            <p:ph idx="1"/>
          </p:nvPr>
        </p:nvSpPr>
        <p:spPr>
          <a:xfrm>
            <a:off x="838199" y="1825625"/>
            <a:ext cx="11281913" cy="4351338"/>
          </a:xfrm>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537713" y="1281113"/>
            <a:ext cx="10331570" cy="984885"/>
          </a:xfrm>
          <a:prstGeom prst="rect">
            <a:avLst/>
          </a:prstGeom>
        </p:spPr>
        <p:txBody>
          <a:bodyPr wrap="square">
            <a:spAutoFit/>
          </a:bodyPr>
          <a:lstStyle/>
          <a:p>
            <a:pPr algn="just"/>
            <a:endParaRPr lang="en-IN" b="0" i="0" u="none" strike="noStrike" baseline="0" dirty="0" smtClean="0">
              <a:solidFill>
                <a:srgbClr val="000000"/>
              </a:solidFill>
              <a:latin typeface="Times New Roman" panose="02020603050405020304" pitchFamily="18" charset="0"/>
            </a:endParaRPr>
          </a:p>
          <a:p>
            <a:pPr algn="just"/>
            <a:r>
              <a:rPr lang="en-IN" sz="2000" b="1" dirty="0" smtClean="0">
                <a:solidFill>
                  <a:srgbClr val="FF0000"/>
                </a:solidFill>
                <a:latin typeface="Times New Roman" panose="02020603050405020304" pitchFamily="18" charset="0"/>
                <a:ea typeface="+mj-ea"/>
                <a:cs typeface="Times New Roman" panose="02020603050405020304" pitchFamily="18" charset="0"/>
              </a:rPr>
              <a:t>3. Distributed </a:t>
            </a:r>
            <a:r>
              <a:rPr lang="en-IN" sz="2000" b="1" dirty="0">
                <a:solidFill>
                  <a:srgbClr val="FF0000"/>
                </a:solidFill>
                <a:latin typeface="Times New Roman" panose="02020603050405020304" pitchFamily="18" charset="0"/>
                <a:ea typeface="+mj-ea"/>
                <a:cs typeface="Times New Roman" panose="02020603050405020304" pitchFamily="18" charset="0"/>
              </a:rPr>
              <a:t>Arbitration </a:t>
            </a:r>
          </a:p>
          <a:p>
            <a:pPr algn="just"/>
            <a:r>
              <a:rPr lang="en-US" sz="2000" dirty="0" smtClean="0"/>
              <a:t>•</a:t>
            </a:r>
            <a:endParaRPr lang="en-IN" sz="2000" b="1" dirty="0">
              <a:solidFill>
                <a:srgbClr val="C00000"/>
              </a:solidFill>
              <a:latin typeface="Times New Roman" panose="02020603050405020304" pitchFamily="18" charset="0"/>
              <a:ea typeface="+mj-ea"/>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417886587"/>
              </p:ext>
            </p:extLst>
          </p:nvPr>
        </p:nvGraphicFramePr>
        <p:xfrm>
          <a:off x="2381550" y="2265998"/>
          <a:ext cx="8194611" cy="3798372"/>
        </p:xfrm>
        <a:graphic>
          <a:graphicData uri="http://schemas.openxmlformats.org/presentationml/2006/ole">
            <mc:AlternateContent xmlns:mc="http://schemas.openxmlformats.org/markup-compatibility/2006">
              <mc:Choice xmlns:v="urn:schemas-microsoft-com:vml" Requires="v">
                <p:oleObj spid="_x0000_s2354" name="Bitmap Image" r:id="rId6" imgW="4374000" imgH="2026800" progId="Paint.Picture">
                  <p:embed/>
                </p:oleObj>
              </mc:Choice>
              <mc:Fallback>
                <p:oleObj name="Bitmap Image" r:id="rId6" imgW="4374000" imgH="2026800" progId="Paint.Picture">
                  <p:embed/>
                  <p:pic>
                    <p:nvPicPr>
                      <p:cNvPr id="0" name=""/>
                      <p:cNvPicPr/>
                      <p:nvPr/>
                    </p:nvPicPr>
                    <p:blipFill>
                      <a:blip r:embed="rId7"/>
                      <a:stretch>
                        <a:fillRect/>
                      </a:stretch>
                    </p:blipFill>
                    <p:spPr>
                      <a:xfrm>
                        <a:off x="2381550" y="2265998"/>
                        <a:ext cx="8194611" cy="379837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77731248"/>
              </p:ext>
            </p:extLst>
          </p:nvPr>
        </p:nvGraphicFramePr>
        <p:xfrm>
          <a:off x="1669961" y="5889360"/>
          <a:ext cx="10319944" cy="466989"/>
        </p:xfrm>
        <a:graphic>
          <a:graphicData uri="http://schemas.openxmlformats.org/presentationml/2006/ole">
            <mc:AlternateContent xmlns:mc="http://schemas.openxmlformats.org/markup-compatibility/2006">
              <mc:Choice xmlns:v="urn:schemas-microsoft-com:vml" Requires="v">
                <p:oleObj spid="_x0000_s2355" name="Bitmap Image" r:id="rId8" imgW="6385680" imgH="289440" progId="Paint.Picture">
                  <p:embed/>
                </p:oleObj>
              </mc:Choice>
              <mc:Fallback>
                <p:oleObj name="Bitmap Image" r:id="rId8" imgW="6385680" imgH="289440" progId="Paint.Picture">
                  <p:embed/>
                  <p:pic>
                    <p:nvPicPr>
                      <p:cNvPr id="0" name=""/>
                      <p:cNvPicPr/>
                      <p:nvPr/>
                    </p:nvPicPr>
                    <p:blipFill>
                      <a:blip r:embed="rId9"/>
                      <a:stretch>
                        <a:fillRect/>
                      </a:stretch>
                    </p:blipFill>
                    <p:spPr>
                      <a:xfrm>
                        <a:off x="1669961" y="5889360"/>
                        <a:ext cx="10319944" cy="466989"/>
                      </a:xfrm>
                      <a:prstGeom prst="rect">
                        <a:avLst/>
                      </a:prstGeom>
                    </p:spPr>
                  </p:pic>
                </p:oleObj>
              </mc:Fallback>
            </mc:AlternateContent>
          </a:graphicData>
        </a:graphic>
      </p:graphicFrame>
    </p:spTree>
    <p:extLst>
      <p:ext uri="{BB962C8B-B14F-4D97-AF65-F5344CB8AC3E}">
        <p14:creationId xmlns:p14="http://schemas.microsoft.com/office/powerpoint/2010/main" val="2438669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22</a:t>
            </a:fld>
            <a:endParaRPr lang="en-IN"/>
          </a:p>
        </p:txBody>
      </p:sp>
      <p:sp>
        <p:nvSpPr>
          <p:cNvPr id="3" name="Content Placeholder 2"/>
          <p:cNvSpPr>
            <a:spLocks noGrp="1"/>
          </p:cNvSpPr>
          <p:nvPr>
            <p:ph idx="1"/>
          </p:nvPr>
        </p:nvSpPr>
        <p:spPr>
          <a:xfrm>
            <a:off x="707992" y="1794220"/>
            <a:ext cx="11281913" cy="4351338"/>
          </a:xfrm>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511833" y="1212876"/>
            <a:ext cx="10331570" cy="4124206"/>
          </a:xfrm>
          <a:prstGeom prst="rect">
            <a:avLst/>
          </a:prstGeom>
        </p:spPr>
        <p:txBody>
          <a:bodyPr wrap="square">
            <a:spAutoFit/>
          </a:bodyPr>
          <a:lstStyle/>
          <a:p>
            <a:pPr algn="just"/>
            <a:endParaRPr lang="en-IN" b="0" i="0" u="none" strike="noStrike" baseline="0" dirty="0" smtClean="0">
              <a:solidFill>
                <a:srgbClr val="000000"/>
              </a:solidFill>
              <a:latin typeface="Times New Roman" panose="02020603050405020304" pitchFamily="18" charset="0"/>
            </a:endParaRPr>
          </a:p>
          <a:p>
            <a:r>
              <a:rPr lang="en-IN" sz="2400" b="1" dirty="0">
                <a:solidFill>
                  <a:srgbClr val="00B0F0"/>
                </a:solidFill>
                <a:latin typeface="Times New Roman" panose="02020603050405020304" pitchFamily="18" charset="0"/>
                <a:ea typeface="+mj-ea"/>
                <a:cs typeface="Times New Roman" panose="02020603050405020304" pitchFamily="18" charset="0"/>
              </a:rPr>
              <a:t>Transfer Modes </a:t>
            </a:r>
          </a:p>
          <a:p>
            <a:r>
              <a:rPr lang="en-IN" sz="2000" dirty="0" smtClean="0"/>
              <a:t>• </a:t>
            </a:r>
            <a:r>
              <a:rPr lang="en-IN" sz="2000" b="1" dirty="0">
                <a:solidFill>
                  <a:srgbClr val="C00000"/>
                </a:solidFill>
                <a:latin typeface="Times New Roman" panose="02020603050405020304" pitchFamily="18" charset="0"/>
                <a:ea typeface="+mj-ea"/>
                <a:cs typeface="Times New Roman" panose="02020603050405020304" pitchFamily="18" charset="0"/>
              </a:rPr>
              <a:t>Address-only transfer</a:t>
            </a:r>
            <a:r>
              <a:rPr lang="en-IN" dirty="0">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ea typeface="+mj-ea"/>
                <a:cs typeface="Times New Roman" panose="02020603050405020304" pitchFamily="18" charset="0"/>
              </a:rPr>
              <a:t>no data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Compelled-data transfer: </a:t>
            </a:r>
            <a:r>
              <a:rPr lang="en-US" sz="2000" b="1" dirty="0">
                <a:solidFill>
                  <a:srgbClr val="002060"/>
                </a:solidFill>
                <a:latin typeface="Times New Roman" panose="02020603050405020304" pitchFamily="18" charset="0"/>
                <a:ea typeface="+mj-ea"/>
                <a:cs typeface="Times New Roman" panose="02020603050405020304" pitchFamily="18" charset="0"/>
              </a:rPr>
              <a:t>Address transfer followed by a block of one or more data transfers to one or more contiguous address.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Packet-data transfer: </a:t>
            </a:r>
            <a:r>
              <a:rPr lang="en-US" sz="2000" b="1" dirty="0">
                <a:solidFill>
                  <a:srgbClr val="002060"/>
                </a:solidFill>
                <a:latin typeface="Times New Roman" panose="02020603050405020304" pitchFamily="18" charset="0"/>
                <a:ea typeface="+mj-ea"/>
                <a:cs typeface="Times New Roman" panose="02020603050405020304" pitchFamily="18" charset="0"/>
              </a:rPr>
              <a:t>Address transfer followed by a fixed-length block of data transfers from set of continuous address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Connected: </a:t>
            </a:r>
            <a:r>
              <a:rPr lang="en-US" sz="2000" b="1" dirty="0">
                <a:solidFill>
                  <a:srgbClr val="002060"/>
                </a:solidFill>
                <a:latin typeface="Times New Roman" panose="02020603050405020304" pitchFamily="18" charset="0"/>
                <a:ea typeface="+mj-ea"/>
                <a:cs typeface="Times New Roman" panose="02020603050405020304" pitchFamily="18" charset="0"/>
              </a:rPr>
              <a:t>carry out master’s request and a slave’s response in a single bus transaction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Split: </a:t>
            </a:r>
            <a:r>
              <a:rPr lang="en-US" sz="2000" b="1" dirty="0">
                <a:solidFill>
                  <a:srgbClr val="002060"/>
                </a:solidFill>
                <a:latin typeface="Times New Roman" panose="02020603050405020304" pitchFamily="18" charset="0"/>
                <a:ea typeface="+mj-ea"/>
                <a:cs typeface="Times New Roman" panose="02020603050405020304" pitchFamily="18" charset="0"/>
              </a:rPr>
              <a:t>splits request and response into separate </a:t>
            </a:r>
            <a:r>
              <a:rPr lang="en-US" sz="2000" b="1" dirty="0" smtClean="0">
                <a:solidFill>
                  <a:srgbClr val="002060"/>
                </a:solidFill>
                <a:latin typeface="Times New Roman" panose="02020603050405020304" pitchFamily="18" charset="0"/>
                <a:ea typeface="+mj-ea"/>
                <a:cs typeface="Times New Roman" panose="02020603050405020304" pitchFamily="18" charset="0"/>
              </a:rPr>
              <a:t>transactions</a:t>
            </a:r>
          </a:p>
          <a:p>
            <a:pPr lvl="1"/>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 Allow devices with long latency or access time to use bus resources more efficiently </a:t>
            </a:r>
          </a:p>
          <a:p>
            <a:pPr lvl="1"/>
            <a:r>
              <a:rPr lang="en-US"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May require two or more connected bus transactions </a:t>
            </a:r>
          </a:p>
          <a:p>
            <a:pPr lvl="1"/>
            <a:endParaRPr lang="en-IN" sz="2000" dirty="0"/>
          </a:p>
          <a:p>
            <a:pPr lvl="1"/>
            <a:endParaRPr lang="en-IN" sz="2000" dirty="0"/>
          </a:p>
        </p:txBody>
      </p:sp>
    </p:spTree>
    <p:extLst>
      <p:ext uri="{BB962C8B-B14F-4D97-AF65-F5344CB8AC3E}">
        <p14:creationId xmlns:p14="http://schemas.microsoft.com/office/powerpoint/2010/main" val="1369856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23</a:t>
            </a:fld>
            <a:endParaRPr lang="en-IN"/>
          </a:p>
        </p:txBody>
      </p:sp>
      <p:sp>
        <p:nvSpPr>
          <p:cNvPr id="3" name="Content Placeholder 2"/>
          <p:cNvSpPr>
            <a:spLocks noGrp="1"/>
          </p:cNvSpPr>
          <p:nvPr>
            <p:ph idx="1"/>
          </p:nvPr>
        </p:nvSpPr>
        <p:spPr>
          <a:xfrm>
            <a:off x="707992" y="1794220"/>
            <a:ext cx="11281913" cy="4351338"/>
          </a:xfrm>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0" y="1002084"/>
            <a:ext cx="12192000" cy="6924973"/>
          </a:xfrm>
          <a:prstGeom prst="rect">
            <a:avLst/>
          </a:prstGeom>
        </p:spPr>
        <p:txBody>
          <a:bodyPr wrap="square">
            <a:spAutoFit/>
          </a:bodyPr>
          <a:lstStyle/>
          <a:p>
            <a:r>
              <a:rPr lang="en-IN" sz="2400" b="1" dirty="0" smtClean="0">
                <a:solidFill>
                  <a:srgbClr val="00B0F0"/>
                </a:solidFill>
                <a:latin typeface="Times New Roman" panose="02020603050405020304" pitchFamily="18" charset="0"/>
                <a:ea typeface="+mj-ea"/>
                <a:cs typeface="Times New Roman" panose="02020603050405020304" pitchFamily="18" charset="0"/>
              </a:rPr>
              <a:t>Transfer </a:t>
            </a:r>
            <a:r>
              <a:rPr lang="en-IN" sz="2400" b="1" dirty="0">
                <a:solidFill>
                  <a:srgbClr val="00B0F0"/>
                </a:solidFill>
                <a:latin typeface="Times New Roman" panose="02020603050405020304" pitchFamily="18" charset="0"/>
                <a:ea typeface="+mj-ea"/>
                <a:cs typeface="Times New Roman" panose="02020603050405020304" pitchFamily="18" charset="0"/>
              </a:rPr>
              <a:t>Modes </a:t>
            </a:r>
          </a:p>
          <a:p>
            <a:r>
              <a:rPr lang="en-IN" sz="2000" dirty="0" smtClean="0"/>
              <a:t>• </a:t>
            </a:r>
            <a:r>
              <a:rPr lang="en-IN" sz="2000" b="1" dirty="0">
                <a:solidFill>
                  <a:srgbClr val="C00000"/>
                </a:solidFill>
                <a:latin typeface="Times New Roman" panose="02020603050405020304" pitchFamily="18" charset="0"/>
                <a:ea typeface="+mj-ea"/>
                <a:cs typeface="Times New Roman" panose="02020603050405020304" pitchFamily="18" charset="0"/>
              </a:rPr>
              <a:t>Address-only transfer</a:t>
            </a:r>
            <a:r>
              <a:rPr lang="en-IN" dirty="0">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ea typeface="+mj-ea"/>
                <a:cs typeface="Times New Roman" panose="02020603050405020304" pitchFamily="18" charset="0"/>
              </a:rPr>
              <a:t>no data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Compelled-data transfer: </a:t>
            </a:r>
            <a:r>
              <a:rPr lang="en-US" sz="2000" b="1" dirty="0">
                <a:solidFill>
                  <a:srgbClr val="002060"/>
                </a:solidFill>
                <a:latin typeface="Times New Roman" panose="02020603050405020304" pitchFamily="18" charset="0"/>
                <a:ea typeface="+mj-ea"/>
                <a:cs typeface="Times New Roman" panose="02020603050405020304" pitchFamily="18" charset="0"/>
              </a:rPr>
              <a:t>Address transfer followed by a block of one or more data transfers to one or more contiguous address.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Packet-data transfer: </a:t>
            </a:r>
            <a:r>
              <a:rPr lang="en-US" sz="2000" b="1" dirty="0">
                <a:solidFill>
                  <a:srgbClr val="002060"/>
                </a:solidFill>
                <a:latin typeface="Times New Roman" panose="02020603050405020304" pitchFamily="18" charset="0"/>
                <a:ea typeface="+mj-ea"/>
                <a:cs typeface="Times New Roman" panose="02020603050405020304" pitchFamily="18" charset="0"/>
              </a:rPr>
              <a:t>Address transfer followed by a fixed-length block of data transfers from set of continuous address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Connected: </a:t>
            </a:r>
            <a:r>
              <a:rPr lang="en-US" sz="2000" b="1" dirty="0">
                <a:solidFill>
                  <a:srgbClr val="002060"/>
                </a:solidFill>
                <a:latin typeface="Times New Roman" panose="02020603050405020304" pitchFamily="18" charset="0"/>
                <a:ea typeface="+mj-ea"/>
                <a:cs typeface="Times New Roman" panose="02020603050405020304" pitchFamily="18" charset="0"/>
              </a:rPr>
              <a:t>carry out master’s request and a slave’s response in a single bus transaction </a:t>
            </a:r>
          </a:p>
          <a:p>
            <a:r>
              <a:rPr lang="en-US"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Split: </a:t>
            </a:r>
            <a:r>
              <a:rPr lang="en-US" sz="2000" b="1" dirty="0">
                <a:solidFill>
                  <a:srgbClr val="002060"/>
                </a:solidFill>
                <a:latin typeface="Times New Roman" panose="02020603050405020304" pitchFamily="18" charset="0"/>
                <a:ea typeface="+mj-ea"/>
                <a:cs typeface="Times New Roman" panose="02020603050405020304" pitchFamily="18" charset="0"/>
              </a:rPr>
              <a:t>splits request and response into separate </a:t>
            </a:r>
            <a:r>
              <a:rPr lang="en-US" sz="2000" b="1" dirty="0" smtClean="0">
                <a:solidFill>
                  <a:srgbClr val="002060"/>
                </a:solidFill>
                <a:latin typeface="Times New Roman" panose="02020603050405020304" pitchFamily="18" charset="0"/>
                <a:ea typeface="+mj-ea"/>
                <a:cs typeface="Times New Roman" panose="02020603050405020304" pitchFamily="18" charset="0"/>
              </a:rPr>
              <a:t>transactions</a:t>
            </a:r>
          </a:p>
          <a:p>
            <a:pPr lvl="1"/>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 Allow devices with long latency or access time to use bus resources more efficiently </a:t>
            </a:r>
          </a:p>
          <a:p>
            <a:pPr lvl="1"/>
            <a:r>
              <a:rPr lang="en-US"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May require two or more connected bus transactions </a:t>
            </a:r>
          </a:p>
          <a:p>
            <a:r>
              <a:rPr lang="en-IN" sz="2400" b="1" dirty="0">
                <a:solidFill>
                  <a:srgbClr val="00B0F0"/>
                </a:solidFill>
                <a:latin typeface="Times New Roman" panose="02020603050405020304" pitchFamily="18" charset="0"/>
                <a:ea typeface="+mj-ea"/>
                <a:cs typeface="Times New Roman" panose="02020603050405020304" pitchFamily="18" charset="0"/>
              </a:rPr>
              <a:t>Interrupt Mechanisms </a:t>
            </a:r>
          </a:p>
          <a:p>
            <a:r>
              <a:rPr lang="en-US" dirty="0"/>
              <a:t>• </a:t>
            </a:r>
            <a:r>
              <a:rPr lang="en-US" sz="2400" b="1" dirty="0">
                <a:solidFill>
                  <a:srgbClr val="00B0F0"/>
                </a:solidFill>
                <a:latin typeface="Times New Roman" panose="02020603050405020304" pitchFamily="18" charset="0"/>
                <a:ea typeface="+mj-ea"/>
                <a:cs typeface="Times New Roman" panose="02020603050405020304" pitchFamily="18" charset="0"/>
              </a:rPr>
              <a:t>Interrupt</a:t>
            </a:r>
            <a:r>
              <a:rPr lang="en-US" sz="2400" b="1" dirty="0" smtClean="0">
                <a:solidFill>
                  <a:srgbClr val="00B0F0"/>
                </a:solidFill>
                <a:latin typeface="Times New Roman" panose="02020603050405020304" pitchFamily="18" charset="0"/>
                <a:ea typeface="+mj-ea"/>
                <a:cs typeface="Times New Roman" panose="02020603050405020304" pitchFamily="18" charset="0"/>
              </a:rPr>
              <a:t>:</a:t>
            </a:r>
            <a:r>
              <a:rPr lang="en-US" i="1" dirty="0" smtClean="0"/>
              <a:t> </a:t>
            </a:r>
            <a:r>
              <a:rPr lang="en-US" sz="2000" b="1" dirty="0">
                <a:solidFill>
                  <a:srgbClr val="C00000"/>
                </a:solidFill>
                <a:latin typeface="Times New Roman" panose="02020603050405020304" pitchFamily="18" charset="0"/>
                <a:ea typeface="+mj-ea"/>
                <a:cs typeface="Times New Roman" panose="02020603050405020304" pitchFamily="18" charset="0"/>
              </a:rPr>
              <a:t>is a request from I/O or other devices to a processor for service or attention </a:t>
            </a:r>
          </a:p>
          <a:p>
            <a:r>
              <a:rPr lang="en-US" sz="2000" b="1" dirty="0">
                <a:solidFill>
                  <a:srgbClr val="C00000"/>
                </a:solidFill>
                <a:latin typeface="Times New Roman" panose="02020603050405020304" pitchFamily="18" charset="0"/>
                <a:ea typeface="+mj-ea"/>
                <a:cs typeface="Times New Roman" panose="02020603050405020304" pitchFamily="18" charset="0"/>
              </a:rPr>
              <a:t>• A priority interrupt bus is used to pass the interrupt signals </a:t>
            </a:r>
          </a:p>
          <a:p>
            <a:r>
              <a:rPr lang="en-IN" sz="2000" b="1" dirty="0">
                <a:solidFill>
                  <a:srgbClr val="C00000"/>
                </a:solidFill>
                <a:latin typeface="Times New Roman" panose="02020603050405020304" pitchFamily="18" charset="0"/>
                <a:ea typeface="+mj-ea"/>
                <a:cs typeface="Times New Roman" panose="02020603050405020304" pitchFamily="18" charset="0"/>
              </a:rPr>
              <a:t>• Interrupter must provide status and identification information </a:t>
            </a:r>
          </a:p>
          <a:p>
            <a:r>
              <a:rPr lang="en-US" sz="2000" b="1" dirty="0">
                <a:solidFill>
                  <a:srgbClr val="C00000"/>
                </a:solidFill>
                <a:latin typeface="Times New Roman" panose="02020603050405020304" pitchFamily="18" charset="0"/>
                <a:ea typeface="+mj-ea"/>
                <a:cs typeface="Times New Roman" panose="02020603050405020304" pitchFamily="18" charset="0"/>
              </a:rPr>
              <a:t>• Have an interrupt handler for each request line </a:t>
            </a:r>
          </a:p>
          <a:p>
            <a:r>
              <a:rPr lang="en-US" sz="2000" b="1" dirty="0">
                <a:solidFill>
                  <a:srgbClr val="C00000"/>
                </a:solidFill>
                <a:latin typeface="Times New Roman" panose="02020603050405020304" pitchFamily="18" charset="0"/>
                <a:ea typeface="+mj-ea"/>
                <a:cs typeface="Times New Roman" panose="02020603050405020304" pitchFamily="18" charset="0"/>
              </a:rPr>
              <a:t>• Interrupts can be handled by message passing on data lines on a time-sharing basis.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Save lines, but use </a:t>
            </a:r>
            <a:r>
              <a:rPr lang="en-US" dirty="0"/>
              <a:t>cycles </a:t>
            </a:r>
          </a:p>
          <a:p>
            <a:r>
              <a:rPr lang="en-US" dirty="0"/>
              <a:t>– </a:t>
            </a:r>
            <a:r>
              <a:rPr lang="en-US" sz="2000" b="1" dirty="0">
                <a:solidFill>
                  <a:srgbClr val="C00000"/>
                </a:solidFill>
                <a:latin typeface="Times New Roman" panose="02020603050405020304" pitchFamily="18" charset="0"/>
                <a:ea typeface="+mj-ea"/>
                <a:cs typeface="Times New Roman" panose="02020603050405020304" pitchFamily="18" charset="0"/>
              </a:rPr>
              <a:t>Use of time-shared data bus lines is a virtual-interrupt </a:t>
            </a:r>
          </a:p>
          <a:p>
            <a:endParaRPr lang="en-IN" dirty="0"/>
          </a:p>
          <a:p>
            <a:endParaRPr lang="en-IN" dirty="0"/>
          </a:p>
          <a:p>
            <a:r>
              <a:rPr lang="en-IN" b="1" dirty="0"/>
              <a:t>Interrupt Mechanisms </a:t>
            </a:r>
            <a:endParaRPr lang="en-IN" sz="3600" dirty="0"/>
          </a:p>
          <a:p>
            <a:pPr lvl="1"/>
            <a:endParaRPr lang="en-IN" sz="2000" dirty="0"/>
          </a:p>
        </p:txBody>
      </p:sp>
    </p:spTree>
    <p:extLst>
      <p:ext uri="{BB962C8B-B14F-4D97-AF65-F5344CB8AC3E}">
        <p14:creationId xmlns:p14="http://schemas.microsoft.com/office/powerpoint/2010/main" val="613023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24</a:t>
            </a:fld>
            <a:endParaRPr lang="en-IN"/>
          </a:p>
        </p:txBody>
      </p:sp>
      <p:sp>
        <p:nvSpPr>
          <p:cNvPr id="3" name="Content Placeholder 2"/>
          <p:cNvSpPr>
            <a:spLocks noGrp="1"/>
          </p:cNvSpPr>
          <p:nvPr>
            <p:ph idx="1"/>
          </p:nvPr>
        </p:nvSpPr>
        <p:spPr>
          <a:xfrm>
            <a:off x="561342" y="2005011"/>
            <a:ext cx="11281913" cy="4351338"/>
          </a:xfrm>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0" y="1002084"/>
            <a:ext cx="12192000" cy="5509200"/>
          </a:xfrm>
          <a:prstGeom prst="rect">
            <a:avLst/>
          </a:prstGeom>
        </p:spPr>
        <p:txBody>
          <a:bodyPr wrap="square">
            <a:spAutoFit/>
          </a:bodyPr>
          <a:lstStyle/>
          <a:p>
            <a:r>
              <a:rPr lang="en-IN" sz="2400" b="1" dirty="0" smtClean="0">
                <a:solidFill>
                  <a:srgbClr val="00B0F0"/>
                </a:solidFill>
                <a:latin typeface="Times New Roman" panose="02020603050405020304" pitchFamily="18" charset="0"/>
                <a:ea typeface="+mj-ea"/>
                <a:cs typeface="Times New Roman" panose="02020603050405020304" pitchFamily="18" charset="0"/>
              </a:rPr>
              <a:t>IEEE </a:t>
            </a:r>
            <a:r>
              <a:rPr lang="en-IN" sz="2400" b="1" dirty="0">
                <a:solidFill>
                  <a:srgbClr val="00B0F0"/>
                </a:solidFill>
                <a:latin typeface="Times New Roman" panose="02020603050405020304" pitchFamily="18" charset="0"/>
                <a:ea typeface="+mj-ea"/>
                <a:cs typeface="Times New Roman" panose="02020603050405020304" pitchFamily="18" charset="0"/>
              </a:rPr>
              <a:t>and other Standards </a:t>
            </a:r>
            <a:endParaRPr lang="en-IN" sz="2400" b="1" dirty="0" smtClean="0">
              <a:solidFill>
                <a:srgbClr val="00B0F0"/>
              </a:solidFill>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US" sz="2400" b="1" dirty="0">
                <a:solidFill>
                  <a:srgbClr val="002060"/>
                </a:solidFill>
                <a:latin typeface="Times New Roman" panose="02020603050405020304" pitchFamily="18" charset="0"/>
                <a:ea typeface="+mj-ea"/>
                <a:cs typeface="Times New Roman" panose="02020603050405020304" pitchFamily="18" charset="0"/>
              </a:rPr>
              <a:t>Open bus standard </a:t>
            </a:r>
            <a:r>
              <a:rPr lang="en-US" sz="2400" b="1" dirty="0" err="1">
                <a:solidFill>
                  <a:srgbClr val="002060"/>
                </a:solidFill>
                <a:latin typeface="Times New Roman" panose="02020603050405020304" pitchFamily="18" charset="0"/>
                <a:ea typeface="+mj-ea"/>
                <a:cs typeface="Times New Roman" panose="02020603050405020304" pitchFamily="18" charset="0"/>
              </a:rPr>
              <a:t>Futurebus</a:t>
            </a:r>
            <a:r>
              <a:rPr lang="en-US" sz="2400" b="1" dirty="0">
                <a:solidFill>
                  <a:srgbClr val="002060"/>
                </a:solidFill>
                <a:latin typeface="Times New Roman" panose="02020603050405020304" pitchFamily="18" charset="0"/>
                <a:ea typeface="+mj-ea"/>
                <a:cs typeface="Times New Roman" panose="02020603050405020304" pitchFamily="18" charset="0"/>
              </a:rPr>
              <a:t>+ to support: </a:t>
            </a:r>
          </a:p>
          <a:p>
            <a:r>
              <a:rPr lang="en-IN" sz="2000" b="1" dirty="0" smtClean="0">
                <a:solidFill>
                  <a:srgbClr val="C00000"/>
                </a:solidFill>
                <a:latin typeface="Times New Roman" panose="02020603050405020304" pitchFamily="18" charset="0"/>
                <a:ea typeface="+mj-ea"/>
                <a:cs typeface="Times New Roman" panose="02020603050405020304" pitchFamily="18" charset="0"/>
              </a:rPr>
              <a:t>– </a:t>
            </a:r>
            <a:r>
              <a:rPr lang="en-IN" sz="2000" b="1" dirty="0">
                <a:solidFill>
                  <a:srgbClr val="C00000"/>
                </a:solidFill>
                <a:latin typeface="Times New Roman" panose="02020603050405020304" pitchFamily="18" charset="0"/>
                <a:ea typeface="+mj-ea"/>
                <a:cs typeface="Times New Roman" panose="02020603050405020304" pitchFamily="18" charset="0"/>
              </a:rPr>
              <a:t>64 bit address space </a:t>
            </a:r>
          </a:p>
          <a:p>
            <a:r>
              <a:rPr lang="en-US" sz="2000" b="1" dirty="0">
                <a:solidFill>
                  <a:srgbClr val="C00000"/>
                </a:solidFill>
                <a:latin typeface="Times New Roman" panose="02020603050405020304" pitchFamily="18" charset="0"/>
                <a:ea typeface="+mj-ea"/>
                <a:cs typeface="Times New Roman" panose="02020603050405020304" pitchFamily="18" charset="0"/>
              </a:rPr>
              <a:t>– Throughput required by multi-RISC or future generations of multiprocessor architectures </a:t>
            </a:r>
          </a:p>
          <a:p>
            <a:r>
              <a:rPr lang="en-IN" sz="2000" b="1" dirty="0" smtClean="0">
                <a:solidFill>
                  <a:srgbClr val="C00000"/>
                </a:solidFill>
                <a:latin typeface="Times New Roman" panose="02020603050405020304" pitchFamily="18" charset="0"/>
                <a:ea typeface="+mj-ea"/>
                <a:cs typeface="Times New Roman" panose="02020603050405020304" pitchFamily="18" charset="0"/>
              </a:rPr>
              <a:t>• </a:t>
            </a:r>
            <a:r>
              <a:rPr lang="en-IN" sz="2000" b="1" dirty="0">
                <a:solidFill>
                  <a:srgbClr val="C00000"/>
                </a:solidFill>
                <a:latin typeface="Times New Roman" panose="02020603050405020304" pitchFamily="18" charset="0"/>
                <a:ea typeface="+mj-ea"/>
                <a:cs typeface="Times New Roman" panose="02020603050405020304" pitchFamily="18" charset="0"/>
              </a:rPr>
              <a:t>Expandable or scalable </a:t>
            </a:r>
          </a:p>
          <a:p>
            <a:r>
              <a:rPr lang="en-US" sz="2000" b="1" dirty="0">
                <a:solidFill>
                  <a:srgbClr val="C00000"/>
                </a:solidFill>
                <a:latin typeface="Times New Roman" panose="02020603050405020304" pitchFamily="18" charset="0"/>
                <a:ea typeface="+mj-ea"/>
                <a:cs typeface="Times New Roman" panose="02020603050405020304" pitchFamily="18" charset="0"/>
              </a:rPr>
              <a:t>• Independent of particular architectures and processor technologies </a:t>
            </a:r>
          </a:p>
          <a:p>
            <a:r>
              <a:rPr lang="en-IN" sz="2400" b="1" dirty="0">
                <a:solidFill>
                  <a:srgbClr val="00B0F0"/>
                </a:solidFill>
                <a:latin typeface="Times New Roman" panose="02020603050405020304" pitchFamily="18" charset="0"/>
                <a:ea typeface="+mj-ea"/>
                <a:cs typeface="Times New Roman" panose="02020603050405020304" pitchFamily="18" charset="0"/>
              </a:rPr>
              <a:t>Standard Requirements </a:t>
            </a:r>
          </a:p>
          <a:p>
            <a:r>
              <a:rPr lang="en-US" sz="2000" b="1" dirty="0">
                <a:solidFill>
                  <a:srgbClr val="C00000"/>
                </a:solidFill>
                <a:latin typeface="Times New Roman" panose="02020603050405020304" pitchFamily="18" charset="0"/>
                <a:ea typeface="+mj-ea"/>
                <a:cs typeface="Times New Roman" panose="02020603050405020304" pitchFamily="18" charset="0"/>
              </a:rPr>
              <a:t>The major objectives of the </a:t>
            </a:r>
            <a:r>
              <a:rPr lang="en-US" sz="2000" b="1" dirty="0" err="1">
                <a:solidFill>
                  <a:srgbClr val="C00000"/>
                </a:solidFill>
                <a:latin typeface="Times New Roman" panose="02020603050405020304" pitchFamily="18" charset="0"/>
                <a:ea typeface="+mj-ea"/>
                <a:cs typeface="Times New Roman" panose="02020603050405020304" pitchFamily="18" charset="0"/>
              </a:rPr>
              <a:t>Futurebus</a:t>
            </a:r>
            <a:r>
              <a:rPr lang="en-US" sz="2000" b="1" dirty="0">
                <a:solidFill>
                  <a:srgbClr val="C00000"/>
                </a:solidFill>
                <a:latin typeface="Times New Roman" panose="02020603050405020304" pitchFamily="18" charset="0"/>
                <a:ea typeface="+mj-ea"/>
                <a:cs typeface="Times New Roman" panose="02020603050405020304" pitchFamily="18" charset="0"/>
              </a:rPr>
              <a:t>+ standards committee were to create a bus standard that would provide a significant step forward in improving the facilities and performance available to the designers of multiprocessor systems. </a:t>
            </a:r>
            <a:endParaRPr lang="en-IN" sz="2000" b="1" dirty="0">
              <a:solidFill>
                <a:srgbClr val="C00000"/>
              </a:solidFill>
              <a:latin typeface="Times New Roman" panose="02020603050405020304" pitchFamily="18" charset="0"/>
              <a:ea typeface="+mj-ea"/>
              <a:cs typeface="Times New Roman" panose="02020603050405020304" pitchFamily="18" charset="0"/>
            </a:endParaRPr>
          </a:p>
          <a:p>
            <a:r>
              <a:rPr lang="en-US" sz="2000" b="1" dirty="0">
                <a:solidFill>
                  <a:srgbClr val="C00000"/>
                </a:solidFill>
                <a:latin typeface="Times New Roman" panose="02020603050405020304" pitchFamily="18" charset="0"/>
                <a:ea typeface="+mj-ea"/>
                <a:cs typeface="Times New Roman" panose="02020603050405020304" pitchFamily="18" charset="0"/>
              </a:rPr>
              <a:t>Below are the design requirements set by the IEEE 896.1-1991 Standards Committee to provide a stable platform on which several generations of computer systems could be based: </a:t>
            </a:r>
          </a:p>
          <a:p>
            <a:r>
              <a:rPr lang="en-US" sz="2000" b="1" dirty="0">
                <a:solidFill>
                  <a:srgbClr val="C00000"/>
                </a:solidFill>
                <a:latin typeface="Times New Roman" panose="02020603050405020304" pitchFamily="18" charset="0"/>
                <a:ea typeface="+mj-ea"/>
                <a:cs typeface="Times New Roman" panose="02020603050405020304" pitchFamily="18" charset="0"/>
              </a:rPr>
              <a:t>• Independence for an open standard </a:t>
            </a:r>
          </a:p>
          <a:p>
            <a:r>
              <a:rPr lang="en-IN" sz="2000" b="1" dirty="0">
                <a:solidFill>
                  <a:srgbClr val="C00000"/>
                </a:solidFill>
                <a:latin typeface="Times New Roman" panose="02020603050405020304" pitchFamily="18" charset="0"/>
                <a:ea typeface="+mj-ea"/>
                <a:cs typeface="Times New Roman" panose="02020603050405020304" pitchFamily="18" charset="0"/>
              </a:rPr>
              <a:t>• Asynchronous timing protocol </a:t>
            </a:r>
          </a:p>
          <a:p>
            <a:r>
              <a:rPr lang="en-IN" sz="2000" b="1" dirty="0">
                <a:solidFill>
                  <a:srgbClr val="C00000"/>
                </a:solidFill>
                <a:latin typeface="Times New Roman" panose="02020603050405020304" pitchFamily="18" charset="0"/>
                <a:ea typeface="+mj-ea"/>
                <a:cs typeface="Times New Roman" panose="02020603050405020304" pitchFamily="18" charset="0"/>
              </a:rPr>
              <a:t>• Optional packet protocol </a:t>
            </a:r>
          </a:p>
          <a:p>
            <a:r>
              <a:rPr lang="en-IN" sz="2000" b="1" dirty="0">
                <a:solidFill>
                  <a:srgbClr val="C00000"/>
                </a:solidFill>
                <a:latin typeface="Times New Roman" panose="02020603050405020304" pitchFamily="18" charset="0"/>
                <a:ea typeface="+mj-ea"/>
                <a:cs typeface="Times New Roman" panose="02020603050405020304" pitchFamily="18" charset="0"/>
              </a:rPr>
              <a:t>• Distributed arbitration protocols </a:t>
            </a:r>
          </a:p>
          <a:p>
            <a:endParaRPr lang="en-IN" sz="2000" dirty="0"/>
          </a:p>
        </p:txBody>
      </p:sp>
    </p:spTree>
    <p:extLst>
      <p:ext uri="{BB962C8B-B14F-4D97-AF65-F5344CB8AC3E}">
        <p14:creationId xmlns:p14="http://schemas.microsoft.com/office/powerpoint/2010/main" val="836285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25</a:t>
            </a:fld>
            <a:endParaRPr lang="en-IN"/>
          </a:p>
        </p:txBody>
      </p:sp>
      <p:sp>
        <p:nvSpPr>
          <p:cNvPr id="3" name="Content Placeholder 2"/>
          <p:cNvSpPr>
            <a:spLocks noGrp="1"/>
          </p:cNvSpPr>
          <p:nvPr>
            <p:ph idx="1"/>
          </p:nvPr>
        </p:nvSpPr>
        <p:spPr>
          <a:xfrm>
            <a:off x="561342" y="2005011"/>
            <a:ext cx="11281913" cy="4351338"/>
          </a:xfrm>
        </p:spPr>
        <p:txBody>
          <a:bodyPr>
            <a:normAutofit/>
          </a:bodyPr>
          <a:lstStyle/>
          <a:p>
            <a:endParaRPr lang="en-IN" dirty="0"/>
          </a:p>
          <a:p>
            <a:pPr marL="0" indent="0">
              <a:buNone/>
            </a:pPr>
            <a:endParaRPr lang="en-IN" dirty="0"/>
          </a:p>
          <a:p>
            <a:endParaRPr lang="en-IN" dirty="0"/>
          </a:p>
        </p:txBody>
      </p:sp>
      <p:sp>
        <p:nvSpPr>
          <p:cNvPr id="10" name="Rectangle 9"/>
          <p:cNvSpPr/>
          <p:nvPr/>
        </p:nvSpPr>
        <p:spPr>
          <a:xfrm>
            <a:off x="0" y="1002084"/>
            <a:ext cx="12192000" cy="2923877"/>
          </a:xfrm>
          <a:prstGeom prst="rect">
            <a:avLst/>
          </a:prstGeom>
        </p:spPr>
        <p:txBody>
          <a:bodyPr wrap="square">
            <a:spAutoFit/>
          </a:bodyPr>
          <a:lstStyle/>
          <a:p>
            <a:r>
              <a:rPr lang="en-IN" sz="2400" b="1" dirty="0" smtClean="0">
                <a:solidFill>
                  <a:srgbClr val="00B0F0"/>
                </a:solidFill>
                <a:latin typeface="Times New Roman" panose="02020603050405020304" pitchFamily="18" charset="0"/>
                <a:ea typeface="+mj-ea"/>
                <a:cs typeface="Times New Roman" panose="02020603050405020304" pitchFamily="18" charset="0"/>
              </a:rPr>
              <a:t>Standard </a:t>
            </a:r>
            <a:r>
              <a:rPr lang="en-IN" sz="2400" b="1" dirty="0">
                <a:solidFill>
                  <a:srgbClr val="00B0F0"/>
                </a:solidFill>
                <a:latin typeface="Times New Roman" panose="02020603050405020304" pitchFamily="18" charset="0"/>
                <a:ea typeface="+mj-ea"/>
                <a:cs typeface="Times New Roman" panose="02020603050405020304" pitchFamily="18" charset="0"/>
              </a:rPr>
              <a:t>Requirements </a:t>
            </a:r>
            <a:r>
              <a:rPr lang="en-IN" sz="2400" b="1" dirty="0" err="1" smtClean="0">
                <a:solidFill>
                  <a:srgbClr val="00B0F0"/>
                </a:solidFill>
                <a:latin typeface="Times New Roman" panose="02020603050405020304" pitchFamily="18" charset="0"/>
                <a:ea typeface="+mj-ea"/>
                <a:cs typeface="Times New Roman" panose="02020603050405020304" pitchFamily="18" charset="0"/>
              </a:rPr>
              <a:t>cond</a:t>
            </a:r>
            <a:endParaRPr lang="en-IN" sz="2400" b="1" dirty="0">
              <a:solidFill>
                <a:srgbClr val="00B0F0"/>
              </a:solidFill>
              <a:latin typeface="Times New Roman" panose="02020603050405020304" pitchFamily="18" charset="0"/>
              <a:ea typeface="+mj-ea"/>
              <a:cs typeface="Times New Roman" panose="02020603050405020304" pitchFamily="18" charset="0"/>
            </a:endParaRPr>
          </a:p>
          <a:p>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Support of high reliability and fault tolerant applications </a:t>
            </a:r>
          </a:p>
          <a:p>
            <a:r>
              <a:rPr lang="en-US" sz="2000" b="1" dirty="0">
                <a:solidFill>
                  <a:srgbClr val="C00000"/>
                </a:solidFill>
                <a:latin typeface="Times New Roman" panose="02020603050405020304" pitchFamily="18" charset="0"/>
                <a:ea typeface="+mj-ea"/>
                <a:cs typeface="Times New Roman" panose="02020603050405020304" pitchFamily="18" charset="0"/>
              </a:rPr>
              <a:t>• Ability to lock modules without deadlock or </a:t>
            </a:r>
            <a:r>
              <a:rPr lang="en-US" sz="2000" b="1" dirty="0" err="1">
                <a:solidFill>
                  <a:srgbClr val="C00000"/>
                </a:solidFill>
                <a:latin typeface="Times New Roman" panose="02020603050405020304" pitchFamily="18" charset="0"/>
                <a:ea typeface="+mj-ea"/>
                <a:cs typeface="Times New Roman" panose="02020603050405020304" pitchFamily="18" charset="0"/>
              </a:rPr>
              <a:t>livelock</a:t>
            </a:r>
            <a:r>
              <a:rPr lang="en-US" sz="2000" b="1" dirty="0">
                <a:solidFill>
                  <a:srgbClr val="C00000"/>
                </a:solidFill>
                <a:latin typeface="Times New Roman" panose="02020603050405020304" pitchFamily="18" charset="0"/>
                <a:ea typeface="+mj-ea"/>
                <a:cs typeface="Times New Roman" panose="02020603050405020304" pitchFamily="18" charset="0"/>
              </a:rPr>
              <a:t> </a:t>
            </a:r>
          </a:p>
          <a:p>
            <a:r>
              <a:rPr lang="en-US" sz="2000" b="1" dirty="0">
                <a:solidFill>
                  <a:srgbClr val="C00000"/>
                </a:solidFill>
                <a:latin typeface="Times New Roman" panose="02020603050405020304" pitchFamily="18" charset="0"/>
                <a:ea typeface="+mj-ea"/>
                <a:cs typeface="Times New Roman" panose="02020603050405020304" pitchFamily="18" charset="0"/>
              </a:rPr>
              <a:t>• Circuit-switched and split transaction protocols </a:t>
            </a:r>
          </a:p>
          <a:p>
            <a:r>
              <a:rPr lang="en-US" sz="2000" b="1" dirty="0">
                <a:solidFill>
                  <a:srgbClr val="C00000"/>
                </a:solidFill>
                <a:latin typeface="Times New Roman" panose="02020603050405020304" pitchFamily="18" charset="0"/>
                <a:ea typeface="+mj-ea"/>
                <a:cs typeface="Times New Roman" panose="02020603050405020304" pitchFamily="18" charset="0"/>
              </a:rPr>
              <a:t>• Support of real-time mission critical computations w/multiple priority levels </a:t>
            </a:r>
          </a:p>
          <a:p>
            <a:pPr marL="342900" indent="-342900">
              <a:buFont typeface="Arial" panose="020B0604020202020204" pitchFamily="34" charset="0"/>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32 </a:t>
            </a:r>
            <a:r>
              <a:rPr lang="en-US" sz="2000" b="1" dirty="0">
                <a:solidFill>
                  <a:srgbClr val="C00000"/>
                </a:solidFill>
                <a:latin typeface="Times New Roman" panose="02020603050405020304" pitchFamily="18" charset="0"/>
                <a:ea typeface="+mj-ea"/>
                <a:cs typeface="Times New Roman" panose="02020603050405020304" pitchFamily="18" charset="0"/>
              </a:rPr>
              <a:t>or 64 bit addressing </a:t>
            </a:r>
          </a:p>
          <a:p>
            <a:pPr marL="342900" indent="-342900">
              <a:buFont typeface="Arial" panose="020B0604020202020204" pitchFamily="34" charset="0"/>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Direct </a:t>
            </a:r>
            <a:r>
              <a:rPr lang="en-US" sz="2000" b="1" dirty="0">
                <a:solidFill>
                  <a:srgbClr val="C00000"/>
                </a:solidFill>
                <a:latin typeface="Times New Roman" panose="02020603050405020304" pitchFamily="18" charset="0"/>
                <a:ea typeface="+mj-ea"/>
                <a:cs typeface="Times New Roman" panose="02020603050405020304" pitchFamily="18" charset="0"/>
              </a:rPr>
              <a:t>support of snoopy cache-based multiprocessors. </a:t>
            </a:r>
          </a:p>
          <a:p>
            <a:pPr marL="342900" indent="-342900">
              <a:buFont typeface="Arial" panose="020B0604020202020204" pitchFamily="34" charset="0"/>
              <a:buChar char="•"/>
            </a:pPr>
            <a:r>
              <a:rPr lang="en-IN" sz="2000" b="1" dirty="0" smtClean="0">
                <a:solidFill>
                  <a:srgbClr val="C00000"/>
                </a:solidFill>
                <a:latin typeface="Times New Roman" panose="02020603050405020304" pitchFamily="18" charset="0"/>
                <a:ea typeface="+mj-ea"/>
                <a:cs typeface="Times New Roman" panose="02020603050405020304" pitchFamily="18" charset="0"/>
              </a:rPr>
              <a:t>Compatible </a:t>
            </a:r>
            <a:r>
              <a:rPr lang="en-IN" sz="2000" b="1" dirty="0">
                <a:solidFill>
                  <a:srgbClr val="C00000"/>
                </a:solidFill>
                <a:latin typeface="Times New Roman" panose="02020603050405020304" pitchFamily="18" charset="0"/>
                <a:ea typeface="+mj-ea"/>
                <a:cs typeface="Times New Roman" panose="02020603050405020304" pitchFamily="18" charset="0"/>
              </a:rPr>
              <a:t>message passing protocols </a:t>
            </a:r>
          </a:p>
          <a:p>
            <a:pPr lvl="1"/>
            <a:endParaRPr lang="en-IN" sz="2000" dirty="0"/>
          </a:p>
        </p:txBody>
      </p:sp>
    </p:spTree>
    <p:extLst>
      <p:ext uri="{BB962C8B-B14F-4D97-AF65-F5344CB8AC3E}">
        <p14:creationId xmlns:p14="http://schemas.microsoft.com/office/powerpoint/2010/main" val="3086165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26</a:t>
            </a:fld>
            <a:endParaRPr lang="en-IN"/>
          </a:p>
        </p:txBody>
      </p:sp>
      <p:sp>
        <p:nvSpPr>
          <p:cNvPr id="3" name="Content Placeholder 2"/>
          <p:cNvSpPr>
            <a:spLocks noGrp="1"/>
          </p:cNvSpPr>
          <p:nvPr>
            <p:ph idx="1"/>
          </p:nvPr>
        </p:nvSpPr>
        <p:spPr>
          <a:xfrm>
            <a:off x="561342" y="2005011"/>
            <a:ext cx="11281913" cy="4351338"/>
          </a:xfrm>
        </p:spPr>
        <p:txBody>
          <a:bodyPr>
            <a:normAutofit/>
          </a:bodyPr>
          <a:lstStyle/>
          <a:p>
            <a:endParaRPr lang="en-IN" dirty="0"/>
          </a:p>
          <a:p>
            <a:pPr marL="0" indent="0">
              <a:buNone/>
            </a:pPr>
            <a:endParaRPr lang="en-IN" dirty="0"/>
          </a:p>
          <a:p>
            <a:endParaRPr lang="en-IN" dirty="0"/>
          </a:p>
        </p:txBody>
      </p:sp>
      <p:sp>
        <p:nvSpPr>
          <p:cNvPr id="9" name="Rectangle 8"/>
          <p:cNvSpPr/>
          <p:nvPr/>
        </p:nvSpPr>
        <p:spPr>
          <a:xfrm>
            <a:off x="120351" y="1085323"/>
            <a:ext cx="11986305" cy="5139869"/>
          </a:xfrm>
          <a:prstGeom prst="rect">
            <a:avLst/>
          </a:prstGeom>
        </p:spPr>
        <p:txBody>
          <a:bodyPr wrap="square">
            <a:spAutoFit/>
          </a:bodyPr>
          <a:lstStyle/>
          <a:p>
            <a:r>
              <a:rPr lang="en-US" sz="2400" b="1" dirty="0">
                <a:solidFill>
                  <a:srgbClr val="0070C0"/>
                </a:solidFill>
                <a:latin typeface="Times New Roman" panose="02020603050405020304" pitchFamily="18" charset="0"/>
                <a:ea typeface="+mj-ea"/>
                <a:cs typeface="Times New Roman" panose="02020603050405020304" pitchFamily="18" charset="0"/>
              </a:rPr>
              <a:t>Direct Mapping Cache and Associative Cache </a:t>
            </a:r>
            <a:endParaRPr lang="en-US" sz="2400" b="1" dirty="0" smtClean="0">
              <a:solidFill>
                <a:srgbClr val="0070C0"/>
              </a:solidFill>
              <a:latin typeface="Times New Roman" panose="02020603050405020304" pitchFamily="18" charset="0"/>
              <a:ea typeface="+mj-ea"/>
              <a:cs typeface="Times New Roman" panose="02020603050405020304" pitchFamily="18" charset="0"/>
            </a:endParaRPr>
          </a:p>
          <a:p>
            <a:r>
              <a:rPr lang="en-US" sz="2400" b="1" dirty="0">
                <a:solidFill>
                  <a:srgbClr val="002060"/>
                </a:solidFill>
                <a:latin typeface="Times New Roman" panose="02020603050405020304" pitchFamily="18" charset="0"/>
                <a:ea typeface="+mj-ea"/>
                <a:cs typeface="Times New Roman" panose="02020603050405020304" pitchFamily="18" charset="0"/>
              </a:rPr>
              <a:t>The transfer of information from main memory to cache memory is conducted in units of cache blocks or cache lines. </a:t>
            </a:r>
          </a:p>
          <a:p>
            <a:r>
              <a:rPr lang="en-US" sz="2400" b="1" dirty="0">
                <a:solidFill>
                  <a:srgbClr val="C00000"/>
                </a:solidFill>
                <a:latin typeface="Times New Roman" panose="02020603050405020304" pitchFamily="18" charset="0"/>
                <a:ea typeface="+mj-ea"/>
                <a:cs typeface="Times New Roman" panose="02020603050405020304" pitchFamily="18" charset="0"/>
              </a:rPr>
              <a:t>• Four block placement schemes are presented below. Each placement scheme has its own merits and demerits. </a:t>
            </a:r>
          </a:p>
          <a:p>
            <a:r>
              <a:rPr lang="en-US" sz="2400" b="1" dirty="0">
                <a:solidFill>
                  <a:srgbClr val="C0000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The ultimate performance depends upon cache access patterns, organization, and management policy </a:t>
            </a:r>
          </a:p>
          <a:p>
            <a:r>
              <a:rPr lang="en-US" sz="2400" b="1" dirty="0">
                <a:solidFill>
                  <a:srgbClr val="C00000"/>
                </a:solidFill>
                <a:latin typeface="Times New Roman" panose="02020603050405020304" pitchFamily="18" charset="0"/>
                <a:ea typeface="+mj-ea"/>
                <a:cs typeface="Times New Roman" panose="02020603050405020304" pitchFamily="18" charset="0"/>
              </a:rPr>
              <a:t>• Blocks in caches are called block frames, and blocks in main memory are called blocks </a:t>
            </a:r>
          </a:p>
          <a:p>
            <a:r>
              <a:rPr lang="pt-BR" sz="2400" b="1" dirty="0">
                <a:solidFill>
                  <a:srgbClr val="C00000"/>
                </a:solidFill>
                <a:latin typeface="Times New Roman" panose="02020603050405020304" pitchFamily="18" charset="0"/>
                <a:ea typeface="+mj-ea"/>
                <a:cs typeface="Times New Roman" panose="02020603050405020304" pitchFamily="18" charset="0"/>
              </a:rPr>
              <a:t> </a:t>
            </a:r>
            <a:r>
              <a:rPr lang="pt-BR" sz="2400" b="1" dirty="0" smtClean="0">
                <a:solidFill>
                  <a:srgbClr val="C00000"/>
                </a:solidFill>
                <a:latin typeface="Times New Roman" panose="02020603050405020304" pitchFamily="18" charset="0"/>
                <a:ea typeface="+mj-ea"/>
                <a:cs typeface="Times New Roman" panose="02020603050405020304" pitchFamily="18" charset="0"/>
              </a:rPr>
              <a:t>  Bi </a:t>
            </a:r>
            <a:r>
              <a:rPr lang="pt-BR" sz="2400" b="1" dirty="0">
                <a:solidFill>
                  <a:srgbClr val="C00000"/>
                </a:solidFill>
                <a:latin typeface="Times New Roman" panose="02020603050405020304" pitchFamily="18" charset="0"/>
                <a:ea typeface="+mj-ea"/>
                <a:cs typeface="Times New Roman" panose="02020603050405020304" pitchFamily="18" charset="0"/>
              </a:rPr>
              <a:t>(i </a:t>
            </a:r>
            <a:r>
              <a:rPr lang="pt-BR" sz="2400" b="1" dirty="0" smtClean="0">
                <a:solidFill>
                  <a:srgbClr val="C00000"/>
                </a:solidFill>
                <a:latin typeface="Times New Roman" panose="02020603050405020304" pitchFamily="18" charset="0"/>
                <a:ea typeface="+mj-ea"/>
                <a:cs typeface="Times New Roman" panose="02020603050405020304" pitchFamily="18" charset="0"/>
              </a:rPr>
              <a:t>≤ </a:t>
            </a:r>
            <a:r>
              <a:rPr lang="pt-BR" sz="2400" b="1" dirty="0">
                <a:solidFill>
                  <a:srgbClr val="C00000"/>
                </a:solidFill>
                <a:latin typeface="Times New Roman" panose="02020603050405020304" pitchFamily="18" charset="0"/>
                <a:ea typeface="+mj-ea"/>
                <a:cs typeface="Times New Roman" panose="02020603050405020304" pitchFamily="18" charset="0"/>
              </a:rPr>
              <a:t>m), Bj (i </a:t>
            </a:r>
            <a:r>
              <a:rPr lang="pt-BR" sz="2400" b="1" dirty="0">
                <a:solidFill>
                  <a:srgbClr val="C00000"/>
                </a:solidFill>
                <a:latin typeface="Times New Roman" panose="02020603050405020304" pitchFamily="18" charset="0"/>
                <a:cs typeface="Times New Roman" panose="02020603050405020304" pitchFamily="18" charset="0"/>
              </a:rPr>
              <a:t>≤</a:t>
            </a:r>
            <a:r>
              <a:rPr lang="pt-BR" sz="2400" b="1" dirty="0" smtClean="0">
                <a:solidFill>
                  <a:srgbClr val="C00000"/>
                </a:solidFill>
                <a:latin typeface="Times New Roman" panose="02020603050405020304" pitchFamily="18" charset="0"/>
                <a:ea typeface="+mj-ea"/>
                <a:cs typeface="Times New Roman" panose="02020603050405020304" pitchFamily="18" charset="0"/>
              </a:rPr>
              <a:t> </a:t>
            </a:r>
            <a:r>
              <a:rPr lang="pt-BR" sz="2400" b="1" dirty="0">
                <a:solidFill>
                  <a:srgbClr val="C00000"/>
                </a:solidFill>
                <a:latin typeface="Times New Roman" panose="02020603050405020304" pitchFamily="18" charset="0"/>
                <a:ea typeface="+mj-ea"/>
                <a:cs typeface="Times New Roman" panose="02020603050405020304" pitchFamily="18" charset="0"/>
              </a:rPr>
              <a:t>n), n&gt;&gt;m, n=2</a:t>
            </a:r>
            <a:r>
              <a:rPr lang="pt-BR" sz="2400" b="1" baseline="30000" dirty="0">
                <a:solidFill>
                  <a:srgbClr val="C00000"/>
                </a:solidFill>
                <a:latin typeface="Times New Roman" panose="02020603050405020304" pitchFamily="18" charset="0"/>
                <a:ea typeface="+mj-ea"/>
                <a:cs typeface="Times New Roman" panose="02020603050405020304" pitchFamily="18" charset="0"/>
              </a:rPr>
              <a:t>s</a:t>
            </a:r>
            <a:r>
              <a:rPr lang="pt-BR" sz="2400" b="1" dirty="0">
                <a:solidFill>
                  <a:srgbClr val="C00000"/>
                </a:solidFill>
                <a:latin typeface="Times New Roman" panose="02020603050405020304" pitchFamily="18" charset="0"/>
                <a:ea typeface="+mj-ea"/>
                <a:cs typeface="Times New Roman" panose="02020603050405020304" pitchFamily="18" charset="0"/>
              </a:rPr>
              <a:t>, m=2</a:t>
            </a:r>
            <a:r>
              <a:rPr lang="pt-BR" sz="2400" b="1" baseline="30000" dirty="0">
                <a:solidFill>
                  <a:srgbClr val="C00000"/>
                </a:solidFill>
                <a:latin typeface="Times New Roman" panose="02020603050405020304" pitchFamily="18" charset="0"/>
                <a:ea typeface="+mj-ea"/>
                <a:cs typeface="Times New Roman" panose="02020603050405020304" pitchFamily="18" charset="0"/>
              </a:rPr>
              <a:t>r</a:t>
            </a:r>
            <a:r>
              <a:rPr lang="pt-BR" sz="2400" b="1" dirty="0">
                <a:solidFill>
                  <a:srgbClr val="C00000"/>
                </a:solidFill>
                <a:latin typeface="Times New Roman" panose="02020603050405020304" pitchFamily="18" charset="0"/>
                <a:ea typeface="+mj-ea"/>
                <a:cs typeface="Times New Roman" panose="02020603050405020304" pitchFamily="18" charset="0"/>
              </a:rPr>
              <a:t> </a:t>
            </a:r>
          </a:p>
          <a:p>
            <a:r>
              <a:rPr lang="en-US" sz="2400" b="1" dirty="0">
                <a:solidFill>
                  <a:srgbClr val="C0000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Each block has b words b=2</a:t>
            </a:r>
            <a:r>
              <a:rPr lang="en-US" sz="2400" b="1" baseline="30000" dirty="0">
                <a:solidFill>
                  <a:srgbClr val="002060"/>
                </a:solidFill>
                <a:latin typeface="Times New Roman" panose="02020603050405020304" pitchFamily="18" charset="0"/>
                <a:ea typeface="+mj-ea"/>
                <a:cs typeface="Times New Roman" panose="02020603050405020304" pitchFamily="18" charset="0"/>
              </a:rPr>
              <a:t>w</a:t>
            </a:r>
            <a:r>
              <a:rPr lang="en-US" sz="2400" b="1" dirty="0">
                <a:solidFill>
                  <a:srgbClr val="002060"/>
                </a:solidFill>
                <a:latin typeface="Times New Roman" panose="02020603050405020304" pitchFamily="18" charset="0"/>
                <a:ea typeface="+mj-ea"/>
                <a:cs typeface="Times New Roman" panose="02020603050405020304" pitchFamily="18" charset="0"/>
              </a:rPr>
              <a:t>, for cache total of </a:t>
            </a:r>
            <a:r>
              <a:rPr lang="en-US" sz="2400" b="1" dirty="0" err="1">
                <a:solidFill>
                  <a:srgbClr val="002060"/>
                </a:solidFill>
                <a:latin typeface="Times New Roman" panose="02020603050405020304" pitchFamily="18" charset="0"/>
                <a:ea typeface="+mj-ea"/>
                <a:cs typeface="Times New Roman" panose="02020603050405020304" pitchFamily="18" charset="0"/>
              </a:rPr>
              <a:t>mb</a:t>
            </a:r>
            <a:r>
              <a:rPr lang="en-US" sz="2400" b="1" dirty="0">
                <a:solidFill>
                  <a:srgbClr val="002060"/>
                </a:solidFill>
                <a:latin typeface="Times New Roman" panose="02020603050405020304" pitchFamily="18" charset="0"/>
                <a:ea typeface="+mj-ea"/>
                <a:cs typeface="Times New Roman" panose="02020603050405020304" pitchFamily="18" charset="0"/>
              </a:rPr>
              <a:t>=2</a:t>
            </a:r>
            <a:r>
              <a:rPr lang="en-US" sz="2400" b="1" baseline="30000" dirty="0">
                <a:solidFill>
                  <a:srgbClr val="002060"/>
                </a:solidFill>
                <a:latin typeface="Times New Roman" panose="02020603050405020304" pitchFamily="18" charset="0"/>
                <a:ea typeface="+mj-ea"/>
                <a:cs typeface="Times New Roman" panose="02020603050405020304" pitchFamily="18" charset="0"/>
              </a:rPr>
              <a:t>r+w</a:t>
            </a:r>
            <a:r>
              <a:rPr lang="en-US" sz="2400" b="1" dirty="0">
                <a:solidFill>
                  <a:srgbClr val="002060"/>
                </a:solidFill>
                <a:latin typeface="Times New Roman" panose="02020603050405020304" pitchFamily="18" charset="0"/>
                <a:ea typeface="+mj-ea"/>
                <a:cs typeface="Times New Roman" panose="02020603050405020304" pitchFamily="18" charset="0"/>
              </a:rPr>
              <a:t> words, main memory of </a:t>
            </a:r>
            <a:r>
              <a:rPr lang="en-US" sz="2400" b="1" dirty="0" err="1">
                <a:solidFill>
                  <a:srgbClr val="002060"/>
                </a:solidFill>
                <a:latin typeface="Times New Roman" panose="02020603050405020304" pitchFamily="18" charset="0"/>
                <a:ea typeface="+mj-ea"/>
                <a:cs typeface="Times New Roman" panose="02020603050405020304" pitchFamily="18" charset="0"/>
              </a:rPr>
              <a:t>nb</a:t>
            </a:r>
            <a:r>
              <a:rPr lang="en-US" sz="2400" b="1" dirty="0">
                <a:solidFill>
                  <a:srgbClr val="002060"/>
                </a:solidFill>
                <a:latin typeface="Times New Roman" panose="02020603050405020304" pitchFamily="18" charset="0"/>
                <a:ea typeface="+mj-ea"/>
                <a:cs typeface="Times New Roman" panose="02020603050405020304" pitchFamily="18" charset="0"/>
              </a:rPr>
              <a:t>= 2</a:t>
            </a:r>
            <a:r>
              <a:rPr lang="en-US" sz="2400" b="1" baseline="30000" dirty="0">
                <a:solidFill>
                  <a:srgbClr val="002060"/>
                </a:solidFill>
                <a:latin typeface="Times New Roman" panose="02020603050405020304" pitchFamily="18" charset="0"/>
                <a:ea typeface="+mj-ea"/>
                <a:cs typeface="Times New Roman" panose="02020603050405020304" pitchFamily="18" charset="0"/>
              </a:rPr>
              <a:t>s+w</a:t>
            </a:r>
            <a:r>
              <a:rPr lang="en-US" sz="2400" b="1" dirty="0">
                <a:solidFill>
                  <a:srgbClr val="002060"/>
                </a:solidFill>
                <a:latin typeface="Times New Roman" panose="02020603050405020304" pitchFamily="18" charset="0"/>
                <a:ea typeface="+mj-ea"/>
                <a:cs typeface="Times New Roman" panose="02020603050405020304" pitchFamily="18" charset="0"/>
              </a:rPr>
              <a:t> words </a:t>
            </a:r>
          </a:p>
          <a:p>
            <a:endParaRPr lang="en-IN" sz="2400" b="1" baseline="30000" dirty="0">
              <a:solidFill>
                <a:srgbClr val="C00000"/>
              </a:solidFill>
              <a:latin typeface="Times New Roman" panose="02020603050405020304" pitchFamily="18" charset="0"/>
              <a:ea typeface="+mj-ea"/>
              <a:cs typeface="Times New Roman" panose="02020603050405020304" pitchFamily="18" charset="0"/>
            </a:endParaRPr>
          </a:p>
          <a:p>
            <a:endParaRPr lang="en-IN" sz="2400" dirty="0"/>
          </a:p>
          <a:p>
            <a:endParaRPr lang="en-IN" sz="24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25114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27</a:t>
            </a:fld>
            <a:endParaRPr lang="en-IN"/>
          </a:p>
        </p:txBody>
      </p:sp>
      <p:sp>
        <p:nvSpPr>
          <p:cNvPr id="3" name="Content Placeholder 2"/>
          <p:cNvSpPr>
            <a:spLocks noGrp="1"/>
          </p:cNvSpPr>
          <p:nvPr>
            <p:ph idx="1"/>
          </p:nvPr>
        </p:nvSpPr>
        <p:spPr>
          <a:xfrm>
            <a:off x="561342" y="2005011"/>
            <a:ext cx="11281913" cy="4351338"/>
          </a:xfrm>
        </p:spPr>
        <p:txBody>
          <a:bodyPr>
            <a:normAutofit/>
          </a:bodyPr>
          <a:lstStyle/>
          <a:p>
            <a:endParaRPr lang="en-IN" dirty="0"/>
          </a:p>
          <a:p>
            <a:pPr marL="0" indent="0">
              <a:buNone/>
            </a:pPr>
            <a:endParaRPr lang="en-IN" dirty="0"/>
          </a:p>
          <a:p>
            <a:endParaRPr lang="en-IN" dirty="0"/>
          </a:p>
        </p:txBody>
      </p:sp>
      <p:sp>
        <p:nvSpPr>
          <p:cNvPr id="9" name="Rectangle 8"/>
          <p:cNvSpPr/>
          <p:nvPr/>
        </p:nvSpPr>
        <p:spPr>
          <a:xfrm>
            <a:off x="120351" y="1085323"/>
            <a:ext cx="11986305" cy="5632311"/>
          </a:xfrm>
          <a:prstGeom prst="rect">
            <a:avLst/>
          </a:prstGeom>
        </p:spPr>
        <p:txBody>
          <a:bodyPr wrap="square">
            <a:spAutoFit/>
          </a:bodyPr>
          <a:lstStyle/>
          <a:p>
            <a:r>
              <a:rPr lang="en-US" sz="2400" b="1" dirty="0">
                <a:solidFill>
                  <a:srgbClr val="0070C0"/>
                </a:solidFill>
                <a:latin typeface="Times New Roman" panose="02020603050405020304" pitchFamily="18" charset="0"/>
                <a:ea typeface="+mj-ea"/>
                <a:cs typeface="Times New Roman" panose="02020603050405020304" pitchFamily="18" charset="0"/>
              </a:rPr>
              <a:t>Direct Mapping </a:t>
            </a:r>
            <a:r>
              <a:rPr lang="en-US" sz="2400" b="1" dirty="0" smtClean="0">
                <a:solidFill>
                  <a:srgbClr val="0070C0"/>
                </a:solidFill>
                <a:latin typeface="Times New Roman" panose="02020603050405020304" pitchFamily="18" charset="0"/>
                <a:ea typeface="+mj-ea"/>
                <a:cs typeface="Times New Roman" panose="02020603050405020304" pitchFamily="18" charset="0"/>
              </a:rPr>
              <a:t>Cache</a:t>
            </a:r>
          </a:p>
          <a:p>
            <a:endParaRPr lang="en-IN" sz="2400" dirty="0"/>
          </a:p>
          <a:p>
            <a:pPr algn="just"/>
            <a:r>
              <a:rPr lang="en-US" sz="2400" dirty="0"/>
              <a:t>• </a:t>
            </a:r>
            <a:r>
              <a:rPr lang="en-US" sz="2400" b="1" dirty="0">
                <a:solidFill>
                  <a:srgbClr val="C00000"/>
                </a:solidFill>
                <a:latin typeface="Times New Roman" panose="02020603050405020304" pitchFamily="18" charset="0"/>
                <a:ea typeface="+mj-ea"/>
                <a:cs typeface="Times New Roman" panose="02020603050405020304" pitchFamily="18" charset="0"/>
              </a:rPr>
              <a:t>Direct mapping of n/m = 2</a:t>
            </a:r>
            <a:r>
              <a:rPr lang="en-US" sz="2400" b="1" baseline="30000" dirty="0">
                <a:solidFill>
                  <a:srgbClr val="C00000"/>
                </a:solidFill>
                <a:latin typeface="Times New Roman" panose="02020603050405020304" pitchFamily="18" charset="0"/>
                <a:ea typeface="+mj-ea"/>
                <a:cs typeface="Times New Roman" panose="02020603050405020304" pitchFamily="18" charset="0"/>
              </a:rPr>
              <a:t>s-r</a:t>
            </a:r>
            <a:r>
              <a:rPr lang="en-US" sz="2400" b="1" dirty="0">
                <a:solidFill>
                  <a:srgbClr val="C00000"/>
                </a:solidFill>
                <a:latin typeface="Times New Roman" panose="02020603050405020304" pitchFamily="18" charset="0"/>
                <a:ea typeface="+mj-ea"/>
                <a:cs typeface="Times New Roman" panose="02020603050405020304" pitchFamily="18" charset="0"/>
              </a:rPr>
              <a:t> memory blocks to one block frame in the cache </a:t>
            </a:r>
          </a:p>
          <a:p>
            <a:pPr algn="just"/>
            <a:r>
              <a:rPr lang="en-US" sz="2400" b="1" dirty="0">
                <a:solidFill>
                  <a:srgbClr val="002060"/>
                </a:solidFill>
                <a:latin typeface="Times New Roman" panose="02020603050405020304" pitchFamily="18" charset="0"/>
                <a:ea typeface="+mj-ea"/>
                <a:cs typeface="Times New Roman" panose="02020603050405020304" pitchFamily="18" charset="0"/>
              </a:rPr>
              <a:t>• Placement is by using modulo-m function. Block </a:t>
            </a:r>
            <a:r>
              <a:rPr lang="en-US" sz="2400" b="1" dirty="0" err="1">
                <a:solidFill>
                  <a:srgbClr val="002060"/>
                </a:solidFill>
                <a:latin typeface="Times New Roman" panose="02020603050405020304" pitchFamily="18" charset="0"/>
                <a:ea typeface="+mj-ea"/>
                <a:cs typeface="Times New Roman" panose="02020603050405020304" pitchFamily="18" charset="0"/>
              </a:rPr>
              <a:t>Bj</a:t>
            </a:r>
            <a:r>
              <a:rPr lang="en-US" sz="2400" b="1" dirty="0">
                <a:solidFill>
                  <a:srgbClr val="002060"/>
                </a:solidFill>
                <a:latin typeface="Times New Roman" panose="02020603050405020304" pitchFamily="18" charset="0"/>
                <a:ea typeface="+mj-ea"/>
                <a:cs typeface="Times New Roman" panose="02020603050405020304" pitchFamily="18" charset="0"/>
              </a:rPr>
              <a:t> is mapped to block frame Bi </a:t>
            </a:r>
          </a:p>
          <a:p>
            <a:pPr algn="just"/>
            <a:r>
              <a:rPr lang="en-US" sz="2400" b="1" dirty="0">
                <a:solidFill>
                  <a:srgbClr val="C00000"/>
                </a:solidFill>
                <a:latin typeface="Times New Roman" panose="02020603050405020304" pitchFamily="18" charset="0"/>
                <a:ea typeface="+mj-ea"/>
                <a:cs typeface="Times New Roman" panose="02020603050405020304" pitchFamily="18" charset="0"/>
              </a:rPr>
              <a:t>• There is a unique block frame Bi that each </a:t>
            </a:r>
            <a:r>
              <a:rPr lang="en-US" sz="2400" b="1" dirty="0" err="1">
                <a:solidFill>
                  <a:srgbClr val="C00000"/>
                </a:solidFill>
                <a:latin typeface="Times New Roman" panose="02020603050405020304" pitchFamily="18" charset="0"/>
                <a:ea typeface="+mj-ea"/>
                <a:cs typeface="Times New Roman" panose="02020603050405020304" pitchFamily="18" charset="0"/>
              </a:rPr>
              <a:t>Bj</a:t>
            </a:r>
            <a:r>
              <a:rPr lang="en-US" sz="2400" b="1" dirty="0">
                <a:solidFill>
                  <a:srgbClr val="C00000"/>
                </a:solidFill>
                <a:latin typeface="Times New Roman" panose="02020603050405020304" pitchFamily="18" charset="0"/>
                <a:ea typeface="+mj-ea"/>
                <a:cs typeface="Times New Roman" panose="02020603050405020304" pitchFamily="18" charset="0"/>
              </a:rPr>
              <a:t> can load into. </a:t>
            </a:r>
          </a:p>
          <a:p>
            <a:pPr algn="just"/>
            <a:r>
              <a:rPr lang="en-US" sz="2400" b="1" dirty="0">
                <a:solidFill>
                  <a:srgbClr val="C0000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There is no way to implement a block replacement policy. </a:t>
            </a:r>
          </a:p>
          <a:p>
            <a:pPr algn="just"/>
            <a:r>
              <a:rPr lang="en-US" sz="2400" b="1" dirty="0">
                <a:solidFill>
                  <a:srgbClr val="C00000"/>
                </a:solidFill>
                <a:latin typeface="Times New Roman" panose="02020603050405020304" pitchFamily="18" charset="0"/>
                <a:ea typeface="+mj-ea"/>
                <a:cs typeface="Times New Roman" panose="02020603050405020304" pitchFamily="18" charset="0"/>
              </a:rPr>
              <a:t>• This Direct mapping is very rigid but is the simplest cache organization to implement. The memory address is divided into 3 fields: </a:t>
            </a:r>
          </a:p>
          <a:p>
            <a:r>
              <a:rPr lang="da-DK" sz="2400" b="1" dirty="0" smtClean="0">
                <a:solidFill>
                  <a:srgbClr val="0070C0"/>
                </a:solidFill>
                <a:latin typeface="Times New Roman" panose="02020603050405020304" pitchFamily="18" charset="0"/>
                <a:ea typeface="+mj-ea"/>
                <a:cs typeface="Times New Roman" panose="02020603050405020304" pitchFamily="18" charset="0"/>
              </a:rPr>
              <a:t>         Bj </a:t>
            </a:r>
            <a:r>
              <a:rPr lang="da-DK" sz="2400" b="1" dirty="0">
                <a:solidFill>
                  <a:srgbClr val="0070C0"/>
                </a:solidFill>
                <a:latin typeface="Times New Roman" panose="02020603050405020304" pitchFamily="18" charset="0"/>
                <a:ea typeface="+mj-ea"/>
                <a:cs typeface="Times New Roman" panose="02020603050405020304" pitchFamily="18" charset="0"/>
              </a:rPr>
              <a:t>→ Bi if i=j mod m </a:t>
            </a:r>
          </a:p>
          <a:p>
            <a:r>
              <a:rPr lang="en-US" sz="2400" dirty="0"/>
              <a:t>– </a:t>
            </a:r>
            <a:r>
              <a:rPr lang="en-US" sz="2400" b="1" dirty="0">
                <a:solidFill>
                  <a:srgbClr val="002060"/>
                </a:solidFill>
                <a:latin typeface="Times New Roman" panose="02020603050405020304" pitchFamily="18" charset="0"/>
                <a:ea typeface="+mj-ea"/>
                <a:cs typeface="Times New Roman" panose="02020603050405020304" pitchFamily="18" charset="0"/>
              </a:rPr>
              <a:t>The lower </a:t>
            </a:r>
            <a:r>
              <a:rPr lang="en-US" sz="2400" b="1" dirty="0">
                <a:solidFill>
                  <a:srgbClr val="0070C0"/>
                </a:solidFill>
                <a:latin typeface="Times New Roman" panose="02020603050405020304" pitchFamily="18" charset="0"/>
                <a:ea typeface="+mj-ea"/>
                <a:cs typeface="Times New Roman" panose="02020603050405020304" pitchFamily="18" charset="0"/>
              </a:rPr>
              <a:t>w</a:t>
            </a:r>
            <a:r>
              <a:rPr lang="en-US" sz="2400" b="1" dirty="0">
                <a:solidFill>
                  <a:srgbClr val="002060"/>
                </a:solidFill>
                <a:latin typeface="Times New Roman" panose="02020603050405020304" pitchFamily="18" charset="0"/>
                <a:ea typeface="+mj-ea"/>
                <a:cs typeface="Times New Roman" panose="02020603050405020304" pitchFamily="18" charset="0"/>
              </a:rPr>
              <a:t> bits specify the word offset within each block. </a:t>
            </a:r>
          </a:p>
          <a:p>
            <a:r>
              <a:rPr lang="en-US" sz="2400" b="1" dirty="0">
                <a:solidFill>
                  <a:srgbClr val="002060"/>
                </a:solidFill>
                <a:latin typeface="Times New Roman" panose="02020603050405020304" pitchFamily="18" charset="0"/>
                <a:ea typeface="+mj-ea"/>
                <a:cs typeface="Times New Roman" panose="02020603050405020304" pitchFamily="18" charset="0"/>
              </a:rPr>
              <a:t>– The upper </a:t>
            </a:r>
            <a:r>
              <a:rPr lang="en-US" sz="2400" b="1" dirty="0">
                <a:solidFill>
                  <a:srgbClr val="0070C0"/>
                </a:solidFill>
                <a:latin typeface="Times New Roman" panose="02020603050405020304" pitchFamily="18" charset="0"/>
                <a:ea typeface="+mj-ea"/>
                <a:cs typeface="Times New Roman" panose="02020603050405020304" pitchFamily="18" charset="0"/>
              </a:rPr>
              <a:t>s</a:t>
            </a:r>
            <a:r>
              <a:rPr lang="en-US" sz="2400" b="1" dirty="0">
                <a:solidFill>
                  <a:srgbClr val="002060"/>
                </a:solidFill>
                <a:latin typeface="Times New Roman" panose="02020603050405020304" pitchFamily="18" charset="0"/>
                <a:ea typeface="+mj-ea"/>
                <a:cs typeface="Times New Roman" panose="02020603050405020304" pitchFamily="18" charset="0"/>
              </a:rPr>
              <a:t> bits specify the block address in main memory </a:t>
            </a:r>
          </a:p>
          <a:p>
            <a:r>
              <a:rPr lang="en-US" sz="2400" b="1" dirty="0">
                <a:solidFill>
                  <a:srgbClr val="002060"/>
                </a:solidFill>
                <a:latin typeface="Times New Roman" panose="02020603050405020304" pitchFamily="18" charset="0"/>
                <a:ea typeface="+mj-ea"/>
                <a:cs typeface="Times New Roman" panose="02020603050405020304" pitchFamily="18" charset="0"/>
              </a:rPr>
              <a:t>– The leftmost </a:t>
            </a:r>
            <a:r>
              <a:rPr lang="en-US" sz="2400" b="1" dirty="0">
                <a:solidFill>
                  <a:srgbClr val="0070C0"/>
                </a:solidFill>
                <a:latin typeface="Times New Roman" panose="02020603050405020304" pitchFamily="18" charset="0"/>
                <a:ea typeface="+mj-ea"/>
                <a:cs typeface="Times New Roman" panose="02020603050405020304" pitchFamily="18" charset="0"/>
              </a:rPr>
              <a:t>(s-r) </a:t>
            </a:r>
            <a:r>
              <a:rPr lang="en-US" sz="2400" b="1" dirty="0">
                <a:solidFill>
                  <a:srgbClr val="002060"/>
                </a:solidFill>
                <a:latin typeface="Times New Roman" panose="02020603050405020304" pitchFamily="18" charset="0"/>
                <a:ea typeface="+mj-ea"/>
                <a:cs typeface="Times New Roman" panose="02020603050405020304" pitchFamily="18" charset="0"/>
              </a:rPr>
              <a:t>bits specify the tag to be matched </a:t>
            </a:r>
          </a:p>
          <a:p>
            <a:endParaRPr lang="en-US" sz="2400" b="1" dirty="0" smtClean="0">
              <a:solidFill>
                <a:srgbClr val="0070C0"/>
              </a:solidFill>
              <a:latin typeface="Times New Roman" panose="02020603050405020304" pitchFamily="18" charset="0"/>
              <a:ea typeface="+mj-ea"/>
              <a:cs typeface="Times New Roman" panose="02020603050405020304" pitchFamily="18" charset="0"/>
            </a:endParaRPr>
          </a:p>
          <a:p>
            <a:endParaRPr lang="en-IN" sz="2400" dirty="0"/>
          </a:p>
          <a:p>
            <a:endParaRPr lang="en-IN" sz="24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22650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28</a:t>
            </a:fld>
            <a:endParaRPr lang="en-IN"/>
          </a:p>
        </p:txBody>
      </p:sp>
      <p:sp>
        <p:nvSpPr>
          <p:cNvPr id="3" name="Content Placeholder 2"/>
          <p:cNvSpPr>
            <a:spLocks noGrp="1"/>
          </p:cNvSpPr>
          <p:nvPr>
            <p:ph idx="1"/>
          </p:nvPr>
        </p:nvSpPr>
        <p:spPr>
          <a:xfrm>
            <a:off x="561342" y="2005011"/>
            <a:ext cx="11281913" cy="4351338"/>
          </a:xfrm>
        </p:spPr>
        <p:txBody>
          <a:bodyPr>
            <a:normAutofit/>
          </a:bodyPr>
          <a:lstStyle/>
          <a:p>
            <a:endParaRPr lang="en-IN" dirty="0"/>
          </a:p>
          <a:p>
            <a:pPr marL="0" indent="0">
              <a:buNone/>
            </a:pPr>
            <a:endParaRPr lang="en-IN" dirty="0"/>
          </a:p>
          <a:p>
            <a:endParaRPr lang="en-IN" dirty="0"/>
          </a:p>
        </p:txBody>
      </p:sp>
      <p:sp>
        <p:nvSpPr>
          <p:cNvPr id="9" name="Rectangle 8"/>
          <p:cNvSpPr/>
          <p:nvPr/>
        </p:nvSpPr>
        <p:spPr>
          <a:xfrm>
            <a:off x="120351" y="1085323"/>
            <a:ext cx="11986305" cy="1200329"/>
          </a:xfrm>
          <a:prstGeom prst="rect">
            <a:avLst/>
          </a:prstGeom>
        </p:spPr>
        <p:txBody>
          <a:bodyPr wrap="square">
            <a:spAutoFit/>
          </a:bodyPr>
          <a:lstStyle/>
          <a:p>
            <a:r>
              <a:rPr lang="en-US" sz="2400" b="1" dirty="0">
                <a:solidFill>
                  <a:srgbClr val="0070C0"/>
                </a:solidFill>
                <a:latin typeface="Times New Roman" panose="02020603050405020304" pitchFamily="18" charset="0"/>
                <a:ea typeface="+mj-ea"/>
                <a:cs typeface="Times New Roman" panose="02020603050405020304" pitchFamily="18" charset="0"/>
              </a:rPr>
              <a:t>Direct Mapping </a:t>
            </a:r>
            <a:r>
              <a:rPr lang="en-US" sz="2400" b="1" dirty="0" smtClean="0">
                <a:solidFill>
                  <a:srgbClr val="0070C0"/>
                </a:solidFill>
                <a:latin typeface="Times New Roman" panose="02020603050405020304" pitchFamily="18" charset="0"/>
                <a:ea typeface="+mj-ea"/>
                <a:cs typeface="Times New Roman" panose="02020603050405020304" pitchFamily="18" charset="0"/>
              </a:rPr>
              <a:t>Cache</a:t>
            </a:r>
          </a:p>
          <a:p>
            <a:endParaRPr lang="en-IN" sz="2400" dirty="0"/>
          </a:p>
          <a:p>
            <a:pPr algn="just"/>
            <a:endParaRPr lang="en-IN" sz="24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823976984"/>
              </p:ext>
            </p:extLst>
          </p:nvPr>
        </p:nvGraphicFramePr>
        <p:xfrm>
          <a:off x="3611880" y="1100565"/>
          <a:ext cx="7296912" cy="5438346"/>
        </p:xfrm>
        <a:graphic>
          <a:graphicData uri="http://schemas.openxmlformats.org/presentationml/2006/ole">
            <mc:AlternateContent xmlns:mc="http://schemas.openxmlformats.org/markup-compatibility/2006">
              <mc:Choice xmlns:v="urn:schemas-microsoft-com:vml" Requires="v">
                <p:oleObj spid="_x0000_s3165" name="Bitmap Image" r:id="rId6" imgW="3581280" imgH="2011680" progId="Paint.Picture">
                  <p:embed/>
                </p:oleObj>
              </mc:Choice>
              <mc:Fallback>
                <p:oleObj name="Bitmap Image" r:id="rId6" imgW="3581280" imgH="2011680" progId="Paint.Picture">
                  <p:embed/>
                  <p:pic>
                    <p:nvPicPr>
                      <p:cNvPr id="0" name=""/>
                      <p:cNvPicPr/>
                      <p:nvPr/>
                    </p:nvPicPr>
                    <p:blipFill>
                      <a:blip r:embed="rId7"/>
                      <a:stretch>
                        <a:fillRect/>
                      </a:stretch>
                    </p:blipFill>
                    <p:spPr>
                      <a:xfrm>
                        <a:off x="3611880" y="1100565"/>
                        <a:ext cx="7296912" cy="5438346"/>
                      </a:xfrm>
                      <a:prstGeom prst="rect">
                        <a:avLst/>
                      </a:prstGeom>
                    </p:spPr>
                  </p:pic>
                </p:oleObj>
              </mc:Fallback>
            </mc:AlternateContent>
          </a:graphicData>
        </a:graphic>
      </p:graphicFrame>
    </p:spTree>
    <p:extLst>
      <p:ext uri="{BB962C8B-B14F-4D97-AF65-F5344CB8AC3E}">
        <p14:creationId xmlns:p14="http://schemas.microsoft.com/office/powerpoint/2010/main" val="438716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29</a:t>
            </a:fld>
            <a:endParaRPr lang="en-IN"/>
          </a:p>
        </p:txBody>
      </p:sp>
      <p:sp>
        <p:nvSpPr>
          <p:cNvPr id="3" name="Content Placeholder 2"/>
          <p:cNvSpPr>
            <a:spLocks noGrp="1"/>
          </p:cNvSpPr>
          <p:nvPr>
            <p:ph idx="1"/>
          </p:nvPr>
        </p:nvSpPr>
        <p:spPr>
          <a:xfrm>
            <a:off x="561342" y="2005011"/>
            <a:ext cx="11281913" cy="4351338"/>
          </a:xfrm>
        </p:spPr>
        <p:txBody>
          <a:bodyPr>
            <a:normAutofit/>
          </a:bodyPr>
          <a:lstStyle/>
          <a:p>
            <a:endParaRPr lang="en-IN" dirty="0"/>
          </a:p>
          <a:p>
            <a:pPr marL="0" indent="0">
              <a:buNone/>
            </a:pPr>
            <a:endParaRPr lang="en-IN" dirty="0"/>
          </a:p>
          <a:p>
            <a:endParaRPr lang="en-IN" dirty="0"/>
          </a:p>
        </p:txBody>
      </p:sp>
      <p:sp>
        <p:nvSpPr>
          <p:cNvPr id="9" name="Rectangle 8"/>
          <p:cNvSpPr/>
          <p:nvPr/>
        </p:nvSpPr>
        <p:spPr>
          <a:xfrm>
            <a:off x="120351" y="1085323"/>
            <a:ext cx="11986305" cy="1200329"/>
          </a:xfrm>
          <a:prstGeom prst="rect">
            <a:avLst/>
          </a:prstGeom>
        </p:spPr>
        <p:txBody>
          <a:bodyPr wrap="square">
            <a:spAutoFit/>
          </a:bodyPr>
          <a:lstStyle/>
          <a:p>
            <a:r>
              <a:rPr lang="en-US" sz="2400" b="1" dirty="0">
                <a:solidFill>
                  <a:srgbClr val="0070C0"/>
                </a:solidFill>
                <a:latin typeface="Times New Roman" panose="02020603050405020304" pitchFamily="18" charset="0"/>
                <a:ea typeface="+mj-ea"/>
                <a:cs typeface="Times New Roman" panose="02020603050405020304" pitchFamily="18" charset="0"/>
              </a:rPr>
              <a:t>Direct Mapping </a:t>
            </a:r>
            <a:r>
              <a:rPr lang="en-US" sz="2400" b="1" dirty="0" smtClean="0">
                <a:solidFill>
                  <a:srgbClr val="0070C0"/>
                </a:solidFill>
                <a:latin typeface="Times New Roman" panose="02020603050405020304" pitchFamily="18" charset="0"/>
                <a:ea typeface="+mj-ea"/>
                <a:cs typeface="Times New Roman" panose="02020603050405020304" pitchFamily="18" charset="0"/>
              </a:rPr>
              <a:t>Cache</a:t>
            </a:r>
          </a:p>
          <a:p>
            <a:endParaRPr lang="en-IN" sz="2400" dirty="0"/>
          </a:p>
          <a:p>
            <a:pPr algn="just"/>
            <a:endParaRPr lang="en-IN" sz="24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350673249"/>
              </p:ext>
            </p:extLst>
          </p:nvPr>
        </p:nvGraphicFramePr>
        <p:xfrm>
          <a:off x="3650425" y="1002084"/>
          <a:ext cx="7188370" cy="5484048"/>
        </p:xfrm>
        <a:graphic>
          <a:graphicData uri="http://schemas.openxmlformats.org/presentationml/2006/ole">
            <mc:AlternateContent xmlns:mc="http://schemas.openxmlformats.org/markup-compatibility/2006">
              <mc:Choice xmlns:v="urn:schemas-microsoft-com:vml" Requires="v">
                <p:oleObj spid="_x0000_s4189" name="Bitmap Image" r:id="rId6" imgW="3474720" imgH="2651760" progId="Paint.Picture">
                  <p:embed/>
                </p:oleObj>
              </mc:Choice>
              <mc:Fallback>
                <p:oleObj name="Bitmap Image" r:id="rId6" imgW="3474720" imgH="2651760" progId="Paint.Picture">
                  <p:embed/>
                  <p:pic>
                    <p:nvPicPr>
                      <p:cNvPr id="0" name=""/>
                      <p:cNvPicPr/>
                      <p:nvPr/>
                    </p:nvPicPr>
                    <p:blipFill>
                      <a:blip r:embed="rId7"/>
                      <a:stretch>
                        <a:fillRect/>
                      </a:stretch>
                    </p:blipFill>
                    <p:spPr>
                      <a:xfrm>
                        <a:off x="3650425" y="1002084"/>
                        <a:ext cx="7188370" cy="5484048"/>
                      </a:xfrm>
                      <a:prstGeom prst="rect">
                        <a:avLst/>
                      </a:prstGeom>
                    </p:spPr>
                  </p:pic>
                </p:oleObj>
              </mc:Fallback>
            </mc:AlternateContent>
          </a:graphicData>
        </a:graphic>
      </p:graphicFrame>
    </p:spTree>
    <p:extLst>
      <p:ext uri="{BB962C8B-B14F-4D97-AF65-F5344CB8AC3E}">
        <p14:creationId xmlns:p14="http://schemas.microsoft.com/office/powerpoint/2010/main" val="338138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20703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8425"/>
            <a:ext cx="10515600" cy="4351338"/>
          </a:xfrm>
        </p:spPr>
        <p:txBody>
          <a:bodyPr>
            <a:normAutofit fontScale="92500" lnSpcReduction="10000"/>
          </a:bodyPr>
          <a:lstStyle/>
          <a:p>
            <a:r>
              <a:rPr lang="en-IN" sz="3200" dirty="0" smtClean="0"/>
              <a:t> </a:t>
            </a:r>
            <a:r>
              <a:rPr lang="en-IN" sz="3000" b="1" dirty="0">
                <a:solidFill>
                  <a:srgbClr val="002060"/>
                </a:solidFill>
                <a:latin typeface="Times New Roman" panose="02020603050405020304" pitchFamily="18" charset="0"/>
                <a:ea typeface="+mj-ea"/>
                <a:cs typeface="Times New Roman" panose="02020603050405020304" pitchFamily="18" charset="0"/>
              </a:rPr>
              <a:t>Backplane Bus Specification </a:t>
            </a:r>
          </a:p>
          <a:p>
            <a:r>
              <a:rPr lang="en-US" sz="2100" b="1" dirty="0" smtClean="0">
                <a:solidFill>
                  <a:srgbClr val="002060"/>
                </a:solidFill>
                <a:latin typeface="Times New Roman" panose="02020603050405020304" pitchFamily="18" charset="0"/>
                <a:ea typeface="+mj-ea"/>
                <a:cs typeface="Times New Roman" panose="02020603050405020304" pitchFamily="18" charset="0"/>
              </a:rPr>
              <a:t> </a:t>
            </a:r>
            <a:r>
              <a:rPr lang="en-US" sz="2100" b="1" dirty="0">
                <a:solidFill>
                  <a:srgbClr val="002060"/>
                </a:solidFill>
                <a:latin typeface="Times New Roman" panose="02020603050405020304" pitchFamily="18" charset="0"/>
                <a:ea typeface="+mj-ea"/>
                <a:cs typeface="Times New Roman" panose="02020603050405020304" pitchFamily="18" charset="0"/>
              </a:rPr>
              <a:t>A backplane bus interconnects processors, data storage and peripheral devices in a tightly coupled hardware. </a:t>
            </a:r>
          </a:p>
          <a:p>
            <a:r>
              <a:rPr lang="en-US" sz="2200" b="1" dirty="0">
                <a:solidFill>
                  <a:srgbClr val="C00000"/>
                </a:solidFill>
                <a:latin typeface="Times New Roman" panose="02020603050405020304" pitchFamily="18" charset="0"/>
                <a:ea typeface="+mj-ea"/>
                <a:cs typeface="Times New Roman" panose="02020603050405020304" pitchFamily="18" charset="0"/>
              </a:rPr>
              <a:t>The system bus must be designed to allow communication between devices </a:t>
            </a:r>
            <a:r>
              <a:rPr lang="en-US" sz="2200" b="1" dirty="0" smtClean="0">
                <a:solidFill>
                  <a:srgbClr val="C00000"/>
                </a:solidFill>
                <a:latin typeface="Times New Roman" panose="02020603050405020304" pitchFamily="18" charset="0"/>
                <a:ea typeface="+mj-ea"/>
                <a:cs typeface="Times New Roman" panose="02020603050405020304" pitchFamily="18" charset="0"/>
              </a:rPr>
              <a:t> </a:t>
            </a:r>
            <a:r>
              <a:rPr lang="en-US" sz="2200" b="1" dirty="0">
                <a:solidFill>
                  <a:srgbClr val="C00000"/>
                </a:solidFill>
                <a:latin typeface="Times New Roman" panose="02020603050405020304" pitchFamily="18" charset="0"/>
                <a:ea typeface="+mj-ea"/>
                <a:cs typeface="Times New Roman" panose="02020603050405020304" pitchFamily="18" charset="0"/>
              </a:rPr>
              <a:t>on the bus without disturbing the internal activities of all the devices attached to the bus. </a:t>
            </a:r>
          </a:p>
          <a:p>
            <a:r>
              <a:rPr lang="en-US" sz="2100" b="1" dirty="0" smtClean="0">
                <a:solidFill>
                  <a:srgbClr val="002060"/>
                </a:solidFill>
                <a:latin typeface="Times New Roman" panose="02020603050405020304" pitchFamily="18" charset="0"/>
                <a:ea typeface="+mj-ea"/>
                <a:cs typeface="Times New Roman" panose="02020603050405020304" pitchFamily="18" charset="0"/>
              </a:rPr>
              <a:t>Timing </a:t>
            </a:r>
            <a:r>
              <a:rPr lang="en-US" sz="2100" b="1" dirty="0">
                <a:solidFill>
                  <a:srgbClr val="002060"/>
                </a:solidFill>
                <a:latin typeface="Times New Roman" panose="02020603050405020304" pitchFamily="18" charset="0"/>
                <a:ea typeface="+mj-ea"/>
                <a:cs typeface="Times New Roman" panose="02020603050405020304" pitchFamily="18" charset="0"/>
              </a:rPr>
              <a:t>protocols must be established to arbitrate among multiple requests. Operational rules must be set to ensure orderly data transfers on the bus. </a:t>
            </a:r>
          </a:p>
          <a:p>
            <a:r>
              <a:rPr lang="en-US" sz="2200" b="1" dirty="0">
                <a:solidFill>
                  <a:srgbClr val="C00000"/>
                </a:solidFill>
                <a:latin typeface="Times New Roman" panose="02020603050405020304" pitchFamily="18" charset="0"/>
                <a:ea typeface="+mj-ea"/>
                <a:cs typeface="Times New Roman" panose="02020603050405020304" pitchFamily="18" charset="0"/>
              </a:rPr>
              <a:t>Signal lines on the backplane are often functionally grouped into several buses as shown in Fig 5.1. Various functional boards are plugged into slots on the backplane. Each slot is provided with one or more connectors for inserting the boards as demonstrated by the vertical arrows. </a:t>
            </a:r>
          </a:p>
          <a:p>
            <a:pPr marL="0" indent="0">
              <a:buNone/>
            </a:pPr>
            <a:endParaRPr lang="en-IN" sz="3100" b="1" dirty="0">
              <a:solidFill>
                <a:srgbClr val="002060"/>
              </a:solidFill>
              <a:latin typeface="Times New Roman" panose="02020603050405020304" pitchFamily="18" charset="0"/>
              <a:ea typeface="+mj-ea"/>
              <a:cs typeface="Times New Roman" panose="02020603050405020304" pitchFamily="18" charset="0"/>
            </a:endParaRPr>
          </a:p>
          <a:p>
            <a:pPr marL="0" indent="0" algn="just">
              <a:buNone/>
            </a:pPr>
            <a:r>
              <a:rPr lang="en-US" dirty="0" smtClean="0"/>
              <a:t>•</a:t>
            </a:r>
            <a:endParaRPr lang="en-IN" dirty="0"/>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4038599" y="6356350"/>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a:t>
            </a:fld>
            <a:endParaRPr lang="en-IN"/>
          </a:p>
        </p:txBody>
      </p:sp>
    </p:spTree>
    <p:extLst>
      <p:ext uri="{BB962C8B-B14F-4D97-AF65-F5344CB8AC3E}">
        <p14:creationId xmlns:p14="http://schemas.microsoft.com/office/powerpoint/2010/main" val="504869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30</a:t>
            </a:fld>
            <a:endParaRPr lang="en-IN"/>
          </a:p>
        </p:txBody>
      </p:sp>
      <p:sp>
        <p:nvSpPr>
          <p:cNvPr id="9" name="Rectangle 8"/>
          <p:cNvSpPr/>
          <p:nvPr/>
        </p:nvSpPr>
        <p:spPr>
          <a:xfrm>
            <a:off x="120351" y="1085323"/>
            <a:ext cx="11986305" cy="6001643"/>
          </a:xfrm>
          <a:prstGeom prst="rect">
            <a:avLst/>
          </a:prstGeom>
        </p:spPr>
        <p:txBody>
          <a:bodyPr wrap="square">
            <a:spAutoFit/>
          </a:bodyPr>
          <a:lstStyle/>
          <a:p>
            <a:r>
              <a:rPr lang="en-US" sz="2400" b="1" dirty="0">
                <a:solidFill>
                  <a:srgbClr val="0070C0"/>
                </a:solidFill>
                <a:latin typeface="Times New Roman" panose="02020603050405020304" pitchFamily="18" charset="0"/>
                <a:ea typeface="+mj-ea"/>
                <a:cs typeface="Times New Roman" panose="02020603050405020304" pitchFamily="18" charset="0"/>
              </a:rPr>
              <a:t>Direct Mapping </a:t>
            </a:r>
            <a:r>
              <a:rPr lang="en-US" sz="2400" b="1" dirty="0" smtClean="0">
                <a:solidFill>
                  <a:srgbClr val="0070C0"/>
                </a:solidFill>
                <a:latin typeface="Times New Roman" panose="02020603050405020304" pitchFamily="18" charset="0"/>
                <a:ea typeface="+mj-ea"/>
                <a:cs typeface="Times New Roman" panose="02020603050405020304" pitchFamily="18" charset="0"/>
              </a:rPr>
              <a:t>Cache</a:t>
            </a:r>
          </a:p>
          <a:p>
            <a:pPr algn="just"/>
            <a:r>
              <a:rPr lang="en-US" sz="2400" b="1" dirty="0">
                <a:solidFill>
                  <a:srgbClr val="002060"/>
                </a:solidFill>
                <a:latin typeface="Times New Roman" panose="02020603050405020304" pitchFamily="18" charset="0"/>
                <a:ea typeface="+mj-ea"/>
                <a:cs typeface="Times New Roman" panose="02020603050405020304" pitchFamily="18" charset="0"/>
              </a:rPr>
              <a:t>The block field (r bits) is used to implement the (modulo-m) placement, where m=2</a:t>
            </a:r>
            <a:r>
              <a:rPr lang="en-US" sz="2400" b="1" baseline="30000" dirty="0">
                <a:solidFill>
                  <a:srgbClr val="002060"/>
                </a:solidFill>
                <a:latin typeface="Times New Roman" panose="02020603050405020304" pitchFamily="18" charset="0"/>
                <a:ea typeface="+mj-ea"/>
                <a:cs typeface="Times New Roman" panose="02020603050405020304" pitchFamily="18" charset="0"/>
              </a:rPr>
              <a:t>r</a:t>
            </a:r>
            <a:r>
              <a:rPr lang="en-US" sz="2400" b="1" dirty="0">
                <a:solidFill>
                  <a:srgbClr val="002060"/>
                </a:solidFill>
                <a:latin typeface="Times New Roman" panose="02020603050405020304" pitchFamily="18" charset="0"/>
                <a:ea typeface="+mj-ea"/>
                <a:cs typeface="Times New Roman" panose="02020603050405020304" pitchFamily="18" charset="0"/>
              </a:rPr>
              <a:t> </a:t>
            </a:r>
          </a:p>
          <a:p>
            <a:pPr algn="just"/>
            <a:r>
              <a:rPr lang="en-US" sz="2400" b="1" dirty="0">
                <a:solidFill>
                  <a:srgbClr val="002060"/>
                </a:solidFill>
                <a:latin typeface="Times New Roman" panose="02020603050405020304" pitchFamily="18" charset="0"/>
                <a:ea typeface="+mj-ea"/>
                <a:cs typeface="Times New Roman" panose="02020603050405020304" pitchFamily="18" charset="0"/>
              </a:rPr>
              <a:t>Once the block Bi is uniquely identified by this field, the tag associated with the addressed block is compared with the tag in the memory address.</a:t>
            </a:r>
          </a:p>
          <a:p>
            <a:pPr algn="just"/>
            <a:r>
              <a:rPr lang="en-IN" sz="2400" b="1" dirty="0">
                <a:solidFill>
                  <a:srgbClr val="C00000"/>
                </a:solidFill>
                <a:latin typeface="Times New Roman" panose="02020603050405020304" pitchFamily="18" charset="0"/>
                <a:ea typeface="+mj-ea"/>
                <a:cs typeface="Times New Roman" panose="02020603050405020304" pitchFamily="18" charset="0"/>
              </a:rPr>
              <a:t>Advantages </a:t>
            </a:r>
          </a:p>
          <a:p>
            <a:r>
              <a:rPr lang="en-IN" sz="2400" dirty="0" smtClean="0"/>
              <a:t>– </a:t>
            </a:r>
            <a:r>
              <a:rPr lang="en-IN" sz="2400" b="1" dirty="0">
                <a:solidFill>
                  <a:srgbClr val="002060"/>
                </a:solidFill>
                <a:latin typeface="Times New Roman" panose="02020603050405020304" pitchFamily="18" charset="0"/>
                <a:ea typeface="+mj-ea"/>
                <a:cs typeface="Times New Roman" panose="02020603050405020304" pitchFamily="18" charset="0"/>
              </a:rPr>
              <a:t>Simple hardware </a:t>
            </a:r>
          </a:p>
          <a:p>
            <a:r>
              <a:rPr lang="en-IN" sz="2400" b="1" dirty="0">
                <a:solidFill>
                  <a:srgbClr val="002060"/>
                </a:solidFill>
                <a:latin typeface="Times New Roman" panose="02020603050405020304" pitchFamily="18" charset="0"/>
                <a:ea typeface="+mj-ea"/>
                <a:cs typeface="Times New Roman" panose="02020603050405020304" pitchFamily="18" charset="0"/>
              </a:rPr>
              <a:t>– No associative search </a:t>
            </a:r>
          </a:p>
          <a:p>
            <a:r>
              <a:rPr lang="en-IN" sz="2400" b="1" dirty="0">
                <a:solidFill>
                  <a:srgbClr val="002060"/>
                </a:solidFill>
                <a:latin typeface="Times New Roman" panose="02020603050405020304" pitchFamily="18" charset="0"/>
                <a:ea typeface="+mj-ea"/>
                <a:cs typeface="Times New Roman" panose="02020603050405020304" pitchFamily="18" charset="0"/>
              </a:rPr>
              <a:t>– No page replacement policy </a:t>
            </a:r>
          </a:p>
          <a:p>
            <a:r>
              <a:rPr lang="en-IN" sz="2400" b="1" dirty="0">
                <a:solidFill>
                  <a:srgbClr val="002060"/>
                </a:solidFill>
                <a:latin typeface="Times New Roman" panose="02020603050405020304" pitchFamily="18" charset="0"/>
                <a:ea typeface="+mj-ea"/>
                <a:cs typeface="Times New Roman" panose="02020603050405020304" pitchFamily="18" charset="0"/>
              </a:rPr>
              <a:t>– Lower cost </a:t>
            </a:r>
          </a:p>
          <a:p>
            <a:r>
              <a:rPr lang="en-IN" sz="2400" b="1" dirty="0">
                <a:solidFill>
                  <a:srgbClr val="002060"/>
                </a:solidFill>
                <a:latin typeface="Times New Roman" panose="02020603050405020304" pitchFamily="18" charset="0"/>
                <a:ea typeface="+mj-ea"/>
                <a:cs typeface="Times New Roman" panose="02020603050405020304" pitchFamily="18" charset="0"/>
              </a:rPr>
              <a:t>– Higher speed </a:t>
            </a:r>
            <a:endParaRPr lang="en-IN" sz="2400" b="1" dirty="0" smtClean="0">
              <a:solidFill>
                <a:srgbClr val="002060"/>
              </a:solidFill>
              <a:latin typeface="Times New Roman" panose="02020603050405020304" pitchFamily="18" charset="0"/>
              <a:ea typeface="+mj-ea"/>
              <a:cs typeface="Times New Roman" panose="02020603050405020304" pitchFamily="18" charset="0"/>
            </a:endParaRPr>
          </a:p>
          <a:p>
            <a:r>
              <a:rPr lang="en-IN" sz="2400" b="1" dirty="0">
                <a:solidFill>
                  <a:srgbClr val="C00000"/>
                </a:solidFill>
                <a:latin typeface="Times New Roman" panose="02020603050405020304" pitchFamily="18" charset="0"/>
                <a:ea typeface="+mj-ea"/>
                <a:cs typeface="Times New Roman" panose="02020603050405020304" pitchFamily="18" charset="0"/>
              </a:rPr>
              <a:t>Disadvantages</a:t>
            </a:r>
          </a:p>
          <a:p>
            <a:r>
              <a:rPr lang="en-IN" sz="2400" dirty="0" smtClean="0"/>
              <a:t>– </a:t>
            </a:r>
            <a:r>
              <a:rPr lang="en-IN" sz="2400" b="1" dirty="0">
                <a:solidFill>
                  <a:srgbClr val="002060"/>
                </a:solidFill>
                <a:latin typeface="Times New Roman" panose="02020603050405020304" pitchFamily="18" charset="0"/>
                <a:ea typeface="+mj-ea"/>
                <a:cs typeface="Times New Roman" panose="02020603050405020304" pitchFamily="18" charset="0"/>
              </a:rPr>
              <a:t>Rigid mapping </a:t>
            </a:r>
          </a:p>
          <a:p>
            <a:r>
              <a:rPr lang="en-IN" sz="2400" b="1" dirty="0">
                <a:solidFill>
                  <a:srgbClr val="002060"/>
                </a:solidFill>
                <a:latin typeface="Times New Roman" panose="02020603050405020304" pitchFamily="18" charset="0"/>
                <a:ea typeface="+mj-ea"/>
                <a:cs typeface="Times New Roman" panose="02020603050405020304" pitchFamily="18" charset="0"/>
              </a:rPr>
              <a:t>– Poorer hit ratio </a:t>
            </a:r>
          </a:p>
          <a:p>
            <a:r>
              <a:rPr lang="en-US" sz="2400" b="1" dirty="0">
                <a:solidFill>
                  <a:srgbClr val="002060"/>
                </a:solidFill>
                <a:latin typeface="Times New Roman" panose="02020603050405020304" pitchFamily="18" charset="0"/>
                <a:ea typeface="+mj-ea"/>
                <a:cs typeface="Times New Roman" panose="02020603050405020304" pitchFamily="18" charset="0"/>
              </a:rPr>
              <a:t>– Prohibits parallel virtual address translation </a:t>
            </a:r>
          </a:p>
          <a:p>
            <a:r>
              <a:rPr lang="en-US" sz="2400" b="1" dirty="0">
                <a:solidFill>
                  <a:srgbClr val="002060"/>
                </a:solidFill>
                <a:latin typeface="Times New Roman" panose="02020603050405020304" pitchFamily="18" charset="0"/>
                <a:ea typeface="+mj-ea"/>
                <a:cs typeface="Times New Roman" panose="02020603050405020304" pitchFamily="18" charset="0"/>
              </a:rPr>
              <a:t>– Use larger cache size with more block frames to avoid contention </a:t>
            </a:r>
          </a:p>
          <a:p>
            <a:endParaRPr lang="en-IN" sz="2400" dirty="0"/>
          </a:p>
        </p:txBody>
      </p:sp>
    </p:spTree>
    <p:extLst>
      <p:ext uri="{BB962C8B-B14F-4D97-AF65-F5344CB8AC3E}">
        <p14:creationId xmlns:p14="http://schemas.microsoft.com/office/powerpoint/2010/main" val="3829513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31</a:t>
            </a:fld>
            <a:endParaRPr lang="en-IN"/>
          </a:p>
        </p:txBody>
      </p:sp>
      <p:sp>
        <p:nvSpPr>
          <p:cNvPr id="9" name="Rectangle 8"/>
          <p:cNvSpPr/>
          <p:nvPr/>
        </p:nvSpPr>
        <p:spPr>
          <a:xfrm>
            <a:off x="92919" y="816382"/>
            <a:ext cx="11986305" cy="7109639"/>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Fully </a:t>
            </a:r>
            <a:r>
              <a:rPr lang="en-IN" sz="2400" b="1" dirty="0">
                <a:solidFill>
                  <a:srgbClr val="0070C0"/>
                </a:solidFill>
                <a:latin typeface="Times New Roman" panose="02020603050405020304" pitchFamily="18" charset="0"/>
                <a:cs typeface="Times New Roman" panose="02020603050405020304" pitchFamily="18" charset="0"/>
              </a:rPr>
              <a:t>Associative Cache</a:t>
            </a:r>
            <a:endParaRPr lang="en-IN" sz="2400" dirty="0">
              <a:solidFill>
                <a:srgbClr val="0070C0"/>
              </a:solidFill>
              <a:latin typeface="Times New Roman" panose="02020603050405020304" pitchFamily="18" charset="0"/>
              <a:cs typeface="Times New Roman" panose="02020603050405020304" pitchFamily="18" charset="0"/>
            </a:endParaRPr>
          </a:p>
          <a:p>
            <a:r>
              <a:rPr lang="en-US" sz="2400" b="1" dirty="0">
                <a:solidFill>
                  <a:srgbClr val="002060"/>
                </a:solidFill>
                <a:latin typeface="Times New Roman" panose="02020603050405020304" pitchFamily="18" charset="0"/>
                <a:ea typeface="+mj-ea"/>
                <a:cs typeface="Times New Roman" panose="02020603050405020304" pitchFamily="18" charset="0"/>
              </a:rPr>
              <a:t>Each block in main memory can be placed in any of the available block frames as shown in Fig. 5.10a. </a:t>
            </a:r>
          </a:p>
          <a:p>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C00000"/>
                </a:solidFill>
                <a:latin typeface="Times New Roman" panose="02020603050405020304" pitchFamily="18" charset="0"/>
                <a:ea typeface="+mj-ea"/>
                <a:cs typeface="Times New Roman" panose="02020603050405020304" pitchFamily="18" charset="0"/>
              </a:rPr>
              <a:t>Because of this flexibility, an </a:t>
            </a:r>
            <a:r>
              <a:rPr lang="en-US" sz="2400" b="1" dirty="0">
                <a:solidFill>
                  <a:srgbClr val="0070C0"/>
                </a:solidFill>
                <a:latin typeface="Times New Roman" panose="02020603050405020304" pitchFamily="18" charset="0"/>
                <a:ea typeface="+mj-ea"/>
                <a:cs typeface="Times New Roman" panose="02020603050405020304" pitchFamily="18" charset="0"/>
              </a:rPr>
              <a:t>s-bit</a:t>
            </a:r>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C00000"/>
                </a:solidFill>
                <a:latin typeface="Times New Roman" panose="02020603050405020304" pitchFamily="18" charset="0"/>
                <a:ea typeface="+mj-ea"/>
                <a:cs typeface="Times New Roman" panose="02020603050405020304" pitchFamily="18" charset="0"/>
              </a:rPr>
              <a:t>tag needed in each cache block. </a:t>
            </a:r>
          </a:p>
          <a:p>
            <a:r>
              <a:rPr lang="en-US" sz="2400" b="1" dirty="0">
                <a:solidFill>
                  <a:srgbClr val="002060"/>
                </a:solidFill>
                <a:latin typeface="Times New Roman" panose="02020603050405020304" pitchFamily="18" charset="0"/>
                <a:ea typeface="+mj-ea"/>
                <a:cs typeface="Times New Roman" panose="02020603050405020304" pitchFamily="18" charset="0"/>
              </a:rPr>
              <a:t>• As s &gt; r, this represents a significant increase in tag length. </a:t>
            </a:r>
          </a:p>
          <a:p>
            <a:r>
              <a:rPr lang="en-US" sz="2400" b="1" dirty="0">
                <a:solidFill>
                  <a:srgbClr val="002060"/>
                </a:solidFill>
                <a:latin typeface="Times New Roman" panose="02020603050405020304" pitchFamily="18" charset="0"/>
                <a:ea typeface="+mj-ea"/>
                <a:cs typeface="Times New Roman" panose="02020603050405020304" pitchFamily="18" charset="0"/>
              </a:rPr>
              <a:t>• The name fully associative cache is derived from the fact that an m-way associative search requires tag to be compared with all block tags in the cache. This scheme offers the greatest flexibility in implementing block replacement policies for a higher hit ratio. </a:t>
            </a:r>
          </a:p>
          <a:p>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C00000"/>
                </a:solidFill>
                <a:latin typeface="Times New Roman" panose="02020603050405020304" pitchFamily="18" charset="0"/>
                <a:ea typeface="+mj-ea"/>
                <a:cs typeface="Times New Roman" panose="02020603050405020304" pitchFamily="18" charset="0"/>
              </a:rPr>
              <a:t>An m-way comparison of all tags is very time consuming if the tags are compared sequentially using RAMs. Thus an associative memory is needed to achieve a parallel comparison with all tags simultaneously. </a:t>
            </a:r>
          </a:p>
          <a:p>
            <a:r>
              <a:rPr lang="en-US" sz="2400" b="1" dirty="0">
                <a:solidFill>
                  <a:srgbClr val="002060"/>
                </a:solidFill>
                <a:latin typeface="Times New Roman" panose="02020603050405020304" pitchFamily="18" charset="0"/>
                <a:ea typeface="+mj-ea"/>
                <a:cs typeface="Times New Roman" panose="02020603050405020304" pitchFamily="18" charset="0"/>
              </a:rPr>
              <a:t>• This demands higher implementation cost for the cache. Therefore, a Fully Associative Cache has been implemented only in moderate size. </a:t>
            </a:r>
          </a:p>
          <a:p>
            <a:r>
              <a:rPr lang="en-US" sz="2400" b="1" dirty="0">
                <a:solidFill>
                  <a:srgbClr val="002060"/>
                </a:solidFill>
                <a:latin typeface="Times New Roman" panose="02020603050405020304" pitchFamily="18" charset="0"/>
                <a:ea typeface="+mj-ea"/>
                <a:cs typeface="Times New Roman" panose="02020603050405020304" pitchFamily="18" charset="0"/>
              </a:rPr>
              <a:t>Fig. 5.10b shows a four-way mapping example using a fully associative search. The tag is 4- bits long because 16 possible cache blocks can be destined for the same block frame. </a:t>
            </a:r>
          </a:p>
          <a:p>
            <a:endParaRPr lang="en-IN" sz="2400" dirty="0"/>
          </a:p>
          <a:p>
            <a:endParaRPr lang="en-IN" sz="2400" dirty="0"/>
          </a:p>
          <a:p>
            <a:endParaRPr lang="en-US" sz="2400" dirty="0"/>
          </a:p>
          <a:p>
            <a:endParaRPr lang="en-IN" sz="2400" dirty="0"/>
          </a:p>
        </p:txBody>
      </p:sp>
    </p:spTree>
    <p:extLst>
      <p:ext uri="{BB962C8B-B14F-4D97-AF65-F5344CB8AC3E}">
        <p14:creationId xmlns:p14="http://schemas.microsoft.com/office/powerpoint/2010/main" val="992648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32</a:t>
            </a:fld>
            <a:endParaRPr lang="en-IN"/>
          </a:p>
        </p:txBody>
      </p:sp>
      <p:sp>
        <p:nvSpPr>
          <p:cNvPr id="9" name="Rectangle 8"/>
          <p:cNvSpPr/>
          <p:nvPr/>
        </p:nvSpPr>
        <p:spPr>
          <a:xfrm>
            <a:off x="92919" y="816382"/>
            <a:ext cx="11986305" cy="1938992"/>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Fully </a:t>
            </a:r>
            <a:r>
              <a:rPr lang="en-IN" sz="2400" b="1" dirty="0">
                <a:solidFill>
                  <a:srgbClr val="0070C0"/>
                </a:solidFill>
                <a:latin typeface="Times New Roman" panose="02020603050405020304" pitchFamily="18" charset="0"/>
                <a:cs typeface="Times New Roman" panose="02020603050405020304" pitchFamily="18" charset="0"/>
              </a:rPr>
              <a:t>Associative Cache</a:t>
            </a:r>
            <a:endParaRPr lang="en-IN" sz="2400" dirty="0">
              <a:solidFill>
                <a:srgbClr val="0070C0"/>
              </a:solidFill>
              <a:latin typeface="Times New Roman" panose="02020603050405020304" pitchFamily="18" charset="0"/>
              <a:cs typeface="Times New Roman" panose="02020603050405020304" pitchFamily="18" charset="0"/>
            </a:endParaRPr>
          </a:p>
          <a:p>
            <a:endParaRPr lang="en-IN" sz="2400" dirty="0"/>
          </a:p>
          <a:p>
            <a:endParaRPr lang="en-IN" sz="2400" dirty="0"/>
          </a:p>
          <a:p>
            <a:endParaRPr lang="en-US" sz="2400" dirty="0"/>
          </a:p>
          <a:p>
            <a:endParaRPr lang="en-IN"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961445892"/>
              </p:ext>
            </p:extLst>
          </p:nvPr>
        </p:nvGraphicFramePr>
        <p:xfrm>
          <a:off x="2501964" y="1197864"/>
          <a:ext cx="8281157" cy="5242567"/>
        </p:xfrm>
        <a:graphic>
          <a:graphicData uri="http://schemas.openxmlformats.org/presentationml/2006/ole">
            <mc:AlternateContent xmlns:mc="http://schemas.openxmlformats.org/markup-compatibility/2006">
              <mc:Choice xmlns:v="urn:schemas-microsoft-com:vml" Requires="v">
                <p:oleObj spid="_x0000_s5212" name="Bitmap Image" r:id="rId6" imgW="3147120" imgH="1912680" progId="Paint.Picture">
                  <p:embed/>
                </p:oleObj>
              </mc:Choice>
              <mc:Fallback>
                <p:oleObj name="Bitmap Image" r:id="rId6" imgW="3147120" imgH="1912680" progId="Paint.Picture">
                  <p:embed/>
                  <p:pic>
                    <p:nvPicPr>
                      <p:cNvPr id="0" name=""/>
                      <p:cNvPicPr/>
                      <p:nvPr/>
                    </p:nvPicPr>
                    <p:blipFill>
                      <a:blip r:embed="rId7"/>
                      <a:stretch>
                        <a:fillRect/>
                      </a:stretch>
                    </p:blipFill>
                    <p:spPr>
                      <a:xfrm>
                        <a:off x="2501964" y="1197864"/>
                        <a:ext cx="8281157" cy="5242567"/>
                      </a:xfrm>
                      <a:prstGeom prst="rect">
                        <a:avLst/>
                      </a:prstGeom>
                    </p:spPr>
                  </p:pic>
                </p:oleObj>
              </mc:Fallback>
            </mc:AlternateContent>
          </a:graphicData>
        </a:graphic>
      </p:graphicFrame>
    </p:spTree>
    <p:extLst>
      <p:ext uri="{BB962C8B-B14F-4D97-AF65-F5344CB8AC3E}">
        <p14:creationId xmlns:p14="http://schemas.microsoft.com/office/powerpoint/2010/main" val="223930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33</a:t>
            </a:fld>
            <a:endParaRPr lang="en-IN"/>
          </a:p>
        </p:txBody>
      </p:sp>
      <p:sp>
        <p:nvSpPr>
          <p:cNvPr id="9" name="Rectangle 8"/>
          <p:cNvSpPr/>
          <p:nvPr/>
        </p:nvSpPr>
        <p:spPr>
          <a:xfrm>
            <a:off x="92919" y="816382"/>
            <a:ext cx="11986305" cy="1938992"/>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Fully </a:t>
            </a:r>
            <a:r>
              <a:rPr lang="en-IN" sz="2400" b="1" dirty="0">
                <a:solidFill>
                  <a:srgbClr val="0070C0"/>
                </a:solidFill>
                <a:latin typeface="Times New Roman" panose="02020603050405020304" pitchFamily="18" charset="0"/>
                <a:cs typeface="Times New Roman" panose="02020603050405020304" pitchFamily="18" charset="0"/>
              </a:rPr>
              <a:t>Associative Cache</a:t>
            </a:r>
            <a:endParaRPr lang="en-IN" sz="2400" dirty="0">
              <a:solidFill>
                <a:srgbClr val="0070C0"/>
              </a:solidFill>
              <a:latin typeface="Times New Roman" panose="02020603050405020304" pitchFamily="18" charset="0"/>
              <a:cs typeface="Times New Roman" panose="02020603050405020304" pitchFamily="18" charset="0"/>
            </a:endParaRPr>
          </a:p>
          <a:p>
            <a:endParaRPr lang="en-IN" sz="2400" dirty="0"/>
          </a:p>
          <a:p>
            <a:endParaRPr lang="en-IN" sz="2400" dirty="0"/>
          </a:p>
          <a:p>
            <a:endParaRPr lang="en-US" sz="2400" dirty="0"/>
          </a:p>
          <a:p>
            <a:endParaRPr lang="en-IN"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503613522"/>
              </p:ext>
            </p:extLst>
          </p:nvPr>
        </p:nvGraphicFramePr>
        <p:xfrm>
          <a:off x="3748790" y="816381"/>
          <a:ext cx="6130279" cy="5624049"/>
        </p:xfrm>
        <a:graphic>
          <a:graphicData uri="http://schemas.openxmlformats.org/presentationml/2006/ole">
            <mc:AlternateContent xmlns:mc="http://schemas.openxmlformats.org/markup-compatibility/2006">
              <mc:Choice xmlns:v="urn:schemas-microsoft-com:vml" Requires="v">
                <p:oleObj spid="_x0000_s6236" name="Bitmap Image" r:id="rId6" imgW="3017520" imgH="2629080" progId="Paint.Picture">
                  <p:embed/>
                </p:oleObj>
              </mc:Choice>
              <mc:Fallback>
                <p:oleObj name="Bitmap Image" r:id="rId6" imgW="3017520" imgH="2629080" progId="Paint.Picture">
                  <p:embed/>
                  <p:pic>
                    <p:nvPicPr>
                      <p:cNvPr id="0" name=""/>
                      <p:cNvPicPr/>
                      <p:nvPr/>
                    </p:nvPicPr>
                    <p:blipFill>
                      <a:blip r:embed="rId7"/>
                      <a:stretch>
                        <a:fillRect/>
                      </a:stretch>
                    </p:blipFill>
                    <p:spPr>
                      <a:xfrm>
                        <a:off x="3748790" y="816381"/>
                        <a:ext cx="6130279" cy="5624049"/>
                      </a:xfrm>
                      <a:prstGeom prst="rect">
                        <a:avLst/>
                      </a:prstGeom>
                    </p:spPr>
                  </p:pic>
                </p:oleObj>
              </mc:Fallback>
            </mc:AlternateContent>
          </a:graphicData>
        </a:graphic>
      </p:graphicFrame>
    </p:spTree>
    <p:extLst>
      <p:ext uri="{BB962C8B-B14F-4D97-AF65-F5344CB8AC3E}">
        <p14:creationId xmlns:p14="http://schemas.microsoft.com/office/powerpoint/2010/main" val="1117084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34</a:t>
            </a:fld>
            <a:endParaRPr lang="en-IN"/>
          </a:p>
        </p:txBody>
      </p:sp>
      <p:sp>
        <p:nvSpPr>
          <p:cNvPr id="9" name="Rectangle 8"/>
          <p:cNvSpPr/>
          <p:nvPr/>
        </p:nvSpPr>
        <p:spPr>
          <a:xfrm>
            <a:off x="92919" y="816382"/>
            <a:ext cx="11986305" cy="7109639"/>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Fully </a:t>
            </a:r>
            <a:r>
              <a:rPr lang="en-IN" sz="2400" b="1" dirty="0">
                <a:solidFill>
                  <a:srgbClr val="0070C0"/>
                </a:solidFill>
                <a:latin typeface="Times New Roman" panose="02020603050405020304" pitchFamily="18" charset="0"/>
                <a:cs typeface="Times New Roman" panose="02020603050405020304" pitchFamily="18" charset="0"/>
              </a:rPr>
              <a:t>Associative </a:t>
            </a:r>
            <a:r>
              <a:rPr lang="en-IN" sz="2400" b="1" dirty="0" smtClean="0">
                <a:solidFill>
                  <a:srgbClr val="0070C0"/>
                </a:solidFill>
                <a:latin typeface="Times New Roman" panose="02020603050405020304" pitchFamily="18" charset="0"/>
                <a:cs typeface="Times New Roman" panose="02020603050405020304" pitchFamily="18" charset="0"/>
              </a:rPr>
              <a:t>Cache</a:t>
            </a:r>
          </a:p>
          <a:p>
            <a:r>
              <a:rPr lang="en-IN" sz="2400" b="1" dirty="0">
                <a:solidFill>
                  <a:srgbClr val="C00000"/>
                </a:solidFill>
                <a:latin typeface="Times New Roman" panose="02020603050405020304" pitchFamily="18" charset="0"/>
                <a:ea typeface="+mj-ea"/>
                <a:cs typeface="Times New Roman" panose="02020603050405020304" pitchFamily="18" charset="0"/>
              </a:rPr>
              <a:t>Advantages: </a:t>
            </a:r>
          </a:p>
          <a:p>
            <a:r>
              <a:rPr lang="en-US" sz="2400" b="1" dirty="0" smtClean="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Offers most flexibility in mapping cache blocks </a:t>
            </a:r>
          </a:p>
          <a:p>
            <a:r>
              <a:rPr lang="en-IN" sz="2400" b="1" dirty="0">
                <a:solidFill>
                  <a:srgbClr val="002060"/>
                </a:solidFill>
                <a:latin typeface="Times New Roman" panose="02020603050405020304" pitchFamily="18" charset="0"/>
                <a:ea typeface="+mj-ea"/>
                <a:cs typeface="Times New Roman" panose="02020603050405020304" pitchFamily="18" charset="0"/>
              </a:rPr>
              <a:t>– Higher hit ratio </a:t>
            </a:r>
          </a:p>
          <a:p>
            <a:r>
              <a:rPr lang="en-US" sz="2400" b="1" dirty="0">
                <a:solidFill>
                  <a:srgbClr val="002060"/>
                </a:solidFill>
                <a:latin typeface="Times New Roman" panose="02020603050405020304" pitchFamily="18" charset="0"/>
                <a:ea typeface="+mj-ea"/>
                <a:cs typeface="Times New Roman" panose="02020603050405020304" pitchFamily="18" charset="0"/>
              </a:rPr>
              <a:t>– Allows better block replacement policy with reduced block contention </a:t>
            </a:r>
          </a:p>
          <a:p>
            <a:r>
              <a:rPr lang="en-IN" sz="2400" b="1" dirty="0">
                <a:solidFill>
                  <a:srgbClr val="002060"/>
                </a:solidFill>
                <a:latin typeface="Times New Roman" panose="02020603050405020304" pitchFamily="18" charset="0"/>
                <a:ea typeface="+mj-ea"/>
                <a:cs typeface="Times New Roman" panose="02020603050405020304" pitchFamily="18" charset="0"/>
              </a:rPr>
              <a:t>– Higher hardware cost </a:t>
            </a:r>
          </a:p>
          <a:p>
            <a:r>
              <a:rPr lang="en-IN" sz="2400" b="1" dirty="0">
                <a:solidFill>
                  <a:srgbClr val="002060"/>
                </a:solidFill>
                <a:latin typeface="Times New Roman" panose="02020603050405020304" pitchFamily="18" charset="0"/>
                <a:ea typeface="+mj-ea"/>
                <a:cs typeface="Times New Roman" panose="02020603050405020304" pitchFamily="18" charset="0"/>
              </a:rPr>
              <a:t>– Only moderate size cache </a:t>
            </a:r>
          </a:p>
          <a:p>
            <a:r>
              <a:rPr lang="en-IN" sz="2400" b="1" dirty="0">
                <a:solidFill>
                  <a:srgbClr val="002060"/>
                </a:solidFill>
                <a:latin typeface="Times New Roman" panose="02020603050405020304" pitchFamily="18" charset="0"/>
                <a:ea typeface="+mj-ea"/>
                <a:cs typeface="Times New Roman" panose="02020603050405020304" pitchFamily="18" charset="0"/>
              </a:rPr>
              <a:t>– Expensive search process </a:t>
            </a:r>
          </a:p>
          <a:p>
            <a:r>
              <a:rPr lang="en-IN" sz="2400" dirty="0" smtClean="0"/>
              <a:t> </a:t>
            </a:r>
            <a:r>
              <a:rPr lang="en-IN" sz="2400" b="1" dirty="0">
                <a:solidFill>
                  <a:srgbClr val="C00000"/>
                </a:solidFill>
                <a:latin typeface="Times New Roman" panose="02020603050405020304" pitchFamily="18" charset="0"/>
                <a:ea typeface="+mj-ea"/>
                <a:cs typeface="Times New Roman" panose="02020603050405020304" pitchFamily="18" charset="0"/>
              </a:rPr>
              <a:t>Disadvantages: </a:t>
            </a:r>
          </a:p>
          <a:p>
            <a:r>
              <a:rPr lang="en-IN" sz="2400" b="1" dirty="0">
                <a:solidFill>
                  <a:srgbClr val="002060"/>
                </a:solidFill>
                <a:latin typeface="Times New Roman" panose="02020603050405020304" pitchFamily="18" charset="0"/>
                <a:ea typeface="+mj-ea"/>
                <a:cs typeface="Times New Roman" panose="02020603050405020304" pitchFamily="18" charset="0"/>
              </a:rPr>
              <a:t>– Higher hardware cost </a:t>
            </a:r>
          </a:p>
          <a:p>
            <a:r>
              <a:rPr lang="en-IN" sz="2400" b="1" dirty="0">
                <a:solidFill>
                  <a:srgbClr val="002060"/>
                </a:solidFill>
                <a:latin typeface="Times New Roman" panose="02020603050405020304" pitchFamily="18" charset="0"/>
                <a:ea typeface="+mj-ea"/>
                <a:cs typeface="Times New Roman" panose="02020603050405020304" pitchFamily="18" charset="0"/>
              </a:rPr>
              <a:t>– Only moderate size cache </a:t>
            </a:r>
          </a:p>
          <a:p>
            <a:r>
              <a:rPr lang="en-IN" sz="2400" b="1" dirty="0">
                <a:solidFill>
                  <a:srgbClr val="002060"/>
                </a:solidFill>
                <a:latin typeface="Times New Roman" panose="02020603050405020304" pitchFamily="18" charset="0"/>
                <a:ea typeface="+mj-ea"/>
                <a:cs typeface="Times New Roman" panose="02020603050405020304" pitchFamily="18" charset="0"/>
              </a:rPr>
              <a:t>– Expensive search process </a:t>
            </a:r>
          </a:p>
          <a:p>
            <a:endParaRPr lang="en-IN" sz="2400" dirty="0"/>
          </a:p>
          <a:p>
            <a:endParaRPr lang="en-IN" sz="2400" dirty="0"/>
          </a:p>
          <a:p>
            <a:endParaRPr lang="en-IN" sz="2400" dirty="0"/>
          </a:p>
          <a:p>
            <a:endParaRPr lang="en-IN" sz="2400" dirty="0"/>
          </a:p>
          <a:p>
            <a:endParaRPr lang="en-IN" sz="2400" dirty="0"/>
          </a:p>
          <a:p>
            <a:endParaRPr lang="en-US" sz="2400" dirty="0"/>
          </a:p>
          <a:p>
            <a:endParaRPr lang="en-IN" sz="2400" dirty="0"/>
          </a:p>
        </p:txBody>
      </p:sp>
    </p:spTree>
    <p:extLst>
      <p:ext uri="{BB962C8B-B14F-4D97-AF65-F5344CB8AC3E}">
        <p14:creationId xmlns:p14="http://schemas.microsoft.com/office/powerpoint/2010/main" val="1240200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35</a:t>
            </a:fld>
            <a:endParaRPr lang="en-IN"/>
          </a:p>
        </p:txBody>
      </p:sp>
      <p:sp>
        <p:nvSpPr>
          <p:cNvPr id="9" name="Rectangle 8"/>
          <p:cNvSpPr/>
          <p:nvPr/>
        </p:nvSpPr>
        <p:spPr>
          <a:xfrm>
            <a:off x="92919" y="816382"/>
            <a:ext cx="11986305" cy="4893647"/>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Set </a:t>
            </a:r>
            <a:r>
              <a:rPr lang="en-IN" sz="2400" b="1" dirty="0">
                <a:solidFill>
                  <a:srgbClr val="0070C0"/>
                </a:solidFill>
                <a:latin typeface="Times New Roman" panose="02020603050405020304" pitchFamily="18" charset="0"/>
                <a:cs typeface="Times New Roman" panose="02020603050405020304" pitchFamily="18" charset="0"/>
              </a:rPr>
              <a:t>Associative Caches </a:t>
            </a:r>
          </a:p>
          <a:p>
            <a:pPr algn="just"/>
            <a:r>
              <a:rPr lang="en-US" sz="2400" dirty="0" smtClean="0"/>
              <a:t>• </a:t>
            </a:r>
            <a:r>
              <a:rPr lang="en-US" sz="2400" b="1" dirty="0">
                <a:solidFill>
                  <a:srgbClr val="002060"/>
                </a:solidFill>
                <a:latin typeface="Times New Roman" panose="02020603050405020304" pitchFamily="18" charset="0"/>
                <a:ea typeface="+mj-ea"/>
                <a:cs typeface="Times New Roman" panose="02020603050405020304" pitchFamily="18" charset="0"/>
              </a:rPr>
              <a:t>In a k-way associative cache, the m cache block frames are divided into v=m/k sets, with k </a:t>
            </a:r>
            <a:r>
              <a:rPr lang="en-IN" sz="2400" b="1" dirty="0">
                <a:solidFill>
                  <a:srgbClr val="002060"/>
                </a:solidFill>
                <a:latin typeface="Times New Roman" panose="02020603050405020304" pitchFamily="18" charset="0"/>
                <a:ea typeface="+mj-ea"/>
                <a:cs typeface="Times New Roman" panose="02020603050405020304" pitchFamily="18" charset="0"/>
              </a:rPr>
              <a:t>blocks per set</a:t>
            </a:r>
          </a:p>
          <a:p>
            <a:pPr marL="342900" indent="-342900" algn="just">
              <a:buFont typeface="Arial" panose="020B0604020202020204" pitchFamily="34" charset="0"/>
              <a:buChar char="•"/>
            </a:pPr>
            <a:r>
              <a:rPr lang="en-US" sz="2400" b="1" dirty="0">
                <a:solidFill>
                  <a:srgbClr val="C00000"/>
                </a:solidFill>
                <a:latin typeface="Times New Roman" panose="02020603050405020304" pitchFamily="18" charset="0"/>
                <a:ea typeface="+mj-ea"/>
                <a:cs typeface="Times New Roman" panose="02020603050405020304" pitchFamily="18" charset="0"/>
              </a:rPr>
              <a:t>Each set is identified by a d-bit set number, where 2</a:t>
            </a:r>
            <a:r>
              <a:rPr lang="en-US" sz="2400" b="1" baseline="30000" dirty="0">
                <a:solidFill>
                  <a:srgbClr val="C00000"/>
                </a:solidFill>
                <a:latin typeface="Times New Roman" panose="02020603050405020304" pitchFamily="18" charset="0"/>
                <a:ea typeface="+mj-ea"/>
                <a:cs typeface="Times New Roman" panose="02020603050405020304" pitchFamily="18" charset="0"/>
              </a:rPr>
              <a:t>d</a:t>
            </a:r>
            <a:r>
              <a:rPr lang="en-US" sz="2400" b="1" dirty="0">
                <a:solidFill>
                  <a:srgbClr val="C00000"/>
                </a:solidFill>
                <a:latin typeface="Times New Roman" panose="02020603050405020304" pitchFamily="18" charset="0"/>
                <a:ea typeface="+mj-ea"/>
                <a:cs typeface="Times New Roman" panose="02020603050405020304" pitchFamily="18" charset="0"/>
              </a:rPr>
              <a:t> = v. </a:t>
            </a:r>
          </a:p>
          <a:p>
            <a:pPr algn="just"/>
            <a:r>
              <a:rPr lang="en-US" sz="2400" b="1" dirty="0">
                <a:solidFill>
                  <a:srgbClr val="002060"/>
                </a:solidFill>
                <a:latin typeface="Times New Roman" panose="02020603050405020304" pitchFamily="18" charset="0"/>
                <a:ea typeface="+mj-ea"/>
                <a:cs typeface="Times New Roman" panose="02020603050405020304" pitchFamily="18" charset="0"/>
              </a:rPr>
              <a:t>• The cache block tags are now reduced to s-d bits. </a:t>
            </a:r>
          </a:p>
          <a:p>
            <a:pPr algn="just"/>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C00000"/>
                </a:solidFill>
                <a:latin typeface="Times New Roman" panose="02020603050405020304" pitchFamily="18" charset="0"/>
                <a:ea typeface="+mj-ea"/>
                <a:cs typeface="Times New Roman" panose="02020603050405020304" pitchFamily="18" charset="0"/>
              </a:rPr>
              <a:t>In practice, the set size k, or associativity, is chosen as 2, 4, 8, 16 or 64 depending on a tradeoff among block size w, cache size m and other performance/cost factors. </a:t>
            </a:r>
          </a:p>
          <a:p>
            <a:pPr algn="just"/>
            <a:endParaRPr lang="en-IN" sz="2400" dirty="0"/>
          </a:p>
          <a:p>
            <a:endParaRPr lang="en-IN" sz="2400" dirty="0"/>
          </a:p>
          <a:p>
            <a:endParaRPr lang="en-IN" sz="2400" dirty="0"/>
          </a:p>
          <a:p>
            <a:endParaRPr lang="en-IN" sz="2400" dirty="0"/>
          </a:p>
          <a:p>
            <a:endParaRPr lang="en-US" sz="2400" dirty="0"/>
          </a:p>
          <a:p>
            <a:endParaRPr lang="en-IN" sz="2400" dirty="0"/>
          </a:p>
        </p:txBody>
      </p:sp>
    </p:spTree>
    <p:extLst>
      <p:ext uri="{BB962C8B-B14F-4D97-AF65-F5344CB8AC3E}">
        <p14:creationId xmlns:p14="http://schemas.microsoft.com/office/powerpoint/2010/main" val="1926795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36</a:t>
            </a:fld>
            <a:endParaRPr lang="en-IN"/>
          </a:p>
        </p:txBody>
      </p:sp>
      <p:sp>
        <p:nvSpPr>
          <p:cNvPr id="9" name="Rectangle 8"/>
          <p:cNvSpPr/>
          <p:nvPr/>
        </p:nvSpPr>
        <p:spPr>
          <a:xfrm>
            <a:off x="92919" y="816382"/>
            <a:ext cx="11986305" cy="830997"/>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Set </a:t>
            </a:r>
            <a:r>
              <a:rPr lang="en-IN" sz="2400" b="1" dirty="0">
                <a:solidFill>
                  <a:srgbClr val="0070C0"/>
                </a:solidFill>
                <a:latin typeface="Times New Roman" panose="02020603050405020304" pitchFamily="18" charset="0"/>
                <a:cs typeface="Times New Roman" panose="02020603050405020304" pitchFamily="18" charset="0"/>
              </a:rPr>
              <a:t>Associative Caches </a:t>
            </a:r>
          </a:p>
          <a:p>
            <a:pPr algn="just"/>
            <a:endParaRPr lang="en-IN"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981659335"/>
              </p:ext>
            </p:extLst>
          </p:nvPr>
        </p:nvGraphicFramePr>
        <p:xfrm>
          <a:off x="-40495" y="1416949"/>
          <a:ext cx="11113381" cy="4939399"/>
        </p:xfrm>
        <a:graphic>
          <a:graphicData uri="http://schemas.openxmlformats.org/presentationml/2006/ole">
            <mc:AlternateContent xmlns:mc="http://schemas.openxmlformats.org/markup-compatibility/2006">
              <mc:Choice xmlns:v="urn:schemas-microsoft-com:vml" Requires="v">
                <p:oleObj spid="_x0000_s7259" name="Bitmap Image" r:id="rId6" imgW="6217920" imgH="2331720" progId="Paint.Picture">
                  <p:embed/>
                </p:oleObj>
              </mc:Choice>
              <mc:Fallback>
                <p:oleObj name="Bitmap Image" r:id="rId6" imgW="6217920" imgH="2331720" progId="Paint.Picture">
                  <p:embed/>
                  <p:pic>
                    <p:nvPicPr>
                      <p:cNvPr id="0" name=""/>
                      <p:cNvPicPr/>
                      <p:nvPr/>
                    </p:nvPicPr>
                    <p:blipFill>
                      <a:blip r:embed="rId7"/>
                      <a:stretch>
                        <a:fillRect/>
                      </a:stretch>
                    </p:blipFill>
                    <p:spPr>
                      <a:xfrm>
                        <a:off x="-40495" y="1416949"/>
                        <a:ext cx="11113381" cy="4939399"/>
                      </a:xfrm>
                      <a:prstGeom prst="rect">
                        <a:avLst/>
                      </a:prstGeom>
                    </p:spPr>
                  </p:pic>
                </p:oleObj>
              </mc:Fallback>
            </mc:AlternateContent>
          </a:graphicData>
        </a:graphic>
      </p:graphicFrame>
    </p:spTree>
    <p:extLst>
      <p:ext uri="{BB962C8B-B14F-4D97-AF65-F5344CB8AC3E}">
        <p14:creationId xmlns:p14="http://schemas.microsoft.com/office/powerpoint/2010/main" val="127994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37</a:t>
            </a:fld>
            <a:endParaRPr lang="en-IN"/>
          </a:p>
        </p:txBody>
      </p:sp>
      <p:sp>
        <p:nvSpPr>
          <p:cNvPr id="9" name="Rectangle 8"/>
          <p:cNvSpPr/>
          <p:nvPr/>
        </p:nvSpPr>
        <p:spPr>
          <a:xfrm>
            <a:off x="92919" y="816382"/>
            <a:ext cx="11986305" cy="830997"/>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Set </a:t>
            </a:r>
            <a:r>
              <a:rPr lang="en-IN" sz="2400" b="1" dirty="0">
                <a:solidFill>
                  <a:srgbClr val="0070C0"/>
                </a:solidFill>
                <a:latin typeface="Times New Roman" panose="02020603050405020304" pitchFamily="18" charset="0"/>
                <a:cs typeface="Times New Roman" panose="02020603050405020304" pitchFamily="18" charset="0"/>
              </a:rPr>
              <a:t>Associative Caches </a:t>
            </a:r>
          </a:p>
          <a:p>
            <a:pPr algn="just"/>
            <a:endParaRPr lang="en-IN"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3966503982"/>
              </p:ext>
            </p:extLst>
          </p:nvPr>
        </p:nvGraphicFramePr>
        <p:xfrm>
          <a:off x="994093" y="1216153"/>
          <a:ext cx="10359707" cy="5321808"/>
        </p:xfrm>
        <a:graphic>
          <a:graphicData uri="http://schemas.openxmlformats.org/presentationml/2006/ole">
            <mc:AlternateContent xmlns:mc="http://schemas.openxmlformats.org/markup-compatibility/2006">
              <mc:Choice xmlns:v="urn:schemas-microsoft-com:vml" Requires="v">
                <p:oleObj spid="_x0000_s8283" name="Bitmap Image" r:id="rId6" imgW="6911280" imgH="3116520" progId="Paint.Picture">
                  <p:embed/>
                </p:oleObj>
              </mc:Choice>
              <mc:Fallback>
                <p:oleObj name="Bitmap Image" r:id="rId6" imgW="6911280" imgH="3116520" progId="Paint.Picture">
                  <p:embed/>
                  <p:pic>
                    <p:nvPicPr>
                      <p:cNvPr id="0" name=""/>
                      <p:cNvPicPr/>
                      <p:nvPr/>
                    </p:nvPicPr>
                    <p:blipFill>
                      <a:blip r:embed="rId7"/>
                      <a:stretch>
                        <a:fillRect/>
                      </a:stretch>
                    </p:blipFill>
                    <p:spPr>
                      <a:xfrm>
                        <a:off x="994093" y="1216153"/>
                        <a:ext cx="10359707" cy="5321808"/>
                      </a:xfrm>
                      <a:prstGeom prst="rect">
                        <a:avLst/>
                      </a:prstGeom>
                    </p:spPr>
                  </p:pic>
                </p:oleObj>
              </mc:Fallback>
            </mc:AlternateContent>
          </a:graphicData>
        </a:graphic>
      </p:graphicFrame>
    </p:spTree>
    <p:extLst>
      <p:ext uri="{BB962C8B-B14F-4D97-AF65-F5344CB8AC3E}">
        <p14:creationId xmlns:p14="http://schemas.microsoft.com/office/powerpoint/2010/main" val="4123368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38</a:t>
            </a:fld>
            <a:endParaRPr lang="en-IN"/>
          </a:p>
        </p:txBody>
      </p:sp>
      <p:sp>
        <p:nvSpPr>
          <p:cNvPr id="9" name="Rectangle 8"/>
          <p:cNvSpPr/>
          <p:nvPr/>
        </p:nvSpPr>
        <p:spPr>
          <a:xfrm>
            <a:off x="92919" y="816382"/>
            <a:ext cx="11986305" cy="3785652"/>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Set </a:t>
            </a:r>
            <a:r>
              <a:rPr lang="en-IN" sz="2400" b="1" dirty="0">
                <a:solidFill>
                  <a:srgbClr val="0070C0"/>
                </a:solidFill>
                <a:latin typeface="Times New Roman" panose="02020603050405020304" pitchFamily="18" charset="0"/>
                <a:cs typeface="Times New Roman" panose="02020603050405020304" pitchFamily="18" charset="0"/>
              </a:rPr>
              <a:t>Associative Caches </a:t>
            </a:r>
            <a:endParaRPr lang="en-IN" sz="2400" b="1" dirty="0" smtClean="0">
              <a:solidFill>
                <a:srgbClr val="0070C0"/>
              </a:solidFill>
              <a:latin typeface="Times New Roman" panose="02020603050405020304" pitchFamily="18" charset="0"/>
              <a:cs typeface="Times New Roman" panose="02020603050405020304" pitchFamily="18" charset="0"/>
            </a:endParaRPr>
          </a:p>
          <a:p>
            <a:endParaRPr lang="en-IN" sz="2400" dirty="0"/>
          </a:p>
          <a:p>
            <a:pPr marL="342900" indent="-342900">
              <a:buFont typeface="Arial" panose="020B0604020202020204" pitchFamily="34" charset="0"/>
              <a:buChar char="•"/>
            </a:pPr>
            <a:r>
              <a:rPr lang="en-US" sz="2400" b="1" dirty="0">
                <a:solidFill>
                  <a:srgbClr val="002060"/>
                </a:solidFill>
                <a:latin typeface="Times New Roman" panose="02020603050405020304" pitchFamily="18" charset="0"/>
                <a:ea typeface="+mj-ea"/>
                <a:cs typeface="Times New Roman" panose="02020603050405020304" pitchFamily="18" charset="0"/>
              </a:rPr>
              <a:t>Compare the tag with the k tags within the identified set as shown in Fig 5.11a. </a:t>
            </a:r>
          </a:p>
          <a:p>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C00000"/>
                </a:solidFill>
                <a:latin typeface="Times New Roman" panose="02020603050405020304" pitchFamily="18" charset="0"/>
                <a:ea typeface="+mj-ea"/>
                <a:cs typeface="Times New Roman" panose="02020603050405020304" pitchFamily="18" charset="0"/>
              </a:rPr>
              <a:t>Since k is rather small in practice, the k-way associative search is much more economical than the full associativity. </a:t>
            </a:r>
          </a:p>
          <a:p>
            <a:r>
              <a:rPr lang="en-US" sz="2400" b="1" dirty="0">
                <a:solidFill>
                  <a:srgbClr val="002060"/>
                </a:solidFill>
                <a:latin typeface="Times New Roman" panose="02020603050405020304" pitchFamily="18" charset="0"/>
                <a:ea typeface="+mj-ea"/>
                <a:cs typeface="Times New Roman" panose="02020603050405020304" pitchFamily="18" charset="0"/>
              </a:rPr>
              <a:t>• In general, a block </a:t>
            </a:r>
            <a:r>
              <a:rPr lang="en-US" sz="2400" b="1" dirty="0" err="1">
                <a:solidFill>
                  <a:srgbClr val="002060"/>
                </a:solidFill>
                <a:latin typeface="Times New Roman" panose="02020603050405020304" pitchFamily="18" charset="0"/>
                <a:ea typeface="+mj-ea"/>
                <a:cs typeface="Times New Roman" panose="02020603050405020304" pitchFamily="18" charset="0"/>
              </a:rPr>
              <a:t>Bj</a:t>
            </a:r>
            <a:r>
              <a:rPr lang="en-US" sz="2400" b="1" dirty="0">
                <a:solidFill>
                  <a:srgbClr val="002060"/>
                </a:solidFill>
                <a:latin typeface="Times New Roman" panose="02020603050405020304" pitchFamily="18" charset="0"/>
                <a:ea typeface="+mj-ea"/>
                <a:cs typeface="Times New Roman" panose="02020603050405020304" pitchFamily="18" charset="0"/>
              </a:rPr>
              <a:t> can be mapped into any one of the available frames Bf in a set Si </a:t>
            </a:r>
            <a:r>
              <a:rPr lang="en-US" sz="2400" b="1" dirty="0" smtClean="0">
                <a:solidFill>
                  <a:srgbClr val="002060"/>
                </a:solidFill>
                <a:latin typeface="Times New Roman" panose="02020603050405020304" pitchFamily="18" charset="0"/>
                <a:ea typeface="+mj-ea"/>
                <a:cs typeface="Times New Roman" panose="02020603050405020304" pitchFamily="18" charset="0"/>
              </a:rPr>
              <a:t>defined </a:t>
            </a:r>
            <a:r>
              <a:rPr lang="en-US" sz="2400" b="1" dirty="0">
                <a:solidFill>
                  <a:srgbClr val="002060"/>
                </a:solidFill>
                <a:latin typeface="Times New Roman" panose="02020603050405020304" pitchFamily="18" charset="0"/>
                <a:ea typeface="+mj-ea"/>
                <a:cs typeface="Times New Roman" panose="02020603050405020304" pitchFamily="18" charset="0"/>
              </a:rPr>
              <a:t>below. </a:t>
            </a: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r>
              <a:rPr lang="da-DK" sz="2400" b="1" smtClean="0">
                <a:solidFill>
                  <a:srgbClr val="0070C0"/>
                </a:solidFill>
                <a:latin typeface="Times New Roman" panose="02020603050405020304" pitchFamily="18" charset="0"/>
                <a:ea typeface="+mj-ea"/>
                <a:cs typeface="Times New Roman" panose="02020603050405020304" pitchFamily="18" charset="0"/>
              </a:rPr>
              <a:t>                          Bj </a:t>
            </a:r>
            <a:r>
              <a:rPr lang="da-DK" sz="2400" b="1" dirty="0">
                <a:solidFill>
                  <a:srgbClr val="0070C0"/>
                </a:solidFill>
                <a:latin typeface="Times New Roman" panose="02020603050405020304" pitchFamily="18" charset="0"/>
                <a:ea typeface="+mj-ea"/>
                <a:cs typeface="Times New Roman" panose="02020603050405020304" pitchFamily="18" charset="0"/>
              </a:rPr>
              <a:t>→ B</a:t>
            </a:r>
            <a:r>
              <a:rPr lang="da-DK" sz="2400" b="1" baseline="-25000" dirty="0">
                <a:solidFill>
                  <a:srgbClr val="0070C0"/>
                </a:solidFill>
                <a:latin typeface="Times New Roman" panose="02020603050405020304" pitchFamily="18" charset="0"/>
                <a:ea typeface="+mj-ea"/>
                <a:cs typeface="Times New Roman" panose="02020603050405020304" pitchFamily="18" charset="0"/>
              </a:rPr>
              <a:t>f</a:t>
            </a:r>
            <a:r>
              <a:rPr lang="da-DK" sz="2400" b="1" dirty="0">
                <a:solidFill>
                  <a:srgbClr val="0070C0"/>
                </a:solidFill>
                <a:latin typeface="Times New Roman" panose="02020603050405020304" pitchFamily="18" charset="0"/>
                <a:ea typeface="+mj-ea"/>
                <a:cs typeface="Times New Roman" panose="02020603050405020304" pitchFamily="18" charset="0"/>
              </a:rPr>
              <a:t> </a:t>
            </a:r>
            <a:r>
              <a:rPr lang="el-GR" sz="2400" b="1" dirty="0" smtClean="0">
                <a:solidFill>
                  <a:srgbClr val="0070C0"/>
                </a:solidFill>
                <a:latin typeface="Times New Roman" panose="02020603050405020304" pitchFamily="18" charset="0"/>
                <a:ea typeface="+mj-ea"/>
                <a:cs typeface="Times New Roman" panose="02020603050405020304" pitchFamily="18" charset="0"/>
              </a:rPr>
              <a:t>ϵ</a:t>
            </a:r>
            <a:r>
              <a:rPr lang="da-DK" sz="2400" b="1" dirty="0" smtClean="0">
                <a:solidFill>
                  <a:srgbClr val="0070C0"/>
                </a:solidFill>
                <a:latin typeface="Times New Roman" panose="02020603050405020304" pitchFamily="18" charset="0"/>
                <a:ea typeface="+mj-ea"/>
                <a:cs typeface="Times New Roman" panose="02020603050405020304" pitchFamily="18" charset="0"/>
              </a:rPr>
              <a:t> </a:t>
            </a:r>
            <a:r>
              <a:rPr lang="da-DK" sz="2400" b="1" dirty="0">
                <a:solidFill>
                  <a:srgbClr val="0070C0"/>
                </a:solidFill>
                <a:latin typeface="Times New Roman" panose="02020603050405020304" pitchFamily="18" charset="0"/>
                <a:ea typeface="+mj-ea"/>
                <a:cs typeface="Times New Roman" panose="02020603050405020304" pitchFamily="18" charset="0"/>
              </a:rPr>
              <a:t>Si if j(mod v) = i </a:t>
            </a:r>
            <a:endParaRPr lang="en-IN" sz="2400" b="1" dirty="0">
              <a:solidFill>
                <a:srgbClr val="0070C0"/>
              </a:solidFill>
              <a:latin typeface="Times New Roman" panose="02020603050405020304" pitchFamily="18" charset="0"/>
              <a:ea typeface="+mj-ea"/>
              <a:cs typeface="Times New Roman" panose="02020603050405020304" pitchFamily="18" charset="0"/>
            </a:endParaRPr>
          </a:p>
          <a:p>
            <a:pPr algn="just"/>
            <a:r>
              <a:rPr lang="en-US" sz="2400" b="1" dirty="0">
                <a:solidFill>
                  <a:srgbClr val="002060"/>
                </a:solidFill>
                <a:latin typeface="Times New Roman" panose="02020603050405020304" pitchFamily="18" charset="0"/>
                <a:cs typeface="Times New Roman" panose="02020603050405020304" pitchFamily="18" charset="0"/>
              </a:rPr>
              <a:t>The matched tag identifies the current block which resides in the frame. </a:t>
            </a:r>
          </a:p>
          <a:p>
            <a:pPr algn="just"/>
            <a:endParaRPr lang="en-IN" sz="2400" dirty="0"/>
          </a:p>
        </p:txBody>
      </p:sp>
    </p:spTree>
    <p:extLst>
      <p:ext uri="{BB962C8B-B14F-4D97-AF65-F5344CB8AC3E}">
        <p14:creationId xmlns:p14="http://schemas.microsoft.com/office/powerpoint/2010/main" val="1102133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39</a:t>
            </a:fld>
            <a:endParaRPr lang="en-IN"/>
          </a:p>
        </p:txBody>
      </p:sp>
      <p:sp>
        <p:nvSpPr>
          <p:cNvPr id="9" name="Rectangle 8"/>
          <p:cNvSpPr/>
          <p:nvPr/>
        </p:nvSpPr>
        <p:spPr>
          <a:xfrm>
            <a:off x="92919" y="816382"/>
            <a:ext cx="11986305" cy="7232749"/>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Sector </a:t>
            </a:r>
            <a:r>
              <a:rPr lang="en-IN" sz="2400" b="1" dirty="0">
                <a:solidFill>
                  <a:srgbClr val="0070C0"/>
                </a:solidFill>
                <a:latin typeface="Times New Roman" panose="02020603050405020304" pitchFamily="18" charset="0"/>
                <a:cs typeface="Times New Roman" panose="02020603050405020304" pitchFamily="18" charset="0"/>
              </a:rPr>
              <a:t>Mapping Cache </a:t>
            </a:r>
          </a:p>
          <a:p>
            <a:r>
              <a:rPr lang="en-US" sz="2400" dirty="0" smtClean="0"/>
              <a:t>• </a:t>
            </a:r>
            <a:r>
              <a:rPr lang="en-US" sz="2000" b="1" dirty="0">
                <a:solidFill>
                  <a:srgbClr val="002060"/>
                </a:solidFill>
                <a:latin typeface="Times New Roman" panose="02020603050405020304" pitchFamily="18" charset="0"/>
                <a:ea typeface="+mj-ea"/>
                <a:cs typeface="Times New Roman" panose="02020603050405020304" pitchFamily="18" charset="0"/>
              </a:rPr>
              <a:t>Partition both the cache and main memory into fixed size sectors. </a:t>
            </a: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Then </a:t>
            </a:r>
            <a:r>
              <a:rPr lang="en-US" sz="2000" b="1" dirty="0">
                <a:solidFill>
                  <a:srgbClr val="C00000"/>
                </a:solidFill>
                <a:latin typeface="Times New Roman" panose="02020603050405020304" pitchFamily="18" charset="0"/>
                <a:ea typeface="+mj-ea"/>
                <a:cs typeface="Times New Roman" panose="02020603050405020304" pitchFamily="18" charset="0"/>
              </a:rPr>
              <a:t>use fully associative search </a:t>
            </a:r>
            <a:r>
              <a:rPr lang="en-US" sz="2000" b="1" dirty="0" err="1">
                <a:solidFill>
                  <a:srgbClr val="C00000"/>
                </a:solidFill>
                <a:latin typeface="Times New Roman" panose="02020603050405020304" pitchFamily="18" charset="0"/>
                <a:ea typeface="+mj-ea"/>
                <a:cs typeface="Times New Roman" panose="02020603050405020304" pitchFamily="18" charset="0"/>
              </a:rPr>
              <a:t>ie</a:t>
            </a:r>
            <a:r>
              <a:rPr lang="en-US" sz="2000" b="1" dirty="0">
                <a:solidFill>
                  <a:srgbClr val="C00000"/>
                </a:solidFill>
                <a:latin typeface="Times New Roman" panose="02020603050405020304" pitchFamily="18" charset="0"/>
                <a:ea typeface="+mj-ea"/>
                <a:cs typeface="Times New Roman" panose="02020603050405020304" pitchFamily="18" charset="0"/>
              </a:rPr>
              <a:t>., each sector can be placed in any of the available sector frames.</a:t>
            </a:r>
            <a:r>
              <a:rPr lang="en-US" sz="2000" b="1" dirty="0">
                <a:solidFill>
                  <a:srgbClr val="002060"/>
                </a:solidFill>
                <a:latin typeface="Times New Roman" panose="02020603050405020304" pitchFamily="18" charset="0"/>
                <a:ea typeface="+mj-ea"/>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 The memory requests are destined for blocks, not for sectors.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This can be filtered out by comparing the sector tag in the memory address with all sector tags using a fully associative search. </a:t>
            </a:r>
          </a:p>
          <a:p>
            <a:r>
              <a:rPr lang="en-US" sz="2000" b="1" dirty="0">
                <a:solidFill>
                  <a:srgbClr val="002060"/>
                </a:solidFill>
                <a:latin typeface="Times New Roman" panose="02020603050405020304" pitchFamily="18" charset="0"/>
                <a:ea typeface="+mj-ea"/>
                <a:cs typeface="Times New Roman" panose="02020603050405020304" pitchFamily="18" charset="0"/>
              </a:rPr>
              <a:t>• If a matched sector frame is found (a cache hit), the block field is used to locate the desired block within the sector frame.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If a cache miss occurs, the missing block is fetched from the main memory and brought into a congruent block frame in available sector. </a:t>
            </a:r>
          </a:p>
          <a:p>
            <a:r>
              <a:rPr lang="en-US" sz="2000" b="1" dirty="0">
                <a:solidFill>
                  <a:srgbClr val="002060"/>
                </a:solidFill>
                <a:latin typeface="Times New Roman" panose="02020603050405020304" pitchFamily="18" charset="0"/>
                <a:ea typeface="+mj-ea"/>
                <a:cs typeface="Times New Roman" panose="02020603050405020304" pitchFamily="18" charset="0"/>
              </a:rPr>
              <a:t>• That is the </a:t>
            </a:r>
            <a:r>
              <a:rPr lang="en-US" sz="2000" b="1" dirty="0" err="1">
                <a:solidFill>
                  <a:srgbClr val="002060"/>
                </a:solidFill>
                <a:latin typeface="Times New Roman" panose="02020603050405020304" pitchFamily="18" charset="0"/>
                <a:ea typeface="+mj-ea"/>
                <a:cs typeface="Times New Roman" panose="02020603050405020304" pitchFamily="18" charset="0"/>
              </a:rPr>
              <a:t>i</a:t>
            </a:r>
            <a:r>
              <a:rPr lang="en-US" sz="2000" b="1" baseline="30000" dirty="0" err="1" smtClean="0">
                <a:solidFill>
                  <a:srgbClr val="002060"/>
                </a:solidFill>
                <a:latin typeface="Times New Roman" panose="02020603050405020304" pitchFamily="18" charset="0"/>
                <a:ea typeface="+mj-ea"/>
                <a:cs typeface="Times New Roman" panose="02020603050405020304" pitchFamily="18" charset="0"/>
              </a:rPr>
              <a:t>th</a:t>
            </a:r>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block in a sector must be placed into the </a:t>
            </a:r>
            <a:r>
              <a:rPr lang="en-US" sz="2000" b="1" dirty="0" err="1">
                <a:solidFill>
                  <a:srgbClr val="002060"/>
                </a:solidFill>
                <a:latin typeface="Times New Roman" panose="02020603050405020304" pitchFamily="18" charset="0"/>
                <a:ea typeface="+mj-ea"/>
                <a:cs typeface="Times New Roman" panose="02020603050405020304" pitchFamily="18" charset="0"/>
              </a:rPr>
              <a:t>ith</a:t>
            </a:r>
            <a:r>
              <a:rPr lang="en-US" sz="2000" b="1" dirty="0">
                <a:solidFill>
                  <a:srgbClr val="002060"/>
                </a:solidFill>
                <a:latin typeface="Times New Roman" panose="02020603050405020304" pitchFamily="18" charset="0"/>
                <a:ea typeface="+mj-ea"/>
                <a:cs typeface="Times New Roman" panose="02020603050405020304" pitchFamily="18" charset="0"/>
              </a:rPr>
              <a:t> block frame in a destined sector frame.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Attach a valid bit to each block frame to indicate whether the block is valid or invalid. </a:t>
            </a:r>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When the contents of the block frame are replaced from a new sector, the remaining block frames in the same sector are marked invalid. Only the block frames from the most recently referenced sector are marked valid for reference. </a:t>
            </a:r>
          </a:p>
          <a:p>
            <a:endParaRPr lang="en-IN" sz="2400" dirty="0"/>
          </a:p>
          <a:p>
            <a:endParaRPr lang="en-IN" sz="2400" dirty="0"/>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768362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20703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8425"/>
            <a:ext cx="10515600" cy="4351338"/>
          </a:xfrm>
        </p:spPr>
        <p:txBody>
          <a:bodyPr>
            <a:normAutofit/>
          </a:bodyPr>
          <a:lstStyle/>
          <a:p>
            <a:pPr marL="0" indent="0">
              <a:buNone/>
            </a:pPr>
            <a:r>
              <a:rPr lang="en-IN" sz="2600" b="1" dirty="0">
                <a:solidFill>
                  <a:srgbClr val="002060"/>
                </a:solidFill>
                <a:latin typeface="Times New Roman" panose="02020603050405020304" pitchFamily="18" charset="0"/>
                <a:ea typeface="+mj-ea"/>
                <a:cs typeface="Times New Roman" panose="02020603050405020304" pitchFamily="18" charset="0"/>
              </a:rPr>
              <a:t>Data Transfer Bus (DTB) </a:t>
            </a:r>
          </a:p>
          <a:p>
            <a:r>
              <a:rPr lang="en-US" sz="2400" b="1" dirty="0">
                <a:solidFill>
                  <a:srgbClr val="C00000"/>
                </a:solidFill>
                <a:latin typeface="Times New Roman" panose="02020603050405020304" pitchFamily="18" charset="0"/>
                <a:ea typeface="+mj-ea"/>
                <a:cs typeface="Times New Roman" panose="02020603050405020304" pitchFamily="18" charset="0"/>
              </a:rPr>
              <a:t>Data address and control lines form the data transfer bus (DTB) in VME bus. </a:t>
            </a:r>
          </a:p>
          <a:p>
            <a:r>
              <a:rPr lang="en-US" sz="2400" b="1" dirty="0">
                <a:solidFill>
                  <a:srgbClr val="C0000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Address lines broadcast data and device address </a:t>
            </a: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lvl="1"/>
            <a:r>
              <a:rPr lang="en-US" sz="2000" dirty="0" smtClean="0"/>
              <a:t> </a:t>
            </a:r>
            <a:r>
              <a:rPr lang="en-US" b="1" dirty="0">
                <a:solidFill>
                  <a:srgbClr val="C00000"/>
                </a:solidFill>
                <a:latin typeface="Times New Roman" panose="02020603050405020304" pitchFamily="18" charset="0"/>
                <a:ea typeface="+mj-ea"/>
                <a:cs typeface="Times New Roman" panose="02020603050405020304" pitchFamily="18" charset="0"/>
              </a:rPr>
              <a:t>Proportional to log of address space size </a:t>
            </a:r>
            <a:r>
              <a:rPr lang="en-US" sz="2000" dirty="0" smtClean="0"/>
              <a:t>	</a:t>
            </a:r>
            <a:endParaRPr lang="en-US" sz="2000" b="1" dirty="0">
              <a:solidFill>
                <a:srgbClr val="002060"/>
              </a:solidFill>
              <a:latin typeface="Times New Roman" panose="02020603050405020304" pitchFamily="18" charset="0"/>
              <a:ea typeface="+mj-ea"/>
              <a:cs typeface="Times New Roman" panose="02020603050405020304" pitchFamily="18" charset="0"/>
            </a:endParaRPr>
          </a:p>
          <a:p>
            <a:r>
              <a:rPr lang="en-US" sz="2400" b="1" dirty="0">
                <a:solidFill>
                  <a:srgbClr val="C00000"/>
                </a:solidFill>
                <a:latin typeface="Times New Roman" panose="02020603050405020304" pitchFamily="18" charset="0"/>
                <a:ea typeface="+mj-ea"/>
                <a:cs typeface="Times New Roman" panose="02020603050405020304" pitchFamily="18" charset="0"/>
              </a:rPr>
              <a:t>Data lines proportional to memory word length </a:t>
            </a:r>
          </a:p>
          <a:p>
            <a:pPr lvl="1"/>
            <a:r>
              <a:rPr lang="en-US" sz="2000" b="1" dirty="0">
                <a:solidFill>
                  <a:srgbClr val="002060"/>
                </a:solidFill>
                <a:latin typeface="Times New Roman" panose="02020603050405020304" pitchFamily="18" charset="0"/>
                <a:ea typeface="+mj-ea"/>
                <a:cs typeface="Times New Roman" panose="02020603050405020304" pitchFamily="18" charset="0"/>
              </a:rPr>
              <a:t>Control lines specify read/write, timing, and bus error conditions </a:t>
            </a:r>
          </a:p>
          <a:p>
            <a:pPr marL="0" indent="0">
              <a:buNone/>
            </a:pPr>
            <a:endParaRPr lang="en-IN" sz="3200" dirty="0"/>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4038599" y="6356350"/>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a:t>
            </a:fld>
            <a:endParaRPr lang="en-IN"/>
          </a:p>
        </p:txBody>
      </p:sp>
    </p:spTree>
    <p:extLst>
      <p:ext uri="{BB962C8B-B14F-4D97-AF65-F5344CB8AC3E}">
        <p14:creationId xmlns:p14="http://schemas.microsoft.com/office/powerpoint/2010/main" val="4134079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40</a:t>
            </a:fld>
            <a:endParaRPr lang="en-IN"/>
          </a:p>
        </p:txBody>
      </p:sp>
      <p:sp>
        <p:nvSpPr>
          <p:cNvPr id="9" name="Rectangle 8"/>
          <p:cNvSpPr/>
          <p:nvPr/>
        </p:nvSpPr>
        <p:spPr>
          <a:xfrm>
            <a:off x="92919" y="816382"/>
            <a:ext cx="11986305" cy="2308324"/>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Sector </a:t>
            </a:r>
            <a:r>
              <a:rPr lang="en-IN" sz="2400" b="1" dirty="0">
                <a:solidFill>
                  <a:srgbClr val="0070C0"/>
                </a:solidFill>
                <a:latin typeface="Times New Roman" panose="02020603050405020304" pitchFamily="18" charset="0"/>
                <a:cs typeface="Times New Roman" panose="02020603050405020304" pitchFamily="18" charset="0"/>
              </a:rPr>
              <a:t>Mapping Cache </a:t>
            </a:r>
          </a:p>
          <a:p>
            <a:r>
              <a:rPr lang="en-US" sz="2400" dirty="0" smtClean="0"/>
              <a:t>•</a:t>
            </a:r>
            <a:endParaRPr lang="en-IN" sz="2400" dirty="0"/>
          </a:p>
          <a:p>
            <a:endParaRPr lang="en-IN" sz="2400" dirty="0"/>
          </a:p>
          <a:p>
            <a:endParaRPr lang="en-IN" sz="2400" dirty="0"/>
          </a:p>
          <a:p>
            <a:endParaRPr lang="en-IN" sz="2400" dirty="0"/>
          </a:p>
          <a:p>
            <a:endParaRPr lang="en-IN" sz="2400" dirty="0"/>
          </a:p>
        </p:txBody>
      </p:sp>
      <p:pic>
        <p:nvPicPr>
          <p:cNvPr id="3" name="Picture 2"/>
          <p:cNvPicPr>
            <a:picLocks noChangeAspect="1"/>
          </p:cNvPicPr>
          <p:nvPr/>
        </p:nvPicPr>
        <p:blipFill>
          <a:blip r:embed="rId5"/>
          <a:stretch>
            <a:fillRect/>
          </a:stretch>
        </p:blipFill>
        <p:spPr>
          <a:xfrm>
            <a:off x="3558540" y="990600"/>
            <a:ext cx="5471160" cy="5547360"/>
          </a:xfrm>
          <a:prstGeom prst="rect">
            <a:avLst/>
          </a:prstGeom>
        </p:spPr>
      </p:pic>
    </p:spTree>
    <p:extLst>
      <p:ext uri="{BB962C8B-B14F-4D97-AF65-F5344CB8AC3E}">
        <p14:creationId xmlns:p14="http://schemas.microsoft.com/office/powerpoint/2010/main" val="32924569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41</a:t>
            </a:fld>
            <a:endParaRPr lang="en-IN"/>
          </a:p>
        </p:txBody>
      </p:sp>
      <p:sp>
        <p:nvSpPr>
          <p:cNvPr id="9" name="Rectangle 8"/>
          <p:cNvSpPr/>
          <p:nvPr/>
        </p:nvSpPr>
        <p:spPr>
          <a:xfrm>
            <a:off x="92919" y="816382"/>
            <a:ext cx="11986305" cy="6863417"/>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Sector </a:t>
            </a:r>
            <a:r>
              <a:rPr lang="en-IN" sz="2400" b="1" dirty="0">
                <a:solidFill>
                  <a:srgbClr val="0070C0"/>
                </a:solidFill>
                <a:latin typeface="Times New Roman" panose="02020603050405020304" pitchFamily="18" charset="0"/>
                <a:cs typeface="Times New Roman" panose="02020603050405020304" pitchFamily="18" charset="0"/>
              </a:rPr>
              <a:t>Mapping Cache </a:t>
            </a:r>
            <a:r>
              <a:rPr lang="en-IN" sz="2400" b="1" dirty="0" smtClean="0">
                <a:solidFill>
                  <a:srgbClr val="0070C0"/>
                </a:solidFill>
                <a:latin typeface="Times New Roman" panose="02020603050405020304" pitchFamily="18" charset="0"/>
                <a:cs typeface="Times New Roman" panose="02020603050405020304" pitchFamily="18" charset="0"/>
              </a:rPr>
              <a:t>advantages</a:t>
            </a:r>
          </a:p>
          <a:p>
            <a:r>
              <a:rPr lang="en-IN" sz="2400" dirty="0" smtClean="0"/>
              <a:t>• </a:t>
            </a:r>
            <a:r>
              <a:rPr lang="en-IN" sz="2000" b="1" dirty="0">
                <a:solidFill>
                  <a:srgbClr val="C00000"/>
                </a:solidFill>
                <a:latin typeface="Times New Roman" panose="02020603050405020304" pitchFamily="18" charset="0"/>
                <a:ea typeface="+mj-ea"/>
                <a:cs typeface="Times New Roman" panose="02020603050405020304" pitchFamily="18" charset="0"/>
              </a:rPr>
              <a:t>Flexible to implement various </a:t>
            </a:r>
            <a:r>
              <a:rPr lang="en-IN" sz="2000" b="1" dirty="0" err="1">
                <a:solidFill>
                  <a:srgbClr val="C00000"/>
                </a:solidFill>
                <a:latin typeface="Times New Roman" panose="02020603050405020304" pitchFamily="18" charset="0"/>
                <a:ea typeface="+mj-ea"/>
                <a:cs typeface="Times New Roman" panose="02020603050405020304" pitchFamily="18" charset="0"/>
              </a:rPr>
              <a:t>bkock</a:t>
            </a:r>
            <a:r>
              <a:rPr lang="en-IN" sz="2000" b="1" dirty="0">
                <a:solidFill>
                  <a:srgbClr val="C00000"/>
                </a:solidFill>
                <a:latin typeface="Times New Roman" panose="02020603050405020304" pitchFamily="18" charset="0"/>
                <a:ea typeface="+mj-ea"/>
                <a:cs typeface="Times New Roman" panose="02020603050405020304" pitchFamily="18" charset="0"/>
              </a:rPr>
              <a:t> replacement algorithms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Economical to perform a fully associative search a limited number of sector tags. </a:t>
            </a:r>
          </a:p>
          <a:p>
            <a:r>
              <a:rPr lang="en-US" sz="2000" b="1" dirty="0">
                <a:solidFill>
                  <a:srgbClr val="C00000"/>
                </a:solidFill>
                <a:latin typeface="Times New Roman" panose="02020603050405020304" pitchFamily="18" charset="0"/>
                <a:ea typeface="+mj-ea"/>
                <a:cs typeface="Times New Roman" panose="02020603050405020304" pitchFamily="18" charset="0"/>
              </a:rPr>
              <a:t>• Sector partitioning offers more freedom in grouping cache lines at both ends of the mapping. </a:t>
            </a:r>
            <a:endParaRPr lang="en-IN" sz="2000" b="1" dirty="0">
              <a:solidFill>
                <a:srgbClr val="0070C0"/>
              </a:solidFill>
              <a:latin typeface="Times New Roman" panose="02020603050405020304" pitchFamily="18" charset="0"/>
              <a:cs typeface="Times New Roman" panose="02020603050405020304" pitchFamily="18" charset="0"/>
            </a:endParaRPr>
          </a:p>
          <a:p>
            <a:endParaRPr lang="en-IN" sz="2400" dirty="0"/>
          </a:p>
          <a:p>
            <a:r>
              <a:rPr lang="en-IN" sz="2400" b="1" dirty="0">
                <a:solidFill>
                  <a:srgbClr val="0070C0"/>
                </a:solidFill>
                <a:latin typeface="Times New Roman" panose="02020603050405020304" pitchFamily="18" charset="0"/>
                <a:cs typeface="Times New Roman" panose="02020603050405020304" pitchFamily="18" charset="0"/>
              </a:rPr>
              <a:t>Cache Performance Issues </a:t>
            </a:r>
          </a:p>
          <a:p>
            <a:r>
              <a:rPr lang="en-US" sz="2000" b="1" dirty="0">
                <a:solidFill>
                  <a:srgbClr val="C00000"/>
                </a:solidFill>
                <a:latin typeface="Times New Roman" panose="02020603050405020304" pitchFamily="18" charset="0"/>
                <a:ea typeface="+mj-ea"/>
                <a:cs typeface="Times New Roman" panose="02020603050405020304" pitchFamily="18" charset="0"/>
              </a:rPr>
              <a:t>As far </a:t>
            </a:r>
            <a:r>
              <a:rPr lang="en-US" sz="2000" b="1" dirty="0" smtClean="0">
                <a:solidFill>
                  <a:srgbClr val="C00000"/>
                </a:solidFill>
                <a:latin typeface="Times New Roman" panose="02020603050405020304" pitchFamily="18" charset="0"/>
                <a:ea typeface="+mj-ea"/>
                <a:cs typeface="Times New Roman" panose="02020603050405020304" pitchFamily="18" charset="0"/>
              </a:rPr>
              <a:t>the </a:t>
            </a:r>
            <a:r>
              <a:rPr lang="en-US" sz="2000" b="1" dirty="0">
                <a:solidFill>
                  <a:srgbClr val="C00000"/>
                </a:solidFill>
                <a:latin typeface="Times New Roman" panose="02020603050405020304" pitchFamily="18" charset="0"/>
                <a:ea typeface="+mj-ea"/>
                <a:cs typeface="Times New Roman" panose="02020603050405020304" pitchFamily="18" charset="0"/>
              </a:rPr>
              <a:t>performance of cache is considered the trade off exist among the cache size, set number, block size and memory speed. Important aspect in cache designing with regard to performance are : </a:t>
            </a:r>
          </a:p>
          <a:p>
            <a:r>
              <a:rPr lang="en-IN" sz="2400" b="1" dirty="0">
                <a:solidFill>
                  <a:srgbClr val="0070C0"/>
                </a:solidFill>
                <a:latin typeface="Times New Roman" panose="02020603050405020304" pitchFamily="18" charset="0"/>
                <a:cs typeface="Times New Roman" panose="02020603050405020304" pitchFamily="18" charset="0"/>
              </a:rPr>
              <a:t>1. Cycle counts </a:t>
            </a:r>
          </a:p>
          <a:p>
            <a:r>
              <a:rPr lang="en-US" sz="2400" dirty="0"/>
              <a:t>• </a:t>
            </a:r>
            <a:r>
              <a:rPr lang="en-US" sz="2000" b="1" dirty="0">
                <a:solidFill>
                  <a:srgbClr val="002060"/>
                </a:solidFill>
                <a:latin typeface="Times New Roman" panose="02020603050405020304" pitchFamily="18" charset="0"/>
                <a:ea typeface="+mj-ea"/>
                <a:cs typeface="Times New Roman" panose="02020603050405020304" pitchFamily="18" charset="0"/>
              </a:rPr>
              <a:t>This refers to the number of basic machine cycles needed for cache access, update and coherence control. </a:t>
            </a:r>
          </a:p>
          <a:p>
            <a:r>
              <a:rPr lang="en-US" sz="2000" b="1" dirty="0">
                <a:solidFill>
                  <a:srgbClr val="C00000"/>
                </a:solidFill>
                <a:latin typeface="Times New Roman" panose="02020603050405020304" pitchFamily="18" charset="0"/>
                <a:ea typeface="+mj-ea"/>
                <a:cs typeface="Times New Roman" panose="02020603050405020304" pitchFamily="18" charset="0"/>
              </a:rPr>
              <a:t>• Cache speed is affected by underlying static or dynamic RAM technology, the cache organization and the cache hit ratios.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The write through or write back policy also affect the cycle count. </a:t>
            </a:r>
          </a:p>
          <a:p>
            <a:r>
              <a:rPr lang="en-US" sz="2000" b="1" dirty="0">
                <a:solidFill>
                  <a:srgbClr val="C00000"/>
                </a:solidFill>
                <a:latin typeface="Times New Roman" panose="02020603050405020304" pitchFamily="18" charset="0"/>
                <a:ea typeface="+mj-ea"/>
                <a:cs typeface="Times New Roman" panose="02020603050405020304" pitchFamily="18" charset="0"/>
              </a:rPr>
              <a:t>• Cache size, block size, set number, and associativity affect count </a:t>
            </a:r>
          </a:p>
          <a:p>
            <a:r>
              <a:rPr lang="en-US" sz="2000" b="1" dirty="0">
                <a:solidFill>
                  <a:srgbClr val="C00000"/>
                </a:solidFill>
                <a:latin typeface="Times New Roman" panose="02020603050405020304" pitchFamily="18" charset="0"/>
                <a:ea typeface="+mj-ea"/>
                <a:cs typeface="Times New Roman" panose="02020603050405020304" pitchFamily="18" charset="0"/>
              </a:rPr>
              <a:t>• The cycle count is directly related to the hit ratio, which decreases almost linearly with increasing values of above cache parameters. </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2354790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42</a:t>
            </a:fld>
            <a:endParaRPr lang="en-IN"/>
          </a:p>
        </p:txBody>
      </p:sp>
      <p:sp>
        <p:nvSpPr>
          <p:cNvPr id="9" name="Rectangle 8"/>
          <p:cNvSpPr/>
          <p:nvPr/>
        </p:nvSpPr>
        <p:spPr>
          <a:xfrm>
            <a:off x="92919" y="816382"/>
            <a:ext cx="11986305" cy="6617196"/>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Cache </a:t>
            </a:r>
            <a:r>
              <a:rPr lang="en-IN" sz="2400" b="1" dirty="0">
                <a:solidFill>
                  <a:srgbClr val="0070C0"/>
                </a:solidFill>
                <a:latin typeface="Times New Roman" panose="02020603050405020304" pitchFamily="18" charset="0"/>
                <a:cs typeface="Times New Roman" panose="02020603050405020304" pitchFamily="18" charset="0"/>
              </a:rPr>
              <a:t>Performance Issues </a:t>
            </a:r>
          </a:p>
          <a:p>
            <a:r>
              <a:rPr lang="en-IN" sz="2000" b="1" dirty="0">
                <a:solidFill>
                  <a:srgbClr val="0070C0"/>
                </a:solidFill>
                <a:latin typeface="Times New Roman" panose="02020603050405020304" pitchFamily="18" charset="0"/>
                <a:cs typeface="Times New Roman" panose="02020603050405020304" pitchFamily="18" charset="0"/>
              </a:rPr>
              <a:t>2</a:t>
            </a:r>
            <a:r>
              <a:rPr lang="en-IN" b="1" dirty="0">
                <a:solidFill>
                  <a:srgbClr val="0070C0"/>
                </a:solidFill>
                <a:latin typeface="Times New Roman" panose="02020603050405020304" pitchFamily="18" charset="0"/>
                <a:cs typeface="Times New Roman" panose="02020603050405020304" pitchFamily="18" charset="0"/>
              </a:rPr>
              <a:t>. </a:t>
            </a:r>
            <a:r>
              <a:rPr lang="en-IN" sz="2000" b="1" dirty="0">
                <a:solidFill>
                  <a:srgbClr val="0070C0"/>
                </a:solidFill>
                <a:latin typeface="Times New Roman" panose="02020603050405020304" pitchFamily="18" charset="0"/>
                <a:cs typeface="Times New Roman" panose="02020603050405020304" pitchFamily="18" charset="0"/>
              </a:rPr>
              <a:t>Hit ratio </a:t>
            </a:r>
          </a:p>
          <a:p>
            <a:r>
              <a:rPr lang="en-US" sz="24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The hit ratio is number of hits divided by total number of CPU references to memory (hits plus misses).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Hit ratio is affected by cache size and block size </a:t>
            </a:r>
          </a:p>
          <a:p>
            <a:r>
              <a:rPr lang="en-US" sz="2000" b="1" dirty="0">
                <a:solidFill>
                  <a:srgbClr val="C00000"/>
                </a:solidFill>
                <a:latin typeface="Times New Roman" panose="02020603050405020304" pitchFamily="18" charset="0"/>
                <a:ea typeface="+mj-ea"/>
                <a:cs typeface="Times New Roman" panose="02020603050405020304" pitchFamily="18" charset="0"/>
              </a:rPr>
              <a:t>• Increases w.r.t. increasing cache size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Limited cache size, initial loading, and changes in locality prevent 100% hit ratio </a:t>
            </a:r>
          </a:p>
          <a:p>
            <a:endParaRPr lang="en-IN" sz="2000" dirty="0"/>
          </a:p>
          <a:p>
            <a:r>
              <a:rPr lang="en-IN" sz="2000" b="1" dirty="0" smtClean="0">
                <a:solidFill>
                  <a:srgbClr val="0070C0"/>
                </a:solidFill>
                <a:latin typeface="Times New Roman" panose="02020603050405020304" pitchFamily="18" charset="0"/>
                <a:cs typeface="Times New Roman" panose="02020603050405020304" pitchFamily="18" charset="0"/>
              </a:rPr>
              <a:t>3. Effect </a:t>
            </a:r>
            <a:r>
              <a:rPr lang="en-IN" sz="2000" b="1" dirty="0">
                <a:solidFill>
                  <a:srgbClr val="0070C0"/>
                </a:solidFill>
                <a:latin typeface="Times New Roman" panose="02020603050405020304" pitchFamily="18" charset="0"/>
                <a:cs typeface="Times New Roman" panose="02020603050405020304" pitchFamily="18" charset="0"/>
              </a:rPr>
              <a:t>of Block Size: </a:t>
            </a:r>
          </a:p>
          <a:p>
            <a:r>
              <a:rPr lang="en-US" sz="2000" b="1" dirty="0">
                <a:solidFill>
                  <a:srgbClr val="C00000"/>
                </a:solidFill>
                <a:latin typeface="Times New Roman" panose="02020603050405020304" pitchFamily="18" charset="0"/>
                <a:ea typeface="+mj-ea"/>
                <a:cs typeface="Times New Roman" panose="02020603050405020304" pitchFamily="18" charset="0"/>
              </a:rPr>
              <a:t>• With a fixed cache size, cache performance is sensitive to the block size.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As block size increases, hit ratio improves due to spatial locality </a:t>
            </a:r>
          </a:p>
          <a:p>
            <a:r>
              <a:rPr lang="en-US" sz="2000" b="1" dirty="0">
                <a:solidFill>
                  <a:srgbClr val="C00000"/>
                </a:solidFill>
                <a:latin typeface="Times New Roman" panose="02020603050405020304" pitchFamily="18" charset="0"/>
                <a:ea typeface="+mj-ea"/>
                <a:cs typeface="Times New Roman" panose="02020603050405020304" pitchFamily="18" charset="0"/>
              </a:rPr>
              <a:t>• Peaks at optimum block size, then decreases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If too large, many words in cache not used </a:t>
            </a:r>
          </a:p>
          <a:p>
            <a:r>
              <a:rPr lang="en-IN" sz="2000" b="1" dirty="0">
                <a:solidFill>
                  <a:srgbClr val="0070C0"/>
                </a:solidFill>
                <a:latin typeface="Times New Roman" panose="02020603050405020304" pitchFamily="18" charset="0"/>
                <a:cs typeface="Times New Roman" panose="02020603050405020304" pitchFamily="18" charset="0"/>
              </a:rPr>
              <a:t>4. Effect of set number </a:t>
            </a:r>
          </a:p>
          <a:p>
            <a:r>
              <a:rPr lang="en-US" sz="2000" b="1" dirty="0">
                <a:solidFill>
                  <a:srgbClr val="002060"/>
                </a:solidFill>
                <a:latin typeface="Times New Roman" panose="02020603050405020304" pitchFamily="18" charset="0"/>
                <a:ea typeface="+mj-ea"/>
                <a:cs typeface="Times New Roman" panose="02020603050405020304" pitchFamily="18" charset="0"/>
              </a:rPr>
              <a:t>• In a set associative cache, the effects of set number are obvious.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For a fixed cache capacity, the hit ratio may decrease as the number of sets increases. </a:t>
            </a:r>
          </a:p>
          <a:p>
            <a:r>
              <a:rPr lang="en-US" sz="2000" b="1" dirty="0">
                <a:solidFill>
                  <a:srgbClr val="002060"/>
                </a:solidFill>
                <a:latin typeface="Times New Roman" panose="02020603050405020304" pitchFamily="18" charset="0"/>
                <a:ea typeface="+mj-ea"/>
                <a:cs typeface="Times New Roman" panose="02020603050405020304" pitchFamily="18" charset="0"/>
              </a:rPr>
              <a:t>• As the set number increases from 32 to 64, 128 and 256, the decrease in the hit ratio is rather small.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When the set number increases to 512 and beyond, the hit ratio decreases faster. </a:t>
            </a:r>
          </a:p>
          <a:p>
            <a:endParaRPr lang="en-IN" sz="2400" dirty="0"/>
          </a:p>
          <a:p>
            <a:endParaRPr lang="en-IN" sz="2400" dirty="0"/>
          </a:p>
          <a:p>
            <a:endParaRPr lang="en-IN" sz="2400" dirty="0"/>
          </a:p>
        </p:txBody>
      </p:sp>
    </p:spTree>
    <p:extLst>
      <p:ext uri="{BB962C8B-B14F-4D97-AF65-F5344CB8AC3E}">
        <p14:creationId xmlns:p14="http://schemas.microsoft.com/office/powerpoint/2010/main" val="106132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43</a:t>
            </a:fld>
            <a:endParaRPr lang="en-IN"/>
          </a:p>
        </p:txBody>
      </p:sp>
      <p:sp>
        <p:nvSpPr>
          <p:cNvPr id="9" name="Rectangle 8"/>
          <p:cNvSpPr/>
          <p:nvPr/>
        </p:nvSpPr>
        <p:spPr>
          <a:xfrm>
            <a:off x="92919" y="816382"/>
            <a:ext cx="11986305" cy="1569660"/>
          </a:xfrm>
          <a:prstGeom prst="rect">
            <a:avLst/>
          </a:prstGeom>
        </p:spPr>
        <p:txBody>
          <a:bodyPr wrap="squar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Cache </a:t>
            </a:r>
            <a:r>
              <a:rPr lang="en-IN" sz="2400" b="1" dirty="0">
                <a:solidFill>
                  <a:srgbClr val="0070C0"/>
                </a:solidFill>
                <a:latin typeface="Times New Roman" panose="02020603050405020304" pitchFamily="18" charset="0"/>
                <a:cs typeface="Times New Roman" panose="02020603050405020304" pitchFamily="18" charset="0"/>
              </a:rPr>
              <a:t>Performance Issues </a:t>
            </a:r>
          </a:p>
          <a:p>
            <a:endParaRPr lang="en-IN" sz="2400" dirty="0"/>
          </a:p>
          <a:p>
            <a:endParaRPr lang="en-IN" sz="2400" dirty="0"/>
          </a:p>
          <a:p>
            <a:endParaRPr lang="en-IN" sz="2400" dirty="0"/>
          </a:p>
        </p:txBody>
      </p:sp>
      <p:pic>
        <p:nvPicPr>
          <p:cNvPr id="3" name="Picture 2"/>
          <p:cNvPicPr>
            <a:picLocks noChangeAspect="1"/>
          </p:cNvPicPr>
          <p:nvPr/>
        </p:nvPicPr>
        <p:blipFill>
          <a:blip r:embed="rId5"/>
          <a:stretch>
            <a:fillRect/>
          </a:stretch>
        </p:blipFill>
        <p:spPr>
          <a:xfrm>
            <a:off x="3733800" y="955178"/>
            <a:ext cx="6303049" cy="5067512"/>
          </a:xfrm>
          <a:prstGeom prst="rect">
            <a:avLst/>
          </a:prstGeom>
        </p:spPr>
      </p:pic>
    </p:spTree>
    <p:extLst>
      <p:ext uri="{BB962C8B-B14F-4D97-AF65-F5344CB8AC3E}">
        <p14:creationId xmlns:p14="http://schemas.microsoft.com/office/powerpoint/2010/main" val="38663035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44</a:t>
            </a:fld>
            <a:endParaRPr lang="en-IN"/>
          </a:p>
        </p:txBody>
      </p:sp>
      <p:sp>
        <p:nvSpPr>
          <p:cNvPr id="9" name="Rectangle 8"/>
          <p:cNvSpPr/>
          <p:nvPr/>
        </p:nvSpPr>
        <p:spPr>
          <a:xfrm>
            <a:off x="92919" y="816382"/>
            <a:ext cx="11986305" cy="3077766"/>
          </a:xfrm>
          <a:prstGeom prst="rect">
            <a:avLst/>
          </a:prstGeom>
        </p:spPr>
        <p:txBody>
          <a:bodyPr wrap="square">
            <a:spAutoFit/>
          </a:bodyPr>
          <a:lstStyle/>
          <a:p>
            <a:r>
              <a:rPr lang="en-IN" sz="2800" b="1" dirty="0" smtClean="0">
                <a:solidFill>
                  <a:srgbClr val="0070C0"/>
                </a:solidFill>
                <a:latin typeface="Times New Roman" panose="02020603050405020304" pitchFamily="18" charset="0"/>
                <a:cs typeface="Times New Roman" panose="02020603050405020304" pitchFamily="18" charset="0"/>
              </a:rPr>
              <a:t>Shared </a:t>
            </a:r>
            <a:r>
              <a:rPr lang="en-IN" sz="2800" b="1" dirty="0">
                <a:solidFill>
                  <a:srgbClr val="0070C0"/>
                </a:solidFill>
                <a:latin typeface="Times New Roman" panose="02020603050405020304" pitchFamily="18" charset="0"/>
                <a:cs typeface="Times New Roman" panose="02020603050405020304" pitchFamily="18" charset="0"/>
              </a:rPr>
              <a:t>Memory Organizations </a:t>
            </a:r>
          </a:p>
          <a:p>
            <a:pPr marL="285750" indent="-285750">
              <a:buFont typeface="Arial" panose="020B0604020202020204" pitchFamily="34" charset="0"/>
              <a:buChar char="•"/>
            </a:pPr>
            <a:r>
              <a:rPr lang="en-US" b="1" dirty="0">
                <a:solidFill>
                  <a:srgbClr val="C00000"/>
                </a:solidFill>
                <a:latin typeface="Times New Roman" panose="02020603050405020304" pitchFamily="18" charset="0"/>
                <a:ea typeface="+mj-ea"/>
                <a:cs typeface="Times New Roman" panose="02020603050405020304" pitchFamily="18" charset="0"/>
              </a:rPr>
              <a:t>Memory interleaving provides a higher bandwidth for pipelined access of continuous memory locations. </a:t>
            </a:r>
          </a:p>
          <a:p>
            <a:pPr marL="285750" indent="-285750">
              <a:buFont typeface="Arial" panose="020B0604020202020204" pitchFamily="34" charset="0"/>
              <a:buChar char="•"/>
            </a:pPr>
            <a:r>
              <a:rPr lang="en-US" b="1" dirty="0">
                <a:solidFill>
                  <a:srgbClr val="002060"/>
                </a:solidFill>
                <a:latin typeface="Times New Roman" panose="02020603050405020304" pitchFamily="18" charset="0"/>
                <a:ea typeface="+mj-ea"/>
                <a:cs typeface="Times New Roman" panose="02020603050405020304" pitchFamily="18" charset="0"/>
              </a:rPr>
              <a:t>Methods for allocating and </a:t>
            </a:r>
            <a:r>
              <a:rPr lang="en-US" b="1" dirty="0" err="1">
                <a:solidFill>
                  <a:srgbClr val="002060"/>
                </a:solidFill>
                <a:latin typeface="Times New Roman" panose="02020603050405020304" pitchFamily="18" charset="0"/>
                <a:ea typeface="+mj-ea"/>
                <a:cs typeface="Times New Roman" panose="02020603050405020304" pitchFamily="18" charset="0"/>
              </a:rPr>
              <a:t>deallocating</a:t>
            </a:r>
            <a:r>
              <a:rPr lang="en-US" b="1" dirty="0">
                <a:solidFill>
                  <a:srgbClr val="002060"/>
                </a:solidFill>
                <a:latin typeface="Times New Roman" panose="02020603050405020304" pitchFamily="18" charset="0"/>
                <a:ea typeface="+mj-ea"/>
                <a:cs typeface="Times New Roman" panose="02020603050405020304" pitchFamily="18" charset="0"/>
              </a:rPr>
              <a:t> main memory to multiple user programs are considered for optimizing memory utilization</a:t>
            </a:r>
            <a:r>
              <a:rPr lang="en-US" sz="2000" dirty="0"/>
              <a:t>. </a:t>
            </a:r>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Interleaved Memory Organization </a:t>
            </a:r>
          </a:p>
          <a:p>
            <a:r>
              <a:rPr lang="en-US" b="1" dirty="0">
                <a:solidFill>
                  <a:srgbClr val="002060"/>
                </a:solidFill>
                <a:latin typeface="Times New Roman" panose="02020603050405020304" pitchFamily="18" charset="0"/>
                <a:ea typeface="+mj-ea"/>
                <a:cs typeface="Times New Roman" panose="02020603050405020304" pitchFamily="18" charset="0"/>
              </a:rPr>
              <a:t>• In order to close up the speed gap between the CPU/cache and main memory built with RAM modules, an interleaving technique is presented below which allows pipelined access of the parallel memory modules. </a:t>
            </a:r>
          </a:p>
          <a:p>
            <a:r>
              <a:rPr lang="en-US" b="1" dirty="0">
                <a:solidFill>
                  <a:srgbClr val="C00000"/>
                </a:solidFill>
                <a:latin typeface="Times New Roman" panose="02020603050405020304" pitchFamily="18" charset="0"/>
                <a:ea typeface="+mj-ea"/>
                <a:cs typeface="Times New Roman" panose="02020603050405020304" pitchFamily="18" charset="0"/>
              </a:rPr>
              <a:t>• The memory design goal is to broaden the effective memory bandwidth so that more memory words can be accessed per unit time. </a:t>
            </a:r>
          </a:p>
          <a:p>
            <a:r>
              <a:rPr lang="en-US" b="1" dirty="0">
                <a:solidFill>
                  <a:srgbClr val="002060"/>
                </a:solidFill>
                <a:latin typeface="Times New Roman" panose="02020603050405020304" pitchFamily="18" charset="0"/>
                <a:ea typeface="+mj-ea"/>
                <a:cs typeface="Times New Roman" panose="02020603050405020304" pitchFamily="18" charset="0"/>
              </a:rPr>
              <a:t>• The ultimate purpose is to match the memory bandwidth with the bus bandwidth and with the processor bandwidth. </a:t>
            </a:r>
          </a:p>
        </p:txBody>
      </p:sp>
      <p:sp>
        <p:nvSpPr>
          <p:cNvPr id="10" name="Rectangle 9"/>
          <p:cNvSpPr/>
          <p:nvPr/>
        </p:nvSpPr>
        <p:spPr>
          <a:xfrm>
            <a:off x="7251192" y="3968563"/>
            <a:ext cx="4828032" cy="17738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70C0"/>
                </a:solidFill>
                <a:latin typeface="Times New Roman" panose="02020603050405020304" pitchFamily="18" charset="0"/>
                <a:cs typeface="Times New Roman" panose="02020603050405020304" pitchFamily="18" charset="0"/>
              </a:rPr>
              <a:t>Memory bandwidth</a:t>
            </a:r>
          </a:p>
          <a:p>
            <a:pPr algn="just"/>
            <a:r>
              <a:rPr lang="en-US" b="1" dirty="0">
                <a:solidFill>
                  <a:srgbClr val="002060"/>
                </a:solidFill>
                <a:latin typeface="Times New Roman" panose="02020603050405020304" pitchFamily="18" charset="0"/>
                <a:cs typeface="Times New Roman" panose="02020603050405020304" pitchFamily="18" charset="0"/>
              </a:rPr>
              <a:t>Memory bandwidth is the rate at which data can be read from or stored into a semiconductor memory by a processor. Memory bandwidth is usually expressed in units of bytes/second</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944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45</a:t>
            </a:fld>
            <a:endParaRPr lang="en-IN"/>
          </a:p>
        </p:txBody>
      </p:sp>
      <p:sp>
        <p:nvSpPr>
          <p:cNvPr id="9" name="Rectangle 8"/>
          <p:cNvSpPr/>
          <p:nvPr/>
        </p:nvSpPr>
        <p:spPr>
          <a:xfrm>
            <a:off x="92919" y="816382"/>
            <a:ext cx="11986305" cy="587853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Interleaved </a:t>
            </a:r>
            <a:r>
              <a:rPr lang="en-IN" sz="2000" b="1" dirty="0">
                <a:solidFill>
                  <a:srgbClr val="0070C0"/>
                </a:solidFill>
                <a:latin typeface="Times New Roman" panose="02020603050405020304" pitchFamily="18" charset="0"/>
                <a:cs typeface="Times New Roman" panose="02020603050405020304" pitchFamily="18" charset="0"/>
              </a:rPr>
              <a:t>Memory Organization </a:t>
            </a:r>
            <a:r>
              <a:rPr lang="en-IN" sz="2000" b="1" dirty="0" smtClean="0">
                <a:solidFill>
                  <a:srgbClr val="0070C0"/>
                </a:solidFill>
                <a:latin typeface="Times New Roman" panose="02020603050405020304" pitchFamily="18" charset="0"/>
                <a:cs typeface="Times New Roman" panose="02020603050405020304" pitchFamily="18" charset="0"/>
              </a:rPr>
              <a:t>cont..</a:t>
            </a:r>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Memory Interleaving </a:t>
            </a:r>
          </a:p>
          <a:p>
            <a:r>
              <a:rPr lang="en-US" sz="2000" b="1" dirty="0">
                <a:solidFill>
                  <a:srgbClr val="002060"/>
                </a:solidFill>
                <a:latin typeface="Times New Roman" panose="02020603050405020304" pitchFamily="18" charset="0"/>
                <a:ea typeface="+mj-ea"/>
                <a:cs typeface="Times New Roman" panose="02020603050405020304" pitchFamily="18" charset="0"/>
              </a:rPr>
              <a:t>• The main memory is built with multiple modules.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These memory modules are connected to a system bus or a switching network to which other resources such as processors or I/O devices are also connected. </a:t>
            </a:r>
          </a:p>
          <a:p>
            <a:r>
              <a:rPr lang="en-US" sz="2000" b="1" dirty="0">
                <a:solidFill>
                  <a:srgbClr val="002060"/>
                </a:solidFill>
                <a:latin typeface="Times New Roman" panose="02020603050405020304" pitchFamily="18" charset="0"/>
                <a:ea typeface="+mj-ea"/>
                <a:cs typeface="Times New Roman" panose="02020603050405020304" pitchFamily="18" charset="0"/>
              </a:rPr>
              <a:t>• Once presented with a memory address, each memory module returns with one word per cycle. </a:t>
            </a:r>
          </a:p>
          <a:p>
            <a:r>
              <a:rPr lang="en-US" sz="2000" b="1" dirty="0">
                <a:solidFill>
                  <a:srgbClr val="C00000"/>
                </a:solidFill>
                <a:latin typeface="Times New Roman" panose="02020603050405020304" pitchFamily="18" charset="0"/>
                <a:ea typeface="+mj-ea"/>
                <a:cs typeface="Times New Roman" panose="02020603050405020304" pitchFamily="18" charset="0"/>
              </a:rPr>
              <a:t>• It is possible to present different addresses to different memory modules so that parallel access of multiple words can be done simultaneously or in a pipelined fashion.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r>
              <a:rPr lang="en-US" sz="2000" b="1" dirty="0" smtClean="0">
                <a:solidFill>
                  <a:srgbClr val="C00000"/>
                </a:solidFill>
                <a:latin typeface="Times New Roman" panose="02020603050405020304" pitchFamily="18" charset="0"/>
                <a:ea typeface="+mj-ea"/>
                <a:cs typeface="Times New Roman" panose="02020603050405020304" pitchFamily="18" charset="0"/>
              </a:rPr>
              <a:t>Both parallel access and pipelined access are form of parallelism practiced in a memory organization.</a:t>
            </a:r>
            <a:endParaRPr lang="en-US" sz="2000" b="1" dirty="0">
              <a:solidFill>
                <a:srgbClr val="C00000"/>
              </a:solidFill>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Consider a main memory formed with m = 2</a:t>
            </a:r>
            <a:r>
              <a:rPr lang="en-US" sz="2000" b="1" baseline="30000" dirty="0">
                <a:solidFill>
                  <a:srgbClr val="002060"/>
                </a:solidFill>
                <a:latin typeface="Times New Roman" panose="02020603050405020304" pitchFamily="18" charset="0"/>
                <a:ea typeface="+mj-ea"/>
                <a:cs typeface="Times New Roman" panose="02020603050405020304" pitchFamily="18" charset="0"/>
              </a:rPr>
              <a:t>a</a:t>
            </a:r>
            <a:r>
              <a:rPr lang="en-US" sz="2000" b="1" dirty="0">
                <a:solidFill>
                  <a:srgbClr val="002060"/>
                </a:solidFill>
                <a:latin typeface="Times New Roman" panose="02020603050405020304" pitchFamily="18" charset="0"/>
                <a:ea typeface="+mj-ea"/>
                <a:cs typeface="Times New Roman" panose="02020603050405020304" pitchFamily="18" charset="0"/>
              </a:rPr>
              <a:t> memory modules, each containing w = 2</a:t>
            </a:r>
            <a:r>
              <a:rPr lang="en-US" sz="2000" b="1" baseline="30000" dirty="0">
                <a:solidFill>
                  <a:srgbClr val="002060"/>
                </a:solidFill>
                <a:latin typeface="Times New Roman" panose="02020603050405020304" pitchFamily="18" charset="0"/>
                <a:ea typeface="+mj-ea"/>
                <a:cs typeface="Times New Roman" panose="02020603050405020304" pitchFamily="18" charset="0"/>
              </a:rPr>
              <a:t>b</a:t>
            </a:r>
            <a:r>
              <a:rPr lang="en-US" sz="2000" b="1" dirty="0">
                <a:solidFill>
                  <a:srgbClr val="002060"/>
                </a:solidFill>
                <a:latin typeface="Times New Roman" panose="02020603050405020304" pitchFamily="18" charset="0"/>
                <a:ea typeface="+mj-ea"/>
                <a:cs typeface="Times New Roman" panose="02020603050405020304" pitchFamily="18" charset="0"/>
              </a:rPr>
              <a:t> words of memory cells. The total memory capacity is </a:t>
            </a:r>
            <a:r>
              <a:rPr lang="en-US" sz="2000" b="1" dirty="0" err="1">
                <a:solidFill>
                  <a:srgbClr val="002060"/>
                </a:solidFill>
                <a:latin typeface="Times New Roman" panose="02020603050405020304" pitchFamily="18" charset="0"/>
                <a:ea typeface="+mj-ea"/>
                <a:cs typeface="Times New Roman" panose="02020603050405020304" pitchFamily="18" charset="0"/>
              </a:rPr>
              <a:t>m.w</a:t>
            </a:r>
            <a:r>
              <a:rPr lang="en-US" sz="2000" b="1" dirty="0">
                <a:solidFill>
                  <a:srgbClr val="002060"/>
                </a:solidFill>
                <a:latin typeface="Times New Roman" panose="02020603050405020304" pitchFamily="18" charset="0"/>
                <a:ea typeface="+mj-ea"/>
                <a:cs typeface="Times New Roman" panose="02020603050405020304" pitchFamily="18" charset="0"/>
              </a:rPr>
              <a:t> = 2</a:t>
            </a:r>
            <a:r>
              <a:rPr lang="en-US" sz="2000" b="1" baseline="30000" dirty="0">
                <a:solidFill>
                  <a:srgbClr val="002060"/>
                </a:solidFill>
                <a:latin typeface="Times New Roman" panose="02020603050405020304" pitchFamily="18" charset="0"/>
                <a:ea typeface="+mj-ea"/>
                <a:cs typeface="Times New Roman" panose="02020603050405020304" pitchFamily="18" charset="0"/>
              </a:rPr>
              <a:t>a+b</a:t>
            </a:r>
            <a:r>
              <a:rPr lang="en-US" sz="2000" b="1" dirty="0">
                <a:solidFill>
                  <a:srgbClr val="002060"/>
                </a:solidFill>
                <a:latin typeface="Times New Roman" panose="02020603050405020304" pitchFamily="18" charset="0"/>
                <a:ea typeface="+mj-ea"/>
                <a:cs typeface="Times New Roman" panose="02020603050405020304" pitchFamily="18" charset="0"/>
              </a:rPr>
              <a:t> words. </a:t>
            </a:r>
          </a:p>
          <a:p>
            <a:pPr marL="342900" indent="-342900">
              <a:buFont typeface="Arial" panose="020B0604020202020204" pitchFamily="34" charset="0"/>
              <a:buChar char="•"/>
            </a:pPr>
            <a:r>
              <a:rPr lang="en-US" sz="2000" b="1" dirty="0">
                <a:solidFill>
                  <a:srgbClr val="C00000"/>
                </a:solidFill>
                <a:latin typeface="Times New Roman" panose="02020603050405020304" pitchFamily="18" charset="0"/>
                <a:ea typeface="+mj-ea"/>
                <a:cs typeface="Times New Roman" panose="02020603050405020304" pitchFamily="18" charset="0"/>
              </a:rPr>
              <a:t>These memory words are assigned linear addresses. Different ways of assigning linear addresses result in different memory organizations. </a:t>
            </a:r>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Besides random access, the main memory is often block-accessed at consecutive addresses. </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Block access is needed for fetching a sequence of instructions or for accessing a linearly ordered data structures</a:t>
            </a:r>
            <a:r>
              <a:rPr lang="en-IN" sz="2000" b="1" dirty="0" smtClean="0">
                <a:solidFill>
                  <a:srgbClr val="C00000"/>
                </a:solidFill>
                <a:latin typeface="Times New Roman" panose="02020603050405020304" pitchFamily="18" charset="0"/>
                <a:ea typeface="+mj-ea"/>
                <a:cs typeface="Times New Roman" panose="02020603050405020304" pitchFamily="18" charset="0"/>
              </a:rPr>
              <a:t>.</a:t>
            </a:r>
            <a:endParaRPr lang="en-IN" sz="2000" b="1" dirty="0">
              <a:solidFill>
                <a:srgbClr val="C00000"/>
              </a:solidFill>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IN" sz="2000" b="1" dirty="0">
                <a:solidFill>
                  <a:srgbClr val="002060"/>
                </a:solidFill>
                <a:latin typeface="Times New Roman" panose="02020603050405020304" pitchFamily="18" charset="0"/>
                <a:ea typeface="+mj-ea"/>
                <a:cs typeface="Times New Roman" panose="02020603050405020304" pitchFamily="18" charset="0"/>
              </a:rPr>
              <a:t>Each block access may corresponds to the size of a cache block.</a:t>
            </a:r>
          </a:p>
          <a:p>
            <a:endParaRPr lang="en-IN" sz="2400" dirty="0"/>
          </a:p>
        </p:txBody>
      </p:sp>
    </p:spTree>
    <p:extLst>
      <p:ext uri="{BB962C8B-B14F-4D97-AF65-F5344CB8AC3E}">
        <p14:creationId xmlns:p14="http://schemas.microsoft.com/office/powerpoint/2010/main" val="838303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46</a:t>
            </a:fld>
            <a:endParaRPr lang="en-IN"/>
          </a:p>
        </p:txBody>
      </p:sp>
      <p:sp>
        <p:nvSpPr>
          <p:cNvPr id="9" name="Rectangle 8"/>
          <p:cNvSpPr/>
          <p:nvPr/>
        </p:nvSpPr>
        <p:spPr>
          <a:xfrm>
            <a:off x="92919" y="816382"/>
            <a:ext cx="11986305" cy="1754326"/>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a:solidFill>
                  <a:srgbClr val="C00000"/>
                </a:solidFill>
                <a:latin typeface="Times New Roman" panose="02020603050405020304" pitchFamily="18" charset="0"/>
                <a:ea typeface="+mj-ea"/>
                <a:cs typeface="Times New Roman" panose="02020603050405020304" pitchFamily="18" charset="0"/>
              </a:rPr>
              <a:t>• Low-order interleaving </a:t>
            </a:r>
          </a:p>
          <a:p>
            <a:r>
              <a:rPr lang="en-IN" sz="2000" b="1" dirty="0">
                <a:solidFill>
                  <a:srgbClr val="C00000"/>
                </a:solidFill>
                <a:latin typeface="Times New Roman" panose="02020603050405020304" pitchFamily="18" charset="0"/>
                <a:ea typeface="+mj-ea"/>
                <a:cs typeface="Times New Roman" panose="02020603050405020304" pitchFamily="18" charset="0"/>
              </a:rPr>
              <a:t>• High-order interleaving </a:t>
            </a:r>
          </a:p>
          <a:p>
            <a:r>
              <a:rPr lang="en-US" sz="2400" b="1" dirty="0" smtClean="0">
                <a:solidFill>
                  <a:srgbClr val="C00000"/>
                </a:solidFill>
                <a:latin typeface="Times New Roman" panose="02020603050405020304" pitchFamily="18" charset="0"/>
                <a:cs typeface="Times New Roman" panose="02020603050405020304" pitchFamily="18" charset="0"/>
              </a:rPr>
              <a:t>Figure </a:t>
            </a:r>
            <a:r>
              <a:rPr lang="en-US" sz="2400" b="1" dirty="0">
                <a:solidFill>
                  <a:srgbClr val="C00000"/>
                </a:solidFill>
                <a:latin typeface="Times New Roman" panose="02020603050405020304" pitchFamily="18" charset="0"/>
                <a:cs typeface="Times New Roman" panose="02020603050405020304" pitchFamily="18" charset="0"/>
              </a:rPr>
              <a:t>5.15 shows </a:t>
            </a:r>
            <a:r>
              <a:rPr lang="en-US" sz="2400" b="1" dirty="0" smtClean="0">
                <a:solidFill>
                  <a:srgbClr val="C00000"/>
                </a:solidFill>
                <a:latin typeface="Times New Roman" panose="02020603050405020304" pitchFamily="18" charset="0"/>
                <a:cs typeface="Times New Roman" panose="02020603050405020304" pitchFamily="18" charset="0"/>
              </a:rPr>
              <a:t>Lower order memory </a:t>
            </a:r>
            <a:r>
              <a:rPr lang="en-US" sz="2400" b="1" dirty="0">
                <a:solidFill>
                  <a:srgbClr val="C00000"/>
                </a:solidFill>
                <a:latin typeface="Times New Roman" panose="02020603050405020304" pitchFamily="18" charset="0"/>
                <a:cs typeface="Times New Roman" panose="02020603050405020304" pitchFamily="18" charset="0"/>
              </a:rPr>
              <a:t>interleaving. </a:t>
            </a:r>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112440366"/>
              </p:ext>
            </p:extLst>
          </p:nvPr>
        </p:nvGraphicFramePr>
        <p:xfrm>
          <a:off x="1717993" y="2186940"/>
          <a:ext cx="6107923" cy="3505200"/>
        </p:xfrm>
        <a:graphic>
          <a:graphicData uri="http://schemas.openxmlformats.org/presentationml/2006/ole">
            <mc:AlternateContent xmlns:mc="http://schemas.openxmlformats.org/markup-compatibility/2006">
              <mc:Choice xmlns:v="urn:schemas-microsoft-com:vml" Requires="v">
                <p:oleObj spid="_x0000_s9298" name="Bitmap Image" r:id="rId6" imgW="3710880" imgH="2004120" progId="Paint.Picture">
                  <p:embed/>
                </p:oleObj>
              </mc:Choice>
              <mc:Fallback>
                <p:oleObj name="Bitmap Image" r:id="rId6" imgW="3710880" imgH="2004120" progId="Paint.Picture">
                  <p:embed/>
                  <p:pic>
                    <p:nvPicPr>
                      <p:cNvPr id="0" name=""/>
                      <p:cNvPicPr/>
                      <p:nvPr/>
                    </p:nvPicPr>
                    <p:blipFill>
                      <a:blip r:embed="rId7"/>
                      <a:stretch>
                        <a:fillRect/>
                      </a:stretch>
                    </p:blipFill>
                    <p:spPr>
                      <a:xfrm>
                        <a:off x="1717993" y="2186940"/>
                        <a:ext cx="6107923" cy="3505200"/>
                      </a:xfrm>
                      <a:prstGeom prst="rect">
                        <a:avLst/>
                      </a:prstGeom>
                    </p:spPr>
                  </p:pic>
                </p:oleObj>
              </mc:Fallback>
            </mc:AlternateContent>
          </a:graphicData>
        </a:graphic>
      </p:graphicFrame>
    </p:spTree>
    <p:extLst>
      <p:ext uri="{BB962C8B-B14F-4D97-AF65-F5344CB8AC3E}">
        <p14:creationId xmlns:p14="http://schemas.microsoft.com/office/powerpoint/2010/main" val="3268283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47</a:t>
            </a:fld>
            <a:endParaRPr lang="en-IN"/>
          </a:p>
        </p:txBody>
      </p:sp>
      <p:sp>
        <p:nvSpPr>
          <p:cNvPr id="9" name="Rectangle 8"/>
          <p:cNvSpPr/>
          <p:nvPr/>
        </p:nvSpPr>
        <p:spPr>
          <a:xfrm>
            <a:off x="92919" y="816382"/>
            <a:ext cx="11986305" cy="2923877"/>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C00000"/>
                </a:solidFill>
                <a:latin typeface="Times New Roman" panose="02020603050405020304" pitchFamily="18" charset="0"/>
                <a:ea typeface="+mj-ea"/>
                <a:cs typeface="Times New Roman" panose="02020603050405020304" pitchFamily="18" charset="0"/>
              </a:rPr>
              <a:t>Low-order </a:t>
            </a:r>
            <a:r>
              <a:rPr lang="en-IN" sz="2000" b="1" dirty="0">
                <a:solidFill>
                  <a:srgbClr val="C00000"/>
                </a:solidFill>
                <a:latin typeface="Times New Roman" panose="02020603050405020304" pitchFamily="18" charset="0"/>
                <a:ea typeface="+mj-ea"/>
                <a:cs typeface="Times New Roman" panose="02020603050405020304" pitchFamily="18" charset="0"/>
              </a:rPr>
              <a:t>interleaving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Low-order interleaving spreads contiguous memory locations across the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modules horizontally (Fig. 5.15a). </a:t>
            </a:r>
          </a:p>
          <a:p>
            <a:r>
              <a:rPr lang="en-US" sz="2000" b="1" dirty="0">
                <a:solidFill>
                  <a:srgbClr val="C00000"/>
                </a:solidFill>
                <a:latin typeface="Times New Roman" panose="02020603050405020304" pitchFamily="18" charset="0"/>
                <a:ea typeface="+mj-ea"/>
                <a:cs typeface="Times New Roman" panose="02020603050405020304" pitchFamily="18" charset="0"/>
              </a:rPr>
              <a:t>• This implies that the low-order </a:t>
            </a:r>
            <a:r>
              <a:rPr lang="en-US" sz="2000" b="1" dirty="0">
                <a:solidFill>
                  <a:srgbClr val="0070C0"/>
                </a:solidFill>
                <a:latin typeface="Times New Roman" panose="02020603050405020304" pitchFamily="18" charset="0"/>
                <a:ea typeface="+mj-ea"/>
                <a:cs typeface="Times New Roman" panose="02020603050405020304" pitchFamily="18" charset="0"/>
              </a:rPr>
              <a:t>a</a:t>
            </a:r>
            <a:r>
              <a:rPr lang="en-US" sz="2000" b="1" dirty="0">
                <a:solidFill>
                  <a:srgbClr val="C00000"/>
                </a:solidFill>
                <a:latin typeface="Times New Roman" panose="02020603050405020304" pitchFamily="18" charset="0"/>
                <a:ea typeface="+mj-ea"/>
                <a:cs typeface="Times New Roman" panose="02020603050405020304" pitchFamily="18" charset="0"/>
              </a:rPr>
              <a:t> bits of the memory address are used to identify the memory module. </a:t>
            </a:r>
          </a:p>
          <a:p>
            <a:r>
              <a:rPr lang="en-US" sz="2000" b="1" dirty="0">
                <a:solidFill>
                  <a:srgbClr val="002060"/>
                </a:solidFill>
                <a:latin typeface="Times New Roman" panose="02020603050405020304" pitchFamily="18" charset="0"/>
                <a:ea typeface="+mj-ea"/>
                <a:cs typeface="Times New Roman" panose="02020603050405020304" pitchFamily="18" charset="0"/>
              </a:rPr>
              <a:t>• The high-order </a:t>
            </a:r>
            <a:r>
              <a:rPr lang="en-US" sz="2000" b="1" dirty="0">
                <a:solidFill>
                  <a:srgbClr val="0070C0"/>
                </a:solidFill>
                <a:latin typeface="Times New Roman" panose="02020603050405020304" pitchFamily="18" charset="0"/>
                <a:ea typeface="+mj-ea"/>
                <a:cs typeface="Times New Roman" panose="02020603050405020304" pitchFamily="18" charset="0"/>
              </a:rPr>
              <a:t>b</a:t>
            </a:r>
            <a:r>
              <a:rPr lang="en-US" sz="2000" b="1" dirty="0">
                <a:solidFill>
                  <a:srgbClr val="002060"/>
                </a:solidFill>
                <a:latin typeface="Times New Roman" panose="02020603050405020304" pitchFamily="18" charset="0"/>
                <a:ea typeface="+mj-ea"/>
                <a:cs typeface="Times New Roman" panose="02020603050405020304" pitchFamily="18" charset="0"/>
              </a:rPr>
              <a:t> bits are the word addresses (displacement) within each module. </a:t>
            </a:r>
          </a:p>
          <a:p>
            <a:r>
              <a:rPr lang="en-US" sz="2000" b="1" dirty="0">
                <a:solidFill>
                  <a:srgbClr val="C00000"/>
                </a:solidFill>
                <a:latin typeface="Times New Roman" panose="02020603050405020304" pitchFamily="18" charset="0"/>
                <a:ea typeface="+mj-ea"/>
                <a:cs typeface="Times New Roman" panose="02020603050405020304" pitchFamily="18" charset="0"/>
              </a:rPr>
              <a:t>• Note that the same word address is applied to all memory modules simultaneously. A module address decoder is used to distribute module addresses. </a:t>
            </a:r>
          </a:p>
          <a:p>
            <a:endParaRPr lang="en-IN" sz="2400" dirty="0"/>
          </a:p>
        </p:txBody>
      </p:sp>
    </p:spTree>
    <p:extLst>
      <p:ext uri="{BB962C8B-B14F-4D97-AF65-F5344CB8AC3E}">
        <p14:creationId xmlns:p14="http://schemas.microsoft.com/office/powerpoint/2010/main" val="2518413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48</a:t>
            </a:fld>
            <a:endParaRPr lang="en-IN"/>
          </a:p>
        </p:txBody>
      </p:sp>
      <p:sp>
        <p:nvSpPr>
          <p:cNvPr id="9" name="Rectangle 8"/>
          <p:cNvSpPr/>
          <p:nvPr/>
        </p:nvSpPr>
        <p:spPr>
          <a:xfrm>
            <a:off x="92919" y="816382"/>
            <a:ext cx="11986305" cy="1077218"/>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C00000"/>
                </a:solidFill>
                <a:latin typeface="Times New Roman" panose="02020603050405020304" pitchFamily="18" charset="0"/>
                <a:ea typeface="+mj-ea"/>
                <a:cs typeface="Times New Roman" panose="02020603050405020304" pitchFamily="18" charset="0"/>
              </a:rPr>
              <a:t>High-order </a:t>
            </a:r>
            <a:r>
              <a:rPr lang="en-IN" sz="2000" b="1" dirty="0">
                <a:solidFill>
                  <a:srgbClr val="C00000"/>
                </a:solidFill>
                <a:latin typeface="Times New Roman" panose="02020603050405020304" pitchFamily="18" charset="0"/>
                <a:ea typeface="+mj-ea"/>
                <a:cs typeface="Times New Roman" panose="02020603050405020304" pitchFamily="18" charset="0"/>
              </a:rPr>
              <a:t>interleaving </a:t>
            </a:r>
          </a:p>
          <a:p>
            <a:endParaRPr lang="en-IN"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79147803"/>
              </p:ext>
            </p:extLst>
          </p:nvPr>
        </p:nvGraphicFramePr>
        <p:xfrm>
          <a:off x="3393758" y="816382"/>
          <a:ext cx="6230302" cy="5104358"/>
        </p:xfrm>
        <a:graphic>
          <a:graphicData uri="http://schemas.openxmlformats.org/presentationml/2006/ole">
            <mc:AlternateContent xmlns:mc="http://schemas.openxmlformats.org/markup-compatibility/2006">
              <mc:Choice xmlns:v="urn:schemas-microsoft-com:vml" Requires="v">
                <p:oleObj spid="_x0000_s10321" name="Bitmap Image" r:id="rId6" imgW="4960800" imgH="2598480" progId="Paint.Picture">
                  <p:embed/>
                </p:oleObj>
              </mc:Choice>
              <mc:Fallback>
                <p:oleObj name="Bitmap Image" r:id="rId6" imgW="4960800" imgH="2598480" progId="Paint.Picture">
                  <p:embed/>
                  <p:pic>
                    <p:nvPicPr>
                      <p:cNvPr id="0" name=""/>
                      <p:cNvPicPr/>
                      <p:nvPr/>
                    </p:nvPicPr>
                    <p:blipFill>
                      <a:blip r:embed="rId7"/>
                      <a:stretch>
                        <a:fillRect/>
                      </a:stretch>
                    </p:blipFill>
                    <p:spPr>
                      <a:xfrm>
                        <a:off x="3393758" y="816382"/>
                        <a:ext cx="6230302" cy="5104358"/>
                      </a:xfrm>
                      <a:prstGeom prst="rect">
                        <a:avLst/>
                      </a:prstGeom>
                    </p:spPr>
                  </p:pic>
                </p:oleObj>
              </mc:Fallback>
            </mc:AlternateContent>
          </a:graphicData>
        </a:graphic>
      </p:graphicFrame>
    </p:spTree>
    <p:extLst>
      <p:ext uri="{BB962C8B-B14F-4D97-AF65-F5344CB8AC3E}">
        <p14:creationId xmlns:p14="http://schemas.microsoft.com/office/powerpoint/2010/main" val="2611921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49</a:t>
            </a:fld>
            <a:endParaRPr lang="en-IN"/>
          </a:p>
        </p:txBody>
      </p:sp>
      <p:sp>
        <p:nvSpPr>
          <p:cNvPr id="9" name="Rectangle 8"/>
          <p:cNvSpPr/>
          <p:nvPr/>
        </p:nvSpPr>
        <p:spPr>
          <a:xfrm>
            <a:off x="92919" y="816382"/>
            <a:ext cx="11986305" cy="2616101"/>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C00000"/>
                </a:solidFill>
                <a:latin typeface="Times New Roman" panose="02020603050405020304" pitchFamily="18" charset="0"/>
                <a:ea typeface="+mj-ea"/>
                <a:cs typeface="Times New Roman" panose="02020603050405020304" pitchFamily="18" charset="0"/>
              </a:rPr>
              <a:t>High-order </a:t>
            </a:r>
            <a:r>
              <a:rPr lang="en-IN" sz="2000" b="1" dirty="0">
                <a:solidFill>
                  <a:srgbClr val="C00000"/>
                </a:solidFill>
                <a:latin typeface="Times New Roman" panose="02020603050405020304" pitchFamily="18" charset="0"/>
                <a:ea typeface="+mj-ea"/>
                <a:cs typeface="Times New Roman" panose="02020603050405020304" pitchFamily="18" charset="0"/>
              </a:rPr>
              <a:t>interleaving </a:t>
            </a:r>
          </a:p>
          <a:p>
            <a:endParaRPr lang="en-IN" sz="2400" dirty="0"/>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High-order interleaving uses the high-order </a:t>
            </a:r>
            <a:r>
              <a:rPr lang="en-US" sz="2000" b="1" dirty="0">
                <a:solidFill>
                  <a:srgbClr val="0070C0"/>
                </a:solidFill>
                <a:latin typeface="Times New Roman" panose="02020603050405020304" pitchFamily="18" charset="0"/>
                <a:ea typeface="+mj-ea"/>
                <a:cs typeface="Times New Roman" panose="02020603050405020304" pitchFamily="18" charset="0"/>
              </a:rPr>
              <a:t>a</a:t>
            </a:r>
            <a:r>
              <a:rPr lang="en-US" sz="2000" b="1" dirty="0">
                <a:solidFill>
                  <a:srgbClr val="002060"/>
                </a:solidFill>
                <a:latin typeface="Times New Roman" panose="02020603050405020304" pitchFamily="18" charset="0"/>
                <a:ea typeface="+mj-ea"/>
                <a:cs typeface="Times New Roman" panose="02020603050405020304" pitchFamily="18" charset="0"/>
              </a:rPr>
              <a:t> bits as the module address and the low-order </a:t>
            </a:r>
            <a:r>
              <a:rPr lang="en-US" sz="2000" b="1" dirty="0">
                <a:solidFill>
                  <a:srgbClr val="0070C0"/>
                </a:solidFill>
                <a:latin typeface="Times New Roman" panose="02020603050405020304" pitchFamily="18" charset="0"/>
                <a:ea typeface="+mj-ea"/>
                <a:cs typeface="Times New Roman" panose="02020603050405020304" pitchFamily="18" charset="0"/>
              </a:rPr>
              <a:t>b</a:t>
            </a:r>
            <a:r>
              <a:rPr lang="en-US" sz="2000" b="1" dirty="0">
                <a:solidFill>
                  <a:srgbClr val="002060"/>
                </a:solidFill>
                <a:latin typeface="Times New Roman" panose="02020603050405020304" pitchFamily="18" charset="0"/>
                <a:ea typeface="+mj-ea"/>
                <a:cs typeface="Times New Roman" panose="02020603050405020304" pitchFamily="18" charset="0"/>
              </a:rPr>
              <a:t> bits as the word address within each module (Fig. 5.15b).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Contiguous memory locations are thus assigned to the same memory module. In each memory cycle, only one word is accessed from each module. </a:t>
            </a:r>
          </a:p>
          <a:p>
            <a:r>
              <a:rPr lang="en-US" sz="2000" b="1" dirty="0">
                <a:solidFill>
                  <a:srgbClr val="002060"/>
                </a:solidFill>
                <a:latin typeface="Times New Roman" panose="02020603050405020304" pitchFamily="18" charset="0"/>
                <a:ea typeface="+mj-ea"/>
                <a:cs typeface="Times New Roman" panose="02020603050405020304" pitchFamily="18" charset="0"/>
              </a:rPr>
              <a:t>• Thus the high-order interleaving cannot support block access of contiguous locations. </a:t>
            </a:r>
          </a:p>
        </p:txBody>
      </p:sp>
    </p:spTree>
    <p:extLst>
      <p:ext uri="{BB962C8B-B14F-4D97-AF65-F5344CB8AC3E}">
        <p14:creationId xmlns:p14="http://schemas.microsoft.com/office/powerpoint/2010/main" val="358382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3"/>
          <a:stretch>
            <a:fillRect/>
          </a:stretch>
        </p:blipFill>
        <p:spPr>
          <a:xfrm>
            <a:off x="2061713" y="836763"/>
            <a:ext cx="7859953" cy="6021238"/>
          </a:xfrm>
          <a:prstGeom prst="rect">
            <a:avLst/>
          </a:prstGeom>
        </p:spPr>
      </p:pic>
      <p:pic>
        <p:nvPicPr>
          <p:cNvPr id="4" name="Picture 3"/>
          <p:cNvPicPr>
            <a:picLocks noChangeAspect="1"/>
          </p:cNvPicPr>
          <p:nvPr/>
        </p:nvPicPr>
        <p:blipFill>
          <a:blip r:embed="rId4"/>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4038599" y="6561139"/>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a:t>
            </a:fld>
            <a:endParaRPr lang="en-IN"/>
          </a:p>
        </p:txBody>
      </p:sp>
    </p:spTree>
    <p:extLst>
      <p:ext uri="{BB962C8B-B14F-4D97-AF65-F5344CB8AC3E}">
        <p14:creationId xmlns:p14="http://schemas.microsoft.com/office/powerpoint/2010/main" val="13116580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50</a:t>
            </a:fld>
            <a:endParaRPr lang="en-IN"/>
          </a:p>
        </p:txBody>
      </p:sp>
      <p:sp>
        <p:nvSpPr>
          <p:cNvPr id="9" name="Rectangle 8"/>
          <p:cNvSpPr/>
          <p:nvPr/>
        </p:nvSpPr>
        <p:spPr>
          <a:xfrm>
            <a:off x="92919" y="816382"/>
            <a:ext cx="11986305" cy="1077218"/>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002060"/>
                </a:solidFill>
                <a:latin typeface="Times New Roman" panose="02020603050405020304" pitchFamily="18" charset="0"/>
                <a:ea typeface="+mj-ea"/>
                <a:cs typeface="Times New Roman" panose="02020603050405020304" pitchFamily="18" charset="0"/>
              </a:rPr>
              <a:t>Pipelined </a:t>
            </a:r>
            <a:r>
              <a:rPr lang="en-IN" sz="2000" b="1" dirty="0">
                <a:solidFill>
                  <a:srgbClr val="002060"/>
                </a:solidFill>
                <a:latin typeface="Times New Roman" panose="02020603050405020304" pitchFamily="18" charset="0"/>
                <a:ea typeface="+mj-ea"/>
                <a:cs typeface="Times New Roman" panose="02020603050405020304" pitchFamily="18" charset="0"/>
              </a:rPr>
              <a:t>Memory Access</a:t>
            </a:r>
          </a:p>
          <a:p>
            <a:r>
              <a:rPr lang="en-IN" sz="2400" b="1" dirty="0" smtClean="0"/>
              <a:t> </a:t>
            </a:r>
            <a:endParaRPr lang="en-IN" sz="2400" dirty="0"/>
          </a:p>
        </p:txBody>
      </p:sp>
      <p:pic>
        <p:nvPicPr>
          <p:cNvPr id="3" name="Picture 2"/>
          <p:cNvPicPr>
            <a:picLocks noChangeAspect="1"/>
          </p:cNvPicPr>
          <p:nvPr/>
        </p:nvPicPr>
        <p:blipFill>
          <a:blip r:embed="rId5"/>
          <a:stretch>
            <a:fillRect/>
          </a:stretch>
        </p:blipFill>
        <p:spPr>
          <a:xfrm>
            <a:off x="3832860" y="869514"/>
            <a:ext cx="6141719" cy="5691306"/>
          </a:xfrm>
          <a:prstGeom prst="rect">
            <a:avLst/>
          </a:prstGeom>
        </p:spPr>
      </p:pic>
    </p:spTree>
    <p:extLst>
      <p:ext uri="{BB962C8B-B14F-4D97-AF65-F5344CB8AC3E}">
        <p14:creationId xmlns:p14="http://schemas.microsoft.com/office/powerpoint/2010/main" val="39507696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51</a:t>
            </a:fld>
            <a:endParaRPr lang="en-IN"/>
          </a:p>
        </p:txBody>
      </p:sp>
      <p:sp>
        <p:nvSpPr>
          <p:cNvPr id="9" name="Rectangle 8"/>
          <p:cNvSpPr/>
          <p:nvPr/>
        </p:nvSpPr>
        <p:spPr>
          <a:xfrm>
            <a:off x="92919" y="816382"/>
            <a:ext cx="11986305" cy="5078313"/>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002060"/>
                </a:solidFill>
                <a:latin typeface="Times New Roman" panose="02020603050405020304" pitchFamily="18" charset="0"/>
                <a:ea typeface="+mj-ea"/>
                <a:cs typeface="Times New Roman" panose="02020603050405020304" pitchFamily="18" charset="0"/>
              </a:rPr>
              <a:t>Pipelined </a:t>
            </a:r>
            <a:r>
              <a:rPr lang="en-IN" sz="2000" b="1" dirty="0">
                <a:solidFill>
                  <a:srgbClr val="002060"/>
                </a:solidFill>
                <a:latin typeface="Times New Roman" panose="02020603050405020304" pitchFamily="18" charset="0"/>
                <a:ea typeface="+mj-ea"/>
                <a:cs typeface="Times New Roman" panose="02020603050405020304" pitchFamily="18" charset="0"/>
              </a:rPr>
              <a:t>Memory Access</a:t>
            </a:r>
          </a:p>
          <a:p>
            <a:r>
              <a:rPr lang="en-IN" sz="2400" b="1" dirty="0" smtClean="0"/>
              <a:t> </a:t>
            </a:r>
            <a:endParaRPr lang="en-IN" sz="2400" dirty="0"/>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Access of the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002060"/>
                </a:solidFill>
                <a:latin typeface="Times New Roman" panose="02020603050405020304" pitchFamily="18" charset="0"/>
                <a:ea typeface="+mj-ea"/>
                <a:cs typeface="Times New Roman" panose="02020603050405020304" pitchFamily="18" charset="0"/>
              </a:rPr>
              <a:t> memory modules can be overlapped in a pipelined fashion. </a:t>
            </a:r>
          </a:p>
          <a:p>
            <a:r>
              <a:rPr lang="en-US" sz="2000" b="1" dirty="0">
                <a:solidFill>
                  <a:srgbClr val="002060"/>
                </a:solidFill>
                <a:latin typeface="Times New Roman" panose="02020603050405020304" pitchFamily="18" charset="0"/>
                <a:ea typeface="+mj-ea"/>
                <a:cs typeface="Times New Roman" panose="02020603050405020304" pitchFamily="18" charset="0"/>
              </a:rPr>
              <a:t>• For this purpose, the memory cycle (called the major cycle) is subdivided into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002060"/>
                </a:solidFill>
                <a:latin typeface="Times New Roman" panose="02020603050405020304" pitchFamily="18" charset="0"/>
                <a:ea typeface="+mj-ea"/>
                <a:cs typeface="Times New Roman" panose="02020603050405020304" pitchFamily="18" charset="0"/>
              </a:rPr>
              <a:t> minor cycles.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An eight-way interleaved memory (with m=8 and w=8 and thus a=b=3) is shown in Fig. 5.16a. </a:t>
            </a:r>
          </a:p>
          <a:p>
            <a:r>
              <a:rPr lang="en-US" sz="2000" b="1" dirty="0">
                <a:solidFill>
                  <a:srgbClr val="002060"/>
                </a:solidFill>
                <a:latin typeface="Times New Roman" panose="02020603050405020304" pitchFamily="18" charset="0"/>
                <a:ea typeface="+mj-ea"/>
                <a:cs typeface="Times New Roman" panose="02020603050405020304" pitchFamily="18" charset="0"/>
              </a:rPr>
              <a:t>• Let </a:t>
            </a:r>
            <a:r>
              <a:rPr lang="el-GR" sz="2000" b="1" dirty="0" smtClean="0">
                <a:solidFill>
                  <a:srgbClr val="0070C0"/>
                </a:solidFill>
                <a:latin typeface="Times New Roman" panose="02020603050405020304" pitchFamily="18" charset="0"/>
                <a:ea typeface="+mj-ea"/>
                <a:cs typeface="Times New Roman" panose="02020603050405020304" pitchFamily="18" charset="0"/>
              </a:rPr>
              <a:t>θ</a:t>
            </a:r>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be the major cycle and </a:t>
            </a:r>
            <a:r>
              <a:rPr lang="el-GR" sz="2000" b="1" dirty="0">
                <a:solidFill>
                  <a:srgbClr val="0070C0"/>
                </a:solidFill>
                <a:latin typeface="Times New Roman" panose="02020603050405020304" pitchFamily="18" charset="0"/>
                <a:ea typeface="+mj-ea"/>
                <a:cs typeface="Times New Roman" panose="02020603050405020304" pitchFamily="18" charset="0"/>
              </a:rPr>
              <a:t>τ</a:t>
            </a:r>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the minor cycle. These two cycle times are related as follows: </a:t>
            </a:r>
          </a:p>
          <a:p>
            <a:pPr algn="ctr"/>
            <a:r>
              <a:rPr lang="el-GR" sz="2000" b="1" dirty="0">
                <a:solidFill>
                  <a:srgbClr val="0070C0"/>
                </a:solidFill>
                <a:latin typeface="Times New Roman" panose="02020603050405020304" pitchFamily="18" charset="0"/>
                <a:cs typeface="Times New Roman" panose="02020603050405020304" pitchFamily="18" charset="0"/>
              </a:rPr>
              <a:t>τ</a:t>
            </a:r>
            <a:r>
              <a:rPr lang="en-IN" sz="2000" b="1" dirty="0" smtClean="0">
                <a:solidFill>
                  <a:srgbClr val="002060"/>
                </a:solidFill>
                <a:latin typeface="Times New Roman" panose="02020603050405020304" pitchFamily="18" charset="0"/>
                <a:ea typeface="+mj-ea"/>
                <a:cs typeface="Times New Roman" panose="02020603050405020304" pitchFamily="18" charset="0"/>
              </a:rPr>
              <a:t> </a:t>
            </a:r>
            <a:r>
              <a:rPr lang="en-IN" sz="2000" b="1" dirty="0">
                <a:solidFill>
                  <a:srgbClr val="002060"/>
                </a:solidFill>
                <a:latin typeface="Times New Roman" panose="02020603050405020304" pitchFamily="18" charset="0"/>
                <a:ea typeface="+mj-ea"/>
                <a:cs typeface="Times New Roman" panose="02020603050405020304" pitchFamily="18" charset="0"/>
              </a:rPr>
              <a:t>= </a:t>
            </a:r>
            <a:r>
              <a:rPr lang="el-GR" sz="2000" b="1" dirty="0">
                <a:solidFill>
                  <a:srgbClr val="0070C0"/>
                </a:solidFill>
                <a:latin typeface="Times New Roman" panose="02020603050405020304" pitchFamily="18" charset="0"/>
                <a:cs typeface="Times New Roman" panose="02020603050405020304" pitchFamily="18" charset="0"/>
              </a:rPr>
              <a:t>θ </a:t>
            </a:r>
            <a:r>
              <a:rPr lang="en-IN" sz="2000" b="1" dirty="0" smtClean="0">
                <a:solidFill>
                  <a:srgbClr val="002060"/>
                </a:solidFill>
                <a:latin typeface="Times New Roman" panose="02020603050405020304" pitchFamily="18" charset="0"/>
                <a:ea typeface="+mj-ea"/>
                <a:cs typeface="Times New Roman" panose="02020603050405020304" pitchFamily="18" charset="0"/>
              </a:rPr>
              <a:t>/</a:t>
            </a:r>
            <a:r>
              <a:rPr lang="en-IN" sz="2000" b="1" dirty="0">
                <a:solidFill>
                  <a:srgbClr val="0070C0"/>
                </a:solidFill>
                <a:latin typeface="Times New Roman" panose="02020603050405020304" pitchFamily="18" charset="0"/>
                <a:ea typeface="+mj-ea"/>
                <a:cs typeface="Times New Roman" panose="02020603050405020304" pitchFamily="18" charset="0"/>
              </a:rPr>
              <a:t>m</a:t>
            </a:r>
            <a:r>
              <a:rPr lang="en-IN" sz="2000" b="1" dirty="0">
                <a:solidFill>
                  <a:srgbClr val="002060"/>
                </a:solidFill>
                <a:latin typeface="Times New Roman" panose="02020603050405020304" pitchFamily="18" charset="0"/>
                <a:ea typeface="+mj-ea"/>
                <a:cs typeface="Times New Roman" panose="02020603050405020304" pitchFamily="18" charset="0"/>
              </a:rPr>
              <a:t> </a:t>
            </a:r>
          </a:p>
          <a:p>
            <a:r>
              <a:rPr lang="en-IN" sz="2000" b="1" dirty="0">
                <a:solidFill>
                  <a:srgbClr val="002060"/>
                </a:solidFill>
                <a:latin typeface="Times New Roman" panose="02020603050405020304" pitchFamily="18" charset="0"/>
                <a:ea typeface="+mj-ea"/>
                <a:cs typeface="Times New Roman" panose="02020603050405020304" pitchFamily="18" charset="0"/>
              </a:rPr>
              <a:t>m=degree of interleaving </a:t>
            </a:r>
          </a:p>
          <a:p>
            <a:r>
              <a:rPr lang="el-GR" sz="2000" b="1" dirty="0" smtClean="0">
                <a:solidFill>
                  <a:srgbClr val="0070C0"/>
                </a:solidFill>
                <a:latin typeface="Times New Roman" panose="02020603050405020304" pitchFamily="18" charset="0"/>
                <a:cs typeface="Times New Roman" panose="02020603050405020304" pitchFamily="18" charset="0"/>
              </a:rPr>
              <a:t>θ </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r>
              <a:rPr lang="en-US" sz="2000" b="1" dirty="0">
                <a:solidFill>
                  <a:srgbClr val="002060"/>
                </a:solidFill>
                <a:latin typeface="Times New Roman" panose="02020603050405020304" pitchFamily="18" charset="0"/>
                <a:ea typeface="+mj-ea"/>
                <a:cs typeface="Times New Roman" panose="02020603050405020304" pitchFamily="18" charset="0"/>
              </a:rPr>
              <a:t>total time to complete access of one word </a:t>
            </a:r>
          </a:p>
          <a:p>
            <a:r>
              <a:rPr lang="el-GR" sz="2000" b="1" dirty="0" smtClean="0">
                <a:solidFill>
                  <a:srgbClr val="0070C0"/>
                </a:solidFill>
                <a:latin typeface="Times New Roman" panose="02020603050405020304" pitchFamily="18" charset="0"/>
                <a:cs typeface="Times New Roman" panose="02020603050405020304" pitchFamily="18" charset="0"/>
              </a:rPr>
              <a:t>τ </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r>
              <a:rPr lang="en-US" sz="2000" b="1" dirty="0">
                <a:solidFill>
                  <a:srgbClr val="002060"/>
                </a:solidFill>
                <a:latin typeface="Times New Roman" panose="02020603050405020304" pitchFamily="18" charset="0"/>
                <a:ea typeface="+mj-ea"/>
                <a:cs typeface="Times New Roman" panose="02020603050405020304" pitchFamily="18" charset="0"/>
              </a:rPr>
              <a:t>actual time to produce one </a:t>
            </a:r>
            <a:r>
              <a:rPr lang="en-US" sz="2000" b="1" dirty="0" smtClean="0">
                <a:solidFill>
                  <a:srgbClr val="002060"/>
                </a:solidFill>
                <a:latin typeface="Times New Roman" panose="02020603050405020304" pitchFamily="18" charset="0"/>
                <a:ea typeface="+mj-ea"/>
                <a:cs typeface="Times New Roman" panose="02020603050405020304" pitchFamily="18" charset="0"/>
              </a:rPr>
              <a:t>word. Then Total </a:t>
            </a:r>
            <a:r>
              <a:rPr lang="en-US" sz="2000" b="1" dirty="0">
                <a:solidFill>
                  <a:srgbClr val="002060"/>
                </a:solidFill>
                <a:latin typeface="Times New Roman" panose="02020603050405020304" pitchFamily="18" charset="0"/>
                <a:ea typeface="+mj-ea"/>
                <a:cs typeface="Times New Roman" panose="02020603050405020304" pitchFamily="18" charset="0"/>
              </a:rPr>
              <a:t>block access time is </a:t>
            </a:r>
            <a:r>
              <a:rPr lang="en-US" sz="2000" b="1" dirty="0">
                <a:solidFill>
                  <a:srgbClr val="0070C0"/>
                </a:solidFill>
                <a:latin typeface="Times New Roman" panose="02020603050405020304" pitchFamily="18" charset="0"/>
                <a:cs typeface="Times New Roman" panose="02020603050405020304" pitchFamily="18" charset="0"/>
              </a:rPr>
              <a:t>2</a:t>
            </a:r>
            <a:r>
              <a:rPr lang="el-GR" sz="2000" b="1" dirty="0">
                <a:solidFill>
                  <a:srgbClr val="0070C0"/>
                </a:solidFill>
                <a:latin typeface="Times New Roman" panose="02020603050405020304" pitchFamily="18" charset="0"/>
                <a:cs typeface="Times New Roman" panose="02020603050405020304" pitchFamily="18" charset="0"/>
              </a:rPr>
              <a:t>θ</a:t>
            </a:r>
            <a:r>
              <a:rPr lang="en-US" sz="2000" b="1" dirty="0">
                <a:solidFill>
                  <a:srgbClr val="0070C0"/>
                </a:solidFill>
                <a:latin typeface="Times New Roman" panose="02020603050405020304" pitchFamily="18" charset="0"/>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Effective access time of each word is </a:t>
            </a:r>
            <a:r>
              <a:rPr lang="el-GR" sz="2000" b="1" dirty="0">
                <a:solidFill>
                  <a:srgbClr val="0070C0"/>
                </a:solidFill>
                <a:latin typeface="Times New Roman" panose="02020603050405020304" pitchFamily="18" charset="0"/>
                <a:cs typeface="Times New Roman" panose="02020603050405020304" pitchFamily="18" charset="0"/>
              </a:rPr>
              <a:t>τ </a:t>
            </a:r>
            <a:endParaRPr lang="en-IN" sz="2000" b="1" dirty="0" smtClean="0">
              <a:solidFill>
                <a:srgbClr val="0070C0"/>
              </a:solidFill>
              <a:latin typeface="Times New Roman" panose="02020603050405020304" pitchFamily="18" charset="0"/>
              <a:cs typeface="Times New Roman" panose="02020603050405020304" pitchFamily="18" charset="0"/>
            </a:endParaRPr>
          </a:p>
          <a:p>
            <a:r>
              <a:rPr lang="en-US" sz="2000" b="1" dirty="0" smtClean="0">
                <a:solidFill>
                  <a:srgbClr val="002060"/>
                </a:solidFill>
                <a:latin typeface="Times New Roman" panose="02020603050405020304" pitchFamily="18" charset="0"/>
                <a:ea typeface="+mj-ea"/>
                <a:cs typeface="Times New Roman" panose="02020603050405020304" pitchFamily="18" charset="0"/>
              </a:rPr>
              <a:t>The </a:t>
            </a:r>
            <a:r>
              <a:rPr lang="en-US" sz="2000" b="1" dirty="0">
                <a:solidFill>
                  <a:srgbClr val="002060"/>
                </a:solidFill>
                <a:latin typeface="Times New Roman" panose="02020603050405020304" pitchFamily="18" charset="0"/>
                <a:ea typeface="+mj-ea"/>
                <a:cs typeface="Times New Roman" panose="02020603050405020304" pitchFamily="18" charset="0"/>
              </a:rPr>
              <a:t>timing of the pipelined access of the 8 contiguous memory words is shown in Fig. 5.16b.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This type of concurrent access of contiguous words has been called a C-access memory scheme.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4690269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52</a:t>
            </a:fld>
            <a:endParaRPr lang="en-IN"/>
          </a:p>
        </p:txBody>
      </p:sp>
      <p:sp>
        <p:nvSpPr>
          <p:cNvPr id="9" name="Rectangle 8"/>
          <p:cNvSpPr/>
          <p:nvPr/>
        </p:nvSpPr>
        <p:spPr>
          <a:xfrm>
            <a:off x="92919" y="816382"/>
            <a:ext cx="11986305" cy="5078313"/>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002060"/>
                </a:solidFill>
                <a:latin typeface="Times New Roman" panose="02020603050405020304" pitchFamily="18" charset="0"/>
                <a:ea typeface="+mj-ea"/>
                <a:cs typeface="Times New Roman" panose="02020603050405020304" pitchFamily="18" charset="0"/>
              </a:rPr>
              <a:t>Pipelined </a:t>
            </a:r>
            <a:r>
              <a:rPr lang="en-IN" sz="2000" b="1" dirty="0">
                <a:solidFill>
                  <a:srgbClr val="002060"/>
                </a:solidFill>
                <a:latin typeface="Times New Roman" panose="02020603050405020304" pitchFamily="18" charset="0"/>
                <a:ea typeface="+mj-ea"/>
                <a:cs typeface="Times New Roman" panose="02020603050405020304" pitchFamily="18" charset="0"/>
              </a:rPr>
              <a:t>Memory Access</a:t>
            </a:r>
          </a:p>
          <a:p>
            <a:r>
              <a:rPr lang="en-IN" sz="2400" b="1" dirty="0" smtClean="0"/>
              <a:t> </a:t>
            </a:r>
            <a:endParaRPr lang="en-IN" sz="2400" dirty="0"/>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Access of the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002060"/>
                </a:solidFill>
                <a:latin typeface="Times New Roman" panose="02020603050405020304" pitchFamily="18" charset="0"/>
                <a:ea typeface="+mj-ea"/>
                <a:cs typeface="Times New Roman" panose="02020603050405020304" pitchFamily="18" charset="0"/>
              </a:rPr>
              <a:t> memory modules can be overlapped in a pipelined fashion. </a:t>
            </a:r>
          </a:p>
          <a:p>
            <a:r>
              <a:rPr lang="en-US" sz="2000" b="1" dirty="0">
                <a:solidFill>
                  <a:srgbClr val="002060"/>
                </a:solidFill>
                <a:latin typeface="Times New Roman" panose="02020603050405020304" pitchFamily="18" charset="0"/>
                <a:ea typeface="+mj-ea"/>
                <a:cs typeface="Times New Roman" panose="02020603050405020304" pitchFamily="18" charset="0"/>
              </a:rPr>
              <a:t>• For this purpose, the memory cycle (called the major cycle) is subdivided into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002060"/>
                </a:solidFill>
                <a:latin typeface="Times New Roman" panose="02020603050405020304" pitchFamily="18" charset="0"/>
                <a:ea typeface="+mj-ea"/>
                <a:cs typeface="Times New Roman" panose="02020603050405020304" pitchFamily="18" charset="0"/>
              </a:rPr>
              <a:t> minor cycles.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An eight-way interleaved memory (with m=8 and w=8 and thus a=b=3) is shown in Fig. 5.16a. </a:t>
            </a:r>
          </a:p>
          <a:p>
            <a:r>
              <a:rPr lang="en-US" sz="2000" b="1" dirty="0">
                <a:solidFill>
                  <a:srgbClr val="002060"/>
                </a:solidFill>
                <a:latin typeface="Times New Roman" panose="02020603050405020304" pitchFamily="18" charset="0"/>
                <a:ea typeface="+mj-ea"/>
                <a:cs typeface="Times New Roman" panose="02020603050405020304" pitchFamily="18" charset="0"/>
              </a:rPr>
              <a:t>• Let </a:t>
            </a:r>
            <a:r>
              <a:rPr lang="el-GR" sz="2000" b="1" dirty="0" smtClean="0">
                <a:solidFill>
                  <a:srgbClr val="0070C0"/>
                </a:solidFill>
                <a:latin typeface="Times New Roman" panose="02020603050405020304" pitchFamily="18" charset="0"/>
                <a:ea typeface="+mj-ea"/>
                <a:cs typeface="Times New Roman" panose="02020603050405020304" pitchFamily="18" charset="0"/>
              </a:rPr>
              <a:t>θ</a:t>
            </a:r>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be the major cycle and </a:t>
            </a:r>
            <a:r>
              <a:rPr lang="el-GR" sz="2000" b="1" dirty="0">
                <a:solidFill>
                  <a:srgbClr val="0070C0"/>
                </a:solidFill>
                <a:latin typeface="Times New Roman" panose="02020603050405020304" pitchFamily="18" charset="0"/>
                <a:ea typeface="+mj-ea"/>
                <a:cs typeface="Times New Roman" panose="02020603050405020304" pitchFamily="18" charset="0"/>
              </a:rPr>
              <a:t>τ</a:t>
            </a:r>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the minor cycle. These two cycle times are related as follows: </a:t>
            </a:r>
          </a:p>
          <a:p>
            <a:pPr algn="ctr"/>
            <a:r>
              <a:rPr lang="el-GR" sz="2000" b="1" dirty="0">
                <a:solidFill>
                  <a:srgbClr val="0070C0"/>
                </a:solidFill>
                <a:latin typeface="Times New Roman" panose="02020603050405020304" pitchFamily="18" charset="0"/>
                <a:cs typeface="Times New Roman" panose="02020603050405020304" pitchFamily="18" charset="0"/>
              </a:rPr>
              <a:t>τ</a:t>
            </a:r>
            <a:r>
              <a:rPr lang="en-IN" sz="2000" b="1" dirty="0" smtClean="0">
                <a:solidFill>
                  <a:srgbClr val="002060"/>
                </a:solidFill>
                <a:latin typeface="Times New Roman" panose="02020603050405020304" pitchFamily="18" charset="0"/>
                <a:ea typeface="+mj-ea"/>
                <a:cs typeface="Times New Roman" panose="02020603050405020304" pitchFamily="18" charset="0"/>
              </a:rPr>
              <a:t> </a:t>
            </a:r>
            <a:r>
              <a:rPr lang="en-IN" sz="2000" b="1" dirty="0">
                <a:solidFill>
                  <a:srgbClr val="002060"/>
                </a:solidFill>
                <a:latin typeface="Times New Roman" panose="02020603050405020304" pitchFamily="18" charset="0"/>
                <a:ea typeface="+mj-ea"/>
                <a:cs typeface="Times New Roman" panose="02020603050405020304" pitchFamily="18" charset="0"/>
              </a:rPr>
              <a:t>= </a:t>
            </a:r>
            <a:r>
              <a:rPr lang="el-GR" sz="2000" b="1" dirty="0">
                <a:solidFill>
                  <a:srgbClr val="0070C0"/>
                </a:solidFill>
                <a:latin typeface="Times New Roman" panose="02020603050405020304" pitchFamily="18" charset="0"/>
                <a:cs typeface="Times New Roman" panose="02020603050405020304" pitchFamily="18" charset="0"/>
              </a:rPr>
              <a:t>θ </a:t>
            </a:r>
            <a:r>
              <a:rPr lang="en-IN" sz="2000" b="1" dirty="0" smtClean="0">
                <a:solidFill>
                  <a:srgbClr val="002060"/>
                </a:solidFill>
                <a:latin typeface="Times New Roman" panose="02020603050405020304" pitchFamily="18" charset="0"/>
                <a:ea typeface="+mj-ea"/>
                <a:cs typeface="Times New Roman" panose="02020603050405020304" pitchFamily="18" charset="0"/>
              </a:rPr>
              <a:t>/</a:t>
            </a:r>
            <a:r>
              <a:rPr lang="en-IN" sz="2000" b="1" dirty="0">
                <a:solidFill>
                  <a:srgbClr val="0070C0"/>
                </a:solidFill>
                <a:latin typeface="Times New Roman" panose="02020603050405020304" pitchFamily="18" charset="0"/>
                <a:ea typeface="+mj-ea"/>
                <a:cs typeface="Times New Roman" panose="02020603050405020304" pitchFamily="18" charset="0"/>
              </a:rPr>
              <a:t>m</a:t>
            </a:r>
            <a:r>
              <a:rPr lang="en-IN" sz="2000" b="1" dirty="0">
                <a:solidFill>
                  <a:srgbClr val="002060"/>
                </a:solidFill>
                <a:latin typeface="Times New Roman" panose="02020603050405020304" pitchFamily="18" charset="0"/>
                <a:ea typeface="+mj-ea"/>
                <a:cs typeface="Times New Roman" panose="02020603050405020304" pitchFamily="18" charset="0"/>
              </a:rPr>
              <a:t> </a:t>
            </a:r>
          </a:p>
          <a:p>
            <a:r>
              <a:rPr lang="en-IN" sz="2000" b="1" dirty="0">
                <a:solidFill>
                  <a:srgbClr val="002060"/>
                </a:solidFill>
                <a:latin typeface="Times New Roman" panose="02020603050405020304" pitchFamily="18" charset="0"/>
                <a:ea typeface="+mj-ea"/>
                <a:cs typeface="Times New Roman" panose="02020603050405020304" pitchFamily="18" charset="0"/>
              </a:rPr>
              <a:t>m=degree of interleaving </a:t>
            </a:r>
          </a:p>
          <a:p>
            <a:r>
              <a:rPr lang="el-GR" sz="2000" b="1" dirty="0" smtClean="0">
                <a:solidFill>
                  <a:srgbClr val="0070C0"/>
                </a:solidFill>
                <a:latin typeface="Times New Roman" panose="02020603050405020304" pitchFamily="18" charset="0"/>
                <a:cs typeface="Times New Roman" panose="02020603050405020304" pitchFamily="18" charset="0"/>
              </a:rPr>
              <a:t>θ </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r>
              <a:rPr lang="en-US" sz="2000" b="1" dirty="0">
                <a:solidFill>
                  <a:srgbClr val="002060"/>
                </a:solidFill>
                <a:latin typeface="Times New Roman" panose="02020603050405020304" pitchFamily="18" charset="0"/>
                <a:ea typeface="+mj-ea"/>
                <a:cs typeface="Times New Roman" panose="02020603050405020304" pitchFamily="18" charset="0"/>
              </a:rPr>
              <a:t>total time to complete access of one word </a:t>
            </a:r>
          </a:p>
          <a:p>
            <a:r>
              <a:rPr lang="el-GR" sz="2000" b="1" dirty="0" smtClean="0">
                <a:solidFill>
                  <a:srgbClr val="0070C0"/>
                </a:solidFill>
                <a:latin typeface="Times New Roman" panose="02020603050405020304" pitchFamily="18" charset="0"/>
                <a:cs typeface="Times New Roman" panose="02020603050405020304" pitchFamily="18" charset="0"/>
              </a:rPr>
              <a:t>τ </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r>
              <a:rPr lang="en-US" sz="2000" b="1" dirty="0">
                <a:solidFill>
                  <a:srgbClr val="002060"/>
                </a:solidFill>
                <a:latin typeface="Times New Roman" panose="02020603050405020304" pitchFamily="18" charset="0"/>
                <a:ea typeface="+mj-ea"/>
                <a:cs typeface="Times New Roman" panose="02020603050405020304" pitchFamily="18" charset="0"/>
              </a:rPr>
              <a:t>actual time to produce one </a:t>
            </a:r>
            <a:r>
              <a:rPr lang="en-US" sz="2000" b="1" dirty="0" smtClean="0">
                <a:solidFill>
                  <a:srgbClr val="002060"/>
                </a:solidFill>
                <a:latin typeface="Times New Roman" panose="02020603050405020304" pitchFamily="18" charset="0"/>
                <a:ea typeface="+mj-ea"/>
                <a:cs typeface="Times New Roman" panose="02020603050405020304" pitchFamily="18" charset="0"/>
              </a:rPr>
              <a:t>word. Then Total </a:t>
            </a:r>
            <a:r>
              <a:rPr lang="en-US" sz="2000" b="1" dirty="0">
                <a:solidFill>
                  <a:srgbClr val="002060"/>
                </a:solidFill>
                <a:latin typeface="Times New Roman" panose="02020603050405020304" pitchFamily="18" charset="0"/>
                <a:ea typeface="+mj-ea"/>
                <a:cs typeface="Times New Roman" panose="02020603050405020304" pitchFamily="18" charset="0"/>
              </a:rPr>
              <a:t>block access time is </a:t>
            </a:r>
            <a:r>
              <a:rPr lang="en-US" sz="2000" b="1" dirty="0">
                <a:solidFill>
                  <a:srgbClr val="0070C0"/>
                </a:solidFill>
                <a:latin typeface="Times New Roman" panose="02020603050405020304" pitchFamily="18" charset="0"/>
                <a:cs typeface="Times New Roman" panose="02020603050405020304" pitchFamily="18" charset="0"/>
              </a:rPr>
              <a:t>2</a:t>
            </a:r>
            <a:r>
              <a:rPr lang="el-GR" sz="2000" b="1" dirty="0">
                <a:solidFill>
                  <a:srgbClr val="0070C0"/>
                </a:solidFill>
                <a:latin typeface="Times New Roman" panose="02020603050405020304" pitchFamily="18" charset="0"/>
                <a:cs typeface="Times New Roman" panose="02020603050405020304" pitchFamily="18" charset="0"/>
              </a:rPr>
              <a:t>θ</a:t>
            </a:r>
            <a:r>
              <a:rPr lang="en-US" sz="2000" b="1" dirty="0">
                <a:solidFill>
                  <a:srgbClr val="0070C0"/>
                </a:solidFill>
                <a:latin typeface="Times New Roman" panose="02020603050405020304" pitchFamily="18" charset="0"/>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Effective access time of each word is </a:t>
            </a:r>
            <a:r>
              <a:rPr lang="el-GR" sz="2000" b="1" dirty="0">
                <a:solidFill>
                  <a:srgbClr val="0070C0"/>
                </a:solidFill>
                <a:latin typeface="Times New Roman" panose="02020603050405020304" pitchFamily="18" charset="0"/>
                <a:cs typeface="Times New Roman" panose="02020603050405020304" pitchFamily="18" charset="0"/>
              </a:rPr>
              <a:t>τ </a:t>
            </a:r>
            <a:endParaRPr lang="en-IN" sz="2000" b="1" dirty="0" smtClean="0">
              <a:solidFill>
                <a:srgbClr val="0070C0"/>
              </a:solidFill>
              <a:latin typeface="Times New Roman" panose="02020603050405020304" pitchFamily="18" charset="0"/>
              <a:cs typeface="Times New Roman" panose="02020603050405020304" pitchFamily="18" charset="0"/>
            </a:endParaRPr>
          </a:p>
          <a:p>
            <a:r>
              <a:rPr lang="en-US" sz="2000" b="1" dirty="0" smtClean="0">
                <a:solidFill>
                  <a:srgbClr val="002060"/>
                </a:solidFill>
                <a:latin typeface="Times New Roman" panose="02020603050405020304" pitchFamily="18" charset="0"/>
                <a:ea typeface="+mj-ea"/>
                <a:cs typeface="Times New Roman" panose="02020603050405020304" pitchFamily="18" charset="0"/>
              </a:rPr>
              <a:t>The </a:t>
            </a:r>
            <a:r>
              <a:rPr lang="en-US" sz="2000" b="1" dirty="0">
                <a:solidFill>
                  <a:srgbClr val="002060"/>
                </a:solidFill>
                <a:latin typeface="Times New Roman" panose="02020603050405020304" pitchFamily="18" charset="0"/>
                <a:ea typeface="+mj-ea"/>
                <a:cs typeface="Times New Roman" panose="02020603050405020304" pitchFamily="18" charset="0"/>
              </a:rPr>
              <a:t>timing of the pipelined access of the 8 contiguous memory words is shown in Fig. 5.16b.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This type of concurrent access of contiguous words has been called a C-access memory scheme.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447273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53</a:t>
            </a:fld>
            <a:endParaRPr lang="en-IN"/>
          </a:p>
        </p:txBody>
      </p:sp>
      <p:sp>
        <p:nvSpPr>
          <p:cNvPr id="9" name="Rectangle 8"/>
          <p:cNvSpPr/>
          <p:nvPr/>
        </p:nvSpPr>
        <p:spPr>
          <a:xfrm>
            <a:off x="92919" y="816382"/>
            <a:ext cx="11986305" cy="6555641"/>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a:solidFill>
                  <a:srgbClr val="002060"/>
                </a:solidFill>
                <a:latin typeface="Times New Roman" panose="02020603050405020304" pitchFamily="18" charset="0"/>
                <a:ea typeface="+mj-ea"/>
                <a:cs typeface="Times New Roman" panose="02020603050405020304" pitchFamily="18" charset="0"/>
              </a:rPr>
              <a:t>Bandwidth and Fault Tolerance </a:t>
            </a:r>
          </a:p>
          <a:p>
            <a:pPr marL="342900" indent="-342900">
              <a:buFont typeface="Arial" panose="020B0604020202020204" pitchFamily="34" charset="0"/>
              <a:buChar char="•"/>
            </a:pPr>
            <a:r>
              <a:rPr lang="en-US" sz="2000" b="1" dirty="0" err="1">
                <a:solidFill>
                  <a:srgbClr val="C00000"/>
                </a:solidFill>
                <a:latin typeface="Times New Roman" panose="02020603050405020304" pitchFamily="18" charset="0"/>
                <a:ea typeface="+mj-ea"/>
                <a:cs typeface="Times New Roman" panose="02020603050405020304" pitchFamily="18" charset="0"/>
              </a:rPr>
              <a:t>Hellerman</a:t>
            </a:r>
            <a:r>
              <a:rPr lang="en-US" sz="2000" b="1" dirty="0">
                <a:solidFill>
                  <a:srgbClr val="C00000"/>
                </a:solidFill>
                <a:latin typeface="Times New Roman" panose="02020603050405020304" pitchFamily="18" charset="0"/>
                <a:ea typeface="+mj-ea"/>
                <a:cs typeface="Times New Roman" panose="02020603050405020304" pitchFamily="18" charset="0"/>
              </a:rPr>
              <a:t> (1967) has derived an equation to estimate the effective increase in memory bandwidth through </a:t>
            </a:r>
            <a:r>
              <a:rPr lang="en-US" sz="2000" b="1" dirty="0" err="1">
                <a:solidFill>
                  <a:srgbClr val="C00000"/>
                </a:solidFill>
                <a:latin typeface="Times New Roman" panose="02020603050405020304" pitchFamily="18" charset="0"/>
                <a:ea typeface="+mj-ea"/>
                <a:cs typeface="Times New Roman" panose="02020603050405020304" pitchFamily="18" charset="0"/>
              </a:rPr>
              <a:t>multiway</a:t>
            </a:r>
            <a:r>
              <a:rPr lang="en-US" sz="2000" b="1" dirty="0">
                <a:solidFill>
                  <a:srgbClr val="C00000"/>
                </a:solidFill>
                <a:latin typeface="Times New Roman" panose="02020603050405020304" pitchFamily="18" charset="0"/>
                <a:ea typeface="+mj-ea"/>
                <a:cs typeface="Times New Roman" panose="02020603050405020304" pitchFamily="18" charset="0"/>
              </a:rPr>
              <a:t> interleaving. A single memory module is assumed to deliver one word per memory cycle and thus has a bandwidth of 1. </a:t>
            </a:r>
          </a:p>
          <a:p>
            <a:r>
              <a:rPr lang="en-IN" sz="2000" b="1" dirty="0">
                <a:solidFill>
                  <a:srgbClr val="002060"/>
                </a:solidFill>
                <a:latin typeface="Times New Roman" panose="02020603050405020304" pitchFamily="18" charset="0"/>
                <a:ea typeface="+mj-ea"/>
                <a:cs typeface="Times New Roman" panose="02020603050405020304" pitchFamily="18" charset="0"/>
              </a:rPr>
              <a:t>Memory Bandwidth </a:t>
            </a:r>
          </a:p>
          <a:p>
            <a:r>
              <a:rPr lang="en-US" sz="2000" b="1" dirty="0">
                <a:solidFill>
                  <a:srgbClr val="C00000"/>
                </a:solidFill>
                <a:latin typeface="Times New Roman" panose="02020603050405020304" pitchFamily="18" charset="0"/>
                <a:ea typeface="+mj-ea"/>
                <a:cs typeface="Times New Roman" panose="02020603050405020304" pitchFamily="18" charset="0"/>
              </a:rPr>
              <a:t>The memory bandwidth </a:t>
            </a:r>
            <a:r>
              <a:rPr lang="en-US" sz="2000" b="1" dirty="0">
                <a:solidFill>
                  <a:srgbClr val="0070C0"/>
                </a:solidFill>
                <a:latin typeface="Times New Roman" panose="02020603050405020304" pitchFamily="18" charset="0"/>
                <a:ea typeface="+mj-ea"/>
                <a:cs typeface="Times New Roman" panose="02020603050405020304" pitchFamily="18" charset="0"/>
              </a:rPr>
              <a:t>B</a:t>
            </a:r>
            <a:r>
              <a:rPr lang="en-US" sz="2000" b="1" dirty="0">
                <a:solidFill>
                  <a:srgbClr val="C00000"/>
                </a:solidFill>
                <a:latin typeface="Times New Roman" panose="02020603050405020304" pitchFamily="18" charset="0"/>
                <a:ea typeface="+mj-ea"/>
                <a:cs typeface="Times New Roman" panose="02020603050405020304" pitchFamily="18" charset="0"/>
              </a:rPr>
              <a:t> of an m-way interleaved memory is upper-bounded by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C00000"/>
                </a:solidFill>
                <a:latin typeface="Times New Roman" panose="02020603050405020304" pitchFamily="18" charset="0"/>
                <a:ea typeface="+mj-ea"/>
                <a:cs typeface="Times New Roman" panose="02020603050405020304" pitchFamily="18" charset="0"/>
              </a:rPr>
              <a:t> and lower- bounded by </a:t>
            </a:r>
            <a:r>
              <a:rPr lang="en-US" sz="2000" b="1" dirty="0">
                <a:solidFill>
                  <a:srgbClr val="0070C0"/>
                </a:solidFill>
                <a:latin typeface="Times New Roman" panose="02020603050405020304" pitchFamily="18" charset="0"/>
                <a:ea typeface="+mj-ea"/>
                <a:cs typeface="Times New Roman" panose="02020603050405020304" pitchFamily="18" charset="0"/>
              </a:rPr>
              <a:t>I</a:t>
            </a:r>
            <a:r>
              <a:rPr lang="en-US" sz="2000" b="1" dirty="0">
                <a:solidFill>
                  <a:srgbClr val="C00000"/>
                </a:solidFill>
                <a:latin typeface="Times New Roman" panose="02020603050405020304" pitchFamily="18" charset="0"/>
                <a:ea typeface="+mj-ea"/>
                <a:cs typeface="Times New Roman" panose="02020603050405020304" pitchFamily="18" charset="0"/>
              </a:rPr>
              <a:t>. The </a:t>
            </a:r>
            <a:r>
              <a:rPr lang="en-US" sz="2000" b="1" dirty="0" err="1">
                <a:solidFill>
                  <a:srgbClr val="C00000"/>
                </a:solidFill>
                <a:latin typeface="Times New Roman" panose="02020603050405020304" pitchFamily="18" charset="0"/>
                <a:ea typeface="+mj-ea"/>
                <a:cs typeface="Times New Roman" panose="02020603050405020304" pitchFamily="18" charset="0"/>
              </a:rPr>
              <a:t>Hellerman</a:t>
            </a:r>
            <a:r>
              <a:rPr lang="en-US" sz="2000" b="1" dirty="0">
                <a:solidFill>
                  <a:srgbClr val="C00000"/>
                </a:solidFill>
                <a:latin typeface="Times New Roman" panose="02020603050405020304" pitchFamily="18" charset="0"/>
                <a:ea typeface="+mj-ea"/>
                <a:cs typeface="Times New Roman" panose="02020603050405020304" pitchFamily="18" charset="0"/>
              </a:rPr>
              <a:t> estimate of </a:t>
            </a:r>
            <a:r>
              <a:rPr lang="en-US" sz="2000" b="1" dirty="0">
                <a:solidFill>
                  <a:srgbClr val="0070C0"/>
                </a:solidFill>
                <a:latin typeface="Times New Roman" panose="02020603050405020304" pitchFamily="18" charset="0"/>
                <a:ea typeface="+mj-ea"/>
                <a:cs typeface="Times New Roman" panose="02020603050405020304" pitchFamily="18" charset="0"/>
              </a:rPr>
              <a:t>B</a:t>
            </a:r>
            <a:r>
              <a:rPr lang="en-US" sz="2000" b="1" dirty="0">
                <a:solidFill>
                  <a:srgbClr val="C00000"/>
                </a:solidFill>
                <a:latin typeface="Times New Roman" panose="02020603050405020304" pitchFamily="18" charset="0"/>
                <a:ea typeface="+mj-ea"/>
                <a:cs typeface="Times New Roman" panose="02020603050405020304" pitchFamily="18" charset="0"/>
              </a:rPr>
              <a:t> is.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where </a:t>
            </a:r>
            <a:r>
              <a:rPr lang="en-US" sz="2000" b="1" dirty="0">
                <a:solidFill>
                  <a:srgbClr val="0070C0"/>
                </a:solidFill>
                <a:latin typeface="Times New Roman" panose="02020603050405020304" pitchFamily="18" charset="0"/>
                <a:ea typeface="+mj-ea"/>
                <a:cs typeface="Times New Roman" panose="02020603050405020304" pitchFamily="18" charset="0"/>
              </a:rPr>
              <a:t>m</a:t>
            </a:r>
            <a:r>
              <a:rPr lang="en-US" sz="2000" b="1" dirty="0">
                <a:solidFill>
                  <a:srgbClr val="002060"/>
                </a:solidFill>
                <a:latin typeface="Times New Roman" panose="02020603050405020304" pitchFamily="18" charset="0"/>
                <a:ea typeface="+mj-ea"/>
                <a:cs typeface="Times New Roman" panose="02020603050405020304" pitchFamily="18" charset="0"/>
              </a:rPr>
              <a:t> is the number of interleaved memory modules. </a:t>
            </a:r>
          </a:p>
          <a:p>
            <a:r>
              <a:rPr lang="en-US" sz="2000" b="1" dirty="0">
                <a:solidFill>
                  <a:srgbClr val="002060"/>
                </a:solidFill>
                <a:latin typeface="Times New Roman" panose="02020603050405020304" pitchFamily="18" charset="0"/>
                <a:ea typeface="+mj-ea"/>
                <a:cs typeface="Times New Roman" panose="02020603050405020304" pitchFamily="18" charset="0"/>
              </a:rPr>
              <a:t>• This equation implies that if 16 memory modules are used, then the effective memory bandwidth is approximately four times that of a single module. </a:t>
            </a:r>
          </a:p>
          <a:p>
            <a:r>
              <a:rPr lang="en-US" sz="2000" b="1" dirty="0">
                <a:solidFill>
                  <a:srgbClr val="002060"/>
                </a:solidFill>
                <a:latin typeface="Times New Roman" panose="02020603050405020304" pitchFamily="18" charset="0"/>
                <a:ea typeface="+mj-ea"/>
                <a:cs typeface="Times New Roman" panose="02020603050405020304" pitchFamily="18" charset="0"/>
              </a:rPr>
              <a:t>• This pessimistic estimate is due to the fact that block access of various lengths and access of single words are randomly mixed in user programs.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err="1">
                <a:solidFill>
                  <a:srgbClr val="002060"/>
                </a:solidFill>
                <a:latin typeface="Times New Roman" panose="02020603050405020304" pitchFamily="18" charset="0"/>
                <a:ea typeface="+mj-ea"/>
                <a:cs typeface="Times New Roman" panose="02020603050405020304" pitchFamily="18" charset="0"/>
              </a:rPr>
              <a:t>Hellerman's</a:t>
            </a:r>
            <a:r>
              <a:rPr lang="en-US" sz="2000" b="1" dirty="0">
                <a:solidFill>
                  <a:srgbClr val="002060"/>
                </a:solidFill>
                <a:latin typeface="Times New Roman" panose="02020603050405020304" pitchFamily="18" charset="0"/>
                <a:ea typeface="+mj-ea"/>
                <a:cs typeface="Times New Roman" panose="02020603050405020304" pitchFamily="18" charset="0"/>
              </a:rPr>
              <a:t> estimate was based on a single-processor system. If memory-access conflicts from multiple processors (such as the hot spot problem) are considered, the effective memory bandwidth will be further reduced</a:t>
            </a:r>
            <a:r>
              <a:rPr lang="en-US" sz="2000" dirty="0"/>
              <a:t>. </a:t>
            </a: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5618700" y="3329283"/>
            <a:ext cx="1623348" cy="648357"/>
          </a:xfrm>
          <a:prstGeom prst="rect">
            <a:avLst/>
          </a:prstGeom>
        </p:spPr>
      </p:pic>
    </p:spTree>
    <p:extLst>
      <p:ext uri="{BB962C8B-B14F-4D97-AF65-F5344CB8AC3E}">
        <p14:creationId xmlns:p14="http://schemas.microsoft.com/office/powerpoint/2010/main" val="1628253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54</a:t>
            </a:fld>
            <a:endParaRPr lang="en-IN"/>
          </a:p>
        </p:txBody>
      </p:sp>
      <p:sp>
        <p:nvSpPr>
          <p:cNvPr id="9" name="Rectangle 8"/>
          <p:cNvSpPr/>
          <p:nvPr/>
        </p:nvSpPr>
        <p:spPr>
          <a:xfrm>
            <a:off x="92919" y="816382"/>
            <a:ext cx="11986305" cy="5324535"/>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a:solidFill>
                  <a:srgbClr val="002060"/>
                </a:solidFill>
                <a:latin typeface="Times New Roman" panose="02020603050405020304" pitchFamily="18" charset="0"/>
                <a:ea typeface="+mj-ea"/>
                <a:cs typeface="Times New Roman" panose="02020603050405020304" pitchFamily="18" charset="0"/>
              </a:rPr>
              <a:t>Bandwidth and Fault Tolerance </a:t>
            </a:r>
          </a:p>
          <a:p>
            <a:endParaRPr lang="en-IN" sz="2000" dirty="0"/>
          </a:p>
          <a:p>
            <a:r>
              <a:rPr lang="en-US" sz="2000" b="1" dirty="0">
                <a:solidFill>
                  <a:srgbClr val="C00000"/>
                </a:solidFill>
                <a:latin typeface="Times New Roman" panose="02020603050405020304" pitchFamily="18" charset="0"/>
                <a:ea typeface="+mj-ea"/>
                <a:cs typeface="Times New Roman" panose="02020603050405020304" pitchFamily="18" charset="0"/>
              </a:rPr>
              <a:t>In a vector processing computer, the access time of a long vector with </a:t>
            </a:r>
            <a:r>
              <a:rPr lang="en-US" sz="2000" b="1" dirty="0">
                <a:solidFill>
                  <a:srgbClr val="0070C0"/>
                </a:solidFill>
                <a:latin typeface="Times New Roman" panose="02020603050405020304" pitchFamily="18" charset="0"/>
                <a:ea typeface="+mj-ea"/>
                <a:cs typeface="Times New Roman" panose="02020603050405020304" pitchFamily="18" charset="0"/>
              </a:rPr>
              <a:t>n</a:t>
            </a:r>
            <a:r>
              <a:rPr lang="en-US" sz="2000" b="1" dirty="0">
                <a:solidFill>
                  <a:srgbClr val="C00000"/>
                </a:solidFill>
                <a:latin typeface="Times New Roman" panose="02020603050405020304" pitchFamily="18" charset="0"/>
                <a:ea typeface="+mj-ea"/>
                <a:cs typeface="Times New Roman" panose="02020603050405020304" pitchFamily="18" charset="0"/>
              </a:rPr>
              <a:t> elements and stride distance 1 has been estimated by </a:t>
            </a:r>
            <a:r>
              <a:rPr lang="en-US" sz="2000" b="1" dirty="0" err="1">
                <a:solidFill>
                  <a:srgbClr val="C00000"/>
                </a:solidFill>
                <a:latin typeface="Times New Roman" panose="02020603050405020304" pitchFamily="18" charset="0"/>
                <a:ea typeface="+mj-ea"/>
                <a:cs typeface="Times New Roman" panose="02020603050405020304" pitchFamily="18" charset="0"/>
              </a:rPr>
              <a:t>Cragon</a:t>
            </a:r>
            <a:r>
              <a:rPr lang="en-US" sz="2000" b="1" dirty="0">
                <a:solidFill>
                  <a:srgbClr val="C00000"/>
                </a:solidFill>
                <a:latin typeface="Times New Roman" panose="02020603050405020304" pitchFamily="18" charset="0"/>
                <a:ea typeface="+mj-ea"/>
                <a:cs typeface="Times New Roman" panose="02020603050405020304" pitchFamily="18" charset="0"/>
              </a:rPr>
              <a:t> (1992) as follows: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It is assumed that the  elements are stored in contiguous memory locations in an m-way interleaved memory system. </a:t>
            </a:r>
          </a:p>
          <a:p>
            <a:r>
              <a:rPr lang="en-US" sz="2000" b="1" dirty="0">
                <a:solidFill>
                  <a:srgbClr val="C00000"/>
                </a:solidFill>
                <a:latin typeface="Times New Roman" panose="02020603050405020304" pitchFamily="18" charset="0"/>
                <a:ea typeface="+mj-ea"/>
                <a:cs typeface="Times New Roman" panose="02020603050405020304" pitchFamily="18" charset="0"/>
              </a:rPr>
              <a:t>The average time t1 required to access one element in a vector is estimated </a:t>
            </a:r>
            <a:r>
              <a:rPr lang="en-US" sz="2000" b="1" dirty="0" smtClean="0">
                <a:solidFill>
                  <a:srgbClr val="C00000"/>
                </a:solidFill>
                <a:latin typeface="Times New Roman" panose="02020603050405020304" pitchFamily="18" charset="0"/>
                <a:ea typeface="+mj-ea"/>
                <a:cs typeface="Times New Roman" panose="02020603050405020304" pitchFamily="18" charset="0"/>
              </a:rPr>
              <a:t>by</a:t>
            </a: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When n → ∞ (very long vector), </a:t>
            </a:r>
            <a:r>
              <a:rPr lang="en-US" sz="2000" b="1" dirty="0" smtClean="0">
                <a:solidFill>
                  <a:srgbClr val="002060"/>
                </a:solidFill>
                <a:latin typeface="Times New Roman" panose="02020603050405020304" pitchFamily="18" charset="0"/>
                <a:ea typeface="+mj-ea"/>
                <a:cs typeface="Times New Roman" panose="02020603050405020304" pitchFamily="18" charset="0"/>
              </a:rPr>
              <a:t> t1</a:t>
            </a:r>
            <a:r>
              <a:rPr lang="en-US" sz="2000" b="1" dirty="0">
                <a:solidFill>
                  <a:srgbClr val="002060"/>
                </a:solidFill>
                <a:latin typeface="Times New Roman" panose="02020603050405020304" pitchFamily="18" charset="0"/>
                <a:ea typeface="+mj-ea"/>
                <a:cs typeface="Times New Roman" panose="02020603050405020304" pitchFamily="18" charset="0"/>
              </a:rPr>
              <a:t>→ θ/m = τ. </a:t>
            </a: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US" sz="2000" b="1" dirty="0" smtClean="0">
                <a:solidFill>
                  <a:srgbClr val="002060"/>
                </a:solidFill>
                <a:latin typeface="Times New Roman" panose="02020603050405020304" pitchFamily="18" charset="0"/>
                <a:ea typeface="+mj-ea"/>
                <a:cs typeface="Times New Roman" panose="02020603050405020304" pitchFamily="18" charset="0"/>
              </a:rPr>
              <a:t>As </a:t>
            </a:r>
            <a:r>
              <a:rPr lang="en-US" sz="2000" b="1" dirty="0">
                <a:solidFill>
                  <a:srgbClr val="002060"/>
                </a:solidFill>
                <a:latin typeface="Times New Roman" panose="02020603050405020304" pitchFamily="18" charset="0"/>
                <a:ea typeface="+mj-ea"/>
                <a:cs typeface="Times New Roman" panose="02020603050405020304" pitchFamily="18" charset="0"/>
              </a:rPr>
              <a:t>n → 1 (scalar access), t1→ θ. </a:t>
            </a:r>
          </a:p>
          <a:p>
            <a:r>
              <a:rPr lang="en-US" sz="2000" b="1" dirty="0">
                <a:solidFill>
                  <a:srgbClr val="002060"/>
                </a:solidFill>
                <a:latin typeface="Times New Roman" panose="02020603050405020304" pitchFamily="18" charset="0"/>
                <a:ea typeface="+mj-ea"/>
                <a:cs typeface="Times New Roman" panose="02020603050405020304" pitchFamily="18" charset="0"/>
              </a:rPr>
              <a:t>Equation 5.6 conveys the message that interleaved memory appeals to pipelined access of long vectors; the longer the better.</a:t>
            </a: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5390457" y="3457480"/>
            <a:ext cx="2701968" cy="703040"/>
          </a:xfrm>
          <a:prstGeom prst="rect">
            <a:avLst/>
          </a:prstGeom>
        </p:spPr>
      </p:pic>
    </p:spTree>
    <p:extLst>
      <p:ext uri="{BB962C8B-B14F-4D97-AF65-F5344CB8AC3E}">
        <p14:creationId xmlns:p14="http://schemas.microsoft.com/office/powerpoint/2010/main" val="13860898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55</a:t>
            </a:fld>
            <a:endParaRPr lang="en-IN"/>
          </a:p>
        </p:txBody>
      </p:sp>
      <p:sp>
        <p:nvSpPr>
          <p:cNvPr id="9" name="Rectangle 8"/>
          <p:cNvSpPr/>
          <p:nvPr/>
        </p:nvSpPr>
        <p:spPr>
          <a:xfrm>
            <a:off x="92919" y="816382"/>
            <a:ext cx="11986305" cy="4093428"/>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Memory </a:t>
            </a:r>
            <a:r>
              <a:rPr lang="en-IN" sz="2000" b="1" dirty="0">
                <a:solidFill>
                  <a:srgbClr val="0070C0"/>
                </a:solidFill>
                <a:latin typeface="Times New Roman" panose="02020603050405020304" pitchFamily="18" charset="0"/>
                <a:cs typeface="Times New Roman" panose="02020603050405020304" pitchFamily="18" charset="0"/>
              </a:rPr>
              <a:t>Interleaving </a:t>
            </a:r>
          </a:p>
          <a:p>
            <a:r>
              <a:rPr lang="en-IN" sz="2000" b="1" dirty="0" smtClean="0">
                <a:solidFill>
                  <a:srgbClr val="002060"/>
                </a:solidFill>
                <a:latin typeface="Times New Roman" panose="02020603050405020304" pitchFamily="18" charset="0"/>
                <a:ea typeface="+mj-ea"/>
                <a:cs typeface="Times New Roman" panose="02020603050405020304" pitchFamily="18" charset="0"/>
              </a:rPr>
              <a:t>Fault </a:t>
            </a:r>
            <a:r>
              <a:rPr lang="en-IN" sz="2000" b="1" dirty="0">
                <a:solidFill>
                  <a:srgbClr val="002060"/>
                </a:solidFill>
                <a:latin typeface="Times New Roman" panose="02020603050405020304" pitchFamily="18" charset="0"/>
                <a:ea typeface="+mj-ea"/>
                <a:cs typeface="Times New Roman" panose="02020603050405020304" pitchFamily="18" charset="0"/>
              </a:rPr>
              <a:t>Tolerance </a:t>
            </a:r>
          </a:p>
          <a:p>
            <a:pPr algn="just"/>
            <a:r>
              <a:rPr lang="en-US" sz="2000" dirty="0" smtClean="0"/>
              <a:t>• </a:t>
            </a:r>
            <a:r>
              <a:rPr lang="en-US" sz="2000" b="1" dirty="0">
                <a:solidFill>
                  <a:srgbClr val="C00000"/>
                </a:solidFill>
                <a:latin typeface="Times New Roman" panose="02020603050405020304" pitchFamily="18" charset="0"/>
                <a:ea typeface="+mj-ea"/>
                <a:cs typeface="Times New Roman" panose="02020603050405020304" pitchFamily="18" charset="0"/>
              </a:rPr>
              <a:t>High- and low-order interleaving can be combined to yield many different interleaved memory organizations.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Sequential addresses are assigned in the high-order interleaved memory in each memory module.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This makes it easier to isolate faulty memory modules in a memory bank of m memory modules.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When one module failure is detected, the remaining modules can still </a:t>
            </a:r>
            <a:r>
              <a:rPr lang="en-US" sz="2000" b="1" dirty="0" err="1">
                <a:solidFill>
                  <a:srgbClr val="002060"/>
                </a:solidFill>
                <a:latin typeface="Times New Roman" panose="02020603050405020304" pitchFamily="18" charset="0"/>
                <a:ea typeface="+mj-ea"/>
                <a:cs typeface="Times New Roman" panose="02020603050405020304" pitchFamily="18" charset="0"/>
              </a:rPr>
              <a:t>bo</a:t>
            </a:r>
            <a:r>
              <a:rPr lang="en-US" sz="2000" b="1" dirty="0">
                <a:solidFill>
                  <a:srgbClr val="002060"/>
                </a:solidFill>
                <a:latin typeface="Times New Roman" panose="02020603050405020304" pitchFamily="18" charset="0"/>
                <a:ea typeface="+mj-ea"/>
                <a:cs typeface="Times New Roman" panose="02020603050405020304" pitchFamily="18" charset="0"/>
              </a:rPr>
              <a:t> used by opening a window in the address space.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This fault isolation cannot be carried out in a low-order interleaved memory, in which a module failure may paralyze the entire memory bank. </a:t>
            </a:r>
          </a:p>
          <a:p>
            <a:pPr algn="just"/>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Thus low-order interleaving memory is not fault-tolerant. </a:t>
            </a:r>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75713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56</a:t>
            </a:fld>
            <a:endParaRPr lang="en-IN"/>
          </a:p>
        </p:txBody>
      </p:sp>
      <p:sp>
        <p:nvSpPr>
          <p:cNvPr id="9" name="Rectangle 8"/>
          <p:cNvSpPr/>
          <p:nvPr/>
        </p:nvSpPr>
        <p:spPr>
          <a:xfrm>
            <a:off x="92919" y="816382"/>
            <a:ext cx="11986305" cy="5632311"/>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r>
              <a:rPr lang="en-IN" sz="2000" b="1" dirty="0">
                <a:solidFill>
                  <a:srgbClr val="0070C0"/>
                </a:solidFill>
                <a:latin typeface="Times New Roman" panose="02020603050405020304" pitchFamily="18" charset="0"/>
                <a:cs typeface="Times New Roman" panose="02020603050405020304" pitchFamily="18" charset="0"/>
              </a:rPr>
              <a:t>Memory Allocation Schemes </a:t>
            </a:r>
          </a:p>
          <a:p>
            <a:r>
              <a:rPr lang="en-IN" sz="2000" dirty="0"/>
              <a:t>• </a:t>
            </a:r>
            <a:r>
              <a:rPr lang="en-IN" sz="2000" b="1" dirty="0">
                <a:solidFill>
                  <a:srgbClr val="002060"/>
                </a:solidFill>
                <a:latin typeface="Times New Roman" panose="02020603050405020304" pitchFamily="18" charset="0"/>
                <a:ea typeface="+mj-ea"/>
                <a:cs typeface="Times New Roman" panose="02020603050405020304" pitchFamily="18" charset="0"/>
              </a:rPr>
              <a:t>The idea of virtual memory is to allow many software processes time-shared use of main memory (precious with limited capacity resource).</a:t>
            </a:r>
          </a:p>
          <a:p>
            <a:pPr marL="342900" indent="-342900">
              <a:buFont typeface="Arial" panose="020B0604020202020204" pitchFamily="34" charset="0"/>
              <a:buChar char="•"/>
            </a:pPr>
            <a:r>
              <a:rPr lang="en-IN" sz="2000" b="1" dirty="0">
                <a:solidFill>
                  <a:srgbClr val="0070C0"/>
                </a:solidFill>
                <a:latin typeface="Times New Roman" panose="02020603050405020304" pitchFamily="18" charset="0"/>
                <a:cs typeface="Times New Roman" panose="02020603050405020304" pitchFamily="18" charset="0"/>
              </a:rPr>
              <a:t>Memory manager</a:t>
            </a:r>
            <a:r>
              <a:rPr lang="en-IN" sz="2000" dirty="0" smtClean="0"/>
              <a:t>: </a:t>
            </a:r>
            <a:r>
              <a:rPr lang="en-IN" sz="2000" b="1" dirty="0">
                <a:solidFill>
                  <a:srgbClr val="002060"/>
                </a:solidFill>
                <a:latin typeface="Times New Roman" panose="02020603050405020304" pitchFamily="18" charset="0"/>
                <a:ea typeface="+mj-ea"/>
                <a:cs typeface="Times New Roman" panose="02020603050405020304" pitchFamily="18" charset="0"/>
              </a:rPr>
              <a:t>The portion of OS kernel that handles the allocation and </a:t>
            </a:r>
            <a:r>
              <a:rPr lang="en-IN" sz="2000" b="1" dirty="0" err="1">
                <a:solidFill>
                  <a:srgbClr val="002060"/>
                </a:solidFill>
                <a:latin typeface="Times New Roman" panose="02020603050405020304" pitchFamily="18" charset="0"/>
                <a:ea typeface="+mj-ea"/>
                <a:cs typeface="Times New Roman" panose="02020603050405020304" pitchFamily="18" charset="0"/>
              </a:rPr>
              <a:t>deallocation</a:t>
            </a:r>
            <a:r>
              <a:rPr lang="en-IN" sz="2000" b="1" dirty="0">
                <a:solidFill>
                  <a:srgbClr val="002060"/>
                </a:solidFill>
                <a:latin typeface="Times New Roman" panose="02020603050405020304" pitchFamily="18" charset="0"/>
                <a:ea typeface="+mj-ea"/>
                <a:cs typeface="Times New Roman" panose="02020603050405020304" pitchFamily="18" charset="0"/>
              </a:rPr>
              <a:t> of main memory to executing processes is called memory manager.</a:t>
            </a: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The memory manager monitors the amount of available main memory and decides which processes should reside in main memory and which should be put back to disk if the main memory reaches its limit.</a:t>
            </a:r>
          </a:p>
          <a:p>
            <a:pPr marL="342900" indent="-342900">
              <a:buFont typeface="Arial" panose="020B0604020202020204" pitchFamily="34" charset="0"/>
              <a:buChar char="•"/>
            </a:pPr>
            <a:r>
              <a:rPr lang="en-IN" sz="2000" b="1" dirty="0">
                <a:solidFill>
                  <a:srgbClr val="0070C0"/>
                </a:solidFill>
                <a:latin typeface="Times New Roman" panose="02020603050405020304" pitchFamily="18" charset="0"/>
                <a:cs typeface="Times New Roman" panose="02020603050405020304" pitchFamily="18" charset="0"/>
              </a:rPr>
              <a:t>Allocation policies</a:t>
            </a:r>
          </a:p>
          <a:p>
            <a:pPr lvl="2"/>
            <a:r>
              <a:rPr lang="en-IN" sz="2000" b="1" dirty="0">
                <a:solidFill>
                  <a:srgbClr val="002060"/>
                </a:solidFill>
                <a:latin typeface="Times New Roman" panose="02020603050405020304" pitchFamily="18" charset="0"/>
                <a:ea typeface="+mj-ea"/>
                <a:cs typeface="Times New Roman" panose="02020603050405020304" pitchFamily="18" charset="0"/>
              </a:rPr>
              <a:t>Memory swapping is the process of moving blocks of information between the levels of a memory hierarchy.</a:t>
            </a:r>
          </a:p>
          <a:p>
            <a:pPr lvl="2"/>
            <a:r>
              <a:rPr lang="en-IN" sz="2000" b="1" dirty="0">
                <a:solidFill>
                  <a:srgbClr val="002060"/>
                </a:solidFill>
                <a:latin typeface="Times New Roman" panose="02020603050405020304" pitchFamily="18" charset="0"/>
                <a:ea typeface="+mj-ea"/>
                <a:cs typeface="Times New Roman" panose="02020603050405020304" pitchFamily="18" charset="0"/>
              </a:rPr>
              <a:t>There are different swapping policies exits.</a:t>
            </a:r>
          </a:p>
          <a:p>
            <a:pPr marL="457200" indent="-457200">
              <a:buAutoNum type="arabicPeriod"/>
            </a:pPr>
            <a:r>
              <a:rPr lang="en-IN" sz="2000" b="1" dirty="0" err="1">
                <a:solidFill>
                  <a:srgbClr val="0070C0"/>
                </a:solidFill>
                <a:latin typeface="Times New Roman" panose="02020603050405020304" pitchFamily="18" charset="0"/>
                <a:cs typeface="Times New Roman" panose="02020603050405020304" pitchFamily="18" charset="0"/>
              </a:rPr>
              <a:t>Nonpreemptive</a:t>
            </a:r>
            <a:r>
              <a:rPr lang="en-IN" sz="2000" b="1" dirty="0">
                <a:solidFill>
                  <a:srgbClr val="0070C0"/>
                </a:solidFill>
                <a:latin typeface="Times New Roman" panose="02020603050405020304" pitchFamily="18" charset="0"/>
                <a:cs typeface="Times New Roman" panose="02020603050405020304" pitchFamily="18" charset="0"/>
              </a:rPr>
              <a:t> allocation</a:t>
            </a:r>
          </a:p>
          <a:p>
            <a:pPr marL="800100" lvl="1" indent="-342900">
              <a:buFont typeface="Arial" panose="020B0604020202020204" pitchFamily="34" charset="0"/>
              <a:buChar char="•"/>
            </a:pPr>
            <a:r>
              <a:rPr lang="en-IN" sz="2000" b="1" dirty="0" smtClean="0">
                <a:solidFill>
                  <a:srgbClr val="C00000"/>
                </a:solidFill>
                <a:latin typeface="Times New Roman" panose="02020603050405020304" pitchFamily="18" charset="0"/>
                <a:ea typeface="+mj-ea"/>
                <a:cs typeface="Times New Roman" panose="02020603050405020304" pitchFamily="18" charset="0"/>
              </a:rPr>
              <a:t>The </a:t>
            </a:r>
            <a:r>
              <a:rPr lang="en-IN" sz="2000" b="1" dirty="0">
                <a:solidFill>
                  <a:srgbClr val="C00000"/>
                </a:solidFill>
                <a:latin typeface="Times New Roman" panose="02020603050405020304" pitchFamily="18" charset="0"/>
                <a:ea typeface="+mj-ea"/>
                <a:cs typeface="Times New Roman" panose="02020603050405020304" pitchFamily="18" charset="0"/>
              </a:rPr>
              <a:t>incoming block cab be placed only in free region of the main memory.</a:t>
            </a:r>
          </a:p>
          <a:p>
            <a:pPr marL="800100" lvl="1" indent="-342900">
              <a:buFont typeface="Arial" panose="020B0604020202020204" pitchFamily="34" charset="0"/>
              <a:buChar char="•"/>
            </a:pPr>
            <a:r>
              <a:rPr lang="en-IN" sz="2000" b="1" dirty="0" smtClean="0">
                <a:solidFill>
                  <a:srgbClr val="C00000"/>
                </a:solidFill>
                <a:latin typeface="Times New Roman" panose="02020603050405020304" pitchFamily="18" charset="0"/>
                <a:ea typeface="+mj-ea"/>
                <a:cs typeface="Times New Roman" panose="02020603050405020304" pitchFamily="18" charset="0"/>
              </a:rPr>
              <a:t>When </a:t>
            </a:r>
            <a:r>
              <a:rPr lang="en-IN" sz="2000" b="1" dirty="0">
                <a:solidFill>
                  <a:srgbClr val="C00000"/>
                </a:solidFill>
                <a:latin typeface="Times New Roman" panose="02020603050405020304" pitchFamily="18" charset="0"/>
                <a:ea typeface="+mj-ea"/>
                <a:cs typeface="Times New Roman" panose="02020603050405020304" pitchFamily="18" charset="0"/>
              </a:rPr>
              <a:t>the main memory is full, this allocation scheme swaps out some of the allocated processes (or pages) to vacate space for the incoming block.</a:t>
            </a:r>
          </a:p>
          <a:p>
            <a:pPr marL="800100" lvl="1"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Easier to implement.</a:t>
            </a:r>
          </a:p>
          <a:p>
            <a:pPr marL="800100" lvl="1"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Not going to yield the good memory utilization.</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76601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57</a:t>
            </a:fld>
            <a:endParaRPr lang="en-IN"/>
          </a:p>
        </p:txBody>
      </p:sp>
      <p:sp>
        <p:nvSpPr>
          <p:cNvPr id="9" name="Rectangle 8"/>
          <p:cNvSpPr/>
          <p:nvPr/>
        </p:nvSpPr>
        <p:spPr>
          <a:xfrm>
            <a:off x="92919" y="816382"/>
            <a:ext cx="11986305" cy="6247864"/>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r>
              <a:rPr lang="en-IN" sz="2000" b="1" dirty="0">
                <a:solidFill>
                  <a:srgbClr val="0070C0"/>
                </a:solidFill>
                <a:latin typeface="Times New Roman" panose="02020603050405020304" pitchFamily="18" charset="0"/>
                <a:cs typeface="Times New Roman" panose="02020603050405020304" pitchFamily="18" charset="0"/>
              </a:rPr>
              <a:t>Memory Allocation Schemes </a:t>
            </a:r>
          </a:p>
          <a:p>
            <a:r>
              <a:rPr lang="en-IN" sz="2000" dirty="0" smtClean="0"/>
              <a:t>2. </a:t>
            </a:r>
            <a:r>
              <a:rPr lang="en-IN" sz="2000" b="1" dirty="0" err="1">
                <a:solidFill>
                  <a:srgbClr val="0070C0"/>
                </a:solidFill>
                <a:latin typeface="Times New Roman" panose="02020603050405020304" pitchFamily="18" charset="0"/>
                <a:cs typeface="Times New Roman" panose="02020603050405020304" pitchFamily="18" charset="0"/>
              </a:rPr>
              <a:t>Preemptive</a:t>
            </a:r>
            <a:r>
              <a:rPr lang="en-IN" sz="2000" b="1" dirty="0">
                <a:solidFill>
                  <a:srgbClr val="0070C0"/>
                </a:solidFill>
                <a:latin typeface="Times New Roman" panose="02020603050405020304" pitchFamily="18" charset="0"/>
                <a:cs typeface="Times New Roman" panose="02020603050405020304" pitchFamily="18" charset="0"/>
              </a:rPr>
              <a:t> allocation</a:t>
            </a:r>
          </a:p>
          <a:p>
            <a:pPr marL="342900" indent="-342900">
              <a:buFont typeface="Arial" panose="020B0604020202020204" pitchFamily="34" charset="0"/>
              <a:buChar char="•"/>
            </a:pPr>
            <a:r>
              <a:rPr lang="en-IN" sz="2000" b="1" dirty="0" smtClean="0">
                <a:solidFill>
                  <a:srgbClr val="002060"/>
                </a:solidFill>
                <a:latin typeface="Times New Roman" panose="02020603050405020304" pitchFamily="18" charset="0"/>
                <a:ea typeface="+mj-ea"/>
                <a:cs typeface="Times New Roman" panose="02020603050405020304" pitchFamily="18" charset="0"/>
              </a:rPr>
              <a:t>This </a:t>
            </a:r>
            <a:r>
              <a:rPr lang="en-IN" sz="2000" b="1" dirty="0">
                <a:solidFill>
                  <a:srgbClr val="002060"/>
                </a:solidFill>
                <a:latin typeface="Times New Roman" panose="02020603050405020304" pitchFamily="18" charset="0"/>
                <a:ea typeface="+mj-ea"/>
                <a:cs typeface="Times New Roman" panose="02020603050405020304" pitchFamily="18" charset="0"/>
              </a:rPr>
              <a:t>allocation scheme allows the placement of an incoming block in a region presently occupied by another process.</a:t>
            </a: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In both cases memory manager should try  to allocate the free space first. </a:t>
            </a:r>
          </a:p>
          <a:p>
            <a:pPr marL="342900" indent="-342900">
              <a:buFont typeface="Arial" panose="020B0604020202020204" pitchFamily="34" charset="0"/>
              <a:buChar char="•"/>
            </a:pPr>
            <a:r>
              <a:rPr lang="en-IN" sz="2000" b="1" dirty="0">
                <a:solidFill>
                  <a:srgbClr val="002060"/>
                </a:solidFill>
                <a:latin typeface="Times New Roman" panose="02020603050405020304" pitchFamily="18" charset="0"/>
                <a:ea typeface="+mj-ea"/>
                <a:cs typeface="Times New Roman" panose="02020603050405020304" pitchFamily="18" charset="0"/>
              </a:rPr>
              <a:t>This scheme has a freedom to pre-empt the executing process</a:t>
            </a:r>
          </a:p>
          <a:p>
            <a:pPr marL="342900" indent="-342900">
              <a:buFont typeface="Arial" panose="020B0604020202020204" pitchFamily="34" charset="0"/>
              <a:buChar char="•"/>
            </a:pPr>
            <a:r>
              <a:rPr lang="en-IN" sz="2000" b="1" dirty="0">
                <a:solidFill>
                  <a:srgbClr val="002060"/>
                </a:solidFill>
                <a:latin typeface="Times New Roman" panose="02020603050405020304" pitchFamily="18" charset="0"/>
                <a:ea typeface="+mj-ea"/>
                <a:cs typeface="Times New Roman" panose="02020603050405020304" pitchFamily="18" charset="0"/>
              </a:rPr>
              <a:t>Offers more flexibility, but it requires mechanism be established to determine which pages or processes are to be swapped out and to avoid </a:t>
            </a:r>
            <a:r>
              <a:rPr lang="en-IN" sz="2000" b="1" dirty="0" smtClean="0">
                <a:solidFill>
                  <a:srgbClr val="002060"/>
                </a:solidFill>
                <a:latin typeface="Times New Roman" panose="02020603050405020304" pitchFamily="18" charset="0"/>
                <a:ea typeface="+mj-ea"/>
                <a:cs typeface="Times New Roman" panose="02020603050405020304" pitchFamily="18" charset="0"/>
              </a:rPr>
              <a:t>thrashing </a:t>
            </a:r>
            <a:r>
              <a:rPr lang="en-IN" sz="2000" b="1" dirty="0">
                <a:solidFill>
                  <a:srgbClr val="002060"/>
                </a:solidFill>
                <a:latin typeface="Times New Roman" panose="02020603050405020304" pitchFamily="18" charset="0"/>
                <a:ea typeface="+mj-ea"/>
                <a:cs typeface="Times New Roman" panose="02020603050405020304" pitchFamily="18" charset="0"/>
              </a:rPr>
              <a:t>caused by excessive amount of swapping between the memory levels.</a:t>
            </a: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Allocation policies are either local or global</a:t>
            </a:r>
          </a:p>
          <a:p>
            <a:pPr marL="342900" indent="-342900">
              <a:buFont typeface="Wingdings" panose="05000000000000000000" pitchFamily="2" charset="2"/>
              <a:buChar char="Ø"/>
            </a:pPr>
            <a:r>
              <a:rPr lang="en-IN" sz="2000" b="1" dirty="0">
                <a:solidFill>
                  <a:srgbClr val="0070C0"/>
                </a:solidFill>
                <a:latin typeface="Times New Roman" panose="02020603050405020304" pitchFamily="18" charset="0"/>
                <a:cs typeface="Times New Roman" panose="02020603050405020304" pitchFamily="18" charset="0"/>
              </a:rPr>
              <a:t>local Allocation policy</a:t>
            </a:r>
          </a:p>
          <a:p>
            <a:r>
              <a:rPr lang="en-IN" sz="2000" b="1" dirty="0" smtClean="0">
                <a:solidFill>
                  <a:srgbClr val="002060"/>
                </a:solidFill>
                <a:latin typeface="Times New Roman" panose="02020603050405020304" pitchFamily="18" charset="0"/>
                <a:ea typeface="+mj-ea"/>
                <a:cs typeface="Times New Roman" panose="02020603050405020304" pitchFamily="18" charset="0"/>
              </a:rPr>
              <a:t>	This </a:t>
            </a:r>
            <a:r>
              <a:rPr lang="en-IN" sz="2000" b="1" dirty="0">
                <a:solidFill>
                  <a:srgbClr val="002060"/>
                </a:solidFill>
                <a:latin typeface="Times New Roman" panose="02020603050405020304" pitchFamily="18" charset="0"/>
                <a:ea typeface="+mj-ea"/>
                <a:cs typeface="Times New Roman" panose="02020603050405020304" pitchFamily="18" charset="0"/>
              </a:rPr>
              <a:t>involves only the resident working set of the faulty process.</a:t>
            </a:r>
          </a:p>
          <a:p>
            <a:pPr marL="342900" indent="-342900">
              <a:buFont typeface="Wingdings" panose="05000000000000000000" pitchFamily="2" charset="2"/>
              <a:buChar char="Ø"/>
            </a:pPr>
            <a:r>
              <a:rPr lang="en-IN" sz="2000" b="1" dirty="0" smtClean="0">
                <a:solidFill>
                  <a:srgbClr val="0070C0"/>
                </a:solidFill>
                <a:latin typeface="Times New Roman" panose="02020603050405020304" pitchFamily="18" charset="0"/>
                <a:cs typeface="Times New Roman" panose="02020603050405020304" pitchFamily="18" charset="0"/>
              </a:rPr>
              <a:t>Global Allocation </a:t>
            </a:r>
            <a:r>
              <a:rPr lang="en-IN" sz="2000" b="1" dirty="0">
                <a:solidFill>
                  <a:srgbClr val="0070C0"/>
                </a:solidFill>
                <a:latin typeface="Times New Roman" panose="02020603050405020304" pitchFamily="18" charset="0"/>
                <a:cs typeface="Times New Roman" panose="02020603050405020304" pitchFamily="18" charset="0"/>
              </a:rPr>
              <a:t>policies</a:t>
            </a:r>
            <a:r>
              <a:rPr lang="en-IN" sz="2000" b="1" dirty="0" smtClean="0">
                <a:solidFill>
                  <a:srgbClr val="0070C0"/>
                </a:solidFill>
                <a:latin typeface="Times New Roman" panose="02020603050405020304" pitchFamily="18" charset="0"/>
                <a:cs typeface="Times New Roman" panose="02020603050405020304" pitchFamily="18" charset="0"/>
              </a:rPr>
              <a:t> </a:t>
            </a:r>
          </a:p>
          <a:p>
            <a:r>
              <a:rPr lang="en-IN" sz="2000" b="1" dirty="0">
                <a:solidFill>
                  <a:srgbClr val="002060"/>
                </a:solidFill>
                <a:latin typeface="Times New Roman" panose="02020603050405020304" pitchFamily="18" charset="0"/>
                <a:ea typeface="+mj-ea"/>
                <a:cs typeface="Times New Roman" panose="02020603050405020304" pitchFamily="18" charset="0"/>
              </a:rPr>
              <a:t>This scheme considers the history of the working sets of all resident processes in making a swapping decision. Most computer uses local policy.</a:t>
            </a:r>
          </a:p>
          <a:p>
            <a:endParaRPr lang="en-IN" sz="2000" dirty="0" smtClean="0"/>
          </a:p>
          <a:p>
            <a:endParaRPr lang="en-IN" sz="2000" dirty="0" smtClean="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90322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58</a:t>
            </a:fld>
            <a:endParaRPr lang="en-IN"/>
          </a:p>
        </p:txBody>
      </p:sp>
      <p:sp>
        <p:nvSpPr>
          <p:cNvPr id="9" name="Rectangle 8"/>
          <p:cNvSpPr/>
          <p:nvPr/>
        </p:nvSpPr>
        <p:spPr>
          <a:xfrm>
            <a:off x="92919" y="816382"/>
            <a:ext cx="11986305" cy="378565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Swapping </a:t>
            </a:r>
            <a:r>
              <a:rPr lang="en-IN" sz="2000" b="1" dirty="0">
                <a:solidFill>
                  <a:srgbClr val="0070C0"/>
                </a:solidFill>
                <a:latin typeface="Times New Roman" panose="02020603050405020304" pitchFamily="18" charset="0"/>
                <a:cs typeface="Times New Roman" panose="02020603050405020304" pitchFamily="18" charset="0"/>
              </a:rPr>
              <a:t>Systems </a:t>
            </a:r>
          </a:p>
          <a:p>
            <a:r>
              <a:rPr lang="en-IN" sz="2000" b="1" dirty="0" smtClean="0">
                <a:solidFill>
                  <a:srgbClr val="0070C0"/>
                </a:solidFill>
                <a:latin typeface="Times New Roman" panose="02020603050405020304" pitchFamily="18" charset="0"/>
                <a:cs typeface="Times New Roman" panose="02020603050405020304" pitchFamily="18" charset="0"/>
              </a:rPr>
              <a:t>•</a:t>
            </a:r>
            <a:r>
              <a:rPr lang="en-US" sz="2000" b="1" dirty="0" smtClean="0">
                <a:solidFill>
                  <a:srgbClr val="002060"/>
                </a:solidFill>
                <a:latin typeface="Times New Roman" panose="02020603050405020304" pitchFamily="18" charset="0"/>
                <a:ea typeface="+mj-ea"/>
                <a:cs typeface="Times New Roman" panose="02020603050405020304" pitchFamily="18" charset="0"/>
              </a:rPr>
              <a:t>Allow </a:t>
            </a:r>
            <a:r>
              <a:rPr lang="en-US" sz="2000" b="1" dirty="0">
                <a:solidFill>
                  <a:srgbClr val="002060"/>
                </a:solidFill>
                <a:latin typeface="Times New Roman" panose="02020603050405020304" pitchFamily="18" charset="0"/>
                <a:ea typeface="+mj-ea"/>
                <a:cs typeface="Times New Roman" panose="02020603050405020304" pitchFamily="18" charset="0"/>
              </a:rPr>
              <a:t>swapping only at entire process level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FF0000"/>
                </a:solidFill>
                <a:latin typeface="Times New Roman" panose="02020603050405020304" pitchFamily="18" charset="0"/>
                <a:ea typeface="+mj-ea"/>
                <a:cs typeface="Times New Roman" panose="02020603050405020304" pitchFamily="18" charset="0"/>
              </a:rPr>
              <a:t>Swap space</a:t>
            </a:r>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smtClean="0">
                <a:solidFill>
                  <a:srgbClr val="002060"/>
                </a:solidFill>
                <a:latin typeface="Times New Roman" panose="02020603050405020304" pitchFamily="18" charset="0"/>
                <a:ea typeface="+mj-ea"/>
                <a:cs typeface="Times New Roman" panose="02020603050405020304" pitchFamily="18" charset="0"/>
              </a:rPr>
              <a:t>It is configurable section of a disk which is set aside for temporary storage of information being swapped out of the main memory. The portion of disk memory space set aside for a swap device is called swap space. </a:t>
            </a:r>
            <a:endParaRPr lang="en-US" sz="2000" b="1" dirty="0">
              <a:solidFill>
                <a:srgbClr val="002060"/>
              </a:solidFill>
              <a:latin typeface="Times New Roman" panose="02020603050405020304" pitchFamily="18" charset="0"/>
              <a:ea typeface="+mj-ea"/>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 Depending on system, may swap entire processes only, or the necessary pages </a:t>
            </a:r>
          </a:p>
          <a:p>
            <a:endParaRPr lang="en-IN" sz="2000" dirty="0"/>
          </a:p>
          <a:p>
            <a:endParaRPr lang="en-IN" sz="2000" b="1" dirty="0">
              <a:solidFill>
                <a:srgbClr val="0070C0"/>
              </a:solidFill>
              <a:latin typeface="Times New Roman" panose="02020603050405020304" pitchFamily="18" charset="0"/>
              <a:cs typeface="Times New Roman" panose="02020603050405020304" pitchFamily="18" charset="0"/>
            </a:endParaRPr>
          </a:p>
          <a:p>
            <a:endParaRPr lang="en-IN" sz="2000" dirty="0" smtClean="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18035581"/>
              </p:ext>
            </p:extLst>
          </p:nvPr>
        </p:nvGraphicFramePr>
        <p:xfrm>
          <a:off x="3986841" y="2978590"/>
          <a:ext cx="5561076" cy="3539905"/>
        </p:xfrm>
        <a:graphic>
          <a:graphicData uri="http://schemas.openxmlformats.org/presentationml/2006/ole">
            <mc:AlternateContent xmlns:mc="http://schemas.openxmlformats.org/markup-compatibility/2006">
              <mc:Choice xmlns:v="urn:schemas-microsoft-com:vml" Requires="v">
                <p:oleObj spid="_x0000_s11327" name="Bitmap Image" r:id="rId6" imgW="2918520" imgH="1653480" progId="Paint.Picture">
                  <p:embed/>
                </p:oleObj>
              </mc:Choice>
              <mc:Fallback>
                <p:oleObj name="Bitmap Image" r:id="rId6" imgW="2918520" imgH="1653480" progId="Paint.Picture">
                  <p:embed/>
                  <p:pic>
                    <p:nvPicPr>
                      <p:cNvPr id="0" name=""/>
                      <p:cNvPicPr/>
                      <p:nvPr/>
                    </p:nvPicPr>
                    <p:blipFill>
                      <a:blip r:embed="rId7"/>
                      <a:stretch>
                        <a:fillRect/>
                      </a:stretch>
                    </p:blipFill>
                    <p:spPr>
                      <a:xfrm>
                        <a:off x="3986841" y="2978590"/>
                        <a:ext cx="5561076" cy="3539905"/>
                      </a:xfrm>
                      <a:prstGeom prst="rect">
                        <a:avLst/>
                      </a:prstGeom>
                    </p:spPr>
                  </p:pic>
                </p:oleObj>
              </mc:Fallback>
            </mc:AlternateContent>
          </a:graphicData>
        </a:graphic>
      </p:graphicFrame>
    </p:spTree>
    <p:extLst>
      <p:ext uri="{BB962C8B-B14F-4D97-AF65-F5344CB8AC3E}">
        <p14:creationId xmlns:p14="http://schemas.microsoft.com/office/powerpoint/2010/main" val="37651121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59</a:t>
            </a:fld>
            <a:endParaRPr lang="en-IN"/>
          </a:p>
        </p:txBody>
      </p:sp>
      <p:sp>
        <p:nvSpPr>
          <p:cNvPr id="9" name="Rectangle 8"/>
          <p:cNvSpPr/>
          <p:nvPr/>
        </p:nvSpPr>
        <p:spPr>
          <a:xfrm>
            <a:off x="92919" y="816382"/>
            <a:ext cx="11986305" cy="2246769"/>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Swapping </a:t>
            </a:r>
            <a:r>
              <a:rPr lang="en-IN" sz="2000" b="1" dirty="0">
                <a:solidFill>
                  <a:srgbClr val="0070C0"/>
                </a:solidFill>
                <a:latin typeface="Times New Roman" panose="02020603050405020304" pitchFamily="18" charset="0"/>
                <a:cs typeface="Times New Roman" panose="02020603050405020304" pitchFamily="18" charset="0"/>
              </a:rPr>
              <a:t>Systems </a:t>
            </a:r>
          </a:p>
          <a:p>
            <a:r>
              <a:rPr lang="en-IN" sz="2000" b="1" dirty="0" smtClean="0">
                <a:solidFill>
                  <a:srgbClr val="0070C0"/>
                </a:solidFill>
                <a:latin typeface="Times New Roman" panose="02020603050405020304" pitchFamily="18" charset="0"/>
                <a:cs typeface="Times New Roman" panose="02020603050405020304" pitchFamily="18" charset="0"/>
              </a:rPr>
              <a:t>•</a:t>
            </a:r>
            <a:endParaRPr lang="en-IN" sz="2000" dirty="0"/>
          </a:p>
          <a:p>
            <a:endParaRPr lang="en-IN" sz="2000" b="1" dirty="0">
              <a:solidFill>
                <a:srgbClr val="0070C0"/>
              </a:solidFill>
              <a:latin typeface="Times New Roman" panose="02020603050405020304" pitchFamily="18" charset="0"/>
              <a:cs typeface="Times New Roman" panose="02020603050405020304" pitchFamily="18" charset="0"/>
            </a:endParaRPr>
          </a:p>
          <a:p>
            <a:endParaRPr lang="en-IN" sz="2000" dirty="0" smtClean="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1479236" y="1231271"/>
            <a:ext cx="9213669" cy="4635373"/>
          </a:xfrm>
          <a:prstGeom prst="rect">
            <a:avLst/>
          </a:prstGeom>
        </p:spPr>
      </p:pic>
    </p:spTree>
    <p:extLst>
      <p:ext uri="{BB962C8B-B14F-4D97-AF65-F5344CB8AC3E}">
        <p14:creationId xmlns:p14="http://schemas.microsoft.com/office/powerpoint/2010/main" val="1840688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a:t>
            </a:fld>
            <a:endParaRPr lang="en-IN"/>
          </a:p>
        </p:txBody>
      </p:sp>
      <p:sp>
        <p:nvSpPr>
          <p:cNvPr id="3" name="Content Placeholder 2"/>
          <p:cNvSpPr>
            <a:spLocks noGrp="1"/>
          </p:cNvSpPr>
          <p:nvPr>
            <p:ph idx="1"/>
          </p:nvPr>
        </p:nvSpPr>
        <p:spPr>
          <a:xfrm>
            <a:off x="838200" y="1402930"/>
            <a:ext cx="10515600" cy="4351338"/>
          </a:xfrm>
        </p:spPr>
        <p:txBody>
          <a:bodyPr>
            <a:normAutofit/>
          </a:bodyPr>
          <a:lstStyle/>
          <a:p>
            <a:pPr marL="0" indent="0">
              <a:buNone/>
            </a:pPr>
            <a:r>
              <a:rPr lang="en-IN" sz="2000" b="1" dirty="0">
                <a:solidFill>
                  <a:srgbClr val="C00000"/>
                </a:solidFill>
              </a:rPr>
              <a:t>Bus Arbitration and Control </a:t>
            </a:r>
            <a:endParaRPr lang="en-IN" sz="2000" dirty="0">
              <a:solidFill>
                <a:srgbClr val="C00000"/>
              </a:solidFill>
            </a:endParaRPr>
          </a:p>
          <a:p>
            <a:r>
              <a:rPr lang="en-US" sz="2000" b="1" dirty="0">
                <a:solidFill>
                  <a:srgbClr val="002060"/>
                </a:solidFill>
                <a:latin typeface="Times New Roman" panose="02020603050405020304" pitchFamily="18" charset="0"/>
                <a:ea typeface="+mj-ea"/>
                <a:cs typeface="Times New Roman" panose="02020603050405020304" pitchFamily="18" charset="0"/>
              </a:rPr>
              <a:t>The process of assigning control of the DTB to a requester is called arbitration. Dedicated lines are reserved to coordinate the arbitration process among several requesters. </a:t>
            </a:r>
          </a:p>
          <a:p>
            <a:r>
              <a:rPr lang="en-US" sz="2000" b="1" dirty="0">
                <a:solidFill>
                  <a:srgbClr val="C00000"/>
                </a:solidFill>
                <a:latin typeface="Times New Roman" panose="02020603050405020304" pitchFamily="18" charset="0"/>
                <a:ea typeface="+mj-ea"/>
                <a:cs typeface="Times New Roman" panose="02020603050405020304" pitchFamily="18" charset="0"/>
              </a:rPr>
              <a:t>The requester is called a master, and the receiving end is called a slave. </a:t>
            </a:r>
          </a:p>
          <a:p>
            <a:r>
              <a:rPr lang="en-US" sz="2000" b="1" dirty="0">
                <a:solidFill>
                  <a:srgbClr val="002060"/>
                </a:solidFill>
                <a:latin typeface="Times New Roman" panose="02020603050405020304" pitchFamily="18" charset="0"/>
                <a:ea typeface="+mj-ea"/>
                <a:cs typeface="Times New Roman" panose="02020603050405020304" pitchFamily="18" charset="0"/>
              </a:rPr>
              <a:t>Interrupt lines are used to handle interrupts, which are often prioritized. Dedicated lines may be used to synchronize parallel activities among the processor modules. </a:t>
            </a:r>
          </a:p>
          <a:p>
            <a:r>
              <a:rPr lang="en-US" sz="2000" b="1" dirty="0">
                <a:solidFill>
                  <a:srgbClr val="C00000"/>
                </a:solidFill>
                <a:latin typeface="Times New Roman" panose="02020603050405020304" pitchFamily="18" charset="0"/>
                <a:ea typeface="+mj-ea"/>
                <a:cs typeface="Times New Roman" panose="02020603050405020304" pitchFamily="18" charset="0"/>
              </a:rPr>
              <a:t>Utility lines include signals that provide periodic timing (clocking) and coordinate the power-up and power-down sequences of the system. </a:t>
            </a:r>
          </a:p>
          <a:p>
            <a:r>
              <a:rPr lang="en-US" sz="2000" b="1" dirty="0">
                <a:solidFill>
                  <a:srgbClr val="002060"/>
                </a:solidFill>
                <a:latin typeface="Times New Roman" panose="02020603050405020304" pitchFamily="18" charset="0"/>
                <a:ea typeface="+mj-ea"/>
                <a:cs typeface="Times New Roman" panose="02020603050405020304" pitchFamily="18" charset="0"/>
              </a:rPr>
              <a:t>The backplane is made of signal lines and connectors. </a:t>
            </a:r>
          </a:p>
          <a:p>
            <a:r>
              <a:rPr lang="en-US" sz="2000" b="1" dirty="0">
                <a:solidFill>
                  <a:srgbClr val="C00000"/>
                </a:solidFill>
                <a:latin typeface="Times New Roman" panose="02020603050405020304" pitchFamily="18" charset="0"/>
                <a:ea typeface="+mj-ea"/>
                <a:cs typeface="Times New Roman" panose="02020603050405020304" pitchFamily="18" charset="0"/>
              </a:rPr>
              <a:t>A special bus controller board is used to house the backplane control logic, such as the system clock driver, arbiter, bus timer, and power driver. </a:t>
            </a:r>
          </a:p>
          <a:p>
            <a:endParaRPr lang="en-IN" sz="2000" dirty="0"/>
          </a:p>
        </p:txBody>
      </p:sp>
    </p:spTree>
    <p:extLst>
      <p:ext uri="{BB962C8B-B14F-4D97-AF65-F5344CB8AC3E}">
        <p14:creationId xmlns:p14="http://schemas.microsoft.com/office/powerpoint/2010/main" val="3292319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60</a:t>
            </a:fld>
            <a:endParaRPr lang="en-IN"/>
          </a:p>
        </p:txBody>
      </p:sp>
      <p:sp>
        <p:nvSpPr>
          <p:cNvPr id="9" name="Rectangle 8"/>
          <p:cNvSpPr/>
          <p:nvPr/>
        </p:nvSpPr>
        <p:spPr>
          <a:xfrm>
            <a:off x="92919" y="816382"/>
            <a:ext cx="11986305" cy="6247864"/>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Swapping Systems</a:t>
            </a: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Memory manager allocates the disk space for program files one block at a time., but it allocates space on the swap device in groups of contiguous blocks.</a:t>
            </a:r>
          </a:p>
          <a:p>
            <a:pPr marL="342900" indent="-342900">
              <a:buFont typeface="Arial" panose="020B0604020202020204" pitchFamily="34" charset="0"/>
              <a:buChar char="•"/>
            </a:pPr>
            <a:r>
              <a:rPr lang="en-IN" sz="2000" b="1" dirty="0">
                <a:solidFill>
                  <a:srgbClr val="002060"/>
                </a:solidFill>
                <a:latin typeface="Times New Roman" panose="02020603050405020304" pitchFamily="18" charset="0"/>
                <a:ea typeface="+mj-ea"/>
                <a:cs typeface="Times New Roman" panose="02020603050405020304" pitchFamily="18" charset="0"/>
              </a:rPr>
              <a:t>The virtual address space of a process may occupy a number of pages. The size of the process address space is limited by the amount of physical memory available on a swapping system.</a:t>
            </a:r>
          </a:p>
          <a:p>
            <a:endParaRPr lang="en-IN" sz="2000" dirty="0"/>
          </a:p>
          <a:p>
            <a:r>
              <a:rPr lang="en-IN" sz="2000" b="1" dirty="0">
                <a:solidFill>
                  <a:srgbClr val="0070C0"/>
                </a:solidFill>
                <a:latin typeface="Times New Roman" panose="02020603050405020304" pitchFamily="18" charset="0"/>
                <a:cs typeface="Times New Roman" panose="02020603050405020304" pitchFamily="18" charset="0"/>
              </a:rPr>
              <a:t>Swapping in UNIX </a:t>
            </a:r>
          </a:p>
          <a:p>
            <a:endParaRPr lang="en-IN" sz="2000" dirty="0"/>
          </a:p>
          <a:p>
            <a:r>
              <a:rPr lang="en-US" sz="2000" dirty="0"/>
              <a:t>• </a:t>
            </a:r>
            <a:r>
              <a:rPr lang="en-US" sz="2000" b="1" dirty="0">
                <a:solidFill>
                  <a:srgbClr val="C00000"/>
                </a:solidFill>
                <a:latin typeface="Times New Roman" panose="02020603050405020304" pitchFamily="18" charset="0"/>
                <a:ea typeface="+mj-ea"/>
                <a:cs typeface="Times New Roman" panose="02020603050405020304" pitchFamily="18" charset="0"/>
              </a:rPr>
              <a:t>System calls that result in a swap: – Allocation of space for child process being created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Increase in size of a process address space </a:t>
            </a:r>
          </a:p>
          <a:p>
            <a:r>
              <a:rPr lang="en-US" sz="2000" b="1" dirty="0">
                <a:solidFill>
                  <a:srgbClr val="C00000"/>
                </a:solidFill>
                <a:latin typeface="Times New Roman" panose="02020603050405020304" pitchFamily="18" charset="0"/>
                <a:ea typeface="+mj-ea"/>
                <a:cs typeface="Times New Roman" panose="02020603050405020304" pitchFamily="18" charset="0"/>
              </a:rPr>
              <a:t>– Increased space demand by stack for a process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Demand for space by a returning process swapped out previously </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Special process 0 is the </a:t>
            </a:r>
            <a:r>
              <a:rPr lang="en-US" sz="2000" b="1" dirty="0" smtClean="0">
                <a:solidFill>
                  <a:srgbClr val="C00000"/>
                </a:solidFill>
                <a:latin typeface="Times New Roman" panose="02020603050405020304" pitchFamily="18" charset="0"/>
                <a:ea typeface="+mj-ea"/>
                <a:cs typeface="Times New Roman" panose="02020603050405020304" pitchFamily="18" charset="0"/>
              </a:rPr>
              <a:t>swapper: The swapper must swap the process into main memory before the kernel can schedule it for execution..</a:t>
            </a:r>
          </a:p>
          <a:p>
            <a:r>
              <a:rPr lang="en-US" sz="2000" b="1" dirty="0">
                <a:solidFill>
                  <a:srgbClr val="002060"/>
                </a:solidFill>
                <a:latin typeface="Times New Roman" panose="02020603050405020304" pitchFamily="18" charset="0"/>
                <a:ea typeface="+mj-ea"/>
                <a:cs typeface="Times New Roman" panose="02020603050405020304" pitchFamily="18" charset="0"/>
              </a:rPr>
              <a:t>Only when there are process to swap in and eligible processes to swap out can the swapper do its work, otherwise the swapper goes to sleep.</a:t>
            </a:r>
          </a:p>
          <a:p>
            <a:endParaRPr lang="en-IN" sz="2000" dirty="0" smtClean="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7304468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61</a:t>
            </a:fld>
            <a:endParaRPr lang="en-IN"/>
          </a:p>
        </p:txBody>
      </p:sp>
      <p:sp>
        <p:nvSpPr>
          <p:cNvPr id="9" name="Rectangle 8"/>
          <p:cNvSpPr/>
          <p:nvPr/>
        </p:nvSpPr>
        <p:spPr>
          <a:xfrm>
            <a:off x="92919" y="816382"/>
            <a:ext cx="11986305" cy="5632311"/>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Swapping Systems</a:t>
            </a:r>
          </a:p>
          <a:p>
            <a:pPr marL="342900" indent="-342900">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Demand </a:t>
            </a:r>
            <a:r>
              <a:rPr lang="en-IN" sz="2000" b="1" dirty="0">
                <a:solidFill>
                  <a:srgbClr val="FF0000"/>
                </a:solidFill>
                <a:latin typeface="Times New Roman" panose="02020603050405020304" pitchFamily="18" charset="0"/>
                <a:cs typeface="Times New Roman" panose="02020603050405020304" pitchFamily="18" charset="0"/>
              </a:rPr>
              <a:t>Paging Systems </a:t>
            </a:r>
            <a:endParaRPr lang="en-IN" sz="2000" dirty="0">
              <a:solidFill>
                <a:srgbClr val="FF0000"/>
              </a:solidFill>
              <a:latin typeface="Times New Roman" panose="02020603050405020304" pitchFamily="18" charset="0"/>
              <a:cs typeface="Times New Roman" panose="02020603050405020304" pitchFamily="18" charset="0"/>
            </a:endParaRPr>
          </a:p>
          <a:p>
            <a:pPr lvl="1"/>
            <a:r>
              <a:rPr lang="en-IN" sz="2000" b="1" dirty="0">
                <a:solidFill>
                  <a:srgbClr val="C00000"/>
                </a:solidFill>
                <a:latin typeface="Times New Roman" panose="02020603050405020304" pitchFamily="18" charset="0"/>
                <a:ea typeface="+mj-ea"/>
                <a:cs typeface="Times New Roman" panose="02020603050405020304" pitchFamily="18" charset="0"/>
              </a:rPr>
              <a:t>A paged memory system often uses a demand paging memory allocation policy.</a:t>
            </a:r>
          </a:p>
          <a:p>
            <a:pPr lvl="1"/>
            <a:r>
              <a:rPr lang="en-US" sz="2000" dirty="0"/>
              <a:t>• </a:t>
            </a:r>
            <a:r>
              <a:rPr lang="en-US" sz="2000" b="1" dirty="0">
                <a:solidFill>
                  <a:srgbClr val="002060"/>
                </a:solidFill>
                <a:latin typeface="Times New Roman" panose="02020603050405020304" pitchFamily="18" charset="0"/>
                <a:ea typeface="+mj-ea"/>
                <a:cs typeface="Times New Roman" panose="02020603050405020304" pitchFamily="18" charset="0"/>
              </a:rPr>
              <a:t>Allows only pages to be transferred b/t main memory and swap </a:t>
            </a:r>
            <a:r>
              <a:rPr lang="en-US" sz="2000" b="1" dirty="0" smtClean="0">
                <a:solidFill>
                  <a:srgbClr val="002060"/>
                </a:solidFill>
                <a:latin typeface="Times New Roman" panose="02020603050405020304" pitchFamily="18" charset="0"/>
                <a:ea typeface="+mj-ea"/>
                <a:cs typeface="Times New Roman" panose="02020603050405020304" pitchFamily="18" charset="0"/>
              </a:rPr>
              <a:t>device. In fig 5.18 individual pages of a process are allowed to be independently swapped out and in. and we have demand paging system.</a:t>
            </a: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lvl="1"/>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In a demand paging system, the entire process does not have to move into the main memory to execute. </a:t>
            </a:r>
            <a:r>
              <a:rPr lang="en-US" sz="2000" b="1" dirty="0" smtClean="0">
                <a:solidFill>
                  <a:srgbClr val="C00000"/>
                </a:solidFill>
                <a:latin typeface="Times New Roman" panose="02020603050405020304" pitchFamily="18" charset="0"/>
                <a:ea typeface="+mj-ea"/>
                <a:cs typeface="Times New Roman" panose="02020603050405020304" pitchFamily="18" charset="0"/>
              </a:rPr>
              <a:t>Pages </a:t>
            </a:r>
            <a:r>
              <a:rPr lang="en-US" sz="2000" b="1" dirty="0">
                <a:solidFill>
                  <a:srgbClr val="C00000"/>
                </a:solidFill>
                <a:latin typeface="Times New Roman" panose="02020603050405020304" pitchFamily="18" charset="0"/>
                <a:ea typeface="+mj-ea"/>
                <a:cs typeface="Times New Roman" panose="02020603050405020304" pitchFamily="18" charset="0"/>
              </a:rPr>
              <a:t>are brought in only on demand </a:t>
            </a:r>
          </a:p>
          <a:p>
            <a:pPr lvl="1"/>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smtClean="0">
                <a:solidFill>
                  <a:srgbClr val="002060"/>
                </a:solidFill>
                <a:latin typeface="Times New Roman" panose="02020603050405020304" pitchFamily="18" charset="0"/>
                <a:ea typeface="+mj-ea"/>
                <a:cs typeface="Times New Roman" panose="02020603050405020304" pitchFamily="18" charset="0"/>
              </a:rPr>
              <a:t>This Allows </a:t>
            </a:r>
            <a:r>
              <a:rPr lang="en-US" sz="2000" b="1" dirty="0">
                <a:solidFill>
                  <a:srgbClr val="002060"/>
                </a:solidFill>
                <a:latin typeface="Times New Roman" panose="02020603050405020304" pitchFamily="18" charset="0"/>
                <a:ea typeface="+mj-ea"/>
                <a:cs typeface="Times New Roman" panose="02020603050405020304" pitchFamily="18" charset="0"/>
              </a:rPr>
              <a:t>process address space to be larger than physical address space </a:t>
            </a:r>
          </a:p>
          <a:p>
            <a:pPr lvl="1"/>
            <a:r>
              <a:rPr lang="en-US" sz="2000" b="1" dirty="0">
                <a:solidFill>
                  <a:srgbClr val="C00000"/>
                </a:solidFill>
                <a:latin typeface="Times New Roman" panose="02020603050405020304" pitchFamily="18" charset="0"/>
                <a:ea typeface="+mj-ea"/>
                <a:cs typeface="Times New Roman" panose="02020603050405020304" pitchFamily="18" charset="0"/>
              </a:rPr>
              <a:t>• The major advantages of the demand paging is that it offers flexibility to dynamically accommodate large number of processes in physical memory on time-sharing or </a:t>
            </a:r>
            <a:r>
              <a:rPr lang="en-US" sz="2000" b="1" dirty="0" err="1">
                <a:solidFill>
                  <a:srgbClr val="C00000"/>
                </a:solidFill>
                <a:latin typeface="Times New Roman" panose="02020603050405020304" pitchFamily="18" charset="0"/>
                <a:ea typeface="+mj-ea"/>
                <a:cs typeface="Times New Roman" panose="02020603050405020304" pitchFamily="18" charset="0"/>
              </a:rPr>
              <a:t>multiprogrammed</a:t>
            </a:r>
            <a:r>
              <a:rPr lang="en-US" sz="2000" b="1" dirty="0">
                <a:solidFill>
                  <a:srgbClr val="C00000"/>
                </a:solidFill>
                <a:latin typeface="Times New Roman" panose="02020603050405020304" pitchFamily="18" charset="0"/>
                <a:ea typeface="+mj-ea"/>
                <a:cs typeface="Times New Roman" panose="02020603050405020304" pitchFamily="18" charset="0"/>
              </a:rPr>
              <a:t>  basis with significantly enlarged address space.</a:t>
            </a:r>
          </a:p>
          <a:p>
            <a:pPr marL="342900" indent="-342900">
              <a:buFont typeface="Wingdings" panose="05000000000000000000" pitchFamily="2" charset="2"/>
              <a:buChar char="Ø"/>
            </a:pPr>
            <a:r>
              <a:rPr lang="en-IN" sz="2000" b="1" dirty="0">
                <a:solidFill>
                  <a:srgbClr val="FF0000"/>
                </a:solidFill>
                <a:latin typeface="Times New Roman" panose="02020603050405020304" pitchFamily="18" charset="0"/>
                <a:cs typeface="Times New Roman" panose="02020603050405020304" pitchFamily="18" charset="0"/>
              </a:rPr>
              <a:t>Working Sets </a:t>
            </a:r>
            <a:endParaRPr lang="en-IN" sz="2000" b="1" dirty="0" smtClean="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The idea of demand paging matches with working set concept.</a:t>
            </a:r>
            <a:endParaRPr lang="en-IN" sz="2000" b="1" dirty="0">
              <a:solidFill>
                <a:srgbClr val="FF000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Set of pages referenced by the process during last </a:t>
            </a:r>
            <a:r>
              <a:rPr lang="en-US" sz="2000" b="1" dirty="0">
                <a:solidFill>
                  <a:srgbClr val="FF0000"/>
                </a:solidFill>
                <a:latin typeface="Times New Roman" panose="02020603050405020304" pitchFamily="18" charset="0"/>
                <a:cs typeface="Times New Roman" panose="02020603050405020304" pitchFamily="18" charset="0"/>
              </a:rPr>
              <a:t>n</a:t>
            </a:r>
            <a:r>
              <a:rPr lang="en-US" sz="2000" b="1" dirty="0">
                <a:solidFill>
                  <a:srgbClr val="002060"/>
                </a:solidFill>
                <a:latin typeface="Times New Roman" panose="02020603050405020304" pitchFamily="18" charset="0"/>
                <a:cs typeface="Times New Roman" panose="02020603050405020304" pitchFamily="18" charset="0"/>
              </a:rPr>
              <a:t> memory </a:t>
            </a:r>
            <a:r>
              <a:rPr lang="en-US" sz="2000" b="1" dirty="0" smtClean="0">
                <a:solidFill>
                  <a:srgbClr val="002060"/>
                </a:solidFill>
                <a:latin typeface="Times New Roman" panose="02020603050405020304" pitchFamily="18" charset="0"/>
                <a:cs typeface="Times New Roman" panose="02020603050405020304" pitchFamily="18" charset="0"/>
              </a:rPr>
              <a:t>references </a:t>
            </a:r>
            <a:r>
              <a:rPr lang="en-US" sz="2000" b="1" dirty="0">
                <a:solidFill>
                  <a:srgbClr val="002060"/>
                </a:solidFill>
                <a:latin typeface="Times New Roman" panose="02020603050405020304" pitchFamily="18" charset="0"/>
                <a:cs typeface="Times New Roman" panose="02020603050405020304" pitchFamily="18" charset="0"/>
              </a:rPr>
              <a:t>(n=window size) </a:t>
            </a:r>
          </a:p>
          <a:p>
            <a:r>
              <a:rPr lang="en-US" sz="2000" b="1" dirty="0">
                <a:solidFill>
                  <a:srgbClr val="002060"/>
                </a:solidFill>
                <a:latin typeface="Times New Roman" panose="02020603050405020304" pitchFamily="18" charset="0"/>
                <a:cs typeface="Times New Roman" panose="02020603050405020304" pitchFamily="18" charset="0"/>
              </a:rPr>
              <a:t>• Only working sets of active processes are resident in </a:t>
            </a:r>
            <a:r>
              <a:rPr lang="en-US" sz="2000" b="1" dirty="0" smtClean="0">
                <a:solidFill>
                  <a:srgbClr val="002060"/>
                </a:solidFill>
                <a:latin typeface="Times New Roman" panose="02020603050405020304" pitchFamily="18" charset="0"/>
                <a:cs typeface="Times New Roman" panose="02020603050405020304" pitchFamily="18" charset="0"/>
              </a:rPr>
              <a:t>memory.</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460539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75882"/>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62</a:t>
            </a:fld>
            <a:endParaRPr lang="en-IN"/>
          </a:p>
        </p:txBody>
      </p:sp>
      <p:sp>
        <p:nvSpPr>
          <p:cNvPr id="9" name="Rectangle 8"/>
          <p:cNvSpPr/>
          <p:nvPr/>
        </p:nvSpPr>
        <p:spPr>
          <a:xfrm>
            <a:off x="46776" y="592524"/>
            <a:ext cx="11986305" cy="4462760"/>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70C0"/>
                </a:solidFill>
                <a:latin typeface="Times New Roman" panose="02020603050405020304" pitchFamily="18" charset="0"/>
                <a:cs typeface="Times New Roman" panose="02020603050405020304" pitchFamily="18" charset="0"/>
              </a:rPr>
              <a:t>Sequential </a:t>
            </a:r>
            <a:r>
              <a:rPr lang="en-US" sz="2400" b="1" dirty="0">
                <a:solidFill>
                  <a:srgbClr val="0070C0"/>
                </a:solidFill>
                <a:latin typeface="Times New Roman" panose="02020603050405020304" pitchFamily="18" charset="0"/>
                <a:cs typeface="Times New Roman" panose="02020603050405020304" pitchFamily="18" charset="0"/>
              </a:rPr>
              <a:t>and Weak Consistency </a:t>
            </a:r>
            <a:r>
              <a:rPr lang="en-US" sz="2400" b="1" dirty="0" smtClean="0">
                <a:solidFill>
                  <a:srgbClr val="0070C0"/>
                </a:solidFill>
                <a:latin typeface="Times New Roman" panose="02020603050405020304" pitchFamily="18" charset="0"/>
                <a:cs typeface="Times New Roman" panose="02020603050405020304" pitchFamily="18" charset="0"/>
              </a:rPr>
              <a:t>Models</a:t>
            </a:r>
          </a:p>
          <a:p>
            <a:pPr marL="342900" indent="-342900">
              <a:buFont typeface="Arial" panose="020B0604020202020204" pitchFamily="34" charset="0"/>
              <a:buChar char="•"/>
            </a:pPr>
            <a:r>
              <a:rPr lang="en-US" sz="2000" b="1" dirty="0">
                <a:solidFill>
                  <a:srgbClr val="C00000"/>
                </a:solidFill>
                <a:latin typeface="Times New Roman" panose="02020603050405020304" pitchFamily="18" charset="0"/>
                <a:ea typeface="+mj-ea"/>
                <a:cs typeface="Times New Roman" panose="02020603050405020304" pitchFamily="18" charset="0"/>
              </a:rPr>
              <a:t>To study the shared memory behavior in relation to program execution order and memory access order.</a:t>
            </a:r>
          </a:p>
          <a:p>
            <a:pPr marL="342900" indent="-342900">
              <a:buFont typeface="Arial" panose="020B0604020202020204" pitchFamily="34" charset="0"/>
              <a:buChar char="•"/>
            </a:pPr>
            <a:r>
              <a:rPr lang="en-US" sz="2000" b="1" dirty="0" smtClean="0">
                <a:solidFill>
                  <a:srgbClr val="0070C0"/>
                </a:solidFill>
                <a:latin typeface="Times New Roman" panose="02020603050405020304" pitchFamily="18" charset="0"/>
                <a:cs typeface="Times New Roman" panose="02020603050405020304" pitchFamily="18" charset="0"/>
              </a:rPr>
              <a:t>With respect program execution order and memory access order. </a:t>
            </a:r>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smtClean="0">
                <a:solidFill>
                  <a:srgbClr val="002060"/>
                </a:solidFill>
                <a:latin typeface="Times New Roman" panose="02020603050405020304" pitchFamily="18" charset="0"/>
                <a:ea typeface="+mj-ea"/>
                <a:cs typeface="Times New Roman" panose="02020603050405020304" pitchFamily="18" charset="0"/>
              </a:rPr>
              <a:t>Memory </a:t>
            </a:r>
            <a:r>
              <a:rPr lang="en-US" sz="2000" b="1" dirty="0">
                <a:solidFill>
                  <a:srgbClr val="002060"/>
                </a:solidFill>
                <a:latin typeface="Times New Roman" panose="02020603050405020304" pitchFamily="18" charset="0"/>
                <a:ea typeface="+mj-ea"/>
                <a:cs typeface="Times New Roman" panose="02020603050405020304" pitchFamily="18" charset="0"/>
              </a:rPr>
              <a:t>inconsistency: when memory access order differs from program execution order </a:t>
            </a:r>
          </a:p>
          <a:p>
            <a:r>
              <a:rPr lang="en-IN" sz="2000" b="1" dirty="0" smtClean="0">
                <a:solidFill>
                  <a:srgbClr val="FF0000"/>
                </a:solidFill>
                <a:latin typeface="Times New Roman" panose="02020603050405020304" pitchFamily="18" charset="0"/>
                <a:ea typeface="+mj-ea"/>
                <a:cs typeface="Times New Roman" panose="02020603050405020304" pitchFamily="18" charset="0"/>
              </a:rPr>
              <a:t>a. Uniprocessor system</a:t>
            </a:r>
          </a:p>
          <a:p>
            <a:pPr marL="342900" indent="-342900">
              <a:buFont typeface="Arial" panose="020B0604020202020204" pitchFamily="34" charset="0"/>
              <a:buChar char="•"/>
            </a:pPr>
            <a:r>
              <a:rPr lang="en-IN" sz="2000" b="1" dirty="0" smtClean="0">
                <a:solidFill>
                  <a:srgbClr val="002060"/>
                </a:solidFill>
                <a:latin typeface="Times New Roman" panose="02020603050405020304" pitchFamily="18" charset="0"/>
                <a:ea typeface="+mj-ea"/>
                <a:cs typeface="Times New Roman" panose="02020603050405020304" pitchFamily="18" charset="0"/>
              </a:rPr>
              <a:t>As shown in fig 5.19a, a uniprocessor system maps an SISD sequence into </a:t>
            </a:r>
            <a:r>
              <a:rPr lang="en-IN" sz="2000" b="1" dirty="0">
                <a:solidFill>
                  <a:srgbClr val="002060"/>
                </a:solidFill>
                <a:latin typeface="Times New Roman" panose="02020603050405020304" pitchFamily="18" charset="0"/>
                <a:ea typeface="+mj-ea"/>
                <a:cs typeface="Times New Roman" panose="02020603050405020304" pitchFamily="18" charset="0"/>
              </a:rPr>
              <a:t>similar execution </a:t>
            </a:r>
            <a:r>
              <a:rPr lang="en-IN" sz="2000" b="1" dirty="0" smtClean="0">
                <a:solidFill>
                  <a:srgbClr val="002060"/>
                </a:solidFill>
                <a:latin typeface="Times New Roman" panose="02020603050405020304" pitchFamily="18" charset="0"/>
                <a:ea typeface="+mj-ea"/>
                <a:cs typeface="Times New Roman" panose="02020603050405020304" pitchFamily="18" charset="0"/>
              </a:rPr>
              <a:t>sequence. </a:t>
            </a:r>
          </a:p>
          <a:p>
            <a:pPr marL="342900" indent="-342900">
              <a:buFont typeface="Arial" panose="020B0604020202020204" pitchFamily="34" charset="0"/>
              <a:buChar char="•"/>
            </a:pPr>
            <a:r>
              <a:rPr lang="en-IN" sz="2000" b="1" dirty="0">
                <a:solidFill>
                  <a:srgbClr val="C00000"/>
                </a:solidFill>
                <a:latin typeface="Times New Roman" panose="02020603050405020304" pitchFamily="18" charset="0"/>
                <a:ea typeface="+mj-ea"/>
                <a:cs typeface="Times New Roman" panose="02020603050405020304" pitchFamily="18" charset="0"/>
              </a:rPr>
              <a:t>Thus memory accesses (instruction and data ) are consistent with the program execution order. </a:t>
            </a:r>
            <a:r>
              <a:rPr lang="en-IN" sz="2000" b="1" dirty="0" smtClean="0">
                <a:solidFill>
                  <a:srgbClr val="C00000"/>
                </a:solidFill>
                <a:latin typeface="Times New Roman" panose="02020603050405020304" pitchFamily="18" charset="0"/>
                <a:ea typeface="+mj-ea"/>
                <a:cs typeface="Times New Roman" panose="02020603050405020304" pitchFamily="18" charset="0"/>
              </a:rPr>
              <a:t>This property is called </a:t>
            </a:r>
            <a:r>
              <a:rPr lang="en-IN" sz="2000" b="1" dirty="0">
                <a:solidFill>
                  <a:srgbClr val="C00000"/>
                </a:solidFill>
                <a:latin typeface="Times New Roman" panose="02020603050405020304" pitchFamily="18" charset="0"/>
                <a:ea typeface="+mj-ea"/>
                <a:cs typeface="Times New Roman" panose="02020603050405020304" pitchFamily="18" charset="0"/>
              </a:rPr>
              <a:t>sequence consistency</a:t>
            </a:r>
            <a:r>
              <a:rPr lang="en-IN" sz="2000" dirty="0" smtClean="0"/>
              <a:t>.</a:t>
            </a:r>
          </a:p>
          <a:p>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15523659"/>
              </p:ext>
            </p:extLst>
          </p:nvPr>
        </p:nvGraphicFramePr>
        <p:xfrm>
          <a:off x="5368705" y="2879002"/>
          <a:ext cx="3967684" cy="3926554"/>
        </p:xfrm>
        <a:graphic>
          <a:graphicData uri="http://schemas.openxmlformats.org/presentationml/2006/ole">
            <mc:AlternateContent xmlns:mc="http://schemas.openxmlformats.org/markup-compatibility/2006">
              <mc:Choice xmlns:v="urn:schemas-microsoft-com:vml" Requires="v">
                <p:oleObj spid="_x0000_s12349" name="Bitmap Image" r:id="rId6" imgW="1973520" imgH="2484000" progId="Paint.Picture">
                  <p:embed/>
                </p:oleObj>
              </mc:Choice>
              <mc:Fallback>
                <p:oleObj name="Bitmap Image" r:id="rId6" imgW="1973520" imgH="2484000" progId="Paint.Picture">
                  <p:embed/>
                  <p:pic>
                    <p:nvPicPr>
                      <p:cNvPr id="0" name=""/>
                      <p:cNvPicPr/>
                      <p:nvPr/>
                    </p:nvPicPr>
                    <p:blipFill>
                      <a:blip r:embed="rId7"/>
                      <a:stretch>
                        <a:fillRect/>
                      </a:stretch>
                    </p:blipFill>
                    <p:spPr>
                      <a:xfrm>
                        <a:off x="5368705" y="2879002"/>
                        <a:ext cx="3967684" cy="3926554"/>
                      </a:xfrm>
                      <a:prstGeom prst="rect">
                        <a:avLst/>
                      </a:prstGeom>
                    </p:spPr>
                  </p:pic>
                </p:oleObj>
              </mc:Fallback>
            </mc:AlternateContent>
          </a:graphicData>
        </a:graphic>
      </p:graphicFrame>
    </p:spTree>
    <p:extLst>
      <p:ext uri="{BB962C8B-B14F-4D97-AF65-F5344CB8AC3E}">
        <p14:creationId xmlns:p14="http://schemas.microsoft.com/office/powerpoint/2010/main" val="24153651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63</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49030146"/>
              </p:ext>
            </p:extLst>
          </p:nvPr>
        </p:nvGraphicFramePr>
        <p:xfrm>
          <a:off x="5983857" y="1966827"/>
          <a:ext cx="5048282" cy="4572084"/>
        </p:xfrm>
        <a:graphic>
          <a:graphicData uri="http://schemas.openxmlformats.org/presentationml/2006/ole">
            <mc:AlternateContent xmlns:mc="http://schemas.openxmlformats.org/markup-compatibility/2006">
              <mc:Choice xmlns:v="urn:schemas-microsoft-com:vml" Requires="v">
                <p:oleObj spid="_x0000_s14397" name="Bitmap Image" r:id="rId6" imgW="2659320" imgH="2408040" progId="Paint.Picture">
                  <p:embed/>
                </p:oleObj>
              </mc:Choice>
              <mc:Fallback>
                <p:oleObj name="Bitmap Image" r:id="rId6" imgW="2659320" imgH="2408040" progId="Paint.Picture">
                  <p:embed/>
                  <p:pic>
                    <p:nvPicPr>
                      <p:cNvPr id="0" name=""/>
                      <p:cNvPicPr/>
                      <p:nvPr/>
                    </p:nvPicPr>
                    <p:blipFill>
                      <a:blip r:embed="rId7"/>
                      <a:stretch>
                        <a:fillRect/>
                      </a:stretch>
                    </p:blipFill>
                    <p:spPr>
                      <a:xfrm>
                        <a:off x="5983857" y="1966827"/>
                        <a:ext cx="5048282" cy="4572084"/>
                      </a:xfrm>
                      <a:prstGeom prst="rect">
                        <a:avLst/>
                      </a:prstGeom>
                    </p:spPr>
                  </p:pic>
                </p:oleObj>
              </mc:Fallback>
            </mc:AlternateContent>
          </a:graphicData>
        </a:graphic>
      </p:graphicFrame>
      <p:sp>
        <p:nvSpPr>
          <p:cNvPr id="11" name="Rectangle 10"/>
          <p:cNvSpPr/>
          <p:nvPr/>
        </p:nvSpPr>
        <p:spPr>
          <a:xfrm>
            <a:off x="46776" y="791700"/>
            <a:ext cx="11986305" cy="3847207"/>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70C0"/>
                </a:solidFill>
                <a:latin typeface="Times New Roman" panose="02020603050405020304" pitchFamily="18" charset="0"/>
                <a:cs typeface="Times New Roman" panose="02020603050405020304" pitchFamily="18" charset="0"/>
              </a:rPr>
              <a:t>Sequential </a:t>
            </a:r>
            <a:r>
              <a:rPr lang="en-US" sz="2400" b="1" dirty="0">
                <a:solidFill>
                  <a:srgbClr val="0070C0"/>
                </a:solidFill>
                <a:latin typeface="Times New Roman" panose="02020603050405020304" pitchFamily="18" charset="0"/>
                <a:cs typeface="Times New Roman" panose="02020603050405020304" pitchFamily="18" charset="0"/>
              </a:rPr>
              <a:t>and Weak Consistency </a:t>
            </a:r>
            <a:r>
              <a:rPr lang="en-US" sz="2400" b="1" dirty="0" smtClean="0">
                <a:solidFill>
                  <a:srgbClr val="0070C0"/>
                </a:solidFill>
                <a:latin typeface="Times New Roman" panose="02020603050405020304" pitchFamily="18" charset="0"/>
                <a:cs typeface="Times New Roman" panose="02020603050405020304" pitchFamily="18" charset="0"/>
              </a:rPr>
              <a:t>Models </a:t>
            </a:r>
            <a:r>
              <a:rPr lang="en-US" sz="2400" b="1" dirty="0" err="1" smtClean="0">
                <a:solidFill>
                  <a:srgbClr val="0070C0"/>
                </a:solidFill>
                <a:latin typeface="Times New Roman" panose="02020603050405020304" pitchFamily="18" charset="0"/>
                <a:cs typeface="Times New Roman" panose="02020603050405020304" pitchFamily="18" charset="0"/>
              </a:rPr>
              <a:t>cond</a:t>
            </a:r>
            <a:r>
              <a:rPr lang="en-US" sz="2400" b="1" dirty="0" smtClean="0">
                <a:solidFill>
                  <a:srgbClr val="0070C0"/>
                </a:solidFill>
                <a:latin typeface="Times New Roman" panose="02020603050405020304" pitchFamily="18" charset="0"/>
                <a:cs typeface="Times New Roman" panose="02020603050405020304" pitchFamily="18" charset="0"/>
              </a:rPr>
              <a:t>…</a:t>
            </a:r>
          </a:p>
          <a:p>
            <a:r>
              <a:rPr lang="en-US" sz="2000" b="1" dirty="0">
                <a:solidFill>
                  <a:srgbClr val="C00000"/>
                </a:solidFill>
                <a:latin typeface="Times New Roman" panose="02020603050405020304" pitchFamily="18" charset="0"/>
                <a:ea typeface="+mj-ea"/>
                <a:cs typeface="Times New Roman" panose="02020603050405020304" pitchFamily="18" charset="0"/>
              </a:rPr>
              <a:t>b. </a:t>
            </a:r>
            <a:r>
              <a:rPr lang="en-US" sz="2000" b="1" dirty="0">
                <a:solidFill>
                  <a:srgbClr val="FF0000"/>
                </a:solidFill>
                <a:latin typeface="Times New Roman" panose="02020603050405020304" pitchFamily="18" charset="0"/>
                <a:ea typeface="+mj-ea"/>
                <a:cs typeface="Times New Roman" panose="02020603050405020304" pitchFamily="18" charset="0"/>
              </a:rPr>
              <a:t>Shared-memory multiprocessor: </a:t>
            </a:r>
            <a:r>
              <a:rPr lang="en-US" sz="2000" b="1" dirty="0" smtClean="0">
                <a:solidFill>
                  <a:srgbClr val="C00000"/>
                </a:solidFill>
                <a:latin typeface="Times New Roman" panose="02020603050405020304" pitchFamily="18" charset="0"/>
                <a:ea typeface="+mj-ea"/>
                <a:cs typeface="Times New Roman" panose="02020603050405020304" pitchFamily="18" charset="0"/>
              </a:rPr>
              <a:t>There are multiple instructions sequences in different processors as shown in fig 5.19b.</a:t>
            </a:r>
          </a:p>
          <a:p>
            <a:pPr marL="342900" indent="-342900">
              <a:buFont typeface="Arial" panose="020B0604020202020204" pitchFamily="34" charset="0"/>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Different ways of interleaving the MIMD instruction</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Sequences into a global memory access sequence lead to</a:t>
            </a:r>
          </a:p>
          <a:p>
            <a:r>
              <a:rPr lang="en-US" sz="2000" b="1" dirty="0" smtClean="0">
                <a:solidFill>
                  <a:srgbClr val="C00000"/>
                </a:solidFill>
                <a:latin typeface="Times New Roman" panose="02020603050405020304" pitchFamily="18" charset="0"/>
                <a:ea typeface="+mj-ea"/>
                <a:cs typeface="Times New Roman" panose="02020603050405020304" pitchFamily="18" charset="0"/>
              </a:rPr>
              <a:t>Different shared memory behaviors.</a:t>
            </a:r>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161470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64</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342781" y="900463"/>
            <a:ext cx="11663189" cy="7417415"/>
          </a:xfrm>
          <a:prstGeom prst="rect">
            <a:avLst/>
          </a:prstGeom>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Sequential and Weak Consistency Models </a:t>
            </a:r>
            <a:r>
              <a:rPr lang="en-US" sz="2000" b="1" dirty="0" err="1">
                <a:solidFill>
                  <a:srgbClr val="0070C0"/>
                </a:solidFill>
                <a:latin typeface="Times New Roman" panose="02020603050405020304" pitchFamily="18" charset="0"/>
                <a:cs typeface="Times New Roman" panose="02020603050405020304" pitchFamily="18" charset="0"/>
              </a:rPr>
              <a:t>cond</a:t>
            </a:r>
            <a:r>
              <a:rPr lang="en-US" sz="2000" b="1" dirty="0">
                <a:solidFill>
                  <a:srgbClr val="0070C0"/>
                </a:solidFill>
                <a:latin typeface="Times New Roman" panose="02020603050405020304" pitchFamily="18" charset="0"/>
                <a:cs typeface="Times New Roman" panose="02020603050405020304" pitchFamily="18" charset="0"/>
              </a:rPr>
              <a:t>…</a:t>
            </a:r>
          </a:p>
          <a:p>
            <a:r>
              <a:rPr lang="en-IN" sz="2000" b="1" dirty="0" smtClean="0">
                <a:solidFill>
                  <a:srgbClr val="FF0000"/>
                </a:solidFill>
                <a:latin typeface="Times New Roman" panose="02020603050405020304" pitchFamily="18" charset="0"/>
              </a:rPr>
              <a:t>Memory </a:t>
            </a:r>
            <a:r>
              <a:rPr lang="en-IN" sz="2000" b="1" dirty="0">
                <a:solidFill>
                  <a:srgbClr val="FF0000"/>
                </a:solidFill>
                <a:latin typeface="Times New Roman" panose="02020603050405020304" pitchFamily="18" charset="0"/>
              </a:rPr>
              <a:t>Consistency Issues </a:t>
            </a:r>
            <a:endParaRPr lang="en-IN" sz="2000" dirty="0">
              <a:solidFill>
                <a:srgbClr val="FF0000"/>
              </a:solidFill>
              <a:latin typeface="Times New Roman" panose="02020603050405020304" pitchFamily="18" charset="0"/>
            </a:endParaRPr>
          </a:p>
          <a:p>
            <a:r>
              <a:rPr lang="en-US" dirty="0" smtClean="0">
                <a:solidFill>
                  <a:srgbClr val="000000"/>
                </a:solidFill>
                <a:latin typeface="Times New Roman" panose="02020603050405020304" pitchFamily="18" charset="0"/>
              </a:rPr>
              <a:t>• </a:t>
            </a:r>
            <a:r>
              <a:rPr lang="en-US" b="1" dirty="0">
                <a:solidFill>
                  <a:srgbClr val="FF0000"/>
                </a:solidFill>
                <a:latin typeface="Times New Roman" panose="02020603050405020304" pitchFamily="18" charset="0"/>
              </a:rPr>
              <a:t>Memory model: </a:t>
            </a:r>
            <a:r>
              <a:rPr lang="en-US" sz="2000" b="1" dirty="0">
                <a:solidFill>
                  <a:srgbClr val="002060"/>
                </a:solidFill>
                <a:latin typeface="Times New Roman" panose="02020603050405020304" pitchFamily="18" charset="0"/>
                <a:ea typeface="+mj-ea"/>
                <a:cs typeface="Times New Roman" panose="02020603050405020304" pitchFamily="18" charset="0"/>
              </a:rPr>
              <a:t>behavior of a shared memory system as observed by processors is called Memory model</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Specification of memory model answers three fundamental questions</a:t>
            </a:r>
          </a:p>
          <a:p>
            <a:pPr marL="457200" indent="-457200">
              <a:buAutoNum type="arabicPeriod"/>
            </a:pPr>
            <a:r>
              <a:rPr lang="en-US" sz="2000" b="1" dirty="0" smtClean="0">
                <a:solidFill>
                  <a:srgbClr val="C00000"/>
                </a:solidFill>
                <a:latin typeface="Times New Roman" panose="02020603050405020304" pitchFamily="18" charset="0"/>
                <a:ea typeface="+mj-ea"/>
                <a:cs typeface="Times New Roman" panose="02020603050405020304" pitchFamily="18" charset="0"/>
              </a:rPr>
              <a:t>What behavior should a programmer/compiler expect from a shared memory multiprocessor?</a:t>
            </a:r>
          </a:p>
          <a:p>
            <a:pPr marL="457200" indent="-457200">
              <a:buAutoNum type="arabicPeriod"/>
            </a:pPr>
            <a:r>
              <a:rPr lang="en-US" sz="2000" b="1" dirty="0" smtClean="0">
                <a:solidFill>
                  <a:srgbClr val="002060"/>
                </a:solidFill>
                <a:latin typeface="Times New Roman" panose="02020603050405020304" pitchFamily="18" charset="0"/>
                <a:ea typeface="+mj-ea"/>
                <a:cs typeface="Times New Roman" panose="02020603050405020304" pitchFamily="18" charset="0"/>
              </a:rPr>
              <a:t>How can a definition of the expected behavior guarantee coverage of all contingencies?</a:t>
            </a:r>
          </a:p>
          <a:p>
            <a:pPr marL="457200" indent="-457200">
              <a:buAutoNum type="arabicPeriod"/>
            </a:pPr>
            <a:r>
              <a:rPr lang="en-US" sz="2000" b="1" dirty="0" smtClean="0">
                <a:solidFill>
                  <a:srgbClr val="C00000"/>
                </a:solidFill>
                <a:latin typeface="Times New Roman" panose="02020603050405020304" pitchFamily="18" charset="0"/>
                <a:ea typeface="+mj-ea"/>
                <a:cs typeface="Times New Roman" panose="02020603050405020304" pitchFamily="18" charset="0"/>
              </a:rPr>
              <a:t>How must processors and the memory system behave to ensure consistent adherence to the expected behavior of the multiprocessor?</a:t>
            </a:r>
            <a:endParaRPr lang="en-US" sz="2000" b="1" dirty="0">
              <a:solidFill>
                <a:srgbClr val="C00000"/>
              </a:solidFill>
              <a:latin typeface="Times New Roman" panose="02020603050405020304" pitchFamily="18" charset="0"/>
              <a:ea typeface="+mj-ea"/>
              <a:cs typeface="Times New Roman" panose="02020603050405020304" pitchFamily="18" charset="0"/>
            </a:endParaRPr>
          </a:p>
          <a:p>
            <a:r>
              <a:rPr lang="en-US" dirty="0">
                <a:solidFill>
                  <a:srgbClr val="000000"/>
                </a:solidFill>
                <a:latin typeface="Times New Roman" panose="02020603050405020304" pitchFamily="18" charset="0"/>
              </a:rPr>
              <a:t>• </a:t>
            </a:r>
            <a:r>
              <a:rPr lang="en-US" b="1" dirty="0">
                <a:solidFill>
                  <a:srgbClr val="FF0000"/>
                </a:solidFill>
                <a:latin typeface="Times New Roman" panose="02020603050405020304" pitchFamily="18" charset="0"/>
              </a:rPr>
              <a:t>Choosing a memory model </a:t>
            </a:r>
            <a:r>
              <a:rPr lang="en-US" dirty="0">
                <a:solidFill>
                  <a:srgbClr val="000000"/>
                </a:solidFill>
                <a:latin typeface="Times New Roman" panose="02020603050405020304" pitchFamily="18" charset="0"/>
              </a:rPr>
              <a:t>– </a:t>
            </a:r>
            <a:r>
              <a:rPr lang="en-US" b="1" dirty="0">
                <a:solidFill>
                  <a:srgbClr val="C00000"/>
                </a:solidFill>
                <a:latin typeface="Times New Roman" panose="02020603050405020304" pitchFamily="18" charset="0"/>
              </a:rPr>
              <a:t>involves </a:t>
            </a:r>
            <a:r>
              <a:rPr lang="en-US" b="1" dirty="0" smtClean="0">
                <a:solidFill>
                  <a:srgbClr val="C00000"/>
                </a:solidFill>
                <a:latin typeface="Times New Roman" panose="02020603050405020304" pitchFamily="18" charset="0"/>
              </a:rPr>
              <a:t>making a compromise </a:t>
            </a:r>
            <a:r>
              <a:rPr lang="en-US" b="1" dirty="0">
                <a:solidFill>
                  <a:srgbClr val="C00000"/>
                </a:solidFill>
                <a:latin typeface="Times New Roman" panose="02020603050405020304" pitchFamily="18" charset="0"/>
              </a:rPr>
              <a:t>between a strong model minimally restricting s/w and a weak model offering efficient implementation </a:t>
            </a:r>
          </a:p>
          <a:p>
            <a:r>
              <a:rPr lang="en-US" dirty="0">
                <a:solidFill>
                  <a:srgbClr val="000000"/>
                </a:solidFill>
                <a:latin typeface="Times New Roman" panose="02020603050405020304" pitchFamily="18" charset="0"/>
              </a:rPr>
              <a:t>• </a:t>
            </a:r>
            <a:r>
              <a:rPr lang="en-US" b="1" dirty="0">
                <a:solidFill>
                  <a:srgbClr val="FF0000"/>
                </a:solidFill>
                <a:latin typeface="Times New Roman" panose="02020603050405020304" pitchFamily="18" charset="0"/>
              </a:rPr>
              <a:t>Primitive memory operations</a:t>
            </a:r>
            <a:r>
              <a:rPr lang="en-US" dirty="0">
                <a:solidFill>
                  <a:srgbClr val="000000"/>
                </a:solidFill>
                <a:latin typeface="Times New Roman" panose="02020603050405020304" pitchFamily="18" charset="0"/>
              </a:rPr>
              <a:t>: </a:t>
            </a:r>
            <a:r>
              <a:rPr lang="en-US" b="1" dirty="0">
                <a:solidFill>
                  <a:srgbClr val="C00000"/>
                </a:solidFill>
                <a:latin typeface="Times New Roman" panose="02020603050405020304" pitchFamily="18" charset="0"/>
              </a:rPr>
              <a:t>load (read), store (write), and one or more synchronization operations such as swap (</a:t>
            </a:r>
            <a:r>
              <a:rPr lang="en-US" b="1" dirty="0" smtClean="0">
                <a:solidFill>
                  <a:srgbClr val="C00000"/>
                </a:solidFill>
                <a:latin typeface="Times New Roman" panose="02020603050405020304" pitchFamily="18" charset="0"/>
              </a:rPr>
              <a:t>atomic </a:t>
            </a:r>
            <a:r>
              <a:rPr lang="en-US" b="1" dirty="0">
                <a:solidFill>
                  <a:srgbClr val="C00000"/>
                </a:solidFill>
                <a:latin typeface="Times New Roman" panose="02020603050405020304" pitchFamily="18" charset="0"/>
              </a:rPr>
              <a:t>load-store) or conditional store </a:t>
            </a:r>
          </a:p>
          <a:p>
            <a:r>
              <a:rPr lang="en-IN" sz="2000" b="1" dirty="0">
                <a:solidFill>
                  <a:srgbClr val="FF0000"/>
                </a:solidFill>
                <a:latin typeface="Times New Roman" panose="02020603050405020304" pitchFamily="18" charset="0"/>
              </a:rPr>
              <a:t>Event Orderings </a:t>
            </a:r>
          </a:p>
          <a:p>
            <a:r>
              <a:rPr lang="en-US" b="1" dirty="0">
                <a:solidFill>
                  <a:srgbClr val="00B0F0"/>
                </a:solidFill>
                <a:latin typeface="Times New Roman" panose="02020603050405020304" pitchFamily="18" charset="0"/>
              </a:rPr>
              <a:t>Processes</a:t>
            </a:r>
            <a:r>
              <a:rPr lang="en-US" dirty="0">
                <a:solidFill>
                  <a:srgbClr val="00B0F0"/>
                </a:solidFill>
                <a:latin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concurrent instruction streams executing on different </a:t>
            </a:r>
            <a:r>
              <a:rPr lang="en-US" dirty="0" smtClean="0">
                <a:solidFill>
                  <a:srgbClr val="000000"/>
                </a:solidFill>
                <a:latin typeface="Times New Roman" panose="02020603050405020304" pitchFamily="18" charset="0"/>
              </a:rPr>
              <a:t>• </a:t>
            </a:r>
            <a:r>
              <a:rPr lang="en-US" b="1" dirty="0">
                <a:solidFill>
                  <a:srgbClr val="00B0F0"/>
                </a:solidFill>
                <a:latin typeface="Times New Roman" panose="02020603050405020304" pitchFamily="18" charset="0"/>
              </a:rPr>
              <a:t>Memory events </a:t>
            </a:r>
            <a:r>
              <a:rPr lang="en-US" sz="2000" b="1" dirty="0">
                <a:solidFill>
                  <a:srgbClr val="002060"/>
                </a:solidFill>
                <a:latin typeface="Times New Roman" panose="02020603050405020304" pitchFamily="18" charset="0"/>
                <a:ea typeface="+mj-ea"/>
                <a:cs typeface="Times New Roman" panose="02020603050405020304" pitchFamily="18" charset="0"/>
              </a:rPr>
              <a:t>corresponds to shared memory access. Consistency models specify the order by which the events from one process should be observed by other processes in the machine. Event ordering helps determine if a memory event is legal for concurrent accesses </a:t>
            </a:r>
          </a:p>
          <a:p>
            <a:endParaRPr lang="en-IN" dirty="0"/>
          </a:p>
          <a:p>
            <a:r>
              <a:rPr lang="en-US" b="1" dirty="0"/>
              <a:t>Program order: </a:t>
            </a:r>
            <a:r>
              <a:rPr lang="en-US" dirty="0"/>
              <a:t>order by which memory access occur for execution of a single process, w/o any reordering </a:t>
            </a:r>
          </a:p>
          <a:p>
            <a:endParaRPr lang="en-IN" dirty="0"/>
          </a:p>
          <a:p>
            <a:r>
              <a:rPr lang="en-US" dirty="0"/>
              <a:t>The </a:t>
            </a:r>
            <a:r>
              <a:rPr lang="en-US" b="1" i="1" dirty="0"/>
              <a:t>event ordering </a:t>
            </a:r>
            <a:r>
              <a:rPr lang="en-US" dirty="0"/>
              <a:t>can he used to declare whether a memory event is legal or illegal, when several processes are accessing a common set of memory locations. </a:t>
            </a:r>
          </a:p>
          <a:p>
            <a:r>
              <a:rPr lang="en-US" dirty="0"/>
              <a:t>A </a:t>
            </a:r>
            <a:r>
              <a:rPr lang="en-US" b="1" i="1" dirty="0"/>
              <a:t>program order </a:t>
            </a:r>
            <a:r>
              <a:rPr lang="en-US" dirty="0"/>
              <a:t>is the order by which memory accesses occur for the execution of a single process, provided that no program reordering has taken place. </a:t>
            </a:r>
          </a:p>
          <a:p>
            <a:r>
              <a:rPr lang="en-US" dirty="0"/>
              <a:t>Three primitive memory operations for the purpose of specifying memory consistency models are defined: </a:t>
            </a:r>
            <a:endParaRPr lang="en-IN" dirty="0"/>
          </a:p>
        </p:txBody>
      </p:sp>
    </p:spTree>
    <p:extLst>
      <p:ext uri="{BB962C8B-B14F-4D97-AF65-F5344CB8AC3E}">
        <p14:creationId xmlns:p14="http://schemas.microsoft.com/office/powerpoint/2010/main" val="5907973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65</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342781" y="900463"/>
            <a:ext cx="11663189" cy="3631763"/>
          </a:xfrm>
          <a:prstGeom prst="rect">
            <a:avLst/>
          </a:prstGeom>
        </p:spPr>
        <p:txBody>
          <a:bodyPr wrap="square">
            <a:spAutoFit/>
          </a:bodyPr>
          <a:lstStyle/>
          <a:p>
            <a:r>
              <a:rPr lang="en-IN" sz="2000" b="1" dirty="0" smtClean="0">
                <a:solidFill>
                  <a:srgbClr val="FF0000"/>
                </a:solidFill>
                <a:latin typeface="Times New Roman" panose="02020603050405020304" pitchFamily="18" charset="0"/>
              </a:rPr>
              <a:t>Event </a:t>
            </a:r>
            <a:r>
              <a:rPr lang="en-IN" sz="2000" b="1" dirty="0">
                <a:solidFill>
                  <a:srgbClr val="FF0000"/>
                </a:solidFill>
                <a:latin typeface="Times New Roman" panose="02020603050405020304" pitchFamily="18" charset="0"/>
              </a:rPr>
              <a:t>Orderings </a:t>
            </a:r>
          </a:p>
          <a:p>
            <a:r>
              <a:rPr lang="en-US" b="1" dirty="0">
                <a:solidFill>
                  <a:srgbClr val="00B0F0"/>
                </a:solidFill>
                <a:latin typeface="Times New Roman" panose="02020603050405020304" pitchFamily="18" charset="0"/>
              </a:rPr>
              <a:t>Processes</a:t>
            </a:r>
            <a:r>
              <a:rPr lang="en-US" dirty="0">
                <a:solidFill>
                  <a:srgbClr val="00B0F0"/>
                </a:solidFill>
                <a:latin typeface="Times New Roman" panose="02020603050405020304" pitchFamily="18" charset="0"/>
              </a:rPr>
              <a:t>: </a:t>
            </a:r>
            <a:r>
              <a:rPr lang="en-US" b="1" dirty="0">
                <a:solidFill>
                  <a:srgbClr val="002060"/>
                </a:solidFill>
                <a:latin typeface="Times New Roman" panose="02020603050405020304" pitchFamily="18" charset="0"/>
                <a:ea typeface="+mj-ea"/>
                <a:cs typeface="Times New Roman" panose="02020603050405020304" pitchFamily="18" charset="0"/>
              </a:rPr>
              <a:t>Processes are concurrent instruction streams executing on different </a:t>
            </a:r>
            <a:r>
              <a:rPr lang="en-US" b="1" dirty="0" smtClean="0">
                <a:solidFill>
                  <a:srgbClr val="002060"/>
                </a:solidFill>
                <a:latin typeface="Times New Roman" panose="02020603050405020304" pitchFamily="18" charset="0"/>
                <a:ea typeface="+mj-ea"/>
                <a:cs typeface="Times New Roman" panose="02020603050405020304" pitchFamily="18" charset="0"/>
              </a:rPr>
              <a:t>processors. Each process executes a code segment </a:t>
            </a:r>
            <a:endParaRPr lang="en-US" b="1" dirty="0">
              <a:solidFill>
                <a:srgbClr val="002060"/>
              </a:solidFill>
              <a:latin typeface="Times New Roman" panose="02020603050405020304" pitchFamily="18" charset="0"/>
              <a:ea typeface="+mj-ea"/>
              <a:cs typeface="Times New Roman" panose="02020603050405020304" pitchFamily="18" charset="0"/>
            </a:endParaRPr>
          </a:p>
          <a:p>
            <a:r>
              <a:rPr lang="en-US" dirty="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The order in which shared memory operations are performed by one process may be observed by other processes. • </a:t>
            </a:r>
            <a:r>
              <a:rPr lang="en-US" b="1" dirty="0">
                <a:solidFill>
                  <a:srgbClr val="00B0F0"/>
                </a:solidFill>
                <a:latin typeface="Times New Roman" panose="02020603050405020304" pitchFamily="18" charset="0"/>
              </a:rPr>
              <a:t>Memory events </a:t>
            </a:r>
            <a:r>
              <a:rPr lang="en-US" sz="2000" b="1" dirty="0">
                <a:solidFill>
                  <a:srgbClr val="002060"/>
                </a:solidFill>
                <a:latin typeface="Times New Roman" panose="02020603050405020304" pitchFamily="18" charset="0"/>
                <a:ea typeface="+mj-ea"/>
                <a:cs typeface="Times New Roman" panose="02020603050405020304" pitchFamily="18" charset="0"/>
              </a:rPr>
              <a:t>corresponds to shared memory access. Consistency models specify the order by which the events from one process should be observed by other processes in the machine</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p>
          <a:p>
            <a:r>
              <a:rPr lang="en-US" b="1" dirty="0">
                <a:solidFill>
                  <a:srgbClr val="00B0F0"/>
                </a:solidFill>
                <a:latin typeface="Times New Roman" panose="02020603050405020304" pitchFamily="18" charset="0"/>
              </a:rPr>
              <a:t>Event ordering </a:t>
            </a:r>
            <a:r>
              <a:rPr lang="en-US" sz="2000" b="1" dirty="0">
                <a:solidFill>
                  <a:srgbClr val="002060"/>
                </a:solidFill>
                <a:latin typeface="Times New Roman" panose="02020603050405020304" pitchFamily="18" charset="0"/>
                <a:ea typeface="+mj-ea"/>
                <a:cs typeface="Times New Roman" panose="02020603050405020304" pitchFamily="18" charset="0"/>
              </a:rPr>
              <a:t>helps determine if a memory event is legal </a:t>
            </a:r>
            <a:r>
              <a:rPr lang="en-US" sz="2000" b="1" dirty="0" smtClean="0">
                <a:solidFill>
                  <a:srgbClr val="002060"/>
                </a:solidFill>
                <a:latin typeface="Times New Roman" panose="02020603050405020304" pitchFamily="18" charset="0"/>
                <a:ea typeface="+mj-ea"/>
                <a:cs typeface="Times New Roman" panose="02020603050405020304" pitchFamily="18" charset="0"/>
              </a:rPr>
              <a:t>or illegal for </a:t>
            </a:r>
            <a:r>
              <a:rPr lang="en-US" sz="2000" b="1" dirty="0">
                <a:solidFill>
                  <a:srgbClr val="002060"/>
                </a:solidFill>
                <a:latin typeface="Times New Roman" panose="02020603050405020304" pitchFamily="18" charset="0"/>
                <a:ea typeface="+mj-ea"/>
                <a:cs typeface="Times New Roman" panose="02020603050405020304" pitchFamily="18" charset="0"/>
              </a:rPr>
              <a:t>concurrent </a:t>
            </a:r>
            <a:r>
              <a:rPr lang="en-US" sz="2000" b="1" dirty="0" smtClean="0">
                <a:solidFill>
                  <a:srgbClr val="002060"/>
                </a:solidFill>
                <a:latin typeface="Times New Roman" panose="02020603050405020304" pitchFamily="18" charset="0"/>
                <a:ea typeface="+mj-ea"/>
                <a:cs typeface="Times New Roman" panose="02020603050405020304" pitchFamily="18" charset="0"/>
              </a:rPr>
              <a:t>accesses, when several processes are accessing a common set of memory locations.</a:t>
            </a:r>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IN" dirty="0"/>
          </a:p>
          <a:p>
            <a:r>
              <a:rPr lang="en-US" b="1" dirty="0">
                <a:solidFill>
                  <a:srgbClr val="00B0F0"/>
                </a:solidFill>
                <a:latin typeface="Times New Roman" panose="02020603050405020304" pitchFamily="18" charset="0"/>
              </a:rPr>
              <a:t>Program order: </a:t>
            </a:r>
            <a:r>
              <a:rPr lang="en-US" sz="2000" b="1" dirty="0">
                <a:solidFill>
                  <a:srgbClr val="002060"/>
                </a:solidFill>
                <a:latin typeface="Times New Roman" panose="02020603050405020304" pitchFamily="18" charset="0"/>
                <a:ea typeface="+mj-ea"/>
                <a:cs typeface="Times New Roman" panose="02020603050405020304" pitchFamily="18" charset="0"/>
              </a:rPr>
              <a:t>order by which memory access occur for execution of a single process, provided that no program  reordering has taken place.</a:t>
            </a:r>
          </a:p>
          <a:p>
            <a:endParaRPr lang="en-IN" dirty="0"/>
          </a:p>
        </p:txBody>
      </p:sp>
    </p:spTree>
    <p:extLst>
      <p:ext uri="{BB962C8B-B14F-4D97-AF65-F5344CB8AC3E}">
        <p14:creationId xmlns:p14="http://schemas.microsoft.com/office/powerpoint/2010/main" val="18217824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66</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342781" y="900463"/>
            <a:ext cx="11663189" cy="3600986"/>
          </a:xfrm>
          <a:prstGeom prst="rect">
            <a:avLst/>
          </a:prstGeom>
        </p:spPr>
        <p:txBody>
          <a:bodyPr wrap="square">
            <a:spAutoFit/>
          </a:bodyPr>
          <a:lstStyle/>
          <a:p>
            <a:r>
              <a:rPr lang="en-US" b="1" dirty="0" smtClean="0">
                <a:solidFill>
                  <a:srgbClr val="FF0000"/>
                </a:solidFill>
                <a:latin typeface="Times New Roman" panose="02020603050405020304" pitchFamily="18" charset="0"/>
                <a:cs typeface="Times New Roman" panose="02020603050405020304" pitchFamily="18" charset="0"/>
              </a:rPr>
              <a:t>Three </a:t>
            </a:r>
            <a:r>
              <a:rPr lang="en-US" b="1" dirty="0">
                <a:solidFill>
                  <a:srgbClr val="FF0000"/>
                </a:solidFill>
                <a:latin typeface="Times New Roman" panose="02020603050405020304" pitchFamily="18" charset="0"/>
                <a:cs typeface="Times New Roman" panose="02020603050405020304" pitchFamily="18" charset="0"/>
              </a:rPr>
              <a:t>primitive memory operations for the purpose of specifying memory consistency models are defined</a:t>
            </a:r>
            <a:r>
              <a:rPr lang="en-US" b="1" dirty="0" smtClean="0">
                <a:solidFill>
                  <a:srgbClr val="FF0000"/>
                </a:solidFill>
                <a:latin typeface="Times New Roman" panose="02020603050405020304" pitchFamily="18" charset="0"/>
                <a:cs typeface="Times New Roman" panose="02020603050405020304" pitchFamily="18" charset="0"/>
              </a:rPr>
              <a:t>:</a:t>
            </a:r>
          </a:p>
          <a:p>
            <a:endParaRPr lang="en-IN" dirty="0"/>
          </a:p>
          <a:p>
            <a:pPr marL="457200" indent="-457200">
              <a:buFont typeface="+mj-lt"/>
              <a:buAutoNum type="arabicPeriod"/>
            </a:pPr>
            <a:r>
              <a:rPr lang="en-US" sz="2000" b="1" dirty="0">
                <a:solidFill>
                  <a:srgbClr val="00B0F0"/>
                </a:solidFill>
                <a:latin typeface="Times New Roman" panose="02020603050405020304" pitchFamily="18" charset="0"/>
                <a:ea typeface="+mj-ea"/>
                <a:cs typeface="Times New Roman" panose="02020603050405020304" pitchFamily="18" charset="0"/>
              </a:rPr>
              <a:t>A load by processor </a:t>
            </a:r>
            <a:r>
              <a:rPr lang="en-US" sz="2000" b="1" dirty="0" smtClean="0">
                <a:solidFill>
                  <a:srgbClr val="00B0F0"/>
                </a:solidFill>
                <a:latin typeface="Times New Roman" panose="02020603050405020304" pitchFamily="18" charset="0"/>
                <a:ea typeface="+mj-ea"/>
                <a:cs typeface="Times New Roman" panose="02020603050405020304" pitchFamily="18" charset="0"/>
              </a:rPr>
              <a:t>Pi:  </a:t>
            </a:r>
            <a:r>
              <a:rPr lang="en-US" sz="2000" b="1" dirty="0">
                <a:solidFill>
                  <a:srgbClr val="002060"/>
                </a:solidFill>
                <a:latin typeface="Times New Roman" panose="02020603050405020304" pitchFamily="18" charset="0"/>
                <a:ea typeface="+mj-ea"/>
                <a:cs typeface="Times New Roman" panose="02020603050405020304" pitchFamily="18" charset="0"/>
              </a:rPr>
              <a:t>is considered performed with respect to processor </a:t>
            </a:r>
            <a:r>
              <a:rPr lang="en-US" sz="2000" b="1" dirty="0" err="1">
                <a:solidFill>
                  <a:srgbClr val="00B0F0"/>
                </a:solidFill>
                <a:latin typeface="Times New Roman" panose="02020603050405020304" pitchFamily="18" charset="0"/>
                <a:ea typeface="+mj-ea"/>
                <a:cs typeface="Times New Roman" panose="02020603050405020304" pitchFamily="18" charset="0"/>
              </a:rPr>
              <a:t>Pk</a:t>
            </a:r>
            <a:r>
              <a:rPr lang="en-US" sz="2000" b="1" dirty="0">
                <a:solidFill>
                  <a:srgbClr val="002060"/>
                </a:solidFill>
                <a:latin typeface="Times New Roman" panose="02020603050405020304" pitchFamily="18" charset="0"/>
                <a:ea typeface="+mj-ea"/>
                <a:cs typeface="Times New Roman" panose="02020603050405020304" pitchFamily="18" charset="0"/>
              </a:rPr>
              <a:t> at a point of time when the issuing of a store to the same location by </a:t>
            </a:r>
            <a:r>
              <a:rPr lang="en-US" sz="2000" b="1" dirty="0" err="1">
                <a:solidFill>
                  <a:srgbClr val="00B0F0"/>
                </a:solidFill>
                <a:latin typeface="Times New Roman" panose="02020603050405020304" pitchFamily="18" charset="0"/>
                <a:ea typeface="+mj-ea"/>
                <a:cs typeface="Times New Roman" panose="02020603050405020304" pitchFamily="18" charset="0"/>
              </a:rPr>
              <a:t>Pk</a:t>
            </a:r>
            <a:r>
              <a:rPr lang="en-US" sz="2000" b="1" dirty="0">
                <a:solidFill>
                  <a:srgbClr val="002060"/>
                </a:solidFill>
                <a:latin typeface="Times New Roman" panose="02020603050405020304" pitchFamily="18" charset="0"/>
                <a:ea typeface="+mj-ea"/>
                <a:cs typeface="Times New Roman" panose="02020603050405020304" pitchFamily="18" charset="0"/>
              </a:rPr>
              <a:t> cannot affect the value returned by the load. </a:t>
            </a:r>
          </a:p>
          <a:p>
            <a:pPr marL="457200" indent="-457200">
              <a:buFont typeface="+mj-lt"/>
              <a:buAutoNum type="arabicPeriod"/>
            </a:pPr>
            <a:r>
              <a:rPr lang="en-US" sz="2000" b="1" dirty="0" smtClean="0">
                <a:solidFill>
                  <a:srgbClr val="00B0F0"/>
                </a:solidFill>
                <a:latin typeface="Times New Roman" panose="02020603050405020304" pitchFamily="18" charset="0"/>
                <a:ea typeface="+mj-ea"/>
                <a:cs typeface="Times New Roman" panose="02020603050405020304" pitchFamily="18" charset="0"/>
              </a:rPr>
              <a:t>A </a:t>
            </a:r>
            <a:r>
              <a:rPr lang="en-US" sz="2000" b="1" dirty="0">
                <a:solidFill>
                  <a:srgbClr val="00B0F0"/>
                </a:solidFill>
                <a:latin typeface="Times New Roman" panose="02020603050405020304" pitchFamily="18" charset="0"/>
                <a:ea typeface="+mj-ea"/>
                <a:cs typeface="Times New Roman" panose="02020603050405020304" pitchFamily="18" charset="0"/>
              </a:rPr>
              <a:t>store by </a:t>
            </a:r>
            <a:r>
              <a:rPr lang="en-US" sz="2000" b="1" dirty="0" smtClean="0">
                <a:solidFill>
                  <a:srgbClr val="00B0F0"/>
                </a:solidFill>
                <a:latin typeface="Times New Roman" panose="02020603050405020304" pitchFamily="18" charset="0"/>
                <a:ea typeface="+mj-ea"/>
                <a:cs typeface="Times New Roman" panose="02020603050405020304" pitchFamily="18" charset="0"/>
              </a:rPr>
              <a:t>Pi</a:t>
            </a:r>
            <a:r>
              <a:rPr lang="en-US" dirty="0" smtClean="0"/>
              <a:t>,</a:t>
            </a:r>
            <a:r>
              <a:rPr lang="en-US" sz="2000" b="1" dirty="0">
                <a:solidFill>
                  <a:srgbClr val="002060"/>
                </a:solidFill>
                <a:latin typeface="Times New Roman" panose="02020603050405020304" pitchFamily="18" charset="0"/>
                <a:ea typeface="+mj-ea"/>
                <a:cs typeface="Times New Roman" panose="02020603050405020304" pitchFamily="18" charset="0"/>
              </a:rPr>
              <a:t> is considered performed with respect to </a:t>
            </a:r>
            <a:r>
              <a:rPr lang="en-US" sz="2000" b="1" dirty="0" err="1">
                <a:solidFill>
                  <a:srgbClr val="00B0F0"/>
                </a:solidFill>
                <a:latin typeface="Times New Roman" panose="02020603050405020304" pitchFamily="18" charset="0"/>
                <a:ea typeface="+mj-ea"/>
                <a:cs typeface="Times New Roman" panose="02020603050405020304" pitchFamily="18" charset="0"/>
              </a:rPr>
              <a:t>Pk</a:t>
            </a:r>
            <a:r>
              <a:rPr lang="en-US" sz="2000" b="1" dirty="0">
                <a:solidFill>
                  <a:srgbClr val="002060"/>
                </a:solidFill>
                <a:latin typeface="Times New Roman" panose="02020603050405020304" pitchFamily="18" charset="0"/>
                <a:ea typeface="+mj-ea"/>
                <a:cs typeface="Times New Roman" panose="02020603050405020304" pitchFamily="18" charset="0"/>
              </a:rPr>
              <a:t> at one time when an issued load to the same address by </a:t>
            </a:r>
            <a:r>
              <a:rPr lang="en-US" sz="2000" b="1" dirty="0" err="1">
                <a:solidFill>
                  <a:srgbClr val="00B0F0"/>
                </a:solidFill>
                <a:latin typeface="Times New Roman" panose="02020603050405020304" pitchFamily="18" charset="0"/>
                <a:ea typeface="+mj-ea"/>
                <a:cs typeface="Times New Roman" panose="02020603050405020304" pitchFamily="18" charset="0"/>
              </a:rPr>
              <a:t>Pk</a:t>
            </a:r>
            <a:r>
              <a:rPr lang="en-US" sz="2000" b="1" dirty="0">
                <a:solidFill>
                  <a:srgbClr val="002060"/>
                </a:solidFill>
                <a:latin typeface="Times New Roman" panose="02020603050405020304" pitchFamily="18" charset="0"/>
                <a:ea typeface="+mj-ea"/>
                <a:cs typeface="Times New Roman" panose="02020603050405020304" pitchFamily="18" charset="0"/>
              </a:rPr>
              <a:t> returns the value by this store</a:t>
            </a:r>
            <a:r>
              <a:rPr lang="en-US" i="1" dirty="0"/>
              <a:t>. </a:t>
            </a:r>
            <a:endParaRPr lang="en-US" dirty="0"/>
          </a:p>
          <a:p>
            <a:pPr marL="457200" indent="-457200">
              <a:buFont typeface="+mj-lt"/>
              <a:buAutoNum type="arabicPeriod"/>
            </a:pPr>
            <a:r>
              <a:rPr lang="en-US" sz="2000" b="1" dirty="0" smtClean="0">
                <a:solidFill>
                  <a:srgbClr val="00B0F0"/>
                </a:solidFill>
                <a:latin typeface="Times New Roman" panose="02020603050405020304" pitchFamily="18" charset="0"/>
                <a:ea typeface="+mj-ea"/>
                <a:cs typeface="Times New Roman" panose="02020603050405020304" pitchFamily="18" charset="0"/>
              </a:rPr>
              <a:t>A </a:t>
            </a:r>
            <a:r>
              <a:rPr lang="en-US" sz="2000" b="1" dirty="0">
                <a:solidFill>
                  <a:srgbClr val="00B0F0"/>
                </a:solidFill>
                <a:latin typeface="Times New Roman" panose="02020603050405020304" pitchFamily="18" charset="0"/>
                <a:ea typeface="+mj-ea"/>
                <a:cs typeface="Times New Roman" panose="02020603050405020304" pitchFamily="18" charset="0"/>
              </a:rPr>
              <a:t>load is globally performed</a:t>
            </a:r>
            <a:r>
              <a:rPr lang="en-US" sz="2000" b="1" dirty="0">
                <a:solidFill>
                  <a:srgbClr val="002060"/>
                </a:solidFill>
                <a:latin typeface="Times New Roman" panose="02020603050405020304" pitchFamily="18" charset="0"/>
                <a:ea typeface="+mj-ea"/>
                <a:cs typeface="Times New Roman" panose="02020603050405020304" pitchFamily="18" charset="0"/>
              </a:rPr>
              <a:t> if it is performed with respect to all processors and if the store that is the source of the returned value has been performed with respect to all processors. </a:t>
            </a:r>
          </a:p>
          <a:p>
            <a:endParaRPr lang="en-IN" dirty="0"/>
          </a:p>
          <a:p>
            <a:r>
              <a:rPr lang="en-IN" dirty="0"/>
              <a:t>• </a:t>
            </a:r>
          </a:p>
          <a:p>
            <a:endParaRPr lang="en-US" b="1" dirty="0" smtClean="0">
              <a:solidFill>
                <a:srgbClr val="FF0000"/>
              </a:solidFill>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 </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4122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US" sz="2200" b="1" dirty="0" smtClean="0">
                <a:solidFill>
                  <a:srgbClr val="002060"/>
                </a:solidFill>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67</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342781" y="900463"/>
            <a:ext cx="11663189" cy="4678204"/>
          </a:xfrm>
          <a:prstGeom prst="rect">
            <a:avLst/>
          </a:prstGeom>
        </p:spPr>
        <p:txBody>
          <a:bodyPr wrap="square">
            <a:spAutoFit/>
          </a:bodyPr>
          <a:lstStyle/>
          <a:p>
            <a:r>
              <a:rPr lang="en-IN" sz="2000" b="1" dirty="0">
                <a:solidFill>
                  <a:srgbClr val="00B0F0"/>
                </a:solidFill>
                <a:latin typeface="Times New Roman" panose="02020603050405020304" pitchFamily="18" charset="0"/>
                <a:ea typeface="+mj-ea"/>
                <a:cs typeface="Times New Roman" panose="02020603050405020304" pitchFamily="18" charset="0"/>
              </a:rPr>
              <a:t>Atomicity </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 Program order preserved and uniform observation sequence by all processors </a:t>
            </a:r>
          </a:p>
          <a:p>
            <a:r>
              <a:rPr lang="en-US" sz="2000" b="1" dirty="0">
                <a:solidFill>
                  <a:srgbClr val="002060"/>
                </a:solidFill>
                <a:latin typeface="Times New Roman" panose="02020603050405020304" pitchFamily="18" charset="0"/>
                <a:ea typeface="+mj-ea"/>
                <a:cs typeface="Times New Roman" panose="02020603050405020304" pitchFamily="18" charset="0"/>
              </a:rPr>
              <a:t>• Out-of-program-order allowed and uniform observation sequence by all processors </a:t>
            </a:r>
          </a:p>
          <a:p>
            <a:r>
              <a:rPr lang="en-US" sz="2000" b="1" dirty="0">
                <a:solidFill>
                  <a:srgbClr val="002060"/>
                </a:solidFill>
                <a:latin typeface="Times New Roman" panose="02020603050405020304" pitchFamily="18" charset="0"/>
                <a:ea typeface="+mj-ea"/>
                <a:cs typeface="Times New Roman" panose="02020603050405020304" pitchFamily="18" charset="0"/>
              </a:rPr>
              <a:t>• Out-of-program-order allowed and </a:t>
            </a:r>
            <a:r>
              <a:rPr lang="en-US" sz="2000" b="1" dirty="0" err="1">
                <a:solidFill>
                  <a:srgbClr val="002060"/>
                </a:solidFill>
                <a:latin typeface="Times New Roman" panose="02020603050405020304" pitchFamily="18" charset="0"/>
                <a:ea typeface="+mj-ea"/>
                <a:cs typeface="Times New Roman" panose="02020603050405020304" pitchFamily="18" charset="0"/>
              </a:rPr>
              <a:t>nonuniform</a:t>
            </a:r>
            <a:r>
              <a:rPr lang="en-US" sz="2000" b="1" dirty="0">
                <a:solidFill>
                  <a:srgbClr val="002060"/>
                </a:solidFill>
                <a:latin typeface="Times New Roman" panose="02020603050405020304" pitchFamily="18" charset="0"/>
                <a:ea typeface="+mj-ea"/>
                <a:cs typeface="Times New Roman" panose="02020603050405020304" pitchFamily="18" charset="0"/>
              </a:rPr>
              <a:t> sequences observed by different processors </a:t>
            </a:r>
          </a:p>
          <a:p>
            <a:endParaRPr lang="en-IN" dirty="0"/>
          </a:p>
          <a:p>
            <a:r>
              <a:rPr lang="en-US" sz="2000" b="1" dirty="0">
                <a:solidFill>
                  <a:srgbClr val="FF0000"/>
                </a:solidFill>
                <a:latin typeface="Times New Roman" panose="02020603050405020304" pitchFamily="18" charset="0"/>
                <a:ea typeface="+mj-ea"/>
                <a:cs typeface="Times New Roman" panose="02020603050405020304" pitchFamily="18" charset="0"/>
              </a:rPr>
              <a:t>Three categories of multiprocessor memory behavior: </a:t>
            </a:r>
          </a:p>
          <a:p>
            <a:r>
              <a:rPr lang="en-US" sz="2000" b="1" dirty="0">
                <a:solidFill>
                  <a:srgbClr val="00B0F0"/>
                </a:solidFill>
                <a:latin typeface="Times New Roman" panose="02020603050405020304" pitchFamily="18" charset="0"/>
                <a:ea typeface="+mj-ea"/>
                <a:cs typeface="Times New Roman" panose="02020603050405020304" pitchFamily="18" charset="0"/>
              </a:rPr>
              <a:t>Atomic memory accesses: </a:t>
            </a:r>
            <a:r>
              <a:rPr lang="en-US" sz="2000" b="1" dirty="0">
                <a:solidFill>
                  <a:srgbClr val="002060"/>
                </a:solidFill>
                <a:latin typeface="Times New Roman" panose="02020603050405020304" pitchFamily="18" charset="0"/>
                <a:ea typeface="+mj-ea"/>
                <a:cs typeface="Times New Roman" panose="02020603050405020304" pitchFamily="18" charset="0"/>
              </a:rPr>
              <a:t>memory updates are known to all processors at the same time. Thus store is atomic if the value stored becomes readable to all processors at the same time. </a:t>
            </a:r>
            <a:r>
              <a:rPr lang="en-US" sz="2000" b="1" dirty="0" smtClean="0">
                <a:solidFill>
                  <a:srgbClr val="002060"/>
                </a:solidFill>
                <a:latin typeface="Times New Roman" panose="02020603050405020304" pitchFamily="18" charset="0"/>
                <a:ea typeface="+mj-ea"/>
                <a:cs typeface="Times New Roman" panose="02020603050405020304" pitchFamily="18" charset="0"/>
              </a:rPr>
              <a:t>Thus necessary and sufficient condition for an atomic memory to be sequentially consistent is that </a:t>
            </a:r>
            <a:r>
              <a:rPr lang="en-US" sz="2000" b="1" dirty="0" smtClean="0">
                <a:solidFill>
                  <a:srgbClr val="FF0000"/>
                </a:solidFill>
                <a:latin typeface="Times New Roman" panose="02020603050405020304" pitchFamily="18" charset="0"/>
                <a:ea typeface="+mj-ea"/>
                <a:cs typeface="Times New Roman" panose="02020603050405020304" pitchFamily="18" charset="0"/>
              </a:rPr>
              <a:t>all memory accesses must be performed to preserve all individual program order. </a:t>
            </a:r>
            <a:endParaRPr lang="en-US" sz="2000" b="1" dirty="0">
              <a:solidFill>
                <a:srgbClr val="FF0000"/>
              </a:solidFill>
              <a:latin typeface="Times New Roman" panose="02020603050405020304" pitchFamily="18" charset="0"/>
              <a:ea typeface="+mj-ea"/>
              <a:cs typeface="Times New Roman" panose="02020603050405020304" pitchFamily="18" charset="0"/>
            </a:endParaRPr>
          </a:p>
          <a:p>
            <a:r>
              <a:rPr lang="en-US" sz="2000" b="1" dirty="0">
                <a:solidFill>
                  <a:srgbClr val="00B0F0"/>
                </a:solidFill>
                <a:latin typeface="Times New Roman" panose="02020603050405020304" pitchFamily="18" charset="0"/>
                <a:ea typeface="+mj-ea"/>
                <a:cs typeface="Times New Roman" panose="02020603050405020304" pitchFamily="18" charset="0"/>
              </a:rPr>
              <a:t>Non-atomic: </a:t>
            </a:r>
            <a:r>
              <a:rPr lang="en-US" sz="2000" b="1" dirty="0">
                <a:solidFill>
                  <a:srgbClr val="002060"/>
                </a:solidFill>
                <a:latin typeface="Times New Roman" panose="02020603050405020304" pitchFamily="18" charset="0"/>
                <a:ea typeface="+mj-ea"/>
                <a:cs typeface="Times New Roman" panose="02020603050405020304" pitchFamily="18" charset="0"/>
              </a:rPr>
              <a:t>having individual program orders that conform is not a sufficient condition for sequential </a:t>
            </a:r>
            <a:r>
              <a:rPr lang="en-US" sz="2000" b="1" dirty="0" smtClean="0">
                <a:solidFill>
                  <a:srgbClr val="002060"/>
                </a:solidFill>
                <a:latin typeface="Times New Roman" panose="02020603050405020304" pitchFamily="18" charset="0"/>
                <a:ea typeface="+mj-ea"/>
                <a:cs typeface="Times New Roman" panose="02020603050405020304" pitchFamily="18" charset="0"/>
              </a:rPr>
              <a:t>consistency. In a cache/network based multiprocessor a system can be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nonatomic</a:t>
            </a:r>
            <a:r>
              <a:rPr lang="en-US" sz="2000" b="1" dirty="0" smtClean="0">
                <a:solidFill>
                  <a:srgbClr val="002060"/>
                </a:solidFill>
                <a:latin typeface="Times New Roman" panose="02020603050405020304" pitchFamily="18" charset="0"/>
                <a:ea typeface="+mj-ea"/>
                <a:cs typeface="Times New Roman" panose="02020603050405020304" pitchFamily="18" charset="0"/>
              </a:rPr>
              <a:t> if an invalidation signal does reach all processors at a same time. Thus store </a:t>
            </a:r>
            <a:r>
              <a:rPr lang="en-US" sz="2000" b="1" dirty="0" err="1" smtClean="0">
                <a:solidFill>
                  <a:srgbClr val="002060"/>
                </a:solidFill>
                <a:latin typeface="Times New Roman" panose="02020603050405020304" pitchFamily="18" charset="0"/>
                <a:ea typeface="+mj-ea"/>
                <a:cs typeface="Times New Roman" panose="02020603050405020304" pitchFamily="18" charset="0"/>
              </a:rPr>
              <a:t>nonatomic</a:t>
            </a:r>
            <a:r>
              <a:rPr lang="en-US" sz="2000" b="1" dirty="0" smtClean="0">
                <a:solidFill>
                  <a:srgbClr val="002060"/>
                </a:solidFill>
                <a:latin typeface="Times New Roman" panose="02020603050405020304" pitchFamily="18" charset="0"/>
                <a:ea typeface="+mj-ea"/>
                <a:cs typeface="Times New Roman" panose="02020603050405020304" pitchFamily="18" charset="0"/>
              </a:rPr>
              <a:t> in this case.</a:t>
            </a:r>
            <a:endParaRPr lang="en-US" sz="2000" b="1" dirty="0">
              <a:solidFill>
                <a:srgbClr val="002060"/>
              </a:solidFill>
              <a:latin typeface="Times New Roman" panose="02020603050405020304" pitchFamily="18" charset="0"/>
              <a:ea typeface="+mj-ea"/>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 </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4014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68</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342781" y="900463"/>
            <a:ext cx="11663189" cy="4678204"/>
          </a:xfrm>
          <a:prstGeom prst="rect">
            <a:avLst/>
          </a:prstGeom>
        </p:spPr>
        <p:txBody>
          <a:bodyPr wrap="square">
            <a:spAutoFit/>
          </a:bodyPr>
          <a:lstStyle/>
          <a:p>
            <a:r>
              <a:rPr lang="en-IN" sz="2000" b="1" dirty="0" smtClean="0">
                <a:solidFill>
                  <a:srgbClr val="00B0F0"/>
                </a:solidFill>
                <a:latin typeface="Times New Roman" panose="02020603050405020304" pitchFamily="18" charset="0"/>
                <a:ea typeface="+mj-ea"/>
                <a:cs typeface="Times New Roman" panose="02020603050405020304" pitchFamily="18" charset="0"/>
              </a:rPr>
              <a:t>Linear </a:t>
            </a:r>
            <a:r>
              <a:rPr lang="en-IN" sz="2000" b="1" dirty="0">
                <a:solidFill>
                  <a:srgbClr val="00B0F0"/>
                </a:solidFill>
                <a:latin typeface="Times New Roman" panose="02020603050405020304" pitchFamily="18" charset="0"/>
                <a:ea typeface="+mj-ea"/>
                <a:cs typeface="Times New Roman" panose="02020603050405020304" pitchFamily="18" charset="0"/>
              </a:rPr>
              <a:t>Pipeline Processors </a:t>
            </a:r>
          </a:p>
          <a:p>
            <a:r>
              <a:rPr lang="en-US" sz="2000" b="1" dirty="0">
                <a:solidFill>
                  <a:srgbClr val="002060"/>
                </a:solidFill>
                <a:latin typeface="Times New Roman" panose="02020603050405020304" pitchFamily="18" charset="0"/>
                <a:ea typeface="+mj-ea"/>
                <a:cs typeface="Times New Roman" panose="02020603050405020304" pitchFamily="18" charset="0"/>
              </a:rPr>
              <a:t>A linear pipeline processor is a cascade of processing stages which are linearly connected to perform a fixed function over a stream of data flowing from one end to the other. </a:t>
            </a:r>
          </a:p>
          <a:p>
            <a:r>
              <a:rPr lang="en-US" sz="2000" b="1" dirty="0">
                <a:solidFill>
                  <a:srgbClr val="002060"/>
                </a:solidFill>
                <a:latin typeface="Times New Roman" panose="02020603050405020304" pitchFamily="18" charset="0"/>
                <a:ea typeface="+mj-ea"/>
                <a:cs typeface="Times New Roman" panose="02020603050405020304" pitchFamily="18" charset="0"/>
              </a:rPr>
              <a:t>In modern computers, linear pipelines are applied for instruction execution, arithmetic computation, and memory-access operations. </a:t>
            </a:r>
            <a:r>
              <a:rPr lang="en-IN" sz="2000" b="1" dirty="0">
                <a:solidFill>
                  <a:srgbClr val="002060"/>
                </a:solidFill>
                <a:latin typeface="Times New Roman" panose="02020603050405020304" pitchFamily="18" charset="0"/>
                <a:ea typeface="+mj-ea"/>
                <a:cs typeface="Times New Roman" panose="02020603050405020304" pitchFamily="18" charset="0"/>
              </a:rPr>
              <a:t> </a:t>
            </a:r>
          </a:p>
          <a:p>
            <a:r>
              <a:rPr lang="en-IN" sz="2000" b="1" dirty="0">
                <a:solidFill>
                  <a:srgbClr val="00B0F0"/>
                </a:solidFill>
                <a:latin typeface="Times New Roman" panose="02020603050405020304" pitchFamily="18" charset="0"/>
                <a:ea typeface="+mj-ea"/>
                <a:cs typeface="Times New Roman" panose="02020603050405020304" pitchFamily="18" charset="0"/>
              </a:rPr>
              <a:t>6.1.l </a:t>
            </a:r>
            <a:r>
              <a:rPr lang="en-IN" sz="2000" b="1" dirty="0" smtClean="0">
                <a:solidFill>
                  <a:srgbClr val="00B0F0"/>
                </a:solidFill>
                <a:latin typeface="Times New Roman" panose="02020603050405020304" pitchFamily="18" charset="0"/>
                <a:ea typeface="+mj-ea"/>
                <a:cs typeface="Times New Roman" panose="02020603050405020304" pitchFamily="18" charset="0"/>
              </a:rPr>
              <a:t> Asynchronous </a:t>
            </a:r>
            <a:r>
              <a:rPr lang="en-IN" sz="2000" b="1" dirty="0">
                <a:solidFill>
                  <a:srgbClr val="00B0F0"/>
                </a:solidFill>
                <a:latin typeface="Times New Roman" panose="02020603050405020304" pitchFamily="18" charset="0"/>
                <a:ea typeface="+mj-ea"/>
                <a:cs typeface="Times New Roman" panose="02020603050405020304" pitchFamily="18" charset="0"/>
              </a:rPr>
              <a:t>&amp; Synchronous models </a:t>
            </a:r>
          </a:p>
          <a:p>
            <a:r>
              <a:rPr lang="en-US" sz="2000" b="1" dirty="0">
                <a:solidFill>
                  <a:srgbClr val="C00000"/>
                </a:solidFill>
                <a:latin typeface="Times New Roman" panose="02020603050405020304" pitchFamily="18" charset="0"/>
                <a:ea typeface="+mj-ea"/>
                <a:cs typeface="Times New Roman" panose="02020603050405020304" pitchFamily="18" charset="0"/>
              </a:rPr>
              <a:t>• A linear pipeline processor is constructed with k processing stages. External inputs(operands) are fed into the pipeline at the first stage </a:t>
            </a:r>
            <a:r>
              <a:rPr lang="en-US" sz="2000" b="1" dirty="0">
                <a:solidFill>
                  <a:srgbClr val="0070C0"/>
                </a:solidFill>
                <a:latin typeface="Times New Roman" panose="02020603050405020304" pitchFamily="18" charset="0"/>
                <a:ea typeface="+mj-ea"/>
                <a:cs typeface="Times New Roman" panose="02020603050405020304" pitchFamily="18" charset="0"/>
              </a:rPr>
              <a:t>S1. </a:t>
            </a:r>
          </a:p>
          <a:p>
            <a:r>
              <a:rPr lang="en-US" sz="2000" b="1" dirty="0">
                <a:solidFill>
                  <a:srgbClr val="002060"/>
                </a:solidFill>
                <a:latin typeface="Times New Roman" panose="02020603050405020304" pitchFamily="18" charset="0"/>
                <a:ea typeface="+mj-ea"/>
                <a:cs typeface="Times New Roman" panose="02020603050405020304" pitchFamily="18" charset="0"/>
              </a:rPr>
              <a:t>• The processed results are passed from </a:t>
            </a:r>
            <a:r>
              <a:rPr lang="en-US" sz="2000" b="1" dirty="0">
                <a:solidFill>
                  <a:srgbClr val="0070C0"/>
                </a:solidFill>
                <a:latin typeface="Times New Roman" panose="02020603050405020304" pitchFamily="18" charset="0"/>
                <a:ea typeface="+mj-ea"/>
                <a:cs typeface="Times New Roman" panose="02020603050405020304" pitchFamily="18" charset="0"/>
              </a:rPr>
              <a:t>stage Si to stage Si+1</a:t>
            </a:r>
            <a:r>
              <a:rPr lang="en-US" sz="2000" b="1" dirty="0">
                <a:solidFill>
                  <a:srgbClr val="002060"/>
                </a:solidFill>
                <a:latin typeface="Times New Roman" panose="02020603050405020304" pitchFamily="18" charset="0"/>
                <a:ea typeface="+mj-ea"/>
                <a:cs typeface="Times New Roman" panose="02020603050405020304" pitchFamily="18" charset="0"/>
              </a:rPr>
              <a:t>, for all </a:t>
            </a:r>
            <a:r>
              <a:rPr lang="en-US" sz="2000" b="1" dirty="0" err="1">
                <a:solidFill>
                  <a:srgbClr val="002060"/>
                </a:solidFill>
                <a:latin typeface="Times New Roman" panose="02020603050405020304" pitchFamily="18" charset="0"/>
                <a:ea typeface="+mj-ea"/>
                <a:cs typeface="Times New Roman" panose="02020603050405020304" pitchFamily="18" charset="0"/>
              </a:rPr>
              <a:t>i</a:t>
            </a:r>
            <a:r>
              <a:rPr lang="en-US" sz="2000" b="1" dirty="0">
                <a:solidFill>
                  <a:srgbClr val="002060"/>
                </a:solidFill>
                <a:latin typeface="Times New Roman" panose="02020603050405020304" pitchFamily="18" charset="0"/>
                <a:ea typeface="+mj-ea"/>
                <a:cs typeface="Times New Roman" panose="02020603050405020304" pitchFamily="18" charset="0"/>
              </a:rPr>
              <a:t>=1,2,….,k-1. The final result emerges from the pipeline at the last stage </a:t>
            </a:r>
            <a:r>
              <a:rPr lang="en-US" sz="2000" b="1" dirty="0" err="1">
                <a:solidFill>
                  <a:srgbClr val="0070C0"/>
                </a:solidFill>
                <a:latin typeface="Times New Roman" panose="02020603050405020304" pitchFamily="18" charset="0"/>
                <a:ea typeface="+mj-ea"/>
                <a:cs typeface="Times New Roman" panose="02020603050405020304" pitchFamily="18" charset="0"/>
              </a:rPr>
              <a:t>Sn</a:t>
            </a:r>
            <a:r>
              <a:rPr lang="en-US" sz="2000" b="1" dirty="0">
                <a:solidFill>
                  <a:srgbClr val="0070C0"/>
                </a:solidFill>
                <a:latin typeface="Times New Roman" panose="02020603050405020304" pitchFamily="18" charset="0"/>
                <a:ea typeface="+mj-ea"/>
                <a:cs typeface="Times New Roman" panose="02020603050405020304" pitchFamily="18" charset="0"/>
              </a:rPr>
              <a:t>. </a:t>
            </a:r>
          </a:p>
          <a:p>
            <a:r>
              <a:rPr lang="en-US" sz="2000" b="1" dirty="0">
                <a:solidFill>
                  <a:srgbClr val="C00000"/>
                </a:solidFill>
                <a:latin typeface="Times New Roman" panose="02020603050405020304" pitchFamily="18" charset="0"/>
                <a:ea typeface="+mj-ea"/>
                <a:cs typeface="Times New Roman" panose="02020603050405020304" pitchFamily="18" charset="0"/>
              </a:rPr>
              <a:t>• Depending on the control of data flow along the pipeline, we model linear pipelines in two categories: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r>
              <a:rPr lang="en-US" sz="2000" b="1" dirty="0">
                <a:solidFill>
                  <a:srgbClr val="002060"/>
                </a:solidFill>
                <a:latin typeface="Times New Roman" panose="02020603050405020304" pitchFamily="18" charset="0"/>
                <a:ea typeface="+mj-ea"/>
                <a:cs typeface="Times New Roman" panose="02020603050405020304" pitchFamily="18" charset="0"/>
              </a:rPr>
              <a:t>Asynchronous </a:t>
            </a:r>
          </a:p>
          <a:p>
            <a:pPr marL="342900" indent="-342900">
              <a:buFont typeface="Wingdings" panose="05000000000000000000" pitchFamily="2" charset="2"/>
              <a:buChar char="Ø"/>
            </a:pPr>
            <a:r>
              <a:rPr lang="en-US" sz="2000" b="1" dirty="0">
                <a:solidFill>
                  <a:srgbClr val="002060"/>
                </a:solidFill>
                <a:latin typeface="Times New Roman" panose="02020603050405020304" pitchFamily="18" charset="0"/>
                <a:ea typeface="+mj-ea"/>
                <a:cs typeface="Times New Roman" panose="02020603050405020304" pitchFamily="18" charset="0"/>
              </a:rPr>
              <a:t>Synchronous.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7648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69</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425088" y="900463"/>
            <a:ext cx="11663189" cy="8063746"/>
          </a:xfrm>
          <a:prstGeom prst="rect">
            <a:avLst/>
          </a:prstGeom>
        </p:spPr>
        <p:txBody>
          <a:bodyPr wrap="square">
            <a:spAutoFit/>
          </a:bodyPr>
          <a:lstStyle/>
          <a:p>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IN" sz="2000" b="1" dirty="0" smtClean="0">
                <a:solidFill>
                  <a:srgbClr val="002060"/>
                </a:solidFill>
                <a:latin typeface="Times New Roman" panose="02020603050405020304" pitchFamily="18" charset="0"/>
                <a:ea typeface="+mj-ea"/>
                <a:cs typeface="Times New Roman" panose="02020603050405020304" pitchFamily="18" charset="0"/>
              </a:rPr>
              <a:t>Asynchronous Pipeline Model </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US" sz="2000" dirty="0" smtClean="0"/>
              <a:t>• </a:t>
            </a:r>
            <a:r>
              <a:rPr lang="en-US" sz="2000" b="1" dirty="0">
                <a:solidFill>
                  <a:srgbClr val="C00000"/>
                </a:solidFill>
                <a:latin typeface="Times New Roman" panose="02020603050405020304" pitchFamily="18" charset="0"/>
                <a:ea typeface="+mj-ea"/>
                <a:cs typeface="Times New Roman" panose="02020603050405020304" pitchFamily="18" charset="0"/>
              </a:rPr>
              <a:t>As shown in the figure data flow between adjacent stages in an asynchronous pipeline is controlled by a </a:t>
            </a:r>
            <a:r>
              <a:rPr lang="en-US" sz="2000" b="1" dirty="0">
                <a:solidFill>
                  <a:srgbClr val="0070C0"/>
                </a:solidFill>
                <a:latin typeface="Times New Roman" panose="02020603050405020304" pitchFamily="18" charset="0"/>
                <a:ea typeface="+mj-ea"/>
                <a:cs typeface="Times New Roman" panose="02020603050405020304" pitchFamily="18" charset="0"/>
              </a:rPr>
              <a:t>handshaking protocol. </a:t>
            </a:r>
          </a:p>
          <a:p>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When stage </a:t>
            </a:r>
            <a:r>
              <a:rPr lang="en-US" sz="2000" b="1" dirty="0">
                <a:solidFill>
                  <a:srgbClr val="00B0F0"/>
                </a:solidFill>
                <a:latin typeface="Times New Roman" panose="02020603050405020304" pitchFamily="18" charset="0"/>
                <a:ea typeface="+mj-ea"/>
                <a:cs typeface="Times New Roman" panose="02020603050405020304" pitchFamily="18" charset="0"/>
              </a:rPr>
              <a:t>Si </a:t>
            </a:r>
            <a:r>
              <a:rPr lang="en-US" sz="2000" b="1" dirty="0">
                <a:solidFill>
                  <a:srgbClr val="002060"/>
                </a:solidFill>
                <a:latin typeface="Times New Roman" panose="02020603050405020304" pitchFamily="18" charset="0"/>
                <a:ea typeface="+mj-ea"/>
                <a:cs typeface="Times New Roman" panose="02020603050405020304" pitchFamily="18" charset="0"/>
              </a:rPr>
              <a:t>is ready to transmit, it sends a </a:t>
            </a:r>
            <a:r>
              <a:rPr lang="en-US" sz="2000" b="1" dirty="0">
                <a:solidFill>
                  <a:srgbClr val="00B0F0"/>
                </a:solidFill>
                <a:latin typeface="Times New Roman" panose="02020603050405020304" pitchFamily="18" charset="0"/>
                <a:ea typeface="+mj-ea"/>
                <a:cs typeface="Times New Roman" panose="02020603050405020304" pitchFamily="18" charset="0"/>
              </a:rPr>
              <a:t>ready signal </a:t>
            </a:r>
            <a:r>
              <a:rPr lang="en-US" sz="2000" b="1" dirty="0">
                <a:solidFill>
                  <a:srgbClr val="002060"/>
                </a:solidFill>
                <a:latin typeface="Times New Roman" panose="02020603050405020304" pitchFamily="18" charset="0"/>
                <a:ea typeface="+mj-ea"/>
                <a:cs typeface="Times New Roman" panose="02020603050405020304" pitchFamily="18" charset="0"/>
              </a:rPr>
              <a:t>to stage </a:t>
            </a:r>
            <a:r>
              <a:rPr lang="en-US" sz="2000" b="1" dirty="0">
                <a:solidFill>
                  <a:srgbClr val="00B0F0"/>
                </a:solidFill>
                <a:latin typeface="Times New Roman" panose="02020603050405020304" pitchFamily="18" charset="0"/>
                <a:ea typeface="+mj-ea"/>
                <a:cs typeface="Times New Roman" panose="02020603050405020304" pitchFamily="18" charset="0"/>
              </a:rPr>
              <a:t>Si+1</a:t>
            </a:r>
            <a:r>
              <a:rPr lang="en-US" sz="2000" b="1" dirty="0">
                <a:solidFill>
                  <a:srgbClr val="002060"/>
                </a:solidFill>
                <a:latin typeface="Times New Roman" panose="02020603050405020304" pitchFamily="18" charset="0"/>
                <a:ea typeface="+mj-ea"/>
                <a:cs typeface="Times New Roman" panose="02020603050405020304" pitchFamily="18" charset="0"/>
              </a:rPr>
              <a:t>. After stage receives the incoming data, it returns an </a:t>
            </a:r>
            <a:r>
              <a:rPr lang="en-US" sz="2000" b="1" dirty="0">
                <a:solidFill>
                  <a:srgbClr val="00B0F0"/>
                </a:solidFill>
                <a:latin typeface="Times New Roman" panose="02020603050405020304" pitchFamily="18" charset="0"/>
                <a:ea typeface="+mj-ea"/>
                <a:cs typeface="Times New Roman" panose="02020603050405020304" pitchFamily="18" charset="0"/>
              </a:rPr>
              <a:t>acknowledge signal to Si. </a:t>
            </a:r>
          </a:p>
          <a:p>
            <a:r>
              <a:rPr lang="en-US" sz="2000" b="1" dirty="0">
                <a:solidFill>
                  <a:srgbClr val="C00000"/>
                </a:solidFill>
                <a:latin typeface="Times New Roman" panose="02020603050405020304" pitchFamily="18" charset="0"/>
                <a:ea typeface="+mj-ea"/>
                <a:cs typeface="Times New Roman" panose="02020603050405020304" pitchFamily="18" charset="0"/>
              </a:rPr>
              <a:t>• Asynchronous pipelines are useful in designing communication channels in message- passing </a:t>
            </a:r>
            <a:r>
              <a:rPr lang="en-US" sz="2000" b="1" dirty="0" err="1" smtClean="0">
                <a:solidFill>
                  <a:srgbClr val="C00000"/>
                </a:solidFill>
                <a:latin typeface="Times New Roman" panose="02020603050405020304" pitchFamily="18" charset="0"/>
                <a:ea typeface="+mj-ea"/>
                <a:cs typeface="Times New Roman" panose="02020603050405020304" pitchFamily="18" charset="0"/>
              </a:rPr>
              <a:t>multicomputers</a:t>
            </a:r>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where pipelined wormhole routing is practiced </a:t>
            </a:r>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marL="342900" indent="-342900">
              <a:buFont typeface="Arial" panose="020B0604020202020204" pitchFamily="34" charset="0"/>
              <a:buChar char="•"/>
            </a:pPr>
            <a:r>
              <a:rPr lang="en-US" sz="2000" b="1" dirty="0">
                <a:solidFill>
                  <a:srgbClr val="002060"/>
                </a:solidFill>
                <a:latin typeface="Times New Roman" panose="02020603050405020304" pitchFamily="18" charset="0"/>
                <a:ea typeface="+mj-ea"/>
                <a:cs typeface="Times New Roman" panose="02020603050405020304" pitchFamily="18" charset="0"/>
              </a:rPr>
              <a:t>Asynchronous pipelines may have a variable throughput rate. </a:t>
            </a:r>
          </a:p>
          <a:p>
            <a:r>
              <a:rPr lang="en-US" sz="2000" b="1" dirty="0">
                <a:solidFill>
                  <a:srgbClr val="C00000"/>
                </a:solidFill>
                <a:latin typeface="Times New Roman" panose="02020603050405020304" pitchFamily="18" charset="0"/>
                <a:ea typeface="+mj-ea"/>
                <a:cs typeface="Times New Roman" panose="02020603050405020304" pitchFamily="18" charset="0"/>
              </a:rPr>
              <a:t>• Different amounts of delay may be experienced in different stages. </a:t>
            </a: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r>
              <a:rPr lang="en-US" sz="2000" b="1" dirty="0" smtClean="0">
                <a:solidFill>
                  <a:srgbClr val="002060"/>
                </a:solidFill>
                <a:latin typeface="Times New Roman" panose="02020603050405020304" pitchFamily="18" charset="0"/>
                <a:ea typeface="+mj-ea"/>
                <a:cs typeface="Times New Roman" panose="02020603050405020304" pitchFamily="18" charset="0"/>
              </a:rPr>
              <a:t>Synchronous</a:t>
            </a:r>
            <a:r>
              <a:rPr lang="en-US" sz="2000" b="1" dirty="0">
                <a:solidFill>
                  <a:srgbClr val="002060"/>
                </a:solidFill>
                <a:latin typeface="Times New Roman" panose="02020603050405020304" pitchFamily="18" charset="0"/>
                <a:ea typeface="+mj-ea"/>
                <a:cs typeface="Times New Roman" panose="02020603050405020304" pitchFamily="18" charset="0"/>
              </a:rPr>
              <a:t>.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644620001"/>
              </p:ext>
            </p:extLst>
          </p:nvPr>
        </p:nvGraphicFramePr>
        <p:xfrm>
          <a:off x="504511" y="1553157"/>
          <a:ext cx="10544224" cy="2285512"/>
        </p:xfrm>
        <a:graphic>
          <a:graphicData uri="http://schemas.openxmlformats.org/presentationml/2006/ole">
            <mc:AlternateContent xmlns:mc="http://schemas.openxmlformats.org/markup-compatibility/2006">
              <mc:Choice xmlns:v="urn:schemas-microsoft-com:vml" Requires="v">
                <p:oleObj spid="_x0000_s15395" name="Bitmap Image" r:id="rId6" imgW="5097960" imgH="1104840" progId="Paint.Picture">
                  <p:embed/>
                </p:oleObj>
              </mc:Choice>
              <mc:Fallback>
                <p:oleObj name="Bitmap Image" r:id="rId6" imgW="5097960" imgH="1104840" progId="Paint.Picture">
                  <p:embed/>
                  <p:pic>
                    <p:nvPicPr>
                      <p:cNvPr id="0" name=""/>
                      <p:cNvPicPr/>
                      <p:nvPr/>
                    </p:nvPicPr>
                    <p:blipFill>
                      <a:blip r:embed="rId7"/>
                      <a:stretch>
                        <a:fillRect/>
                      </a:stretch>
                    </p:blipFill>
                    <p:spPr>
                      <a:xfrm>
                        <a:off x="504511" y="1553157"/>
                        <a:ext cx="10544224" cy="2285512"/>
                      </a:xfrm>
                      <a:prstGeom prst="rect">
                        <a:avLst/>
                      </a:prstGeom>
                    </p:spPr>
                  </p:pic>
                </p:oleObj>
              </mc:Fallback>
            </mc:AlternateContent>
          </a:graphicData>
        </a:graphic>
      </p:graphicFrame>
    </p:spTree>
    <p:extLst>
      <p:ext uri="{BB962C8B-B14F-4D97-AF65-F5344CB8AC3E}">
        <p14:creationId xmlns:p14="http://schemas.microsoft.com/office/powerpoint/2010/main" val="407995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a:t>
            </a:fld>
            <a:endParaRPr lang="en-IN"/>
          </a:p>
        </p:txBody>
      </p:sp>
      <p:sp>
        <p:nvSpPr>
          <p:cNvPr id="3" name="Content Placeholder 2"/>
          <p:cNvSpPr>
            <a:spLocks noGrp="1"/>
          </p:cNvSpPr>
          <p:nvPr>
            <p:ph idx="1"/>
          </p:nvPr>
        </p:nvSpPr>
        <p:spPr>
          <a:xfrm>
            <a:off x="838200" y="1402930"/>
            <a:ext cx="10515600" cy="4351338"/>
          </a:xfrm>
        </p:spPr>
        <p:txBody>
          <a:bodyPr>
            <a:normAutofit fontScale="70000" lnSpcReduction="20000"/>
          </a:bodyPr>
          <a:lstStyle/>
          <a:p>
            <a:pPr marL="0" indent="0">
              <a:buNone/>
            </a:pPr>
            <a:r>
              <a:rPr lang="en-IN" sz="2900" b="1" dirty="0">
                <a:solidFill>
                  <a:srgbClr val="002060"/>
                </a:solidFill>
                <a:latin typeface="Times New Roman" panose="02020603050405020304" pitchFamily="18" charset="0"/>
                <a:ea typeface="+mj-ea"/>
                <a:cs typeface="Times New Roman" panose="02020603050405020304" pitchFamily="18" charset="0"/>
              </a:rPr>
              <a:t>Functional Modules </a:t>
            </a:r>
          </a:p>
          <a:p>
            <a:pPr algn="just"/>
            <a:r>
              <a:rPr lang="en-US" b="1" dirty="0">
                <a:solidFill>
                  <a:srgbClr val="C00000"/>
                </a:solidFill>
                <a:latin typeface="Times New Roman" panose="02020603050405020304" pitchFamily="18" charset="0"/>
                <a:ea typeface="+mj-ea"/>
                <a:cs typeface="Times New Roman" panose="02020603050405020304" pitchFamily="18" charset="0"/>
              </a:rPr>
              <a:t>A functional module is a collection of electronic circuitry that resides on one functional board (Fig. 5.1) and works to achieve special bus control functions. </a:t>
            </a:r>
          </a:p>
          <a:p>
            <a:pPr algn="just"/>
            <a:r>
              <a:rPr lang="en-US" sz="2900" b="1" dirty="0">
                <a:solidFill>
                  <a:srgbClr val="002060"/>
                </a:solidFill>
                <a:latin typeface="Times New Roman" panose="02020603050405020304" pitchFamily="18" charset="0"/>
                <a:ea typeface="+mj-ea"/>
                <a:cs typeface="Times New Roman" panose="02020603050405020304" pitchFamily="18" charset="0"/>
              </a:rPr>
              <a:t>Special functional modules are introduced below: </a:t>
            </a:r>
          </a:p>
          <a:p>
            <a:pPr algn="just"/>
            <a:r>
              <a:rPr lang="en-US" b="1" dirty="0" smtClean="0">
                <a:solidFill>
                  <a:srgbClr val="00B0F0"/>
                </a:solidFill>
                <a:latin typeface="Times New Roman" panose="02020603050405020304" pitchFamily="18" charset="0"/>
                <a:ea typeface="+mj-ea"/>
                <a:cs typeface="Times New Roman" panose="02020603050405020304" pitchFamily="18" charset="0"/>
              </a:rPr>
              <a:t>Arbiter</a:t>
            </a:r>
            <a:r>
              <a:rPr lang="en-US" b="1" dirty="0" smtClean="0">
                <a:solidFill>
                  <a:srgbClr val="C00000"/>
                </a:solidFill>
                <a:latin typeface="Times New Roman" panose="02020603050405020304" pitchFamily="18" charset="0"/>
                <a:ea typeface="+mj-ea"/>
                <a:cs typeface="Times New Roman" panose="02020603050405020304" pitchFamily="18" charset="0"/>
              </a:rPr>
              <a:t> </a:t>
            </a:r>
            <a:r>
              <a:rPr lang="en-US" b="1" dirty="0">
                <a:solidFill>
                  <a:srgbClr val="C00000"/>
                </a:solidFill>
                <a:latin typeface="Times New Roman" panose="02020603050405020304" pitchFamily="18" charset="0"/>
                <a:ea typeface="+mj-ea"/>
                <a:cs typeface="Times New Roman" panose="02020603050405020304" pitchFamily="18" charset="0"/>
              </a:rPr>
              <a:t>is a functional module that accepts bus requests from the requester module and grants </a:t>
            </a:r>
            <a:r>
              <a:rPr lang="en-US" sz="2900" b="1" dirty="0" smtClean="0">
                <a:solidFill>
                  <a:srgbClr val="C00000"/>
                </a:solidFill>
                <a:latin typeface="Times New Roman" panose="02020603050405020304" pitchFamily="18" charset="0"/>
                <a:ea typeface="+mj-ea"/>
                <a:cs typeface="Times New Roman" panose="02020603050405020304" pitchFamily="18" charset="0"/>
              </a:rPr>
              <a:t>control </a:t>
            </a:r>
            <a:r>
              <a:rPr lang="en-US" sz="2900" b="1" dirty="0">
                <a:solidFill>
                  <a:srgbClr val="C00000"/>
                </a:solidFill>
                <a:latin typeface="Times New Roman" panose="02020603050405020304" pitchFamily="18" charset="0"/>
                <a:ea typeface="+mj-ea"/>
                <a:cs typeface="Times New Roman" panose="02020603050405020304" pitchFamily="18" charset="0"/>
              </a:rPr>
              <a:t>of the DTB to one requester at a time</a:t>
            </a:r>
            <a:r>
              <a:rPr lang="en-US" sz="2000" dirty="0"/>
              <a:t>. </a:t>
            </a:r>
          </a:p>
          <a:p>
            <a:pPr algn="just"/>
            <a:r>
              <a:rPr lang="en-US" sz="2900" b="1" dirty="0" smtClean="0">
                <a:solidFill>
                  <a:srgbClr val="00B0F0"/>
                </a:solidFill>
                <a:latin typeface="Times New Roman" panose="02020603050405020304" pitchFamily="18" charset="0"/>
                <a:ea typeface="+mj-ea"/>
                <a:cs typeface="Times New Roman" panose="02020603050405020304" pitchFamily="18" charset="0"/>
              </a:rPr>
              <a:t>Bus </a:t>
            </a:r>
            <a:r>
              <a:rPr lang="en-US" sz="2900" b="1" dirty="0">
                <a:solidFill>
                  <a:srgbClr val="00B0F0"/>
                </a:solidFill>
                <a:latin typeface="Times New Roman" panose="02020603050405020304" pitchFamily="18" charset="0"/>
                <a:ea typeface="+mj-ea"/>
                <a:cs typeface="Times New Roman" panose="02020603050405020304" pitchFamily="18" charset="0"/>
              </a:rPr>
              <a:t>timer </a:t>
            </a:r>
            <a:r>
              <a:rPr lang="en-US" sz="2900" b="1" dirty="0">
                <a:solidFill>
                  <a:srgbClr val="C00000"/>
                </a:solidFill>
                <a:latin typeface="Times New Roman" panose="02020603050405020304" pitchFamily="18" charset="0"/>
                <a:ea typeface="+mj-ea"/>
                <a:cs typeface="Times New Roman" panose="02020603050405020304" pitchFamily="18" charset="0"/>
              </a:rPr>
              <a:t>measures the time each data transfer takes on the DTB and terminates the DTB cycle if a transfer takes too long. </a:t>
            </a:r>
          </a:p>
          <a:p>
            <a:pPr algn="just"/>
            <a:r>
              <a:rPr lang="en-US" sz="2900" b="1" dirty="0" smtClean="0">
                <a:solidFill>
                  <a:srgbClr val="00B0F0"/>
                </a:solidFill>
                <a:latin typeface="Times New Roman" panose="02020603050405020304" pitchFamily="18" charset="0"/>
                <a:ea typeface="+mj-ea"/>
                <a:cs typeface="Times New Roman" panose="02020603050405020304" pitchFamily="18" charset="0"/>
              </a:rPr>
              <a:t>Interrupter</a:t>
            </a:r>
            <a:r>
              <a:rPr lang="en-US" sz="2900" b="1" dirty="0" smtClean="0">
                <a:solidFill>
                  <a:srgbClr val="C00000"/>
                </a:solidFill>
                <a:latin typeface="Times New Roman" panose="02020603050405020304" pitchFamily="18" charset="0"/>
                <a:ea typeface="+mj-ea"/>
                <a:cs typeface="Times New Roman" panose="02020603050405020304" pitchFamily="18" charset="0"/>
              </a:rPr>
              <a:t> </a:t>
            </a:r>
            <a:r>
              <a:rPr lang="en-US" sz="2900" b="1" dirty="0">
                <a:solidFill>
                  <a:srgbClr val="C00000"/>
                </a:solidFill>
                <a:latin typeface="Times New Roman" panose="02020603050405020304" pitchFamily="18" charset="0"/>
                <a:ea typeface="+mj-ea"/>
                <a:cs typeface="Times New Roman" panose="02020603050405020304" pitchFamily="18" charset="0"/>
              </a:rPr>
              <a:t>module generates an interrupt request and provides status/ID information when an interrupt handler module requests it. </a:t>
            </a:r>
          </a:p>
          <a:p>
            <a:pPr algn="just"/>
            <a:r>
              <a:rPr lang="en-US" sz="2900" b="1" dirty="0" smtClean="0">
                <a:solidFill>
                  <a:srgbClr val="00B0F0"/>
                </a:solidFill>
                <a:latin typeface="Times New Roman" panose="02020603050405020304" pitchFamily="18" charset="0"/>
                <a:ea typeface="+mj-ea"/>
                <a:cs typeface="Times New Roman" panose="02020603050405020304" pitchFamily="18" charset="0"/>
              </a:rPr>
              <a:t>Location </a:t>
            </a:r>
            <a:r>
              <a:rPr lang="en-US" sz="2900" b="1" dirty="0">
                <a:solidFill>
                  <a:srgbClr val="00B0F0"/>
                </a:solidFill>
                <a:latin typeface="Times New Roman" panose="02020603050405020304" pitchFamily="18" charset="0"/>
                <a:ea typeface="+mj-ea"/>
                <a:cs typeface="Times New Roman" panose="02020603050405020304" pitchFamily="18" charset="0"/>
              </a:rPr>
              <a:t>monitor </a:t>
            </a:r>
            <a:r>
              <a:rPr lang="en-US" sz="2900" b="1" dirty="0">
                <a:solidFill>
                  <a:srgbClr val="C00000"/>
                </a:solidFill>
                <a:latin typeface="Times New Roman" panose="02020603050405020304" pitchFamily="18" charset="0"/>
                <a:ea typeface="+mj-ea"/>
                <a:cs typeface="Times New Roman" panose="02020603050405020304" pitchFamily="18" charset="0"/>
              </a:rPr>
              <a:t>is a functional module that monitors data transfers over the DTB. A power monitor watches the status of the power source and signals when power becomes unstable. </a:t>
            </a:r>
          </a:p>
          <a:p>
            <a:pPr algn="just"/>
            <a:r>
              <a:rPr lang="en-US" sz="2900" b="1" dirty="0" smtClean="0">
                <a:solidFill>
                  <a:srgbClr val="00B0F0"/>
                </a:solidFill>
                <a:latin typeface="Times New Roman" panose="02020603050405020304" pitchFamily="18" charset="0"/>
                <a:ea typeface="+mj-ea"/>
                <a:cs typeface="Times New Roman" panose="02020603050405020304" pitchFamily="18" charset="0"/>
              </a:rPr>
              <a:t>System </a:t>
            </a:r>
            <a:r>
              <a:rPr lang="en-US" sz="2900" b="1" dirty="0">
                <a:solidFill>
                  <a:srgbClr val="00B0F0"/>
                </a:solidFill>
                <a:latin typeface="Times New Roman" panose="02020603050405020304" pitchFamily="18" charset="0"/>
                <a:ea typeface="+mj-ea"/>
                <a:cs typeface="Times New Roman" panose="02020603050405020304" pitchFamily="18" charset="0"/>
              </a:rPr>
              <a:t>clock driver </a:t>
            </a:r>
            <a:r>
              <a:rPr lang="en-US" sz="2900" b="1" dirty="0">
                <a:solidFill>
                  <a:srgbClr val="C00000"/>
                </a:solidFill>
                <a:latin typeface="Times New Roman" panose="02020603050405020304" pitchFamily="18" charset="0"/>
                <a:ea typeface="+mj-ea"/>
                <a:cs typeface="Times New Roman" panose="02020603050405020304" pitchFamily="18" charset="0"/>
              </a:rPr>
              <a:t>is a module that provides a clock timing signal on the utility bus. In addition, board interface logic is needed to match the signal line impedance, the propagation time, and termination values between the backplane and the plug-in boards. </a:t>
            </a:r>
          </a:p>
          <a:p>
            <a:endParaRPr lang="en-IN" sz="2000" dirty="0"/>
          </a:p>
        </p:txBody>
      </p:sp>
    </p:spTree>
    <p:extLst>
      <p:ext uri="{BB962C8B-B14F-4D97-AF65-F5344CB8AC3E}">
        <p14:creationId xmlns:p14="http://schemas.microsoft.com/office/powerpoint/2010/main" val="18486130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70</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2262" y="786480"/>
            <a:ext cx="11663189" cy="8617744"/>
          </a:xfrm>
          <a:prstGeom prst="rect">
            <a:avLst/>
          </a:prstGeom>
        </p:spPr>
        <p:txBody>
          <a:bodyPr wrap="square">
            <a:spAutoFit/>
          </a:bodyPr>
          <a:lstStyle/>
          <a:p>
            <a:r>
              <a:rPr lang="en-US" sz="2000" b="1" dirty="0">
                <a:solidFill>
                  <a:srgbClr val="002060"/>
                </a:solidFill>
                <a:latin typeface="Times New Roman" panose="02020603050405020304" pitchFamily="18" charset="0"/>
                <a:ea typeface="+mj-ea"/>
                <a:cs typeface="Times New Roman" panose="02020603050405020304" pitchFamily="18" charset="0"/>
              </a:rPr>
              <a:t> S</a:t>
            </a:r>
            <a:r>
              <a:rPr lang="en-IN" sz="2000" b="1" dirty="0" err="1">
                <a:solidFill>
                  <a:srgbClr val="002060"/>
                </a:solidFill>
                <a:latin typeface="Times New Roman" panose="02020603050405020304" pitchFamily="18" charset="0"/>
                <a:ea typeface="+mj-ea"/>
                <a:cs typeface="Times New Roman" panose="02020603050405020304" pitchFamily="18" charset="0"/>
              </a:rPr>
              <a:t>y</a:t>
            </a:r>
            <a:r>
              <a:rPr lang="en-IN" sz="2000" b="1" dirty="0" err="1" smtClean="0">
                <a:solidFill>
                  <a:srgbClr val="002060"/>
                </a:solidFill>
                <a:latin typeface="Times New Roman" panose="02020603050405020304" pitchFamily="18" charset="0"/>
                <a:ea typeface="+mj-ea"/>
                <a:cs typeface="Times New Roman" panose="02020603050405020304" pitchFamily="18" charset="0"/>
              </a:rPr>
              <a:t>nchronous</a:t>
            </a:r>
            <a:r>
              <a:rPr lang="en-IN" sz="2000" b="1" dirty="0" smtClean="0">
                <a:solidFill>
                  <a:srgbClr val="002060"/>
                </a:solidFill>
                <a:latin typeface="Times New Roman" panose="02020603050405020304" pitchFamily="18" charset="0"/>
                <a:ea typeface="+mj-ea"/>
                <a:cs typeface="Times New Roman" panose="02020603050405020304" pitchFamily="18" charset="0"/>
              </a:rPr>
              <a:t> Pipeline Model </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US" sz="2000" dirty="0" smtClean="0"/>
              <a:t>•</a:t>
            </a:r>
            <a:r>
              <a:rPr lang="en-US" sz="2000" b="1" dirty="0">
                <a:solidFill>
                  <a:srgbClr val="002060"/>
                </a:solidFill>
                <a:latin typeface="Times New Roman" panose="02020603050405020304" pitchFamily="18" charset="0"/>
                <a:ea typeface="+mj-ea"/>
                <a:cs typeface="Times New Roman" panose="02020603050405020304" pitchFamily="18" charset="0"/>
              </a:rPr>
              <a:t>Synchronous pipelines are illustrated in Fig. </a:t>
            </a:r>
            <a:r>
              <a:rPr lang="en-US" sz="2000" b="1" dirty="0">
                <a:solidFill>
                  <a:srgbClr val="FF0000"/>
                </a:solidFill>
                <a:latin typeface="Times New Roman" panose="02020603050405020304" pitchFamily="18" charset="0"/>
                <a:ea typeface="+mj-ea"/>
                <a:cs typeface="Times New Roman" panose="02020603050405020304" pitchFamily="18" charset="0"/>
              </a:rPr>
              <a:t>Clocked latches </a:t>
            </a:r>
            <a:r>
              <a:rPr lang="en-US" sz="2000" b="1" dirty="0">
                <a:solidFill>
                  <a:srgbClr val="002060"/>
                </a:solidFill>
                <a:latin typeface="Times New Roman" panose="02020603050405020304" pitchFamily="18" charset="0"/>
                <a:ea typeface="+mj-ea"/>
                <a:cs typeface="Times New Roman" panose="02020603050405020304" pitchFamily="18" charset="0"/>
              </a:rPr>
              <a:t>are used to interface between stages. </a:t>
            </a:r>
          </a:p>
          <a:p>
            <a:r>
              <a:rPr lang="en-US" sz="2000" b="1" dirty="0">
                <a:solidFill>
                  <a:srgbClr val="002060"/>
                </a:solidFill>
                <a:latin typeface="Times New Roman" panose="02020603050405020304" pitchFamily="18" charset="0"/>
                <a:ea typeface="+mj-ea"/>
                <a:cs typeface="Times New Roman" panose="02020603050405020304" pitchFamily="18" charset="0"/>
              </a:rPr>
              <a:t>• The latches are made with </a:t>
            </a:r>
            <a:r>
              <a:rPr lang="en-US" sz="2000" b="1" dirty="0">
                <a:solidFill>
                  <a:srgbClr val="FF0000"/>
                </a:solidFill>
                <a:latin typeface="Times New Roman" panose="02020603050405020304" pitchFamily="18" charset="0"/>
                <a:ea typeface="+mj-ea"/>
                <a:cs typeface="Times New Roman" panose="02020603050405020304" pitchFamily="18" charset="0"/>
              </a:rPr>
              <a:t>master-slave flip-flops</a:t>
            </a:r>
            <a:r>
              <a:rPr lang="en-US" sz="2000" b="1" dirty="0">
                <a:solidFill>
                  <a:srgbClr val="002060"/>
                </a:solidFill>
                <a:latin typeface="Times New Roman" panose="02020603050405020304" pitchFamily="18" charset="0"/>
                <a:ea typeface="+mj-ea"/>
                <a:cs typeface="Times New Roman" panose="02020603050405020304" pitchFamily="18" charset="0"/>
              </a:rPr>
              <a:t>, which can isolate inputs from outputs. </a:t>
            </a:r>
          </a:p>
          <a:p>
            <a:r>
              <a:rPr lang="en-US" sz="2000" b="1" dirty="0">
                <a:solidFill>
                  <a:srgbClr val="002060"/>
                </a:solidFill>
                <a:latin typeface="Times New Roman" panose="02020603050405020304" pitchFamily="18" charset="0"/>
                <a:ea typeface="+mj-ea"/>
                <a:cs typeface="Times New Roman" panose="02020603050405020304" pitchFamily="18" charset="0"/>
              </a:rPr>
              <a:t>• Upon the arrival of a clock pulse All latches transfer data to the next stage simultaneously. </a:t>
            </a:r>
          </a:p>
          <a:p>
            <a:r>
              <a:rPr lang="en-US" sz="2000" b="1" dirty="0">
                <a:solidFill>
                  <a:srgbClr val="002060"/>
                </a:solidFill>
                <a:latin typeface="Times New Roman" panose="02020603050405020304" pitchFamily="18" charset="0"/>
                <a:ea typeface="+mj-ea"/>
                <a:cs typeface="Times New Roman" panose="02020603050405020304" pitchFamily="18" charset="0"/>
              </a:rPr>
              <a:t>• The pipeline stages are </a:t>
            </a:r>
            <a:r>
              <a:rPr lang="en-US" sz="2000" b="1" dirty="0">
                <a:solidFill>
                  <a:srgbClr val="FF0000"/>
                </a:solidFill>
                <a:latin typeface="Times New Roman" panose="02020603050405020304" pitchFamily="18" charset="0"/>
                <a:ea typeface="+mj-ea"/>
                <a:cs typeface="Times New Roman" panose="02020603050405020304" pitchFamily="18" charset="0"/>
              </a:rPr>
              <a:t>combinational logic circuits</a:t>
            </a:r>
            <a:r>
              <a:rPr lang="en-US" sz="2000" b="1" dirty="0">
                <a:solidFill>
                  <a:srgbClr val="002060"/>
                </a:solidFill>
                <a:latin typeface="Times New Roman" panose="02020603050405020304" pitchFamily="18" charset="0"/>
                <a:ea typeface="+mj-ea"/>
                <a:cs typeface="Times New Roman" panose="02020603050405020304" pitchFamily="18" charset="0"/>
              </a:rPr>
              <a:t>. It is desired to have approximately equal delays in all stages. </a:t>
            </a:r>
          </a:p>
          <a:p>
            <a:r>
              <a:rPr lang="en-US" sz="2000" b="1" dirty="0">
                <a:solidFill>
                  <a:srgbClr val="002060"/>
                </a:solidFill>
                <a:latin typeface="Times New Roman" panose="02020603050405020304" pitchFamily="18" charset="0"/>
                <a:ea typeface="+mj-ea"/>
                <a:cs typeface="Times New Roman" panose="02020603050405020304" pitchFamily="18" charset="0"/>
              </a:rPr>
              <a:t>• These delays determine the clock period and thus the speed of the pipeline. Unless otherwise specified, only synchronous pipelines are studied. </a:t>
            </a:r>
          </a:p>
          <a:p>
            <a:r>
              <a:rPr lang="en-US" sz="2000" b="1" dirty="0">
                <a:solidFill>
                  <a:srgbClr val="002060"/>
                </a:solidFill>
                <a:latin typeface="Times New Roman" panose="02020603050405020304" pitchFamily="18" charset="0"/>
                <a:ea typeface="+mj-ea"/>
                <a:cs typeface="Times New Roman" panose="02020603050405020304" pitchFamily="18" charset="0"/>
              </a:rPr>
              <a:t>• The utilization pattern of successive stages in a synchronous pipeline is specified by a </a:t>
            </a:r>
            <a:r>
              <a:rPr lang="en-US" sz="2000" b="1" dirty="0">
                <a:solidFill>
                  <a:srgbClr val="FF0000"/>
                </a:solidFill>
                <a:latin typeface="Times New Roman" panose="02020603050405020304" pitchFamily="18" charset="0"/>
                <a:ea typeface="+mj-ea"/>
                <a:cs typeface="Times New Roman" panose="02020603050405020304" pitchFamily="18" charset="0"/>
              </a:rPr>
              <a:t>reservation table. </a:t>
            </a:r>
          </a:p>
          <a:p>
            <a:endParaRPr lang="en-IN" sz="2000" dirty="0"/>
          </a:p>
          <a:p>
            <a:r>
              <a:rPr lang="en-IN" sz="2000" dirty="0"/>
              <a:t>• </a:t>
            </a: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r>
              <a:rPr lang="en-US" sz="2000" b="1" dirty="0" smtClean="0">
                <a:solidFill>
                  <a:srgbClr val="002060"/>
                </a:solidFill>
                <a:latin typeface="Times New Roman" panose="02020603050405020304" pitchFamily="18" charset="0"/>
                <a:ea typeface="+mj-ea"/>
                <a:cs typeface="Times New Roman" panose="02020603050405020304" pitchFamily="18" charset="0"/>
              </a:rPr>
              <a:t>Synchronous</a:t>
            </a:r>
            <a:r>
              <a:rPr lang="en-US" sz="2000" b="1" dirty="0">
                <a:solidFill>
                  <a:srgbClr val="002060"/>
                </a:solidFill>
                <a:latin typeface="Times New Roman" panose="02020603050405020304" pitchFamily="18" charset="0"/>
                <a:ea typeface="+mj-ea"/>
                <a:cs typeface="Times New Roman" panose="02020603050405020304" pitchFamily="18" charset="0"/>
              </a:rPr>
              <a:t>.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008801970"/>
              </p:ext>
            </p:extLst>
          </p:nvPr>
        </p:nvGraphicFramePr>
        <p:xfrm>
          <a:off x="3916048" y="925675"/>
          <a:ext cx="6856908" cy="2844316"/>
        </p:xfrm>
        <a:graphic>
          <a:graphicData uri="http://schemas.openxmlformats.org/presentationml/2006/ole">
            <mc:AlternateContent xmlns:mc="http://schemas.openxmlformats.org/markup-compatibility/2006">
              <mc:Choice xmlns:v="urn:schemas-microsoft-com:vml" Requires="v">
                <p:oleObj spid="_x0000_s16418" name="Bitmap Image" r:id="rId6" imgW="5272920" imgH="2187000" progId="Paint.Picture">
                  <p:embed/>
                </p:oleObj>
              </mc:Choice>
              <mc:Fallback>
                <p:oleObj name="Bitmap Image" r:id="rId6" imgW="5272920" imgH="2187000" progId="Paint.Picture">
                  <p:embed/>
                  <p:pic>
                    <p:nvPicPr>
                      <p:cNvPr id="0" name=""/>
                      <p:cNvPicPr/>
                      <p:nvPr/>
                    </p:nvPicPr>
                    <p:blipFill>
                      <a:blip r:embed="rId7"/>
                      <a:stretch>
                        <a:fillRect/>
                      </a:stretch>
                    </p:blipFill>
                    <p:spPr>
                      <a:xfrm>
                        <a:off x="3916048" y="925675"/>
                        <a:ext cx="6856908" cy="2844316"/>
                      </a:xfrm>
                      <a:prstGeom prst="rect">
                        <a:avLst/>
                      </a:prstGeom>
                    </p:spPr>
                  </p:pic>
                </p:oleObj>
              </mc:Fallback>
            </mc:AlternateContent>
          </a:graphicData>
        </a:graphic>
      </p:graphicFrame>
    </p:spTree>
    <p:extLst>
      <p:ext uri="{BB962C8B-B14F-4D97-AF65-F5344CB8AC3E}">
        <p14:creationId xmlns:p14="http://schemas.microsoft.com/office/powerpoint/2010/main" val="31599518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71</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2262" y="786480"/>
            <a:ext cx="11663189" cy="8063746"/>
          </a:xfrm>
          <a:prstGeom prst="rect">
            <a:avLst/>
          </a:prstGeom>
        </p:spPr>
        <p:txBody>
          <a:bodyPr wrap="square">
            <a:spAutoFit/>
          </a:bodyPr>
          <a:lstStyle/>
          <a:p>
            <a:r>
              <a:rPr lang="en-US" sz="2000" b="1" dirty="0">
                <a:solidFill>
                  <a:srgbClr val="002060"/>
                </a:solidFill>
                <a:latin typeface="Times New Roman" panose="02020603050405020304" pitchFamily="18" charset="0"/>
                <a:ea typeface="+mj-ea"/>
                <a:cs typeface="Times New Roman" panose="02020603050405020304" pitchFamily="18" charset="0"/>
              </a:rPr>
              <a:t> S</a:t>
            </a:r>
            <a:r>
              <a:rPr lang="en-IN" sz="2000" b="1" dirty="0" err="1">
                <a:solidFill>
                  <a:srgbClr val="002060"/>
                </a:solidFill>
                <a:latin typeface="Times New Roman" panose="02020603050405020304" pitchFamily="18" charset="0"/>
                <a:ea typeface="+mj-ea"/>
                <a:cs typeface="Times New Roman" panose="02020603050405020304" pitchFamily="18" charset="0"/>
              </a:rPr>
              <a:t>y</a:t>
            </a:r>
            <a:r>
              <a:rPr lang="en-IN" sz="2000" b="1" dirty="0" err="1" smtClean="0">
                <a:solidFill>
                  <a:srgbClr val="002060"/>
                </a:solidFill>
                <a:latin typeface="Times New Roman" panose="02020603050405020304" pitchFamily="18" charset="0"/>
                <a:ea typeface="+mj-ea"/>
                <a:cs typeface="Times New Roman" panose="02020603050405020304" pitchFamily="18" charset="0"/>
              </a:rPr>
              <a:t>nchronous</a:t>
            </a:r>
            <a:r>
              <a:rPr lang="en-IN" sz="2000" b="1" dirty="0" smtClean="0">
                <a:solidFill>
                  <a:srgbClr val="002060"/>
                </a:solidFill>
                <a:latin typeface="Times New Roman" panose="02020603050405020304" pitchFamily="18" charset="0"/>
                <a:ea typeface="+mj-ea"/>
                <a:cs typeface="Times New Roman" panose="02020603050405020304" pitchFamily="18" charset="0"/>
              </a:rPr>
              <a:t> Pipeline Model </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US" sz="2000" dirty="0" smtClean="0"/>
              <a:t>•</a:t>
            </a:r>
            <a:r>
              <a:rPr lang="en-US" sz="2000" b="1" dirty="0" smtClean="0">
                <a:solidFill>
                  <a:srgbClr val="002060"/>
                </a:solidFill>
                <a:latin typeface="Times New Roman" panose="02020603050405020304" pitchFamily="18" charset="0"/>
                <a:ea typeface="+mj-ea"/>
                <a:cs typeface="Times New Roman" panose="02020603050405020304" pitchFamily="18" charset="0"/>
              </a:rPr>
              <a:t>For </a:t>
            </a:r>
            <a:r>
              <a:rPr lang="en-US" sz="2000" b="1" dirty="0">
                <a:solidFill>
                  <a:srgbClr val="002060"/>
                </a:solidFill>
                <a:latin typeface="Times New Roman" panose="02020603050405020304" pitchFamily="18" charset="0"/>
                <a:ea typeface="+mj-ea"/>
                <a:cs typeface="Times New Roman" panose="02020603050405020304" pitchFamily="18" charset="0"/>
              </a:rPr>
              <a:t>a linear pipeline, the utilization follows the diagonal streamline pattern shown in Fig. 6.1c. </a:t>
            </a:r>
          </a:p>
          <a:p>
            <a:r>
              <a:rPr lang="en-US" sz="2000" b="1" dirty="0">
                <a:solidFill>
                  <a:srgbClr val="002060"/>
                </a:solidFill>
                <a:latin typeface="Times New Roman" panose="02020603050405020304" pitchFamily="18" charset="0"/>
                <a:ea typeface="+mj-ea"/>
                <a:cs typeface="Times New Roman" panose="02020603050405020304" pitchFamily="18" charset="0"/>
              </a:rPr>
              <a:t>• This table is essentially a space-time diagram depicting the precedence relationship in using the pipeline stages. </a:t>
            </a:r>
          </a:p>
          <a:p>
            <a:r>
              <a:rPr lang="en-US" sz="2000" b="1" dirty="0">
                <a:solidFill>
                  <a:srgbClr val="002060"/>
                </a:solidFill>
                <a:latin typeface="Times New Roman" panose="02020603050405020304" pitchFamily="18" charset="0"/>
                <a:ea typeface="+mj-ea"/>
                <a:cs typeface="Times New Roman" panose="02020603050405020304" pitchFamily="18" charset="0"/>
              </a:rPr>
              <a:t>• Successive tasks or operations are initiated one per cycle to enter the pipeline. Once the pipeline is filled up, one result emerges from the pipeline for each additional cycle. </a:t>
            </a:r>
          </a:p>
          <a:p>
            <a:r>
              <a:rPr lang="en-US" sz="2000" b="1" dirty="0">
                <a:solidFill>
                  <a:srgbClr val="002060"/>
                </a:solidFill>
                <a:latin typeface="Times New Roman" panose="02020603050405020304" pitchFamily="18" charset="0"/>
                <a:ea typeface="+mj-ea"/>
                <a:cs typeface="Times New Roman" panose="02020603050405020304" pitchFamily="18" charset="0"/>
              </a:rPr>
              <a:t>• This throughput is sustained only if the successive tasks are independent of each other. </a:t>
            </a:r>
          </a:p>
          <a:p>
            <a:endParaRPr lang="en-IN" sz="2000" dirty="0"/>
          </a:p>
          <a:p>
            <a:r>
              <a:rPr lang="en-IN" sz="2000" dirty="0"/>
              <a:t>• </a:t>
            </a: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buFont typeface="Wingdings" panose="05000000000000000000" pitchFamily="2" charset="2"/>
              <a:buChar char="Ø"/>
            </a:pPr>
            <a:r>
              <a:rPr lang="en-US" sz="2000" b="1" dirty="0" smtClean="0">
                <a:solidFill>
                  <a:srgbClr val="002060"/>
                </a:solidFill>
                <a:latin typeface="Times New Roman" panose="02020603050405020304" pitchFamily="18" charset="0"/>
                <a:ea typeface="+mj-ea"/>
                <a:cs typeface="Times New Roman" panose="02020603050405020304" pitchFamily="18" charset="0"/>
              </a:rPr>
              <a:t>Synchronous</a:t>
            </a:r>
            <a:r>
              <a:rPr lang="en-US" sz="2000" b="1" dirty="0">
                <a:solidFill>
                  <a:srgbClr val="002060"/>
                </a:solidFill>
                <a:latin typeface="Times New Roman" panose="02020603050405020304" pitchFamily="18" charset="0"/>
                <a:ea typeface="+mj-ea"/>
                <a:cs typeface="Times New Roman" panose="02020603050405020304" pitchFamily="18" charset="0"/>
              </a:rPr>
              <a:t>. </a:t>
            </a:r>
          </a:p>
          <a:p>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5"/>
          <a:stretch>
            <a:fillRect/>
          </a:stretch>
        </p:blipFill>
        <p:spPr>
          <a:xfrm>
            <a:off x="3892304" y="1039576"/>
            <a:ext cx="6293758" cy="2814496"/>
          </a:xfrm>
          <a:prstGeom prst="rect">
            <a:avLst/>
          </a:prstGeom>
        </p:spPr>
      </p:pic>
    </p:spTree>
    <p:extLst>
      <p:ext uri="{BB962C8B-B14F-4D97-AF65-F5344CB8AC3E}">
        <p14:creationId xmlns:p14="http://schemas.microsoft.com/office/powerpoint/2010/main" val="27626974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72</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2262" y="786480"/>
            <a:ext cx="11663189" cy="5909310"/>
          </a:xfrm>
          <a:prstGeom prst="rect">
            <a:avLst/>
          </a:prstGeom>
        </p:spPr>
        <p:txBody>
          <a:bodyPr wrap="square">
            <a:spAutoFit/>
          </a:bodyPr>
          <a:lstStyle/>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smtClean="0">
                <a:solidFill>
                  <a:srgbClr val="002060"/>
                </a:solidFill>
                <a:latin typeface="Times New Roman" panose="02020603050405020304" pitchFamily="18" charset="0"/>
                <a:ea typeface="+mj-ea"/>
                <a:cs typeface="Times New Roman" panose="02020603050405020304" pitchFamily="18" charset="0"/>
              </a:rPr>
              <a:t>S</a:t>
            </a:r>
            <a:r>
              <a:rPr lang="en-IN" sz="2000" b="1" dirty="0" smtClean="0">
                <a:solidFill>
                  <a:srgbClr val="002060"/>
                </a:solidFill>
                <a:latin typeface="Times New Roman" panose="02020603050405020304" pitchFamily="18" charset="0"/>
                <a:ea typeface="+mj-ea"/>
                <a:cs typeface="Times New Roman" panose="02020603050405020304" pitchFamily="18" charset="0"/>
              </a:rPr>
              <a:t>synchronous Pipeline Model </a:t>
            </a:r>
            <a:r>
              <a:rPr lang="en-IN" sz="2000" b="1" dirty="0" err="1" smtClean="0">
                <a:solidFill>
                  <a:srgbClr val="002060"/>
                </a:solidFill>
                <a:latin typeface="Times New Roman" panose="02020603050405020304" pitchFamily="18" charset="0"/>
                <a:ea typeface="+mj-ea"/>
                <a:cs typeface="Times New Roman" panose="02020603050405020304" pitchFamily="18" charset="0"/>
              </a:rPr>
              <a:t>cond</a:t>
            </a:r>
            <a:r>
              <a:rPr lang="en-IN" sz="2000" b="1" dirty="0" smtClean="0">
                <a:solidFill>
                  <a:srgbClr val="002060"/>
                </a:solidFill>
                <a:latin typeface="Times New Roman" panose="02020603050405020304" pitchFamily="18" charset="0"/>
                <a:ea typeface="+mj-ea"/>
                <a:cs typeface="Times New Roman" panose="02020603050405020304" pitchFamily="18" charset="0"/>
              </a:rPr>
              <a:t>…</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IN" sz="2000" b="1" dirty="0">
                <a:solidFill>
                  <a:srgbClr val="0070C0"/>
                </a:solidFill>
                <a:latin typeface="Times New Roman" panose="02020603050405020304" pitchFamily="18" charset="0"/>
                <a:ea typeface="+mj-ea"/>
                <a:cs typeface="Times New Roman" panose="02020603050405020304" pitchFamily="18" charset="0"/>
              </a:rPr>
              <a:t>Clocking and Timing Control </a:t>
            </a:r>
          </a:p>
          <a:p>
            <a:r>
              <a:rPr lang="en-US" sz="2000" b="1" dirty="0">
                <a:solidFill>
                  <a:srgbClr val="002060"/>
                </a:solidFill>
                <a:latin typeface="Times New Roman" panose="02020603050405020304" pitchFamily="18" charset="0"/>
                <a:ea typeface="+mj-ea"/>
                <a:cs typeface="Times New Roman" panose="02020603050405020304" pitchFamily="18" charset="0"/>
              </a:rPr>
              <a:t>The clock cycle </a:t>
            </a:r>
            <a:r>
              <a:rPr lang="en-US" sz="2000" b="1" dirty="0">
                <a:solidFill>
                  <a:srgbClr val="FF0000"/>
                </a:solidFill>
                <a:latin typeface="Times New Roman" panose="02020603050405020304" pitchFamily="18" charset="0"/>
                <a:ea typeface="+mj-ea"/>
                <a:cs typeface="Times New Roman" panose="02020603050405020304" pitchFamily="18" charset="0"/>
              </a:rPr>
              <a:t>τ</a:t>
            </a:r>
            <a:r>
              <a:rPr lang="en-US" sz="2000" b="1" dirty="0">
                <a:solidFill>
                  <a:srgbClr val="002060"/>
                </a:solidFill>
                <a:latin typeface="Times New Roman" panose="02020603050405020304" pitchFamily="18" charset="0"/>
                <a:ea typeface="+mj-ea"/>
                <a:cs typeface="Times New Roman" panose="02020603050405020304" pitchFamily="18" charset="0"/>
              </a:rPr>
              <a:t> of a pipeline is determined below. Let </a:t>
            </a:r>
            <a:r>
              <a:rPr lang="en-US" sz="2000" b="1" dirty="0" err="1">
                <a:solidFill>
                  <a:srgbClr val="FF0000"/>
                </a:solidFill>
                <a:latin typeface="Times New Roman" panose="02020603050405020304" pitchFamily="18" charset="0"/>
                <a:ea typeface="+mj-ea"/>
                <a:cs typeface="Times New Roman" panose="02020603050405020304" pitchFamily="18" charset="0"/>
              </a:rPr>
              <a:t>τi</a:t>
            </a:r>
            <a:r>
              <a:rPr lang="en-US" sz="2000" b="1" dirty="0">
                <a:solidFill>
                  <a:srgbClr val="002060"/>
                </a:solidFill>
                <a:latin typeface="Times New Roman" panose="02020603050405020304" pitchFamily="18" charset="0"/>
                <a:ea typeface="+mj-ea"/>
                <a:cs typeface="Times New Roman" panose="02020603050405020304" pitchFamily="18" charset="0"/>
              </a:rPr>
              <a:t> be the time delay of the circuitry in stage </a:t>
            </a:r>
            <a:r>
              <a:rPr lang="en-US" sz="2000" b="1" dirty="0">
                <a:solidFill>
                  <a:srgbClr val="FF0000"/>
                </a:solidFill>
                <a:latin typeface="Times New Roman" panose="02020603050405020304" pitchFamily="18" charset="0"/>
                <a:ea typeface="+mj-ea"/>
                <a:cs typeface="Times New Roman" panose="02020603050405020304" pitchFamily="18" charset="0"/>
              </a:rPr>
              <a:t>Si </a:t>
            </a:r>
          </a:p>
          <a:p>
            <a:r>
              <a:rPr lang="en-US" sz="2000" b="1" dirty="0">
                <a:solidFill>
                  <a:srgbClr val="002060"/>
                </a:solidFill>
                <a:latin typeface="Times New Roman" panose="02020603050405020304" pitchFamily="18" charset="0"/>
                <a:ea typeface="+mj-ea"/>
                <a:cs typeface="Times New Roman" panose="02020603050405020304" pitchFamily="18" charset="0"/>
              </a:rPr>
              <a:t>and </a:t>
            </a:r>
            <a:r>
              <a:rPr lang="en-US" sz="2000" b="1" dirty="0">
                <a:solidFill>
                  <a:srgbClr val="FF0000"/>
                </a:solidFill>
                <a:latin typeface="Times New Roman" panose="02020603050405020304" pitchFamily="18" charset="0"/>
                <a:ea typeface="+mj-ea"/>
                <a:cs typeface="Times New Roman" panose="02020603050405020304" pitchFamily="18" charset="0"/>
              </a:rPr>
              <a:t>d</a:t>
            </a:r>
            <a:r>
              <a:rPr lang="en-US" sz="2000" b="1" dirty="0">
                <a:solidFill>
                  <a:srgbClr val="002060"/>
                </a:solidFill>
                <a:latin typeface="Times New Roman" panose="02020603050405020304" pitchFamily="18" charset="0"/>
                <a:ea typeface="+mj-ea"/>
                <a:cs typeface="Times New Roman" panose="02020603050405020304" pitchFamily="18" charset="0"/>
              </a:rPr>
              <a:t> the time delay of a latch, as shown in Fig 6.1b. </a:t>
            </a:r>
          </a:p>
          <a:p>
            <a:pPr marL="457200" indent="-457200">
              <a:buFont typeface="+mj-lt"/>
              <a:buAutoNum type="alphaLcParenR"/>
            </a:pPr>
            <a:r>
              <a:rPr lang="en-IN" sz="2000" b="1" dirty="0">
                <a:solidFill>
                  <a:srgbClr val="0070C0"/>
                </a:solidFill>
                <a:latin typeface="Times New Roman" panose="02020603050405020304" pitchFamily="18" charset="0"/>
                <a:ea typeface="+mj-ea"/>
                <a:cs typeface="Times New Roman" panose="02020603050405020304" pitchFamily="18" charset="0"/>
              </a:rPr>
              <a:t>Clock Cycle and Throughput : </a:t>
            </a:r>
          </a:p>
          <a:p>
            <a:r>
              <a:rPr lang="en-US" sz="2000" b="1" dirty="0">
                <a:solidFill>
                  <a:srgbClr val="002060"/>
                </a:solidFill>
                <a:latin typeface="Times New Roman" panose="02020603050405020304" pitchFamily="18" charset="0"/>
                <a:ea typeface="+mj-ea"/>
                <a:cs typeface="Times New Roman" panose="02020603050405020304" pitchFamily="18" charset="0"/>
              </a:rPr>
              <a:t>Denote the maximum stage delay as </a:t>
            </a:r>
            <a:r>
              <a:rPr lang="en-US" sz="2000" b="1" dirty="0" err="1">
                <a:solidFill>
                  <a:srgbClr val="FF0000"/>
                </a:solidFill>
                <a:latin typeface="Times New Roman" panose="02020603050405020304" pitchFamily="18" charset="0"/>
                <a:ea typeface="+mj-ea"/>
                <a:cs typeface="Times New Roman" panose="02020603050405020304" pitchFamily="18" charset="0"/>
              </a:rPr>
              <a:t>τm</a:t>
            </a:r>
            <a:r>
              <a:rPr lang="en-US" sz="2000" b="1" dirty="0"/>
              <a:t> </a:t>
            </a:r>
            <a:r>
              <a:rPr lang="en-US" sz="2000" dirty="0"/>
              <a:t>,</a:t>
            </a:r>
            <a:r>
              <a:rPr lang="en-US" sz="2000" b="1" dirty="0">
                <a:solidFill>
                  <a:srgbClr val="002060"/>
                </a:solidFill>
                <a:latin typeface="Times New Roman" panose="02020603050405020304" pitchFamily="18" charset="0"/>
                <a:ea typeface="+mj-ea"/>
                <a:cs typeface="Times New Roman" panose="02020603050405020304" pitchFamily="18" charset="0"/>
              </a:rPr>
              <a:t>and we can write </a:t>
            </a:r>
            <a:r>
              <a:rPr lang="en-US" sz="2000" b="1" dirty="0">
                <a:solidFill>
                  <a:srgbClr val="FF0000"/>
                </a:solidFill>
                <a:latin typeface="Times New Roman" panose="02020603050405020304" pitchFamily="18" charset="0"/>
                <a:ea typeface="+mj-ea"/>
                <a:cs typeface="Times New Roman" panose="02020603050405020304" pitchFamily="18" charset="0"/>
              </a:rPr>
              <a:t>τ</a:t>
            </a:r>
            <a:r>
              <a:rPr lang="en-US" sz="2000" b="1" dirty="0"/>
              <a:t> </a:t>
            </a:r>
            <a:r>
              <a:rPr lang="en-US" sz="2000" b="1" dirty="0">
                <a:solidFill>
                  <a:srgbClr val="002060"/>
                </a:solidFill>
                <a:latin typeface="Times New Roman" panose="02020603050405020304" pitchFamily="18" charset="0"/>
                <a:ea typeface="+mj-ea"/>
                <a:cs typeface="Times New Roman" panose="02020603050405020304" pitchFamily="18" charset="0"/>
              </a:rPr>
              <a:t>as</a:t>
            </a:r>
            <a:r>
              <a:rPr lang="en-US" sz="2000" dirty="0"/>
              <a:t> </a:t>
            </a:r>
          </a:p>
          <a:p>
            <a:endParaRPr lang="en-IN" sz="2000" dirty="0"/>
          </a:p>
          <a:p>
            <a:pPr marL="342900"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r>
              <a:rPr lang="en-US" sz="2000" b="1" dirty="0" smtClean="0">
                <a:solidFill>
                  <a:srgbClr val="002060"/>
                </a:solidFill>
                <a:latin typeface="Times New Roman" panose="02020603050405020304" pitchFamily="18" charset="0"/>
                <a:ea typeface="+mj-ea"/>
                <a:cs typeface="Times New Roman" panose="02020603050405020304" pitchFamily="18" charset="0"/>
              </a:rPr>
              <a:t>At </a:t>
            </a:r>
            <a:r>
              <a:rPr lang="en-US" sz="2000" b="1" dirty="0">
                <a:solidFill>
                  <a:srgbClr val="002060"/>
                </a:solidFill>
                <a:latin typeface="Times New Roman" panose="02020603050405020304" pitchFamily="18" charset="0"/>
                <a:ea typeface="+mj-ea"/>
                <a:cs typeface="Times New Roman" panose="02020603050405020304" pitchFamily="18" charset="0"/>
              </a:rPr>
              <a:t>the rising edge of the clock pulse, the data is latched to the master flip-flops of each latch register. The clock pulse has a width equal to </a:t>
            </a:r>
            <a:r>
              <a:rPr lang="en-US" sz="2000" b="1" dirty="0">
                <a:solidFill>
                  <a:srgbClr val="FF0000"/>
                </a:solidFill>
                <a:latin typeface="Times New Roman" panose="02020603050405020304" pitchFamily="18" charset="0"/>
                <a:ea typeface="+mj-ea"/>
                <a:cs typeface="Times New Roman" panose="02020603050405020304" pitchFamily="18" charset="0"/>
              </a:rPr>
              <a:t>d.</a:t>
            </a:r>
            <a:r>
              <a:rPr lang="en-US" sz="2000" b="1" dirty="0">
                <a:solidFill>
                  <a:srgbClr val="002060"/>
                </a:solidFill>
                <a:latin typeface="Times New Roman" panose="02020603050405020304" pitchFamily="18" charset="0"/>
                <a:ea typeface="+mj-ea"/>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 In general, </a:t>
            </a:r>
            <a:r>
              <a:rPr lang="en-US" sz="2000" b="1" dirty="0" err="1">
                <a:solidFill>
                  <a:srgbClr val="FF0000"/>
                </a:solidFill>
                <a:latin typeface="Times New Roman" panose="02020603050405020304" pitchFamily="18" charset="0"/>
                <a:ea typeface="+mj-ea"/>
                <a:cs typeface="Times New Roman" panose="02020603050405020304" pitchFamily="18" charset="0"/>
              </a:rPr>
              <a:t>τm</a:t>
            </a:r>
            <a:r>
              <a:rPr lang="en-US" sz="2000" b="1" dirty="0">
                <a:solidFill>
                  <a:srgbClr val="FF0000"/>
                </a:solidFill>
                <a:latin typeface="Times New Roman" panose="02020603050405020304" pitchFamily="18" charset="0"/>
                <a:ea typeface="+mj-ea"/>
                <a:cs typeface="Times New Roman" panose="02020603050405020304" pitchFamily="18" charset="0"/>
              </a:rPr>
              <a:t> &gt;&gt; d </a:t>
            </a:r>
            <a:r>
              <a:rPr lang="en-US" sz="2000" b="1" dirty="0">
                <a:solidFill>
                  <a:srgbClr val="002060"/>
                </a:solidFill>
                <a:latin typeface="Times New Roman" panose="02020603050405020304" pitchFamily="18" charset="0"/>
                <a:ea typeface="+mj-ea"/>
                <a:cs typeface="Times New Roman" panose="02020603050405020304" pitchFamily="18" charset="0"/>
              </a:rPr>
              <a:t>by one to two orders of magnitude. </a:t>
            </a:r>
          </a:p>
          <a:p>
            <a:r>
              <a:rPr lang="en-US" sz="2000" b="1" dirty="0">
                <a:solidFill>
                  <a:srgbClr val="002060"/>
                </a:solidFill>
                <a:latin typeface="Times New Roman" panose="02020603050405020304" pitchFamily="18" charset="0"/>
                <a:ea typeface="+mj-ea"/>
                <a:cs typeface="Times New Roman" panose="02020603050405020304" pitchFamily="18" charset="0"/>
              </a:rPr>
              <a:t>• This implies that the maximum stage delay </a:t>
            </a:r>
            <a:r>
              <a:rPr lang="en-US" sz="2000" b="1" dirty="0" err="1">
                <a:solidFill>
                  <a:srgbClr val="FF0000"/>
                </a:solidFill>
                <a:latin typeface="Times New Roman" panose="02020603050405020304" pitchFamily="18" charset="0"/>
                <a:ea typeface="+mj-ea"/>
                <a:cs typeface="Times New Roman" panose="02020603050405020304" pitchFamily="18" charset="0"/>
              </a:rPr>
              <a:t>τm</a:t>
            </a:r>
            <a:r>
              <a:rPr lang="en-US" sz="2000" b="1" dirty="0">
                <a:solidFill>
                  <a:srgbClr val="002060"/>
                </a:solidFill>
                <a:latin typeface="Times New Roman" panose="02020603050405020304" pitchFamily="18" charset="0"/>
                <a:ea typeface="+mj-ea"/>
                <a:cs typeface="Times New Roman" panose="02020603050405020304" pitchFamily="18" charset="0"/>
              </a:rPr>
              <a:t> dominates the clock period. The pipeline frequency is defined as the inverse of the clock period. </a:t>
            </a:r>
          </a:p>
          <a:p>
            <a:r>
              <a:rPr lang="en-IN" sz="2000" b="1" dirty="0" smtClean="0">
                <a:solidFill>
                  <a:srgbClr val="FF0000"/>
                </a:solidFill>
                <a:latin typeface="Times New Roman" panose="02020603050405020304" pitchFamily="18" charset="0"/>
                <a:ea typeface="+mj-ea"/>
                <a:cs typeface="Times New Roman" panose="02020603050405020304" pitchFamily="18" charset="0"/>
              </a:rPr>
              <a:t>                                               f </a:t>
            </a:r>
            <a:r>
              <a:rPr lang="en-IN" sz="2000" b="1" dirty="0">
                <a:solidFill>
                  <a:srgbClr val="FF0000"/>
                </a:solidFill>
                <a:latin typeface="Times New Roman" panose="02020603050405020304" pitchFamily="18" charset="0"/>
                <a:ea typeface="+mj-ea"/>
                <a:cs typeface="Times New Roman" panose="02020603050405020304" pitchFamily="18" charset="0"/>
              </a:rPr>
              <a:t>= 1 / </a:t>
            </a:r>
            <a:r>
              <a:rPr lang="el-GR" sz="2000" b="1" dirty="0">
                <a:solidFill>
                  <a:srgbClr val="FF0000"/>
                </a:solidFill>
                <a:latin typeface="Times New Roman" panose="02020603050405020304" pitchFamily="18" charset="0"/>
                <a:ea typeface="+mj-ea"/>
                <a:cs typeface="Times New Roman" panose="02020603050405020304" pitchFamily="18" charset="0"/>
              </a:rPr>
              <a:t>τ </a:t>
            </a:r>
          </a:p>
          <a:p>
            <a:r>
              <a:rPr lang="en-US" sz="2000" b="1" dirty="0">
                <a:solidFill>
                  <a:srgbClr val="002060"/>
                </a:solidFill>
                <a:latin typeface="Times New Roman" panose="02020603050405020304" pitchFamily="18" charset="0"/>
                <a:ea typeface="+mj-ea"/>
                <a:cs typeface="Times New Roman" panose="02020603050405020304" pitchFamily="18" charset="0"/>
              </a:rPr>
              <a:t>• If one result is expected to come out of the pipeline per cycle, </a:t>
            </a:r>
            <a:r>
              <a:rPr lang="en-US" sz="2000" b="1" dirty="0">
                <a:solidFill>
                  <a:srgbClr val="FF0000"/>
                </a:solidFill>
                <a:latin typeface="Times New Roman" panose="02020603050405020304" pitchFamily="18" charset="0"/>
                <a:ea typeface="+mj-ea"/>
                <a:cs typeface="Times New Roman" panose="02020603050405020304" pitchFamily="18" charset="0"/>
              </a:rPr>
              <a:t>f</a:t>
            </a:r>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B0F0"/>
                </a:solidFill>
                <a:latin typeface="Times New Roman" panose="02020603050405020304" pitchFamily="18" charset="0"/>
                <a:ea typeface="+mj-ea"/>
                <a:cs typeface="Times New Roman" panose="02020603050405020304" pitchFamily="18" charset="0"/>
              </a:rPr>
              <a:t>represents the maximum throughput of the pipeline. </a:t>
            </a:r>
            <a:endParaRPr lang="en-IN" sz="2000" b="1" dirty="0">
              <a:solidFill>
                <a:srgbClr val="002060"/>
              </a:solidFill>
              <a:latin typeface="Times New Roman" panose="02020603050405020304" pitchFamily="18" charset="0"/>
              <a:ea typeface="+mj-ea"/>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2663190" y="3105026"/>
            <a:ext cx="6961589" cy="664965"/>
          </a:xfrm>
          <a:prstGeom prst="rect">
            <a:avLst/>
          </a:prstGeom>
        </p:spPr>
      </p:pic>
    </p:spTree>
    <p:extLst>
      <p:ext uri="{BB962C8B-B14F-4D97-AF65-F5344CB8AC3E}">
        <p14:creationId xmlns:p14="http://schemas.microsoft.com/office/powerpoint/2010/main" val="11529364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73</a:t>
            </a:fld>
            <a:endParaRPr lang="en-IN"/>
          </a:p>
        </p:txBody>
      </p:sp>
      <p:sp>
        <p:nvSpPr>
          <p:cNvPr id="9" name="Rectangle 8"/>
          <p:cNvSpPr/>
          <p:nvPr/>
        </p:nvSpPr>
        <p:spPr>
          <a:xfrm>
            <a:off x="10197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2262" y="786480"/>
            <a:ext cx="11663189" cy="5324535"/>
          </a:xfrm>
          <a:prstGeom prst="rect">
            <a:avLst/>
          </a:prstGeom>
        </p:spPr>
        <p:txBody>
          <a:bodyPr wrap="square">
            <a:spAutoFit/>
          </a:bodyPr>
          <a:lstStyle/>
          <a:p>
            <a:r>
              <a:rPr lang="en-US" sz="2000" b="1" dirty="0">
                <a:solidFill>
                  <a:srgbClr val="00B0F0"/>
                </a:solidFill>
                <a:latin typeface="Times New Roman" panose="02020603050405020304" pitchFamily="18" charset="0"/>
                <a:ea typeface="+mj-ea"/>
                <a:cs typeface="Times New Roman" panose="02020603050405020304" pitchFamily="18" charset="0"/>
              </a:rPr>
              <a:t> S</a:t>
            </a:r>
            <a:r>
              <a:rPr lang="en-IN" sz="2000" b="1" dirty="0" err="1" smtClean="0">
                <a:solidFill>
                  <a:srgbClr val="00B0F0"/>
                </a:solidFill>
                <a:latin typeface="Times New Roman" panose="02020603050405020304" pitchFamily="18" charset="0"/>
                <a:ea typeface="+mj-ea"/>
                <a:cs typeface="Times New Roman" panose="02020603050405020304" pitchFamily="18" charset="0"/>
              </a:rPr>
              <a:t>ynchronous</a:t>
            </a:r>
            <a:r>
              <a:rPr lang="en-IN" sz="2000" b="1" dirty="0" smtClean="0">
                <a:solidFill>
                  <a:srgbClr val="00B0F0"/>
                </a:solidFill>
                <a:latin typeface="Times New Roman" panose="02020603050405020304" pitchFamily="18" charset="0"/>
                <a:ea typeface="+mj-ea"/>
                <a:cs typeface="Times New Roman" panose="02020603050405020304" pitchFamily="18" charset="0"/>
              </a:rPr>
              <a:t> </a:t>
            </a:r>
            <a:r>
              <a:rPr lang="en-IN" sz="2000" b="1" dirty="0">
                <a:solidFill>
                  <a:srgbClr val="00B0F0"/>
                </a:solidFill>
                <a:latin typeface="Times New Roman" panose="02020603050405020304" pitchFamily="18" charset="0"/>
                <a:ea typeface="+mj-ea"/>
                <a:cs typeface="Times New Roman" panose="02020603050405020304" pitchFamily="18" charset="0"/>
              </a:rPr>
              <a:t>Pipeline Model </a:t>
            </a:r>
            <a:r>
              <a:rPr lang="en-IN" sz="2000" b="1" dirty="0" err="1">
                <a:solidFill>
                  <a:srgbClr val="00B0F0"/>
                </a:solidFill>
                <a:latin typeface="Times New Roman" panose="02020603050405020304" pitchFamily="18" charset="0"/>
                <a:ea typeface="+mj-ea"/>
                <a:cs typeface="Times New Roman" panose="02020603050405020304" pitchFamily="18" charset="0"/>
              </a:rPr>
              <a:t>cond</a:t>
            </a:r>
            <a:r>
              <a:rPr lang="en-IN" sz="2000" b="1" dirty="0">
                <a:solidFill>
                  <a:srgbClr val="00B0F0"/>
                </a:solidFill>
                <a:latin typeface="Times New Roman" panose="02020603050405020304" pitchFamily="18" charset="0"/>
                <a:ea typeface="+mj-ea"/>
                <a:cs typeface="Times New Roman" panose="02020603050405020304" pitchFamily="18" charset="0"/>
              </a:rPr>
              <a:t>…</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Depending </a:t>
            </a:r>
            <a:r>
              <a:rPr lang="en-US" sz="2000" b="1" dirty="0">
                <a:solidFill>
                  <a:srgbClr val="002060"/>
                </a:solidFill>
                <a:latin typeface="Times New Roman" panose="02020603050405020304" pitchFamily="18" charset="0"/>
                <a:ea typeface="+mj-ea"/>
                <a:cs typeface="Times New Roman" panose="02020603050405020304" pitchFamily="18" charset="0"/>
              </a:rPr>
              <a:t>on the initiation rate of successive tasks entering the pipeline, the actual throughput of the pipeline may be lower than f. </a:t>
            </a:r>
          </a:p>
          <a:p>
            <a:r>
              <a:rPr lang="en-US" sz="2000" b="1" dirty="0">
                <a:solidFill>
                  <a:srgbClr val="002060"/>
                </a:solidFill>
                <a:latin typeface="Times New Roman" panose="02020603050405020304" pitchFamily="18" charset="0"/>
                <a:ea typeface="+mj-ea"/>
                <a:cs typeface="Times New Roman" panose="02020603050405020304" pitchFamily="18" charset="0"/>
              </a:rPr>
              <a:t>• This is because more than one clock cycle has elapsed between successive task initiations. </a:t>
            </a:r>
          </a:p>
          <a:p>
            <a:r>
              <a:rPr lang="en-IN" sz="2000" b="1" dirty="0" smtClean="0">
                <a:solidFill>
                  <a:srgbClr val="0070C0"/>
                </a:solidFill>
                <a:latin typeface="Times New Roman" panose="02020603050405020304" pitchFamily="18" charset="0"/>
                <a:ea typeface="+mj-ea"/>
                <a:cs typeface="Times New Roman" panose="02020603050405020304" pitchFamily="18" charset="0"/>
              </a:rPr>
              <a:t>b)    Clock </a:t>
            </a:r>
            <a:r>
              <a:rPr lang="en-IN" sz="2000" b="1" dirty="0">
                <a:solidFill>
                  <a:srgbClr val="0070C0"/>
                </a:solidFill>
                <a:latin typeface="Times New Roman" panose="02020603050405020304" pitchFamily="18" charset="0"/>
                <a:ea typeface="+mj-ea"/>
                <a:cs typeface="Times New Roman" panose="02020603050405020304" pitchFamily="18" charset="0"/>
              </a:rPr>
              <a:t>Skewing: </a:t>
            </a:r>
          </a:p>
          <a:p>
            <a:r>
              <a:rPr lang="en-US" sz="2000" dirty="0"/>
              <a:t>• </a:t>
            </a:r>
            <a:r>
              <a:rPr lang="en-US" sz="2000" b="1" dirty="0">
                <a:solidFill>
                  <a:srgbClr val="002060"/>
                </a:solidFill>
                <a:latin typeface="Times New Roman" panose="02020603050405020304" pitchFamily="18" charset="0"/>
                <a:ea typeface="+mj-ea"/>
                <a:cs typeface="Times New Roman" panose="02020603050405020304" pitchFamily="18" charset="0"/>
              </a:rPr>
              <a:t>Ideally, we expect the clock pulses to arrive at all stages (latches) at the same time. </a:t>
            </a:r>
          </a:p>
          <a:p>
            <a:r>
              <a:rPr lang="en-US" sz="2000" b="1" dirty="0">
                <a:solidFill>
                  <a:srgbClr val="002060"/>
                </a:solidFill>
                <a:latin typeface="Times New Roman" panose="02020603050405020304" pitchFamily="18" charset="0"/>
                <a:ea typeface="+mj-ea"/>
                <a:cs typeface="Times New Roman" panose="02020603050405020304" pitchFamily="18" charset="0"/>
              </a:rPr>
              <a:t>• However, due to a problem known as clock skewing the same clock pulse may arrive at different stages with a time offset of </a:t>
            </a:r>
            <a:r>
              <a:rPr lang="en-US" sz="2000" b="1" dirty="0">
                <a:solidFill>
                  <a:srgbClr val="FF0000"/>
                </a:solidFill>
                <a:latin typeface="Times New Roman" panose="02020603050405020304" pitchFamily="18" charset="0"/>
                <a:ea typeface="+mj-ea"/>
                <a:cs typeface="Times New Roman" panose="02020603050405020304" pitchFamily="18" charset="0"/>
              </a:rPr>
              <a:t>s</a:t>
            </a:r>
            <a:r>
              <a:rPr lang="en-US" sz="2000" b="1" dirty="0">
                <a:solidFill>
                  <a:srgbClr val="002060"/>
                </a:solidFill>
                <a:latin typeface="Times New Roman" panose="02020603050405020304" pitchFamily="18" charset="0"/>
                <a:ea typeface="+mj-ea"/>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 Let </a:t>
            </a:r>
            <a:r>
              <a:rPr lang="en-US" sz="2000" b="1" dirty="0" err="1">
                <a:solidFill>
                  <a:srgbClr val="FF0000"/>
                </a:solidFill>
                <a:latin typeface="Times New Roman" panose="02020603050405020304" pitchFamily="18" charset="0"/>
                <a:ea typeface="+mj-ea"/>
                <a:cs typeface="Times New Roman" panose="02020603050405020304" pitchFamily="18" charset="0"/>
              </a:rPr>
              <a:t>tmax</a:t>
            </a:r>
            <a:r>
              <a:rPr lang="en-US" sz="2000" b="1" dirty="0">
                <a:solidFill>
                  <a:srgbClr val="002060"/>
                </a:solidFill>
                <a:latin typeface="Times New Roman" panose="02020603050405020304" pitchFamily="18" charset="0"/>
                <a:ea typeface="+mj-ea"/>
                <a:cs typeface="Times New Roman" panose="02020603050405020304" pitchFamily="18" charset="0"/>
              </a:rPr>
              <a:t> be the time delay of the longest logic path within a stage </a:t>
            </a:r>
            <a:r>
              <a:rPr lang="en-US" sz="2000" b="1" dirty="0" smtClean="0">
                <a:solidFill>
                  <a:srgbClr val="002060"/>
                </a:solidFill>
                <a:latin typeface="Times New Roman" panose="02020603050405020304" pitchFamily="18" charset="0"/>
                <a:ea typeface="+mj-ea"/>
                <a:cs typeface="Times New Roman" panose="02020603050405020304" pitchFamily="18" charset="0"/>
              </a:rPr>
              <a:t> and  </a:t>
            </a:r>
            <a:r>
              <a:rPr lang="en-US" sz="2000" b="1" dirty="0" err="1">
                <a:solidFill>
                  <a:srgbClr val="FF0000"/>
                </a:solidFill>
                <a:latin typeface="Times New Roman" panose="02020603050405020304" pitchFamily="18" charset="0"/>
                <a:ea typeface="+mj-ea"/>
                <a:cs typeface="Times New Roman" panose="02020603050405020304" pitchFamily="18" charset="0"/>
              </a:rPr>
              <a:t>tmin</a:t>
            </a:r>
            <a:r>
              <a:rPr lang="en-US" sz="2000" b="1" dirty="0">
                <a:solidFill>
                  <a:srgbClr val="002060"/>
                </a:solidFill>
                <a:latin typeface="Times New Roman" panose="02020603050405020304" pitchFamily="18" charset="0"/>
                <a:ea typeface="+mj-ea"/>
                <a:cs typeface="Times New Roman" panose="02020603050405020304" pitchFamily="18" charset="0"/>
              </a:rPr>
              <a:t> is the shortest logic path within a stage. </a:t>
            </a:r>
          </a:p>
          <a:p>
            <a:r>
              <a:rPr lang="en-US" sz="2000" b="1" dirty="0">
                <a:solidFill>
                  <a:srgbClr val="002060"/>
                </a:solidFill>
                <a:latin typeface="Times New Roman" panose="02020603050405020304" pitchFamily="18" charset="0"/>
                <a:ea typeface="+mj-ea"/>
                <a:cs typeface="Times New Roman" panose="02020603050405020304" pitchFamily="18" charset="0"/>
              </a:rPr>
              <a:t>• To avoid a race in two successive stages, we must choose </a:t>
            </a:r>
          </a:p>
          <a:p>
            <a:r>
              <a:rPr lang="en-US" sz="2000" b="1" dirty="0" smtClean="0">
                <a:solidFill>
                  <a:srgbClr val="FF0000"/>
                </a:solidFill>
                <a:latin typeface="Times New Roman" panose="02020603050405020304" pitchFamily="18" charset="0"/>
                <a:ea typeface="+mj-ea"/>
                <a:cs typeface="Times New Roman" panose="02020603050405020304" pitchFamily="18" charset="0"/>
              </a:rPr>
              <a:t>                        </a:t>
            </a:r>
            <a:r>
              <a:rPr lang="en-US" sz="2000" b="1" dirty="0" err="1" smtClean="0">
                <a:solidFill>
                  <a:srgbClr val="FF0000"/>
                </a:solidFill>
                <a:latin typeface="Times New Roman" panose="02020603050405020304" pitchFamily="18" charset="0"/>
                <a:ea typeface="+mj-ea"/>
                <a:cs typeface="Times New Roman" panose="02020603050405020304" pitchFamily="18" charset="0"/>
              </a:rPr>
              <a:t>τm</a:t>
            </a:r>
            <a:r>
              <a:rPr lang="en-US" sz="2000" b="1" dirty="0" smtClean="0">
                <a:solidFill>
                  <a:srgbClr val="FF0000"/>
                </a:solidFill>
                <a:latin typeface="Times New Roman" panose="02020603050405020304" pitchFamily="18" charset="0"/>
                <a:ea typeface="+mj-ea"/>
                <a:cs typeface="Times New Roman" panose="02020603050405020304" pitchFamily="18" charset="0"/>
              </a:rPr>
              <a:t> </a:t>
            </a:r>
            <a:r>
              <a:rPr lang="en-US" sz="2000" b="1" dirty="0">
                <a:solidFill>
                  <a:srgbClr val="FF0000"/>
                </a:solidFill>
                <a:latin typeface="Times New Roman" panose="02020603050405020304" pitchFamily="18" charset="0"/>
                <a:ea typeface="+mj-ea"/>
                <a:cs typeface="Times New Roman" panose="02020603050405020304" pitchFamily="18" charset="0"/>
              </a:rPr>
              <a:t>&gt;= </a:t>
            </a:r>
            <a:r>
              <a:rPr lang="en-US" sz="2000" b="1" dirty="0" err="1">
                <a:solidFill>
                  <a:srgbClr val="FF0000"/>
                </a:solidFill>
                <a:latin typeface="Times New Roman" panose="02020603050405020304" pitchFamily="18" charset="0"/>
                <a:ea typeface="+mj-ea"/>
                <a:cs typeface="Times New Roman" panose="02020603050405020304" pitchFamily="18" charset="0"/>
              </a:rPr>
              <a:t>tmax</a:t>
            </a:r>
            <a:r>
              <a:rPr lang="en-US" sz="2000" b="1" dirty="0">
                <a:solidFill>
                  <a:srgbClr val="FF0000"/>
                </a:solidFill>
                <a:latin typeface="Times New Roman" panose="02020603050405020304" pitchFamily="18" charset="0"/>
                <a:ea typeface="+mj-ea"/>
                <a:cs typeface="Times New Roman" panose="02020603050405020304" pitchFamily="18" charset="0"/>
              </a:rPr>
              <a:t> + s and d &lt;= </a:t>
            </a:r>
            <a:r>
              <a:rPr lang="en-US" sz="2000" b="1" dirty="0" err="1">
                <a:solidFill>
                  <a:srgbClr val="FF0000"/>
                </a:solidFill>
                <a:latin typeface="Times New Roman" panose="02020603050405020304" pitchFamily="18" charset="0"/>
                <a:ea typeface="+mj-ea"/>
                <a:cs typeface="Times New Roman" panose="02020603050405020304" pitchFamily="18" charset="0"/>
              </a:rPr>
              <a:t>tmin</a:t>
            </a:r>
            <a:r>
              <a:rPr lang="en-US" sz="2000" b="1" dirty="0">
                <a:solidFill>
                  <a:srgbClr val="FF0000"/>
                </a:solidFill>
                <a:latin typeface="Times New Roman" panose="02020603050405020304" pitchFamily="18" charset="0"/>
                <a:ea typeface="+mj-ea"/>
                <a:cs typeface="Times New Roman" panose="02020603050405020304" pitchFamily="18" charset="0"/>
              </a:rPr>
              <a:t> - s </a:t>
            </a:r>
          </a:p>
          <a:p>
            <a:r>
              <a:rPr lang="en-US" sz="2000" b="1" dirty="0">
                <a:solidFill>
                  <a:srgbClr val="002060"/>
                </a:solidFill>
                <a:latin typeface="Times New Roman" panose="02020603050405020304" pitchFamily="18" charset="0"/>
                <a:ea typeface="+mj-ea"/>
                <a:cs typeface="Times New Roman" panose="02020603050405020304" pitchFamily="18" charset="0"/>
              </a:rPr>
              <a:t>• These constraints translate into the following bounds on the clock period when clock skew takes effect: </a:t>
            </a:r>
          </a:p>
          <a:p>
            <a:r>
              <a:rPr lang="nl-NL" sz="2000" b="1" dirty="0" smtClean="0">
                <a:solidFill>
                  <a:srgbClr val="FF0000"/>
                </a:solidFill>
                <a:latin typeface="Times New Roman" panose="02020603050405020304" pitchFamily="18" charset="0"/>
                <a:ea typeface="+mj-ea"/>
                <a:cs typeface="Times New Roman" panose="02020603050405020304" pitchFamily="18" charset="0"/>
              </a:rPr>
              <a:t>                      d </a:t>
            </a:r>
            <a:r>
              <a:rPr lang="nl-NL" sz="2000" b="1" dirty="0">
                <a:solidFill>
                  <a:srgbClr val="FF0000"/>
                </a:solidFill>
                <a:latin typeface="Times New Roman" panose="02020603050405020304" pitchFamily="18" charset="0"/>
                <a:ea typeface="+mj-ea"/>
                <a:cs typeface="Times New Roman" panose="02020603050405020304" pitchFamily="18" charset="0"/>
              </a:rPr>
              <a:t>+ tmax + s &lt;= τ &lt;= τm + tmin - s </a:t>
            </a:r>
          </a:p>
          <a:p>
            <a:r>
              <a:rPr lang="en-US" sz="2000" dirty="0"/>
              <a:t>• </a:t>
            </a:r>
            <a:r>
              <a:rPr lang="en-US" sz="2000" b="1" dirty="0">
                <a:solidFill>
                  <a:srgbClr val="002060"/>
                </a:solidFill>
                <a:latin typeface="Times New Roman" panose="02020603050405020304" pitchFamily="18" charset="0"/>
                <a:ea typeface="+mj-ea"/>
                <a:cs typeface="Times New Roman" panose="02020603050405020304" pitchFamily="18" charset="0"/>
              </a:rPr>
              <a:t>In the ideal case </a:t>
            </a:r>
            <a:r>
              <a:rPr lang="en-US" sz="2000" b="1" dirty="0">
                <a:solidFill>
                  <a:srgbClr val="FF0000"/>
                </a:solidFill>
                <a:latin typeface="Times New Roman" panose="02020603050405020304" pitchFamily="18" charset="0"/>
                <a:ea typeface="+mj-ea"/>
                <a:cs typeface="Times New Roman" panose="02020603050405020304" pitchFamily="18" charset="0"/>
              </a:rPr>
              <a:t>s = 0, </a:t>
            </a:r>
            <a:r>
              <a:rPr lang="en-US" sz="2000" b="1" dirty="0" err="1">
                <a:solidFill>
                  <a:srgbClr val="FF0000"/>
                </a:solidFill>
                <a:latin typeface="Times New Roman" panose="02020603050405020304" pitchFamily="18" charset="0"/>
                <a:ea typeface="+mj-ea"/>
                <a:cs typeface="Times New Roman" panose="02020603050405020304" pitchFamily="18" charset="0"/>
              </a:rPr>
              <a:t>tmax</a:t>
            </a:r>
            <a:r>
              <a:rPr lang="en-US" sz="2000" b="1" dirty="0">
                <a:solidFill>
                  <a:srgbClr val="FF0000"/>
                </a:solidFill>
                <a:latin typeface="Times New Roman" panose="02020603050405020304" pitchFamily="18" charset="0"/>
                <a:ea typeface="+mj-ea"/>
                <a:cs typeface="Times New Roman" panose="02020603050405020304" pitchFamily="18" charset="0"/>
              </a:rPr>
              <a:t> = </a:t>
            </a:r>
            <a:r>
              <a:rPr lang="en-US" sz="2000" b="1" dirty="0" err="1">
                <a:solidFill>
                  <a:srgbClr val="FF0000"/>
                </a:solidFill>
                <a:latin typeface="Times New Roman" panose="02020603050405020304" pitchFamily="18" charset="0"/>
                <a:ea typeface="+mj-ea"/>
                <a:cs typeface="Times New Roman" panose="02020603050405020304" pitchFamily="18" charset="0"/>
              </a:rPr>
              <a:t>τm</a:t>
            </a:r>
            <a:r>
              <a:rPr lang="en-US" sz="2000" b="1" dirty="0">
                <a:solidFill>
                  <a:srgbClr val="FF0000"/>
                </a:solidFill>
                <a:latin typeface="Times New Roman" panose="02020603050405020304" pitchFamily="18" charset="0"/>
                <a:ea typeface="+mj-ea"/>
                <a:cs typeface="Times New Roman" panose="02020603050405020304" pitchFamily="18" charset="0"/>
              </a:rPr>
              <a:t>, and </a:t>
            </a:r>
            <a:r>
              <a:rPr lang="en-US" sz="2000" b="1" dirty="0" err="1">
                <a:solidFill>
                  <a:srgbClr val="FF0000"/>
                </a:solidFill>
                <a:latin typeface="Times New Roman" panose="02020603050405020304" pitchFamily="18" charset="0"/>
                <a:ea typeface="+mj-ea"/>
                <a:cs typeface="Times New Roman" panose="02020603050405020304" pitchFamily="18" charset="0"/>
              </a:rPr>
              <a:t>tmin</a:t>
            </a:r>
            <a:r>
              <a:rPr lang="en-US" sz="2000" b="1" dirty="0">
                <a:solidFill>
                  <a:srgbClr val="FF0000"/>
                </a:solidFill>
                <a:latin typeface="Times New Roman" panose="02020603050405020304" pitchFamily="18" charset="0"/>
                <a:ea typeface="+mj-ea"/>
                <a:cs typeface="Times New Roman" panose="02020603050405020304" pitchFamily="18" charset="0"/>
              </a:rPr>
              <a:t> = d. Thus, we have τ= </a:t>
            </a:r>
            <a:r>
              <a:rPr lang="en-US" sz="2000" b="1" dirty="0" err="1">
                <a:solidFill>
                  <a:srgbClr val="FF0000"/>
                </a:solidFill>
                <a:latin typeface="Times New Roman" panose="02020603050405020304" pitchFamily="18" charset="0"/>
                <a:ea typeface="+mj-ea"/>
                <a:cs typeface="Times New Roman" panose="02020603050405020304" pitchFamily="18" charset="0"/>
              </a:rPr>
              <a:t>τm</a:t>
            </a:r>
            <a:r>
              <a:rPr lang="en-US" sz="2000" b="1" dirty="0">
                <a:solidFill>
                  <a:srgbClr val="FF0000"/>
                </a:solidFill>
                <a:latin typeface="Times New Roman" panose="02020603050405020304" pitchFamily="18" charset="0"/>
                <a:ea typeface="+mj-ea"/>
                <a:cs typeface="Times New Roman" panose="02020603050405020304" pitchFamily="18" charset="0"/>
              </a:rPr>
              <a:t> + d </a:t>
            </a:r>
          </a:p>
          <a:p>
            <a:endParaRPr lang="en-US" sz="2000" b="1" dirty="0">
              <a:solidFill>
                <a:srgbClr val="FF0000"/>
              </a:solidFill>
              <a:latin typeface="Times New Roman" panose="02020603050405020304" pitchFamily="18" charset="0"/>
              <a:ea typeface="+mj-ea"/>
              <a:cs typeface="Times New Roman" panose="02020603050405020304" pitchFamily="18" charset="0"/>
            </a:endParaRPr>
          </a:p>
          <a:p>
            <a:endParaRPr lang="en-IN" sz="2000" b="1" dirty="0">
              <a:solidFill>
                <a:srgbClr val="FF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447634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74</a:t>
            </a:fld>
            <a:endParaRPr lang="en-IN"/>
          </a:p>
        </p:txBody>
      </p:sp>
      <p:sp>
        <p:nvSpPr>
          <p:cNvPr id="9" name="Rectangle 8"/>
          <p:cNvSpPr/>
          <p:nvPr/>
        </p:nvSpPr>
        <p:spPr>
          <a:xfrm>
            <a:off x="22069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98802" y="900463"/>
            <a:ext cx="11663189" cy="4401205"/>
          </a:xfrm>
          <a:prstGeom prst="rect">
            <a:avLst/>
          </a:prstGeom>
        </p:spPr>
        <p:txBody>
          <a:bodyPr wrap="square">
            <a:spAutoFit/>
          </a:bodyPr>
          <a:lstStyle/>
          <a:p>
            <a:r>
              <a:rPr lang="en-US" sz="2000" b="1" dirty="0">
                <a:solidFill>
                  <a:srgbClr val="00B0F0"/>
                </a:solidFill>
                <a:latin typeface="Times New Roman" panose="02020603050405020304" pitchFamily="18" charset="0"/>
                <a:ea typeface="+mj-ea"/>
                <a:cs typeface="Times New Roman" panose="02020603050405020304" pitchFamily="18" charset="0"/>
              </a:rPr>
              <a:t> S</a:t>
            </a:r>
            <a:r>
              <a:rPr lang="en-IN" sz="2000" b="1" dirty="0" err="1" smtClean="0">
                <a:solidFill>
                  <a:srgbClr val="00B0F0"/>
                </a:solidFill>
                <a:latin typeface="Times New Roman" panose="02020603050405020304" pitchFamily="18" charset="0"/>
                <a:ea typeface="+mj-ea"/>
                <a:cs typeface="Times New Roman" panose="02020603050405020304" pitchFamily="18" charset="0"/>
              </a:rPr>
              <a:t>ynchronous</a:t>
            </a:r>
            <a:r>
              <a:rPr lang="en-IN" sz="2000" b="1" dirty="0" smtClean="0">
                <a:solidFill>
                  <a:srgbClr val="00B0F0"/>
                </a:solidFill>
                <a:latin typeface="Times New Roman" panose="02020603050405020304" pitchFamily="18" charset="0"/>
                <a:ea typeface="+mj-ea"/>
                <a:cs typeface="Times New Roman" panose="02020603050405020304" pitchFamily="18" charset="0"/>
              </a:rPr>
              <a:t> </a:t>
            </a:r>
            <a:r>
              <a:rPr lang="en-IN" sz="2000" b="1" dirty="0">
                <a:solidFill>
                  <a:srgbClr val="00B0F0"/>
                </a:solidFill>
                <a:latin typeface="Times New Roman" panose="02020603050405020304" pitchFamily="18" charset="0"/>
                <a:ea typeface="+mj-ea"/>
                <a:cs typeface="Times New Roman" panose="02020603050405020304" pitchFamily="18" charset="0"/>
              </a:rPr>
              <a:t>Pipeline Model </a:t>
            </a:r>
            <a:r>
              <a:rPr lang="en-IN" sz="2000" b="1" dirty="0" err="1">
                <a:solidFill>
                  <a:srgbClr val="00B0F0"/>
                </a:solidFill>
                <a:latin typeface="Times New Roman" panose="02020603050405020304" pitchFamily="18" charset="0"/>
                <a:ea typeface="+mj-ea"/>
                <a:cs typeface="Times New Roman" panose="02020603050405020304" pitchFamily="18" charset="0"/>
              </a:rPr>
              <a:t>cond</a:t>
            </a:r>
            <a:r>
              <a:rPr lang="en-IN" sz="2000" b="1" dirty="0">
                <a:solidFill>
                  <a:srgbClr val="00B0F0"/>
                </a:solidFill>
                <a:latin typeface="Times New Roman" panose="02020603050405020304" pitchFamily="18" charset="0"/>
                <a:ea typeface="+mj-ea"/>
                <a:cs typeface="Times New Roman" panose="02020603050405020304" pitchFamily="18" charset="0"/>
              </a:rPr>
              <a:t>…</a:t>
            </a:r>
          </a:p>
          <a:p>
            <a:r>
              <a:rPr lang="en-US" sz="2000" b="1" dirty="0" smtClean="0">
                <a:solidFill>
                  <a:srgbClr val="0070C0"/>
                </a:solidFill>
                <a:latin typeface="Times New Roman" panose="02020603050405020304" pitchFamily="18" charset="0"/>
                <a:cs typeface="Times New Roman" panose="02020603050405020304" pitchFamily="18" charset="0"/>
              </a:rPr>
              <a:t>c)  Speedup</a:t>
            </a:r>
            <a:r>
              <a:rPr lang="en-US" sz="2000" b="1" dirty="0">
                <a:solidFill>
                  <a:srgbClr val="0070C0"/>
                </a:solidFill>
                <a:latin typeface="Times New Roman" panose="02020603050405020304" pitchFamily="18" charset="0"/>
                <a:cs typeface="Times New Roman" panose="02020603050405020304" pitchFamily="18" charset="0"/>
              </a:rPr>
              <a:t>, Efficiency and Throughput of Pipeline </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ea typeface="+mj-ea"/>
                <a:cs typeface="Times New Roman" panose="02020603050405020304" pitchFamily="18" charset="0"/>
              </a:rPr>
              <a:t>Ideally, a linear pipeline of </a:t>
            </a:r>
            <a:r>
              <a:rPr lang="en-US" sz="2000" b="1" dirty="0">
                <a:solidFill>
                  <a:srgbClr val="FF0000"/>
                </a:solidFill>
                <a:latin typeface="Times New Roman" panose="02020603050405020304" pitchFamily="18" charset="0"/>
                <a:ea typeface="+mj-ea"/>
                <a:cs typeface="Times New Roman" panose="02020603050405020304" pitchFamily="18" charset="0"/>
              </a:rPr>
              <a:t>k</a:t>
            </a:r>
            <a:r>
              <a:rPr lang="en-US" sz="2000" b="1" dirty="0">
                <a:solidFill>
                  <a:srgbClr val="002060"/>
                </a:solidFill>
                <a:latin typeface="Times New Roman" panose="02020603050405020304" pitchFamily="18" charset="0"/>
                <a:ea typeface="+mj-ea"/>
                <a:cs typeface="Times New Roman" panose="02020603050405020304" pitchFamily="18" charset="0"/>
              </a:rPr>
              <a:t> stages can process n tasks in </a:t>
            </a:r>
            <a:r>
              <a:rPr lang="en-US" sz="2000" b="1" dirty="0">
                <a:solidFill>
                  <a:srgbClr val="FF0000"/>
                </a:solidFill>
                <a:latin typeface="Times New Roman" panose="02020603050405020304" pitchFamily="18" charset="0"/>
                <a:ea typeface="+mj-ea"/>
                <a:cs typeface="Times New Roman" panose="02020603050405020304" pitchFamily="18" charset="0"/>
              </a:rPr>
              <a:t>k + (n — 1) </a:t>
            </a:r>
            <a:r>
              <a:rPr lang="en-US" sz="2000" b="1" dirty="0">
                <a:solidFill>
                  <a:srgbClr val="002060"/>
                </a:solidFill>
                <a:latin typeface="Times New Roman" panose="02020603050405020304" pitchFamily="18" charset="0"/>
                <a:ea typeface="+mj-ea"/>
                <a:cs typeface="Times New Roman" panose="02020603050405020304" pitchFamily="18" charset="0"/>
              </a:rPr>
              <a:t>clock cycles, where </a:t>
            </a:r>
            <a:r>
              <a:rPr lang="en-US" sz="2000" b="1" dirty="0">
                <a:solidFill>
                  <a:srgbClr val="FF0000"/>
                </a:solidFill>
                <a:latin typeface="Times New Roman" panose="02020603050405020304" pitchFamily="18" charset="0"/>
                <a:ea typeface="+mj-ea"/>
                <a:cs typeface="Times New Roman" panose="02020603050405020304" pitchFamily="18" charset="0"/>
              </a:rPr>
              <a:t>k</a:t>
            </a:r>
            <a:r>
              <a:rPr lang="en-US" sz="2000" b="1" dirty="0">
                <a:solidFill>
                  <a:srgbClr val="002060"/>
                </a:solidFill>
                <a:latin typeface="Times New Roman" panose="02020603050405020304" pitchFamily="18" charset="0"/>
                <a:ea typeface="+mj-ea"/>
                <a:cs typeface="Times New Roman" panose="02020603050405020304" pitchFamily="18" charset="0"/>
              </a:rPr>
              <a:t> cycles are needed to complete the execution of the very first task and the remaining </a:t>
            </a:r>
            <a:r>
              <a:rPr lang="en-US" sz="2000" b="1" dirty="0">
                <a:solidFill>
                  <a:srgbClr val="FF0000"/>
                </a:solidFill>
                <a:latin typeface="Times New Roman" panose="02020603050405020304" pitchFamily="18" charset="0"/>
                <a:ea typeface="+mj-ea"/>
                <a:cs typeface="Times New Roman" panose="02020603050405020304" pitchFamily="18" charset="0"/>
              </a:rPr>
              <a:t>n-1</a:t>
            </a:r>
            <a:r>
              <a:rPr lang="en-US" sz="2000" b="1" dirty="0">
                <a:solidFill>
                  <a:srgbClr val="002060"/>
                </a:solidFill>
                <a:latin typeface="Times New Roman" panose="02020603050405020304" pitchFamily="18" charset="0"/>
                <a:ea typeface="+mj-ea"/>
                <a:cs typeface="Times New Roman" panose="02020603050405020304" pitchFamily="18" charset="0"/>
              </a:rPr>
              <a:t> tasks require </a:t>
            </a:r>
            <a:r>
              <a:rPr lang="en-US" sz="2000" b="1" dirty="0">
                <a:solidFill>
                  <a:srgbClr val="FF0000"/>
                </a:solidFill>
                <a:latin typeface="Times New Roman" panose="02020603050405020304" pitchFamily="18" charset="0"/>
                <a:ea typeface="+mj-ea"/>
                <a:cs typeface="Times New Roman" panose="02020603050405020304" pitchFamily="18" charset="0"/>
              </a:rPr>
              <a:t>n - 1 </a:t>
            </a:r>
            <a:r>
              <a:rPr lang="en-US" sz="2000" b="1" dirty="0" smtClean="0">
                <a:solidFill>
                  <a:srgbClr val="002060"/>
                </a:solidFill>
                <a:latin typeface="Times New Roman" panose="02020603050405020304" pitchFamily="18" charset="0"/>
                <a:ea typeface="+mj-ea"/>
                <a:cs typeface="Times New Roman" panose="02020603050405020304" pitchFamily="18" charset="0"/>
              </a:rPr>
              <a:t>cycles</a:t>
            </a:r>
          </a:p>
          <a:p>
            <a:r>
              <a:rPr lang="en-US" sz="2000" b="1" dirty="0">
                <a:solidFill>
                  <a:srgbClr val="002060"/>
                </a:solidFill>
                <a:latin typeface="Times New Roman" panose="02020603050405020304" pitchFamily="18" charset="0"/>
                <a:ea typeface="+mj-ea"/>
                <a:cs typeface="Times New Roman" panose="02020603050405020304" pitchFamily="18" charset="0"/>
              </a:rPr>
              <a:t>Thus the total time required is </a:t>
            </a:r>
          </a:p>
          <a:p>
            <a:endParaRPr lang="en-IN" sz="2000" dirty="0" smtClean="0"/>
          </a:p>
          <a:p>
            <a:endParaRPr lang="en-IN" sz="2000" dirty="0"/>
          </a:p>
          <a:p>
            <a:endParaRPr lang="en-IN" sz="2000" dirty="0" smtClean="0"/>
          </a:p>
          <a:p>
            <a:endParaRPr lang="en-IN" sz="2000" dirty="0"/>
          </a:p>
          <a:p>
            <a:endParaRPr lang="en-IN" sz="2000" dirty="0"/>
          </a:p>
          <a:p>
            <a:r>
              <a:rPr lang="en-US" sz="2000" b="1" dirty="0">
                <a:solidFill>
                  <a:srgbClr val="002060"/>
                </a:solidFill>
                <a:latin typeface="Times New Roman" panose="02020603050405020304" pitchFamily="18" charset="0"/>
                <a:ea typeface="+mj-ea"/>
                <a:cs typeface="Times New Roman" panose="02020603050405020304" pitchFamily="18" charset="0"/>
              </a:rPr>
              <a:t>• where </a:t>
            </a:r>
            <a:r>
              <a:rPr lang="en-US" sz="2000" b="1" dirty="0">
                <a:solidFill>
                  <a:srgbClr val="FF0000"/>
                </a:solidFill>
                <a:latin typeface="Times New Roman" panose="02020603050405020304" pitchFamily="18" charset="0"/>
                <a:ea typeface="+mj-ea"/>
                <a:cs typeface="Times New Roman" panose="02020603050405020304" pitchFamily="18" charset="0"/>
              </a:rPr>
              <a:t>τ</a:t>
            </a:r>
            <a:r>
              <a:rPr lang="en-US" sz="2000" b="1" dirty="0">
                <a:solidFill>
                  <a:srgbClr val="002060"/>
                </a:solidFill>
                <a:latin typeface="Times New Roman" panose="02020603050405020304" pitchFamily="18" charset="0"/>
                <a:ea typeface="+mj-ea"/>
                <a:cs typeface="Times New Roman" panose="02020603050405020304" pitchFamily="18" charset="0"/>
              </a:rPr>
              <a:t> is the clock period. </a:t>
            </a:r>
          </a:p>
          <a:p>
            <a:r>
              <a:rPr lang="en-US" sz="2000" b="1" dirty="0">
                <a:solidFill>
                  <a:srgbClr val="002060"/>
                </a:solidFill>
                <a:latin typeface="Times New Roman" panose="02020603050405020304" pitchFamily="18" charset="0"/>
                <a:ea typeface="+mj-ea"/>
                <a:cs typeface="Times New Roman" panose="02020603050405020304" pitchFamily="18" charset="0"/>
              </a:rPr>
              <a:t>• Consider an equivalent-function </a:t>
            </a:r>
            <a:r>
              <a:rPr lang="en-US" sz="2000" b="1" dirty="0" err="1">
                <a:solidFill>
                  <a:srgbClr val="002060"/>
                </a:solidFill>
                <a:latin typeface="Times New Roman" panose="02020603050405020304" pitchFamily="18" charset="0"/>
                <a:ea typeface="+mj-ea"/>
                <a:cs typeface="Times New Roman" panose="02020603050405020304" pitchFamily="18" charset="0"/>
              </a:rPr>
              <a:t>nonpipelined</a:t>
            </a:r>
            <a:r>
              <a:rPr lang="en-US" sz="2000" b="1" dirty="0">
                <a:solidFill>
                  <a:srgbClr val="002060"/>
                </a:solidFill>
                <a:latin typeface="Times New Roman" panose="02020603050405020304" pitchFamily="18" charset="0"/>
                <a:ea typeface="+mj-ea"/>
                <a:cs typeface="Times New Roman" panose="02020603050405020304" pitchFamily="18" charset="0"/>
              </a:rPr>
              <a:t> processor which has a flow-through delay of </a:t>
            </a:r>
            <a:r>
              <a:rPr lang="en-US" sz="2000" b="1" dirty="0" err="1">
                <a:solidFill>
                  <a:srgbClr val="FF0000"/>
                </a:solidFill>
                <a:latin typeface="Times New Roman" panose="02020603050405020304" pitchFamily="18" charset="0"/>
                <a:ea typeface="+mj-ea"/>
                <a:cs typeface="Times New Roman" panose="02020603050405020304" pitchFamily="18" charset="0"/>
              </a:rPr>
              <a:t>kτ</a:t>
            </a:r>
            <a:r>
              <a:rPr lang="en-US" sz="2000" b="1" dirty="0">
                <a:solidFill>
                  <a:srgbClr val="002060"/>
                </a:solidFill>
                <a:latin typeface="Times New Roman" panose="02020603050405020304" pitchFamily="18" charset="0"/>
                <a:ea typeface="+mj-ea"/>
                <a:cs typeface="Times New Roman" panose="02020603050405020304" pitchFamily="18" charset="0"/>
              </a:rPr>
              <a:t>. The amount of time it takes to execute n tasks on this </a:t>
            </a:r>
            <a:r>
              <a:rPr lang="en-US" sz="2000" b="1" dirty="0" err="1">
                <a:solidFill>
                  <a:srgbClr val="002060"/>
                </a:solidFill>
                <a:latin typeface="Times New Roman" panose="02020603050405020304" pitchFamily="18" charset="0"/>
                <a:ea typeface="+mj-ea"/>
                <a:cs typeface="Times New Roman" panose="02020603050405020304" pitchFamily="18" charset="0"/>
              </a:rPr>
              <a:t>nonpipelined</a:t>
            </a:r>
            <a:r>
              <a:rPr lang="en-US" sz="2000" b="1" dirty="0">
                <a:solidFill>
                  <a:srgbClr val="002060"/>
                </a:solidFill>
                <a:latin typeface="Times New Roman" panose="02020603050405020304" pitchFamily="18" charset="0"/>
                <a:ea typeface="+mj-ea"/>
                <a:cs typeface="Times New Roman" panose="02020603050405020304" pitchFamily="18" charset="0"/>
              </a:rPr>
              <a:t> processor is, </a:t>
            </a:r>
          </a:p>
          <a:p>
            <a:r>
              <a:rPr lang="en-IN" sz="2000" b="1" dirty="0" smtClean="0">
                <a:solidFill>
                  <a:srgbClr val="FF0000"/>
                </a:solidFill>
                <a:latin typeface="Times New Roman" panose="02020603050405020304" pitchFamily="18" charset="0"/>
                <a:ea typeface="+mj-ea"/>
                <a:cs typeface="Times New Roman" panose="02020603050405020304" pitchFamily="18" charset="0"/>
              </a:rPr>
              <a:t>                                                               T1 </a:t>
            </a:r>
            <a:r>
              <a:rPr lang="en-IN" sz="2000" b="1" dirty="0">
                <a:solidFill>
                  <a:srgbClr val="FF0000"/>
                </a:solidFill>
                <a:latin typeface="Times New Roman" panose="02020603050405020304" pitchFamily="18" charset="0"/>
                <a:ea typeface="+mj-ea"/>
                <a:cs typeface="Times New Roman" panose="02020603050405020304" pitchFamily="18" charset="0"/>
              </a:rPr>
              <a:t>= </a:t>
            </a:r>
            <a:r>
              <a:rPr lang="en-IN" sz="2000" b="1" dirty="0" err="1">
                <a:solidFill>
                  <a:srgbClr val="FF0000"/>
                </a:solidFill>
                <a:latin typeface="Times New Roman" panose="02020603050405020304" pitchFamily="18" charset="0"/>
                <a:ea typeface="+mj-ea"/>
                <a:cs typeface="Times New Roman" panose="02020603050405020304" pitchFamily="18" charset="0"/>
              </a:rPr>
              <a:t>nk</a:t>
            </a:r>
            <a:r>
              <a:rPr lang="el-GR" sz="2000" b="1" dirty="0">
                <a:solidFill>
                  <a:srgbClr val="FF0000"/>
                </a:solidFill>
                <a:latin typeface="Times New Roman" panose="02020603050405020304" pitchFamily="18" charset="0"/>
                <a:ea typeface="+mj-ea"/>
                <a:cs typeface="Times New Roman" panose="02020603050405020304" pitchFamily="18" charset="0"/>
              </a:rPr>
              <a:t>τ </a:t>
            </a:r>
            <a:r>
              <a:rPr lang="en-US" sz="2000" b="1" dirty="0">
                <a:solidFill>
                  <a:srgbClr val="FF0000"/>
                </a:solidFill>
                <a:latin typeface="Times New Roman" panose="02020603050405020304" pitchFamily="18" charset="0"/>
                <a:ea typeface="+mj-ea"/>
                <a:cs typeface="Times New Roman" panose="02020603050405020304" pitchFamily="18" charset="0"/>
              </a:rPr>
              <a:t> </a:t>
            </a:r>
            <a:endParaRPr lang="en-IN" sz="2000" b="1" dirty="0">
              <a:solidFill>
                <a:srgbClr val="FF0000"/>
              </a:solidFill>
              <a:latin typeface="Times New Roman" panose="02020603050405020304" pitchFamily="18" charset="0"/>
              <a:ea typeface="+mj-ea"/>
              <a:cs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2220170" y="2796891"/>
            <a:ext cx="3533341" cy="608347"/>
          </a:xfrm>
          <a:prstGeom prst="rect">
            <a:avLst/>
          </a:prstGeom>
        </p:spPr>
      </p:pic>
    </p:spTree>
    <p:extLst>
      <p:ext uri="{BB962C8B-B14F-4D97-AF65-F5344CB8AC3E}">
        <p14:creationId xmlns:p14="http://schemas.microsoft.com/office/powerpoint/2010/main" val="41269660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75</a:t>
            </a:fld>
            <a:endParaRPr lang="en-IN"/>
          </a:p>
        </p:txBody>
      </p:sp>
      <p:sp>
        <p:nvSpPr>
          <p:cNvPr id="9" name="Rectangle 8"/>
          <p:cNvSpPr/>
          <p:nvPr/>
        </p:nvSpPr>
        <p:spPr>
          <a:xfrm>
            <a:off x="220692" y="90046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98802" y="900463"/>
            <a:ext cx="11663189" cy="2862322"/>
          </a:xfrm>
          <a:prstGeom prst="rect">
            <a:avLst/>
          </a:prstGeom>
        </p:spPr>
        <p:txBody>
          <a:bodyPr wrap="square">
            <a:spAutoFit/>
          </a:bodyPr>
          <a:lstStyle/>
          <a:p>
            <a:r>
              <a:rPr lang="en-US" sz="2000" b="1" dirty="0">
                <a:solidFill>
                  <a:srgbClr val="00B0F0"/>
                </a:solidFill>
                <a:latin typeface="Times New Roman" panose="02020603050405020304" pitchFamily="18" charset="0"/>
                <a:ea typeface="+mj-ea"/>
                <a:cs typeface="Times New Roman" panose="02020603050405020304" pitchFamily="18" charset="0"/>
              </a:rPr>
              <a:t> S</a:t>
            </a:r>
            <a:r>
              <a:rPr lang="en-IN" sz="2000" b="1" dirty="0" err="1" smtClean="0">
                <a:solidFill>
                  <a:srgbClr val="00B0F0"/>
                </a:solidFill>
                <a:latin typeface="Times New Roman" panose="02020603050405020304" pitchFamily="18" charset="0"/>
                <a:ea typeface="+mj-ea"/>
                <a:cs typeface="Times New Roman" panose="02020603050405020304" pitchFamily="18" charset="0"/>
              </a:rPr>
              <a:t>ynchronous</a:t>
            </a:r>
            <a:r>
              <a:rPr lang="en-IN" sz="2000" b="1" dirty="0" smtClean="0">
                <a:solidFill>
                  <a:srgbClr val="00B0F0"/>
                </a:solidFill>
                <a:latin typeface="Times New Roman" panose="02020603050405020304" pitchFamily="18" charset="0"/>
                <a:ea typeface="+mj-ea"/>
                <a:cs typeface="Times New Roman" panose="02020603050405020304" pitchFamily="18" charset="0"/>
              </a:rPr>
              <a:t> </a:t>
            </a:r>
            <a:r>
              <a:rPr lang="en-IN" sz="2000" b="1" dirty="0">
                <a:solidFill>
                  <a:srgbClr val="00B0F0"/>
                </a:solidFill>
                <a:latin typeface="Times New Roman" panose="02020603050405020304" pitchFamily="18" charset="0"/>
                <a:ea typeface="+mj-ea"/>
                <a:cs typeface="Times New Roman" panose="02020603050405020304" pitchFamily="18" charset="0"/>
              </a:rPr>
              <a:t>Pipeline Model </a:t>
            </a:r>
            <a:r>
              <a:rPr lang="en-IN" sz="2000" b="1" dirty="0" err="1">
                <a:solidFill>
                  <a:srgbClr val="00B0F0"/>
                </a:solidFill>
                <a:latin typeface="Times New Roman" panose="02020603050405020304" pitchFamily="18" charset="0"/>
                <a:ea typeface="+mj-ea"/>
                <a:cs typeface="Times New Roman" panose="02020603050405020304" pitchFamily="18" charset="0"/>
              </a:rPr>
              <a:t>cond</a:t>
            </a:r>
            <a:r>
              <a:rPr lang="en-IN" sz="2000" b="1" dirty="0">
                <a:solidFill>
                  <a:srgbClr val="00B0F0"/>
                </a:solidFill>
                <a:latin typeface="Times New Roman" panose="02020603050405020304" pitchFamily="18" charset="0"/>
                <a:ea typeface="+mj-ea"/>
                <a:cs typeface="Times New Roman" panose="02020603050405020304" pitchFamily="18" charset="0"/>
              </a:rPr>
              <a:t>…</a:t>
            </a:r>
          </a:p>
          <a:p>
            <a:r>
              <a:rPr lang="en-US" sz="2000" b="1" dirty="0">
                <a:solidFill>
                  <a:srgbClr val="0070C0"/>
                </a:solidFill>
                <a:latin typeface="Times New Roman" panose="02020603050405020304" pitchFamily="18" charset="0"/>
                <a:cs typeface="Times New Roman" panose="02020603050405020304" pitchFamily="18" charset="0"/>
              </a:rPr>
              <a:t>d</a:t>
            </a:r>
            <a:r>
              <a:rPr lang="en-US" sz="2000" b="1" dirty="0" smtClean="0">
                <a:solidFill>
                  <a:srgbClr val="0070C0"/>
                </a:solidFill>
                <a:latin typeface="Times New Roman" panose="02020603050405020304" pitchFamily="18" charset="0"/>
                <a:cs typeface="Times New Roman" panose="02020603050405020304" pitchFamily="18" charset="0"/>
              </a:rPr>
              <a:t>) </a:t>
            </a:r>
            <a:r>
              <a:rPr lang="en-IN" sz="2000" b="1" dirty="0">
                <a:solidFill>
                  <a:srgbClr val="0070C0"/>
                </a:solidFill>
                <a:latin typeface="Times New Roman" panose="02020603050405020304" pitchFamily="18" charset="0"/>
                <a:cs typeface="Times New Roman" panose="02020603050405020304" pitchFamily="18" charset="0"/>
              </a:rPr>
              <a:t>Speedup Factor </a:t>
            </a:r>
          </a:p>
          <a:p>
            <a:r>
              <a:rPr lang="en-US" sz="2000" b="1" dirty="0">
                <a:solidFill>
                  <a:srgbClr val="002060"/>
                </a:solidFill>
                <a:latin typeface="Times New Roman" panose="02020603050405020304" pitchFamily="18" charset="0"/>
                <a:ea typeface="+mj-ea"/>
                <a:cs typeface="Times New Roman" panose="02020603050405020304" pitchFamily="18" charset="0"/>
              </a:rPr>
              <a:t>The speedup factor of a k-stage pipeline over an equivalent </a:t>
            </a:r>
            <a:r>
              <a:rPr lang="en-US" sz="2000" b="1" dirty="0" err="1">
                <a:solidFill>
                  <a:srgbClr val="002060"/>
                </a:solidFill>
                <a:latin typeface="Times New Roman" panose="02020603050405020304" pitchFamily="18" charset="0"/>
                <a:ea typeface="+mj-ea"/>
                <a:cs typeface="Times New Roman" panose="02020603050405020304" pitchFamily="18" charset="0"/>
              </a:rPr>
              <a:t>nonpipelined</a:t>
            </a:r>
            <a:r>
              <a:rPr lang="en-US" sz="2000" b="1" dirty="0">
                <a:solidFill>
                  <a:srgbClr val="002060"/>
                </a:solidFill>
                <a:latin typeface="Times New Roman" panose="02020603050405020304" pitchFamily="18" charset="0"/>
                <a:ea typeface="+mj-ea"/>
                <a:cs typeface="Times New Roman" panose="02020603050405020304" pitchFamily="18" charset="0"/>
              </a:rPr>
              <a:t> processor is defined </a:t>
            </a:r>
            <a:r>
              <a:rPr lang="en-US" sz="2000" b="1" dirty="0" smtClean="0">
                <a:solidFill>
                  <a:srgbClr val="002060"/>
                </a:solidFill>
                <a:latin typeface="Times New Roman" panose="02020603050405020304" pitchFamily="18" charset="0"/>
                <a:ea typeface="+mj-ea"/>
                <a:cs typeface="Times New Roman" panose="02020603050405020304" pitchFamily="18" charset="0"/>
              </a:rPr>
              <a:t>as</a:t>
            </a: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endParaRPr lang="en-US" sz="2000" b="1" dirty="0">
              <a:solidFill>
                <a:srgbClr val="002060"/>
              </a:solidFill>
              <a:latin typeface="Times New Roman" panose="02020603050405020304" pitchFamily="18" charset="0"/>
              <a:ea typeface="+mj-ea"/>
              <a:cs typeface="Times New Roman" panose="02020603050405020304" pitchFamily="18" charset="0"/>
            </a:endParaRP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IN" sz="2000" b="1" dirty="0" smtClean="0">
                <a:solidFill>
                  <a:srgbClr val="0070C0"/>
                </a:solidFill>
                <a:latin typeface="Times New Roman" panose="02020603050405020304" pitchFamily="18" charset="0"/>
                <a:cs typeface="Times New Roman" panose="02020603050405020304" pitchFamily="18" charset="0"/>
              </a:rPr>
              <a:t>e) Efficiency </a:t>
            </a:r>
            <a:r>
              <a:rPr lang="en-IN" sz="2000" b="1" dirty="0">
                <a:solidFill>
                  <a:srgbClr val="0070C0"/>
                </a:solidFill>
                <a:latin typeface="Times New Roman" panose="02020603050405020304" pitchFamily="18" charset="0"/>
                <a:cs typeface="Times New Roman" panose="02020603050405020304" pitchFamily="18" charset="0"/>
              </a:rPr>
              <a:t>and Throughput </a:t>
            </a:r>
          </a:p>
          <a:p>
            <a:r>
              <a:rPr lang="en-US" sz="2000" b="1" dirty="0">
                <a:solidFill>
                  <a:srgbClr val="002060"/>
                </a:solidFill>
                <a:latin typeface="Times New Roman" panose="02020603050405020304" pitchFamily="18" charset="0"/>
                <a:ea typeface="+mj-ea"/>
                <a:cs typeface="Times New Roman" panose="02020603050405020304" pitchFamily="18" charset="0"/>
              </a:rPr>
              <a:t>The efficiency </a:t>
            </a:r>
            <a:r>
              <a:rPr lang="en-US" sz="2000" b="1" dirty="0" err="1">
                <a:solidFill>
                  <a:srgbClr val="FF0000"/>
                </a:solidFill>
                <a:latin typeface="Times New Roman" panose="02020603050405020304" pitchFamily="18" charset="0"/>
                <a:ea typeface="+mj-ea"/>
                <a:cs typeface="Times New Roman" panose="02020603050405020304" pitchFamily="18" charset="0"/>
              </a:rPr>
              <a:t>Ek</a:t>
            </a:r>
            <a:r>
              <a:rPr lang="en-US" sz="2000" b="1" dirty="0">
                <a:solidFill>
                  <a:srgbClr val="002060"/>
                </a:solidFill>
                <a:latin typeface="Times New Roman" panose="02020603050405020304" pitchFamily="18" charset="0"/>
                <a:ea typeface="+mj-ea"/>
                <a:cs typeface="Times New Roman" panose="02020603050405020304" pitchFamily="18" charset="0"/>
              </a:rPr>
              <a:t> of a linear </a:t>
            </a:r>
            <a:r>
              <a:rPr lang="en-US" sz="2000" b="1" dirty="0">
                <a:solidFill>
                  <a:srgbClr val="FF0000"/>
                </a:solidFill>
                <a:latin typeface="Times New Roman" panose="02020603050405020304" pitchFamily="18" charset="0"/>
                <a:ea typeface="+mj-ea"/>
                <a:cs typeface="Times New Roman" panose="02020603050405020304" pitchFamily="18" charset="0"/>
              </a:rPr>
              <a:t>k-stage</a:t>
            </a:r>
            <a:r>
              <a:rPr lang="en-US" sz="2000" b="1" dirty="0">
                <a:solidFill>
                  <a:srgbClr val="002060"/>
                </a:solidFill>
                <a:latin typeface="Times New Roman" panose="02020603050405020304" pitchFamily="18" charset="0"/>
                <a:ea typeface="+mj-ea"/>
                <a:cs typeface="Times New Roman" panose="02020603050405020304" pitchFamily="18" charset="0"/>
              </a:rPr>
              <a:t> pipeline is defined as  </a:t>
            </a:r>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3568817" y="2083444"/>
            <a:ext cx="6418333" cy="923329"/>
          </a:xfrm>
          <a:prstGeom prst="rect">
            <a:avLst/>
          </a:prstGeom>
        </p:spPr>
      </p:pic>
      <p:pic>
        <p:nvPicPr>
          <p:cNvPr id="12" name="Picture 11"/>
          <p:cNvPicPr>
            <a:picLocks noChangeAspect="1"/>
          </p:cNvPicPr>
          <p:nvPr/>
        </p:nvPicPr>
        <p:blipFill>
          <a:blip r:embed="rId6"/>
          <a:stretch>
            <a:fillRect/>
          </a:stretch>
        </p:blipFill>
        <p:spPr>
          <a:xfrm>
            <a:off x="6689963" y="3364739"/>
            <a:ext cx="2770599" cy="690860"/>
          </a:xfrm>
          <a:prstGeom prst="rect">
            <a:avLst/>
          </a:prstGeom>
        </p:spPr>
      </p:pic>
      <p:sp>
        <p:nvSpPr>
          <p:cNvPr id="13" name="Rectangle 12"/>
          <p:cNvSpPr/>
          <p:nvPr/>
        </p:nvSpPr>
        <p:spPr>
          <a:xfrm>
            <a:off x="220692" y="4136233"/>
            <a:ext cx="11133108" cy="1015663"/>
          </a:xfrm>
          <a:prstGeom prst="rect">
            <a:avLst/>
          </a:prstGeom>
        </p:spPr>
        <p:txBody>
          <a:bodyPr wrap="square">
            <a:spAutoFit/>
          </a:bodyPr>
          <a:lstStyle/>
          <a:p>
            <a:r>
              <a:rPr lang="en-US" sz="2000" b="1" dirty="0">
                <a:solidFill>
                  <a:srgbClr val="002060"/>
                </a:solidFill>
                <a:latin typeface="Times New Roman" panose="02020603050405020304" pitchFamily="18" charset="0"/>
                <a:ea typeface="+mj-ea"/>
                <a:cs typeface="Times New Roman" panose="02020603050405020304" pitchFamily="18" charset="0"/>
              </a:rPr>
              <a:t>The efficiency approaches </a:t>
            </a:r>
            <a:r>
              <a:rPr lang="en-US" sz="2000" b="1" dirty="0">
                <a:solidFill>
                  <a:srgbClr val="FF0000"/>
                </a:solidFill>
                <a:latin typeface="Times New Roman" panose="02020603050405020304" pitchFamily="18" charset="0"/>
                <a:ea typeface="+mj-ea"/>
                <a:cs typeface="Times New Roman" panose="02020603050405020304" pitchFamily="18" charset="0"/>
              </a:rPr>
              <a:t>1 when n → ∞ </a:t>
            </a:r>
            <a:r>
              <a:rPr lang="en-US" sz="2000" b="1" dirty="0">
                <a:solidFill>
                  <a:srgbClr val="002060"/>
                </a:solidFill>
                <a:latin typeface="Times New Roman" panose="02020603050405020304" pitchFamily="18" charset="0"/>
                <a:ea typeface="+mj-ea"/>
                <a:cs typeface="Times New Roman" panose="02020603050405020304" pitchFamily="18" charset="0"/>
              </a:rPr>
              <a:t>, and a lower bound on </a:t>
            </a:r>
            <a:r>
              <a:rPr lang="en-US" sz="2000" b="1" dirty="0" err="1">
                <a:solidFill>
                  <a:srgbClr val="FF0000"/>
                </a:solidFill>
                <a:latin typeface="Times New Roman" panose="02020603050405020304" pitchFamily="18" charset="0"/>
                <a:ea typeface="+mj-ea"/>
                <a:cs typeface="Times New Roman" panose="02020603050405020304" pitchFamily="18" charset="0"/>
              </a:rPr>
              <a:t>Ek</a:t>
            </a:r>
            <a:r>
              <a:rPr lang="en-US" sz="2000" b="1" dirty="0">
                <a:solidFill>
                  <a:srgbClr val="FF0000"/>
                </a:solidFill>
                <a:latin typeface="Times New Roman" panose="02020603050405020304" pitchFamily="18" charset="0"/>
                <a:ea typeface="+mj-ea"/>
                <a:cs typeface="Times New Roman" panose="02020603050405020304" pitchFamily="18" charset="0"/>
              </a:rPr>
              <a:t> is 1/k when n = 1. </a:t>
            </a:r>
          </a:p>
          <a:p>
            <a:r>
              <a:rPr lang="en-US" sz="2000" b="1" dirty="0">
                <a:solidFill>
                  <a:srgbClr val="002060"/>
                </a:solidFill>
                <a:latin typeface="Times New Roman" panose="02020603050405020304" pitchFamily="18" charset="0"/>
                <a:ea typeface="+mj-ea"/>
                <a:cs typeface="Times New Roman" panose="02020603050405020304" pitchFamily="18" charset="0"/>
              </a:rPr>
              <a:t>The pipeline throughput </a:t>
            </a:r>
            <a:r>
              <a:rPr lang="en-US" sz="2000" b="1" dirty="0" err="1">
                <a:solidFill>
                  <a:srgbClr val="FF0000"/>
                </a:solidFill>
                <a:latin typeface="Times New Roman" panose="02020603050405020304" pitchFamily="18" charset="0"/>
                <a:ea typeface="+mj-ea"/>
                <a:cs typeface="Times New Roman" panose="02020603050405020304" pitchFamily="18" charset="0"/>
              </a:rPr>
              <a:t>Hk</a:t>
            </a:r>
            <a:r>
              <a:rPr lang="en-US" sz="2000" b="1" dirty="0">
                <a:solidFill>
                  <a:srgbClr val="002060"/>
                </a:solidFill>
                <a:latin typeface="Times New Roman" panose="02020603050405020304" pitchFamily="18" charset="0"/>
                <a:ea typeface="+mj-ea"/>
                <a:cs typeface="Times New Roman" panose="02020603050405020304" pitchFamily="18" charset="0"/>
              </a:rPr>
              <a:t> is defined as the number of tasks (operations) performed per unit time: </a:t>
            </a:r>
          </a:p>
          <a:p>
            <a:r>
              <a:rPr lang="en-US" sz="2000" b="1" dirty="0">
                <a:solidFill>
                  <a:srgbClr val="002060"/>
                </a:solidFill>
                <a:latin typeface="Times New Roman" panose="02020603050405020304" pitchFamily="18" charset="0"/>
                <a:ea typeface="+mj-ea"/>
                <a:cs typeface="Times New Roman" panose="02020603050405020304" pitchFamily="18" charset="0"/>
              </a:rPr>
              <a:t>The maximum throughput </a:t>
            </a:r>
            <a:r>
              <a:rPr lang="en-US" sz="2000" b="1" dirty="0">
                <a:solidFill>
                  <a:srgbClr val="FF0000"/>
                </a:solidFill>
                <a:latin typeface="Times New Roman" panose="02020603050405020304" pitchFamily="18" charset="0"/>
                <a:ea typeface="+mj-ea"/>
                <a:cs typeface="Times New Roman" panose="02020603050405020304" pitchFamily="18" charset="0"/>
              </a:rPr>
              <a:t>f</a:t>
            </a:r>
            <a:r>
              <a:rPr lang="en-US" sz="2000" b="1" dirty="0">
                <a:solidFill>
                  <a:srgbClr val="002060"/>
                </a:solidFill>
                <a:latin typeface="Times New Roman" panose="02020603050405020304" pitchFamily="18" charset="0"/>
                <a:ea typeface="+mj-ea"/>
                <a:cs typeface="Times New Roman" panose="02020603050405020304" pitchFamily="18" charset="0"/>
              </a:rPr>
              <a:t> occurs when </a:t>
            </a:r>
            <a:r>
              <a:rPr lang="en-US" sz="2000" b="1" dirty="0" err="1">
                <a:solidFill>
                  <a:srgbClr val="FF0000"/>
                </a:solidFill>
                <a:latin typeface="Times New Roman" panose="02020603050405020304" pitchFamily="18" charset="0"/>
                <a:ea typeface="+mj-ea"/>
                <a:cs typeface="Times New Roman" panose="02020603050405020304" pitchFamily="18" charset="0"/>
              </a:rPr>
              <a:t>Ek</a:t>
            </a:r>
            <a:r>
              <a:rPr lang="en-US" sz="2000" b="1" dirty="0">
                <a:solidFill>
                  <a:srgbClr val="FF0000"/>
                </a:solidFill>
                <a:latin typeface="Times New Roman" panose="02020603050405020304" pitchFamily="18" charset="0"/>
                <a:ea typeface="+mj-ea"/>
                <a:cs typeface="Times New Roman" panose="02020603050405020304" pitchFamily="18" charset="0"/>
              </a:rPr>
              <a:t> → 1 as n → ∞. </a:t>
            </a:r>
            <a:endParaRPr lang="en-IN" sz="2000" b="1" dirty="0">
              <a:solidFill>
                <a:srgbClr val="FF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974936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76</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98802" y="728812"/>
            <a:ext cx="11663189" cy="461665"/>
          </a:xfrm>
          <a:prstGeom prst="rect">
            <a:avLst/>
          </a:prstGeom>
        </p:spPr>
        <p:txBody>
          <a:bodyPr wrap="square">
            <a:spAutoFit/>
          </a:bodyPr>
          <a:lstStyle/>
          <a:p>
            <a:r>
              <a:rPr lang="en-IN" sz="2400" b="1" dirty="0">
                <a:solidFill>
                  <a:srgbClr val="0070C0"/>
                </a:solidFill>
                <a:latin typeface="Times New Roman" panose="02020603050405020304" pitchFamily="18" charset="0"/>
                <a:ea typeface="+mj-ea"/>
                <a:cs typeface="Times New Roman" panose="02020603050405020304" pitchFamily="18" charset="0"/>
              </a:rPr>
              <a:t>Non Linear Pipeline Processors </a:t>
            </a:r>
          </a:p>
        </p:txBody>
      </p:sp>
      <p:sp>
        <p:nvSpPr>
          <p:cNvPr id="10" name="Rectangle 9"/>
          <p:cNvSpPr/>
          <p:nvPr/>
        </p:nvSpPr>
        <p:spPr>
          <a:xfrm>
            <a:off x="0" y="816359"/>
            <a:ext cx="12071380" cy="3477875"/>
          </a:xfrm>
          <a:prstGeom prst="rect">
            <a:avLst/>
          </a:prstGeom>
        </p:spPr>
        <p:txBody>
          <a:bodyPr wrap="square">
            <a:spAutoFit/>
          </a:bodyPr>
          <a:lstStyle/>
          <a:p>
            <a:endParaRPr lang="en-IN" sz="2000" dirty="0">
              <a:solidFill>
                <a:srgbClr val="000000"/>
              </a:solidFill>
              <a:latin typeface="Symbol" panose="05050102010706020507" pitchFamily="18" charset="2"/>
            </a:endParaRPr>
          </a:p>
          <a:p>
            <a:pPr marL="342900" indent="-342900">
              <a:buFont typeface="Arial" panose="020B0604020202020204" pitchFamily="34" charset="0"/>
              <a:buChar char="•"/>
            </a:pPr>
            <a:r>
              <a:rPr lang="en-US" sz="2000" b="1" dirty="0">
                <a:solidFill>
                  <a:srgbClr val="FF0000"/>
                </a:solidFill>
                <a:latin typeface="Times New Roman" panose="02020603050405020304" pitchFamily="18" charset="0"/>
                <a:ea typeface="+mj-ea"/>
                <a:cs typeface="Times New Roman" panose="02020603050405020304" pitchFamily="18" charset="0"/>
              </a:rPr>
              <a:t>A dynamic pipeline </a:t>
            </a:r>
            <a:r>
              <a:rPr lang="en-US" sz="2000" b="1" dirty="0">
                <a:solidFill>
                  <a:srgbClr val="002060"/>
                </a:solidFill>
                <a:latin typeface="Times New Roman" panose="02020603050405020304" pitchFamily="18" charset="0"/>
                <a:ea typeface="+mj-ea"/>
                <a:cs typeface="Times New Roman" panose="02020603050405020304" pitchFamily="18" charset="0"/>
              </a:rPr>
              <a:t>can be reconfigured to perform </a:t>
            </a:r>
            <a:r>
              <a:rPr lang="en-US" sz="2000" b="1" dirty="0">
                <a:solidFill>
                  <a:srgbClr val="FF0000"/>
                </a:solidFill>
                <a:latin typeface="Times New Roman" panose="02020603050405020304" pitchFamily="18" charset="0"/>
                <a:ea typeface="+mj-ea"/>
                <a:cs typeface="Times New Roman" panose="02020603050405020304" pitchFamily="18" charset="0"/>
              </a:rPr>
              <a:t>variable functions at different times. </a:t>
            </a:r>
          </a:p>
          <a:p>
            <a:r>
              <a:rPr lang="en-US" sz="2000" b="1" dirty="0">
                <a:solidFill>
                  <a:srgbClr val="002060"/>
                </a:solidFill>
                <a:latin typeface="Times New Roman" panose="02020603050405020304" pitchFamily="18" charset="0"/>
                <a:ea typeface="+mj-ea"/>
                <a:cs typeface="Times New Roman" panose="02020603050405020304" pitchFamily="18" charset="0"/>
              </a:rPr>
              <a:t>• The traditional linear pipelines are </a:t>
            </a:r>
            <a:r>
              <a:rPr lang="en-US" sz="2000" b="1" dirty="0">
                <a:solidFill>
                  <a:srgbClr val="FF0000"/>
                </a:solidFill>
                <a:latin typeface="Times New Roman" panose="02020603050405020304" pitchFamily="18" charset="0"/>
                <a:ea typeface="+mj-ea"/>
                <a:cs typeface="Times New Roman" panose="02020603050405020304" pitchFamily="18" charset="0"/>
              </a:rPr>
              <a:t>static pipelines </a:t>
            </a:r>
            <a:r>
              <a:rPr lang="en-US" sz="2000" b="1" dirty="0">
                <a:solidFill>
                  <a:srgbClr val="002060"/>
                </a:solidFill>
                <a:latin typeface="Times New Roman" panose="02020603050405020304" pitchFamily="18" charset="0"/>
                <a:ea typeface="+mj-ea"/>
                <a:cs typeface="Times New Roman" panose="02020603050405020304" pitchFamily="18" charset="0"/>
              </a:rPr>
              <a:t>because they are used to </a:t>
            </a:r>
            <a:r>
              <a:rPr lang="en-US" sz="2000" b="1" dirty="0">
                <a:solidFill>
                  <a:srgbClr val="FF0000"/>
                </a:solidFill>
                <a:latin typeface="Times New Roman" panose="02020603050405020304" pitchFamily="18" charset="0"/>
                <a:ea typeface="+mj-ea"/>
                <a:cs typeface="Times New Roman" panose="02020603050405020304" pitchFamily="18" charset="0"/>
              </a:rPr>
              <a:t>perform fixed functions</a:t>
            </a:r>
            <a:r>
              <a:rPr lang="en-US" sz="2000" b="1" dirty="0">
                <a:solidFill>
                  <a:srgbClr val="002060"/>
                </a:solidFill>
                <a:latin typeface="Times New Roman" panose="02020603050405020304" pitchFamily="18" charset="0"/>
                <a:ea typeface="+mj-ea"/>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 A dynamic pipeline allows </a:t>
            </a:r>
            <a:r>
              <a:rPr lang="en-US" sz="2000" b="1" dirty="0">
                <a:solidFill>
                  <a:srgbClr val="FF0000"/>
                </a:solidFill>
                <a:latin typeface="Times New Roman" panose="02020603050405020304" pitchFamily="18" charset="0"/>
                <a:ea typeface="+mj-ea"/>
                <a:cs typeface="Times New Roman" panose="02020603050405020304" pitchFamily="18" charset="0"/>
              </a:rPr>
              <a:t>feed forward and feedback connections </a:t>
            </a:r>
            <a:r>
              <a:rPr lang="en-US" sz="2000" b="1" dirty="0">
                <a:solidFill>
                  <a:srgbClr val="002060"/>
                </a:solidFill>
                <a:latin typeface="Times New Roman" panose="02020603050405020304" pitchFamily="18" charset="0"/>
                <a:ea typeface="+mj-ea"/>
                <a:cs typeface="Times New Roman" panose="02020603050405020304" pitchFamily="18" charset="0"/>
              </a:rPr>
              <a:t>in addition to the streamline connections</a:t>
            </a:r>
            <a:r>
              <a:rPr lang="en-US" sz="2000" b="1" dirty="0" smtClean="0">
                <a:solidFill>
                  <a:srgbClr val="002060"/>
                </a:solidFill>
                <a:latin typeface="Times New Roman" panose="02020603050405020304" pitchFamily="18" charset="0"/>
                <a:ea typeface="+mj-ea"/>
                <a:cs typeface="Times New Roman" panose="02020603050405020304" pitchFamily="18" charset="0"/>
              </a:rPr>
              <a:t>.</a:t>
            </a:r>
          </a:p>
          <a:p>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r>
              <a:rPr lang="en-IN" sz="2000" b="1" u="sng" dirty="0">
                <a:solidFill>
                  <a:srgbClr val="0070C0"/>
                </a:solidFill>
                <a:latin typeface="Times New Roman" panose="02020603050405020304" pitchFamily="18" charset="0"/>
                <a:cs typeface="Times New Roman" panose="02020603050405020304" pitchFamily="18" charset="0"/>
              </a:rPr>
              <a:t>Reservation and Latency analysis</a:t>
            </a:r>
            <a:r>
              <a:rPr lang="en-IN" sz="2000" u="sng" dirty="0">
                <a:solidFill>
                  <a:srgbClr val="0070C0"/>
                </a:solidFill>
                <a:latin typeface="Times New Roman" panose="02020603050405020304" pitchFamily="18" charset="0"/>
                <a:cs typeface="Times New Roman" panose="02020603050405020304" pitchFamily="18" charset="0"/>
              </a:rPr>
              <a:t>: </a:t>
            </a:r>
          </a:p>
          <a:p>
            <a:r>
              <a:rPr lang="en-US" sz="2000" dirty="0"/>
              <a:t>• </a:t>
            </a:r>
            <a:r>
              <a:rPr lang="en-US" sz="2000" b="1" dirty="0">
                <a:solidFill>
                  <a:srgbClr val="C00000"/>
                </a:solidFill>
                <a:latin typeface="Times New Roman" panose="02020603050405020304" pitchFamily="18" charset="0"/>
                <a:ea typeface="+mj-ea"/>
                <a:cs typeface="Times New Roman" panose="02020603050405020304" pitchFamily="18" charset="0"/>
              </a:rPr>
              <a:t>In a static pipeline, it is easy to partition a given function into a sequence of linearly ordered </a:t>
            </a:r>
            <a:r>
              <a:rPr lang="en-US" sz="2000" b="1" dirty="0" err="1">
                <a:solidFill>
                  <a:srgbClr val="C00000"/>
                </a:solidFill>
                <a:latin typeface="Times New Roman" panose="02020603050405020304" pitchFamily="18" charset="0"/>
                <a:ea typeface="+mj-ea"/>
                <a:cs typeface="Times New Roman" panose="02020603050405020304" pitchFamily="18" charset="0"/>
              </a:rPr>
              <a:t>subfunctions</a:t>
            </a:r>
            <a:r>
              <a:rPr lang="en-US" sz="2000" b="1" dirty="0">
                <a:solidFill>
                  <a:srgbClr val="C00000"/>
                </a:solidFill>
                <a:latin typeface="Times New Roman" panose="02020603050405020304" pitchFamily="18" charset="0"/>
                <a:ea typeface="+mj-ea"/>
                <a:cs typeface="Times New Roman" panose="02020603050405020304" pitchFamily="18" charset="0"/>
              </a:rPr>
              <a:t>. </a:t>
            </a:r>
          </a:p>
          <a:p>
            <a:pPr marL="342900" indent="-342900">
              <a:buFont typeface="Arial" panose="020B0604020202020204" pitchFamily="34" charset="0"/>
              <a:buChar char="•"/>
            </a:pPr>
            <a:r>
              <a:rPr lang="en-US" sz="2000" b="1" dirty="0" smtClean="0">
                <a:solidFill>
                  <a:srgbClr val="002060"/>
                </a:solidFill>
                <a:latin typeface="Times New Roman" panose="02020603050405020304" pitchFamily="18" charset="0"/>
                <a:ea typeface="+mj-ea"/>
                <a:cs typeface="Times New Roman" panose="02020603050405020304" pitchFamily="18" charset="0"/>
              </a:rPr>
              <a:t>However</a:t>
            </a:r>
            <a:r>
              <a:rPr lang="en-US" sz="2000" b="1" dirty="0">
                <a:solidFill>
                  <a:srgbClr val="002060"/>
                </a:solidFill>
                <a:latin typeface="Times New Roman" panose="02020603050405020304" pitchFamily="18" charset="0"/>
                <a:ea typeface="+mj-ea"/>
                <a:cs typeface="Times New Roman" panose="02020603050405020304" pitchFamily="18" charset="0"/>
              </a:rPr>
              <a:t>, function partitioning in a </a:t>
            </a:r>
            <a:r>
              <a:rPr lang="en-US" sz="2000" b="1" dirty="0">
                <a:solidFill>
                  <a:srgbClr val="FF0000"/>
                </a:solidFill>
                <a:latin typeface="Times New Roman" panose="02020603050405020304" pitchFamily="18" charset="0"/>
                <a:ea typeface="+mj-ea"/>
                <a:cs typeface="Times New Roman" panose="02020603050405020304" pitchFamily="18" charset="0"/>
              </a:rPr>
              <a:t>dynamic pipeline </a:t>
            </a:r>
            <a:r>
              <a:rPr lang="en-US" sz="2000" b="1" dirty="0">
                <a:solidFill>
                  <a:srgbClr val="002060"/>
                </a:solidFill>
                <a:latin typeface="Times New Roman" panose="02020603050405020304" pitchFamily="18" charset="0"/>
                <a:ea typeface="+mj-ea"/>
                <a:cs typeface="Times New Roman" panose="02020603050405020304" pitchFamily="18" charset="0"/>
              </a:rPr>
              <a:t>becomes quite involved because the pipeline stages are </a:t>
            </a:r>
            <a:r>
              <a:rPr lang="en-US" sz="2000" b="1" dirty="0">
                <a:solidFill>
                  <a:srgbClr val="FF0000"/>
                </a:solidFill>
                <a:latin typeface="Times New Roman" panose="02020603050405020304" pitchFamily="18" charset="0"/>
                <a:ea typeface="+mj-ea"/>
                <a:cs typeface="Times New Roman" panose="02020603050405020304" pitchFamily="18" charset="0"/>
              </a:rPr>
              <a:t>interconnected with loops in addition to streamline connections</a:t>
            </a:r>
            <a:r>
              <a:rPr lang="en-US" sz="2000" b="1" dirty="0">
                <a:solidFill>
                  <a:srgbClr val="002060"/>
                </a:solidFill>
                <a:latin typeface="Times New Roman" panose="02020603050405020304" pitchFamily="18" charset="0"/>
                <a:ea typeface="+mj-ea"/>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 A multifunction dynamic pipeline is </a:t>
            </a:r>
            <a:r>
              <a:rPr lang="en-US" sz="2000" b="1" dirty="0">
                <a:solidFill>
                  <a:srgbClr val="FF0000"/>
                </a:solidFill>
                <a:latin typeface="Times New Roman" panose="02020603050405020304" pitchFamily="18" charset="0"/>
                <a:ea typeface="+mj-ea"/>
                <a:cs typeface="Times New Roman" panose="02020603050405020304" pitchFamily="18" charset="0"/>
              </a:rPr>
              <a:t>shown</a:t>
            </a:r>
            <a:r>
              <a:rPr lang="en-US" sz="2000" b="1" dirty="0">
                <a:solidFill>
                  <a:srgbClr val="002060"/>
                </a:solidFill>
                <a:latin typeface="Times New Roman" panose="02020603050405020304" pitchFamily="18" charset="0"/>
                <a:ea typeface="+mj-ea"/>
                <a:cs typeface="Times New Roman" panose="02020603050405020304" pitchFamily="18" charset="0"/>
              </a:rPr>
              <a:t> in Fig 6.3a. This pipeline has three stages.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a:t>
            </a:r>
            <a:endParaRPr lang="en-US"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857548472"/>
              </p:ext>
            </p:extLst>
          </p:nvPr>
        </p:nvGraphicFramePr>
        <p:xfrm>
          <a:off x="2529232" y="4146667"/>
          <a:ext cx="7212321" cy="2018744"/>
        </p:xfrm>
        <a:graphic>
          <a:graphicData uri="http://schemas.openxmlformats.org/presentationml/2006/ole">
            <mc:AlternateContent xmlns:mc="http://schemas.openxmlformats.org/markup-compatibility/2006">
              <mc:Choice xmlns:v="urn:schemas-microsoft-com:vml" Requires="v">
                <p:oleObj spid="_x0000_s17440" name="Bitmap Image" r:id="rId6" imgW="3238560" imgH="906840" progId="Paint.Picture">
                  <p:embed/>
                </p:oleObj>
              </mc:Choice>
              <mc:Fallback>
                <p:oleObj name="Bitmap Image" r:id="rId6" imgW="3238560" imgH="906840" progId="Paint.Picture">
                  <p:embed/>
                  <p:pic>
                    <p:nvPicPr>
                      <p:cNvPr id="0" name=""/>
                      <p:cNvPicPr/>
                      <p:nvPr/>
                    </p:nvPicPr>
                    <p:blipFill>
                      <a:blip r:embed="rId7"/>
                      <a:stretch>
                        <a:fillRect/>
                      </a:stretch>
                    </p:blipFill>
                    <p:spPr>
                      <a:xfrm>
                        <a:off x="2529232" y="4146667"/>
                        <a:ext cx="7212321" cy="2018744"/>
                      </a:xfrm>
                      <a:prstGeom prst="rect">
                        <a:avLst/>
                      </a:prstGeom>
                    </p:spPr>
                  </p:pic>
                </p:oleObj>
              </mc:Fallback>
            </mc:AlternateContent>
          </a:graphicData>
        </a:graphic>
      </p:graphicFrame>
    </p:spTree>
    <p:extLst>
      <p:ext uri="{BB962C8B-B14F-4D97-AF65-F5344CB8AC3E}">
        <p14:creationId xmlns:p14="http://schemas.microsoft.com/office/powerpoint/2010/main" val="1436863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77</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98802" y="728812"/>
            <a:ext cx="11663189" cy="461665"/>
          </a:xfrm>
          <a:prstGeom prst="rect">
            <a:avLst/>
          </a:prstGeom>
        </p:spPr>
        <p:txBody>
          <a:bodyPr wrap="square">
            <a:spAutoFit/>
          </a:bodyPr>
          <a:lstStyle/>
          <a:p>
            <a:r>
              <a:rPr lang="en-IN" sz="2400" b="1" dirty="0">
                <a:solidFill>
                  <a:srgbClr val="0070C0"/>
                </a:solidFill>
                <a:latin typeface="Times New Roman" panose="02020603050405020304" pitchFamily="18" charset="0"/>
                <a:ea typeface="+mj-ea"/>
                <a:cs typeface="Times New Roman" panose="02020603050405020304" pitchFamily="18" charset="0"/>
              </a:rPr>
              <a:t>Non Linear Pipeline </a:t>
            </a:r>
            <a:r>
              <a:rPr lang="en-IN" sz="2400" b="1" dirty="0" smtClean="0">
                <a:solidFill>
                  <a:srgbClr val="0070C0"/>
                </a:solidFill>
                <a:latin typeface="Times New Roman" panose="02020603050405020304" pitchFamily="18" charset="0"/>
                <a:ea typeface="+mj-ea"/>
                <a:cs typeface="Times New Roman" panose="02020603050405020304" pitchFamily="18" charset="0"/>
              </a:rPr>
              <a:t>Processors </a:t>
            </a:r>
            <a:r>
              <a:rPr lang="en-IN" sz="2400" b="1" dirty="0" err="1" smtClean="0">
                <a:solidFill>
                  <a:srgbClr val="0070C0"/>
                </a:solidFill>
                <a:latin typeface="Times New Roman" panose="02020603050405020304" pitchFamily="18" charset="0"/>
                <a:ea typeface="+mj-ea"/>
                <a:cs typeface="Times New Roman" panose="02020603050405020304" pitchFamily="18" charset="0"/>
              </a:rPr>
              <a:t>cond</a:t>
            </a:r>
            <a:r>
              <a:rPr lang="en-IN" sz="2400" b="1" dirty="0" smtClean="0">
                <a:solidFill>
                  <a:srgbClr val="0070C0"/>
                </a:solidFill>
                <a:latin typeface="Times New Roman" panose="02020603050405020304" pitchFamily="18" charset="0"/>
                <a:ea typeface="+mj-ea"/>
                <a:cs typeface="Times New Roman" panose="02020603050405020304" pitchFamily="18" charset="0"/>
              </a:rPr>
              <a:t>… </a:t>
            </a:r>
            <a:endParaRPr lang="en-IN" sz="2400" b="1" dirty="0">
              <a:solidFill>
                <a:srgbClr val="0070C0"/>
              </a:solidFill>
              <a:latin typeface="Times New Roman" panose="02020603050405020304" pitchFamily="18" charset="0"/>
              <a:ea typeface="+mj-ea"/>
              <a:cs typeface="Times New Roman" panose="02020603050405020304" pitchFamily="18" charset="0"/>
            </a:endParaRPr>
          </a:p>
        </p:txBody>
      </p:sp>
      <p:sp>
        <p:nvSpPr>
          <p:cNvPr id="10" name="Rectangle 9"/>
          <p:cNvSpPr/>
          <p:nvPr/>
        </p:nvSpPr>
        <p:spPr>
          <a:xfrm>
            <a:off x="56264" y="1115896"/>
            <a:ext cx="12071380" cy="3170099"/>
          </a:xfrm>
          <a:prstGeom prst="rect">
            <a:avLst/>
          </a:prstGeom>
        </p:spPr>
        <p:txBody>
          <a:bodyPr wrap="square">
            <a:spAutoFit/>
          </a:bodyPr>
          <a:lstStyle/>
          <a:p>
            <a:r>
              <a:rPr lang="en-IN" sz="2000" b="1" u="sng" dirty="0" smtClean="0">
                <a:solidFill>
                  <a:srgbClr val="0070C0"/>
                </a:solidFill>
                <a:latin typeface="Times New Roman" panose="02020603050405020304" pitchFamily="18" charset="0"/>
                <a:cs typeface="Times New Roman" panose="02020603050405020304" pitchFamily="18" charset="0"/>
              </a:rPr>
              <a:t>Reservation </a:t>
            </a:r>
            <a:r>
              <a:rPr lang="en-IN" sz="2000" b="1" u="sng" dirty="0">
                <a:solidFill>
                  <a:srgbClr val="0070C0"/>
                </a:solidFill>
                <a:latin typeface="Times New Roman" panose="02020603050405020304" pitchFamily="18" charset="0"/>
                <a:cs typeface="Times New Roman" panose="02020603050405020304" pitchFamily="18" charset="0"/>
              </a:rPr>
              <a:t>and Latency analysis</a:t>
            </a:r>
            <a:r>
              <a:rPr lang="en-IN" sz="2000" u="sng" dirty="0">
                <a:solidFill>
                  <a:srgbClr val="0070C0"/>
                </a:solidFill>
                <a:latin typeface="Times New Roman" panose="02020603050405020304" pitchFamily="18" charset="0"/>
                <a:cs typeface="Times New Roman" panose="02020603050405020304" pitchFamily="18" charset="0"/>
              </a:rPr>
              <a:t>: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A multifunction dynamic pipeline is shown in Fig 6.3a. This pipeline has three stages. </a:t>
            </a:r>
          </a:p>
          <a:p>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Besides the streamline connections from </a:t>
            </a:r>
            <a:r>
              <a:rPr lang="en-US" sz="2000" b="1" dirty="0">
                <a:solidFill>
                  <a:srgbClr val="0070C0"/>
                </a:solidFill>
                <a:latin typeface="Times New Roman" panose="02020603050405020304" pitchFamily="18" charset="0"/>
                <a:ea typeface="+mj-ea"/>
                <a:cs typeface="Times New Roman" panose="02020603050405020304" pitchFamily="18" charset="0"/>
              </a:rPr>
              <a:t>S1 to S2 </a:t>
            </a:r>
            <a:r>
              <a:rPr lang="en-US" sz="2000" b="1" dirty="0">
                <a:solidFill>
                  <a:srgbClr val="C00000"/>
                </a:solidFill>
                <a:latin typeface="Times New Roman" panose="02020603050405020304" pitchFamily="18" charset="0"/>
                <a:ea typeface="+mj-ea"/>
                <a:cs typeface="Times New Roman" panose="02020603050405020304" pitchFamily="18" charset="0"/>
              </a:rPr>
              <a:t>and from </a:t>
            </a:r>
            <a:r>
              <a:rPr lang="en-US" sz="2000" b="1" dirty="0">
                <a:solidFill>
                  <a:srgbClr val="0070C0"/>
                </a:solidFill>
                <a:latin typeface="Times New Roman" panose="02020603050405020304" pitchFamily="18" charset="0"/>
                <a:ea typeface="+mj-ea"/>
                <a:cs typeface="Times New Roman" panose="02020603050405020304" pitchFamily="18" charset="0"/>
              </a:rPr>
              <a:t>S2 to S3</a:t>
            </a:r>
            <a:r>
              <a:rPr lang="en-US" sz="2000" b="1" dirty="0" smtClean="0">
                <a:solidFill>
                  <a:srgbClr val="C00000"/>
                </a:solidFill>
                <a:latin typeface="Times New Roman" panose="02020603050405020304" pitchFamily="18" charset="0"/>
                <a:ea typeface="+mj-ea"/>
                <a:cs typeface="Times New Roman" panose="02020603050405020304" pitchFamily="18" charset="0"/>
              </a:rPr>
              <a:t>,</a:t>
            </a:r>
          </a:p>
          <a:p>
            <a:pPr marL="342900" indent="-342900">
              <a:buFont typeface="Arial" panose="020B0604020202020204" pitchFamily="34" charset="0"/>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Feed </a:t>
            </a:r>
            <a:r>
              <a:rPr lang="en-US" sz="2000" b="1" dirty="0">
                <a:solidFill>
                  <a:srgbClr val="C00000"/>
                </a:solidFill>
                <a:latin typeface="Times New Roman" panose="02020603050405020304" pitchFamily="18" charset="0"/>
                <a:ea typeface="+mj-ea"/>
                <a:cs typeface="Times New Roman" panose="02020603050405020304" pitchFamily="18" charset="0"/>
              </a:rPr>
              <a:t>forward connection from </a:t>
            </a:r>
            <a:r>
              <a:rPr lang="en-US" sz="2000" b="1" dirty="0">
                <a:solidFill>
                  <a:srgbClr val="0070C0"/>
                </a:solidFill>
                <a:latin typeface="Times New Roman" panose="02020603050405020304" pitchFamily="18" charset="0"/>
                <a:ea typeface="+mj-ea"/>
                <a:cs typeface="Times New Roman" panose="02020603050405020304" pitchFamily="18" charset="0"/>
              </a:rPr>
              <a:t>S1 to S3 </a:t>
            </a:r>
            <a:r>
              <a:rPr lang="en-US" sz="2000" b="1" dirty="0" smtClean="0">
                <a:solidFill>
                  <a:srgbClr val="C00000"/>
                </a:solidFill>
                <a:latin typeface="Times New Roman" panose="02020603050405020304" pitchFamily="18" charset="0"/>
                <a:ea typeface="+mj-ea"/>
                <a:cs typeface="Times New Roman" panose="02020603050405020304" pitchFamily="18" charset="0"/>
              </a:rPr>
              <a:t>and</a:t>
            </a:r>
          </a:p>
          <a:p>
            <a:pPr marL="342900" indent="-342900">
              <a:buFont typeface="Arial" panose="020B0604020202020204" pitchFamily="34" charset="0"/>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Two </a:t>
            </a:r>
            <a:r>
              <a:rPr lang="en-US" sz="2000" b="1" dirty="0">
                <a:solidFill>
                  <a:srgbClr val="C00000"/>
                </a:solidFill>
                <a:latin typeface="Times New Roman" panose="02020603050405020304" pitchFamily="18" charset="0"/>
                <a:ea typeface="+mj-ea"/>
                <a:cs typeface="Times New Roman" panose="02020603050405020304" pitchFamily="18" charset="0"/>
              </a:rPr>
              <a:t>feedback connections from </a:t>
            </a:r>
            <a:r>
              <a:rPr lang="en-US" sz="2000" b="1" dirty="0">
                <a:solidFill>
                  <a:srgbClr val="0070C0"/>
                </a:solidFill>
                <a:latin typeface="Times New Roman" panose="02020603050405020304" pitchFamily="18" charset="0"/>
                <a:ea typeface="+mj-ea"/>
                <a:cs typeface="Times New Roman" panose="02020603050405020304" pitchFamily="18" charset="0"/>
              </a:rPr>
              <a:t>S3 to S2 </a:t>
            </a:r>
            <a:r>
              <a:rPr lang="en-US" sz="2000" b="1" dirty="0">
                <a:solidFill>
                  <a:srgbClr val="C00000"/>
                </a:solidFill>
                <a:latin typeface="Times New Roman" panose="02020603050405020304" pitchFamily="18" charset="0"/>
                <a:ea typeface="+mj-ea"/>
                <a:cs typeface="Times New Roman" panose="02020603050405020304" pitchFamily="18" charset="0"/>
              </a:rPr>
              <a:t>and from </a:t>
            </a:r>
            <a:r>
              <a:rPr lang="en-US" sz="2000" b="1" dirty="0">
                <a:solidFill>
                  <a:srgbClr val="0070C0"/>
                </a:solidFill>
                <a:latin typeface="Times New Roman" panose="02020603050405020304" pitchFamily="18" charset="0"/>
                <a:ea typeface="+mj-ea"/>
                <a:cs typeface="Times New Roman" panose="02020603050405020304" pitchFamily="18" charset="0"/>
              </a:rPr>
              <a:t>S3 to S1</a:t>
            </a:r>
            <a:r>
              <a:rPr lang="en-US" sz="2000" b="1" dirty="0">
                <a:solidFill>
                  <a:srgbClr val="C00000"/>
                </a:solidFill>
                <a:latin typeface="Times New Roman" panose="02020603050405020304" pitchFamily="18" charset="0"/>
                <a:ea typeface="+mj-ea"/>
                <a:cs typeface="Times New Roman" panose="02020603050405020304" pitchFamily="18" charset="0"/>
              </a:rPr>
              <a:t>. </a:t>
            </a:r>
          </a:p>
          <a:p>
            <a:r>
              <a:rPr lang="en-US" sz="2000" b="1" dirty="0">
                <a:solidFill>
                  <a:srgbClr val="002060"/>
                </a:solidFill>
                <a:latin typeface="Times New Roman" panose="02020603050405020304" pitchFamily="18" charset="0"/>
                <a:ea typeface="+mj-ea"/>
                <a:cs typeface="Times New Roman" panose="02020603050405020304" pitchFamily="18" charset="0"/>
              </a:rPr>
              <a:t>• These feed forward and feedback connections make the scheduling of successive events into the pipeline a nontrivial task. </a:t>
            </a:r>
          </a:p>
          <a:p>
            <a:r>
              <a:rPr lang="en-US" sz="2000" b="1" dirty="0">
                <a:solidFill>
                  <a:srgbClr val="002060"/>
                </a:solidFill>
                <a:latin typeface="Times New Roman" panose="02020603050405020304" pitchFamily="18" charset="0"/>
                <a:ea typeface="+mj-ea"/>
                <a:cs typeface="Times New Roman" panose="02020603050405020304" pitchFamily="18" charset="0"/>
              </a:rPr>
              <a:t>• With these connections, the output of the pipeline is not necessarily from the last stage. </a:t>
            </a:r>
          </a:p>
          <a:p>
            <a:r>
              <a:rPr lang="en-US" sz="2000" b="1" dirty="0">
                <a:solidFill>
                  <a:srgbClr val="002060"/>
                </a:solidFill>
                <a:latin typeface="Times New Roman" panose="02020603050405020304" pitchFamily="18" charset="0"/>
                <a:ea typeface="+mj-ea"/>
                <a:cs typeface="Times New Roman" panose="02020603050405020304" pitchFamily="18" charset="0"/>
              </a:rPr>
              <a:t>• In fact, following different dataflow patterns, one can use the same pipeline to evaluate different functions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 </a:t>
            </a:r>
            <a:endParaRPr lang="en-US"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063300064"/>
              </p:ext>
            </p:extLst>
          </p:nvPr>
        </p:nvGraphicFramePr>
        <p:xfrm>
          <a:off x="2397069" y="3938777"/>
          <a:ext cx="8101213" cy="2501654"/>
        </p:xfrm>
        <a:graphic>
          <a:graphicData uri="http://schemas.openxmlformats.org/presentationml/2006/ole">
            <mc:AlternateContent xmlns:mc="http://schemas.openxmlformats.org/markup-compatibility/2006">
              <mc:Choice xmlns:v="urn:schemas-microsoft-com:vml" Requires="v">
                <p:oleObj spid="_x0000_s18476" name="Bitmap Image" r:id="rId6" imgW="4960800" imgH="1531800" progId="Paint.Picture">
                  <p:embed/>
                </p:oleObj>
              </mc:Choice>
              <mc:Fallback>
                <p:oleObj name="Bitmap Image" r:id="rId6" imgW="4960800" imgH="1531800" progId="Paint.Picture">
                  <p:embed/>
                  <p:pic>
                    <p:nvPicPr>
                      <p:cNvPr id="0" name=""/>
                      <p:cNvPicPr/>
                      <p:nvPr/>
                    </p:nvPicPr>
                    <p:blipFill>
                      <a:blip r:embed="rId7"/>
                      <a:stretch>
                        <a:fillRect/>
                      </a:stretch>
                    </p:blipFill>
                    <p:spPr>
                      <a:xfrm>
                        <a:off x="2397069" y="3938777"/>
                        <a:ext cx="8101213" cy="250165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70441956"/>
              </p:ext>
            </p:extLst>
          </p:nvPr>
        </p:nvGraphicFramePr>
        <p:xfrm>
          <a:off x="5146125" y="-100720"/>
          <a:ext cx="6165137" cy="1368215"/>
        </p:xfrm>
        <a:graphic>
          <a:graphicData uri="http://schemas.openxmlformats.org/presentationml/2006/ole">
            <mc:AlternateContent xmlns:mc="http://schemas.openxmlformats.org/markup-compatibility/2006">
              <mc:Choice xmlns:v="urn:schemas-microsoft-com:vml" Requires="v">
                <p:oleObj spid="_x0000_s18477" name="Bitmap Image" r:id="rId8" imgW="3238560" imgH="906840" progId="Paint.Picture">
                  <p:embed/>
                </p:oleObj>
              </mc:Choice>
              <mc:Fallback>
                <p:oleObj name="Bitmap Image" r:id="rId8" imgW="3238560" imgH="906840" progId="Paint.Picture">
                  <p:embed/>
                  <p:pic>
                    <p:nvPicPr>
                      <p:cNvPr id="0" name=""/>
                      <p:cNvPicPr/>
                      <p:nvPr/>
                    </p:nvPicPr>
                    <p:blipFill>
                      <a:blip r:embed="rId9"/>
                      <a:stretch>
                        <a:fillRect/>
                      </a:stretch>
                    </p:blipFill>
                    <p:spPr>
                      <a:xfrm>
                        <a:off x="5146125" y="-100720"/>
                        <a:ext cx="6165137" cy="1368215"/>
                      </a:xfrm>
                      <a:prstGeom prst="rect">
                        <a:avLst/>
                      </a:prstGeom>
                    </p:spPr>
                  </p:pic>
                </p:oleObj>
              </mc:Fallback>
            </mc:AlternateContent>
          </a:graphicData>
        </a:graphic>
      </p:graphicFrame>
    </p:spTree>
    <p:extLst>
      <p:ext uri="{BB962C8B-B14F-4D97-AF65-F5344CB8AC3E}">
        <p14:creationId xmlns:p14="http://schemas.microsoft.com/office/powerpoint/2010/main" val="18178977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78</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98802" y="728812"/>
            <a:ext cx="11663189" cy="461665"/>
          </a:xfrm>
          <a:prstGeom prst="rect">
            <a:avLst/>
          </a:prstGeom>
        </p:spPr>
        <p:txBody>
          <a:bodyPr wrap="square">
            <a:spAutoFit/>
          </a:bodyPr>
          <a:lstStyle/>
          <a:p>
            <a:r>
              <a:rPr lang="en-IN" sz="2400" b="1" dirty="0">
                <a:solidFill>
                  <a:srgbClr val="0070C0"/>
                </a:solidFill>
                <a:latin typeface="Times New Roman" panose="02020603050405020304" pitchFamily="18" charset="0"/>
                <a:ea typeface="+mj-ea"/>
                <a:cs typeface="Times New Roman" panose="02020603050405020304" pitchFamily="18" charset="0"/>
              </a:rPr>
              <a:t>Non Linear Pipeline </a:t>
            </a:r>
            <a:r>
              <a:rPr lang="en-IN" sz="2400" b="1" dirty="0" smtClean="0">
                <a:solidFill>
                  <a:srgbClr val="0070C0"/>
                </a:solidFill>
                <a:latin typeface="Times New Roman" panose="02020603050405020304" pitchFamily="18" charset="0"/>
                <a:ea typeface="+mj-ea"/>
                <a:cs typeface="Times New Roman" panose="02020603050405020304" pitchFamily="18" charset="0"/>
              </a:rPr>
              <a:t>Processors </a:t>
            </a:r>
            <a:r>
              <a:rPr lang="en-IN" sz="2400" b="1" dirty="0" err="1" smtClean="0">
                <a:solidFill>
                  <a:srgbClr val="0070C0"/>
                </a:solidFill>
                <a:latin typeface="Times New Roman" panose="02020603050405020304" pitchFamily="18" charset="0"/>
                <a:ea typeface="+mj-ea"/>
                <a:cs typeface="Times New Roman" panose="02020603050405020304" pitchFamily="18" charset="0"/>
              </a:rPr>
              <a:t>cond</a:t>
            </a:r>
            <a:r>
              <a:rPr lang="en-IN" sz="2400" b="1" dirty="0" smtClean="0">
                <a:solidFill>
                  <a:srgbClr val="0070C0"/>
                </a:solidFill>
                <a:latin typeface="Times New Roman" panose="02020603050405020304" pitchFamily="18" charset="0"/>
                <a:ea typeface="+mj-ea"/>
                <a:cs typeface="Times New Roman" panose="02020603050405020304" pitchFamily="18" charset="0"/>
              </a:rPr>
              <a:t>… </a:t>
            </a:r>
            <a:endParaRPr lang="en-IN" sz="2400" b="1" dirty="0">
              <a:solidFill>
                <a:srgbClr val="0070C0"/>
              </a:solidFill>
              <a:latin typeface="Times New Roman" panose="02020603050405020304" pitchFamily="18" charset="0"/>
              <a:ea typeface="+mj-ea"/>
              <a:cs typeface="Times New Roman" panose="02020603050405020304" pitchFamily="18" charset="0"/>
            </a:endParaRPr>
          </a:p>
        </p:txBody>
      </p:sp>
      <p:sp>
        <p:nvSpPr>
          <p:cNvPr id="10" name="Rectangle 9"/>
          <p:cNvSpPr/>
          <p:nvPr/>
        </p:nvSpPr>
        <p:spPr>
          <a:xfrm>
            <a:off x="0" y="1070629"/>
            <a:ext cx="12071380" cy="4401205"/>
          </a:xfrm>
          <a:prstGeom prst="rect">
            <a:avLst/>
          </a:prstGeom>
        </p:spPr>
        <p:txBody>
          <a:bodyPr wrap="square">
            <a:spAutoFit/>
          </a:bodyPr>
          <a:lstStyle/>
          <a:p>
            <a:r>
              <a:rPr lang="en-IN" sz="2000" b="1" u="sng" dirty="0" smtClean="0">
                <a:solidFill>
                  <a:srgbClr val="0070C0"/>
                </a:solidFill>
                <a:latin typeface="Times New Roman" panose="02020603050405020304" pitchFamily="18" charset="0"/>
                <a:cs typeface="Times New Roman" panose="02020603050405020304" pitchFamily="18" charset="0"/>
              </a:rPr>
              <a:t>Reservation </a:t>
            </a:r>
            <a:r>
              <a:rPr lang="en-IN" sz="2000" b="1" u="sng" dirty="0">
                <a:solidFill>
                  <a:srgbClr val="0070C0"/>
                </a:solidFill>
                <a:latin typeface="Times New Roman" panose="02020603050405020304" pitchFamily="18" charset="0"/>
                <a:cs typeface="Times New Roman" panose="02020603050405020304" pitchFamily="18" charset="0"/>
              </a:rPr>
              <a:t>and Latency analysis</a:t>
            </a:r>
            <a:r>
              <a:rPr lang="en-IN" sz="2000" u="sng" dirty="0">
                <a:solidFill>
                  <a:srgbClr val="0070C0"/>
                </a:solidFill>
                <a:latin typeface="Times New Roman" panose="02020603050405020304" pitchFamily="18" charset="0"/>
                <a:cs typeface="Times New Roman" panose="02020603050405020304" pitchFamily="18" charset="0"/>
              </a:rPr>
              <a:t>: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a:t>
            </a:r>
            <a:r>
              <a:rPr lang="en-IN" sz="2000" b="1" u="sng" dirty="0">
                <a:solidFill>
                  <a:srgbClr val="00B050"/>
                </a:solidFill>
                <a:latin typeface="Times New Roman" panose="02020603050405020304" pitchFamily="18" charset="0"/>
                <a:cs typeface="Times New Roman" panose="02020603050405020304" pitchFamily="18" charset="0"/>
              </a:rPr>
              <a:t>Latency Analysis </a:t>
            </a:r>
            <a:endParaRPr lang="en-IN" sz="2000" b="1" u="sng" dirty="0" smtClean="0">
              <a:solidFill>
                <a:srgbClr val="00B050"/>
              </a:solidFill>
              <a:latin typeface="Times New Roman" panose="02020603050405020304" pitchFamily="18" charset="0"/>
              <a:cs typeface="Times New Roman" panose="02020603050405020304" pitchFamily="18" charset="0"/>
            </a:endParaRPr>
          </a:p>
          <a:p>
            <a:endParaRPr lang="en-IN" sz="2000" b="1" u="sng"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t> </a:t>
            </a:r>
            <a:r>
              <a:rPr lang="en-US" sz="2000" b="1" u="sng" dirty="0">
                <a:solidFill>
                  <a:srgbClr val="FF0000"/>
                </a:solidFill>
                <a:latin typeface="Times New Roman" panose="02020603050405020304" pitchFamily="18" charset="0"/>
                <a:cs typeface="Times New Roman" panose="02020603050405020304" pitchFamily="18" charset="0"/>
              </a:rPr>
              <a:t>Pipeline latency </a:t>
            </a:r>
            <a:r>
              <a:rPr lang="en-US" sz="2000" b="1" dirty="0" smtClean="0">
                <a:solidFill>
                  <a:srgbClr val="002060"/>
                </a:solidFill>
                <a:latin typeface="Times New Roman" panose="02020603050405020304" pitchFamily="18" charset="0"/>
                <a:ea typeface="+mj-ea"/>
                <a:cs typeface="Times New Roman" panose="02020603050405020304" pitchFamily="18" charset="0"/>
              </a:rPr>
              <a:t>The </a:t>
            </a:r>
            <a:r>
              <a:rPr lang="en-US" sz="2000" b="1" dirty="0">
                <a:solidFill>
                  <a:srgbClr val="002060"/>
                </a:solidFill>
                <a:latin typeface="Times New Roman" panose="02020603050405020304" pitchFamily="18" charset="0"/>
                <a:ea typeface="+mj-ea"/>
                <a:cs typeface="Times New Roman" panose="02020603050405020304" pitchFamily="18" charset="0"/>
              </a:rPr>
              <a:t>number of time units (clock cycles) between two initiations of a pipeline is the latency between them. </a:t>
            </a:r>
          </a:p>
          <a:p>
            <a:r>
              <a:rPr lang="en-US" sz="2000" b="1" dirty="0">
                <a:solidFill>
                  <a:srgbClr val="002060"/>
                </a:solidFill>
                <a:latin typeface="Times New Roman" panose="02020603050405020304" pitchFamily="18" charset="0"/>
                <a:ea typeface="+mj-ea"/>
                <a:cs typeface="Times New Roman" panose="02020603050405020304" pitchFamily="18" charset="0"/>
              </a:rPr>
              <a:t>• Latency values must be non negative integers. A latency of k means that two initiations are separated by k clock cycles. </a:t>
            </a:r>
          </a:p>
          <a:p>
            <a:pPr marL="342900" indent="-342900">
              <a:buFont typeface="Wingdings" panose="05000000000000000000" pitchFamily="2" charset="2"/>
              <a:buChar char="Ø"/>
            </a:pPr>
            <a:r>
              <a:rPr lang="en-US" sz="2000" b="1" u="sng" dirty="0" smtClean="0">
                <a:solidFill>
                  <a:srgbClr val="FF0000"/>
                </a:solidFill>
                <a:latin typeface="Times New Roman" panose="02020603050405020304" pitchFamily="18" charset="0"/>
                <a:cs typeface="Times New Roman" panose="02020603050405020304" pitchFamily="18" charset="0"/>
              </a:rPr>
              <a:t>Collision</a:t>
            </a:r>
            <a:r>
              <a:rPr lang="en-US" sz="2000" b="1" dirty="0" smtClean="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2060"/>
                </a:solidFill>
                <a:latin typeface="Times New Roman" panose="02020603050405020304" pitchFamily="18" charset="0"/>
                <a:ea typeface="+mj-ea"/>
                <a:cs typeface="Times New Roman" panose="02020603050405020304" pitchFamily="18" charset="0"/>
              </a:rPr>
              <a:t>Any attempt by two or more initiations to use the same pipeline stage at the same time will cause a collision. </a:t>
            </a:r>
          </a:p>
          <a:p>
            <a:r>
              <a:rPr lang="en-US" sz="2000" b="1" dirty="0">
                <a:solidFill>
                  <a:srgbClr val="002060"/>
                </a:solidFill>
                <a:latin typeface="Times New Roman" panose="02020603050405020304" pitchFamily="18" charset="0"/>
                <a:ea typeface="+mj-ea"/>
                <a:cs typeface="Times New Roman" panose="02020603050405020304" pitchFamily="18" charset="0"/>
              </a:rPr>
              <a:t>• A collision implies resource conflicts between two initiations in the pipeline. Therefore, all collisions must be avoided in scheduling a sequence of pipeline initiations. </a:t>
            </a:r>
          </a:p>
          <a:p>
            <a:r>
              <a:rPr lang="en-US" sz="2000" b="1" dirty="0">
                <a:solidFill>
                  <a:srgbClr val="002060"/>
                </a:solidFill>
                <a:latin typeface="Times New Roman" panose="02020603050405020304" pitchFamily="18" charset="0"/>
                <a:ea typeface="+mj-ea"/>
                <a:cs typeface="Times New Roman" panose="02020603050405020304" pitchFamily="18" charset="0"/>
              </a:rPr>
              <a:t>• Some latencies will cause collisions, and some will not. </a:t>
            </a:r>
          </a:p>
          <a:p>
            <a:pPr marL="342900" indent="-342900">
              <a:buFont typeface="Wingdings" panose="05000000000000000000" pitchFamily="2" charset="2"/>
              <a:buChar char="Ø"/>
            </a:pPr>
            <a:r>
              <a:rPr lang="en-US" sz="2000" b="1" u="sng" dirty="0" smtClean="0">
                <a:solidFill>
                  <a:srgbClr val="FF0000"/>
                </a:solidFill>
                <a:latin typeface="Times New Roman" panose="02020603050405020304" pitchFamily="18" charset="0"/>
                <a:cs typeface="Times New Roman" panose="02020603050405020304" pitchFamily="18" charset="0"/>
              </a:rPr>
              <a:t>Forbidden </a:t>
            </a:r>
            <a:r>
              <a:rPr lang="en-US" sz="2000" b="1" u="sng" dirty="0">
                <a:solidFill>
                  <a:srgbClr val="FF0000"/>
                </a:solidFill>
                <a:latin typeface="Times New Roman" panose="02020603050405020304" pitchFamily="18" charset="0"/>
                <a:cs typeface="Times New Roman" panose="02020603050405020304" pitchFamily="18" charset="0"/>
              </a:rPr>
              <a:t>latencies </a:t>
            </a:r>
            <a:r>
              <a:rPr lang="en-US" sz="2000" b="1" dirty="0" err="1">
                <a:solidFill>
                  <a:srgbClr val="002060"/>
                </a:solidFill>
                <a:latin typeface="Times New Roman" panose="02020603050405020304" pitchFamily="18" charset="0"/>
                <a:ea typeface="+mj-ea"/>
                <a:cs typeface="Times New Roman" panose="02020603050405020304" pitchFamily="18" charset="0"/>
              </a:rPr>
              <a:t>Latencies</a:t>
            </a:r>
            <a:r>
              <a:rPr lang="en-US" sz="2000" b="1" dirty="0">
                <a:solidFill>
                  <a:srgbClr val="002060"/>
                </a:solidFill>
                <a:latin typeface="Times New Roman" panose="02020603050405020304" pitchFamily="18" charset="0"/>
                <a:ea typeface="+mj-ea"/>
                <a:cs typeface="Times New Roman" panose="02020603050405020304" pitchFamily="18" charset="0"/>
              </a:rPr>
              <a:t> that cause collisions are called forbidden latencies. </a:t>
            </a:r>
          </a:p>
          <a:p>
            <a:endParaRPr lang="en-US"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266654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79</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98802" y="728812"/>
            <a:ext cx="11663189" cy="461665"/>
          </a:xfrm>
          <a:prstGeom prst="rect">
            <a:avLst/>
          </a:prstGeom>
        </p:spPr>
        <p:txBody>
          <a:bodyPr wrap="square">
            <a:spAutoFit/>
          </a:bodyPr>
          <a:lstStyle/>
          <a:p>
            <a:r>
              <a:rPr lang="en-IN" sz="2400" b="1" dirty="0">
                <a:solidFill>
                  <a:srgbClr val="0070C0"/>
                </a:solidFill>
                <a:latin typeface="Times New Roman" panose="02020603050405020304" pitchFamily="18" charset="0"/>
                <a:ea typeface="+mj-ea"/>
                <a:cs typeface="Times New Roman" panose="02020603050405020304" pitchFamily="18" charset="0"/>
              </a:rPr>
              <a:t>Non Linear Pipeline </a:t>
            </a:r>
            <a:r>
              <a:rPr lang="en-IN" sz="2400" b="1" dirty="0" smtClean="0">
                <a:solidFill>
                  <a:srgbClr val="0070C0"/>
                </a:solidFill>
                <a:latin typeface="Times New Roman" panose="02020603050405020304" pitchFamily="18" charset="0"/>
                <a:ea typeface="+mj-ea"/>
                <a:cs typeface="Times New Roman" panose="02020603050405020304" pitchFamily="18" charset="0"/>
              </a:rPr>
              <a:t>Processors </a:t>
            </a:r>
            <a:r>
              <a:rPr lang="en-IN" sz="2400" b="1" dirty="0" err="1" smtClean="0">
                <a:solidFill>
                  <a:srgbClr val="0070C0"/>
                </a:solidFill>
                <a:latin typeface="Times New Roman" panose="02020603050405020304" pitchFamily="18" charset="0"/>
                <a:ea typeface="+mj-ea"/>
                <a:cs typeface="Times New Roman" panose="02020603050405020304" pitchFamily="18" charset="0"/>
              </a:rPr>
              <a:t>cond</a:t>
            </a:r>
            <a:r>
              <a:rPr lang="en-IN" sz="2400" b="1" dirty="0" smtClean="0">
                <a:solidFill>
                  <a:srgbClr val="0070C0"/>
                </a:solidFill>
                <a:latin typeface="Times New Roman" panose="02020603050405020304" pitchFamily="18" charset="0"/>
                <a:ea typeface="+mj-ea"/>
                <a:cs typeface="Times New Roman" panose="02020603050405020304" pitchFamily="18" charset="0"/>
              </a:rPr>
              <a:t>… </a:t>
            </a:r>
            <a:endParaRPr lang="en-IN" sz="2400" b="1" dirty="0">
              <a:solidFill>
                <a:srgbClr val="0070C0"/>
              </a:solidFill>
              <a:latin typeface="Times New Roman" panose="02020603050405020304" pitchFamily="18" charset="0"/>
              <a:ea typeface="+mj-ea"/>
              <a:cs typeface="Times New Roman" panose="02020603050405020304" pitchFamily="18" charset="0"/>
            </a:endParaRPr>
          </a:p>
        </p:txBody>
      </p:sp>
      <p:sp>
        <p:nvSpPr>
          <p:cNvPr id="10" name="Rectangle 9"/>
          <p:cNvSpPr/>
          <p:nvPr/>
        </p:nvSpPr>
        <p:spPr>
          <a:xfrm>
            <a:off x="0" y="1070629"/>
            <a:ext cx="12071380" cy="4401205"/>
          </a:xfrm>
          <a:prstGeom prst="rect">
            <a:avLst/>
          </a:prstGeom>
        </p:spPr>
        <p:txBody>
          <a:bodyPr wrap="square">
            <a:spAutoFit/>
          </a:bodyPr>
          <a:lstStyle/>
          <a:p>
            <a:r>
              <a:rPr lang="en-IN" sz="2000" b="1" u="sng" dirty="0" smtClean="0">
                <a:solidFill>
                  <a:srgbClr val="0070C0"/>
                </a:solidFill>
                <a:latin typeface="Times New Roman" panose="02020603050405020304" pitchFamily="18" charset="0"/>
                <a:cs typeface="Times New Roman" panose="02020603050405020304" pitchFamily="18" charset="0"/>
              </a:rPr>
              <a:t>Reservation </a:t>
            </a:r>
            <a:r>
              <a:rPr lang="en-IN" sz="2000" b="1" u="sng" dirty="0">
                <a:solidFill>
                  <a:srgbClr val="0070C0"/>
                </a:solidFill>
                <a:latin typeface="Times New Roman" panose="02020603050405020304" pitchFamily="18" charset="0"/>
                <a:cs typeface="Times New Roman" panose="02020603050405020304" pitchFamily="18" charset="0"/>
              </a:rPr>
              <a:t>and Latency analysis</a:t>
            </a:r>
            <a:r>
              <a:rPr lang="en-IN" sz="2000" u="sng" dirty="0">
                <a:solidFill>
                  <a:srgbClr val="0070C0"/>
                </a:solidFill>
                <a:latin typeface="Times New Roman" panose="02020603050405020304" pitchFamily="18" charset="0"/>
                <a:cs typeface="Times New Roman" panose="02020603050405020304" pitchFamily="18" charset="0"/>
              </a:rPr>
              <a:t>: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a:t>
            </a:r>
            <a:r>
              <a:rPr lang="en-IN" sz="2000" b="1" u="sng" dirty="0">
                <a:solidFill>
                  <a:srgbClr val="00B050"/>
                </a:solidFill>
                <a:latin typeface="Times New Roman" panose="02020603050405020304" pitchFamily="18" charset="0"/>
                <a:cs typeface="Times New Roman" panose="02020603050405020304" pitchFamily="18" charset="0"/>
              </a:rPr>
              <a:t>Latency Analysis </a:t>
            </a:r>
            <a:endParaRPr lang="en-IN" sz="2000" b="1" u="sng" dirty="0" smtClean="0">
              <a:solidFill>
                <a:srgbClr val="00B050"/>
              </a:solidFill>
              <a:latin typeface="Times New Roman" panose="02020603050405020304" pitchFamily="18" charset="0"/>
              <a:cs typeface="Times New Roman" panose="02020603050405020304" pitchFamily="18" charset="0"/>
            </a:endParaRPr>
          </a:p>
          <a:p>
            <a:endParaRPr lang="en-IN" sz="2000" b="1" u="sng" dirty="0">
              <a:solidFill>
                <a:srgbClr val="FF0000"/>
              </a:solidFill>
              <a:latin typeface="Times New Roman" panose="02020603050405020304" pitchFamily="18" charset="0"/>
              <a:cs typeface="Times New Roman" panose="02020603050405020304" pitchFamily="18" charset="0"/>
            </a:endParaRPr>
          </a:p>
          <a:p>
            <a:r>
              <a:rPr lang="en-US" sz="2000" dirty="0" smtClean="0"/>
              <a:t> </a:t>
            </a:r>
            <a:r>
              <a:rPr lang="en-IN" sz="2000" b="1" u="sng" dirty="0">
                <a:solidFill>
                  <a:srgbClr val="00B050"/>
                </a:solidFill>
                <a:latin typeface="Times New Roman" panose="02020603050405020304" pitchFamily="18" charset="0"/>
                <a:cs typeface="Times New Roman" panose="02020603050405020304" pitchFamily="18" charset="0"/>
              </a:rPr>
              <a:t>Collision Free Scheduling </a:t>
            </a:r>
          </a:p>
          <a:p>
            <a:r>
              <a:rPr lang="en-US" sz="2000" b="1" dirty="0">
                <a:solidFill>
                  <a:srgbClr val="002060"/>
                </a:solidFill>
                <a:latin typeface="Times New Roman" panose="02020603050405020304" pitchFamily="18" charset="0"/>
                <a:ea typeface="+mj-ea"/>
                <a:cs typeface="Times New Roman" panose="02020603050405020304" pitchFamily="18" charset="0"/>
              </a:rPr>
              <a:t>• When scheduling events in a nonlinear pipeline, the main objective is to obtain the shortest average latency between initiations without causing collisions. </a:t>
            </a:r>
          </a:p>
          <a:p>
            <a:pPr marL="342900" indent="-342900">
              <a:buFont typeface="Wingdings" panose="05000000000000000000" pitchFamily="2" charset="2"/>
              <a:buChar char="Ø"/>
            </a:pPr>
            <a:r>
              <a:rPr lang="en-US" sz="2000" b="1" u="sng" dirty="0" smtClean="0">
                <a:solidFill>
                  <a:srgbClr val="FF0000"/>
                </a:solidFill>
                <a:latin typeface="Times New Roman" panose="02020603050405020304" pitchFamily="18" charset="0"/>
                <a:cs typeface="Times New Roman" panose="02020603050405020304" pitchFamily="18" charset="0"/>
              </a:rPr>
              <a:t>Collision </a:t>
            </a:r>
            <a:r>
              <a:rPr lang="en-US" sz="2000" b="1" u="sng" dirty="0">
                <a:solidFill>
                  <a:srgbClr val="FF0000"/>
                </a:solidFill>
                <a:latin typeface="Times New Roman" panose="02020603050405020304" pitchFamily="18" charset="0"/>
                <a:cs typeface="Times New Roman" panose="02020603050405020304" pitchFamily="18" charset="0"/>
              </a:rPr>
              <a:t>Vector</a:t>
            </a:r>
            <a:r>
              <a:rPr lang="en-US" sz="2000" dirty="0">
                <a:solidFill>
                  <a:srgbClr val="FF0000"/>
                </a:solidFill>
              </a:rPr>
              <a:t>: </a:t>
            </a:r>
            <a:r>
              <a:rPr lang="en-US" sz="2000" b="1" dirty="0">
                <a:solidFill>
                  <a:srgbClr val="002060"/>
                </a:solidFill>
                <a:latin typeface="Times New Roman" panose="02020603050405020304" pitchFamily="18" charset="0"/>
                <a:ea typeface="+mj-ea"/>
                <a:cs typeface="Times New Roman" panose="02020603050405020304" pitchFamily="18" charset="0"/>
              </a:rPr>
              <a:t>By examining the reservation table, one can distinguish the set of permissible latencies from the set of forbidden latencies. </a:t>
            </a:r>
          </a:p>
          <a:p>
            <a:r>
              <a:rPr lang="en-US" sz="2000" dirty="0"/>
              <a:t>• </a:t>
            </a:r>
            <a:r>
              <a:rPr lang="en-US" sz="2000" b="1" dirty="0">
                <a:solidFill>
                  <a:srgbClr val="002060"/>
                </a:solidFill>
                <a:latin typeface="Times New Roman" panose="02020603050405020304" pitchFamily="18" charset="0"/>
                <a:ea typeface="+mj-ea"/>
                <a:cs typeface="Times New Roman" panose="02020603050405020304" pitchFamily="18" charset="0"/>
              </a:rPr>
              <a:t>For a reservation table with </a:t>
            </a:r>
            <a:r>
              <a:rPr lang="en-US" sz="2000" b="1" dirty="0">
                <a:solidFill>
                  <a:srgbClr val="FF0000"/>
                </a:solidFill>
                <a:latin typeface="Times New Roman" panose="02020603050405020304" pitchFamily="18" charset="0"/>
                <a:ea typeface="+mj-ea"/>
                <a:cs typeface="Times New Roman" panose="02020603050405020304" pitchFamily="18" charset="0"/>
              </a:rPr>
              <a:t>n</a:t>
            </a:r>
            <a:r>
              <a:rPr lang="en-US" sz="2000" b="1" dirty="0">
                <a:solidFill>
                  <a:srgbClr val="002060"/>
                </a:solidFill>
                <a:latin typeface="Times New Roman" panose="02020603050405020304" pitchFamily="18" charset="0"/>
                <a:ea typeface="+mj-ea"/>
                <a:cs typeface="Times New Roman" panose="02020603050405020304" pitchFamily="18" charset="0"/>
              </a:rPr>
              <a:t> columns, the maximum forbidden latency in </a:t>
            </a:r>
            <a:r>
              <a:rPr lang="en-US" sz="2000" b="1" dirty="0">
                <a:solidFill>
                  <a:srgbClr val="FF0000"/>
                </a:solidFill>
                <a:latin typeface="Times New Roman" panose="02020603050405020304" pitchFamily="18" charset="0"/>
                <a:ea typeface="+mj-ea"/>
                <a:cs typeface="Times New Roman" panose="02020603050405020304" pitchFamily="18" charset="0"/>
              </a:rPr>
              <a:t>m&lt;=n-1</a:t>
            </a:r>
            <a:r>
              <a:rPr lang="en-US" sz="2000" b="1" dirty="0">
                <a:solidFill>
                  <a:srgbClr val="002060"/>
                </a:solidFill>
                <a:latin typeface="Times New Roman" panose="02020603050405020304" pitchFamily="18" charset="0"/>
                <a:ea typeface="+mj-ea"/>
                <a:cs typeface="Times New Roman" panose="02020603050405020304" pitchFamily="18" charset="0"/>
              </a:rPr>
              <a:t>. </a:t>
            </a:r>
            <a:r>
              <a:rPr lang="en-US" sz="2000" b="1" dirty="0">
                <a:solidFill>
                  <a:srgbClr val="00B0F0"/>
                </a:solidFill>
                <a:latin typeface="Times New Roman" panose="02020603050405020304" pitchFamily="18" charset="0"/>
                <a:ea typeface="+mj-ea"/>
                <a:cs typeface="Times New Roman" panose="02020603050405020304" pitchFamily="18" charset="0"/>
              </a:rPr>
              <a:t>The permissible latency </a:t>
            </a:r>
            <a:r>
              <a:rPr lang="en-US" sz="2000" b="1" dirty="0">
                <a:solidFill>
                  <a:srgbClr val="FF0000"/>
                </a:solidFill>
                <a:latin typeface="Times New Roman" panose="02020603050405020304" pitchFamily="18" charset="0"/>
                <a:ea typeface="+mj-ea"/>
                <a:cs typeface="Times New Roman" panose="02020603050405020304" pitchFamily="18" charset="0"/>
              </a:rPr>
              <a:t>p </a:t>
            </a:r>
            <a:r>
              <a:rPr lang="en-US" sz="2000" b="1" dirty="0">
                <a:solidFill>
                  <a:srgbClr val="00B0F0"/>
                </a:solidFill>
                <a:latin typeface="Times New Roman" panose="02020603050405020304" pitchFamily="18" charset="0"/>
                <a:ea typeface="+mj-ea"/>
                <a:cs typeface="Times New Roman" panose="02020603050405020304" pitchFamily="18" charset="0"/>
              </a:rPr>
              <a:t>should be as small as possible. </a:t>
            </a:r>
          </a:p>
          <a:p>
            <a:r>
              <a:rPr lang="en-US" sz="2000" b="1" dirty="0">
                <a:solidFill>
                  <a:srgbClr val="002060"/>
                </a:solidFill>
                <a:latin typeface="Times New Roman" panose="02020603050405020304" pitchFamily="18" charset="0"/>
                <a:ea typeface="+mj-ea"/>
                <a:cs typeface="Times New Roman" panose="02020603050405020304" pitchFamily="18" charset="0"/>
              </a:rPr>
              <a:t>• The choice is made in the range 1 &lt;= p &lt;= m-1. </a:t>
            </a:r>
          </a:p>
          <a:p>
            <a:r>
              <a:rPr lang="en-US" sz="2000" b="1" dirty="0">
                <a:solidFill>
                  <a:srgbClr val="002060"/>
                </a:solidFill>
                <a:latin typeface="Times New Roman" panose="02020603050405020304" pitchFamily="18" charset="0"/>
                <a:ea typeface="+mj-ea"/>
                <a:cs typeface="Times New Roman" panose="02020603050405020304" pitchFamily="18" charset="0"/>
              </a:rPr>
              <a:t>• A permissible latency of p = 1 corresponds to the ideal case. In theory, a latency of 1 can always be achieved in a static pipeline which follows a linear (diagonal or streamlined) reservation table. </a:t>
            </a:r>
          </a:p>
          <a:p>
            <a:pPr marL="342900" indent="-342900">
              <a:buFont typeface="Wingdings" panose="05000000000000000000" pitchFamily="2" charset="2"/>
              <a:buChar char="Ø"/>
            </a:pPr>
            <a:endParaRPr lang="en-US"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63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a:t>
            </a:fld>
            <a:endParaRPr lang="en-IN"/>
          </a:p>
        </p:txBody>
      </p:sp>
      <p:sp>
        <p:nvSpPr>
          <p:cNvPr id="3" name="Content Placeholder 2"/>
          <p:cNvSpPr>
            <a:spLocks noGrp="1"/>
          </p:cNvSpPr>
          <p:nvPr>
            <p:ph idx="1"/>
          </p:nvPr>
        </p:nvSpPr>
        <p:spPr>
          <a:xfrm>
            <a:off x="838200" y="1402930"/>
            <a:ext cx="10515600" cy="4351338"/>
          </a:xfrm>
        </p:spPr>
        <p:txBody>
          <a:bodyPr>
            <a:normAutofit fontScale="85000" lnSpcReduction="20000"/>
          </a:bodyPr>
          <a:lstStyle/>
          <a:p>
            <a:pPr>
              <a:buFont typeface="Wingdings" panose="05000000000000000000" pitchFamily="2" charset="2"/>
              <a:buChar char="Ø"/>
            </a:pPr>
            <a:r>
              <a:rPr lang="en-IN" sz="2400" b="1" dirty="0">
                <a:solidFill>
                  <a:srgbClr val="002060"/>
                </a:solidFill>
                <a:latin typeface="Times New Roman" panose="02020603050405020304" pitchFamily="18" charset="0"/>
                <a:ea typeface="+mj-ea"/>
                <a:cs typeface="Times New Roman" panose="02020603050405020304" pitchFamily="18" charset="0"/>
              </a:rPr>
              <a:t>Physical Limitations </a:t>
            </a:r>
          </a:p>
          <a:p>
            <a:r>
              <a:rPr lang="en-US" sz="2300" b="1" dirty="0">
                <a:solidFill>
                  <a:srgbClr val="C00000"/>
                </a:solidFill>
                <a:latin typeface="Times New Roman" panose="02020603050405020304" pitchFamily="18" charset="0"/>
                <a:ea typeface="+mj-ea"/>
                <a:cs typeface="Times New Roman" panose="02020603050405020304" pitchFamily="18" charset="0"/>
              </a:rPr>
              <a:t>Due to electrical, mechanical, and packaging limitations, only a limited number of boards can be plugged into a single backplane. </a:t>
            </a:r>
          </a:p>
          <a:p>
            <a:r>
              <a:rPr lang="en-US" sz="2300" b="1" dirty="0">
                <a:solidFill>
                  <a:srgbClr val="0070C0"/>
                </a:solidFill>
                <a:latin typeface="Times New Roman" panose="02020603050405020304" pitchFamily="18" charset="0"/>
                <a:ea typeface="+mj-ea"/>
                <a:cs typeface="Times New Roman" panose="02020603050405020304" pitchFamily="18" charset="0"/>
              </a:rPr>
              <a:t>Multiple backplane buses can be mounted on the same backplane chassis</a:t>
            </a:r>
            <a:r>
              <a:rPr lang="en-US" sz="2300" b="1" dirty="0">
                <a:solidFill>
                  <a:srgbClr val="C00000"/>
                </a:solidFill>
                <a:latin typeface="Times New Roman" panose="02020603050405020304" pitchFamily="18" charset="0"/>
                <a:ea typeface="+mj-ea"/>
                <a:cs typeface="Times New Roman" panose="02020603050405020304" pitchFamily="18" charset="0"/>
              </a:rPr>
              <a:t>. </a:t>
            </a:r>
          </a:p>
          <a:p>
            <a:r>
              <a:rPr lang="en-US" sz="2300" b="1" dirty="0">
                <a:solidFill>
                  <a:srgbClr val="C00000"/>
                </a:solidFill>
                <a:latin typeface="Times New Roman" panose="02020603050405020304" pitchFamily="18" charset="0"/>
                <a:ea typeface="+mj-ea"/>
                <a:cs typeface="Times New Roman" panose="02020603050405020304" pitchFamily="18" charset="0"/>
              </a:rPr>
              <a:t>The bus system is difficult to scale, mainly limited by packaging constraints. </a:t>
            </a:r>
          </a:p>
          <a:p>
            <a:pPr>
              <a:buFont typeface="Wingdings" panose="05000000000000000000" pitchFamily="2" charset="2"/>
              <a:buChar char="Ø"/>
            </a:pPr>
            <a:r>
              <a:rPr lang="en-IN" sz="2400" b="1" dirty="0">
                <a:solidFill>
                  <a:srgbClr val="002060"/>
                </a:solidFill>
                <a:latin typeface="Times New Roman" panose="02020603050405020304" pitchFamily="18" charset="0"/>
                <a:ea typeface="+mj-ea"/>
                <a:cs typeface="Times New Roman" panose="02020603050405020304" pitchFamily="18" charset="0"/>
              </a:rPr>
              <a:t>Addressing and Timing Protocols </a:t>
            </a:r>
          </a:p>
          <a:p>
            <a:r>
              <a:rPr lang="en-US" sz="2500" b="1" dirty="0">
                <a:solidFill>
                  <a:srgbClr val="C00000"/>
                </a:solidFill>
                <a:latin typeface="Times New Roman" panose="02020603050405020304" pitchFamily="18" charset="0"/>
                <a:ea typeface="+mj-ea"/>
                <a:cs typeface="Times New Roman" panose="02020603050405020304" pitchFamily="18" charset="0"/>
              </a:rPr>
              <a:t>Two types of printed circuit boards connected to a bus: active and passive </a:t>
            </a:r>
          </a:p>
          <a:p>
            <a:r>
              <a:rPr lang="en-US" sz="2500" b="1" dirty="0">
                <a:solidFill>
                  <a:srgbClr val="002060"/>
                </a:solidFill>
                <a:latin typeface="Times New Roman" panose="02020603050405020304" pitchFamily="18" charset="0"/>
                <a:ea typeface="+mj-ea"/>
                <a:cs typeface="Times New Roman" panose="02020603050405020304" pitchFamily="18" charset="0"/>
              </a:rPr>
              <a:t>Active devices like processors can act as bus masters or as slaves at different times. </a:t>
            </a:r>
          </a:p>
          <a:p>
            <a:r>
              <a:rPr lang="en-US" sz="2500" b="1" dirty="0">
                <a:solidFill>
                  <a:srgbClr val="C00000"/>
                </a:solidFill>
                <a:latin typeface="Times New Roman" panose="02020603050405020304" pitchFamily="18" charset="0"/>
                <a:ea typeface="+mj-ea"/>
                <a:cs typeface="Times New Roman" panose="02020603050405020304" pitchFamily="18" charset="0"/>
              </a:rPr>
              <a:t>Passive devices like memories can act only as slaves. </a:t>
            </a:r>
          </a:p>
          <a:p>
            <a:r>
              <a:rPr lang="en-US" sz="2500" b="1" dirty="0">
                <a:solidFill>
                  <a:srgbClr val="002060"/>
                </a:solidFill>
                <a:latin typeface="Times New Roman" panose="02020603050405020304" pitchFamily="18" charset="0"/>
                <a:ea typeface="+mj-ea"/>
                <a:cs typeface="Times New Roman" panose="02020603050405020304" pitchFamily="18" charset="0"/>
              </a:rPr>
              <a:t>The master can initiate a bus cycle </a:t>
            </a:r>
            <a:endParaRPr lang="en-US" sz="2500" b="1" dirty="0" smtClean="0">
              <a:solidFill>
                <a:srgbClr val="002060"/>
              </a:solidFill>
              <a:latin typeface="Times New Roman" panose="02020603050405020304" pitchFamily="18" charset="0"/>
              <a:ea typeface="+mj-ea"/>
              <a:cs typeface="Times New Roman" panose="02020603050405020304" pitchFamily="18" charset="0"/>
            </a:endParaRPr>
          </a:p>
          <a:p>
            <a:pPr lvl="1"/>
            <a:r>
              <a:rPr lang="en-US" sz="2100" b="1" dirty="0" smtClean="0">
                <a:solidFill>
                  <a:srgbClr val="002060"/>
                </a:solidFill>
                <a:latin typeface="Times New Roman" panose="02020603050405020304" pitchFamily="18" charset="0"/>
                <a:ea typeface="+mj-ea"/>
                <a:cs typeface="Times New Roman" panose="02020603050405020304" pitchFamily="18" charset="0"/>
              </a:rPr>
              <a:t>Only </a:t>
            </a:r>
            <a:r>
              <a:rPr lang="en-US" sz="2100" b="1" dirty="0">
                <a:solidFill>
                  <a:srgbClr val="002060"/>
                </a:solidFill>
                <a:latin typeface="Times New Roman" panose="02020603050405020304" pitchFamily="18" charset="0"/>
                <a:ea typeface="+mj-ea"/>
                <a:cs typeface="Times New Roman" panose="02020603050405020304" pitchFamily="18" charset="0"/>
              </a:rPr>
              <a:t>one can be in control at a time </a:t>
            </a:r>
          </a:p>
          <a:p>
            <a:r>
              <a:rPr lang="en-US" sz="2600" b="1" dirty="0" smtClean="0">
                <a:solidFill>
                  <a:srgbClr val="C00000"/>
                </a:solidFill>
                <a:latin typeface="Times New Roman" panose="02020603050405020304" pitchFamily="18" charset="0"/>
                <a:ea typeface="+mj-ea"/>
                <a:cs typeface="Times New Roman" panose="02020603050405020304" pitchFamily="18" charset="0"/>
              </a:rPr>
              <a:t>The slaves respond to requests by a master </a:t>
            </a:r>
          </a:p>
          <a:p>
            <a:pPr lvl="1"/>
            <a:r>
              <a:rPr lang="en-US" sz="1600" dirty="0" smtClean="0"/>
              <a:t> </a:t>
            </a:r>
            <a:r>
              <a:rPr lang="en-US" sz="2100" b="1" dirty="0">
                <a:solidFill>
                  <a:srgbClr val="002060"/>
                </a:solidFill>
                <a:latin typeface="Times New Roman" panose="02020603050405020304" pitchFamily="18" charset="0"/>
                <a:ea typeface="+mj-ea"/>
                <a:cs typeface="Times New Roman" panose="02020603050405020304" pitchFamily="18" charset="0"/>
              </a:rPr>
              <a:t>Multiple slaves can respond </a:t>
            </a:r>
          </a:p>
          <a:p>
            <a:endParaRPr lang="en-IN" sz="2000" dirty="0"/>
          </a:p>
          <a:p>
            <a:endParaRPr lang="en-IN" sz="2000" dirty="0"/>
          </a:p>
        </p:txBody>
      </p:sp>
    </p:spTree>
    <p:extLst>
      <p:ext uri="{BB962C8B-B14F-4D97-AF65-F5344CB8AC3E}">
        <p14:creationId xmlns:p14="http://schemas.microsoft.com/office/powerpoint/2010/main" val="636691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80</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58573354"/>
              </p:ext>
            </p:extLst>
          </p:nvPr>
        </p:nvGraphicFramePr>
        <p:xfrm>
          <a:off x="726057" y="1592893"/>
          <a:ext cx="9380538" cy="3832225"/>
        </p:xfrm>
        <a:graphic>
          <a:graphicData uri="http://schemas.openxmlformats.org/presentationml/2006/ole">
            <mc:AlternateContent xmlns:mc="http://schemas.openxmlformats.org/markup-compatibility/2006">
              <mc:Choice xmlns:v="urn:schemas-microsoft-com:vml" Requires="v">
                <p:oleObj spid="_x0000_s19483" name="Bitmap Image" r:id="rId6" imgW="9380160" imgH="3832920" progId="Paint.Picture">
                  <p:embed/>
                </p:oleObj>
              </mc:Choice>
              <mc:Fallback>
                <p:oleObj name="Bitmap Image" r:id="rId6" imgW="9380160" imgH="3832920" progId="Paint.Picture">
                  <p:embed/>
                  <p:pic>
                    <p:nvPicPr>
                      <p:cNvPr id="0" name=""/>
                      <p:cNvPicPr/>
                      <p:nvPr/>
                    </p:nvPicPr>
                    <p:blipFill>
                      <a:blip r:embed="rId7"/>
                      <a:stretch>
                        <a:fillRect/>
                      </a:stretch>
                    </p:blipFill>
                    <p:spPr>
                      <a:xfrm>
                        <a:off x="726057" y="1592893"/>
                        <a:ext cx="9380538" cy="3832225"/>
                      </a:xfrm>
                      <a:prstGeom prst="rect">
                        <a:avLst/>
                      </a:prstGeom>
                    </p:spPr>
                  </p:pic>
                </p:oleObj>
              </mc:Fallback>
            </mc:AlternateContent>
          </a:graphicData>
        </a:graphic>
      </p:graphicFrame>
      <p:sp>
        <p:nvSpPr>
          <p:cNvPr id="15" name="TextBox 14"/>
          <p:cNvSpPr txBox="1"/>
          <p:nvPr/>
        </p:nvSpPr>
        <p:spPr>
          <a:xfrm>
            <a:off x="452673" y="1112948"/>
            <a:ext cx="2145672" cy="369332"/>
          </a:xfrm>
          <a:prstGeom prst="rect">
            <a:avLst/>
          </a:prstGeom>
          <a:noFill/>
        </p:spPr>
        <p:txBody>
          <a:bodyPr wrap="square" rtlCol="0">
            <a:spAutoFit/>
          </a:bodyPr>
          <a:lstStyle/>
          <a:p>
            <a:r>
              <a:rPr lang="en-IN" dirty="0" smtClean="0"/>
              <a:t>SEPT/AUG 2020</a:t>
            </a:r>
            <a:endParaRPr lang="en-IN" dirty="0"/>
          </a:p>
        </p:txBody>
      </p:sp>
    </p:spTree>
    <p:extLst>
      <p:ext uri="{BB962C8B-B14F-4D97-AF65-F5344CB8AC3E}">
        <p14:creationId xmlns:p14="http://schemas.microsoft.com/office/powerpoint/2010/main" val="24604216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81</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58573354"/>
              </p:ext>
            </p:extLst>
          </p:nvPr>
        </p:nvGraphicFramePr>
        <p:xfrm>
          <a:off x="726057" y="1592893"/>
          <a:ext cx="9380538" cy="3832225"/>
        </p:xfrm>
        <a:graphic>
          <a:graphicData uri="http://schemas.openxmlformats.org/presentationml/2006/ole">
            <mc:AlternateContent xmlns:mc="http://schemas.openxmlformats.org/markup-compatibility/2006">
              <mc:Choice xmlns:v="urn:schemas-microsoft-com:vml" Requires="v">
                <p:oleObj spid="_x0000_s20505" name="Bitmap Image" r:id="rId6" imgW="9380160" imgH="3832920" progId="Paint.Picture">
                  <p:embed/>
                </p:oleObj>
              </mc:Choice>
              <mc:Fallback>
                <p:oleObj name="Bitmap Image" r:id="rId6" imgW="9380160" imgH="3832920" progId="Paint.Picture">
                  <p:embed/>
                  <p:pic>
                    <p:nvPicPr>
                      <p:cNvPr id="0" name=""/>
                      <p:cNvPicPr/>
                      <p:nvPr/>
                    </p:nvPicPr>
                    <p:blipFill>
                      <a:blip r:embed="rId7"/>
                      <a:stretch>
                        <a:fillRect/>
                      </a:stretch>
                    </p:blipFill>
                    <p:spPr>
                      <a:xfrm>
                        <a:off x="726057" y="1592893"/>
                        <a:ext cx="9380538" cy="3832225"/>
                      </a:xfrm>
                      <a:prstGeom prst="rect">
                        <a:avLst/>
                      </a:prstGeom>
                    </p:spPr>
                  </p:pic>
                </p:oleObj>
              </mc:Fallback>
            </mc:AlternateContent>
          </a:graphicData>
        </a:graphic>
      </p:graphicFrame>
      <p:sp>
        <p:nvSpPr>
          <p:cNvPr id="15" name="TextBox 14"/>
          <p:cNvSpPr txBox="1"/>
          <p:nvPr/>
        </p:nvSpPr>
        <p:spPr>
          <a:xfrm>
            <a:off x="452673" y="1112948"/>
            <a:ext cx="2145672" cy="369332"/>
          </a:xfrm>
          <a:prstGeom prst="rect">
            <a:avLst/>
          </a:prstGeom>
          <a:noFill/>
        </p:spPr>
        <p:txBody>
          <a:bodyPr wrap="square" rtlCol="0">
            <a:spAutoFit/>
          </a:bodyPr>
          <a:lstStyle/>
          <a:p>
            <a:r>
              <a:rPr lang="en-IN" dirty="0" smtClean="0"/>
              <a:t>SEPT/AUG 2020</a:t>
            </a:r>
            <a:endParaRPr lang="en-IN" dirty="0"/>
          </a:p>
        </p:txBody>
      </p:sp>
    </p:spTree>
    <p:extLst>
      <p:ext uri="{BB962C8B-B14F-4D97-AF65-F5344CB8AC3E}">
        <p14:creationId xmlns:p14="http://schemas.microsoft.com/office/powerpoint/2010/main" val="26289289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82</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15" name="TextBox 14"/>
          <p:cNvSpPr txBox="1"/>
          <p:nvPr/>
        </p:nvSpPr>
        <p:spPr>
          <a:xfrm>
            <a:off x="98801" y="780260"/>
            <a:ext cx="2145672" cy="369332"/>
          </a:xfrm>
          <a:prstGeom prst="rect">
            <a:avLst/>
          </a:prstGeom>
          <a:noFill/>
        </p:spPr>
        <p:txBody>
          <a:bodyPr wrap="square" rtlCol="0">
            <a:spAutoFit/>
          </a:bodyPr>
          <a:lstStyle/>
          <a:p>
            <a:r>
              <a:rPr lang="en-IN" b="1" dirty="0" smtClean="0">
                <a:solidFill>
                  <a:srgbClr val="00B0F0"/>
                </a:solidFill>
              </a:rPr>
              <a:t>Solution</a:t>
            </a:r>
            <a:endParaRPr lang="en-IN" b="1" dirty="0">
              <a:solidFill>
                <a:srgbClr val="00B0F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1195224"/>
              </p:ext>
            </p:extLst>
          </p:nvPr>
        </p:nvGraphicFramePr>
        <p:xfrm>
          <a:off x="1468442" y="919417"/>
          <a:ext cx="2811463" cy="1485900"/>
        </p:xfrm>
        <a:graphic>
          <a:graphicData uri="http://schemas.openxmlformats.org/presentationml/2006/ole">
            <mc:AlternateContent xmlns:mc="http://schemas.openxmlformats.org/markup-compatibility/2006">
              <mc:Choice xmlns:v="urn:schemas-microsoft-com:vml" Requires="v">
                <p:oleObj spid="_x0000_s21530" name="Bitmap Image" r:id="rId6" imgW="2811960" imgH="1486080" progId="Paint.Picture">
                  <p:embed/>
                </p:oleObj>
              </mc:Choice>
              <mc:Fallback>
                <p:oleObj name="Bitmap Image" r:id="rId6" imgW="2811960" imgH="1486080" progId="Paint.Picture">
                  <p:embed/>
                  <p:pic>
                    <p:nvPicPr>
                      <p:cNvPr id="0" name=""/>
                      <p:cNvPicPr/>
                      <p:nvPr/>
                    </p:nvPicPr>
                    <p:blipFill>
                      <a:blip r:embed="rId7"/>
                      <a:stretch>
                        <a:fillRect/>
                      </a:stretch>
                    </p:blipFill>
                    <p:spPr>
                      <a:xfrm>
                        <a:off x="1468442" y="919417"/>
                        <a:ext cx="2811463" cy="1485900"/>
                      </a:xfrm>
                      <a:prstGeom prst="rect">
                        <a:avLst/>
                      </a:prstGeom>
                    </p:spPr>
                  </p:pic>
                </p:oleObj>
              </mc:Fallback>
            </mc:AlternateContent>
          </a:graphicData>
        </a:graphic>
      </p:graphicFrame>
      <p:sp>
        <p:nvSpPr>
          <p:cNvPr id="13" name="TextBox 12"/>
          <p:cNvSpPr txBox="1"/>
          <p:nvPr/>
        </p:nvSpPr>
        <p:spPr>
          <a:xfrm>
            <a:off x="141339" y="2405317"/>
            <a:ext cx="9617047" cy="5078313"/>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1. Forbidden latencies</a:t>
            </a:r>
          </a:p>
          <a:p>
            <a:r>
              <a:rPr lang="en-IN" b="1" dirty="0" smtClean="0">
                <a:solidFill>
                  <a:srgbClr val="002060"/>
                </a:solidFill>
              </a:rPr>
              <a:t>S1:{(4-1)} = {3}</a:t>
            </a:r>
          </a:p>
          <a:p>
            <a:r>
              <a:rPr lang="en-IN" b="1" dirty="0" smtClean="0">
                <a:solidFill>
                  <a:srgbClr val="002060"/>
                </a:solidFill>
              </a:rPr>
              <a:t>S2:{0}</a:t>
            </a:r>
          </a:p>
          <a:p>
            <a:r>
              <a:rPr lang="en-IN" b="1" dirty="0" smtClean="0">
                <a:solidFill>
                  <a:srgbClr val="002060"/>
                </a:solidFill>
              </a:rPr>
              <a:t>S3:{</a:t>
            </a:r>
            <a:r>
              <a:rPr lang="en-IN" b="1" dirty="0">
                <a:solidFill>
                  <a:srgbClr val="002060"/>
                </a:solidFill>
              </a:rPr>
              <a:t>0</a:t>
            </a:r>
            <a:r>
              <a:rPr lang="en-IN" b="1" dirty="0" smtClean="0">
                <a:solidFill>
                  <a:srgbClr val="002060"/>
                </a:solidFill>
              </a:rPr>
              <a:t>}</a:t>
            </a:r>
          </a:p>
          <a:p>
            <a:r>
              <a:rPr lang="en-IN" b="1" dirty="0">
                <a:solidFill>
                  <a:srgbClr val="FF0000"/>
                </a:solidFill>
                <a:latin typeface="Times New Roman" panose="02020603050405020304" pitchFamily="18" charset="0"/>
                <a:cs typeface="Times New Roman" panose="02020603050405020304" pitchFamily="18" charset="0"/>
              </a:rPr>
              <a:t>Forbidden </a:t>
            </a:r>
            <a:r>
              <a:rPr lang="en-IN" b="1" dirty="0" smtClean="0">
                <a:solidFill>
                  <a:srgbClr val="FF0000"/>
                </a:solidFill>
                <a:latin typeface="Times New Roman" panose="02020603050405020304" pitchFamily="18" charset="0"/>
                <a:cs typeface="Times New Roman" panose="02020603050405020304" pitchFamily="18" charset="0"/>
              </a:rPr>
              <a:t>latencies {3}   </a:t>
            </a:r>
            <a:r>
              <a:rPr lang="en-IN" b="1" dirty="0" smtClean="0">
                <a:solidFill>
                  <a:srgbClr val="00B050"/>
                </a:solidFill>
                <a:latin typeface="Times New Roman" panose="02020603050405020304" pitchFamily="18" charset="0"/>
                <a:cs typeface="Times New Roman" panose="02020603050405020304" pitchFamily="18" charset="0"/>
              </a:rPr>
              <a:t>It causes collision</a:t>
            </a:r>
          </a:p>
          <a:p>
            <a:r>
              <a:rPr lang="en-IN" b="1" dirty="0" smtClean="0">
                <a:solidFill>
                  <a:srgbClr val="00B050"/>
                </a:solidFill>
                <a:latin typeface="Times New Roman" panose="02020603050405020304" pitchFamily="18" charset="0"/>
                <a:cs typeface="Times New Roman" panose="02020603050405020304" pitchFamily="18" charset="0"/>
              </a:rPr>
              <a:t>Maximum </a:t>
            </a:r>
            <a:r>
              <a:rPr lang="en-IN" b="1" dirty="0">
                <a:solidFill>
                  <a:srgbClr val="00B050"/>
                </a:solidFill>
                <a:latin typeface="Times New Roman" panose="02020603050405020304" pitchFamily="18" charset="0"/>
                <a:cs typeface="Times New Roman" panose="02020603050405020304" pitchFamily="18" charset="0"/>
              </a:rPr>
              <a:t>Forbidden </a:t>
            </a:r>
            <a:r>
              <a:rPr lang="en-IN" b="1" dirty="0" smtClean="0">
                <a:solidFill>
                  <a:srgbClr val="00B050"/>
                </a:solidFill>
                <a:latin typeface="Times New Roman" panose="02020603050405020304" pitchFamily="18" charset="0"/>
                <a:cs typeface="Times New Roman" panose="02020603050405020304" pitchFamily="18" charset="0"/>
              </a:rPr>
              <a:t>latencies is </a:t>
            </a:r>
            <a:r>
              <a:rPr lang="en-IN" b="1" dirty="0">
                <a:solidFill>
                  <a:srgbClr val="00B050"/>
                </a:solidFill>
                <a:latin typeface="Times New Roman" panose="02020603050405020304" pitchFamily="18" charset="0"/>
                <a:cs typeface="Times New Roman" panose="02020603050405020304" pitchFamily="18" charset="0"/>
              </a:rPr>
              <a:t>{3} </a:t>
            </a:r>
          </a:p>
          <a:p>
            <a:endParaRPr lang="en-IN" b="1" dirty="0" smtClean="0">
              <a:solidFill>
                <a:srgbClr val="00B050"/>
              </a:solidFill>
              <a:latin typeface="Times New Roman" panose="02020603050405020304" pitchFamily="18" charset="0"/>
              <a:cs typeface="Times New Roman" panose="02020603050405020304" pitchFamily="18" charset="0"/>
            </a:endParaRPr>
          </a:p>
          <a:p>
            <a:r>
              <a:rPr lang="en-IN" b="1" dirty="0" smtClean="0">
                <a:solidFill>
                  <a:srgbClr val="FF0000"/>
                </a:solidFill>
                <a:latin typeface="Times New Roman" panose="02020603050405020304" pitchFamily="18" charset="0"/>
                <a:cs typeface="Times New Roman" panose="02020603050405020304" pitchFamily="18" charset="0"/>
              </a:rPr>
              <a:t>2</a:t>
            </a:r>
            <a:r>
              <a:rPr lang="en-IN" b="1" dirty="0" smtClean="0">
                <a:solidFill>
                  <a:srgbClr val="00B05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Permissible  </a:t>
            </a:r>
            <a:r>
              <a:rPr lang="en-IN" b="1" dirty="0" smtClean="0">
                <a:solidFill>
                  <a:srgbClr val="FF0000"/>
                </a:solidFill>
                <a:latin typeface="Times New Roman" panose="02020603050405020304" pitchFamily="18" charset="0"/>
                <a:cs typeface="Times New Roman" panose="02020603050405020304" pitchFamily="18" charset="0"/>
              </a:rPr>
              <a:t>latencies  {1,2,4</a:t>
            </a:r>
            <a:r>
              <a:rPr lang="en-IN" b="1" baseline="30000" dirty="0" smtClean="0">
                <a:solidFill>
                  <a:srgbClr val="FF0000"/>
                </a:solidFill>
                <a:latin typeface="Times New Roman" panose="02020603050405020304" pitchFamily="18" charset="0"/>
                <a:cs typeface="Times New Roman" panose="02020603050405020304" pitchFamily="18" charset="0"/>
              </a:rPr>
              <a:t>+</a:t>
            </a:r>
            <a:r>
              <a:rPr lang="en-IN" b="1" dirty="0" smtClean="0">
                <a:solidFill>
                  <a:srgbClr val="FF0000"/>
                </a:solidFill>
                <a:latin typeface="Times New Roman" panose="02020603050405020304" pitchFamily="18" charset="0"/>
                <a:cs typeface="Times New Roman" panose="02020603050405020304" pitchFamily="18" charset="0"/>
              </a:rPr>
              <a:t>} </a:t>
            </a:r>
            <a:r>
              <a:rPr lang="en-IN" b="1" dirty="0">
                <a:solidFill>
                  <a:srgbClr val="00B050"/>
                </a:solidFill>
                <a:latin typeface="Times New Roman" panose="02020603050405020304" pitchFamily="18" charset="0"/>
                <a:cs typeface="Times New Roman" panose="02020603050405020304" pitchFamily="18" charset="0"/>
              </a:rPr>
              <a:t>It does not cause </a:t>
            </a:r>
            <a:r>
              <a:rPr lang="en-IN" b="1" dirty="0" smtClean="0">
                <a:solidFill>
                  <a:srgbClr val="00B050"/>
                </a:solidFill>
                <a:latin typeface="Times New Roman" panose="02020603050405020304" pitchFamily="18" charset="0"/>
                <a:cs typeface="Times New Roman" panose="02020603050405020304" pitchFamily="18" charset="0"/>
              </a:rPr>
              <a:t>causes collision</a:t>
            </a:r>
          </a:p>
          <a:p>
            <a:endParaRPr lang="en-IN" b="1" dirty="0">
              <a:solidFill>
                <a:srgbClr val="00B050"/>
              </a:solidFill>
              <a:latin typeface="Times New Roman" panose="02020603050405020304" pitchFamily="18" charset="0"/>
              <a:cs typeface="Times New Roman" panose="02020603050405020304" pitchFamily="18" charset="0"/>
            </a:endParaRPr>
          </a:p>
          <a:p>
            <a:r>
              <a:rPr lang="en-IN" b="1" dirty="0">
                <a:solidFill>
                  <a:srgbClr val="FF0000"/>
                </a:solidFill>
                <a:latin typeface="Times New Roman" panose="02020603050405020304" pitchFamily="18" charset="0"/>
                <a:cs typeface="Times New Roman" panose="02020603050405020304" pitchFamily="18" charset="0"/>
              </a:rPr>
              <a:t>3. Collision vector </a:t>
            </a:r>
            <a:endParaRPr lang="en-IN" b="1" dirty="0" smtClean="0">
              <a:solidFill>
                <a:srgbClr val="FF0000"/>
              </a:solidFill>
              <a:latin typeface="Times New Roman" panose="02020603050405020304" pitchFamily="18" charset="0"/>
              <a:cs typeface="Times New Roman" panose="02020603050405020304" pitchFamily="18" charset="0"/>
            </a:endParaRPr>
          </a:p>
          <a:p>
            <a:r>
              <a:rPr lang="en-IN" b="1" dirty="0" smtClean="0">
                <a:solidFill>
                  <a:srgbClr val="00B050"/>
                </a:solidFill>
                <a:latin typeface="Times New Roman" panose="02020603050405020304" pitchFamily="18" charset="0"/>
                <a:cs typeface="Times New Roman" panose="02020603050405020304" pitchFamily="18" charset="0"/>
              </a:rPr>
              <a:t>As Maximum </a:t>
            </a:r>
            <a:r>
              <a:rPr lang="en-IN" b="1" dirty="0">
                <a:solidFill>
                  <a:srgbClr val="00B050"/>
                </a:solidFill>
                <a:latin typeface="Times New Roman" panose="02020603050405020304" pitchFamily="18" charset="0"/>
                <a:cs typeface="Times New Roman" panose="02020603050405020304" pitchFamily="18" charset="0"/>
              </a:rPr>
              <a:t>Forbidden latencies is {3</a:t>
            </a:r>
            <a:r>
              <a:rPr lang="en-IN" b="1" dirty="0" smtClean="0">
                <a:solidFill>
                  <a:srgbClr val="00B05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Collision vector </a:t>
            </a:r>
            <a:r>
              <a:rPr lang="en-IN" b="1" dirty="0" smtClean="0">
                <a:solidFill>
                  <a:srgbClr val="FF0000"/>
                </a:solidFill>
                <a:latin typeface="Times New Roman" panose="02020603050405020304" pitchFamily="18" charset="0"/>
                <a:cs typeface="Times New Roman" panose="02020603050405020304" pitchFamily="18" charset="0"/>
              </a:rPr>
              <a:t>contains 3 bits</a:t>
            </a:r>
          </a:p>
          <a:p>
            <a:r>
              <a:rPr lang="en-IN" b="1" dirty="0">
                <a:solidFill>
                  <a:srgbClr val="FF0000"/>
                </a:solidFill>
                <a:latin typeface="Times New Roman" panose="02020603050405020304" pitchFamily="18" charset="0"/>
                <a:cs typeface="Times New Roman" panose="02020603050405020304" pitchFamily="18" charset="0"/>
              </a:rPr>
              <a:t>Collision </a:t>
            </a:r>
            <a:r>
              <a:rPr lang="en-IN" b="1" dirty="0" smtClean="0">
                <a:solidFill>
                  <a:srgbClr val="FF0000"/>
                </a:solidFill>
                <a:latin typeface="Times New Roman" panose="02020603050405020304" pitchFamily="18" charset="0"/>
                <a:cs typeface="Times New Roman" panose="02020603050405020304" pitchFamily="18" charset="0"/>
              </a:rPr>
              <a:t>vector: {C3, C2, C1} = {1, 0, 0} or Initial Collision Vector ( ICV)={1, 0, 0}</a:t>
            </a:r>
          </a:p>
          <a:p>
            <a:r>
              <a:rPr lang="en-IN" b="1" dirty="0" smtClean="0">
                <a:solidFill>
                  <a:srgbClr val="002060"/>
                </a:solidFill>
                <a:latin typeface="Times New Roman" panose="02020603050405020304" pitchFamily="18" charset="0"/>
                <a:cs typeface="Times New Roman" panose="02020603050405020304" pitchFamily="18" charset="0"/>
              </a:rPr>
              <a:t>1</a:t>
            </a:r>
            <a:r>
              <a:rPr lang="en-IN" b="1" dirty="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2060"/>
                </a:solidFill>
                <a:latin typeface="Times New Roman" panose="02020603050405020304" pitchFamily="18" charset="0"/>
                <a:cs typeface="Times New Roman" panose="02020603050405020304" pitchFamily="18" charset="0"/>
              </a:rPr>
              <a:t>Forbidden latencies </a:t>
            </a:r>
            <a:r>
              <a:rPr lang="en-IN" b="1" dirty="0" smtClean="0">
                <a:solidFill>
                  <a:srgbClr val="002060"/>
                </a:solidFill>
                <a:latin typeface="Times New Roman" panose="02020603050405020304" pitchFamily="18" charset="0"/>
                <a:cs typeface="Times New Roman" panose="02020603050405020304" pitchFamily="18" charset="0"/>
              </a:rPr>
              <a:t>, 0</a:t>
            </a:r>
            <a:r>
              <a:rPr lang="en-IN" b="1" dirty="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2060"/>
                </a:solidFill>
                <a:latin typeface="Times New Roman" panose="02020603050405020304" pitchFamily="18" charset="0"/>
                <a:cs typeface="Times New Roman" panose="02020603050405020304" pitchFamily="18" charset="0"/>
              </a:rPr>
              <a:t>Permissible</a:t>
            </a:r>
            <a:r>
              <a:rPr lang="en-IN" b="1" dirty="0" smtClean="0">
                <a:solidFill>
                  <a:srgbClr val="002060"/>
                </a:solidFill>
                <a:latin typeface="Times New Roman" panose="02020603050405020304" pitchFamily="18" charset="0"/>
                <a:cs typeface="Times New Roman" panose="02020603050405020304" pitchFamily="18" charset="0"/>
              </a:rPr>
              <a:t> </a:t>
            </a:r>
            <a:r>
              <a:rPr lang="en-IN" b="1" dirty="0">
                <a:solidFill>
                  <a:srgbClr val="002060"/>
                </a:solidFill>
                <a:latin typeface="Times New Roman" panose="02020603050405020304" pitchFamily="18" charset="0"/>
                <a:cs typeface="Times New Roman" panose="02020603050405020304" pitchFamily="18" charset="0"/>
              </a:rPr>
              <a:t>latencies </a:t>
            </a:r>
          </a:p>
          <a:p>
            <a:endParaRPr lang="en-IN" b="1" dirty="0">
              <a:solidFill>
                <a:srgbClr val="FF0000"/>
              </a:solidFill>
              <a:latin typeface="Times New Roman" panose="02020603050405020304" pitchFamily="18" charset="0"/>
              <a:cs typeface="Times New Roman" panose="02020603050405020304" pitchFamily="18" charset="0"/>
            </a:endParaRPr>
          </a:p>
          <a:p>
            <a:endParaRPr lang="en-IN" b="1" dirty="0">
              <a:solidFill>
                <a:srgbClr val="00B050"/>
              </a:solidFill>
              <a:latin typeface="Times New Roman" panose="02020603050405020304" pitchFamily="18" charset="0"/>
              <a:cs typeface="Times New Roman" panose="02020603050405020304" pitchFamily="18" charset="0"/>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p:txBody>
      </p:sp>
    </p:spTree>
    <p:extLst>
      <p:ext uri="{BB962C8B-B14F-4D97-AF65-F5344CB8AC3E}">
        <p14:creationId xmlns:p14="http://schemas.microsoft.com/office/powerpoint/2010/main" val="888063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4"/>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83</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15" name="TextBox 14"/>
          <p:cNvSpPr txBox="1"/>
          <p:nvPr/>
        </p:nvSpPr>
        <p:spPr>
          <a:xfrm>
            <a:off x="98801" y="780260"/>
            <a:ext cx="2145672" cy="369332"/>
          </a:xfrm>
          <a:prstGeom prst="rect">
            <a:avLst/>
          </a:prstGeom>
          <a:noFill/>
        </p:spPr>
        <p:txBody>
          <a:bodyPr wrap="square" rtlCol="0">
            <a:spAutoFit/>
          </a:bodyPr>
          <a:lstStyle/>
          <a:p>
            <a:r>
              <a:rPr lang="en-IN" b="1" dirty="0" smtClean="0">
                <a:solidFill>
                  <a:srgbClr val="00B0F0"/>
                </a:solidFill>
              </a:rPr>
              <a:t>Solution</a:t>
            </a:r>
            <a:endParaRPr lang="en-IN" b="1" dirty="0">
              <a:solidFill>
                <a:srgbClr val="00B0F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1195224"/>
              </p:ext>
            </p:extLst>
          </p:nvPr>
        </p:nvGraphicFramePr>
        <p:xfrm>
          <a:off x="1468442" y="919417"/>
          <a:ext cx="2811463" cy="1485900"/>
        </p:xfrm>
        <a:graphic>
          <a:graphicData uri="http://schemas.openxmlformats.org/presentationml/2006/ole">
            <mc:AlternateContent xmlns:mc="http://schemas.openxmlformats.org/markup-compatibility/2006">
              <mc:Choice xmlns:v="urn:schemas-microsoft-com:vml" Requires="v">
                <p:oleObj spid="_x0000_s22550" name="Bitmap Image" r:id="rId6" imgW="2811960" imgH="1486080" progId="Paint.Picture">
                  <p:embed/>
                </p:oleObj>
              </mc:Choice>
              <mc:Fallback>
                <p:oleObj name="Bitmap Image" r:id="rId6" imgW="2811960" imgH="1486080" progId="Paint.Picture">
                  <p:embed/>
                  <p:pic>
                    <p:nvPicPr>
                      <p:cNvPr id="0" name=""/>
                      <p:cNvPicPr/>
                      <p:nvPr/>
                    </p:nvPicPr>
                    <p:blipFill>
                      <a:blip r:embed="rId7"/>
                      <a:stretch>
                        <a:fillRect/>
                      </a:stretch>
                    </p:blipFill>
                    <p:spPr>
                      <a:xfrm>
                        <a:off x="1468442" y="919417"/>
                        <a:ext cx="2811463" cy="1485900"/>
                      </a:xfrm>
                      <a:prstGeom prst="rect">
                        <a:avLst/>
                      </a:prstGeom>
                    </p:spPr>
                  </p:pic>
                </p:oleObj>
              </mc:Fallback>
            </mc:AlternateContent>
          </a:graphicData>
        </a:graphic>
      </p:graphicFrame>
      <p:sp>
        <p:nvSpPr>
          <p:cNvPr id="13" name="TextBox 12"/>
          <p:cNvSpPr txBox="1"/>
          <p:nvPr/>
        </p:nvSpPr>
        <p:spPr>
          <a:xfrm>
            <a:off x="141339" y="2405317"/>
            <a:ext cx="11845449" cy="3970318"/>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How to draw state transition diagram</a:t>
            </a:r>
          </a:p>
          <a:p>
            <a:r>
              <a:rPr lang="en-IN" b="1" dirty="0" err="1" smtClean="0">
                <a:solidFill>
                  <a:srgbClr val="0070C0"/>
                </a:solidFill>
                <a:latin typeface="Times New Roman" panose="02020603050405020304" pitchFamily="18" charset="0"/>
                <a:cs typeface="Times New Roman" panose="02020603050405020304" pitchFamily="18" charset="0"/>
              </a:rPr>
              <a:t>Ans</a:t>
            </a:r>
            <a:r>
              <a:rPr lang="en-IN" b="1" dirty="0" smtClean="0">
                <a:solidFill>
                  <a:srgbClr val="0070C0"/>
                </a:solidFill>
                <a:latin typeface="Times New Roman" panose="02020603050405020304" pitchFamily="18" charset="0"/>
                <a:cs typeface="Times New Roman" panose="02020603050405020304" pitchFamily="18" charset="0"/>
              </a:rPr>
              <a:t>:</a:t>
            </a:r>
          </a:p>
          <a:p>
            <a:r>
              <a:rPr lang="en-IN" b="1" dirty="0" smtClean="0">
                <a:solidFill>
                  <a:srgbClr val="FF0000"/>
                </a:solidFill>
                <a:latin typeface="Times New Roman" panose="02020603050405020304" pitchFamily="18" charset="0"/>
                <a:cs typeface="Times New Roman" panose="02020603050405020304" pitchFamily="18" charset="0"/>
              </a:rPr>
              <a:t>The permissible latency = {1, 2, 4</a:t>
            </a:r>
            <a:r>
              <a:rPr lang="en-IN" b="1" baseline="30000" dirty="0" smtClean="0">
                <a:solidFill>
                  <a:srgbClr val="FF0000"/>
                </a:solidFill>
                <a:latin typeface="Times New Roman" panose="02020603050405020304" pitchFamily="18" charset="0"/>
                <a:cs typeface="Times New Roman" panose="02020603050405020304" pitchFamily="18" charset="0"/>
              </a:rPr>
              <a:t>+</a:t>
            </a:r>
            <a:r>
              <a:rPr lang="en-IN" b="1" dirty="0" smtClean="0">
                <a:solidFill>
                  <a:srgbClr val="FF0000"/>
                </a:solidFill>
                <a:latin typeface="Times New Roman" panose="02020603050405020304" pitchFamily="18" charset="0"/>
                <a:cs typeface="Times New Roman" panose="02020603050405020304" pitchFamily="18" charset="0"/>
              </a:rPr>
              <a:t>}, so we have to find the next states of </a:t>
            </a:r>
            <a:r>
              <a:rPr lang="en-IN" b="1" dirty="0" err="1" smtClean="0">
                <a:solidFill>
                  <a:srgbClr val="FF0000"/>
                </a:solidFill>
                <a:latin typeface="Times New Roman" panose="02020603050405020304" pitchFamily="18" charset="0"/>
                <a:cs typeface="Times New Roman" panose="02020603050405020304" pitchFamily="18" charset="0"/>
              </a:rPr>
              <a:t>collosion</a:t>
            </a:r>
            <a:r>
              <a:rPr lang="en-IN" b="1" dirty="0" smtClean="0">
                <a:solidFill>
                  <a:srgbClr val="FF0000"/>
                </a:solidFill>
                <a:latin typeface="Times New Roman" panose="02020603050405020304" pitchFamily="18" charset="0"/>
                <a:cs typeface="Times New Roman" panose="02020603050405020304" pitchFamily="18" charset="0"/>
              </a:rPr>
              <a:t> vector  for the transitions  1, 2, </a:t>
            </a:r>
            <a:r>
              <a:rPr lang="en-IN" b="1" dirty="0">
                <a:solidFill>
                  <a:srgbClr val="FF0000"/>
                </a:solidFill>
                <a:latin typeface="Times New Roman" panose="02020603050405020304" pitchFamily="18" charset="0"/>
                <a:cs typeface="Times New Roman" panose="02020603050405020304" pitchFamily="18" charset="0"/>
              </a:rPr>
              <a:t>4</a:t>
            </a:r>
            <a:r>
              <a:rPr lang="en-IN" b="1" baseline="30000" dirty="0" smtClean="0">
                <a:solidFill>
                  <a:srgbClr val="FF0000"/>
                </a:solidFill>
                <a:latin typeface="Times New Roman" panose="02020603050405020304" pitchFamily="18" charset="0"/>
                <a:cs typeface="Times New Roman" panose="02020603050405020304" pitchFamily="18" charset="0"/>
              </a:rPr>
              <a:t>+</a:t>
            </a:r>
          </a:p>
          <a:p>
            <a:r>
              <a:rPr lang="en-IN" b="1" dirty="0">
                <a:solidFill>
                  <a:srgbClr val="0070C0"/>
                </a:solidFill>
                <a:latin typeface="Times New Roman" panose="02020603050405020304" pitchFamily="18" charset="0"/>
                <a:cs typeface="Times New Roman" panose="02020603050405020304" pitchFamily="18" charset="0"/>
              </a:rPr>
              <a:t>Method</a:t>
            </a:r>
          </a:p>
          <a:p>
            <a:r>
              <a:rPr lang="en-IN" b="1" dirty="0" smtClean="0">
                <a:solidFill>
                  <a:srgbClr val="FF0000"/>
                </a:solidFill>
                <a:latin typeface="Times New Roman" panose="02020603050405020304" pitchFamily="18" charset="0"/>
                <a:cs typeface="Times New Roman" panose="02020603050405020304" pitchFamily="18" charset="0"/>
              </a:rPr>
              <a:t>To find the collision vector of the </a:t>
            </a:r>
            <a:r>
              <a:rPr lang="en-IN" b="1" dirty="0" smtClean="0">
                <a:solidFill>
                  <a:srgbClr val="0070C0"/>
                </a:solidFill>
                <a:latin typeface="Times New Roman" panose="02020603050405020304" pitchFamily="18" charset="0"/>
                <a:cs typeface="Times New Roman" panose="02020603050405020304" pitchFamily="18" charset="0"/>
              </a:rPr>
              <a:t>next state </a:t>
            </a:r>
            <a:r>
              <a:rPr lang="en-IN" b="1" dirty="0" smtClean="0">
                <a:solidFill>
                  <a:srgbClr val="FF0000"/>
                </a:solidFill>
                <a:latin typeface="Times New Roman" panose="02020603050405020304" pitchFamily="18" charset="0"/>
                <a:cs typeface="Times New Roman" panose="02020603050405020304" pitchFamily="18" charset="0"/>
              </a:rPr>
              <a:t>the collision vector of the </a:t>
            </a:r>
            <a:r>
              <a:rPr lang="en-IN" b="1" dirty="0" smtClean="0">
                <a:solidFill>
                  <a:srgbClr val="0070C0"/>
                </a:solidFill>
                <a:latin typeface="Times New Roman" panose="02020603050405020304" pitchFamily="18" charset="0"/>
                <a:cs typeface="Times New Roman" panose="02020603050405020304" pitchFamily="18" charset="0"/>
              </a:rPr>
              <a:t>present state is shifted to right for each transition </a:t>
            </a:r>
            <a:r>
              <a:rPr lang="en-IN" b="1" dirty="0">
                <a:solidFill>
                  <a:srgbClr val="0070C0"/>
                </a:solidFill>
                <a:latin typeface="Times New Roman" panose="02020603050405020304" pitchFamily="18" charset="0"/>
                <a:cs typeface="Times New Roman" panose="02020603050405020304" pitchFamily="18" charset="0"/>
              </a:rPr>
              <a:t>{1, 2, 4</a:t>
            </a:r>
            <a:r>
              <a:rPr lang="en-IN" b="1" baseline="30000" dirty="0" smtClean="0">
                <a:solidFill>
                  <a:srgbClr val="0070C0"/>
                </a:solidFill>
                <a:latin typeface="Times New Roman" panose="02020603050405020304" pitchFamily="18" charset="0"/>
                <a:cs typeface="Times New Roman" panose="02020603050405020304" pitchFamily="18" charset="0"/>
              </a:rPr>
              <a:t>+</a:t>
            </a:r>
            <a:r>
              <a:rPr lang="en-IN" b="1" dirty="0" smtClean="0">
                <a:solidFill>
                  <a:srgbClr val="0070C0"/>
                </a:solidFill>
                <a:latin typeface="Times New Roman" panose="02020603050405020304" pitchFamily="18" charset="0"/>
                <a:cs typeface="Times New Roman" panose="02020603050405020304" pitchFamily="18" charset="0"/>
              </a:rPr>
              <a:t>}</a:t>
            </a:r>
            <a:r>
              <a:rPr lang="en-IN" b="1" dirty="0" smtClean="0">
                <a:solidFill>
                  <a:srgbClr val="FF0000"/>
                </a:solidFill>
                <a:latin typeface="Times New Roman" panose="02020603050405020304" pitchFamily="18" charset="0"/>
                <a:cs typeface="Times New Roman" panose="02020603050405020304" pitchFamily="18" charset="0"/>
              </a:rPr>
              <a:t>. The shifted collision vector  of present state  is </a:t>
            </a:r>
            <a:r>
              <a:rPr lang="en-IN" b="1" dirty="0">
                <a:solidFill>
                  <a:srgbClr val="0070C0"/>
                </a:solidFill>
                <a:latin typeface="Times New Roman" panose="02020603050405020304" pitchFamily="18" charset="0"/>
                <a:cs typeface="Times New Roman" panose="02020603050405020304" pitchFamily="18" charset="0"/>
              </a:rPr>
              <a:t>bitwise OR  </a:t>
            </a:r>
            <a:r>
              <a:rPr lang="en-IN" b="1" dirty="0" smtClean="0">
                <a:solidFill>
                  <a:srgbClr val="FF0000"/>
                </a:solidFill>
                <a:latin typeface="Times New Roman" panose="02020603050405020304" pitchFamily="18" charset="0"/>
                <a:cs typeface="Times New Roman" panose="02020603050405020304" pitchFamily="18" charset="0"/>
              </a:rPr>
              <a:t>with the </a:t>
            </a:r>
            <a:r>
              <a:rPr lang="en-IN" b="1" dirty="0">
                <a:solidFill>
                  <a:srgbClr val="0070C0"/>
                </a:solidFill>
                <a:latin typeface="Times New Roman" panose="02020603050405020304" pitchFamily="18" charset="0"/>
                <a:cs typeface="Times New Roman" panose="02020603050405020304" pitchFamily="18" charset="0"/>
              </a:rPr>
              <a:t>Initial Collision Vector </a:t>
            </a:r>
          </a:p>
          <a:p>
            <a:endParaRPr lang="en-IN" b="1" dirty="0">
              <a:solidFill>
                <a:srgbClr val="002060"/>
              </a:solidFill>
            </a:endParaRPr>
          </a:p>
          <a:p>
            <a:r>
              <a:rPr lang="en-IN" b="1" dirty="0" smtClean="0">
                <a:solidFill>
                  <a:srgbClr val="002060"/>
                </a:solidFill>
              </a:rPr>
              <a:t>Step1: Calculating next state with Present state (PS)=1 0 0</a:t>
            </a:r>
          </a:p>
          <a:p>
            <a:r>
              <a:rPr lang="en-IN" b="1" dirty="0" smtClean="0">
                <a:solidFill>
                  <a:srgbClr val="002060"/>
                </a:solidFill>
              </a:rPr>
              <a:t>Permissible latencies (or transitions) =</a:t>
            </a:r>
            <a:r>
              <a:rPr lang="en-IN" b="1" dirty="0">
                <a:solidFill>
                  <a:srgbClr val="002060"/>
                </a:solidFill>
                <a:latin typeface="Times New Roman" panose="02020603050405020304" pitchFamily="18" charset="0"/>
                <a:cs typeface="Times New Roman" panose="02020603050405020304" pitchFamily="18" charset="0"/>
              </a:rPr>
              <a:t> {1, 2, 4</a:t>
            </a:r>
            <a:r>
              <a:rPr lang="en-IN" b="1" baseline="30000" dirty="0">
                <a:solidFill>
                  <a:srgbClr val="002060"/>
                </a:solidFill>
                <a:latin typeface="Times New Roman" panose="02020603050405020304" pitchFamily="18" charset="0"/>
                <a:cs typeface="Times New Roman" panose="02020603050405020304" pitchFamily="18" charset="0"/>
              </a:rPr>
              <a:t>+</a:t>
            </a:r>
            <a:r>
              <a:rPr lang="en-IN" b="1" dirty="0">
                <a:solidFill>
                  <a:srgbClr val="002060"/>
                </a:solidFill>
                <a:latin typeface="Times New Roman" panose="02020603050405020304" pitchFamily="18" charset="0"/>
                <a:cs typeface="Times New Roman" panose="02020603050405020304" pitchFamily="18" charset="0"/>
              </a:rPr>
              <a:t>}. </a:t>
            </a:r>
            <a:endParaRPr lang="en-IN" b="1" dirty="0" smtClean="0">
              <a:solidFill>
                <a:srgbClr val="002060"/>
              </a:solidFill>
            </a:endParaRPr>
          </a:p>
          <a:p>
            <a:r>
              <a:rPr lang="en-IN" b="1" dirty="0" smtClean="0"/>
              <a:t>With latency 1</a:t>
            </a:r>
          </a:p>
          <a:p>
            <a:r>
              <a:rPr lang="en-IN" b="1" dirty="0" smtClean="0"/>
              <a:t>     1 0 0</a:t>
            </a:r>
          </a:p>
          <a:p>
            <a:r>
              <a:rPr lang="en-IN" b="1" dirty="0" smtClean="0"/>
              <a:t>+   0 1 0  (After right shift of PS by 1)</a:t>
            </a:r>
          </a:p>
          <a:p>
            <a:r>
              <a:rPr lang="en-IN" b="1" dirty="0" smtClean="0">
                <a:solidFill>
                  <a:srgbClr val="00B0F0"/>
                </a:solidFill>
              </a:rPr>
              <a:t>    </a:t>
            </a:r>
            <a:r>
              <a:rPr lang="en-IN" b="1" dirty="0" smtClean="0">
                <a:solidFill>
                  <a:srgbClr val="C00000"/>
                </a:solidFill>
              </a:rPr>
              <a:t>1  1  0   Next state</a:t>
            </a:r>
          </a:p>
          <a:p>
            <a:r>
              <a:rPr lang="en-IN" b="1" dirty="0" smtClean="0">
                <a:solidFill>
                  <a:srgbClr val="C00000"/>
                </a:solidFill>
              </a:rPr>
              <a:t>New state is 1 1 0 with  latency 1</a:t>
            </a:r>
            <a:endParaRPr lang="en-IN" b="1" dirty="0">
              <a:solidFill>
                <a:srgbClr val="C00000"/>
              </a:solidFill>
            </a:endParaRPr>
          </a:p>
        </p:txBody>
      </p:sp>
      <p:sp>
        <p:nvSpPr>
          <p:cNvPr id="10" name="TextBox 9"/>
          <p:cNvSpPr txBox="1"/>
          <p:nvPr/>
        </p:nvSpPr>
        <p:spPr>
          <a:xfrm>
            <a:off x="6292158" y="4372824"/>
            <a:ext cx="3880542" cy="369332"/>
          </a:xfrm>
          <a:prstGeom prst="rect">
            <a:avLst/>
          </a:prstGeom>
          <a:noFill/>
          <a:ln>
            <a:solidFill>
              <a:schemeClr val="accent1"/>
            </a:solid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Initial Collision </a:t>
            </a:r>
            <a:r>
              <a:rPr lang="en-IN" b="1" dirty="0" smtClean="0">
                <a:solidFill>
                  <a:srgbClr val="0070C0"/>
                </a:solidFill>
                <a:latin typeface="Times New Roman" panose="02020603050405020304" pitchFamily="18" charset="0"/>
                <a:cs typeface="Times New Roman" panose="02020603050405020304" pitchFamily="18" charset="0"/>
              </a:rPr>
              <a:t>Vector = </a:t>
            </a:r>
            <a:r>
              <a:rPr lang="en-IN" b="1" dirty="0">
                <a:solidFill>
                  <a:srgbClr val="0070C0"/>
                </a:solidFill>
              </a:rPr>
              <a:t>1 0 </a:t>
            </a:r>
            <a:r>
              <a:rPr lang="en-IN" b="1" dirty="0" smtClean="0">
                <a:solidFill>
                  <a:srgbClr val="0070C0"/>
                </a:solidFill>
              </a:rPr>
              <a:t>0</a:t>
            </a:r>
            <a:endParaRPr lang="en-IN" dirty="0"/>
          </a:p>
        </p:txBody>
      </p:sp>
      <p:cxnSp>
        <p:nvCxnSpPr>
          <p:cNvPr id="12" name="Straight Connector 11"/>
          <p:cNvCxnSpPr/>
          <p:nvPr/>
        </p:nvCxnSpPr>
        <p:spPr>
          <a:xfrm>
            <a:off x="275799" y="5781675"/>
            <a:ext cx="7624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5040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84</a:t>
            </a:fld>
            <a:endParaRPr lang="en-IN"/>
          </a:p>
        </p:txBody>
      </p:sp>
      <p:sp>
        <p:nvSpPr>
          <p:cNvPr id="9" name="Rectangle 8"/>
          <p:cNvSpPr/>
          <p:nvPr/>
        </p:nvSpPr>
        <p:spPr>
          <a:xfrm>
            <a:off x="141339" y="733144"/>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15" name="TextBox 14"/>
          <p:cNvSpPr txBox="1"/>
          <p:nvPr/>
        </p:nvSpPr>
        <p:spPr>
          <a:xfrm>
            <a:off x="98801" y="780260"/>
            <a:ext cx="2145672" cy="369332"/>
          </a:xfrm>
          <a:prstGeom prst="rect">
            <a:avLst/>
          </a:prstGeom>
          <a:noFill/>
        </p:spPr>
        <p:txBody>
          <a:bodyPr wrap="square" rtlCol="0">
            <a:spAutoFit/>
          </a:bodyPr>
          <a:lstStyle/>
          <a:p>
            <a:r>
              <a:rPr lang="en-IN" b="1" dirty="0" smtClean="0">
                <a:solidFill>
                  <a:srgbClr val="00B0F0"/>
                </a:solidFill>
              </a:rPr>
              <a:t>Solution</a:t>
            </a:r>
            <a:endParaRPr lang="en-IN" b="1" dirty="0">
              <a:solidFill>
                <a:srgbClr val="00B0F0"/>
              </a:solidFill>
            </a:endParaRPr>
          </a:p>
        </p:txBody>
      </p:sp>
      <p:sp>
        <p:nvSpPr>
          <p:cNvPr id="13" name="TextBox 12"/>
          <p:cNvSpPr txBox="1"/>
          <p:nvPr/>
        </p:nvSpPr>
        <p:spPr>
          <a:xfrm>
            <a:off x="464029" y="1187091"/>
            <a:ext cx="11845449" cy="5355312"/>
          </a:xfrm>
          <a:prstGeom prst="rect">
            <a:avLst/>
          </a:prstGeom>
          <a:noFill/>
        </p:spPr>
        <p:txBody>
          <a:bodyPr wrap="square" rtlCol="0">
            <a:spAutoFit/>
          </a:bodyPr>
          <a:lstStyle/>
          <a:p>
            <a:r>
              <a:rPr lang="en-IN" b="1" dirty="0" smtClean="0">
                <a:solidFill>
                  <a:srgbClr val="0070C0"/>
                </a:solidFill>
              </a:rPr>
              <a:t>Step1: Calculating next state with Present state (PS)=1 0 0</a:t>
            </a:r>
          </a:p>
          <a:p>
            <a:r>
              <a:rPr lang="en-IN" b="1" dirty="0" smtClean="0">
                <a:solidFill>
                  <a:srgbClr val="0070C0"/>
                </a:solidFill>
              </a:rPr>
              <a:t>Permissible latencies (or transitions) =</a:t>
            </a:r>
            <a:r>
              <a:rPr lang="en-IN" b="1" dirty="0">
                <a:solidFill>
                  <a:srgbClr val="0070C0"/>
                </a:solidFill>
                <a:latin typeface="Times New Roman" panose="02020603050405020304" pitchFamily="18" charset="0"/>
                <a:cs typeface="Times New Roman" panose="02020603050405020304" pitchFamily="18" charset="0"/>
              </a:rPr>
              <a:t> {1, 2, 4</a:t>
            </a:r>
            <a:r>
              <a:rPr lang="en-IN" b="1" baseline="30000" dirty="0">
                <a:solidFill>
                  <a:srgbClr val="0070C0"/>
                </a:solidFill>
                <a:latin typeface="Times New Roman" panose="02020603050405020304" pitchFamily="18" charset="0"/>
                <a:cs typeface="Times New Roman" panose="02020603050405020304" pitchFamily="18" charset="0"/>
              </a:rPr>
              <a:t>+</a:t>
            </a:r>
            <a:r>
              <a:rPr lang="en-IN" b="1" dirty="0">
                <a:solidFill>
                  <a:srgbClr val="0070C0"/>
                </a:solidFill>
                <a:latin typeface="Times New Roman" panose="02020603050405020304" pitchFamily="18" charset="0"/>
                <a:cs typeface="Times New Roman" panose="02020603050405020304" pitchFamily="18" charset="0"/>
              </a:rPr>
              <a:t>}</a:t>
            </a:r>
            <a:r>
              <a:rPr lang="en-IN" b="1" dirty="0">
                <a:solidFill>
                  <a:srgbClr val="FF0000"/>
                </a:solidFill>
                <a:latin typeface="Times New Roman" panose="02020603050405020304" pitchFamily="18" charset="0"/>
                <a:cs typeface="Times New Roman" panose="02020603050405020304" pitchFamily="18" charset="0"/>
              </a:rPr>
              <a:t>. </a:t>
            </a:r>
            <a:endParaRPr lang="en-IN" b="1" dirty="0" smtClean="0">
              <a:solidFill>
                <a:srgbClr val="0070C0"/>
              </a:solidFill>
            </a:endParaRPr>
          </a:p>
          <a:p>
            <a:r>
              <a:rPr lang="en-IN" b="1" dirty="0" smtClean="0"/>
              <a:t>With latency 1</a:t>
            </a:r>
          </a:p>
          <a:p>
            <a:r>
              <a:rPr lang="en-IN" b="1" dirty="0" smtClean="0"/>
              <a:t>     1 0 0</a:t>
            </a:r>
          </a:p>
          <a:p>
            <a:r>
              <a:rPr lang="en-IN" b="1" dirty="0" smtClean="0"/>
              <a:t>+   0 1 0  (After right shift of PS by 1)</a:t>
            </a:r>
          </a:p>
          <a:p>
            <a:r>
              <a:rPr lang="en-IN" b="1" dirty="0" smtClean="0">
                <a:solidFill>
                  <a:srgbClr val="00B0F0"/>
                </a:solidFill>
              </a:rPr>
              <a:t>    </a:t>
            </a:r>
            <a:r>
              <a:rPr lang="en-IN" b="1" dirty="0" smtClean="0">
                <a:solidFill>
                  <a:srgbClr val="C00000"/>
                </a:solidFill>
              </a:rPr>
              <a:t>1  1  0   Next state</a:t>
            </a:r>
          </a:p>
          <a:p>
            <a:r>
              <a:rPr lang="en-IN" b="1" dirty="0" smtClean="0">
                <a:solidFill>
                  <a:srgbClr val="C00000"/>
                </a:solidFill>
              </a:rPr>
              <a:t>New state is 1 1 0 with  latency 1</a:t>
            </a:r>
          </a:p>
          <a:p>
            <a:endParaRPr lang="en-IN" b="1" dirty="0" smtClean="0"/>
          </a:p>
          <a:p>
            <a:r>
              <a:rPr lang="en-IN" b="1" dirty="0" smtClean="0"/>
              <a:t>With </a:t>
            </a:r>
            <a:r>
              <a:rPr lang="en-IN" b="1" dirty="0"/>
              <a:t>latency </a:t>
            </a:r>
            <a:r>
              <a:rPr lang="en-IN" b="1" dirty="0" smtClean="0"/>
              <a:t>2</a:t>
            </a:r>
            <a:endParaRPr lang="en-IN" b="1" dirty="0"/>
          </a:p>
          <a:p>
            <a:r>
              <a:rPr lang="en-IN" b="1" dirty="0"/>
              <a:t>     1 0 0</a:t>
            </a:r>
          </a:p>
          <a:p>
            <a:r>
              <a:rPr lang="en-IN" b="1" dirty="0"/>
              <a:t>+   0 </a:t>
            </a:r>
            <a:r>
              <a:rPr lang="en-IN" b="1" dirty="0" smtClean="0"/>
              <a:t>0 1  </a:t>
            </a:r>
            <a:r>
              <a:rPr lang="en-IN" b="1" dirty="0"/>
              <a:t>(After right shift of PS by </a:t>
            </a:r>
            <a:r>
              <a:rPr lang="en-IN" b="1" dirty="0" smtClean="0"/>
              <a:t>2)</a:t>
            </a:r>
            <a:endParaRPr lang="en-IN" b="1" dirty="0"/>
          </a:p>
          <a:p>
            <a:r>
              <a:rPr lang="en-IN" b="1" dirty="0">
                <a:solidFill>
                  <a:srgbClr val="C00000"/>
                </a:solidFill>
              </a:rPr>
              <a:t>    1  0 1   Next state</a:t>
            </a:r>
          </a:p>
          <a:p>
            <a:r>
              <a:rPr lang="en-IN" b="1" dirty="0">
                <a:solidFill>
                  <a:srgbClr val="C00000"/>
                </a:solidFill>
              </a:rPr>
              <a:t>New state is 1 0 1 with  latency 2</a:t>
            </a:r>
          </a:p>
          <a:p>
            <a:r>
              <a:rPr lang="en-IN" b="1" dirty="0"/>
              <a:t>With latency </a:t>
            </a:r>
            <a:r>
              <a:rPr lang="en-IN" b="1" dirty="0" smtClean="0"/>
              <a:t>4</a:t>
            </a:r>
            <a:endParaRPr lang="en-IN" b="1" dirty="0"/>
          </a:p>
          <a:p>
            <a:r>
              <a:rPr lang="en-IN" b="1" dirty="0"/>
              <a:t>     1 0 0</a:t>
            </a:r>
          </a:p>
          <a:p>
            <a:r>
              <a:rPr lang="en-IN" b="1" dirty="0"/>
              <a:t>+   0 0 </a:t>
            </a:r>
            <a:r>
              <a:rPr lang="en-IN" b="1" dirty="0" smtClean="0"/>
              <a:t>0  </a:t>
            </a:r>
            <a:r>
              <a:rPr lang="en-IN" b="1" dirty="0"/>
              <a:t>(After right shift of PS by </a:t>
            </a:r>
            <a:r>
              <a:rPr lang="en-IN" b="1" dirty="0" smtClean="0"/>
              <a:t>4)</a:t>
            </a:r>
            <a:endParaRPr lang="en-IN" b="1" dirty="0"/>
          </a:p>
          <a:p>
            <a:r>
              <a:rPr lang="en-IN" b="1" dirty="0">
                <a:solidFill>
                  <a:srgbClr val="00B0F0"/>
                </a:solidFill>
              </a:rPr>
              <a:t>    </a:t>
            </a:r>
            <a:r>
              <a:rPr lang="en-IN" b="1" dirty="0">
                <a:solidFill>
                  <a:srgbClr val="C00000"/>
                </a:solidFill>
              </a:rPr>
              <a:t>1  0 0   Next state</a:t>
            </a:r>
          </a:p>
          <a:p>
            <a:r>
              <a:rPr lang="en-IN" b="1" dirty="0">
                <a:solidFill>
                  <a:srgbClr val="C00000"/>
                </a:solidFill>
              </a:rPr>
              <a:t>New state is 1 0 0 with  latency 4+, it is it returns to initial state 1 0 0</a:t>
            </a:r>
          </a:p>
          <a:p>
            <a:endParaRPr lang="en-IN" b="1" dirty="0">
              <a:solidFill>
                <a:srgbClr val="C00000"/>
              </a:solidFill>
            </a:endParaRPr>
          </a:p>
        </p:txBody>
      </p:sp>
      <p:sp>
        <p:nvSpPr>
          <p:cNvPr id="10" name="TextBox 9"/>
          <p:cNvSpPr txBox="1"/>
          <p:nvPr/>
        </p:nvSpPr>
        <p:spPr>
          <a:xfrm>
            <a:off x="6854133" y="1333308"/>
            <a:ext cx="3880542" cy="369332"/>
          </a:xfrm>
          <a:prstGeom prst="rect">
            <a:avLst/>
          </a:prstGeom>
          <a:noFill/>
          <a:ln>
            <a:solidFill>
              <a:schemeClr val="accent1"/>
            </a:solid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Initial Collision </a:t>
            </a:r>
            <a:r>
              <a:rPr lang="en-IN" b="1" dirty="0" smtClean="0">
                <a:solidFill>
                  <a:srgbClr val="0070C0"/>
                </a:solidFill>
                <a:latin typeface="Times New Roman" panose="02020603050405020304" pitchFamily="18" charset="0"/>
                <a:cs typeface="Times New Roman" panose="02020603050405020304" pitchFamily="18" charset="0"/>
              </a:rPr>
              <a:t>Vector = </a:t>
            </a:r>
            <a:r>
              <a:rPr lang="en-IN" b="1" dirty="0">
                <a:solidFill>
                  <a:srgbClr val="0070C0"/>
                </a:solidFill>
              </a:rPr>
              <a:t>1 0 </a:t>
            </a:r>
            <a:r>
              <a:rPr lang="en-IN" b="1" dirty="0" smtClean="0">
                <a:solidFill>
                  <a:srgbClr val="0070C0"/>
                </a:solidFill>
              </a:rPr>
              <a:t>0</a:t>
            </a:r>
            <a:endParaRPr lang="en-IN" dirty="0"/>
          </a:p>
        </p:txBody>
      </p:sp>
      <p:cxnSp>
        <p:nvCxnSpPr>
          <p:cNvPr id="12" name="Straight Connector 11"/>
          <p:cNvCxnSpPr/>
          <p:nvPr/>
        </p:nvCxnSpPr>
        <p:spPr>
          <a:xfrm>
            <a:off x="726057" y="4277574"/>
            <a:ext cx="7624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6057" y="2653935"/>
            <a:ext cx="7624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7806" y="5630124"/>
            <a:ext cx="76242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47743" y="2561585"/>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0</a:t>
            </a:r>
            <a:endParaRPr lang="en-IN" dirty="0"/>
          </a:p>
        </p:txBody>
      </p:sp>
      <p:sp>
        <p:nvSpPr>
          <p:cNvPr id="19" name="TextBox 18"/>
          <p:cNvSpPr txBox="1"/>
          <p:nvPr/>
        </p:nvSpPr>
        <p:spPr>
          <a:xfrm>
            <a:off x="7752618" y="3306150"/>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1</a:t>
            </a:r>
            <a:endParaRPr lang="en-IN" dirty="0"/>
          </a:p>
        </p:txBody>
      </p:sp>
      <p:sp>
        <p:nvSpPr>
          <p:cNvPr id="20" name="TextBox 19"/>
          <p:cNvSpPr txBox="1"/>
          <p:nvPr/>
        </p:nvSpPr>
        <p:spPr>
          <a:xfrm>
            <a:off x="5838093" y="3306790"/>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1 1 0</a:t>
            </a:r>
            <a:endParaRPr lang="en-IN" dirty="0"/>
          </a:p>
        </p:txBody>
      </p:sp>
      <p:cxnSp>
        <p:nvCxnSpPr>
          <p:cNvPr id="21" name="Straight Arrow Connector 20"/>
          <p:cNvCxnSpPr/>
          <p:nvPr/>
        </p:nvCxnSpPr>
        <p:spPr>
          <a:xfrm flipH="1">
            <a:off x="6386753" y="2746251"/>
            <a:ext cx="460990" cy="56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0"/>
          </p:cNvCxnSpPr>
          <p:nvPr/>
        </p:nvCxnSpPr>
        <p:spPr>
          <a:xfrm>
            <a:off x="7705725" y="2719779"/>
            <a:ext cx="475884" cy="5863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04258" y="2615195"/>
            <a:ext cx="376503" cy="369332"/>
          </a:xfrm>
          <a:prstGeom prst="rect">
            <a:avLst/>
          </a:prstGeom>
          <a:noFill/>
          <a:ln>
            <a:noFill/>
          </a:ln>
        </p:spPr>
        <p:txBody>
          <a:bodyPr wrap="square" rtlCol="0">
            <a:spAutoFit/>
          </a:bodyPr>
          <a:lstStyle/>
          <a:p>
            <a:r>
              <a:rPr lang="en-IN" b="1" dirty="0" smtClean="0">
                <a:solidFill>
                  <a:srgbClr val="0070C0"/>
                </a:solidFill>
              </a:rPr>
              <a:t>1</a:t>
            </a:r>
            <a:endParaRPr lang="en-IN" dirty="0"/>
          </a:p>
        </p:txBody>
      </p:sp>
      <p:sp>
        <p:nvSpPr>
          <p:cNvPr id="25" name="TextBox 24"/>
          <p:cNvSpPr txBox="1"/>
          <p:nvPr/>
        </p:nvSpPr>
        <p:spPr>
          <a:xfrm>
            <a:off x="8032166" y="2738340"/>
            <a:ext cx="376503"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9" name="Freeform 38"/>
          <p:cNvSpPr/>
          <p:nvPr/>
        </p:nvSpPr>
        <p:spPr>
          <a:xfrm>
            <a:off x="7200900" y="2019300"/>
            <a:ext cx="600075" cy="581025"/>
          </a:xfrm>
          <a:custGeom>
            <a:avLst/>
            <a:gdLst>
              <a:gd name="connsiteX0" fmla="*/ 476250 w 600075"/>
              <a:gd name="connsiteY0" fmla="*/ 581025 h 581025"/>
              <a:gd name="connsiteX1" fmla="*/ 561975 w 600075"/>
              <a:gd name="connsiteY1" fmla="*/ 514350 h 581025"/>
              <a:gd name="connsiteX2" fmla="*/ 581025 w 600075"/>
              <a:gd name="connsiteY2" fmla="*/ 466725 h 581025"/>
              <a:gd name="connsiteX3" fmla="*/ 600075 w 600075"/>
              <a:gd name="connsiteY3" fmla="*/ 438150 h 581025"/>
              <a:gd name="connsiteX4" fmla="*/ 590550 w 600075"/>
              <a:gd name="connsiteY4" fmla="*/ 247650 h 581025"/>
              <a:gd name="connsiteX5" fmla="*/ 552450 w 600075"/>
              <a:gd name="connsiteY5" fmla="*/ 190500 h 581025"/>
              <a:gd name="connsiteX6" fmla="*/ 533400 w 600075"/>
              <a:gd name="connsiteY6" fmla="*/ 152400 h 581025"/>
              <a:gd name="connsiteX7" fmla="*/ 504825 w 600075"/>
              <a:gd name="connsiteY7" fmla="*/ 133350 h 581025"/>
              <a:gd name="connsiteX8" fmla="*/ 447675 w 600075"/>
              <a:gd name="connsiteY8" fmla="*/ 76200 h 581025"/>
              <a:gd name="connsiteX9" fmla="*/ 419100 w 600075"/>
              <a:gd name="connsiteY9" fmla="*/ 47625 h 581025"/>
              <a:gd name="connsiteX10" fmla="*/ 381000 w 600075"/>
              <a:gd name="connsiteY10" fmla="*/ 38100 h 581025"/>
              <a:gd name="connsiteX11" fmla="*/ 342900 w 600075"/>
              <a:gd name="connsiteY11" fmla="*/ 19050 h 581025"/>
              <a:gd name="connsiteX12" fmla="*/ 285750 w 600075"/>
              <a:gd name="connsiteY12" fmla="*/ 0 h 581025"/>
              <a:gd name="connsiteX13" fmla="*/ 76200 w 600075"/>
              <a:gd name="connsiteY13" fmla="*/ 9525 h 581025"/>
              <a:gd name="connsiteX14" fmla="*/ 47625 w 600075"/>
              <a:gd name="connsiteY14" fmla="*/ 38100 h 581025"/>
              <a:gd name="connsiteX15" fmla="*/ 0 w 600075"/>
              <a:gd name="connsiteY15" fmla="*/ 95250 h 581025"/>
              <a:gd name="connsiteX16" fmla="*/ 19050 w 600075"/>
              <a:gd name="connsiteY16" fmla="*/ 352425 h 581025"/>
              <a:gd name="connsiteX17" fmla="*/ 38100 w 600075"/>
              <a:gd name="connsiteY17" fmla="*/ 409575 h 581025"/>
              <a:gd name="connsiteX18" fmla="*/ 47625 w 600075"/>
              <a:gd name="connsiteY18" fmla="*/ 447675 h 581025"/>
              <a:gd name="connsiteX19" fmla="*/ 66675 w 600075"/>
              <a:gd name="connsiteY19" fmla="*/ 53340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075" h="581025">
                <a:moveTo>
                  <a:pt x="476250" y="581025"/>
                </a:moveTo>
                <a:cubicBezTo>
                  <a:pt x="495696" y="568061"/>
                  <a:pt x="545988" y="539930"/>
                  <a:pt x="561975" y="514350"/>
                </a:cubicBezTo>
                <a:cubicBezTo>
                  <a:pt x="571037" y="499851"/>
                  <a:pt x="573379" y="482018"/>
                  <a:pt x="581025" y="466725"/>
                </a:cubicBezTo>
                <a:cubicBezTo>
                  <a:pt x="586145" y="456486"/>
                  <a:pt x="593725" y="447675"/>
                  <a:pt x="600075" y="438150"/>
                </a:cubicBezTo>
                <a:cubicBezTo>
                  <a:pt x="596900" y="374650"/>
                  <a:pt x="602557" y="310085"/>
                  <a:pt x="590550" y="247650"/>
                </a:cubicBezTo>
                <a:cubicBezTo>
                  <a:pt x="586226" y="225167"/>
                  <a:pt x="562689" y="210978"/>
                  <a:pt x="552450" y="190500"/>
                </a:cubicBezTo>
                <a:cubicBezTo>
                  <a:pt x="546100" y="177800"/>
                  <a:pt x="542490" y="163308"/>
                  <a:pt x="533400" y="152400"/>
                </a:cubicBezTo>
                <a:cubicBezTo>
                  <a:pt x="526071" y="143606"/>
                  <a:pt x="513381" y="140955"/>
                  <a:pt x="504825" y="133350"/>
                </a:cubicBezTo>
                <a:cubicBezTo>
                  <a:pt x="484689" y="115452"/>
                  <a:pt x="466725" y="95250"/>
                  <a:pt x="447675" y="76200"/>
                </a:cubicBezTo>
                <a:cubicBezTo>
                  <a:pt x="438150" y="66675"/>
                  <a:pt x="432168" y="50892"/>
                  <a:pt x="419100" y="47625"/>
                </a:cubicBezTo>
                <a:cubicBezTo>
                  <a:pt x="406400" y="44450"/>
                  <a:pt x="393257" y="42697"/>
                  <a:pt x="381000" y="38100"/>
                </a:cubicBezTo>
                <a:cubicBezTo>
                  <a:pt x="367705" y="33114"/>
                  <a:pt x="356083" y="24323"/>
                  <a:pt x="342900" y="19050"/>
                </a:cubicBezTo>
                <a:cubicBezTo>
                  <a:pt x="324256" y="11592"/>
                  <a:pt x="285750" y="0"/>
                  <a:pt x="285750" y="0"/>
                </a:cubicBezTo>
                <a:cubicBezTo>
                  <a:pt x="215900" y="3175"/>
                  <a:pt x="145244" y="-1522"/>
                  <a:pt x="76200" y="9525"/>
                </a:cubicBezTo>
                <a:cubicBezTo>
                  <a:pt x="62899" y="11653"/>
                  <a:pt x="56249" y="27752"/>
                  <a:pt x="47625" y="38100"/>
                </a:cubicBezTo>
                <a:cubicBezTo>
                  <a:pt x="-18680" y="117666"/>
                  <a:pt x="83482" y="11768"/>
                  <a:pt x="0" y="95250"/>
                </a:cubicBezTo>
                <a:cubicBezTo>
                  <a:pt x="2108" y="139526"/>
                  <a:pt x="963" y="280077"/>
                  <a:pt x="19050" y="352425"/>
                </a:cubicBezTo>
                <a:cubicBezTo>
                  <a:pt x="23920" y="371906"/>
                  <a:pt x="33230" y="390094"/>
                  <a:pt x="38100" y="409575"/>
                </a:cubicBezTo>
                <a:cubicBezTo>
                  <a:pt x="41275" y="422275"/>
                  <a:pt x="43863" y="435136"/>
                  <a:pt x="47625" y="447675"/>
                </a:cubicBezTo>
                <a:cubicBezTo>
                  <a:pt x="69687" y="521215"/>
                  <a:pt x="66675" y="481256"/>
                  <a:pt x="66675" y="533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7162800" y="2400300"/>
            <a:ext cx="171450" cy="133389"/>
          </a:xfrm>
          <a:custGeom>
            <a:avLst/>
            <a:gdLst>
              <a:gd name="connsiteX0" fmla="*/ 0 w 171450"/>
              <a:gd name="connsiteY0" fmla="*/ 85725 h 133389"/>
              <a:gd name="connsiteX1" fmla="*/ 133350 w 171450"/>
              <a:gd name="connsiteY1" fmla="*/ 133350 h 133389"/>
              <a:gd name="connsiteX2" fmla="*/ 114300 w 171450"/>
              <a:gd name="connsiteY2" fmla="*/ 95250 h 133389"/>
              <a:gd name="connsiteX3" fmla="*/ 133350 w 171450"/>
              <a:gd name="connsiteY3" fmla="*/ 28575 h 133389"/>
              <a:gd name="connsiteX4" fmla="*/ 161925 w 171450"/>
              <a:gd name="connsiteY4" fmla="*/ 9525 h 133389"/>
              <a:gd name="connsiteX5" fmla="*/ 171450 w 171450"/>
              <a:gd name="connsiteY5" fmla="*/ 0 h 13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89">
                <a:moveTo>
                  <a:pt x="0" y="85725"/>
                </a:moveTo>
                <a:cubicBezTo>
                  <a:pt x="44450" y="101600"/>
                  <a:pt x="86313" y="129430"/>
                  <a:pt x="133350" y="133350"/>
                </a:cubicBezTo>
                <a:cubicBezTo>
                  <a:pt x="147500" y="134529"/>
                  <a:pt x="116061" y="109339"/>
                  <a:pt x="114300" y="95250"/>
                </a:cubicBezTo>
                <a:cubicBezTo>
                  <a:pt x="114115" y="93770"/>
                  <a:pt x="129000" y="34012"/>
                  <a:pt x="133350" y="28575"/>
                </a:cubicBezTo>
                <a:cubicBezTo>
                  <a:pt x="140501" y="19636"/>
                  <a:pt x="152767" y="16394"/>
                  <a:pt x="161925" y="9525"/>
                </a:cubicBezTo>
                <a:cubicBezTo>
                  <a:pt x="165517" y="6831"/>
                  <a:pt x="168275" y="3175"/>
                  <a:pt x="1714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7866124" y="2106098"/>
            <a:ext cx="376503" cy="369332"/>
          </a:xfrm>
          <a:prstGeom prst="rect">
            <a:avLst/>
          </a:prstGeom>
          <a:noFill/>
          <a:ln>
            <a:noFill/>
          </a:ln>
        </p:spPr>
        <p:txBody>
          <a:bodyPr wrap="square" rtlCol="0">
            <a:spAutoFit/>
          </a:bodyPr>
          <a:lstStyle/>
          <a:p>
            <a:r>
              <a:rPr lang="en-IN" b="1" dirty="0" smtClean="0">
                <a:solidFill>
                  <a:srgbClr val="0070C0"/>
                </a:solidFill>
              </a:rPr>
              <a:t>4</a:t>
            </a:r>
            <a:endParaRPr lang="en-IN" dirty="0"/>
          </a:p>
        </p:txBody>
      </p:sp>
      <p:sp>
        <p:nvSpPr>
          <p:cNvPr id="43" name="TextBox 42"/>
          <p:cNvSpPr txBox="1"/>
          <p:nvPr/>
        </p:nvSpPr>
        <p:spPr>
          <a:xfrm>
            <a:off x="5989366" y="3969883"/>
            <a:ext cx="3880542" cy="369332"/>
          </a:xfrm>
          <a:prstGeom prst="rect">
            <a:avLst/>
          </a:prstGeom>
          <a:noFill/>
          <a:ln>
            <a:solidFill>
              <a:schemeClr val="accent1"/>
            </a:solid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Initial </a:t>
            </a:r>
            <a:r>
              <a:rPr lang="en-IN" b="1" dirty="0" smtClean="0">
                <a:solidFill>
                  <a:srgbClr val="0070C0"/>
                </a:solidFill>
                <a:latin typeface="Times New Roman" panose="02020603050405020304" pitchFamily="18" charset="0"/>
                <a:cs typeface="Times New Roman" panose="02020603050405020304" pitchFamily="18" charset="0"/>
              </a:rPr>
              <a:t>state transition diagram</a:t>
            </a:r>
            <a:endParaRPr lang="en-IN" dirty="0"/>
          </a:p>
        </p:txBody>
      </p:sp>
    </p:spTree>
    <p:extLst>
      <p:ext uri="{BB962C8B-B14F-4D97-AF65-F5344CB8AC3E}">
        <p14:creationId xmlns:p14="http://schemas.microsoft.com/office/powerpoint/2010/main" val="11294533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22976" y="-88599"/>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18747" y="6578316"/>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85</a:t>
            </a:fld>
            <a:endParaRPr lang="en-IN"/>
          </a:p>
        </p:txBody>
      </p:sp>
      <p:sp>
        <p:nvSpPr>
          <p:cNvPr id="9" name="Rectangle 8"/>
          <p:cNvSpPr/>
          <p:nvPr/>
        </p:nvSpPr>
        <p:spPr>
          <a:xfrm>
            <a:off x="183877" y="95974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15" name="TextBox 14"/>
          <p:cNvSpPr txBox="1"/>
          <p:nvPr/>
        </p:nvSpPr>
        <p:spPr>
          <a:xfrm>
            <a:off x="0" y="590411"/>
            <a:ext cx="2145672" cy="369332"/>
          </a:xfrm>
          <a:prstGeom prst="rect">
            <a:avLst/>
          </a:prstGeom>
          <a:noFill/>
        </p:spPr>
        <p:txBody>
          <a:bodyPr wrap="square" rtlCol="0">
            <a:spAutoFit/>
          </a:bodyPr>
          <a:lstStyle/>
          <a:p>
            <a:r>
              <a:rPr lang="en-IN" b="1" dirty="0" smtClean="0">
                <a:solidFill>
                  <a:srgbClr val="00B0F0"/>
                </a:solidFill>
              </a:rPr>
              <a:t>Solution</a:t>
            </a:r>
            <a:endParaRPr lang="en-IN" b="1" dirty="0">
              <a:solidFill>
                <a:srgbClr val="00B0F0"/>
              </a:solidFill>
            </a:endParaRPr>
          </a:p>
        </p:txBody>
      </p:sp>
      <p:sp>
        <p:nvSpPr>
          <p:cNvPr id="13" name="TextBox 12"/>
          <p:cNvSpPr txBox="1"/>
          <p:nvPr/>
        </p:nvSpPr>
        <p:spPr>
          <a:xfrm>
            <a:off x="35037" y="812165"/>
            <a:ext cx="11845449" cy="5632311"/>
          </a:xfrm>
          <a:prstGeom prst="rect">
            <a:avLst/>
          </a:prstGeom>
          <a:noFill/>
        </p:spPr>
        <p:txBody>
          <a:bodyPr wrap="square" rtlCol="0">
            <a:spAutoFit/>
          </a:bodyPr>
          <a:lstStyle/>
          <a:p>
            <a:r>
              <a:rPr lang="en-IN" b="1" dirty="0" smtClean="0">
                <a:solidFill>
                  <a:srgbClr val="0070C0"/>
                </a:solidFill>
              </a:rPr>
              <a:t>Step2: Calculating next state with Present state (PS) = 1 1 0 consider as </a:t>
            </a:r>
            <a:r>
              <a:rPr lang="en-IN" b="1" dirty="0" smtClean="0">
                <a:solidFill>
                  <a:srgbClr val="FF0000"/>
                </a:solidFill>
              </a:rPr>
              <a:t> </a:t>
            </a:r>
            <a:r>
              <a:rPr lang="en-IN" b="1" dirty="0">
                <a:solidFill>
                  <a:srgbClr val="FF0000"/>
                </a:solidFill>
              </a:rPr>
              <a:t>0</a:t>
            </a:r>
            <a:r>
              <a:rPr lang="en-IN" b="1" dirty="0">
                <a:solidFill>
                  <a:srgbClr val="0070C0"/>
                </a:solidFill>
              </a:rPr>
              <a:t> 1 1 </a:t>
            </a:r>
            <a:r>
              <a:rPr lang="en-IN" b="1" dirty="0" smtClean="0">
                <a:solidFill>
                  <a:srgbClr val="FF0000"/>
                </a:solidFill>
              </a:rPr>
              <a:t>0 (4 is permissible latency)  </a:t>
            </a:r>
            <a:endParaRPr lang="en-IN" b="1" dirty="0" smtClean="0">
              <a:solidFill>
                <a:srgbClr val="0070C0"/>
              </a:solidFill>
            </a:endParaRPr>
          </a:p>
          <a:p>
            <a:r>
              <a:rPr lang="en-IN" b="1" dirty="0" smtClean="0">
                <a:solidFill>
                  <a:srgbClr val="FF0000"/>
                </a:solidFill>
              </a:rPr>
              <a:t>(  0</a:t>
            </a:r>
            <a:r>
              <a:rPr lang="en-IN" b="1" dirty="0" smtClean="0">
                <a:solidFill>
                  <a:srgbClr val="0070C0"/>
                </a:solidFill>
              </a:rPr>
              <a:t> 1 1 </a:t>
            </a:r>
            <a:r>
              <a:rPr lang="en-IN" b="1" dirty="0" smtClean="0">
                <a:solidFill>
                  <a:srgbClr val="FF0000"/>
                </a:solidFill>
              </a:rPr>
              <a:t>0 here   </a:t>
            </a:r>
            <a:r>
              <a:rPr lang="en-IN" b="1" dirty="0">
                <a:solidFill>
                  <a:srgbClr val="00B0F0"/>
                </a:solidFill>
                <a:latin typeface="Times New Roman" panose="02020603050405020304" pitchFamily="18" charset="0"/>
                <a:cs typeface="Times New Roman" panose="02020603050405020304" pitchFamily="18" charset="0"/>
              </a:rPr>
              <a:t>1</a:t>
            </a:r>
            <a:r>
              <a:rPr lang="en-IN"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B0F0"/>
                </a:solidFill>
                <a:latin typeface="Times New Roman" panose="02020603050405020304" pitchFamily="18" charset="0"/>
                <a:cs typeface="Times New Roman" panose="02020603050405020304" pitchFamily="18" charset="0"/>
              </a:rPr>
              <a:t>Forbidden latencies , 0</a:t>
            </a:r>
            <a:r>
              <a:rPr lang="en-IN"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B0F0"/>
                </a:solidFill>
                <a:latin typeface="Times New Roman" panose="02020603050405020304" pitchFamily="18" charset="0"/>
                <a:cs typeface="Times New Roman" panose="02020603050405020304" pitchFamily="18" charset="0"/>
              </a:rPr>
              <a:t>Permissible latencies </a:t>
            </a:r>
            <a:r>
              <a:rPr lang="en-IN" b="1" dirty="0" smtClean="0">
                <a:solidFill>
                  <a:srgbClr val="00B0F0"/>
                </a:solidFill>
                <a:latin typeface="Times New Roman" panose="02020603050405020304" pitchFamily="18" charset="0"/>
                <a:cs typeface="Times New Roman" panose="02020603050405020304" pitchFamily="18" charset="0"/>
              </a:rPr>
              <a:t>)</a:t>
            </a:r>
            <a:endParaRPr lang="en-IN" b="1" dirty="0">
              <a:solidFill>
                <a:srgbClr val="00B0F0"/>
              </a:solidFill>
              <a:latin typeface="Times New Roman" panose="02020603050405020304" pitchFamily="18" charset="0"/>
              <a:cs typeface="Times New Roman" panose="02020603050405020304" pitchFamily="18" charset="0"/>
            </a:endParaRPr>
          </a:p>
          <a:p>
            <a:r>
              <a:rPr lang="en-IN" b="1" dirty="0" smtClean="0">
                <a:solidFill>
                  <a:srgbClr val="0070C0"/>
                </a:solidFill>
              </a:rPr>
              <a:t>Permissible latencies (or transitions) =</a:t>
            </a:r>
            <a:r>
              <a:rPr lang="en-IN" b="1" dirty="0">
                <a:solidFill>
                  <a:srgbClr val="0070C0"/>
                </a:solidFill>
                <a:latin typeface="Times New Roman" panose="02020603050405020304" pitchFamily="18" charset="0"/>
                <a:cs typeface="Times New Roman" panose="02020603050405020304" pitchFamily="18" charset="0"/>
              </a:rPr>
              <a:t> {1, </a:t>
            </a:r>
            <a:r>
              <a:rPr lang="en-IN" b="1" dirty="0" smtClean="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r>
              <a:rPr lang="en-IN" b="1" dirty="0">
                <a:solidFill>
                  <a:srgbClr val="0070C0"/>
                </a:solidFill>
                <a:latin typeface="Times New Roman" panose="02020603050405020304" pitchFamily="18" charset="0"/>
                <a:cs typeface="Times New Roman" panose="02020603050405020304" pitchFamily="18" charset="0"/>
              </a:rPr>
              <a:t>}</a:t>
            </a:r>
            <a:r>
              <a:rPr lang="en-IN" b="1" dirty="0">
                <a:solidFill>
                  <a:srgbClr val="FF0000"/>
                </a:solidFill>
                <a:latin typeface="Times New Roman" panose="02020603050405020304" pitchFamily="18" charset="0"/>
                <a:cs typeface="Times New Roman" panose="02020603050405020304" pitchFamily="18" charset="0"/>
              </a:rPr>
              <a:t>. </a:t>
            </a:r>
            <a:endParaRPr lang="en-IN" b="1" dirty="0" smtClean="0">
              <a:solidFill>
                <a:srgbClr val="0070C0"/>
              </a:solidFill>
            </a:endParaRPr>
          </a:p>
          <a:p>
            <a:r>
              <a:rPr lang="en-IN" b="1" dirty="0" smtClean="0"/>
              <a:t>With latency 1</a:t>
            </a:r>
          </a:p>
          <a:p>
            <a:r>
              <a:rPr lang="en-IN" b="1" dirty="0" smtClean="0"/>
              <a:t>     1 0 0</a:t>
            </a:r>
          </a:p>
          <a:p>
            <a:r>
              <a:rPr lang="en-IN" b="1" dirty="0" smtClean="0"/>
              <a:t>+   0 1 1  (After right shift of PS by 1)</a:t>
            </a:r>
          </a:p>
          <a:p>
            <a:r>
              <a:rPr lang="en-IN" b="1" dirty="0" smtClean="0">
                <a:solidFill>
                  <a:srgbClr val="00B0F0"/>
                </a:solidFill>
              </a:rPr>
              <a:t>    </a:t>
            </a:r>
            <a:r>
              <a:rPr lang="en-IN" b="1" dirty="0" smtClean="0">
                <a:solidFill>
                  <a:srgbClr val="C00000"/>
                </a:solidFill>
              </a:rPr>
              <a:t>1  1  1   Next state</a:t>
            </a:r>
          </a:p>
          <a:p>
            <a:r>
              <a:rPr lang="en-IN" b="1" dirty="0" smtClean="0">
                <a:solidFill>
                  <a:srgbClr val="C00000"/>
                </a:solidFill>
              </a:rPr>
              <a:t>New state is 1 1 1 with  latency 1</a:t>
            </a:r>
          </a:p>
          <a:p>
            <a:endParaRPr lang="en-IN" b="1" dirty="0" smtClean="0"/>
          </a:p>
          <a:p>
            <a:r>
              <a:rPr lang="en-IN" b="1" dirty="0" smtClean="0"/>
              <a:t>With </a:t>
            </a:r>
            <a:r>
              <a:rPr lang="en-IN" b="1" dirty="0"/>
              <a:t>latency </a:t>
            </a:r>
            <a:r>
              <a:rPr lang="en-IN" b="1" dirty="0">
                <a:latin typeface="Times New Roman" panose="02020603050405020304" pitchFamily="18" charset="0"/>
                <a:cs typeface="Times New Roman" panose="02020603050405020304" pitchFamily="18" charset="0"/>
              </a:rPr>
              <a:t>4</a:t>
            </a:r>
            <a:r>
              <a:rPr lang="en-IN" b="1" baseline="30000" dirty="0">
                <a:latin typeface="Times New Roman" panose="02020603050405020304" pitchFamily="18" charset="0"/>
                <a:cs typeface="Times New Roman" panose="02020603050405020304" pitchFamily="18" charset="0"/>
              </a:rPr>
              <a:t>+</a:t>
            </a:r>
            <a:endParaRPr lang="en-IN" b="1" dirty="0"/>
          </a:p>
          <a:p>
            <a:r>
              <a:rPr lang="en-IN" b="1" dirty="0"/>
              <a:t>     1 0 0</a:t>
            </a:r>
          </a:p>
          <a:p>
            <a:r>
              <a:rPr lang="en-IN" b="1" dirty="0"/>
              <a:t>+   0 </a:t>
            </a:r>
            <a:r>
              <a:rPr lang="en-IN" b="1" dirty="0" smtClean="0"/>
              <a:t>0 0  </a:t>
            </a:r>
            <a:r>
              <a:rPr lang="en-IN" b="1" dirty="0"/>
              <a:t>(After right shift of PS by 4</a:t>
            </a:r>
            <a:r>
              <a:rPr lang="en-IN" b="1" dirty="0" smtClean="0"/>
              <a:t>)</a:t>
            </a:r>
            <a:endParaRPr lang="en-IN" b="1" dirty="0"/>
          </a:p>
          <a:p>
            <a:r>
              <a:rPr lang="en-IN" b="1" dirty="0">
                <a:solidFill>
                  <a:srgbClr val="C00000"/>
                </a:solidFill>
              </a:rPr>
              <a:t>    1  0 </a:t>
            </a:r>
            <a:r>
              <a:rPr lang="en-IN" b="1" dirty="0" smtClean="0">
                <a:solidFill>
                  <a:srgbClr val="C00000"/>
                </a:solidFill>
              </a:rPr>
              <a:t>0   </a:t>
            </a:r>
            <a:r>
              <a:rPr lang="en-IN" b="1" dirty="0">
                <a:solidFill>
                  <a:srgbClr val="C00000"/>
                </a:solidFill>
              </a:rPr>
              <a:t>Next </a:t>
            </a:r>
            <a:r>
              <a:rPr lang="en-IN" b="1" dirty="0" smtClean="0">
                <a:solidFill>
                  <a:srgbClr val="C00000"/>
                </a:solidFill>
              </a:rPr>
              <a:t>state</a:t>
            </a:r>
          </a:p>
          <a:p>
            <a:r>
              <a:rPr lang="en-IN" b="1" dirty="0" smtClean="0">
                <a:solidFill>
                  <a:srgbClr val="0070C0"/>
                </a:solidFill>
              </a:rPr>
              <a:t>Step3: </a:t>
            </a:r>
            <a:r>
              <a:rPr lang="en-IN" b="1" dirty="0">
                <a:solidFill>
                  <a:srgbClr val="0070C0"/>
                </a:solidFill>
              </a:rPr>
              <a:t>Calculating next state with Present state (PS) = 1 </a:t>
            </a:r>
            <a:r>
              <a:rPr lang="en-IN" b="1" dirty="0" smtClean="0">
                <a:solidFill>
                  <a:srgbClr val="0070C0"/>
                </a:solidFill>
              </a:rPr>
              <a:t>0 1 consider </a:t>
            </a:r>
            <a:r>
              <a:rPr lang="en-IN" b="1" dirty="0">
                <a:solidFill>
                  <a:srgbClr val="0070C0"/>
                </a:solidFill>
              </a:rPr>
              <a:t>as </a:t>
            </a:r>
            <a:r>
              <a:rPr lang="en-IN" b="1" dirty="0">
                <a:solidFill>
                  <a:srgbClr val="FF0000"/>
                </a:solidFill>
              </a:rPr>
              <a:t> 0</a:t>
            </a:r>
            <a:r>
              <a:rPr lang="en-IN" b="1" dirty="0">
                <a:solidFill>
                  <a:srgbClr val="0070C0"/>
                </a:solidFill>
              </a:rPr>
              <a:t> 1 </a:t>
            </a:r>
            <a:r>
              <a:rPr lang="en-IN" b="1" dirty="0" smtClean="0">
                <a:solidFill>
                  <a:srgbClr val="FF0000"/>
                </a:solidFill>
              </a:rPr>
              <a:t>0 </a:t>
            </a:r>
            <a:r>
              <a:rPr lang="en-IN" b="1" dirty="0">
                <a:solidFill>
                  <a:srgbClr val="0070C0"/>
                </a:solidFill>
              </a:rPr>
              <a:t>1</a:t>
            </a:r>
            <a:r>
              <a:rPr lang="en-IN" b="1" dirty="0" smtClean="0">
                <a:solidFill>
                  <a:srgbClr val="FF0000"/>
                </a:solidFill>
              </a:rPr>
              <a:t> </a:t>
            </a:r>
            <a:r>
              <a:rPr lang="en-IN" b="1" dirty="0">
                <a:solidFill>
                  <a:srgbClr val="FF0000"/>
                </a:solidFill>
              </a:rPr>
              <a:t>(4 is permissible latency)  </a:t>
            </a:r>
            <a:endParaRPr lang="en-IN" b="1" dirty="0">
              <a:solidFill>
                <a:srgbClr val="0070C0"/>
              </a:solidFill>
            </a:endParaRPr>
          </a:p>
          <a:p>
            <a:r>
              <a:rPr lang="en-IN" b="1" dirty="0">
                <a:solidFill>
                  <a:srgbClr val="FF0000"/>
                </a:solidFill>
              </a:rPr>
              <a:t>(  0</a:t>
            </a:r>
            <a:r>
              <a:rPr lang="en-IN" b="1" dirty="0">
                <a:solidFill>
                  <a:srgbClr val="0070C0"/>
                </a:solidFill>
              </a:rPr>
              <a:t> 1 1 </a:t>
            </a:r>
            <a:r>
              <a:rPr lang="en-IN" b="1" dirty="0">
                <a:solidFill>
                  <a:srgbClr val="FF0000"/>
                </a:solidFill>
              </a:rPr>
              <a:t>0 here   </a:t>
            </a:r>
            <a:r>
              <a:rPr lang="en-IN" b="1" dirty="0">
                <a:solidFill>
                  <a:srgbClr val="00B0F0"/>
                </a:solidFill>
                <a:latin typeface="Times New Roman" panose="02020603050405020304" pitchFamily="18" charset="0"/>
                <a:cs typeface="Times New Roman" panose="02020603050405020304" pitchFamily="18" charset="0"/>
              </a:rPr>
              <a:t>1</a:t>
            </a:r>
            <a:r>
              <a:rPr lang="en-IN"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B0F0"/>
                </a:solidFill>
                <a:latin typeface="Times New Roman" panose="02020603050405020304" pitchFamily="18" charset="0"/>
                <a:cs typeface="Times New Roman" panose="02020603050405020304" pitchFamily="18" charset="0"/>
              </a:rPr>
              <a:t>Forbidden latencies , 0</a:t>
            </a:r>
            <a:r>
              <a:rPr lang="en-IN"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B0F0"/>
                </a:solidFill>
                <a:latin typeface="Times New Roman" panose="02020603050405020304" pitchFamily="18" charset="0"/>
                <a:cs typeface="Times New Roman" panose="02020603050405020304" pitchFamily="18" charset="0"/>
              </a:rPr>
              <a:t>Permissible latencies )</a:t>
            </a:r>
          </a:p>
          <a:p>
            <a:r>
              <a:rPr lang="en-IN" b="1" dirty="0">
                <a:solidFill>
                  <a:srgbClr val="0070C0"/>
                </a:solidFill>
              </a:rPr>
              <a:t>Permissible latencies (or transitions) =</a:t>
            </a:r>
            <a:r>
              <a:rPr lang="en-IN" b="1" dirty="0">
                <a:solidFill>
                  <a:srgbClr val="0070C0"/>
                </a:solidFill>
                <a:latin typeface="Times New Roman" panose="02020603050405020304" pitchFamily="18" charset="0"/>
                <a:cs typeface="Times New Roman" panose="02020603050405020304" pitchFamily="18" charset="0"/>
              </a:rPr>
              <a:t> </a:t>
            </a:r>
            <a:r>
              <a:rPr lang="en-IN" b="1" dirty="0" smtClean="0">
                <a:solidFill>
                  <a:srgbClr val="0070C0"/>
                </a:solidFill>
                <a:latin typeface="Times New Roman" panose="02020603050405020304" pitchFamily="18" charset="0"/>
                <a:cs typeface="Times New Roman" panose="02020603050405020304" pitchFamily="18" charset="0"/>
              </a:rPr>
              <a:t>{2, </a:t>
            </a:r>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r>
              <a:rPr lang="en-IN" b="1" dirty="0">
                <a:solidFill>
                  <a:srgbClr val="0070C0"/>
                </a:solidFill>
                <a:latin typeface="Times New Roman" panose="02020603050405020304" pitchFamily="18" charset="0"/>
                <a:cs typeface="Times New Roman" panose="02020603050405020304" pitchFamily="18" charset="0"/>
              </a:rPr>
              <a:t>}</a:t>
            </a:r>
            <a:r>
              <a:rPr lang="en-IN" b="1" dirty="0">
                <a:solidFill>
                  <a:srgbClr val="FF0000"/>
                </a:solidFill>
                <a:latin typeface="Times New Roman" panose="02020603050405020304" pitchFamily="18" charset="0"/>
                <a:cs typeface="Times New Roman" panose="02020603050405020304" pitchFamily="18" charset="0"/>
              </a:rPr>
              <a:t>.</a:t>
            </a:r>
            <a:endParaRPr lang="en-IN" b="1" dirty="0">
              <a:solidFill>
                <a:srgbClr val="C00000"/>
              </a:solidFill>
            </a:endParaRPr>
          </a:p>
          <a:p>
            <a:r>
              <a:rPr lang="en-IN" b="1" dirty="0"/>
              <a:t>With latency </a:t>
            </a:r>
            <a:r>
              <a:rPr lang="en-IN" b="1" dirty="0" smtClean="0"/>
              <a:t>2</a:t>
            </a:r>
            <a:endParaRPr lang="en-IN" b="1" dirty="0"/>
          </a:p>
          <a:p>
            <a:r>
              <a:rPr lang="en-IN" b="1" dirty="0"/>
              <a:t>     1 0 0</a:t>
            </a:r>
          </a:p>
          <a:p>
            <a:r>
              <a:rPr lang="en-IN" b="1" dirty="0"/>
              <a:t>+   0 </a:t>
            </a:r>
            <a:r>
              <a:rPr lang="en-IN" b="1" dirty="0" smtClean="0"/>
              <a:t>0 </a:t>
            </a:r>
            <a:r>
              <a:rPr lang="en-IN" b="1" dirty="0"/>
              <a:t>1  (After right shift of PS by </a:t>
            </a:r>
            <a:r>
              <a:rPr lang="en-IN" b="1" dirty="0" smtClean="0"/>
              <a:t>2)</a:t>
            </a:r>
            <a:endParaRPr lang="en-IN" b="1" dirty="0"/>
          </a:p>
          <a:p>
            <a:r>
              <a:rPr lang="en-IN" b="1" dirty="0">
                <a:solidFill>
                  <a:srgbClr val="00B0F0"/>
                </a:solidFill>
              </a:rPr>
              <a:t>    </a:t>
            </a:r>
            <a:r>
              <a:rPr lang="en-IN" b="1" dirty="0">
                <a:solidFill>
                  <a:srgbClr val="C00000"/>
                </a:solidFill>
              </a:rPr>
              <a:t>1  </a:t>
            </a:r>
            <a:r>
              <a:rPr lang="en-IN" b="1" dirty="0" smtClean="0">
                <a:solidFill>
                  <a:srgbClr val="C00000"/>
                </a:solidFill>
              </a:rPr>
              <a:t>0  </a:t>
            </a:r>
            <a:r>
              <a:rPr lang="en-IN" b="1" dirty="0">
                <a:solidFill>
                  <a:srgbClr val="C00000"/>
                </a:solidFill>
              </a:rPr>
              <a:t>1   Next </a:t>
            </a:r>
            <a:r>
              <a:rPr lang="en-IN" b="1" dirty="0" smtClean="0">
                <a:solidFill>
                  <a:srgbClr val="C00000"/>
                </a:solidFill>
              </a:rPr>
              <a:t>state New </a:t>
            </a:r>
            <a:r>
              <a:rPr lang="en-IN" b="1" dirty="0">
                <a:solidFill>
                  <a:srgbClr val="C00000"/>
                </a:solidFill>
              </a:rPr>
              <a:t>state is 1 </a:t>
            </a:r>
            <a:r>
              <a:rPr lang="en-IN" b="1" dirty="0" smtClean="0">
                <a:solidFill>
                  <a:srgbClr val="C00000"/>
                </a:solidFill>
              </a:rPr>
              <a:t>0 </a:t>
            </a:r>
            <a:r>
              <a:rPr lang="en-IN" b="1" dirty="0">
                <a:solidFill>
                  <a:srgbClr val="C00000"/>
                </a:solidFill>
              </a:rPr>
              <a:t>1 with  latency 2</a:t>
            </a:r>
          </a:p>
        </p:txBody>
      </p:sp>
      <p:sp>
        <p:nvSpPr>
          <p:cNvPr id="10" name="TextBox 9"/>
          <p:cNvSpPr txBox="1"/>
          <p:nvPr/>
        </p:nvSpPr>
        <p:spPr>
          <a:xfrm>
            <a:off x="7459643" y="1604425"/>
            <a:ext cx="3880542" cy="369332"/>
          </a:xfrm>
          <a:prstGeom prst="rect">
            <a:avLst/>
          </a:prstGeom>
          <a:noFill/>
          <a:ln>
            <a:solidFill>
              <a:schemeClr val="accent1"/>
            </a:solid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Initial Collision </a:t>
            </a:r>
            <a:r>
              <a:rPr lang="en-IN" b="1" dirty="0" smtClean="0">
                <a:solidFill>
                  <a:srgbClr val="0070C0"/>
                </a:solidFill>
                <a:latin typeface="Times New Roman" panose="02020603050405020304" pitchFamily="18" charset="0"/>
                <a:cs typeface="Times New Roman" panose="02020603050405020304" pitchFamily="18" charset="0"/>
              </a:rPr>
              <a:t>Vector = </a:t>
            </a:r>
            <a:r>
              <a:rPr lang="en-IN" b="1" dirty="0">
                <a:solidFill>
                  <a:srgbClr val="0070C0"/>
                </a:solidFill>
              </a:rPr>
              <a:t>1 0 </a:t>
            </a:r>
            <a:r>
              <a:rPr lang="en-IN" b="1" dirty="0" smtClean="0">
                <a:solidFill>
                  <a:srgbClr val="0070C0"/>
                </a:solidFill>
              </a:rPr>
              <a:t>0</a:t>
            </a:r>
            <a:endParaRPr lang="en-IN" dirty="0"/>
          </a:p>
        </p:txBody>
      </p:sp>
      <p:cxnSp>
        <p:nvCxnSpPr>
          <p:cNvPr id="12" name="Straight Connector 11"/>
          <p:cNvCxnSpPr/>
          <p:nvPr/>
        </p:nvCxnSpPr>
        <p:spPr>
          <a:xfrm>
            <a:off x="275799" y="4144377"/>
            <a:ext cx="7624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3877" y="2475430"/>
            <a:ext cx="7624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3877" y="6100904"/>
            <a:ext cx="76242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47743" y="2561585"/>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0</a:t>
            </a:r>
            <a:endParaRPr lang="en-IN" dirty="0"/>
          </a:p>
        </p:txBody>
      </p:sp>
      <p:sp>
        <p:nvSpPr>
          <p:cNvPr id="19" name="TextBox 18"/>
          <p:cNvSpPr txBox="1"/>
          <p:nvPr/>
        </p:nvSpPr>
        <p:spPr>
          <a:xfrm>
            <a:off x="7752618" y="3306150"/>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1</a:t>
            </a:r>
            <a:endParaRPr lang="en-IN" dirty="0"/>
          </a:p>
        </p:txBody>
      </p:sp>
      <p:sp>
        <p:nvSpPr>
          <p:cNvPr id="20" name="TextBox 19"/>
          <p:cNvSpPr txBox="1"/>
          <p:nvPr/>
        </p:nvSpPr>
        <p:spPr>
          <a:xfrm>
            <a:off x="5748038" y="4111091"/>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1 1 1</a:t>
            </a:r>
            <a:endParaRPr lang="en-IN" dirty="0"/>
          </a:p>
        </p:txBody>
      </p:sp>
      <p:cxnSp>
        <p:nvCxnSpPr>
          <p:cNvPr id="21" name="Straight Arrow Connector 20"/>
          <p:cNvCxnSpPr/>
          <p:nvPr/>
        </p:nvCxnSpPr>
        <p:spPr>
          <a:xfrm flipH="1">
            <a:off x="6386753" y="2746251"/>
            <a:ext cx="460990" cy="56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0"/>
          </p:cNvCxnSpPr>
          <p:nvPr/>
        </p:nvCxnSpPr>
        <p:spPr>
          <a:xfrm>
            <a:off x="7705725" y="2719779"/>
            <a:ext cx="475884" cy="5863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04258" y="2615195"/>
            <a:ext cx="376503" cy="369332"/>
          </a:xfrm>
          <a:prstGeom prst="rect">
            <a:avLst/>
          </a:prstGeom>
          <a:noFill/>
          <a:ln>
            <a:noFill/>
          </a:ln>
        </p:spPr>
        <p:txBody>
          <a:bodyPr wrap="square" rtlCol="0">
            <a:spAutoFit/>
          </a:bodyPr>
          <a:lstStyle/>
          <a:p>
            <a:r>
              <a:rPr lang="en-IN" b="1" dirty="0" smtClean="0">
                <a:solidFill>
                  <a:srgbClr val="0070C0"/>
                </a:solidFill>
              </a:rPr>
              <a:t>1</a:t>
            </a:r>
            <a:endParaRPr lang="en-IN" dirty="0"/>
          </a:p>
        </p:txBody>
      </p:sp>
      <p:sp>
        <p:nvSpPr>
          <p:cNvPr id="25" name="TextBox 24"/>
          <p:cNvSpPr txBox="1"/>
          <p:nvPr/>
        </p:nvSpPr>
        <p:spPr>
          <a:xfrm>
            <a:off x="8032166" y="2738340"/>
            <a:ext cx="376503"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9" name="Freeform 38"/>
          <p:cNvSpPr/>
          <p:nvPr/>
        </p:nvSpPr>
        <p:spPr>
          <a:xfrm>
            <a:off x="7200900" y="2019300"/>
            <a:ext cx="600075" cy="581025"/>
          </a:xfrm>
          <a:custGeom>
            <a:avLst/>
            <a:gdLst>
              <a:gd name="connsiteX0" fmla="*/ 476250 w 600075"/>
              <a:gd name="connsiteY0" fmla="*/ 581025 h 581025"/>
              <a:gd name="connsiteX1" fmla="*/ 561975 w 600075"/>
              <a:gd name="connsiteY1" fmla="*/ 514350 h 581025"/>
              <a:gd name="connsiteX2" fmla="*/ 581025 w 600075"/>
              <a:gd name="connsiteY2" fmla="*/ 466725 h 581025"/>
              <a:gd name="connsiteX3" fmla="*/ 600075 w 600075"/>
              <a:gd name="connsiteY3" fmla="*/ 438150 h 581025"/>
              <a:gd name="connsiteX4" fmla="*/ 590550 w 600075"/>
              <a:gd name="connsiteY4" fmla="*/ 247650 h 581025"/>
              <a:gd name="connsiteX5" fmla="*/ 552450 w 600075"/>
              <a:gd name="connsiteY5" fmla="*/ 190500 h 581025"/>
              <a:gd name="connsiteX6" fmla="*/ 533400 w 600075"/>
              <a:gd name="connsiteY6" fmla="*/ 152400 h 581025"/>
              <a:gd name="connsiteX7" fmla="*/ 504825 w 600075"/>
              <a:gd name="connsiteY7" fmla="*/ 133350 h 581025"/>
              <a:gd name="connsiteX8" fmla="*/ 447675 w 600075"/>
              <a:gd name="connsiteY8" fmla="*/ 76200 h 581025"/>
              <a:gd name="connsiteX9" fmla="*/ 419100 w 600075"/>
              <a:gd name="connsiteY9" fmla="*/ 47625 h 581025"/>
              <a:gd name="connsiteX10" fmla="*/ 381000 w 600075"/>
              <a:gd name="connsiteY10" fmla="*/ 38100 h 581025"/>
              <a:gd name="connsiteX11" fmla="*/ 342900 w 600075"/>
              <a:gd name="connsiteY11" fmla="*/ 19050 h 581025"/>
              <a:gd name="connsiteX12" fmla="*/ 285750 w 600075"/>
              <a:gd name="connsiteY12" fmla="*/ 0 h 581025"/>
              <a:gd name="connsiteX13" fmla="*/ 76200 w 600075"/>
              <a:gd name="connsiteY13" fmla="*/ 9525 h 581025"/>
              <a:gd name="connsiteX14" fmla="*/ 47625 w 600075"/>
              <a:gd name="connsiteY14" fmla="*/ 38100 h 581025"/>
              <a:gd name="connsiteX15" fmla="*/ 0 w 600075"/>
              <a:gd name="connsiteY15" fmla="*/ 95250 h 581025"/>
              <a:gd name="connsiteX16" fmla="*/ 19050 w 600075"/>
              <a:gd name="connsiteY16" fmla="*/ 352425 h 581025"/>
              <a:gd name="connsiteX17" fmla="*/ 38100 w 600075"/>
              <a:gd name="connsiteY17" fmla="*/ 409575 h 581025"/>
              <a:gd name="connsiteX18" fmla="*/ 47625 w 600075"/>
              <a:gd name="connsiteY18" fmla="*/ 447675 h 581025"/>
              <a:gd name="connsiteX19" fmla="*/ 66675 w 600075"/>
              <a:gd name="connsiteY19" fmla="*/ 53340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075" h="581025">
                <a:moveTo>
                  <a:pt x="476250" y="581025"/>
                </a:moveTo>
                <a:cubicBezTo>
                  <a:pt x="495696" y="568061"/>
                  <a:pt x="545988" y="539930"/>
                  <a:pt x="561975" y="514350"/>
                </a:cubicBezTo>
                <a:cubicBezTo>
                  <a:pt x="571037" y="499851"/>
                  <a:pt x="573379" y="482018"/>
                  <a:pt x="581025" y="466725"/>
                </a:cubicBezTo>
                <a:cubicBezTo>
                  <a:pt x="586145" y="456486"/>
                  <a:pt x="593725" y="447675"/>
                  <a:pt x="600075" y="438150"/>
                </a:cubicBezTo>
                <a:cubicBezTo>
                  <a:pt x="596900" y="374650"/>
                  <a:pt x="602557" y="310085"/>
                  <a:pt x="590550" y="247650"/>
                </a:cubicBezTo>
                <a:cubicBezTo>
                  <a:pt x="586226" y="225167"/>
                  <a:pt x="562689" y="210978"/>
                  <a:pt x="552450" y="190500"/>
                </a:cubicBezTo>
                <a:cubicBezTo>
                  <a:pt x="546100" y="177800"/>
                  <a:pt x="542490" y="163308"/>
                  <a:pt x="533400" y="152400"/>
                </a:cubicBezTo>
                <a:cubicBezTo>
                  <a:pt x="526071" y="143606"/>
                  <a:pt x="513381" y="140955"/>
                  <a:pt x="504825" y="133350"/>
                </a:cubicBezTo>
                <a:cubicBezTo>
                  <a:pt x="484689" y="115452"/>
                  <a:pt x="466725" y="95250"/>
                  <a:pt x="447675" y="76200"/>
                </a:cubicBezTo>
                <a:cubicBezTo>
                  <a:pt x="438150" y="66675"/>
                  <a:pt x="432168" y="50892"/>
                  <a:pt x="419100" y="47625"/>
                </a:cubicBezTo>
                <a:cubicBezTo>
                  <a:pt x="406400" y="44450"/>
                  <a:pt x="393257" y="42697"/>
                  <a:pt x="381000" y="38100"/>
                </a:cubicBezTo>
                <a:cubicBezTo>
                  <a:pt x="367705" y="33114"/>
                  <a:pt x="356083" y="24323"/>
                  <a:pt x="342900" y="19050"/>
                </a:cubicBezTo>
                <a:cubicBezTo>
                  <a:pt x="324256" y="11592"/>
                  <a:pt x="285750" y="0"/>
                  <a:pt x="285750" y="0"/>
                </a:cubicBezTo>
                <a:cubicBezTo>
                  <a:pt x="215900" y="3175"/>
                  <a:pt x="145244" y="-1522"/>
                  <a:pt x="76200" y="9525"/>
                </a:cubicBezTo>
                <a:cubicBezTo>
                  <a:pt x="62899" y="11653"/>
                  <a:pt x="56249" y="27752"/>
                  <a:pt x="47625" y="38100"/>
                </a:cubicBezTo>
                <a:cubicBezTo>
                  <a:pt x="-18680" y="117666"/>
                  <a:pt x="83482" y="11768"/>
                  <a:pt x="0" y="95250"/>
                </a:cubicBezTo>
                <a:cubicBezTo>
                  <a:pt x="2108" y="139526"/>
                  <a:pt x="963" y="280077"/>
                  <a:pt x="19050" y="352425"/>
                </a:cubicBezTo>
                <a:cubicBezTo>
                  <a:pt x="23920" y="371906"/>
                  <a:pt x="33230" y="390094"/>
                  <a:pt x="38100" y="409575"/>
                </a:cubicBezTo>
                <a:cubicBezTo>
                  <a:pt x="41275" y="422275"/>
                  <a:pt x="43863" y="435136"/>
                  <a:pt x="47625" y="447675"/>
                </a:cubicBezTo>
                <a:cubicBezTo>
                  <a:pt x="69687" y="521215"/>
                  <a:pt x="66675" y="481256"/>
                  <a:pt x="66675" y="533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7162800" y="2400300"/>
            <a:ext cx="171450" cy="133389"/>
          </a:xfrm>
          <a:custGeom>
            <a:avLst/>
            <a:gdLst>
              <a:gd name="connsiteX0" fmla="*/ 0 w 171450"/>
              <a:gd name="connsiteY0" fmla="*/ 85725 h 133389"/>
              <a:gd name="connsiteX1" fmla="*/ 133350 w 171450"/>
              <a:gd name="connsiteY1" fmla="*/ 133350 h 133389"/>
              <a:gd name="connsiteX2" fmla="*/ 114300 w 171450"/>
              <a:gd name="connsiteY2" fmla="*/ 95250 h 133389"/>
              <a:gd name="connsiteX3" fmla="*/ 133350 w 171450"/>
              <a:gd name="connsiteY3" fmla="*/ 28575 h 133389"/>
              <a:gd name="connsiteX4" fmla="*/ 161925 w 171450"/>
              <a:gd name="connsiteY4" fmla="*/ 9525 h 133389"/>
              <a:gd name="connsiteX5" fmla="*/ 171450 w 171450"/>
              <a:gd name="connsiteY5" fmla="*/ 0 h 13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89">
                <a:moveTo>
                  <a:pt x="0" y="85725"/>
                </a:moveTo>
                <a:cubicBezTo>
                  <a:pt x="44450" y="101600"/>
                  <a:pt x="86313" y="129430"/>
                  <a:pt x="133350" y="133350"/>
                </a:cubicBezTo>
                <a:cubicBezTo>
                  <a:pt x="147500" y="134529"/>
                  <a:pt x="116061" y="109339"/>
                  <a:pt x="114300" y="95250"/>
                </a:cubicBezTo>
                <a:cubicBezTo>
                  <a:pt x="114115" y="93770"/>
                  <a:pt x="129000" y="34012"/>
                  <a:pt x="133350" y="28575"/>
                </a:cubicBezTo>
                <a:cubicBezTo>
                  <a:pt x="140501" y="19636"/>
                  <a:pt x="152767" y="16394"/>
                  <a:pt x="161925" y="9525"/>
                </a:cubicBezTo>
                <a:cubicBezTo>
                  <a:pt x="165517" y="6831"/>
                  <a:pt x="168275" y="3175"/>
                  <a:pt x="1714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7866124" y="2106098"/>
            <a:ext cx="376503" cy="369332"/>
          </a:xfrm>
          <a:prstGeom prst="rect">
            <a:avLst/>
          </a:prstGeom>
          <a:noFill/>
          <a:ln>
            <a:noFill/>
          </a:ln>
        </p:spPr>
        <p:txBody>
          <a:bodyPr wrap="square" rtlCol="0">
            <a:spAutoFit/>
          </a:bodyPr>
          <a:lstStyle/>
          <a:p>
            <a:r>
              <a:rPr lang="en-IN" b="1" dirty="0" smtClean="0">
                <a:solidFill>
                  <a:srgbClr val="0070C0"/>
                </a:solidFill>
              </a:rPr>
              <a:t>4</a:t>
            </a:r>
            <a:endParaRPr lang="en-IN" dirty="0"/>
          </a:p>
        </p:txBody>
      </p:sp>
      <p:sp>
        <p:nvSpPr>
          <p:cNvPr id="26" name="TextBox 25"/>
          <p:cNvSpPr txBox="1"/>
          <p:nvPr/>
        </p:nvSpPr>
        <p:spPr>
          <a:xfrm>
            <a:off x="5957762" y="3323178"/>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1 1 0</a:t>
            </a:r>
            <a:endParaRPr lang="en-IN" dirty="0"/>
          </a:p>
        </p:txBody>
      </p:sp>
      <p:cxnSp>
        <p:nvCxnSpPr>
          <p:cNvPr id="27" name="Straight Arrow Connector 26"/>
          <p:cNvCxnSpPr/>
          <p:nvPr/>
        </p:nvCxnSpPr>
        <p:spPr>
          <a:xfrm flipH="1">
            <a:off x="6102036" y="3667218"/>
            <a:ext cx="366142" cy="4497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56270" y="2917222"/>
            <a:ext cx="357970" cy="376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76827" y="3016695"/>
            <a:ext cx="376503" cy="369332"/>
          </a:xfrm>
          <a:prstGeom prst="rect">
            <a:avLst/>
          </a:prstGeom>
          <a:noFill/>
          <a:ln>
            <a:noFill/>
          </a:ln>
        </p:spPr>
        <p:txBody>
          <a:bodyPr wrap="square" rtlCol="0">
            <a:spAutoFit/>
          </a:bodyPr>
          <a:lstStyle/>
          <a:p>
            <a:r>
              <a:rPr lang="en-IN" b="1" dirty="0" smtClean="0">
                <a:solidFill>
                  <a:srgbClr val="0070C0"/>
                </a:solidFill>
              </a:rPr>
              <a:t>4</a:t>
            </a:r>
            <a:endParaRPr lang="en-IN" dirty="0"/>
          </a:p>
        </p:txBody>
      </p:sp>
      <p:sp>
        <p:nvSpPr>
          <p:cNvPr id="17" name="Freeform 16"/>
          <p:cNvSpPr/>
          <p:nvPr/>
        </p:nvSpPr>
        <p:spPr>
          <a:xfrm>
            <a:off x="8324113" y="3539905"/>
            <a:ext cx="638818" cy="642796"/>
          </a:xfrm>
          <a:custGeom>
            <a:avLst/>
            <a:gdLst>
              <a:gd name="connsiteX0" fmla="*/ 303839 w 638818"/>
              <a:gd name="connsiteY0" fmla="*/ 0 h 642796"/>
              <a:gd name="connsiteX1" fmla="*/ 385321 w 638818"/>
              <a:gd name="connsiteY1" fmla="*/ 9053 h 642796"/>
              <a:gd name="connsiteX2" fmla="*/ 457748 w 638818"/>
              <a:gd name="connsiteY2" fmla="*/ 54321 h 642796"/>
              <a:gd name="connsiteX3" fmla="*/ 493962 w 638818"/>
              <a:gd name="connsiteY3" fmla="*/ 72428 h 642796"/>
              <a:gd name="connsiteX4" fmla="*/ 521123 w 638818"/>
              <a:gd name="connsiteY4" fmla="*/ 108642 h 642796"/>
              <a:gd name="connsiteX5" fmla="*/ 557337 w 638818"/>
              <a:gd name="connsiteY5" fmla="*/ 144855 h 642796"/>
              <a:gd name="connsiteX6" fmla="*/ 575443 w 638818"/>
              <a:gd name="connsiteY6" fmla="*/ 181069 h 642796"/>
              <a:gd name="connsiteX7" fmla="*/ 611657 w 638818"/>
              <a:gd name="connsiteY7" fmla="*/ 235390 h 642796"/>
              <a:gd name="connsiteX8" fmla="*/ 620711 w 638818"/>
              <a:gd name="connsiteY8" fmla="*/ 280657 h 642796"/>
              <a:gd name="connsiteX9" fmla="*/ 638818 w 638818"/>
              <a:gd name="connsiteY9" fmla="*/ 353085 h 642796"/>
              <a:gd name="connsiteX10" fmla="*/ 629764 w 638818"/>
              <a:gd name="connsiteY10" fmla="*/ 543208 h 642796"/>
              <a:gd name="connsiteX11" fmla="*/ 602604 w 638818"/>
              <a:gd name="connsiteY11" fmla="*/ 570368 h 642796"/>
              <a:gd name="connsiteX12" fmla="*/ 530176 w 638818"/>
              <a:gd name="connsiteY12" fmla="*/ 606582 h 642796"/>
              <a:gd name="connsiteX13" fmla="*/ 493962 w 638818"/>
              <a:gd name="connsiteY13" fmla="*/ 633743 h 642796"/>
              <a:gd name="connsiteX14" fmla="*/ 421535 w 638818"/>
              <a:gd name="connsiteY14" fmla="*/ 642796 h 642796"/>
              <a:gd name="connsiteX15" fmla="*/ 222358 w 638818"/>
              <a:gd name="connsiteY15" fmla="*/ 633743 h 642796"/>
              <a:gd name="connsiteX16" fmla="*/ 168037 w 638818"/>
              <a:gd name="connsiteY16" fmla="*/ 597529 h 642796"/>
              <a:gd name="connsiteX17" fmla="*/ 77503 w 638818"/>
              <a:gd name="connsiteY17" fmla="*/ 534154 h 642796"/>
              <a:gd name="connsiteX18" fmla="*/ 50342 w 638818"/>
              <a:gd name="connsiteY18" fmla="*/ 497941 h 642796"/>
              <a:gd name="connsiteX19" fmla="*/ 41289 w 638818"/>
              <a:gd name="connsiteY19" fmla="*/ 470780 h 642796"/>
              <a:gd name="connsiteX20" fmla="*/ 14129 w 638818"/>
              <a:gd name="connsiteY20" fmla="*/ 425513 h 642796"/>
              <a:gd name="connsiteX21" fmla="*/ 5075 w 638818"/>
              <a:gd name="connsiteY21" fmla="*/ 190123 h 64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8818" h="642796">
                <a:moveTo>
                  <a:pt x="303839" y="0"/>
                </a:moveTo>
                <a:cubicBezTo>
                  <a:pt x="331000" y="3018"/>
                  <a:pt x="358693" y="2908"/>
                  <a:pt x="385321" y="9053"/>
                </a:cubicBezTo>
                <a:cubicBezTo>
                  <a:pt x="414417" y="15767"/>
                  <a:pt x="433785" y="39344"/>
                  <a:pt x="457748" y="54321"/>
                </a:cubicBezTo>
                <a:cubicBezTo>
                  <a:pt x="469193" y="61474"/>
                  <a:pt x="481891" y="66392"/>
                  <a:pt x="493962" y="72428"/>
                </a:cubicBezTo>
                <a:cubicBezTo>
                  <a:pt x="503016" y="84499"/>
                  <a:pt x="511187" y="97286"/>
                  <a:pt x="521123" y="108642"/>
                </a:cubicBezTo>
                <a:cubicBezTo>
                  <a:pt x="532365" y="121489"/>
                  <a:pt x="547094" y="131198"/>
                  <a:pt x="557337" y="144855"/>
                </a:cubicBezTo>
                <a:cubicBezTo>
                  <a:pt x="565435" y="155652"/>
                  <a:pt x="568499" y="169496"/>
                  <a:pt x="575443" y="181069"/>
                </a:cubicBezTo>
                <a:cubicBezTo>
                  <a:pt x="586639" y="199730"/>
                  <a:pt x="611657" y="235390"/>
                  <a:pt x="611657" y="235390"/>
                </a:cubicBezTo>
                <a:cubicBezTo>
                  <a:pt x="614675" y="250479"/>
                  <a:pt x="617251" y="265663"/>
                  <a:pt x="620711" y="280657"/>
                </a:cubicBezTo>
                <a:cubicBezTo>
                  <a:pt x="626307" y="304905"/>
                  <a:pt x="638818" y="353085"/>
                  <a:pt x="638818" y="353085"/>
                </a:cubicBezTo>
                <a:cubicBezTo>
                  <a:pt x="635800" y="416459"/>
                  <a:pt x="640195" y="480625"/>
                  <a:pt x="629764" y="543208"/>
                </a:cubicBezTo>
                <a:cubicBezTo>
                  <a:pt x="627659" y="555837"/>
                  <a:pt x="613406" y="563494"/>
                  <a:pt x="602604" y="570368"/>
                </a:cubicBezTo>
                <a:cubicBezTo>
                  <a:pt x="579832" y="584859"/>
                  <a:pt x="551770" y="590386"/>
                  <a:pt x="530176" y="606582"/>
                </a:cubicBezTo>
                <a:cubicBezTo>
                  <a:pt x="518105" y="615636"/>
                  <a:pt x="508277" y="628971"/>
                  <a:pt x="493962" y="633743"/>
                </a:cubicBezTo>
                <a:cubicBezTo>
                  <a:pt x="470880" y="641437"/>
                  <a:pt x="445677" y="639778"/>
                  <a:pt x="421535" y="642796"/>
                </a:cubicBezTo>
                <a:cubicBezTo>
                  <a:pt x="355143" y="639778"/>
                  <a:pt x="288607" y="639043"/>
                  <a:pt x="222358" y="633743"/>
                </a:cubicBezTo>
                <a:cubicBezTo>
                  <a:pt x="191605" y="631283"/>
                  <a:pt x="190470" y="617158"/>
                  <a:pt x="168037" y="597529"/>
                </a:cubicBezTo>
                <a:cubicBezTo>
                  <a:pt x="125120" y="559977"/>
                  <a:pt x="124686" y="562465"/>
                  <a:pt x="77503" y="534154"/>
                </a:cubicBezTo>
                <a:cubicBezTo>
                  <a:pt x="68449" y="522083"/>
                  <a:pt x="57828" y="511042"/>
                  <a:pt x="50342" y="497941"/>
                </a:cubicBezTo>
                <a:cubicBezTo>
                  <a:pt x="45607" y="489655"/>
                  <a:pt x="45557" y="479316"/>
                  <a:pt x="41289" y="470780"/>
                </a:cubicBezTo>
                <a:cubicBezTo>
                  <a:pt x="33420" y="455041"/>
                  <a:pt x="23182" y="440602"/>
                  <a:pt x="14129" y="425513"/>
                </a:cubicBezTo>
                <a:cubicBezTo>
                  <a:pt x="-11028" y="324890"/>
                  <a:pt x="5075" y="401742"/>
                  <a:pt x="5075" y="1901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22"/>
          <p:cNvSpPr/>
          <p:nvPr/>
        </p:nvSpPr>
        <p:spPr>
          <a:xfrm>
            <a:off x="8265814" y="3711921"/>
            <a:ext cx="172016" cy="144855"/>
          </a:xfrm>
          <a:custGeom>
            <a:avLst/>
            <a:gdLst>
              <a:gd name="connsiteX0" fmla="*/ 0 w 172016"/>
              <a:gd name="connsiteY0" fmla="*/ 81481 h 144855"/>
              <a:gd name="connsiteX1" fmla="*/ 72428 w 172016"/>
              <a:gd name="connsiteY1" fmla="*/ 27160 h 144855"/>
              <a:gd name="connsiteX2" fmla="*/ 81481 w 172016"/>
              <a:gd name="connsiteY2" fmla="*/ 0 h 144855"/>
              <a:gd name="connsiteX3" fmla="*/ 117695 w 172016"/>
              <a:gd name="connsiteY3" fmla="*/ 72428 h 144855"/>
              <a:gd name="connsiteX4" fmla="*/ 144855 w 172016"/>
              <a:gd name="connsiteY4" fmla="*/ 99588 h 144855"/>
              <a:gd name="connsiteX5" fmla="*/ 172016 w 172016"/>
              <a:gd name="connsiteY5" fmla="*/ 144855 h 14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16" h="144855">
                <a:moveTo>
                  <a:pt x="0" y="81481"/>
                </a:moveTo>
                <a:cubicBezTo>
                  <a:pt x="26008" y="65876"/>
                  <a:pt x="54826" y="53563"/>
                  <a:pt x="72428" y="27160"/>
                </a:cubicBezTo>
                <a:cubicBezTo>
                  <a:pt x="77722" y="19220"/>
                  <a:pt x="78463" y="9053"/>
                  <a:pt x="81481" y="0"/>
                </a:cubicBezTo>
                <a:cubicBezTo>
                  <a:pt x="93552" y="24143"/>
                  <a:pt x="98609" y="53342"/>
                  <a:pt x="117695" y="72428"/>
                </a:cubicBezTo>
                <a:cubicBezTo>
                  <a:pt x="126748" y="81481"/>
                  <a:pt x="136658" y="89752"/>
                  <a:pt x="144855" y="99588"/>
                </a:cubicBezTo>
                <a:cubicBezTo>
                  <a:pt x="158511" y="115975"/>
                  <a:pt x="163178" y="127180"/>
                  <a:pt x="172016" y="1448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8949635" y="3624494"/>
            <a:ext cx="376503"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5" name="TextBox 34"/>
          <p:cNvSpPr txBox="1"/>
          <p:nvPr/>
        </p:nvSpPr>
        <p:spPr>
          <a:xfrm>
            <a:off x="5336463" y="4981096"/>
            <a:ext cx="3880542" cy="1477328"/>
          </a:xfrm>
          <a:prstGeom prst="rect">
            <a:avLst/>
          </a:prstGeom>
          <a:noFill/>
          <a:ln>
            <a:solidFill>
              <a:schemeClr val="accent1"/>
            </a:solidFill>
          </a:ln>
        </p:spPr>
        <p:txBody>
          <a:bodyPr wrap="square" rtlCol="0">
            <a:spAutoFit/>
          </a:bodyPr>
          <a:lstStyle/>
          <a:p>
            <a:r>
              <a:rPr lang="en-IN" b="1" dirty="0"/>
              <a:t>With latency 2</a:t>
            </a:r>
          </a:p>
          <a:p>
            <a:r>
              <a:rPr lang="en-IN" b="1" dirty="0"/>
              <a:t>     1 0 0</a:t>
            </a:r>
          </a:p>
          <a:p>
            <a:r>
              <a:rPr lang="en-IN" b="1" dirty="0"/>
              <a:t>+   0 0 1  (After right shift of PS by 1)</a:t>
            </a:r>
          </a:p>
          <a:p>
            <a:r>
              <a:rPr lang="en-IN" b="1" dirty="0">
                <a:solidFill>
                  <a:srgbClr val="00B0F0"/>
                </a:solidFill>
              </a:rPr>
              <a:t>    </a:t>
            </a:r>
            <a:r>
              <a:rPr lang="en-IN" b="1" dirty="0">
                <a:solidFill>
                  <a:srgbClr val="C00000"/>
                </a:solidFill>
              </a:rPr>
              <a:t>1  0  1   Next state New state is 1 0 1 with  latency 2</a:t>
            </a:r>
            <a:endParaRPr lang="en-IN" dirty="0"/>
          </a:p>
        </p:txBody>
      </p:sp>
    </p:spTree>
    <p:extLst>
      <p:ext uri="{BB962C8B-B14F-4D97-AF65-F5344CB8AC3E}">
        <p14:creationId xmlns:p14="http://schemas.microsoft.com/office/powerpoint/2010/main" val="2409693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22976" y="-88599"/>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18747" y="6578316"/>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86</a:t>
            </a:fld>
            <a:endParaRPr lang="en-IN"/>
          </a:p>
        </p:txBody>
      </p:sp>
      <p:sp>
        <p:nvSpPr>
          <p:cNvPr id="9" name="Rectangle 8"/>
          <p:cNvSpPr/>
          <p:nvPr/>
        </p:nvSpPr>
        <p:spPr>
          <a:xfrm>
            <a:off x="183877" y="95974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15" name="TextBox 14"/>
          <p:cNvSpPr txBox="1"/>
          <p:nvPr/>
        </p:nvSpPr>
        <p:spPr>
          <a:xfrm>
            <a:off x="0" y="590411"/>
            <a:ext cx="2145672" cy="369332"/>
          </a:xfrm>
          <a:prstGeom prst="rect">
            <a:avLst/>
          </a:prstGeom>
          <a:noFill/>
        </p:spPr>
        <p:txBody>
          <a:bodyPr wrap="square" rtlCol="0">
            <a:spAutoFit/>
          </a:bodyPr>
          <a:lstStyle/>
          <a:p>
            <a:r>
              <a:rPr lang="en-IN" b="1" dirty="0" smtClean="0">
                <a:solidFill>
                  <a:srgbClr val="00B0F0"/>
                </a:solidFill>
              </a:rPr>
              <a:t>Solution</a:t>
            </a:r>
            <a:endParaRPr lang="en-IN" b="1" dirty="0">
              <a:solidFill>
                <a:srgbClr val="00B0F0"/>
              </a:solidFill>
            </a:endParaRPr>
          </a:p>
        </p:txBody>
      </p:sp>
      <p:sp>
        <p:nvSpPr>
          <p:cNvPr id="13" name="TextBox 12"/>
          <p:cNvSpPr txBox="1"/>
          <p:nvPr/>
        </p:nvSpPr>
        <p:spPr>
          <a:xfrm>
            <a:off x="35037" y="812165"/>
            <a:ext cx="11845449" cy="2031325"/>
          </a:xfrm>
          <a:prstGeom prst="rect">
            <a:avLst/>
          </a:prstGeom>
          <a:noFill/>
        </p:spPr>
        <p:txBody>
          <a:bodyPr wrap="square" rtlCol="0">
            <a:spAutoFit/>
          </a:bodyPr>
          <a:lstStyle/>
          <a:p>
            <a:r>
              <a:rPr lang="en-IN" b="1" dirty="0" smtClean="0">
                <a:solidFill>
                  <a:srgbClr val="0070C0"/>
                </a:solidFill>
              </a:rPr>
              <a:t>Step3: </a:t>
            </a:r>
            <a:r>
              <a:rPr lang="en-IN" b="1" dirty="0">
                <a:solidFill>
                  <a:srgbClr val="0070C0"/>
                </a:solidFill>
              </a:rPr>
              <a:t>Calculating next state with Present state (PS) = 1 </a:t>
            </a:r>
            <a:r>
              <a:rPr lang="en-IN" b="1" dirty="0" smtClean="0">
                <a:solidFill>
                  <a:srgbClr val="0070C0"/>
                </a:solidFill>
              </a:rPr>
              <a:t>0 1 consider </a:t>
            </a:r>
            <a:r>
              <a:rPr lang="en-IN" b="1" dirty="0">
                <a:solidFill>
                  <a:srgbClr val="0070C0"/>
                </a:solidFill>
              </a:rPr>
              <a:t>as </a:t>
            </a:r>
            <a:r>
              <a:rPr lang="en-IN" b="1" dirty="0">
                <a:solidFill>
                  <a:srgbClr val="FF0000"/>
                </a:solidFill>
              </a:rPr>
              <a:t> 0</a:t>
            </a:r>
            <a:r>
              <a:rPr lang="en-IN" b="1" dirty="0">
                <a:solidFill>
                  <a:srgbClr val="0070C0"/>
                </a:solidFill>
              </a:rPr>
              <a:t> 1 </a:t>
            </a:r>
            <a:r>
              <a:rPr lang="en-IN" b="1" dirty="0" smtClean="0">
                <a:solidFill>
                  <a:srgbClr val="FF0000"/>
                </a:solidFill>
              </a:rPr>
              <a:t>0 </a:t>
            </a:r>
            <a:r>
              <a:rPr lang="en-IN" b="1" dirty="0">
                <a:solidFill>
                  <a:srgbClr val="0070C0"/>
                </a:solidFill>
              </a:rPr>
              <a:t>1</a:t>
            </a:r>
            <a:r>
              <a:rPr lang="en-IN" b="1" dirty="0" smtClean="0">
                <a:solidFill>
                  <a:srgbClr val="FF0000"/>
                </a:solidFill>
              </a:rPr>
              <a:t> </a:t>
            </a:r>
            <a:r>
              <a:rPr lang="en-IN" b="1" dirty="0">
                <a:solidFill>
                  <a:srgbClr val="FF0000"/>
                </a:solidFill>
              </a:rPr>
              <a:t>(4 is permissible latency)  </a:t>
            </a:r>
            <a:endParaRPr lang="en-IN" b="1" dirty="0">
              <a:solidFill>
                <a:srgbClr val="0070C0"/>
              </a:solidFill>
            </a:endParaRPr>
          </a:p>
          <a:p>
            <a:r>
              <a:rPr lang="en-IN" b="1" dirty="0">
                <a:solidFill>
                  <a:srgbClr val="FF0000"/>
                </a:solidFill>
              </a:rPr>
              <a:t>(  0</a:t>
            </a:r>
            <a:r>
              <a:rPr lang="en-IN" b="1" dirty="0">
                <a:solidFill>
                  <a:srgbClr val="0070C0"/>
                </a:solidFill>
              </a:rPr>
              <a:t> 1 1 </a:t>
            </a:r>
            <a:r>
              <a:rPr lang="en-IN" b="1" dirty="0">
                <a:solidFill>
                  <a:srgbClr val="FF0000"/>
                </a:solidFill>
              </a:rPr>
              <a:t>0 here   </a:t>
            </a:r>
            <a:r>
              <a:rPr lang="en-IN" b="1" dirty="0">
                <a:solidFill>
                  <a:srgbClr val="00B0F0"/>
                </a:solidFill>
                <a:latin typeface="Times New Roman" panose="02020603050405020304" pitchFamily="18" charset="0"/>
                <a:cs typeface="Times New Roman" panose="02020603050405020304" pitchFamily="18" charset="0"/>
              </a:rPr>
              <a:t>1</a:t>
            </a:r>
            <a:r>
              <a:rPr lang="en-IN"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B0F0"/>
                </a:solidFill>
                <a:latin typeface="Times New Roman" panose="02020603050405020304" pitchFamily="18" charset="0"/>
                <a:cs typeface="Times New Roman" panose="02020603050405020304" pitchFamily="18" charset="0"/>
              </a:rPr>
              <a:t>Forbidden latencies , 0</a:t>
            </a:r>
            <a:r>
              <a:rPr lang="en-IN"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IN" b="1" dirty="0">
                <a:solidFill>
                  <a:srgbClr val="00B0F0"/>
                </a:solidFill>
                <a:latin typeface="Times New Roman" panose="02020603050405020304" pitchFamily="18" charset="0"/>
                <a:cs typeface="Times New Roman" panose="02020603050405020304" pitchFamily="18" charset="0"/>
              </a:rPr>
              <a:t>Permissible latencies )</a:t>
            </a:r>
          </a:p>
          <a:p>
            <a:r>
              <a:rPr lang="en-IN" b="1" dirty="0">
                <a:solidFill>
                  <a:srgbClr val="0070C0"/>
                </a:solidFill>
              </a:rPr>
              <a:t>Permissible latencies (or transitions) =</a:t>
            </a:r>
            <a:r>
              <a:rPr lang="en-IN" b="1" dirty="0">
                <a:solidFill>
                  <a:srgbClr val="0070C0"/>
                </a:solidFill>
                <a:latin typeface="Times New Roman" panose="02020603050405020304" pitchFamily="18" charset="0"/>
                <a:cs typeface="Times New Roman" panose="02020603050405020304" pitchFamily="18" charset="0"/>
              </a:rPr>
              <a:t> </a:t>
            </a:r>
            <a:r>
              <a:rPr lang="en-IN" b="1" dirty="0" smtClean="0">
                <a:solidFill>
                  <a:srgbClr val="0070C0"/>
                </a:solidFill>
                <a:latin typeface="Times New Roman" panose="02020603050405020304" pitchFamily="18" charset="0"/>
                <a:cs typeface="Times New Roman" panose="02020603050405020304" pitchFamily="18" charset="0"/>
              </a:rPr>
              <a:t>{2, </a:t>
            </a:r>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smtClean="0">
                <a:solidFill>
                  <a:srgbClr val="0070C0"/>
                </a:solidFill>
                <a:latin typeface="Times New Roman" panose="02020603050405020304" pitchFamily="18" charset="0"/>
                <a:cs typeface="Times New Roman" panose="02020603050405020304" pitchFamily="18" charset="0"/>
              </a:rPr>
              <a:t>+</a:t>
            </a:r>
            <a:r>
              <a:rPr lang="en-IN" b="1" dirty="0" smtClean="0">
                <a:solidFill>
                  <a:srgbClr val="0070C0"/>
                </a:solidFill>
                <a:latin typeface="Times New Roman" panose="02020603050405020304" pitchFamily="18" charset="0"/>
                <a:cs typeface="Times New Roman" panose="02020603050405020304" pitchFamily="18" charset="0"/>
              </a:rPr>
              <a:t>}</a:t>
            </a:r>
            <a:r>
              <a:rPr lang="en-IN" b="1" dirty="0" smtClean="0">
                <a:solidFill>
                  <a:srgbClr val="FF0000"/>
                </a:solidFill>
                <a:latin typeface="Times New Roman" panose="02020603050405020304" pitchFamily="18" charset="0"/>
                <a:cs typeface="Times New Roman" panose="02020603050405020304" pitchFamily="18" charset="0"/>
              </a:rPr>
              <a:t>.</a:t>
            </a:r>
          </a:p>
          <a:p>
            <a:r>
              <a:rPr lang="en-IN" b="1" dirty="0" smtClean="0"/>
              <a:t>With latency 4</a:t>
            </a:r>
          </a:p>
          <a:p>
            <a:r>
              <a:rPr lang="en-IN" b="1" dirty="0" smtClean="0"/>
              <a:t>     1 0 0</a:t>
            </a:r>
          </a:p>
          <a:p>
            <a:r>
              <a:rPr lang="en-IN" b="1" dirty="0" smtClean="0"/>
              <a:t>+   0 0 0  (After right shift of PS by 4)</a:t>
            </a:r>
          </a:p>
          <a:p>
            <a:r>
              <a:rPr lang="en-IN" b="1" dirty="0" smtClean="0">
                <a:solidFill>
                  <a:srgbClr val="00B0F0"/>
                </a:solidFill>
              </a:rPr>
              <a:t>    </a:t>
            </a:r>
            <a:r>
              <a:rPr lang="en-IN" b="1" dirty="0" smtClean="0">
                <a:solidFill>
                  <a:srgbClr val="C00000"/>
                </a:solidFill>
              </a:rPr>
              <a:t>1  0  0   Next state New state is 1 0 0 with  latency 4</a:t>
            </a:r>
            <a:endParaRPr lang="en-IN" b="1" dirty="0">
              <a:solidFill>
                <a:srgbClr val="C00000"/>
              </a:solidFill>
            </a:endParaRPr>
          </a:p>
        </p:txBody>
      </p:sp>
      <p:sp>
        <p:nvSpPr>
          <p:cNvPr id="10" name="TextBox 9"/>
          <p:cNvSpPr txBox="1"/>
          <p:nvPr/>
        </p:nvSpPr>
        <p:spPr>
          <a:xfrm>
            <a:off x="6546966" y="5612035"/>
            <a:ext cx="3880542" cy="369332"/>
          </a:xfrm>
          <a:prstGeom prst="rect">
            <a:avLst/>
          </a:prstGeom>
          <a:noFill/>
          <a:ln>
            <a:solidFill>
              <a:schemeClr val="accent1"/>
            </a:solidFill>
          </a:ln>
        </p:spPr>
        <p:txBody>
          <a:bodyPr wrap="square" rtlCol="0">
            <a:spAutoFit/>
          </a:bodyPr>
          <a:lstStyle/>
          <a:p>
            <a:r>
              <a:rPr lang="en-IN" b="1" dirty="0" smtClean="0">
                <a:solidFill>
                  <a:srgbClr val="0070C0"/>
                </a:solidFill>
                <a:latin typeface="Times New Roman" panose="02020603050405020304" pitchFamily="18" charset="0"/>
                <a:cs typeface="Times New Roman" panose="02020603050405020304" pitchFamily="18" charset="0"/>
              </a:rPr>
              <a:t>Final state transition diagram</a:t>
            </a:r>
            <a:endParaRPr lang="en-IN" dirty="0"/>
          </a:p>
        </p:txBody>
      </p:sp>
      <p:cxnSp>
        <p:nvCxnSpPr>
          <p:cNvPr id="14" name="Straight Connector 13"/>
          <p:cNvCxnSpPr/>
          <p:nvPr/>
        </p:nvCxnSpPr>
        <p:spPr>
          <a:xfrm>
            <a:off x="183877" y="2475430"/>
            <a:ext cx="76242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15193" y="3376428"/>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0</a:t>
            </a:r>
            <a:endParaRPr lang="en-IN" dirty="0"/>
          </a:p>
        </p:txBody>
      </p:sp>
      <p:sp>
        <p:nvSpPr>
          <p:cNvPr id="19" name="TextBox 18"/>
          <p:cNvSpPr txBox="1"/>
          <p:nvPr/>
        </p:nvSpPr>
        <p:spPr>
          <a:xfrm>
            <a:off x="7935942" y="4234984"/>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1</a:t>
            </a:r>
            <a:endParaRPr lang="en-IN" dirty="0"/>
          </a:p>
        </p:txBody>
      </p:sp>
      <p:sp>
        <p:nvSpPr>
          <p:cNvPr id="20" name="TextBox 19"/>
          <p:cNvSpPr txBox="1"/>
          <p:nvPr/>
        </p:nvSpPr>
        <p:spPr>
          <a:xfrm>
            <a:off x="6133073" y="5082597"/>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1 1 1</a:t>
            </a:r>
            <a:endParaRPr lang="en-IN" dirty="0"/>
          </a:p>
        </p:txBody>
      </p:sp>
      <p:cxnSp>
        <p:nvCxnSpPr>
          <p:cNvPr id="21" name="Straight Arrow Connector 20"/>
          <p:cNvCxnSpPr/>
          <p:nvPr/>
        </p:nvCxnSpPr>
        <p:spPr>
          <a:xfrm flipH="1">
            <a:off x="6101074" y="4592432"/>
            <a:ext cx="460990" cy="56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935942" y="3750220"/>
            <a:ext cx="409676" cy="4664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30121" y="3550096"/>
            <a:ext cx="460934" cy="369332"/>
          </a:xfrm>
          <a:prstGeom prst="rect">
            <a:avLst/>
          </a:prstGeom>
          <a:noFill/>
          <a:ln>
            <a:noFill/>
          </a:ln>
        </p:spPr>
        <p:txBody>
          <a:bodyPr wrap="square" rtlCol="0">
            <a:spAutoFit/>
          </a:bodyPr>
          <a:lstStyle/>
          <a:p>
            <a:r>
              <a:rPr lang="en-IN" b="1" dirty="0" smtClean="0">
                <a:solidFill>
                  <a:srgbClr val="0070C0"/>
                </a:solidFill>
              </a:rPr>
              <a:t>1*</a:t>
            </a:r>
            <a:endParaRPr lang="en-IN" dirty="0"/>
          </a:p>
        </p:txBody>
      </p:sp>
      <p:sp>
        <p:nvSpPr>
          <p:cNvPr id="25" name="TextBox 24"/>
          <p:cNvSpPr txBox="1"/>
          <p:nvPr/>
        </p:nvSpPr>
        <p:spPr>
          <a:xfrm>
            <a:off x="8124492" y="3675168"/>
            <a:ext cx="612884"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9" name="Freeform 38"/>
          <p:cNvSpPr/>
          <p:nvPr/>
        </p:nvSpPr>
        <p:spPr>
          <a:xfrm>
            <a:off x="7251551" y="2770646"/>
            <a:ext cx="600075" cy="581025"/>
          </a:xfrm>
          <a:custGeom>
            <a:avLst/>
            <a:gdLst>
              <a:gd name="connsiteX0" fmla="*/ 476250 w 600075"/>
              <a:gd name="connsiteY0" fmla="*/ 581025 h 581025"/>
              <a:gd name="connsiteX1" fmla="*/ 561975 w 600075"/>
              <a:gd name="connsiteY1" fmla="*/ 514350 h 581025"/>
              <a:gd name="connsiteX2" fmla="*/ 581025 w 600075"/>
              <a:gd name="connsiteY2" fmla="*/ 466725 h 581025"/>
              <a:gd name="connsiteX3" fmla="*/ 600075 w 600075"/>
              <a:gd name="connsiteY3" fmla="*/ 438150 h 581025"/>
              <a:gd name="connsiteX4" fmla="*/ 590550 w 600075"/>
              <a:gd name="connsiteY4" fmla="*/ 247650 h 581025"/>
              <a:gd name="connsiteX5" fmla="*/ 552450 w 600075"/>
              <a:gd name="connsiteY5" fmla="*/ 190500 h 581025"/>
              <a:gd name="connsiteX6" fmla="*/ 533400 w 600075"/>
              <a:gd name="connsiteY6" fmla="*/ 152400 h 581025"/>
              <a:gd name="connsiteX7" fmla="*/ 504825 w 600075"/>
              <a:gd name="connsiteY7" fmla="*/ 133350 h 581025"/>
              <a:gd name="connsiteX8" fmla="*/ 447675 w 600075"/>
              <a:gd name="connsiteY8" fmla="*/ 76200 h 581025"/>
              <a:gd name="connsiteX9" fmla="*/ 419100 w 600075"/>
              <a:gd name="connsiteY9" fmla="*/ 47625 h 581025"/>
              <a:gd name="connsiteX10" fmla="*/ 381000 w 600075"/>
              <a:gd name="connsiteY10" fmla="*/ 38100 h 581025"/>
              <a:gd name="connsiteX11" fmla="*/ 342900 w 600075"/>
              <a:gd name="connsiteY11" fmla="*/ 19050 h 581025"/>
              <a:gd name="connsiteX12" fmla="*/ 285750 w 600075"/>
              <a:gd name="connsiteY12" fmla="*/ 0 h 581025"/>
              <a:gd name="connsiteX13" fmla="*/ 76200 w 600075"/>
              <a:gd name="connsiteY13" fmla="*/ 9525 h 581025"/>
              <a:gd name="connsiteX14" fmla="*/ 47625 w 600075"/>
              <a:gd name="connsiteY14" fmla="*/ 38100 h 581025"/>
              <a:gd name="connsiteX15" fmla="*/ 0 w 600075"/>
              <a:gd name="connsiteY15" fmla="*/ 95250 h 581025"/>
              <a:gd name="connsiteX16" fmla="*/ 19050 w 600075"/>
              <a:gd name="connsiteY16" fmla="*/ 352425 h 581025"/>
              <a:gd name="connsiteX17" fmla="*/ 38100 w 600075"/>
              <a:gd name="connsiteY17" fmla="*/ 409575 h 581025"/>
              <a:gd name="connsiteX18" fmla="*/ 47625 w 600075"/>
              <a:gd name="connsiteY18" fmla="*/ 447675 h 581025"/>
              <a:gd name="connsiteX19" fmla="*/ 66675 w 600075"/>
              <a:gd name="connsiteY19" fmla="*/ 53340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075" h="581025">
                <a:moveTo>
                  <a:pt x="476250" y="581025"/>
                </a:moveTo>
                <a:cubicBezTo>
                  <a:pt x="495696" y="568061"/>
                  <a:pt x="545988" y="539930"/>
                  <a:pt x="561975" y="514350"/>
                </a:cubicBezTo>
                <a:cubicBezTo>
                  <a:pt x="571037" y="499851"/>
                  <a:pt x="573379" y="482018"/>
                  <a:pt x="581025" y="466725"/>
                </a:cubicBezTo>
                <a:cubicBezTo>
                  <a:pt x="586145" y="456486"/>
                  <a:pt x="593725" y="447675"/>
                  <a:pt x="600075" y="438150"/>
                </a:cubicBezTo>
                <a:cubicBezTo>
                  <a:pt x="596900" y="374650"/>
                  <a:pt x="602557" y="310085"/>
                  <a:pt x="590550" y="247650"/>
                </a:cubicBezTo>
                <a:cubicBezTo>
                  <a:pt x="586226" y="225167"/>
                  <a:pt x="562689" y="210978"/>
                  <a:pt x="552450" y="190500"/>
                </a:cubicBezTo>
                <a:cubicBezTo>
                  <a:pt x="546100" y="177800"/>
                  <a:pt x="542490" y="163308"/>
                  <a:pt x="533400" y="152400"/>
                </a:cubicBezTo>
                <a:cubicBezTo>
                  <a:pt x="526071" y="143606"/>
                  <a:pt x="513381" y="140955"/>
                  <a:pt x="504825" y="133350"/>
                </a:cubicBezTo>
                <a:cubicBezTo>
                  <a:pt x="484689" y="115452"/>
                  <a:pt x="466725" y="95250"/>
                  <a:pt x="447675" y="76200"/>
                </a:cubicBezTo>
                <a:cubicBezTo>
                  <a:pt x="438150" y="66675"/>
                  <a:pt x="432168" y="50892"/>
                  <a:pt x="419100" y="47625"/>
                </a:cubicBezTo>
                <a:cubicBezTo>
                  <a:pt x="406400" y="44450"/>
                  <a:pt x="393257" y="42697"/>
                  <a:pt x="381000" y="38100"/>
                </a:cubicBezTo>
                <a:cubicBezTo>
                  <a:pt x="367705" y="33114"/>
                  <a:pt x="356083" y="24323"/>
                  <a:pt x="342900" y="19050"/>
                </a:cubicBezTo>
                <a:cubicBezTo>
                  <a:pt x="324256" y="11592"/>
                  <a:pt x="285750" y="0"/>
                  <a:pt x="285750" y="0"/>
                </a:cubicBezTo>
                <a:cubicBezTo>
                  <a:pt x="215900" y="3175"/>
                  <a:pt x="145244" y="-1522"/>
                  <a:pt x="76200" y="9525"/>
                </a:cubicBezTo>
                <a:cubicBezTo>
                  <a:pt x="62899" y="11653"/>
                  <a:pt x="56249" y="27752"/>
                  <a:pt x="47625" y="38100"/>
                </a:cubicBezTo>
                <a:cubicBezTo>
                  <a:pt x="-18680" y="117666"/>
                  <a:pt x="83482" y="11768"/>
                  <a:pt x="0" y="95250"/>
                </a:cubicBezTo>
                <a:cubicBezTo>
                  <a:pt x="2108" y="139526"/>
                  <a:pt x="963" y="280077"/>
                  <a:pt x="19050" y="352425"/>
                </a:cubicBezTo>
                <a:cubicBezTo>
                  <a:pt x="23920" y="371906"/>
                  <a:pt x="33230" y="390094"/>
                  <a:pt x="38100" y="409575"/>
                </a:cubicBezTo>
                <a:cubicBezTo>
                  <a:pt x="41275" y="422275"/>
                  <a:pt x="43863" y="435136"/>
                  <a:pt x="47625" y="447675"/>
                </a:cubicBezTo>
                <a:cubicBezTo>
                  <a:pt x="69687" y="521215"/>
                  <a:pt x="66675" y="481256"/>
                  <a:pt x="66675" y="533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7236505" y="3187794"/>
            <a:ext cx="171450" cy="133389"/>
          </a:xfrm>
          <a:custGeom>
            <a:avLst/>
            <a:gdLst>
              <a:gd name="connsiteX0" fmla="*/ 0 w 171450"/>
              <a:gd name="connsiteY0" fmla="*/ 85725 h 133389"/>
              <a:gd name="connsiteX1" fmla="*/ 133350 w 171450"/>
              <a:gd name="connsiteY1" fmla="*/ 133350 h 133389"/>
              <a:gd name="connsiteX2" fmla="*/ 114300 w 171450"/>
              <a:gd name="connsiteY2" fmla="*/ 95250 h 133389"/>
              <a:gd name="connsiteX3" fmla="*/ 133350 w 171450"/>
              <a:gd name="connsiteY3" fmla="*/ 28575 h 133389"/>
              <a:gd name="connsiteX4" fmla="*/ 161925 w 171450"/>
              <a:gd name="connsiteY4" fmla="*/ 9525 h 133389"/>
              <a:gd name="connsiteX5" fmla="*/ 171450 w 171450"/>
              <a:gd name="connsiteY5" fmla="*/ 0 h 13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89">
                <a:moveTo>
                  <a:pt x="0" y="85725"/>
                </a:moveTo>
                <a:cubicBezTo>
                  <a:pt x="44450" y="101600"/>
                  <a:pt x="86313" y="129430"/>
                  <a:pt x="133350" y="133350"/>
                </a:cubicBezTo>
                <a:cubicBezTo>
                  <a:pt x="147500" y="134529"/>
                  <a:pt x="116061" y="109339"/>
                  <a:pt x="114300" y="95250"/>
                </a:cubicBezTo>
                <a:cubicBezTo>
                  <a:pt x="114115" y="93770"/>
                  <a:pt x="129000" y="34012"/>
                  <a:pt x="133350" y="28575"/>
                </a:cubicBezTo>
                <a:cubicBezTo>
                  <a:pt x="140501" y="19636"/>
                  <a:pt x="152767" y="16394"/>
                  <a:pt x="161925" y="9525"/>
                </a:cubicBezTo>
                <a:cubicBezTo>
                  <a:pt x="165517" y="6831"/>
                  <a:pt x="168275" y="3175"/>
                  <a:pt x="1714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7594215" y="2533138"/>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
        <p:nvSpPr>
          <p:cNvPr id="26" name="TextBox 25"/>
          <p:cNvSpPr txBox="1"/>
          <p:nvPr/>
        </p:nvSpPr>
        <p:spPr>
          <a:xfrm>
            <a:off x="6212079" y="4231856"/>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1 1 0</a:t>
            </a:r>
            <a:endParaRPr lang="en-IN" dirty="0"/>
          </a:p>
        </p:txBody>
      </p:sp>
      <p:cxnSp>
        <p:nvCxnSpPr>
          <p:cNvPr id="27" name="Straight Arrow Connector 26"/>
          <p:cNvCxnSpPr/>
          <p:nvPr/>
        </p:nvCxnSpPr>
        <p:spPr>
          <a:xfrm flipH="1">
            <a:off x="6445690" y="3607111"/>
            <a:ext cx="660281" cy="606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730264" y="3745760"/>
            <a:ext cx="479201" cy="4784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8505091" y="4583720"/>
            <a:ext cx="638818" cy="642796"/>
          </a:xfrm>
          <a:custGeom>
            <a:avLst/>
            <a:gdLst>
              <a:gd name="connsiteX0" fmla="*/ 303839 w 638818"/>
              <a:gd name="connsiteY0" fmla="*/ 0 h 642796"/>
              <a:gd name="connsiteX1" fmla="*/ 385321 w 638818"/>
              <a:gd name="connsiteY1" fmla="*/ 9053 h 642796"/>
              <a:gd name="connsiteX2" fmla="*/ 457748 w 638818"/>
              <a:gd name="connsiteY2" fmla="*/ 54321 h 642796"/>
              <a:gd name="connsiteX3" fmla="*/ 493962 w 638818"/>
              <a:gd name="connsiteY3" fmla="*/ 72428 h 642796"/>
              <a:gd name="connsiteX4" fmla="*/ 521123 w 638818"/>
              <a:gd name="connsiteY4" fmla="*/ 108642 h 642796"/>
              <a:gd name="connsiteX5" fmla="*/ 557337 w 638818"/>
              <a:gd name="connsiteY5" fmla="*/ 144855 h 642796"/>
              <a:gd name="connsiteX6" fmla="*/ 575443 w 638818"/>
              <a:gd name="connsiteY6" fmla="*/ 181069 h 642796"/>
              <a:gd name="connsiteX7" fmla="*/ 611657 w 638818"/>
              <a:gd name="connsiteY7" fmla="*/ 235390 h 642796"/>
              <a:gd name="connsiteX8" fmla="*/ 620711 w 638818"/>
              <a:gd name="connsiteY8" fmla="*/ 280657 h 642796"/>
              <a:gd name="connsiteX9" fmla="*/ 638818 w 638818"/>
              <a:gd name="connsiteY9" fmla="*/ 353085 h 642796"/>
              <a:gd name="connsiteX10" fmla="*/ 629764 w 638818"/>
              <a:gd name="connsiteY10" fmla="*/ 543208 h 642796"/>
              <a:gd name="connsiteX11" fmla="*/ 602604 w 638818"/>
              <a:gd name="connsiteY11" fmla="*/ 570368 h 642796"/>
              <a:gd name="connsiteX12" fmla="*/ 530176 w 638818"/>
              <a:gd name="connsiteY12" fmla="*/ 606582 h 642796"/>
              <a:gd name="connsiteX13" fmla="*/ 493962 w 638818"/>
              <a:gd name="connsiteY13" fmla="*/ 633743 h 642796"/>
              <a:gd name="connsiteX14" fmla="*/ 421535 w 638818"/>
              <a:gd name="connsiteY14" fmla="*/ 642796 h 642796"/>
              <a:gd name="connsiteX15" fmla="*/ 222358 w 638818"/>
              <a:gd name="connsiteY15" fmla="*/ 633743 h 642796"/>
              <a:gd name="connsiteX16" fmla="*/ 168037 w 638818"/>
              <a:gd name="connsiteY16" fmla="*/ 597529 h 642796"/>
              <a:gd name="connsiteX17" fmla="*/ 77503 w 638818"/>
              <a:gd name="connsiteY17" fmla="*/ 534154 h 642796"/>
              <a:gd name="connsiteX18" fmla="*/ 50342 w 638818"/>
              <a:gd name="connsiteY18" fmla="*/ 497941 h 642796"/>
              <a:gd name="connsiteX19" fmla="*/ 41289 w 638818"/>
              <a:gd name="connsiteY19" fmla="*/ 470780 h 642796"/>
              <a:gd name="connsiteX20" fmla="*/ 14129 w 638818"/>
              <a:gd name="connsiteY20" fmla="*/ 425513 h 642796"/>
              <a:gd name="connsiteX21" fmla="*/ 5075 w 638818"/>
              <a:gd name="connsiteY21" fmla="*/ 190123 h 64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8818" h="642796">
                <a:moveTo>
                  <a:pt x="303839" y="0"/>
                </a:moveTo>
                <a:cubicBezTo>
                  <a:pt x="331000" y="3018"/>
                  <a:pt x="358693" y="2908"/>
                  <a:pt x="385321" y="9053"/>
                </a:cubicBezTo>
                <a:cubicBezTo>
                  <a:pt x="414417" y="15767"/>
                  <a:pt x="433785" y="39344"/>
                  <a:pt x="457748" y="54321"/>
                </a:cubicBezTo>
                <a:cubicBezTo>
                  <a:pt x="469193" y="61474"/>
                  <a:pt x="481891" y="66392"/>
                  <a:pt x="493962" y="72428"/>
                </a:cubicBezTo>
                <a:cubicBezTo>
                  <a:pt x="503016" y="84499"/>
                  <a:pt x="511187" y="97286"/>
                  <a:pt x="521123" y="108642"/>
                </a:cubicBezTo>
                <a:cubicBezTo>
                  <a:pt x="532365" y="121489"/>
                  <a:pt x="547094" y="131198"/>
                  <a:pt x="557337" y="144855"/>
                </a:cubicBezTo>
                <a:cubicBezTo>
                  <a:pt x="565435" y="155652"/>
                  <a:pt x="568499" y="169496"/>
                  <a:pt x="575443" y="181069"/>
                </a:cubicBezTo>
                <a:cubicBezTo>
                  <a:pt x="586639" y="199730"/>
                  <a:pt x="611657" y="235390"/>
                  <a:pt x="611657" y="235390"/>
                </a:cubicBezTo>
                <a:cubicBezTo>
                  <a:pt x="614675" y="250479"/>
                  <a:pt x="617251" y="265663"/>
                  <a:pt x="620711" y="280657"/>
                </a:cubicBezTo>
                <a:cubicBezTo>
                  <a:pt x="626307" y="304905"/>
                  <a:pt x="638818" y="353085"/>
                  <a:pt x="638818" y="353085"/>
                </a:cubicBezTo>
                <a:cubicBezTo>
                  <a:pt x="635800" y="416459"/>
                  <a:pt x="640195" y="480625"/>
                  <a:pt x="629764" y="543208"/>
                </a:cubicBezTo>
                <a:cubicBezTo>
                  <a:pt x="627659" y="555837"/>
                  <a:pt x="613406" y="563494"/>
                  <a:pt x="602604" y="570368"/>
                </a:cubicBezTo>
                <a:cubicBezTo>
                  <a:pt x="579832" y="584859"/>
                  <a:pt x="551770" y="590386"/>
                  <a:pt x="530176" y="606582"/>
                </a:cubicBezTo>
                <a:cubicBezTo>
                  <a:pt x="518105" y="615636"/>
                  <a:pt x="508277" y="628971"/>
                  <a:pt x="493962" y="633743"/>
                </a:cubicBezTo>
                <a:cubicBezTo>
                  <a:pt x="470880" y="641437"/>
                  <a:pt x="445677" y="639778"/>
                  <a:pt x="421535" y="642796"/>
                </a:cubicBezTo>
                <a:cubicBezTo>
                  <a:pt x="355143" y="639778"/>
                  <a:pt x="288607" y="639043"/>
                  <a:pt x="222358" y="633743"/>
                </a:cubicBezTo>
                <a:cubicBezTo>
                  <a:pt x="191605" y="631283"/>
                  <a:pt x="190470" y="617158"/>
                  <a:pt x="168037" y="597529"/>
                </a:cubicBezTo>
                <a:cubicBezTo>
                  <a:pt x="125120" y="559977"/>
                  <a:pt x="124686" y="562465"/>
                  <a:pt x="77503" y="534154"/>
                </a:cubicBezTo>
                <a:cubicBezTo>
                  <a:pt x="68449" y="522083"/>
                  <a:pt x="57828" y="511042"/>
                  <a:pt x="50342" y="497941"/>
                </a:cubicBezTo>
                <a:cubicBezTo>
                  <a:pt x="45607" y="489655"/>
                  <a:pt x="45557" y="479316"/>
                  <a:pt x="41289" y="470780"/>
                </a:cubicBezTo>
                <a:cubicBezTo>
                  <a:pt x="33420" y="455041"/>
                  <a:pt x="23182" y="440602"/>
                  <a:pt x="14129" y="425513"/>
                </a:cubicBezTo>
                <a:cubicBezTo>
                  <a:pt x="-11028" y="324890"/>
                  <a:pt x="5075" y="401742"/>
                  <a:pt x="5075" y="1901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22"/>
          <p:cNvSpPr/>
          <p:nvPr/>
        </p:nvSpPr>
        <p:spPr>
          <a:xfrm>
            <a:off x="8419083" y="4623210"/>
            <a:ext cx="172016" cy="144855"/>
          </a:xfrm>
          <a:custGeom>
            <a:avLst/>
            <a:gdLst>
              <a:gd name="connsiteX0" fmla="*/ 0 w 172016"/>
              <a:gd name="connsiteY0" fmla="*/ 81481 h 144855"/>
              <a:gd name="connsiteX1" fmla="*/ 72428 w 172016"/>
              <a:gd name="connsiteY1" fmla="*/ 27160 h 144855"/>
              <a:gd name="connsiteX2" fmla="*/ 81481 w 172016"/>
              <a:gd name="connsiteY2" fmla="*/ 0 h 144855"/>
              <a:gd name="connsiteX3" fmla="*/ 117695 w 172016"/>
              <a:gd name="connsiteY3" fmla="*/ 72428 h 144855"/>
              <a:gd name="connsiteX4" fmla="*/ 144855 w 172016"/>
              <a:gd name="connsiteY4" fmla="*/ 99588 h 144855"/>
              <a:gd name="connsiteX5" fmla="*/ 172016 w 172016"/>
              <a:gd name="connsiteY5" fmla="*/ 144855 h 14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16" h="144855">
                <a:moveTo>
                  <a:pt x="0" y="81481"/>
                </a:moveTo>
                <a:cubicBezTo>
                  <a:pt x="26008" y="65876"/>
                  <a:pt x="54826" y="53563"/>
                  <a:pt x="72428" y="27160"/>
                </a:cubicBezTo>
                <a:cubicBezTo>
                  <a:pt x="77722" y="19220"/>
                  <a:pt x="78463" y="9053"/>
                  <a:pt x="81481" y="0"/>
                </a:cubicBezTo>
                <a:cubicBezTo>
                  <a:pt x="93552" y="24143"/>
                  <a:pt x="98609" y="53342"/>
                  <a:pt x="117695" y="72428"/>
                </a:cubicBezTo>
                <a:cubicBezTo>
                  <a:pt x="126748" y="81481"/>
                  <a:pt x="136658" y="89752"/>
                  <a:pt x="144855" y="99588"/>
                </a:cubicBezTo>
                <a:cubicBezTo>
                  <a:pt x="158511" y="115975"/>
                  <a:pt x="163178" y="127180"/>
                  <a:pt x="172016" y="1448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9089053" y="4623210"/>
            <a:ext cx="462953"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 name="Rectangle 2"/>
          <p:cNvSpPr/>
          <p:nvPr/>
        </p:nvSpPr>
        <p:spPr>
          <a:xfrm>
            <a:off x="60982" y="2799861"/>
            <a:ext cx="6096000" cy="923330"/>
          </a:xfrm>
          <a:prstGeom prst="rect">
            <a:avLst/>
          </a:prstGeom>
        </p:spPr>
        <p:txBody>
          <a:bodyPr>
            <a:spAutoFit/>
          </a:bodyPr>
          <a:lstStyle/>
          <a:p>
            <a:r>
              <a:rPr lang="en-IN" b="1" dirty="0">
                <a:solidFill>
                  <a:srgbClr val="0070C0"/>
                </a:solidFill>
              </a:rPr>
              <a:t>Step3: Calculating next state with Present state (PS) = 1 </a:t>
            </a:r>
            <a:r>
              <a:rPr lang="en-IN" b="1" dirty="0" smtClean="0">
                <a:solidFill>
                  <a:srgbClr val="0070C0"/>
                </a:solidFill>
              </a:rPr>
              <a:t>1 </a:t>
            </a:r>
            <a:r>
              <a:rPr lang="en-IN" b="1" dirty="0">
                <a:solidFill>
                  <a:srgbClr val="0070C0"/>
                </a:solidFill>
              </a:rPr>
              <a:t>1 consider as </a:t>
            </a:r>
            <a:r>
              <a:rPr lang="en-IN" b="1" dirty="0">
                <a:solidFill>
                  <a:srgbClr val="FF0000"/>
                </a:solidFill>
              </a:rPr>
              <a:t> 0</a:t>
            </a:r>
            <a:r>
              <a:rPr lang="en-IN" b="1" dirty="0">
                <a:solidFill>
                  <a:srgbClr val="0070C0"/>
                </a:solidFill>
              </a:rPr>
              <a:t> 1 1</a:t>
            </a:r>
            <a:r>
              <a:rPr lang="en-IN" b="1" dirty="0" smtClean="0">
                <a:solidFill>
                  <a:srgbClr val="FF0000"/>
                </a:solidFill>
              </a:rPr>
              <a:t> </a:t>
            </a:r>
            <a:r>
              <a:rPr lang="en-IN" b="1" dirty="0">
                <a:solidFill>
                  <a:srgbClr val="0070C0"/>
                </a:solidFill>
              </a:rPr>
              <a:t>1</a:t>
            </a:r>
            <a:r>
              <a:rPr lang="en-IN" b="1" dirty="0">
                <a:solidFill>
                  <a:srgbClr val="FF0000"/>
                </a:solidFill>
              </a:rPr>
              <a:t> (4 is permissible latency)  </a:t>
            </a:r>
            <a:endParaRPr lang="en-IN" b="1" dirty="0">
              <a:solidFill>
                <a:srgbClr val="0070C0"/>
              </a:solidFill>
            </a:endParaRPr>
          </a:p>
          <a:p>
            <a:r>
              <a:rPr lang="en-IN" b="1" dirty="0" smtClean="0">
                <a:solidFill>
                  <a:srgbClr val="0070C0"/>
                </a:solidFill>
              </a:rPr>
              <a:t>Permissible </a:t>
            </a:r>
            <a:r>
              <a:rPr lang="en-IN" b="1" dirty="0">
                <a:solidFill>
                  <a:srgbClr val="0070C0"/>
                </a:solidFill>
              </a:rPr>
              <a:t>latencies (or transitions) =</a:t>
            </a:r>
            <a:r>
              <a:rPr lang="en-IN" b="1" dirty="0">
                <a:solidFill>
                  <a:srgbClr val="0070C0"/>
                </a:solidFill>
                <a:latin typeface="Times New Roman" panose="02020603050405020304" pitchFamily="18" charset="0"/>
                <a:cs typeface="Times New Roman" panose="02020603050405020304" pitchFamily="18" charset="0"/>
              </a:rPr>
              <a:t> </a:t>
            </a:r>
            <a:r>
              <a:rPr lang="en-IN" b="1" dirty="0" smtClean="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r>
              <a:rPr lang="en-IN" b="1" dirty="0">
                <a:solidFill>
                  <a:srgbClr val="0070C0"/>
                </a:solidFill>
                <a:latin typeface="Times New Roman" panose="02020603050405020304" pitchFamily="18" charset="0"/>
                <a:cs typeface="Times New Roman" panose="02020603050405020304" pitchFamily="18" charset="0"/>
              </a:rPr>
              <a:t>}</a:t>
            </a:r>
            <a:r>
              <a:rPr lang="en-IN" b="1" dirty="0">
                <a:solidFill>
                  <a:srgbClr val="FF0000"/>
                </a:solidFill>
                <a:latin typeface="Times New Roman" panose="02020603050405020304" pitchFamily="18" charset="0"/>
                <a:cs typeface="Times New Roman" panose="02020603050405020304" pitchFamily="18" charset="0"/>
              </a:rPr>
              <a:t>.</a:t>
            </a:r>
          </a:p>
        </p:txBody>
      </p:sp>
      <p:sp>
        <p:nvSpPr>
          <p:cNvPr id="11" name="Rectangle 10"/>
          <p:cNvSpPr/>
          <p:nvPr/>
        </p:nvSpPr>
        <p:spPr>
          <a:xfrm>
            <a:off x="175868" y="3713349"/>
            <a:ext cx="6096000" cy="1200329"/>
          </a:xfrm>
          <a:prstGeom prst="rect">
            <a:avLst/>
          </a:prstGeom>
        </p:spPr>
        <p:txBody>
          <a:bodyPr>
            <a:spAutoFit/>
          </a:bodyPr>
          <a:lstStyle/>
          <a:p>
            <a:r>
              <a:rPr lang="en-IN" b="1" dirty="0"/>
              <a:t>With latency 4</a:t>
            </a:r>
          </a:p>
          <a:p>
            <a:r>
              <a:rPr lang="en-IN" b="1" dirty="0"/>
              <a:t>     1 0 0</a:t>
            </a:r>
          </a:p>
          <a:p>
            <a:r>
              <a:rPr lang="en-IN" b="1" dirty="0"/>
              <a:t>+   0 0 0  (After right shift of PS by </a:t>
            </a:r>
            <a:r>
              <a:rPr lang="en-IN" b="1" dirty="0" smtClean="0"/>
              <a:t>0)</a:t>
            </a:r>
            <a:endParaRPr lang="en-IN" b="1" dirty="0"/>
          </a:p>
          <a:p>
            <a:r>
              <a:rPr lang="en-IN" b="1" dirty="0">
                <a:solidFill>
                  <a:srgbClr val="00B0F0"/>
                </a:solidFill>
              </a:rPr>
              <a:t>    </a:t>
            </a:r>
            <a:r>
              <a:rPr lang="en-IN" b="1" dirty="0">
                <a:solidFill>
                  <a:srgbClr val="C00000"/>
                </a:solidFill>
              </a:rPr>
              <a:t>1  0  0   Next state New state is 1 0 0 with  latency 4</a:t>
            </a:r>
          </a:p>
        </p:txBody>
      </p:sp>
      <p:cxnSp>
        <p:nvCxnSpPr>
          <p:cNvPr id="36" name="Straight Connector 35"/>
          <p:cNvCxnSpPr/>
          <p:nvPr/>
        </p:nvCxnSpPr>
        <p:spPr>
          <a:xfrm>
            <a:off x="404178" y="4592432"/>
            <a:ext cx="76242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28034" y="4572767"/>
            <a:ext cx="454786" cy="369332"/>
          </a:xfrm>
          <a:prstGeom prst="rect">
            <a:avLst/>
          </a:prstGeom>
          <a:noFill/>
          <a:ln>
            <a:noFill/>
          </a:ln>
        </p:spPr>
        <p:txBody>
          <a:bodyPr wrap="square" rtlCol="0">
            <a:spAutoFit/>
          </a:bodyPr>
          <a:lstStyle/>
          <a:p>
            <a:r>
              <a:rPr lang="en-IN" b="1" dirty="0" smtClean="0">
                <a:solidFill>
                  <a:srgbClr val="0070C0"/>
                </a:solidFill>
              </a:rPr>
              <a:t>1*</a:t>
            </a:r>
            <a:endParaRPr lang="en-IN" dirty="0"/>
          </a:p>
        </p:txBody>
      </p:sp>
      <p:cxnSp>
        <p:nvCxnSpPr>
          <p:cNvPr id="42" name="Straight Arrow Connector 41"/>
          <p:cNvCxnSpPr>
            <a:endCxn id="18" idx="2"/>
          </p:cNvCxnSpPr>
          <p:nvPr/>
        </p:nvCxnSpPr>
        <p:spPr>
          <a:xfrm flipV="1">
            <a:off x="6983967" y="3745760"/>
            <a:ext cx="560217" cy="1428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7833815" y="3753434"/>
            <a:ext cx="349891" cy="490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91726" y="3880473"/>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
        <p:nvSpPr>
          <p:cNvPr id="48" name="TextBox 47"/>
          <p:cNvSpPr txBox="1"/>
          <p:nvPr/>
        </p:nvSpPr>
        <p:spPr>
          <a:xfrm>
            <a:off x="7175546" y="4532666"/>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
        <p:nvSpPr>
          <p:cNvPr id="49" name="TextBox 48"/>
          <p:cNvSpPr txBox="1"/>
          <p:nvPr/>
        </p:nvSpPr>
        <p:spPr>
          <a:xfrm>
            <a:off x="6877678" y="3871680"/>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3556419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22976" y="-88599"/>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18747" y="6578316"/>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87</a:t>
            </a:fld>
            <a:endParaRPr lang="en-IN"/>
          </a:p>
        </p:txBody>
      </p:sp>
      <p:sp>
        <p:nvSpPr>
          <p:cNvPr id="9" name="Rectangle 8"/>
          <p:cNvSpPr/>
          <p:nvPr/>
        </p:nvSpPr>
        <p:spPr>
          <a:xfrm>
            <a:off x="183877" y="95974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
        <p:nvSpPr>
          <p:cNvPr id="15" name="TextBox 14"/>
          <p:cNvSpPr txBox="1"/>
          <p:nvPr/>
        </p:nvSpPr>
        <p:spPr>
          <a:xfrm>
            <a:off x="265138" y="573309"/>
            <a:ext cx="11926862" cy="5632311"/>
          </a:xfrm>
          <a:prstGeom prst="rect">
            <a:avLst/>
          </a:prstGeom>
          <a:noFill/>
        </p:spPr>
        <p:txBody>
          <a:bodyPr wrap="square" rtlCol="0">
            <a:spAutoFit/>
          </a:bodyPr>
          <a:lstStyle/>
          <a:p>
            <a:r>
              <a:rPr lang="en-IN" b="1" dirty="0" smtClean="0">
                <a:solidFill>
                  <a:srgbClr val="00B0F0"/>
                </a:solidFill>
              </a:rPr>
              <a:t>Solution</a:t>
            </a:r>
          </a:p>
          <a:p>
            <a:endParaRPr lang="en-IN" b="1" dirty="0">
              <a:solidFill>
                <a:srgbClr val="00B0F0"/>
              </a:solidFill>
            </a:endParaRPr>
          </a:p>
          <a:p>
            <a:r>
              <a:rPr lang="en-IN" b="1" dirty="0" smtClean="0">
                <a:solidFill>
                  <a:srgbClr val="FF0000"/>
                </a:solidFill>
              </a:rPr>
              <a:t>Simple cycle:</a:t>
            </a:r>
            <a:r>
              <a:rPr lang="en-IN" b="1" dirty="0" smtClean="0">
                <a:solidFill>
                  <a:srgbClr val="00B0F0"/>
                </a:solidFill>
              </a:rPr>
              <a:t> </a:t>
            </a:r>
            <a:r>
              <a:rPr lang="en-IN" b="1" dirty="0" smtClean="0">
                <a:solidFill>
                  <a:srgbClr val="002060"/>
                </a:solidFill>
              </a:rPr>
              <a:t>It is a latency cycle in which each state appears only one</a:t>
            </a:r>
          </a:p>
          <a:p>
            <a:r>
              <a:rPr lang="en-IN" b="1" dirty="0">
                <a:solidFill>
                  <a:srgbClr val="FF0000"/>
                </a:solidFill>
              </a:rPr>
              <a:t>Greedy </a:t>
            </a:r>
            <a:r>
              <a:rPr lang="en-IN" b="1" dirty="0" smtClean="0">
                <a:solidFill>
                  <a:srgbClr val="FF0000"/>
                </a:solidFill>
              </a:rPr>
              <a:t>cycle: </a:t>
            </a:r>
            <a:r>
              <a:rPr lang="en-IN" b="1" dirty="0">
                <a:solidFill>
                  <a:srgbClr val="002060"/>
                </a:solidFill>
              </a:rPr>
              <a:t>It is simple cycle whose edges are all made with minimum latencies from their respective starting </a:t>
            </a:r>
            <a:r>
              <a:rPr lang="en-IN" b="1" dirty="0" smtClean="0">
                <a:solidFill>
                  <a:srgbClr val="002060"/>
                </a:solidFill>
              </a:rPr>
              <a:t>state</a:t>
            </a:r>
          </a:p>
          <a:p>
            <a:endParaRPr lang="en-IN" b="1" dirty="0">
              <a:solidFill>
                <a:srgbClr val="00206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r>
              <a:rPr lang="en-IN" b="1" dirty="0" smtClean="0">
                <a:solidFill>
                  <a:srgbClr val="00B0F0"/>
                </a:solidFill>
              </a:rPr>
              <a:t>Minimum Average Latency (MAL)=2  </a:t>
            </a:r>
            <a:endParaRPr lang="en-IN" b="1" dirty="0">
              <a:solidFill>
                <a:srgbClr val="00B0F0"/>
              </a:solidFill>
            </a:endParaRPr>
          </a:p>
        </p:txBody>
      </p:sp>
      <p:sp>
        <p:nvSpPr>
          <p:cNvPr id="10" name="TextBox 9"/>
          <p:cNvSpPr txBox="1"/>
          <p:nvPr/>
        </p:nvSpPr>
        <p:spPr>
          <a:xfrm>
            <a:off x="6546966" y="5612035"/>
            <a:ext cx="3880542" cy="369332"/>
          </a:xfrm>
          <a:prstGeom prst="rect">
            <a:avLst/>
          </a:prstGeom>
          <a:noFill/>
          <a:ln>
            <a:solidFill>
              <a:schemeClr val="accent1"/>
            </a:solidFill>
          </a:ln>
        </p:spPr>
        <p:txBody>
          <a:bodyPr wrap="square" rtlCol="0">
            <a:spAutoFit/>
          </a:bodyPr>
          <a:lstStyle/>
          <a:p>
            <a:r>
              <a:rPr lang="en-IN" b="1" dirty="0" smtClean="0">
                <a:solidFill>
                  <a:srgbClr val="0070C0"/>
                </a:solidFill>
                <a:latin typeface="Times New Roman" panose="02020603050405020304" pitchFamily="18" charset="0"/>
                <a:cs typeface="Times New Roman" panose="02020603050405020304" pitchFamily="18" charset="0"/>
              </a:rPr>
              <a:t>Final state transition diagram</a:t>
            </a:r>
            <a:endParaRPr lang="en-IN" dirty="0"/>
          </a:p>
        </p:txBody>
      </p:sp>
      <p:sp>
        <p:nvSpPr>
          <p:cNvPr id="18" name="TextBox 17"/>
          <p:cNvSpPr txBox="1"/>
          <p:nvPr/>
        </p:nvSpPr>
        <p:spPr>
          <a:xfrm>
            <a:off x="7115193" y="3376428"/>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0</a:t>
            </a:r>
            <a:endParaRPr lang="en-IN" dirty="0"/>
          </a:p>
        </p:txBody>
      </p:sp>
      <p:sp>
        <p:nvSpPr>
          <p:cNvPr id="19" name="TextBox 18"/>
          <p:cNvSpPr txBox="1"/>
          <p:nvPr/>
        </p:nvSpPr>
        <p:spPr>
          <a:xfrm>
            <a:off x="7935942" y="4234984"/>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a:t>
            </a:r>
            <a:r>
              <a:rPr lang="en-IN" b="1" dirty="0">
                <a:solidFill>
                  <a:srgbClr val="0070C0"/>
                </a:solidFill>
              </a:rPr>
              <a:t>0 </a:t>
            </a:r>
            <a:r>
              <a:rPr lang="en-IN" b="1" dirty="0" smtClean="0">
                <a:solidFill>
                  <a:srgbClr val="0070C0"/>
                </a:solidFill>
              </a:rPr>
              <a:t>1</a:t>
            </a:r>
            <a:endParaRPr lang="en-IN" dirty="0"/>
          </a:p>
        </p:txBody>
      </p:sp>
      <p:sp>
        <p:nvSpPr>
          <p:cNvPr id="20" name="TextBox 19"/>
          <p:cNvSpPr txBox="1"/>
          <p:nvPr/>
        </p:nvSpPr>
        <p:spPr>
          <a:xfrm>
            <a:off x="6133073" y="5082597"/>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1 1 1</a:t>
            </a:r>
            <a:endParaRPr lang="en-IN" dirty="0"/>
          </a:p>
        </p:txBody>
      </p:sp>
      <p:cxnSp>
        <p:nvCxnSpPr>
          <p:cNvPr id="21" name="Straight Arrow Connector 20"/>
          <p:cNvCxnSpPr/>
          <p:nvPr/>
        </p:nvCxnSpPr>
        <p:spPr>
          <a:xfrm flipH="1">
            <a:off x="6101074" y="4592432"/>
            <a:ext cx="460990" cy="56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935942" y="3750220"/>
            <a:ext cx="409676" cy="4664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30121" y="3550096"/>
            <a:ext cx="460934" cy="369332"/>
          </a:xfrm>
          <a:prstGeom prst="rect">
            <a:avLst/>
          </a:prstGeom>
          <a:noFill/>
          <a:ln>
            <a:noFill/>
          </a:ln>
        </p:spPr>
        <p:txBody>
          <a:bodyPr wrap="square" rtlCol="0">
            <a:spAutoFit/>
          </a:bodyPr>
          <a:lstStyle/>
          <a:p>
            <a:r>
              <a:rPr lang="en-IN" b="1" dirty="0" smtClean="0">
                <a:solidFill>
                  <a:srgbClr val="0070C0"/>
                </a:solidFill>
              </a:rPr>
              <a:t>1*</a:t>
            </a:r>
            <a:endParaRPr lang="en-IN" dirty="0"/>
          </a:p>
        </p:txBody>
      </p:sp>
      <p:sp>
        <p:nvSpPr>
          <p:cNvPr id="25" name="TextBox 24"/>
          <p:cNvSpPr txBox="1"/>
          <p:nvPr/>
        </p:nvSpPr>
        <p:spPr>
          <a:xfrm>
            <a:off x="8124492" y="3675168"/>
            <a:ext cx="612884"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9" name="Freeform 38"/>
          <p:cNvSpPr/>
          <p:nvPr/>
        </p:nvSpPr>
        <p:spPr>
          <a:xfrm>
            <a:off x="7251551" y="2770646"/>
            <a:ext cx="600075" cy="581025"/>
          </a:xfrm>
          <a:custGeom>
            <a:avLst/>
            <a:gdLst>
              <a:gd name="connsiteX0" fmla="*/ 476250 w 600075"/>
              <a:gd name="connsiteY0" fmla="*/ 581025 h 581025"/>
              <a:gd name="connsiteX1" fmla="*/ 561975 w 600075"/>
              <a:gd name="connsiteY1" fmla="*/ 514350 h 581025"/>
              <a:gd name="connsiteX2" fmla="*/ 581025 w 600075"/>
              <a:gd name="connsiteY2" fmla="*/ 466725 h 581025"/>
              <a:gd name="connsiteX3" fmla="*/ 600075 w 600075"/>
              <a:gd name="connsiteY3" fmla="*/ 438150 h 581025"/>
              <a:gd name="connsiteX4" fmla="*/ 590550 w 600075"/>
              <a:gd name="connsiteY4" fmla="*/ 247650 h 581025"/>
              <a:gd name="connsiteX5" fmla="*/ 552450 w 600075"/>
              <a:gd name="connsiteY5" fmla="*/ 190500 h 581025"/>
              <a:gd name="connsiteX6" fmla="*/ 533400 w 600075"/>
              <a:gd name="connsiteY6" fmla="*/ 152400 h 581025"/>
              <a:gd name="connsiteX7" fmla="*/ 504825 w 600075"/>
              <a:gd name="connsiteY7" fmla="*/ 133350 h 581025"/>
              <a:gd name="connsiteX8" fmla="*/ 447675 w 600075"/>
              <a:gd name="connsiteY8" fmla="*/ 76200 h 581025"/>
              <a:gd name="connsiteX9" fmla="*/ 419100 w 600075"/>
              <a:gd name="connsiteY9" fmla="*/ 47625 h 581025"/>
              <a:gd name="connsiteX10" fmla="*/ 381000 w 600075"/>
              <a:gd name="connsiteY10" fmla="*/ 38100 h 581025"/>
              <a:gd name="connsiteX11" fmla="*/ 342900 w 600075"/>
              <a:gd name="connsiteY11" fmla="*/ 19050 h 581025"/>
              <a:gd name="connsiteX12" fmla="*/ 285750 w 600075"/>
              <a:gd name="connsiteY12" fmla="*/ 0 h 581025"/>
              <a:gd name="connsiteX13" fmla="*/ 76200 w 600075"/>
              <a:gd name="connsiteY13" fmla="*/ 9525 h 581025"/>
              <a:gd name="connsiteX14" fmla="*/ 47625 w 600075"/>
              <a:gd name="connsiteY14" fmla="*/ 38100 h 581025"/>
              <a:gd name="connsiteX15" fmla="*/ 0 w 600075"/>
              <a:gd name="connsiteY15" fmla="*/ 95250 h 581025"/>
              <a:gd name="connsiteX16" fmla="*/ 19050 w 600075"/>
              <a:gd name="connsiteY16" fmla="*/ 352425 h 581025"/>
              <a:gd name="connsiteX17" fmla="*/ 38100 w 600075"/>
              <a:gd name="connsiteY17" fmla="*/ 409575 h 581025"/>
              <a:gd name="connsiteX18" fmla="*/ 47625 w 600075"/>
              <a:gd name="connsiteY18" fmla="*/ 447675 h 581025"/>
              <a:gd name="connsiteX19" fmla="*/ 66675 w 600075"/>
              <a:gd name="connsiteY19" fmla="*/ 53340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075" h="581025">
                <a:moveTo>
                  <a:pt x="476250" y="581025"/>
                </a:moveTo>
                <a:cubicBezTo>
                  <a:pt x="495696" y="568061"/>
                  <a:pt x="545988" y="539930"/>
                  <a:pt x="561975" y="514350"/>
                </a:cubicBezTo>
                <a:cubicBezTo>
                  <a:pt x="571037" y="499851"/>
                  <a:pt x="573379" y="482018"/>
                  <a:pt x="581025" y="466725"/>
                </a:cubicBezTo>
                <a:cubicBezTo>
                  <a:pt x="586145" y="456486"/>
                  <a:pt x="593725" y="447675"/>
                  <a:pt x="600075" y="438150"/>
                </a:cubicBezTo>
                <a:cubicBezTo>
                  <a:pt x="596900" y="374650"/>
                  <a:pt x="602557" y="310085"/>
                  <a:pt x="590550" y="247650"/>
                </a:cubicBezTo>
                <a:cubicBezTo>
                  <a:pt x="586226" y="225167"/>
                  <a:pt x="562689" y="210978"/>
                  <a:pt x="552450" y="190500"/>
                </a:cubicBezTo>
                <a:cubicBezTo>
                  <a:pt x="546100" y="177800"/>
                  <a:pt x="542490" y="163308"/>
                  <a:pt x="533400" y="152400"/>
                </a:cubicBezTo>
                <a:cubicBezTo>
                  <a:pt x="526071" y="143606"/>
                  <a:pt x="513381" y="140955"/>
                  <a:pt x="504825" y="133350"/>
                </a:cubicBezTo>
                <a:cubicBezTo>
                  <a:pt x="484689" y="115452"/>
                  <a:pt x="466725" y="95250"/>
                  <a:pt x="447675" y="76200"/>
                </a:cubicBezTo>
                <a:cubicBezTo>
                  <a:pt x="438150" y="66675"/>
                  <a:pt x="432168" y="50892"/>
                  <a:pt x="419100" y="47625"/>
                </a:cubicBezTo>
                <a:cubicBezTo>
                  <a:pt x="406400" y="44450"/>
                  <a:pt x="393257" y="42697"/>
                  <a:pt x="381000" y="38100"/>
                </a:cubicBezTo>
                <a:cubicBezTo>
                  <a:pt x="367705" y="33114"/>
                  <a:pt x="356083" y="24323"/>
                  <a:pt x="342900" y="19050"/>
                </a:cubicBezTo>
                <a:cubicBezTo>
                  <a:pt x="324256" y="11592"/>
                  <a:pt x="285750" y="0"/>
                  <a:pt x="285750" y="0"/>
                </a:cubicBezTo>
                <a:cubicBezTo>
                  <a:pt x="215900" y="3175"/>
                  <a:pt x="145244" y="-1522"/>
                  <a:pt x="76200" y="9525"/>
                </a:cubicBezTo>
                <a:cubicBezTo>
                  <a:pt x="62899" y="11653"/>
                  <a:pt x="56249" y="27752"/>
                  <a:pt x="47625" y="38100"/>
                </a:cubicBezTo>
                <a:cubicBezTo>
                  <a:pt x="-18680" y="117666"/>
                  <a:pt x="83482" y="11768"/>
                  <a:pt x="0" y="95250"/>
                </a:cubicBezTo>
                <a:cubicBezTo>
                  <a:pt x="2108" y="139526"/>
                  <a:pt x="963" y="280077"/>
                  <a:pt x="19050" y="352425"/>
                </a:cubicBezTo>
                <a:cubicBezTo>
                  <a:pt x="23920" y="371906"/>
                  <a:pt x="33230" y="390094"/>
                  <a:pt x="38100" y="409575"/>
                </a:cubicBezTo>
                <a:cubicBezTo>
                  <a:pt x="41275" y="422275"/>
                  <a:pt x="43863" y="435136"/>
                  <a:pt x="47625" y="447675"/>
                </a:cubicBezTo>
                <a:cubicBezTo>
                  <a:pt x="69687" y="521215"/>
                  <a:pt x="66675" y="481256"/>
                  <a:pt x="66675" y="533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7236505" y="3187794"/>
            <a:ext cx="171450" cy="133389"/>
          </a:xfrm>
          <a:custGeom>
            <a:avLst/>
            <a:gdLst>
              <a:gd name="connsiteX0" fmla="*/ 0 w 171450"/>
              <a:gd name="connsiteY0" fmla="*/ 85725 h 133389"/>
              <a:gd name="connsiteX1" fmla="*/ 133350 w 171450"/>
              <a:gd name="connsiteY1" fmla="*/ 133350 h 133389"/>
              <a:gd name="connsiteX2" fmla="*/ 114300 w 171450"/>
              <a:gd name="connsiteY2" fmla="*/ 95250 h 133389"/>
              <a:gd name="connsiteX3" fmla="*/ 133350 w 171450"/>
              <a:gd name="connsiteY3" fmla="*/ 28575 h 133389"/>
              <a:gd name="connsiteX4" fmla="*/ 161925 w 171450"/>
              <a:gd name="connsiteY4" fmla="*/ 9525 h 133389"/>
              <a:gd name="connsiteX5" fmla="*/ 171450 w 171450"/>
              <a:gd name="connsiteY5" fmla="*/ 0 h 13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89">
                <a:moveTo>
                  <a:pt x="0" y="85725"/>
                </a:moveTo>
                <a:cubicBezTo>
                  <a:pt x="44450" y="101600"/>
                  <a:pt x="86313" y="129430"/>
                  <a:pt x="133350" y="133350"/>
                </a:cubicBezTo>
                <a:cubicBezTo>
                  <a:pt x="147500" y="134529"/>
                  <a:pt x="116061" y="109339"/>
                  <a:pt x="114300" y="95250"/>
                </a:cubicBezTo>
                <a:cubicBezTo>
                  <a:pt x="114115" y="93770"/>
                  <a:pt x="129000" y="34012"/>
                  <a:pt x="133350" y="28575"/>
                </a:cubicBezTo>
                <a:cubicBezTo>
                  <a:pt x="140501" y="19636"/>
                  <a:pt x="152767" y="16394"/>
                  <a:pt x="161925" y="9525"/>
                </a:cubicBezTo>
                <a:cubicBezTo>
                  <a:pt x="165517" y="6831"/>
                  <a:pt x="168275" y="3175"/>
                  <a:pt x="1714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7594215" y="2533138"/>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
        <p:nvSpPr>
          <p:cNvPr id="26" name="TextBox 25"/>
          <p:cNvSpPr txBox="1"/>
          <p:nvPr/>
        </p:nvSpPr>
        <p:spPr>
          <a:xfrm>
            <a:off x="6212079" y="4231856"/>
            <a:ext cx="857982" cy="369332"/>
          </a:xfrm>
          <a:prstGeom prst="rect">
            <a:avLst/>
          </a:prstGeom>
          <a:noFill/>
          <a:ln>
            <a:solidFill>
              <a:schemeClr val="accent1"/>
            </a:solidFill>
          </a:ln>
        </p:spPr>
        <p:txBody>
          <a:bodyPr wrap="square" rtlCol="0">
            <a:spAutoFit/>
          </a:bodyPr>
          <a:lstStyle/>
          <a:p>
            <a:r>
              <a:rPr lang="en-IN" b="1" dirty="0" smtClean="0">
                <a:solidFill>
                  <a:srgbClr val="0070C0"/>
                </a:solidFill>
              </a:rPr>
              <a:t>1 1 0</a:t>
            </a:r>
            <a:endParaRPr lang="en-IN" dirty="0"/>
          </a:p>
        </p:txBody>
      </p:sp>
      <p:cxnSp>
        <p:nvCxnSpPr>
          <p:cNvPr id="27" name="Straight Arrow Connector 26"/>
          <p:cNvCxnSpPr/>
          <p:nvPr/>
        </p:nvCxnSpPr>
        <p:spPr>
          <a:xfrm flipH="1">
            <a:off x="6445690" y="3607111"/>
            <a:ext cx="660281" cy="606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730264" y="3745760"/>
            <a:ext cx="479201" cy="4784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8505091" y="4583720"/>
            <a:ext cx="638818" cy="642796"/>
          </a:xfrm>
          <a:custGeom>
            <a:avLst/>
            <a:gdLst>
              <a:gd name="connsiteX0" fmla="*/ 303839 w 638818"/>
              <a:gd name="connsiteY0" fmla="*/ 0 h 642796"/>
              <a:gd name="connsiteX1" fmla="*/ 385321 w 638818"/>
              <a:gd name="connsiteY1" fmla="*/ 9053 h 642796"/>
              <a:gd name="connsiteX2" fmla="*/ 457748 w 638818"/>
              <a:gd name="connsiteY2" fmla="*/ 54321 h 642796"/>
              <a:gd name="connsiteX3" fmla="*/ 493962 w 638818"/>
              <a:gd name="connsiteY3" fmla="*/ 72428 h 642796"/>
              <a:gd name="connsiteX4" fmla="*/ 521123 w 638818"/>
              <a:gd name="connsiteY4" fmla="*/ 108642 h 642796"/>
              <a:gd name="connsiteX5" fmla="*/ 557337 w 638818"/>
              <a:gd name="connsiteY5" fmla="*/ 144855 h 642796"/>
              <a:gd name="connsiteX6" fmla="*/ 575443 w 638818"/>
              <a:gd name="connsiteY6" fmla="*/ 181069 h 642796"/>
              <a:gd name="connsiteX7" fmla="*/ 611657 w 638818"/>
              <a:gd name="connsiteY7" fmla="*/ 235390 h 642796"/>
              <a:gd name="connsiteX8" fmla="*/ 620711 w 638818"/>
              <a:gd name="connsiteY8" fmla="*/ 280657 h 642796"/>
              <a:gd name="connsiteX9" fmla="*/ 638818 w 638818"/>
              <a:gd name="connsiteY9" fmla="*/ 353085 h 642796"/>
              <a:gd name="connsiteX10" fmla="*/ 629764 w 638818"/>
              <a:gd name="connsiteY10" fmla="*/ 543208 h 642796"/>
              <a:gd name="connsiteX11" fmla="*/ 602604 w 638818"/>
              <a:gd name="connsiteY11" fmla="*/ 570368 h 642796"/>
              <a:gd name="connsiteX12" fmla="*/ 530176 w 638818"/>
              <a:gd name="connsiteY12" fmla="*/ 606582 h 642796"/>
              <a:gd name="connsiteX13" fmla="*/ 493962 w 638818"/>
              <a:gd name="connsiteY13" fmla="*/ 633743 h 642796"/>
              <a:gd name="connsiteX14" fmla="*/ 421535 w 638818"/>
              <a:gd name="connsiteY14" fmla="*/ 642796 h 642796"/>
              <a:gd name="connsiteX15" fmla="*/ 222358 w 638818"/>
              <a:gd name="connsiteY15" fmla="*/ 633743 h 642796"/>
              <a:gd name="connsiteX16" fmla="*/ 168037 w 638818"/>
              <a:gd name="connsiteY16" fmla="*/ 597529 h 642796"/>
              <a:gd name="connsiteX17" fmla="*/ 77503 w 638818"/>
              <a:gd name="connsiteY17" fmla="*/ 534154 h 642796"/>
              <a:gd name="connsiteX18" fmla="*/ 50342 w 638818"/>
              <a:gd name="connsiteY18" fmla="*/ 497941 h 642796"/>
              <a:gd name="connsiteX19" fmla="*/ 41289 w 638818"/>
              <a:gd name="connsiteY19" fmla="*/ 470780 h 642796"/>
              <a:gd name="connsiteX20" fmla="*/ 14129 w 638818"/>
              <a:gd name="connsiteY20" fmla="*/ 425513 h 642796"/>
              <a:gd name="connsiteX21" fmla="*/ 5075 w 638818"/>
              <a:gd name="connsiteY21" fmla="*/ 190123 h 64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8818" h="642796">
                <a:moveTo>
                  <a:pt x="303839" y="0"/>
                </a:moveTo>
                <a:cubicBezTo>
                  <a:pt x="331000" y="3018"/>
                  <a:pt x="358693" y="2908"/>
                  <a:pt x="385321" y="9053"/>
                </a:cubicBezTo>
                <a:cubicBezTo>
                  <a:pt x="414417" y="15767"/>
                  <a:pt x="433785" y="39344"/>
                  <a:pt x="457748" y="54321"/>
                </a:cubicBezTo>
                <a:cubicBezTo>
                  <a:pt x="469193" y="61474"/>
                  <a:pt x="481891" y="66392"/>
                  <a:pt x="493962" y="72428"/>
                </a:cubicBezTo>
                <a:cubicBezTo>
                  <a:pt x="503016" y="84499"/>
                  <a:pt x="511187" y="97286"/>
                  <a:pt x="521123" y="108642"/>
                </a:cubicBezTo>
                <a:cubicBezTo>
                  <a:pt x="532365" y="121489"/>
                  <a:pt x="547094" y="131198"/>
                  <a:pt x="557337" y="144855"/>
                </a:cubicBezTo>
                <a:cubicBezTo>
                  <a:pt x="565435" y="155652"/>
                  <a:pt x="568499" y="169496"/>
                  <a:pt x="575443" y="181069"/>
                </a:cubicBezTo>
                <a:cubicBezTo>
                  <a:pt x="586639" y="199730"/>
                  <a:pt x="611657" y="235390"/>
                  <a:pt x="611657" y="235390"/>
                </a:cubicBezTo>
                <a:cubicBezTo>
                  <a:pt x="614675" y="250479"/>
                  <a:pt x="617251" y="265663"/>
                  <a:pt x="620711" y="280657"/>
                </a:cubicBezTo>
                <a:cubicBezTo>
                  <a:pt x="626307" y="304905"/>
                  <a:pt x="638818" y="353085"/>
                  <a:pt x="638818" y="353085"/>
                </a:cubicBezTo>
                <a:cubicBezTo>
                  <a:pt x="635800" y="416459"/>
                  <a:pt x="640195" y="480625"/>
                  <a:pt x="629764" y="543208"/>
                </a:cubicBezTo>
                <a:cubicBezTo>
                  <a:pt x="627659" y="555837"/>
                  <a:pt x="613406" y="563494"/>
                  <a:pt x="602604" y="570368"/>
                </a:cubicBezTo>
                <a:cubicBezTo>
                  <a:pt x="579832" y="584859"/>
                  <a:pt x="551770" y="590386"/>
                  <a:pt x="530176" y="606582"/>
                </a:cubicBezTo>
                <a:cubicBezTo>
                  <a:pt x="518105" y="615636"/>
                  <a:pt x="508277" y="628971"/>
                  <a:pt x="493962" y="633743"/>
                </a:cubicBezTo>
                <a:cubicBezTo>
                  <a:pt x="470880" y="641437"/>
                  <a:pt x="445677" y="639778"/>
                  <a:pt x="421535" y="642796"/>
                </a:cubicBezTo>
                <a:cubicBezTo>
                  <a:pt x="355143" y="639778"/>
                  <a:pt x="288607" y="639043"/>
                  <a:pt x="222358" y="633743"/>
                </a:cubicBezTo>
                <a:cubicBezTo>
                  <a:pt x="191605" y="631283"/>
                  <a:pt x="190470" y="617158"/>
                  <a:pt x="168037" y="597529"/>
                </a:cubicBezTo>
                <a:cubicBezTo>
                  <a:pt x="125120" y="559977"/>
                  <a:pt x="124686" y="562465"/>
                  <a:pt x="77503" y="534154"/>
                </a:cubicBezTo>
                <a:cubicBezTo>
                  <a:pt x="68449" y="522083"/>
                  <a:pt x="57828" y="511042"/>
                  <a:pt x="50342" y="497941"/>
                </a:cubicBezTo>
                <a:cubicBezTo>
                  <a:pt x="45607" y="489655"/>
                  <a:pt x="45557" y="479316"/>
                  <a:pt x="41289" y="470780"/>
                </a:cubicBezTo>
                <a:cubicBezTo>
                  <a:pt x="33420" y="455041"/>
                  <a:pt x="23182" y="440602"/>
                  <a:pt x="14129" y="425513"/>
                </a:cubicBezTo>
                <a:cubicBezTo>
                  <a:pt x="-11028" y="324890"/>
                  <a:pt x="5075" y="401742"/>
                  <a:pt x="5075" y="1901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22"/>
          <p:cNvSpPr/>
          <p:nvPr/>
        </p:nvSpPr>
        <p:spPr>
          <a:xfrm>
            <a:off x="8419083" y="4623210"/>
            <a:ext cx="172016" cy="144855"/>
          </a:xfrm>
          <a:custGeom>
            <a:avLst/>
            <a:gdLst>
              <a:gd name="connsiteX0" fmla="*/ 0 w 172016"/>
              <a:gd name="connsiteY0" fmla="*/ 81481 h 144855"/>
              <a:gd name="connsiteX1" fmla="*/ 72428 w 172016"/>
              <a:gd name="connsiteY1" fmla="*/ 27160 h 144855"/>
              <a:gd name="connsiteX2" fmla="*/ 81481 w 172016"/>
              <a:gd name="connsiteY2" fmla="*/ 0 h 144855"/>
              <a:gd name="connsiteX3" fmla="*/ 117695 w 172016"/>
              <a:gd name="connsiteY3" fmla="*/ 72428 h 144855"/>
              <a:gd name="connsiteX4" fmla="*/ 144855 w 172016"/>
              <a:gd name="connsiteY4" fmla="*/ 99588 h 144855"/>
              <a:gd name="connsiteX5" fmla="*/ 172016 w 172016"/>
              <a:gd name="connsiteY5" fmla="*/ 144855 h 14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16" h="144855">
                <a:moveTo>
                  <a:pt x="0" y="81481"/>
                </a:moveTo>
                <a:cubicBezTo>
                  <a:pt x="26008" y="65876"/>
                  <a:pt x="54826" y="53563"/>
                  <a:pt x="72428" y="27160"/>
                </a:cubicBezTo>
                <a:cubicBezTo>
                  <a:pt x="77722" y="19220"/>
                  <a:pt x="78463" y="9053"/>
                  <a:pt x="81481" y="0"/>
                </a:cubicBezTo>
                <a:cubicBezTo>
                  <a:pt x="93552" y="24143"/>
                  <a:pt x="98609" y="53342"/>
                  <a:pt x="117695" y="72428"/>
                </a:cubicBezTo>
                <a:cubicBezTo>
                  <a:pt x="126748" y="81481"/>
                  <a:pt x="136658" y="89752"/>
                  <a:pt x="144855" y="99588"/>
                </a:cubicBezTo>
                <a:cubicBezTo>
                  <a:pt x="158511" y="115975"/>
                  <a:pt x="163178" y="127180"/>
                  <a:pt x="172016" y="1448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9089053" y="4623210"/>
            <a:ext cx="462953" cy="369332"/>
          </a:xfrm>
          <a:prstGeom prst="rect">
            <a:avLst/>
          </a:prstGeom>
          <a:noFill/>
          <a:ln>
            <a:noFill/>
          </a:ln>
        </p:spPr>
        <p:txBody>
          <a:bodyPr wrap="square" rtlCol="0">
            <a:spAutoFit/>
          </a:bodyPr>
          <a:lstStyle/>
          <a:p>
            <a:r>
              <a:rPr lang="en-IN" b="1" dirty="0" smtClean="0">
                <a:solidFill>
                  <a:srgbClr val="0070C0"/>
                </a:solidFill>
              </a:rPr>
              <a:t>2*</a:t>
            </a:r>
            <a:endParaRPr lang="en-IN" dirty="0"/>
          </a:p>
        </p:txBody>
      </p:sp>
      <p:sp>
        <p:nvSpPr>
          <p:cNvPr id="38" name="TextBox 37"/>
          <p:cNvSpPr txBox="1"/>
          <p:nvPr/>
        </p:nvSpPr>
        <p:spPr>
          <a:xfrm>
            <a:off x="6028034" y="4572767"/>
            <a:ext cx="454786" cy="369332"/>
          </a:xfrm>
          <a:prstGeom prst="rect">
            <a:avLst/>
          </a:prstGeom>
          <a:noFill/>
          <a:ln>
            <a:noFill/>
          </a:ln>
        </p:spPr>
        <p:txBody>
          <a:bodyPr wrap="square" rtlCol="0">
            <a:spAutoFit/>
          </a:bodyPr>
          <a:lstStyle/>
          <a:p>
            <a:r>
              <a:rPr lang="en-IN" b="1" dirty="0" smtClean="0">
                <a:solidFill>
                  <a:srgbClr val="0070C0"/>
                </a:solidFill>
              </a:rPr>
              <a:t>1*</a:t>
            </a:r>
            <a:endParaRPr lang="en-IN" dirty="0"/>
          </a:p>
        </p:txBody>
      </p:sp>
      <p:cxnSp>
        <p:nvCxnSpPr>
          <p:cNvPr id="42" name="Straight Arrow Connector 41"/>
          <p:cNvCxnSpPr>
            <a:endCxn id="18" idx="2"/>
          </p:cNvCxnSpPr>
          <p:nvPr/>
        </p:nvCxnSpPr>
        <p:spPr>
          <a:xfrm flipV="1">
            <a:off x="6983967" y="3745760"/>
            <a:ext cx="560217" cy="1428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7833815" y="3753434"/>
            <a:ext cx="349891" cy="490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91726" y="3880473"/>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
        <p:nvSpPr>
          <p:cNvPr id="48" name="TextBox 47"/>
          <p:cNvSpPr txBox="1"/>
          <p:nvPr/>
        </p:nvSpPr>
        <p:spPr>
          <a:xfrm>
            <a:off x="7175546" y="4532666"/>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sp>
        <p:nvSpPr>
          <p:cNvPr id="49" name="TextBox 48"/>
          <p:cNvSpPr txBox="1"/>
          <p:nvPr/>
        </p:nvSpPr>
        <p:spPr>
          <a:xfrm>
            <a:off x="6877678" y="3871680"/>
            <a:ext cx="530277" cy="369332"/>
          </a:xfrm>
          <a:prstGeom prst="rect">
            <a:avLst/>
          </a:prstGeom>
          <a:noFill/>
          <a:ln>
            <a:noFill/>
          </a:ln>
        </p:spPr>
        <p:txBody>
          <a:bodyPr wrap="square" rtlCol="0">
            <a:spAutoFit/>
          </a:bodyPr>
          <a:lstStyle/>
          <a:p>
            <a:r>
              <a:rPr lang="en-IN" b="1" dirty="0">
                <a:solidFill>
                  <a:srgbClr val="0070C0"/>
                </a:solidFill>
                <a:latin typeface="Times New Roman" panose="02020603050405020304" pitchFamily="18" charset="0"/>
                <a:cs typeface="Times New Roman" panose="02020603050405020304" pitchFamily="18" charset="0"/>
              </a:rPr>
              <a:t>4</a:t>
            </a:r>
            <a:r>
              <a:rPr lang="en-IN" b="1" baseline="30000" dirty="0">
                <a:solidFill>
                  <a:srgbClr val="0070C0"/>
                </a:solidFill>
                <a:latin typeface="Times New Roman" panose="02020603050405020304" pitchFamily="18" charset="0"/>
                <a:cs typeface="Times New Roman" panose="02020603050405020304" pitchFamily="18" charset="0"/>
              </a:rPr>
              <a:t>+</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682097377"/>
              </p:ext>
            </p:extLst>
          </p:nvPr>
        </p:nvGraphicFramePr>
        <p:xfrm>
          <a:off x="588475" y="2065841"/>
          <a:ext cx="4970353" cy="3505200"/>
        </p:xfrm>
        <a:graphic>
          <a:graphicData uri="http://schemas.openxmlformats.org/drawingml/2006/table">
            <a:tbl>
              <a:tblPr firstRow="1" bandRow="1">
                <a:tableStyleId>{5C22544A-7EE6-4342-B048-85BDC9FD1C3A}</a:tableStyleId>
              </a:tblPr>
              <a:tblGrid>
                <a:gridCol w="1483553"/>
                <a:gridCol w="1730427"/>
                <a:gridCol w="1756373"/>
              </a:tblGrid>
              <a:tr h="370840">
                <a:tc>
                  <a:txBody>
                    <a:bodyPr/>
                    <a:lstStyle/>
                    <a:p>
                      <a:r>
                        <a:rPr lang="en-IN" dirty="0" smtClean="0"/>
                        <a:t>Latency Cycle</a:t>
                      </a:r>
                      <a:endParaRPr lang="en-IN" dirty="0"/>
                    </a:p>
                  </a:txBody>
                  <a:tcPr/>
                </a:tc>
                <a:tc>
                  <a:txBody>
                    <a:bodyPr/>
                    <a:lstStyle/>
                    <a:p>
                      <a:r>
                        <a:rPr lang="en-IN" dirty="0" smtClean="0"/>
                        <a:t>Types of cycle </a:t>
                      </a:r>
                      <a:endParaRPr lang="en-IN" dirty="0"/>
                    </a:p>
                  </a:txBody>
                  <a:tcPr/>
                </a:tc>
                <a:tc>
                  <a:txBody>
                    <a:bodyPr/>
                    <a:lstStyle/>
                    <a:p>
                      <a:r>
                        <a:rPr lang="en-IN" dirty="0" smtClean="0"/>
                        <a:t>Average latency</a:t>
                      </a:r>
                      <a:endParaRPr lang="en-IN" dirty="0"/>
                    </a:p>
                  </a:txBody>
                  <a:tcPr/>
                </a:tc>
              </a:tr>
              <a:tr h="370840">
                <a:tc>
                  <a:txBody>
                    <a:bodyPr/>
                    <a:lstStyle/>
                    <a:p>
                      <a:r>
                        <a:rPr lang="en-IN" dirty="0" smtClean="0"/>
                        <a:t>(2)</a:t>
                      </a:r>
                      <a:endParaRPr lang="en-IN" dirty="0"/>
                    </a:p>
                  </a:txBody>
                  <a:tcPr/>
                </a:tc>
                <a:tc>
                  <a:txBody>
                    <a:bodyPr/>
                    <a:lstStyle/>
                    <a:p>
                      <a:r>
                        <a:rPr lang="en-IN" dirty="0" smtClean="0"/>
                        <a:t>Simple cycle</a:t>
                      </a:r>
                    </a:p>
                    <a:p>
                      <a:r>
                        <a:rPr lang="en-IN" dirty="0" smtClean="0">
                          <a:solidFill>
                            <a:srgbClr val="FF0000"/>
                          </a:solidFill>
                        </a:rPr>
                        <a:t>(greedy cycle)</a:t>
                      </a:r>
                      <a:endParaRPr lang="en-IN" dirty="0">
                        <a:solidFill>
                          <a:srgbClr val="FF0000"/>
                        </a:solidFill>
                      </a:endParaRPr>
                    </a:p>
                  </a:txBody>
                  <a:tcPr/>
                </a:tc>
                <a:tc>
                  <a:txBody>
                    <a:bodyPr/>
                    <a:lstStyle/>
                    <a:p>
                      <a:r>
                        <a:rPr lang="en-IN" dirty="0" smtClean="0"/>
                        <a:t>2</a:t>
                      </a:r>
                      <a:endParaRPr lang="en-IN" dirty="0"/>
                    </a:p>
                  </a:txBody>
                  <a:tcPr/>
                </a:tc>
              </a:tr>
              <a:tr h="370840">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Simple cycle</a:t>
                      </a:r>
                      <a:endParaRPr lang="en-IN" dirty="0"/>
                    </a:p>
                  </a:txBody>
                  <a:tcPr/>
                </a:tc>
                <a:tc>
                  <a:txBody>
                    <a:bodyPr/>
                    <a:lstStyle/>
                    <a:p>
                      <a:r>
                        <a:rPr lang="en-IN" dirty="0" smtClean="0"/>
                        <a:t>4</a:t>
                      </a:r>
                      <a:endParaRPr lang="en-IN" dirty="0"/>
                    </a:p>
                  </a:txBody>
                  <a:tcPr/>
                </a:tc>
              </a:tr>
              <a:tr h="370840">
                <a:tc>
                  <a:txBody>
                    <a:bodyPr/>
                    <a:lstStyle/>
                    <a:p>
                      <a:r>
                        <a:rPr lang="en-IN" dirty="0" smtClean="0"/>
                        <a:t>(1, 4)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Simple cycle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(greedy cycle)</a:t>
                      </a:r>
                      <a:endParaRPr lang="en-IN" dirty="0"/>
                    </a:p>
                  </a:txBody>
                  <a:tcPr/>
                </a:tc>
                <a:tc>
                  <a:txBody>
                    <a:bodyPr/>
                    <a:lstStyle/>
                    <a:p>
                      <a:r>
                        <a:rPr lang="en-IN" dirty="0" smtClean="0"/>
                        <a:t>2.5</a:t>
                      </a:r>
                      <a:endParaRPr lang="en-IN" dirty="0"/>
                    </a:p>
                  </a:txBody>
                  <a:tcPr/>
                </a:tc>
              </a:tr>
              <a:tr h="370840">
                <a:tc>
                  <a:txBody>
                    <a:bodyPr/>
                    <a:lstStyle/>
                    <a:p>
                      <a:r>
                        <a:rPr lang="en-IN" dirty="0" smtClean="0"/>
                        <a:t>(2, 4)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Simple cycle</a:t>
                      </a:r>
                      <a:endParaRPr lang="en-IN" dirty="0"/>
                    </a:p>
                  </a:txBody>
                  <a:tcPr/>
                </a:tc>
                <a:tc>
                  <a:txBody>
                    <a:bodyPr/>
                    <a:lstStyle/>
                    <a:p>
                      <a:r>
                        <a:rPr lang="en-IN" dirty="0" smtClean="0"/>
                        <a:t>3</a:t>
                      </a:r>
                      <a:endParaRPr lang="en-IN" dirty="0"/>
                    </a:p>
                  </a:txBody>
                  <a:tcPr/>
                </a:tc>
              </a:tr>
              <a:tr h="370840">
                <a:tc>
                  <a:txBody>
                    <a:bodyPr/>
                    <a:lstStyle/>
                    <a:p>
                      <a:r>
                        <a:rPr lang="en-IN" dirty="0" smtClean="0"/>
                        <a:t>(1,</a:t>
                      </a:r>
                      <a:r>
                        <a:rPr lang="en-IN" baseline="0" dirty="0" smtClean="0"/>
                        <a:t> 1, 4)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Simple cycle</a:t>
                      </a:r>
                      <a:endParaRPr lang="en-IN" dirty="0"/>
                    </a:p>
                  </a:txBody>
                  <a:tcPr/>
                </a:tc>
                <a:tc>
                  <a:txBody>
                    <a:bodyPr/>
                    <a:lstStyle/>
                    <a:p>
                      <a:r>
                        <a:rPr lang="en-IN" dirty="0" smtClean="0"/>
                        <a:t>2</a:t>
                      </a:r>
                      <a:endParaRPr lang="en-IN" dirty="0"/>
                    </a:p>
                  </a:txBody>
                  <a:tcPr/>
                </a:tc>
              </a:tr>
              <a:tr h="370840">
                <a:tc>
                  <a:txBody>
                    <a:bodyPr/>
                    <a:lstStyle/>
                    <a:p>
                      <a:r>
                        <a:rPr lang="en-IN" dirty="0" smtClean="0"/>
                        <a:t>(2, 2, 4)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Not Simple cycle</a:t>
                      </a:r>
                      <a:endParaRPr lang="en-IN" dirty="0"/>
                    </a:p>
                  </a:txBody>
                  <a:tcPr/>
                </a:tc>
                <a:tc>
                  <a:txBody>
                    <a:bodyPr/>
                    <a:lstStyle/>
                    <a:p>
                      <a:endParaRPr lang="en-IN" dirty="0"/>
                    </a:p>
                  </a:txBody>
                  <a:tcPr/>
                </a:tc>
              </a:tr>
              <a:tr h="370840">
                <a:tc>
                  <a:txBody>
                    <a:bodyPr/>
                    <a:lstStyle/>
                    <a:p>
                      <a:r>
                        <a:rPr lang="en-IN" dirty="0" smtClean="0"/>
                        <a:t>(2, 4, 4)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Not Simple cycle</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2250024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194719"/>
            <a:ext cx="10515600" cy="293209"/>
          </a:xfrm>
        </p:spPr>
        <p:txBody>
          <a:bodyPr>
            <a:normAutofit fontScale="90000"/>
          </a:bodyPr>
          <a:lstStyle/>
          <a:p>
            <a:pPr algn="ctr"/>
            <a:r>
              <a:rPr lang="en-IN" dirty="0"/>
              <a:t/>
            </a:r>
            <a:br>
              <a:rPr lang="en-IN" dirty="0"/>
            </a:br>
            <a:r>
              <a:rPr lang="en-IN" dirty="0"/>
              <a:t> </a:t>
            </a:r>
            <a:r>
              <a:rPr lang="en-IN" sz="2200" b="1" dirty="0">
                <a:solidFill>
                  <a:srgbClr val="002060"/>
                </a:solidFill>
                <a:latin typeface="Times New Roman" panose="02020603050405020304" pitchFamily="18" charset="0"/>
                <a:cs typeface="Times New Roman" panose="02020603050405020304" pitchFamily="18" charset="0"/>
              </a:rPr>
              <a:t>Module-III </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Pipelining </a:t>
            </a:r>
            <a:r>
              <a:rPr lang="en-IN" sz="2200" b="1" dirty="0">
                <a:solidFill>
                  <a:srgbClr val="C00000"/>
                </a:solidFill>
                <a:latin typeface="Times New Roman" panose="02020603050405020304" pitchFamily="18" charset="0"/>
                <a:cs typeface="Times New Roman" panose="02020603050405020304" pitchFamily="18" charset="0"/>
              </a:rPr>
              <a:t>and Superscalar Techniques </a:t>
            </a:r>
          </a:p>
        </p:txBody>
      </p:sp>
      <p:pic>
        <p:nvPicPr>
          <p:cNvPr id="4" name="Picture 3"/>
          <p:cNvPicPr>
            <a:picLocks noChangeAspect="1"/>
          </p:cNvPicPr>
          <p:nvPr/>
        </p:nvPicPr>
        <p:blipFill>
          <a:blip r:embed="rId3"/>
          <a:stretch>
            <a:fillRect/>
          </a:stretch>
        </p:blipFill>
        <p:spPr>
          <a:xfrm>
            <a:off x="-22976" y="-88599"/>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18747" y="6578316"/>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88</a:t>
            </a:fld>
            <a:endParaRPr lang="en-IN"/>
          </a:p>
        </p:txBody>
      </p:sp>
      <p:sp>
        <p:nvSpPr>
          <p:cNvPr id="9" name="Rectangle 8"/>
          <p:cNvSpPr/>
          <p:nvPr/>
        </p:nvSpPr>
        <p:spPr>
          <a:xfrm>
            <a:off x="183877" y="959743"/>
            <a:ext cx="11986305" cy="1938992"/>
          </a:xfrm>
          <a:prstGeom prst="rect">
            <a:avLst/>
          </a:prstGeom>
        </p:spPr>
        <p:txBody>
          <a:bodyPr wrap="square">
            <a:spAutoFit/>
          </a:bodyPr>
          <a:lstStyle/>
          <a:p>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dirty="0"/>
          </a:p>
          <a:p>
            <a:endParaRPr lang="en-IN" sz="2000" b="1" dirty="0" smtClean="0">
              <a:solidFill>
                <a:srgbClr val="0070C0"/>
              </a:solidFill>
              <a:latin typeface="Times New Roman" panose="02020603050405020304" pitchFamily="18" charset="0"/>
              <a:cs typeface="Times New Roman" panose="02020603050405020304" pitchFamily="18" charset="0"/>
            </a:endParaRPr>
          </a:p>
          <a:p>
            <a:endParaRPr lang="en-IN" sz="2000" dirty="0"/>
          </a:p>
          <a:p>
            <a:endParaRPr lang="en-IN" sz="2000" dirty="0"/>
          </a:p>
          <a:p>
            <a:endParaRPr lang="en-US" sz="2000" b="1" dirty="0">
              <a:solidFill>
                <a:srgbClr val="C00000"/>
              </a:solidFill>
              <a:latin typeface="Times New Roman" panose="02020603050405020304" pitchFamily="18" charset="0"/>
              <a:ea typeface="+mj-ea"/>
              <a:cs typeface="Times New Roman" panose="02020603050405020304" pitchFamily="18" charset="0"/>
            </a:endParaRPr>
          </a:p>
          <a:p>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TextBox 14"/>
              <p:cNvSpPr txBox="1"/>
              <p:nvPr/>
            </p:nvSpPr>
            <p:spPr>
              <a:xfrm>
                <a:off x="243320" y="644545"/>
                <a:ext cx="11926862" cy="6151171"/>
              </a:xfrm>
              <a:prstGeom prst="rect">
                <a:avLst/>
              </a:prstGeom>
              <a:noFill/>
            </p:spPr>
            <p:txBody>
              <a:bodyPr wrap="square" rtlCol="0">
                <a:spAutoFit/>
              </a:bodyPr>
              <a:lstStyle/>
              <a:p>
                <a:r>
                  <a:rPr lang="en-IN" b="1" dirty="0" smtClean="0">
                    <a:solidFill>
                      <a:srgbClr val="FF0000"/>
                    </a:solidFill>
                  </a:rPr>
                  <a:t>Solution</a:t>
                </a:r>
              </a:p>
              <a:p>
                <a:endParaRPr lang="en-IN" b="1" dirty="0">
                  <a:solidFill>
                    <a:srgbClr val="00B0F0"/>
                  </a:solidFill>
                </a:endParaRPr>
              </a:p>
              <a:p>
                <a:r>
                  <a:rPr lang="en-IN" sz="2800" b="1" dirty="0" smtClean="0">
                    <a:solidFill>
                      <a:srgbClr val="FF0000"/>
                    </a:solidFill>
                  </a:rPr>
                  <a:t>Throughput =  </a:t>
                </a:r>
                <a14:m>
                  <m:oMath xmlns:m="http://schemas.openxmlformats.org/officeDocument/2006/math">
                    <m:f>
                      <m:fPr>
                        <m:ctrlPr>
                          <a:rPr lang="en-IN" sz="2800" b="1" i="1">
                            <a:solidFill>
                              <a:srgbClr val="FF0000"/>
                            </a:solidFill>
                            <a:latin typeface="Cambria Math" panose="02040503050406030204" pitchFamily="18" charset="0"/>
                          </a:rPr>
                        </m:ctrlPr>
                      </m:fPr>
                      <m:num>
                        <m:r>
                          <a:rPr lang="en-IN" sz="2800" b="1" i="1" smtClean="0">
                            <a:solidFill>
                              <a:srgbClr val="FF0000"/>
                            </a:solidFill>
                            <a:latin typeface="Cambria Math" panose="02040503050406030204" pitchFamily="18" charset="0"/>
                          </a:rPr>
                          <m:t>𝒇</m:t>
                        </m:r>
                      </m:num>
                      <m:den>
                        <m:r>
                          <m:rPr>
                            <m:nor/>
                          </m:rPr>
                          <a:rPr lang="en-IN" sz="2800" b="1" dirty="0">
                            <a:solidFill>
                              <a:srgbClr val="FF0000"/>
                            </a:solidFill>
                          </a:rPr>
                          <m:t>MAL</m:t>
                        </m:r>
                      </m:den>
                    </m:f>
                  </m:oMath>
                </a14:m>
                <a:r>
                  <a:rPr lang="en-IN" sz="2800" b="1" dirty="0" smtClean="0">
                    <a:solidFill>
                      <a:srgbClr val="FF0000"/>
                    </a:solidFill>
                  </a:rPr>
                  <a:t> = </a:t>
                </a:r>
                <a14:m>
                  <m:oMath xmlns:m="http://schemas.openxmlformats.org/officeDocument/2006/math">
                    <m:f>
                      <m:fPr>
                        <m:ctrlPr>
                          <a:rPr lang="en-IN" sz="2800" b="1" i="1">
                            <a:solidFill>
                              <a:srgbClr val="FF0000"/>
                            </a:solidFill>
                            <a:latin typeface="Cambria Math" panose="02040503050406030204" pitchFamily="18" charset="0"/>
                          </a:rPr>
                        </m:ctrlPr>
                      </m:fPr>
                      <m:num>
                        <m:r>
                          <a:rPr lang="en-IN" sz="2800" b="1" i="1" smtClean="0">
                            <a:solidFill>
                              <a:srgbClr val="FF0000"/>
                            </a:solidFill>
                            <a:latin typeface="Cambria Math" panose="02040503050406030204" pitchFamily="18" charset="0"/>
                          </a:rPr>
                          <m:t>𝟏</m:t>
                        </m:r>
                      </m:num>
                      <m:den>
                        <m:r>
                          <m:rPr>
                            <m:nor/>
                          </m:rPr>
                          <a:rPr lang="en-IN" sz="2800" b="1" dirty="0">
                            <a:solidFill>
                              <a:srgbClr val="FF0000"/>
                            </a:solidFill>
                          </a:rPr>
                          <m:t>MAL</m:t>
                        </m:r>
                        <m:r>
                          <m:rPr>
                            <m:nor/>
                          </m:rPr>
                          <a:rPr lang="en-IN" sz="2800" b="1" i="0" dirty="0" smtClean="0">
                            <a:solidFill>
                              <a:srgbClr val="FF0000"/>
                            </a:solidFill>
                          </a:rPr>
                          <m:t>∗</m:t>
                        </m:r>
                        <m:r>
                          <m:rPr>
                            <m:nor/>
                          </m:rPr>
                          <a:rPr lang="el-GR" sz="2800" b="1" dirty="0">
                            <a:solidFill>
                              <a:srgbClr val="FF0000"/>
                            </a:solidFill>
                          </a:rPr>
                          <m:t>τ</m:t>
                        </m:r>
                      </m:den>
                    </m:f>
                  </m:oMath>
                </a14:m>
                <a:endParaRPr lang="en-IN" sz="2800" b="1" dirty="0" smtClean="0">
                  <a:solidFill>
                    <a:srgbClr val="FF0000"/>
                  </a:solidFill>
                </a:endParaRPr>
              </a:p>
              <a:p>
                <a:r>
                  <a:rPr lang="en-IN" sz="2800" b="1" dirty="0">
                    <a:solidFill>
                      <a:srgbClr val="FF0000"/>
                    </a:solidFill>
                  </a:rPr>
                  <a:t> </a:t>
                </a:r>
                <a:r>
                  <a:rPr lang="en-IN" sz="2800" b="1" dirty="0" smtClean="0">
                    <a:solidFill>
                      <a:srgbClr val="FF0000"/>
                    </a:solidFill>
                  </a:rPr>
                  <a:t>                     </a:t>
                </a:r>
              </a:p>
              <a:p>
                <a:r>
                  <a:rPr lang="en-IN" sz="2800" b="1" dirty="0">
                    <a:solidFill>
                      <a:srgbClr val="FF0000"/>
                    </a:solidFill>
                  </a:rPr>
                  <a:t> </a:t>
                </a:r>
                <a:r>
                  <a:rPr lang="en-IN" sz="2800" b="1" dirty="0" smtClean="0">
                    <a:solidFill>
                      <a:srgbClr val="FF0000"/>
                    </a:solidFill>
                  </a:rPr>
                  <a:t>                     = </a:t>
                </a:r>
                <a14:m>
                  <m:oMath xmlns:m="http://schemas.openxmlformats.org/officeDocument/2006/math">
                    <m:f>
                      <m:fPr>
                        <m:ctrlPr>
                          <a:rPr lang="en-IN" sz="2800" b="1" i="1">
                            <a:solidFill>
                              <a:srgbClr val="FF0000"/>
                            </a:solidFill>
                            <a:latin typeface="Cambria Math" panose="02040503050406030204" pitchFamily="18" charset="0"/>
                          </a:rPr>
                        </m:ctrlPr>
                      </m:fPr>
                      <m:num>
                        <m:r>
                          <a:rPr lang="en-IN" sz="2800" b="1" i="1" smtClean="0">
                            <a:solidFill>
                              <a:srgbClr val="FF0000"/>
                            </a:solidFill>
                            <a:latin typeface="Cambria Math" panose="02040503050406030204" pitchFamily="18" charset="0"/>
                          </a:rPr>
                          <m:t>𝟏</m:t>
                        </m:r>
                      </m:num>
                      <m:den>
                        <m:r>
                          <m:rPr>
                            <m:nor/>
                          </m:rPr>
                          <a:rPr lang="en-IN" sz="2800" b="1" i="0" smtClean="0">
                            <a:solidFill>
                              <a:srgbClr val="FF0000"/>
                            </a:solidFill>
                            <a:latin typeface="Cambria Math" panose="02040503050406030204" pitchFamily="18" charset="0"/>
                          </a:rPr>
                          <m:t>2∗20</m:t>
                        </m:r>
                        <m:r>
                          <m:rPr>
                            <m:nor/>
                          </m:rPr>
                          <a:rPr lang="en-IN" sz="2800" b="1" i="0" smtClean="0">
                            <a:solidFill>
                              <a:srgbClr val="FF0000"/>
                            </a:solidFill>
                            <a:latin typeface="Cambria Math" panose="02040503050406030204" pitchFamily="18" charset="0"/>
                          </a:rPr>
                          <m:t>ns</m:t>
                        </m:r>
                      </m:den>
                    </m:f>
                  </m:oMath>
                </a14:m>
                <a:r>
                  <a:rPr lang="en-IN" sz="2800" b="1" dirty="0" smtClean="0">
                    <a:solidFill>
                      <a:srgbClr val="FF0000"/>
                    </a:solidFill>
                  </a:rPr>
                  <a:t> = </a:t>
                </a:r>
                <a14:m>
                  <m:oMath xmlns:m="http://schemas.openxmlformats.org/officeDocument/2006/math">
                    <m:f>
                      <m:fPr>
                        <m:ctrlPr>
                          <a:rPr lang="en-IN" sz="2800" b="1" i="1">
                            <a:solidFill>
                              <a:srgbClr val="FF0000"/>
                            </a:solidFill>
                            <a:latin typeface="Cambria Math" panose="02040503050406030204" pitchFamily="18" charset="0"/>
                          </a:rPr>
                        </m:ctrlPr>
                      </m:fPr>
                      <m:num>
                        <m:r>
                          <a:rPr lang="en-IN" sz="2800" b="1" i="1">
                            <a:solidFill>
                              <a:srgbClr val="FF0000"/>
                            </a:solidFill>
                            <a:latin typeface="Cambria Math" panose="02040503050406030204" pitchFamily="18" charset="0"/>
                          </a:rPr>
                          <m:t>𝟏</m:t>
                        </m:r>
                      </m:num>
                      <m:den>
                        <m:r>
                          <m:rPr>
                            <m:nor/>
                          </m:rPr>
                          <a:rPr lang="en-IN" sz="2800" b="1" i="0" smtClean="0">
                            <a:solidFill>
                              <a:srgbClr val="FF0000"/>
                            </a:solidFill>
                            <a:latin typeface="Cambria Math" panose="02040503050406030204" pitchFamily="18" charset="0"/>
                          </a:rPr>
                          <m:t>4</m:t>
                        </m:r>
                        <m:r>
                          <m:rPr>
                            <m:nor/>
                          </m:rPr>
                          <a:rPr lang="en-IN" sz="2800" b="1">
                            <a:solidFill>
                              <a:srgbClr val="FF0000"/>
                            </a:solidFill>
                            <a:latin typeface="Cambria Math" panose="02040503050406030204" pitchFamily="18" charset="0"/>
                          </a:rPr>
                          <m:t>0</m:t>
                        </m:r>
                        <m:r>
                          <m:rPr>
                            <m:nor/>
                          </m:rPr>
                          <a:rPr lang="en-IN" sz="2800" b="1" i="0" smtClean="0">
                            <a:solidFill>
                              <a:srgbClr val="FF0000"/>
                            </a:solidFill>
                            <a:latin typeface="Cambria Math" panose="02040503050406030204" pitchFamily="18" charset="0"/>
                          </a:rPr>
                          <m:t>∗10</m:t>
                        </m:r>
                        <m:r>
                          <m:rPr>
                            <m:nor/>
                          </m:rPr>
                          <a:rPr lang="en-IN" sz="2800" b="1" i="0" baseline="30000" smtClean="0">
                            <a:solidFill>
                              <a:srgbClr val="FF0000"/>
                            </a:solidFill>
                            <a:latin typeface="Cambria Math" panose="02040503050406030204" pitchFamily="18" charset="0"/>
                          </a:rPr>
                          <m:t>−9</m:t>
                        </m:r>
                      </m:den>
                    </m:f>
                  </m:oMath>
                </a14:m>
                <a:r>
                  <a:rPr lang="en-IN" sz="2800" b="1" dirty="0" smtClean="0">
                    <a:solidFill>
                      <a:srgbClr val="FF0000"/>
                    </a:solidFill>
                  </a:rPr>
                  <a:t> =</a:t>
                </a:r>
                <a14:m>
                  <m:oMath xmlns:m="http://schemas.openxmlformats.org/officeDocument/2006/math">
                    <m:f>
                      <m:fPr>
                        <m:ctrlPr>
                          <a:rPr lang="en-IN" sz="2800" b="1" i="1">
                            <a:solidFill>
                              <a:srgbClr val="FF0000"/>
                            </a:solidFill>
                            <a:latin typeface="Cambria Math" panose="02040503050406030204" pitchFamily="18" charset="0"/>
                          </a:rPr>
                        </m:ctrlPr>
                      </m:fPr>
                      <m:num>
                        <m:r>
                          <m:rPr>
                            <m:nor/>
                          </m:rPr>
                          <a:rPr lang="en-IN" sz="2800" b="1">
                            <a:solidFill>
                              <a:srgbClr val="FF0000"/>
                            </a:solidFill>
                            <a:latin typeface="Cambria Math" panose="02040503050406030204" pitchFamily="18" charset="0"/>
                          </a:rPr>
                          <m:t>10</m:t>
                        </m:r>
                        <m:r>
                          <m:rPr>
                            <m:nor/>
                          </m:rPr>
                          <a:rPr lang="en-IN" sz="2800" b="1" baseline="30000">
                            <a:solidFill>
                              <a:srgbClr val="FF0000"/>
                            </a:solidFill>
                            <a:latin typeface="Cambria Math" panose="02040503050406030204" pitchFamily="18" charset="0"/>
                          </a:rPr>
                          <m:t>9</m:t>
                        </m:r>
                      </m:num>
                      <m:den>
                        <m:r>
                          <m:rPr>
                            <m:nor/>
                          </m:rPr>
                          <a:rPr lang="en-IN" sz="2800" b="1">
                            <a:solidFill>
                              <a:srgbClr val="FF0000"/>
                            </a:solidFill>
                            <a:latin typeface="Cambria Math" panose="02040503050406030204" pitchFamily="18" charset="0"/>
                          </a:rPr>
                          <m:t>40</m:t>
                        </m:r>
                      </m:den>
                    </m:f>
                  </m:oMath>
                </a14:m>
                <a:r>
                  <a:rPr lang="en-IN" sz="2800" b="1" dirty="0" smtClean="0">
                    <a:solidFill>
                      <a:srgbClr val="FF0000"/>
                    </a:solidFill>
                  </a:rPr>
                  <a:t>  = </a:t>
                </a:r>
                <a14:m>
                  <m:oMath xmlns:m="http://schemas.openxmlformats.org/officeDocument/2006/math">
                    <m:f>
                      <m:fPr>
                        <m:ctrlPr>
                          <a:rPr lang="en-IN" sz="2800" b="1" i="1">
                            <a:solidFill>
                              <a:srgbClr val="FF0000"/>
                            </a:solidFill>
                            <a:latin typeface="Cambria Math" panose="02040503050406030204" pitchFamily="18" charset="0"/>
                          </a:rPr>
                        </m:ctrlPr>
                      </m:fPr>
                      <m:num>
                        <m:r>
                          <m:rPr>
                            <m:nor/>
                          </m:rPr>
                          <a:rPr lang="en-IN" sz="2800" b="1">
                            <a:solidFill>
                              <a:srgbClr val="FF0000"/>
                            </a:solidFill>
                            <a:latin typeface="Cambria Math" panose="02040503050406030204" pitchFamily="18" charset="0"/>
                          </a:rPr>
                          <m:t>10</m:t>
                        </m:r>
                        <m:r>
                          <m:rPr>
                            <m:nor/>
                          </m:rPr>
                          <a:rPr lang="en-IN" sz="2800" b="1" i="0" baseline="30000" smtClean="0">
                            <a:solidFill>
                              <a:srgbClr val="FF0000"/>
                            </a:solidFill>
                            <a:latin typeface="Cambria Math" panose="02040503050406030204" pitchFamily="18" charset="0"/>
                          </a:rPr>
                          <m:t>6</m:t>
                        </m:r>
                        <m:r>
                          <m:rPr>
                            <m:nor/>
                          </m:rPr>
                          <a:rPr lang="en-IN" sz="2800" b="1" i="0" smtClean="0">
                            <a:solidFill>
                              <a:srgbClr val="FF0000"/>
                            </a:solidFill>
                            <a:latin typeface="Cambria Math" panose="02040503050406030204" pitchFamily="18" charset="0"/>
                          </a:rPr>
                          <m:t>∗</m:t>
                        </m:r>
                        <m:r>
                          <m:rPr>
                            <m:nor/>
                          </m:rPr>
                          <a:rPr lang="en-IN" sz="2800" b="1">
                            <a:solidFill>
                              <a:srgbClr val="FF0000"/>
                            </a:solidFill>
                            <a:latin typeface="Cambria Math" panose="02040503050406030204" pitchFamily="18" charset="0"/>
                          </a:rPr>
                          <m:t>10</m:t>
                        </m:r>
                        <m:r>
                          <m:rPr>
                            <m:nor/>
                          </m:rPr>
                          <a:rPr lang="en-IN" sz="2800" b="1" i="0" baseline="30000" smtClean="0">
                            <a:solidFill>
                              <a:srgbClr val="FF0000"/>
                            </a:solidFill>
                            <a:latin typeface="Cambria Math" panose="02040503050406030204" pitchFamily="18" charset="0"/>
                          </a:rPr>
                          <m:t>3 </m:t>
                        </m:r>
                      </m:num>
                      <m:den>
                        <m:r>
                          <m:rPr>
                            <m:nor/>
                          </m:rPr>
                          <a:rPr lang="en-IN" sz="2800" b="1">
                            <a:solidFill>
                              <a:srgbClr val="FF0000"/>
                            </a:solidFill>
                            <a:latin typeface="Cambria Math" panose="02040503050406030204" pitchFamily="18" charset="0"/>
                          </a:rPr>
                          <m:t>40</m:t>
                        </m:r>
                      </m:den>
                    </m:f>
                  </m:oMath>
                </a14:m>
                <a:r>
                  <a:rPr lang="en-IN" sz="2800" b="1" dirty="0">
                    <a:solidFill>
                      <a:srgbClr val="FF0000"/>
                    </a:solidFill>
                  </a:rPr>
                  <a:t> </a:t>
                </a:r>
                <a:r>
                  <a:rPr lang="en-IN" sz="2800" b="1" dirty="0" smtClean="0">
                    <a:solidFill>
                      <a:srgbClr val="FF0000"/>
                    </a:solidFill>
                  </a:rPr>
                  <a:t>= 25 </a:t>
                </a:r>
                <a:r>
                  <a:rPr lang="en-IN" sz="2800" b="1" dirty="0" smtClean="0">
                    <a:solidFill>
                      <a:srgbClr val="FF0000"/>
                    </a:solidFill>
                  </a:rPr>
                  <a:t>MBPS </a:t>
                </a:r>
                <a:endParaRPr lang="en-IN" sz="2800" b="1" dirty="0">
                  <a:solidFill>
                    <a:srgbClr val="FF0000"/>
                  </a:solidFill>
                </a:endParaRPr>
              </a:p>
              <a:p>
                <a:r>
                  <a:rPr lang="en-IN" sz="2800" b="1" dirty="0" smtClean="0">
                    <a:solidFill>
                      <a:srgbClr val="FF0000"/>
                    </a:solidFill>
                  </a:rPr>
                  <a:t> </a:t>
                </a:r>
                <a:endParaRPr lang="en-IN" sz="2800" b="1" dirty="0">
                  <a:solidFill>
                    <a:srgbClr val="FF000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a:p>
                <a:endParaRPr lang="en-IN" b="1" dirty="0" smtClean="0">
                  <a:solidFill>
                    <a:srgbClr val="00B0F0"/>
                  </a:solidFill>
                </a:endParaRPr>
              </a:p>
              <a:p>
                <a:endParaRPr lang="en-IN" b="1" dirty="0">
                  <a:solidFill>
                    <a:srgbClr val="00B0F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243320" y="644545"/>
                <a:ext cx="11926862" cy="6151171"/>
              </a:xfrm>
              <a:prstGeom prst="rect">
                <a:avLst/>
              </a:prstGeom>
              <a:blipFill rotWithShape="0">
                <a:blip r:embed="rId5"/>
                <a:stretch>
                  <a:fillRect l="-1074" t="-595"/>
                </a:stretch>
              </a:blipFill>
            </p:spPr>
            <p:txBody>
              <a:bodyPr/>
              <a:lstStyle/>
              <a:p>
                <a:r>
                  <a:rPr lang="en-IN">
                    <a:noFill/>
                  </a:rPr>
                  <a:t> </a:t>
                </a:r>
              </a:p>
            </p:txBody>
          </p:sp>
        </mc:Fallback>
      </mc:AlternateContent>
    </p:spTree>
    <p:extLst>
      <p:ext uri="{BB962C8B-B14F-4D97-AF65-F5344CB8AC3E}">
        <p14:creationId xmlns:p14="http://schemas.microsoft.com/office/powerpoint/2010/main" val="267291702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Autofit/>
          </a:bodyPr>
          <a:lstStyle/>
          <a:p>
            <a:pPr algn="ctr"/>
            <a:r>
              <a:rPr lang="en-IN" dirty="0"/>
              <a:t/>
            </a:r>
            <a:br>
              <a:rPr lang="en-IN" dirty="0"/>
            </a:br>
            <a:r>
              <a:rPr lang="en-IN" dirty="0"/>
              <a:t> </a:t>
            </a:r>
            <a:r>
              <a:rPr lang="en-IN" sz="2800" b="1" dirty="0">
                <a:solidFill>
                  <a:srgbClr val="002060"/>
                </a:solidFill>
                <a:latin typeface="Times New Roman" panose="02020603050405020304" pitchFamily="18" charset="0"/>
                <a:cs typeface="Times New Roman" panose="02020603050405020304" pitchFamily="18" charset="0"/>
              </a:rPr>
              <a:t>Module-III </a:t>
            </a:r>
            <a:br>
              <a:rPr lang="en-IN" sz="2800" b="1" dirty="0">
                <a:solidFill>
                  <a:srgbClr val="002060"/>
                </a:solidFill>
                <a:latin typeface="Times New Roman" panose="02020603050405020304" pitchFamily="18" charset="0"/>
                <a:cs typeface="Times New Roman" panose="02020603050405020304" pitchFamily="18" charset="0"/>
              </a:rPr>
            </a:br>
            <a:r>
              <a:rPr lang="en-US" sz="2800" b="1" dirty="0" smtClean="0">
                <a:solidFill>
                  <a:srgbClr val="00206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3352" y="28995"/>
            <a:ext cx="665167" cy="723480"/>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45802" y="-40113"/>
            <a:ext cx="746198" cy="74619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68769" y="6415734"/>
            <a:ext cx="1567673" cy="365125"/>
          </a:xfrm>
        </p:spPr>
        <p:txBody>
          <a:bodyPr/>
          <a:lstStyle/>
          <a:p>
            <a:pPr algn="ctr"/>
            <a:fld id="{1EBF7C23-3BE7-464D-B2A7-38BC79D92D62}" type="datetime1">
              <a:rPr lang="en-IN" b="1" smtClean="0">
                <a:solidFill>
                  <a:srgbClr val="FF0000"/>
                </a:solidFill>
                <a:latin typeface="Lucida Handwriting" panose="03010101010101010101" pitchFamily="66" charset="0"/>
                <a:cs typeface="Times New Roman" panose="02020603050405020304" pitchFamily="18" charset="0"/>
              </a:rPr>
              <a:t>22-12-2021</a:t>
            </a:fld>
            <a:endParaRPr lang="en-IN" b="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a:xfrm>
            <a:off x="9270077" y="6440430"/>
            <a:ext cx="2743200" cy="365125"/>
          </a:xfrm>
        </p:spPr>
        <p:txBody>
          <a:bodyPr/>
          <a:lstStyle/>
          <a:p>
            <a:fld id="{E89A6DAE-A852-4ECE-8A67-7F9DF702F89D}" type="slidenum">
              <a:rPr lang="en-IN" sz="1600" b="1" smtClean="0">
                <a:solidFill>
                  <a:srgbClr val="FF0000"/>
                </a:solidFill>
              </a:rPr>
              <a:t>89</a:t>
            </a:fld>
            <a:endParaRPr lang="en-IN" sz="1600" b="1" dirty="0">
              <a:solidFill>
                <a:srgbClr val="FF0000"/>
              </a:solidFill>
            </a:endParaRPr>
          </a:p>
        </p:txBody>
      </p:sp>
      <p:sp>
        <p:nvSpPr>
          <p:cNvPr id="3" name="Content Placeholder 2"/>
          <p:cNvSpPr>
            <a:spLocks noGrp="1"/>
          </p:cNvSpPr>
          <p:nvPr>
            <p:ph idx="1"/>
          </p:nvPr>
        </p:nvSpPr>
        <p:spPr>
          <a:xfrm>
            <a:off x="177052" y="4051990"/>
            <a:ext cx="11843255" cy="3260923"/>
          </a:xfrm>
        </p:spPr>
        <p:txBody>
          <a:bodyPr>
            <a:normAutofit/>
          </a:bodyPr>
          <a:lstStyle/>
          <a:p>
            <a:endParaRPr lang="en-IN" dirty="0"/>
          </a:p>
          <a:p>
            <a:endParaRPr lang="en-IN" dirty="0"/>
          </a:p>
          <a:p>
            <a:endParaRPr lang="en-IN" dirty="0"/>
          </a:p>
        </p:txBody>
      </p:sp>
      <p:sp>
        <p:nvSpPr>
          <p:cNvPr id="10" name="Rectangle 9"/>
          <p:cNvSpPr/>
          <p:nvPr/>
        </p:nvSpPr>
        <p:spPr>
          <a:xfrm>
            <a:off x="73352" y="703892"/>
            <a:ext cx="2802370" cy="461665"/>
          </a:xfrm>
          <a:prstGeom prst="rect">
            <a:avLst/>
          </a:prstGeom>
        </p:spPr>
        <p:txBody>
          <a:bodyPr wrap="square">
            <a:spAutoFit/>
          </a:bodyPr>
          <a:lstStyle/>
          <a:p>
            <a:r>
              <a:rPr lang="en-IN" sz="2400" b="1" dirty="0" smtClean="0">
                <a:solidFill>
                  <a:srgbClr val="00B0F0"/>
                </a:solidFill>
                <a:latin typeface="Times New Roman" panose="02020603050405020304" pitchFamily="18" charset="0"/>
                <a:ea typeface="+mj-ea"/>
                <a:cs typeface="Times New Roman" panose="02020603050405020304" pitchFamily="18" charset="0"/>
              </a:rPr>
              <a:t>Four Level Memory</a:t>
            </a:r>
          </a:p>
        </p:txBody>
      </p:sp>
      <p:sp>
        <p:nvSpPr>
          <p:cNvPr id="9" name="TextBox 8"/>
          <p:cNvSpPr txBox="1"/>
          <p:nvPr/>
        </p:nvSpPr>
        <p:spPr>
          <a:xfrm>
            <a:off x="4873751" y="1398334"/>
            <a:ext cx="1933799" cy="830997"/>
          </a:xfrm>
          <a:prstGeom prst="rect">
            <a:avLst/>
          </a:prstGeom>
          <a:noFill/>
          <a:ln w="28575">
            <a:solidFill>
              <a:schemeClr val="tx1"/>
            </a:solidFill>
          </a:ln>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Registers in CPU</a:t>
            </a:r>
            <a:endParaRPr lang="en-IN" sz="2400" dirty="0">
              <a:latin typeface="Times New Roman" panose="02020603050405020304" pitchFamily="18" charset="0"/>
              <a:cs typeface="Times New Roman" panose="02020603050405020304" pitchFamily="18" charset="0"/>
            </a:endParaRPr>
          </a:p>
        </p:txBody>
      </p:sp>
      <p:sp>
        <p:nvSpPr>
          <p:cNvPr id="11" name="Trapezoid 10"/>
          <p:cNvSpPr/>
          <p:nvPr/>
        </p:nvSpPr>
        <p:spPr>
          <a:xfrm>
            <a:off x="3743324" y="2572504"/>
            <a:ext cx="3943351" cy="2875796"/>
          </a:xfrm>
          <a:prstGeom prst="trapezoi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p:cNvCxnSpPr/>
          <p:nvPr/>
        </p:nvCxnSpPr>
        <p:spPr>
          <a:xfrm>
            <a:off x="4314825" y="3096710"/>
            <a:ext cx="2771775" cy="267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27304" y="3202795"/>
            <a:ext cx="2108711" cy="461665"/>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Main Memory</a:t>
            </a:r>
            <a:endParaRPr lang="en-IN" sz="2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661091" y="2616861"/>
            <a:ext cx="2142932" cy="461665"/>
          </a:xfrm>
          <a:prstGeom prst="rect">
            <a:avLst/>
          </a:prstGeom>
          <a:noFill/>
        </p:spPr>
        <p:txBody>
          <a:bodyPr wrap="square" rtlCol="0">
            <a:spAutoFit/>
          </a:bodyPr>
          <a:lstStyle/>
          <a:p>
            <a:pPr algn="ctr"/>
            <a:r>
              <a:rPr lang="en-IN" sz="2400" smtClean="0">
                <a:latin typeface="Times New Roman" panose="02020603050405020304" pitchFamily="18" charset="0"/>
                <a:cs typeface="Times New Roman" panose="02020603050405020304" pitchFamily="18" charset="0"/>
              </a:rPr>
              <a:t>Cache </a:t>
            </a:r>
            <a:endParaRPr lang="en-IN" sz="2400" dirty="0">
              <a:latin typeface="Times New Roman" panose="02020603050405020304" pitchFamily="18" charset="0"/>
              <a:cs typeface="Times New Roman" panose="02020603050405020304" pitchFamily="18" charset="0"/>
            </a:endParaRPr>
          </a:p>
        </p:txBody>
      </p:sp>
      <p:cxnSp>
        <p:nvCxnSpPr>
          <p:cNvPr id="22" name="Straight Connector 21"/>
          <p:cNvCxnSpPr/>
          <p:nvPr/>
        </p:nvCxnSpPr>
        <p:spPr>
          <a:xfrm flipV="1">
            <a:off x="4188015" y="3634600"/>
            <a:ext cx="3089085" cy="183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82410" y="3772530"/>
            <a:ext cx="2108711" cy="461665"/>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Disk Storage</a:t>
            </a:r>
            <a:endParaRPr lang="en-IN" sz="2400" dirty="0">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flipV="1">
            <a:off x="3986841" y="4342265"/>
            <a:ext cx="3399795" cy="355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63216" y="4377804"/>
            <a:ext cx="3674992" cy="830997"/>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Backup Storage</a:t>
            </a:r>
          </a:p>
          <a:p>
            <a:pPr algn="ctr"/>
            <a:r>
              <a:rPr lang="en-IN" sz="2400" dirty="0" smtClean="0">
                <a:latin typeface="Times New Roman" panose="02020603050405020304" pitchFamily="18" charset="0"/>
                <a:cs typeface="Times New Roman" panose="02020603050405020304" pitchFamily="18" charset="0"/>
              </a:rPr>
              <a:t>Magnetic tapes, optical disk</a:t>
            </a:r>
            <a:endParaRPr lang="en-IN" sz="2400" dirty="0">
              <a:latin typeface="Times New Roman" panose="02020603050405020304" pitchFamily="18" charset="0"/>
              <a:cs typeface="Times New Roman" panose="02020603050405020304" pitchFamily="18" charset="0"/>
            </a:endParaRPr>
          </a:p>
        </p:txBody>
      </p:sp>
      <p:cxnSp>
        <p:nvCxnSpPr>
          <p:cNvPr id="42" name="Straight Arrow Connector 41"/>
          <p:cNvCxnSpPr/>
          <p:nvPr/>
        </p:nvCxnSpPr>
        <p:spPr>
          <a:xfrm flipV="1">
            <a:off x="3505200" y="5734050"/>
            <a:ext cx="4533900" cy="2857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06464" y="5817542"/>
            <a:ext cx="1684657" cy="461665"/>
          </a:xfrm>
          <a:prstGeom prst="rect">
            <a:avLst/>
          </a:prstGeom>
          <a:noFill/>
        </p:spPr>
        <p:txBody>
          <a:bodyPr wrap="square" rtlCol="0">
            <a:spAutoFit/>
          </a:bodyPr>
          <a:lstStyle/>
          <a:p>
            <a:pPr algn="ctr"/>
            <a:r>
              <a:rPr lang="en-IN" sz="2400" b="1" dirty="0" smtClean="0">
                <a:solidFill>
                  <a:srgbClr val="0070C0"/>
                </a:solidFill>
                <a:latin typeface="Times New Roman" panose="02020603050405020304" pitchFamily="18" charset="0"/>
                <a:cs typeface="Times New Roman" panose="02020603050405020304" pitchFamily="18" charset="0"/>
              </a:rPr>
              <a:t>Capacity</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3207069" y="2539683"/>
            <a:ext cx="1312293"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Level </a:t>
            </a:r>
            <a:r>
              <a:rPr lang="en-IN" sz="2400" dirty="0" smtClean="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694171" y="1527698"/>
            <a:ext cx="1312293" cy="461665"/>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Level 0</a:t>
            </a:r>
            <a:endParaRPr lang="en-IN" sz="24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3011229" y="3075357"/>
            <a:ext cx="1312293"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Level </a:t>
            </a:r>
            <a:r>
              <a:rPr lang="en-IN" sz="2400" dirty="0" smtClean="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2721130" y="4425390"/>
            <a:ext cx="1312293"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Level </a:t>
            </a:r>
            <a:r>
              <a:rPr lang="en-IN" sz="2400" dirty="0" smtClean="0">
                <a:latin typeface="Times New Roman" panose="02020603050405020304" pitchFamily="18" charset="0"/>
                <a:cs typeface="Times New Roman" panose="02020603050405020304" pitchFamily="18" charset="0"/>
              </a:rPr>
              <a:t>4</a:t>
            </a:r>
            <a:endParaRPr lang="en-IN" sz="24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2875722" y="3637720"/>
            <a:ext cx="1312293"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Level </a:t>
            </a:r>
            <a:r>
              <a:rPr lang="en-IN" sz="2400" dirty="0" smtClean="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p:txBody>
      </p:sp>
      <p:cxnSp>
        <p:nvCxnSpPr>
          <p:cNvPr id="61" name="Straight Arrow Connector 60"/>
          <p:cNvCxnSpPr/>
          <p:nvPr/>
        </p:nvCxnSpPr>
        <p:spPr>
          <a:xfrm flipV="1">
            <a:off x="2809155" y="1354838"/>
            <a:ext cx="27592" cy="432783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6200000">
            <a:off x="-130594" y="3472307"/>
            <a:ext cx="4938639" cy="461665"/>
          </a:xfrm>
          <a:prstGeom prst="rect">
            <a:avLst/>
          </a:prstGeom>
          <a:noFill/>
        </p:spPr>
        <p:txBody>
          <a:bodyPr wrap="square" rtlCol="0">
            <a:spAutoFit/>
          </a:bodyPr>
          <a:lstStyle/>
          <a:p>
            <a:pPr algn="ctr"/>
            <a:r>
              <a:rPr lang="en-IN" sz="2400" b="1" dirty="0" smtClean="0">
                <a:solidFill>
                  <a:srgbClr val="FF0000"/>
                </a:solidFill>
                <a:latin typeface="Times New Roman" panose="02020603050405020304" pitchFamily="18" charset="0"/>
                <a:cs typeface="Times New Roman" panose="02020603050405020304" pitchFamily="18" charset="0"/>
              </a:rPr>
              <a:t>Increase in capacity and access time </a:t>
            </a:r>
            <a:endParaRPr lang="en-IN" sz="2400" b="1" dirty="0">
              <a:solidFill>
                <a:srgbClr val="FF0000"/>
              </a:solidFill>
              <a:latin typeface="Times New Roman" panose="02020603050405020304" pitchFamily="18" charset="0"/>
              <a:cs typeface="Times New Roman" panose="02020603050405020304" pitchFamily="18" charset="0"/>
            </a:endParaRPr>
          </a:p>
        </p:txBody>
      </p:sp>
      <p:cxnSp>
        <p:nvCxnSpPr>
          <p:cNvPr id="68" name="Straight Arrow Connector 67"/>
          <p:cNvCxnSpPr/>
          <p:nvPr/>
        </p:nvCxnSpPr>
        <p:spPr>
          <a:xfrm flipV="1">
            <a:off x="8396577" y="1360413"/>
            <a:ext cx="27592" cy="432783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6200000">
            <a:off x="6419839" y="3306189"/>
            <a:ext cx="4606402" cy="461665"/>
          </a:xfrm>
          <a:prstGeom prst="rect">
            <a:avLst/>
          </a:prstGeom>
          <a:noFill/>
        </p:spPr>
        <p:txBody>
          <a:bodyPr wrap="square" rtlCol="0">
            <a:spAutoFit/>
          </a:bodyPr>
          <a:lstStyle>
            <a:defPPr>
              <a:defRPr lang="en-US"/>
            </a:defPPr>
            <a:lvl1pPr algn="ctr">
              <a:defRPr sz="2400" b="1">
                <a:solidFill>
                  <a:srgbClr val="FF0000"/>
                </a:solidFill>
                <a:latin typeface="Times New Roman" panose="02020603050405020304" pitchFamily="18" charset="0"/>
                <a:cs typeface="Times New Roman" panose="02020603050405020304" pitchFamily="18" charset="0"/>
              </a:defRPr>
            </a:lvl1pPr>
          </a:lstStyle>
          <a:p>
            <a:r>
              <a:rPr lang="en-IN" dirty="0"/>
              <a:t>Increase in cost per bit</a:t>
            </a:r>
          </a:p>
        </p:txBody>
      </p:sp>
    </p:spTree>
    <p:extLst>
      <p:ext uri="{BB962C8B-B14F-4D97-AF65-F5344CB8AC3E}">
        <p14:creationId xmlns:p14="http://schemas.microsoft.com/office/powerpoint/2010/main" val="2539720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970384" cy="928092"/>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97" y="268940"/>
            <a:ext cx="914681" cy="9146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E89A6DAE-A852-4ECE-8A67-7F9DF702F89D}" type="slidenum">
              <a:rPr lang="en-IN" smtClean="0"/>
              <a:t>9</a:t>
            </a:fld>
            <a:endParaRPr lang="en-IN"/>
          </a:p>
        </p:txBody>
      </p:sp>
      <p:sp>
        <p:nvSpPr>
          <p:cNvPr id="3" name="Content Placeholder 2"/>
          <p:cNvSpPr>
            <a:spLocks noGrp="1"/>
          </p:cNvSpPr>
          <p:nvPr>
            <p:ph idx="1"/>
          </p:nvPr>
        </p:nvSpPr>
        <p:spPr>
          <a:xfrm>
            <a:off x="838200" y="1402930"/>
            <a:ext cx="10515600" cy="4351338"/>
          </a:xfrm>
        </p:spPr>
        <p:txBody>
          <a:bodyPr>
            <a:normAutofit/>
          </a:bodyPr>
          <a:lstStyle/>
          <a:p>
            <a:pPr>
              <a:buFont typeface="Wingdings" panose="05000000000000000000" pitchFamily="2" charset="2"/>
              <a:buChar char="Ø"/>
            </a:pPr>
            <a:r>
              <a:rPr lang="en-IN" sz="2400" b="1" dirty="0">
                <a:solidFill>
                  <a:srgbClr val="002060"/>
                </a:solidFill>
                <a:latin typeface="Times New Roman" panose="02020603050405020304" pitchFamily="18" charset="0"/>
                <a:ea typeface="+mj-ea"/>
                <a:cs typeface="Times New Roman" panose="02020603050405020304" pitchFamily="18" charset="0"/>
              </a:rPr>
              <a:t>Bus Addressing </a:t>
            </a:r>
          </a:p>
          <a:p>
            <a:r>
              <a:rPr lang="en-US" sz="2000" b="1" dirty="0">
                <a:solidFill>
                  <a:srgbClr val="C00000"/>
                </a:solidFill>
                <a:latin typeface="Times New Roman" panose="02020603050405020304" pitchFamily="18" charset="0"/>
                <a:ea typeface="+mj-ea"/>
                <a:cs typeface="Times New Roman" panose="02020603050405020304" pitchFamily="18" charset="0"/>
              </a:rPr>
              <a:t>The</a:t>
            </a:r>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backplane bus is driven by a digital clock with a fixed cycle time: bus cycle </a:t>
            </a:r>
          </a:p>
          <a:p>
            <a:r>
              <a:rPr lang="en-US" sz="2000" b="1" dirty="0" smtClean="0">
                <a:solidFill>
                  <a:srgbClr val="002060"/>
                </a:solidFill>
                <a:latin typeface="Times New Roman" panose="02020603050405020304" pitchFamily="18" charset="0"/>
                <a:ea typeface="+mj-ea"/>
                <a:cs typeface="Times New Roman" panose="02020603050405020304" pitchFamily="18" charset="0"/>
              </a:rPr>
              <a:t>Backplane </a:t>
            </a:r>
            <a:r>
              <a:rPr lang="en-US" sz="2000" b="1" dirty="0">
                <a:solidFill>
                  <a:srgbClr val="002060"/>
                </a:solidFill>
                <a:latin typeface="Times New Roman" panose="02020603050405020304" pitchFamily="18" charset="0"/>
                <a:ea typeface="+mj-ea"/>
                <a:cs typeface="Times New Roman" panose="02020603050405020304" pitchFamily="18" charset="0"/>
              </a:rPr>
              <a:t>has limited physical size, so will not skew information </a:t>
            </a:r>
          </a:p>
          <a:p>
            <a:r>
              <a:rPr lang="en-US" sz="2000" b="1" dirty="0">
                <a:solidFill>
                  <a:srgbClr val="C00000"/>
                </a:solidFill>
                <a:latin typeface="Times New Roman" panose="02020603050405020304" pitchFamily="18" charset="0"/>
                <a:ea typeface="+mj-ea"/>
                <a:cs typeface="Times New Roman" panose="02020603050405020304" pitchFamily="18" charset="0"/>
              </a:rPr>
              <a:t>Factors affecting bus delay</a:t>
            </a:r>
            <a:r>
              <a:rPr lang="en-US" sz="2000" dirty="0"/>
              <a:t>: </a:t>
            </a:r>
            <a:r>
              <a:rPr lang="en-US" sz="2000" dirty="0" smtClean="0"/>
              <a:t>–</a:t>
            </a:r>
          </a:p>
          <a:p>
            <a:pPr lvl="1"/>
            <a:r>
              <a:rPr lang="en-US" sz="1600" dirty="0" smtClean="0"/>
              <a:t> </a:t>
            </a:r>
            <a:r>
              <a:rPr lang="en-US" sz="2000" b="1" dirty="0">
                <a:solidFill>
                  <a:srgbClr val="002060"/>
                </a:solidFill>
                <a:latin typeface="Times New Roman" panose="02020603050405020304" pitchFamily="18" charset="0"/>
                <a:ea typeface="+mj-ea"/>
                <a:cs typeface="Times New Roman" panose="02020603050405020304" pitchFamily="18" charset="0"/>
              </a:rPr>
              <a:t>Source’s line drivers, destination’s receivers, slot capacitance, line length, and bus loading effects </a:t>
            </a:r>
          </a:p>
          <a:p>
            <a:r>
              <a:rPr lang="en-US" sz="2000" b="1" dirty="0">
                <a:solidFill>
                  <a:srgbClr val="C00000"/>
                </a:solidFill>
                <a:latin typeface="Times New Roman" panose="02020603050405020304" pitchFamily="18" charset="0"/>
                <a:ea typeface="+mj-ea"/>
                <a:cs typeface="Times New Roman" panose="02020603050405020304" pitchFamily="18" charset="0"/>
              </a:rPr>
              <a:t> Design should minimize overhead time, so most bus cycles used for useful operations </a:t>
            </a:r>
          </a:p>
          <a:p>
            <a:r>
              <a:rPr lang="en-US" sz="2000" b="1" dirty="0">
                <a:solidFill>
                  <a:srgbClr val="C00000"/>
                </a:solidFill>
                <a:latin typeface="Times New Roman" panose="02020603050405020304" pitchFamily="18" charset="0"/>
                <a:ea typeface="+mj-ea"/>
                <a:cs typeface="Times New Roman" panose="02020603050405020304" pitchFamily="18" charset="0"/>
              </a:rPr>
              <a:t> Identify each board with a slot number </a:t>
            </a:r>
          </a:p>
          <a:p>
            <a:r>
              <a:rPr lang="en-US" sz="2000" b="1" dirty="0">
                <a:solidFill>
                  <a:srgbClr val="C00000"/>
                </a:solidFill>
                <a:latin typeface="Times New Roman" panose="02020603050405020304" pitchFamily="18" charset="0"/>
                <a:ea typeface="+mj-ea"/>
                <a:cs typeface="Times New Roman" panose="02020603050405020304" pitchFamily="18" charset="0"/>
              </a:rPr>
              <a:t>When slot number matches contents of high-order address lines, the board is selected as a slave (slot addressing) </a:t>
            </a:r>
          </a:p>
          <a:p>
            <a:endParaRPr lang="en-IN" sz="2000" dirty="0"/>
          </a:p>
        </p:txBody>
      </p:sp>
    </p:spTree>
    <p:extLst>
      <p:ext uri="{BB962C8B-B14F-4D97-AF65-F5344CB8AC3E}">
        <p14:creationId xmlns:p14="http://schemas.microsoft.com/office/powerpoint/2010/main" val="22480674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81" y="-31104"/>
            <a:ext cx="10515600" cy="293209"/>
          </a:xfrm>
        </p:spPr>
        <p:txBody>
          <a:bodyPr>
            <a:noAutofit/>
          </a:bodyPr>
          <a:lstStyle/>
          <a:p>
            <a:pPr algn="ctr"/>
            <a:r>
              <a:rPr lang="en-IN" dirty="0"/>
              <a:t/>
            </a:r>
            <a:br>
              <a:rPr lang="en-IN" dirty="0"/>
            </a:br>
            <a:r>
              <a:rPr lang="en-IN" dirty="0"/>
              <a:t> </a:t>
            </a:r>
            <a:r>
              <a:rPr lang="en-IN" sz="2800" b="1" dirty="0">
                <a:solidFill>
                  <a:srgbClr val="002060"/>
                </a:solidFill>
                <a:latin typeface="Times New Roman" panose="02020603050405020304" pitchFamily="18" charset="0"/>
                <a:cs typeface="Times New Roman" panose="02020603050405020304" pitchFamily="18" charset="0"/>
              </a:rPr>
              <a:t>Module-III </a:t>
            </a:r>
            <a:br>
              <a:rPr lang="en-IN" sz="2800" b="1" dirty="0">
                <a:solidFill>
                  <a:srgbClr val="002060"/>
                </a:solidFill>
                <a:latin typeface="Times New Roman" panose="02020603050405020304" pitchFamily="18" charset="0"/>
                <a:cs typeface="Times New Roman" panose="02020603050405020304" pitchFamily="18" charset="0"/>
              </a:rPr>
            </a:br>
            <a:r>
              <a:rPr lang="en-US" sz="2800" b="1" dirty="0" smtClean="0">
                <a:solidFill>
                  <a:srgbClr val="00206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3352" y="28995"/>
            <a:ext cx="837246" cy="9106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71473" y="9144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2713984" y="6470196"/>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126761" y="6583827"/>
            <a:ext cx="1567673" cy="365125"/>
          </a:xfrm>
        </p:spPr>
        <p:txBody>
          <a:bodyPr/>
          <a:lstStyle/>
          <a:p>
            <a:pPr algn="ctr"/>
            <a:fld id="{1EBF7C23-3BE7-464D-B2A7-38BC79D92D62}" type="datetime1">
              <a:rPr lang="en-IN" b="1" i="1" smtClean="0">
                <a:solidFill>
                  <a:srgbClr val="FF0000"/>
                </a:solidFill>
                <a:latin typeface="Lucida Handwriting" panose="03010101010101010101" pitchFamily="66" charset="0"/>
                <a:cs typeface="Times New Roman" panose="02020603050405020304" pitchFamily="18" charset="0"/>
              </a:rPr>
              <a:t>22-12-2021</a:t>
            </a:fld>
            <a:endParaRPr lang="en-IN" b="1" i="1" dirty="0">
              <a:solidFill>
                <a:srgbClr val="FF0000"/>
              </a:solidFill>
              <a:latin typeface="Lucida Handwriting" panose="03010101010101010101" pitchFamily="66" charset="0"/>
              <a:cs typeface="Times New Roman" panose="02020603050405020304" pitchFamily="18" charset="0"/>
            </a:endParaRPr>
          </a:p>
        </p:txBody>
      </p:sp>
      <p:sp>
        <p:nvSpPr>
          <p:cNvPr id="8" name="Slide Number Placeholder 7"/>
          <p:cNvSpPr>
            <a:spLocks noGrp="1"/>
          </p:cNvSpPr>
          <p:nvPr>
            <p:ph type="sldNum" sz="quarter" idx="12"/>
          </p:nvPr>
        </p:nvSpPr>
        <p:spPr>
          <a:xfrm>
            <a:off x="11534774" y="6530067"/>
            <a:ext cx="481655" cy="365125"/>
          </a:xfrm>
        </p:spPr>
        <p:txBody>
          <a:bodyPr/>
          <a:lstStyle/>
          <a:p>
            <a:fld id="{E89A6DAE-A852-4ECE-8A67-7F9DF702F89D}" type="slidenum">
              <a:rPr lang="en-IN" sz="1600" b="1" smtClean="0">
                <a:solidFill>
                  <a:srgbClr val="FF0000"/>
                </a:solidFill>
              </a:rPr>
              <a:t>90</a:t>
            </a:fld>
            <a:endParaRPr lang="en-IN" sz="1600" b="1" dirty="0">
              <a:solidFill>
                <a:srgbClr val="FF0000"/>
              </a:solidFill>
            </a:endParaRPr>
          </a:p>
        </p:txBody>
      </p:sp>
      <p:sp>
        <p:nvSpPr>
          <p:cNvPr id="10" name="Rectangle 9"/>
          <p:cNvSpPr/>
          <p:nvPr/>
        </p:nvSpPr>
        <p:spPr>
          <a:xfrm>
            <a:off x="126761" y="999738"/>
            <a:ext cx="4591865" cy="400110"/>
          </a:xfrm>
          <a:prstGeom prst="rect">
            <a:avLst/>
          </a:prstGeom>
        </p:spPr>
        <p:txBody>
          <a:bodyPr wrap="square">
            <a:spAutoFit/>
          </a:bodyPr>
          <a:lstStyle/>
          <a:p>
            <a:r>
              <a:rPr lang="en-IN" sz="2000" b="1" dirty="0" smtClean="0">
                <a:solidFill>
                  <a:srgbClr val="00B0F0"/>
                </a:solidFill>
                <a:latin typeface="Times New Roman" panose="02020603050405020304" pitchFamily="18" charset="0"/>
                <a:ea typeface="+mj-ea"/>
                <a:cs typeface="Times New Roman" panose="02020603050405020304" pitchFamily="18" charset="0"/>
              </a:rPr>
              <a:t>Four Level Memory </a:t>
            </a:r>
            <a:r>
              <a:rPr lang="en-IN" sz="2000" b="1" dirty="0" err="1" smtClean="0">
                <a:solidFill>
                  <a:srgbClr val="00B0F0"/>
                </a:solidFill>
                <a:latin typeface="Times New Roman" panose="02020603050405020304" pitchFamily="18" charset="0"/>
                <a:ea typeface="+mj-ea"/>
                <a:cs typeface="Times New Roman" panose="02020603050405020304" pitchFamily="18" charset="0"/>
              </a:rPr>
              <a:t>cond</a:t>
            </a:r>
            <a:r>
              <a:rPr lang="en-IN" sz="2000" b="1" dirty="0" smtClean="0">
                <a:solidFill>
                  <a:srgbClr val="00B0F0"/>
                </a:solidFill>
                <a:latin typeface="Times New Roman" panose="02020603050405020304" pitchFamily="18" charset="0"/>
                <a:ea typeface="+mj-ea"/>
                <a:cs typeface="Times New Roman" panose="02020603050405020304" pitchFamily="18" charset="0"/>
              </a:rPr>
              <a:t>…</a:t>
            </a:r>
          </a:p>
        </p:txBody>
      </p:sp>
      <p:sp>
        <p:nvSpPr>
          <p:cNvPr id="9" name="TextBox 8"/>
          <p:cNvSpPr txBox="1"/>
          <p:nvPr/>
        </p:nvSpPr>
        <p:spPr>
          <a:xfrm>
            <a:off x="3524706" y="1578376"/>
            <a:ext cx="582168" cy="461665"/>
          </a:xfrm>
          <a:prstGeom prst="rect">
            <a:avLst/>
          </a:prstGeom>
          <a:noFill/>
          <a:ln w="28575">
            <a:solidFill>
              <a:schemeClr val="tx1"/>
            </a:solidFill>
          </a:ln>
        </p:spPr>
        <p:txBody>
          <a:bodyPr wrap="square" rtlCol="0">
            <a:spAutoFit/>
          </a:bodyPr>
          <a:lstStyle/>
          <a:p>
            <a:pPr algn="ctr"/>
            <a:r>
              <a:rPr lang="en-IN" sz="2400" dirty="0" smtClean="0">
                <a:solidFill>
                  <a:srgbClr val="0070C0"/>
                </a:solidFill>
                <a:latin typeface="Times New Roman" panose="02020603050405020304" pitchFamily="18" charset="0"/>
                <a:cs typeface="Times New Roman" panose="02020603050405020304" pitchFamily="18" charset="0"/>
              </a:rPr>
              <a:t>P</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4454899" y="1611421"/>
            <a:ext cx="582168" cy="461665"/>
          </a:xfrm>
          <a:prstGeom prst="rect">
            <a:avLst/>
          </a:prstGeom>
          <a:noFill/>
          <a:ln w="28575">
            <a:solidFill>
              <a:schemeClr val="tx1"/>
            </a:solidFill>
          </a:ln>
        </p:spPr>
        <p:txBody>
          <a:bodyPr wrap="square" rtlCol="0">
            <a:spAutoFit/>
          </a:bodyPr>
          <a:lstStyle/>
          <a:p>
            <a:pPr algn="ctr"/>
            <a:r>
              <a:rPr lang="en-IN" sz="2400" dirty="0" smtClean="0">
                <a:solidFill>
                  <a:srgbClr val="0070C0"/>
                </a:solidFill>
                <a:latin typeface="Times New Roman" panose="02020603050405020304" pitchFamily="18" charset="0"/>
                <a:cs typeface="Times New Roman" panose="02020603050405020304" pitchFamily="18" charset="0"/>
              </a:rPr>
              <a:t>P</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5375171" y="1589119"/>
            <a:ext cx="582168" cy="461665"/>
          </a:xfrm>
          <a:prstGeom prst="rect">
            <a:avLst/>
          </a:prstGeom>
          <a:noFill/>
          <a:ln w="28575">
            <a:solidFill>
              <a:schemeClr val="tx1"/>
            </a:solidFill>
          </a:ln>
        </p:spPr>
        <p:txBody>
          <a:bodyPr wrap="square" rtlCol="0">
            <a:spAutoFit/>
          </a:bodyPr>
          <a:lstStyle/>
          <a:p>
            <a:pPr algn="ctr"/>
            <a:r>
              <a:rPr lang="en-IN" sz="2400" dirty="0">
                <a:solidFill>
                  <a:srgbClr val="0070C0"/>
                </a:solidFill>
                <a:latin typeface="Times New Roman" panose="02020603050405020304" pitchFamily="18" charset="0"/>
                <a:cs typeface="Times New Roman" panose="02020603050405020304" pitchFamily="18" charset="0"/>
              </a:rPr>
              <a:t>P</a:t>
            </a:r>
          </a:p>
        </p:txBody>
      </p:sp>
      <p:sp>
        <p:nvSpPr>
          <p:cNvPr id="12" name="Oval 11"/>
          <p:cNvSpPr/>
          <p:nvPr/>
        </p:nvSpPr>
        <p:spPr>
          <a:xfrm>
            <a:off x="6157250" y="1782817"/>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p:cNvSpPr/>
          <p:nvPr/>
        </p:nvSpPr>
        <p:spPr>
          <a:xfrm>
            <a:off x="6512608" y="1782817"/>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6874277" y="1774687"/>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7278980" y="1782817"/>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669116" y="1641655"/>
            <a:ext cx="582168" cy="461665"/>
          </a:xfrm>
          <a:prstGeom prst="rect">
            <a:avLst/>
          </a:prstGeom>
          <a:noFill/>
          <a:ln w="28575">
            <a:solidFill>
              <a:schemeClr val="tx1"/>
            </a:solidFill>
          </a:ln>
        </p:spPr>
        <p:txBody>
          <a:bodyPr wrap="square" rtlCol="0">
            <a:spAutoFit/>
          </a:bodyPr>
          <a:lstStyle/>
          <a:p>
            <a:pPr algn="ctr"/>
            <a:r>
              <a:rPr lang="en-IN" sz="2400" dirty="0">
                <a:solidFill>
                  <a:srgbClr val="0070C0"/>
                </a:solidFill>
                <a:latin typeface="Times New Roman" panose="02020603050405020304" pitchFamily="18" charset="0"/>
                <a:cs typeface="Times New Roman" panose="02020603050405020304" pitchFamily="18" charset="0"/>
              </a:rPr>
              <a:t>P</a:t>
            </a:r>
          </a:p>
        </p:txBody>
      </p:sp>
      <p:sp>
        <p:nvSpPr>
          <p:cNvPr id="38" name="TextBox 37"/>
          <p:cNvSpPr txBox="1"/>
          <p:nvPr/>
        </p:nvSpPr>
        <p:spPr>
          <a:xfrm>
            <a:off x="3496346" y="2371133"/>
            <a:ext cx="582168" cy="461665"/>
          </a:xfrm>
          <a:prstGeom prst="rect">
            <a:avLst/>
          </a:prstGeom>
          <a:noFill/>
          <a:ln w="28575">
            <a:solidFill>
              <a:schemeClr val="tx1"/>
            </a:solidFill>
          </a:ln>
        </p:spPr>
        <p:txBody>
          <a:bodyPr wrap="square" rtlCol="0">
            <a:spAutoFit/>
          </a:bodyPr>
          <a:lstStyle/>
          <a:p>
            <a:pPr algn="ctr"/>
            <a:r>
              <a:rPr lang="en-IN" sz="2400" dirty="0" smtClean="0">
                <a:solidFill>
                  <a:srgbClr val="FF0000"/>
                </a:solidFill>
                <a:latin typeface="Times New Roman" panose="02020603050405020304" pitchFamily="18" charset="0"/>
                <a:cs typeface="Times New Roman" panose="02020603050405020304" pitchFamily="18" charset="0"/>
              </a:rPr>
              <a:t>C</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4456505" y="2347091"/>
            <a:ext cx="582168" cy="461665"/>
          </a:xfrm>
          <a:prstGeom prst="rect">
            <a:avLst/>
          </a:prstGeom>
          <a:noFill/>
          <a:ln w="28575">
            <a:solidFill>
              <a:schemeClr val="tx1"/>
            </a:solidFill>
          </a:ln>
        </p:spPr>
        <p:txBody>
          <a:bodyPr wrap="square" rtlCol="0">
            <a:spAutoFit/>
          </a:bodyPr>
          <a:lstStyle/>
          <a:p>
            <a:pPr algn="ctr"/>
            <a:r>
              <a:rPr lang="en-IN" sz="2400" dirty="0" smtClean="0">
                <a:solidFill>
                  <a:srgbClr val="FF0000"/>
                </a:solidFill>
                <a:latin typeface="Times New Roman" panose="02020603050405020304" pitchFamily="18" charset="0"/>
                <a:cs typeface="Times New Roman" panose="02020603050405020304" pitchFamily="18" charset="0"/>
              </a:rPr>
              <a:t>C</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5384588" y="2333525"/>
            <a:ext cx="582168" cy="461665"/>
          </a:xfrm>
          <a:prstGeom prst="rect">
            <a:avLst/>
          </a:prstGeom>
          <a:noFill/>
          <a:ln w="28575">
            <a:solidFill>
              <a:schemeClr val="tx1"/>
            </a:solidFill>
          </a:ln>
        </p:spPr>
        <p:txBody>
          <a:bodyPr wrap="square" rtlCol="0">
            <a:spAutoFit/>
          </a:bodyPr>
          <a:lstStyle/>
          <a:p>
            <a:pPr algn="ctr"/>
            <a:r>
              <a:rPr lang="en-IN" sz="2400" dirty="0" smtClean="0">
                <a:solidFill>
                  <a:srgbClr val="FF0000"/>
                </a:solidFill>
                <a:latin typeface="Times New Roman" panose="02020603050405020304" pitchFamily="18" charset="0"/>
                <a:cs typeface="Times New Roman" panose="02020603050405020304" pitchFamily="18" charset="0"/>
              </a:rPr>
              <a:t>C</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7649080" y="2325048"/>
            <a:ext cx="582168" cy="461665"/>
          </a:xfrm>
          <a:prstGeom prst="rect">
            <a:avLst/>
          </a:prstGeom>
          <a:noFill/>
          <a:ln w="28575">
            <a:solidFill>
              <a:schemeClr val="tx1"/>
            </a:solidFill>
          </a:ln>
        </p:spPr>
        <p:txBody>
          <a:bodyPr wrap="square" rtlCol="0">
            <a:spAutoFit/>
          </a:bodyPr>
          <a:lstStyle/>
          <a:p>
            <a:pPr algn="ctr"/>
            <a:r>
              <a:rPr lang="en-IN" sz="2400" dirty="0" smtClean="0">
                <a:solidFill>
                  <a:srgbClr val="FF0000"/>
                </a:solidFill>
                <a:latin typeface="Times New Roman" panose="02020603050405020304" pitchFamily="18" charset="0"/>
                <a:cs typeface="Times New Roman" panose="02020603050405020304" pitchFamily="18" charset="0"/>
              </a:rPr>
              <a:t>C</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4" name="TextBox 43"/>
          <p:cNvSpPr txBox="1"/>
          <p:nvPr/>
        </p:nvSpPr>
        <p:spPr>
          <a:xfrm>
            <a:off x="1956839" y="1526249"/>
            <a:ext cx="1525586" cy="461665"/>
          </a:xfrm>
          <a:prstGeom prst="rect">
            <a:avLst/>
          </a:prstGeom>
          <a:noFill/>
          <a:ln w="28575">
            <a:noFill/>
          </a:ln>
        </p:spPr>
        <p:txBody>
          <a:bodyPr wrap="square" rtlCol="0">
            <a:spAutoFit/>
          </a:bodyPr>
          <a:lstStyle/>
          <a:p>
            <a:pPr algn="ctr"/>
            <a:r>
              <a:rPr lang="en-IN" sz="2400" dirty="0" smtClean="0">
                <a:solidFill>
                  <a:srgbClr val="00B0F0"/>
                </a:solidFill>
                <a:latin typeface="Times New Roman" panose="02020603050405020304" pitchFamily="18" charset="0"/>
                <a:cs typeface="Times New Roman" panose="02020603050405020304" pitchFamily="18" charset="0"/>
              </a:rPr>
              <a:t>Processors</a:t>
            </a:r>
            <a:endParaRPr lang="en-IN" sz="2400" dirty="0">
              <a:solidFill>
                <a:srgbClr val="00B0F0"/>
              </a:solidFill>
              <a:latin typeface="Times New Roman" panose="02020603050405020304" pitchFamily="18" charset="0"/>
              <a:cs typeface="Times New Roman" panose="02020603050405020304" pitchFamily="18" charset="0"/>
            </a:endParaRPr>
          </a:p>
        </p:txBody>
      </p:sp>
      <p:sp>
        <p:nvSpPr>
          <p:cNvPr id="50" name="TextBox 49"/>
          <p:cNvSpPr txBox="1"/>
          <p:nvPr/>
        </p:nvSpPr>
        <p:spPr>
          <a:xfrm>
            <a:off x="2435035" y="2325048"/>
            <a:ext cx="1076756" cy="461665"/>
          </a:xfrm>
          <a:prstGeom prst="rect">
            <a:avLst/>
          </a:prstGeom>
          <a:noFill/>
          <a:ln w="28575">
            <a:noFill/>
          </a:ln>
        </p:spPr>
        <p:txBody>
          <a:bodyPr wrap="square" rtlCol="0">
            <a:spAutoFit/>
          </a:bodyPr>
          <a:lstStyle/>
          <a:p>
            <a:pPr algn="ctr"/>
            <a:r>
              <a:rPr lang="en-IN" sz="2400" dirty="0" smtClean="0">
                <a:solidFill>
                  <a:srgbClr val="FF0000"/>
                </a:solidFill>
                <a:latin typeface="Times New Roman" panose="02020603050405020304" pitchFamily="18" charset="0"/>
                <a:cs typeface="Times New Roman" panose="02020603050405020304" pitchFamily="18" charset="0"/>
              </a:rPr>
              <a:t>Cache</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1" name="Oval 50"/>
          <p:cNvSpPr/>
          <p:nvPr/>
        </p:nvSpPr>
        <p:spPr>
          <a:xfrm>
            <a:off x="6583276" y="2506545"/>
            <a:ext cx="114695" cy="1156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6198809" y="2485338"/>
            <a:ext cx="128017" cy="13473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6923945" y="2518487"/>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7313713" y="2510845"/>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a:stCxn id="9" idx="2"/>
          </p:cNvCxnSpPr>
          <p:nvPr/>
        </p:nvCxnSpPr>
        <p:spPr>
          <a:xfrm>
            <a:off x="3815790" y="2040041"/>
            <a:ext cx="4190" cy="313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44969" y="2040403"/>
            <a:ext cx="10548" cy="3000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0" idx="2"/>
          </p:cNvCxnSpPr>
          <p:nvPr/>
        </p:nvCxnSpPr>
        <p:spPr>
          <a:xfrm>
            <a:off x="4745983" y="2073086"/>
            <a:ext cx="8896" cy="280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16060" y="3052863"/>
            <a:ext cx="4824984" cy="461665"/>
          </a:xfrm>
          <a:prstGeom prst="rect">
            <a:avLst/>
          </a:prstGeom>
          <a:noFill/>
          <a:ln w="28575">
            <a:solidFill>
              <a:schemeClr val="tx1"/>
            </a:solidFill>
          </a:ln>
        </p:spPr>
        <p:txBody>
          <a:bodyPr wrap="square" rtlCol="0">
            <a:spAutoFit/>
          </a:bodyPr>
          <a:lstStyle/>
          <a:p>
            <a:pPr algn="ctr"/>
            <a:r>
              <a:rPr lang="en-IN" sz="2400" dirty="0" smtClean="0">
                <a:solidFill>
                  <a:srgbClr val="002060"/>
                </a:solidFill>
                <a:latin typeface="Times New Roman" panose="02020603050405020304" pitchFamily="18" charset="0"/>
                <a:cs typeface="Times New Roman" panose="02020603050405020304" pitchFamily="18" charset="0"/>
              </a:rPr>
              <a:t>Interconnection network</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58" name="TextBox 57"/>
          <p:cNvSpPr txBox="1"/>
          <p:nvPr/>
        </p:nvSpPr>
        <p:spPr>
          <a:xfrm>
            <a:off x="3400805" y="3716819"/>
            <a:ext cx="4824984" cy="830997"/>
          </a:xfrm>
          <a:prstGeom prst="rect">
            <a:avLst/>
          </a:prstGeom>
          <a:noFill/>
          <a:ln w="28575">
            <a:solidFill>
              <a:schemeClr val="tx1"/>
            </a:solidFill>
            <a:prstDash val="dash"/>
          </a:ln>
        </p:spPr>
        <p:txBody>
          <a:bodyPr wrap="square" rtlCol="0">
            <a:spAutoFit/>
          </a:bodyPr>
          <a:lstStyle/>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3580775" y="3814177"/>
            <a:ext cx="582168" cy="461665"/>
          </a:xfrm>
          <a:prstGeom prst="rect">
            <a:avLst/>
          </a:prstGeom>
          <a:noFill/>
          <a:ln w="28575">
            <a:solidFill>
              <a:schemeClr val="tx1"/>
            </a:solidFill>
          </a:ln>
        </p:spPr>
        <p:txBody>
          <a:bodyPr wrap="square" rtlCol="0">
            <a:spAutoFit/>
          </a:bodyPr>
          <a:lstStyle/>
          <a:p>
            <a:pPr algn="ctr"/>
            <a:r>
              <a:rPr lang="en-IN" sz="2400" dirty="0" smtClean="0">
                <a:solidFill>
                  <a:srgbClr val="C00000"/>
                </a:solidFill>
                <a:latin typeface="Times New Roman" panose="02020603050405020304" pitchFamily="18" charset="0"/>
                <a:cs typeface="Times New Roman" panose="02020603050405020304" pitchFamily="18" charset="0"/>
              </a:rPr>
              <a:t>M</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4550332" y="3845054"/>
            <a:ext cx="582168" cy="461665"/>
          </a:xfrm>
          <a:prstGeom prst="rect">
            <a:avLst/>
          </a:prstGeom>
          <a:noFill/>
          <a:ln w="28575">
            <a:solidFill>
              <a:schemeClr val="tx1"/>
            </a:solidFill>
          </a:ln>
        </p:spPr>
        <p:txBody>
          <a:bodyPr wrap="square" rtlCol="0">
            <a:spAutoFit/>
          </a:bodyPr>
          <a:lstStyle/>
          <a:p>
            <a:pPr algn="ctr"/>
            <a:r>
              <a:rPr lang="en-IN" sz="2400" dirty="0" smtClean="0">
                <a:solidFill>
                  <a:srgbClr val="C00000"/>
                </a:solidFill>
                <a:latin typeface="Times New Roman" panose="02020603050405020304" pitchFamily="18" charset="0"/>
                <a:cs typeface="Times New Roman" panose="02020603050405020304" pitchFamily="18" charset="0"/>
              </a:rPr>
              <a:t>M</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62" name="TextBox 61"/>
          <p:cNvSpPr txBox="1"/>
          <p:nvPr/>
        </p:nvSpPr>
        <p:spPr>
          <a:xfrm>
            <a:off x="7516453" y="3814177"/>
            <a:ext cx="582168" cy="461665"/>
          </a:xfrm>
          <a:prstGeom prst="rect">
            <a:avLst/>
          </a:prstGeom>
          <a:noFill/>
          <a:ln w="28575">
            <a:solidFill>
              <a:schemeClr val="tx1"/>
            </a:solidFill>
          </a:ln>
        </p:spPr>
        <p:txBody>
          <a:bodyPr wrap="square" rtlCol="0">
            <a:spAutoFit/>
          </a:bodyPr>
          <a:lstStyle/>
          <a:p>
            <a:pPr algn="ctr"/>
            <a:r>
              <a:rPr lang="en-IN" sz="2400" dirty="0" smtClean="0">
                <a:solidFill>
                  <a:srgbClr val="C00000"/>
                </a:solidFill>
                <a:latin typeface="Times New Roman" panose="02020603050405020304" pitchFamily="18" charset="0"/>
                <a:cs typeface="Times New Roman" panose="02020603050405020304" pitchFamily="18" charset="0"/>
              </a:rPr>
              <a:t>M</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481714" y="3806328"/>
            <a:ext cx="582168" cy="461665"/>
          </a:xfrm>
          <a:prstGeom prst="rect">
            <a:avLst/>
          </a:prstGeom>
          <a:noFill/>
          <a:ln w="28575">
            <a:solidFill>
              <a:schemeClr val="tx1"/>
            </a:solidFill>
          </a:ln>
        </p:spPr>
        <p:txBody>
          <a:bodyPr wrap="square" rtlCol="0">
            <a:spAutoFit/>
          </a:bodyPr>
          <a:lstStyle/>
          <a:p>
            <a:pPr algn="ctr"/>
            <a:r>
              <a:rPr lang="en-IN" sz="2400" dirty="0" smtClean="0">
                <a:solidFill>
                  <a:srgbClr val="C00000"/>
                </a:solidFill>
                <a:latin typeface="Times New Roman" panose="02020603050405020304" pitchFamily="18" charset="0"/>
                <a:cs typeface="Times New Roman" panose="02020603050405020304" pitchFamily="18" charset="0"/>
              </a:rPr>
              <a:t>M</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64" name="Oval 63"/>
          <p:cNvSpPr/>
          <p:nvPr/>
        </p:nvSpPr>
        <p:spPr>
          <a:xfrm>
            <a:off x="6341854" y="4019461"/>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6878257" y="4004939"/>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6631021" y="3994155"/>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a:off x="7150964" y="3994135"/>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3406264" y="4712351"/>
            <a:ext cx="4824984" cy="461665"/>
          </a:xfrm>
          <a:prstGeom prst="rect">
            <a:avLst/>
          </a:prstGeom>
          <a:noFill/>
          <a:ln w="28575">
            <a:solidFill>
              <a:schemeClr val="tx1"/>
            </a:solidFill>
          </a:ln>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I/O Channels</a:t>
            </a:r>
            <a:endParaRPr lang="en-IN" sz="2400"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594085" y="5482424"/>
            <a:ext cx="582168" cy="461665"/>
          </a:xfrm>
          <a:prstGeom prst="rect">
            <a:avLst/>
          </a:prstGeom>
          <a:noFill/>
          <a:ln w="28575">
            <a:solidFill>
              <a:schemeClr val="tx1"/>
            </a:solidFill>
          </a:ln>
        </p:spPr>
        <p:txBody>
          <a:bodyPr wrap="square" rtlCol="0">
            <a:spAutoFit/>
          </a:bodyPr>
          <a:lstStyle/>
          <a:p>
            <a:pPr algn="ctr"/>
            <a:r>
              <a:rPr lang="en-IN" sz="2400" dirty="0" smtClean="0">
                <a:solidFill>
                  <a:srgbClr val="002060"/>
                </a:solidFill>
                <a:latin typeface="Times New Roman" panose="02020603050405020304" pitchFamily="18" charset="0"/>
                <a:cs typeface="Times New Roman" panose="02020603050405020304" pitchFamily="18" charset="0"/>
              </a:rPr>
              <a:t>D</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74" name="TextBox 73"/>
          <p:cNvSpPr txBox="1"/>
          <p:nvPr/>
        </p:nvSpPr>
        <p:spPr>
          <a:xfrm>
            <a:off x="4623218" y="5486308"/>
            <a:ext cx="582168" cy="461665"/>
          </a:xfrm>
          <a:prstGeom prst="rect">
            <a:avLst/>
          </a:prstGeom>
          <a:noFill/>
          <a:ln w="28575">
            <a:solidFill>
              <a:schemeClr val="tx1"/>
            </a:solidFill>
          </a:ln>
        </p:spPr>
        <p:txBody>
          <a:bodyPr wrap="square" rtlCol="0">
            <a:spAutoFit/>
          </a:bodyPr>
          <a:lstStyle/>
          <a:p>
            <a:pPr algn="ctr"/>
            <a:r>
              <a:rPr lang="en-IN" sz="2400" dirty="0" smtClean="0">
                <a:solidFill>
                  <a:srgbClr val="002060"/>
                </a:solidFill>
                <a:latin typeface="Times New Roman" panose="02020603050405020304" pitchFamily="18" charset="0"/>
                <a:cs typeface="Times New Roman" panose="02020603050405020304" pitchFamily="18" charset="0"/>
              </a:rPr>
              <a:t>D</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75" name="TextBox 74"/>
          <p:cNvSpPr txBox="1"/>
          <p:nvPr/>
        </p:nvSpPr>
        <p:spPr>
          <a:xfrm>
            <a:off x="3691239" y="5478413"/>
            <a:ext cx="582168" cy="461665"/>
          </a:xfrm>
          <a:prstGeom prst="rect">
            <a:avLst/>
          </a:prstGeom>
          <a:noFill/>
          <a:ln w="28575">
            <a:solidFill>
              <a:schemeClr val="tx1"/>
            </a:solidFill>
          </a:ln>
        </p:spPr>
        <p:txBody>
          <a:bodyPr wrap="square" rtlCol="0">
            <a:spAutoFit/>
          </a:bodyPr>
          <a:lstStyle/>
          <a:p>
            <a:pPr algn="ctr"/>
            <a:r>
              <a:rPr lang="en-IN" sz="2400" dirty="0" smtClean="0">
                <a:solidFill>
                  <a:srgbClr val="002060"/>
                </a:solidFill>
                <a:latin typeface="Times New Roman" panose="02020603050405020304" pitchFamily="18" charset="0"/>
                <a:cs typeface="Times New Roman" panose="02020603050405020304" pitchFamily="18" charset="0"/>
              </a:rPr>
              <a:t>D</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76" name="Oval 75"/>
          <p:cNvSpPr/>
          <p:nvPr/>
        </p:nvSpPr>
        <p:spPr>
          <a:xfrm>
            <a:off x="6902122" y="5719795"/>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a:off x="6326826" y="5713257"/>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p:cNvSpPr/>
          <p:nvPr/>
        </p:nvSpPr>
        <p:spPr>
          <a:xfrm>
            <a:off x="7215875" y="5715966"/>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p:cNvSpPr/>
          <p:nvPr/>
        </p:nvSpPr>
        <p:spPr>
          <a:xfrm>
            <a:off x="6601544" y="5719795"/>
            <a:ext cx="128016" cy="1188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p:cNvSpPr txBox="1"/>
          <p:nvPr/>
        </p:nvSpPr>
        <p:spPr>
          <a:xfrm>
            <a:off x="7539122" y="5473665"/>
            <a:ext cx="582168" cy="461665"/>
          </a:xfrm>
          <a:prstGeom prst="rect">
            <a:avLst/>
          </a:prstGeom>
          <a:noFill/>
          <a:ln w="28575">
            <a:solidFill>
              <a:schemeClr val="tx1"/>
            </a:solidFill>
          </a:ln>
        </p:spPr>
        <p:txBody>
          <a:bodyPr wrap="square" rtlCol="0">
            <a:spAutoFit/>
          </a:bodyPr>
          <a:lstStyle/>
          <a:p>
            <a:pPr algn="ctr"/>
            <a:r>
              <a:rPr lang="en-IN" sz="2400" dirty="0" smtClean="0">
                <a:solidFill>
                  <a:srgbClr val="002060"/>
                </a:solidFill>
                <a:latin typeface="Times New Roman" panose="02020603050405020304" pitchFamily="18" charset="0"/>
                <a:cs typeface="Times New Roman" panose="02020603050405020304" pitchFamily="18" charset="0"/>
              </a:rPr>
              <a:t>D</a:t>
            </a:r>
            <a:endParaRPr lang="en-IN" sz="2400" dirty="0">
              <a:solidFill>
                <a:srgbClr val="002060"/>
              </a:solidFill>
              <a:latin typeface="Times New Roman" panose="02020603050405020304" pitchFamily="18" charset="0"/>
              <a:cs typeface="Times New Roman" panose="02020603050405020304" pitchFamily="18" charset="0"/>
            </a:endParaRPr>
          </a:p>
        </p:txBody>
      </p:sp>
      <p:cxnSp>
        <p:nvCxnSpPr>
          <p:cNvPr id="81" name="Straight Connector 80"/>
          <p:cNvCxnSpPr/>
          <p:nvPr/>
        </p:nvCxnSpPr>
        <p:spPr>
          <a:xfrm>
            <a:off x="4917846" y="5170924"/>
            <a:ext cx="4190" cy="313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970888" y="5141735"/>
            <a:ext cx="4190" cy="313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860614" y="5164369"/>
            <a:ext cx="4190" cy="313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807537" y="5174016"/>
            <a:ext cx="4190" cy="313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468058" y="3858723"/>
            <a:ext cx="1960526" cy="461665"/>
          </a:xfrm>
          <a:prstGeom prst="rect">
            <a:avLst/>
          </a:prstGeom>
          <a:noFill/>
          <a:ln w="28575">
            <a:noFill/>
          </a:ln>
        </p:spPr>
        <p:txBody>
          <a:bodyPr wrap="square" rtlCol="0">
            <a:spAutoFit/>
          </a:bodyPr>
          <a:lstStyle/>
          <a:p>
            <a:pPr algn="ctr"/>
            <a:r>
              <a:rPr lang="en-IN" sz="2400" dirty="0" smtClean="0">
                <a:solidFill>
                  <a:srgbClr val="C00000"/>
                </a:solidFill>
                <a:latin typeface="Times New Roman" panose="02020603050405020304" pitchFamily="18" charset="0"/>
                <a:cs typeface="Times New Roman" panose="02020603050405020304" pitchFamily="18" charset="0"/>
              </a:rPr>
              <a:t>Main Memory</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86" name="TextBox 85"/>
          <p:cNvSpPr txBox="1"/>
          <p:nvPr/>
        </p:nvSpPr>
        <p:spPr>
          <a:xfrm>
            <a:off x="2842814" y="5392398"/>
            <a:ext cx="915869" cy="461665"/>
          </a:xfrm>
          <a:prstGeom prst="rect">
            <a:avLst/>
          </a:prstGeom>
          <a:noFill/>
          <a:ln w="28575">
            <a:noFill/>
          </a:ln>
        </p:spPr>
        <p:txBody>
          <a:bodyPr wrap="square" rtlCol="0">
            <a:spAutoFit/>
          </a:bodyPr>
          <a:lstStyle/>
          <a:p>
            <a:pPr algn="ctr"/>
            <a:r>
              <a:rPr lang="en-IN" sz="2400" dirty="0" smtClean="0">
                <a:solidFill>
                  <a:srgbClr val="002060"/>
                </a:solidFill>
                <a:latin typeface="Times New Roman" panose="02020603050405020304" pitchFamily="18" charset="0"/>
                <a:cs typeface="Times New Roman" panose="02020603050405020304" pitchFamily="18" charset="0"/>
              </a:rPr>
              <a:t>Disk</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88" name="TextBox 87"/>
          <p:cNvSpPr txBox="1"/>
          <p:nvPr/>
        </p:nvSpPr>
        <p:spPr>
          <a:xfrm>
            <a:off x="1364550" y="6147934"/>
            <a:ext cx="8315325" cy="369332"/>
          </a:xfrm>
          <a:prstGeom prst="rect">
            <a:avLst/>
          </a:prstGeom>
          <a:noFill/>
          <a:ln w="28575">
            <a:noFill/>
          </a:ln>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Fig 5.6  Memory Hierarchy for shared-Memory Multi processor   </a:t>
            </a:r>
            <a:endParaRPr lang="en-IN" dirty="0">
              <a:latin typeface="Times New Roman" panose="02020603050405020304" pitchFamily="18" charset="0"/>
              <a:cs typeface="Times New Roman" panose="02020603050405020304" pitchFamily="18" charset="0"/>
            </a:endParaRPr>
          </a:p>
        </p:txBody>
      </p:sp>
      <p:cxnSp>
        <p:nvCxnSpPr>
          <p:cNvPr id="61" name="Straight Connector 60"/>
          <p:cNvCxnSpPr>
            <a:stCxn id="38" idx="2"/>
          </p:cNvCxnSpPr>
          <p:nvPr/>
        </p:nvCxnSpPr>
        <p:spPr>
          <a:xfrm>
            <a:off x="3787430" y="2832798"/>
            <a:ext cx="0" cy="220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919493" y="4278828"/>
            <a:ext cx="4190" cy="4231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841841" y="4302685"/>
            <a:ext cx="4190" cy="407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2" idx="2"/>
          </p:cNvCxnSpPr>
          <p:nvPr/>
        </p:nvCxnSpPr>
        <p:spPr>
          <a:xfrm>
            <a:off x="7807537" y="4275842"/>
            <a:ext cx="0" cy="418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66321" y="4276200"/>
            <a:ext cx="4190" cy="407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754879" y="2832797"/>
            <a:ext cx="0" cy="220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692773" y="2816019"/>
            <a:ext cx="0" cy="220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960200" y="2786713"/>
            <a:ext cx="0" cy="220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787430" y="3510063"/>
            <a:ext cx="0" cy="296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60" idx="0"/>
          </p:cNvCxnSpPr>
          <p:nvPr/>
        </p:nvCxnSpPr>
        <p:spPr>
          <a:xfrm>
            <a:off x="4834014" y="3542689"/>
            <a:ext cx="7402" cy="302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743751" y="3522850"/>
            <a:ext cx="0" cy="296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65053" y="3522850"/>
            <a:ext cx="0" cy="296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18107" y="1558794"/>
            <a:ext cx="2912545" cy="830997"/>
          </a:xfrm>
          <a:prstGeom prst="rect">
            <a:avLst/>
          </a:prstGeom>
          <a:noFill/>
        </p:spPr>
        <p:txBody>
          <a:bodyPr wrap="square" rtlCol="0">
            <a:spAutoFit/>
          </a:bodyPr>
          <a:lstStyle/>
          <a:p>
            <a:pPr algn="ctr"/>
            <a:r>
              <a:rPr lang="en-IN" sz="2400" dirty="0">
                <a:solidFill>
                  <a:srgbClr val="0070C0"/>
                </a:solidFill>
                <a:latin typeface="Times New Roman" panose="02020603050405020304" pitchFamily="18" charset="0"/>
                <a:cs typeface="Times New Roman" panose="02020603050405020304" pitchFamily="18" charset="0"/>
              </a:rPr>
              <a:t>Memory is divide into equal size blocks</a:t>
            </a:r>
          </a:p>
        </p:txBody>
      </p:sp>
      <p:sp>
        <p:nvSpPr>
          <p:cNvPr id="99" name="TextBox 98"/>
          <p:cNvSpPr txBox="1"/>
          <p:nvPr/>
        </p:nvSpPr>
        <p:spPr>
          <a:xfrm>
            <a:off x="8928262" y="2615502"/>
            <a:ext cx="2931862" cy="1569660"/>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Cache is divide into blocks (also be know as lines) whose size is same as memory size.</a:t>
            </a:r>
          </a:p>
        </p:txBody>
      </p:sp>
    </p:spTree>
    <p:extLst>
      <p:ext uri="{BB962C8B-B14F-4D97-AF65-F5344CB8AC3E}">
        <p14:creationId xmlns:p14="http://schemas.microsoft.com/office/powerpoint/2010/main" val="335274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67140"/>
            <a:ext cx="10515600" cy="293209"/>
          </a:xfrm>
        </p:spPr>
        <p:txBody>
          <a:bodyPr>
            <a:noAutofit/>
          </a:bodyPr>
          <a:lstStyle/>
          <a:p>
            <a:pPr algn="ctr"/>
            <a:r>
              <a:rPr lang="en-IN" dirty="0"/>
              <a:t/>
            </a:r>
            <a:br>
              <a:rPr lang="en-IN" dirty="0"/>
            </a:br>
            <a:r>
              <a:rPr lang="en-IN" dirty="0"/>
              <a:t> </a:t>
            </a:r>
            <a:r>
              <a:rPr lang="en-IN" sz="2800" b="1" dirty="0">
                <a:solidFill>
                  <a:srgbClr val="002060"/>
                </a:solidFill>
                <a:latin typeface="Times New Roman" panose="02020603050405020304" pitchFamily="18" charset="0"/>
                <a:cs typeface="Times New Roman" panose="02020603050405020304" pitchFamily="18" charset="0"/>
              </a:rPr>
              <a:t>Module-III </a:t>
            </a:r>
            <a:br>
              <a:rPr lang="en-IN" sz="2800" b="1" dirty="0">
                <a:solidFill>
                  <a:srgbClr val="002060"/>
                </a:solidFill>
                <a:latin typeface="Times New Roman" panose="02020603050405020304" pitchFamily="18" charset="0"/>
                <a:cs typeface="Times New Roman" panose="02020603050405020304" pitchFamily="18" charset="0"/>
              </a:rPr>
            </a:br>
            <a:r>
              <a:rPr lang="en-US" sz="2800" b="1" dirty="0" smtClean="0">
                <a:solidFill>
                  <a:srgbClr val="00206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5" y="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7905"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sz="16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270077" y="6440430"/>
            <a:ext cx="2743200" cy="365125"/>
          </a:xfrm>
        </p:spPr>
        <p:txBody>
          <a:bodyPr/>
          <a:lstStyle/>
          <a:p>
            <a:fld id="{E89A6DAE-A852-4ECE-8A67-7F9DF702F89D}" type="slidenum">
              <a:rPr lang="en-IN" sz="1600" b="1" i="1">
                <a:solidFill>
                  <a:srgbClr val="FF0000"/>
                </a:solidFill>
                <a:latin typeface="Cambria" panose="02040503050406030204" pitchFamily="18" charset="0"/>
                <a:ea typeface="Cambria" panose="02040503050406030204" pitchFamily="18" charset="0"/>
                <a:cs typeface="Times New Roman" panose="02020603050405020304" pitchFamily="18" charset="0"/>
              </a:rPr>
              <a:t>91</a:t>
            </a:fld>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65716" y="773257"/>
            <a:ext cx="11836282" cy="5293757"/>
          </a:xfrm>
          <a:prstGeom prst="rect">
            <a:avLst/>
          </a:prstGeom>
        </p:spPr>
        <p:txBody>
          <a:bodyPr wrap="square">
            <a:spAutoFit/>
          </a:bodyPr>
          <a:lstStyle/>
          <a:p>
            <a:r>
              <a:rPr lang="en-IN" sz="2400" b="1" dirty="0">
                <a:solidFill>
                  <a:srgbClr val="00B0F0"/>
                </a:solidFill>
                <a:latin typeface="Times New Roman" panose="02020603050405020304" pitchFamily="18" charset="0"/>
                <a:ea typeface="+mj-ea"/>
                <a:cs typeface="Times New Roman" panose="02020603050405020304" pitchFamily="18" charset="0"/>
              </a:rPr>
              <a:t>Cache </a:t>
            </a:r>
            <a:r>
              <a:rPr lang="en-IN" sz="2400" b="1" dirty="0" smtClean="0">
                <a:solidFill>
                  <a:srgbClr val="00B0F0"/>
                </a:solidFill>
                <a:latin typeface="Times New Roman" panose="02020603050405020304" pitchFamily="18" charset="0"/>
                <a:ea typeface="+mj-ea"/>
                <a:cs typeface="Times New Roman" panose="02020603050405020304" pitchFamily="18" charset="0"/>
              </a:rPr>
              <a:t>Memory</a:t>
            </a:r>
          </a:p>
          <a:p>
            <a:pPr marL="342900" indent="-342900">
              <a:buFont typeface="Arial" panose="020B0604020202020204" pitchFamily="34" charset="0"/>
              <a:buChar char="•"/>
            </a:pPr>
            <a:r>
              <a:rPr lang="en-US" sz="2400" b="1" dirty="0">
                <a:solidFill>
                  <a:srgbClr val="002060"/>
                </a:solidFill>
                <a:latin typeface="Times New Roman" panose="02020603050405020304" pitchFamily="18" charset="0"/>
                <a:ea typeface="+mj-ea"/>
                <a:cs typeface="Times New Roman" panose="02020603050405020304" pitchFamily="18" charset="0"/>
              </a:rPr>
              <a:t>A</a:t>
            </a:r>
            <a:r>
              <a:rPr lang="en-US" sz="2400" b="1" dirty="0" smtClean="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cache is a compact, </a:t>
            </a:r>
            <a:r>
              <a:rPr lang="en-US" sz="2400" b="1" dirty="0" smtClean="0">
                <a:solidFill>
                  <a:srgbClr val="002060"/>
                </a:solidFill>
                <a:latin typeface="Times New Roman" panose="02020603050405020304" pitchFamily="18" charset="0"/>
                <a:ea typeface="+mj-ea"/>
                <a:cs typeface="Times New Roman" panose="02020603050405020304" pitchFamily="18" charset="0"/>
              </a:rPr>
              <a:t>fast memory.</a:t>
            </a:r>
            <a:endParaRPr lang="en-IN" sz="2400" b="1" dirty="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r>
              <a:rPr lang="en-US" sz="2400" b="1" dirty="0">
                <a:solidFill>
                  <a:srgbClr val="C00000"/>
                </a:solidFill>
                <a:latin typeface="Times New Roman" panose="02020603050405020304" pitchFamily="18" charset="0"/>
                <a:ea typeface="+mj-ea"/>
                <a:cs typeface="Times New Roman" panose="02020603050405020304" pitchFamily="18" charset="0"/>
              </a:rPr>
              <a:t>It lies between registers and RAM in memory hierarchy. </a:t>
            </a:r>
            <a:endParaRPr lang="en-US" sz="2400" b="1" dirty="0" smtClean="0">
              <a:solidFill>
                <a:srgbClr val="C0000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r>
              <a:rPr lang="en-US" sz="2400" b="1" dirty="0">
                <a:solidFill>
                  <a:srgbClr val="002060"/>
                </a:solidFill>
                <a:latin typeface="Times New Roman" panose="02020603050405020304" pitchFamily="18" charset="0"/>
                <a:ea typeface="+mj-ea"/>
                <a:cs typeface="Times New Roman" panose="02020603050405020304" pitchFamily="18" charset="0"/>
              </a:rPr>
              <a:t>It holds recently used data and/or instructions. </a:t>
            </a: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endParaRPr lang="en-US" sz="2400" b="1" dirty="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endParaRPr lang="en-US" sz="2400" b="1" dirty="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endParaRPr lang="en-US" sz="2400" b="1" dirty="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marL="342900" indent="-342900">
              <a:spcBef>
                <a:spcPts val="600"/>
              </a:spcBef>
              <a:buFont typeface="Arial" panose="020B0604020202020204" pitchFamily="34" charset="0"/>
              <a:buChar char="•"/>
            </a:pPr>
            <a:r>
              <a:rPr lang="en-US" sz="2400" b="1" dirty="0">
                <a:solidFill>
                  <a:srgbClr val="C00000"/>
                </a:solidFill>
                <a:latin typeface="Times New Roman" panose="02020603050405020304" pitchFamily="18" charset="0"/>
                <a:ea typeface="+mj-ea"/>
                <a:cs typeface="Times New Roman" panose="02020603050405020304" pitchFamily="18" charset="0"/>
              </a:rPr>
              <a:t>Cache acts as a temporary </a:t>
            </a:r>
            <a:r>
              <a:rPr lang="en-US" sz="2400" b="1" dirty="0" smtClean="0">
                <a:solidFill>
                  <a:srgbClr val="0070C0"/>
                </a:solidFill>
                <a:latin typeface="Times New Roman" panose="02020603050405020304" pitchFamily="18" charset="0"/>
                <a:ea typeface="+mj-ea"/>
                <a:cs typeface="Times New Roman" panose="02020603050405020304" pitchFamily="18" charset="0"/>
              </a:rPr>
              <a:t>stand-in Temporary copy </a:t>
            </a:r>
            <a:r>
              <a:rPr lang="en-US" sz="2400" b="1" dirty="0" smtClean="0">
                <a:solidFill>
                  <a:srgbClr val="C00000"/>
                </a:solidFill>
                <a:latin typeface="Times New Roman" panose="02020603050405020304" pitchFamily="18" charset="0"/>
                <a:ea typeface="+mj-ea"/>
                <a:cs typeface="Times New Roman" panose="02020603050405020304" pitchFamily="18" charset="0"/>
              </a:rPr>
              <a:t>of main memory.</a:t>
            </a:r>
          </a:p>
          <a:p>
            <a:pPr marL="342900" indent="-342900">
              <a:spcBef>
                <a:spcPts val="600"/>
              </a:spcBef>
              <a:buFont typeface="Arial" panose="020B0604020202020204" pitchFamily="34" charset="0"/>
              <a:buChar char="•"/>
            </a:pPr>
            <a:r>
              <a:rPr lang="en-US" sz="2400" b="1" dirty="0" smtClean="0">
                <a:solidFill>
                  <a:srgbClr val="002060"/>
                </a:solidFill>
                <a:latin typeface="Times New Roman" panose="02020603050405020304" pitchFamily="18" charset="0"/>
                <a:ea typeface="+mj-ea"/>
                <a:cs typeface="Times New Roman" panose="02020603050405020304" pitchFamily="18" charset="0"/>
              </a:rPr>
              <a:t>CPU can </a:t>
            </a:r>
            <a:r>
              <a:rPr lang="en-US" sz="2400" b="1" dirty="0" smtClean="0">
                <a:solidFill>
                  <a:srgbClr val="0070C0"/>
                </a:solidFill>
                <a:latin typeface="Times New Roman" panose="02020603050405020304" pitchFamily="18" charset="0"/>
                <a:ea typeface="+mj-ea"/>
                <a:cs typeface="Times New Roman" panose="02020603050405020304" pitchFamily="18" charset="0"/>
              </a:rPr>
              <a:t>read </a:t>
            </a:r>
            <a:r>
              <a:rPr lang="en-US" sz="2400" b="1" dirty="0" smtClean="0">
                <a:solidFill>
                  <a:srgbClr val="002060"/>
                </a:solidFill>
                <a:latin typeface="Times New Roman" panose="02020603050405020304" pitchFamily="18" charset="0"/>
                <a:ea typeface="+mj-ea"/>
                <a:cs typeface="Times New Roman" panose="02020603050405020304" pitchFamily="18" charset="0"/>
              </a:rPr>
              <a:t>from and </a:t>
            </a:r>
            <a:r>
              <a:rPr lang="en-US" sz="2400" b="1" dirty="0">
                <a:solidFill>
                  <a:srgbClr val="0070C0"/>
                </a:solidFill>
                <a:latin typeface="Times New Roman" panose="02020603050405020304" pitchFamily="18" charset="0"/>
                <a:ea typeface="+mj-ea"/>
                <a:cs typeface="Times New Roman" panose="02020603050405020304" pitchFamily="18" charset="0"/>
              </a:rPr>
              <a:t>write</a:t>
            </a:r>
            <a:r>
              <a:rPr lang="en-US" sz="2400" b="1" dirty="0" smtClean="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002060"/>
                </a:solidFill>
                <a:latin typeface="Times New Roman" panose="02020603050405020304" pitchFamily="18" charset="0"/>
                <a:ea typeface="+mj-ea"/>
                <a:cs typeface="Times New Roman" panose="02020603050405020304" pitchFamily="18" charset="0"/>
              </a:rPr>
              <a:t>t</a:t>
            </a:r>
            <a:r>
              <a:rPr lang="en-US" sz="2400" b="1" dirty="0" smtClean="0">
                <a:solidFill>
                  <a:srgbClr val="002060"/>
                </a:solidFill>
                <a:latin typeface="Times New Roman" panose="02020603050405020304" pitchFamily="18" charset="0"/>
                <a:ea typeface="+mj-ea"/>
                <a:cs typeface="Times New Roman" panose="02020603050405020304" pitchFamily="18" charset="0"/>
              </a:rPr>
              <a:t>o cache in </a:t>
            </a:r>
            <a:r>
              <a:rPr lang="en-US" sz="2400" b="1" dirty="0">
                <a:solidFill>
                  <a:srgbClr val="0070C0"/>
                </a:solidFill>
                <a:latin typeface="Times New Roman" panose="02020603050405020304" pitchFamily="18" charset="0"/>
                <a:ea typeface="+mj-ea"/>
                <a:cs typeface="Times New Roman" panose="02020603050405020304" pitchFamily="18" charset="0"/>
              </a:rPr>
              <a:t>much</a:t>
            </a:r>
            <a:r>
              <a:rPr lang="en-US" sz="2400" b="1" dirty="0" smtClean="0">
                <a:solidFill>
                  <a:srgbClr val="002060"/>
                </a:solidFill>
                <a:latin typeface="Times New Roman" panose="02020603050405020304" pitchFamily="18" charset="0"/>
                <a:ea typeface="+mj-ea"/>
                <a:cs typeface="Times New Roman" panose="02020603050405020304" pitchFamily="18" charset="0"/>
              </a:rPr>
              <a:t> </a:t>
            </a:r>
            <a:r>
              <a:rPr lang="en-US" sz="2400" b="1" dirty="0">
                <a:solidFill>
                  <a:srgbClr val="0070C0"/>
                </a:solidFill>
                <a:latin typeface="Times New Roman" panose="02020603050405020304" pitchFamily="18" charset="0"/>
                <a:ea typeface="+mj-ea"/>
                <a:cs typeface="Times New Roman" panose="02020603050405020304" pitchFamily="18" charset="0"/>
              </a:rPr>
              <a:t>less time </a:t>
            </a:r>
            <a:r>
              <a:rPr lang="en-US" sz="2400" b="1" dirty="0" smtClean="0">
                <a:solidFill>
                  <a:srgbClr val="002060"/>
                </a:solidFill>
                <a:latin typeface="Times New Roman" panose="02020603050405020304" pitchFamily="18" charset="0"/>
                <a:ea typeface="+mj-ea"/>
                <a:cs typeface="Times New Roman" panose="02020603050405020304" pitchFamily="18" charset="0"/>
              </a:rPr>
              <a:t>than memory.</a:t>
            </a:r>
            <a:endParaRPr lang="en-IN" sz="2400" b="1" dirty="0">
              <a:solidFill>
                <a:srgbClr val="002060"/>
              </a:solidFill>
              <a:latin typeface="Times New Roman" panose="02020603050405020304" pitchFamily="18" charset="0"/>
              <a:ea typeface="+mj-ea"/>
              <a:cs typeface="Times New Roman" panose="02020603050405020304" pitchFamily="18" charset="0"/>
            </a:endParaRPr>
          </a:p>
        </p:txBody>
      </p:sp>
      <p:sp>
        <p:nvSpPr>
          <p:cNvPr id="9" name="TextBox 8"/>
          <p:cNvSpPr txBox="1"/>
          <p:nvPr/>
        </p:nvSpPr>
        <p:spPr>
          <a:xfrm>
            <a:off x="1843472" y="3509799"/>
            <a:ext cx="942975" cy="1200329"/>
          </a:xfrm>
          <a:prstGeom prst="rect">
            <a:avLst/>
          </a:prstGeom>
          <a:noFill/>
          <a:ln w="25400">
            <a:solidFill>
              <a:schemeClr val="tx1"/>
            </a:solidFill>
          </a:ln>
        </p:spPr>
        <p:txBody>
          <a:bodyPr wrap="square" rtlCol="0">
            <a:spAutoFit/>
          </a:bodyPr>
          <a:lstStyle/>
          <a:p>
            <a:endParaRPr lang="en-IN" sz="2400" b="1" dirty="0" smtClean="0">
              <a:solidFill>
                <a:srgbClr val="002060"/>
              </a:solidFill>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CPU</a:t>
            </a: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782313" y="3142382"/>
            <a:ext cx="1661993" cy="1830099"/>
          </a:xfrm>
          <a:prstGeom prst="rect">
            <a:avLst/>
          </a:prstGeom>
          <a:noFill/>
          <a:ln w="28575">
            <a:solidFill>
              <a:schemeClr val="tx1"/>
            </a:solidFill>
          </a:ln>
        </p:spPr>
        <p:txBody>
          <a:bodyPr vert="vert270" wrap="square" rtlCol="0">
            <a:spAutoFit/>
          </a:bodyPr>
          <a:lstStyle/>
          <a:p>
            <a:endParaRPr lang="en-IN" sz="2400" b="1" dirty="0" smtClean="0">
              <a:solidFill>
                <a:srgbClr val="C00000"/>
              </a:solidFill>
              <a:latin typeface="Times New Roman" panose="02020603050405020304" pitchFamily="18" charset="0"/>
              <a:cs typeface="Times New Roman" panose="02020603050405020304" pitchFamily="18" charset="0"/>
            </a:endParaRPr>
          </a:p>
          <a:p>
            <a:r>
              <a:rPr lang="en-IN" sz="2400" b="1" dirty="0" smtClean="0">
                <a:solidFill>
                  <a:srgbClr val="C00000"/>
                </a:solidFill>
                <a:latin typeface="Times New Roman" panose="02020603050405020304" pitchFamily="18" charset="0"/>
                <a:cs typeface="Times New Roman" panose="02020603050405020304" pitchFamily="18" charset="0"/>
              </a:rPr>
              <a:t>CACHE</a:t>
            </a: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667375" y="3130794"/>
            <a:ext cx="2768311" cy="1938992"/>
          </a:xfrm>
          <a:prstGeom prst="rect">
            <a:avLst/>
          </a:prstGeom>
          <a:noFill/>
          <a:ln w="25400">
            <a:solidFill>
              <a:schemeClr val="tx1"/>
            </a:solidFill>
          </a:ln>
        </p:spPr>
        <p:txBody>
          <a:bodyPr wrap="square" rtlCol="0">
            <a:spAutoFit/>
          </a:bodyPr>
          <a:lstStyle/>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smtClean="0">
              <a:solidFill>
                <a:srgbClr val="002060"/>
              </a:solidFill>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MAIN MEMORY</a:t>
            </a:r>
          </a:p>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870090" y="3325133"/>
            <a:ext cx="647700" cy="369332"/>
          </a:xfrm>
          <a:prstGeom prst="rect">
            <a:avLst/>
          </a:prstGeom>
          <a:noFill/>
          <a:ln>
            <a:solidFill>
              <a:schemeClr val="tx1"/>
            </a:solidFill>
          </a:ln>
        </p:spPr>
        <p:txBody>
          <a:bodyPr wrap="square" rtlCol="0">
            <a:spAutoFit/>
          </a:bodyPr>
          <a:lstStyle/>
          <a:p>
            <a:r>
              <a:rPr lang="en-IN" dirty="0" smtClean="0"/>
              <a:t>A</a:t>
            </a:r>
            <a:endParaRPr lang="en-IN" dirty="0"/>
          </a:p>
        </p:txBody>
      </p:sp>
      <p:sp>
        <p:nvSpPr>
          <p:cNvPr id="16" name="TextBox 15"/>
          <p:cNvSpPr txBox="1"/>
          <p:nvPr/>
        </p:nvSpPr>
        <p:spPr>
          <a:xfrm>
            <a:off x="3077588" y="3271767"/>
            <a:ext cx="647700" cy="369332"/>
          </a:xfrm>
          <a:prstGeom prst="rect">
            <a:avLst/>
          </a:prstGeom>
          <a:noFill/>
          <a:ln>
            <a:solidFill>
              <a:schemeClr val="tx1"/>
            </a:solidFill>
          </a:ln>
        </p:spPr>
        <p:txBody>
          <a:bodyPr wrap="square" rtlCol="0">
            <a:spAutoFit/>
          </a:bodyPr>
          <a:lstStyle/>
          <a:p>
            <a:r>
              <a:rPr lang="en-IN" dirty="0" smtClean="0"/>
              <a:t>A</a:t>
            </a:r>
            <a:endParaRPr lang="en-IN" dirty="0"/>
          </a:p>
        </p:txBody>
      </p:sp>
      <p:cxnSp>
        <p:nvCxnSpPr>
          <p:cNvPr id="18" name="Straight Arrow Connector 17"/>
          <p:cNvCxnSpPr>
            <a:stCxn id="15" idx="1"/>
            <a:endCxn id="16" idx="3"/>
          </p:cNvCxnSpPr>
          <p:nvPr/>
        </p:nvCxnSpPr>
        <p:spPr>
          <a:xfrm flipH="1" flipV="1">
            <a:off x="3725288" y="3456433"/>
            <a:ext cx="2144802" cy="53366"/>
          </a:xfrm>
          <a:prstGeom prst="straightConnector1">
            <a:avLst/>
          </a:prstGeom>
          <a:ln w="28575">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444306" y="4568323"/>
            <a:ext cx="1223069" cy="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76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1825" y="14971"/>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34750" y="-4693"/>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275799" y="6356349"/>
            <a:ext cx="1567673" cy="365125"/>
          </a:xfrm>
        </p:spPr>
        <p:txBody>
          <a:bodyPr/>
          <a:lstStyle/>
          <a:p>
            <a:pPr algn="ctr"/>
            <a:fld id="{1EBF7C23-3BE7-464D-B2A7-38BC79D92D62}" type="datetime1">
              <a:rPr lang="en-IN" sz="16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201150" y="6516503"/>
            <a:ext cx="2743200" cy="365125"/>
          </a:xfrm>
        </p:spPr>
        <p:txBody>
          <a:bodyPr/>
          <a:lstStyle/>
          <a:p>
            <a:fld id="{E89A6DAE-A852-4ECE-8A67-7F9DF702F89D}" type="slidenum">
              <a:rPr lang="en-IN" smtClean="0">
                <a:solidFill>
                  <a:srgbClr val="00B0F0"/>
                </a:solidFill>
              </a:rPr>
              <a:t>92</a:t>
            </a:fld>
            <a:endParaRPr lang="en-IN" dirty="0">
              <a:solidFill>
                <a:srgbClr val="00B0F0"/>
              </a:solidFill>
            </a:endParaRPr>
          </a:p>
        </p:txBody>
      </p:sp>
      <p:sp>
        <p:nvSpPr>
          <p:cNvPr id="3" name="Content Placeholder 2"/>
          <p:cNvSpPr>
            <a:spLocks noGrp="1"/>
          </p:cNvSpPr>
          <p:nvPr>
            <p:ph idx="1"/>
          </p:nvPr>
        </p:nvSpPr>
        <p:spPr>
          <a:xfrm>
            <a:off x="0" y="2005011"/>
            <a:ext cx="11843255" cy="4351338"/>
          </a:xfrm>
        </p:spPr>
        <p:txBody>
          <a:bodyPr>
            <a:normAutofit/>
          </a:bodyPr>
          <a:lstStyle/>
          <a:p>
            <a:endParaRPr lang="en-IN" dirty="0"/>
          </a:p>
          <a:p>
            <a:endParaRPr lang="en-IN" dirty="0"/>
          </a:p>
          <a:p>
            <a:endParaRPr lang="en-IN" dirty="0"/>
          </a:p>
        </p:txBody>
      </p:sp>
      <p:sp>
        <p:nvSpPr>
          <p:cNvPr id="10" name="Rectangle 9"/>
          <p:cNvSpPr/>
          <p:nvPr/>
        </p:nvSpPr>
        <p:spPr>
          <a:xfrm>
            <a:off x="111825" y="766767"/>
            <a:ext cx="11908725" cy="1938992"/>
          </a:xfrm>
          <a:prstGeom prst="rect">
            <a:avLst/>
          </a:prstGeom>
        </p:spPr>
        <p:txBody>
          <a:bodyPr wrap="square">
            <a:spAutoFit/>
          </a:bodyPr>
          <a:lstStyle/>
          <a:p>
            <a:r>
              <a:rPr lang="en-IN" sz="2400" b="1" dirty="0" smtClean="0">
                <a:solidFill>
                  <a:srgbClr val="00B0F0"/>
                </a:solidFill>
                <a:latin typeface="Times New Roman" panose="02020603050405020304" pitchFamily="18" charset="0"/>
                <a:ea typeface="+mj-ea"/>
                <a:cs typeface="Times New Roman" panose="02020603050405020304" pitchFamily="18" charset="0"/>
              </a:rPr>
              <a:t>Cache memory </a:t>
            </a:r>
            <a:r>
              <a:rPr lang="en-IN" sz="2400" b="1" dirty="0" err="1" smtClean="0">
                <a:solidFill>
                  <a:srgbClr val="00B0F0"/>
                </a:solidFill>
                <a:latin typeface="Times New Roman" panose="02020603050405020304" pitchFamily="18" charset="0"/>
                <a:ea typeface="+mj-ea"/>
                <a:cs typeface="Times New Roman" panose="02020603050405020304" pitchFamily="18" charset="0"/>
              </a:rPr>
              <a:t>cond</a:t>
            </a:r>
            <a:r>
              <a:rPr lang="en-IN" sz="2400" b="1" dirty="0" smtClean="0">
                <a:solidFill>
                  <a:srgbClr val="00B0F0"/>
                </a:solidFill>
                <a:latin typeface="Times New Roman" panose="02020603050405020304" pitchFamily="18" charset="0"/>
                <a:ea typeface="+mj-ea"/>
                <a:cs typeface="Times New Roman" panose="02020603050405020304" pitchFamily="18" charset="0"/>
              </a:rPr>
              <a:t>…</a:t>
            </a:r>
          </a:p>
          <a:p>
            <a:pPr marL="342900" indent="-342900">
              <a:buFont typeface="Wingdings" panose="05000000000000000000" pitchFamily="2" charset="2"/>
              <a:buChar char="Ø"/>
            </a:pPr>
            <a:r>
              <a:rPr lang="en-IN" sz="2400" b="1" dirty="0" smtClean="0">
                <a:solidFill>
                  <a:srgbClr val="C00000"/>
                </a:solidFill>
                <a:latin typeface="Times New Roman" panose="02020603050405020304" pitchFamily="18" charset="0"/>
                <a:ea typeface="+mj-ea"/>
                <a:cs typeface="Times New Roman" panose="02020603050405020304" pitchFamily="18" charset="0"/>
              </a:rPr>
              <a:t>Cache Hit- </a:t>
            </a:r>
            <a:r>
              <a:rPr lang="en-US" sz="2400" dirty="0"/>
              <a:t> </a:t>
            </a:r>
            <a:r>
              <a:rPr lang="en-US" sz="2400" b="1" dirty="0">
                <a:solidFill>
                  <a:srgbClr val="002060"/>
                </a:solidFill>
                <a:latin typeface="Times New Roman" panose="02020603050405020304" pitchFamily="18" charset="0"/>
                <a:ea typeface="+mj-ea"/>
                <a:cs typeface="Times New Roman" panose="02020603050405020304" pitchFamily="18" charset="0"/>
              </a:rPr>
              <a:t>R</a:t>
            </a:r>
            <a:r>
              <a:rPr lang="en-US" sz="2400" b="1" dirty="0" smtClean="0">
                <a:solidFill>
                  <a:srgbClr val="002060"/>
                </a:solidFill>
                <a:latin typeface="Times New Roman" panose="02020603050405020304" pitchFamily="18" charset="0"/>
                <a:ea typeface="+mj-ea"/>
                <a:cs typeface="Times New Roman" panose="02020603050405020304" pitchFamily="18" charset="0"/>
              </a:rPr>
              <a:t>equested </a:t>
            </a:r>
            <a:r>
              <a:rPr lang="en-US" sz="2400" b="1" dirty="0">
                <a:solidFill>
                  <a:srgbClr val="002060"/>
                </a:solidFill>
                <a:latin typeface="Times New Roman" panose="02020603050405020304" pitchFamily="18" charset="0"/>
                <a:ea typeface="+mj-ea"/>
                <a:cs typeface="Times New Roman" panose="02020603050405020304" pitchFamily="18" charset="0"/>
              </a:rPr>
              <a:t>data is successfully retrieved from the </a:t>
            </a:r>
            <a:r>
              <a:rPr lang="en-US" sz="2400" b="1" dirty="0" smtClean="0">
                <a:solidFill>
                  <a:srgbClr val="002060"/>
                </a:solidFill>
                <a:latin typeface="Times New Roman" panose="02020603050405020304" pitchFamily="18" charset="0"/>
                <a:ea typeface="+mj-ea"/>
                <a:cs typeface="Times New Roman" panose="02020603050405020304" pitchFamily="18" charset="0"/>
              </a:rPr>
              <a:t>cache.</a:t>
            </a:r>
          </a:p>
          <a:p>
            <a:pPr marL="342900" indent="-342900">
              <a:buFont typeface="Wingdings" panose="05000000000000000000" pitchFamily="2" charset="2"/>
              <a:buChar char="Ø"/>
            </a:pPr>
            <a:r>
              <a:rPr lang="en-US" sz="2400" b="1" dirty="0">
                <a:solidFill>
                  <a:srgbClr val="C00000"/>
                </a:solidFill>
                <a:latin typeface="Times New Roman" panose="02020603050405020304" pitchFamily="18" charset="0"/>
                <a:ea typeface="+mj-ea"/>
                <a:cs typeface="Times New Roman" panose="02020603050405020304" pitchFamily="18" charset="0"/>
              </a:rPr>
              <a:t>Cache </a:t>
            </a:r>
            <a:r>
              <a:rPr lang="en-US" sz="2400" b="1" dirty="0" smtClean="0">
                <a:solidFill>
                  <a:srgbClr val="C00000"/>
                </a:solidFill>
                <a:latin typeface="Times New Roman" panose="02020603050405020304" pitchFamily="18" charset="0"/>
                <a:ea typeface="+mj-ea"/>
                <a:cs typeface="Times New Roman" panose="02020603050405020304" pitchFamily="18" charset="0"/>
              </a:rPr>
              <a:t>miss- </a:t>
            </a:r>
            <a:r>
              <a:rPr lang="en-US" sz="2400" b="1" dirty="0">
                <a:solidFill>
                  <a:srgbClr val="002060"/>
                </a:solidFill>
                <a:latin typeface="Times New Roman" panose="02020603050405020304" pitchFamily="18" charset="0"/>
                <a:ea typeface="+mj-ea"/>
                <a:cs typeface="Times New Roman" panose="02020603050405020304" pitchFamily="18" charset="0"/>
              </a:rPr>
              <a:t>It is an event in which a </a:t>
            </a:r>
            <a:r>
              <a:rPr lang="en-US" sz="2400" b="1" dirty="0" smtClean="0">
                <a:solidFill>
                  <a:srgbClr val="002060"/>
                </a:solidFill>
                <a:latin typeface="Times New Roman" panose="02020603050405020304" pitchFamily="18" charset="0"/>
                <a:ea typeface="+mj-ea"/>
                <a:cs typeface="Times New Roman" panose="02020603050405020304" pitchFamily="18" charset="0"/>
              </a:rPr>
              <a:t>processor makes </a:t>
            </a:r>
            <a:r>
              <a:rPr lang="en-US" sz="2400" b="1" dirty="0">
                <a:solidFill>
                  <a:srgbClr val="002060"/>
                </a:solidFill>
                <a:latin typeface="Times New Roman" panose="02020603050405020304" pitchFamily="18" charset="0"/>
                <a:ea typeface="+mj-ea"/>
                <a:cs typeface="Times New Roman" panose="02020603050405020304" pitchFamily="18" charset="0"/>
              </a:rPr>
              <a:t>a request to retrieve data from </a:t>
            </a:r>
            <a:r>
              <a:rPr lang="en-US" sz="2400" b="1" dirty="0" smtClean="0">
                <a:solidFill>
                  <a:srgbClr val="002060"/>
                </a:solidFill>
                <a:latin typeface="Times New Roman" panose="02020603050405020304" pitchFamily="18" charset="0"/>
                <a:ea typeface="+mj-ea"/>
                <a:cs typeface="Times New Roman" panose="02020603050405020304" pitchFamily="18" charset="0"/>
              </a:rPr>
              <a:t>a</a:t>
            </a:r>
          </a:p>
          <a:p>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smtClean="0">
                <a:solidFill>
                  <a:srgbClr val="002060"/>
                </a:solidFill>
                <a:latin typeface="Times New Roman" panose="02020603050405020304" pitchFamily="18" charset="0"/>
                <a:ea typeface="+mj-ea"/>
                <a:cs typeface="Times New Roman" panose="02020603050405020304" pitchFamily="18" charset="0"/>
              </a:rPr>
              <a:t>                         cache</a:t>
            </a:r>
            <a:r>
              <a:rPr lang="en-US" sz="2400" b="1" dirty="0">
                <a:solidFill>
                  <a:srgbClr val="002060"/>
                </a:solidFill>
                <a:latin typeface="Times New Roman" panose="02020603050405020304" pitchFamily="18" charset="0"/>
                <a:ea typeface="+mj-ea"/>
                <a:cs typeface="Times New Roman" panose="02020603050405020304" pitchFamily="18" charset="0"/>
              </a:rPr>
              <a:t>, but that specific data is not currently in cache memory. </a:t>
            </a:r>
            <a:endParaRPr lang="en-IN" sz="2400" b="1" dirty="0">
              <a:solidFill>
                <a:srgbClr val="002060"/>
              </a:solidFill>
              <a:latin typeface="Times New Roman" panose="02020603050405020304" pitchFamily="18" charset="0"/>
              <a:ea typeface="+mj-ea"/>
              <a:cs typeface="Times New Roman" panose="02020603050405020304" pitchFamily="18" charset="0"/>
            </a:endParaRPr>
          </a:p>
          <a:p>
            <a:endParaRPr lang="en-IN" sz="2400" b="1" dirty="0">
              <a:solidFill>
                <a:srgbClr val="C00000"/>
              </a:solidFill>
              <a:latin typeface="Times New Roman" panose="02020603050405020304" pitchFamily="18" charset="0"/>
              <a:ea typeface="+mj-ea"/>
              <a:cs typeface="Times New Roman" panose="02020603050405020304" pitchFamily="18" charset="0"/>
            </a:endParaRPr>
          </a:p>
        </p:txBody>
      </p:sp>
      <p:sp>
        <p:nvSpPr>
          <p:cNvPr id="9" name="Rectangle 8"/>
          <p:cNvSpPr/>
          <p:nvPr/>
        </p:nvSpPr>
        <p:spPr>
          <a:xfrm>
            <a:off x="2062547" y="3852960"/>
            <a:ext cx="1828800" cy="1247499"/>
          </a:xfrm>
          <a:prstGeom prst="rect">
            <a:avLst/>
          </a:prstGeom>
          <a:solidFill>
            <a:schemeClr val="bg1">
              <a:lumMod val="6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002060"/>
                </a:solidFill>
                <a:latin typeface="Times New Roman" panose="02020603050405020304" pitchFamily="18" charset="0"/>
                <a:cs typeface="Times New Roman" panose="02020603050405020304" pitchFamily="18" charset="0"/>
              </a:rPr>
              <a:t>Main Memory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232210" y="3852961"/>
            <a:ext cx="1743789" cy="1247499"/>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latin typeface="Times New Roman" panose="02020603050405020304" pitchFamily="18" charset="0"/>
                <a:cs typeface="Times New Roman" panose="02020603050405020304" pitchFamily="18" charset="0"/>
              </a:rPr>
              <a:t>Cache</a:t>
            </a:r>
          </a:p>
        </p:txBody>
      </p:sp>
      <p:sp>
        <p:nvSpPr>
          <p:cNvPr id="12" name="Rectangle 11"/>
          <p:cNvSpPr/>
          <p:nvPr/>
        </p:nvSpPr>
        <p:spPr>
          <a:xfrm>
            <a:off x="8042799" y="3782284"/>
            <a:ext cx="1933233" cy="1388854"/>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latin typeface="Times New Roman" panose="02020603050405020304" pitchFamily="18" charset="0"/>
                <a:cs typeface="Times New Roman" panose="02020603050405020304" pitchFamily="18" charset="0"/>
              </a:rPr>
              <a:t>Processor</a:t>
            </a:r>
          </a:p>
        </p:txBody>
      </p:sp>
      <p:sp>
        <p:nvSpPr>
          <p:cNvPr id="16" name="U-Turn Arrow 15"/>
          <p:cNvSpPr/>
          <p:nvPr/>
        </p:nvSpPr>
        <p:spPr>
          <a:xfrm flipH="1">
            <a:off x="5353050" y="2963864"/>
            <a:ext cx="3518082" cy="1169986"/>
          </a:xfrm>
          <a:prstGeom prst="uturnArrow">
            <a:avLst>
              <a:gd name="adj1" fmla="val 25000"/>
              <a:gd name="adj2" fmla="val 25000"/>
              <a:gd name="adj3" fmla="val 25000"/>
              <a:gd name="adj4" fmla="val 2101"/>
              <a:gd name="adj5" fmla="val 75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TextBox 16"/>
          <p:cNvSpPr txBox="1"/>
          <p:nvPr/>
        </p:nvSpPr>
        <p:spPr>
          <a:xfrm>
            <a:off x="5718086" y="2523703"/>
            <a:ext cx="222885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Search in cache</a:t>
            </a:r>
            <a:endParaRPr lang="en-IN"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428751" y="5692372"/>
            <a:ext cx="2038350" cy="646331"/>
          </a:xfrm>
          <a:prstGeom prst="rect">
            <a:avLst/>
          </a:prstGeom>
          <a:noFill/>
        </p:spPr>
        <p:txBody>
          <a:bodyPr wrap="square" rtlCol="0">
            <a:spAutoFit/>
          </a:bodyPr>
          <a:lstStyle/>
          <a:p>
            <a:r>
              <a:rPr lang="en-IN" b="1" dirty="0" smtClean="0">
                <a:solidFill>
                  <a:srgbClr val="00B0F0"/>
                </a:solidFill>
                <a:latin typeface="Times New Roman" panose="02020603050405020304" pitchFamily="18" charset="0"/>
                <a:cs typeface="Times New Roman" panose="02020603050405020304" pitchFamily="18" charset="0"/>
              </a:rPr>
              <a:t>Search in Main memory</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19" name="Oval 18"/>
          <p:cNvSpPr/>
          <p:nvPr/>
        </p:nvSpPr>
        <p:spPr>
          <a:xfrm>
            <a:off x="5409587" y="2554485"/>
            <a:ext cx="308499" cy="3050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a:t>
            </a:r>
            <a:endParaRPr lang="en-IN" dirty="0">
              <a:solidFill>
                <a:schemeClr val="tx1"/>
              </a:solidFill>
            </a:endParaRPr>
          </a:p>
        </p:txBody>
      </p:sp>
      <p:sp>
        <p:nvSpPr>
          <p:cNvPr id="20" name="U-Turn Arrow 19"/>
          <p:cNvSpPr/>
          <p:nvPr/>
        </p:nvSpPr>
        <p:spPr>
          <a:xfrm rot="10800000">
            <a:off x="2557015" y="4906033"/>
            <a:ext cx="6205367" cy="753978"/>
          </a:xfrm>
          <a:prstGeom prst="uturnArrow">
            <a:avLst>
              <a:gd name="adj1" fmla="val 25000"/>
              <a:gd name="adj2" fmla="val 25000"/>
              <a:gd name="adj3" fmla="val 25000"/>
              <a:gd name="adj4" fmla="val 0"/>
              <a:gd name="adj5" fmla="val 75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TextBox 20"/>
          <p:cNvSpPr txBox="1"/>
          <p:nvPr/>
        </p:nvSpPr>
        <p:spPr>
          <a:xfrm>
            <a:off x="5409586" y="5860114"/>
            <a:ext cx="3201013"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Not found, </a:t>
            </a:r>
            <a:r>
              <a:rPr lang="en-IN" b="1" dirty="0" smtClean="0">
                <a:solidFill>
                  <a:srgbClr val="00B0F0"/>
                </a:solidFill>
                <a:latin typeface="Times New Roman" panose="02020603050405020304" pitchFamily="18" charset="0"/>
                <a:cs typeface="Times New Roman" panose="02020603050405020304" pitchFamily="18" charset="0"/>
              </a:rPr>
              <a:t>CACHE MISS</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22" name="Oval 21"/>
          <p:cNvSpPr/>
          <p:nvPr/>
        </p:nvSpPr>
        <p:spPr>
          <a:xfrm>
            <a:off x="4971947" y="5898719"/>
            <a:ext cx="308499" cy="3050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2</a:t>
            </a:r>
            <a:endParaRPr lang="en-IN" dirty="0">
              <a:solidFill>
                <a:schemeClr val="tx1"/>
              </a:solidFill>
            </a:endParaRPr>
          </a:p>
        </p:txBody>
      </p:sp>
      <p:sp>
        <p:nvSpPr>
          <p:cNvPr id="23" name="TextBox 22"/>
          <p:cNvSpPr txBox="1"/>
          <p:nvPr/>
        </p:nvSpPr>
        <p:spPr>
          <a:xfrm>
            <a:off x="8982956" y="2652033"/>
            <a:ext cx="1513593" cy="646331"/>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Cache hit, </a:t>
            </a:r>
          </a:p>
          <a:p>
            <a:r>
              <a:rPr lang="en-IN" b="1" dirty="0" smtClean="0">
                <a:solidFill>
                  <a:srgbClr val="FF0000"/>
                </a:solidFill>
                <a:latin typeface="Times New Roman" panose="02020603050405020304" pitchFamily="18" charset="0"/>
                <a:cs typeface="Times New Roman" panose="02020603050405020304" pitchFamily="18" charset="0"/>
              </a:rPr>
              <a:t>Return data</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5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19" grpId="0" animBg="1"/>
      <p:bldP spid="20" grpId="0" animBg="1"/>
      <p:bldP spid="21" grpId="0"/>
      <p:bldP spid="22" grpId="0" animBg="1"/>
      <p:bldP spid="2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681" y="-40113"/>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75618"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83775" y="6440431"/>
            <a:ext cx="1567673" cy="365125"/>
          </a:xfrm>
        </p:spPr>
        <p:txBody>
          <a:bodyPr/>
          <a:lstStyle/>
          <a:p>
            <a:pPr algn="ctr"/>
            <a:fld id="{1EBF7C23-3BE7-464D-B2A7-38BC79D92D62}" type="datetime1">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175378" y="6356349"/>
            <a:ext cx="2743200" cy="365125"/>
          </a:xfrm>
        </p:spPr>
        <p:txBody>
          <a:bodyPr/>
          <a:lstStyle/>
          <a:p>
            <a:fld id="{E89A6DAE-A852-4ECE-8A67-7F9DF702F89D}" type="slidenum">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93</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0" y="1002084"/>
            <a:ext cx="12192000" cy="5324535"/>
          </a:xfrm>
          <a:prstGeom prst="rect">
            <a:avLst/>
          </a:prstGeom>
        </p:spPr>
        <p:txBody>
          <a:bodyPr wrap="square">
            <a:spAutoFit/>
          </a:bodyPr>
          <a:lstStyle/>
          <a:p>
            <a:r>
              <a:rPr lang="en-IN" sz="2400" b="1" dirty="0">
                <a:solidFill>
                  <a:srgbClr val="00B0F0"/>
                </a:solidFill>
                <a:latin typeface="Times New Roman" panose="02020603050405020304" pitchFamily="18" charset="0"/>
                <a:cs typeface="Times New Roman" panose="02020603050405020304" pitchFamily="18" charset="0"/>
              </a:rPr>
              <a:t>Cache memory </a:t>
            </a:r>
            <a:r>
              <a:rPr lang="en-IN" sz="2400" b="1" dirty="0" err="1">
                <a:solidFill>
                  <a:srgbClr val="00B0F0"/>
                </a:solidFill>
                <a:latin typeface="Times New Roman" panose="02020603050405020304" pitchFamily="18" charset="0"/>
                <a:cs typeface="Times New Roman" panose="02020603050405020304" pitchFamily="18" charset="0"/>
              </a:rPr>
              <a:t>cond</a:t>
            </a:r>
            <a:r>
              <a:rPr lang="en-IN" sz="2400" b="1" dirty="0">
                <a:solidFill>
                  <a:srgbClr val="00B0F0"/>
                </a:solidFill>
                <a:latin typeface="Times New Roman" panose="02020603050405020304" pitchFamily="18" charset="0"/>
                <a:cs typeface="Times New Roman" panose="02020603050405020304" pitchFamily="18" charset="0"/>
              </a:rPr>
              <a:t>…</a:t>
            </a:r>
          </a:p>
          <a:p>
            <a:r>
              <a:rPr lang="en-US" sz="2400" b="1" dirty="0">
                <a:solidFill>
                  <a:srgbClr val="002060"/>
                </a:solidFill>
                <a:latin typeface="Times New Roman" panose="02020603050405020304" pitchFamily="18" charset="0"/>
                <a:ea typeface="+mj-ea"/>
                <a:cs typeface="Times New Roman" panose="02020603050405020304" pitchFamily="18" charset="0"/>
              </a:rPr>
              <a:t>A cache miss occurs either because the data was never placed in the cache, or because the data was removed (“evicted”) from the cache by </a:t>
            </a:r>
            <a:r>
              <a:rPr lang="en-US" sz="2400" b="1" dirty="0" smtClean="0">
                <a:solidFill>
                  <a:srgbClr val="002060"/>
                </a:solidFill>
                <a:latin typeface="Times New Roman" panose="02020603050405020304" pitchFamily="18" charset="0"/>
                <a:ea typeface="+mj-ea"/>
                <a:cs typeface="Times New Roman" panose="02020603050405020304" pitchFamily="18" charset="0"/>
              </a:rPr>
              <a:t>the </a:t>
            </a:r>
            <a:r>
              <a:rPr lang="en-US" sz="2400" b="1" dirty="0">
                <a:solidFill>
                  <a:srgbClr val="002060"/>
                </a:solidFill>
                <a:latin typeface="Times New Roman" panose="02020603050405020304" pitchFamily="18" charset="0"/>
                <a:ea typeface="+mj-ea"/>
                <a:cs typeface="Times New Roman" panose="02020603050405020304" pitchFamily="18" charset="0"/>
              </a:rPr>
              <a:t>caching </a:t>
            </a:r>
            <a:r>
              <a:rPr lang="en-US" sz="2400" b="1" dirty="0" smtClean="0">
                <a:solidFill>
                  <a:srgbClr val="002060"/>
                </a:solidFill>
                <a:latin typeface="Times New Roman" panose="02020603050405020304" pitchFamily="18" charset="0"/>
                <a:ea typeface="+mj-ea"/>
                <a:cs typeface="Times New Roman" panose="02020603050405020304" pitchFamily="18" charset="0"/>
              </a:rPr>
              <a:t>system</a:t>
            </a:r>
          </a:p>
          <a:p>
            <a:endParaRPr lang="en-US" sz="2400" b="1" dirty="0">
              <a:solidFill>
                <a:srgbClr val="002060"/>
              </a:solidFill>
              <a:latin typeface="Times New Roman" panose="02020603050405020304" pitchFamily="18" charset="0"/>
              <a:ea typeface="+mj-ea"/>
              <a:cs typeface="Times New Roman" panose="02020603050405020304" pitchFamily="18" charset="0"/>
            </a:endParaRPr>
          </a:p>
          <a:p>
            <a:r>
              <a:rPr lang="en-US" sz="2400" b="1" dirty="0">
                <a:solidFill>
                  <a:srgbClr val="00B0F0"/>
                </a:solidFill>
                <a:latin typeface="Times New Roman" panose="02020603050405020304" pitchFamily="18" charset="0"/>
                <a:cs typeface="Times New Roman" panose="02020603050405020304" pitchFamily="18" charset="0"/>
              </a:rPr>
              <a:t>Locality of </a:t>
            </a:r>
            <a:r>
              <a:rPr lang="en-US" sz="2400" b="1" dirty="0" smtClean="0">
                <a:solidFill>
                  <a:srgbClr val="00B0F0"/>
                </a:solidFill>
                <a:latin typeface="Times New Roman" panose="02020603050405020304" pitchFamily="18" charset="0"/>
                <a:cs typeface="Times New Roman" panose="02020603050405020304" pitchFamily="18" charset="0"/>
              </a:rPr>
              <a:t>Reference or </a:t>
            </a:r>
            <a:r>
              <a:rPr lang="en-IN" sz="2400" b="1" dirty="0">
                <a:solidFill>
                  <a:srgbClr val="00B0F0"/>
                </a:solidFill>
                <a:latin typeface="Times New Roman" panose="02020603050405020304" pitchFamily="18" charset="0"/>
                <a:cs typeface="Times New Roman" panose="02020603050405020304" pitchFamily="18" charset="0"/>
              </a:rPr>
              <a:t>principle of </a:t>
            </a:r>
            <a:r>
              <a:rPr lang="en-IN" sz="2400" b="1" dirty="0" smtClean="0">
                <a:solidFill>
                  <a:srgbClr val="00B0F0"/>
                </a:solidFill>
                <a:latin typeface="Times New Roman" panose="02020603050405020304" pitchFamily="18" charset="0"/>
                <a:cs typeface="Times New Roman" panose="02020603050405020304" pitchFamily="18" charset="0"/>
              </a:rPr>
              <a:t>locality: </a:t>
            </a:r>
            <a:r>
              <a:rPr lang="en-IN" sz="2400" b="1" dirty="0">
                <a:solidFill>
                  <a:srgbClr val="002060"/>
                </a:solidFill>
                <a:latin typeface="Times New Roman" panose="02020603050405020304" pitchFamily="18" charset="0"/>
                <a:ea typeface="+mj-ea"/>
                <a:cs typeface="Times New Roman" panose="02020603050405020304" pitchFamily="18" charset="0"/>
              </a:rPr>
              <a:t>It</a:t>
            </a:r>
            <a:r>
              <a:rPr lang="en-US" sz="2400" b="1" dirty="0">
                <a:solidFill>
                  <a:srgbClr val="002060"/>
                </a:solidFill>
                <a:latin typeface="Times New Roman" panose="02020603050405020304" pitchFamily="18" charset="0"/>
                <a:ea typeface="+mj-ea"/>
                <a:cs typeface="Times New Roman" panose="02020603050405020304" pitchFamily="18" charset="0"/>
              </a:rPr>
              <a:t> </a:t>
            </a:r>
            <a:r>
              <a:rPr lang="en-US" sz="2400" b="1" dirty="0" smtClean="0">
                <a:solidFill>
                  <a:srgbClr val="002060"/>
                </a:solidFill>
                <a:latin typeface="Times New Roman" panose="02020603050405020304" pitchFamily="18" charset="0"/>
                <a:ea typeface="+mj-ea"/>
                <a:cs typeface="Times New Roman" panose="02020603050405020304" pitchFamily="18" charset="0"/>
              </a:rPr>
              <a:t>is the </a:t>
            </a:r>
            <a:r>
              <a:rPr lang="en-US" sz="2400" b="1" dirty="0">
                <a:solidFill>
                  <a:srgbClr val="002060"/>
                </a:solidFill>
                <a:latin typeface="Times New Roman" panose="02020603050405020304" pitchFamily="18" charset="0"/>
                <a:ea typeface="+mj-ea"/>
                <a:cs typeface="Times New Roman" panose="02020603050405020304" pitchFamily="18" charset="0"/>
              </a:rPr>
              <a:t>tendency of a processor to access the same set of memory locations </a:t>
            </a:r>
            <a:r>
              <a:rPr lang="en-US" sz="2400" b="1" dirty="0" smtClean="0">
                <a:solidFill>
                  <a:srgbClr val="002060"/>
                </a:solidFill>
                <a:latin typeface="Times New Roman" panose="02020603050405020304" pitchFamily="18" charset="0"/>
                <a:ea typeface="+mj-ea"/>
                <a:cs typeface="Times New Roman" panose="02020603050405020304" pitchFamily="18" charset="0"/>
              </a:rPr>
              <a:t>(same memory blocks) repetitively </a:t>
            </a:r>
            <a:r>
              <a:rPr lang="en-US" sz="2400" b="1" dirty="0">
                <a:solidFill>
                  <a:srgbClr val="002060"/>
                </a:solidFill>
                <a:latin typeface="Times New Roman" panose="02020603050405020304" pitchFamily="18" charset="0"/>
                <a:ea typeface="+mj-ea"/>
                <a:cs typeface="Times New Roman" panose="02020603050405020304" pitchFamily="18" charset="0"/>
              </a:rPr>
              <a:t>over a short period of time</a:t>
            </a:r>
            <a:endParaRPr lang="en-IN" sz="2400" b="1" dirty="0">
              <a:solidFill>
                <a:srgbClr val="002060"/>
              </a:solidFill>
              <a:latin typeface="Times New Roman" panose="02020603050405020304" pitchFamily="18" charset="0"/>
              <a:ea typeface="+mj-ea"/>
              <a:cs typeface="Times New Roman" panose="02020603050405020304" pitchFamily="18" charset="0"/>
            </a:endParaRPr>
          </a:p>
          <a:p>
            <a:endParaRPr lang="en-US" sz="2400" b="1" dirty="0">
              <a:solidFill>
                <a:srgbClr val="002060"/>
              </a:solidFill>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Ø"/>
            </a:pPr>
            <a:r>
              <a:rPr lang="en-US" sz="2000" b="1" dirty="0" smtClean="0">
                <a:solidFill>
                  <a:srgbClr val="002060"/>
                </a:solidFill>
                <a:latin typeface="Times New Roman" panose="02020603050405020304" pitchFamily="18" charset="0"/>
                <a:cs typeface="Times New Roman" panose="02020603050405020304" pitchFamily="18" charset="0"/>
              </a:rPr>
              <a:t>Temporal locality</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(time)</a:t>
            </a:r>
          </a:p>
          <a:p>
            <a:pPr lvl="1"/>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Reuse of specific data and/or resources within a relatively small time duration</a:t>
            </a:r>
            <a:endParaRPr lang="en-US" sz="2400" b="1" dirty="0">
              <a:solidFill>
                <a:srgbClr val="C00000"/>
              </a:solidFill>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Ø"/>
            </a:pPr>
            <a:r>
              <a:rPr lang="en-US" sz="2000" b="1" dirty="0" smtClean="0">
                <a:solidFill>
                  <a:srgbClr val="002060"/>
                </a:solidFill>
                <a:latin typeface="Times New Roman" panose="02020603050405020304" pitchFamily="18" charset="0"/>
                <a:cs typeface="Times New Roman" panose="02020603050405020304" pitchFamily="18" charset="0"/>
              </a:rPr>
              <a:t>Spatial Locality </a:t>
            </a:r>
            <a:r>
              <a:rPr lang="en-US" sz="2000" b="1" dirty="0">
                <a:solidFill>
                  <a:srgbClr val="0070C0"/>
                </a:solidFill>
                <a:latin typeface="Times New Roman" panose="02020603050405020304" pitchFamily="18" charset="0"/>
                <a:cs typeface="Times New Roman" panose="02020603050405020304" pitchFamily="18" charset="0"/>
              </a:rPr>
              <a:t>(Space)</a:t>
            </a: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         Spatial </a:t>
            </a:r>
            <a:r>
              <a:rPr lang="en-US" sz="2000" b="1" dirty="0">
                <a:solidFill>
                  <a:srgbClr val="C00000"/>
                </a:solidFill>
                <a:latin typeface="Times New Roman" panose="02020603050405020304" pitchFamily="18" charset="0"/>
                <a:ea typeface="+mj-ea"/>
                <a:cs typeface="Times New Roman" panose="02020603050405020304" pitchFamily="18" charset="0"/>
              </a:rPr>
              <a:t>locality (also termed data </a:t>
            </a:r>
            <a:r>
              <a:rPr lang="en-US" sz="2000" b="1" dirty="0" smtClean="0">
                <a:solidFill>
                  <a:srgbClr val="C00000"/>
                </a:solidFill>
                <a:latin typeface="Times New Roman" panose="02020603050405020304" pitchFamily="18" charset="0"/>
                <a:ea typeface="+mj-ea"/>
                <a:cs typeface="Times New Roman" panose="02020603050405020304" pitchFamily="18" charset="0"/>
              </a:rPr>
              <a:t>locality) </a:t>
            </a:r>
            <a:r>
              <a:rPr lang="en-US" sz="2000" b="1" dirty="0">
                <a:solidFill>
                  <a:srgbClr val="C00000"/>
                </a:solidFill>
                <a:latin typeface="Times New Roman" panose="02020603050405020304" pitchFamily="18" charset="0"/>
                <a:ea typeface="+mj-ea"/>
                <a:cs typeface="Times New Roman" panose="02020603050405020304" pitchFamily="18" charset="0"/>
              </a:rPr>
              <a:t>refers to the use of data elements within relatively </a:t>
            </a:r>
            <a:r>
              <a:rPr lang="en-US" sz="2000" b="1" dirty="0" smtClean="0">
                <a:solidFill>
                  <a:srgbClr val="C00000"/>
                </a:solidFill>
                <a:latin typeface="Times New Roman" panose="02020603050405020304" pitchFamily="18" charset="0"/>
                <a:ea typeface="+mj-ea"/>
                <a:cs typeface="Times New Roman" panose="02020603050405020304" pitchFamily="18" charset="0"/>
              </a:rPr>
              <a:t>close</a:t>
            </a:r>
          </a:p>
          <a:p>
            <a:pPr lvl="1"/>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smtClean="0">
                <a:solidFill>
                  <a:srgbClr val="C00000"/>
                </a:solidFill>
                <a:latin typeface="Times New Roman" panose="02020603050405020304" pitchFamily="18" charset="0"/>
                <a:ea typeface="+mj-ea"/>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storage locations</a:t>
            </a:r>
          </a:p>
          <a:p>
            <a:pPr marL="800100" lvl="1" indent="-342900">
              <a:buFont typeface="Wingdings" panose="05000000000000000000" pitchFamily="2" charset="2"/>
              <a:buChar char="Ø"/>
            </a:pPr>
            <a:r>
              <a:rPr lang="en-US" sz="2000" b="1" dirty="0" smtClean="0">
                <a:solidFill>
                  <a:srgbClr val="002060"/>
                </a:solidFill>
                <a:latin typeface="Times New Roman" panose="02020603050405020304" pitchFamily="18" charset="0"/>
                <a:cs typeface="Times New Roman" panose="02020603050405020304" pitchFamily="18" charset="0"/>
              </a:rPr>
              <a:t>Sequential Locality </a:t>
            </a:r>
            <a:r>
              <a:rPr lang="en-US" sz="2400" b="1" dirty="0">
                <a:solidFill>
                  <a:srgbClr val="002060"/>
                </a:solidFill>
                <a:latin typeface="Times New Roman" panose="02020603050405020304" pitchFamily="18" charset="0"/>
                <a:ea typeface="+mj-ea"/>
                <a:cs typeface="Times New Roman" panose="02020603050405020304" pitchFamily="18" charset="0"/>
              </a:rPr>
              <a:t> </a:t>
            </a:r>
            <a:endParaRPr lang="en-US" sz="2400" b="1" dirty="0" smtClean="0">
              <a:solidFill>
                <a:srgbClr val="002060"/>
              </a:solidFill>
              <a:latin typeface="Times New Roman" panose="02020603050405020304" pitchFamily="18" charset="0"/>
              <a:ea typeface="+mj-ea"/>
              <a:cs typeface="Times New Roman" panose="02020603050405020304" pitchFamily="18" charset="0"/>
            </a:endParaRPr>
          </a:p>
          <a:p>
            <a:pPr lvl="1"/>
            <a:r>
              <a:rPr lang="en-US" sz="2000" b="1" dirty="0" smtClean="0">
                <a:solidFill>
                  <a:srgbClr val="C00000"/>
                </a:solidFill>
                <a:latin typeface="Times New Roman" panose="02020603050405020304" pitchFamily="18" charset="0"/>
                <a:ea typeface="+mj-ea"/>
                <a:cs typeface="Times New Roman" panose="02020603050405020304" pitchFamily="18" charset="0"/>
              </a:rPr>
              <a:t>         Special </a:t>
            </a:r>
            <a:r>
              <a:rPr lang="en-US" sz="2000" b="1" dirty="0">
                <a:solidFill>
                  <a:srgbClr val="C00000"/>
                </a:solidFill>
                <a:latin typeface="Times New Roman" panose="02020603050405020304" pitchFamily="18" charset="0"/>
                <a:ea typeface="+mj-ea"/>
                <a:cs typeface="Times New Roman" panose="02020603050405020304" pitchFamily="18" charset="0"/>
              </a:rPr>
              <a:t>case of spatial locality, occurs when data elements are arranged and accessed linearly, such </a:t>
            </a:r>
            <a:r>
              <a:rPr lang="en-US" sz="2000" b="1" dirty="0" smtClean="0">
                <a:solidFill>
                  <a:srgbClr val="C00000"/>
                </a:solidFill>
                <a:latin typeface="Times New Roman" panose="02020603050405020304" pitchFamily="18" charset="0"/>
                <a:ea typeface="+mj-ea"/>
                <a:cs typeface="Times New Roman" panose="02020603050405020304" pitchFamily="18" charset="0"/>
              </a:rPr>
              <a:t>as</a:t>
            </a:r>
          </a:p>
          <a:p>
            <a:pPr lvl="1"/>
            <a:r>
              <a:rPr lang="en-US" sz="2000" b="1" dirty="0">
                <a:solidFill>
                  <a:srgbClr val="C00000"/>
                </a:solidFill>
                <a:latin typeface="Times New Roman" panose="02020603050405020304" pitchFamily="18" charset="0"/>
                <a:ea typeface="+mj-ea"/>
                <a:cs typeface="Times New Roman" panose="02020603050405020304" pitchFamily="18" charset="0"/>
              </a:rPr>
              <a:t> </a:t>
            </a:r>
            <a:r>
              <a:rPr lang="en-US" sz="2000" b="1" dirty="0" smtClean="0">
                <a:solidFill>
                  <a:srgbClr val="C00000"/>
                </a:solidFill>
                <a:latin typeface="Times New Roman" panose="02020603050405020304" pitchFamily="18" charset="0"/>
                <a:ea typeface="+mj-ea"/>
                <a:cs typeface="Times New Roman" panose="02020603050405020304" pitchFamily="18" charset="0"/>
              </a:rPr>
              <a:t>        traversing </a:t>
            </a:r>
            <a:r>
              <a:rPr lang="en-US" sz="2000" b="1" dirty="0">
                <a:solidFill>
                  <a:srgbClr val="C00000"/>
                </a:solidFill>
                <a:latin typeface="Times New Roman" panose="02020603050405020304" pitchFamily="18" charset="0"/>
                <a:ea typeface="+mj-ea"/>
                <a:cs typeface="Times New Roman" panose="02020603050405020304" pitchFamily="18" charset="0"/>
              </a:rPr>
              <a:t>the elements in a one-dimensional array.</a:t>
            </a:r>
            <a:endParaRPr lang="en-IN" sz="2000" b="1" dirty="0">
              <a:solidFill>
                <a:srgbClr val="C0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773800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681" y="-40113"/>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75618"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83775" y="6440431"/>
            <a:ext cx="1567673" cy="365125"/>
          </a:xfrm>
        </p:spPr>
        <p:txBody>
          <a:bodyPr/>
          <a:lstStyle/>
          <a:p>
            <a:pPr algn="ctr"/>
            <a:fld id="{1EBF7C23-3BE7-464D-B2A7-38BC79D92D62}" type="datetime1">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175378" y="6356349"/>
            <a:ext cx="2743200" cy="365125"/>
          </a:xfrm>
        </p:spPr>
        <p:txBody>
          <a:bodyPr/>
          <a:lstStyle/>
          <a:p>
            <a:fld id="{E89A6DAE-A852-4ECE-8A67-7F9DF702F89D}" type="slidenum">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94</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3681" y="796195"/>
            <a:ext cx="12192000" cy="3600986"/>
          </a:xfrm>
          <a:prstGeom prst="rect">
            <a:avLst/>
          </a:prstGeom>
        </p:spPr>
        <p:txBody>
          <a:bodyPr wrap="square">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Locality </a:t>
            </a:r>
            <a:r>
              <a:rPr lang="en-US" sz="2400" b="1" dirty="0">
                <a:solidFill>
                  <a:srgbClr val="00B0F0"/>
                </a:solidFill>
                <a:latin typeface="Times New Roman" panose="02020603050405020304" pitchFamily="18" charset="0"/>
                <a:cs typeface="Times New Roman" panose="02020603050405020304" pitchFamily="18" charset="0"/>
              </a:rPr>
              <a:t>of </a:t>
            </a:r>
            <a:r>
              <a:rPr lang="en-US" sz="2400" b="1" dirty="0" smtClean="0">
                <a:solidFill>
                  <a:srgbClr val="00B0F0"/>
                </a:solidFill>
                <a:latin typeface="Times New Roman" panose="02020603050405020304" pitchFamily="18" charset="0"/>
                <a:cs typeface="Times New Roman" panose="02020603050405020304" pitchFamily="18" charset="0"/>
              </a:rPr>
              <a:t>Reference or </a:t>
            </a:r>
            <a:r>
              <a:rPr lang="en-IN" sz="2400" b="1" dirty="0">
                <a:solidFill>
                  <a:srgbClr val="00B0F0"/>
                </a:solidFill>
                <a:latin typeface="Times New Roman" panose="02020603050405020304" pitchFamily="18" charset="0"/>
                <a:cs typeface="Times New Roman" panose="02020603050405020304" pitchFamily="18" charset="0"/>
              </a:rPr>
              <a:t>principle of </a:t>
            </a:r>
            <a:r>
              <a:rPr lang="en-IN" sz="2400" b="1" dirty="0" smtClean="0">
                <a:solidFill>
                  <a:srgbClr val="00B0F0"/>
                </a:solidFill>
                <a:latin typeface="Times New Roman" panose="02020603050405020304" pitchFamily="18" charset="0"/>
                <a:cs typeface="Times New Roman" panose="02020603050405020304" pitchFamily="18" charset="0"/>
              </a:rPr>
              <a:t>locality </a:t>
            </a:r>
            <a:r>
              <a:rPr lang="en-IN" sz="2400" b="1" dirty="0" err="1" smtClean="0">
                <a:solidFill>
                  <a:srgbClr val="00B0F0"/>
                </a:solidFill>
                <a:latin typeface="Times New Roman" panose="02020603050405020304" pitchFamily="18" charset="0"/>
                <a:cs typeface="Times New Roman" panose="02020603050405020304" pitchFamily="18" charset="0"/>
              </a:rPr>
              <a:t>cond</a:t>
            </a:r>
            <a:r>
              <a:rPr lang="en-IN" sz="2400" b="1" dirty="0" smtClean="0">
                <a:solidFill>
                  <a:srgbClr val="00B0F0"/>
                </a:solidFill>
                <a:latin typeface="Times New Roman" panose="02020603050405020304" pitchFamily="18" charset="0"/>
                <a:cs typeface="Times New Roman" panose="02020603050405020304" pitchFamily="18" charset="0"/>
              </a:rPr>
              <a:t>…</a:t>
            </a:r>
            <a:endParaRPr lang="en-US" sz="2400" b="1" dirty="0">
              <a:solidFill>
                <a:srgbClr val="002060"/>
              </a:solidFill>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Ø"/>
            </a:pPr>
            <a:r>
              <a:rPr lang="en-US" sz="2000" b="1" dirty="0" smtClean="0">
                <a:solidFill>
                  <a:srgbClr val="002060"/>
                </a:solidFill>
                <a:latin typeface="Times New Roman" panose="02020603050405020304" pitchFamily="18" charset="0"/>
                <a:cs typeface="Times New Roman" panose="02020603050405020304" pitchFamily="18" charset="0"/>
              </a:rPr>
              <a:t>Temporal locality</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(time)</a:t>
            </a:r>
          </a:p>
          <a:p>
            <a:pPr lvl="1"/>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mj-ea"/>
                <a:cs typeface="Times New Roman" panose="02020603050405020304" pitchFamily="18" charset="0"/>
              </a:rPr>
              <a:t>Reuse of specific data and/or resources within a relatively small time </a:t>
            </a:r>
            <a:r>
              <a:rPr lang="en-US" sz="2000" b="1" dirty="0" smtClean="0">
                <a:solidFill>
                  <a:srgbClr val="C00000"/>
                </a:solidFill>
                <a:latin typeface="Times New Roman" panose="02020603050405020304" pitchFamily="18" charset="0"/>
                <a:ea typeface="+mj-ea"/>
                <a:cs typeface="Times New Roman" panose="02020603050405020304" pitchFamily="18" charset="0"/>
              </a:rPr>
              <a:t>duration</a:t>
            </a:r>
          </a:p>
          <a:p>
            <a:pPr lvl="1"/>
            <a:endParaRPr lang="en-US" sz="2000" b="1" dirty="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sz="2400" b="1" dirty="0">
              <a:solidFill>
                <a:srgbClr val="C00000"/>
              </a:solidFill>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259585" y="2925827"/>
            <a:ext cx="942975" cy="1200329"/>
          </a:xfrm>
          <a:prstGeom prst="rect">
            <a:avLst/>
          </a:prstGeom>
          <a:noFill/>
          <a:ln w="25400">
            <a:solidFill>
              <a:schemeClr val="tx1"/>
            </a:solidFill>
          </a:ln>
        </p:spPr>
        <p:txBody>
          <a:bodyPr wrap="square" rtlCol="0">
            <a:spAutoFit/>
          </a:bodyPr>
          <a:lstStyle/>
          <a:p>
            <a:endParaRPr lang="en-IN" sz="2400" b="1" dirty="0" smtClean="0">
              <a:solidFill>
                <a:srgbClr val="002060"/>
              </a:solidFill>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CPU</a:t>
            </a: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196892" y="2628357"/>
            <a:ext cx="1661993" cy="1567470"/>
          </a:xfrm>
          <a:prstGeom prst="rect">
            <a:avLst/>
          </a:prstGeom>
          <a:noFill/>
          <a:ln w="28575">
            <a:solidFill>
              <a:schemeClr val="tx1"/>
            </a:solidFill>
          </a:ln>
        </p:spPr>
        <p:txBody>
          <a:bodyPr vert="vert270" wrap="square" rtlCol="0">
            <a:spAutoFit/>
          </a:bodyPr>
          <a:lstStyle/>
          <a:p>
            <a:endParaRPr lang="en-IN" sz="2400" b="1" dirty="0" smtClean="0">
              <a:solidFill>
                <a:srgbClr val="C00000"/>
              </a:solidFill>
              <a:latin typeface="Times New Roman" panose="02020603050405020304" pitchFamily="18" charset="0"/>
              <a:cs typeface="Times New Roman" panose="02020603050405020304" pitchFamily="18" charset="0"/>
            </a:endParaRPr>
          </a:p>
          <a:p>
            <a:r>
              <a:rPr lang="en-IN" sz="2400" b="1" dirty="0" smtClean="0">
                <a:solidFill>
                  <a:srgbClr val="C00000"/>
                </a:solidFill>
                <a:latin typeface="Times New Roman" panose="02020603050405020304" pitchFamily="18" charset="0"/>
                <a:cs typeface="Times New Roman" panose="02020603050405020304" pitchFamily="18" charset="0"/>
              </a:rPr>
              <a:t>CACHE</a:t>
            </a: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245902" y="2503160"/>
            <a:ext cx="2768311" cy="1938992"/>
          </a:xfrm>
          <a:prstGeom prst="rect">
            <a:avLst/>
          </a:prstGeom>
          <a:noFill/>
          <a:ln w="25400">
            <a:solidFill>
              <a:schemeClr val="tx1"/>
            </a:solidFill>
          </a:ln>
        </p:spPr>
        <p:txBody>
          <a:bodyPr wrap="square" rtlCol="0">
            <a:spAutoFit/>
          </a:bodyPr>
          <a:lstStyle/>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smtClean="0">
              <a:solidFill>
                <a:srgbClr val="002060"/>
              </a:solidFill>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MAIN MEMORY</a:t>
            </a:r>
          </a:p>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492824" y="2894588"/>
            <a:ext cx="647700" cy="369332"/>
          </a:xfrm>
          <a:prstGeom prst="rect">
            <a:avLst/>
          </a:prstGeom>
          <a:noFill/>
          <a:ln>
            <a:solidFill>
              <a:schemeClr val="tx1"/>
            </a:solidFill>
          </a:ln>
        </p:spPr>
        <p:txBody>
          <a:bodyPr wrap="square" rtlCol="0">
            <a:spAutoFit/>
          </a:bodyPr>
          <a:lstStyle/>
          <a:p>
            <a:r>
              <a:rPr lang="en-IN" dirty="0" smtClean="0"/>
              <a:t>A</a:t>
            </a:r>
            <a:endParaRPr lang="en-IN" dirty="0"/>
          </a:p>
        </p:txBody>
      </p:sp>
      <p:sp>
        <p:nvSpPr>
          <p:cNvPr id="26" name="TextBox 25"/>
          <p:cNvSpPr txBox="1"/>
          <p:nvPr/>
        </p:nvSpPr>
        <p:spPr>
          <a:xfrm>
            <a:off x="1288247" y="4515203"/>
            <a:ext cx="1336873" cy="369332"/>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Cache miss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3986841" y="3146710"/>
            <a:ext cx="2254406" cy="830997"/>
          </a:xfrm>
          <a:prstGeom prst="rect">
            <a:avLst/>
          </a:prstGeom>
          <a:noFill/>
        </p:spPr>
        <p:txBody>
          <a:bodyPr wrap="square" rtlCol="0">
            <a:spAutoFit/>
          </a:bodyPr>
          <a:lstStyle/>
          <a:p>
            <a:r>
              <a:rPr lang="en-IN" sz="1600" b="1" dirty="0" smtClean="0">
                <a:solidFill>
                  <a:srgbClr val="FF0000"/>
                </a:solidFill>
                <a:latin typeface="Times New Roman" panose="02020603050405020304" pitchFamily="18" charset="0"/>
                <a:cs typeface="Times New Roman" panose="02020603050405020304" pitchFamily="18" charset="0"/>
              </a:rPr>
              <a:t>Copy of block remains in cache for specified duration of time</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3139867" y="2987481"/>
            <a:ext cx="647700" cy="369332"/>
          </a:xfrm>
          <a:prstGeom prst="rect">
            <a:avLst/>
          </a:prstGeom>
          <a:noFill/>
          <a:ln>
            <a:solidFill>
              <a:schemeClr val="tx1"/>
            </a:solidFill>
          </a:ln>
        </p:spPr>
        <p:txBody>
          <a:bodyPr wrap="square" rtlCol="0">
            <a:spAutoFit/>
          </a:bodyPr>
          <a:lstStyle/>
          <a:p>
            <a:r>
              <a:rPr lang="en-IN" dirty="0" smtClean="0"/>
              <a:t>A</a:t>
            </a:r>
            <a:endParaRPr lang="en-IN" dirty="0"/>
          </a:p>
        </p:txBody>
      </p:sp>
      <p:cxnSp>
        <p:nvCxnSpPr>
          <p:cNvPr id="50" name="Straight Arrow Connector 49"/>
          <p:cNvCxnSpPr/>
          <p:nvPr/>
        </p:nvCxnSpPr>
        <p:spPr>
          <a:xfrm flipH="1">
            <a:off x="3777304" y="3128311"/>
            <a:ext cx="2649287" cy="22642"/>
          </a:xfrm>
          <a:prstGeom prst="straightConnector1">
            <a:avLst/>
          </a:prstGeom>
          <a:ln w="28575">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51343" y="1939649"/>
            <a:ext cx="2254406" cy="369332"/>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Memory Reference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3994326" y="3982899"/>
            <a:ext cx="2258568" cy="338554"/>
          </a:xfrm>
          <a:prstGeom prst="rect">
            <a:avLst/>
          </a:prstGeom>
          <a:noFill/>
        </p:spPr>
        <p:txBody>
          <a:bodyPr wrap="square" rtlCol="0">
            <a:spAutoFit/>
          </a:bodyPr>
          <a:lstStyle/>
          <a:p>
            <a:r>
              <a:rPr lang="en-IN" sz="1600" b="1" dirty="0">
                <a:solidFill>
                  <a:srgbClr val="00B0F0"/>
                </a:solidFill>
                <a:latin typeface="Times New Roman" panose="02020603050405020304" pitchFamily="18" charset="0"/>
                <a:cs typeface="Times New Roman" panose="02020603050405020304" pitchFamily="18" charset="0"/>
              </a:rPr>
              <a:t>Temporal locality </a:t>
            </a:r>
          </a:p>
        </p:txBody>
      </p:sp>
      <p:sp>
        <p:nvSpPr>
          <p:cNvPr id="59" name="U-Turn Arrow 58"/>
          <p:cNvSpPr/>
          <p:nvPr/>
        </p:nvSpPr>
        <p:spPr>
          <a:xfrm>
            <a:off x="1956684" y="2265490"/>
            <a:ext cx="4536140" cy="5589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U-Turn Arrow 60"/>
          <p:cNvSpPr/>
          <p:nvPr/>
        </p:nvSpPr>
        <p:spPr>
          <a:xfrm rot="10800000" flipH="1">
            <a:off x="1472757" y="4134105"/>
            <a:ext cx="1257701" cy="335149"/>
          </a:xfrm>
          <a:prstGeom prst="uturnArrow">
            <a:avLst>
              <a:gd name="adj1" fmla="val 25000"/>
              <a:gd name="adj2" fmla="val 23459"/>
              <a:gd name="adj3" fmla="val 25000"/>
              <a:gd name="adj4" fmla="val 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2" name="TextBox 61"/>
          <p:cNvSpPr txBox="1"/>
          <p:nvPr/>
        </p:nvSpPr>
        <p:spPr>
          <a:xfrm>
            <a:off x="9245354" y="2054334"/>
            <a:ext cx="2772225" cy="1569660"/>
          </a:xfrm>
          <a:prstGeom prst="rect">
            <a:avLst/>
          </a:prstGeom>
          <a:noFill/>
        </p:spPr>
        <p:txBody>
          <a:bodyPr wrap="square" rtlCol="0">
            <a:spAutoFit/>
          </a:bodyPr>
          <a:lstStyle/>
          <a:p>
            <a:pPr algn="just"/>
            <a:r>
              <a:rPr lang="en-IN" sz="1600" b="1" dirty="0" smtClean="0">
                <a:solidFill>
                  <a:srgbClr val="00B0F0"/>
                </a:solidFill>
                <a:latin typeface="Times New Roman" panose="02020603050405020304" pitchFamily="18" charset="0"/>
                <a:cs typeface="Times New Roman" panose="02020603050405020304" pitchFamily="18" charset="0"/>
              </a:rPr>
              <a:t>Copy of block remains in cache for specified duration of time with a predication that processor may demand the copy of data in very nearer future </a:t>
            </a:r>
            <a:endParaRPr lang="en-IN" sz="1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69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8" grpId="0"/>
      <p:bldP spid="49" grpId="0" animBg="1"/>
      <p:bldP spid="52" grpId="0"/>
      <p:bldP spid="53" grpId="0"/>
      <p:bldP spid="59" grpId="0" animBg="1"/>
      <p:bldP spid="61" grpId="0" animBg="1"/>
      <p:bldP spid="6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681" y="-40113"/>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75618" y="0"/>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83775" y="6440431"/>
            <a:ext cx="1567673" cy="365125"/>
          </a:xfrm>
        </p:spPr>
        <p:txBody>
          <a:bodyPr/>
          <a:lstStyle/>
          <a:p>
            <a:pPr algn="ctr"/>
            <a:fld id="{1EBF7C23-3BE7-464D-B2A7-38BC79D92D62}" type="datetime1">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175378" y="6356349"/>
            <a:ext cx="2743200" cy="365125"/>
          </a:xfrm>
        </p:spPr>
        <p:txBody>
          <a:bodyPr/>
          <a:lstStyle/>
          <a:p>
            <a:fld id="{E89A6DAE-A852-4ECE-8A67-7F9DF702F89D}" type="slidenum">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95</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3681" y="796195"/>
            <a:ext cx="12192000" cy="3970318"/>
          </a:xfrm>
          <a:prstGeom prst="rect">
            <a:avLst/>
          </a:prstGeom>
        </p:spPr>
        <p:txBody>
          <a:bodyPr wrap="square">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Locality </a:t>
            </a:r>
            <a:r>
              <a:rPr lang="en-US" sz="2400" b="1" dirty="0">
                <a:solidFill>
                  <a:srgbClr val="00B0F0"/>
                </a:solidFill>
                <a:latin typeface="Times New Roman" panose="02020603050405020304" pitchFamily="18" charset="0"/>
                <a:cs typeface="Times New Roman" panose="02020603050405020304" pitchFamily="18" charset="0"/>
              </a:rPr>
              <a:t>of </a:t>
            </a:r>
            <a:r>
              <a:rPr lang="en-US" sz="2400" b="1" dirty="0" smtClean="0">
                <a:solidFill>
                  <a:srgbClr val="00B0F0"/>
                </a:solidFill>
                <a:latin typeface="Times New Roman" panose="02020603050405020304" pitchFamily="18" charset="0"/>
                <a:cs typeface="Times New Roman" panose="02020603050405020304" pitchFamily="18" charset="0"/>
              </a:rPr>
              <a:t>Reference or </a:t>
            </a:r>
            <a:r>
              <a:rPr lang="en-IN" sz="2400" b="1" dirty="0">
                <a:solidFill>
                  <a:srgbClr val="00B0F0"/>
                </a:solidFill>
                <a:latin typeface="Times New Roman" panose="02020603050405020304" pitchFamily="18" charset="0"/>
                <a:cs typeface="Times New Roman" panose="02020603050405020304" pitchFamily="18" charset="0"/>
              </a:rPr>
              <a:t>principle of </a:t>
            </a:r>
            <a:r>
              <a:rPr lang="en-IN" sz="2400" b="1" dirty="0" smtClean="0">
                <a:solidFill>
                  <a:srgbClr val="00B0F0"/>
                </a:solidFill>
                <a:latin typeface="Times New Roman" panose="02020603050405020304" pitchFamily="18" charset="0"/>
                <a:cs typeface="Times New Roman" panose="02020603050405020304" pitchFamily="18" charset="0"/>
              </a:rPr>
              <a:t>locality </a:t>
            </a:r>
            <a:r>
              <a:rPr lang="en-IN" sz="2400" b="1" dirty="0" err="1" smtClean="0">
                <a:solidFill>
                  <a:srgbClr val="00B0F0"/>
                </a:solidFill>
                <a:latin typeface="Times New Roman" panose="02020603050405020304" pitchFamily="18" charset="0"/>
                <a:cs typeface="Times New Roman" panose="02020603050405020304" pitchFamily="18" charset="0"/>
              </a:rPr>
              <a:t>cond</a:t>
            </a:r>
            <a:r>
              <a:rPr lang="en-IN" sz="2400" b="1" dirty="0" smtClean="0">
                <a:solidFill>
                  <a:srgbClr val="00B0F0"/>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Spatial Locality </a:t>
            </a:r>
            <a:r>
              <a:rPr lang="en-US" sz="2000" b="1" dirty="0">
                <a:solidFill>
                  <a:srgbClr val="0070C0"/>
                </a:solidFill>
                <a:latin typeface="Times New Roman" panose="02020603050405020304" pitchFamily="18" charset="0"/>
                <a:cs typeface="Times New Roman" panose="02020603050405020304" pitchFamily="18" charset="0"/>
              </a:rPr>
              <a:t>(Space)</a:t>
            </a:r>
          </a:p>
          <a:p>
            <a:pPr lvl="1"/>
            <a:r>
              <a:rPr lang="en-US" sz="2000" b="1" dirty="0">
                <a:solidFill>
                  <a:srgbClr val="C00000"/>
                </a:solidFill>
                <a:latin typeface="Times New Roman" panose="02020603050405020304" pitchFamily="18" charset="0"/>
                <a:cs typeface="Times New Roman" panose="02020603050405020304" pitchFamily="18" charset="0"/>
              </a:rPr>
              <a:t>         Spatial locality (also termed data locality) refers to the use of data elements within relatively close</a:t>
            </a:r>
          </a:p>
          <a:p>
            <a:pPr lvl="1"/>
            <a:r>
              <a:rPr lang="en-US" sz="2000" b="1" dirty="0">
                <a:solidFill>
                  <a:srgbClr val="C00000"/>
                </a:solidFill>
                <a:latin typeface="Times New Roman" panose="02020603050405020304" pitchFamily="18" charset="0"/>
                <a:cs typeface="Times New Roman" panose="02020603050405020304" pitchFamily="18" charset="0"/>
              </a:rPr>
              <a:t>         storage locations</a:t>
            </a:r>
          </a:p>
          <a:p>
            <a:endParaRPr lang="en-US" sz="2400" b="1" dirty="0">
              <a:solidFill>
                <a:srgbClr val="002060"/>
              </a:solidFill>
              <a:latin typeface="Times New Roman" panose="02020603050405020304" pitchFamily="18" charset="0"/>
              <a:ea typeface="+mj-ea"/>
              <a:cs typeface="Times New Roman" panose="02020603050405020304" pitchFamily="18" charset="0"/>
            </a:endParaRPr>
          </a:p>
          <a:p>
            <a:pPr lvl="1"/>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a:solidFill>
                <a:srgbClr val="C00000"/>
              </a:solidFill>
              <a:latin typeface="Times New Roman" panose="02020603050405020304" pitchFamily="18" charset="0"/>
              <a:ea typeface="+mj-ea"/>
              <a:cs typeface="Times New Roman" panose="02020603050405020304" pitchFamily="18" charset="0"/>
            </a:endParaRPr>
          </a:p>
          <a:p>
            <a:pPr lvl="1"/>
            <a:endParaRPr lang="en-US" sz="2000" b="1" dirty="0" smtClean="0">
              <a:solidFill>
                <a:srgbClr val="C00000"/>
              </a:solidFill>
              <a:latin typeface="Times New Roman" panose="02020603050405020304" pitchFamily="18" charset="0"/>
              <a:ea typeface="+mj-ea"/>
              <a:cs typeface="Times New Roman" panose="02020603050405020304" pitchFamily="18" charset="0"/>
            </a:endParaRPr>
          </a:p>
          <a:p>
            <a:pPr lvl="1"/>
            <a:endParaRPr lang="en-US" sz="2400" b="1" dirty="0">
              <a:solidFill>
                <a:srgbClr val="C00000"/>
              </a:solidFill>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Ø"/>
            </a:pPr>
            <a:endParaRPr lang="en-US" sz="2000" b="1" dirty="0" smtClean="0">
              <a:solidFill>
                <a:srgbClr val="00206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494218" y="3569369"/>
            <a:ext cx="942975" cy="1200329"/>
          </a:xfrm>
          <a:prstGeom prst="rect">
            <a:avLst/>
          </a:prstGeom>
          <a:noFill/>
          <a:ln w="25400">
            <a:solidFill>
              <a:schemeClr val="tx1"/>
            </a:solidFill>
          </a:ln>
        </p:spPr>
        <p:txBody>
          <a:bodyPr wrap="square" rtlCol="0">
            <a:spAutoFit/>
          </a:bodyPr>
          <a:lstStyle/>
          <a:p>
            <a:endParaRPr lang="en-IN" sz="2400" b="1" dirty="0" smtClean="0">
              <a:solidFill>
                <a:srgbClr val="002060"/>
              </a:solidFill>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CPU</a:t>
            </a:r>
          </a:p>
          <a:p>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437193" y="3191485"/>
            <a:ext cx="2769989" cy="1840719"/>
          </a:xfrm>
          <a:prstGeom prst="rect">
            <a:avLst/>
          </a:prstGeom>
          <a:noFill/>
          <a:ln w="28575">
            <a:solidFill>
              <a:schemeClr val="tx1"/>
            </a:solidFill>
          </a:ln>
        </p:spPr>
        <p:txBody>
          <a:bodyPr vert="vert270" wrap="square" rtlCol="0">
            <a:spAutoFit/>
          </a:bodyPr>
          <a:lstStyle/>
          <a:p>
            <a:endParaRPr lang="en-IN" sz="2400" b="1" dirty="0" smtClean="0">
              <a:solidFill>
                <a:srgbClr val="C00000"/>
              </a:solidFill>
              <a:latin typeface="Times New Roman" panose="02020603050405020304" pitchFamily="18" charset="0"/>
              <a:cs typeface="Times New Roman" panose="02020603050405020304" pitchFamily="18" charset="0"/>
            </a:endParaRPr>
          </a:p>
          <a:p>
            <a:r>
              <a:rPr lang="en-IN" sz="2400" b="1" dirty="0" smtClean="0">
                <a:solidFill>
                  <a:srgbClr val="C00000"/>
                </a:solidFill>
                <a:latin typeface="Times New Roman" panose="02020603050405020304" pitchFamily="18" charset="0"/>
                <a:cs typeface="Times New Roman" panose="02020603050405020304" pitchFamily="18" charset="0"/>
              </a:rPr>
              <a:t>CACHE</a:t>
            </a: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smtClean="0">
              <a:solidFill>
                <a:srgbClr val="C00000"/>
              </a:solidFill>
              <a:latin typeface="Times New Roman" panose="02020603050405020304" pitchFamily="18" charset="0"/>
              <a:cs typeface="Times New Roman" panose="02020603050405020304" pitchFamily="18" charset="0"/>
            </a:endParaRPr>
          </a:p>
          <a:p>
            <a:endParaRPr lang="en-IN" sz="2400" b="1" dirty="0" smtClean="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8902414" y="2549464"/>
            <a:ext cx="2768311" cy="2308324"/>
          </a:xfrm>
          <a:prstGeom prst="rect">
            <a:avLst/>
          </a:prstGeom>
          <a:noFill/>
          <a:ln w="25400">
            <a:solidFill>
              <a:schemeClr val="tx1"/>
            </a:solidFill>
          </a:ln>
        </p:spPr>
        <p:txBody>
          <a:bodyPr wrap="square" rtlCol="0">
            <a:spAutoFit/>
          </a:bodyPr>
          <a:lstStyle/>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a:solidFill>
                <a:srgbClr val="002060"/>
              </a:solidFill>
              <a:latin typeface="Times New Roman" panose="02020603050405020304" pitchFamily="18" charset="0"/>
              <a:cs typeface="Times New Roman" panose="02020603050405020304" pitchFamily="18" charset="0"/>
            </a:endParaRPr>
          </a:p>
          <a:p>
            <a:endParaRPr lang="en-IN" sz="2400" b="1" dirty="0" smtClean="0">
              <a:solidFill>
                <a:srgbClr val="002060"/>
              </a:solidFill>
              <a:latin typeface="Times New Roman" panose="02020603050405020304" pitchFamily="18" charset="0"/>
              <a:cs typeface="Times New Roman" panose="02020603050405020304" pitchFamily="18" charset="0"/>
            </a:endParaRPr>
          </a:p>
          <a:p>
            <a:endParaRPr lang="en-IN" sz="2400" b="1" dirty="0" smtClean="0">
              <a:solidFill>
                <a:srgbClr val="002060"/>
              </a:solidFill>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MAIN MEMORY</a:t>
            </a:r>
            <a:endParaRPr lang="en-IN" sz="2400" b="1" dirty="0">
              <a:solidFill>
                <a:srgbClr val="002060"/>
              </a:solidFill>
              <a:latin typeface="Times New Roman" panose="02020603050405020304" pitchFamily="18" charset="0"/>
              <a:cs typeface="Times New Roman" panose="02020603050405020304" pitchFamily="18" charset="0"/>
            </a:endParaRPr>
          </a:p>
        </p:txBody>
      </p:sp>
      <p:cxnSp>
        <p:nvCxnSpPr>
          <p:cNvPr id="17" name="Curved Connector 16"/>
          <p:cNvCxnSpPr/>
          <p:nvPr/>
        </p:nvCxnSpPr>
        <p:spPr>
          <a:xfrm>
            <a:off x="1551203" y="4691840"/>
            <a:ext cx="939390" cy="226470"/>
          </a:xfrm>
          <a:prstGeom prst="curvedConnector3">
            <a:avLst>
              <a:gd name="adj1" fmla="val -1424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422" y="5028060"/>
            <a:ext cx="3303405" cy="923330"/>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Processor checks the Cache for word </a:t>
            </a:r>
            <a:r>
              <a:rPr lang="en-IN" b="1" dirty="0" smtClean="0">
                <a:latin typeface="Times New Roman" panose="02020603050405020304" pitchFamily="18" charset="0"/>
                <a:cs typeface="Times New Roman" panose="02020603050405020304" pitchFamily="18" charset="0"/>
              </a:rPr>
              <a:t>W3. </a:t>
            </a:r>
            <a:r>
              <a:rPr lang="en-IN" b="1" dirty="0">
                <a:solidFill>
                  <a:srgbClr val="FF0000"/>
                </a:solidFill>
                <a:latin typeface="Times New Roman" panose="02020603050405020304" pitchFamily="18" charset="0"/>
                <a:cs typeface="Times New Roman" panose="02020603050405020304" pitchFamily="18" charset="0"/>
              </a:rPr>
              <a:t>As word </a:t>
            </a:r>
            <a:r>
              <a:rPr lang="en-IN" b="1" dirty="0" smtClean="0">
                <a:latin typeface="Times New Roman" panose="02020603050405020304" pitchFamily="18" charset="0"/>
                <a:cs typeface="Times New Roman" panose="02020603050405020304" pitchFamily="18" charset="0"/>
              </a:rPr>
              <a:t>W3 </a:t>
            </a:r>
            <a:r>
              <a:rPr lang="en-IN" b="1" dirty="0">
                <a:solidFill>
                  <a:srgbClr val="FF0000"/>
                </a:solidFill>
                <a:latin typeface="Times New Roman" panose="02020603050405020304" pitchFamily="18" charset="0"/>
                <a:cs typeface="Times New Roman" panose="02020603050405020304" pitchFamily="18" charset="0"/>
              </a:rPr>
              <a:t>is not in cache</a:t>
            </a:r>
            <a:r>
              <a:rPr lang="en-IN" b="1" dirty="0" smtClean="0">
                <a:latin typeface="Times New Roman" panose="02020603050405020304" pitchFamily="18" charset="0"/>
                <a:cs typeface="Times New Roman" panose="02020603050405020304" pitchFamily="18" charset="0"/>
              </a:rPr>
              <a:t> “CACHE MISS” </a:t>
            </a:r>
            <a:r>
              <a:rPr lang="en-IN" b="1" dirty="0">
                <a:solidFill>
                  <a:srgbClr val="FF0000"/>
                </a:solidFill>
                <a:latin typeface="Times New Roman" panose="02020603050405020304" pitchFamily="18" charset="0"/>
                <a:cs typeface="Times New Roman" panose="02020603050405020304" pitchFamily="18" charset="0"/>
              </a:rPr>
              <a:t>occurs</a:t>
            </a:r>
          </a:p>
        </p:txBody>
      </p:sp>
      <p:cxnSp>
        <p:nvCxnSpPr>
          <p:cNvPr id="32" name="Curved Connector 31"/>
          <p:cNvCxnSpPr/>
          <p:nvPr/>
        </p:nvCxnSpPr>
        <p:spPr>
          <a:xfrm flipV="1">
            <a:off x="1651448" y="2599367"/>
            <a:ext cx="7250966" cy="864041"/>
          </a:xfrm>
          <a:prstGeom prst="curvedConnector3">
            <a:avLst>
              <a:gd name="adj1" fmla="val -320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1"/>
            <a:endCxn id="33" idx="3"/>
          </p:cNvCxnSpPr>
          <p:nvPr/>
        </p:nvCxnSpPr>
        <p:spPr>
          <a:xfrm flipH="1">
            <a:off x="4993394" y="3002541"/>
            <a:ext cx="4181984" cy="484422"/>
          </a:xfrm>
          <a:prstGeom prst="straightConnector1">
            <a:avLst/>
          </a:prstGeom>
          <a:ln w="412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899156" y="2518460"/>
            <a:ext cx="339890" cy="369332"/>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A</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5424723" y="3463407"/>
            <a:ext cx="3333265" cy="1815882"/>
          </a:xfrm>
          <a:prstGeom prst="rect">
            <a:avLst/>
          </a:prstGeom>
          <a:noFill/>
        </p:spPr>
        <p:txBody>
          <a:bodyPr wrap="square" rtlCol="0">
            <a:spAutoFit/>
          </a:bodyPr>
          <a:lstStyle/>
          <a:p>
            <a:pPr algn="just"/>
            <a:r>
              <a:rPr lang="en-IN" sz="1600" b="1" dirty="0" smtClean="0">
                <a:latin typeface="Times New Roman" panose="02020603050405020304" pitchFamily="18" charset="0"/>
                <a:cs typeface="Times New Roman" panose="02020603050405020304" pitchFamily="18" charset="0"/>
              </a:rPr>
              <a:t>Spatial locality</a:t>
            </a:r>
          </a:p>
          <a:p>
            <a:pPr algn="just"/>
            <a:r>
              <a:rPr lang="en-IN" sz="1600" b="1" dirty="0" smtClean="0">
                <a:solidFill>
                  <a:srgbClr val="00B0F0"/>
                </a:solidFill>
                <a:latin typeface="Times New Roman" panose="02020603050405020304" pitchFamily="18" charset="0"/>
                <a:cs typeface="Times New Roman" panose="02020603050405020304" pitchFamily="18" charset="0"/>
              </a:rPr>
              <a:t>Memory reference is </a:t>
            </a:r>
            <a:r>
              <a:rPr lang="en-IN" sz="1600" b="1" dirty="0" smtClean="0">
                <a:solidFill>
                  <a:srgbClr val="FF0000"/>
                </a:solidFill>
                <a:latin typeface="Times New Roman" panose="02020603050405020304" pitchFamily="18" charset="0"/>
                <a:cs typeface="Times New Roman" panose="02020603050405020304" pitchFamily="18" charset="0"/>
              </a:rPr>
              <a:t>only for word W1</a:t>
            </a:r>
            <a:r>
              <a:rPr lang="en-IN" sz="1600" b="1" dirty="0" smtClean="0">
                <a:solidFill>
                  <a:srgbClr val="00B0F0"/>
                </a:solidFill>
                <a:latin typeface="Times New Roman" panose="02020603050405020304" pitchFamily="18" charset="0"/>
                <a:cs typeface="Times New Roman" panose="02020603050405020304" pitchFamily="18" charset="0"/>
              </a:rPr>
              <a:t>. But </a:t>
            </a:r>
            <a:r>
              <a:rPr lang="en-IN" sz="1600" b="1" dirty="0">
                <a:solidFill>
                  <a:srgbClr val="FF0000"/>
                </a:solidFill>
                <a:latin typeface="Times New Roman" panose="02020603050405020304" pitchFamily="18" charset="0"/>
                <a:cs typeface="Times New Roman" panose="02020603050405020304" pitchFamily="18" charset="0"/>
              </a:rPr>
              <a:t>loading of proximity closed words (W1, W2, W4) also takes place. </a:t>
            </a:r>
            <a:r>
              <a:rPr lang="en-IN" sz="1600" b="1" dirty="0" smtClean="0">
                <a:solidFill>
                  <a:srgbClr val="00B0F0"/>
                </a:solidFill>
                <a:latin typeface="Times New Roman" panose="02020603050405020304" pitchFamily="18" charset="0"/>
                <a:cs typeface="Times New Roman" panose="02020603050405020304" pitchFamily="18" charset="0"/>
              </a:rPr>
              <a:t>With the predication that processor may demands words which are proximately closed. </a:t>
            </a:r>
            <a:endParaRPr lang="en-IN" sz="1600" b="1" dirty="0">
              <a:solidFill>
                <a:srgbClr val="00B0F0"/>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3128965" y="1960622"/>
            <a:ext cx="4567235" cy="646331"/>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Result of CACHE MISS leads to Memory Reference for </a:t>
            </a:r>
            <a:r>
              <a:rPr lang="en-IN" b="1" dirty="0" smtClean="0">
                <a:solidFill>
                  <a:srgbClr val="00B0F0"/>
                </a:solidFill>
                <a:latin typeface="Times New Roman" panose="02020603050405020304" pitchFamily="18" charset="0"/>
                <a:cs typeface="Times New Roman" panose="02020603050405020304" pitchFamily="18" charset="0"/>
              </a:rPr>
              <a:t>ONLY</a:t>
            </a:r>
            <a:r>
              <a:rPr lang="en-IN" b="1" dirty="0" smtClean="0">
                <a:solidFill>
                  <a:srgbClr val="FF0000"/>
                </a:solidFill>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word </a:t>
            </a:r>
            <a:r>
              <a:rPr lang="en-IN" b="1" dirty="0">
                <a:latin typeface="Times New Roman" panose="02020603050405020304" pitchFamily="18" charset="0"/>
                <a:cs typeface="Times New Roman" panose="02020603050405020304" pitchFamily="18" charset="0"/>
              </a:rPr>
              <a:t>W1</a:t>
            </a:r>
          </a:p>
        </p:txBody>
      </p:sp>
      <p:graphicFrame>
        <p:nvGraphicFramePr>
          <p:cNvPr id="3" name="Table 2"/>
          <p:cNvGraphicFramePr>
            <a:graphicFrameLocks noGrp="1"/>
          </p:cNvGraphicFramePr>
          <p:nvPr>
            <p:extLst>
              <p:ext uri="{D42A27DB-BD31-4B8C-83A1-F6EECF244321}">
                <p14:modId xmlns:p14="http://schemas.microsoft.com/office/powerpoint/2010/main" val="1938320583"/>
              </p:ext>
            </p:extLst>
          </p:nvPr>
        </p:nvGraphicFramePr>
        <p:xfrm>
          <a:off x="9175378" y="2782713"/>
          <a:ext cx="2370092" cy="439656"/>
        </p:xfrm>
        <a:graphic>
          <a:graphicData uri="http://schemas.openxmlformats.org/drawingml/2006/table">
            <a:tbl>
              <a:tblPr firstRow="1" bandRow="1">
                <a:tableStyleId>{5C22544A-7EE6-4342-B048-85BDC9FD1C3A}</a:tableStyleId>
              </a:tblPr>
              <a:tblGrid>
                <a:gridCol w="592523"/>
                <a:gridCol w="542288"/>
                <a:gridCol w="642758"/>
                <a:gridCol w="592523"/>
              </a:tblGrid>
              <a:tr h="439656">
                <a:tc>
                  <a:txBody>
                    <a:bodyPr/>
                    <a:lstStyle/>
                    <a:p>
                      <a:r>
                        <a:rPr lang="en-IN" dirty="0" smtClean="0">
                          <a:solidFill>
                            <a:schemeClr val="tx1"/>
                          </a:solidFill>
                          <a:latin typeface="Times New Roman" panose="02020603050405020304" pitchFamily="18" charset="0"/>
                          <a:cs typeface="Times New Roman" panose="02020603050405020304" pitchFamily="18" charset="0"/>
                        </a:rPr>
                        <a:t>W1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W2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W3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W4</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597416029"/>
              </p:ext>
            </p:extLst>
          </p:nvPr>
        </p:nvGraphicFramePr>
        <p:xfrm>
          <a:off x="2623302" y="3267135"/>
          <a:ext cx="2370092" cy="439656"/>
        </p:xfrm>
        <a:graphic>
          <a:graphicData uri="http://schemas.openxmlformats.org/drawingml/2006/table">
            <a:tbl>
              <a:tblPr firstRow="1" bandRow="1">
                <a:tableStyleId>{5C22544A-7EE6-4342-B048-85BDC9FD1C3A}</a:tableStyleId>
              </a:tblPr>
              <a:tblGrid>
                <a:gridCol w="592523"/>
                <a:gridCol w="542288"/>
                <a:gridCol w="642758"/>
                <a:gridCol w="592523"/>
              </a:tblGrid>
              <a:tr h="439656">
                <a:tc>
                  <a:txBody>
                    <a:bodyPr/>
                    <a:lstStyle/>
                    <a:p>
                      <a:r>
                        <a:rPr lang="en-IN" dirty="0" smtClean="0">
                          <a:solidFill>
                            <a:schemeClr val="tx1"/>
                          </a:solidFill>
                          <a:latin typeface="Times New Roman" panose="02020603050405020304" pitchFamily="18" charset="0"/>
                          <a:cs typeface="Times New Roman" panose="02020603050405020304" pitchFamily="18" charset="0"/>
                        </a:rPr>
                        <a:t>W1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W2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W3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W4</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26295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2" grpId="0"/>
      <p:bldP spid="53" grpId="0"/>
      <p:bldP spid="2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83775" y="6440431"/>
            <a:ext cx="1567673" cy="365125"/>
          </a:xfrm>
        </p:spPr>
        <p:txBody>
          <a:bodyPr/>
          <a:lstStyle/>
          <a:p>
            <a:pPr algn="ctr"/>
            <a:fld id="{1EBF7C23-3BE7-464D-B2A7-38BC79D92D62}" type="datetime1">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175378" y="6356349"/>
            <a:ext cx="2743200" cy="365125"/>
          </a:xfrm>
        </p:spPr>
        <p:txBody>
          <a:bodyPr/>
          <a:lstStyle/>
          <a:p>
            <a:fld id="{E89A6DAE-A852-4ECE-8A67-7F9DF702F89D}" type="slidenum">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96</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292608" y="1017928"/>
            <a:ext cx="11457432" cy="2923877"/>
          </a:xfrm>
          <a:prstGeom prst="rect">
            <a:avLst/>
          </a:prstGeom>
        </p:spPr>
        <p:txBody>
          <a:bodyPr wrap="square">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Locality </a:t>
            </a:r>
            <a:r>
              <a:rPr lang="en-US" sz="2400" b="1" dirty="0">
                <a:solidFill>
                  <a:srgbClr val="00B0F0"/>
                </a:solidFill>
                <a:latin typeface="Times New Roman" panose="02020603050405020304" pitchFamily="18" charset="0"/>
                <a:cs typeface="Times New Roman" panose="02020603050405020304" pitchFamily="18" charset="0"/>
              </a:rPr>
              <a:t>of </a:t>
            </a:r>
            <a:r>
              <a:rPr lang="en-US" sz="2400" b="1" dirty="0" smtClean="0">
                <a:solidFill>
                  <a:srgbClr val="00B0F0"/>
                </a:solidFill>
                <a:latin typeface="Times New Roman" panose="02020603050405020304" pitchFamily="18" charset="0"/>
                <a:cs typeface="Times New Roman" panose="02020603050405020304" pitchFamily="18" charset="0"/>
              </a:rPr>
              <a:t>Reference </a:t>
            </a:r>
            <a:r>
              <a:rPr lang="en-US" sz="2400" b="1" dirty="0" err="1" smtClean="0">
                <a:solidFill>
                  <a:srgbClr val="00B0F0"/>
                </a:solidFill>
                <a:latin typeface="Times New Roman" panose="02020603050405020304" pitchFamily="18" charset="0"/>
                <a:cs typeface="Times New Roman" panose="02020603050405020304" pitchFamily="18" charset="0"/>
              </a:rPr>
              <a:t>cont</a:t>
            </a:r>
            <a:r>
              <a:rPr lang="en-US" sz="2000" b="1" dirty="0" smtClean="0">
                <a:solidFill>
                  <a:srgbClr val="C00000"/>
                </a:solidFill>
                <a:latin typeface="Times New Roman" panose="02020603050405020304" pitchFamily="18" charset="0"/>
                <a:ea typeface="+mj-ea"/>
                <a:cs typeface="Times New Roman" panose="02020603050405020304" pitchFamily="18" charset="0"/>
              </a:rPr>
              <a:t>…</a:t>
            </a:r>
          </a:p>
          <a:p>
            <a:pPr algn="just"/>
            <a:r>
              <a:rPr lang="en-US" sz="2000" b="1" dirty="0">
                <a:solidFill>
                  <a:srgbClr val="002060"/>
                </a:solidFill>
                <a:latin typeface="Times New Roman" panose="02020603050405020304" pitchFamily="18" charset="0"/>
                <a:ea typeface="+mj-ea"/>
                <a:cs typeface="Times New Roman" panose="02020603050405020304" pitchFamily="18" charset="0"/>
              </a:rPr>
              <a:t>Locality is a type of predictable behavior that occurs in computer systems. Systems that exhibit strong locality of reference are great candidates for performance optimization through the use of techniques such </a:t>
            </a:r>
            <a:r>
              <a:rPr lang="en-US" sz="2000" b="1" dirty="0" smtClean="0">
                <a:solidFill>
                  <a:srgbClr val="002060"/>
                </a:solidFill>
                <a:latin typeface="Times New Roman" panose="02020603050405020304" pitchFamily="18" charset="0"/>
                <a:ea typeface="+mj-ea"/>
                <a:cs typeface="Times New Roman" panose="02020603050405020304" pitchFamily="18" charset="0"/>
              </a:rPr>
              <a:t>as</a:t>
            </a:r>
          </a:p>
          <a:p>
            <a:pPr algn="just"/>
            <a:endParaRPr lang="en-US" sz="2000" b="1" dirty="0" smtClean="0">
              <a:solidFill>
                <a:srgbClr val="002060"/>
              </a:solidFill>
              <a:latin typeface="Times New Roman" panose="02020603050405020304" pitchFamily="18" charset="0"/>
              <a:ea typeface="+mj-ea"/>
              <a:cs typeface="Times New Roman" panose="02020603050405020304" pitchFamily="18" charset="0"/>
            </a:endParaRPr>
          </a:p>
          <a:p>
            <a:pPr marL="800100" lvl="1" indent="-342900" algn="just">
              <a:buFont typeface="Wingdings" panose="05000000000000000000" pitchFamily="2" charset="2"/>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Caching</a:t>
            </a:r>
            <a:endParaRPr lang="en-US" sz="2000" b="1" dirty="0">
              <a:solidFill>
                <a:srgbClr val="C00000"/>
              </a:solidFill>
              <a:latin typeface="Times New Roman" panose="02020603050405020304" pitchFamily="18" charset="0"/>
              <a:ea typeface="+mj-ea"/>
              <a:cs typeface="Times New Roman" panose="02020603050405020304" pitchFamily="18" charset="0"/>
            </a:endParaRPr>
          </a:p>
          <a:p>
            <a:pPr marL="800100" lvl="1" indent="-342900" algn="just">
              <a:buFont typeface="Wingdings" panose="05000000000000000000" pitchFamily="2" charset="2"/>
              <a:buChar char="§"/>
            </a:pPr>
            <a:r>
              <a:rPr lang="en-US" sz="2000" b="1" dirty="0">
                <a:solidFill>
                  <a:srgbClr val="C00000"/>
                </a:solidFill>
                <a:latin typeface="Times New Roman" panose="02020603050405020304" pitchFamily="18" charset="0"/>
                <a:ea typeface="+mj-ea"/>
                <a:cs typeface="Times New Roman" panose="02020603050405020304" pitchFamily="18" charset="0"/>
              </a:rPr>
              <a:t>Prefetching</a:t>
            </a:r>
          </a:p>
          <a:p>
            <a:pPr marL="800100" lvl="1" indent="-342900" algn="just">
              <a:buFont typeface="Wingdings" panose="05000000000000000000" pitchFamily="2" charset="2"/>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Branch </a:t>
            </a:r>
            <a:r>
              <a:rPr lang="en-US" sz="2000" b="1" dirty="0">
                <a:solidFill>
                  <a:srgbClr val="C00000"/>
                </a:solidFill>
                <a:latin typeface="Times New Roman" panose="02020603050405020304" pitchFamily="18" charset="0"/>
                <a:ea typeface="+mj-ea"/>
                <a:cs typeface="Times New Roman" panose="02020603050405020304" pitchFamily="18" charset="0"/>
              </a:rPr>
              <a:t>predictors </a:t>
            </a:r>
          </a:p>
          <a:p>
            <a:pPr marL="800100" lvl="1" indent="-342900" algn="just">
              <a:buFont typeface="Wingdings" panose="05000000000000000000" pitchFamily="2" charset="2"/>
              <a:buChar char="§"/>
            </a:pPr>
            <a:r>
              <a:rPr lang="en-US" sz="2000" b="1" dirty="0" smtClean="0">
                <a:solidFill>
                  <a:srgbClr val="C00000"/>
                </a:solidFill>
                <a:latin typeface="Times New Roman" panose="02020603050405020304" pitchFamily="18" charset="0"/>
                <a:ea typeface="+mj-ea"/>
                <a:cs typeface="Times New Roman" panose="02020603050405020304" pitchFamily="18" charset="0"/>
              </a:rPr>
              <a:t>Pipelining</a:t>
            </a:r>
            <a:r>
              <a:rPr lang="en-US" sz="2000" b="1" dirty="0">
                <a:solidFill>
                  <a:srgbClr val="C00000"/>
                </a:solidFill>
                <a:latin typeface="Times New Roman" panose="02020603050405020304" pitchFamily="18" charset="0"/>
                <a:ea typeface="+mj-ea"/>
                <a:cs typeface="Times New Roman" panose="02020603050405020304" pitchFamily="18" charset="0"/>
              </a:rPr>
              <a:t> stage of a processor core</a:t>
            </a:r>
            <a:r>
              <a:rPr lang="en-US" sz="2000" b="1" dirty="0">
                <a:solidFill>
                  <a:srgbClr val="002060"/>
                </a:solidFill>
                <a:latin typeface="Times New Roman" panose="02020603050405020304" pitchFamily="18" charset="0"/>
                <a:ea typeface="+mj-ea"/>
                <a:cs typeface="Times New Roman" panose="02020603050405020304" pitchFamily="18" charset="0"/>
              </a:rPr>
              <a:t>.</a:t>
            </a:r>
            <a:endParaRPr lang="en-IN" sz="2000" b="1" dirty="0">
              <a:solidFill>
                <a:srgbClr val="00206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633102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40113"/>
            <a:ext cx="10515600" cy="293209"/>
          </a:xfrm>
        </p:spPr>
        <p:txBody>
          <a:bodyPr>
            <a:normAutofit fontScale="90000"/>
          </a:bodyPr>
          <a:lstStyle/>
          <a:p>
            <a:pPr algn="ctr"/>
            <a:r>
              <a:rPr lang="en-IN" dirty="0"/>
              <a:t/>
            </a:r>
            <a:br>
              <a:rPr lang="en-IN" dirty="0"/>
            </a:br>
            <a:r>
              <a:rPr lang="en-IN" dirty="0"/>
              <a:t> </a:t>
            </a:r>
            <a:r>
              <a:rPr lang="en-IN" sz="2700" b="1" dirty="0">
                <a:solidFill>
                  <a:srgbClr val="002060"/>
                </a:solidFill>
                <a:latin typeface="Times New Roman" panose="02020603050405020304" pitchFamily="18" charset="0"/>
                <a:cs typeface="Times New Roman" panose="02020603050405020304" pitchFamily="18" charset="0"/>
              </a:rPr>
              <a:t>Module-III </a:t>
            </a:r>
            <a:br>
              <a:rPr lang="en-IN" sz="2700" b="1" dirty="0">
                <a:solidFill>
                  <a:srgbClr val="002060"/>
                </a:solidFill>
                <a:latin typeface="Times New Roman" panose="02020603050405020304" pitchFamily="18" charset="0"/>
                <a:cs typeface="Times New Roman" panose="02020603050405020304" pitchFamily="18" charset="0"/>
              </a:rPr>
            </a:br>
            <a:r>
              <a:rPr lang="en-US" sz="2700" b="1" dirty="0" smtClean="0">
                <a:solidFill>
                  <a:srgbClr val="002060"/>
                </a:solidFill>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Bus, Cache and Shared Memory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88050" y="268940"/>
            <a:ext cx="766552" cy="733144"/>
          </a:xfrm>
          <a:prstGeom prst="rect">
            <a:avLst/>
          </a:prstGeom>
        </p:spPr>
      </p:pic>
      <p:pic>
        <p:nvPicPr>
          <p:cNvPr id="5"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2196" y="268941"/>
            <a:ext cx="816382" cy="816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986841" y="6440431"/>
            <a:ext cx="5883067" cy="365125"/>
          </a:xfrm>
        </p:spPr>
        <p:txBody>
          <a:bodyPr/>
          <a:lstStyle/>
          <a:p>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Dr.</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Vijayalaxmi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IN" sz="1600" b="1" i="1" dirty="0" err="1"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Mekali</a:t>
            </a:r>
            <a:r>
              <a:rPr lang="en-IN" sz="1600" b="1" i="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Associate Professor, Dept. of CSE, KSIT</a:t>
            </a:r>
            <a:endParaRPr lang="en-IN" sz="16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Date Placeholder 5"/>
          <p:cNvSpPr>
            <a:spLocks noGrp="1"/>
          </p:cNvSpPr>
          <p:nvPr>
            <p:ph type="dt" sz="half" idx="10"/>
          </p:nvPr>
        </p:nvSpPr>
        <p:spPr>
          <a:xfrm>
            <a:off x="83775" y="6440431"/>
            <a:ext cx="1567673" cy="365125"/>
          </a:xfrm>
        </p:spPr>
        <p:txBody>
          <a:bodyPr/>
          <a:lstStyle/>
          <a:p>
            <a:pPr algn="ctr"/>
            <a:fld id="{1EBF7C23-3BE7-464D-B2A7-38BC79D92D62}" type="datetime1">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22-12-2021</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9175378" y="6356349"/>
            <a:ext cx="2743200" cy="365125"/>
          </a:xfrm>
        </p:spPr>
        <p:txBody>
          <a:bodyPr/>
          <a:lstStyle/>
          <a:p>
            <a:fld id="{E89A6DAE-A852-4ECE-8A67-7F9DF702F89D}" type="slidenum">
              <a:rPr lang="en-IN" sz="1400" b="1" i="1">
                <a:solidFill>
                  <a:srgbClr val="FF0000"/>
                </a:solidFill>
                <a:latin typeface="Cambria" panose="02040503050406030204" pitchFamily="18" charset="0"/>
                <a:ea typeface="Cambria" panose="02040503050406030204" pitchFamily="18" charset="0"/>
                <a:cs typeface="Times New Roman" panose="02020603050405020304" pitchFamily="18" charset="0"/>
              </a:rPr>
              <a:t>97</a:t>
            </a:fld>
            <a:endParaRPr lang="en-IN" sz="1400" b="1" i="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292608" y="1017928"/>
            <a:ext cx="11457432" cy="461665"/>
          </a:xfrm>
          <a:prstGeom prst="rect">
            <a:avLst/>
          </a:prstGeom>
        </p:spPr>
        <p:txBody>
          <a:bodyPr wrap="square">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Locality </a:t>
            </a:r>
            <a:r>
              <a:rPr lang="en-US" sz="2400" b="1" dirty="0">
                <a:solidFill>
                  <a:srgbClr val="00B0F0"/>
                </a:solidFill>
                <a:latin typeface="Times New Roman" panose="02020603050405020304" pitchFamily="18" charset="0"/>
                <a:cs typeface="Times New Roman" panose="02020603050405020304" pitchFamily="18" charset="0"/>
              </a:rPr>
              <a:t>of </a:t>
            </a:r>
            <a:r>
              <a:rPr lang="en-US" sz="2400" b="1" dirty="0" smtClean="0">
                <a:solidFill>
                  <a:srgbClr val="00B0F0"/>
                </a:solidFill>
                <a:latin typeface="Times New Roman" panose="02020603050405020304" pitchFamily="18" charset="0"/>
                <a:cs typeface="Times New Roman" panose="02020603050405020304" pitchFamily="18" charset="0"/>
              </a:rPr>
              <a:t>Reference </a:t>
            </a:r>
            <a:r>
              <a:rPr lang="en-US" sz="2400" b="1" dirty="0" err="1" smtClean="0">
                <a:solidFill>
                  <a:srgbClr val="00B0F0"/>
                </a:solidFill>
                <a:latin typeface="Times New Roman" panose="02020603050405020304" pitchFamily="18" charset="0"/>
                <a:cs typeface="Times New Roman" panose="02020603050405020304" pitchFamily="18" charset="0"/>
              </a:rPr>
              <a:t>cont</a:t>
            </a:r>
            <a:r>
              <a:rPr lang="en-US" sz="2000" b="1" dirty="0" smtClean="0">
                <a:solidFill>
                  <a:srgbClr val="C00000"/>
                </a:solidFill>
                <a:latin typeface="Times New Roman" panose="02020603050405020304" pitchFamily="18" charset="0"/>
                <a:ea typeface="+mj-ea"/>
                <a:cs typeface="Times New Roman" panose="02020603050405020304" pitchFamily="18" charset="0"/>
              </a:rPr>
              <a:t>…</a:t>
            </a:r>
          </a:p>
        </p:txBody>
      </p:sp>
      <p:pic>
        <p:nvPicPr>
          <p:cNvPr id="11" name="image32.png"/>
          <p:cNvPicPr/>
          <p:nvPr/>
        </p:nvPicPr>
        <p:blipFill>
          <a:blip r:embed="rId5" cstate="print"/>
          <a:stretch>
            <a:fillRect/>
          </a:stretch>
        </p:blipFill>
        <p:spPr>
          <a:xfrm>
            <a:off x="3818303" y="75350"/>
            <a:ext cx="7115355" cy="6462610"/>
          </a:xfrm>
          <a:prstGeom prst="rect">
            <a:avLst/>
          </a:prstGeom>
        </p:spPr>
      </p:pic>
    </p:spTree>
    <p:extLst>
      <p:ext uri="{BB962C8B-B14F-4D97-AF65-F5344CB8AC3E}">
        <p14:creationId xmlns:p14="http://schemas.microsoft.com/office/powerpoint/2010/main" val="708697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3548</TotalTime>
  <Words>10856</Words>
  <Application>Microsoft Office PowerPoint</Application>
  <PresentationFormat>Widescreen</PresentationFormat>
  <Paragraphs>1673</Paragraphs>
  <Slides>97</Slides>
  <Notes>96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8" baseType="lpstr">
      <vt:lpstr>Arial</vt:lpstr>
      <vt:lpstr>Calibri</vt:lpstr>
      <vt:lpstr>Calibri Light</vt:lpstr>
      <vt:lpstr>Cambria</vt:lpstr>
      <vt:lpstr>Cambria Math</vt:lpstr>
      <vt:lpstr>Lucida Handwriting</vt:lpstr>
      <vt:lpstr>Symbol</vt:lpstr>
      <vt:lpstr>Times New Roman</vt:lpstr>
      <vt:lpstr>Wingdings</vt:lpstr>
      <vt:lpstr>Office Theme</vt:lpstr>
      <vt:lpstr>Bitmap Image</vt:lpstr>
      <vt:lpstr>K. S. Institute of Technology Department of Computer Science and Engineering</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Pipelining and Superscalar Techniques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lpstr>  Module-III   Bus, Cache and Shared Memory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S. Institute of Technology Department of Computer Science and Engineering</dc:title>
  <dc:creator>Microsoft account</dc:creator>
  <cp:lastModifiedBy>Microsoft account</cp:lastModifiedBy>
  <cp:revision>144</cp:revision>
  <dcterms:created xsi:type="dcterms:W3CDTF">2021-11-29T16:03:14Z</dcterms:created>
  <dcterms:modified xsi:type="dcterms:W3CDTF">2021-12-22T08:06:54Z</dcterms:modified>
</cp:coreProperties>
</file>