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8" r:id="rId4"/>
    <p:sldId id="283" r:id="rId5"/>
    <p:sldId id="259" r:id="rId6"/>
    <p:sldId id="261" r:id="rId7"/>
    <p:sldId id="262" r:id="rId8"/>
    <p:sldId id="284" r:id="rId9"/>
    <p:sldId id="263" r:id="rId10"/>
    <p:sldId id="285" r:id="rId11"/>
    <p:sldId id="266" r:id="rId12"/>
    <p:sldId id="267" r:id="rId13"/>
    <p:sldId id="286" r:id="rId14"/>
    <p:sldId id="268" r:id="rId15"/>
    <p:sldId id="269" r:id="rId16"/>
    <p:sldId id="270" r:id="rId17"/>
    <p:sldId id="271" r:id="rId18"/>
    <p:sldId id="272" r:id="rId19"/>
    <p:sldId id="273" r:id="rId20"/>
    <p:sldId id="274" r:id="rId21"/>
    <p:sldId id="275" r:id="rId22"/>
    <p:sldId id="296" r:id="rId23"/>
    <p:sldId id="277" r:id="rId24"/>
    <p:sldId id="297" r:id="rId25"/>
    <p:sldId id="278" r:id="rId26"/>
    <p:sldId id="276" r:id="rId27"/>
    <p:sldId id="287" r:id="rId28"/>
    <p:sldId id="281" r:id="rId29"/>
    <p:sldId id="282" r:id="rId30"/>
    <p:sldId id="288" r:id="rId31"/>
    <p:sldId id="289" r:id="rId32"/>
    <p:sldId id="290" r:id="rId33"/>
    <p:sldId id="291" r:id="rId34"/>
    <p:sldId id="292" r:id="rId35"/>
    <p:sldId id="294" r:id="rId36"/>
    <p:sldId id="293"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6" r:id="rId62"/>
    <p:sldId id="327" r:id="rId63"/>
    <p:sldId id="328" r:id="rId64"/>
    <p:sldId id="329" r:id="rId65"/>
    <p:sldId id="330" r:id="rId66"/>
    <p:sldId id="331" r:id="rId67"/>
    <p:sldId id="332" r:id="rId68"/>
    <p:sldId id="333" r:id="rId69"/>
    <p:sldId id="334" r:id="rId70"/>
    <p:sldId id="335" r:id="rId71"/>
    <p:sldId id="336" r:id="rId72"/>
    <p:sldId id="324" r:id="rId73"/>
    <p:sldId id="32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76" autoAdjust="0"/>
  </p:normalViewPr>
  <p:slideViewPr>
    <p:cSldViewPr>
      <p:cViewPr>
        <p:scale>
          <a:sx n="80" d="100"/>
          <a:sy n="80" d="100"/>
        </p:scale>
        <p:origin x="-86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D9F5F2-D2E3-4D6F-B01E-219517346D86}" type="datetimeFigureOut">
              <a:rPr lang="en-US" smtClean="0"/>
              <a:pPr/>
              <a:t>11/16/2021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4D7AA-A945-4CB9-9C90-CAD3CF233E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E092AF-3010-431A-80EA-BC433D81FF8F}" type="datetime3">
              <a:rPr lang="en-US" smtClean="0"/>
              <a:pPr/>
              <a:t>16 November 2021</a:t>
            </a:fld>
            <a:endParaRPr lang="en-US"/>
          </a:p>
        </p:txBody>
      </p:sp>
      <p:sp>
        <p:nvSpPr>
          <p:cNvPr id="5" name="Footer Placeholder 4"/>
          <p:cNvSpPr>
            <a:spLocks noGrp="1"/>
          </p:cNvSpPr>
          <p:nvPr>
            <p:ph type="ftr" sz="quarter" idx="11"/>
          </p:nvPr>
        </p:nvSpPr>
        <p:spPr/>
        <p:txBody>
          <a:bodyPr/>
          <a:lstStyle/>
          <a:p>
            <a:r>
              <a:rPr lang="en-US" smtClean="0"/>
              <a:t>Dr. Vijayalaxmi Mekali, Associate Professor, Dept. of CSE, KSIT</a:t>
            </a:r>
            <a:endParaRPr lang="en-US"/>
          </a:p>
        </p:txBody>
      </p:sp>
      <p:sp>
        <p:nvSpPr>
          <p:cNvPr id="6" name="Slide Number Placeholder 5"/>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B3909-6858-45E6-98AA-B92A4B753A36}" type="datetime3">
              <a:rPr lang="en-US" smtClean="0"/>
              <a:pPr/>
              <a:t>16 November 2021</a:t>
            </a:fld>
            <a:endParaRPr lang="en-US"/>
          </a:p>
        </p:txBody>
      </p:sp>
      <p:sp>
        <p:nvSpPr>
          <p:cNvPr id="5" name="Footer Placeholder 4"/>
          <p:cNvSpPr>
            <a:spLocks noGrp="1"/>
          </p:cNvSpPr>
          <p:nvPr>
            <p:ph type="ftr" sz="quarter" idx="11"/>
          </p:nvPr>
        </p:nvSpPr>
        <p:spPr/>
        <p:txBody>
          <a:bodyPr/>
          <a:lstStyle/>
          <a:p>
            <a:r>
              <a:rPr lang="en-US" smtClean="0"/>
              <a:t>Dr. Vijayalaxmi Mekali, Associate Professor, Dept. of CSE, KSIT</a:t>
            </a:r>
            <a:endParaRPr lang="en-US"/>
          </a:p>
        </p:txBody>
      </p:sp>
      <p:sp>
        <p:nvSpPr>
          <p:cNvPr id="6" name="Slide Number Placeholder 5"/>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598F2-FB43-4DA3-A01B-0EEAB397175C}" type="datetime3">
              <a:rPr lang="en-US" smtClean="0"/>
              <a:pPr/>
              <a:t>16 November 2021</a:t>
            </a:fld>
            <a:endParaRPr lang="en-US"/>
          </a:p>
        </p:txBody>
      </p:sp>
      <p:sp>
        <p:nvSpPr>
          <p:cNvPr id="5" name="Footer Placeholder 4"/>
          <p:cNvSpPr>
            <a:spLocks noGrp="1"/>
          </p:cNvSpPr>
          <p:nvPr>
            <p:ph type="ftr" sz="quarter" idx="11"/>
          </p:nvPr>
        </p:nvSpPr>
        <p:spPr/>
        <p:txBody>
          <a:bodyPr/>
          <a:lstStyle/>
          <a:p>
            <a:r>
              <a:rPr lang="en-US" smtClean="0"/>
              <a:t>Dr. Vijayalaxmi Mekali, Associate Professor, Dept. of CSE, KSIT</a:t>
            </a:r>
            <a:endParaRPr lang="en-US"/>
          </a:p>
        </p:txBody>
      </p:sp>
      <p:sp>
        <p:nvSpPr>
          <p:cNvPr id="6" name="Slide Number Placeholder 5"/>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AC91B-D3CE-42AE-8C30-B4AF1D59969D}" type="datetime3">
              <a:rPr lang="en-US" smtClean="0"/>
              <a:pPr/>
              <a:t>16 November 2021</a:t>
            </a:fld>
            <a:endParaRPr lang="en-US"/>
          </a:p>
        </p:txBody>
      </p:sp>
      <p:sp>
        <p:nvSpPr>
          <p:cNvPr id="5" name="Footer Placeholder 4"/>
          <p:cNvSpPr>
            <a:spLocks noGrp="1"/>
          </p:cNvSpPr>
          <p:nvPr>
            <p:ph type="ftr" sz="quarter" idx="11"/>
          </p:nvPr>
        </p:nvSpPr>
        <p:spPr/>
        <p:txBody>
          <a:bodyPr/>
          <a:lstStyle/>
          <a:p>
            <a:r>
              <a:rPr lang="en-US" smtClean="0"/>
              <a:t>Dr. Vijayalaxmi Mekali, Associate Professor, Dept. of CSE, KSIT</a:t>
            </a:r>
            <a:endParaRPr lang="en-US"/>
          </a:p>
        </p:txBody>
      </p:sp>
      <p:sp>
        <p:nvSpPr>
          <p:cNvPr id="6" name="Slide Number Placeholder 5"/>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DD98DC-0CEE-4750-BF1F-DD143C6E6F8F}" type="datetime3">
              <a:rPr lang="en-US" smtClean="0"/>
              <a:pPr/>
              <a:t>16 November 2021</a:t>
            </a:fld>
            <a:endParaRPr lang="en-US"/>
          </a:p>
        </p:txBody>
      </p:sp>
      <p:sp>
        <p:nvSpPr>
          <p:cNvPr id="5" name="Footer Placeholder 4"/>
          <p:cNvSpPr>
            <a:spLocks noGrp="1"/>
          </p:cNvSpPr>
          <p:nvPr>
            <p:ph type="ftr" sz="quarter" idx="11"/>
          </p:nvPr>
        </p:nvSpPr>
        <p:spPr/>
        <p:txBody>
          <a:bodyPr/>
          <a:lstStyle/>
          <a:p>
            <a:r>
              <a:rPr lang="en-US" smtClean="0"/>
              <a:t>Dr. Vijayalaxmi Mekali, Associate Professor, Dept. of CSE, KSIT</a:t>
            </a:r>
            <a:endParaRPr lang="en-US"/>
          </a:p>
        </p:txBody>
      </p:sp>
      <p:sp>
        <p:nvSpPr>
          <p:cNvPr id="6" name="Slide Number Placeholder 5"/>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D819A3-29D6-432B-914C-B85B10814BE7}" type="datetime3">
              <a:rPr lang="en-US" smtClean="0"/>
              <a:pPr/>
              <a:t>16 November 2021</a:t>
            </a:fld>
            <a:endParaRPr lang="en-US"/>
          </a:p>
        </p:txBody>
      </p:sp>
      <p:sp>
        <p:nvSpPr>
          <p:cNvPr id="6" name="Footer Placeholder 5"/>
          <p:cNvSpPr>
            <a:spLocks noGrp="1"/>
          </p:cNvSpPr>
          <p:nvPr>
            <p:ph type="ftr" sz="quarter" idx="11"/>
          </p:nvPr>
        </p:nvSpPr>
        <p:spPr/>
        <p:txBody>
          <a:bodyPr/>
          <a:lstStyle/>
          <a:p>
            <a:r>
              <a:rPr lang="en-US" smtClean="0"/>
              <a:t>Dr. Vijayalaxmi Mekali, Associate Professor, Dept. of CSE, KSIT</a:t>
            </a:r>
            <a:endParaRPr lang="en-US"/>
          </a:p>
        </p:txBody>
      </p:sp>
      <p:sp>
        <p:nvSpPr>
          <p:cNvPr id="7" name="Slide Number Placeholder 6"/>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722A7-2E1C-4A8A-850B-1F87D1F9B2CF}" type="datetime3">
              <a:rPr lang="en-US" smtClean="0"/>
              <a:pPr/>
              <a:t>16 November 2021</a:t>
            </a:fld>
            <a:endParaRPr lang="en-US"/>
          </a:p>
        </p:txBody>
      </p:sp>
      <p:sp>
        <p:nvSpPr>
          <p:cNvPr id="8" name="Footer Placeholder 7"/>
          <p:cNvSpPr>
            <a:spLocks noGrp="1"/>
          </p:cNvSpPr>
          <p:nvPr>
            <p:ph type="ftr" sz="quarter" idx="11"/>
          </p:nvPr>
        </p:nvSpPr>
        <p:spPr/>
        <p:txBody>
          <a:bodyPr/>
          <a:lstStyle/>
          <a:p>
            <a:r>
              <a:rPr lang="en-US" smtClean="0"/>
              <a:t>Dr. Vijayalaxmi Mekali, Associate Professor, Dept. of CSE, KSIT</a:t>
            </a:r>
            <a:endParaRPr lang="en-US"/>
          </a:p>
        </p:txBody>
      </p:sp>
      <p:sp>
        <p:nvSpPr>
          <p:cNvPr id="9" name="Slide Number Placeholder 8"/>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F6DFAE-B154-41BB-93FD-186BD1CF7A29}" type="datetime3">
              <a:rPr lang="en-US" smtClean="0"/>
              <a:pPr/>
              <a:t>16 November 2021</a:t>
            </a:fld>
            <a:endParaRPr lang="en-US"/>
          </a:p>
        </p:txBody>
      </p:sp>
      <p:sp>
        <p:nvSpPr>
          <p:cNvPr id="4" name="Footer Placeholder 3"/>
          <p:cNvSpPr>
            <a:spLocks noGrp="1"/>
          </p:cNvSpPr>
          <p:nvPr>
            <p:ph type="ftr" sz="quarter" idx="11"/>
          </p:nvPr>
        </p:nvSpPr>
        <p:spPr/>
        <p:txBody>
          <a:bodyPr/>
          <a:lstStyle/>
          <a:p>
            <a:r>
              <a:rPr lang="en-US" smtClean="0"/>
              <a:t>Dr. Vijayalaxmi Mekali, Associate Professor, Dept. of CSE, KSIT</a:t>
            </a:r>
            <a:endParaRPr lang="en-US"/>
          </a:p>
        </p:txBody>
      </p:sp>
      <p:sp>
        <p:nvSpPr>
          <p:cNvPr id="5" name="Slide Number Placeholder 4"/>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12E9F-46DF-4CA9-B7B6-DEC9A9C588D2}" type="datetime3">
              <a:rPr lang="en-US" smtClean="0"/>
              <a:pPr/>
              <a:t>16 November 2021</a:t>
            </a:fld>
            <a:endParaRPr lang="en-US"/>
          </a:p>
        </p:txBody>
      </p:sp>
      <p:sp>
        <p:nvSpPr>
          <p:cNvPr id="3" name="Footer Placeholder 2"/>
          <p:cNvSpPr>
            <a:spLocks noGrp="1"/>
          </p:cNvSpPr>
          <p:nvPr>
            <p:ph type="ftr" sz="quarter" idx="11"/>
          </p:nvPr>
        </p:nvSpPr>
        <p:spPr/>
        <p:txBody>
          <a:bodyPr/>
          <a:lstStyle/>
          <a:p>
            <a:r>
              <a:rPr lang="en-US" smtClean="0"/>
              <a:t>Dr. Vijayalaxmi Mekali, Associate Professor, Dept. of CSE, KSIT</a:t>
            </a:r>
            <a:endParaRPr lang="en-US"/>
          </a:p>
        </p:txBody>
      </p:sp>
      <p:sp>
        <p:nvSpPr>
          <p:cNvPr id="4" name="Slide Number Placeholder 3"/>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B1C41-921A-4083-A66A-18ED7DC52B07}" type="datetime3">
              <a:rPr lang="en-US" smtClean="0"/>
              <a:pPr/>
              <a:t>16 November 2021</a:t>
            </a:fld>
            <a:endParaRPr lang="en-US"/>
          </a:p>
        </p:txBody>
      </p:sp>
      <p:sp>
        <p:nvSpPr>
          <p:cNvPr id="6" name="Footer Placeholder 5"/>
          <p:cNvSpPr>
            <a:spLocks noGrp="1"/>
          </p:cNvSpPr>
          <p:nvPr>
            <p:ph type="ftr" sz="quarter" idx="11"/>
          </p:nvPr>
        </p:nvSpPr>
        <p:spPr/>
        <p:txBody>
          <a:bodyPr/>
          <a:lstStyle/>
          <a:p>
            <a:r>
              <a:rPr lang="en-US" smtClean="0"/>
              <a:t>Dr. Vijayalaxmi Mekali, Associate Professor, Dept. of CSE, KSIT</a:t>
            </a:r>
            <a:endParaRPr lang="en-US"/>
          </a:p>
        </p:txBody>
      </p:sp>
      <p:sp>
        <p:nvSpPr>
          <p:cNvPr id="7" name="Slide Number Placeholder 6"/>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6F68-E6E7-4B85-8ADF-2CDB7C6A8DBE}" type="datetime3">
              <a:rPr lang="en-US" smtClean="0"/>
              <a:pPr/>
              <a:t>16 November 2021</a:t>
            </a:fld>
            <a:endParaRPr lang="en-US"/>
          </a:p>
        </p:txBody>
      </p:sp>
      <p:sp>
        <p:nvSpPr>
          <p:cNvPr id="6" name="Footer Placeholder 5"/>
          <p:cNvSpPr>
            <a:spLocks noGrp="1"/>
          </p:cNvSpPr>
          <p:nvPr>
            <p:ph type="ftr" sz="quarter" idx="11"/>
          </p:nvPr>
        </p:nvSpPr>
        <p:spPr/>
        <p:txBody>
          <a:bodyPr/>
          <a:lstStyle/>
          <a:p>
            <a:r>
              <a:rPr lang="en-US" smtClean="0"/>
              <a:t>Dr. Vijayalaxmi Mekali, Associate Professor, Dept. of CSE, KSIT</a:t>
            </a:r>
            <a:endParaRPr lang="en-US"/>
          </a:p>
        </p:txBody>
      </p:sp>
      <p:sp>
        <p:nvSpPr>
          <p:cNvPr id="7" name="Slide Number Placeholder 6"/>
          <p:cNvSpPr>
            <a:spLocks noGrp="1"/>
          </p:cNvSpPr>
          <p:nvPr>
            <p:ph type="sldNum" sz="quarter" idx="12"/>
          </p:nvPr>
        </p:nvSpPr>
        <p:spPr/>
        <p:txBody>
          <a:bodyPr/>
          <a:lstStyle/>
          <a:p>
            <a:fld id="{275580F7-2ADB-4B8D-9AA2-EBD1609B09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879D9-2486-46F7-AB6C-95462C6BE8CB}" type="datetime3">
              <a:rPr lang="en-US" smtClean="0"/>
              <a:pPr/>
              <a:t>16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Vijayalaxmi Mekali, Associate Professor, Dept. of CSE, KSIT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580F7-2ADB-4B8D-9AA2-EBD1609B09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Stack_(abstract_data_typ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Instruction_set" TargetMode="External"/><Relationship Id="rId2" Type="http://schemas.openxmlformats.org/officeDocument/2006/relationships/hyperlink" Target="https://en.wikipedia.org/wiki/Central_processing_unit" TargetMode="External"/><Relationship Id="rId1" Type="http://schemas.openxmlformats.org/officeDocument/2006/relationships/slideLayout" Target="../slideLayouts/slideLayout2.xml"/><Relationship Id="rId5" Type="http://schemas.openxmlformats.org/officeDocument/2006/relationships/hyperlink" Target="https://en.wikipedia.org/wiki/Array_data_structure" TargetMode="External"/><Relationship Id="rId4" Type="http://schemas.openxmlformats.org/officeDocument/2006/relationships/hyperlink" Target="https://en.wikipedia.org/wiki/Instruction_(computer_scienc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Instruction_set" TargetMode="External"/><Relationship Id="rId2" Type="http://schemas.openxmlformats.org/officeDocument/2006/relationships/hyperlink" Target="https://en.wikipedia.org/wiki/Central_processing_unit" TargetMode="External"/><Relationship Id="rId1" Type="http://schemas.openxmlformats.org/officeDocument/2006/relationships/slideLayout" Target="../slideLayouts/slideLayout2.xml"/><Relationship Id="rId5" Type="http://schemas.openxmlformats.org/officeDocument/2006/relationships/hyperlink" Target="https://en.wikipedia.org/wiki/Array_data_structure" TargetMode="External"/><Relationship Id="rId4" Type="http://schemas.openxmlformats.org/officeDocument/2006/relationships/hyperlink" Target="https://en.wikipedia.org/wiki/Instruction_(computer_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raid-redundant-arrays-of-independent-disk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1470025"/>
          </a:xfrm>
        </p:spPr>
        <p:txBody>
          <a:bodyPr>
            <a:noAutofit/>
          </a:bodyPr>
          <a:lstStyle/>
          <a:p>
            <a:r>
              <a:rPr lang="en-IN" b="1" dirty="0" smtClean="0">
                <a:solidFill>
                  <a:srgbClr val="002060"/>
                </a:solidFill>
                <a:latin typeface="Times New Roman" panose="02020603050405020304" pitchFamily="18" charset="0"/>
                <a:cs typeface="Times New Roman" panose="02020603050405020304" pitchFamily="18" charset="0"/>
              </a:rPr>
              <a:t>K. S. Institute of Technology</a:t>
            </a:r>
            <a:br>
              <a:rPr lang="en-IN" b="1" dirty="0" smtClean="0">
                <a:solidFill>
                  <a:srgbClr val="002060"/>
                </a:solidFill>
                <a:latin typeface="Times New Roman" panose="02020603050405020304" pitchFamily="18" charset="0"/>
                <a:cs typeface="Times New Roman" panose="02020603050405020304" pitchFamily="18" charset="0"/>
              </a:rPr>
            </a:br>
            <a:r>
              <a:rPr lang="en-IN" sz="3200" b="1" dirty="0" smtClean="0">
                <a:solidFill>
                  <a:srgbClr val="C00000"/>
                </a:solidFill>
                <a:latin typeface="Times New Roman" panose="02020603050405020304" pitchFamily="18" charset="0"/>
                <a:cs typeface="Times New Roman" panose="02020603050405020304" pitchFamily="18" charset="0"/>
              </a:rPr>
              <a:t>Department of Computer Science and Engineering</a:t>
            </a:r>
            <a:endParaRPr lang="en-US" sz="3200" dirty="0"/>
          </a:p>
        </p:txBody>
      </p:sp>
      <p:sp>
        <p:nvSpPr>
          <p:cNvPr id="4" name="Subtitle 2"/>
          <p:cNvSpPr>
            <a:spLocks noGrp="1"/>
          </p:cNvSpPr>
          <p:nvPr>
            <p:ph type="subTitle" idx="1"/>
          </p:nvPr>
        </p:nvSpPr>
        <p:spPr>
          <a:xfrm>
            <a:off x="228600" y="2971800"/>
            <a:ext cx="8686800" cy="2819400"/>
          </a:xfrm>
        </p:spPr>
        <p:txBody>
          <a:bodyPr>
            <a:normAutofit fontScale="40000" lnSpcReduction="20000"/>
          </a:bodyPr>
          <a:lstStyle/>
          <a:p>
            <a:endParaRPr lang="en-IN" sz="4300" b="1" dirty="0" smtClean="0">
              <a:solidFill>
                <a:srgbClr val="002060"/>
              </a:solidFill>
              <a:latin typeface="Times New Roman" panose="02020603050405020304" pitchFamily="18" charset="0"/>
              <a:cs typeface="Times New Roman" panose="02020603050405020304" pitchFamily="18" charset="0"/>
            </a:endParaRPr>
          </a:p>
          <a:p>
            <a:r>
              <a:rPr lang="en-IN" sz="6400" b="1" dirty="0">
                <a:solidFill>
                  <a:srgbClr val="FF0000"/>
                </a:solidFill>
                <a:latin typeface="Times New Roman" panose="02020603050405020304" pitchFamily="18" charset="0"/>
                <a:cs typeface="Times New Roman" panose="02020603050405020304" pitchFamily="18" charset="0"/>
              </a:rPr>
              <a:t>Advanced Computer Architecture</a:t>
            </a:r>
            <a:r>
              <a:rPr lang="en-IN" sz="6400" b="1" dirty="0" smtClean="0">
                <a:solidFill>
                  <a:srgbClr val="002060"/>
                </a:solidFill>
                <a:latin typeface="Times New Roman" panose="02020603050405020304" pitchFamily="18" charset="0"/>
                <a:cs typeface="Times New Roman" panose="02020603050405020304" pitchFamily="18" charset="0"/>
              </a:rPr>
              <a:t> – </a:t>
            </a:r>
            <a:r>
              <a:rPr lang="en-IN" sz="6400" b="1" dirty="0" smtClean="0">
                <a:solidFill>
                  <a:srgbClr val="FF0000"/>
                </a:solidFill>
                <a:latin typeface="Times New Roman" panose="02020603050405020304" pitchFamily="18" charset="0"/>
                <a:cs typeface="Times New Roman" panose="02020603050405020304" pitchFamily="18" charset="0"/>
              </a:rPr>
              <a:t>18CS733</a:t>
            </a:r>
          </a:p>
          <a:p>
            <a:r>
              <a:rPr lang="en-IN" sz="6400" b="1" dirty="0" smtClean="0">
                <a:solidFill>
                  <a:srgbClr val="0070C0"/>
                </a:solidFill>
                <a:latin typeface="Times New Roman" panose="02020603050405020304" pitchFamily="18" charset="0"/>
                <a:cs typeface="Times New Roman" panose="02020603050405020304" pitchFamily="18" charset="0"/>
              </a:rPr>
              <a:t>Module-2</a:t>
            </a:r>
          </a:p>
          <a:p>
            <a:pPr>
              <a:lnSpc>
                <a:spcPct val="170000"/>
              </a:lnSpc>
            </a:pPr>
            <a:r>
              <a:rPr lang="en-IN" sz="5600" b="1" dirty="0" smtClean="0">
                <a:solidFill>
                  <a:srgbClr val="002060"/>
                </a:solidFill>
                <a:latin typeface="Times New Roman" panose="02020603050405020304" pitchFamily="18" charset="0"/>
                <a:cs typeface="Times New Roman" panose="02020603050405020304" pitchFamily="18" charset="0"/>
              </a:rPr>
              <a:t>Faculty Name: Dr. </a:t>
            </a:r>
            <a:r>
              <a:rPr lang="en-IN" sz="5600" b="1" dirty="0" err="1" smtClean="0">
                <a:solidFill>
                  <a:srgbClr val="002060"/>
                </a:solidFill>
                <a:latin typeface="Times New Roman" panose="02020603050405020304" pitchFamily="18" charset="0"/>
                <a:cs typeface="Times New Roman" panose="02020603050405020304" pitchFamily="18" charset="0"/>
              </a:rPr>
              <a:t>Vijayalaxmi</a:t>
            </a:r>
            <a:r>
              <a:rPr lang="en-IN" sz="5600" b="1" dirty="0" smtClean="0">
                <a:solidFill>
                  <a:srgbClr val="002060"/>
                </a:solidFill>
                <a:latin typeface="Times New Roman" panose="02020603050405020304" pitchFamily="18" charset="0"/>
                <a:cs typeface="Times New Roman" panose="02020603050405020304" pitchFamily="18" charset="0"/>
              </a:rPr>
              <a:t> </a:t>
            </a:r>
            <a:r>
              <a:rPr lang="en-IN" sz="5600" b="1" dirty="0" err="1" smtClean="0">
                <a:solidFill>
                  <a:srgbClr val="002060"/>
                </a:solidFill>
                <a:latin typeface="Times New Roman" panose="02020603050405020304" pitchFamily="18" charset="0"/>
                <a:cs typeface="Times New Roman" panose="02020603050405020304" pitchFamily="18" charset="0"/>
              </a:rPr>
              <a:t>Mekali</a:t>
            </a:r>
            <a:endParaRPr lang="en-IN" sz="5600" b="1" dirty="0" smtClean="0">
              <a:solidFill>
                <a:srgbClr val="002060"/>
              </a:solidFill>
              <a:latin typeface="Times New Roman" panose="02020603050405020304" pitchFamily="18" charset="0"/>
              <a:cs typeface="Times New Roman" panose="02020603050405020304" pitchFamily="18" charset="0"/>
            </a:endParaRPr>
          </a:p>
          <a:p>
            <a:pPr>
              <a:lnSpc>
                <a:spcPct val="170000"/>
              </a:lnSpc>
            </a:pPr>
            <a:r>
              <a:rPr lang="en-IN" sz="5600" b="1" dirty="0" smtClean="0">
                <a:solidFill>
                  <a:srgbClr val="C00000"/>
                </a:solidFill>
                <a:latin typeface="Times New Roman" panose="02020603050405020304" pitchFamily="18" charset="0"/>
                <a:cs typeface="Times New Roman" panose="02020603050405020304" pitchFamily="18" charset="0"/>
              </a:rPr>
              <a:t>Associate Professor, Dept. of CSE</a:t>
            </a:r>
          </a:p>
          <a:p>
            <a:pPr>
              <a:lnSpc>
                <a:spcPct val="170000"/>
              </a:lnSpc>
            </a:pPr>
            <a:r>
              <a:rPr lang="en-IN" sz="5600" b="1" dirty="0" smtClean="0">
                <a:solidFill>
                  <a:srgbClr val="002060"/>
                </a:solidFill>
                <a:latin typeface="Times New Roman" panose="02020603050405020304" pitchFamily="18" charset="0"/>
                <a:cs typeface="Times New Roman" panose="02020603050405020304" pitchFamily="18" charset="0"/>
              </a:rPr>
              <a:t>KSIT, Bangalore</a:t>
            </a:r>
            <a:endParaRPr lang="en-IN" sz="4400" dirty="0"/>
          </a:p>
        </p:txBody>
      </p:sp>
      <p:pic>
        <p:nvPicPr>
          <p:cNvPr id="5" name="Picture 4"/>
          <p:cNvPicPr>
            <a:picLocks noChangeAspect="1"/>
          </p:cNvPicPr>
          <p:nvPr/>
        </p:nvPicPr>
        <p:blipFill>
          <a:blip r:embed="rId2"/>
          <a:stretch>
            <a:fillRect/>
          </a:stretch>
        </p:blipFill>
        <p:spPr>
          <a:xfrm>
            <a:off x="0" y="0"/>
            <a:ext cx="970384" cy="928092"/>
          </a:xfrm>
          <a:prstGeom prst="rect">
            <a:avLst/>
          </a:prstGeom>
        </p:spPr>
      </p:pic>
      <p:pic>
        <p:nvPicPr>
          <p:cNvPr id="6" name="Picture 2" descr="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77200" y="0"/>
            <a:ext cx="914681" cy="91468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Pipeline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pPr algn="just"/>
            <a:r>
              <a:rPr lang="en-US" sz="2200" b="1" dirty="0" smtClean="0">
                <a:solidFill>
                  <a:srgbClr val="002060"/>
                </a:solidFill>
                <a:latin typeface="Times New Roman" panose="02020603050405020304" pitchFamily="18" charset="0"/>
                <a:ea typeface="+mj-ea"/>
                <a:cs typeface="Times New Roman" panose="02020603050405020304" pitchFamily="18" charset="0"/>
              </a:rPr>
              <a:t>In fig 4.2a only one instruction is issued per cycle,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ie</a:t>
            </a:r>
            <a:r>
              <a:rPr lang="en-US" sz="2200" b="1" dirty="0" smtClean="0">
                <a:solidFill>
                  <a:srgbClr val="002060"/>
                </a:solidFill>
                <a:latin typeface="Times New Roman" panose="02020603050405020304" pitchFamily="18" charset="0"/>
                <a:ea typeface="+mj-ea"/>
                <a:cs typeface="Times New Roman" panose="02020603050405020304" pitchFamily="18" charset="0"/>
              </a:rPr>
              <a:t> one cycle latency between the instructions.</a:t>
            </a:r>
          </a:p>
          <a:p>
            <a:pPr algn="just"/>
            <a:r>
              <a:rPr lang="en-US" sz="2200" b="1" dirty="0" smtClean="0">
                <a:solidFill>
                  <a:srgbClr val="C00000"/>
                </a:solidFill>
                <a:latin typeface="Times New Roman" panose="02020603050405020304" pitchFamily="18" charset="0"/>
                <a:ea typeface="+mj-ea"/>
                <a:cs typeface="Times New Roman" panose="02020603050405020304" pitchFamily="18" charset="0"/>
              </a:rPr>
              <a:t>Fig 4.2b shows issue latency of two cycles.</a:t>
            </a:r>
          </a:p>
          <a:p>
            <a:pPr algn="just"/>
            <a:r>
              <a:rPr lang="en-US" sz="2200" b="1" dirty="0" smtClean="0">
                <a:solidFill>
                  <a:srgbClr val="002060"/>
                </a:solidFill>
                <a:latin typeface="Times New Roman" panose="02020603050405020304" pitchFamily="18" charset="0"/>
                <a:ea typeface="+mj-ea"/>
                <a:cs typeface="Times New Roman" panose="02020603050405020304" pitchFamily="18" charset="0"/>
              </a:rPr>
              <a:t>Fig 4.2c shows pipeline cycle is doubled by combining pipeline stages fetch and decode are combined, execute and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writeback</a:t>
            </a:r>
            <a:r>
              <a:rPr lang="en-US" sz="2200" b="1" dirty="0" smtClean="0">
                <a:solidFill>
                  <a:srgbClr val="002060"/>
                </a:solidFill>
                <a:latin typeface="Times New Roman" panose="02020603050405020304" pitchFamily="18" charset="0"/>
                <a:ea typeface="+mj-ea"/>
                <a:cs typeface="Times New Roman" panose="02020603050405020304" pitchFamily="18" charset="0"/>
              </a:rPr>
              <a:t> are combined.</a:t>
            </a: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102870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Pipeline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11</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18.png"/>
          <p:cNvPicPr/>
          <p:nvPr/>
        </p:nvPicPr>
        <p:blipFill>
          <a:blip r:embed="rId2" cstate="print"/>
          <a:stretch>
            <a:fillRect/>
          </a:stretch>
        </p:blipFill>
        <p:spPr>
          <a:xfrm>
            <a:off x="0" y="1600200"/>
            <a:ext cx="5638800" cy="4343400"/>
          </a:xfrm>
          <a:prstGeom prst="rect">
            <a:avLst/>
          </a:prstGeom>
        </p:spPr>
      </p:pic>
      <p:sp>
        <p:nvSpPr>
          <p:cNvPr id="24577" name="Rectangle 1"/>
          <p:cNvSpPr>
            <a:spLocks noChangeArrowheads="1"/>
          </p:cNvSpPr>
          <p:nvPr/>
        </p:nvSpPr>
        <p:spPr bwMode="auto">
          <a:xfrm>
            <a:off x="5638800" y="1295400"/>
            <a:ext cx="3276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303213" algn="l"/>
              </a:tabLst>
            </a:pPr>
            <a:r>
              <a:rPr lang="en-US" sz="2000" b="1" dirty="0" smtClean="0">
                <a:solidFill>
                  <a:srgbClr val="C00000"/>
                </a:solidFill>
                <a:latin typeface="Times New Roman" panose="02020603050405020304" pitchFamily="18" charset="0"/>
                <a:cs typeface="Times New Roman" panose="02020603050405020304" pitchFamily="18" charset="0"/>
              </a:rPr>
              <a:t>Figure 4.3 shows the data path architecture and control unit of a typical, simple scalar processor which does not employ an instruction pipeline. Main memory, I/O controllers, etc. are connected to the external bus.</a:t>
            </a:r>
          </a:p>
          <a:p>
            <a:pPr marL="0" marR="0" lvl="0" indent="0" algn="just" defTabSz="914400" rtl="0" eaLnBrk="0" fontAlgn="base" latinLnBrk="0" hangingPunct="0">
              <a:lnSpc>
                <a:spcPct val="100000"/>
              </a:lnSpc>
              <a:spcBef>
                <a:spcPct val="0"/>
              </a:spcBef>
              <a:spcAft>
                <a:spcPct val="0"/>
              </a:spcAft>
              <a:buClrTx/>
              <a:buSzTx/>
              <a:buFontTx/>
              <a:buChar char="•"/>
              <a:tabLst>
                <a:tab pos="303213" algn="l"/>
              </a:tabLst>
            </a:pPr>
            <a:r>
              <a:rPr lang="en-US" sz="2000" b="1" dirty="0" smtClean="0">
                <a:solidFill>
                  <a:srgbClr val="002060"/>
                </a:solidFill>
                <a:latin typeface="Times New Roman" panose="02020603050405020304" pitchFamily="18" charset="0"/>
                <a:cs typeface="Times New Roman" panose="02020603050405020304" pitchFamily="18" charset="0"/>
              </a:rPr>
              <a:t>The control unit generates control signals required for the fetch, decode, ALU operation, memory access, and write result phases of instruction execution.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839200" cy="5334000"/>
          </a:xfrm>
        </p:spPr>
        <p:txBody>
          <a:bodyPr>
            <a:norm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Instruction Pipeline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pPr lvl="0" algn="just"/>
            <a:r>
              <a:rPr lang="en-US" sz="2400" b="1" dirty="0" smtClean="0">
                <a:solidFill>
                  <a:srgbClr val="002060"/>
                </a:solidFill>
                <a:latin typeface="Times New Roman" panose="02020603050405020304" pitchFamily="18" charset="0"/>
                <a:cs typeface="Times New Roman" panose="02020603050405020304" pitchFamily="18" charset="0"/>
              </a:rPr>
              <a:t>The </a:t>
            </a:r>
            <a:r>
              <a:rPr lang="en-US" sz="2400" b="1" dirty="0">
                <a:solidFill>
                  <a:srgbClr val="002060"/>
                </a:solidFill>
                <a:latin typeface="Times New Roman" panose="02020603050405020304" pitchFamily="18" charset="0"/>
                <a:cs typeface="Times New Roman" panose="02020603050405020304" pitchFamily="18" charset="0"/>
              </a:rPr>
              <a:t>control unit itself may employ hardwired logic, </a:t>
            </a:r>
            <a:r>
              <a:rPr lang="en-US" sz="2400" b="1" dirty="0" smtClean="0">
                <a:solidFill>
                  <a:srgbClr val="002060"/>
                </a:solidFill>
                <a:latin typeface="Times New Roman" panose="02020603050405020304" pitchFamily="18" charset="0"/>
                <a:cs typeface="Times New Roman" panose="02020603050405020304" pitchFamily="18" charset="0"/>
              </a:rPr>
              <a:t>or as </a:t>
            </a:r>
            <a:r>
              <a:rPr lang="en-US" sz="2400" b="1" dirty="0">
                <a:solidFill>
                  <a:srgbClr val="002060"/>
                </a:solidFill>
                <a:latin typeface="Times New Roman" panose="02020603050405020304" pitchFamily="18" charset="0"/>
                <a:cs typeface="Times New Roman" panose="02020603050405020304" pitchFamily="18" charset="0"/>
              </a:rPr>
              <a:t>was more common in older CISC style </a:t>
            </a:r>
            <a:r>
              <a:rPr lang="en-US" sz="2400" b="1" dirty="0" smtClean="0">
                <a:solidFill>
                  <a:srgbClr val="002060"/>
                </a:solidFill>
                <a:latin typeface="Times New Roman" panose="02020603050405020304" pitchFamily="18" charset="0"/>
                <a:cs typeface="Times New Roman" panose="02020603050405020304" pitchFamily="18" charset="0"/>
              </a:rPr>
              <a:t>processors </a:t>
            </a:r>
            <a:r>
              <a:rPr lang="en-US" sz="2400" b="1" dirty="0" err="1" smtClean="0">
                <a:solidFill>
                  <a:srgbClr val="002060"/>
                </a:solidFill>
                <a:latin typeface="Times New Roman" panose="02020603050405020304" pitchFamily="18" charset="0"/>
                <a:cs typeface="Times New Roman" panose="02020603050405020304" pitchFamily="18" charset="0"/>
              </a:rPr>
              <a:t>microcoded</a:t>
            </a:r>
            <a:r>
              <a:rPr lang="en-US" sz="2400" b="1" dirty="0" smtClean="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logic.</a:t>
            </a:r>
          </a:p>
          <a:p>
            <a:pPr lvl="0" algn="just"/>
            <a:r>
              <a:rPr lang="en-US" sz="2400" b="1" dirty="0">
                <a:solidFill>
                  <a:srgbClr val="C00000"/>
                </a:solidFill>
                <a:latin typeface="Times New Roman" panose="02020603050405020304" pitchFamily="18" charset="0"/>
                <a:cs typeface="Times New Roman" panose="02020603050405020304" pitchFamily="18" charset="0"/>
              </a:rPr>
              <a:t>Modern RISC processors employ hardwired logic, and even modern CISC processors make use of many of the techniques originally developed for high-performance RISC processors</a:t>
            </a:r>
            <a:r>
              <a:rPr lang="en-US" sz="2400" b="1" dirty="0">
                <a:solidFill>
                  <a:srgbClr val="002060"/>
                </a:solidFill>
                <a:latin typeface="Times New Roman" panose="02020603050405020304" pitchFamily="18" charset="0"/>
                <a:cs typeface="Times New Roman" panose="02020603050405020304" pitchFamily="18" charset="0"/>
              </a:rPr>
              <a:t>.</a:t>
            </a:r>
          </a:p>
          <a:p>
            <a:endParaRPr lang="en-US" sz="2400" dirty="0"/>
          </a:p>
          <a:p>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839200" cy="5334000"/>
          </a:xfrm>
        </p:spPr>
        <p:txBody>
          <a:bodyPr>
            <a:normAutofit fontScale="70000" lnSpcReduction="20000"/>
          </a:bodyPr>
          <a:lstStyle/>
          <a:p>
            <a:pPr>
              <a:buNone/>
            </a:pPr>
            <a:r>
              <a:rPr lang="en-US" sz="3100" b="1" dirty="0" smtClean="0">
                <a:solidFill>
                  <a:srgbClr val="0070C0"/>
                </a:solidFill>
                <a:latin typeface="Times New Roman" panose="02020603050405020304" pitchFamily="18" charset="0"/>
                <a:ea typeface="+mj-ea"/>
                <a:cs typeface="Times New Roman" panose="02020603050405020304" pitchFamily="18" charset="0"/>
              </a:rPr>
              <a:t>Instruction </a:t>
            </a:r>
            <a:r>
              <a:rPr lang="en-US" sz="3100" b="1" dirty="0">
                <a:solidFill>
                  <a:srgbClr val="0070C0"/>
                </a:solidFill>
                <a:latin typeface="Times New Roman" panose="02020603050405020304" pitchFamily="18" charset="0"/>
                <a:ea typeface="+mj-ea"/>
                <a:cs typeface="Times New Roman" panose="02020603050405020304" pitchFamily="18" charset="0"/>
              </a:rPr>
              <a:t>Set Architectures</a:t>
            </a:r>
            <a:endParaRPr lang="en-US" sz="3100" b="1" dirty="0" smtClean="0">
              <a:solidFill>
                <a:srgbClr val="0070C0"/>
              </a:solidFill>
              <a:latin typeface="Times New Roman" panose="02020603050405020304" pitchFamily="18" charset="0"/>
              <a:ea typeface="+mj-ea"/>
              <a:cs typeface="Times New Roman" panose="02020603050405020304" pitchFamily="18" charset="0"/>
            </a:endParaRPr>
          </a:p>
          <a:p>
            <a:pPr lvl="0" algn="just"/>
            <a:r>
              <a:rPr lang="en-US" sz="3100" b="1" dirty="0">
                <a:solidFill>
                  <a:srgbClr val="C00000"/>
                </a:solidFill>
                <a:latin typeface="Times New Roman" panose="02020603050405020304" pitchFamily="18" charset="0"/>
                <a:ea typeface="+mj-ea"/>
                <a:cs typeface="Times New Roman" panose="02020603050405020304" pitchFamily="18" charset="0"/>
              </a:rPr>
              <a:t>CISC</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Many different instructions</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Many different operand data types</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Many different operand addressing formats</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Relatively small number of general purpose registers</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Many instructions directly match high-level language constructions</a:t>
            </a:r>
          </a:p>
          <a:p>
            <a:pPr algn="just"/>
            <a:r>
              <a:rPr lang="en-US" sz="3100" b="1" dirty="0">
                <a:solidFill>
                  <a:srgbClr val="C00000"/>
                </a:solidFill>
                <a:latin typeface="Times New Roman" panose="02020603050405020304" pitchFamily="18" charset="0"/>
                <a:ea typeface="+mj-ea"/>
                <a:cs typeface="Times New Roman" panose="02020603050405020304" pitchFamily="18" charset="0"/>
              </a:rPr>
              <a:t>RISC</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Many fewer instructions than CISC (freeing chip space for more functional units!)</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Fixed instruction format (e.g. 32 bits) and simple operand addressing</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Relatively large number of registers</a:t>
            </a:r>
          </a:p>
          <a:p>
            <a:pPr lvl="1" algn="just"/>
            <a:r>
              <a:rPr lang="en-US" sz="3100" b="1" dirty="0">
                <a:solidFill>
                  <a:srgbClr val="002060"/>
                </a:solidFill>
                <a:latin typeface="Times New Roman" panose="02020603050405020304" pitchFamily="18" charset="0"/>
                <a:ea typeface="+mj-ea"/>
                <a:cs typeface="Times New Roman" panose="02020603050405020304" pitchFamily="18" charset="0"/>
              </a:rPr>
              <a:t>Small CPI (close to 1) and high clock rates</a:t>
            </a:r>
          </a:p>
          <a:p>
            <a:r>
              <a:rPr lang="en-US" dirty="0"/>
              <a:t> </a:t>
            </a:r>
            <a:endParaRPr lang="en-US" sz="2800" dirty="0"/>
          </a:p>
          <a:p>
            <a:endParaRPr lang="en-US" dirty="0"/>
          </a:p>
        </p:txBody>
      </p:sp>
      <p:sp>
        <p:nvSpPr>
          <p:cNvPr id="4" name="Title 1"/>
          <p:cNvSpPr txBox="1">
            <a:spLocks/>
          </p:cNvSpPr>
          <p:nvPr/>
        </p:nvSpPr>
        <p:spPr>
          <a:xfrm>
            <a:off x="609600" y="3048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ea typeface="+mj-ea"/>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r>
              <a:rPr lang="en-US" sz="2800" b="1" dirty="0" smtClean="0">
                <a:solidFill>
                  <a:srgbClr val="002060"/>
                </a:solidFill>
                <a:latin typeface="Times New Roman" panose="02020603050405020304" pitchFamily="18" charset="0"/>
                <a:ea typeface="+mj-ea"/>
                <a:cs typeface="Times New Roman" panose="02020603050405020304" pitchFamily="18" charset="0"/>
              </a:rPr>
              <a:t>Architectural </a:t>
            </a:r>
            <a:r>
              <a:rPr lang="en-US" sz="2800" b="1" dirty="0">
                <a:solidFill>
                  <a:srgbClr val="002060"/>
                </a:solidFill>
                <a:latin typeface="Times New Roman" panose="02020603050405020304" pitchFamily="18" charset="0"/>
                <a:ea typeface="+mj-ea"/>
                <a:cs typeface="Times New Roman" panose="02020603050405020304" pitchFamily="18" charset="0"/>
              </a:rPr>
              <a:t>Distinctions</a:t>
            </a:r>
          </a:p>
          <a:p>
            <a:pPr lvl="0"/>
            <a:r>
              <a:rPr lang="en-US" sz="2600" b="1" dirty="0" smtClean="0">
                <a:solidFill>
                  <a:srgbClr val="C00000"/>
                </a:solidFill>
                <a:latin typeface="Times New Roman" panose="02020603050405020304" pitchFamily="18" charset="0"/>
                <a:ea typeface="+mj-ea"/>
                <a:cs typeface="Times New Roman" panose="02020603050405020304" pitchFamily="18" charset="0"/>
              </a:rPr>
              <a:t>CISC</a:t>
            </a:r>
            <a:endParaRPr lang="en-US" sz="2600" b="1" dirty="0">
              <a:solidFill>
                <a:srgbClr val="C00000"/>
              </a:solidFill>
              <a:latin typeface="Times New Roman" panose="02020603050405020304" pitchFamily="18" charset="0"/>
              <a:ea typeface="+mj-ea"/>
              <a:cs typeface="Times New Roman" panose="02020603050405020304" pitchFamily="18" charset="0"/>
            </a:endParaRPr>
          </a:p>
          <a:p>
            <a:pPr lvl="1" algn="just"/>
            <a:r>
              <a:rPr lang="en-US" sz="2200" b="1" dirty="0">
                <a:solidFill>
                  <a:srgbClr val="002060"/>
                </a:solidFill>
                <a:latin typeface="Times New Roman" panose="02020603050405020304" pitchFamily="18" charset="0"/>
                <a:ea typeface="+mj-ea"/>
                <a:cs typeface="Times New Roman" panose="02020603050405020304" pitchFamily="18" charset="0"/>
              </a:rPr>
              <a:t>Unified cache for instructions and data (in most cases)</a:t>
            </a:r>
          </a:p>
          <a:p>
            <a:pPr lvl="1" algn="just"/>
            <a:r>
              <a:rPr lang="en-US" sz="2200" b="1" dirty="0" err="1">
                <a:solidFill>
                  <a:srgbClr val="002060"/>
                </a:solidFill>
                <a:latin typeface="Times New Roman" panose="02020603050405020304" pitchFamily="18" charset="0"/>
                <a:ea typeface="+mj-ea"/>
                <a:cs typeface="Times New Roman" panose="02020603050405020304" pitchFamily="18" charset="0"/>
              </a:rPr>
              <a:t>Microprogrammed</a:t>
            </a:r>
            <a:r>
              <a:rPr lang="en-US" sz="2200" b="1" dirty="0">
                <a:solidFill>
                  <a:srgbClr val="002060"/>
                </a:solidFill>
                <a:latin typeface="Times New Roman" panose="02020603050405020304" pitchFamily="18" charset="0"/>
                <a:ea typeface="+mj-ea"/>
                <a:cs typeface="Times New Roman" panose="02020603050405020304" pitchFamily="18" charset="0"/>
              </a:rPr>
              <a:t> control units and ROM in earlier processors (hard-wired controls units now in some CISC systems)</a:t>
            </a:r>
          </a:p>
          <a:p>
            <a:r>
              <a:rPr lang="en-US" sz="2600" b="1" dirty="0">
                <a:solidFill>
                  <a:srgbClr val="C00000"/>
                </a:solidFill>
                <a:latin typeface="Times New Roman" panose="02020603050405020304" pitchFamily="18" charset="0"/>
                <a:ea typeface="+mj-ea"/>
                <a:cs typeface="Times New Roman" panose="02020603050405020304" pitchFamily="18" charset="0"/>
              </a:rPr>
              <a:t>RISC</a:t>
            </a:r>
          </a:p>
          <a:p>
            <a:pPr lvl="1" algn="just"/>
            <a:r>
              <a:rPr lang="en-US" sz="2200" b="1" dirty="0">
                <a:solidFill>
                  <a:srgbClr val="002060"/>
                </a:solidFill>
                <a:latin typeface="Times New Roman" panose="02020603050405020304" pitchFamily="18" charset="0"/>
                <a:ea typeface="+mj-ea"/>
                <a:cs typeface="Times New Roman" panose="02020603050405020304" pitchFamily="18" charset="0"/>
              </a:rPr>
              <a:t>Separate instruction and data caches</a:t>
            </a:r>
          </a:p>
          <a:p>
            <a:pPr lvl="1" algn="just"/>
            <a:r>
              <a:rPr lang="en-US" sz="2200" b="1" dirty="0">
                <a:solidFill>
                  <a:srgbClr val="002060"/>
                </a:solidFill>
                <a:latin typeface="Times New Roman" panose="02020603050405020304" pitchFamily="18" charset="0"/>
                <a:ea typeface="+mj-ea"/>
                <a:cs typeface="Times New Roman" panose="02020603050405020304" pitchFamily="18" charset="0"/>
              </a:rPr>
              <a:t>Hard-wired control units</a:t>
            </a:r>
          </a:p>
          <a:p>
            <a:pPr lvl="0"/>
            <a:endParaRPr lang="en-US" sz="2400" dirty="0"/>
          </a:p>
          <a:p>
            <a:r>
              <a:rPr lang="en-US" dirty="0"/>
              <a:t> </a:t>
            </a:r>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lvl="0"/>
            <a:endParaRPr lang="en-US" sz="2400" dirty="0"/>
          </a:p>
          <a:p>
            <a:r>
              <a:rPr lang="en-US" dirty="0"/>
              <a:t> </a:t>
            </a:r>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19.png"/>
          <p:cNvPicPr/>
          <p:nvPr/>
        </p:nvPicPr>
        <p:blipFill>
          <a:blip r:embed="rId2" cstate="print"/>
          <a:stretch>
            <a:fillRect/>
          </a:stretch>
        </p:blipFill>
        <p:spPr>
          <a:xfrm>
            <a:off x="685800" y="1524000"/>
            <a:ext cx="8001000" cy="4343400"/>
          </a:xfrm>
          <a:prstGeom prst="rect">
            <a:avLst/>
          </a:prstGeom>
        </p:spPr>
      </p:pic>
      <p:sp>
        <p:nvSpPr>
          <p:cNvPr id="9" name="Rectangle 8"/>
          <p:cNvSpPr/>
          <p:nvPr/>
        </p:nvSpPr>
        <p:spPr>
          <a:xfrm>
            <a:off x="228600" y="1066800"/>
            <a:ext cx="5003999" cy="461665"/>
          </a:xfrm>
          <a:prstGeom prst="rect">
            <a:avLst/>
          </a:prstGeom>
        </p:spPr>
        <p:txBody>
          <a:bodyPr wrap="none">
            <a:sp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lvl="0"/>
            <a:endParaRPr lang="en-US" sz="2400" dirty="0"/>
          </a:p>
          <a:p>
            <a:r>
              <a:rPr lang="en-US" dirty="0"/>
              <a:t> </a:t>
            </a:r>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9" name="image20.jpeg"/>
          <p:cNvPicPr/>
          <p:nvPr/>
        </p:nvPicPr>
        <p:blipFill>
          <a:blip r:embed="rId2" cstate="print"/>
          <a:stretch>
            <a:fillRect/>
          </a:stretch>
        </p:blipFill>
        <p:spPr>
          <a:xfrm>
            <a:off x="533400" y="1600200"/>
            <a:ext cx="8229600" cy="4724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fontScale="55000" lnSpcReduction="20000"/>
          </a:bodyPr>
          <a:lstStyle/>
          <a:p>
            <a:pPr>
              <a:buNone/>
            </a:pPr>
            <a:r>
              <a:rPr lang="en-US" sz="4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4400" b="1" dirty="0" err="1" smtClean="0">
                <a:solidFill>
                  <a:srgbClr val="0070C0"/>
                </a:solidFill>
                <a:latin typeface="Times New Roman" panose="02020603050405020304" pitchFamily="18" charset="0"/>
                <a:cs typeface="Times New Roman" panose="02020603050405020304" pitchFamily="18" charset="0"/>
              </a:rPr>
              <a:t>cond</a:t>
            </a:r>
            <a:r>
              <a:rPr lang="en-US" sz="4400" b="1" dirty="0" smtClean="0">
                <a:solidFill>
                  <a:srgbClr val="0070C0"/>
                </a:solidFill>
                <a:latin typeface="Times New Roman" panose="02020603050405020304" pitchFamily="18" charset="0"/>
                <a:cs typeface="Times New Roman" panose="02020603050405020304" pitchFamily="18" charset="0"/>
              </a:rPr>
              <a:t>…</a:t>
            </a:r>
          </a:p>
          <a:p>
            <a:endParaRPr lang="en-US" sz="3400" b="1" dirty="0" smtClean="0">
              <a:solidFill>
                <a:srgbClr val="C00000"/>
              </a:solidFill>
              <a:latin typeface="Times New Roman" panose="02020603050405020304" pitchFamily="18" charset="0"/>
              <a:ea typeface="+mj-ea"/>
              <a:cs typeface="Times New Roman" panose="02020603050405020304" pitchFamily="18" charset="0"/>
            </a:endParaRPr>
          </a:p>
          <a:p>
            <a:pPr lvl="0"/>
            <a:r>
              <a:rPr lang="en-US" sz="3400" b="1" dirty="0">
                <a:solidFill>
                  <a:srgbClr val="C00000"/>
                </a:solidFill>
                <a:latin typeface="Times New Roman" panose="02020603050405020304" pitchFamily="18" charset="0"/>
                <a:ea typeface="+mj-ea"/>
                <a:cs typeface="Times New Roman" panose="02020603050405020304" pitchFamily="18" charset="0"/>
              </a:rPr>
              <a:t>CISC Advantages</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Smaller program size (fewer instructions)</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Simpler control unit design</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Simpler compiler design</a:t>
            </a:r>
          </a:p>
          <a:p>
            <a:r>
              <a:rPr lang="en-US" sz="3800" b="1" dirty="0">
                <a:solidFill>
                  <a:srgbClr val="002060"/>
                </a:solidFill>
                <a:latin typeface="Times New Roman" panose="02020603050405020304" pitchFamily="18" charset="0"/>
                <a:ea typeface="+mj-ea"/>
                <a:cs typeface="Times New Roman" panose="02020603050405020304" pitchFamily="18" charset="0"/>
              </a:rPr>
              <a:t> </a:t>
            </a:r>
          </a:p>
          <a:p>
            <a:pPr lvl="0"/>
            <a:r>
              <a:rPr lang="en-US" sz="3400" b="1" dirty="0">
                <a:solidFill>
                  <a:srgbClr val="C00000"/>
                </a:solidFill>
                <a:latin typeface="Times New Roman" panose="02020603050405020304" pitchFamily="18" charset="0"/>
                <a:ea typeface="+mj-ea"/>
                <a:cs typeface="Times New Roman" panose="02020603050405020304" pitchFamily="18" charset="0"/>
              </a:rPr>
              <a:t>RISC Advantages</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Has potential to be faster</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Many more registers</a:t>
            </a:r>
          </a:p>
          <a:p>
            <a:r>
              <a:rPr lang="en-US" sz="3400" b="1" dirty="0">
                <a:solidFill>
                  <a:srgbClr val="C00000"/>
                </a:solidFill>
                <a:latin typeface="Times New Roman" panose="02020603050405020304" pitchFamily="18" charset="0"/>
                <a:ea typeface="+mj-ea"/>
                <a:cs typeface="Times New Roman" panose="02020603050405020304" pitchFamily="18" charset="0"/>
              </a:rPr>
              <a:t>RISC Problems</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More complicated register decoding system</a:t>
            </a:r>
          </a:p>
          <a:p>
            <a:pPr lvl="1"/>
            <a:r>
              <a:rPr lang="en-US" sz="3800" b="1" dirty="0">
                <a:solidFill>
                  <a:srgbClr val="002060"/>
                </a:solidFill>
                <a:latin typeface="Times New Roman" panose="02020603050405020304" pitchFamily="18" charset="0"/>
                <a:ea typeface="+mj-ea"/>
                <a:cs typeface="Times New Roman" panose="02020603050405020304" pitchFamily="18" charset="0"/>
              </a:rPr>
              <a:t>Hardwired control is less flexible than microcode</a:t>
            </a:r>
          </a:p>
          <a:p>
            <a:r>
              <a:rPr lang="en-US" dirty="0"/>
              <a:t> </a:t>
            </a:r>
            <a:endParaRPr lang="en-US" sz="2800" dirty="0"/>
          </a:p>
          <a:p>
            <a:pPr lvl="0"/>
            <a:endParaRPr lang="en-US" sz="2400" dirty="0"/>
          </a:p>
          <a:p>
            <a:r>
              <a:rPr lang="en-US" dirty="0"/>
              <a:t> </a:t>
            </a:r>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pPr>
              <a:buFont typeface="Wingdings" pitchFamily="2" charset="2"/>
              <a:buChar char="Ø"/>
            </a:pPr>
            <a:r>
              <a:rPr lang="en-US" sz="2800" b="1" dirty="0" smtClean="0">
                <a:solidFill>
                  <a:srgbClr val="C00000"/>
                </a:solidFill>
                <a:latin typeface="Times New Roman" panose="02020603050405020304" pitchFamily="18" charset="0"/>
                <a:ea typeface="+mj-ea"/>
                <a:cs typeface="Times New Roman" panose="02020603050405020304" pitchFamily="18" charset="0"/>
              </a:rPr>
              <a:t>CISC </a:t>
            </a:r>
            <a:r>
              <a:rPr lang="en-US" sz="2800" b="1" dirty="0">
                <a:solidFill>
                  <a:srgbClr val="C00000"/>
                </a:solidFill>
                <a:latin typeface="Times New Roman" panose="02020603050405020304" pitchFamily="18" charset="0"/>
                <a:ea typeface="+mj-ea"/>
                <a:cs typeface="Times New Roman" panose="02020603050405020304" pitchFamily="18" charset="0"/>
              </a:rPr>
              <a:t>Scalar Processors</a:t>
            </a:r>
          </a:p>
          <a:p>
            <a:pPr lvl="0" algn="just"/>
            <a:r>
              <a:rPr lang="en-US" sz="2200" b="1" dirty="0" smtClean="0">
                <a:solidFill>
                  <a:srgbClr val="002060"/>
                </a:solidFill>
                <a:latin typeface="Times New Roman" panose="02020603050405020304" pitchFamily="18" charset="0"/>
                <a:ea typeface="+mj-ea"/>
                <a:cs typeface="Times New Roman" panose="02020603050405020304" pitchFamily="18" charset="0"/>
              </a:rPr>
              <a:t>Early </a:t>
            </a:r>
            <a:r>
              <a:rPr lang="en-US" sz="2200" b="1" dirty="0">
                <a:solidFill>
                  <a:srgbClr val="002060"/>
                </a:solidFill>
                <a:latin typeface="Times New Roman" panose="02020603050405020304" pitchFamily="18" charset="0"/>
                <a:ea typeface="+mj-ea"/>
                <a:cs typeface="Times New Roman" panose="02020603050405020304" pitchFamily="18" charset="0"/>
              </a:rPr>
              <a:t>systems had only integer fixed point facilities.</a:t>
            </a:r>
          </a:p>
          <a:p>
            <a:pPr lvl="0" algn="just"/>
            <a:r>
              <a:rPr lang="en-US" sz="2200" b="1" dirty="0">
                <a:solidFill>
                  <a:srgbClr val="002060"/>
                </a:solidFill>
                <a:latin typeface="Times New Roman" panose="02020603050405020304" pitchFamily="18" charset="0"/>
                <a:ea typeface="+mj-ea"/>
                <a:cs typeface="Times New Roman" panose="02020603050405020304" pitchFamily="18" charset="0"/>
              </a:rPr>
              <a:t>Modern machines have both fixed and floating point facilities, sometimes as parallel functional units.</a:t>
            </a:r>
          </a:p>
          <a:p>
            <a:pPr lvl="0" algn="just"/>
            <a:r>
              <a:rPr lang="en-US" sz="2200" b="1" dirty="0">
                <a:solidFill>
                  <a:srgbClr val="002060"/>
                </a:solidFill>
                <a:latin typeface="Times New Roman" panose="02020603050405020304" pitchFamily="18" charset="0"/>
                <a:ea typeface="+mj-ea"/>
                <a:cs typeface="Times New Roman" panose="02020603050405020304" pitchFamily="18" charset="0"/>
              </a:rPr>
              <a:t>Many CISC scalar machines are </a:t>
            </a:r>
            <a:r>
              <a:rPr lang="en-US" sz="2200" b="1" dirty="0" err="1">
                <a:solidFill>
                  <a:srgbClr val="002060"/>
                </a:solidFill>
                <a:latin typeface="Times New Roman" panose="02020603050405020304" pitchFamily="18" charset="0"/>
                <a:ea typeface="+mj-ea"/>
                <a:cs typeface="Times New Roman" panose="02020603050405020304" pitchFamily="18" charset="0"/>
              </a:rPr>
              <a:t>underpipelined</a:t>
            </a:r>
            <a:r>
              <a:rPr lang="en-US" sz="2200" b="1" dirty="0">
                <a:solidFill>
                  <a:srgbClr val="002060"/>
                </a:solidFill>
                <a:latin typeface="Times New Roman" panose="02020603050405020304" pitchFamily="18" charset="0"/>
                <a:ea typeface="+mj-ea"/>
                <a:cs typeface="Times New Roman" panose="02020603050405020304" pitchFamily="18" charset="0"/>
              </a:rPr>
              <a:t>.</a:t>
            </a:r>
          </a:p>
          <a:p>
            <a:pPr>
              <a:buFont typeface="Wingdings" pitchFamily="2" charset="2"/>
              <a:buChar char="Ø"/>
            </a:pPr>
            <a:r>
              <a:rPr lang="en-US" dirty="0"/>
              <a:t> </a:t>
            </a:r>
            <a:r>
              <a:rPr lang="en-US" sz="2800" b="1" dirty="0" smtClean="0">
                <a:solidFill>
                  <a:srgbClr val="C00000"/>
                </a:solidFill>
                <a:latin typeface="Times New Roman" panose="02020603050405020304" pitchFamily="18" charset="0"/>
                <a:ea typeface="+mj-ea"/>
                <a:cs typeface="Times New Roman" panose="02020603050405020304" pitchFamily="18" charset="0"/>
              </a:rPr>
              <a:t>Representative </a:t>
            </a:r>
            <a:r>
              <a:rPr lang="en-US" sz="2800" b="1" dirty="0">
                <a:solidFill>
                  <a:srgbClr val="C00000"/>
                </a:solidFill>
                <a:latin typeface="Times New Roman" panose="02020603050405020304" pitchFamily="18" charset="0"/>
                <a:ea typeface="+mj-ea"/>
                <a:cs typeface="Times New Roman" panose="02020603050405020304" pitchFamily="18" charset="0"/>
              </a:rPr>
              <a:t>CISC Processors:</a:t>
            </a:r>
            <a:endParaRPr lang="en-US" sz="3100" b="1" dirty="0">
              <a:solidFill>
                <a:srgbClr val="C00000"/>
              </a:solidFill>
              <a:latin typeface="Times New Roman" panose="02020603050405020304" pitchFamily="18" charset="0"/>
              <a:ea typeface="+mj-ea"/>
              <a:cs typeface="Times New Roman" panose="02020603050405020304" pitchFamily="18" charset="0"/>
            </a:endParaRPr>
          </a:p>
          <a:p>
            <a:pPr>
              <a:buNone/>
            </a:pPr>
            <a:r>
              <a:rPr lang="en-US" sz="2800" b="1" dirty="0" smtClean="0">
                <a:solidFill>
                  <a:srgbClr val="002060"/>
                </a:solidFill>
                <a:latin typeface="Times New Roman" panose="02020603050405020304" pitchFamily="18" charset="0"/>
                <a:ea typeface="+mj-ea"/>
                <a:cs typeface="Times New Roman" panose="02020603050405020304" pitchFamily="18" charset="0"/>
              </a:rPr>
              <a:t>  –</a:t>
            </a:r>
            <a:r>
              <a:rPr lang="en-US" sz="2800" b="1" dirty="0">
                <a:solidFill>
                  <a:srgbClr val="002060"/>
                </a:solidFill>
                <a:latin typeface="Times New Roman" panose="02020603050405020304" pitchFamily="18" charset="0"/>
                <a:ea typeface="+mj-ea"/>
                <a:cs typeface="Times New Roman" panose="02020603050405020304" pitchFamily="18" charset="0"/>
              </a:rPr>
              <a:t>	</a:t>
            </a:r>
            <a:r>
              <a:rPr lang="en-US" sz="2200" b="1" dirty="0">
                <a:solidFill>
                  <a:srgbClr val="002060"/>
                </a:solidFill>
                <a:latin typeface="Times New Roman" panose="02020603050405020304" pitchFamily="18" charset="0"/>
                <a:ea typeface="+mj-ea"/>
                <a:cs typeface="Times New Roman" panose="02020603050405020304" pitchFamily="18" charset="0"/>
              </a:rPr>
              <a:t>VAX 8600</a:t>
            </a:r>
          </a:p>
          <a:p>
            <a:pPr lvl="1"/>
            <a:r>
              <a:rPr lang="en-US" sz="2200" b="1" dirty="0">
                <a:solidFill>
                  <a:srgbClr val="002060"/>
                </a:solidFill>
                <a:latin typeface="Times New Roman" panose="02020603050405020304" pitchFamily="18" charset="0"/>
                <a:ea typeface="+mj-ea"/>
                <a:cs typeface="Times New Roman" panose="02020603050405020304" pitchFamily="18" charset="0"/>
              </a:rPr>
              <a:t>Motorola MC68040</a:t>
            </a:r>
          </a:p>
          <a:p>
            <a:pPr lvl="1"/>
            <a:r>
              <a:rPr lang="en-US" sz="2200" b="1" dirty="0">
                <a:solidFill>
                  <a:srgbClr val="002060"/>
                </a:solidFill>
                <a:latin typeface="Times New Roman" panose="02020603050405020304" pitchFamily="18" charset="0"/>
                <a:ea typeface="+mj-ea"/>
                <a:cs typeface="Times New Roman" panose="02020603050405020304" pitchFamily="18" charset="0"/>
              </a:rPr>
              <a:t>Intel Pentium</a:t>
            </a:r>
          </a:p>
          <a:p>
            <a:pPr lvl="0"/>
            <a:endParaRPr lang="en-US" sz="2400" dirty="0"/>
          </a:p>
          <a:p>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r>
              <a:rPr lang="en-US" sz="2400" b="1" dirty="0" smtClean="0">
                <a:solidFill>
                  <a:srgbClr val="C00000"/>
                </a:solidFill>
                <a:latin typeface="Times New Roman" panose="02020603050405020304" pitchFamily="18" charset="0"/>
                <a:ea typeface="+mj-ea"/>
                <a:cs typeface="Times New Roman" panose="02020603050405020304" pitchFamily="18" charset="0"/>
              </a:rPr>
              <a:t>VAX </a:t>
            </a:r>
            <a:r>
              <a:rPr lang="en-US" sz="2400" b="1" dirty="0">
                <a:solidFill>
                  <a:srgbClr val="C00000"/>
                </a:solidFill>
                <a:latin typeface="Times New Roman" panose="02020603050405020304" pitchFamily="18" charset="0"/>
                <a:ea typeface="+mj-ea"/>
                <a:cs typeface="Times New Roman" panose="02020603050405020304" pitchFamily="18" charset="0"/>
              </a:rPr>
              <a:t>8600 </a:t>
            </a:r>
            <a:r>
              <a:rPr lang="en-US" sz="2400" b="1" dirty="0" smtClean="0">
                <a:solidFill>
                  <a:srgbClr val="C00000"/>
                </a:solidFill>
                <a:latin typeface="Times New Roman" panose="02020603050405020304" pitchFamily="18" charset="0"/>
                <a:ea typeface="+mj-ea"/>
                <a:cs typeface="Times New Roman" panose="02020603050405020304" pitchFamily="18" charset="0"/>
              </a:rPr>
              <a:t>processor - CISC</a:t>
            </a:r>
            <a:endParaRPr lang="en-US" sz="2400" b="1" dirty="0">
              <a:solidFill>
                <a:srgbClr val="C00000"/>
              </a:solidFill>
              <a:latin typeface="Times New Roman" panose="02020603050405020304" pitchFamily="18" charset="0"/>
              <a:ea typeface="+mj-ea"/>
              <a:cs typeface="Times New Roman" panose="02020603050405020304" pitchFamily="18" charset="0"/>
            </a:endParaRPr>
          </a:p>
          <a:p>
            <a:pPr lvl="0"/>
            <a:endParaRPr lang="en-US" sz="2400" dirty="0"/>
          </a:p>
          <a:p>
            <a:pPr>
              <a:buNone/>
            </a:pPr>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19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21.png"/>
          <p:cNvPicPr/>
          <p:nvPr/>
        </p:nvPicPr>
        <p:blipFill>
          <a:blip r:embed="rId2" cstate="print"/>
          <a:stretch>
            <a:fillRect/>
          </a:stretch>
        </p:blipFill>
        <p:spPr>
          <a:xfrm>
            <a:off x="1066800" y="2048773"/>
            <a:ext cx="7696199" cy="38948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763000" cy="5029200"/>
          </a:xfrm>
        </p:spPr>
        <p:txBody>
          <a:bodyPr>
            <a:normAutofit/>
          </a:bodyPr>
          <a:lstStyle/>
          <a:p>
            <a:pPr algn="ctr">
              <a:buNone/>
            </a:pPr>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0070C0"/>
                </a:solidFill>
                <a:latin typeface="Times New Roman" panose="02020603050405020304" pitchFamily="18" charset="0"/>
                <a:ea typeface="+mj-ea"/>
                <a:cs typeface="Times New Roman" panose="02020603050405020304" pitchFamily="18" charset="0"/>
              </a:rPr>
              <a:t>Processors and Memory </a:t>
            </a:r>
            <a:r>
              <a:rPr lang="en-US" sz="2400" b="1" dirty="0" smtClean="0">
                <a:solidFill>
                  <a:srgbClr val="0070C0"/>
                </a:solidFill>
                <a:latin typeface="Times New Roman" panose="02020603050405020304" pitchFamily="18" charset="0"/>
                <a:ea typeface="+mj-ea"/>
                <a:cs typeface="Times New Roman" panose="02020603050405020304" pitchFamily="18" charset="0"/>
              </a:rPr>
              <a:t>Hierarchy</a:t>
            </a:r>
          </a:p>
          <a:p>
            <a:pPr marL="0" lvl="2">
              <a:buNone/>
            </a:pPr>
            <a:r>
              <a:rPr lang="en-US" b="1" dirty="0" smtClean="0">
                <a:solidFill>
                  <a:srgbClr val="0070C0"/>
                </a:solidFill>
                <a:latin typeface="Times New Roman" panose="02020603050405020304" pitchFamily="18" charset="0"/>
                <a:ea typeface="+mj-ea"/>
                <a:cs typeface="Times New Roman" panose="02020603050405020304" pitchFamily="18" charset="0"/>
              </a:rPr>
              <a:t>Design Space of Processors</a:t>
            </a:r>
          </a:p>
          <a:p>
            <a:pPr marL="0" lvl="2" algn="just"/>
            <a:r>
              <a:rPr lang="en-US" sz="2200" b="1" dirty="0" smtClean="0">
                <a:solidFill>
                  <a:srgbClr val="C00000"/>
                </a:solidFill>
                <a:latin typeface="Times New Roman" panose="02020603050405020304" pitchFamily="18" charset="0"/>
                <a:ea typeface="+mj-ea"/>
                <a:cs typeface="Times New Roman" panose="02020603050405020304" pitchFamily="18" charset="0"/>
              </a:rPr>
              <a:t>Processors  </a:t>
            </a:r>
            <a:r>
              <a:rPr lang="en-US" sz="2200" b="1" dirty="0">
                <a:solidFill>
                  <a:srgbClr val="C00000"/>
                </a:solidFill>
                <a:latin typeface="Times New Roman" panose="02020603050405020304" pitchFamily="18" charset="0"/>
                <a:ea typeface="+mj-ea"/>
                <a:cs typeface="Times New Roman" panose="02020603050405020304" pitchFamily="18" charset="0"/>
              </a:rPr>
              <a:t>can  be  </a:t>
            </a:r>
            <a:r>
              <a:rPr lang="en-US" sz="2200" b="1" dirty="0" smtClean="0">
                <a:solidFill>
                  <a:srgbClr val="C00000"/>
                </a:solidFill>
                <a:latin typeface="Times New Roman" panose="02020603050405020304" pitchFamily="18" charset="0"/>
                <a:ea typeface="+mj-ea"/>
                <a:cs typeface="Times New Roman" panose="02020603050405020304" pitchFamily="18" charset="0"/>
              </a:rPr>
              <a:t>mapped  </a:t>
            </a:r>
            <a:r>
              <a:rPr lang="en-US" sz="2200" b="1" dirty="0">
                <a:solidFill>
                  <a:srgbClr val="C00000"/>
                </a:solidFill>
                <a:latin typeface="Times New Roman" panose="02020603050405020304" pitchFamily="18" charset="0"/>
                <a:ea typeface="+mj-ea"/>
                <a:cs typeface="Times New Roman" panose="02020603050405020304" pitchFamily="18" charset="0"/>
              </a:rPr>
              <a:t>to  a  space  that  has  clock  rate  and  cycles  per  instruction  (CPI)  as coordinates. Each processor type occupies a region of this space.</a:t>
            </a:r>
          </a:p>
          <a:p>
            <a:pPr marL="0" lvl="2" algn="just"/>
            <a:r>
              <a:rPr lang="en-US" sz="2200" b="1" dirty="0" smtClean="0">
                <a:solidFill>
                  <a:srgbClr val="002060"/>
                </a:solidFill>
                <a:latin typeface="Times New Roman" panose="02020603050405020304" pitchFamily="18" charset="0"/>
                <a:ea typeface="+mj-ea"/>
                <a:cs typeface="Times New Roman" panose="02020603050405020304" pitchFamily="18" charset="0"/>
              </a:rPr>
              <a:t>As implementing technology evolve rapidly, the clock rate of various processor have moved from lower to higher speed to towards the right of the design space. </a:t>
            </a:r>
          </a:p>
          <a:p>
            <a:pPr marL="0" lvl="2" algn="just"/>
            <a:r>
              <a:rPr lang="en-US" sz="2200" b="1" dirty="0" smtClean="0">
                <a:solidFill>
                  <a:srgbClr val="C00000"/>
                </a:solidFill>
                <a:latin typeface="Times New Roman" panose="02020603050405020304" pitchFamily="18" charset="0"/>
                <a:ea typeface="+mj-ea"/>
                <a:cs typeface="Times New Roman" panose="02020603050405020304" pitchFamily="18" charset="0"/>
              </a:rPr>
              <a:t>Newer </a:t>
            </a:r>
            <a:r>
              <a:rPr lang="en-US" sz="2200" b="1" dirty="0">
                <a:solidFill>
                  <a:srgbClr val="C00000"/>
                </a:solidFill>
                <a:latin typeface="Times New Roman" panose="02020603050405020304" pitchFamily="18" charset="0"/>
                <a:ea typeface="+mj-ea"/>
                <a:cs typeface="Times New Roman" panose="02020603050405020304" pitchFamily="18" charset="0"/>
              </a:rPr>
              <a:t>technologies are enabling higher clock rates.</a:t>
            </a:r>
          </a:p>
          <a:p>
            <a:pPr marL="0" lvl="2" algn="just"/>
            <a:r>
              <a:rPr lang="en-US" sz="2200" b="1" dirty="0">
                <a:solidFill>
                  <a:srgbClr val="002060"/>
                </a:solidFill>
                <a:latin typeface="Times New Roman" panose="02020603050405020304" pitchFamily="18" charset="0"/>
                <a:ea typeface="+mj-ea"/>
                <a:cs typeface="Times New Roman" panose="02020603050405020304" pitchFamily="18" charset="0"/>
              </a:rPr>
              <a:t>Manufacturers are also trying to lower the number of cycles per </a:t>
            </a:r>
            <a:r>
              <a:rPr lang="en-US" sz="2200" b="1" dirty="0" smtClean="0">
                <a:solidFill>
                  <a:srgbClr val="002060"/>
                </a:solidFill>
                <a:latin typeface="Times New Roman" panose="02020603050405020304" pitchFamily="18" charset="0"/>
                <a:ea typeface="+mj-ea"/>
                <a:cs typeface="Times New Roman" panose="02020603050405020304" pitchFamily="18" charset="0"/>
              </a:rPr>
              <a:t>instruction (CPI).</a:t>
            </a:r>
            <a:endParaRPr lang="en-US" sz="2200" b="1" dirty="0">
              <a:solidFill>
                <a:srgbClr val="002060"/>
              </a:solidFill>
              <a:latin typeface="Times New Roman" panose="02020603050405020304" pitchFamily="18" charset="0"/>
              <a:ea typeface="+mj-ea"/>
              <a:cs typeface="Times New Roman" panose="02020603050405020304" pitchFamily="18" charset="0"/>
            </a:endParaRPr>
          </a:p>
          <a:p>
            <a:pPr marL="0" lvl="2" algn="just"/>
            <a:r>
              <a:rPr lang="en-US" sz="2200" b="1" dirty="0">
                <a:solidFill>
                  <a:srgbClr val="C00000"/>
                </a:solidFill>
                <a:latin typeface="Times New Roman" panose="02020603050405020304" pitchFamily="18" charset="0"/>
                <a:ea typeface="+mj-ea"/>
                <a:cs typeface="Times New Roman" panose="02020603050405020304" pitchFamily="18" charset="0"/>
              </a:rPr>
              <a:t>Thus the </a:t>
            </a:r>
            <a:r>
              <a:rPr lang="en-US" sz="2200" b="1" dirty="0" smtClean="0">
                <a:solidFill>
                  <a:srgbClr val="C00000"/>
                </a:solidFill>
                <a:latin typeface="Times New Roman" panose="02020603050405020304" pitchFamily="18" charset="0"/>
                <a:ea typeface="+mj-ea"/>
                <a:cs typeface="Times New Roman" panose="02020603050405020304" pitchFamily="18" charset="0"/>
              </a:rPr>
              <a:t>future </a:t>
            </a:r>
            <a:r>
              <a:rPr lang="en-US" sz="2200" b="1" dirty="0">
                <a:solidFill>
                  <a:srgbClr val="C00000"/>
                </a:solidFill>
                <a:latin typeface="Times New Roman" panose="02020603050405020304" pitchFamily="18" charset="0"/>
                <a:ea typeface="+mj-ea"/>
                <a:cs typeface="Times New Roman" panose="02020603050405020304" pitchFamily="18" charset="0"/>
              </a:rPr>
              <a:t>processor </a:t>
            </a:r>
            <a:r>
              <a:rPr lang="en-US" sz="2200" b="1" dirty="0" smtClean="0">
                <a:solidFill>
                  <a:srgbClr val="C00000"/>
                </a:solidFill>
                <a:latin typeface="Times New Roman" panose="02020603050405020304" pitchFamily="18" charset="0"/>
                <a:ea typeface="+mj-ea"/>
                <a:cs typeface="Times New Roman" panose="02020603050405020304" pitchFamily="18" charset="0"/>
              </a:rPr>
              <a:t>space </a:t>
            </a:r>
            <a:r>
              <a:rPr lang="en-US" sz="2200" b="1" dirty="0">
                <a:solidFill>
                  <a:srgbClr val="C00000"/>
                </a:solidFill>
                <a:latin typeface="Times New Roman" panose="02020603050405020304" pitchFamily="18" charset="0"/>
                <a:ea typeface="+mj-ea"/>
                <a:cs typeface="Times New Roman" panose="02020603050405020304" pitchFamily="18" charset="0"/>
              </a:rPr>
              <a:t>is moving toward the lower right of the processor design space.</a:t>
            </a:r>
          </a:p>
          <a:p>
            <a:endParaRPr lang="en-US" sz="2400" b="1" dirty="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486400"/>
          </a:xfrm>
        </p:spPr>
        <p:txBody>
          <a:bodyPr>
            <a:normAutofit fontScale="40000" lnSpcReduction="20000"/>
          </a:bodyPr>
          <a:lstStyle/>
          <a:p>
            <a:pPr>
              <a:buNone/>
            </a:pPr>
            <a:r>
              <a:rPr lang="en-US" sz="55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5500" b="1" dirty="0" err="1" smtClean="0">
                <a:solidFill>
                  <a:srgbClr val="0070C0"/>
                </a:solidFill>
                <a:latin typeface="Times New Roman" panose="02020603050405020304" pitchFamily="18" charset="0"/>
                <a:cs typeface="Times New Roman" panose="02020603050405020304" pitchFamily="18" charset="0"/>
              </a:rPr>
              <a:t>cond</a:t>
            </a:r>
            <a:r>
              <a:rPr lang="en-US" sz="5500" b="1" dirty="0" smtClean="0">
                <a:solidFill>
                  <a:srgbClr val="0070C0"/>
                </a:solidFill>
                <a:latin typeface="Times New Roman" panose="02020603050405020304" pitchFamily="18" charset="0"/>
                <a:cs typeface="Times New Roman" panose="02020603050405020304" pitchFamily="18" charset="0"/>
              </a:rPr>
              <a:t>…</a:t>
            </a:r>
            <a:r>
              <a:rPr lang="en-US" sz="6000" b="1" dirty="0" smtClean="0">
                <a:solidFill>
                  <a:srgbClr val="002060"/>
                </a:solidFill>
                <a:latin typeface="Times New Roman" panose="02020603050405020304" pitchFamily="18" charset="0"/>
                <a:ea typeface="+mj-ea"/>
                <a:cs typeface="Times New Roman" panose="02020603050405020304" pitchFamily="18" charset="0"/>
              </a:rPr>
              <a:t>VAX</a:t>
            </a:r>
            <a:r>
              <a:rPr lang="en-US" sz="5500" b="1" dirty="0" smtClean="0">
                <a:solidFill>
                  <a:srgbClr val="0070C0"/>
                </a:solidFill>
                <a:latin typeface="Times New Roman" panose="02020603050405020304" pitchFamily="18" charset="0"/>
                <a:cs typeface="Times New Roman" panose="02020603050405020304" pitchFamily="18" charset="0"/>
              </a:rPr>
              <a:t> </a:t>
            </a:r>
            <a:r>
              <a:rPr lang="en-US" sz="6000" b="1" dirty="0" smtClean="0">
                <a:solidFill>
                  <a:srgbClr val="002060"/>
                </a:solidFill>
                <a:latin typeface="Times New Roman" panose="02020603050405020304" pitchFamily="18" charset="0"/>
                <a:ea typeface="+mj-ea"/>
                <a:cs typeface="Times New Roman" panose="02020603050405020304" pitchFamily="18" charset="0"/>
              </a:rPr>
              <a:t>8600 processor</a:t>
            </a:r>
            <a:endParaRPr lang="en-US" sz="7400" b="1" dirty="0" smtClean="0">
              <a:solidFill>
                <a:srgbClr val="002060"/>
              </a:solidFill>
              <a:latin typeface="Times New Roman" panose="02020603050405020304" pitchFamily="18" charset="0"/>
              <a:ea typeface="+mj-ea"/>
              <a:cs typeface="Times New Roman" panose="02020603050405020304" pitchFamily="18" charset="0"/>
            </a:endParaRPr>
          </a:p>
          <a:p>
            <a:pPr>
              <a:buNone/>
            </a:pPr>
            <a:endParaRPr lang="en-US" sz="2900" b="1" dirty="0" smtClean="0">
              <a:solidFill>
                <a:srgbClr val="0070C0"/>
              </a:solidFill>
              <a:latin typeface="Times New Roman" panose="02020603050405020304" pitchFamily="18" charset="0"/>
              <a:cs typeface="Times New Roman" panose="02020603050405020304" pitchFamily="18" charset="0"/>
            </a:endParaRPr>
          </a:p>
          <a:p>
            <a:pPr lvl="0" algn="just"/>
            <a:r>
              <a:rPr lang="en-US" sz="4500" b="1" dirty="0" smtClean="0">
                <a:solidFill>
                  <a:srgbClr val="002060"/>
                </a:solidFill>
                <a:latin typeface="Times New Roman" panose="02020603050405020304" pitchFamily="18" charset="0"/>
                <a:ea typeface="+mj-ea"/>
                <a:cs typeface="Times New Roman" panose="02020603050405020304" pitchFamily="18" charset="0"/>
              </a:rPr>
              <a:t>The </a:t>
            </a:r>
            <a:r>
              <a:rPr lang="en-US" sz="4500" b="1" dirty="0">
                <a:solidFill>
                  <a:srgbClr val="002060"/>
                </a:solidFill>
                <a:latin typeface="Times New Roman" panose="02020603050405020304" pitchFamily="18" charset="0"/>
                <a:ea typeface="+mj-ea"/>
                <a:cs typeface="Times New Roman" panose="02020603050405020304" pitchFamily="18" charset="0"/>
              </a:rPr>
              <a:t>VAX 8600 was introduced by Digital Equipment Corporation in 1985.</a:t>
            </a:r>
          </a:p>
          <a:p>
            <a:pPr lvl="0" algn="just"/>
            <a:r>
              <a:rPr lang="en-US" sz="4500" b="1" dirty="0">
                <a:solidFill>
                  <a:srgbClr val="C00000"/>
                </a:solidFill>
                <a:latin typeface="Times New Roman" panose="02020603050405020304" pitchFamily="18" charset="0"/>
                <a:ea typeface="+mj-ea"/>
                <a:cs typeface="Times New Roman" panose="02020603050405020304" pitchFamily="18" charset="0"/>
              </a:rPr>
              <a:t>This machine implemented a typical CISC architecture with </a:t>
            </a:r>
            <a:r>
              <a:rPr lang="en-US" sz="4500" b="1" dirty="0" err="1">
                <a:solidFill>
                  <a:srgbClr val="C00000"/>
                </a:solidFill>
                <a:latin typeface="Times New Roman" panose="02020603050405020304" pitchFamily="18" charset="0"/>
                <a:ea typeface="+mj-ea"/>
                <a:cs typeface="Times New Roman" panose="02020603050405020304" pitchFamily="18" charset="0"/>
              </a:rPr>
              <a:t>microprogrammed</a:t>
            </a:r>
            <a:r>
              <a:rPr lang="en-US" sz="4500" b="1" dirty="0">
                <a:solidFill>
                  <a:srgbClr val="C00000"/>
                </a:solidFill>
                <a:latin typeface="Times New Roman" panose="02020603050405020304" pitchFamily="18" charset="0"/>
                <a:ea typeface="+mj-ea"/>
                <a:cs typeface="Times New Roman" panose="02020603050405020304" pitchFamily="18" charset="0"/>
              </a:rPr>
              <a:t> control.</a:t>
            </a:r>
          </a:p>
          <a:p>
            <a:pPr lvl="0" algn="just"/>
            <a:r>
              <a:rPr lang="en-US" sz="4500" b="1" dirty="0">
                <a:solidFill>
                  <a:srgbClr val="002060"/>
                </a:solidFill>
                <a:latin typeface="Times New Roman" panose="02020603050405020304" pitchFamily="18" charset="0"/>
                <a:ea typeface="+mj-ea"/>
                <a:cs typeface="Times New Roman" panose="02020603050405020304" pitchFamily="18" charset="0"/>
              </a:rPr>
              <a:t>The instruction set contained about 300 instructions with 20 different addressing modes.</a:t>
            </a:r>
          </a:p>
          <a:p>
            <a:pPr algn="just"/>
            <a:r>
              <a:rPr lang="en-US" sz="4500" b="1" dirty="0">
                <a:solidFill>
                  <a:srgbClr val="C00000"/>
                </a:solidFill>
                <a:latin typeface="Times New Roman" panose="02020603050405020304" pitchFamily="18" charset="0"/>
                <a:ea typeface="+mj-ea"/>
                <a:cs typeface="Times New Roman" panose="02020603050405020304" pitchFamily="18" charset="0"/>
              </a:rPr>
              <a:t>The CPU in the VAX 8600 consisted of two functional units for concurrent execution of integer and floating point instructions.</a:t>
            </a:r>
          </a:p>
          <a:p>
            <a:pPr lvl="0" algn="just"/>
            <a:r>
              <a:rPr lang="en-US" sz="4500" b="1" dirty="0">
                <a:solidFill>
                  <a:srgbClr val="002060"/>
                </a:solidFill>
                <a:latin typeface="Times New Roman" panose="02020603050405020304" pitchFamily="18" charset="0"/>
                <a:ea typeface="+mj-ea"/>
                <a:cs typeface="Times New Roman" panose="02020603050405020304" pitchFamily="18" charset="0"/>
              </a:rPr>
              <a:t>The unified cache was used for holding both instructions and data.</a:t>
            </a:r>
          </a:p>
          <a:p>
            <a:pPr lvl="0" algn="just"/>
            <a:r>
              <a:rPr lang="en-US" sz="4500" b="1" dirty="0">
                <a:solidFill>
                  <a:srgbClr val="C00000"/>
                </a:solidFill>
                <a:latin typeface="Times New Roman" panose="02020603050405020304" pitchFamily="18" charset="0"/>
                <a:ea typeface="+mj-ea"/>
                <a:cs typeface="Times New Roman" panose="02020603050405020304" pitchFamily="18" charset="0"/>
              </a:rPr>
              <a:t>There were 16 GPRs in the instruction unit. Instruction pipelining was built with six stages in the VAX 8600, as in most </a:t>
            </a:r>
            <a:r>
              <a:rPr lang="en-US" sz="4500" b="1" dirty="0" smtClean="0">
                <a:solidFill>
                  <a:srgbClr val="C00000"/>
                </a:solidFill>
                <a:latin typeface="Times New Roman" panose="02020603050405020304" pitchFamily="18" charset="0"/>
                <a:ea typeface="+mj-ea"/>
                <a:cs typeface="Times New Roman" panose="02020603050405020304" pitchFamily="18" charset="0"/>
              </a:rPr>
              <a:t>else </a:t>
            </a:r>
            <a:r>
              <a:rPr lang="en-US" sz="4500" b="1" dirty="0">
                <a:solidFill>
                  <a:srgbClr val="C00000"/>
                </a:solidFill>
                <a:latin typeface="Times New Roman" panose="02020603050405020304" pitchFamily="18" charset="0"/>
                <a:ea typeface="+mj-ea"/>
                <a:cs typeface="Times New Roman" panose="02020603050405020304" pitchFamily="18" charset="0"/>
              </a:rPr>
              <a:t>machines.</a:t>
            </a:r>
          </a:p>
          <a:p>
            <a:pPr lvl="0" algn="just"/>
            <a:r>
              <a:rPr lang="en-US" sz="4500" b="1" dirty="0">
                <a:solidFill>
                  <a:srgbClr val="002060"/>
                </a:solidFill>
                <a:latin typeface="Times New Roman" panose="02020603050405020304" pitchFamily="18" charset="0"/>
                <a:ea typeface="+mj-ea"/>
                <a:cs typeface="Times New Roman" panose="02020603050405020304" pitchFamily="18" charset="0"/>
              </a:rPr>
              <a:t>The instruction unit </a:t>
            </a:r>
            <a:r>
              <a:rPr lang="en-US" sz="4500" b="1" dirty="0" err="1">
                <a:solidFill>
                  <a:srgbClr val="002060"/>
                </a:solidFill>
                <a:latin typeface="Times New Roman" panose="02020603050405020304" pitchFamily="18" charset="0"/>
                <a:ea typeface="+mj-ea"/>
                <a:cs typeface="Times New Roman" panose="02020603050405020304" pitchFamily="18" charset="0"/>
              </a:rPr>
              <a:t>prefetched</a:t>
            </a:r>
            <a:r>
              <a:rPr lang="en-US" sz="4500" b="1" dirty="0">
                <a:solidFill>
                  <a:srgbClr val="002060"/>
                </a:solidFill>
                <a:latin typeface="Times New Roman" panose="02020603050405020304" pitchFamily="18" charset="0"/>
                <a:ea typeface="+mj-ea"/>
                <a:cs typeface="Times New Roman" panose="02020603050405020304" pitchFamily="18" charset="0"/>
              </a:rPr>
              <a:t> and decoded instructions, handled branching operations, and supplied operands to the two functional units in a pipelined fashion.</a:t>
            </a:r>
          </a:p>
          <a:p>
            <a:pPr lvl="0" algn="just"/>
            <a:r>
              <a:rPr lang="en-US" sz="4500" b="1" dirty="0">
                <a:solidFill>
                  <a:srgbClr val="C00000"/>
                </a:solidFill>
                <a:latin typeface="Times New Roman" panose="02020603050405020304" pitchFamily="18" charset="0"/>
                <a:ea typeface="+mj-ea"/>
                <a:cs typeface="Times New Roman" panose="02020603050405020304" pitchFamily="18" charset="0"/>
              </a:rPr>
              <a:t>A Translation </a:t>
            </a:r>
            <a:r>
              <a:rPr lang="en-US" sz="4500" b="1" dirty="0" err="1">
                <a:solidFill>
                  <a:srgbClr val="C00000"/>
                </a:solidFill>
                <a:latin typeface="Times New Roman" panose="02020603050405020304" pitchFamily="18" charset="0"/>
                <a:ea typeface="+mj-ea"/>
                <a:cs typeface="Times New Roman" panose="02020603050405020304" pitchFamily="18" charset="0"/>
              </a:rPr>
              <a:t>Lookaside</a:t>
            </a:r>
            <a:r>
              <a:rPr lang="en-US" sz="4500" b="1" dirty="0">
                <a:solidFill>
                  <a:srgbClr val="C00000"/>
                </a:solidFill>
                <a:latin typeface="Times New Roman" panose="02020603050405020304" pitchFamily="18" charset="0"/>
                <a:ea typeface="+mj-ea"/>
                <a:cs typeface="Times New Roman" panose="02020603050405020304" pitchFamily="18" charset="0"/>
              </a:rPr>
              <a:t> Buffer (TLB) was used in the memory control unit for fast generation of a physical address from a virtual address.</a:t>
            </a:r>
          </a:p>
          <a:p>
            <a:pPr lvl="0" algn="just"/>
            <a:r>
              <a:rPr lang="en-US" sz="4500" b="1" dirty="0">
                <a:solidFill>
                  <a:srgbClr val="002060"/>
                </a:solidFill>
                <a:latin typeface="Times New Roman" panose="02020603050405020304" pitchFamily="18" charset="0"/>
                <a:ea typeface="+mj-ea"/>
                <a:cs typeface="Times New Roman" panose="02020603050405020304" pitchFamily="18" charset="0"/>
              </a:rPr>
              <a:t>Both integer and floating point units were pipelined.</a:t>
            </a:r>
          </a:p>
          <a:p>
            <a:pPr lvl="0" algn="just"/>
            <a:r>
              <a:rPr lang="en-US" sz="4500" b="1" dirty="0">
                <a:solidFill>
                  <a:srgbClr val="002060"/>
                </a:solidFill>
                <a:latin typeface="Times New Roman" panose="02020603050405020304" pitchFamily="18" charset="0"/>
                <a:ea typeface="+mj-ea"/>
                <a:cs typeface="Times New Roman" panose="02020603050405020304" pitchFamily="18" charset="0"/>
              </a:rPr>
              <a:t>The performance of the processor pipelines relied heavily on the cache hit ratio and on minimal branching damage to the pipeline flow.</a:t>
            </a:r>
          </a:p>
          <a:p>
            <a:pPr lvl="0"/>
            <a:endParaRPr lang="en-US" sz="2400" dirty="0"/>
          </a:p>
          <a:p>
            <a:r>
              <a:rPr lang="en-US" dirty="0"/>
              <a:t> </a:t>
            </a:r>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839200" cy="5562600"/>
          </a:xfrm>
        </p:spPr>
        <p:txBody>
          <a:bodyPr>
            <a:normAutofit fontScale="32500" lnSpcReduction="20000"/>
          </a:bodyPr>
          <a:lstStyle/>
          <a:p>
            <a:pPr>
              <a:buNone/>
            </a:pPr>
            <a:r>
              <a:rPr lang="en-US" sz="5100" b="1" dirty="0" smtClean="0">
                <a:solidFill>
                  <a:srgbClr val="C00000"/>
                </a:solidFill>
                <a:latin typeface="Times New Roman" panose="02020603050405020304" pitchFamily="18" charset="0"/>
                <a:ea typeface="+mj-ea"/>
                <a:cs typeface="Times New Roman" panose="02020603050405020304" pitchFamily="18" charset="0"/>
              </a:rPr>
              <a:t>RISC </a:t>
            </a:r>
            <a:r>
              <a:rPr lang="en-US" sz="5100" b="1" dirty="0">
                <a:solidFill>
                  <a:srgbClr val="C00000"/>
                </a:solidFill>
                <a:latin typeface="Times New Roman" panose="02020603050405020304" pitchFamily="18" charset="0"/>
                <a:ea typeface="+mj-ea"/>
                <a:cs typeface="Times New Roman" panose="02020603050405020304" pitchFamily="18" charset="0"/>
              </a:rPr>
              <a:t>Scalar </a:t>
            </a:r>
            <a:r>
              <a:rPr lang="en-US" sz="5100" b="1" dirty="0" smtClean="0">
                <a:solidFill>
                  <a:srgbClr val="C00000"/>
                </a:solidFill>
                <a:latin typeface="Times New Roman" panose="02020603050405020304" pitchFamily="18" charset="0"/>
                <a:ea typeface="+mj-ea"/>
                <a:cs typeface="Times New Roman" panose="02020603050405020304" pitchFamily="18" charset="0"/>
              </a:rPr>
              <a:t>Processors</a:t>
            </a:r>
          </a:p>
          <a:p>
            <a:pPr lvl="1">
              <a:buFont typeface="Wingdings" pitchFamily="2" charset="2"/>
              <a:buChar char="Ø"/>
            </a:pPr>
            <a:r>
              <a:rPr lang="en-US" sz="6200" b="1" dirty="0" smtClean="0">
                <a:solidFill>
                  <a:srgbClr val="002060"/>
                </a:solidFill>
                <a:latin typeface="Times New Roman" pitchFamily="18" charset="0"/>
                <a:cs typeface="Times New Roman" pitchFamily="18" charset="0"/>
              </a:rPr>
              <a:t>Generic RISC processor are called scalar RISC because they are designed to issue one instruction per cycle.</a:t>
            </a:r>
            <a:endParaRPr lang="en-US" sz="6200" b="1" dirty="0">
              <a:solidFill>
                <a:srgbClr val="002060"/>
              </a:solidFill>
              <a:latin typeface="Times New Roman" pitchFamily="18" charset="0"/>
              <a:cs typeface="Times New Roman" pitchFamily="18" charset="0"/>
            </a:endParaRPr>
          </a:p>
          <a:p>
            <a:pPr lvl="1">
              <a:buFont typeface="Wingdings" pitchFamily="2" charset="2"/>
              <a:buChar char="Ø"/>
            </a:pPr>
            <a:r>
              <a:rPr lang="en-US" sz="6200" b="1" dirty="0" smtClean="0">
                <a:solidFill>
                  <a:srgbClr val="C00000"/>
                </a:solidFill>
                <a:latin typeface="Times New Roman" pitchFamily="18" charset="0"/>
                <a:cs typeface="Times New Roman" pitchFamily="18" charset="0"/>
              </a:rPr>
              <a:t>RISC </a:t>
            </a:r>
            <a:r>
              <a:rPr lang="en-US" sz="6200" b="1" dirty="0">
                <a:solidFill>
                  <a:srgbClr val="C00000"/>
                </a:solidFill>
                <a:latin typeface="Times New Roman" pitchFamily="18" charset="0"/>
                <a:cs typeface="Times New Roman" pitchFamily="18" charset="0"/>
              </a:rPr>
              <a:t>and CISC scalar processors should have same performance if clock rate and program lengths are equal.</a:t>
            </a:r>
          </a:p>
          <a:p>
            <a:pPr lvl="1">
              <a:buFont typeface="Wingdings" pitchFamily="2" charset="2"/>
              <a:buChar char="Ø"/>
            </a:pPr>
            <a:r>
              <a:rPr lang="en-US" sz="6200" b="1" dirty="0" smtClean="0">
                <a:solidFill>
                  <a:srgbClr val="002060"/>
                </a:solidFill>
                <a:latin typeface="Times New Roman" pitchFamily="18" charset="0"/>
                <a:cs typeface="Times New Roman" pitchFamily="18" charset="0"/>
              </a:rPr>
              <a:t>RISC </a:t>
            </a:r>
            <a:r>
              <a:rPr lang="en-US" sz="6200" b="1" dirty="0">
                <a:solidFill>
                  <a:srgbClr val="002060"/>
                </a:solidFill>
                <a:latin typeface="Times New Roman" pitchFamily="18" charset="0"/>
                <a:cs typeface="Times New Roman" pitchFamily="18" charset="0"/>
              </a:rPr>
              <a:t>moves less frequent operations into software, thus dedicating hardware resources to the most frequently used operations.</a:t>
            </a:r>
          </a:p>
          <a:p>
            <a:pPr lvl="1">
              <a:buFont typeface="Wingdings" pitchFamily="2" charset="2"/>
              <a:buChar char="Ø"/>
            </a:pPr>
            <a:r>
              <a:rPr lang="en-US" sz="6200" b="1" dirty="0">
                <a:solidFill>
                  <a:srgbClr val="C00000"/>
                </a:solidFill>
                <a:latin typeface="Times New Roman" pitchFamily="18" charset="0"/>
                <a:cs typeface="Times New Roman" pitchFamily="18" charset="0"/>
              </a:rPr>
              <a:t>Representative RISC Processors:</a:t>
            </a:r>
          </a:p>
          <a:p>
            <a:pPr lvl="2">
              <a:buNone/>
            </a:pPr>
            <a:endParaRPr lang="en-US" sz="4600" b="1" dirty="0">
              <a:solidFill>
                <a:srgbClr val="C00000"/>
              </a:solidFill>
              <a:latin typeface="Times New Roman" pitchFamily="18" charset="0"/>
              <a:cs typeface="Times New Roman" pitchFamily="18" charset="0"/>
            </a:endParaRPr>
          </a:p>
          <a:p>
            <a:pPr lvl="2">
              <a:spcBef>
                <a:spcPts val="0"/>
              </a:spcBef>
              <a:buFont typeface="Wingdings" pitchFamily="2" charset="2"/>
              <a:buChar char="§"/>
            </a:pPr>
            <a:r>
              <a:rPr lang="en-US" sz="3800" b="1" dirty="0">
                <a:solidFill>
                  <a:srgbClr val="0070C0"/>
                </a:solidFill>
                <a:latin typeface="Times New Roman" pitchFamily="18" charset="0"/>
                <a:cs typeface="Times New Roman" pitchFamily="18" charset="0"/>
              </a:rPr>
              <a:t>Sun </a:t>
            </a:r>
            <a:r>
              <a:rPr lang="en-US" sz="3800" b="1" dirty="0" smtClean="0">
                <a:solidFill>
                  <a:srgbClr val="0070C0"/>
                </a:solidFill>
                <a:latin typeface="Times New Roman" pitchFamily="18" charset="0"/>
                <a:cs typeface="Times New Roman" pitchFamily="18" charset="0"/>
              </a:rPr>
              <a:t>SPARC (Scalable Processor Architecture)</a:t>
            </a:r>
            <a:endParaRPr lang="en-US" sz="3800" b="1" dirty="0">
              <a:solidFill>
                <a:srgbClr val="0070C0"/>
              </a:solidFill>
              <a:latin typeface="Times New Roman" pitchFamily="18" charset="0"/>
              <a:cs typeface="Times New Roman" pitchFamily="18" charset="0"/>
            </a:endParaRPr>
          </a:p>
          <a:p>
            <a:pPr lvl="1">
              <a:spcBef>
                <a:spcPts val="0"/>
              </a:spcBef>
              <a:buNone/>
            </a:pPr>
            <a:r>
              <a:rPr lang="en-US" sz="3800" b="1" dirty="0">
                <a:solidFill>
                  <a:srgbClr val="0070C0"/>
                </a:solidFill>
                <a:latin typeface="Times New Roman" pitchFamily="18" charset="0"/>
                <a:cs typeface="Times New Roman" pitchFamily="18" charset="0"/>
              </a:rPr>
              <a:t> </a:t>
            </a:r>
          </a:p>
          <a:p>
            <a:pPr lvl="2">
              <a:spcBef>
                <a:spcPts val="0"/>
              </a:spcBef>
              <a:buFont typeface="Wingdings" pitchFamily="2" charset="2"/>
              <a:buChar char="§"/>
            </a:pPr>
            <a:r>
              <a:rPr lang="en-US" sz="3800" b="1" dirty="0">
                <a:solidFill>
                  <a:srgbClr val="0070C0"/>
                </a:solidFill>
                <a:latin typeface="Times New Roman" pitchFamily="18" charset="0"/>
                <a:cs typeface="Times New Roman" pitchFamily="18" charset="0"/>
              </a:rPr>
              <a:t>Intel i860</a:t>
            </a:r>
          </a:p>
          <a:p>
            <a:pPr lvl="1">
              <a:spcBef>
                <a:spcPts val="0"/>
              </a:spcBef>
              <a:buNone/>
            </a:pPr>
            <a:r>
              <a:rPr lang="en-US" sz="3800" b="1" dirty="0">
                <a:solidFill>
                  <a:srgbClr val="0070C0"/>
                </a:solidFill>
                <a:latin typeface="Times New Roman" pitchFamily="18" charset="0"/>
                <a:cs typeface="Times New Roman" pitchFamily="18" charset="0"/>
              </a:rPr>
              <a:t> </a:t>
            </a:r>
          </a:p>
          <a:p>
            <a:pPr lvl="2">
              <a:spcBef>
                <a:spcPts val="0"/>
              </a:spcBef>
              <a:buFont typeface="Wingdings" pitchFamily="2" charset="2"/>
              <a:buChar char="§"/>
            </a:pPr>
            <a:r>
              <a:rPr lang="en-US" sz="3800" b="1" dirty="0">
                <a:solidFill>
                  <a:srgbClr val="0070C0"/>
                </a:solidFill>
                <a:latin typeface="Times New Roman" pitchFamily="18" charset="0"/>
                <a:cs typeface="Times New Roman" pitchFamily="18" charset="0"/>
              </a:rPr>
              <a:t>Motorola M88100</a:t>
            </a:r>
          </a:p>
          <a:p>
            <a:pPr lvl="1">
              <a:spcBef>
                <a:spcPts val="0"/>
              </a:spcBef>
              <a:buNone/>
            </a:pPr>
            <a:r>
              <a:rPr lang="en-US" sz="3800" b="1" dirty="0">
                <a:solidFill>
                  <a:srgbClr val="0070C0"/>
                </a:solidFill>
                <a:latin typeface="Times New Roman" pitchFamily="18" charset="0"/>
                <a:cs typeface="Times New Roman" pitchFamily="18" charset="0"/>
              </a:rPr>
              <a:t> </a:t>
            </a:r>
          </a:p>
          <a:p>
            <a:pPr marL="1223010" lvl="1">
              <a:spcBef>
                <a:spcPts val="0"/>
              </a:spcBef>
              <a:buFont typeface="Wingdings" pitchFamily="2" charset="2"/>
              <a:buChar char="§"/>
            </a:pPr>
            <a:r>
              <a:rPr lang="en-US" sz="3800" b="1" dirty="0" smtClean="0">
                <a:solidFill>
                  <a:srgbClr val="0070C0"/>
                </a:solidFill>
                <a:latin typeface="Times New Roman" pitchFamily="18" charset="0"/>
                <a:cs typeface="Times New Roman" pitchFamily="18" charset="0"/>
              </a:rPr>
              <a:t>AMD </a:t>
            </a:r>
            <a:r>
              <a:rPr lang="en-US" sz="3800" b="1" dirty="0">
                <a:solidFill>
                  <a:srgbClr val="0070C0"/>
                </a:solidFill>
                <a:latin typeface="Times New Roman" pitchFamily="18" charset="0"/>
                <a:cs typeface="Times New Roman" pitchFamily="18" charset="0"/>
              </a:rPr>
              <a:t>29000</a:t>
            </a:r>
          </a:p>
          <a:p>
            <a:pPr>
              <a:buNone/>
            </a:pPr>
            <a:r>
              <a:rPr lang="en-US" dirty="0"/>
              <a:t> </a:t>
            </a:r>
            <a:endParaRPr lang="en-US" sz="4000" dirty="0"/>
          </a:p>
          <a:p>
            <a:pPr lvl="0"/>
            <a:r>
              <a:rPr lang="en-US" sz="6200" b="1" dirty="0" smtClean="0">
                <a:solidFill>
                  <a:srgbClr val="002060"/>
                </a:solidFill>
                <a:latin typeface="Times New Roman" pitchFamily="18" charset="0"/>
                <a:cs typeface="Times New Roman" pitchFamily="18" charset="0"/>
              </a:rPr>
              <a:t>All these processors use 32-bit instructions.</a:t>
            </a:r>
          </a:p>
          <a:p>
            <a:pPr lvl="0"/>
            <a:r>
              <a:rPr lang="en-US" sz="6200" b="1" dirty="0" smtClean="0">
                <a:solidFill>
                  <a:srgbClr val="C00000"/>
                </a:solidFill>
                <a:latin typeface="Times New Roman" pitchFamily="18" charset="0"/>
                <a:cs typeface="Times New Roman" pitchFamily="18" charset="0"/>
              </a:rPr>
              <a:t>The instruction set consists of 51 to 124 basic instructions.</a:t>
            </a:r>
          </a:p>
          <a:p>
            <a:pPr lvl="0"/>
            <a:r>
              <a:rPr lang="en-US" sz="6200" b="1" dirty="0" smtClean="0">
                <a:solidFill>
                  <a:srgbClr val="002060"/>
                </a:solidFill>
                <a:latin typeface="Times New Roman" pitchFamily="18" charset="0"/>
                <a:cs typeface="Times New Roman" pitchFamily="18" charset="0"/>
              </a:rPr>
              <a:t>On-chip floating point units are built into the i860 and M88100.</a:t>
            </a:r>
            <a:endParaRPr lang="en-US" sz="6200" b="1" dirty="0">
              <a:solidFill>
                <a:srgbClr val="002060"/>
              </a:solidFill>
              <a:latin typeface="Times New Roman" pitchFamily="18" charset="0"/>
              <a:cs typeface="Times New Roman" pitchFamily="18" charset="0"/>
            </a:endParaRPr>
          </a:p>
          <a:p>
            <a:r>
              <a:rPr lang="en-US" sz="3700" dirty="0"/>
              <a:t> </a:t>
            </a:r>
            <a:r>
              <a:rPr lang="en-US" sz="6200" b="1" dirty="0" smtClean="0">
                <a:solidFill>
                  <a:srgbClr val="C00000"/>
                </a:solidFill>
                <a:latin typeface="Times New Roman" pitchFamily="18" charset="0"/>
                <a:cs typeface="Times New Roman" pitchFamily="18" charset="0"/>
              </a:rPr>
              <a:t>Off-chip floating point units are built into the SPARC and AMD.</a:t>
            </a:r>
          </a:p>
          <a:p>
            <a:r>
              <a:rPr lang="en-US" sz="6200" b="1" dirty="0" smtClean="0">
                <a:solidFill>
                  <a:srgbClr val="002060"/>
                </a:solidFill>
                <a:latin typeface="Times New Roman" pitchFamily="18" charset="0"/>
                <a:cs typeface="Times New Roman" pitchFamily="18" charset="0"/>
              </a:rPr>
              <a:t>The scalability of SPARC architecture refers to the use of a different number of register windows in different SPARC implementation.</a:t>
            </a:r>
          </a:p>
          <a:p>
            <a:endParaRPr lang="en-US" dirty="0"/>
          </a:p>
        </p:txBody>
      </p:sp>
      <p:sp>
        <p:nvSpPr>
          <p:cNvPr id="4" name="Title 1"/>
          <p:cNvSpPr txBox="1">
            <a:spLocks/>
          </p:cNvSpPr>
          <p:nvPr/>
        </p:nvSpPr>
        <p:spPr>
          <a:xfrm>
            <a:off x="533400" y="533400"/>
            <a:ext cx="7707595" cy="381000"/>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RISC Scalar Processors</a:t>
            </a:r>
          </a:p>
          <a:p>
            <a:pPr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21</a:t>
            </a:fld>
            <a:endParaRPr lang="en-US" dirty="0">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533400"/>
            <a:ext cx="7707595" cy="381000"/>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RISC Scalar Processors</a:t>
            </a:r>
          </a:p>
          <a:p>
            <a:pPr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22</a:t>
            </a:fld>
            <a:endParaRPr lang="en-US" dirty="0">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dirty="0">
              <a:solidFill>
                <a:srgbClr val="FF0000"/>
              </a:solidFill>
            </a:endParaRPr>
          </a:p>
        </p:txBody>
      </p:sp>
      <p:sp>
        <p:nvSpPr>
          <p:cNvPr id="8" name="TextBox 7"/>
          <p:cNvSpPr txBox="1"/>
          <p:nvPr/>
        </p:nvSpPr>
        <p:spPr>
          <a:xfrm>
            <a:off x="304800" y="1524000"/>
            <a:ext cx="8839200" cy="2031325"/>
          </a:xfrm>
          <a:prstGeom prst="rect">
            <a:avLst/>
          </a:prstGeom>
          <a:noFill/>
        </p:spPr>
        <p:txBody>
          <a:bodyPr wrap="square" rtlCol="0">
            <a:spAutoFit/>
          </a:bodyPr>
          <a:lstStyle/>
          <a:p>
            <a:r>
              <a:rPr lang="en-US" b="1" dirty="0" smtClean="0">
                <a:solidFill>
                  <a:srgbClr val="002060"/>
                </a:solidFill>
                <a:latin typeface="Times New Roman" pitchFamily="18" charset="0"/>
                <a:cs typeface="Times New Roman" pitchFamily="18" charset="0"/>
              </a:rPr>
              <a:t>Note:</a:t>
            </a:r>
          </a:p>
          <a:p>
            <a:r>
              <a:rPr lang="en-US" b="1" dirty="0" smtClean="0">
                <a:solidFill>
                  <a:srgbClr val="002060"/>
                </a:solidFill>
                <a:latin typeface="Times New Roman" pitchFamily="18" charset="0"/>
                <a:cs typeface="Times New Roman" pitchFamily="18" charset="0"/>
              </a:rPr>
              <a:t>register windows: </a:t>
            </a:r>
            <a:r>
              <a:rPr lang="en-US" dirty="0" smtClean="0"/>
              <a:t> </a:t>
            </a:r>
            <a:r>
              <a:rPr lang="en-US" dirty="0" smtClean="0">
                <a:solidFill>
                  <a:srgbClr val="0070C0"/>
                </a:solidFill>
                <a:latin typeface="Times New Roman" pitchFamily="18" charset="0"/>
                <a:cs typeface="Times New Roman" pitchFamily="18" charset="0"/>
              </a:rPr>
              <a:t>are a feature which dedicates registers to a subroutine by dynamically aliasing a subset of internal registers to fixed, programmer-visible registers. Register windows are implemented to improve the performance of a processor by reducing the number of </a:t>
            </a:r>
            <a:r>
              <a:rPr lang="en-US" dirty="0" smtClean="0">
                <a:solidFill>
                  <a:srgbClr val="0070C0"/>
                </a:solidFill>
                <a:latin typeface="Times New Roman" pitchFamily="18" charset="0"/>
                <a:cs typeface="Times New Roman" pitchFamily="18" charset="0"/>
                <a:hlinkClick r:id="rId2" tooltip="Stack (abstract data type)"/>
              </a:rPr>
              <a:t>stack</a:t>
            </a:r>
            <a:r>
              <a:rPr lang="en-US" dirty="0" smtClean="0">
                <a:solidFill>
                  <a:srgbClr val="0070C0"/>
                </a:solidFill>
                <a:latin typeface="Times New Roman" pitchFamily="18" charset="0"/>
                <a:cs typeface="Times New Roman" pitchFamily="18" charset="0"/>
              </a:rPr>
              <a:t> operations required for function calls and returns. </a:t>
            </a:r>
            <a:r>
              <a:rPr lang="en-US" b="1" dirty="0" smtClean="0">
                <a:solidFill>
                  <a:srgbClr val="002060"/>
                </a:solidFill>
                <a:latin typeface="Times New Roman" pitchFamily="18" charset="0"/>
                <a:cs typeface="Times New Roman" pitchFamily="18" charset="0"/>
              </a:rPr>
              <a:t> </a:t>
            </a:r>
          </a:p>
          <a:p>
            <a:r>
              <a:rPr lang="en-US" b="1" u="sng" dirty="0" smtClean="0">
                <a:solidFill>
                  <a:srgbClr val="002060"/>
                </a:solidFill>
                <a:latin typeface="Times New Roman" pitchFamily="18" charset="0"/>
                <a:cs typeface="Times New Roman" pitchFamily="18" charset="0"/>
              </a:rPr>
              <a:t>Register file:</a:t>
            </a:r>
            <a:r>
              <a:rPr lang="en-US" dirty="0" smtClean="0">
                <a:solidFill>
                  <a:srgbClr val="0070C0"/>
                </a:solidFill>
                <a:latin typeface="Times New Roman" pitchFamily="18" charset="0"/>
                <a:cs typeface="Times New Roman" pitchFamily="18" charset="0"/>
              </a:rPr>
              <a:t>The complete set of registers are known register file</a:t>
            </a:r>
          </a:p>
          <a:p>
            <a:r>
              <a:rPr lang="en-US" b="1" u="sng" dirty="0" smtClean="0">
                <a:solidFill>
                  <a:srgbClr val="002060"/>
                </a:solidFill>
                <a:latin typeface="Times New Roman" pitchFamily="18" charset="0"/>
                <a:cs typeface="Times New Roman" pitchFamily="18" charset="0"/>
              </a:rPr>
              <a:t>Register Window:</a:t>
            </a:r>
            <a:r>
              <a:rPr lang="en-US" dirty="0" smtClean="0"/>
              <a:t> </a:t>
            </a:r>
            <a:r>
              <a:rPr lang="en-US" dirty="0" smtClean="0">
                <a:solidFill>
                  <a:srgbClr val="0070C0"/>
                </a:solidFill>
                <a:latin typeface="Times New Roman" pitchFamily="18" charset="0"/>
                <a:cs typeface="Times New Roman" pitchFamily="18" charset="0"/>
              </a:rPr>
              <a:t>any particular set of registers in register file is know as a register window.</a:t>
            </a:r>
            <a:r>
              <a:rPr lang="en-US" dirty="0" smtClean="0"/>
              <a:t> </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343400" y="3581400"/>
            <a:ext cx="2076450" cy="2057400"/>
          </a:xfrm>
          <a:prstGeom prst="rect">
            <a:avLst/>
          </a:prstGeom>
          <a:noFill/>
          <a:ln w="9525">
            <a:noFill/>
            <a:miter lim="800000"/>
            <a:headEnd/>
            <a:tailEnd/>
          </a:ln>
          <a:effectLst/>
        </p:spPr>
      </p:pic>
      <p:sp>
        <p:nvSpPr>
          <p:cNvPr id="9" name="Rectangle 8"/>
          <p:cNvSpPr/>
          <p:nvPr/>
        </p:nvSpPr>
        <p:spPr>
          <a:xfrm>
            <a:off x="2819400" y="5715000"/>
            <a:ext cx="6324600" cy="369332"/>
          </a:xfrm>
          <a:prstGeom prst="rect">
            <a:avLst/>
          </a:prstGeom>
        </p:spPr>
        <p:txBody>
          <a:bodyPr wrap="square">
            <a:spAutoFit/>
          </a:bodyPr>
          <a:lstStyle/>
          <a:p>
            <a:r>
              <a:rPr lang="en-US" dirty="0" smtClean="0"/>
              <a:t>Example of a 4-window register window system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181600"/>
          </a:xfrm>
        </p:spPr>
        <p:txBody>
          <a:bodyPr>
            <a:normAutofit/>
          </a:bodyPr>
          <a:lstStyle/>
          <a:p>
            <a:pPr algn="just">
              <a:buNone/>
            </a:pPr>
            <a:r>
              <a:rPr lang="en-US" sz="2400" b="1" dirty="0" smtClean="0">
                <a:solidFill>
                  <a:srgbClr val="002060"/>
                </a:solidFill>
                <a:latin typeface="Times New Roman" panose="02020603050405020304" pitchFamily="18" charset="0"/>
                <a:ea typeface="+mj-ea"/>
                <a:cs typeface="Times New Roman" panose="02020603050405020304" pitchFamily="18" charset="0"/>
              </a:rPr>
              <a:t>In case of M88100 scalability reference to number of Special</a:t>
            </a:r>
          </a:p>
          <a:p>
            <a:pPr marL="0" algn="just">
              <a:buNone/>
            </a:pPr>
            <a:r>
              <a:rPr lang="en-US" sz="2400" b="1" dirty="0" smtClean="0">
                <a:solidFill>
                  <a:srgbClr val="002060"/>
                </a:solidFill>
                <a:latin typeface="Times New Roman" panose="02020603050405020304" pitchFamily="18" charset="0"/>
                <a:ea typeface="+mj-ea"/>
                <a:cs typeface="Times New Roman" panose="02020603050405020304" pitchFamily="18" charset="0"/>
              </a:rPr>
              <a:t>Functional Units (SFU) implementable on different versions of the M88100.</a:t>
            </a:r>
          </a:p>
          <a:p>
            <a:pPr marL="0" algn="just">
              <a:buNone/>
            </a:pPr>
            <a:r>
              <a:rPr lang="en-US" sz="2400" b="1" u="sng" dirty="0" smtClean="0">
                <a:solidFill>
                  <a:srgbClr val="0070C0"/>
                </a:solidFill>
                <a:latin typeface="Times New Roman" panose="02020603050405020304" pitchFamily="18" charset="0"/>
                <a:ea typeface="+mj-ea"/>
                <a:cs typeface="Times New Roman" panose="02020603050405020304" pitchFamily="18" charset="0"/>
              </a:rPr>
              <a:t>SPARC architecture</a:t>
            </a:r>
          </a:p>
          <a:p>
            <a:pPr marL="0" algn="just">
              <a:buNone/>
            </a:pPr>
            <a:r>
              <a:rPr lang="en-US" sz="2000" b="1" dirty="0" smtClean="0">
                <a:solidFill>
                  <a:srgbClr val="C00000"/>
                </a:solidFill>
                <a:latin typeface="Times New Roman" panose="02020603050405020304" pitchFamily="18" charset="0"/>
                <a:ea typeface="+mj-ea"/>
                <a:cs typeface="Times New Roman" panose="02020603050405020304" pitchFamily="18" charset="0"/>
              </a:rPr>
              <a:t>Different technologies and different window numbers are used by different SPARC manufactures.</a:t>
            </a:r>
          </a:p>
          <a:p>
            <a:pPr marL="0" algn="just">
              <a:buNone/>
            </a:pPr>
            <a:r>
              <a:rPr lang="en-US" sz="2000" b="1" dirty="0" smtClean="0">
                <a:solidFill>
                  <a:srgbClr val="002060"/>
                </a:solidFill>
                <a:latin typeface="Times New Roman" panose="02020603050405020304" pitchFamily="18" charset="0"/>
                <a:ea typeface="+mj-ea"/>
                <a:cs typeface="Times New Roman" panose="02020603050405020304" pitchFamily="18" charset="0"/>
              </a:rPr>
              <a:t>All these manufactures implemented the Floating Point Unit (FPU) on a separate coprocessor chip. The SPARC architecture contains essentially a RISC Integer Unit (IU) implemented with 2 to 32 register windows.</a:t>
            </a:r>
          </a:p>
          <a:p>
            <a:pPr marL="0" algn="just">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marL="0" algn="just">
              <a:buNone/>
            </a:pPr>
            <a:endParaRPr lang="en-US" sz="2400" b="1" dirty="0">
              <a:solidFill>
                <a:srgbClr val="002060"/>
              </a:solidFill>
              <a:latin typeface="Times New Roman" panose="02020603050405020304" pitchFamily="18" charset="0"/>
              <a:ea typeface="+mj-ea"/>
              <a:cs typeface="Times New Roman" panose="02020603050405020304" pitchFamily="18" charset="0"/>
            </a:endParaRPr>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RISC Scalar Processors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2060"/>
                </a:solidFill>
                <a:latin typeface="Times New Roman" panose="02020603050405020304" pitchFamily="18" charset="0"/>
                <a:cs typeface="Times New Roman" panose="02020603050405020304" pitchFamily="18" charset="0"/>
              </a:rPr>
              <a:t>SPARCs (Scalable Processor Architecture) and Register Windows</a:t>
            </a:r>
          </a:p>
          <a:p>
            <a:r>
              <a:rPr lang="en-US" b="1" dirty="0"/>
              <a:t> </a:t>
            </a:r>
            <a:endParaRPr lang="en-US" sz="4400"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RISC Scalar Processors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22.png"/>
          <p:cNvPicPr/>
          <p:nvPr/>
        </p:nvPicPr>
        <p:blipFill>
          <a:blip r:embed="rId2" cstate="print"/>
          <a:stretch>
            <a:fillRect/>
          </a:stretch>
        </p:blipFill>
        <p:spPr>
          <a:xfrm>
            <a:off x="762000" y="1850366"/>
            <a:ext cx="6857999" cy="432183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endParaRPr lang="en-US" sz="1800" b="1" dirty="0" smtClean="0">
              <a:solidFill>
                <a:srgbClr val="0070C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SPARCs (Scalable Processor Architecture) and Register Windows</a:t>
            </a:r>
          </a:p>
          <a:p>
            <a:r>
              <a:rPr lang="en-US" b="1" dirty="0"/>
              <a:t> </a:t>
            </a:r>
            <a:endParaRPr lang="en-US" sz="4400"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9" name="image23.png"/>
          <p:cNvPicPr/>
          <p:nvPr/>
        </p:nvPicPr>
        <p:blipFill>
          <a:blip r:embed="rId2" cstate="print"/>
          <a:stretch>
            <a:fillRect/>
          </a:stretch>
        </p:blipFill>
        <p:spPr>
          <a:xfrm>
            <a:off x="1219200" y="2133600"/>
            <a:ext cx="6477000" cy="396549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181600"/>
          </a:xfrm>
        </p:spPr>
        <p:txBody>
          <a:bodyPr>
            <a:normAutofit fontScale="77500" lnSpcReduction="20000"/>
          </a:bodyPr>
          <a:lstStyle/>
          <a:p>
            <a:pPr>
              <a:buNone/>
            </a:pPr>
            <a:r>
              <a:rPr lang="en-US" b="1" dirty="0"/>
              <a:t> </a:t>
            </a:r>
            <a:endParaRPr lang="en-US" sz="2400" b="1" dirty="0" smtClean="0">
              <a:solidFill>
                <a:srgbClr val="0070C0"/>
              </a:solidFill>
              <a:latin typeface="Times New Roman" panose="02020603050405020304" pitchFamily="18" charset="0"/>
              <a:cs typeface="Times New Roman" panose="02020603050405020304" pitchFamily="18" charset="0"/>
            </a:endParaRPr>
          </a:p>
          <a:p>
            <a:pPr>
              <a:buNone/>
            </a:pPr>
            <a:r>
              <a:rPr lang="en-US" sz="3100" b="1" dirty="0" smtClean="0">
                <a:solidFill>
                  <a:srgbClr val="002060"/>
                </a:solidFill>
                <a:latin typeface="Times New Roman" panose="02020603050405020304" pitchFamily="18" charset="0"/>
                <a:ea typeface="+mj-ea"/>
                <a:cs typeface="Times New Roman" panose="02020603050405020304" pitchFamily="18" charset="0"/>
              </a:rPr>
              <a:t>SPARCs and </a:t>
            </a:r>
            <a:r>
              <a:rPr lang="en-US" sz="3100" b="1" dirty="0">
                <a:solidFill>
                  <a:srgbClr val="002060"/>
                </a:solidFill>
                <a:latin typeface="Times New Roman" panose="02020603050405020304" pitchFamily="18" charset="0"/>
                <a:ea typeface="+mj-ea"/>
                <a:cs typeface="Times New Roman" panose="02020603050405020304" pitchFamily="18" charset="0"/>
              </a:rPr>
              <a:t>Register Windows</a:t>
            </a:r>
          </a:p>
          <a:p>
            <a:pPr algn="just"/>
            <a:endParaRPr lang="en-US" sz="3400" b="1" dirty="0">
              <a:solidFill>
                <a:srgbClr val="002060"/>
              </a:solidFill>
              <a:latin typeface="Times New Roman" panose="02020603050405020304" pitchFamily="18" charset="0"/>
              <a:ea typeface="+mj-ea"/>
              <a:cs typeface="Times New Roman" panose="02020603050405020304" pitchFamily="18" charset="0"/>
            </a:endParaRPr>
          </a:p>
          <a:p>
            <a:pPr lvl="0" algn="just"/>
            <a:r>
              <a:rPr lang="en-US" sz="2900" b="1" dirty="0">
                <a:solidFill>
                  <a:srgbClr val="C00000"/>
                </a:solidFill>
                <a:latin typeface="Times New Roman" panose="02020603050405020304" pitchFamily="18" charset="0"/>
                <a:ea typeface="+mj-ea"/>
                <a:cs typeface="Times New Roman" panose="02020603050405020304" pitchFamily="18" charset="0"/>
              </a:rPr>
              <a:t>SPARC family chips produced by Cypress Semiconductors, Inc. Figure 4.7 shows the architecture of the Cypress CY7C601 SPARC processor and of the CY7C602 FPU.</a:t>
            </a:r>
          </a:p>
          <a:p>
            <a:pPr lvl="0" algn="just"/>
            <a:r>
              <a:rPr lang="en-US" sz="2900" b="1" dirty="0">
                <a:solidFill>
                  <a:srgbClr val="002060"/>
                </a:solidFill>
                <a:latin typeface="Times New Roman" panose="02020603050405020304" pitchFamily="18" charset="0"/>
                <a:ea typeface="+mj-ea"/>
                <a:cs typeface="Times New Roman" panose="02020603050405020304" pitchFamily="18" charset="0"/>
              </a:rPr>
              <a:t>The Sun SPARC instruction set contains 69 basic instructions</a:t>
            </a:r>
          </a:p>
          <a:p>
            <a:pPr algn="just"/>
            <a:r>
              <a:rPr lang="en-US" sz="2900" b="1" dirty="0">
                <a:solidFill>
                  <a:srgbClr val="C00000"/>
                </a:solidFill>
                <a:latin typeface="Times New Roman" panose="02020603050405020304" pitchFamily="18" charset="0"/>
                <a:ea typeface="+mj-ea"/>
                <a:cs typeface="Times New Roman" panose="02020603050405020304" pitchFamily="18" charset="0"/>
              </a:rPr>
              <a:t>The SPARC runs each procedure with a set of thirty-two 32-bit IU registers.</a:t>
            </a:r>
          </a:p>
          <a:p>
            <a:pPr lvl="0" algn="just"/>
            <a:r>
              <a:rPr lang="en-US" sz="2900" b="1" dirty="0">
                <a:solidFill>
                  <a:srgbClr val="002060"/>
                </a:solidFill>
                <a:latin typeface="Times New Roman" panose="02020603050405020304" pitchFamily="18" charset="0"/>
                <a:ea typeface="+mj-ea"/>
                <a:cs typeface="Times New Roman" panose="02020603050405020304" pitchFamily="18" charset="0"/>
              </a:rPr>
              <a:t>Eight of these registers are global registers shared by all procedures, and the remaining 24 </a:t>
            </a:r>
            <a:r>
              <a:rPr lang="en-US" sz="2900" b="1" dirty="0" smtClean="0">
                <a:solidFill>
                  <a:srgbClr val="002060"/>
                </a:solidFill>
                <a:latin typeface="Times New Roman" panose="02020603050405020304" pitchFamily="18" charset="0"/>
                <a:ea typeface="+mj-ea"/>
                <a:cs typeface="Times New Roman" panose="02020603050405020304" pitchFamily="18" charset="0"/>
              </a:rPr>
              <a:t>are</a:t>
            </a:r>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900" b="1" dirty="0" smtClean="0">
                <a:solidFill>
                  <a:srgbClr val="002060"/>
                </a:solidFill>
                <a:latin typeface="Times New Roman" panose="02020603050405020304" pitchFamily="18" charset="0"/>
                <a:ea typeface="+mj-ea"/>
                <a:cs typeface="Times New Roman" panose="02020603050405020304" pitchFamily="18" charset="0"/>
              </a:rPr>
              <a:t>window </a:t>
            </a:r>
            <a:r>
              <a:rPr lang="en-US" sz="2900" b="1" dirty="0">
                <a:solidFill>
                  <a:srgbClr val="002060"/>
                </a:solidFill>
                <a:latin typeface="Times New Roman" panose="02020603050405020304" pitchFamily="18" charset="0"/>
                <a:ea typeface="+mj-ea"/>
                <a:cs typeface="Times New Roman" panose="02020603050405020304" pitchFamily="18" charset="0"/>
              </a:rPr>
              <a:t>registers associated with only each procedure.</a:t>
            </a:r>
          </a:p>
          <a:p>
            <a:pPr algn="just"/>
            <a:r>
              <a:rPr lang="en-US" sz="2800" b="1" dirty="0" smtClean="0">
                <a:solidFill>
                  <a:srgbClr val="C00000"/>
                </a:solidFill>
                <a:latin typeface="Times New Roman" panose="02020603050405020304" pitchFamily="18" charset="0"/>
                <a:ea typeface="+mj-ea"/>
                <a:cs typeface="Times New Roman" panose="02020603050405020304" pitchFamily="18" charset="0"/>
              </a:rPr>
              <a:t>The </a:t>
            </a:r>
            <a:r>
              <a:rPr lang="en-US" sz="2800" b="1" dirty="0">
                <a:solidFill>
                  <a:srgbClr val="C00000"/>
                </a:solidFill>
                <a:latin typeface="Times New Roman" panose="02020603050405020304" pitchFamily="18" charset="0"/>
                <a:ea typeface="+mj-ea"/>
                <a:cs typeface="Times New Roman" panose="02020603050405020304" pitchFamily="18" charset="0"/>
              </a:rPr>
              <a:t>concept of using overlapped register windows is the most important feature introduced by the Berkeley RISC </a:t>
            </a:r>
            <a:r>
              <a:rPr lang="en-US" sz="2800" b="1" dirty="0" smtClean="0">
                <a:solidFill>
                  <a:srgbClr val="C00000"/>
                </a:solidFill>
                <a:latin typeface="Times New Roman" panose="02020603050405020304" pitchFamily="18" charset="0"/>
                <a:ea typeface="+mj-ea"/>
                <a:cs typeface="Times New Roman" panose="02020603050405020304" pitchFamily="18" charset="0"/>
              </a:rPr>
              <a:t>architecture.</a:t>
            </a:r>
            <a:endParaRPr lang="en-US" sz="2800" b="1" dirty="0">
              <a:solidFill>
                <a:srgbClr val="C00000"/>
              </a:solidFill>
              <a:latin typeface="Times New Roman" panose="02020603050405020304" pitchFamily="18" charset="0"/>
              <a:ea typeface="+mj-ea"/>
              <a:cs typeface="Times New Roman" panose="02020603050405020304" pitchFamily="18" charset="0"/>
            </a:endParaRPr>
          </a:p>
          <a:p>
            <a:endParaRPr lang="en-US" sz="2800" dirty="0"/>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RISC Scalar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181600"/>
          </a:xfrm>
        </p:spPr>
        <p:txBody>
          <a:bodyPr>
            <a:normAutofit fontScale="92500" lnSpcReduction="10000"/>
          </a:bodyPr>
          <a:lstStyle/>
          <a:p>
            <a:pPr>
              <a:buNone/>
            </a:pPr>
            <a:r>
              <a:rPr lang="en-US" sz="2400" b="1" dirty="0" smtClean="0">
                <a:solidFill>
                  <a:srgbClr val="0070C0"/>
                </a:solidFill>
                <a:latin typeface="Times New Roman" panose="02020603050405020304" pitchFamily="18" charset="0"/>
                <a:cs typeface="Times New Roman" panose="02020603050405020304" pitchFamily="18" charset="0"/>
              </a:rPr>
              <a:t>Instruction Set Architectures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endParaRPr lang="en-US" sz="1800" b="1" dirty="0" smtClean="0">
              <a:solidFill>
                <a:srgbClr val="0070C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SPARCs (Scalable Processor Architecture) and Register Windows</a:t>
            </a:r>
          </a:p>
          <a:p>
            <a:pPr lvl="0"/>
            <a:r>
              <a:rPr lang="en-US" sz="2300" b="1" dirty="0">
                <a:solidFill>
                  <a:srgbClr val="0070C0"/>
                </a:solidFill>
                <a:latin typeface="Times New Roman" panose="02020603050405020304" pitchFamily="18" charset="0"/>
                <a:cs typeface="Times New Roman" panose="02020603050405020304" pitchFamily="18" charset="0"/>
              </a:rPr>
              <a:t> </a:t>
            </a:r>
            <a:r>
              <a:rPr lang="en-US" sz="2300" b="1" dirty="0" smtClean="0">
                <a:solidFill>
                  <a:srgbClr val="C00000"/>
                </a:solidFill>
                <a:latin typeface="Times New Roman" panose="02020603050405020304" pitchFamily="18" charset="0"/>
                <a:cs typeface="Times New Roman" panose="02020603050405020304" pitchFamily="18" charset="0"/>
              </a:rPr>
              <a:t>Fig. 4.8 shows eight overlapping windows (formed with 64 local registers and 64 overlapped registers) and eight global with a total of 136 registers, as implemented in the Cypress 601.</a:t>
            </a:r>
          </a:p>
          <a:p>
            <a:pPr lvl="0"/>
            <a:r>
              <a:rPr lang="en-US" sz="2300" b="1" dirty="0" smtClean="0">
                <a:solidFill>
                  <a:srgbClr val="002060"/>
                </a:solidFill>
                <a:latin typeface="Times New Roman" panose="02020603050405020304" pitchFamily="18" charset="0"/>
                <a:cs typeface="Times New Roman" panose="02020603050405020304" pitchFamily="18" charset="0"/>
              </a:rPr>
              <a:t>Each register window is divided into three eight-register sections, labeled Ins, Locals, and Outs.</a:t>
            </a:r>
          </a:p>
          <a:p>
            <a:pPr lvl="0"/>
            <a:r>
              <a:rPr lang="en-US" sz="2300" b="1" dirty="0" smtClean="0">
                <a:solidFill>
                  <a:srgbClr val="C00000"/>
                </a:solidFill>
                <a:latin typeface="Times New Roman" panose="02020603050405020304" pitchFamily="18" charset="0"/>
                <a:cs typeface="Times New Roman" panose="02020603050405020304" pitchFamily="18" charset="0"/>
              </a:rPr>
              <a:t>The local registers are only locally addressable by each procedure. The Ins and Outs are shared among procedures.</a:t>
            </a:r>
          </a:p>
          <a:p>
            <a:r>
              <a:rPr lang="en-US" sz="2300" b="1" dirty="0" smtClean="0">
                <a:solidFill>
                  <a:srgbClr val="002060"/>
                </a:solidFill>
                <a:latin typeface="Times New Roman" panose="02020603050405020304" pitchFamily="18" charset="0"/>
                <a:cs typeface="Times New Roman" panose="02020603050405020304" pitchFamily="18" charset="0"/>
              </a:rPr>
              <a:t>The calling procedure passes parameters to the called procedure via its Outs (r8 to r15) registers, which are the Ins registers of the called procedure.</a:t>
            </a:r>
          </a:p>
          <a:p>
            <a:r>
              <a:rPr lang="en-US" sz="2300" b="1" dirty="0" smtClean="0">
                <a:solidFill>
                  <a:srgbClr val="C00000"/>
                </a:solidFill>
                <a:latin typeface="Times New Roman" panose="02020603050405020304" pitchFamily="18" charset="0"/>
                <a:cs typeface="Times New Roman" panose="02020603050405020304" pitchFamily="18" charset="0"/>
              </a:rPr>
              <a:t>The window of the currently running procedure is called the active window pointed to by a current window pointer.</a:t>
            </a:r>
          </a:p>
          <a:p>
            <a:pPr lvl="0"/>
            <a:r>
              <a:rPr lang="en-US" sz="2300" b="1" dirty="0" smtClean="0">
                <a:solidFill>
                  <a:srgbClr val="002060"/>
                </a:solidFill>
                <a:latin typeface="Times New Roman" panose="02020603050405020304" pitchFamily="18" charset="0"/>
                <a:cs typeface="Times New Roman" panose="02020603050405020304" pitchFamily="18" charset="0"/>
              </a:rPr>
              <a:t>A window invalid mask is used to indicate which window is invalid. The trap base register serves as a pointer to a trap handler.</a:t>
            </a:r>
          </a:p>
          <a:p>
            <a:endParaRPr lang="en-US" sz="4400"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endParaRPr lang="en-US" sz="4400" dirty="0"/>
          </a:p>
        </p:txBody>
      </p:sp>
      <p:sp>
        <p:nvSpPr>
          <p:cNvPr id="4" name="Title 1"/>
          <p:cNvSpPr txBox="1">
            <a:spLocks/>
          </p:cNvSpPr>
          <p:nvPr/>
        </p:nvSpPr>
        <p:spPr>
          <a:xfrm>
            <a:off x="609600" y="3048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25.png"/>
          <p:cNvPicPr/>
          <p:nvPr/>
        </p:nvPicPr>
        <p:blipFill>
          <a:blip r:embed="rId2" cstate="print"/>
          <a:stretch>
            <a:fillRect/>
          </a:stretch>
        </p:blipFill>
        <p:spPr>
          <a:xfrm>
            <a:off x="304800" y="1371600"/>
            <a:ext cx="5005676" cy="4231195"/>
          </a:xfrm>
          <a:prstGeom prst="rect">
            <a:avLst/>
          </a:prstGeom>
        </p:spPr>
      </p:pic>
      <p:pic>
        <p:nvPicPr>
          <p:cNvPr id="9" name="image24.png"/>
          <p:cNvPicPr/>
          <p:nvPr/>
        </p:nvPicPr>
        <p:blipFill>
          <a:blip r:embed="rId3" cstate="print"/>
          <a:stretch>
            <a:fillRect/>
          </a:stretch>
        </p:blipFill>
        <p:spPr>
          <a:xfrm>
            <a:off x="4648200" y="2057400"/>
            <a:ext cx="4267200" cy="222561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181600"/>
          </a:xfrm>
        </p:spPr>
        <p:txBody>
          <a:bodyPr>
            <a:normAutofit fontScale="92500" lnSpcReduction="10000"/>
          </a:bodyPr>
          <a:lstStyle/>
          <a:p>
            <a:pPr marL="0" lvl="1">
              <a:buNone/>
            </a:pPr>
            <a:r>
              <a:rPr lang="en-US" sz="2600" b="1" dirty="0" smtClean="0">
                <a:solidFill>
                  <a:srgbClr val="C00000"/>
                </a:solidFill>
                <a:latin typeface="Times New Roman" panose="02020603050405020304" pitchFamily="18" charset="0"/>
                <a:ea typeface="+mj-ea"/>
                <a:cs typeface="Times New Roman" panose="02020603050405020304" pitchFamily="18" charset="0"/>
              </a:rPr>
              <a:t>Superscalar  and Vector Processors </a:t>
            </a:r>
          </a:p>
          <a:p>
            <a:pPr marL="0" lvl="1" algn="just">
              <a:buNone/>
            </a:pPr>
            <a:r>
              <a:rPr lang="en-US" sz="1800" b="1" dirty="0" smtClean="0">
                <a:solidFill>
                  <a:srgbClr val="0070C0"/>
                </a:solidFill>
                <a:latin typeface="Times New Roman" panose="02020603050405020304" pitchFamily="18" charset="0"/>
                <a:cs typeface="Times New Roman" panose="02020603050405020304" pitchFamily="18" charset="0"/>
              </a:rPr>
              <a:t>(a vector processor or array processor is a </a:t>
            </a:r>
            <a:r>
              <a:rPr lang="en-US" sz="1800" b="1" dirty="0" smtClean="0">
                <a:solidFill>
                  <a:srgbClr val="0070C0"/>
                </a:solidFill>
                <a:latin typeface="Times New Roman" panose="02020603050405020304" pitchFamily="18" charset="0"/>
                <a:cs typeface="Times New Roman" panose="02020603050405020304" pitchFamily="18" charset="0"/>
                <a:hlinkClick r:id="rId2" tooltip="Central processing unit"/>
              </a:rPr>
              <a:t>central processing unit</a:t>
            </a:r>
            <a:r>
              <a:rPr lang="en-US" sz="1800" b="1" dirty="0" smtClean="0">
                <a:solidFill>
                  <a:srgbClr val="0070C0"/>
                </a:solidFill>
                <a:latin typeface="Times New Roman" panose="02020603050405020304" pitchFamily="18" charset="0"/>
                <a:cs typeface="Times New Roman" panose="02020603050405020304" pitchFamily="18" charset="0"/>
              </a:rPr>
              <a:t> (CPU) that implements an </a:t>
            </a:r>
            <a:r>
              <a:rPr lang="en-US" sz="1800" b="1" dirty="0" smtClean="0">
                <a:solidFill>
                  <a:srgbClr val="0070C0"/>
                </a:solidFill>
                <a:latin typeface="Times New Roman" panose="02020603050405020304" pitchFamily="18" charset="0"/>
                <a:cs typeface="Times New Roman" panose="02020603050405020304" pitchFamily="18" charset="0"/>
                <a:hlinkClick r:id="rId3" tooltip="Instruction set"/>
              </a:rPr>
              <a:t>instruction set</a:t>
            </a:r>
            <a:r>
              <a:rPr lang="en-US" sz="1800" b="1" dirty="0" smtClean="0">
                <a:solidFill>
                  <a:srgbClr val="0070C0"/>
                </a:solidFill>
                <a:latin typeface="Times New Roman" panose="02020603050405020304" pitchFamily="18" charset="0"/>
                <a:cs typeface="Times New Roman" panose="02020603050405020304" pitchFamily="18" charset="0"/>
              </a:rPr>
              <a:t> where its </a:t>
            </a:r>
            <a:r>
              <a:rPr lang="en-US" sz="1800" b="1" dirty="0" smtClean="0">
                <a:solidFill>
                  <a:srgbClr val="0070C0"/>
                </a:solidFill>
                <a:latin typeface="Times New Roman" panose="02020603050405020304" pitchFamily="18" charset="0"/>
                <a:cs typeface="Times New Roman" panose="02020603050405020304" pitchFamily="18" charset="0"/>
                <a:hlinkClick r:id="rId4" tooltip="Instruction (computer science)"/>
              </a:rPr>
              <a:t>instructions</a:t>
            </a:r>
            <a:r>
              <a:rPr lang="en-US" sz="1800" b="1" dirty="0" smtClean="0">
                <a:solidFill>
                  <a:srgbClr val="0070C0"/>
                </a:solidFill>
                <a:latin typeface="Times New Roman" panose="02020603050405020304" pitchFamily="18" charset="0"/>
                <a:cs typeface="Times New Roman" panose="02020603050405020304" pitchFamily="18" charset="0"/>
              </a:rPr>
              <a:t> are designed to operate efficiently and effectively on large </a:t>
            </a:r>
            <a:r>
              <a:rPr lang="en-US" sz="1800" b="1" dirty="0" smtClean="0">
                <a:solidFill>
                  <a:srgbClr val="0070C0"/>
                </a:solidFill>
                <a:latin typeface="Times New Roman" panose="02020603050405020304" pitchFamily="18" charset="0"/>
                <a:cs typeface="Times New Roman" panose="02020603050405020304" pitchFamily="18" charset="0"/>
                <a:hlinkClick r:id="rId5" tooltip="Array data structure"/>
              </a:rPr>
              <a:t>one-dimensional arrays</a:t>
            </a:r>
            <a:r>
              <a:rPr lang="en-US" sz="1800" b="1" dirty="0" smtClean="0">
                <a:solidFill>
                  <a:srgbClr val="0070C0"/>
                </a:solidFill>
                <a:latin typeface="Times New Roman" panose="02020603050405020304" pitchFamily="18" charset="0"/>
                <a:cs typeface="Times New Roman" panose="02020603050405020304" pitchFamily="18" charset="0"/>
              </a:rPr>
              <a:t> of data called vectors.)</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a:p>
            <a:pPr lvl="0" algn="just"/>
            <a:r>
              <a:rPr lang="en-US" sz="2000" b="1" dirty="0">
                <a:solidFill>
                  <a:srgbClr val="002060"/>
                </a:solidFill>
                <a:latin typeface="Times New Roman" panose="02020603050405020304" pitchFamily="18" charset="0"/>
                <a:cs typeface="Times New Roman" panose="02020603050405020304" pitchFamily="18" charset="0"/>
              </a:rPr>
              <a:t>A CISC or a RISC scalar processor can be improved with a superscalar or vector architecture.</a:t>
            </a:r>
          </a:p>
          <a:p>
            <a:pPr lvl="0" algn="just"/>
            <a:r>
              <a:rPr lang="en-US" sz="2000" b="1" dirty="0">
                <a:solidFill>
                  <a:srgbClr val="C00000"/>
                </a:solidFill>
                <a:latin typeface="Times New Roman" panose="02020603050405020304" pitchFamily="18" charset="0"/>
                <a:cs typeface="Times New Roman" panose="02020603050405020304" pitchFamily="18" charset="0"/>
              </a:rPr>
              <a:t>Scalar processors are those executing one instruction per cycle.</a:t>
            </a:r>
          </a:p>
          <a:p>
            <a:pPr lvl="0" algn="just"/>
            <a:r>
              <a:rPr lang="en-US" sz="2000" b="1" dirty="0">
                <a:solidFill>
                  <a:srgbClr val="002060"/>
                </a:solidFill>
                <a:latin typeface="Times New Roman" panose="02020603050405020304" pitchFamily="18" charset="0"/>
                <a:cs typeface="Times New Roman" panose="02020603050405020304" pitchFamily="18" charset="0"/>
              </a:rPr>
              <a:t>Only one instruction is issued per cycle, and only one completion of instruction is expected from the pipeline per cycle.</a:t>
            </a:r>
          </a:p>
          <a:p>
            <a:pPr algn="just"/>
            <a:r>
              <a:rPr lang="en-US" sz="2000" b="1" dirty="0">
                <a:solidFill>
                  <a:srgbClr val="C00000"/>
                </a:solidFill>
                <a:latin typeface="Times New Roman" panose="02020603050405020304" pitchFamily="18" charset="0"/>
                <a:cs typeface="Times New Roman" panose="02020603050405020304" pitchFamily="18" charset="0"/>
              </a:rPr>
              <a:t>In a superscalar processor, multiple instructions are issued per cycle and multiple results are generated per cycle.</a:t>
            </a:r>
          </a:p>
          <a:p>
            <a:pPr lvl="0" algn="just"/>
            <a:r>
              <a:rPr lang="en-US" sz="2000" b="1" dirty="0">
                <a:solidFill>
                  <a:srgbClr val="002060"/>
                </a:solidFill>
                <a:latin typeface="Times New Roman" panose="02020603050405020304" pitchFamily="18" charset="0"/>
                <a:cs typeface="Times New Roman" panose="02020603050405020304" pitchFamily="18" charset="0"/>
              </a:rPr>
              <a:t>A vector processor executes vector instructions on arrays of data; each vector instruction involves a string of repeated operations, which are ideal for pipelining with one result per cycle</a:t>
            </a:r>
            <a:r>
              <a:rPr lang="en-US" sz="2000" b="1" dirty="0" smtClean="0">
                <a:solidFill>
                  <a:srgbClr val="002060"/>
                </a:solidFill>
                <a:latin typeface="Times New Roman" panose="02020603050405020304" pitchFamily="18" charset="0"/>
                <a:cs typeface="Times New Roman" panose="02020603050405020304" pitchFamily="18" charset="0"/>
              </a:rPr>
              <a:t>.</a:t>
            </a:r>
          </a:p>
          <a:p>
            <a:pPr lvl="0" algn="just">
              <a:buNone/>
            </a:pPr>
            <a:r>
              <a:rPr lang="en-US" sz="1800" b="1" dirty="0" smtClean="0">
                <a:solidFill>
                  <a:srgbClr val="0070C0"/>
                </a:solidFill>
                <a:latin typeface="Times New Roman" panose="02020603050405020304" pitchFamily="18" charset="0"/>
                <a:cs typeface="Times New Roman" panose="02020603050405020304" pitchFamily="18" charset="0"/>
              </a:rPr>
              <a:t>(Vector instructions are a class of instructions that enable parallel processing of data sets. An entire array of integers or floating point numbers is processed in a single operation, eliminating the loop control mechanism typically found in processing arrays.)</a:t>
            </a:r>
            <a:endParaRPr lang="en-US" sz="1800" b="1" dirty="0">
              <a:solidFill>
                <a:srgbClr val="0070C0"/>
              </a:solidFill>
              <a:latin typeface="Times New Roman" panose="02020603050405020304" pitchFamily="18" charset="0"/>
              <a:cs typeface="Times New Roman" panose="02020603050405020304" pitchFamily="18" charset="0"/>
            </a:endParaRPr>
          </a:p>
          <a:p>
            <a:endParaRPr lang="en-US" sz="4400" dirty="0"/>
          </a:p>
        </p:txBody>
      </p:sp>
      <p:sp>
        <p:nvSpPr>
          <p:cNvPr id="4" name="Title 1"/>
          <p:cNvSpPr txBox="1">
            <a:spLocks/>
          </p:cNvSpPr>
          <p:nvPr/>
        </p:nvSpPr>
        <p:spPr>
          <a:xfrm>
            <a:off x="609600" y="3048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Superscalar, Vector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29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029200"/>
          </a:xfrm>
        </p:spPr>
        <p:txBody>
          <a:bodyPr>
            <a:normAutofit/>
          </a:bodyPr>
          <a:lstStyle/>
          <a:p>
            <a:pPr marL="0" lvl="2">
              <a:buNone/>
            </a:pPr>
            <a:r>
              <a:rPr lang="en-US" b="1" dirty="0" smtClean="0">
                <a:solidFill>
                  <a:srgbClr val="0070C0"/>
                </a:solidFill>
                <a:latin typeface="Times New Roman" panose="02020603050405020304" pitchFamily="18" charset="0"/>
                <a:ea typeface="+mj-ea"/>
                <a:cs typeface="Times New Roman" panose="02020603050405020304" pitchFamily="18" charset="0"/>
              </a:rPr>
              <a:t>Design </a:t>
            </a:r>
            <a:r>
              <a:rPr lang="en-US" b="1" dirty="0">
                <a:solidFill>
                  <a:srgbClr val="0070C0"/>
                </a:solidFill>
                <a:latin typeface="Times New Roman" panose="02020603050405020304" pitchFamily="18" charset="0"/>
                <a:ea typeface="+mj-ea"/>
                <a:cs typeface="Times New Roman" panose="02020603050405020304" pitchFamily="18" charset="0"/>
              </a:rPr>
              <a:t>Space of </a:t>
            </a:r>
            <a:r>
              <a:rPr lang="en-US" b="1" dirty="0" smtClean="0">
                <a:solidFill>
                  <a:srgbClr val="0070C0"/>
                </a:solidFill>
                <a:latin typeface="Times New Roman" panose="02020603050405020304" pitchFamily="18" charset="0"/>
                <a:ea typeface="+mj-ea"/>
                <a:cs typeface="Times New Roman" panose="02020603050405020304" pitchFamily="18" charset="0"/>
              </a:rPr>
              <a:t>Processors </a:t>
            </a:r>
            <a:r>
              <a:rPr lang="en-US" b="1" dirty="0" err="1" smtClean="0">
                <a:solidFill>
                  <a:srgbClr val="0070C0"/>
                </a:solidFill>
                <a:latin typeface="Times New Roman" panose="02020603050405020304" pitchFamily="18" charset="0"/>
                <a:ea typeface="+mj-ea"/>
                <a:cs typeface="Times New Roman" panose="02020603050405020304" pitchFamily="18" charset="0"/>
              </a:rPr>
              <a:t>cond</a:t>
            </a:r>
            <a:r>
              <a:rPr lang="en-US" b="1" dirty="0" smtClean="0">
                <a:solidFill>
                  <a:srgbClr val="0070C0"/>
                </a:solidFill>
                <a:latin typeface="Times New Roman" panose="02020603050405020304" pitchFamily="18" charset="0"/>
                <a:ea typeface="+mj-ea"/>
                <a:cs typeface="Times New Roman" panose="02020603050405020304" pitchFamily="18" charset="0"/>
              </a:rPr>
              <a:t>…</a:t>
            </a:r>
          </a:p>
          <a:p>
            <a:pPr marL="0" lvl="2"/>
            <a:r>
              <a:rPr lang="en-US" sz="2000" b="1" dirty="0" smtClean="0">
                <a:solidFill>
                  <a:srgbClr val="002060"/>
                </a:solidFill>
                <a:latin typeface="Times New Roman" panose="02020603050405020304" pitchFamily="18" charset="0"/>
                <a:ea typeface="+mj-ea"/>
                <a:cs typeface="Times New Roman" panose="02020603050405020304" pitchFamily="18" charset="0"/>
              </a:rPr>
              <a:t>Processor manufactures have been trying to lower the CPI rate using innovative hardware approaches.</a:t>
            </a:r>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16.png"/>
          <p:cNvPicPr/>
          <p:nvPr/>
        </p:nvPicPr>
        <p:blipFill>
          <a:blip r:embed="rId2" cstate="print"/>
          <a:stretch>
            <a:fillRect/>
          </a:stretch>
        </p:blipFill>
        <p:spPr>
          <a:xfrm>
            <a:off x="1371600" y="2133600"/>
            <a:ext cx="6248400" cy="41148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marL="0" lvl="2">
              <a:buNone/>
            </a:pPr>
            <a:r>
              <a:rPr lang="en-US" sz="2800" b="1" dirty="0" smtClean="0">
                <a:solidFill>
                  <a:srgbClr val="C00000"/>
                </a:solidFill>
                <a:latin typeface="Times New Roman" panose="02020603050405020304" pitchFamily="18" charset="0"/>
                <a:ea typeface="+mj-ea"/>
                <a:cs typeface="Times New Roman" panose="02020603050405020304" pitchFamily="18" charset="0"/>
              </a:rPr>
              <a:t>Superscalar Processors</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Superscalar processors are designed to exploit more instruction-level parallelism in user programs.</a:t>
            </a:r>
          </a:p>
          <a:p>
            <a:pPr lvl="0" algn="just"/>
            <a:r>
              <a:rPr lang="en-US" sz="2000" b="1" dirty="0" smtClean="0">
                <a:solidFill>
                  <a:srgbClr val="C00000"/>
                </a:solidFill>
                <a:latin typeface="Times New Roman" panose="02020603050405020304" pitchFamily="18" charset="0"/>
                <a:ea typeface="+mj-ea"/>
                <a:cs typeface="Times New Roman" panose="02020603050405020304" pitchFamily="18" charset="0"/>
              </a:rPr>
              <a:t>Only independent instructions can be executed in parallel without causing a wait state. The amount of instruction level parallelism varies widely depending on the type of code being executed.</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It has been observed that the average value is around 2 for code without loop unrolling. Therefore, for these codes there is not much benefit gained from building a machine that can issue more than three instructions per cycle.</a:t>
            </a:r>
          </a:p>
          <a:p>
            <a:pPr lvl="0" algn="just"/>
            <a:r>
              <a:rPr lang="en-US" sz="2000" b="1" dirty="0" smtClean="0">
                <a:solidFill>
                  <a:srgbClr val="C00000"/>
                </a:solidFill>
                <a:latin typeface="Times New Roman" panose="02020603050405020304" pitchFamily="18" charset="0"/>
                <a:ea typeface="+mj-ea"/>
                <a:cs typeface="Times New Roman" panose="02020603050405020304" pitchFamily="18" charset="0"/>
              </a:rPr>
              <a:t>The instruction-issue degree in a superscalar processor has thus been limited to 2 to 5 in practice.</a:t>
            </a:r>
          </a:p>
          <a:p>
            <a:endParaRPr lang="en-US" sz="4400" dirty="0"/>
          </a:p>
        </p:txBody>
      </p:sp>
      <p:sp>
        <p:nvSpPr>
          <p:cNvPr id="4" name="Title 1"/>
          <p:cNvSpPr txBox="1">
            <a:spLocks/>
          </p:cNvSpPr>
          <p:nvPr/>
        </p:nvSpPr>
        <p:spPr>
          <a:xfrm>
            <a:off x="609600" y="3048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Superscalar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Pipelining in Superscalar Processors</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The fundamental structure of a three-issue superscalar pipeline is illustrated in Fig. 4.11.</a:t>
            </a:r>
          </a:p>
          <a:p>
            <a:endParaRPr lang="en-US" sz="4400" dirty="0" smtClean="0"/>
          </a:p>
          <a:p>
            <a:endParaRPr lang="en-US" sz="4400" dirty="0"/>
          </a:p>
        </p:txBody>
      </p:sp>
      <p:sp>
        <p:nvSpPr>
          <p:cNvPr id="4" name="Title 1"/>
          <p:cNvSpPr txBox="1">
            <a:spLocks/>
          </p:cNvSpPr>
          <p:nvPr/>
        </p:nvSpPr>
        <p:spPr>
          <a:xfrm>
            <a:off x="609600" y="30480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Superscalar Processors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31</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26.png"/>
          <p:cNvPicPr/>
          <p:nvPr/>
        </p:nvPicPr>
        <p:blipFill>
          <a:blip r:embed="rId2" cstate="print"/>
          <a:stretch>
            <a:fillRect/>
          </a:stretch>
        </p:blipFill>
        <p:spPr>
          <a:xfrm>
            <a:off x="1905000" y="2286000"/>
            <a:ext cx="5410200" cy="304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fontScale="92500" lnSpcReduction="10000"/>
          </a:bodyPr>
          <a:lstStyle/>
          <a:p>
            <a:pPr>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Pipelining in Superscalar Processors</a:t>
            </a:r>
          </a:p>
          <a:p>
            <a:pPr lvl="0" algn="just"/>
            <a:r>
              <a:rPr lang="en-US" sz="2400" b="1" dirty="0" smtClean="0">
                <a:solidFill>
                  <a:srgbClr val="002060"/>
                </a:solidFill>
                <a:latin typeface="Times New Roman" panose="02020603050405020304" pitchFamily="18" charset="0"/>
                <a:ea typeface="+mj-ea"/>
                <a:cs typeface="Times New Roman" panose="02020603050405020304" pitchFamily="18" charset="0"/>
              </a:rPr>
              <a:t>A superscalar processor of degree </a:t>
            </a:r>
            <a:r>
              <a:rPr lang="en-US" sz="2400" b="1" dirty="0" smtClean="0">
                <a:solidFill>
                  <a:srgbClr val="FF0000"/>
                </a:solidFill>
                <a:latin typeface="Times New Roman" panose="02020603050405020304" pitchFamily="18" charset="0"/>
                <a:ea typeface="+mj-ea"/>
                <a:cs typeface="Times New Roman" panose="02020603050405020304" pitchFamily="18" charset="0"/>
              </a:rPr>
              <a:t>m</a:t>
            </a:r>
            <a:r>
              <a:rPr lang="en-US" sz="2400" b="1" dirty="0" smtClean="0">
                <a:solidFill>
                  <a:srgbClr val="002060"/>
                </a:solidFill>
                <a:latin typeface="Times New Roman" panose="02020603050405020304" pitchFamily="18" charset="0"/>
                <a:ea typeface="+mj-ea"/>
                <a:cs typeface="Times New Roman" panose="02020603050405020304" pitchFamily="18" charset="0"/>
              </a:rPr>
              <a:t> can issue </a:t>
            </a:r>
            <a:r>
              <a:rPr lang="en-US" sz="2400" b="1" dirty="0" smtClean="0">
                <a:solidFill>
                  <a:srgbClr val="FF0000"/>
                </a:solidFill>
                <a:latin typeface="Times New Roman" panose="02020603050405020304" pitchFamily="18" charset="0"/>
                <a:ea typeface="+mj-ea"/>
                <a:cs typeface="Times New Roman" panose="02020603050405020304" pitchFamily="18" charset="0"/>
              </a:rPr>
              <a:t>m </a:t>
            </a:r>
            <a:r>
              <a:rPr lang="en-US" sz="2400" b="1" dirty="0" smtClean="0">
                <a:solidFill>
                  <a:srgbClr val="002060"/>
                </a:solidFill>
                <a:latin typeface="Times New Roman" panose="02020603050405020304" pitchFamily="18" charset="0"/>
                <a:ea typeface="+mj-ea"/>
                <a:cs typeface="Times New Roman" panose="02020603050405020304" pitchFamily="18" charset="0"/>
              </a:rPr>
              <a:t>instructions per cycle.</a:t>
            </a:r>
          </a:p>
          <a:p>
            <a:pPr lvl="0" algn="just"/>
            <a:r>
              <a:rPr lang="en-US" sz="2400" b="1" dirty="0" smtClean="0">
                <a:solidFill>
                  <a:srgbClr val="C00000"/>
                </a:solidFill>
                <a:latin typeface="Times New Roman" panose="02020603050405020304" pitchFamily="18" charset="0"/>
                <a:ea typeface="+mj-ea"/>
                <a:cs typeface="Times New Roman" panose="02020603050405020304" pitchFamily="18" charset="0"/>
              </a:rPr>
              <a:t>The base scalar processor, implemented either in RISC or CISC, has </a:t>
            </a:r>
            <a:r>
              <a:rPr lang="en-US" sz="2400" b="1" dirty="0" smtClean="0">
                <a:solidFill>
                  <a:srgbClr val="FF0000"/>
                </a:solidFill>
                <a:latin typeface="Times New Roman" panose="02020603050405020304" pitchFamily="18" charset="0"/>
                <a:ea typeface="+mj-ea"/>
                <a:cs typeface="Times New Roman" panose="02020603050405020304" pitchFamily="18" charset="0"/>
              </a:rPr>
              <a:t>m = 1</a:t>
            </a:r>
            <a:r>
              <a:rPr lang="en-US" sz="2400" b="1" dirty="0" smtClean="0">
                <a:solidFill>
                  <a:srgbClr val="C00000"/>
                </a:solidFill>
                <a:latin typeface="Times New Roman" panose="02020603050405020304" pitchFamily="18" charset="0"/>
                <a:ea typeface="+mj-ea"/>
                <a:cs typeface="Times New Roman" panose="02020603050405020304" pitchFamily="18" charset="0"/>
              </a:rPr>
              <a:t>.</a:t>
            </a:r>
          </a:p>
          <a:p>
            <a:pPr lvl="0" algn="just"/>
            <a:r>
              <a:rPr lang="en-US" sz="2400" b="1" dirty="0" smtClean="0">
                <a:solidFill>
                  <a:srgbClr val="002060"/>
                </a:solidFill>
                <a:latin typeface="Times New Roman" panose="02020603050405020304" pitchFamily="18" charset="0"/>
                <a:ea typeface="+mj-ea"/>
                <a:cs typeface="Times New Roman" panose="02020603050405020304" pitchFamily="18" charset="0"/>
              </a:rPr>
              <a:t>In order to fully utilize a superscalar processor of degree </a:t>
            </a:r>
            <a:r>
              <a:rPr lang="en-US" sz="2400" b="1" dirty="0" smtClean="0">
                <a:solidFill>
                  <a:srgbClr val="FF0000"/>
                </a:solidFill>
                <a:latin typeface="Times New Roman" panose="02020603050405020304" pitchFamily="18" charset="0"/>
                <a:ea typeface="+mj-ea"/>
                <a:cs typeface="Times New Roman" panose="02020603050405020304" pitchFamily="18" charset="0"/>
              </a:rPr>
              <a:t>m</a:t>
            </a:r>
            <a:r>
              <a:rPr lang="en-US" sz="2400" b="1" dirty="0" smtClean="0">
                <a:solidFill>
                  <a:srgbClr val="002060"/>
                </a:solidFill>
                <a:latin typeface="Times New Roman" panose="02020603050405020304" pitchFamily="18" charset="0"/>
                <a:ea typeface="+mj-ea"/>
                <a:cs typeface="Times New Roman" panose="02020603050405020304" pitchFamily="18" charset="0"/>
              </a:rPr>
              <a:t>, </a:t>
            </a:r>
            <a:r>
              <a:rPr lang="en-US" sz="2400" b="1" dirty="0" smtClean="0">
                <a:solidFill>
                  <a:srgbClr val="FF0000"/>
                </a:solidFill>
                <a:latin typeface="Times New Roman" panose="02020603050405020304" pitchFamily="18" charset="0"/>
                <a:ea typeface="+mj-ea"/>
                <a:cs typeface="Times New Roman" panose="02020603050405020304" pitchFamily="18" charset="0"/>
              </a:rPr>
              <a:t>m</a:t>
            </a:r>
            <a:r>
              <a:rPr lang="en-US" sz="2400" b="1" dirty="0" smtClean="0">
                <a:solidFill>
                  <a:srgbClr val="002060"/>
                </a:solidFill>
                <a:latin typeface="Times New Roman" panose="02020603050405020304" pitchFamily="18" charset="0"/>
                <a:ea typeface="+mj-ea"/>
                <a:cs typeface="Times New Roman" panose="02020603050405020304" pitchFamily="18" charset="0"/>
              </a:rPr>
              <a:t> instructions must be executable in parallel. This situation may not be true in all clock cycles.</a:t>
            </a:r>
          </a:p>
          <a:p>
            <a:pPr algn="just"/>
            <a:r>
              <a:rPr lang="en-US" sz="2400" b="1" dirty="0" smtClean="0">
                <a:solidFill>
                  <a:srgbClr val="C00000"/>
                </a:solidFill>
                <a:latin typeface="Times New Roman" panose="02020603050405020304" pitchFamily="18" charset="0"/>
                <a:ea typeface="+mj-ea"/>
                <a:cs typeface="Times New Roman" panose="02020603050405020304" pitchFamily="18" charset="0"/>
              </a:rPr>
              <a:t>In that case, some of the pipelines may be stalling in a wait state.</a:t>
            </a:r>
          </a:p>
          <a:p>
            <a:pPr lvl="0" algn="just"/>
            <a:r>
              <a:rPr lang="en-US" sz="2400" b="1" dirty="0" smtClean="0">
                <a:solidFill>
                  <a:srgbClr val="002060"/>
                </a:solidFill>
                <a:latin typeface="Times New Roman" panose="02020603050405020304" pitchFamily="18" charset="0"/>
                <a:ea typeface="+mj-ea"/>
                <a:cs typeface="Times New Roman" panose="02020603050405020304" pitchFamily="18" charset="0"/>
              </a:rPr>
              <a:t>In a superscalar processor, the simple operation latency should require only one cycle, as in the base scalar processor.</a:t>
            </a:r>
          </a:p>
          <a:p>
            <a:pPr lvl="0" algn="just"/>
            <a:r>
              <a:rPr lang="en-US" sz="2400" b="1" dirty="0" smtClean="0">
                <a:solidFill>
                  <a:srgbClr val="C00000"/>
                </a:solidFill>
                <a:latin typeface="Times New Roman" panose="02020603050405020304" pitchFamily="18" charset="0"/>
                <a:ea typeface="+mj-ea"/>
                <a:cs typeface="Times New Roman" panose="02020603050405020304" pitchFamily="18" charset="0"/>
              </a:rPr>
              <a:t>Due to the desire for a higher degree of instruction-level parallelism in programs, the superscalar processor depends more on an optimizing compiler to exploit parallelism.</a:t>
            </a:r>
          </a:p>
          <a:p>
            <a:pPr algn="just"/>
            <a:endParaRPr lang="en-US" sz="36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4400" dirty="0"/>
          </a:p>
        </p:txBody>
      </p:sp>
      <p:sp>
        <p:nvSpPr>
          <p:cNvPr id="4" name="Title 1"/>
          <p:cNvSpPr txBox="1">
            <a:spLocks/>
          </p:cNvSpPr>
          <p:nvPr/>
        </p:nvSpPr>
        <p:spPr>
          <a:xfrm>
            <a:off x="609600" y="30480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Superscalar Processors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181600"/>
          </a:xfrm>
        </p:spPr>
        <p:txBody>
          <a:bodyPr>
            <a:normAutofit/>
          </a:bodyPr>
          <a:lstStyle/>
          <a:p>
            <a:pPr>
              <a:buNone/>
            </a:pPr>
            <a:r>
              <a:rPr lang="en-US" sz="2000" b="1" dirty="0" smtClean="0">
                <a:solidFill>
                  <a:srgbClr val="C00000"/>
                </a:solidFill>
                <a:latin typeface="Times New Roman" panose="02020603050405020304" pitchFamily="18" charset="0"/>
                <a:ea typeface="+mj-ea"/>
                <a:cs typeface="Times New Roman" panose="02020603050405020304" pitchFamily="18" charset="0"/>
              </a:rPr>
              <a:t>Representative Superscalar Processors</a:t>
            </a:r>
          </a:p>
          <a:p>
            <a:pPr algn="just"/>
            <a:endParaRPr lang="en-US" sz="36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4400" dirty="0"/>
          </a:p>
        </p:txBody>
      </p:sp>
      <p:sp>
        <p:nvSpPr>
          <p:cNvPr id="4" name="Title 1"/>
          <p:cNvSpPr txBox="1">
            <a:spLocks/>
          </p:cNvSpPr>
          <p:nvPr/>
        </p:nvSpPr>
        <p:spPr>
          <a:xfrm>
            <a:off x="304800" y="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b="1" dirty="0" smtClean="0">
                <a:solidFill>
                  <a:srgbClr val="0070C0"/>
                </a:solidFill>
                <a:latin typeface="Times New Roman" panose="02020603050405020304" pitchFamily="18" charset="0"/>
                <a:cs typeface="Times New Roman" panose="02020603050405020304" pitchFamily="18" charset="0"/>
              </a:rPr>
              <a:t>Superscalar Processors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27.png"/>
          <p:cNvPicPr/>
          <p:nvPr/>
        </p:nvPicPr>
        <p:blipFill>
          <a:blip r:embed="rId2" cstate="print"/>
          <a:stretch>
            <a:fillRect/>
          </a:stretch>
        </p:blipFill>
        <p:spPr>
          <a:xfrm>
            <a:off x="0" y="1143000"/>
            <a:ext cx="7239000" cy="5351228"/>
          </a:xfrm>
          <a:prstGeom prst="rect">
            <a:avLst/>
          </a:prstGeom>
        </p:spPr>
      </p:pic>
      <p:sp>
        <p:nvSpPr>
          <p:cNvPr id="10" name="Rectangle 9"/>
          <p:cNvSpPr/>
          <p:nvPr/>
        </p:nvSpPr>
        <p:spPr>
          <a:xfrm>
            <a:off x="6629400" y="0"/>
            <a:ext cx="2514600" cy="2800767"/>
          </a:xfrm>
          <a:prstGeom prst="rect">
            <a:avLst/>
          </a:prstGeom>
        </p:spPr>
        <p:txBody>
          <a:bodyPr wrap="square">
            <a:spAutoFit/>
          </a:bodyPr>
          <a:lstStyle/>
          <a:p>
            <a:r>
              <a:rPr lang="en-US" sz="1600" dirty="0" smtClean="0">
                <a:solidFill>
                  <a:srgbClr val="0070C0"/>
                </a:solidFill>
              </a:rPr>
              <a:t>Reservation stations </a:t>
            </a:r>
            <a:r>
              <a:rPr lang="en-US" sz="1600" b="1" dirty="0" smtClean="0">
                <a:solidFill>
                  <a:srgbClr val="0070C0"/>
                </a:solidFill>
              </a:rPr>
              <a:t>permit the CPU to fetch and re-use</a:t>
            </a:r>
            <a:r>
              <a:rPr lang="en-US" sz="1600" dirty="0" smtClean="0">
                <a:solidFill>
                  <a:srgbClr val="0070C0"/>
                </a:solidFill>
              </a:rPr>
              <a:t> a data value as soon as it has been computed, rather than waiting for it to be stored in a register and re-read. When instructions are issued, they can designate the reservation station from which they want their input to read.</a:t>
            </a:r>
            <a:endParaRPr lang="en-US" sz="1600" dirty="0">
              <a:solidFill>
                <a:srgbClr val="0070C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839200" cy="5181600"/>
          </a:xfrm>
        </p:spPr>
        <p:txBody>
          <a:bodyPr>
            <a:normAutofit/>
          </a:bodyPr>
          <a:lstStyle/>
          <a:p>
            <a:pPr>
              <a:buNone/>
            </a:pPr>
            <a:r>
              <a:rPr lang="en-US" sz="2800" b="1" dirty="0" smtClean="0">
                <a:solidFill>
                  <a:srgbClr val="C00000"/>
                </a:solidFill>
                <a:latin typeface="Times New Roman" panose="02020603050405020304" pitchFamily="18" charset="0"/>
                <a:ea typeface="+mj-ea"/>
                <a:cs typeface="Times New Roman" panose="02020603050405020304" pitchFamily="18" charset="0"/>
              </a:rPr>
              <a:t>Representative Superscalar Processors</a:t>
            </a:r>
          </a:p>
          <a:p>
            <a:r>
              <a:rPr lang="en-US" sz="2400" b="1" dirty="0" smtClean="0">
                <a:solidFill>
                  <a:srgbClr val="002060"/>
                </a:solidFill>
                <a:latin typeface="Times New Roman" panose="02020603050405020304" pitchFamily="18" charset="0"/>
                <a:ea typeface="+mj-ea"/>
                <a:cs typeface="Times New Roman" panose="02020603050405020304" pitchFamily="18" charset="0"/>
              </a:rPr>
              <a:t>Typical Superscalar Architecture will have</a:t>
            </a:r>
          </a:p>
          <a:p>
            <a:pPr lvl="2"/>
            <a:r>
              <a:rPr lang="en-US" sz="2000" b="1" dirty="0" smtClean="0">
                <a:solidFill>
                  <a:srgbClr val="C00000"/>
                </a:solidFill>
                <a:latin typeface="Times New Roman" panose="02020603050405020304" pitchFamily="18" charset="0"/>
                <a:ea typeface="+mj-ea"/>
                <a:cs typeface="Times New Roman" panose="02020603050405020304" pitchFamily="18" charset="0"/>
              </a:rPr>
              <a:t>multiple instruction pipelines</a:t>
            </a:r>
          </a:p>
          <a:p>
            <a:pPr lvl="2"/>
            <a:r>
              <a:rPr lang="en-US" sz="2000" b="1" dirty="0" smtClean="0">
                <a:solidFill>
                  <a:srgbClr val="002060"/>
                </a:solidFill>
                <a:latin typeface="Times New Roman" panose="02020603050405020304" pitchFamily="18" charset="0"/>
                <a:ea typeface="+mj-ea"/>
                <a:cs typeface="Times New Roman" panose="02020603050405020304" pitchFamily="18" charset="0"/>
              </a:rPr>
              <a:t>an instruction cache that can provide multiple instructions per fetch</a:t>
            </a:r>
          </a:p>
          <a:p>
            <a:pPr lvl="2"/>
            <a:r>
              <a:rPr lang="en-US" sz="2000" b="1" dirty="0" smtClean="0">
                <a:solidFill>
                  <a:srgbClr val="C00000"/>
                </a:solidFill>
                <a:latin typeface="Times New Roman" panose="02020603050405020304" pitchFamily="18" charset="0"/>
                <a:ea typeface="+mj-ea"/>
                <a:cs typeface="Times New Roman" panose="02020603050405020304" pitchFamily="18" charset="0"/>
              </a:rPr>
              <a:t>multiple buses among the function units</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The maximum number of instructions issued per cycle ranges from two to five in these superscalar processors.</a:t>
            </a:r>
          </a:p>
          <a:p>
            <a:pPr algn="just"/>
            <a:r>
              <a:rPr lang="en-US" sz="2000" b="1" dirty="0" smtClean="0">
                <a:solidFill>
                  <a:srgbClr val="C00000"/>
                </a:solidFill>
                <a:latin typeface="Times New Roman" panose="02020603050405020304" pitchFamily="18" charset="0"/>
                <a:ea typeface="+mj-ea"/>
                <a:cs typeface="Times New Roman" panose="02020603050405020304" pitchFamily="18" charset="0"/>
              </a:rPr>
              <a:t>Typically register files in the IU and FPU each have 32 registers.</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Most superscalar processor implement the IU and FPU on same chip.</a:t>
            </a:r>
          </a:p>
          <a:p>
            <a:pPr>
              <a:buNone/>
            </a:pPr>
            <a:endParaRPr lang="en-US" sz="2800" b="1" dirty="0" smtClean="0">
              <a:solidFill>
                <a:srgbClr val="C00000"/>
              </a:solidFill>
              <a:latin typeface="Times New Roman" panose="02020603050405020304" pitchFamily="18" charset="0"/>
              <a:ea typeface="+mj-ea"/>
              <a:cs typeface="Times New Roman" panose="02020603050405020304" pitchFamily="18" charset="0"/>
            </a:endParaRPr>
          </a:p>
          <a:p>
            <a:pPr algn="just"/>
            <a:endParaRPr lang="en-US" sz="36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4400" dirty="0"/>
          </a:p>
        </p:txBody>
      </p:sp>
      <p:sp>
        <p:nvSpPr>
          <p:cNvPr id="4" name="Title 1"/>
          <p:cNvSpPr txBox="1">
            <a:spLocks/>
          </p:cNvSpPr>
          <p:nvPr/>
        </p:nvSpPr>
        <p:spPr>
          <a:xfrm>
            <a:off x="685800" y="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Superscalar Processors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610600" cy="5181600"/>
          </a:xfrm>
        </p:spPr>
        <p:txBody>
          <a:bodyPr>
            <a:normAutofit/>
          </a:bodyPr>
          <a:lstStyle/>
          <a:p>
            <a:pPr marL="342900" lvl="2" indent="-342900">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VLIW Architecture (</a:t>
            </a:r>
            <a:r>
              <a:rPr lang="en-US" b="1" dirty="0" smtClean="0">
                <a:solidFill>
                  <a:srgbClr val="C00000"/>
                </a:solidFill>
                <a:latin typeface="Times New Roman" panose="02020603050405020304" pitchFamily="18" charset="0"/>
                <a:ea typeface="+mj-ea"/>
                <a:cs typeface="Times New Roman" panose="02020603050405020304" pitchFamily="18" charset="0"/>
              </a:rPr>
              <a:t>VLIW-</a:t>
            </a:r>
            <a:r>
              <a:rPr lang="en-US" b="1" dirty="0" smtClean="0">
                <a:solidFill>
                  <a:srgbClr val="002060"/>
                </a:solidFill>
                <a:latin typeface="Times New Roman" panose="02020603050405020304" pitchFamily="18" charset="0"/>
                <a:cs typeface="Times New Roman" panose="02020603050405020304" pitchFamily="18" charset="0"/>
              </a:rPr>
              <a:t>Very Long Instruction Word)</a:t>
            </a:r>
            <a:endParaRPr lang="en-US" sz="2900" b="1" dirty="0" smtClean="0">
              <a:solidFill>
                <a:srgbClr val="C00000"/>
              </a:solidFill>
              <a:latin typeface="Times New Roman" panose="02020603050405020304" pitchFamily="18" charset="0"/>
              <a:ea typeface="+mj-ea"/>
              <a:cs typeface="Times New Roman" panose="02020603050405020304" pitchFamily="18" charset="0"/>
            </a:endParaRPr>
          </a:p>
          <a:p>
            <a:pPr marL="342900" lvl="2" indent="-342900"/>
            <a:r>
              <a:rPr lang="en-US" sz="2000" b="1" dirty="0" smtClean="0">
                <a:solidFill>
                  <a:srgbClr val="002060"/>
                </a:solidFill>
                <a:latin typeface="Times New Roman" panose="02020603050405020304" pitchFamily="18" charset="0"/>
                <a:ea typeface="+mj-ea"/>
                <a:cs typeface="Times New Roman" panose="02020603050405020304" pitchFamily="18" charset="0"/>
              </a:rPr>
              <a:t>A typical VLIW  machine has instruction words </a:t>
            </a:r>
            <a:r>
              <a:rPr lang="en-US" sz="2000" b="1" dirty="0" smtClean="0">
                <a:solidFill>
                  <a:srgbClr val="002060"/>
                </a:solidFill>
                <a:latin typeface="Times New Roman" panose="02020603050405020304" pitchFamily="18" charset="0"/>
                <a:cs typeface="Times New Roman" panose="02020603050405020304" pitchFamily="18" charset="0"/>
              </a:rPr>
              <a:t>hundreds of bits in length</a:t>
            </a: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a:buNone/>
            </a:pPr>
            <a:r>
              <a:rPr lang="en-US" b="1" dirty="0" smtClean="0"/>
              <a:t> </a:t>
            </a:r>
            <a:endParaRPr lang="en-US" sz="28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4000" dirty="0" smtClean="0"/>
          </a:p>
          <a:p>
            <a:pPr>
              <a:buNone/>
            </a:pPr>
            <a:endParaRPr lang="en-US" sz="2800" b="1" dirty="0" smtClean="0">
              <a:solidFill>
                <a:srgbClr val="C00000"/>
              </a:solidFill>
              <a:latin typeface="Times New Roman" panose="02020603050405020304" pitchFamily="18" charset="0"/>
              <a:ea typeface="+mj-ea"/>
              <a:cs typeface="Times New Roman" panose="02020603050405020304" pitchFamily="18" charset="0"/>
            </a:endParaRPr>
          </a:p>
          <a:p>
            <a:pPr algn="just"/>
            <a:endParaRPr lang="en-US" sz="36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4400" dirty="0"/>
          </a:p>
        </p:txBody>
      </p:sp>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VLIW Architecture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28.png"/>
          <p:cNvPicPr/>
          <p:nvPr/>
        </p:nvPicPr>
        <p:blipFill>
          <a:blip r:embed="rId2" cstate="print"/>
          <a:stretch>
            <a:fillRect/>
          </a:stretch>
        </p:blipFill>
        <p:spPr>
          <a:xfrm>
            <a:off x="609600" y="2209800"/>
            <a:ext cx="7696200" cy="3657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181600"/>
          </a:xfrm>
        </p:spPr>
        <p:txBody>
          <a:bodyPr>
            <a:normAutofit/>
          </a:bodyPr>
          <a:lstStyle/>
          <a:p>
            <a:pPr marL="342900" lvl="2" indent="-342900">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VLIW Architecture</a:t>
            </a:r>
          </a:p>
          <a:p>
            <a:r>
              <a:rPr lang="en-US" b="1" dirty="0" smtClean="0"/>
              <a:t> </a:t>
            </a:r>
            <a:r>
              <a:rPr lang="en-US" sz="2000" b="1" dirty="0" smtClean="0">
                <a:solidFill>
                  <a:srgbClr val="C00000"/>
                </a:solidFill>
                <a:latin typeface="Times New Roman" panose="02020603050405020304" pitchFamily="18" charset="0"/>
                <a:ea typeface="+mj-ea"/>
                <a:cs typeface="Times New Roman" panose="02020603050405020304" pitchFamily="18" charset="0"/>
              </a:rPr>
              <a:t>Instructions usually hundreds of bits long.</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Each instruction word essentially carries multiple short instructions.</a:t>
            </a:r>
          </a:p>
          <a:p>
            <a:pPr lvl="0" algn="just">
              <a:buNone/>
            </a:pPr>
            <a:r>
              <a:rPr lang="en-US" sz="2000" b="1" dirty="0" smtClean="0">
                <a:solidFill>
                  <a:srgbClr val="002060"/>
                </a:solidFill>
                <a:latin typeface="Times New Roman" panose="02020603050405020304" pitchFamily="18" charset="0"/>
                <a:ea typeface="+mj-ea"/>
                <a:cs typeface="Times New Roman" panose="02020603050405020304" pitchFamily="18" charset="0"/>
              </a:rPr>
              <a:t>( Each instruction VLIW specifies multiple operations. )</a:t>
            </a:r>
          </a:p>
          <a:p>
            <a:pPr lvl="0" algn="just"/>
            <a:r>
              <a:rPr lang="en-US" sz="1800" b="1" dirty="0" smtClean="0">
                <a:solidFill>
                  <a:srgbClr val="C00000"/>
                </a:solidFill>
                <a:latin typeface="Times New Roman" panose="02020603050405020304" pitchFamily="18" charset="0"/>
                <a:ea typeface="+mj-ea"/>
                <a:cs typeface="Times New Roman" panose="02020603050405020304" pitchFamily="18" charset="0"/>
              </a:rPr>
              <a:t>Each of the short instructions are effectively issued at the same time.</a:t>
            </a:r>
          </a:p>
          <a:p>
            <a:pPr lvl="0" algn="just"/>
            <a:r>
              <a:rPr lang="en-US" sz="1800" b="1" dirty="0" smtClean="0">
                <a:solidFill>
                  <a:srgbClr val="C00000"/>
                </a:solidFill>
                <a:latin typeface="Times New Roman" panose="02020603050405020304" pitchFamily="18" charset="0"/>
                <a:ea typeface="+mj-ea"/>
                <a:cs typeface="Times New Roman" panose="02020603050405020304" pitchFamily="18" charset="0"/>
              </a:rPr>
              <a:t>(This is related to the long words frequently used in microcode.)</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Compilers for VLIW architectures should optimally try to predict branch outcomes to properly group the instructions</a:t>
            </a:r>
            <a:r>
              <a:rPr lang="en-US" sz="2400" b="1" dirty="0" smtClean="0">
                <a:solidFill>
                  <a:srgbClr val="002060"/>
                </a:solidFill>
                <a:latin typeface="Times New Roman" panose="02020603050405020304" pitchFamily="18" charset="0"/>
                <a:ea typeface="+mj-ea"/>
                <a:cs typeface="Times New Roman" panose="02020603050405020304" pitchFamily="18" charset="0"/>
              </a:rPr>
              <a:t>.</a:t>
            </a:r>
          </a:p>
          <a:p>
            <a:pPr marL="342900" lvl="2" indent="-342900"/>
            <a:r>
              <a:rPr lang="en-US" sz="1800" b="1" dirty="0" smtClean="0">
                <a:solidFill>
                  <a:srgbClr val="C00000"/>
                </a:solidFill>
                <a:latin typeface="Times New Roman" panose="02020603050405020304" pitchFamily="18" charset="0"/>
                <a:ea typeface="+mj-ea"/>
                <a:cs typeface="Times New Roman" panose="02020603050405020304" pitchFamily="18" charset="0"/>
              </a:rPr>
              <a:t>Multiple functional units are used concurrently in VLIW processor.</a:t>
            </a:r>
          </a:p>
          <a:p>
            <a:pPr marL="342900" lvl="2" indent="-342900"/>
            <a:r>
              <a:rPr lang="en-US" sz="2000" b="1" dirty="0" smtClean="0">
                <a:solidFill>
                  <a:srgbClr val="002060"/>
                </a:solidFill>
                <a:latin typeface="Times New Roman" panose="02020603050405020304" pitchFamily="18" charset="0"/>
                <a:ea typeface="+mj-ea"/>
                <a:cs typeface="Times New Roman" panose="02020603050405020304" pitchFamily="18" charset="0"/>
              </a:rPr>
              <a:t>All functional units share the use of a common large register file.</a:t>
            </a:r>
          </a:p>
          <a:p>
            <a:pPr marL="342900" lvl="2" indent="-342900"/>
            <a:r>
              <a:rPr lang="en-US" sz="2000" b="1" dirty="0" smtClean="0">
                <a:solidFill>
                  <a:srgbClr val="C00000"/>
                </a:solidFill>
                <a:latin typeface="Times New Roman" panose="02020603050405020304" pitchFamily="18" charset="0"/>
                <a:cs typeface="Times New Roman" panose="02020603050405020304" pitchFamily="18" charset="0"/>
              </a:rPr>
              <a:t>The operations to be simultaneously executed by the functional units are synchronized in VLIW instructions. </a:t>
            </a:r>
            <a:endParaRPr lang="en-US" sz="2800" b="1" dirty="0" smtClean="0">
              <a:solidFill>
                <a:srgbClr val="C00000"/>
              </a:solidFill>
              <a:latin typeface="Times New Roman" panose="02020603050405020304" pitchFamily="18" charset="0"/>
              <a:cs typeface="Times New Roman" panose="02020603050405020304" pitchFamily="18" charset="0"/>
            </a:endParaRPr>
          </a:p>
          <a:p>
            <a:pPr lvl="0" algn="just"/>
            <a:endParaRPr lang="en-US" sz="2800" b="1" dirty="0" smtClean="0">
              <a:solidFill>
                <a:srgbClr val="002060"/>
              </a:solidFill>
              <a:latin typeface="Times New Roman" panose="02020603050405020304" pitchFamily="18" charset="0"/>
              <a:ea typeface="+mj-ea"/>
              <a:cs typeface="Times New Roman" panose="02020603050405020304" pitchFamily="18" charset="0"/>
            </a:endParaRPr>
          </a:p>
          <a:p>
            <a:pPr>
              <a:buNone/>
            </a:pPr>
            <a:endParaRPr lang="en-US" sz="28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4000" dirty="0" smtClean="0"/>
          </a:p>
          <a:p>
            <a:pPr>
              <a:buNone/>
            </a:pPr>
            <a:endParaRPr lang="en-US" sz="2800" b="1" dirty="0" smtClean="0">
              <a:solidFill>
                <a:srgbClr val="C00000"/>
              </a:solidFill>
              <a:latin typeface="Times New Roman" panose="02020603050405020304" pitchFamily="18" charset="0"/>
              <a:ea typeface="+mj-ea"/>
              <a:cs typeface="Times New Roman" panose="02020603050405020304" pitchFamily="18" charset="0"/>
            </a:endParaRPr>
          </a:p>
          <a:p>
            <a:pPr algn="just"/>
            <a:endParaRPr lang="en-US" sz="36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4400" dirty="0"/>
          </a:p>
        </p:txBody>
      </p:sp>
      <p:sp>
        <p:nvSpPr>
          <p:cNvPr id="4" name="Title 1"/>
          <p:cNvSpPr txBox="1">
            <a:spLocks/>
          </p:cNvSpPr>
          <p:nvPr/>
        </p:nvSpPr>
        <p:spPr>
          <a:xfrm>
            <a:off x="685800" y="0"/>
            <a:ext cx="7707595" cy="666976"/>
          </a:xfrm>
          <a:prstGeom prst="rect">
            <a:avLst/>
          </a:prstGeom>
        </p:spPr>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VLIW Architecture</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VLIW Architecture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609600" y="3810000"/>
            <a:ext cx="7239000" cy="2362200"/>
          </a:xfrm>
          <a:prstGeom prst="rect">
            <a:avLst/>
          </a:prstGeom>
          <a:noFill/>
          <a:ln w="9525">
            <a:noFill/>
            <a:miter lim="800000"/>
            <a:headEnd/>
            <a:tailEnd/>
          </a:ln>
          <a:effectLst/>
        </p:spPr>
      </p:pic>
      <p:sp>
        <p:nvSpPr>
          <p:cNvPr id="9" name="Rectangle 8"/>
          <p:cNvSpPr/>
          <p:nvPr/>
        </p:nvSpPr>
        <p:spPr>
          <a:xfrm>
            <a:off x="533400" y="838200"/>
            <a:ext cx="8305800" cy="3323987"/>
          </a:xfrm>
          <a:prstGeom prst="rect">
            <a:avLst/>
          </a:prstGeom>
        </p:spPr>
        <p:txBody>
          <a:bodyPr wrap="square">
            <a:spAutoFit/>
          </a:bodyPr>
          <a:lstStyle/>
          <a:p>
            <a:pPr lvl="0" algn="just"/>
            <a:endParaRPr lang="en-US" b="1" dirty="0" smtClean="0">
              <a:solidFill>
                <a:srgbClr val="C00000"/>
              </a:solidFill>
              <a:latin typeface="Times New Roman" panose="02020603050405020304" pitchFamily="18" charset="0"/>
              <a:cs typeface="Times New Roman" panose="02020603050405020304" pitchFamily="18" charset="0"/>
            </a:endParaRPr>
          </a:p>
          <a:p>
            <a:pPr lvl="0" algn="just"/>
            <a:r>
              <a:rPr lang="en-US" sz="2400" b="1" dirty="0" smtClean="0">
                <a:solidFill>
                  <a:srgbClr val="0070C0"/>
                </a:solidFill>
                <a:latin typeface="Times New Roman" panose="02020603050405020304" pitchFamily="18" charset="0"/>
                <a:cs typeface="Times New Roman" panose="02020603050405020304" pitchFamily="18" charset="0"/>
              </a:rPr>
              <a:t>Differences between VLIW and superscalar processor</a:t>
            </a:r>
          </a:p>
          <a:p>
            <a:pPr lvl="0" algn="just"/>
            <a:r>
              <a:rPr lang="en-US" b="1" dirty="0" smtClean="0">
                <a:solidFill>
                  <a:srgbClr val="C00000"/>
                </a:solidFill>
                <a:latin typeface="Times New Roman" panose="02020603050405020304" pitchFamily="18" charset="0"/>
                <a:cs typeface="Times New Roman" panose="02020603050405020304" pitchFamily="18" charset="0"/>
              </a:rPr>
              <a:t>1. Decoding of instructions is easier in VLIW than in superscalar</a:t>
            </a:r>
          </a:p>
          <a:p>
            <a:pPr lvl="0" algn="just"/>
            <a:r>
              <a:rPr lang="en-US" b="1" dirty="0" smtClean="0">
                <a:solidFill>
                  <a:srgbClr val="002060"/>
                </a:solidFill>
                <a:latin typeface="Times New Roman" panose="02020603050405020304" pitchFamily="18" charset="0"/>
                <a:cs typeface="Times New Roman" panose="02020603050405020304" pitchFamily="18" charset="0"/>
              </a:rPr>
              <a:t>2. Code density in VLIW is less than in superscalar's, because if a region of a VLIW word isn’t needed in a particular instruction, it must still exist (to be filled with a ―no op).</a:t>
            </a:r>
          </a:p>
          <a:p>
            <a:pPr lvl="0" algn="just"/>
            <a:r>
              <a:rPr lang="en-US" b="1" dirty="0" smtClean="0">
                <a:solidFill>
                  <a:srgbClr val="C00000"/>
                </a:solidFill>
                <a:latin typeface="Times New Roman" panose="02020603050405020304" pitchFamily="18" charset="0"/>
                <a:cs typeface="Times New Roman" panose="02020603050405020304" pitchFamily="18" charset="0"/>
              </a:rPr>
              <a:t>3. Superscalar can be compatible with scalar processors this is difficult with VLIW parallel and non-parallel architectures.</a:t>
            </a:r>
          </a:p>
          <a:p>
            <a:pPr algn="just"/>
            <a:endParaRPr lang="en-US" b="1" dirty="0" smtClean="0">
              <a:solidFill>
                <a:srgbClr val="002060"/>
              </a:solidFill>
              <a:latin typeface="Times New Roman" panose="02020603050405020304" pitchFamily="18" charset="0"/>
              <a:cs typeface="Times New Roman" panose="02020603050405020304" pitchFamily="18" charset="0"/>
            </a:endParaRPr>
          </a:p>
          <a:p>
            <a:pPr algn="just"/>
            <a:r>
              <a:rPr lang="en-US" sz="2400" b="1" dirty="0" smtClean="0">
                <a:solidFill>
                  <a:srgbClr val="0070C0"/>
                </a:solidFill>
                <a:latin typeface="Times New Roman" panose="02020603050405020304" pitchFamily="18" charset="0"/>
                <a:cs typeface="Times New Roman" panose="02020603050405020304" pitchFamily="18" charset="0"/>
              </a:rPr>
              <a:t>Pipelining in VLIW Processors</a:t>
            </a:r>
          </a:p>
          <a:p>
            <a:pPr lvl="0" algn="just"/>
            <a:endParaRPr lang="en-US" b="1"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VLIW Architecture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228600" y="990600"/>
            <a:ext cx="8763000" cy="5135563"/>
          </a:xfrm>
        </p:spPr>
        <p:txBody>
          <a:bodyPr>
            <a:normAutofit fontScale="92500" lnSpcReduction="10000"/>
          </a:bodyPr>
          <a:lstStyle/>
          <a:p>
            <a:pPr>
              <a:buNone/>
            </a:pPr>
            <a:r>
              <a:rPr lang="en-US" sz="2800" b="1" dirty="0" smtClean="0">
                <a:solidFill>
                  <a:srgbClr val="0070C0"/>
                </a:solidFill>
                <a:latin typeface="Times New Roman" panose="02020603050405020304" pitchFamily="18" charset="0"/>
                <a:cs typeface="Times New Roman" panose="02020603050405020304" pitchFamily="18" charset="0"/>
              </a:rPr>
              <a:t>VLIW Opportunities</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Random  parallelism  among  scalar  operations  is  exploited  in  VLIW,  instead  of  regular parallelism in a vector or SIMD machine.</a:t>
            </a:r>
          </a:p>
          <a:p>
            <a:pPr lvl="0" algn="just"/>
            <a:r>
              <a:rPr lang="en-US" sz="2000" b="1" dirty="0" smtClean="0">
                <a:solidFill>
                  <a:srgbClr val="C00000"/>
                </a:solidFill>
                <a:latin typeface="Times New Roman" panose="02020603050405020304" pitchFamily="18" charset="0"/>
                <a:ea typeface="+mj-ea"/>
                <a:cs typeface="Times New Roman" panose="02020603050405020304" pitchFamily="18" charset="0"/>
              </a:rPr>
              <a:t>The  efficiency  of  the  machine  is  entirely  dictated  by  the  success,  or  goodness,  of  the compiler in planning the operations to be placed in the same instruction words.</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Different implementations of the same VLIW architecture may not be binary-compatible with each other, resulting in different latencies.</a:t>
            </a:r>
          </a:p>
          <a:p>
            <a:pPr algn="just">
              <a:buNone/>
            </a:pPr>
            <a:r>
              <a:rPr lang="en-US" sz="2900" b="1" dirty="0" smtClean="0">
                <a:solidFill>
                  <a:srgbClr val="0070C0"/>
                </a:solidFill>
                <a:latin typeface="Times New Roman" panose="02020603050405020304" pitchFamily="18" charset="0"/>
                <a:cs typeface="Times New Roman" panose="02020603050405020304" pitchFamily="18" charset="0"/>
              </a:rPr>
              <a:t>VLIW Summary</a:t>
            </a:r>
          </a:p>
          <a:p>
            <a:pPr lvl="0" algn="just"/>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lvl="0"/>
            <a:r>
              <a:rPr lang="en-US" sz="2100" b="1" dirty="0" smtClean="0">
                <a:solidFill>
                  <a:srgbClr val="002060"/>
                </a:solidFill>
                <a:latin typeface="Times New Roman" panose="02020603050405020304" pitchFamily="18" charset="0"/>
                <a:ea typeface="+mj-ea"/>
                <a:cs typeface="Times New Roman" panose="02020603050405020304" pitchFamily="18" charset="0"/>
              </a:rPr>
              <a:t>VLIW reduces the effort required to detect parallelism using hardware or software techniques.</a:t>
            </a:r>
          </a:p>
          <a:p>
            <a:r>
              <a:rPr lang="en-US" sz="2100" b="1" dirty="0" smtClean="0">
                <a:solidFill>
                  <a:srgbClr val="002060"/>
                </a:solidFill>
                <a:latin typeface="Times New Roman" panose="02020603050405020304" pitchFamily="18" charset="0"/>
                <a:ea typeface="+mj-ea"/>
                <a:cs typeface="Times New Roman" panose="02020603050405020304" pitchFamily="18" charset="0"/>
              </a:rPr>
              <a:t> </a:t>
            </a:r>
            <a:r>
              <a:rPr lang="en-US" sz="2100" b="1" dirty="0" smtClean="0">
                <a:solidFill>
                  <a:srgbClr val="C00000"/>
                </a:solidFill>
                <a:latin typeface="Times New Roman" panose="02020603050405020304" pitchFamily="18" charset="0"/>
                <a:ea typeface="+mj-ea"/>
                <a:cs typeface="Times New Roman" panose="02020603050405020304" pitchFamily="18" charset="0"/>
              </a:rPr>
              <a:t>The main advantage of VLIW architecture is its simplicity in hardware structure and instruction set.</a:t>
            </a:r>
          </a:p>
          <a:p>
            <a:pPr lvl="0"/>
            <a:r>
              <a:rPr lang="en-US" sz="2100" b="1" dirty="0" smtClean="0">
                <a:solidFill>
                  <a:srgbClr val="002060"/>
                </a:solidFill>
                <a:latin typeface="Times New Roman" panose="02020603050405020304" pitchFamily="18" charset="0"/>
                <a:ea typeface="+mj-ea"/>
                <a:cs typeface="Times New Roman" panose="02020603050405020304" pitchFamily="18" charset="0"/>
              </a:rPr>
              <a:t>Unfortunately,  VLIW  does  require  careful  analysis  of  code  in  order  to  ―compact  the  most appropriate short instructions into a VLIW word.</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Vector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39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135563"/>
          </a:xfrm>
        </p:spPr>
        <p:txBody>
          <a:bodyPr>
            <a:normAutofit fontScale="85000" lnSpcReduction="20000"/>
          </a:bodyPr>
          <a:lstStyle/>
          <a:p>
            <a:pPr>
              <a:buNone/>
            </a:pPr>
            <a:endParaRPr lang="en-US" sz="21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r>
              <a:rPr lang="en-US" sz="2600" b="1" dirty="0" smtClean="0">
                <a:solidFill>
                  <a:srgbClr val="002060"/>
                </a:solidFill>
                <a:latin typeface="Times New Roman" panose="02020603050405020304" pitchFamily="18" charset="0"/>
                <a:ea typeface="+mj-ea"/>
                <a:cs typeface="Times New Roman" panose="02020603050405020304" pitchFamily="18" charset="0"/>
              </a:rPr>
              <a:t>Vector Processors </a:t>
            </a:r>
            <a:r>
              <a:rPr lang="en-US" sz="2800" b="1" dirty="0" smtClean="0">
                <a:solidFill>
                  <a:srgbClr val="0070C0"/>
                </a:solidFill>
                <a:latin typeface="Times New Roman" panose="02020603050405020304" pitchFamily="18" charset="0"/>
                <a:cs typeface="Times New Roman" panose="02020603050405020304" pitchFamily="18" charset="0"/>
              </a:rPr>
              <a:t>(a vector processor or array processor is a </a:t>
            </a:r>
            <a:r>
              <a:rPr lang="en-US" sz="2800" b="1" dirty="0" smtClean="0">
                <a:solidFill>
                  <a:srgbClr val="0070C0"/>
                </a:solidFill>
                <a:latin typeface="Times New Roman" panose="02020603050405020304" pitchFamily="18" charset="0"/>
                <a:cs typeface="Times New Roman" panose="02020603050405020304" pitchFamily="18" charset="0"/>
                <a:hlinkClick r:id="rId2" tooltip="Central processing unit"/>
              </a:rPr>
              <a:t>central processing unit</a:t>
            </a:r>
            <a:r>
              <a:rPr lang="en-US" sz="2800" b="1" dirty="0" smtClean="0">
                <a:solidFill>
                  <a:srgbClr val="0070C0"/>
                </a:solidFill>
                <a:latin typeface="Times New Roman" panose="02020603050405020304" pitchFamily="18" charset="0"/>
                <a:cs typeface="Times New Roman" panose="02020603050405020304" pitchFamily="18" charset="0"/>
              </a:rPr>
              <a:t> (CPU) that implements an </a:t>
            </a:r>
            <a:r>
              <a:rPr lang="en-US" sz="2800" b="1" dirty="0" smtClean="0">
                <a:solidFill>
                  <a:srgbClr val="0070C0"/>
                </a:solidFill>
                <a:latin typeface="Times New Roman" panose="02020603050405020304" pitchFamily="18" charset="0"/>
                <a:cs typeface="Times New Roman" panose="02020603050405020304" pitchFamily="18" charset="0"/>
                <a:hlinkClick r:id="rId3" tooltip="Instruction set"/>
              </a:rPr>
              <a:t>instruction set</a:t>
            </a:r>
            <a:r>
              <a:rPr lang="en-US" sz="2800" b="1" dirty="0" smtClean="0">
                <a:solidFill>
                  <a:srgbClr val="0070C0"/>
                </a:solidFill>
                <a:latin typeface="Times New Roman" panose="02020603050405020304" pitchFamily="18" charset="0"/>
                <a:cs typeface="Times New Roman" panose="02020603050405020304" pitchFamily="18" charset="0"/>
              </a:rPr>
              <a:t> where its </a:t>
            </a:r>
            <a:r>
              <a:rPr lang="en-US" sz="2800" b="1" dirty="0" smtClean="0">
                <a:solidFill>
                  <a:srgbClr val="0070C0"/>
                </a:solidFill>
                <a:latin typeface="Times New Roman" panose="02020603050405020304" pitchFamily="18" charset="0"/>
                <a:cs typeface="Times New Roman" panose="02020603050405020304" pitchFamily="18" charset="0"/>
                <a:hlinkClick r:id="rId4" tooltip="Instruction (computer science)"/>
              </a:rPr>
              <a:t>instructions</a:t>
            </a:r>
            <a:r>
              <a:rPr lang="en-US" sz="2800" b="1" dirty="0" smtClean="0">
                <a:solidFill>
                  <a:srgbClr val="0070C0"/>
                </a:solidFill>
                <a:latin typeface="Times New Roman" panose="02020603050405020304" pitchFamily="18" charset="0"/>
                <a:cs typeface="Times New Roman" panose="02020603050405020304" pitchFamily="18" charset="0"/>
              </a:rPr>
              <a:t> are designed to operate efficiently and effectively on large </a:t>
            </a:r>
            <a:r>
              <a:rPr lang="en-US" sz="2800" b="1" dirty="0" smtClean="0">
                <a:solidFill>
                  <a:srgbClr val="0070C0"/>
                </a:solidFill>
                <a:latin typeface="Times New Roman" panose="02020603050405020304" pitchFamily="18" charset="0"/>
                <a:cs typeface="Times New Roman" panose="02020603050405020304" pitchFamily="18" charset="0"/>
                <a:hlinkClick r:id="rId5" tooltip="Array data structure"/>
              </a:rPr>
              <a:t>one-dimensional arrays</a:t>
            </a:r>
            <a:r>
              <a:rPr lang="en-US" sz="2800" b="1" dirty="0" smtClean="0">
                <a:solidFill>
                  <a:srgbClr val="0070C0"/>
                </a:solidFill>
                <a:latin typeface="Times New Roman" panose="02020603050405020304" pitchFamily="18" charset="0"/>
                <a:cs typeface="Times New Roman" panose="02020603050405020304" pitchFamily="18" charset="0"/>
              </a:rPr>
              <a:t> of data called vectors.)</a:t>
            </a:r>
            <a:r>
              <a:rPr lang="en-US" sz="3600" b="1" dirty="0" smtClean="0">
                <a:solidFill>
                  <a:srgbClr val="0070C0"/>
                </a:solidFill>
                <a:latin typeface="Times New Roman" panose="02020603050405020304" pitchFamily="18" charset="0"/>
                <a:cs typeface="Times New Roman" panose="02020603050405020304" pitchFamily="18" charset="0"/>
              </a:rPr>
              <a:t> </a:t>
            </a:r>
          </a:p>
          <a:p>
            <a:pPr marL="0" lvl="2">
              <a:buNone/>
            </a:pPr>
            <a:endParaRPr lang="en-US" sz="2600" b="1" dirty="0" smtClean="0">
              <a:solidFill>
                <a:srgbClr val="002060"/>
              </a:solidFill>
              <a:latin typeface="Times New Roman" panose="02020603050405020304" pitchFamily="18" charset="0"/>
              <a:ea typeface="+mj-ea"/>
              <a:cs typeface="Times New Roman" panose="02020603050405020304" pitchFamily="18" charset="0"/>
            </a:endParaRPr>
          </a:p>
          <a:p>
            <a:pPr lvl="0"/>
            <a:r>
              <a:rPr lang="en-US" sz="2600" b="1" dirty="0" smtClean="0">
                <a:solidFill>
                  <a:srgbClr val="C00000"/>
                </a:solidFill>
                <a:latin typeface="Times New Roman" panose="02020603050405020304" pitchFamily="18" charset="0"/>
                <a:ea typeface="+mj-ea"/>
                <a:cs typeface="Times New Roman" panose="02020603050405020304" pitchFamily="18" charset="0"/>
              </a:rPr>
              <a:t>A vector processor is a coprocessor designed to perform vector computations.</a:t>
            </a:r>
          </a:p>
          <a:p>
            <a:pPr lvl="0"/>
            <a:r>
              <a:rPr lang="en-US" sz="2600" b="1" dirty="0" smtClean="0">
                <a:solidFill>
                  <a:srgbClr val="002060"/>
                </a:solidFill>
                <a:latin typeface="Times New Roman" panose="02020603050405020304" pitchFamily="18" charset="0"/>
                <a:ea typeface="+mj-ea"/>
                <a:cs typeface="Times New Roman" panose="02020603050405020304" pitchFamily="18" charset="0"/>
              </a:rPr>
              <a:t>A vector is a one-dimensional array of data items (each of the same data type).</a:t>
            </a:r>
          </a:p>
          <a:p>
            <a:pPr lvl="0"/>
            <a:r>
              <a:rPr lang="en-US" sz="2600" b="1" dirty="0" smtClean="0">
                <a:solidFill>
                  <a:srgbClr val="C00000"/>
                </a:solidFill>
                <a:latin typeface="Times New Roman" panose="02020603050405020304" pitchFamily="18" charset="0"/>
                <a:ea typeface="+mj-ea"/>
                <a:cs typeface="Times New Roman" panose="02020603050405020304" pitchFamily="18" charset="0"/>
              </a:rPr>
              <a:t>Vector processors are often used in multipipelined supercomputers.</a:t>
            </a:r>
          </a:p>
          <a:p>
            <a:r>
              <a:rPr lang="en-US" sz="2600" b="1" dirty="0" smtClean="0">
                <a:solidFill>
                  <a:srgbClr val="0070C0"/>
                </a:solidFill>
                <a:latin typeface="Times New Roman" panose="02020603050405020304" pitchFamily="18" charset="0"/>
                <a:ea typeface="+mj-ea"/>
                <a:cs typeface="Times New Roman" panose="02020603050405020304" pitchFamily="18" charset="0"/>
              </a:rPr>
              <a:t>Architectural types include:</a:t>
            </a:r>
          </a:p>
          <a:p>
            <a:pPr marL="1200150" lvl="3" indent="-514350">
              <a:buFont typeface="+mj-lt"/>
              <a:buAutoNum type="arabicPeriod"/>
            </a:pPr>
            <a:r>
              <a:rPr lang="en-US" sz="2600" b="1" dirty="0" smtClean="0">
                <a:solidFill>
                  <a:srgbClr val="C00000"/>
                </a:solidFill>
                <a:latin typeface="Times New Roman" panose="02020603050405020304" pitchFamily="18" charset="0"/>
                <a:ea typeface="+mj-ea"/>
                <a:cs typeface="Times New Roman" panose="02020603050405020304" pitchFamily="18" charset="0"/>
              </a:rPr>
              <a:t>Register-to-Register (with shorter instructions and register files)</a:t>
            </a:r>
          </a:p>
          <a:p>
            <a:pPr marL="1200150" lvl="3" indent="-514350">
              <a:buFont typeface="+mj-lt"/>
              <a:buAutoNum type="arabicPeriod"/>
            </a:pPr>
            <a:r>
              <a:rPr lang="en-US" sz="2600" b="1" dirty="0" smtClean="0">
                <a:solidFill>
                  <a:srgbClr val="C00000"/>
                </a:solidFill>
                <a:latin typeface="Times New Roman" panose="02020603050405020304" pitchFamily="18" charset="0"/>
                <a:ea typeface="+mj-ea"/>
                <a:cs typeface="Times New Roman" panose="02020603050405020304" pitchFamily="18" charset="0"/>
              </a:rPr>
              <a:t>Memory-to-Memory (longer instructions with memory addresses)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029200"/>
          </a:xfrm>
        </p:spPr>
        <p:txBody>
          <a:bodyPr>
            <a:normAutofit/>
          </a:bodyPr>
          <a:lstStyle/>
          <a:p>
            <a:pPr marL="0" lvl="2">
              <a:buNone/>
            </a:pPr>
            <a:r>
              <a:rPr lang="en-US" b="1" dirty="0" smtClean="0">
                <a:solidFill>
                  <a:srgbClr val="0070C0"/>
                </a:solidFill>
                <a:latin typeface="Times New Roman" panose="02020603050405020304" pitchFamily="18" charset="0"/>
                <a:ea typeface="+mj-ea"/>
                <a:cs typeface="Times New Roman" panose="02020603050405020304" pitchFamily="18" charset="0"/>
              </a:rPr>
              <a:t>Design </a:t>
            </a:r>
            <a:r>
              <a:rPr lang="en-US" b="1" dirty="0">
                <a:solidFill>
                  <a:srgbClr val="0070C0"/>
                </a:solidFill>
                <a:latin typeface="Times New Roman" panose="02020603050405020304" pitchFamily="18" charset="0"/>
                <a:ea typeface="+mj-ea"/>
                <a:cs typeface="Times New Roman" panose="02020603050405020304" pitchFamily="18" charset="0"/>
              </a:rPr>
              <a:t>Space of </a:t>
            </a:r>
            <a:r>
              <a:rPr lang="en-US" b="1" dirty="0" smtClean="0">
                <a:solidFill>
                  <a:srgbClr val="0070C0"/>
                </a:solidFill>
                <a:latin typeface="Times New Roman" panose="02020603050405020304" pitchFamily="18" charset="0"/>
                <a:ea typeface="+mj-ea"/>
                <a:cs typeface="Times New Roman" panose="02020603050405020304" pitchFamily="18" charset="0"/>
              </a:rPr>
              <a:t>Processors </a:t>
            </a:r>
            <a:r>
              <a:rPr lang="en-US" b="1" dirty="0" err="1" smtClean="0">
                <a:solidFill>
                  <a:srgbClr val="0070C0"/>
                </a:solidFill>
                <a:latin typeface="Times New Roman" panose="02020603050405020304" pitchFamily="18" charset="0"/>
                <a:ea typeface="+mj-ea"/>
                <a:cs typeface="Times New Roman" panose="02020603050405020304" pitchFamily="18" charset="0"/>
              </a:rPr>
              <a:t>cond</a:t>
            </a:r>
            <a:r>
              <a:rPr lang="en-US" b="1" dirty="0" smtClean="0">
                <a:solidFill>
                  <a:srgbClr val="0070C0"/>
                </a:solidFill>
                <a:latin typeface="Times New Roman" panose="02020603050405020304" pitchFamily="18" charset="0"/>
                <a:ea typeface="+mj-ea"/>
                <a:cs typeface="Times New Roman" panose="02020603050405020304" pitchFamily="18" charset="0"/>
              </a:rPr>
              <a:t>…</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The fig shows the broad CPI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vs</a:t>
            </a:r>
            <a:r>
              <a:rPr lang="en-US" sz="2000" b="1" dirty="0" smtClean="0">
                <a:solidFill>
                  <a:srgbClr val="002060"/>
                </a:solidFill>
                <a:latin typeface="Times New Roman" panose="02020603050405020304" pitchFamily="18" charset="0"/>
                <a:ea typeface="+mj-ea"/>
                <a:cs typeface="Times New Roman" panose="02020603050405020304" pitchFamily="18" charset="0"/>
              </a:rPr>
              <a:t> clock speed characteristics of major categories of the current processor. (CISC and RISC).</a:t>
            </a:r>
          </a:p>
          <a:p>
            <a:pPr algn="just"/>
            <a:r>
              <a:rPr lang="en-US" sz="2000" b="1" dirty="0" smtClean="0">
                <a:solidFill>
                  <a:srgbClr val="C00000"/>
                </a:solidFill>
                <a:latin typeface="Times New Roman" panose="02020603050405020304" pitchFamily="18" charset="0"/>
                <a:ea typeface="+mj-ea"/>
                <a:cs typeface="Times New Roman" panose="02020603050405020304" pitchFamily="18" charset="0"/>
              </a:rPr>
              <a:t>CISC (Complex Instruction Set Architecture) and RICS </a:t>
            </a:r>
            <a:r>
              <a:rPr lang="en-US" sz="2000" b="1" dirty="0" smtClean="0">
                <a:solidFill>
                  <a:srgbClr val="C00000"/>
                </a:solidFill>
                <a:latin typeface="Times New Roman" panose="02020603050405020304" pitchFamily="18" charset="0"/>
                <a:cs typeface="Times New Roman" panose="02020603050405020304" pitchFamily="18" charset="0"/>
              </a:rPr>
              <a:t>(Reduced Instruction Set Architecture)</a:t>
            </a:r>
            <a:r>
              <a:rPr lang="en-US" sz="2000" b="1" dirty="0" smtClean="0">
                <a:solidFill>
                  <a:srgbClr val="C00000"/>
                </a:solidFill>
                <a:latin typeface="Times New Roman" panose="02020603050405020304" pitchFamily="18" charset="0"/>
                <a:ea typeface="+mj-ea"/>
                <a:cs typeface="Times New Roman" panose="02020603050405020304" pitchFamily="18" charset="0"/>
              </a:rPr>
              <a:t> are designed for multi core chips, embedded applications or for low cost and low power consumption.</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RISC processor example MIPS, SPARC etc.</a:t>
            </a:r>
          </a:p>
          <a:p>
            <a:pPr algn="just">
              <a:buNone/>
            </a:pPr>
            <a:r>
              <a:rPr lang="en-US" sz="2000" b="1" dirty="0" smtClean="0">
                <a:solidFill>
                  <a:srgbClr val="FF0000"/>
                </a:solidFill>
                <a:latin typeface="Times New Roman" panose="02020603050405020304" pitchFamily="18" charset="0"/>
                <a:ea typeface="+mj-ea"/>
                <a:cs typeface="Times New Roman" panose="02020603050405020304" pitchFamily="18" charset="0"/>
              </a:rPr>
              <a:t>Design space- </a:t>
            </a:r>
            <a:r>
              <a:rPr lang="en-US" sz="2000" b="1" dirty="0" smtClean="0">
                <a:solidFill>
                  <a:srgbClr val="0070C0"/>
                </a:solidFill>
                <a:latin typeface="Times New Roman" panose="02020603050405020304" pitchFamily="18" charset="0"/>
                <a:ea typeface="+mj-ea"/>
                <a:cs typeface="Times New Roman" panose="02020603050405020304" pitchFamily="18" charset="0"/>
              </a:rPr>
              <a:t>CISC and RISC Processors</a:t>
            </a:r>
          </a:p>
          <a:p>
            <a:pPr algn="just">
              <a:buNone/>
            </a:pPr>
            <a:r>
              <a:rPr lang="en-US" sz="2000" b="1" dirty="0" smtClean="0">
                <a:solidFill>
                  <a:srgbClr val="C00000"/>
                </a:solidFill>
                <a:latin typeface="Times New Roman" panose="02020603050405020304" pitchFamily="18" charset="0"/>
                <a:cs typeface="Times New Roman" panose="02020603050405020304" pitchFamily="18" charset="0"/>
              </a:rPr>
              <a:t>CISC</a:t>
            </a:r>
          </a:p>
          <a:p>
            <a:pPr algn="just"/>
            <a:r>
              <a:rPr lang="en-US" sz="2000" b="1" dirty="0" smtClean="0">
                <a:solidFill>
                  <a:srgbClr val="002060"/>
                </a:solidFill>
                <a:latin typeface="Times New Roman" panose="02020603050405020304" pitchFamily="18" charset="0"/>
                <a:cs typeface="Times New Roman" panose="02020603050405020304" pitchFamily="18" charset="0"/>
              </a:rPr>
              <a:t>CISC processor examples are Intel Pentium, IBM 360, x86. Theses processor have advanced technology with clock speed up to few GHz. CPI of different instructions varies from 1 to 20 cycles.</a:t>
            </a: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Vector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135563"/>
          </a:xfrm>
        </p:spPr>
        <p:txBody>
          <a:bodyPr>
            <a:normAutofit fontScale="70000" lnSpcReduction="20000"/>
          </a:bodyPr>
          <a:lstStyle/>
          <a:p>
            <a:pPr>
              <a:buNone/>
            </a:pPr>
            <a:endParaRPr lang="en-US" sz="2100" b="1" dirty="0" smtClean="0">
              <a:solidFill>
                <a:srgbClr val="002060"/>
              </a:solidFill>
              <a:latin typeface="Times New Roman" panose="02020603050405020304" pitchFamily="18" charset="0"/>
              <a:ea typeface="+mj-ea"/>
              <a:cs typeface="Times New Roman" panose="02020603050405020304" pitchFamily="18" charset="0"/>
            </a:endParaRPr>
          </a:p>
          <a:p>
            <a:pPr marL="0" lvl="3">
              <a:buNone/>
            </a:pPr>
            <a:r>
              <a:rPr lang="en-US" sz="2600" b="1" dirty="0" smtClean="0">
                <a:solidFill>
                  <a:srgbClr val="C00000"/>
                </a:solidFill>
                <a:latin typeface="Times New Roman" panose="02020603050405020304" pitchFamily="18" charset="0"/>
                <a:ea typeface="+mj-ea"/>
                <a:cs typeface="Times New Roman" panose="02020603050405020304" pitchFamily="18" charset="0"/>
              </a:rPr>
              <a:t>1. Register-to-Register Vector Instructions</a:t>
            </a:r>
          </a:p>
          <a:p>
            <a:pPr lvl="0">
              <a:buNone/>
            </a:pPr>
            <a:r>
              <a:rPr lang="en-US" sz="3100" b="1" dirty="0" smtClean="0">
                <a:solidFill>
                  <a:srgbClr val="002060"/>
                </a:solidFill>
                <a:latin typeface="Times New Roman" panose="02020603050405020304" pitchFamily="18" charset="0"/>
                <a:ea typeface="+mj-ea"/>
                <a:cs typeface="Times New Roman" panose="02020603050405020304" pitchFamily="18" charset="0"/>
              </a:rPr>
              <a:t>Let</a:t>
            </a:r>
          </a:p>
          <a:p>
            <a:pPr lvl="0"/>
            <a:r>
              <a:rPr lang="en-US" sz="3100" b="1" dirty="0" smtClean="0">
                <a:solidFill>
                  <a:srgbClr val="002060"/>
                </a:solidFill>
                <a:latin typeface="Times New Roman" panose="02020603050405020304" pitchFamily="18" charset="0"/>
                <a:ea typeface="+mj-ea"/>
                <a:cs typeface="Times New Roman" panose="02020603050405020304" pitchFamily="18" charset="0"/>
              </a:rPr>
              <a:t> </a:t>
            </a:r>
            <a:r>
              <a:rPr lang="en-US" sz="3100" b="1" dirty="0" smtClean="0">
                <a:solidFill>
                  <a:srgbClr val="FF0000"/>
                </a:solidFill>
                <a:latin typeface="Times New Roman" panose="02020603050405020304" pitchFamily="18" charset="0"/>
                <a:ea typeface="+mj-ea"/>
                <a:cs typeface="Times New Roman" panose="02020603050405020304" pitchFamily="18" charset="0"/>
              </a:rPr>
              <a:t>Vi</a:t>
            </a:r>
            <a:r>
              <a:rPr lang="en-US" sz="3100" b="1" dirty="0" smtClean="0">
                <a:solidFill>
                  <a:srgbClr val="002060"/>
                </a:solidFill>
                <a:latin typeface="Times New Roman" panose="02020603050405020304" pitchFamily="18" charset="0"/>
                <a:ea typeface="+mj-ea"/>
                <a:cs typeface="Times New Roman" panose="02020603050405020304" pitchFamily="18" charset="0"/>
              </a:rPr>
              <a:t> :  a vector register of length </a:t>
            </a:r>
            <a:r>
              <a:rPr lang="en-US" sz="3100" b="1" dirty="0" smtClean="0">
                <a:solidFill>
                  <a:srgbClr val="FF0000"/>
                </a:solidFill>
                <a:latin typeface="Times New Roman" panose="02020603050405020304" pitchFamily="18" charset="0"/>
                <a:ea typeface="+mj-ea"/>
                <a:cs typeface="Times New Roman" panose="02020603050405020304" pitchFamily="18" charset="0"/>
              </a:rPr>
              <a:t>n</a:t>
            </a:r>
            <a:r>
              <a:rPr lang="en-US" sz="3100" b="1" dirty="0" smtClean="0">
                <a:solidFill>
                  <a:srgbClr val="002060"/>
                </a:solidFill>
                <a:latin typeface="Times New Roman" panose="02020603050405020304" pitchFamily="18" charset="0"/>
                <a:ea typeface="+mj-ea"/>
                <a:cs typeface="Times New Roman" panose="02020603050405020304" pitchFamily="18" charset="0"/>
              </a:rPr>
              <a:t>, </a:t>
            </a:r>
          </a:p>
          <a:p>
            <a:pPr lvl="0"/>
            <a:r>
              <a:rPr lang="en-US" sz="3100" b="1" dirty="0" err="1" smtClean="0">
                <a:solidFill>
                  <a:srgbClr val="FF0000"/>
                </a:solidFill>
                <a:latin typeface="Times New Roman" panose="02020603050405020304" pitchFamily="18" charset="0"/>
                <a:ea typeface="+mj-ea"/>
                <a:cs typeface="Times New Roman" panose="02020603050405020304" pitchFamily="18" charset="0"/>
              </a:rPr>
              <a:t>si</a:t>
            </a:r>
            <a:r>
              <a:rPr lang="en-US" sz="3100" b="1" dirty="0" smtClean="0">
                <a:solidFill>
                  <a:srgbClr val="002060"/>
                </a:solidFill>
                <a:latin typeface="Times New Roman" panose="02020603050405020304" pitchFamily="18" charset="0"/>
                <a:ea typeface="+mj-ea"/>
                <a:cs typeface="Times New Roman" panose="02020603050405020304" pitchFamily="18" charset="0"/>
              </a:rPr>
              <a:t> : a scalar register, </a:t>
            </a:r>
          </a:p>
          <a:p>
            <a:pPr lvl="0"/>
            <a:r>
              <a:rPr lang="en-US" sz="3100" b="1" dirty="0" smtClean="0">
                <a:solidFill>
                  <a:srgbClr val="FF0000"/>
                </a:solidFill>
                <a:latin typeface="Times New Roman" panose="02020603050405020304" pitchFamily="18" charset="0"/>
                <a:ea typeface="+mj-ea"/>
                <a:cs typeface="Times New Roman" panose="02020603050405020304" pitchFamily="18" charset="0"/>
              </a:rPr>
              <a:t>M(1:n):</a:t>
            </a:r>
            <a:r>
              <a:rPr lang="en-US" sz="3100" b="1" dirty="0" smtClean="0">
                <a:solidFill>
                  <a:srgbClr val="002060"/>
                </a:solidFill>
                <a:latin typeface="Times New Roman" panose="02020603050405020304" pitchFamily="18" charset="0"/>
                <a:ea typeface="+mj-ea"/>
                <a:cs typeface="Times New Roman" panose="02020603050405020304" pitchFamily="18" charset="0"/>
              </a:rPr>
              <a:t> a memory array of length </a:t>
            </a:r>
            <a:r>
              <a:rPr lang="en-US" sz="3100" b="1" dirty="0" smtClean="0">
                <a:solidFill>
                  <a:srgbClr val="FF0000"/>
                </a:solidFill>
                <a:latin typeface="Times New Roman" panose="02020603050405020304" pitchFamily="18" charset="0"/>
                <a:ea typeface="+mj-ea"/>
                <a:cs typeface="Times New Roman" panose="02020603050405020304" pitchFamily="18" charset="0"/>
              </a:rPr>
              <a:t>n</a:t>
            </a:r>
            <a:r>
              <a:rPr lang="en-US" sz="3100" b="1" dirty="0" smtClean="0">
                <a:solidFill>
                  <a:srgbClr val="002060"/>
                </a:solidFill>
                <a:latin typeface="Times New Roman" panose="02020603050405020304" pitchFamily="18" charset="0"/>
                <a:ea typeface="+mj-ea"/>
                <a:cs typeface="Times New Roman" panose="02020603050405020304" pitchFamily="18" charset="0"/>
              </a:rPr>
              <a:t>, </a:t>
            </a:r>
          </a:p>
          <a:p>
            <a:pPr lvl="0"/>
            <a:r>
              <a:rPr lang="en-US" sz="3100" b="1" dirty="0" smtClean="0">
                <a:solidFill>
                  <a:srgbClr val="FF0000"/>
                </a:solidFill>
                <a:latin typeface="Times New Roman" panose="02020603050405020304" pitchFamily="18" charset="0"/>
                <a:ea typeface="+mj-ea"/>
                <a:cs typeface="Times New Roman" panose="02020603050405020304" pitchFamily="18" charset="0"/>
              </a:rPr>
              <a:t>o : </a:t>
            </a:r>
            <a:r>
              <a:rPr lang="en-US" sz="3100" b="1" dirty="0" smtClean="0">
                <a:solidFill>
                  <a:srgbClr val="002060"/>
                </a:solidFill>
                <a:latin typeface="Times New Roman" panose="02020603050405020304" pitchFamily="18" charset="0"/>
                <a:ea typeface="+mj-ea"/>
                <a:cs typeface="Times New Roman" panose="02020603050405020304" pitchFamily="18" charset="0"/>
              </a:rPr>
              <a:t> is a vector operation.</a:t>
            </a:r>
          </a:p>
          <a:p>
            <a:pPr lvl="0"/>
            <a:r>
              <a:rPr lang="en-US" sz="3100" b="1" dirty="0" smtClean="0">
                <a:solidFill>
                  <a:srgbClr val="002060"/>
                </a:solidFill>
                <a:latin typeface="Times New Roman" panose="02020603050405020304" pitchFamily="18" charset="0"/>
                <a:ea typeface="+mj-ea"/>
                <a:cs typeface="Times New Roman" panose="02020603050405020304" pitchFamily="18" charset="0"/>
              </a:rPr>
              <a:t>Typical instructions include the following:</a:t>
            </a:r>
          </a:p>
          <a:p>
            <a:endParaRPr lang="en-US" sz="2800" b="1" dirty="0" smtClean="0">
              <a:solidFill>
                <a:srgbClr val="002060"/>
              </a:solidFill>
              <a:latin typeface="Times New Roman" panose="02020603050405020304" pitchFamily="18" charset="0"/>
              <a:ea typeface="+mj-ea"/>
              <a:cs typeface="Times New Roman" panose="02020603050405020304" pitchFamily="18" charset="0"/>
            </a:endParaRPr>
          </a:p>
          <a:p>
            <a:pPr lvl="1"/>
            <a:r>
              <a:rPr lang="en-US" b="1" dirty="0" smtClean="0">
                <a:solidFill>
                  <a:srgbClr val="002060"/>
                </a:solidFill>
                <a:latin typeface="Times New Roman" panose="02020603050405020304" pitchFamily="18" charset="0"/>
                <a:ea typeface="+mj-ea"/>
                <a:cs typeface="Times New Roman" panose="02020603050405020304" pitchFamily="18" charset="0"/>
              </a:rPr>
              <a:t>V1 ο V2 </a:t>
            </a:r>
            <a:r>
              <a:rPr lang="en-US" b="1" dirty="0" smtClean="0">
                <a:solidFill>
                  <a:srgbClr val="002060"/>
                </a:solidFill>
                <a:latin typeface="Times New Roman" panose="02020603050405020304" pitchFamily="18" charset="0"/>
                <a:ea typeface="+mj-ea"/>
                <a:cs typeface="Times New Roman" panose="02020603050405020304" pitchFamily="18" charset="0"/>
                <a:sym typeface="Wingdings" pitchFamily="2" charset="2"/>
              </a:rPr>
              <a:t></a:t>
            </a:r>
            <a:r>
              <a:rPr lang="en-US" b="1" dirty="0" smtClean="0">
                <a:solidFill>
                  <a:srgbClr val="002060"/>
                </a:solidFill>
                <a:latin typeface="Times New Roman" panose="02020603050405020304" pitchFamily="18" charset="0"/>
                <a:ea typeface="+mj-ea"/>
                <a:cs typeface="Times New Roman" panose="02020603050405020304" pitchFamily="18" charset="0"/>
              </a:rPr>
              <a:t>V3 </a:t>
            </a:r>
            <a:r>
              <a:rPr lang="en-US" b="1" dirty="0" smtClean="0">
                <a:solidFill>
                  <a:srgbClr val="C00000"/>
                </a:solidFill>
                <a:latin typeface="Times New Roman" panose="02020603050405020304" pitchFamily="18" charset="0"/>
                <a:ea typeface="+mj-ea"/>
                <a:cs typeface="Times New Roman" panose="02020603050405020304" pitchFamily="18" charset="0"/>
              </a:rPr>
              <a:t>(element by element operation</a:t>
            </a:r>
            <a:r>
              <a:rPr lang="en-US" b="1" dirty="0" smtClean="0">
                <a:solidFill>
                  <a:srgbClr val="002060"/>
                </a:solidFill>
                <a:latin typeface="Times New Roman" panose="02020603050405020304" pitchFamily="18" charset="0"/>
                <a:ea typeface="+mj-ea"/>
                <a:cs typeface="Times New Roman" panose="02020603050405020304" pitchFamily="18" charset="0"/>
              </a:rPr>
              <a:t>)</a:t>
            </a:r>
          </a:p>
          <a:p>
            <a:pPr lvl="1"/>
            <a:r>
              <a:rPr lang="en-US" b="1" dirty="0" smtClean="0">
                <a:solidFill>
                  <a:srgbClr val="002060"/>
                </a:solidFill>
                <a:latin typeface="Times New Roman" panose="02020603050405020304" pitchFamily="18" charset="0"/>
                <a:ea typeface="+mj-ea"/>
                <a:cs typeface="Times New Roman" panose="02020603050405020304" pitchFamily="18" charset="0"/>
              </a:rPr>
              <a:t>s1 ο V1 </a:t>
            </a:r>
            <a:r>
              <a:rPr lang="en-US"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b="1" dirty="0" smtClean="0">
                <a:solidFill>
                  <a:srgbClr val="002060"/>
                </a:solidFill>
                <a:latin typeface="Times New Roman" panose="02020603050405020304" pitchFamily="18" charset="0"/>
                <a:ea typeface="+mj-ea"/>
                <a:cs typeface="Times New Roman" panose="02020603050405020304" pitchFamily="18" charset="0"/>
              </a:rPr>
              <a:t> V2 </a:t>
            </a:r>
            <a:r>
              <a:rPr lang="en-US" sz="2900" b="1" dirty="0" smtClean="0">
                <a:solidFill>
                  <a:srgbClr val="C00000"/>
                </a:solidFill>
                <a:latin typeface="Times New Roman" panose="02020603050405020304" pitchFamily="18" charset="0"/>
                <a:ea typeface="+mj-ea"/>
                <a:cs typeface="Times New Roman" panose="02020603050405020304" pitchFamily="18" charset="0"/>
              </a:rPr>
              <a:t>(scaling of each element)</a:t>
            </a:r>
          </a:p>
          <a:p>
            <a:pPr lvl="1"/>
            <a:r>
              <a:rPr lang="en-US" b="1" dirty="0" smtClean="0">
                <a:solidFill>
                  <a:srgbClr val="002060"/>
                </a:solidFill>
                <a:latin typeface="Times New Roman" panose="02020603050405020304" pitchFamily="18" charset="0"/>
                <a:ea typeface="+mj-ea"/>
                <a:cs typeface="Times New Roman" panose="02020603050405020304" pitchFamily="18" charset="0"/>
              </a:rPr>
              <a:t>V1 ο V2 </a:t>
            </a:r>
            <a:r>
              <a:rPr lang="en-US"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b="1" dirty="0" smtClean="0">
                <a:solidFill>
                  <a:srgbClr val="002060"/>
                </a:solidFill>
                <a:latin typeface="Times New Roman" panose="02020603050405020304" pitchFamily="18" charset="0"/>
                <a:ea typeface="+mj-ea"/>
                <a:cs typeface="Times New Roman" panose="02020603050405020304" pitchFamily="18" charset="0"/>
              </a:rPr>
              <a:t> s1 </a:t>
            </a:r>
            <a:r>
              <a:rPr lang="en-US" sz="2900" b="1" dirty="0" smtClean="0">
                <a:solidFill>
                  <a:srgbClr val="C00000"/>
                </a:solidFill>
                <a:latin typeface="Times New Roman" panose="02020603050405020304" pitchFamily="18" charset="0"/>
                <a:ea typeface="+mj-ea"/>
                <a:cs typeface="Times New Roman" panose="02020603050405020304" pitchFamily="18" charset="0"/>
              </a:rPr>
              <a:t>(binary reduction - i.e. sum of products)</a:t>
            </a:r>
          </a:p>
          <a:p>
            <a:pPr lvl="1"/>
            <a:r>
              <a:rPr lang="en-US" b="1" dirty="0" smtClean="0">
                <a:solidFill>
                  <a:srgbClr val="002060"/>
                </a:solidFill>
                <a:latin typeface="Times New Roman" panose="02020603050405020304" pitchFamily="18" charset="0"/>
                <a:ea typeface="+mj-ea"/>
                <a:cs typeface="Times New Roman" panose="02020603050405020304" pitchFamily="18" charset="0"/>
              </a:rPr>
              <a:t>M(1:n) </a:t>
            </a:r>
            <a:r>
              <a:rPr lang="en-US"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b="1" dirty="0" smtClean="0">
                <a:solidFill>
                  <a:srgbClr val="002060"/>
                </a:solidFill>
                <a:latin typeface="Times New Roman" panose="02020603050405020304" pitchFamily="18" charset="0"/>
                <a:ea typeface="+mj-ea"/>
                <a:cs typeface="Times New Roman" panose="02020603050405020304" pitchFamily="18" charset="0"/>
              </a:rPr>
              <a:t> V1 </a:t>
            </a:r>
            <a:r>
              <a:rPr lang="en-US" sz="2900" b="1" dirty="0" smtClean="0">
                <a:solidFill>
                  <a:srgbClr val="C00000"/>
                </a:solidFill>
                <a:latin typeface="Times New Roman" panose="02020603050405020304" pitchFamily="18" charset="0"/>
                <a:ea typeface="+mj-ea"/>
                <a:cs typeface="Times New Roman" panose="02020603050405020304" pitchFamily="18" charset="0"/>
              </a:rPr>
              <a:t>(load a vector register from memory)</a:t>
            </a:r>
          </a:p>
          <a:p>
            <a:pPr lvl="1"/>
            <a:r>
              <a:rPr lang="en-US" b="1" dirty="0" smtClean="0">
                <a:solidFill>
                  <a:srgbClr val="002060"/>
                </a:solidFill>
                <a:latin typeface="Times New Roman" panose="02020603050405020304" pitchFamily="18" charset="0"/>
                <a:ea typeface="+mj-ea"/>
                <a:cs typeface="Times New Roman" panose="02020603050405020304" pitchFamily="18" charset="0"/>
              </a:rPr>
              <a:t>V1 </a:t>
            </a:r>
            <a:r>
              <a:rPr lang="en-US"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US" b="1" dirty="0" smtClean="0">
                <a:solidFill>
                  <a:srgbClr val="002060"/>
                </a:solidFill>
                <a:latin typeface="Times New Roman" panose="02020603050405020304" pitchFamily="18" charset="0"/>
                <a:ea typeface="+mj-ea"/>
                <a:cs typeface="Times New Roman" panose="02020603050405020304" pitchFamily="18" charset="0"/>
              </a:rPr>
              <a:t>M(1:n) </a:t>
            </a:r>
            <a:r>
              <a:rPr lang="en-US" sz="2900" b="1" dirty="0" smtClean="0">
                <a:solidFill>
                  <a:srgbClr val="C00000"/>
                </a:solidFill>
                <a:latin typeface="Times New Roman" panose="02020603050405020304" pitchFamily="18" charset="0"/>
                <a:ea typeface="+mj-ea"/>
                <a:cs typeface="Times New Roman" panose="02020603050405020304" pitchFamily="18" charset="0"/>
              </a:rPr>
              <a:t>(store a vector register into memory)</a:t>
            </a:r>
          </a:p>
          <a:p>
            <a:pPr lvl="1"/>
            <a:r>
              <a:rPr lang="en-US" b="1" dirty="0" smtClean="0">
                <a:solidFill>
                  <a:srgbClr val="002060"/>
                </a:solidFill>
                <a:latin typeface="Times New Roman" panose="02020603050405020304" pitchFamily="18" charset="0"/>
                <a:ea typeface="+mj-ea"/>
                <a:cs typeface="Times New Roman" panose="02020603050405020304" pitchFamily="18" charset="0"/>
              </a:rPr>
              <a:t>ο V1 </a:t>
            </a:r>
            <a:r>
              <a:rPr lang="en-US"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US" b="1" dirty="0" smtClean="0">
                <a:solidFill>
                  <a:srgbClr val="002060"/>
                </a:solidFill>
                <a:latin typeface="Times New Roman" panose="02020603050405020304" pitchFamily="18" charset="0"/>
                <a:ea typeface="+mj-ea"/>
                <a:cs typeface="Times New Roman" panose="02020603050405020304" pitchFamily="18" charset="0"/>
              </a:rPr>
              <a:t>V2	</a:t>
            </a:r>
            <a:r>
              <a:rPr lang="en-US" sz="2900" b="1" dirty="0" smtClean="0">
                <a:solidFill>
                  <a:srgbClr val="C00000"/>
                </a:solidFill>
                <a:latin typeface="Times New Roman" panose="02020603050405020304" pitchFamily="18" charset="0"/>
                <a:ea typeface="+mj-ea"/>
                <a:cs typeface="Times New Roman" panose="02020603050405020304" pitchFamily="18" charset="0"/>
              </a:rPr>
              <a:t>(unary vector -- i.e. negation)</a:t>
            </a:r>
          </a:p>
          <a:p>
            <a:pPr lvl="1"/>
            <a:r>
              <a:rPr lang="en-US" b="1" dirty="0" smtClean="0">
                <a:solidFill>
                  <a:srgbClr val="002060"/>
                </a:solidFill>
                <a:latin typeface="Times New Roman" panose="02020603050405020304" pitchFamily="18" charset="0"/>
                <a:ea typeface="+mj-ea"/>
                <a:cs typeface="Times New Roman" panose="02020603050405020304" pitchFamily="18" charset="0"/>
              </a:rPr>
              <a:t>ο V1 </a:t>
            </a:r>
            <a:r>
              <a:rPr lang="en-US"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US" b="1" dirty="0" smtClean="0">
                <a:solidFill>
                  <a:srgbClr val="002060"/>
                </a:solidFill>
                <a:latin typeface="Times New Roman" panose="02020603050405020304" pitchFamily="18" charset="0"/>
                <a:ea typeface="+mj-ea"/>
                <a:cs typeface="Times New Roman" panose="02020603050405020304" pitchFamily="18" charset="0"/>
              </a:rPr>
              <a:t>s1	</a:t>
            </a:r>
            <a:r>
              <a:rPr lang="en-US" sz="2900" b="1" dirty="0" smtClean="0">
                <a:solidFill>
                  <a:srgbClr val="C00000"/>
                </a:solidFill>
                <a:latin typeface="Times New Roman" panose="02020603050405020304" pitchFamily="18" charset="0"/>
                <a:ea typeface="+mj-ea"/>
                <a:cs typeface="Times New Roman" panose="02020603050405020304" pitchFamily="18" charset="0"/>
              </a:rPr>
              <a:t>(unary reduction -- i.e. sum of vector)</a:t>
            </a: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Vector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41</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135563"/>
          </a:xfrm>
        </p:spPr>
        <p:txBody>
          <a:bodyPr>
            <a:normAutofit/>
          </a:bodyPr>
          <a:lstStyle/>
          <a:p>
            <a:pPr lvl="0">
              <a:buNone/>
            </a:pPr>
            <a:r>
              <a:rPr lang="en-US" sz="2600" b="1" dirty="0" smtClean="0">
                <a:solidFill>
                  <a:srgbClr val="C00000"/>
                </a:solidFill>
                <a:latin typeface="Times New Roman" panose="02020603050405020304" pitchFamily="18" charset="0"/>
                <a:ea typeface="+mj-ea"/>
                <a:cs typeface="Times New Roman" panose="02020603050405020304" pitchFamily="18" charset="0"/>
              </a:rPr>
              <a:t>2. </a:t>
            </a:r>
            <a:r>
              <a:rPr lang="en-US" sz="2400" b="1" dirty="0" smtClean="0">
                <a:solidFill>
                  <a:srgbClr val="C00000"/>
                </a:solidFill>
                <a:latin typeface="Times New Roman" panose="02020603050405020304" pitchFamily="18" charset="0"/>
                <a:ea typeface="+mj-ea"/>
                <a:cs typeface="Times New Roman" panose="02020603050405020304" pitchFamily="18" charset="0"/>
              </a:rPr>
              <a:t>Memory-to-Memory Vector Instructions</a:t>
            </a:r>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Typical memory-to-memory vector instructions (using the same notation as given in the previous slide) include these:</a:t>
            </a:r>
          </a:p>
          <a:p>
            <a:pPr lvl="1" algn="just"/>
            <a:r>
              <a:rPr lang="en-US" sz="2000" b="1" dirty="0" smtClean="0">
                <a:solidFill>
                  <a:srgbClr val="002060"/>
                </a:solidFill>
                <a:latin typeface="Times New Roman" panose="02020603050405020304" pitchFamily="18" charset="0"/>
                <a:ea typeface="+mj-ea"/>
                <a:cs typeface="Times New Roman" panose="02020603050405020304" pitchFamily="18" charset="0"/>
              </a:rPr>
              <a:t>M1(1:n) ο M2(1:n) </a:t>
            </a:r>
            <a:r>
              <a:rPr lang="en-US" sz="1800"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sz="2000" b="1" dirty="0" smtClean="0">
                <a:solidFill>
                  <a:srgbClr val="002060"/>
                </a:solidFill>
                <a:latin typeface="Times New Roman" panose="02020603050405020304" pitchFamily="18" charset="0"/>
                <a:ea typeface="+mj-ea"/>
                <a:cs typeface="Times New Roman" panose="02020603050405020304" pitchFamily="18" charset="0"/>
              </a:rPr>
              <a:t> M3(1: n)	</a:t>
            </a:r>
            <a:r>
              <a:rPr lang="en-US" sz="2000" b="1" dirty="0" smtClean="0">
                <a:solidFill>
                  <a:srgbClr val="C00000"/>
                </a:solidFill>
                <a:latin typeface="Times New Roman" panose="02020603050405020304" pitchFamily="18" charset="0"/>
                <a:ea typeface="+mj-ea"/>
                <a:cs typeface="Times New Roman" panose="02020603050405020304" pitchFamily="18" charset="0"/>
              </a:rPr>
              <a:t>(binary vector)</a:t>
            </a:r>
          </a:p>
          <a:p>
            <a:pPr algn="just">
              <a:buNone/>
            </a:pPr>
            <a:r>
              <a:rPr lang="en-US" sz="2000" b="1" dirty="0" smtClean="0">
                <a:solidFill>
                  <a:srgbClr val="002060"/>
                </a:solidFill>
                <a:latin typeface="Times New Roman" panose="02020603050405020304" pitchFamily="18" charset="0"/>
                <a:ea typeface="+mj-ea"/>
                <a:cs typeface="Times New Roman" panose="02020603050405020304" pitchFamily="18" charset="0"/>
              </a:rPr>
              <a:t>       –s1 ο M1(1:n) </a:t>
            </a:r>
            <a:r>
              <a:rPr lang="en-US" sz="2000"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sz="2000" b="1" dirty="0" smtClean="0">
                <a:solidFill>
                  <a:srgbClr val="002060"/>
                </a:solidFill>
                <a:latin typeface="Times New Roman" panose="02020603050405020304" pitchFamily="18" charset="0"/>
                <a:ea typeface="+mj-ea"/>
                <a:cs typeface="Times New Roman" panose="02020603050405020304" pitchFamily="18" charset="0"/>
              </a:rPr>
              <a:t> M2(1:n)	               </a:t>
            </a:r>
            <a:r>
              <a:rPr lang="en-US" sz="2000" b="1" dirty="0" smtClean="0">
                <a:solidFill>
                  <a:srgbClr val="C00000"/>
                </a:solidFill>
                <a:latin typeface="Times New Roman" panose="02020603050405020304" pitchFamily="18" charset="0"/>
                <a:ea typeface="+mj-ea"/>
                <a:cs typeface="Times New Roman" panose="02020603050405020304" pitchFamily="18" charset="0"/>
              </a:rPr>
              <a:t>(scaling)</a:t>
            </a:r>
          </a:p>
          <a:p>
            <a:pPr lvl="1" algn="just"/>
            <a:r>
              <a:rPr lang="en-US" sz="2000" b="1" dirty="0" smtClean="0">
                <a:solidFill>
                  <a:srgbClr val="002060"/>
                </a:solidFill>
                <a:latin typeface="Times New Roman" panose="02020603050405020304" pitchFamily="18" charset="0"/>
                <a:ea typeface="+mj-ea"/>
                <a:cs typeface="Times New Roman" panose="02020603050405020304" pitchFamily="18" charset="0"/>
              </a:rPr>
              <a:t>ο M1(1:n) </a:t>
            </a:r>
            <a:r>
              <a:rPr lang="en-US" sz="1800"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sz="2000" b="1" dirty="0" smtClean="0">
                <a:solidFill>
                  <a:srgbClr val="002060"/>
                </a:solidFill>
                <a:latin typeface="Times New Roman" panose="02020603050405020304" pitchFamily="18" charset="0"/>
                <a:ea typeface="+mj-ea"/>
                <a:cs typeface="Times New Roman" panose="02020603050405020304" pitchFamily="18" charset="0"/>
              </a:rPr>
              <a:t> M2(1:n)	              </a:t>
            </a:r>
            <a:r>
              <a:rPr lang="en-US" sz="2000" b="1" dirty="0" smtClean="0">
                <a:solidFill>
                  <a:srgbClr val="C00000"/>
                </a:solidFill>
                <a:latin typeface="Times New Roman" panose="02020603050405020304" pitchFamily="18" charset="0"/>
                <a:ea typeface="+mj-ea"/>
                <a:cs typeface="Times New Roman" panose="02020603050405020304" pitchFamily="18" charset="0"/>
              </a:rPr>
              <a:t>(unary vector)</a:t>
            </a:r>
          </a:p>
          <a:p>
            <a:pPr lvl="1" algn="just"/>
            <a:r>
              <a:rPr lang="en-US" sz="2000" b="1" dirty="0" smtClean="0">
                <a:solidFill>
                  <a:srgbClr val="002060"/>
                </a:solidFill>
                <a:latin typeface="Times New Roman" panose="02020603050405020304" pitchFamily="18" charset="0"/>
                <a:ea typeface="+mj-ea"/>
                <a:cs typeface="Times New Roman" panose="02020603050405020304" pitchFamily="18" charset="0"/>
              </a:rPr>
              <a:t>M1(1:n) ο M2(1:n) </a:t>
            </a:r>
            <a:r>
              <a:rPr lang="en-US" sz="1800" b="1" dirty="0" smtClean="0">
                <a:solidFill>
                  <a:srgbClr val="002060"/>
                </a:solidFill>
                <a:latin typeface="Times New Roman" panose="02020603050405020304" pitchFamily="18" charset="0"/>
                <a:cs typeface="Times New Roman" panose="02020603050405020304" pitchFamily="18" charset="0"/>
                <a:sym typeface="Wingdings" pitchFamily="2" charset="2"/>
              </a:rPr>
              <a:t></a:t>
            </a:r>
            <a:r>
              <a:rPr lang="en-US" sz="2000" b="1" dirty="0" smtClean="0">
                <a:solidFill>
                  <a:srgbClr val="002060"/>
                </a:solidFill>
                <a:latin typeface="Times New Roman" panose="02020603050405020304" pitchFamily="18" charset="0"/>
                <a:ea typeface="+mj-ea"/>
                <a:cs typeface="Times New Roman" panose="02020603050405020304" pitchFamily="18" charset="0"/>
              </a:rPr>
              <a:t> M(k)	</a:t>
            </a:r>
            <a:r>
              <a:rPr lang="en-US" sz="2000" b="1" dirty="0" smtClean="0">
                <a:solidFill>
                  <a:srgbClr val="C00000"/>
                </a:solidFill>
                <a:latin typeface="Times New Roman" panose="02020603050405020304" pitchFamily="18" charset="0"/>
                <a:ea typeface="+mj-ea"/>
                <a:cs typeface="Times New Roman" panose="02020603050405020304" pitchFamily="18" charset="0"/>
              </a:rPr>
              <a:t>(binary reduction)</a:t>
            </a:r>
          </a:p>
          <a:p>
            <a:pPr algn="just"/>
            <a:endParaRPr lang="en-US" sz="1800" dirty="0" smtClean="0"/>
          </a:p>
          <a:p>
            <a:pPr>
              <a:buNone/>
            </a:pPr>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Vector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762000"/>
            <a:ext cx="9144000" cy="5135563"/>
          </a:xfrm>
        </p:spPr>
        <p:txBody>
          <a:bodyPr>
            <a:normAutofit/>
          </a:bodyPr>
          <a:lstStyle/>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Pipelines in Vector Processors</a:t>
            </a:r>
          </a:p>
          <a:p>
            <a:endParaRPr lang="en-US" sz="2400" dirty="0" smtClean="0"/>
          </a:p>
          <a:p>
            <a:endParaRPr lang="en-US" sz="2400" dirty="0" smtClean="0"/>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29.png"/>
          <p:cNvPicPr/>
          <p:nvPr/>
        </p:nvPicPr>
        <p:blipFill>
          <a:blip r:embed="rId2" cstate="print"/>
          <a:stretch>
            <a:fillRect/>
          </a:stretch>
        </p:blipFill>
        <p:spPr>
          <a:xfrm>
            <a:off x="304800" y="1371600"/>
            <a:ext cx="8153400" cy="495299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Vector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762000"/>
            <a:ext cx="9144000" cy="5135563"/>
          </a:xfrm>
        </p:spPr>
        <p:txBody>
          <a:bodyPr>
            <a:normAutofit/>
          </a:bodyPr>
          <a:lstStyle/>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Vector processors can usually effectively use large pipelines in parallel, the number of such parallel pipelines effectively limited by the number of functional units.</a:t>
            </a:r>
          </a:p>
          <a:p>
            <a:pPr lvl="0" algn="just"/>
            <a:r>
              <a:rPr lang="en-US" sz="2000" b="1" dirty="0" smtClean="0">
                <a:solidFill>
                  <a:srgbClr val="C00000"/>
                </a:solidFill>
                <a:latin typeface="Times New Roman" panose="02020603050405020304" pitchFamily="18" charset="0"/>
                <a:ea typeface="+mj-ea"/>
                <a:cs typeface="Times New Roman" panose="02020603050405020304" pitchFamily="18" charset="0"/>
              </a:rPr>
              <a:t>As usual, the effectiveness of a pipelined system depends on the availability and use of an effective compiler to generate code that makes good use of the pipeline facilities</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p>
          <a:p>
            <a:endParaRPr lang="en-US" sz="2400" dirty="0" smtClean="0"/>
          </a:p>
          <a:p>
            <a:endParaRPr lang="en-US" sz="2400" dirty="0" smtClean="0"/>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Symbolic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135563"/>
          </a:xfrm>
        </p:spPr>
        <p:txBody>
          <a:bodyPr>
            <a:normAutofit/>
          </a:bodyPr>
          <a:lstStyle/>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Symbolic Processors</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Symbolic processors are somewhat unique in that their architectures are tailored toward the execution of programs in languages similar to LISP, Scheme, and Prolog.</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In effect, the hardware provides a facility for the manipulation of the relevant data objects with ―tailored instructions.</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 These processors (and programs of these types) may invalidate assumptions made about more traditional scientific and business computations.</a:t>
            </a:r>
          </a:p>
          <a:p>
            <a:endParaRPr lang="en-US" sz="2400" dirty="0" smtClean="0"/>
          </a:p>
          <a:p>
            <a:endParaRPr lang="en-US" sz="2400" dirty="0" smtClean="0"/>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7707595" cy="666976"/>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70C0"/>
                </a:solidFill>
                <a:latin typeface="Times New Roman" panose="02020603050405020304" pitchFamily="18" charset="0"/>
                <a:cs typeface="Times New Roman" panose="02020603050405020304" pitchFamily="18" charset="0"/>
              </a:rPr>
              <a:t>Symbolic Processors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135563"/>
          </a:xfrm>
        </p:spPr>
        <p:txBody>
          <a:bodyPr>
            <a:normAutofit/>
          </a:bodyPr>
          <a:lstStyle/>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Symbolic Processors</a:t>
            </a:r>
          </a:p>
          <a:p>
            <a:endParaRPr lang="en-US" sz="2400" dirty="0" smtClean="0"/>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30.jpeg"/>
          <p:cNvPicPr/>
          <p:nvPr/>
        </p:nvPicPr>
        <p:blipFill>
          <a:blip r:embed="rId2" cstate="print"/>
          <a:stretch>
            <a:fillRect/>
          </a:stretch>
        </p:blipFill>
        <p:spPr>
          <a:xfrm>
            <a:off x="152400" y="1371600"/>
            <a:ext cx="8839200" cy="4800599"/>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-Memory Hierarchical Technology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334000"/>
          </a:xfrm>
        </p:spPr>
        <p:txBody>
          <a:bodyPr>
            <a:normAutofit/>
          </a:bodyPr>
          <a:lstStyle/>
          <a:p>
            <a:pPr marL="0" lvl="1">
              <a:buNone/>
            </a:pPr>
            <a:r>
              <a:rPr lang="en-US" sz="2000" b="1" dirty="0" smtClean="0">
                <a:solidFill>
                  <a:srgbClr val="0070C0"/>
                </a:solidFill>
                <a:latin typeface="Times New Roman" panose="02020603050405020304" pitchFamily="18" charset="0"/>
                <a:ea typeface="+mj-ea"/>
                <a:cs typeface="Times New Roman" panose="02020603050405020304" pitchFamily="18" charset="0"/>
              </a:rPr>
              <a:t>Memory Hierarchical Technology</a:t>
            </a: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Storage devices such as registers, caches, main memory, disk devices, and backup storage are often organized as a hierarchy as depicted in Fig. 4.17.</a:t>
            </a:r>
          </a:p>
          <a:p>
            <a:endParaRPr lang="en-US" sz="2400" dirty="0" smtClean="0"/>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10" name="image31.jpeg"/>
          <p:cNvPicPr/>
          <p:nvPr/>
        </p:nvPicPr>
        <p:blipFill>
          <a:blip r:embed="rId2" cstate="print"/>
          <a:stretch>
            <a:fillRect/>
          </a:stretch>
        </p:blipFill>
        <p:spPr>
          <a:xfrm>
            <a:off x="1600200" y="2057400"/>
            <a:ext cx="5689480" cy="403707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-Memory Hierarchical Technology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1143000"/>
            <a:ext cx="9144000" cy="5135563"/>
          </a:xfrm>
        </p:spPr>
        <p:txBody>
          <a:bodyPr>
            <a:normAutofit/>
          </a:bodyPr>
          <a:lstStyle/>
          <a:p>
            <a:pPr marL="0" lvl="1">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Memory Hierarchical Technology</a:t>
            </a: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The memory technology and storage organization at each level is characterized by five parameters:</a:t>
            </a: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Access Time -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ti</a:t>
            </a:r>
            <a:r>
              <a:rPr lang="en-US" sz="2000" b="1" dirty="0" smtClean="0">
                <a:solidFill>
                  <a:srgbClr val="002060"/>
                </a:solidFill>
                <a:latin typeface="Times New Roman" panose="02020603050405020304" pitchFamily="18" charset="0"/>
                <a:ea typeface="+mj-ea"/>
                <a:cs typeface="Times New Roman" panose="02020603050405020304" pitchFamily="18" charset="0"/>
              </a:rPr>
              <a:t> (round-trip time from CPU to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ith</a:t>
            </a:r>
            <a:r>
              <a:rPr lang="en-US" sz="2000" b="1" dirty="0" smtClean="0">
                <a:solidFill>
                  <a:srgbClr val="002060"/>
                </a:solidFill>
                <a:latin typeface="Times New Roman" panose="02020603050405020304" pitchFamily="18" charset="0"/>
                <a:ea typeface="+mj-ea"/>
                <a:cs typeface="Times New Roman" panose="02020603050405020304" pitchFamily="18" charset="0"/>
              </a:rPr>
              <a:t> level)</a:t>
            </a: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Memory Size -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si</a:t>
            </a:r>
            <a:r>
              <a:rPr lang="en-US" sz="2000" b="1" dirty="0" smtClean="0">
                <a:solidFill>
                  <a:srgbClr val="002060"/>
                </a:solidFill>
                <a:latin typeface="Times New Roman" panose="02020603050405020304" pitchFamily="18" charset="0"/>
                <a:ea typeface="+mj-ea"/>
                <a:cs typeface="Times New Roman" panose="02020603050405020304" pitchFamily="18" charset="0"/>
              </a:rPr>
              <a:t> (number of bytes or words in level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i</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Cost Per Byte -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ci</a:t>
            </a: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Transfer Bandwidth - bi (rate of transfer between levels)</a:t>
            </a:r>
          </a:p>
          <a:p>
            <a:pPr lvl="0"/>
            <a:r>
              <a:rPr lang="en-US" sz="2000" b="1" dirty="0" smtClean="0">
                <a:solidFill>
                  <a:srgbClr val="002060"/>
                </a:solidFill>
                <a:latin typeface="Times New Roman" panose="02020603050405020304" pitchFamily="18" charset="0"/>
                <a:ea typeface="+mj-ea"/>
                <a:cs typeface="Times New Roman" panose="02020603050405020304" pitchFamily="18" charset="0"/>
              </a:rPr>
              <a:t>Unit of Transfer - xi (grain size for transfers between levels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i</a:t>
            </a:r>
            <a:r>
              <a:rPr lang="en-US" sz="2000" b="1" dirty="0" smtClean="0">
                <a:solidFill>
                  <a:srgbClr val="002060"/>
                </a:solidFill>
                <a:latin typeface="Times New Roman" panose="02020603050405020304" pitchFamily="18" charset="0"/>
                <a:ea typeface="+mj-ea"/>
                <a:cs typeface="Times New Roman" panose="02020603050405020304" pitchFamily="18" charset="0"/>
              </a:rPr>
              <a:t> and i+1)</a:t>
            </a:r>
          </a:p>
          <a:p>
            <a:endParaRPr lang="en-US" sz="2400" dirty="0" smtClean="0"/>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-Memory Hierarchical Technology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1143000"/>
            <a:ext cx="9144000" cy="5135563"/>
          </a:xfrm>
        </p:spPr>
        <p:txBody>
          <a:bodyPr>
            <a:normAutofit/>
          </a:bodyPr>
          <a:lstStyle/>
          <a:p>
            <a:pPr marL="0" lvl="1">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Memory Hierarchical Technology</a:t>
            </a:r>
          </a:p>
          <a:p>
            <a:r>
              <a:rPr lang="en-US" sz="2800" b="1" dirty="0" smtClean="0">
                <a:solidFill>
                  <a:srgbClr val="002060"/>
                </a:solidFill>
                <a:latin typeface="Times New Roman" panose="02020603050405020304" pitchFamily="18" charset="0"/>
                <a:ea typeface="+mj-ea"/>
                <a:cs typeface="Times New Roman" panose="02020603050405020304" pitchFamily="18" charset="0"/>
              </a:rPr>
              <a:t>Memory devices at a lower level are:</a:t>
            </a:r>
          </a:p>
          <a:p>
            <a:pPr lvl="1"/>
            <a:r>
              <a:rPr lang="en-US" sz="2400" b="1" dirty="0" smtClean="0">
                <a:solidFill>
                  <a:srgbClr val="002060"/>
                </a:solidFill>
                <a:latin typeface="Times New Roman" panose="02020603050405020304" pitchFamily="18" charset="0"/>
                <a:ea typeface="+mj-ea"/>
                <a:cs typeface="Times New Roman" panose="02020603050405020304" pitchFamily="18" charset="0"/>
              </a:rPr>
              <a:t>faster to access,</a:t>
            </a:r>
          </a:p>
          <a:p>
            <a:pPr lvl="1"/>
            <a:r>
              <a:rPr lang="en-US" sz="2400" b="1" dirty="0" smtClean="0">
                <a:solidFill>
                  <a:srgbClr val="C00000"/>
                </a:solidFill>
                <a:latin typeface="Times New Roman" panose="02020603050405020304" pitchFamily="18" charset="0"/>
                <a:ea typeface="+mj-ea"/>
                <a:cs typeface="Times New Roman" panose="02020603050405020304" pitchFamily="18" charset="0"/>
              </a:rPr>
              <a:t>are smaller in capacity,</a:t>
            </a:r>
          </a:p>
          <a:p>
            <a:pPr lvl="1"/>
            <a:r>
              <a:rPr lang="en-US" sz="2400" b="1" dirty="0" smtClean="0">
                <a:solidFill>
                  <a:srgbClr val="002060"/>
                </a:solidFill>
                <a:latin typeface="Times New Roman" panose="02020603050405020304" pitchFamily="18" charset="0"/>
                <a:ea typeface="+mj-ea"/>
                <a:cs typeface="Times New Roman" panose="02020603050405020304" pitchFamily="18" charset="0"/>
              </a:rPr>
              <a:t>are more expensive per byte,</a:t>
            </a:r>
          </a:p>
          <a:p>
            <a:pPr lvl="1"/>
            <a:r>
              <a:rPr lang="en-US" sz="2400" b="1" dirty="0" smtClean="0">
                <a:solidFill>
                  <a:srgbClr val="C00000"/>
                </a:solidFill>
                <a:latin typeface="Times New Roman" panose="02020603050405020304" pitchFamily="18" charset="0"/>
                <a:ea typeface="+mj-ea"/>
                <a:cs typeface="Times New Roman" panose="02020603050405020304" pitchFamily="18" charset="0"/>
              </a:rPr>
              <a:t>have a higher bandwidth, and</a:t>
            </a:r>
          </a:p>
          <a:p>
            <a:pPr lvl="1"/>
            <a:r>
              <a:rPr lang="en-US" sz="2400" b="1" dirty="0" smtClean="0">
                <a:solidFill>
                  <a:srgbClr val="002060"/>
                </a:solidFill>
                <a:latin typeface="Times New Roman" panose="02020603050405020304" pitchFamily="18" charset="0"/>
                <a:ea typeface="+mj-ea"/>
                <a:cs typeface="Times New Roman" panose="02020603050405020304" pitchFamily="18" charset="0"/>
              </a:rPr>
              <a:t>have a smaller unit of transfer.</a:t>
            </a:r>
          </a:p>
          <a:p>
            <a:r>
              <a:rPr lang="en-US" sz="2200" b="1" dirty="0" smtClean="0">
                <a:solidFill>
                  <a:srgbClr val="002060"/>
                </a:solidFill>
                <a:latin typeface="Times New Roman" panose="02020603050405020304" pitchFamily="18" charset="0"/>
                <a:ea typeface="+mj-ea"/>
                <a:cs typeface="Times New Roman" panose="02020603050405020304" pitchFamily="18" charset="0"/>
              </a:rPr>
              <a:t>In general, ti-1 &lt;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ti</a:t>
            </a:r>
            <a:r>
              <a:rPr lang="en-US" sz="2200" b="1" dirty="0" smtClean="0">
                <a:solidFill>
                  <a:srgbClr val="002060"/>
                </a:solidFill>
                <a:latin typeface="Times New Roman" panose="02020603050405020304" pitchFamily="18" charset="0"/>
                <a:ea typeface="+mj-ea"/>
                <a:cs typeface="Times New Roman" panose="02020603050405020304" pitchFamily="18" charset="0"/>
              </a:rPr>
              <a:t>,	si-1 &lt;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si</a:t>
            </a:r>
            <a:r>
              <a:rPr lang="en-US" sz="2200" b="1" dirty="0" smtClean="0">
                <a:solidFill>
                  <a:srgbClr val="002060"/>
                </a:solidFill>
                <a:latin typeface="Times New Roman" panose="02020603050405020304" pitchFamily="18" charset="0"/>
                <a:ea typeface="+mj-ea"/>
                <a:cs typeface="Times New Roman" panose="02020603050405020304" pitchFamily="18" charset="0"/>
              </a:rPr>
              <a:t>,	ci-1 &gt;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ci</a:t>
            </a:r>
            <a:r>
              <a:rPr lang="en-US" sz="2200" b="1" dirty="0" smtClean="0">
                <a:solidFill>
                  <a:srgbClr val="002060"/>
                </a:solidFill>
                <a:latin typeface="Times New Roman" panose="02020603050405020304" pitchFamily="18" charset="0"/>
                <a:ea typeface="+mj-ea"/>
                <a:cs typeface="Times New Roman" panose="02020603050405020304" pitchFamily="18" charset="0"/>
              </a:rPr>
              <a:t>,	bi-1 &gt; bi	and	xi-1 &lt; xi	for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i</a:t>
            </a:r>
            <a:r>
              <a:rPr lang="en-US" sz="2200" b="1" dirty="0" smtClean="0">
                <a:solidFill>
                  <a:srgbClr val="002060"/>
                </a:solidFill>
                <a:latin typeface="Times New Roman" panose="02020603050405020304" pitchFamily="18" charset="0"/>
                <a:ea typeface="+mj-ea"/>
                <a:cs typeface="Times New Roman" panose="02020603050405020304" pitchFamily="18" charset="0"/>
              </a:rPr>
              <a:t> = 1, 2, 3, and 4 in the hierarchy where </a:t>
            </a:r>
            <a:r>
              <a:rPr lang="en-US" sz="2200" b="1" dirty="0" err="1" smtClean="0">
                <a:solidFill>
                  <a:srgbClr val="002060"/>
                </a:solidFill>
                <a:latin typeface="Times New Roman" panose="02020603050405020304" pitchFamily="18" charset="0"/>
                <a:ea typeface="+mj-ea"/>
                <a:cs typeface="Times New Roman" panose="02020603050405020304" pitchFamily="18" charset="0"/>
              </a:rPr>
              <a:t>i</a:t>
            </a:r>
            <a:r>
              <a:rPr lang="en-US" sz="2200" b="1" dirty="0" smtClean="0">
                <a:solidFill>
                  <a:srgbClr val="002060"/>
                </a:solidFill>
                <a:latin typeface="Times New Roman" panose="02020603050405020304" pitchFamily="18" charset="0"/>
                <a:ea typeface="+mj-ea"/>
                <a:cs typeface="Times New Roman" panose="02020603050405020304" pitchFamily="18" charset="0"/>
              </a:rPr>
              <a:t> = 0 corresponds to the CPU register level.</a:t>
            </a:r>
          </a:p>
          <a:p>
            <a:r>
              <a:rPr lang="en-US" sz="2200" b="1" dirty="0" smtClean="0">
                <a:solidFill>
                  <a:srgbClr val="002060"/>
                </a:solidFill>
                <a:latin typeface="Times New Roman" panose="02020603050405020304" pitchFamily="18" charset="0"/>
                <a:ea typeface="+mj-ea"/>
                <a:cs typeface="Times New Roman" panose="02020603050405020304" pitchFamily="18" charset="0"/>
              </a:rPr>
              <a:t>The cache is at level 1, main memory at level 2, the disks at level 3 and backup storage at level 4.</a:t>
            </a:r>
          </a:p>
          <a:p>
            <a:endParaRPr lang="en-US" sz="2800" dirty="0" smtClean="0"/>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-Memory Hierarchical Technology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49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14400"/>
            <a:ext cx="9144000" cy="5364163"/>
          </a:xfrm>
        </p:spPr>
        <p:txBody>
          <a:bodyPr>
            <a:normAutofit fontScale="62500" lnSpcReduction="20000"/>
          </a:bodyPr>
          <a:lstStyle/>
          <a:p>
            <a:pPr marL="0" lvl="1">
              <a:buNone/>
            </a:pPr>
            <a:r>
              <a:rPr lang="en-US" sz="3800" b="1" dirty="0" smtClean="0">
                <a:solidFill>
                  <a:srgbClr val="0070C0"/>
                </a:solidFill>
                <a:latin typeface="Times New Roman" panose="02020603050405020304" pitchFamily="18" charset="0"/>
                <a:ea typeface="+mj-ea"/>
                <a:cs typeface="Times New Roman" panose="02020603050405020304" pitchFamily="18" charset="0"/>
              </a:rPr>
              <a:t>Memory Hierarchical Technology</a:t>
            </a:r>
          </a:p>
          <a:p>
            <a:pPr marL="457200" lvl="1" algn="just"/>
            <a:r>
              <a:rPr lang="en-US" sz="4000" b="1" dirty="0" smtClean="0">
                <a:solidFill>
                  <a:srgbClr val="0070C0"/>
                </a:solidFill>
                <a:latin typeface="Times New Roman" panose="02020603050405020304" pitchFamily="18" charset="0"/>
                <a:ea typeface="+mj-ea"/>
                <a:cs typeface="Times New Roman" panose="02020603050405020304" pitchFamily="18" charset="0"/>
              </a:rPr>
              <a:t>Registers and Caches Registers</a:t>
            </a:r>
          </a:p>
          <a:p>
            <a:pPr marL="640080" lvl="2" algn="just"/>
            <a:r>
              <a:rPr lang="en-US" sz="2800" b="1" dirty="0" smtClean="0">
                <a:solidFill>
                  <a:srgbClr val="C00000"/>
                </a:solidFill>
                <a:latin typeface="Times New Roman" panose="02020603050405020304" pitchFamily="18" charset="0"/>
                <a:ea typeface="+mj-ea"/>
                <a:cs typeface="Times New Roman" panose="02020603050405020304" pitchFamily="18" charset="0"/>
              </a:rPr>
              <a:t>The registers are parts of the processor;</a:t>
            </a:r>
          </a:p>
          <a:p>
            <a:pPr marL="640080" lvl="2" algn="just"/>
            <a:r>
              <a:rPr lang="en-US" sz="2800" b="1" dirty="0" smtClean="0">
                <a:solidFill>
                  <a:srgbClr val="002060"/>
                </a:solidFill>
                <a:latin typeface="Times New Roman" panose="02020603050405020304" pitchFamily="18" charset="0"/>
                <a:ea typeface="+mj-ea"/>
                <a:cs typeface="Times New Roman" panose="02020603050405020304" pitchFamily="18" charset="0"/>
              </a:rPr>
              <a:t>Register assignment is made by the compiler.</a:t>
            </a:r>
          </a:p>
          <a:p>
            <a:pPr marL="640080" lvl="2" algn="just"/>
            <a:r>
              <a:rPr lang="en-US" sz="2800" b="1" dirty="0" smtClean="0">
                <a:solidFill>
                  <a:srgbClr val="C00000"/>
                </a:solidFill>
                <a:latin typeface="Times New Roman" panose="02020603050405020304" pitchFamily="18" charset="0"/>
                <a:ea typeface="+mj-ea"/>
                <a:cs typeface="Times New Roman" panose="02020603050405020304" pitchFamily="18" charset="0"/>
              </a:rPr>
              <a:t>Register transfer operations are directly controlled by the processor after instructions are decoded.</a:t>
            </a:r>
          </a:p>
          <a:p>
            <a:pPr marL="640080" lvl="2" algn="just"/>
            <a:r>
              <a:rPr lang="en-US" sz="2800" b="1" dirty="0" smtClean="0">
                <a:solidFill>
                  <a:srgbClr val="002060"/>
                </a:solidFill>
                <a:latin typeface="Times New Roman" panose="02020603050405020304" pitchFamily="18" charset="0"/>
                <a:ea typeface="+mj-ea"/>
                <a:cs typeface="Times New Roman" panose="02020603050405020304" pitchFamily="18" charset="0"/>
              </a:rPr>
              <a:t>Register transfer is conducted at processor speed, in one clock cycle.</a:t>
            </a:r>
          </a:p>
          <a:p>
            <a:pPr marL="457200" lvl="1" algn="just"/>
            <a:r>
              <a:rPr lang="en-US" sz="4000" b="1" dirty="0" smtClean="0">
                <a:solidFill>
                  <a:srgbClr val="0070C0"/>
                </a:solidFill>
                <a:latin typeface="Times New Roman" panose="02020603050405020304" pitchFamily="18" charset="0"/>
                <a:ea typeface="+mj-ea"/>
                <a:cs typeface="Times New Roman" panose="02020603050405020304" pitchFamily="18" charset="0"/>
              </a:rPr>
              <a:t>Caches</a:t>
            </a:r>
          </a:p>
          <a:p>
            <a:pPr marL="548640" lvl="0" algn="just"/>
            <a:r>
              <a:rPr lang="en-US" sz="2900" b="1" dirty="0" smtClean="0">
                <a:solidFill>
                  <a:srgbClr val="002060"/>
                </a:solidFill>
                <a:latin typeface="Times New Roman" panose="02020603050405020304" pitchFamily="18" charset="0"/>
                <a:ea typeface="+mj-ea"/>
                <a:cs typeface="Times New Roman" panose="02020603050405020304" pitchFamily="18" charset="0"/>
              </a:rPr>
              <a:t>The cache is controlled by the MMU (Memory Management Unit ) and is programmer-transparent.</a:t>
            </a:r>
          </a:p>
          <a:p>
            <a:pPr marL="548640" lvl="0" algn="just"/>
            <a:r>
              <a:rPr lang="en-US" sz="2800" b="1" dirty="0" smtClean="0">
                <a:solidFill>
                  <a:srgbClr val="C00000"/>
                </a:solidFill>
                <a:latin typeface="Times New Roman" panose="02020603050405020304" pitchFamily="18" charset="0"/>
                <a:ea typeface="+mj-ea"/>
                <a:cs typeface="Times New Roman" panose="02020603050405020304" pitchFamily="18" charset="0"/>
              </a:rPr>
              <a:t>The cache can also be implemented at one or multiple levels, depending on the speed and application requirements.</a:t>
            </a:r>
          </a:p>
          <a:p>
            <a:pPr marL="548640" algn="just"/>
            <a:r>
              <a:rPr lang="en-US" sz="2900" b="1" dirty="0" smtClean="0">
                <a:solidFill>
                  <a:srgbClr val="002060"/>
                </a:solidFill>
                <a:latin typeface="Times New Roman" panose="02020603050405020304" pitchFamily="18" charset="0"/>
                <a:ea typeface="+mj-ea"/>
                <a:cs typeface="Times New Roman" panose="02020603050405020304" pitchFamily="18" charset="0"/>
              </a:rPr>
              <a:t>Multi-level caches are built either on the processor chip or on the processor board.</a:t>
            </a:r>
          </a:p>
          <a:p>
            <a:pPr marL="548640" lvl="0" algn="just"/>
            <a:r>
              <a:rPr lang="en-US" sz="2800" b="1" dirty="0" smtClean="0">
                <a:solidFill>
                  <a:srgbClr val="C00000"/>
                </a:solidFill>
                <a:latin typeface="Times New Roman" panose="02020603050405020304" pitchFamily="18" charset="0"/>
                <a:ea typeface="+mj-ea"/>
                <a:cs typeface="Times New Roman" panose="02020603050405020304" pitchFamily="18" charset="0"/>
              </a:rPr>
              <a:t>Multi-level cache systems have become essential to deal with memory access latency.</a:t>
            </a:r>
          </a:p>
          <a:p>
            <a:pPr marL="457200" lvl="1" algn="just"/>
            <a:r>
              <a:rPr lang="en-US" sz="4000" b="1" dirty="0" smtClean="0">
                <a:solidFill>
                  <a:srgbClr val="0070C0"/>
                </a:solidFill>
                <a:latin typeface="Times New Roman" panose="02020603050405020304" pitchFamily="18" charset="0"/>
                <a:ea typeface="+mj-ea"/>
                <a:cs typeface="Times New Roman" panose="02020603050405020304" pitchFamily="18" charset="0"/>
              </a:rPr>
              <a:t>Main Memory (Primary Memory)</a:t>
            </a:r>
          </a:p>
          <a:p>
            <a:pPr marL="548640" algn="just"/>
            <a:r>
              <a:rPr lang="en-US" sz="2700" b="1" dirty="0" smtClean="0">
                <a:solidFill>
                  <a:srgbClr val="C00000"/>
                </a:solidFill>
                <a:latin typeface="Times New Roman" panose="02020603050405020304" pitchFamily="18" charset="0"/>
                <a:ea typeface="+mj-ea"/>
                <a:cs typeface="Times New Roman" panose="02020603050405020304" pitchFamily="18" charset="0"/>
              </a:rPr>
              <a:t>It is usually much larger than the cache and often implemented by the most cost-effective RAM chips, such as DDR SDRAMs (Dual Data Rate Synchronous Dynamic RAMs)</a:t>
            </a:r>
          </a:p>
          <a:p>
            <a:pPr marL="548640" algn="just"/>
            <a:r>
              <a:rPr lang="en-US" sz="2900" b="1" dirty="0" smtClean="0">
                <a:solidFill>
                  <a:srgbClr val="002060"/>
                </a:solidFill>
                <a:latin typeface="Times New Roman" panose="02020603050405020304" pitchFamily="18" charset="0"/>
                <a:ea typeface="+mj-ea"/>
                <a:cs typeface="Times New Roman" panose="02020603050405020304" pitchFamily="18" charset="0"/>
              </a:rPr>
              <a:t>The main memory is managed by a MMU in cooperation with the operating system.</a:t>
            </a: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029200"/>
          </a:xfrm>
        </p:spPr>
        <p:txBody>
          <a:bodyPr>
            <a:normAutofit fontScale="92500"/>
          </a:bodyPr>
          <a:lstStyle/>
          <a:p>
            <a:pPr algn="just">
              <a:buNone/>
            </a:pPr>
            <a:r>
              <a:rPr lang="en-US" sz="2400" b="1" dirty="0" smtClean="0">
                <a:solidFill>
                  <a:srgbClr val="FF0000"/>
                </a:solidFill>
                <a:latin typeface="Times New Roman" panose="02020603050405020304" pitchFamily="18" charset="0"/>
                <a:cs typeface="Times New Roman" panose="02020603050405020304" pitchFamily="18" charset="0"/>
              </a:rPr>
              <a:t>Design space- </a:t>
            </a:r>
            <a:r>
              <a:rPr lang="en-US" sz="2400" b="1" dirty="0" smtClean="0">
                <a:solidFill>
                  <a:srgbClr val="0070C0"/>
                </a:solidFill>
                <a:latin typeface="Times New Roman" panose="02020603050405020304" pitchFamily="18" charset="0"/>
                <a:cs typeface="Times New Roman" panose="02020603050405020304" pitchFamily="18" charset="0"/>
              </a:rPr>
              <a:t>CISC and RISC Processors</a:t>
            </a:r>
          </a:p>
          <a:p>
            <a:pPr algn="just">
              <a:buNone/>
            </a:pPr>
            <a:r>
              <a:rPr lang="en-US" sz="2400" b="1" dirty="0" smtClean="0">
                <a:solidFill>
                  <a:srgbClr val="0070C0"/>
                </a:solidFill>
                <a:latin typeface="Times New Roman" panose="02020603050405020304" pitchFamily="18" charset="0"/>
                <a:cs typeface="Times New Roman" panose="02020603050405020304" pitchFamily="18" charset="0"/>
              </a:rPr>
              <a:t>RISC</a:t>
            </a:r>
          </a:p>
          <a:p>
            <a:pPr lvl="0" algn="just"/>
            <a:r>
              <a:rPr lang="en-US" sz="2200" b="1" dirty="0" smtClean="0">
                <a:solidFill>
                  <a:srgbClr val="C00000"/>
                </a:solidFill>
                <a:latin typeface="Times New Roman" pitchFamily="18" charset="0"/>
                <a:cs typeface="Times New Roman" pitchFamily="18" charset="0"/>
              </a:rPr>
              <a:t>Reduced </a:t>
            </a:r>
            <a:r>
              <a:rPr lang="en-US" sz="2200" b="1" dirty="0">
                <a:solidFill>
                  <a:srgbClr val="C00000"/>
                </a:solidFill>
                <a:latin typeface="Times New Roman" pitchFamily="18" charset="0"/>
                <a:cs typeface="Times New Roman" pitchFamily="18" charset="0"/>
              </a:rPr>
              <a:t>Instruction Set Computing (RISC) processors like the Intel i860, SPARC, MIPS R3000, and IBM RS/6000, which have hard-wired control units, higher clock rates, and lower CPI figures</a:t>
            </a:r>
            <a:r>
              <a:rPr lang="en-US" sz="2200" b="1" dirty="0" smtClean="0">
                <a:solidFill>
                  <a:srgbClr val="C00000"/>
                </a:solidFill>
                <a:latin typeface="Times New Roman" pitchFamily="18" charset="0"/>
                <a:cs typeface="Times New Roman" pitchFamily="18" charset="0"/>
              </a:rPr>
              <a:t>.</a:t>
            </a:r>
          </a:p>
          <a:p>
            <a:pPr lvl="0" algn="just"/>
            <a:r>
              <a:rPr lang="en-US" sz="2200" b="1" dirty="0" smtClean="0">
                <a:solidFill>
                  <a:srgbClr val="002060"/>
                </a:solidFill>
                <a:latin typeface="Times New Roman" pitchFamily="18" charset="0"/>
                <a:cs typeface="Times New Roman" pitchFamily="18" charset="0"/>
              </a:rPr>
              <a:t>These processor have efficient pipelines, average CPI in between one and two cycles</a:t>
            </a:r>
            <a:endParaRPr lang="en-US" sz="2200" b="1" dirty="0">
              <a:solidFill>
                <a:srgbClr val="002060"/>
              </a:solidFill>
              <a:latin typeface="Times New Roman" pitchFamily="18" charset="0"/>
              <a:cs typeface="Times New Roman" pitchFamily="18" charset="0"/>
            </a:endParaRPr>
          </a:p>
          <a:p>
            <a:pPr algn="just">
              <a:buNone/>
            </a:pPr>
            <a:r>
              <a:rPr lang="en-US" sz="2400" b="1" dirty="0" smtClean="0">
                <a:solidFill>
                  <a:srgbClr val="C00000"/>
                </a:solidFill>
                <a:latin typeface="Times New Roman" pitchFamily="18" charset="0"/>
                <a:cs typeface="Times New Roman" pitchFamily="18" charset="0"/>
              </a:rPr>
              <a:t>1. </a:t>
            </a:r>
            <a:r>
              <a:rPr lang="en-US" sz="2400" b="1" dirty="0" err="1" smtClean="0">
                <a:solidFill>
                  <a:srgbClr val="C00000"/>
                </a:solidFill>
                <a:latin typeface="Times New Roman" pitchFamily="18" charset="0"/>
                <a:cs typeface="Times New Roman" pitchFamily="18" charset="0"/>
              </a:rPr>
              <a:t>Supperscalar</a:t>
            </a:r>
            <a:r>
              <a:rPr lang="en-US" sz="2400" b="1" dirty="0" smtClean="0">
                <a:solidFill>
                  <a:srgbClr val="C00000"/>
                </a:solidFill>
                <a:latin typeface="Times New Roman" pitchFamily="18" charset="0"/>
                <a:cs typeface="Times New Roman" pitchFamily="18" charset="0"/>
              </a:rPr>
              <a:t> processors</a:t>
            </a:r>
          </a:p>
          <a:p>
            <a:pPr lvl="1" algn="just"/>
            <a:r>
              <a:rPr lang="en-US" sz="2000" b="1" dirty="0" smtClean="0">
                <a:solidFill>
                  <a:srgbClr val="002060"/>
                </a:solidFill>
                <a:latin typeface="Times New Roman" pitchFamily="18" charset="0"/>
                <a:cs typeface="Times New Roman" pitchFamily="18" charset="0"/>
              </a:rPr>
              <a:t>Important class of RISC processor are Superscalar Processors which allow the multiple instructions to be issued simultaneously during each cycle.</a:t>
            </a:r>
          </a:p>
          <a:p>
            <a:pPr lvl="1" algn="just"/>
            <a:r>
              <a:rPr lang="en-US" sz="2000" b="1" dirty="0" smtClean="0">
                <a:solidFill>
                  <a:srgbClr val="002060"/>
                </a:solidFill>
                <a:latin typeface="Times New Roman" pitchFamily="18" charset="0"/>
                <a:cs typeface="Times New Roman" pitchFamily="18" charset="0"/>
              </a:rPr>
              <a:t>Thus the CPI of </a:t>
            </a:r>
            <a:r>
              <a:rPr lang="en-US" sz="2000" b="1" dirty="0" err="1" smtClean="0">
                <a:solidFill>
                  <a:srgbClr val="002060"/>
                </a:solidFill>
                <a:latin typeface="Times New Roman" pitchFamily="18" charset="0"/>
                <a:cs typeface="Times New Roman" pitchFamily="18" charset="0"/>
              </a:rPr>
              <a:t>supperscalar</a:t>
            </a:r>
            <a:r>
              <a:rPr lang="en-US" sz="2000" b="1" dirty="0" smtClean="0">
                <a:solidFill>
                  <a:srgbClr val="002060"/>
                </a:solidFill>
                <a:latin typeface="Times New Roman" pitchFamily="18" charset="0"/>
                <a:cs typeface="Times New Roman" pitchFamily="18" charset="0"/>
              </a:rPr>
              <a:t> processor is less than scalar RISC processors.</a:t>
            </a:r>
            <a:endParaRPr lang="en-US" sz="2000" b="1" dirty="0">
              <a:solidFill>
                <a:srgbClr val="002060"/>
              </a:solidFill>
              <a:latin typeface="Times New Roman" pitchFamily="18" charset="0"/>
              <a:cs typeface="Times New Roman" pitchFamily="18" charset="0"/>
            </a:endParaRPr>
          </a:p>
          <a:p>
            <a:pPr algn="just"/>
            <a:r>
              <a:rPr lang="en-US" sz="2400" b="1" dirty="0">
                <a:solidFill>
                  <a:srgbClr val="C00000"/>
                </a:solidFill>
                <a:latin typeface="Times New Roman" pitchFamily="18" charset="0"/>
                <a:cs typeface="Times New Roman" pitchFamily="18" charset="0"/>
              </a:rPr>
              <a:t> </a:t>
            </a:r>
            <a:endParaRPr lang="en-US" sz="2000" dirty="0">
              <a:solidFill>
                <a:srgbClr val="C00000"/>
              </a:solidFill>
              <a:latin typeface="Times New Roman" pitchFamily="18" charset="0"/>
              <a:cs typeface="Times New Roman" pitchFamily="18" charset="0"/>
            </a:endParaRPr>
          </a:p>
          <a:p>
            <a:pPr lvl="2"/>
            <a:endParaRPr lang="en-US" b="1" dirty="0">
              <a:solidFill>
                <a:srgbClr val="002060"/>
              </a:solidFill>
              <a:latin typeface="Times New Roman" panose="02020603050405020304" pitchFamily="18" charset="0"/>
              <a:ea typeface="+mj-ea"/>
              <a:cs typeface="Times New Roman" panose="02020603050405020304" pitchFamily="18" charset="0"/>
            </a:endParaRP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TextBox 7"/>
          <p:cNvSpPr txBox="1"/>
          <p:nvPr/>
        </p:nvSpPr>
        <p:spPr>
          <a:xfrm>
            <a:off x="6096000" y="533400"/>
            <a:ext cx="3048000" cy="1200329"/>
          </a:xfrm>
          <a:prstGeom prst="rect">
            <a:avLst/>
          </a:prstGeom>
          <a:noFill/>
        </p:spPr>
        <p:txBody>
          <a:bodyPr wrap="square" rtlCol="0">
            <a:spAutoFit/>
          </a:bodyPr>
          <a:lstStyle/>
          <a:p>
            <a:r>
              <a:rPr lang="en-US" b="1" dirty="0" smtClean="0">
                <a:solidFill>
                  <a:srgbClr val="0070C0"/>
                </a:solidFill>
                <a:latin typeface="Times New Roman" panose="02020603050405020304" pitchFamily="18" charset="0"/>
                <a:cs typeface="Times New Roman" panose="02020603050405020304" pitchFamily="18" charset="0"/>
              </a:rPr>
              <a:t>Hard wired approach is designed for RISC systems. Execution of instruction is controlled by control signals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-Memory Hierarchical Technology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14400"/>
            <a:ext cx="9144000" cy="5364163"/>
          </a:xfrm>
        </p:spPr>
        <p:txBody>
          <a:bodyPr>
            <a:normAutofit lnSpcReduction="10000"/>
          </a:bodyPr>
          <a:lstStyle/>
          <a:p>
            <a:pPr marL="0" lvl="1">
              <a:buNone/>
            </a:pPr>
            <a:r>
              <a:rPr lang="en-US" sz="2400" b="1" dirty="0" smtClean="0">
                <a:solidFill>
                  <a:srgbClr val="0070C0"/>
                </a:solidFill>
                <a:latin typeface="Times New Roman" panose="02020603050405020304" pitchFamily="18" charset="0"/>
                <a:ea typeface="+mj-ea"/>
                <a:cs typeface="Times New Roman" panose="02020603050405020304" pitchFamily="18" charset="0"/>
              </a:rPr>
              <a:t>Memory Hierarchical Technology</a:t>
            </a:r>
          </a:p>
          <a:p>
            <a:pPr marL="457200" lvl="1"/>
            <a:r>
              <a:rPr lang="en-US" sz="2400" b="1" dirty="0" smtClean="0">
                <a:solidFill>
                  <a:srgbClr val="0070C0"/>
                </a:solidFill>
                <a:latin typeface="Times New Roman" panose="02020603050405020304" pitchFamily="18" charset="0"/>
                <a:cs typeface="Times New Roman" panose="02020603050405020304" pitchFamily="18" charset="0"/>
              </a:rPr>
              <a:t>Disk Drives and Backup Storage</a:t>
            </a:r>
          </a:p>
          <a:p>
            <a:pPr marL="548640" lvl="2"/>
            <a:r>
              <a:rPr lang="en-US" sz="2200" b="1" dirty="0" smtClean="0">
                <a:solidFill>
                  <a:srgbClr val="002060"/>
                </a:solidFill>
                <a:latin typeface="Times New Roman" panose="02020603050405020304" pitchFamily="18" charset="0"/>
                <a:ea typeface="+mj-ea"/>
                <a:cs typeface="Times New Roman" panose="02020603050405020304" pitchFamily="18" charset="0"/>
              </a:rPr>
              <a:t>The disk storage is considered the highest level of on-line memory.</a:t>
            </a:r>
          </a:p>
          <a:p>
            <a:pPr marL="548640" lvl="2"/>
            <a:r>
              <a:rPr lang="en-US" sz="2200" b="1" dirty="0" smtClean="0">
                <a:solidFill>
                  <a:srgbClr val="C00000"/>
                </a:solidFill>
                <a:latin typeface="Times New Roman" panose="02020603050405020304" pitchFamily="18" charset="0"/>
                <a:ea typeface="+mj-ea"/>
                <a:cs typeface="Times New Roman" panose="02020603050405020304" pitchFamily="18" charset="0"/>
              </a:rPr>
              <a:t>It holds the system programs such as the OS and compilers, and user programs and their data sets.</a:t>
            </a:r>
          </a:p>
          <a:p>
            <a:pPr marL="548640" lvl="2"/>
            <a:r>
              <a:rPr lang="en-US" sz="2200" b="1" dirty="0" smtClean="0">
                <a:solidFill>
                  <a:srgbClr val="002060"/>
                </a:solidFill>
                <a:latin typeface="Times New Roman" panose="02020603050405020304" pitchFamily="18" charset="0"/>
                <a:ea typeface="+mj-ea"/>
                <a:cs typeface="Times New Roman" panose="02020603050405020304" pitchFamily="18" charset="0"/>
              </a:rPr>
              <a:t>Optical disks and magnetic tape units are off-line memory for use as archival and backup storage.</a:t>
            </a:r>
            <a:endParaRPr lang="en-US" sz="2200" b="1" dirty="0" smtClean="0">
              <a:solidFill>
                <a:srgbClr val="C00000"/>
              </a:solidFill>
              <a:latin typeface="Times New Roman" panose="02020603050405020304" pitchFamily="18" charset="0"/>
              <a:ea typeface="+mj-ea"/>
              <a:cs typeface="Times New Roman" panose="02020603050405020304" pitchFamily="18" charset="0"/>
            </a:endParaRPr>
          </a:p>
          <a:p>
            <a:pPr marL="548640" lvl="2"/>
            <a:r>
              <a:rPr lang="en-US" sz="2200" b="1" dirty="0" smtClean="0">
                <a:solidFill>
                  <a:srgbClr val="C00000"/>
                </a:solidFill>
                <a:latin typeface="Times New Roman" panose="02020603050405020304" pitchFamily="18" charset="0"/>
                <a:ea typeface="+mj-ea"/>
                <a:cs typeface="Times New Roman" panose="02020603050405020304" pitchFamily="18" charset="0"/>
              </a:rPr>
              <a:t>They hold copies of present and past user programs and processed results and files.</a:t>
            </a:r>
          </a:p>
          <a:p>
            <a:pPr marL="548640" lvl="2"/>
            <a:r>
              <a:rPr lang="en-US" sz="2200" b="1" dirty="0" smtClean="0">
                <a:solidFill>
                  <a:srgbClr val="002060"/>
                </a:solidFill>
                <a:latin typeface="Times New Roman" panose="02020603050405020304" pitchFamily="18" charset="0"/>
                <a:ea typeface="+mj-ea"/>
                <a:cs typeface="Times New Roman" panose="02020603050405020304" pitchFamily="18" charset="0"/>
              </a:rPr>
              <a:t>Disk drives are also available in the form of RAID arrays</a:t>
            </a:r>
            <a:r>
              <a:rPr lang="en-US" sz="2600" b="1" dirty="0" smtClean="0">
                <a:solidFill>
                  <a:srgbClr val="002060"/>
                </a:solidFill>
                <a:latin typeface="Times New Roman" panose="02020603050405020304" pitchFamily="18" charset="0"/>
                <a:ea typeface="+mj-ea"/>
                <a:cs typeface="Times New Roman" panose="02020603050405020304" pitchFamily="18" charset="0"/>
              </a:rPr>
              <a:t>.</a:t>
            </a:r>
          </a:p>
          <a:p>
            <a:pPr lvl="1"/>
            <a:r>
              <a:rPr lang="en-US" sz="2400" b="1" dirty="0" smtClean="0">
                <a:solidFill>
                  <a:srgbClr val="0070C0"/>
                </a:solidFill>
                <a:latin typeface="Times New Roman" panose="02020603050405020304" pitchFamily="18" charset="0"/>
                <a:cs typeface="Times New Roman" panose="02020603050405020304" pitchFamily="18" charset="0"/>
              </a:rPr>
              <a:t>Peripheral Technology</a:t>
            </a:r>
          </a:p>
          <a:p>
            <a:pPr marL="548640" lvl="2"/>
            <a:r>
              <a:rPr lang="en-US" sz="1900" b="1" dirty="0" smtClean="0">
                <a:solidFill>
                  <a:srgbClr val="002060"/>
                </a:solidFill>
                <a:latin typeface="Times New Roman" panose="02020603050405020304" pitchFamily="18" charset="0"/>
                <a:ea typeface="+mj-ea"/>
                <a:cs typeface="Times New Roman" panose="02020603050405020304" pitchFamily="18" charset="0"/>
              </a:rPr>
              <a:t>Peripheral devices include printers, plotters, terminals, monitors, graphics displays, optical scanners, image digitizers, output microfilm devices etc.</a:t>
            </a:r>
          </a:p>
          <a:p>
            <a:pPr marL="548640" lvl="2"/>
            <a:r>
              <a:rPr lang="en-US" sz="1900" b="1" dirty="0" smtClean="0">
                <a:solidFill>
                  <a:srgbClr val="C00000"/>
                </a:solidFill>
                <a:latin typeface="Times New Roman" panose="02020603050405020304" pitchFamily="18" charset="0"/>
                <a:ea typeface="+mj-ea"/>
                <a:cs typeface="Times New Roman" panose="02020603050405020304" pitchFamily="18" charset="0"/>
              </a:rPr>
              <a:t>Some I/O devices are tied to special-purpose or multimedia applications.</a:t>
            </a: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-Memory Hierarchical Technology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51</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14400"/>
            <a:ext cx="9144000" cy="5364163"/>
          </a:xfrm>
        </p:spPr>
        <p:txBody>
          <a:bodyPr>
            <a:normAutofit lnSpcReduction="10000"/>
          </a:bodyPr>
          <a:lstStyle/>
          <a:p>
            <a:pPr marL="0" lvl="1">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Memory Hierarchical Technology</a:t>
            </a:r>
          </a:p>
          <a:p>
            <a:pPr marL="457200" lvl="1"/>
            <a:r>
              <a:rPr lang="en-US" sz="2400" b="1" dirty="0" smtClean="0">
                <a:solidFill>
                  <a:srgbClr val="0070C0"/>
                </a:solidFill>
                <a:latin typeface="Times New Roman" panose="02020603050405020304" pitchFamily="18" charset="0"/>
                <a:cs typeface="Times New Roman" panose="02020603050405020304" pitchFamily="18" charset="0"/>
              </a:rPr>
              <a:t>Disk Drives and Backup Storage</a:t>
            </a:r>
          </a:p>
          <a:p>
            <a:pPr marL="548640" lvl="2" algn="just"/>
            <a:r>
              <a:rPr lang="en-US" sz="2000" b="1" dirty="0" smtClean="0">
                <a:solidFill>
                  <a:srgbClr val="002060"/>
                </a:solidFill>
                <a:latin typeface="Times New Roman" panose="02020603050405020304" pitchFamily="18" charset="0"/>
                <a:ea typeface="+mj-ea"/>
                <a:cs typeface="Times New Roman" panose="02020603050405020304" pitchFamily="18" charset="0"/>
              </a:rPr>
              <a:t>The disk storage is considered the highest level of on-line memory.</a:t>
            </a:r>
          </a:p>
          <a:p>
            <a:pPr marL="548640" lvl="2" algn="just"/>
            <a:r>
              <a:rPr lang="en-US" sz="2000" b="1" dirty="0" smtClean="0">
                <a:solidFill>
                  <a:srgbClr val="C00000"/>
                </a:solidFill>
                <a:latin typeface="Times New Roman" panose="02020603050405020304" pitchFamily="18" charset="0"/>
                <a:ea typeface="+mj-ea"/>
                <a:cs typeface="Times New Roman" panose="02020603050405020304" pitchFamily="18" charset="0"/>
              </a:rPr>
              <a:t>It holds the system programs such as the OS and compilers, and user programs and their data sets.</a:t>
            </a:r>
          </a:p>
          <a:p>
            <a:pPr marL="548640" lvl="2" algn="just"/>
            <a:r>
              <a:rPr lang="en-US" sz="2000" b="1" dirty="0" smtClean="0">
                <a:solidFill>
                  <a:srgbClr val="002060"/>
                </a:solidFill>
                <a:latin typeface="Times New Roman" panose="02020603050405020304" pitchFamily="18" charset="0"/>
                <a:ea typeface="+mj-ea"/>
                <a:cs typeface="Times New Roman" panose="02020603050405020304" pitchFamily="18" charset="0"/>
              </a:rPr>
              <a:t>Optical disks and magnetic tape units are off-line memory for use as archival and backup storage.</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marL="548640" lvl="2" algn="just"/>
            <a:r>
              <a:rPr lang="en-US" sz="2000" b="1" dirty="0" smtClean="0">
                <a:solidFill>
                  <a:srgbClr val="C00000"/>
                </a:solidFill>
                <a:latin typeface="Times New Roman" panose="02020603050405020304" pitchFamily="18" charset="0"/>
                <a:ea typeface="+mj-ea"/>
                <a:cs typeface="Times New Roman" panose="02020603050405020304" pitchFamily="18" charset="0"/>
              </a:rPr>
              <a:t>They hold copies of present and past user programs and processed results and files.</a:t>
            </a:r>
          </a:p>
          <a:p>
            <a:pPr marL="548640" lvl="2"/>
            <a:r>
              <a:rPr lang="en-US" sz="2000" b="1" dirty="0" smtClean="0">
                <a:solidFill>
                  <a:srgbClr val="002060"/>
                </a:solidFill>
                <a:latin typeface="Times New Roman" panose="02020603050405020304" pitchFamily="18" charset="0"/>
                <a:ea typeface="+mj-ea"/>
                <a:cs typeface="Times New Roman" panose="02020603050405020304" pitchFamily="18" charset="0"/>
              </a:rPr>
              <a:t>Disk drives are also available in the form of RAID (</a:t>
            </a:r>
            <a:r>
              <a:rPr lang="en-US" sz="2000" b="1" dirty="0" smtClean="0">
                <a:solidFill>
                  <a:srgbClr val="002060"/>
                </a:solidFill>
                <a:latin typeface="Times New Roman" panose="02020603050405020304" pitchFamily="18" charset="0"/>
                <a:ea typeface="+mj-ea"/>
                <a:cs typeface="Times New Roman" panose="02020603050405020304" pitchFamily="18" charset="0"/>
                <a:hlinkClick r:id="rId2"/>
              </a:rPr>
              <a:t>Redundant Arrays of Independent Disks) </a:t>
            </a:r>
            <a:r>
              <a:rPr lang="en-US" sz="2000" b="1" dirty="0" smtClean="0">
                <a:solidFill>
                  <a:srgbClr val="002060"/>
                </a:solidFill>
                <a:latin typeface="Times New Roman" panose="02020603050405020304" pitchFamily="18" charset="0"/>
                <a:ea typeface="+mj-ea"/>
                <a:cs typeface="Times New Roman" panose="02020603050405020304" pitchFamily="18" charset="0"/>
              </a:rPr>
              <a:t>arrays</a:t>
            </a:r>
            <a:r>
              <a:rPr lang="en-US" b="1" dirty="0" smtClean="0">
                <a:solidFill>
                  <a:srgbClr val="002060"/>
                </a:solidFill>
                <a:latin typeface="Times New Roman" panose="02020603050405020304" pitchFamily="18" charset="0"/>
                <a:ea typeface="+mj-ea"/>
                <a:cs typeface="Times New Roman" panose="02020603050405020304" pitchFamily="18" charset="0"/>
              </a:rPr>
              <a:t>.</a:t>
            </a:r>
          </a:p>
          <a:p>
            <a:pPr lvl="1"/>
            <a:r>
              <a:rPr lang="en-US" sz="2400" b="1" dirty="0" smtClean="0">
                <a:solidFill>
                  <a:srgbClr val="0070C0"/>
                </a:solidFill>
                <a:latin typeface="Times New Roman" panose="02020603050405020304" pitchFamily="18" charset="0"/>
                <a:cs typeface="Times New Roman" panose="02020603050405020304" pitchFamily="18" charset="0"/>
              </a:rPr>
              <a:t>Peripheral Technology</a:t>
            </a:r>
          </a:p>
          <a:p>
            <a:pPr marL="548640" lvl="2"/>
            <a:r>
              <a:rPr lang="en-US" sz="1900" b="1" dirty="0" smtClean="0">
                <a:solidFill>
                  <a:srgbClr val="002060"/>
                </a:solidFill>
                <a:latin typeface="Times New Roman" panose="02020603050405020304" pitchFamily="18" charset="0"/>
                <a:ea typeface="+mj-ea"/>
                <a:cs typeface="Times New Roman" panose="02020603050405020304" pitchFamily="18" charset="0"/>
              </a:rPr>
              <a:t>Peripheral devices include printers, plotters, terminals, monitors, graphics displays, optical scanners, image digitizers, output microfilm devices etc.</a:t>
            </a:r>
          </a:p>
          <a:p>
            <a:pPr marL="548640" lvl="2"/>
            <a:r>
              <a:rPr lang="en-US" sz="1900" b="1" dirty="0" smtClean="0">
                <a:solidFill>
                  <a:srgbClr val="C00000"/>
                </a:solidFill>
                <a:latin typeface="Times New Roman" panose="02020603050405020304" pitchFamily="18" charset="0"/>
                <a:ea typeface="+mj-ea"/>
                <a:cs typeface="Times New Roman" panose="02020603050405020304" pitchFamily="18" charset="0"/>
              </a:rPr>
              <a:t>Some I/O devices are tied to special-purpose or multimedia applications.</a:t>
            </a: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9144000" cy="381000"/>
          </a:xfrm>
          <a:prstGeom prst="rect">
            <a:avLst/>
          </a:prstGeom>
        </p:spPr>
        <p:txBody>
          <a:bodyPr vert="horz" lIns="91440" tIns="45720" rIns="91440" bIns="45720" rtlCol="0" anchor="ctr">
            <a:noAutofit/>
          </a:bodyPr>
          <a:lstStyle/>
          <a:p>
            <a:pPr marL="0" lvl="2"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sz="2400"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sz="2400" b="1" dirty="0" smtClean="0">
                <a:solidFill>
                  <a:srgbClr val="0070C0"/>
                </a:solidFill>
                <a:latin typeface="Times New Roman" panose="02020603050405020304" pitchFamily="18" charset="0"/>
                <a:cs typeface="Times New Roman" panose="02020603050405020304" pitchFamily="18" charset="0"/>
              </a:rPr>
              <a:t>-Inclusion, Coherence, and Locality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14400"/>
            <a:ext cx="9144000" cy="5364163"/>
          </a:xfrm>
        </p:spPr>
        <p:txBody>
          <a:bodyPr>
            <a:normAutofit/>
          </a:bodyPr>
          <a:lstStyle/>
          <a:p>
            <a:pPr marL="0" lvl="2">
              <a:buNone/>
            </a:pPr>
            <a:r>
              <a:rPr lang="en-US" sz="2600" b="1" dirty="0" smtClean="0">
                <a:solidFill>
                  <a:srgbClr val="C00000"/>
                </a:solidFill>
                <a:latin typeface="Times New Roman" panose="02020603050405020304" pitchFamily="18" charset="0"/>
                <a:ea typeface="+mj-ea"/>
                <a:cs typeface="Times New Roman" panose="02020603050405020304" pitchFamily="18" charset="0"/>
              </a:rPr>
              <a:t>Inclusion, Coherence, and Locality</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Information stored in a memory hierarchy (M1, M2,…,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Mn</a:t>
            </a:r>
            <a:r>
              <a:rPr lang="en-US" sz="2000" b="1" dirty="0" smtClean="0">
                <a:solidFill>
                  <a:srgbClr val="002060"/>
                </a:solidFill>
                <a:latin typeface="Times New Roman" panose="02020603050405020304" pitchFamily="18" charset="0"/>
                <a:ea typeface="+mj-ea"/>
                <a:cs typeface="Times New Roman" panose="02020603050405020304" pitchFamily="18" charset="0"/>
              </a:rPr>
              <a:t>) satisfies 3 important properties:</a:t>
            </a:r>
          </a:p>
          <a:p>
            <a:pPr lvl="3" algn="just"/>
            <a:r>
              <a:rPr lang="en-US" b="1" dirty="0" smtClean="0">
                <a:solidFill>
                  <a:srgbClr val="0070C0"/>
                </a:solidFill>
                <a:latin typeface="Times New Roman" panose="02020603050405020304" pitchFamily="18" charset="0"/>
                <a:ea typeface="+mj-ea"/>
                <a:cs typeface="Times New Roman" panose="02020603050405020304" pitchFamily="18" charset="0"/>
              </a:rPr>
              <a:t>Inclusion</a:t>
            </a:r>
          </a:p>
          <a:p>
            <a:pPr lvl="3" algn="just"/>
            <a:r>
              <a:rPr lang="en-US" b="1" dirty="0" smtClean="0">
                <a:solidFill>
                  <a:srgbClr val="0070C0"/>
                </a:solidFill>
                <a:latin typeface="Times New Roman" panose="02020603050405020304" pitchFamily="18" charset="0"/>
                <a:ea typeface="+mj-ea"/>
                <a:cs typeface="Times New Roman" panose="02020603050405020304" pitchFamily="18" charset="0"/>
              </a:rPr>
              <a:t>Coherence</a:t>
            </a:r>
          </a:p>
          <a:p>
            <a:pPr lvl="3" algn="just"/>
            <a:r>
              <a:rPr lang="en-US" b="1" dirty="0" smtClean="0">
                <a:solidFill>
                  <a:srgbClr val="0070C0"/>
                </a:solidFill>
                <a:latin typeface="Times New Roman" panose="02020603050405020304" pitchFamily="18" charset="0"/>
                <a:ea typeface="+mj-ea"/>
                <a:cs typeface="Times New Roman" panose="02020603050405020304" pitchFamily="18" charset="0"/>
              </a:rPr>
              <a:t>Locality</a:t>
            </a:r>
          </a:p>
          <a:p>
            <a:pPr lvl="0" algn="just"/>
            <a:r>
              <a:rPr lang="en-US" sz="2000" b="1" dirty="0" smtClean="0">
                <a:solidFill>
                  <a:srgbClr val="002060"/>
                </a:solidFill>
                <a:latin typeface="Times New Roman" panose="02020603050405020304" pitchFamily="18" charset="0"/>
                <a:ea typeface="+mj-ea"/>
                <a:cs typeface="Times New Roman" panose="02020603050405020304" pitchFamily="18" charset="0"/>
              </a:rPr>
              <a:t>We consider cache memory the innermost level M1, which directly communicates with the CPU registers.</a:t>
            </a:r>
          </a:p>
          <a:p>
            <a:pPr lvl="0" algn="just"/>
            <a:r>
              <a:rPr lang="en-US" sz="2000" b="1" dirty="0" smtClean="0">
                <a:solidFill>
                  <a:srgbClr val="C00000"/>
                </a:solidFill>
                <a:latin typeface="Times New Roman" panose="02020603050405020304" pitchFamily="18" charset="0"/>
                <a:ea typeface="+mj-ea"/>
                <a:cs typeface="Times New Roman" panose="02020603050405020304" pitchFamily="18" charset="0"/>
              </a:rPr>
              <a:t>The outermost level </a:t>
            </a:r>
            <a:r>
              <a:rPr lang="en-US" sz="2000" b="1" dirty="0" err="1" smtClean="0">
                <a:solidFill>
                  <a:srgbClr val="C00000"/>
                </a:solidFill>
                <a:latin typeface="Times New Roman" panose="02020603050405020304" pitchFamily="18" charset="0"/>
                <a:ea typeface="+mj-ea"/>
                <a:cs typeface="Times New Roman" panose="02020603050405020304" pitchFamily="18" charset="0"/>
              </a:rPr>
              <a:t>Mn</a:t>
            </a:r>
            <a:r>
              <a:rPr lang="en-US" sz="2000" b="1" dirty="0" smtClean="0">
                <a:solidFill>
                  <a:srgbClr val="C00000"/>
                </a:solidFill>
                <a:latin typeface="Times New Roman" panose="02020603050405020304" pitchFamily="18" charset="0"/>
                <a:ea typeface="+mj-ea"/>
                <a:cs typeface="Times New Roman" panose="02020603050405020304" pitchFamily="18" charset="0"/>
              </a:rPr>
              <a:t> contains all the information words stored. In fact, the collection of all addressable words in </a:t>
            </a:r>
            <a:r>
              <a:rPr lang="en-US" sz="2000" b="1" dirty="0" err="1" smtClean="0">
                <a:solidFill>
                  <a:srgbClr val="C00000"/>
                </a:solidFill>
                <a:latin typeface="Times New Roman" panose="02020603050405020304" pitchFamily="18" charset="0"/>
                <a:ea typeface="+mj-ea"/>
                <a:cs typeface="Times New Roman" panose="02020603050405020304" pitchFamily="18" charset="0"/>
              </a:rPr>
              <a:t>Mn</a:t>
            </a:r>
            <a:r>
              <a:rPr lang="en-US" sz="2000" b="1" dirty="0" smtClean="0">
                <a:solidFill>
                  <a:srgbClr val="C00000"/>
                </a:solidFill>
                <a:latin typeface="Times New Roman" panose="02020603050405020304" pitchFamily="18" charset="0"/>
                <a:ea typeface="+mj-ea"/>
                <a:cs typeface="Times New Roman" panose="02020603050405020304" pitchFamily="18" charset="0"/>
              </a:rPr>
              <a:t> forms the virtual address space of a computer.</a:t>
            </a:r>
          </a:p>
          <a:p>
            <a:pPr algn="just"/>
            <a:r>
              <a:rPr lang="en-US" sz="2000" b="1" dirty="0" smtClean="0">
                <a:solidFill>
                  <a:srgbClr val="002060"/>
                </a:solidFill>
                <a:latin typeface="Times New Roman" panose="02020603050405020304" pitchFamily="18" charset="0"/>
                <a:ea typeface="+mj-ea"/>
                <a:cs typeface="Times New Roman" panose="02020603050405020304" pitchFamily="18" charset="0"/>
              </a:rPr>
              <a:t>Program and data locality is characterized below as the foundation for using a memory hierarchy effectively.</a:t>
            </a: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-Inclusion, Coherence, and Locality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533400"/>
            <a:ext cx="9144000" cy="5364163"/>
          </a:xfrm>
        </p:spPr>
        <p:txBody>
          <a:bodyPr>
            <a:normAutofit/>
          </a:bodyPr>
          <a:lstStyle/>
          <a:p>
            <a:pPr marL="0" lvl="2">
              <a:buNone/>
            </a:pPr>
            <a:r>
              <a:rPr lang="en-US" sz="2000" b="1" dirty="0" smtClean="0">
                <a:solidFill>
                  <a:srgbClr val="C00000"/>
                </a:solidFill>
                <a:latin typeface="Times New Roman" panose="02020603050405020304" pitchFamily="18" charset="0"/>
                <a:ea typeface="+mj-ea"/>
                <a:cs typeface="Times New Roman" panose="02020603050405020304" pitchFamily="18" charset="0"/>
              </a:rPr>
              <a:t>Inclusion, Coherence, and Locality</a:t>
            </a: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32.png"/>
          <p:cNvPicPr/>
          <p:nvPr/>
        </p:nvPicPr>
        <p:blipFill>
          <a:blip r:embed="rId2" cstate="print"/>
          <a:stretch>
            <a:fillRect/>
          </a:stretch>
        </p:blipFill>
        <p:spPr>
          <a:xfrm>
            <a:off x="1676401" y="762000"/>
            <a:ext cx="5562599" cy="5098112"/>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-Inclusion, Coherence, and Locality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533400"/>
            <a:ext cx="9144000" cy="5364163"/>
          </a:xfrm>
        </p:spPr>
        <p:txBody>
          <a:bodyPr>
            <a:normAutofit/>
          </a:bodyPr>
          <a:lstStyle/>
          <a:p>
            <a:pPr marL="0" lvl="2">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Inclusion, Coherence, and Locality</a:t>
            </a:r>
          </a:p>
          <a:p>
            <a:pPr marL="514350" lvl="0" indent="-514350">
              <a:buFont typeface="+mj-lt"/>
              <a:buAutoNum type="arabicPeriod"/>
            </a:pPr>
            <a:r>
              <a:rPr lang="en-US" sz="2000" b="1" u="sng" dirty="0" smtClean="0">
                <a:solidFill>
                  <a:srgbClr val="0070C0"/>
                </a:solidFill>
                <a:latin typeface="Times New Roman" panose="02020603050405020304" pitchFamily="18" charset="0"/>
                <a:cs typeface="Times New Roman" panose="02020603050405020304" pitchFamily="18" charset="0"/>
              </a:rPr>
              <a:t>The Inclusion Property</a:t>
            </a:r>
          </a:p>
          <a:p>
            <a:pPr lvl="0"/>
            <a:r>
              <a:rPr lang="en-US" sz="2200" b="1" dirty="0" smtClean="0">
                <a:solidFill>
                  <a:srgbClr val="C00000"/>
                </a:solidFill>
                <a:latin typeface="Times New Roman" panose="02020603050405020304" pitchFamily="18" charset="0"/>
                <a:ea typeface="+mj-ea"/>
                <a:cs typeface="Times New Roman" panose="02020603050405020304" pitchFamily="18" charset="0"/>
              </a:rPr>
              <a:t>The inclusion property is stated as:</a:t>
            </a:r>
          </a:p>
          <a:p>
            <a:pPr>
              <a:buNone/>
            </a:pPr>
            <a:r>
              <a:rPr lang="en-US" sz="2200" b="1" dirty="0" smtClean="0">
                <a:solidFill>
                  <a:srgbClr val="C00000"/>
                </a:solidFill>
                <a:latin typeface="Times New Roman" panose="02020603050405020304" pitchFamily="18" charset="0"/>
                <a:ea typeface="+mj-ea"/>
                <a:cs typeface="Times New Roman" panose="02020603050405020304" pitchFamily="18" charset="0"/>
              </a:rPr>
              <a:t>        M1 ⊂  M2 ⊂   ... ⊂  </a:t>
            </a:r>
            <a:r>
              <a:rPr lang="en-US" sz="2200" b="1" dirty="0" err="1" smtClean="0">
                <a:solidFill>
                  <a:srgbClr val="C00000"/>
                </a:solidFill>
                <a:latin typeface="Times New Roman" panose="02020603050405020304" pitchFamily="18" charset="0"/>
                <a:ea typeface="+mj-ea"/>
                <a:cs typeface="Times New Roman" panose="02020603050405020304" pitchFamily="18" charset="0"/>
              </a:rPr>
              <a:t>Mn</a:t>
            </a:r>
            <a:endParaRPr lang="en-US" sz="2200" b="1" dirty="0" smtClean="0">
              <a:solidFill>
                <a:srgbClr val="C00000"/>
              </a:solidFill>
              <a:latin typeface="Times New Roman" panose="02020603050405020304" pitchFamily="18" charset="0"/>
              <a:ea typeface="+mj-ea"/>
              <a:cs typeface="Times New Roman" panose="02020603050405020304" pitchFamily="18" charset="0"/>
            </a:endParaRPr>
          </a:p>
          <a:p>
            <a:pPr lvl="0" algn="just"/>
            <a:r>
              <a:rPr lang="en-US" sz="2200" b="1" dirty="0" smtClean="0">
                <a:solidFill>
                  <a:srgbClr val="002060"/>
                </a:solidFill>
                <a:latin typeface="Times New Roman" panose="02020603050405020304" pitchFamily="18" charset="0"/>
                <a:ea typeface="+mj-ea"/>
                <a:cs typeface="Times New Roman" panose="02020603050405020304" pitchFamily="18" charset="0"/>
              </a:rPr>
              <a:t>The  implication  of  the  inclusion  property  is  that  all  items  of  information  in  the  ―innermost memory level (cache) also appear in the outer memory levels</a:t>
            </a:r>
            <a:r>
              <a:rPr lang="en-US" sz="2200" b="1" dirty="0" smtClean="0">
                <a:solidFill>
                  <a:srgbClr val="C00000"/>
                </a:solidFill>
                <a:latin typeface="Times New Roman" panose="02020603050405020304" pitchFamily="18" charset="0"/>
                <a:ea typeface="+mj-ea"/>
                <a:cs typeface="Times New Roman" panose="02020603050405020304" pitchFamily="18" charset="0"/>
              </a:rPr>
              <a:t>.</a:t>
            </a:r>
          </a:p>
          <a:p>
            <a:pPr lvl="0" algn="just"/>
            <a:r>
              <a:rPr lang="en-US" sz="2200" b="1" dirty="0" smtClean="0">
                <a:solidFill>
                  <a:srgbClr val="C00000"/>
                </a:solidFill>
                <a:latin typeface="Times New Roman" panose="02020603050405020304" pitchFamily="18" charset="0"/>
                <a:ea typeface="+mj-ea"/>
                <a:cs typeface="Times New Roman" panose="02020603050405020304" pitchFamily="18" charset="0"/>
              </a:rPr>
              <a:t>The inverse, however, is not necessarily true. That is, the presence of a data item in level Mi+1 does not imply its presence in level Mi.  We call a reference to a missing item ―miss.</a:t>
            </a:r>
          </a:p>
          <a:p>
            <a:pPr marL="457200" indent="-45720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-Inclusion, Coherence, and Locality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533400"/>
            <a:ext cx="9144000" cy="5364163"/>
          </a:xfrm>
        </p:spPr>
        <p:txBody>
          <a:bodyPr>
            <a:normAutofit fontScale="92500" lnSpcReduction="20000"/>
          </a:bodyPr>
          <a:lstStyle/>
          <a:p>
            <a:pPr marL="0" lvl="2">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Inclusion, Coherence, and Locality</a:t>
            </a:r>
          </a:p>
          <a:p>
            <a:pPr marL="457200" indent="-457200">
              <a:buNone/>
            </a:pPr>
            <a:r>
              <a:rPr lang="en-US" sz="2600" b="1" dirty="0" smtClean="0">
                <a:solidFill>
                  <a:srgbClr val="0070C0"/>
                </a:solidFill>
                <a:latin typeface="Times New Roman" panose="02020603050405020304" pitchFamily="18" charset="0"/>
                <a:cs typeface="Times New Roman" panose="02020603050405020304" pitchFamily="18" charset="0"/>
              </a:rPr>
              <a:t>2.    </a:t>
            </a:r>
            <a:r>
              <a:rPr lang="en-US" sz="2400" b="1" u="sng" dirty="0" smtClean="0">
                <a:solidFill>
                  <a:srgbClr val="0070C0"/>
                </a:solidFill>
                <a:latin typeface="Times New Roman" panose="02020603050405020304" pitchFamily="18" charset="0"/>
                <a:cs typeface="Times New Roman" panose="02020603050405020304" pitchFamily="18" charset="0"/>
              </a:rPr>
              <a:t>The Coherence Property</a:t>
            </a:r>
            <a:endParaRPr lang="en-US" sz="2600" b="1" u="sng" dirty="0" smtClean="0">
              <a:solidFill>
                <a:srgbClr val="0070C0"/>
              </a:solidFill>
              <a:latin typeface="Times New Roman" panose="02020603050405020304" pitchFamily="18" charset="0"/>
              <a:cs typeface="Times New Roman" panose="02020603050405020304" pitchFamily="18" charset="0"/>
            </a:endParaRPr>
          </a:p>
          <a:p>
            <a:r>
              <a:rPr lang="en-US" b="1" dirty="0" smtClean="0"/>
              <a:t> </a:t>
            </a:r>
            <a:r>
              <a:rPr lang="en-US" sz="2000" b="1" dirty="0" smtClean="0">
                <a:solidFill>
                  <a:srgbClr val="002060"/>
                </a:solidFill>
                <a:latin typeface="Times New Roman" panose="02020603050405020304" pitchFamily="18" charset="0"/>
                <a:ea typeface="+mj-ea"/>
                <a:cs typeface="Times New Roman" panose="02020603050405020304" pitchFamily="18" charset="0"/>
              </a:rPr>
              <a:t>The requirement that copies of data items at successive memory levels be consistent is called the </a:t>
            </a:r>
            <a:r>
              <a:rPr lang="en-US" sz="2400" b="1" dirty="0" smtClean="0">
                <a:solidFill>
                  <a:srgbClr val="FF0000"/>
                </a:solidFill>
                <a:latin typeface="Times New Roman" panose="02020603050405020304" pitchFamily="18" charset="0"/>
                <a:cs typeface="Times New Roman" panose="02020603050405020304" pitchFamily="18" charset="0"/>
              </a:rPr>
              <a:t>Coherence Strategies</a:t>
            </a:r>
          </a:p>
          <a:p>
            <a:pPr marL="914400" lvl="1" indent="-514350"/>
            <a:r>
              <a:rPr lang="en-US" sz="2600" b="1" dirty="0" smtClean="0">
                <a:solidFill>
                  <a:srgbClr val="0070C0"/>
                </a:solidFill>
                <a:latin typeface="Times New Roman" panose="02020603050405020304" pitchFamily="18" charset="0"/>
                <a:cs typeface="Times New Roman" panose="02020603050405020304" pitchFamily="18" charset="0"/>
              </a:rPr>
              <a:t>Write-through</a:t>
            </a:r>
          </a:p>
          <a:p>
            <a:pPr marL="640080" lvl="2"/>
            <a:r>
              <a:rPr lang="en-US" sz="2600" b="1" dirty="0" smtClean="0">
                <a:solidFill>
                  <a:srgbClr val="C00000"/>
                </a:solidFill>
                <a:latin typeface="Times New Roman" panose="02020603050405020304" pitchFamily="18" charset="0"/>
                <a:ea typeface="+mj-ea"/>
                <a:cs typeface="Times New Roman" panose="02020603050405020304" pitchFamily="18" charset="0"/>
              </a:rPr>
              <a:t>As soon as a data item in Mi is modified, immediate update of the corresponding data item(s) in Mi+1, Mi+2, … </a:t>
            </a:r>
            <a:r>
              <a:rPr lang="en-US" sz="2600" b="1" dirty="0" err="1" smtClean="0">
                <a:solidFill>
                  <a:srgbClr val="C00000"/>
                </a:solidFill>
                <a:latin typeface="Times New Roman" panose="02020603050405020304" pitchFamily="18" charset="0"/>
                <a:ea typeface="+mj-ea"/>
                <a:cs typeface="Times New Roman" panose="02020603050405020304" pitchFamily="18" charset="0"/>
              </a:rPr>
              <a:t>Mn</a:t>
            </a:r>
            <a:r>
              <a:rPr lang="en-US" sz="2600" b="1" dirty="0" smtClean="0">
                <a:solidFill>
                  <a:srgbClr val="C00000"/>
                </a:solidFill>
                <a:latin typeface="Times New Roman" panose="02020603050405020304" pitchFamily="18" charset="0"/>
                <a:ea typeface="+mj-ea"/>
                <a:cs typeface="Times New Roman" panose="02020603050405020304" pitchFamily="18" charset="0"/>
              </a:rPr>
              <a:t> is required.</a:t>
            </a:r>
          </a:p>
          <a:p>
            <a:pPr marL="640080" lvl="2"/>
            <a:r>
              <a:rPr lang="en-US" sz="2600" b="1" dirty="0" smtClean="0">
                <a:solidFill>
                  <a:srgbClr val="C00000"/>
                </a:solidFill>
                <a:latin typeface="Times New Roman" panose="02020603050405020304" pitchFamily="18" charset="0"/>
                <a:ea typeface="+mj-ea"/>
                <a:cs typeface="Times New Roman" panose="02020603050405020304" pitchFamily="18" charset="0"/>
              </a:rPr>
              <a:t>This is the most aggressive (and expensive) strategy.</a:t>
            </a:r>
          </a:p>
          <a:p>
            <a:pPr lvl="1"/>
            <a:r>
              <a:rPr lang="en-US" sz="2600" b="1" dirty="0" smtClean="0">
                <a:solidFill>
                  <a:srgbClr val="0070C0"/>
                </a:solidFill>
                <a:latin typeface="Times New Roman" panose="02020603050405020304" pitchFamily="18" charset="0"/>
                <a:cs typeface="Times New Roman" panose="02020603050405020304" pitchFamily="18" charset="0"/>
              </a:rPr>
              <a:t>Write-back</a:t>
            </a:r>
          </a:p>
          <a:p>
            <a:pPr marL="640080"/>
            <a:r>
              <a:rPr lang="en-US" b="1" dirty="0" smtClean="0"/>
              <a:t> </a:t>
            </a:r>
            <a:r>
              <a:rPr lang="en-US" sz="2400" b="1" dirty="0" smtClean="0">
                <a:solidFill>
                  <a:srgbClr val="C00000"/>
                </a:solidFill>
                <a:latin typeface="Times New Roman" panose="02020603050405020304" pitchFamily="18" charset="0"/>
                <a:ea typeface="+mj-ea"/>
                <a:cs typeface="Times New Roman" panose="02020603050405020304" pitchFamily="18" charset="0"/>
              </a:rPr>
              <a:t>The update of the data item in Mi+1 corresponding to a modified item in Mi is not updated </a:t>
            </a:r>
            <a:r>
              <a:rPr lang="en-US" sz="2400" b="1" dirty="0" err="1" smtClean="0">
                <a:solidFill>
                  <a:srgbClr val="C00000"/>
                </a:solidFill>
                <a:latin typeface="Times New Roman" panose="02020603050405020304" pitchFamily="18" charset="0"/>
                <a:ea typeface="+mj-ea"/>
                <a:cs typeface="Times New Roman" panose="02020603050405020304" pitchFamily="18" charset="0"/>
              </a:rPr>
              <a:t>untill</a:t>
            </a:r>
            <a:r>
              <a:rPr lang="en-US" sz="2400" b="1" dirty="0" smtClean="0">
                <a:solidFill>
                  <a:srgbClr val="C00000"/>
                </a:solidFill>
                <a:latin typeface="Times New Roman" panose="02020603050405020304" pitchFamily="18" charset="0"/>
                <a:ea typeface="+mj-ea"/>
                <a:cs typeface="Times New Roman" panose="02020603050405020304" pitchFamily="18" charset="0"/>
              </a:rPr>
              <a:t> it (or the block/page/etc. in Mi that contains it) is replaced or removed.</a:t>
            </a:r>
          </a:p>
          <a:p>
            <a:pPr marL="640080" lvl="2"/>
            <a:r>
              <a:rPr lang="en-US" b="1" dirty="0" smtClean="0">
                <a:solidFill>
                  <a:srgbClr val="C00000"/>
                </a:solidFill>
                <a:latin typeface="Times New Roman" panose="02020603050405020304" pitchFamily="18" charset="0"/>
                <a:ea typeface="+mj-ea"/>
                <a:cs typeface="Times New Roman" panose="02020603050405020304" pitchFamily="18" charset="0"/>
              </a:rPr>
              <a:t>This is the most efficient approach, but cannot be used (without modification) when multiple processors share Mi+1, …, </a:t>
            </a:r>
            <a:r>
              <a:rPr lang="en-US" b="1" dirty="0" err="1" smtClean="0">
                <a:solidFill>
                  <a:srgbClr val="C00000"/>
                </a:solidFill>
                <a:latin typeface="Times New Roman" panose="02020603050405020304" pitchFamily="18" charset="0"/>
                <a:ea typeface="+mj-ea"/>
                <a:cs typeface="Times New Roman" panose="02020603050405020304" pitchFamily="18" charset="0"/>
              </a:rPr>
              <a:t>Mn</a:t>
            </a:r>
            <a:r>
              <a:rPr lang="en-US" b="1" dirty="0" smtClean="0">
                <a:solidFill>
                  <a:srgbClr val="C00000"/>
                </a:solidFill>
                <a:latin typeface="Times New Roman" panose="02020603050405020304" pitchFamily="18" charset="0"/>
                <a:ea typeface="+mj-ea"/>
                <a:cs typeface="Times New Roman" panose="02020603050405020304" pitchFamily="18" charset="0"/>
              </a:rPr>
              <a:t>.</a:t>
            </a:r>
          </a:p>
          <a:p>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-Inclusion, Coherence, and Locality</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533400"/>
            <a:ext cx="9144000" cy="5364163"/>
          </a:xfrm>
        </p:spPr>
        <p:txBody>
          <a:bodyPr>
            <a:normAutofit fontScale="85000" lnSpcReduction="20000"/>
          </a:bodyPr>
          <a:lstStyle/>
          <a:p>
            <a:pPr marL="0" lvl="2">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Inclusion, Coherence, and Locality</a:t>
            </a:r>
          </a:p>
          <a:p>
            <a:pPr lvl="0">
              <a:buNone/>
            </a:pPr>
            <a:r>
              <a:rPr lang="en-US" sz="2600" b="1" dirty="0" smtClean="0">
                <a:solidFill>
                  <a:srgbClr val="0070C0"/>
                </a:solidFill>
                <a:latin typeface="Times New Roman" panose="02020603050405020304" pitchFamily="18" charset="0"/>
                <a:cs typeface="Times New Roman" panose="02020603050405020304" pitchFamily="18" charset="0"/>
              </a:rPr>
              <a:t>3.     </a:t>
            </a:r>
            <a:r>
              <a:rPr lang="en-US" sz="3100" b="1" u="sng" dirty="0" smtClean="0">
                <a:solidFill>
                  <a:srgbClr val="0070C0"/>
                </a:solidFill>
                <a:latin typeface="Times New Roman" panose="02020603050405020304" pitchFamily="18" charset="0"/>
                <a:cs typeface="Times New Roman" panose="02020603050405020304" pitchFamily="18" charset="0"/>
              </a:rPr>
              <a:t>Locality of References</a:t>
            </a:r>
            <a:endParaRPr lang="en-US" sz="2600" b="1" u="sng" dirty="0" smtClean="0">
              <a:solidFill>
                <a:srgbClr val="0070C0"/>
              </a:solidFill>
              <a:latin typeface="Times New Roman" panose="02020603050405020304" pitchFamily="18" charset="0"/>
              <a:cs typeface="Times New Roman" panose="02020603050405020304" pitchFamily="18" charset="0"/>
            </a:endParaRPr>
          </a:p>
          <a:p>
            <a:pPr lvl="1" algn="just"/>
            <a:r>
              <a:rPr lang="en-US" sz="2600" b="1" dirty="0" smtClean="0">
                <a:solidFill>
                  <a:srgbClr val="C00000"/>
                </a:solidFill>
                <a:latin typeface="Times New Roman" panose="02020603050405020304" pitchFamily="18" charset="0"/>
                <a:ea typeface="+mj-ea"/>
                <a:cs typeface="Times New Roman" panose="02020603050405020304" pitchFamily="18" charset="0"/>
              </a:rPr>
              <a:t>Memory references are generated by the CPU for either instruction or data access.</a:t>
            </a:r>
          </a:p>
          <a:p>
            <a:pPr lvl="1" algn="just"/>
            <a:r>
              <a:rPr lang="en-US" sz="2600" b="1" dirty="0" smtClean="0">
                <a:solidFill>
                  <a:srgbClr val="002060"/>
                </a:solidFill>
                <a:latin typeface="Times New Roman" panose="02020603050405020304" pitchFamily="18" charset="0"/>
                <a:ea typeface="+mj-ea"/>
                <a:cs typeface="Times New Roman" panose="02020603050405020304" pitchFamily="18" charset="0"/>
              </a:rPr>
              <a:t>These accesses tend to be clustered in certain regions in time, space, and ordering. There are three dimensions of the locality property:</a:t>
            </a:r>
          </a:p>
          <a:p>
            <a:pPr lvl="2" algn="just"/>
            <a:r>
              <a:rPr lang="en-US" sz="2600" b="1" dirty="0" smtClean="0">
                <a:solidFill>
                  <a:srgbClr val="0070C0"/>
                </a:solidFill>
                <a:latin typeface="Times New Roman" panose="02020603050405020304" pitchFamily="18" charset="0"/>
                <a:ea typeface="+mj-ea"/>
                <a:cs typeface="Times New Roman" panose="02020603050405020304" pitchFamily="18" charset="0"/>
              </a:rPr>
              <a:t>Temporal locality </a:t>
            </a:r>
            <a:r>
              <a:rPr lang="en-US" sz="2600" b="1" dirty="0" smtClean="0">
                <a:solidFill>
                  <a:srgbClr val="C00000"/>
                </a:solidFill>
                <a:latin typeface="Times New Roman" panose="02020603050405020304" pitchFamily="18" charset="0"/>
                <a:ea typeface="+mj-ea"/>
                <a:cs typeface="Times New Roman" panose="02020603050405020304" pitchFamily="18" charset="0"/>
              </a:rPr>
              <a:t>– if location M is referenced at time t, then it (location M) will be referenced again at some time </a:t>
            </a:r>
            <a:r>
              <a:rPr lang="en-US" sz="2600" b="1" dirty="0" err="1" smtClean="0">
                <a:solidFill>
                  <a:srgbClr val="C00000"/>
                </a:solidFill>
                <a:latin typeface="Times New Roman" panose="02020603050405020304" pitchFamily="18" charset="0"/>
                <a:ea typeface="+mj-ea"/>
                <a:cs typeface="Times New Roman" panose="02020603050405020304" pitchFamily="18" charset="0"/>
              </a:rPr>
              <a:t>t+Dt</a:t>
            </a:r>
            <a:r>
              <a:rPr lang="en-US" sz="2600" b="1" dirty="0" smtClean="0">
                <a:solidFill>
                  <a:srgbClr val="C00000"/>
                </a:solidFill>
                <a:latin typeface="Times New Roman" panose="02020603050405020304" pitchFamily="18" charset="0"/>
                <a:ea typeface="+mj-ea"/>
                <a:cs typeface="Times New Roman" panose="02020603050405020304" pitchFamily="18" charset="0"/>
              </a:rPr>
              <a:t>.</a:t>
            </a:r>
          </a:p>
          <a:p>
            <a:pPr lvl="2" algn="just"/>
            <a:r>
              <a:rPr lang="en-US" sz="2600" b="1" dirty="0" smtClean="0">
                <a:solidFill>
                  <a:srgbClr val="0070C0"/>
                </a:solidFill>
                <a:latin typeface="Times New Roman" panose="02020603050405020304" pitchFamily="18" charset="0"/>
                <a:ea typeface="+mj-ea"/>
                <a:cs typeface="Times New Roman" panose="02020603050405020304" pitchFamily="18" charset="0"/>
              </a:rPr>
              <a:t>Spatial locality </a:t>
            </a:r>
            <a:r>
              <a:rPr lang="en-US" sz="2600" b="1" dirty="0" smtClean="0">
                <a:solidFill>
                  <a:srgbClr val="C00000"/>
                </a:solidFill>
                <a:latin typeface="Times New Roman" panose="02020603050405020304" pitchFamily="18" charset="0"/>
                <a:ea typeface="+mj-ea"/>
                <a:cs typeface="Times New Roman" panose="02020603050405020304" pitchFamily="18" charset="0"/>
              </a:rPr>
              <a:t>– if location M is referenced at time t, then another location </a:t>
            </a:r>
            <a:r>
              <a:rPr lang="en-US" sz="2600" b="1" dirty="0" err="1" smtClean="0">
                <a:solidFill>
                  <a:srgbClr val="C00000"/>
                </a:solidFill>
                <a:latin typeface="Times New Roman" panose="02020603050405020304" pitchFamily="18" charset="0"/>
                <a:ea typeface="+mj-ea"/>
                <a:cs typeface="Times New Roman" panose="02020603050405020304" pitchFamily="18" charset="0"/>
              </a:rPr>
              <a:t>M±Dm</a:t>
            </a:r>
            <a:r>
              <a:rPr lang="en-US" sz="2600" b="1" dirty="0" smtClean="0">
                <a:solidFill>
                  <a:srgbClr val="C00000"/>
                </a:solidFill>
                <a:latin typeface="Times New Roman" panose="02020603050405020304" pitchFamily="18" charset="0"/>
                <a:ea typeface="+mj-ea"/>
                <a:cs typeface="Times New Roman" panose="02020603050405020304" pitchFamily="18" charset="0"/>
              </a:rPr>
              <a:t> will be referenced at time </a:t>
            </a:r>
            <a:r>
              <a:rPr lang="en-US" sz="2600" b="1" dirty="0" err="1" smtClean="0">
                <a:solidFill>
                  <a:srgbClr val="C00000"/>
                </a:solidFill>
                <a:latin typeface="Times New Roman" panose="02020603050405020304" pitchFamily="18" charset="0"/>
                <a:ea typeface="+mj-ea"/>
                <a:cs typeface="Times New Roman" panose="02020603050405020304" pitchFamily="18" charset="0"/>
              </a:rPr>
              <a:t>t+Dt</a:t>
            </a:r>
            <a:r>
              <a:rPr lang="en-US" sz="2600" b="1" dirty="0" smtClean="0">
                <a:solidFill>
                  <a:srgbClr val="C00000"/>
                </a:solidFill>
                <a:latin typeface="Times New Roman" panose="02020603050405020304" pitchFamily="18" charset="0"/>
                <a:ea typeface="+mj-ea"/>
                <a:cs typeface="Times New Roman" panose="02020603050405020304" pitchFamily="18" charset="0"/>
              </a:rPr>
              <a:t>.</a:t>
            </a:r>
          </a:p>
          <a:p>
            <a:pPr lvl="2" algn="just"/>
            <a:r>
              <a:rPr lang="en-US" sz="2600" b="1" dirty="0" smtClean="0">
                <a:solidFill>
                  <a:srgbClr val="0070C0"/>
                </a:solidFill>
                <a:latin typeface="Times New Roman" panose="02020603050405020304" pitchFamily="18" charset="0"/>
                <a:ea typeface="+mj-ea"/>
                <a:cs typeface="Times New Roman" panose="02020603050405020304" pitchFamily="18" charset="0"/>
              </a:rPr>
              <a:t>Sequential locality </a:t>
            </a:r>
            <a:r>
              <a:rPr lang="en-US" sz="2600" b="1" dirty="0" smtClean="0">
                <a:solidFill>
                  <a:srgbClr val="C00000"/>
                </a:solidFill>
                <a:latin typeface="Times New Roman" panose="02020603050405020304" pitchFamily="18" charset="0"/>
                <a:ea typeface="+mj-ea"/>
                <a:cs typeface="Times New Roman" panose="02020603050405020304" pitchFamily="18" charset="0"/>
              </a:rPr>
              <a:t>– if location M is referenced at time t, then locations M+1, M+2, … </a:t>
            </a:r>
            <a:r>
              <a:rPr lang="en-US" sz="2600" b="1" dirty="0" smtClean="0">
                <a:solidFill>
                  <a:srgbClr val="002060"/>
                </a:solidFill>
                <a:latin typeface="Times New Roman" panose="02020603050405020304" pitchFamily="18" charset="0"/>
                <a:ea typeface="+mj-ea"/>
                <a:cs typeface="Times New Roman" panose="02020603050405020304" pitchFamily="18" charset="0"/>
              </a:rPr>
              <a:t>will be referenced at time </a:t>
            </a:r>
            <a:r>
              <a:rPr lang="en-US" sz="2600" b="1" dirty="0" err="1" smtClean="0">
                <a:solidFill>
                  <a:srgbClr val="002060"/>
                </a:solidFill>
                <a:latin typeface="Times New Roman" panose="02020603050405020304" pitchFamily="18" charset="0"/>
                <a:ea typeface="+mj-ea"/>
                <a:cs typeface="Times New Roman" panose="02020603050405020304" pitchFamily="18" charset="0"/>
              </a:rPr>
              <a:t>t+Dt</a:t>
            </a:r>
            <a:r>
              <a:rPr lang="en-US" sz="2600" b="1" dirty="0" smtClean="0">
                <a:solidFill>
                  <a:srgbClr val="002060"/>
                </a:solidFill>
                <a:latin typeface="Times New Roman" panose="02020603050405020304" pitchFamily="18" charset="0"/>
                <a:ea typeface="+mj-ea"/>
                <a:cs typeface="Times New Roman" panose="02020603050405020304" pitchFamily="18" charset="0"/>
              </a:rPr>
              <a:t>, </a:t>
            </a:r>
            <a:r>
              <a:rPr lang="en-US" sz="2600" b="1" dirty="0" err="1" smtClean="0">
                <a:solidFill>
                  <a:srgbClr val="002060"/>
                </a:solidFill>
                <a:latin typeface="Times New Roman" panose="02020603050405020304" pitchFamily="18" charset="0"/>
                <a:ea typeface="+mj-ea"/>
                <a:cs typeface="Times New Roman" panose="02020603050405020304" pitchFamily="18" charset="0"/>
              </a:rPr>
              <a:t>t+Dt</a:t>
            </a:r>
            <a:r>
              <a:rPr lang="en-US" sz="2600" b="1" dirty="0" smtClean="0">
                <a:solidFill>
                  <a:srgbClr val="002060"/>
                </a:solidFill>
                <a:latin typeface="Times New Roman" panose="02020603050405020304" pitchFamily="18" charset="0"/>
                <a:ea typeface="+mj-ea"/>
                <a:cs typeface="Times New Roman" panose="02020603050405020304" pitchFamily="18" charset="0"/>
              </a:rPr>
              <a:t>’, etc.</a:t>
            </a:r>
          </a:p>
          <a:p>
            <a:pPr lvl="1" algn="just"/>
            <a:r>
              <a:rPr lang="en-US" sz="2600" b="1" dirty="0" smtClean="0">
                <a:solidFill>
                  <a:srgbClr val="C00000"/>
                </a:solidFill>
                <a:latin typeface="Times New Roman" panose="02020603050405020304" pitchFamily="18" charset="0"/>
                <a:ea typeface="+mj-ea"/>
                <a:cs typeface="Times New Roman" panose="02020603050405020304" pitchFamily="18" charset="0"/>
              </a:rPr>
              <a:t>In each of these patterns, both Dm and </a:t>
            </a:r>
            <a:r>
              <a:rPr lang="en-US" sz="2600" b="1" dirty="0" err="1" smtClean="0">
                <a:solidFill>
                  <a:srgbClr val="C00000"/>
                </a:solidFill>
                <a:latin typeface="Times New Roman" panose="02020603050405020304" pitchFamily="18" charset="0"/>
                <a:ea typeface="+mj-ea"/>
                <a:cs typeface="Times New Roman" panose="02020603050405020304" pitchFamily="18" charset="0"/>
              </a:rPr>
              <a:t>Dt</a:t>
            </a:r>
            <a:r>
              <a:rPr lang="en-US" sz="2600" b="1" dirty="0" smtClean="0">
                <a:solidFill>
                  <a:srgbClr val="C00000"/>
                </a:solidFill>
                <a:latin typeface="Times New Roman" panose="02020603050405020304" pitchFamily="18" charset="0"/>
                <a:ea typeface="+mj-ea"/>
                <a:cs typeface="Times New Roman" panose="02020603050405020304" pitchFamily="18" charset="0"/>
              </a:rPr>
              <a:t> are ―small.</a:t>
            </a:r>
          </a:p>
          <a:p>
            <a:pPr lvl="1" algn="just"/>
            <a:r>
              <a:rPr lang="en-US" sz="2600" b="1" dirty="0" smtClean="0">
                <a:solidFill>
                  <a:srgbClr val="002060"/>
                </a:solidFill>
                <a:latin typeface="Times New Roman" panose="02020603050405020304" pitchFamily="18" charset="0"/>
                <a:ea typeface="+mj-ea"/>
                <a:cs typeface="Times New Roman" panose="02020603050405020304" pitchFamily="18" charset="0"/>
              </a:rPr>
              <a:t>H&amp;P suggest that 90 percent of the execution time in most programs is spent executing only 10 percent of the code</a:t>
            </a:r>
            <a:r>
              <a:rPr lang="en-US" sz="2600" b="1" dirty="0" smtClean="0">
                <a:solidFill>
                  <a:srgbClr val="C00000"/>
                </a:solidFill>
                <a:latin typeface="Times New Roman" panose="02020603050405020304" pitchFamily="18" charset="0"/>
                <a:ea typeface="+mj-ea"/>
                <a:cs typeface="Times New Roman" panose="02020603050405020304" pitchFamily="18" charset="0"/>
              </a:rPr>
              <a:t>.</a:t>
            </a:r>
          </a:p>
          <a:p>
            <a:pPr marL="514350" indent="-514350">
              <a:buAutoNum type="arabicPeriod" startAt="2"/>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-Working Sets</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059363"/>
          </a:xfrm>
        </p:spPr>
        <p:txBody>
          <a:bodyPr>
            <a:normAutofit/>
          </a:bodyPr>
          <a:lstStyle/>
          <a:p>
            <a:pPr>
              <a:buNone/>
            </a:pPr>
            <a:r>
              <a:rPr lang="en-US" sz="2900" b="1" dirty="0" smtClean="0">
                <a:solidFill>
                  <a:srgbClr val="C00000"/>
                </a:solidFill>
                <a:latin typeface="Times New Roman" panose="02020603050405020304" pitchFamily="18" charset="0"/>
                <a:ea typeface="+mj-ea"/>
                <a:cs typeface="Times New Roman" panose="02020603050405020304" pitchFamily="18" charset="0"/>
              </a:rPr>
              <a:t>Working Sets</a:t>
            </a:r>
          </a:p>
          <a:p>
            <a:pPr lvl="1"/>
            <a:r>
              <a:rPr lang="en-US" sz="2000" b="1" dirty="0" smtClean="0">
                <a:solidFill>
                  <a:srgbClr val="002060"/>
                </a:solidFill>
                <a:latin typeface="Times New Roman" panose="02020603050405020304" pitchFamily="18" charset="0"/>
                <a:ea typeface="+mj-ea"/>
                <a:cs typeface="Times New Roman" panose="02020603050405020304" pitchFamily="18" charset="0"/>
              </a:rPr>
              <a:t>The set of addresses (bytes, pages, etc.) referenced by a program during the interval from t to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t+Dt</a:t>
            </a:r>
            <a:r>
              <a:rPr lang="en-US" sz="2000" b="1" dirty="0" smtClean="0">
                <a:solidFill>
                  <a:srgbClr val="002060"/>
                </a:solidFill>
                <a:latin typeface="Times New Roman" panose="02020603050405020304" pitchFamily="18" charset="0"/>
                <a:ea typeface="+mj-ea"/>
                <a:cs typeface="Times New Roman" panose="02020603050405020304" pitchFamily="18" charset="0"/>
              </a:rPr>
              <a:t>, where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Dt</a:t>
            </a:r>
            <a:r>
              <a:rPr lang="en-US" sz="2000" b="1" dirty="0" smtClean="0">
                <a:solidFill>
                  <a:srgbClr val="002060"/>
                </a:solidFill>
                <a:latin typeface="Times New Roman" panose="02020603050405020304" pitchFamily="18" charset="0"/>
                <a:ea typeface="+mj-ea"/>
                <a:cs typeface="Times New Roman" panose="02020603050405020304" pitchFamily="18" charset="0"/>
              </a:rPr>
              <a:t> is called the working set parameter, changes slowly.</a:t>
            </a: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This set of addresses, called the working set, should be present in the higher levels of M if a program is to execute efficiently (that is, without requiring numerous movements of data items from lower levels of M). This is called the working set principle.</a:t>
            </a: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096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-Working Sets</a:t>
            </a: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059363"/>
          </a:xfrm>
        </p:spPr>
        <p:txBody>
          <a:bodyPr>
            <a:normAutofit/>
          </a:bodyPr>
          <a:lstStyle/>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Working Sets</a:t>
            </a: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33.jpeg"/>
          <p:cNvPicPr/>
          <p:nvPr/>
        </p:nvPicPr>
        <p:blipFill>
          <a:blip r:embed="rId2" cstate="print"/>
          <a:stretch>
            <a:fillRect/>
          </a:stretch>
        </p:blipFill>
        <p:spPr>
          <a:xfrm>
            <a:off x="914400" y="1219200"/>
            <a:ext cx="7010400" cy="5105399"/>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620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-Memory Capacity Planning</a:t>
            </a: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59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059363"/>
          </a:xfrm>
        </p:spPr>
        <p:txBody>
          <a:bodyPr>
            <a:normAutofit lnSpcReduction="10000"/>
          </a:bodyPr>
          <a:lstStyle/>
          <a:p>
            <a:pPr marL="342900" lvl="2" indent="-342900">
              <a:buNone/>
            </a:pPr>
            <a:r>
              <a:rPr lang="en-US" sz="2600" b="1" dirty="0" smtClean="0">
                <a:solidFill>
                  <a:srgbClr val="C00000"/>
                </a:solidFill>
                <a:latin typeface="Times New Roman" panose="02020603050405020304" pitchFamily="18" charset="0"/>
                <a:ea typeface="+mj-ea"/>
                <a:cs typeface="Times New Roman" panose="02020603050405020304" pitchFamily="18" charset="0"/>
              </a:rPr>
              <a:t>Memory Capacity Planning</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The performance of a memory hierarchy is determined by the Effective Access Time </a:t>
            </a:r>
            <a:r>
              <a:rPr lang="en-US" sz="2000" b="1" dirty="0" err="1" smtClean="0">
                <a:solidFill>
                  <a:srgbClr val="FF0000"/>
                </a:solidFill>
                <a:latin typeface="Times New Roman" panose="02020603050405020304" pitchFamily="18" charset="0"/>
                <a:ea typeface="+mj-ea"/>
                <a:cs typeface="Times New Roman" panose="02020603050405020304" pitchFamily="18" charset="0"/>
              </a:rPr>
              <a:t>T</a:t>
            </a:r>
            <a:r>
              <a:rPr lang="en-US" sz="1400" b="1" dirty="0" err="1" smtClean="0">
                <a:solidFill>
                  <a:srgbClr val="FF0000"/>
                </a:solidFill>
                <a:latin typeface="Times New Roman" panose="02020603050405020304" pitchFamily="18" charset="0"/>
                <a:ea typeface="+mj-ea"/>
                <a:cs typeface="Times New Roman" panose="02020603050405020304" pitchFamily="18" charset="0"/>
              </a:rPr>
              <a:t>eff</a:t>
            </a:r>
            <a:r>
              <a:rPr lang="en-US" sz="1400" b="1" dirty="0" smtClean="0">
                <a:solidFill>
                  <a:srgbClr val="FF0000"/>
                </a:solidFill>
                <a:latin typeface="Times New Roman" panose="02020603050405020304" pitchFamily="18" charset="0"/>
                <a:ea typeface="+mj-ea"/>
                <a:cs typeface="Times New Roman" panose="02020603050405020304" pitchFamily="18" charset="0"/>
              </a:rPr>
              <a:t>  </a:t>
            </a:r>
            <a:r>
              <a:rPr lang="en-US" sz="14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smtClean="0">
                <a:solidFill>
                  <a:srgbClr val="002060"/>
                </a:solidFill>
                <a:latin typeface="Times New Roman" panose="02020603050405020304" pitchFamily="18" charset="0"/>
                <a:ea typeface="+mj-ea"/>
                <a:cs typeface="Times New Roman" panose="02020603050405020304" pitchFamily="18" charset="0"/>
              </a:rPr>
              <a:t>to any level in the hierarchy. It depends on the hit ratios and access frequencies.</a:t>
            </a:r>
          </a:p>
          <a:p>
            <a:pPr>
              <a:buNone/>
            </a:pPr>
            <a:r>
              <a:rPr lang="en-US" b="1" dirty="0" smtClean="0">
                <a:solidFill>
                  <a:srgbClr val="0070C0"/>
                </a:solidFill>
              </a:rPr>
              <a:t>	1. Hit Ratios</a:t>
            </a:r>
          </a:p>
          <a:p>
            <a:r>
              <a:rPr lang="en-US" b="1" dirty="0" smtClean="0"/>
              <a:t> </a:t>
            </a:r>
            <a:r>
              <a:rPr lang="en-US" sz="2200" b="1" dirty="0" smtClean="0">
                <a:solidFill>
                  <a:srgbClr val="002060"/>
                </a:solidFill>
                <a:latin typeface="Times New Roman" panose="02020603050405020304" pitchFamily="18" charset="0"/>
                <a:ea typeface="+mj-ea"/>
                <a:cs typeface="Times New Roman" panose="02020603050405020304" pitchFamily="18" charset="0"/>
              </a:rPr>
              <a:t>When a needed item (instruction or data) is found in the level of the memory hierarchy being examined, it is called a hit</a:t>
            </a:r>
            <a:r>
              <a:rPr lang="en-US" sz="2200" b="1" dirty="0" smtClean="0">
                <a:solidFill>
                  <a:srgbClr val="C00000"/>
                </a:solidFill>
                <a:latin typeface="Times New Roman" panose="02020603050405020304" pitchFamily="18" charset="0"/>
                <a:ea typeface="+mj-ea"/>
                <a:cs typeface="Times New Roman" panose="02020603050405020304" pitchFamily="18" charset="0"/>
              </a:rPr>
              <a:t>. Otherwise (when it is not found), it is called a miss (and the item must be obtained from a lower level in the hierarchy).</a:t>
            </a:r>
          </a:p>
          <a:p>
            <a:pPr lvl="0"/>
            <a:r>
              <a:rPr lang="en-US" sz="2200" b="1" dirty="0" smtClean="0">
                <a:solidFill>
                  <a:srgbClr val="C00000"/>
                </a:solidFill>
                <a:latin typeface="Times New Roman" panose="02020603050405020304" pitchFamily="18" charset="0"/>
                <a:ea typeface="+mj-ea"/>
                <a:cs typeface="Times New Roman" panose="02020603050405020304" pitchFamily="18" charset="0"/>
              </a:rPr>
              <a:t>The hit ratio, h, for Mi is the probability (between 0 and 1) that a needed data item is found when sought in level memory Mi.</a:t>
            </a:r>
          </a:p>
          <a:p>
            <a:pPr lvl="0"/>
            <a:r>
              <a:rPr lang="en-US" sz="2200" b="1" dirty="0" smtClean="0">
                <a:solidFill>
                  <a:srgbClr val="002060"/>
                </a:solidFill>
                <a:latin typeface="Times New Roman" panose="02020603050405020304" pitchFamily="18" charset="0"/>
                <a:ea typeface="+mj-ea"/>
                <a:cs typeface="Times New Roman" panose="02020603050405020304" pitchFamily="18" charset="0"/>
              </a:rPr>
              <a:t>The miss ratio is obviously just 1-hi.</a:t>
            </a:r>
          </a:p>
          <a:p>
            <a:pPr>
              <a:buNone/>
            </a:pPr>
            <a:r>
              <a:rPr lang="en-US" sz="2200" b="1" dirty="0" smtClean="0">
                <a:solidFill>
                  <a:srgbClr val="C00000"/>
                </a:solidFill>
                <a:latin typeface="Times New Roman" panose="02020603050405020304" pitchFamily="18" charset="0"/>
                <a:ea typeface="+mj-ea"/>
                <a:cs typeface="Times New Roman" panose="02020603050405020304" pitchFamily="18" charset="0"/>
              </a:rPr>
              <a:t>                 We assume h0 = 0 and </a:t>
            </a:r>
            <a:r>
              <a:rPr lang="en-US" sz="2200" b="1" dirty="0" err="1" smtClean="0">
                <a:solidFill>
                  <a:srgbClr val="C00000"/>
                </a:solidFill>
                <a:latin typeface="Times New Roman" panose="02020603050405020304" pitchFamily="18" charset="0"/>
                <a:ea typeface="+mj-ea"/>
                <a:cs typeface="Times New Roman" panose="02020603050405020304" pitchFamily="18" charset="0"/>
              </a:rPr>
              <a:t>hn</a:t>
            </a:r>
            <a:r>
              <a:rPr lang="en-US" sz="2200" b="1" dirty="0" smtClean="0">
                <a:solidFill>
                  <a:srgbClr val="C00000"/>
                </a:solidFill>
                <a:latin typeface="Times New Roman" panose="02020603050405020304" pitchFamily="18" charset="0"/>
                <a:ea typeface="+mj-ea"/>
                <a:cs typeface="Times New Roman" panose="02020603050405020304" pitchFamily="18" charset="0"/>
              </a:rPr>
              <a:t> = 1.</a:t>
            </a:r>
          </a:p>
          <a:p>
            <a:pPr lvl="0"/>
            <a:endParaRPr lang="en-US" sz="2200" b="1" dirty="0" smtClean="0">
              <a:solidFill>
                <a:srgbClr val="002060"/>
              </a:solidFill>
              <a:latin typeface="Times New Roman" panose="02020603050405020304" pitchFamily="18" charset="0"/>
              <a:ea typeface="+mj-ea"/>
              <a:cs typeface="Times New Roman" panose="02020603050405020304" pitchFamily="18" charset="0"/>
            </a:endParaRPr>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839200" cy="5334000"/>
          </a:xfrm>
        </p:spPr>
        <p:txBody>
          <a:bodyPr>
            <a:normAutofit fontScale="47500" lnSpcReduction="20000"/>
          </a:bodyPr>
          <a:lstStyle/>
          <a:p>
            <a:pPr algn="just">
              <a:buNone/>
            </a:pPr>
            <a:r>
              <a:rPr lang="en-US" sz="4400" b="1" dirty="0" smtClean="0">
                <a:solidFill>
                  <a:srgbClr val="FF0000"/>
                </a:solidFill>
                <a:latin typeface="Times New Roman" panose="02020603050405020304" pitchFamily="18" charset="0"/>
                <a:cs typeface="Times New Roman" panose="02020603050405020304" pitchFamily="18" charset="0"/>
              </a:rPr>
              <a:t>Design space- </a:t>
            </a:r>
            <a:r>
              <a:rPr lang="en-US" sz="4400" b="1" dirty="0" smtClean="0">
                <a:solidFill>
                  <a:srgbClr val="0070C0"/>
                </a:solidFill>
                <a:latin typeface="Times New Roman" panose="02020603050405020304" pitchFamily="18" charset="0"/>
                <a:cs typeface="Times New Roman" panose="02020603050405020304" pitchFamily="18" charset="0"/>
              </a:rPr>
              <a:t>CISC and RISC Processors</a:t>
            </a:r>
          </a:p>
          <a:p>
            <a:pPr>
              <a:buNone/>
            </a:pPr>
            <a:r>
              <a:rPr lang="en-US" sz="4400" b="1" dirty="0" smtClean="0">
                <a:solidFill>
                  <a:srgbClr val="002060"/>
                </a:solidFill>
                <a:latin typeface="Times New Roman" panose="02020603050405020304" pitchFamily="18" charset="0"/>
                <a:cs typeface="Times New Roman" panose="02020603050405020304" pitchFamily="18" charset="0"/>
              </a:rPr>
              <a:t>2. VLIW </a:t>
            </a:r>
            <a:r>
              <a:rPr lang="en-US" sz="4400" b="1" dirty="0">
                <a:solidFill>
                  <a:srgbClr val="002060"/>
                </a:solidFill>
                <a:latin typeface="Times New Roman" panose="02020603050405020304" pitchFamily="18" charset="0"/>
                <a:cs typeface="Times New Roman" panose="02020603050405020304" pitchFamily="18" charset="0"/>
              </a:rPr>
              <a:t>Machines</a:t>
            </a:r>
          </a:p>
          <a:p>
            <a:r>
              <a:rPr lang="en-US" sz="4400" b="1" dirty="0" smtClean="0">
                <a:solidFill>
                  <a:srgbClr val="C00000"/>
                </a:solidFill>
                <a:latin typeface="Times New Roman" panose="02020603050405020304" pitchFamily="18" charset="0"/>
                <a:cs typeface="Times New Roman" panose="02020603050405020304" pitchFamily="18" charset="0"/>
              </a:rPr>
              <a:t>Very </a:t>
            </a:r>
            <a:r>
              <a:rPr lang="en-US" sz="4400" b="1" dirty="0">
                <a:solidFill>
                  <a:srgbClr val="C00000"/>
                </a:solidFill>
                <a:latin typeface="Times New Roman" panose="02020603050405020304" pitchFamily="18" charset="0"/>
                <a:cs typeface="Times New Roman" panose="02020603050405020304" pitchFamily="18" charset="0"/>
              </a:rPr>
              <a:t>Long Instruction Word machines typically have many more functional units than </a:t>
            </a:r>
            <a:r>
              <a:rPr lang="en-US" sz="4400" b="1" dirty="0" err="1">
                <a:solidFill>
                  <a:srgbClr val="C00000"/>
                </a:solidFill>
                <a:latin typeface="Times New Roman" panose="02020603050405020304" pitchFamily="18" charset="0"/>
                <a:cs typeface="Times New Roman" panose="02020603050405020304" pitchFamily="18" charset="0"/>
              </a:rPr>
              <a:t>superscalars</a:t>
            </a:r>
            <a:r>
              <a:rPr lang="en-US" sz="4400" b="1" dirty="0">
                <a:solidFill>
                  <a:srgbClr val="C00000"/>
                </a:solidFill>
                <a:latin typeface="Times New Roman" panose="02020603050405020304" pitchFamily="18" charset="0"/>
                <a:cs typeface="Times New Roman" panose="02020603050405020304" pitchFamily="18" charset="0"/>
              </a:rPr>
              <a:t> (and thus the need for longer – 256 to 1024 bits – instructions to provide control for them).</a:t>
            </a:r>
          </a:p>
          <a:p>
            <a:r>
              <a:rPr lang="en-US" sz="4400" b="1" dirty="0">
                <a:solidFill>
                  <a:srgbClr val="002060"/>
                </a:solidFill>
                <a:latin typeface="Times New Roman" panose="02020603050405020304" pitchFamily="18" charset="0"/>
                <a:cs typeface="Times New Roman" panose="02020603050405020304" pitchFamily="18" charset="0"/>
              </a:rPr>
              <a:t>These machines mostly use </a:t>
            </a:r>
            <a:r>
              <a:rPr lang="en-US" sz="4400" b="1" dirty="0" err="1">
                <a:solidFill>
                  <a:srgbClr val="002060"/>
                </a:solidFill>
                <a:latin typeface="Times New Roman" panose="02020603050405020304" pitchFamily="18" charset="0"/>
                <a:cs typeface="Times New Roman" panose="02020603050405020304" pitchFamily="18" charset="0"/>
              </a:rPr>
              <a:t>microprogrammed</a:t>
            </a:r>
            <a:r>
              <a:rPr lang="en-US" sz="4400" b="1" dirty="0">
                <a:solidFill>
                  <a:srgbClr val="002060"/>
                </a:solidFill>
                <a:latin typeface="Times New Roman" panose="02020603050405020304" pitchFamily="18" charset="0"/>
                <a:cs typeface="Times New Roman" panose="02020603050405020304" pitchFamily="18" charset="0"/>
              </a:rPr>
              <a:t> control units with relatively slow clock rates because of the need to use ROM to hold the microcode.</a:t>
            </a:r>
          </a:p>
          <a:p>
            <a:pPr>
              <a:buNone/>
            </a:pPr>
            <a:r>
              <a:rPr lang="en-US" sz="4400" b="1" dirty="0" smtClean="0">
                <a:solidFill>
                  <a:srgbClr val="C00000"/>
                </a:solidFill>
                <a:latin typeface="Times New Roman" panose="02020603050405020304" pitchFamily="18" charset="0"/>
                <a:cs typeface="Times New Roman" panose="02020603050405020304" pitchFamily="18" charset="0"/>
              </a:rPr>
              <a:t>3. </a:t>
            </a:r>
            <a:r>
              <a:rPr lang="en-US" sz="4400" b="1" dirty="0" err="1" smtClean="0">
                <a:solidFill>
                  <a:srgbClr val="C00000"/>
                </a:solidFill>
                <a:latin typeface="Times New Roman" panose="02020603050405020304" pitchFamily="18" charset="0"/>
                <a:cs typeface="Times New Roman" panose="02020603050405020304" pitchFamily="18" charset="0"/>
              </a:rPr>
              <a:t>Superpipelined</a:t>
            </a:r>
            <a:r>
              <a:rPr lang="en-US" sz="4400" b="1" dirty="0" smtClean="0">
                <a:solidFill>
                  <a:srgbClr val="C00000"/>
                </a:solidFill>
                <a:latin typeface="Times New Roman" panose="02020603050405020304" pitchFamily="18" charset="0"/>
                <a:cs typeface="Times New Roman" panose="02020603050405020304" pitchFamily="18" charset="0"/>
              </a:rPr>
              <a:t> </a:t>
            </a:r>
            <a:r>
              <a:rPr lang="en-US" sz="4400" b="1" dirty="0">
                <a:solidFill>
                  <a:srgbClr val="C00000"/>
                </a:solidFill>
                <a:latin typeface="Times New Roman" panose="02020603050405020304" pitchFamily="18" charset="0"/>
                <a:cs typeface="Times New Roman" panose="02020603050405020304" pitchFamily="18" charset="0"/>
              </a:rPr>
              <a:t>Processors</a:t>
            </a:r>
          </a:p>
          <a:p>
            <a:pPr>
              <a:buNone/>
            </a:pPr>
            <a:r>
              <a:rPr lang="en-US" sz="4400" b="1" dirty="0">
                <a:solidFill>
                  <a:srgbClr val="0070C0"/>
                </a:solidFill>
                <a:latin typeface="Times New Roman" panose="02020603050405020304" pitchFamily="18" charset="0"/>
                <a:cs typeface="Times New Roman" panose="02020603050405020304" pitchFamily="18" charset="0"/>
              </a:rPr>
              <a:t> </a:t>
            </a:r>
            <a:r>
              <a:rPr lang="en-US" sz="4400" b="1" dirty="0" smtClean="0">
                <a:solidFill>
                  <a:srgbClr val="002060"/>
                </a:solidFill>
                <a:latin typeface="Times New Roman" panose="02020603050405020304" pitchFamily="18" charset="0"/>
                <a:cs typeface="Times New Roman" panose="02020603050405020304" pitchFamily="18" charset="0"/>
              </a:rPr>
              <a:t>These </a:t>
            </a:r>
            <a:r>
              <a:rPr lang="en-US" sz="4400" b="1" dirty="0">
                <a:solidFill>
                  <a:srgbClr val="002060"/>
                </a:solidFill>
                <a:latin typeface="Times New Roman" panose="02020603050405020304" pitchFamily="18" charset="0"/>
                <a:cs typeface="Times New Roman" panose="02020603050405020304" pitchFamily="18" charset="0"/>
              </a:rPr>
              <a:t>processors typically use a multiphase clock (actually several clocks that are out of phase with each other, each phase perhaps controlling the issue of another instruction) running at a relatively high rate.</a:t>
            </a:r>
          </a:p>
          <a:p>
            <a:r>
              <a:rPr lang="en-US" sz="4400" b="1" dirty="0">
                <a:solidFill>
                  <a:srgbClr val="002060"/>
                </a:solidFill>
                <a:latin typeface="Times New Roman" panose="02020603050405020304" pitchFamily="18" charset="0"/>
                <a:cs typeface="Times New Roman" panose="02020603050405020304" pitchFamily="18" charset="0"/>
              </a:rPr>
              <a:t>The CPI in these machines tends to be relatively high (unless multiple instruction issue is used).</a:t>
            </a:r>
          </a:p>
          <a:p>
            <a:r>
              <a:rPr lang="en-US" sz="4400" b="1" dirty="0">
                <a:solidFill>
                  <a:srgbClr val="0070C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Processors </a:t>
            </a:r>
            <a:r>
              <a:rPr lang="en-US" sz="4400" b="1" dirty="0">
                <a:solidFill>
                  <a:srgbClr val="C00000"/>
                </a:solidFill>
                <a:latin typeface="Times New Roman" panose="02020603050405020304" pitchFamily="18" charset="0"/>
                <a:cs typeface="Times New Roman" panose="02020603050405020304" pitchFamily="18" charset="0"/>
              </a:rPr>
              <a:t>in vector supercomputers are mostly </a:t>
            </a:r>
            <a:r>
              <a:rPr lang="en-US" sz="4400" b="1" dirty="0" err="1">
                <a:solidFill>
                  <a:srgbClr val="C00000"/>
                </a:solidFill>
                <a:latin typeface="Times New Roman" panose="02020603050405020304" pitchFamily="18" charset="0"/>
                <a:cs typeface="Times New Roman" panose="02020603050405020304" pitchFamily="18" charset="0"/>
              </a:rPr>
              <a:t>superpipelined</a:t>
            </a:r>
            <a:r>
              <a:rPr lang="en-US" sz="4400" b="1" dirty="0">
                <a:solidFill>
                  <a:srgbClr val="C00000"/>
                </a:solidFill>
                <a:latin typeface="Times New Roman" panose="02020603050405020304" pitchFamily="18" charset="0"/>
                <a:cs typeface="Times New Roman" panose="02020603050405020304" pitchFamily="18" charset="0"/>
              </a:rPr>
              <a:t> and use multiple functional units for concurrent scalar and vector operations.</a:t>
            </a:r>
          </a:p>
          <a:p>
            <a:pPr lvl="2"/>
            <a:endParaRPr lang="en-US" b="1" dirty="0">
              <a:solidFill>
                <a:srgbClr val="002060"/>
              </a:solidFill>
              <a:latin typeface="Times New Roman" panose="02020603050405020304" pitchFamily="18" charset="0"/>
              <a:ea typeface="+mj-ea"/>
              <a:cs typeface="Times New Roman" panose="02020603050405020304" pitchFamily="18" charset="0"/>
            </a:endParaRP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620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-Memory Capacity Planning</a:t>
            </a: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059363"/>
          </a:xfrm>
        </p:spPr>
        <p:txBody>
          <a:bodyPr>
            <a:normAutofit/>
          </a:bodyPr>
          <a:lstStyle/>
          <a:p>
            <a:pPr marL="342900" lvl="2" indent="-342900">
              <a:buNone/>
            </a:pPr>
            <a:r>
              <a:rPr lang="en-US" sz="3400" b="1" dirty="0" smtClean="0">
                <a:solidFill>
                  <a:srgbClr val="C00000"/>
                </a:solidFill>
                <a:latin typeface="Times New Roman" panose="02020603050405020304" pitchFamily="18" charset="0"/>
                <a:ea typeface="+mj-ea"/>
                <a:cs typeface="Times New Roman" panose="02020603050405020304" pitchFamily="18" charset="0"/>
              </a:rPr>
              <a:t>Memory Capacity Planning</a:t>
            </a:r>
          </a:p>
          <a:p>
            <a:pPr>
              <a:buNone/>
            </a:pPr>
            <a:r>
              <a:rPr lang="en-US" sz="1700" b="1" dirty="0" smtClean="0">
                <a:solidFill>
                  <a:srgbClr val="0070C0"/>
                </a:solidFill>
                <a:latin typeface="Times New Roman" panose="02020603050405020304" pitchFamily="18" charset="0"/>
                <a:cs typeface="Times New Roman" panose="02020603050405020304" pitchFamily="18" charset="0"/>
              </a:rPr>
              <a:t>2. Access Frequencies</a:t>
            </a:r>
          </a:p>
          <a:p>
            <a:pPr lvl="1"/>
            <a:r>
              <a:rPr lang="en-US" sz="1700" b="1" dirty="0" smtClean="0">
                <a:solidFill>
                  <a:srgbClr val="C00000"/>
                </a:solidFill>
                <a:latin typeface="Times New Roman" panose="02020603050405020304" pitchFamily="18" charset="0"/>
                <a:ea typeface="+mj-ea"/>
                <a:cs typeface="Times New Roman" panose="02020603050405020304" pitchFamily="18" charset="0"/>
              </a:rPr>
              <a:t>The access frequency </a:t>
            </a:r>
            <a:r>
              <a:rPr lang="en-US" sz="1700" b="1" dirty="0" err="1" smtClean="0">
                <a:solidFill>
                  <a:srgbClr val="C00000"/>
                </a:solidFill>
                <a:latin typeface="Times New Roman" panose="02020603050405020304" pitchFamily="18" charset="0"/>
                <a:ea typeface="+mj-ea"/>
                <a:cs typeface="Times New Roman" panose="02020603050405020304" pitchFamily="18" charset="0"/>
              </a:rPr>
              <a:t>fi</a:t>
            </a:r>
            <a:r>
              <a:rPr lang="en-US" sz="1700" b="1" dirty="0" smtClean="0">
                <a:solidFill>
                  <a:srgbClr val="C00000"/>
                </a:solidFill>
                <a:latin typeface="Times New Roman" panose="02020603050405020304" pitchFamily="18" charset="0"/>
                <a:ea typeface="+mj-ea"/>
                <a:cs typeface="Times New Roman" panose="02020603050405020304" pitchFamily="18" charset="0"/>
              </a:rPr>
              <a:t> to level Mi is</a:t>
            </a:r>
          </a:p>
          <a:p>
            <a:pPr lvl="1">
              <a:buNone/>
            </a:pPr>
            <a:r>
              <a:rPr lang="en-US" sz="1700" b="1" dirty="0" smtClean="0">
                <a:solidFill>
                  <a:srgbClr val="C00000"/>
                </a:solidFill>
                <a:latin typeface="Times New Roman" panose="02020603050405020304" pitchFamily="18" charset="0"/>
                <a:ea typeface="+mj-ea"/>
                <a:cs typeface="Times New Roman" panose="02020603050405020304" pitchFamily="18" charset="0"/>
              </a:rPr>
              <a:t>           </a:t>
            </a:r>
            <a:r>
              <a:rPr lang="en-US" sz="1700" b="1" dirty="0" err="1" smtClean="0">
                <a:solidFill>
                  <a:srgbClr val="C00000"/>
                </a:solidFill>
                <a:latin typeface="Times New Roman" panose="02020603050405020304" pitchFamily="18" charset="0"/>
                <a:ea typeface="+mj-ea"/>
                <a:cs typeface="Times New Roman" panose="02020603050405020304" pitchFamily="18" charset="0"/>
              </a:rPr>
              <a:t>fi</a:t>
            </a:r>
            <a:r>
              <a:rPr lang="en-US" sz="1700" b="1" dirty="0" smtClean="0">
                <a:solidFill>
                  <a:srgbClr val="C00000"/>
                </a:solidFill>
                <a:latin typeface="Times New Roman" panose="02020603050405020304" pitchFamily="18" charset="0"/>
                <a:ea typeface="+mj-ea"/>
                <a:cs typeface="Times New Roman" panose="02020603050405020304" pitchFamily="18" charset="0"/>
              </a:rPr>
              <a:t> = (1-h1) ´ (1-h2) ´ … ´ hi</a:t>
            </a:r>
          </a:p>
          <a:p>
            <a:pPr lvl="1">
              <a:buNone/>
            </a:pPr>
            <a:r>
              <a:rPr lang="en-US" sz="1700" b="1" smtClean="0">
                <a:solidFill>
                  <a:srgbClr val="C00000"/>
                </a:solidFill>
                <a:latin typeface="Times New Roman" panose="02020603050405020304" pitchFamily="18" charset="0"/>
                <a:ea typeface="+mj-ea"/>
                <a:cs typeface="Times New Roman" panose="02020603050405020304" pitchFamily="18" charset="0"/>
              </a:rPr>
              <a:t>     Note that f1 = h1, and ∑</a:t>
            </a:r>
            <a:r>
              <a:rPr lang="en-US" sz="1700" b="1" baseline="30000" smtClean="0">
                <a:solidFill>
                  <a:srgbClr val="C00000"/>
                </a:solidFill>
                <a:latin typeface="Times New Roman" panose="02020603050405020304" pitchFamily="18" charset="0"/>
                <a:ea typeface="+mj-ea"/>
                <a:cs typeface="Times New Roman" panose="02020603050405020304" pitchFamily="18" charset="0"/>
              </a:rPr>
              <a:t>n</a:t>
            </a:r>
            <a:r>
              <a:rPr lang="en-US" sz="1700" b="1" baseline="-25000" smtClean="0">
                <a:solidFill>
                  <a:srgbClr val="C00000"/>
                </a:solidFill>
                <a:latin typeface="Times New Roman" panose="02020603050405020304" pitchFamily="18" charset="0"/>
                <a:ea typeface="+mj-ea"/>
                <a:cs typeface="Times New Roman" panose="02020603050405020304" pitchFamily="18" charset="0"/>
              </a:rPr>
              <a:t>i=1 </a:t>
            </a:r>
            <a:r>
              <a:rPr lang="en-US" sz="1700" b="1" smtClean="0">
                <a:solidFill>
                  <a:srgbClr val="C00000"/>
                </a:solidFill>
                <a:latin typeface="Times New Roman" panose="02020603050405020304" pitchFamily="18" charset="0"/>
                <a:ea typeface="+mj-ea"/>
                <a:cs typeface="Times New Roman" panose="02020603050405020304" pitchFamily="18" charset="0"/>
              </a:rPr>
              <a:t>fi = 1 </a:t>
            </a:r>
          </a:p>
          <a:p>
            <a:pPr lvl="0">
              <a:buNone/>
            </a:pPr>
            <a:r>
              <a:rPr lang="en-US" sz="1700" b="1" smtClean="0">
                <a:solidFill>
                  <a:srgbClr val="002060"/>
                </a:solidFill>
                <a:latin typeface="Times New Roman" panose="02020603050405020304" pitchFamily="18" charset="0"/>
                <a:ea typeface="+mj-ea"/>
                <a:cs typeface="Times New Roman" panose="02020603050405020304" pitchFamily="18" charset="0"/>
              </a:rPr>
              <a:t>3</a:t>
            </a:r>
            <a:r>
              <a:rPr lang="en-US" sz="1700" b="1" dirty="0" smtClean="0">
                <a:solidFill>
                  <a:srgbClr val="002060"/>
                </a:solidFill>
                <a:latin typeface="Times New Roman" panose="02020603050405020304" pitchFamily="18" charset="0"/>
                <a:ea typeface="+mj-ea"/>
                <a:cs typeface="Times New Roman" panose="02020603050405020304" pitchFamily="18" charset="0"/>
              </a:rPr>
              <a:t>. </a:t>
            </a:r>
            <a:r>
              <a:rPr lang="en-US" sz="1700" b="1" dirty="0" smtClean="0">
                <a:solidFill>
                  <a:srgbClr val="0070C0"/>
                </a:solidFill>
                <a:latin typeface="Times New Roman" panose="02020603050405020304" pitchFamily="18" charset="0"/>
                <a:cs typeface="Times New Roman" panose="02020603050405020304" pitchFamily="18" charset="0"/>
              </a:rPr>
              <a:t>Effective Access Times</a:t>
            </a:r>
          </a:p>
          <a:p>
            <a:r>
              <a:rPr lang="en-US" sz="2600" b="1" dirty="0" smtClean="0"/>
              <a:t> </a:t>
            </a:r>
            <a:r>
              <a:rPr lang="en-US" sz="1900" b="1" dirty="0" smtClean="0">
                <a:solidFill>
                  <a:srgbClr val="C00000"/>
                </a:solidFill>
                <a:latin typeface="Times New Roman" panose="02020603050405020304" pitchFamily="18" charset="0"/>
                <a:ea typeface="+mj-ea"/>
                <a:cs typeface="Times New Roman" panose="02020603050405020304" pitchFamily="18" charset="0"/>
              </a:rPr>
              <a:t>There are different penalties associated with misses at different levels in the </a:t>
            </a:r>
            <a:r>
              <a:rPr lang="en-US" sz="1900" b="1" smtClean="0">
                <a:solidFill>
                  <a:srgbClr val="C00000"/>
                </a:solidFill>
                <a:latin typeface="Times New Roman" panose="02020603050405020304" pitchFamily="18" charset="0"/>
                <a:ea typeface="+mj-ea"/>
                <a:cs typeface="Times New Roman" panose="02020603050405020304" pitchFamily="18" charset="0"/>
              </a:rPr>
              <a:t>memory hierarchy.</a:t>
            </a:r>
            <a:endParaRPr lang="en-US" sz="1700" b="1" dirty="0" smtClean="0">
              <a:solidFill>
                <a:srgbClr val="C00000"/>
              </a:solidFill>
              <a:latin typeface="Times New Roman" panose="02020603050405020304" pitchFamily="18" charset="0"/>
              <a:ea typeface="+mj-ea"/>
              <a:cs typeface="Times New Roman" panose="02020603050405020304" pitchFamily="18" charset="0"/>
            </a:endParaRPr>
          </a:p>
          <a:p>
            <a:pPr lvl="1"/>
            <a:r>
              <a:rPr lang="en-US" sz="1700" b="1" smtClean="0">
                <a:solidFill>
                  <a:srgbClr val="002060"/>
                </a:solidFill>
                <a:latin typeface="Times New Roman" panose="02020603050405020304" pitchFamily="18" charset="0"/>
                <a:ea typeface="+mj-ea"/>
                <a:cs typeface="Times New Roman" panose="02020603050405020304" pitchFamily="18" charset="0"/>
              </a:rPr>
              <a:t>A </a:t>
            </a:r>
            <a:r>
              <a:rPr lang="en-US" sz="1700" b="1" dirty="0" smtClean="0">
                <a:solidFill>
                  <a:srgbClr val="002060"/>
                </a:solidFill>
                <a:latin typeface="Times New Roman" panose="02020603050405020304" pitchFamily="18" charset="0"/>
                <a:ea typeface="+mj-ea"/>
                <a:cs typeface="Times New Roman" panose="02020603050405020304" pitchFamily="18" charset="0"/>
              </a:rPr>
              <a:t>cache miss is typically 2 to 4 times as expensive as a cache hit (assuming success at the next </a:t>
            </a:r>
            <a:r>
              <a:rPr lang="en-US" sz="1700" b="1" smtClean="0">
                <a:solidFill>
                  <a:srgbClr val="002060"/>
                </a:solidFill>
                <a:latin typeface="Times New Roman" panose="02020603050405020304" pitchFamily="18" charset="0"/>
                <a:ea typeface="+mj-ea"/>
                <a:cs typeface="Times New Roman" panose="02020603050405020304" pitchFamily="18" charset="0"/>
              </a:rPr>
              <a:t>level).</a:t>
            </a:r>
          </a:p>
          <a:p>
            <a:pPr lvl="1"/>
            <a:r>
              <a:rPr lang="en-US" sz="1700" b="1" smtClean="0">
                <a:solidFill>
                  <a:srgbClr val="002060"/>
                </a:solidFill>
                <a:latin typeface="Times New Roman" panose="02020603050405020304" pitchFamily="18" charset="0"/>
                <a:ea typeface="+mj-ea"/>
                <a:cs typeface="Times New Roman" panose="02020603050405020304" pitchFamily="18" charset="0"/>
              </a:rPr>
              <a:t> A </a:t>
            </a:r>
            <a:r>
              <a:rPr lang="en-US" sz="1700" b="1" dirty="0" smtClean="0">
                <a:solidFill>
                  <a:srgbClr val="002060"/>
                </a:solidFill>
                <a:latin typeface="Times New Roman" panose="02020603050405020304" pitchFamily="18" charset="0"/>
                <a:ea typeface="+mj-ea"/>
                <a:cs typeface="Times New Roman" panose="02020603050405020304" pitchFamily="18" charset="0"/>
              </a:rPr>
              <a:t>page fault (miss) is 3 to 4 magnitudes as costly as a page </a:t>
            </a:r>
            <a:r>
              <a:rPr lang="en-US" sz="1700" b="1" smtClean="0">
                <a:solidFill>
                  <a:srgbClr val="002060"/>
                </a:solidFill>
                <a:latin typeface="Times New Roman" panose="02020603050405020304" pitchFamily="18" charset="0"/>
                <a:ea typeface="+mj-ea"/>
                <a:cs typeface="Times New Roman" panose="02020603050405020304" pitchFamily="18" charset="0"/>
              </a:rPr>
              <a:t>hit.</a:t>
            </a:r>
          </a:p>
          <a:p>
            <a:r>
              <a:rPr lang="en-US" sz="4600" smtClean="0"/>
              <a:t> </a:t>
            </a:r>
            <a:r>
              <a:rPr lang="en-US" sz="1800" b="1" smtClean="0">
                <a:solidFill>
                  <a:srgbClr val="C00000"/>
                </a:solidFill>
                <a:latin typeface="Times New Roman" panose="02020603050405020304" pitchFamily="18" charset="0"/>
                <a:ea typeface="+mj-ea"/>
                <a:cs typeface="Times New Roman" panose="02020603050405020304" pitchFamily="18" charset="0"/>
              </a:rPr>
              <a:t>The effective access time of a memory hierarchy can be expressed as</a:t>
            </a:r>
            <a:endParaRPr lang="en-US" sz="2600" b="1" smtClean="0">
              <a:solidFill>
                <a:srgbClr val="C00000"/>
              </a:solidFill>
              <a:latin typeface="Times New Roman" panose="02020603050405020304" pitchFamily="18" charset="0"/>
              <a:ea typeface="+mj-ea"/>
              <a:cs typeface="Times New Roman" panose="02020603050405020304" pitchFamily="18" charset="0"/>
            </a:endParaRPr>
          </a:p>
          <a:p>
            <a:pPr>
              <a:buNone/>
            </a:pPr>
            <a:endParaRPr lang="en-US" sz="4300" smtClean="0"/>
          </a:p>
          <a:p>
            <a:pPr lvl="0">
              <a:buNone/>
            </a:pPr>
            <a:endParaRPr lang="en-US" sz="2200" b="1" dirty="0" smtClean="0">
              <a:solidFill>
                <a:srgbClr val="002060"/>
              </a:solidFill>
              <a:latin typeface="Times New Roman" panose="02020603050405020304" pitchFamily="18" charset="0"/>
              <a:ea typeface="+mj-ea"/>
              <a:cs typeface="Times New Roman" panose="02020603050405020304" pitchFamily="18" charset="0"/>
            </a:endParaRPr>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smtClean="0">
                <a:solidFill>
                  <a:srgbClr val="C00000"/>
                </a:solidFill>
                <a:latin typeface="Times New Roman" panose="02020603050405020304" pitchFamily="18" charset="0"/>
                <a:ea typeface="+mj-ea"/>
                <a:cs typeface="Times New Roman" panose="02020603050405020304" pitchFamily="18" charset="0"/>
              </a:rPr>
              <a:t>Technologies</a:t>
            </a:r>
            <a:r>
              <a:rPr lang="en-US" b="1" smtClean="0">
                <a:solidFill>
                  <a:srgbClr val="0070C0"/>
                </a:solidFill>
                <a:latin typeface="Times New Roman" panose="02020603050405020304" pitchFamily="18" charset="0"/>
                <a:cs typeface="Times New Roman" panose="02020603050405020304" pitchFamily="18" charset="0"/>
              </a:rPr>
              <a:t>- Virtual </a:t>
            </a:r>
            <a:r>
              <a:rPr lang="en-US" b="1" dirty="0" smtClean="0">
                <a:solidFill>
                  <a:srgbClr val="0070C0"/>
                </a:solidFill>
                <a:latin typeface="Times New Roman" panose="02020603050405020304" pitchFamily="18" charset="0"/>
                <a:cs typeface="Times New Roman" panose="02020603050405020304" pitchFamily="18" charset="0"/>
              </a:rPr>
              <a:t>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61</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fontScale="92500" lnSpcReduction="10000"/>
          </a:bodyPr>
          <a:lstStyle/>
          <a:p>
            <a:pPr lvl="1">
              <a:buNone/>
            </a:pPr>
            <a:r>
              <a:rPr lang="en-US" sz="2600" b="1" dirty="0" smtClean="0">
                <a:solidFill>
                  <a:srgbClr val="C00000"/>
                </a:solidFill>
                <a:latin typeface="Times New Roman" panose="02020603050405020304" pitchFamily="18" charset="0"/>
                <a:ea typeface="+mj-ea"/>
                <a:cs typeface="Times New Roman" panose="02020603050405020304" pitchFamily="18" charset="0"/>
              </a:rPr>
              <a:t>Virtual Memory Technology</a:t>
            </a:r>
          </a:p>
          <a:p>
            <a:pPr lvl="0" algn="just"/>
            <a:r>
              <a:rPr lang="en-US" sz="1900" b="1" dirty="0" smtClean="0">
                <a:solidFill>
                  <a:srgbClr val="002060"/>
                </a:solidFill>
                <a:latin typeface="Times New Roman" panose="02020603050405020304" pitchFamily="18" charset="0"/>
                <a:ea typeface="+mj-ea"/>
                <a:cs typeface="Times New Roman" panose="02020603050405020304" pitchFamily="18" charset="0"/>
              </a:rPr>
              <a:t>To facilitate the use of memory hierarchies, the memory addresses normally generated by modern processors executing application programs are not physical addresses, but are rather virtual addresses of data items and instructions.</a:t>
            </a:r>
          </a:p>
          <a:p>
            <a:pPr lvl="0" algn="just"/>
            <a:r>
              <a:rPr lang="en-US" sz="1900" b="1" dirty="0" smtClean="0">
                <a:solidFill>
                  <a:srgbClr val="C00000"/>
                </a:solidFill>
                <a:latin typeface="Times New Roman" panose="02020603050405020304" pitchFamily="18" charset="0"/>
                <a:ea typeface="+mj-ea"/>
                <a:cs typeface="Times New Roman" panose="02020603050405020304" pitchFamily="18" charset="0"/>
              </a:rPr>
              <a:t>Physical addresses, of course, are used to reference the available locations in the real physical memory of a system.</a:t>
            </a:r>
          </a:p>
          <a:p>
            <a:pPr lvl="0" algn="just"/>
            <a:r>
              <a:rPr lang="en-US" sz="1900" b="1" dirty="0" smtClean="0">
                <a:solidFill>
                  <a:srgbClr val="002060"/>
                </a:solidFill>
                <a:latin typeface="Times New Roman" panose="02020603050405020304" pitchFamily="18" charset="0"/>
                <a:ea typeface="+mj-ea"/>
                <a:cs typeface="Times New Roman" panose="02020603050405020304" pitchFamily="18" charset="0"/>
              </a:rPr>
              <a:t>Virtual addresses must be mapped to physical addresses before they can be used.</a:t>
            </a:r>
          </a:p>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Virtual to Physical Mapping</a:t>
            </a:r>
          </a:p>
          <a:p>
            <a:r>
              <a:rPr lang="en-US" sz="1900" b="1" dirty="0" smtClean="0">
                <a:solidFill>
                  <a:srgbClr val="002060"/>
                </a:solidFill>
                <a:latin typeface="Times New Roman" panose="02020603050405020304" pitchFamily="18" charset="0"/>
                <a:ea typeface="+mj-ea"/>
                <a:cs typeface="Times New Roman" panose="02020603050405020304" pitchFamily="18" charset="0"/>
              </a:rPr>
              <a:t>The mapping from virtual to physical addresses can be formally defined as follows:</a:t>
            </a:r>
          </a:p>
          <a:p>
            <a:pPr>
              <a:buNone/>
            </a:pPr>
            <a:endParaRPr lang="en-US" sz="4300" dirty="0" smtClean="0"/>
          </a:p>
          <a:p>
            <a:pPr lvl="0">
              <a:buNone/>
            </a:pPr>
            <a:endParaRPr lang="en-US" sz="2200" b="1" dirty="0" smtClean="0">
              <a:solidFill>
                <a:srgbClr val="002060"/>
              </a:solidFill>
              <a:latin typeface="Times New Roman" panose="02020603050405020304" pitchFamily="18" charset="0"/>
              <a:ea typeface="+mj-ea"/>
              <a:cs typeface="Times New Roman" panose="02020603050405020304" pitchFamily="18" charset="0"/>
            </a:endParaRPr>
          </a:p>
          <a:p>
            <a:r>
              <a:rPr lang="en-US" sz="2400" dirty="0" smtClean="0"/>
              <a:t> </a:t>
            </a:r>
          </a:p>
          <a:p>
            <a:pPr lvl="0"/>
            <a:r>
              <a:rPr lang="en-US" sz="1900" b="1" dirty="0" smtClean="0">
                <a:solidFill>
                  <a:srgbClr val="002060"/>
                </a:solidFill>
                <a:latin typeface="Times New Roman" panose="02020603050405020304" pitchFamily="18" charset="0"/>
                <a:ea typeface="+mj-ea"/>
                <a:cs typeface="Times New Roman" panose="02020603050405020304" pitchFamily="18" charset="0"/>
              </a:rPr>
              <a:t>The mapping returns a physical address if a memory hit occurs. If there is a memory miss, the referenced item has not yet been brought into primary memory.</a:t>
            </a:r>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37.jpeg"/>
          <p:cNvPicPr/>
          <p:nvPr/>
        </p:nvPicPr>
        <p:blipFill>
          <a:blip r:embed="rId2" cstate="print"/>
          <a:stretch>
            <a:fillRect/>
          </a:stretch>
        </p:blipFill>
        <p:spPr>
          <a:xfrm>
            <a:off x="2133600" y="3810000"/>
            <a:ext cx="3505200" cy="10668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r>
              <a:rPr lang="en-US" sz="1800" b="1" dirty="0" smtClean="0">
                <a:solidFill>
                  <a:srgbClr val="C00000"/>
                </a:solidFill>
                <a:latin typeface="Times New Roman" panose="02020603050405020304" pitchFamily="18" charset="0"/>
                <a:ea typeface="+mj-ea"/>
                <a:cs typeface="Times New Roman" panose="02020603050405020304" pitchFamily="18" charset="0"/>
              </a:rPr>
              <a:t>Mapping Efficiency</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The efficiency with which the virtual to physical mapping can be accomplished significantly affects the performance of the system.</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Efficient implementations are more difficult in multiprocessor systems where additional problems such as coherence, protection, and consistency must be addressed.</a:t>
            </a:r>
          </a:p>
          <a:p>
            <a:r>
              <a:rPr lang="en-US" sz="1800" b="1" dirty="0" smtClean="0">
                <a:solidFill>
                  <a:srgbClr val="002060"/>
                </a:solidFill>
                <a:latin typeface="Times New Roman" panose="02020603050405020304" pitchFamily="18" charset="0"/>
                <a:ea typeface="+mj-ea"/>
                <a:cs typeface="Times New Roman" panose="02020603050405020304" pitchFamily="18" charset="0"/>
              </a:rPr>
              <a:t>Virtual Memory Models</a:t>
            </a:r>
          </a:p>
          <a:p>
            <a:pPr lvl="1"/>
            <a:r>
              <a:rPr lang="en-US" sz="2000" b="1" dirty="0" smtClean="0">
                <a:solidFill>
                  <a:srgbClr val="0070C0"/>
                </a:solidFill>
                <a:latin typeface="Times New Roman" panose="02020603050405020304" pitchFamily="18" charset="0"/>
                <a:cs typeface="Times New Roman" panose="02020603050405020304" pitchFamily="18" charset="0"/>
              </a:rPr>
              <a:t>Private Virtual Memory</a:t>
            </a:r>
          </a:p>
          <a:p>
            <a:pPr lvl="1"/>
            <a:r>
              <a:rPr lang="en-US" sz="2000" b="1" dirty="0" smtClean="0">
                <a:solidFill>
                  <a:srgbClr val="0070C0"/>
                </a:solidFill>
                <a:latin typeface="Times New Roman" panose="02020603050405020304" pitchFamily="18" charset="0"/>
                <a:cs typeface="Times New Roman" panose="02020603050405020304" pitchFamily="18" charset="0"/>
              </a:rPr>
              <a:t>Shared Virtual Memory</a:t>
            </a: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r>
              <a:rPr lang="en-US" sz="1800" b="1" dirty="0" smtClean="0">
                <a:solidFill>
                  <a:srgbClr val="C00000"/>
                </a:solidFill>
                <a:latin typeface="Times New Roman" panose="02020603050405020304" pitchFamily="18" charset="0"/>
                <a:ea typeface="+mj-ea"/>
                <a:cs typeface="Times New Roman" panose="02020603050405020304" pitchFamily="18" charset="0"/>
              </a:rPr>
              <a:t>Virtual Memory Models</a:t>
            </a:r>
          </a:p>
          <a:p>
            <a:pPr lvl="1"/>
            <a:r>
              <a:rPr lang="en-US" sz="2000" b="1" dirty="0" smtClean="0">
                <a:solidFill>
                  <a:srgbClr val="0070C0"/>
                </a:solidFill>
                <a:latin typeface="Times New Roman" panose="02020603050405020304" pitchFamily="18" charset="0"/>
                <a:cs typeface="Times New Roman" panose="02020603050405020304" pitchFamily="18" charset="0"/>
              </a:rPr>
              <a:t>Private Virtual Memory</a:t>
            </a:r>
          </a:p>
          <a:p>
            <a:pPr lvl="1"/>
            <a:r>
              <a:rPr lang="en-US" sz="2000" b="1" dirty="0" smtClean="0">
                <a:solidFill>
                  <a:srgbClr val="0070C0"/>
                </a:solidFill>
                <a:latin typeface="Times New Roman" panose="02020603050405020304" pitchFamily="18" charset="0"/>
                <a:cs typeface="Times New Roman" panose="02020603050405020304" pitchFamily="18" charset="0"/>
              </a:rPr>
              <a:t>Shared Virtual Memory</a:t>
            </a: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38.jpeg"/>
          <p:cNvPicPr/>
          <p:nvPr/>
        </p:nvPicPr>
        <p:blipFill>
          <a:blip r:embed="rId2" cstate="print"/>
          <a:stretch>
            <a:fillRect/>
          </a:stretch>
        </p:blipFill>
        <p:spPr>
          <a:xfrm>
            <a:off x="1524000" y="2514600"/>
            <a:ext cx="6477000" cy="35052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64</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lvl="1"/>
            <a:r>
              <a:rPr lang="en-US" sz="2400" b="1" dirty="0" smtClean="0">
                <a:solidFill>
                  <a:srgbClr val="0070C0"/>
                </a:solidFill>
                <a:latin typeface="Times New Roman" panose="02020603050405020304" pitchFamily="18" charset="0"/>
                <a:cs typeface="Times New Roman" panose="02020603050405020304" pitchFamily="18" charset="0"/>
              </a:rPr>
              <a:t>Private Virtual Memory</a:t>
            </a:r>
          </a:p>
          <a:p>
            <a:r>
              <a:rPr lang="en-US" b="1" dirty="0" smtClean="0"/>
              <a:t> </a:t>
            </a:r>
            <a:r>
              <a:rPr lang="en-US" sz="2400" b="1" dirty="0" smtClean="0">
                <a:solidFill>
                  <a:srgbClr val="002060"/>
                </a:solidFill>
                <a:latin typeface="Times New Roman" panose="02020603050405020304" pitchFamily="18" charset="0"/>
                <a:ea typeface="+mj-ea"/>
                <a:cs typeface="Times New Roman" panose="02020603050405020304" pitchFamily="18" charset="0"/>
              </a:rPr>
              <a:t>In this scheme, each processor has a separate virtual address space, but all processors share the same physical address space.</a:t>
            </a: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Advantages:</a:t>
            </a:r>
          </a:p>
          <a:p>
            <a:pPr lvl="2"/>
            <a:r>
              <a:rPr lang="en-US" sz="2000" b="1" dirty="0" smtClean="0">
                <a:solidFill>
                  <a:srgbClr val="0070C0"/>
                </a:solidFill>
                <a:latin typeface="Times New Roman" panose="02020603050405020304" pitchFamily="18" charset="0"/>
                <a:cs typeface="Times New Roman" panose="02020603050405020304" pitchFamily="18" charset="0"/>
              </a:rPr>
              <a:t>Small processor address space</a:t>
            </a:r>
          </a:p>
          <a:p>
            <a:pPr lvl="2"/>
            <a:r>
              <a:rPr lang="en-US" sz="2000" b="1" dirty="0" smtClean="0">
                <a:solidFill>
                  <a:srgbClr val="0070C0"/>
                </a:solidFill>
                <a:latin typeface="Times New Roman" panose="02020603050405020304" pitchFamily="18" charset="0"/>
                <a:cs typeface="Times New Roman" panose="02020603050405020304" pitchFamily="18" charset="0"/>
              </a:rPr>
              <a:t>Protection on a per-page or per-process basis</a:t>
            </a:r>
          </a:p>
          <a:p>
            <a:pPr lvl="2"/>
            <a:r>
              <a:rPr lang="en-US" sz="2000" b="1" dirty="0" smtClean="0">
                <a:solidFill>
                  <a:srgbClr val="0070C0"/>
                </a:solidFill>
                <a:latin typeface="Times New Roman" panose="02020603050405020304" pitchFamily="18" charset="0"/>
                <a:cs typeface="Times New Roman" panose="02020603050405020304" pitchFamily="18" charset="0"/>
              </a:rPr>
              <a:t>Private memory maps, which require no locking</a:t>
            </a: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Disadvantages</a:t>
            </a:r>
          </a:p>
          <a:p>
            <a:pPr lvl="2"/>
            <a:r>
              <a:rPr lang="en-US" sz="2000" b="1" dirty="0" smtClean="0">
                <a:solidFill>
                  <a:srgbClr val="0070C0"/>
                </a:solidFill>
                <a:latin typeface="Times New Roman" panose="02020603050405020304" pitchFamily="18" charset="0"/>
                <a:cs typeface="Times New Roman" panose="02020603050405020304" pitchFamily="18" charset="0"/>
              </a:rPr>
              <a:t>The synonym problem – different virtual addresses in different/same virtual spaces point to the same physical page</a:t>
            </a:r>
          </a:p>
          <a:p>
            <a:pPr lvl="2"/>
            <a:r>
              <a:rPr lang="en-US" sz="2000" b="1" dirty="0" smtClean="0">
                <a:solidFill>
                  <a:srgbClr val="0070C0"/>
                </a:solidFill>
                <a:latin typeface="Times New Roman" panose="02020603050405020304" pitchFamily="18" charset="0"/>
                <a:cs typeface="Times New Roman" panose="02020603050405020304" pitchFamily="18" charset="0"/>
              </a:rPr>
              <a:t>The same virtual address in different virtual spaces may point to different pages in physical memory</a:t>
            </a: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65</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lvl="1"/>
            <a:r>
              <a:rPr lang="en-US" sz="2400" b="1" dirty="0" smtClean="0">
                <a:solidFill>
                  <a:srgbClr val="0070C0"/>
                </a:solidFill>
                <a:latin typeface="Times New Roman" panose="02020603050405020304" pitchFamily="18" charset="0"/>
                <a:cs typeface="Times New Roman" panose="02020603050405020304" pitchFamily="18" charset="0"/>
              </a:rPr>
              <a:t>Private Virtual Memory</a:t>
            </a:r>
          </a:p>
          <a:p>
            <a:r>
              <a:rPr lang="en-US" b="1" dirty="0" smtClean="0"/>
              <a:t> </a:t>
            </a:r>
            <a:r>
              <a:rPr lang="en-US" sz="2400" b="1" dirty="0" smtClean="0">
                <a:solidFill>
                  <a:srgbClr val="002060"/>
                </a:solidFill>
                <a:latin typeface="Times New Roman" panose="02020603050405020304" pitchFamily="18" charset="0"/>
                <a:ea typeface="+mj-ea"/>
                <a:cs typeface="Times New Roman" panose="02020603050405020304" pitchFamily="18" charset="0"/>
              </a:rPr>
              <a:t>In this scheme, each processor has a separate virtual address space, but all processors share the same physical address space.</a:t>
            </a: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Advantages:</a:t>
            </a:r>
          </a:p>
          <a:p>
            <a:pPr lvl="2"/>
            <a:r>
              <a:rPr lang="en-US" sz="2000" b="1" dirty="0" smtClean="0">
                <a:solidFill>
                  <a:srgbClr val="0070C0"/>
                </a:solidFill>
                <a:latin typeface="Times New Roman" panose="02020603050405020304" pitchFamily="18" charset="0"/>
                <a:cs typeface="Times New Roman" panose="02020603050405020304" pitchFamily="18" charset="0"/>
              </a:rPr>
              <a:t>Small processor address space</a:t>
            </a:r>
          </a:p>
          <a:p>
            <a:pPr lvl="2"/>
            <a:r>
              <a:rPr lang="en-US" sz="2000" b="1" dirty="0" smtClean="0">
                <a:solidFill>
                  <a:srgbClr val="0070C0"/>
                </a:solidFill>
                <a:latin typeface="Times New Roman" panose="02020603050405020304" pitchFamily="18" charset="0"/>
                <a:cs typeface="Times New Roman" panose="02020603050405020304" pitchFamily="18" charset="0"/>
              </a:rPr>
              <a:t>Protection on a per-page or per-process basis</a:t>
            </a:r>
          </a:p>
          <a:p>
            <a:pPr lvl="2"/>
            <a:r>
              <a:rPr lang="en-US" sz="2000" b="1" dirty="0" smtClean="0">
                <a:solidFill>
                  <a:srgbClr val="0070C0"/>
                </a:solidFill>
                <a:latin typeface="Times New Roman" panose="02020603050405020304" pitchFamily="18" charset="0"/>
                <a:cs typeface="Times New Roman" panose="02020603050405020304" pitchFamily="18" charset="0"/>
              </a:rPr>
              <a:t>Private memory maps, which require no locking</a:t>
            </a: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Disadvantages</a:t>
            </a:r>
          </a:p>
          <a:p>
            <a:pPr lvl="2"/>
            <a:r>
              <a:rPr lang="en-US" sz="2000" b="1" dirty="0" smtClean="0">
                <a:solidFill>
                  <a:srgbClr val="0070C0"/>
                </a:solidFill>
                <a:latin typeface="Times New Roman" panose="02020603050405020304" pitchFamily="18" charset="0"/>
                <a:cs typeface="Times New Roman" panose="02020603050405020304" pitchFamily="18" charset="0"/>
              </a:rPr>
              <a:t>The synonym problem – different virtual addresses in different/same virtual spaces point to the same physical page</a:t>
            </a:r>
          </a:p>
          <a:p>
            <a:pPr lvl="2"/>
            <a:r>
              <a:rPr lang="en-US" sz="2000" b="1" dirty="0" smtClean="0">
                <a:solidFill>
                  <a:srgbClr val="0070C0"/>
                </a:solidFill>
                <a:latin typeface="Times New Roman" panose="02020603050405020304" pitchFamily="18" charset="0"/>
                <a:cs typeface="Times New Roman" panose="02020603050405020304" pitchFamily="18" charset="0"/>
              </a:rPr>
              <a:t>The same virtual address in different virtual spaces may point to different pages in physical memory</a:t>
            </a: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66</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fontScale="92500" lnSpcReduction="20000"/>
          </a:bodyPr>
          <a:lstStyle/>
          <a:p>
            <a:pPr lvl="0">
              <a:buNone/>
            </a:pPr>
            <a:r>
              <a:rPr lang="en-US" b="1" dirty="0" smtClean="0"/>
              <a:t> </a:t>
            </a:r>
            <a:r>
              <a:rPr lang="en-US" sz="2400" b="1" dirty="0" smtClean="0">
                <a:solidFill>
                  <a:srgbClr val="0070C0"/>
                </a:solidFill>
                <a:latin typeface="Times New Roman" panose="02020603050405020304" pitchFamily="18" charset="0"/>
                <a:cs typeface="Times New Roman" panose="02020603050405020304" pitchFamily="18" charset="0"/>
              </a:rPr>
              <a:t>Shared Virtual Memory</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All processors share a single shared virtual address space, with each processor being given a portion of it.</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Some of the virtual addresses can be shared by multiple processors.</a:t>
            </a:r>
          </a:p>
          <a:p>
            <a:pPr>
              <a:buNone/>
            </a:pPr>
            <a:r>
              <a:rPr lang="en-US" sz="2400" dirty="0" smtClean="0"/>
              <a:t> </a:t>
            </a:r>
            <a:r>
              <a:rPr lang="en-US" sz="1800" b="1" dirty="0" smtClean="0">
                <a:solidFill>
                  <a:srgbClr val="0070C0"/>
                </a:solidFill>
                <a:latin typeface="Times New Roman" panose="02020603050405020304" pitchFamily="18" charset="0"/>
                <a:ea typeface="+mj-ea"/>
                <a:cs typeface="Times New Roman" panose="02020603050405020304" pitchFamily="18" charset="0"/>
              </a:rPr>
              <a:t>Advantages:</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All addresses are unique</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Synonyms are not allowed</a:t>
            </a:r>
          </a:p>
          <a:p>
            <a:pPr>
              <a:buNone/>
            </a:pPr>
            <a:r>
              <a:rPr lang="en-US" sz="1800" b="1" dirty="0" smtClean="0">
                <a:solidFill>
                  <a:srgbClr val="0070C0"/>
                </a:solidFill>
                <a:latin typeface="Times New Roman" panose="02020603050405020304" pitchFamily="18" charset="0"/>
                <a:ea typeface="+mj-ea"/>
                <a:cs typeface="Times New Roman" panose="02020603050405020304" pitchFamily="18" charset="0"/>
              </a:rPr>
              <a:t>Disadvantages</a:t>
            </a:r>
          </a:p>
          <a:p>
            <a:r>
              <a:rPr lang="en-US" sz="1800" b="1" dirty="0" smtClean="0">
                <a:solidFill>
                  <a:srgbClr val="002060"/>
                </a:solidFill>
                <a:latin typeface="Times New Roman" panose="02020603050405020304" pitchFamily="18" charset="0"/>
                <a:ea typeface="+mj-ea"/>
                <a:cs typeface="Times New Roman" panose="02020603050405020304" pitchFamily="18" charset="0"/>
              </a:rPr>
              <a:t> </a:t>
            </a:r>
            <a:r>
              <a:rPr lang="en-US" sz="1800" b="1" dirty="0" smtClean="0">
                <a:solidFill>
                  <a:srgbClr val="C00000"/>
                </a:solidFill>
                <a:latin typeface="Times New Roman" panose="02020603050405020304" pitchFamily="18" charset="0"/>
                <a:ea typeface="+mj-ea"/>
                <a:cs typeface="Times New Roman" panose="02020603050405020304" pitchFamily="18" charset="0"/>
              </a:rPr>
              <a:t>Processors must be capable of generating large virtual addresses (usually &gt; 32 bits)</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Since the page table is shared, mutual exclusion must be used to guarantee atomic updates</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Segmentation must be used to confine each process to its own address space</a:t>
            </a:r>
          </a:p>
          <a:p>
            <a:r>
              <a:rPr lang="en-US" sz="1800" b="1" dirty="0" smtClean="0">
                <a:solidFill>
                  <a:srgbClr val="C00000"/>
                </a:solidFill>
                <a:latin typeface="Times New Roman" panose="02020603050405020304" pitchFamily="18" charset="0"/>
                <a:ea typeface="+mj-ea"/>
                <a:cs typeface="Times New Roman" panose="02020603050405020304" pitchFamily="18" charset="0"/>
              </a:rPr>
              <a:t> </a:t>
            </a:r>
            <a:r>
              <a:rPr lang="en-US" sz="1800" b="1" dirty="0" smtClean="0">
                <a:solidFill>
                  <a:srgbClr val="002060"/>
                </a:solidFill>
                <a:latin typeface="Times New Roman" panose="02020603050405020304" pitchFamily="18" charset="0"/>
                <a:ea typeface="+mj-ea"/>
                <a:cs typeface="Times New Roman" panose="02020603050405020304" pitchFamily="18" charset="0"/>
              </a:rPr>
              <a:t>The address translation process is slower than with private (per processor) virtual memory</a:t>
            </a:r>
          </a:p>
          <a:p>
            <a:pPr>
              <a:buNone/>
            </a:pPr>
            <a:r>
              <a:rPr lang="en-US" sz="1800" b="1" dirty="0" smtClean="0">
                <a:solidFill>
                  <a:srgbClr val="0070C0"/>
                </a:solidFill>
                <a:latin typeface="Times New Roman" panose="02020603050405020304" pitchFamily="18" charset="0"/>
                <a:ea typeface="+mj-ea"/>
                <a:cs typeface="Times New Roman" panose="02020603050405020304" pitchFamily="18" charset="0"/>
              </a:rPr>
              <a:t>Memory Allocation</a:t>
            </a:r>
          </a:p>
          <a:p>
            <a:pPr>
              <a:buNone/>
            </a:pPr>
            <a:r>
              <a:rPr lang="en-US" sz="1800" b="1" dirty="0" smtClean="0">
                <a:solidFill>
                  <a:srgbClr val="C00000"/>
                </a:solidFill>
                <a:latin typeface="Times New Roman" panose="02020603050405020304" pitchFamily="18" charset="0"/>
                <a:ea typeface="+mj-ea"/>
                <a:cs typeface="Times New Roman" panose="02020603050405020304" pitchFamily="18" charset="0"/>
              </a:rPr>
              <a:t>        -      </a:t>
            </a:r>
            <a:r>
              <a:rPr lang="en-US" sz="1500" b="1" dirty="0" smtClean="0">
                <a:solidFill>
                  <a:srgbClr val="C00000"/>
                </a:solidFill>
                <a:latin typeface="Times New Roman" panose="02020603050405020304" pitchFamily="18" charset="0"/>
                <a:ea typeface="+mj-ea"/>
                <a:cs typeface="Times New Roman" panose="02020603050405020304" pitchFamily="18" charset="0"/>
              </a:rPr>
              <a:t>Both the virtual address space and the physical address space are divided into fixed-length pieces.</a:t>
            </a:r>
          </a:p>
          <a:p>
            <a:pPr lvl="1"/>
            <a:r>
              <a:rPr lang="en-US" sz="1500" b="1" dirty="0" smtClean="0">
                <a:solidFill>
                  <a:srgbClr val="002060"/>
                </a:solidFill>
                <a:latin typeface="Times New Roman" panose="02020603050405020304" pitchFamily="18" charset="0"/>
                <a:ea typeface="+mj-ea"/>
                <a:cs typeface="Times New Roman" panose="02020603050405020304" pitchFamily="18" charset="0"/>
              </a:rPr>
              <a:t> In the virtual address space these pieces are called pages.</a:t>
            </a:r>
          </a:p>
          <a:p>
            <a:pPr lvl="1"/>
            <a:r>
              <a:rPr lang="en-US" sz="1500" b="1" dirty="0" smtClean="0">
                <a:solidFill>
                  <a:srgbClr val="C00000"/>
                </a:solidFill>
                <a:latin typeface="Times New Roman" panose="02020603050405020304" pitchFamily="18" charset="0"/>
                <a:ea typeface="+mj-ea"/>
                <a:cs typeface="Times New Roman" panose="02020603050405020304" pitchFamily="18" charset="0"/>
              </a:rPr>
              <a:t> In the physical address space they are called page frames.</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The purpose of memory allocation is to allocate pages of virtual memory using the page frames of physical memory.</a:t>
            </a:r>
          </a:p>
          <a:p>
            <a:pPr>
              <a:buNone/>
            </a:pPr>
            <a:r>
              <a:rPr lang="en-US" sz="1800" b="1" dirty="0" smtClean="0">
                <a:solidFill>
                  <a:srgbClr val="C00000"/>
                </a:solidFill>
                <a:latin typeface="Times New Roman" panose="02020603050405020304" pitchFamily="18" charset="0"/>
                <a:ea typeface="+mj-ea"/>
                <a:cs typeface="Times New Roman" panose="02020603050405020304" pitchFamily="18" charset="0"/>
              </a:rPr>
              <a:t> </a:t>
            </a:r>
          </a:p>
          <a:p>
            <a:pPr lvl="0"/>
            <a:endParaRPr lang="en-US" sz="18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lvl="2">
              <a:buNone/>
            </a:pPr>
            <a:r>
              <a:rPr lang="en-US" b="1" dirty="0" smtClean="0">
                <a:solidFill>
                  <a:srgbClr val="C00000"/>
                </a:solidFill>
                <a:latin typeface="Times New Roman" panose="02020603050405020304" pitchFamily="18" charset="0"/>
                <a:ea typeface="+mj-ea"/>
                <a:cs typeface="Times New Roman" panose="02020603050405020304" pitchFamily="18" charset="0"/>
              </a:rPr>
              <a:t>TLB, Paging, and Segmentation</a:t>
            </a:r>
          </a:p>
          <a:p>
            <a:r>
              <a:rPr lang="en-US" sz="1800" b="1" dirty="0" smtClean="0">
                <a:solidFill>
                  <a:srgbClr val="002060"/>
                </a:solidFill>
                <a:latin typeface="Times New Roman" panose="02020603050405020304" pitchFamily="18" charset="0"/>
                <a:ea typeface="+mj-ea"/>
                <a:cs typeface="Times New Roman" panose="02020603050405020304" pitchFamily="18" charset="0"/>
              </a:rPr>
              <a:t>Both the virtual memory and physical memory are partitioned into fixed-length pages. The purpose of memory allocation is to allocate pages of virtual memory to the page frames of the physical memory</a:t>
            </a:r>
          </a:p>
          <a:p>
            <a:pPr>
              <a:buNone/>
            </a:pPr>
            <a:r>
              <a:rPr lang="en-US" sz="1800" b="1" dirty="0" smtClean="0">
                <a:solidFill>
                  <a:srgbClr val="C00000"/>
                </a:solidFill>
                <a:latin typeface="Times New Roman" panose="02020603050405020304" pitchFamily="18" charset="0"/>
                <a:ea typeface="+mj-ea"/>
                <a:cs typeface="Times New Roman" panose="02020603050405020304" pitchFamily="18" charset="0"/>
              </a:rPr>
              <a:t>Address Translation Mechanisms</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The process demands the translation of virtual addresses into physical addresses. Various schemes for virtual address translation are summarized in Fig. 4.21a</a:t>
            </a:r>
            <a:r>
              <a:rPr lang="en-US" sz="1800" dirty="0" smtClean="0"/>
              <a:t>.</a:t>
            </a:r>
          </a:p>
          <a:p>
            <a:pPr lvl="0"/>
            <a:endParaRPr lang="en-US" sz="18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39.jpeg"/>
          <p:cNvPicPr/>
          <p:nvPr/>
        </p:nvPicPr>
        <p:blipFill>
          <a:blip r:embed="rId2" cstate="print"/>
          <a:stretch>
            <a:fillRect/>
          </a:stretch>
        </p:blipFill>
        <p:spPr>
          <a:xfrm>
            <a:off x="1752600" y="3352800"/>
            <a:ext cx="6019800" cy="25146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lvl="2">
              <a:buNone/>
            </a:pPr>
            <a:r>
              <a:rPr lang="en-US" b="1" dirty="0" smtClean="0">
                <a:solidFill>
                  <a:srgbClr val="C00000"/>
                </a:solidFill>
                <a:latin typeface="Times New Roman" panose="02020603050405020304" pitchFamily="18" charset="0"/>
                <a:ea typeface="+mj-ea"/>
                <a:cs typeface="Times New Roman" panose="02020603050405020304" pitchFamily="18" charset="0"/>
              </a:rPr>
              <a:t>TLB, Paging, and Segmentation</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The translation demands the use of translation maps which can be implemented in various ways.</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Translation maps are stored in the cache, in associative memory, or in the main memory.</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To access these maps, a mapping function is applied to the virtual address. This function generates a pointer to the desired translation map.</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This mapping can be implemented with a hashing or congruence function.</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Hashing is a simple computer technique for converting a long page number into a short one with fewer bits.</a:t>
            </a:r>
          </a:p>
          <a:p>
            <a:r>
              <a:rPr lang="en-US" sz="1800" b="1" dirty="0" smtClean="0">
                <a:solidFill>
                  <a:srgbClr val="C00000"/>
                </a:solidFill>
                <a:latin typeface="Times New Roman" panose="02020603050405020304" pitchFamily="18" charset="0"/>
                <a:ea typeface="+mj-ea"/>
                <a:cs typeface="Times New Roman" panose="02020603050405020304" pitchFamily="18" charset="0"/>
              </a:rPr>
              <a:t>The hashing function should randomize the virtual page number and produce a unique hashed number to be used as the pointer.</a:t>
            </a:r>
          </a:p>
          <a:p>
            <a:pPr lvl="0"/>
            <a:endParaRPr lang="en-US" sz="1800" b="1" dirty="0" smtClean="0">
              <a:solidFill>
                <a:srgbClr val="002060"/>
              </a:solidFill>
              <a:latin typeface="Times New Roman" panose="02020603050405020304" pitchFamily="18" charset="0"/>
              <a:ea typeface="+mj-ea"/>
              <a:cs typeface="Times New Roman" panose="02020603050405020304" pitchFamily="18" charset="0"/>
            </a:endParaRPr>
          </a:p>
          <a:p>
            <a:pPr lvl="0"/>
            <a:endParaRPr lang="en-US" sz="18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69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lvl="2">
              <a:buNone/>
            </a:pPr>
            <a:r>
              <a:rPr lang="en-US" b="1" dirty="0" smtClean="0">
                <a:solidFill>
                  <a:srgbClr val="C00000"/>
                </a:solidFill>
                <a:latin typeface="Times New Roman" panose="02020603050405020304" pitchFamily="18" charset="0"/>
                <a:ea typeface="+mj-ea"/>
                <a:cs typeface="Times New Roman" panose="02020603050405020304" pitchFamily="18" charset="0"/>
              </a:rPr>
              <a:t>TLB, Paging, and Segmentation</a:t>
            </a:r>
          </a:p>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Translation </a:t>
            </a:r>
            <a:r>
              <a:rPr lang="en-US" sz="2400" b="1" dirty="0" err="1" smtClean="0">
                <a:solidFill>
                  <a:srgbClr val="C00000"/>
                </a:solidFill>
                <a:latin typeface="Times New Roman" panose="02020603050405020304" pitchFamily="18" charset="0"/>
                <a:ea typeface="+mj-ea"/>
                <a:cs typeface="Times New Roman" panose="02020603050405020304" pitchFamily="18" charset="0"/>
              </a:rPr>
              <a:t>Lookaside</a:t>
            </a:r>
            <a:r>
              <a:rPr lang="en-US" sz="2400" b="1" dirty="0" smtClean="0">
                <a:solidFill>
                  <a:srgbClr val="C00000"/>
                </a:solidFill>
                <a:latin typeface="Times New Roman" panose="02020603050405020304" pitchFamily="18" charset="0"/>
                <a:ea typeface="+mj-ea"/>
                <a:cs typeface="Times New Roman" panose="02020603050405020304" pitchFamily="18" charset="0"/>
              </a:rPr>
              <a:t> Buffer</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The TLB is a high-speed lookup table which stores the most recently or likely referenced page entries.</a:t>
            </a:r>
          </a:p>
          <a:p>
            <a:pPr lvl="0"/>
            <a:r>
              <a:rPr lang="en-US" sz="1800" b="1" dirty="0" smtClean="0">
                <a:solidFill>
                  <a:srgbClr val="C00000"/>
                </a:solidFill>
                <a:latin typeface="Times New Roman" panose="02020603050405020304" pitchFamily="18" charset="0"/>
                <a:ea typeface="+mj-ea"/>
                <a:cs typeface="Times New Roman" panose="02020603050405020304" pitchFamily="18" charset="0"/>
              </a:rPr>
              <a:t>A page entry consists of essentially a (virtual page number, page frame number) pair. It is hoped that pages belonging to the same working set will be directly translated using the TLB entries.</a:t>
            </a:r>
          </a:p>
          <a:p>
            <a:pPr lvl="0"/>
            <a:r>
              <a:rPr lang="en-US" sz="1800" b="1" dirty="0" smtClean="0">
                <a:solidFill>
                  <a:srgbClr val="002060"/>
                </a:solidFill>
                <a:latin typeface="Times New Roman" panose="02020603050405020304" pitchFamily="18" charset="0"/>
                <a:ea typeface="+mj-ea"/>
                <a:cs typeface="Times New Roman" panose="02020603050405020304" pitchFamily="18" charset="0"/>
              </a:rPr>
              <a:t>The use of a TLB and PTs for address translation is shown in Fig 4.21b. Each virtual address is divided into 3 fields:</a:t>
            </a:r>
          </a:p>
          <a:p>
            <a:pPr lvl="1"/>
            <a:r>
              <a:rPr lang="en-US" sz="1800" b="1" dirty="0" smtClean="0">
                <a:solidFill>
                  <a:srgbClr val="C00000"/>
                </a:solidFill>
                <a:latin typeface="Times New Roman" panose="02020603050405020304" pitchFamily="18" charset="0"/>
                <a:ea typeface="+mj-ea"/>
                <a:cs typeface="Times New Roman" panose="02020603050405020304" pitchFamily="18" charset="0"/>
              </a:rPr>
              <a:t>The leftmost field holds the virtual page number,</a:t>
            </a:r>
          </a:p>
          <a:p>
            <a:pPr lvl="1"/>
            <a:r>
              <a:rPr lang="en-US" sz="1800" b="1" dirty="0" smtClean="0">
                <a:solidFill>
                  <a:srgbClr val="002060"/>
                </a:solidFill>
                <a:latin typeface="Times New Roman" panose="02020603050405020304" pitchFamily="18" charset="0"/>
                <a:ea typeface="+mj-ea"/>
                <a:cs typeface="Times New Roman" panose="02020603050405020304" pitchFamily="18" charset="0"/>
              </a:rPr>
              <a:t>the middle field identifies the cache block number,</a:t>
            </a:r>
          </a:p>
          <a:p>
            <a:pPr lvl="1"/>
            <a:r>
              <a:rPr lang="en-US" sz="1800" b="1" dirty="0" smtClean="0">
                <a:solidFill>
                  <a:srgbClr val="002060"/>
                </a:solidFill>
                <a:latin typeface="Times New Roman" panose="02020603050405020304" pitchFamily="18" charset="0"/>
                <a:ea typeface="+mj-ea"/>
                <a:cs typeface="Times New Roman" panose="02020603050405020304" pitchFamily="18" charset="0"/>
              </a:rPr>
              <a:t>the rightmost field is the word address within the block.</a:t>
            </a:r>
          </a:p>
          <a:p>
            <a:pPr lvl="0"/>
            <a:endParaRPr lang="en-US" sz="1800" b="1" dirty="0" smtClean="0">
              <a:solidFill>
                <a:srgbClr val="002060"/>
              </a:solidFill>
              <a:latin typeface="Times New Roman" panose="02020603050405020304" pitchFamily="18" charset="0"/>
              <a:ea typeface="+mj-ea"/>
              <a:cs typeface="Times New Roman" panose="02020603050405020304" pitchFamily="18" charset="0"/>
            </a:endParaRPr>
          </a:p>
          <a:p>
            <a:pPr lvl="0"/>
            <a:endParaRPr lang="en-US" sz="18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fontScale="92500" lnSpcReduction="20000"/>
          </a:bodyPr>
          <a:lstStyle/>
          <a:p>
            <a:pPr>
              <a:buNone/>
            </a:pPr>
            <a:r>
              <a:rPr lang="en-US" sz="2800" b="1" dirty="0" smtClean="0">
                <a:solidFill>
                  <a:srgbClr val="0070C0"/>
                </a:solidFill>
                <a:latin typeface="Times New Roman" panose="02020603050405020304" pitchFamily="18" charset="0"/>
                <a:ea typeface="+mj-ea"/>
                <a:cs typeface="Times New Roman" panose="02020603050405020304" pitchFamily="18" charset="0"/>
              </a:rPr>
              <a:t>Instruction Pipeline</a:t>
            </a:r>
          </a:p>
          <a:p>
            <a:pPr>
              <a:buNone/>
            </a:pPr>
            <a:r>
              <a:rPr lang="en-US" sz="2800" b="1" dirty="0" smtClean="0">
                <a:solidFill>
                  <a:srgbClr val="C00000"/>
                </a:solidFill>
                <a:latin typeface="Times New Roman" panose="02020603050405020304" pitchFamily="18" charset="0"/>
                <a:ea typeface="+mj-ea"/>
                <a:cs typeface="Times New Roman" panose="02020603050405020304" pitchFamily="18" charset="0"/>
              </a:rPr>
              <a:t>Instruction execution includes four </a:t>
            </a:r>
            <a:r>
              <a:rPr lang="en-US" sz="2800" b="1" dirty="0" err="1" smtClean="0">
                <a:solidFill>
                  <a:srgbClr val="C00000"/>
                </a:solidFill>
                <a:latin typeface="Times New Roman" panose="02020603050405020304" pitchFamily="18" charset="0"/>
                <a:ea typeface="+mj-ea"/>
                <a:cs typeface="Times New Roman" panose="02020603050405020304" pitchFamily="18" charset="0"/>
              </a:rPr>
              <a:t>plases</a:t>
            </a:r>
            <a:r>
              <a:rPr lang="en-US" sz="2800" b="1" dirty="0" smtClean="0">
                <a:solidFill>
                  <a:srgbClr val="C00000"/>
                </a:solidFill>
                <a:latin typeface="Times New Roman" panose="02020603050405020304" pitchFamily="18" charset="0"/>
                <a:ea typeface="+mj-ea"/>
                <a:cs typeface="Times New Roman" panose="02020603050405020304" pitchFamily="18" charset="0"/>
              </a:rPr>
              <a:t>:</a:t>
            </a:r>
          </a:p>
          <a:p>
            <a:pPr lvl="2"/>
            <a:r>
              <a:rPr lang="en-US" sz="2800" b="1" dirty="0" smtClean="0">
                <a:solidFill>
                  <a:srgbClr val="002060"/>
                </a:solidFill>
                <a:latin typeface="Times New Roman" pitchFamily="18" charset="0"/>
                <a:cs typeface="Times New Roman" pitchFamily="18" charset="0"/>
              </a:rPr>
              <a:t>fetch</a:t>
            </a:r>
            <a:endParaRPr lang="en-US" sz="2100" b="1" dirty="0">
              <a:solidFill>
                <a:srgbClr val="002060"/>
              </a:solidFill>
              <a:latin typeface="Times New Roman" pitchFamily="18" charset="0"/>
              <a:cs typeface="Times New Roman" pitchFamily="18" charset="0"/>
            </a:endParaRPr>
          </a:p>
          <a:p>
            <a:pPr lvl="2"/>
            <a:r>
              <a:rPr lang="en-US" sz="2800" b="1" dirty="0">
                <a:solidFill>
                  <a:srgbClr val="002060"/>
                </a:solidFill>
                <a:latin typeface="Times New Roman" pitchFamily="18" charset="0"/>
                <a:cs typeface="Times New Roman" pitchFamily="18" charset="0"/>
              </a:rPr>
              <a:t>decode</a:t>
            </a:r>
            <a:endParaRPr lang="en-US" sz="2100" b="1" dirty="0">
              <a:solidFill>
                <a:srgbClr val="002060"/>
              </a:solidFill>
              <a:latin typeface="Times New Roman" pitchFamily="18" charset="0"/>
              <a:cs typeface="Times New Roman" pitchFamily="18" charset="0"/>
            </a:endParaRPr>
          </a:p>
          <a:p>
            <a:pPr lvl="2"/>
            <a:r>
              <a:rPr lang="en-US" sz="2800" b="1" dirty="0">
                <a:solidFill>
                  <a:srgbClr val="002060"/>
                </a:solidFill>
                <a:latin typeface="Times New Roman" pitchFamily="18" charset="0"/>
                <a:cs typeface="Times New Roman" pitchFamily="18" charset="0"/>
              </a:rPr>
              <a:t>execute</a:t>
            </a:r>
            <a:endParaRPr lang="en-US" sz="2100" b="1" dirty="0">
              <a:solidFill>
                <a:srgbClr val="002060"/>
              </a:solidFill>
              <a:latin typeface="Times New Roman" pitchFamily="18" charset="0"/>
              <a:cs typeface="Times New Roman" pitchFamily="18" charset="0"/>
            </a:endParaRPr>
          </a:p>
          <a:p>
            <a:pPr lvl="2"/>
            <a:r>
              <a:rPr lang="en-US" sz="2800" b="1" dirty="0">
                <a:solidFill>
                  <a:srgbClr val="002060"/>
                </a:solidFill>
                <a:latin typeface="Times New Roman" pitchFamily="18" charset="0"/>
                <a:cs typeface="Times New Roman" pitchFamily="18" charset="0"/>
              </a:rPr>
              <a:t>write-back</a:t>
            </a:r>
            <a:endParaRPr lang="en-US" sz="2100" b="1" dirty="0">
              <a:solidFill>
                <a:srgbClr val="002060"/>
              </a:solidFill>
              <a:latin typeface="Times New Roman" pitchFamily="18" charset="0"/>
              <a:cs typeface="Times New Roman" pitchFamily="18" charset="0"/>
            </a:endParaRPr>
          </a:p>
          <a:p>
            <a:pPr lvl="1" algn="just"/>
            <a:r>
              <a:rPr lang="en-US" sz="2400" b="1" dirty="0">
                <a:solidFill>
                  <a:srgbClr val="C00000"/>
                </a:solidFill>
                <a:latin typeface="Times New Roman" panose="02020603050405020304" pitchFamily="18" charset="0"/>
                <a:ea typeface="+mj-ea"/>
                <a:cs typeface="Times New Roman" panose="02020603050405020304" pitchFamily="18" charset="0"/>
              </a:rPr>
              <a:t>These  four  phases  are  frequently  performed  in  a  pipeline,  or  ―assembly  </a:t>
            </a:r>
            <a:r>
              <a:rPr lang="en-US" sz="2400" b="1" dirty="0" smtClean="0">
                <a:solidFill>
                  <a:srgbClr val="C00000"/>
                </a:solidFill>
                <a:latin typeface="Times New Roman" panose="02020603050405020304" pitchFamily="18" charset="0"/>
                <a:ea typeface="+mj-ea"/>
                <a:cs typeface="Times New Roman" panose="02020603050405020304" pitchFamily="18" charset="0"/>
              </a:rPr>
              <a:t>line manner</a:t>
            </a:r>
            <a:r>
              <a:rPr lang="en-US" sz="2400" b="1" dirty="0">
                <a:solidFill>
                  <a:srgbClr val="C00000"/>
                </a:solidFill>
                <a:latin typeface="Times New Roman" panose="02020603050405020304" pitchFamily="18" charset="0"/>
                <a:ea typeface="+mj-ea"/>
                <a:cs typeface="Times New Roman" panose="02020603050405020304" pitchFamily="18" charset="0"/>
              </a:rPr>
              <a:t>,  as illustrated on the figure 4.2.</a:t>
            </a:r>
          </a:p>
          <a:p>
            <a:pPr lvl="1" algn="just"/>
            <a:r>
              <a:rPr lang="en-US" sz="2400" b="1" dirty="0">
                <a:solidFill>
                  <a:srgbClr val="002060"/>
                </a:solidFill>
                <a:latin typeface="Times New Roman" panose="02020603050405020304" pitchFamily="18" charset="0"/>
                <a:ea typeface="+mj-ea"/>
                <a:cs typeface="Times New Roman" panose="02020603050405020304" pitchFamily="18" charset="0"/>
              </a:rPr>
              <a:t>The pipeline, like an industrial assembly line, receives successive instructions from its input end and executes them in a streamlined, overlapped fashion as they flow through.</a:t>
            </a:r>
          </a:p>
          <a:p>
            <a:pPr lvl="1" algn="just"/>
            <a:r>
              <a:rPr lang="en-US" sz="2400" b="1" dirty="0">
                <a:solidFill>
                  <a:srgbClr val="C00000"/>
                </a:solidFill>
                <a:latin typeface="Times New Roman" panose="02020603050405020304" pitchFamily="18" charset="0"/>
                <a:ea typeface="+mj-ea"/>
                <a:cs typeface="Times New Roman" panose="02020603050405020304" pitchFamily="18" charset="0"/>
              </a:rPr>
              <a:t>A pipeline cycle is intuitively defined as the time required for each phase to complete its operation, assuming equal delay in all phases (pipeline stages).</a:t>
            </a: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2060"/>
                </a:solidFill>
                <a:latin typeface="Times New Roman" panose="02020603050405020304" pitchFamily="18" charset="0"/>
                <a:cs typeface="Times New Roman" panose="02020603050405020304" pitchFamily="18" charset="0"/>
              </a:rPr>
              <a:t>Instruction Pipeline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7</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70</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lvl="2">
              <a:buNone/>
            </a:pPr>
            <a:r>
              <a:rPr lang="en-US" b="1" dirty="0" smtClean="0">
                <a:solidFill>
                  <a:srgbClr val="C00000"/>
                </a:solidFill>
                <a:latin typeface="Times New Roman" panose="02020603050405020304" pitchFamily="18" charset="0"/>
                <a:ea typeface="+mj-ea"/>
                <a:cs typeface="Times New Roman" panose="02020603050405020304" pitchFamily="18" charset="0"/>
              </a:rPr>
              <a:t>TLB, Paging, and Segmentation</a:t>
            </a:r>
          </a:p>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Translation </a:t>
            </a:r>
            <a:r>
              <a:rPr lang="en-US" sz="2400" b="1" dirty="0" err="1" smtClean="0">
                <a:solidFill>
                  <a:srgbClr val="C00000"/>
                </a:solidFill>
                <a:latin typeface="Times New Roman" panose="02020603050405020304" pitchFamily="18" charset="0"/>
                <a:ea typeface="+mj-ea"/>
                <a:cs typeface="Times New Roman" panose="02020603050405020304" pitchFamily="18" charset="0"/>
              </a:rPr>
              <a:t>Lookaside</a:t>
            </a:r>
            <a:r>
              <a:rPr lang="en-US" sz="2400" b="1" dirty="0" smtClean="0">
                <a:solidFill>
                  <a:srgbClr val="C00000"/>
                </a:solidFill>
                <a:latin typeface="Times New Roman" panose="02020603050405020304" pitchFamily="18" charset="0"/>
                <a:ea typeface="+mj-ea"/>
                <a:cs typeface="Times New Roman" panose="02020603050405020304" pitchFamily="18" charset="0"/>
              </a:rPr>
              <a:t> Buffer</a:t>
            </a: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pic>
        <p:nvPicPr>
          <p:cNvPr id="9" name="image40.png"/>
          <p:cNvPicPr/>
          <p:nvPr/>
        </p:nvPicPr>
        <p:blipFill>
          <a:blip r:embed="rId2" cstate="print"/>
          <a:stretch>
            <a:fillRect/>
          </a:stretch>
        </p:blipFill>
        <p:spPr>
          <a:xfrm>
            <a:off x="1066800" y="2057400"/>
            <a:ext cx="4876800" cy="28194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14400"/>
            <a:ext cx="9144000" cy="304800"/>
          </a:xfrm>
          <a:prstGeom prst="rect">
            <a:avLst/>
          </a:prstGeom>
        </p:spPr>
        <p:txBody>
          <a:bodyPr vert="horz" lIns="91440" tIns="45720" rIns="91440" bIns="45720" rtlCol="0" anchor="ctr">
            <a:noAutofit/>
          </a:bodyPr>
          <a:lstStyle/>
          <a:p>
            <a:pPr lvl="1" algn="ct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 Virtual Memory Technology</a:t>
            </a:r>
          </a:p>
          <a:p>
            <a:pPr algn="ctr"/>
            <a:r>
              <a:rPr lang="en-US" sz="1900" b="1" dirty="0" smtClean="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71</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990600"/>
            <a:ext cx="9144000" cy="5059363"/>
          </a:xfrm>
        </p:spPr>
        <p:txBody>
          <a:bodyPr>
            <a:normAutofit/>
          </a:bodyPr>
          <a:lstStyle/>
          <a:p>
            <a:pPr>
              <a:buNone/>
            </a:pPr>
            <a:r>
              <a:rPr lang="en-US" sz="2400" b="1" dirty="0" smtClean="0">
                <a:solidFill>
                  <a:srgbClr val="C00000"/>
                </a:solidFill>
                <a:latin typeface="Times New Roman" panose="02020603050405020304" pitchFamily="18" charset="0"/>
                <a:ea typeface="+mj-ea"/>
                <a:cs typeface="Times New Roman" panose="02020603050405020304" pitchFamily="18" charset="0"/>
              </a:rPr>
              <a:t>Translation </a:t>
            </a:r>
            <a:r>
              <a:rPr lang="en-US" sz="2400" b="1" dirty="0" err="1" smtClean="0">
                <a:solidFill>
                  <a:srgbClr val="C00000"/>
                </a:solidFill>
                <a:latin typeface="Times New Roman" panose="02020603050405020304" pitchFamily="18" charset="0"/>
                <a:ea typeface="+mj-ea"/>
                <a:cs typeface="Times New Roman" panose="02020603050405020304" pitchFamily="18" charset="0"/>
              </a:rPr>
              <a:t>Lookaside</a:t>
            </a:r>
            <a:r>
              <a:rPr lang="en-US" sz="2400" b="1" dirty="0" smtClean="0">
                <a:solidFill>
                  <a:srgbClr val="C00000"/>
                </a:solidFill>
                <a:latin typeface="Times New Roman" panose="02020603050405020304" pitchFamily="18" charset="0"/>
                <a:ea typeface="+mj-ea"/>
                <a:cs typeface="Times New Roman" panose="02020603050405020304" pitchFamily="18" charset="0"/>
              </a:rPr>
              <a:t> Buffer</a:t>
            </a:r>
          </a:p>
          <a:p>
            <a:pPr lvl="0"/>
            <a:r>
              <a:rPr lang="en-US" sz="1900" b="1" dirty="0" smtClean="0">
                <a:solidFill>
                  <a:srgbClr val="002060"/>
                </a:solidFill>
                <a:latin typeface="Times New Roman" panose="02020603050405020304" pitchFamily="18" charset="0"/>
                <a:ea typeface="+mj-ea"/>
                <a:cs typeface="Times New Roman" panose="02020603050405020304" pitchFamily="18" charset="0"/>
              </a:rPr>
              <a:t>Our purpose is to produce the physical address consisting of the page frame number, the block number, and the word address.</a:t>
            </a:r>
          </a:p>
          <a:p>
            <a:pPr lvl="0"/>
            <a:r>
              <a:rPr lang="en-US" sz="1900" b="1" dirty="0" smtClean="0">
                <a:solidFill>
                  <a:srgbClr val="C00000"/>
                </a:solidFill>
                <a:latin typeface="Times New Roman" panose="02020603050405020304" pitchFamily="18" charset="0"/>
                <a:ea typeface="+mj-ea"/>
                <a:cs typeface="Times New Roman" panose="02020603050405020304" pitchFamily="18" charset="0"/>
              </a:rPr>
              <a:t>The first step of the translation is to use the virtual page number as a key to search through the TLB for a match.</a:t>
            </a:r>
          </a:p>
          <a:p>
            <a:pPr lvl="0"/>
            <a:r>
              <a:rPr lang="en-US" sz="1900" b="1" dirty="0" smtClean="0">
                <a:solidFill>
                  <a:srgbClr val="002060"/>
                </a:solidFill>
                <a:latin typeface="Times New Roman" panose="02020603050405020304" pitchFamily="18" charset="0"/>
                <a:ea typeface="+mj-ea"/>
                <a:cs typeface="Times New Roman" panose="02020603050405020304" pitchFamily="18" charset="0"/>
              </a:rPr>
              <a:t>The TLB can be implemented with a special associative memory (content addressable memory) or use part of the cache memory.</a:t>
            </a:r>
          </a:p>
          <a:p>
            <a:pPr lvl="0"/>
            <a:r>
              <a:rPr lang="en-US" sz="1900" b="1" dirty="0" smtClean="0">
                <a:solidFill>
                  <a:srgbClr val="C00000"/>
                </a:solidFill>
                <a:latin typeface="Times New Roman" panose="02020603050405020304" pitchFamily="18" charset="0"/>
                <a:ea typeface="+mj-ea"/>
                <a:cs typeface="Times New Roman" panose="02020603050405020304" pitchFamily="18" charset="0"/>
              </a:rPr>
              <a:t>In case of a match (a hit) in the TLB, the page frame number is retrieved from the matched page entry. The cache block and word address are copied directly.</a:t>
            </a:r>
          </a:p>
          <a:p>
            <a:pPr lvl="0"/>
            <a:r>
              <a:rPr lang="en-US" sz="1900" b="1" dirty="0" smtClean="0">
                <a:solidFill>
                  <a:srgbClr val="002060"/>
                </a:solidFill>
                <a:latin typeface="Times New Roman" panose="02020603050405020304" pitchFamily="18" charset="0"/>
                <a:ea typeface="+mj-ea"/>
                <a:cs typeface="Times New Roman" panose="02020603050405020304" pitchFamily="18" charset="0"/>
              </a:rPr>
              <a:t>In case the match cannot be found (a miss) in the TLB, a hashed pointer is used to identify one of the page tables where the desired page frame number can be retrieved.</a:t>
            </a:r>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400" dirty="0" smtClean="0"/>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620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-Memory Capacity Planning</a:t>
            </a: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72</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059363"/>
          </a:xfrm>
        </p:spPr>
        <p:txBody>
          <a:bodyPr>
            <a:normAutofit/>
          </a:bodyPr>
          <a:lstStyle/>
          <a:p>
            <a:pPr>
              <a:buNone/>
            </a:pPr>
            <a:endParaRPr lang="en-US" sz="4300" dirty="0" smtClean="0"/>
          </a:p>
          <a:p>
            <a:pPr lvl="0">
              <a:buNone/>
            </a:pPr>
            <a:endParaRPr lang="en-US" sz="2200" b="1" dirty="0" smtClean="0">
              <a:solidFill>
                <a:srgbClr val="002060"/>
              </a:solidFill>
              <a:latin typeface="Times New Roman" panose="02020603050405020304" pitchFamily="18" charset="0"/>
              <a:ea typeface="+mj-ea"/>
              <a:cs typeface="Times New Roman" panose="02020603050405020304" pitchFamily="18" charset="0"/>
            </a:endParaRPr>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graphicFrame>
        <p:nvGraphicFramePr>
          <p:cNvPr id="9" name="Table 8"/>
          <p:cNvGraphicFramePr>
            <a:graphicFrameLocks noGrp="1"/>
          </p:cNvGraphicFramePr>
          <p:nvPr/>
        </p:nvGraphicFramePr>
        <p:xfrm>
          <a:off x="1524000" y="1397000"/>
          <a:ext cx="4114799" cy="370840"/>
        </p:xfrm>
        <a:graphic>
          <a:graphicData uri="http://schemas.openxmlformats.org/drawingml/2006/table">
            <a:tbl>
              <a:tblPr firstRow="1" bandRow="1">
                <a:tableStyleId>{5C22544A-7EE6-4342-B048-85BDC9FD1C3A}</a:tableStyleId>
              </a:tblPr>
              <a:tblGrid>
                <a:gridCol w="990600"/>
                <a:gridCol w="914400"/>
                <a:gridCol w="1219200"/>
                <a:gridCol w="990599"/>
              </a:tblGrid>
              <a:tr h="370840">
                <a:tc>
                  <a:txBody>
                    <a:bodyPr/>
                    <a:lstStyle/>
                    <a:p>
                      <a:r>
                        <a:rPr lang="en-US" dirty="0" smtClean="0">
                          <a:solidFill>
                            <a:schemeClr val="tx1"/>
                          </a:solidFill>
                        </a:rPr>
                        <a:t>IF</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ID</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EX</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WB</a:t>
                      </a:r>
                      <a:endParaRPr lang="en-US" dirty="0">
                        <a:solidFill>
                          <a:schemeClr val="tx1"/>
                        </a:solidFill>
                      </a:endParaRPr>
                    </a:p>
                  </a:txBody>
                  <a:tcPr>
                    <a:solidFill>
                      <a:schemeClr val="bg2">
                        <a:lumMod val="90000"/>
                      </a:schemeClr>
                    </a:solidFill>
                  </a:tcPr>
                </a:tc>
              </a:tr>
            </a:tbl>
          </a:graphicData>
        </a:graphic>
      </p:graphicFrame>
      <p:graphicFrame>
        <p:nvGraphicFramePr>
          <p:cNvPr id="13" name="Table 12"/>
          <p:cNvGraphicFramePr>
            <a:graphicFrameLocks noGrp="1"/>
          </p:cNvGraphicFramePr>
          <p:nvPr/>
        </p:nvGraphicFramePr>
        <p:xfrm>
          <a:off x="2895600" y="2438400"/>
          <a:ext cx="4114799" cy="370840"/>
        </p:xfrm>
        <a:graphic>
          <a:graphicData uri="http://schemas.openxmlformats.org/drawingml/2006/table">
            <a:tbl>
              <a:tblPr firstRow="1" bandRow="1">
                <a:tableStyleId>{5C22544A-7EE6-4342-B048-85BDC9FD1C3A}</a:tableStyleId>
              </a:tblPr>
              <a:tblGrid>
                <a:gridCol w="990600"/>
                <a:gridCol w="914400"/>
                <a:gridCol w="1219200"/>
                <a:gridCol w="990599"/>
              </a:tblGrid>
              <a:tr h="370840">
                <a:tc>
                  <a:txBody>
                    <a:bodyPr/>
                    <a:lstStyle/>
                    <a:p>
                      <a:r>
                        <a:rPr lang="en-US" dirty="0" smtClean="0">
                          <a:solidFill>
                            <a:schemeClr val="tx1"/>
                          </a:solidFill>
                        </a:rPr>
                        <a:t>IF</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ID</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EX</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WB</a:t>
                      </a:r>
                      <a:endParaRPr lang="en-US" dirty="0">
                        <a:solidFill>
                          <a:schemeClr val="tx1"/>
                        </a:solidFill>
                      </a:endParaRPr>
                    </a:p>
                  </a:txBody>
                  <a:tcPr>
                    <a:solidFill>
                      <a:schemeClr val="bg2">
                        <a:lumMod val="90000"/>
                      </a:schemeClr>
                    </a:solidFill>
                  </a:tcPr>
                </a:tc>
              </a:tr>
            </a:tbl>
          </a:graphicData>
        </a:graphic>
      </p:graphicFrame>
      <p:graphicFrame>
        <p:nvGraphicFramePr>
          <p:cNvPr id="14" name="Table 13"/>
          <p:cNvGraphicFramePr>
            <a:graphicFrameLocks noGrp="1"/>
          </p:cNvGraphicFramePr>
          <p:nvPr/>
        </p:nvGraphicFramePr>
        <p:xfrm>
          <a:off x="3733800" y="3200400"/>
          <a:ext cx="4114799" cy="370840"/>
        </p:xfrm>
        <a:graphic>
          <a:graphicData uri="http://schemas.openxmlformats.org/drawingml/2006/table">
            <a:tbl>
              <a:tblPr firstRow="1" bandRow="1">
                <a:tableStyleId>{5C22544A-7EE6-4342-B048-85BDC9FD1C3A}</a:tableStyleId>
              </a:tblPr>
              <a:tblGrid>
                <a:gridCol w="990600"/>
                <a:gridCol w="914400"/>
                <a:gridCol w="1219200"/>
                <a:gridCol w="990599"/>
              </a:tblGrid>
              <a:tr h="370840">
                <a:tc>
                  <a:txBody>
                    <a:bodyPr/>
                    <a:lstStyle/>
                    <a:p>
                      <a:r>
                        <a:rPr lang="en-US" dirty="0" smtClean="0">
                          <a:solidFill>
                            <a:schemeClr val="tx1"/>
                          </a:solidFill>
                        </a:rPr>
                        <a:t>IF</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ID</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EX</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WB</a:t>
                      </a:r>
                      <a:endParaRPr lang="en-US" dirty="0">
                        <a:solidFill>
                          <a:schemeClr val="tx1"/>
                        </a:solidFill>
                      </a:endParaRPr>
                    </a:p>
                  </a:txBody>
                  <a:tcPr>
                    <a:solidFill>
                      <a:schemeClr val="bg2">
                        <a:lumMod val="90000"/>
                      </a:schemeClr>
                    </a:solidFill>
                  </a:tcPr>
                </a:tc>
              </a:tr>
            </a:tbl>
          </a:graphicData>
        </a:graphic>
      </p:graphicFrame>
      <p:graphicFrame>
        <p:nvGraphicFramePr>
          <p:cNvPr id="15" name="Table 14"/>
          <p:cNvGraphicFramePr>
            <a:graphicFrameLocks noGrp="1"/>
          </p:cNvGraphicFramePr>
          <p:nvPr/>
        </p:nvGraphicFramePr>
        <p:xfrm>
          <a:off x="4724400" y="4191000"/>
          <a:ext cx="4114799" cy="370840"/>
        </p:xfrm>
        <a:graphic>
          <a:graphicData uri="http://schemas.openxmlformats.org/drawingml/2006/table">
            <a:tbl>
              <a:tblPr firstRow="1" bandRow="1">
                <a:tableStyleId>{5C22544A-7EE6-4342-B048-85BDC9FD1C3A}</a:tableStyleId>
              </a:tblPr>
              <a:tblGrid>
                <a:gridCol w="990600"/>
                <a:gridCol w="914400"/>
                <a:gridCol w="1219200"/>
                <a:gridCol w="990599"/>
              </a:tblGrid>
              <a:tr h="370840">
                <a:tc>
                  <a:txBody>
                    <a:bodyPr/>
                    <a:lstStyle/>
                    <a:p>
                      <a:r>
                        <a:rPr lang="en-US" dirty="0" smtClean="0">
                          <a:solidFill>
                            <a:schemeClr val="tx1"/>
                          </a:solidFill>
                        </a:rPr>
                        <a:t>IF</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ID</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EX</a:t>
                      </a:r>
                      <a:endParaRPr lang="en-US" dirty="0">
                        <a:solidFill>
                          <a:schemeClr val="tx1"/>
                        </a:solidFill>
                      </a:endParaRPr>
                    </a:p>
                  </a:txBody>
                  <a:tcPr>
                    <a:solidFill>
                      <a:schemeClr val="bg2">
                        <a:lumMod val="90000"/>
                      </a:schemeClr>
                    </a:solidFill>
                  </a:tcPr>
                </a:tc>
                <a:tc>
                  <a:txBody>
                    <a:bodyPr/>
                    <a:lstStyle/>
                    <a:p>
                      <a:r>
                        <a:rPr lang="en-US" dirty="0" smtClean="0">
                          <a:solidFill>
                            <a:schemeClr val="tx1"/>
                          </a:solidFill>
                        </a:rPr>
                        <a:t>WB</a:t>
                      </a:r>
                      <a:endParaRPr lang="en-US" dirty="0">
                        <a:solidFill>
                          <a:schemeClr val="tx1"/>
                        </a:solidFill>
                      </a:endParaRPr>
                    </a:p>
                  </a:txBody>
                  <a:tcPr>
                    <a:solidFill>
                      <a:schemeClr val="bg2">
                        <a:lumMod val="90000"/>
                      </a:schemeClr>
                    </a:solidFill>
                  </a:tcPr>
                </a:tc>
              </a:tr>
            </a:tbl>
          </a:graphicData>
        </a:graphic>
      </p:graphicFrame>
      <p:graphicFrame>
        <p:nvGraphicFramePr>
          <p:cNvPr id="16" name="Table 15"/>
          <p:cNvGraphicFramePr>
            <a:graphicFrameLocks noGrp="1"/>
          </p:cNvGraphicFramePr>
          <p:nvPr/>
        </p:nvGraphicFramePr>
        <p:xfrm>
          <a:off x="1676400" y="990600"/>
          <a:ext cx="6553202" cy="370840"/>
        </p:xfrm>
        <a:graphic>
          <a:graphicData uri="http://schemas.openxmlformats.org/drawingml/2006/table">
            <a:tbl>
              <a:tblPr firstRow="1" bandRow="1">
                <a:tableStyleId>{5C22544A-7EE6-4342-B048-85BDC9FD1C3A}</a:tableStyleId>
              </a:tblPr>
              <a:tblGrid>
                <a:gridCol w="1034716"/>
                <a:gridCol w="1293395"/>
                <a:gridCol w="1034716"/>
                <a:gridCol w="776037"/>
                <a:gridCol w="1034716"/>
                <a:gridCol w="862263"/>
                <a:gridCol w="517359"/>
              </a:tblGrid>
              <a:tr h="370840">
                <a:tc>
                  <a:txBody>
                    <a:bodyPr/>
                    <a:lstStyle/>
                    <a:p>
                      <a:pPr algn="ctr"/>
                      <a:r>
                        <a:rPr lang="en-US" dirty="0" smtClean="0">
                          <a:solidFill>
                            <a:schemeClr val="tx1"/>
                          </a:solidFill>
                        </a:rPr>
                        <a:t>1</a:t>
                      </a:r>
                      <a:endParaRPr lang="en-US" dirty="0">
                        <a:solidFill>
                          <a:schemeClr val="tx1"/>
                        </a:solidFill>
                      </a:endParaRPr>
                    </a:p>
                  </a:txBody>
                  <a:tcPr>
                    <a:solidFill>
                      <a:schemeClr val="bg2">
                        <a:lumMod val="90000"/>
                      </a:schemeClr>
                    </a:solidFill>
                  </a:tcPr>
                </a:tc>
                <a:tc>
                  <a:txBody>
                    <a:bodyPr/>
                    <a:lstStyle/>
                    <a:p>
                      <a:pPr algn="ctr"/>
                      <a:r>
                        <a:rPr lang="en-US" dirty="0" smtClean="0">
                          <a:solidFill>
                            <a:schemeClr val="tx1"/>
                          </a:solidFill>
                        </a:rPr>
                        <a:t>2</a:t>
                      </a:r>
                      <a:endParaRPr lang="en-US" dirty="0">
                        <a:solidFill>
                          <a:schemeClr val="tx1"/>
                        </a:solidFill>
                      </a:endParaRPr>
                    </a:p>
                  </a:txBody>
                  <a:tcPr>
                    <a:solidFill>
                      <a:schemeClr val="bg2">
                        <a:lumMod val="90000"/>
                      </a:schemeClr>
                    </a:solidFill>
                  </a:tcPr>
                </a:tc>
                <a:tc>
                  <a:txBody>
                    <a:bodyPr/>
                    <a:lstStyle/>
                    <a:p>
                      <a:pPr algn="ctr"/>
                      <a:r>
                        <a:rPr lang="en-US" dirty="0" smtClean="0">
                          <a:solidFill>
                            <a:schemeClr val="tx1"/>
                          </a:solidFill>
                        </a:rPr>
                        <a:t>3</a:t>
                      </a:r>
                      <a:endParaRPr lang="en-US" dirty="0">
                        <a:solidFill>
                          <a:schemeClr val="tx1"/>
                        </a:solidFill>
                      </a:endParaRPr>
                    </a:p>
                  </a:txBody>
                  <a:tcPr>
                    <a:solidFill>
                      <a:schemeClr val="bg2">
                        <a:lumMod val="90000"/>
                      </a:schemeClr>
                    </a:solidFill>
                  </a:tcPr>
                </a:tc>
                <a:tc>
                  <a:txBody>
                    <a:bodyPr/>
                    <a:lstStyle/>
                    <a:p>
                      <a:pPr algn="ctr"/>
                      <a:r>
                        <a:rPr lang="en-US" dirty="0" smtClean="0">
                          <a:solidFill>
                            <a:schemeClr val="tx1"/>
                          </a:solidFill>
                        </a:rPr>
                        <a:t>4</a:t>
                      </a:r>
                      <a:endParaRPr lang="en-US" dirty="0">
                        <a:solidFill>
                          <a:schemeClr val="tx1"/>
                        </a:solidFill>
                      </a:endParaRPr>
                    </a:p>
                  </a:txBody>
                  <a:tcPr>
                    <a:solidFill>
                      <a:schemeClr val="bg2">
                        <a:lumMod val="90000"/>
                      </a:schemeClr>
                    </a:solidFill>
                  </a:tcPr>
                </a:tc>
                <a:tc>
                  <a:txBody>
                    <a:bodyPr/>
                    <a:lstStyle/>
                    <a:p>
                      <a:pPr algn="ctr"/>
                      <a:r>
                        <a:rPr lang="en-US" dirty="0" smtClean="0">
                          <a:solidFill>
                            <a:schemeClr val="tx1"/>
                          </a:solidFill>
                        </a:rPr>
                        <a:t>5</a:t>
                      </a:r>
                      <a:endParaRPr lang="en-US" dirty="0">
                        <a:solidFill>
                          <a:schemeClr val="tx1"/>
                        </a:solidFill>
                      </a:endParaRPr>
                    </a:p>
                  </a:txBody>
                  <a:tcPr>
                    <a:solidFill>
                      <a:schemeClr val="bg2">
                        <a:lumMod val="90000"/>
                      </a:schemeClr>
                    </a:solidFill>
                  </a:tcPr>
                </a:tc>
                <a:tc>
                  <a:txBody>
                    <a:bodyPr/>
                    <a:lstStyle/>
                    <a:p>
                      <a:pPr algn="ctr"/>
                      <a:r>
                        <a:rPr lang="en-US" dirty="0" smtClean="0">
                          <a:solidFill>
                            <a:schemeClr val="tx1"/>
                          </a:solidFill>
                        </a:rPr>
                        <a:t>6</a:t>
                      </a:r>
                      <a:endParaRPr lang="en-US" dirty="0">
                        <a:solidFill>
                          <a:schemeClr val="tx1"/>
                        </a:solidFill>
                      </a:endParaRPr>
                    </a:p>
                  </a:txBody>
                  <a:tcPr>
                    <a:solidFill>
                      <a:schemeClr val="bg2">
                        <a:lumMod val="90000"/>
                      </a:schemeClr>
                    </a:solidFill>
                  </a:tcPr>
                </a:tc>
                <a:tc>
                  <a:txBody>
                    <a:bodyPr/>
                    <a:lstStyle/>
                    <a:p>
                      <a:pPr algn="ctr"/>
                      <a:r>
                        <a:rPr lang="en-US" dirty="0" smtClean="0">
                          <a:solidFill>
                            <a:schemeClr val="tx1"/>
                          </a:solidFill>
                        </a:rPr>
                        <a:t>7</a:t>
                      </a:r>
                      <a:endParaRPr lang="en-US" dirty="0">
                        <a:solidFill>
                          <a:schemeClr val="tx1"/>
                        </a:solidFill>
                      </a:endParaRPr>
                    </a:p>
                  </a:txBody>
                  <a:tcPr>
                    <a:solidFill>
                      <a:schemeClr val="bg2">
                        <a:lumMod val="90000"/>
                      </a:schemeClr>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62000"/>
            <a:ext cx="9144000" cy="304800"/>
          </a:xfrm>
          <a:prstGeom prst="rect">
            <a:avLst/>
          </a:prstGeom>
        </p:spPr>
        <p:txBody>
          <a:bodyPr vert="horz" lIns="91440" tIns="45720" rIns="91440" bIns="45720" rtlCol="0" anchor="ctr">
            <a:noAutofit/>
          </a:bodyPr>
          <a:lstStyle/>
          <a:p>
            <a:pPr marL="0" lvl="2" algn="ctr">
              <a:spcBef>
                <a:spcPct val="0"/>
              </a:spcBef>
              <a:defRPr/>
            </a:pPr>
            <a: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a:t>
            </a:r>
            <a:r>
              <a:rPr lang="en-US" b="1" dirty="0" smtClean="0">
                <a:solidFill>
                  <a:srgbClr val="C00000"/>
                </a:solidFill>
                <a:latin typeface="Times New Roman" panose="02020603050405020304" pitchFamily="18" charset="0"/>
                <a:ea typeface="+mj-ea"/>
                <a:cs typeface="Times New Roman" panose="02020603050405020304" pitchFamily="18" charset="0"/>
              </a:rPr>
              <a:t>Technologies</a:t>
            </a:r>
            <a:r>
              <a:rPr lang="en-US" b="1" dirty="0" smtClean="0">
                <a:solidFill>
                  <a:srgbClr val="0070C0"/>
                </a:solidFill>
                <a:latin typeface="Times New Roman" panose="02020603050405020304" pitchFamily="18" charset="0"/>
                <a:cs typeface="Times New Roman" panose="02020603050405020304" pitchFamily="18" charset="0"/>
              </a:rPr>
              <a:t>-Memory Capacity Planning</a:t>
            </a:r>
          </a:p>
          <a:p>
            <a:pPr marL="0" lvl="2" algn="ctr">
              <a:spcBef>
                <a:spcPct val="0"/>
              </a:spcBef>
              <a:defRPr/>
            </a:pPr>
            <a:endParaRPr lang="en-US"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lvl="2" algn="ctr">
              <a:spcBef>
                <a:spcPct val="0"/>
              </a:spcBef>
              <a:defRPr/>
            </a:pPr>
            <a:endParaRPr lang="en-US" sz="2400" b="1" dirty="0" smtClean="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73</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
        <p:nvSpPr>
          <p:cNvPr id="8" name="Content Placeholder 7"/>
          <p:cNvSpPr>
            <a:spLocks noGrp="1"/>
          </p:cNvSpPr>
          <p:nvPr>
            <p:ph idx="1"/>
          </p:nvPr>
        </p:nvSpPr>
        <p:spPr>
          <a:xfrm>
            <a:off x="0" y="838200"/>
            <a:ext cx="9144000" cy="5059363"/>
          </a:xfrm>
        </p:spPr>
        <p:txBody>
          <a:bodyPr>
            <a:normAutofit/>
          </a:bodyPr>
          <a:lstStyle/>
          <a:p>
            <a:pPr>
              <a:buNone/>
            </a:pPr>
            <a:endParaRPr lang="en-US" sz="4300" dirty="0" smtClean="0"/>
          </a:p>
          <a:p>
            <a:pPr lvl="0">
              <a:buNone/>
            </a:pPr>
            <a:endParaRPr lang="en-US" sz="2200" b="1" dirty="0" smtClean="0">
              <a:solidFill>
                <a:srgbClr val="002060"/>
              </a:solidFill>
              <a:latin typeface="Times New Roman" panose="02020603050405020304" pitchFamily="18" charset="0"/>
              <a:ea typeface="+mj-ea"/>
              <a:cs typeface="Times New Roman" panose="02020603050405020304" pitchFamily="18" charset="0"/>
            </a:endParaRPr>
          </a:p>
          <a:p>
            <a:pPr>
              <a:buNone/>
            </a:pP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lvl="0">
              <a:buNone/>
            </a:pPr>
            <a:endParaRPr lang="en-US" sz="2900" b="1" dirty="0" smtClean="0">
              <a:solidFill>
                <a:srgbClr val="002060"/>
              </a:solidFill>
              <a:latin typeface="Times New Roman" panose="02020603050405020304" pitchFamily="18" charset="0"/>
              <a:ea typeface="+mj-ea"/>
              <a:cs typeface="Times New Roman" panose="02020603050405020304" pitchFamily="18" charset="0"/>
            </a:endParaRPr>
          </a:p>
          <a:p>
            <a:pPr marL="0" lvl="2">
              <a:buNone/>
            </a:pP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0" algn="just"/>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b="1" dirty="0" smtClean="0">
              <a:solidFill>
                <a:srgbClr val="002060"/>
              </a:solidFill>
              <a:latin typeface="Times New Roman" panose="02020603050405020304" pitchFamily="18" charset="0"/>
              <a:ea typeface="+mj-ea"/>
              <a:cs typeface="Times New Roman" panose="02020603050405020304" pitchFamily="18" charset="0"/>
            </a:endParaRPr>
          </a:p>
          <a:p>
            <a:pPr marL="0" lvl="3"/>
            <a:endParaRPr lang="en-US" sz="2600" b="1" dirty="0" smtClean="0">
              <a:solidFill>
                <a:srgbClr val="C00000"/>
              </a:solidFill>
              <a:latin typeface="Times New Roman" panose="02020603050405020304" pitchFamily="18" charset="0"/>
              <a:ea typeface="+mj-ea"/>
              <a:cs typeface="Times New Roman" panose="02020603050405020304" pitchFamily="18" charset="0"/>
            </a:endParaRPr>
          </a:p>
          <a:p>
            <a:endParaRPr lang="en-US" dirty="0"/>
          </a:p>
        </p:txBody>
      </p:sp>
      <p:sp>
        <p:nvSpPr>
          <p:cNvPr id="12" name="TextBox 11"/>
          <p:cNvSpPr txBox="1"/>
          <p:nvPr/>
        </p:nvSpPr>
        <p:spPr>
          <a:xfrm>
            <a:off x="914400" y="1447800"/>
            <a:ext cx="2514600" cy="461665"/>
          </a:xfrm>
          <a:prstGeom prst="rect">
            <a:avLst/>
          </a:prstGeom>
          <a:noFill/>
        </p:spPr>
        <p:txBody>
          <a:bodyPr wrap="square" rtlCol="0">
            <a:spAutoFit/>
          </a:bodyPr>
          <a:lstStyle/>
          <a:p>
            <a:r>
              <a:rPr lang="en-US" sz="2400" b="1" dirty="0" smtClean="0"/>
              <a:t>fu1</a:t>
            </a:r>
            <a:endParaRPr lang="en-US" sz="2400" b="1" dirty="0"/>
          </a:p>
        </p:txBody>
      </p:sp>
      <p:sp>
        <p:nvSpPr>
          <p:cNvPr id="17" name="TextBox 16"/>
          <p:cNvSpPr txBox="1"/>
          <p:nvPr/>
        </p:nvSpPr>
        <p:spPr>
          <a:xfrm>
            <a:off x="4267200" y="1600200"/>
            <a:ext cx="2514600" cy="461665"/>
          </a:xfrm>
          <a:prstGeom prst="rect">
            <a:avLst/>
          </a:prstGeom>
          <a:noFill/>
        </p:spPr>
        <p:txBody>
          <a:bodyPr wrap="square" rtlCol="0">
            <a:spAutoFit/>
          </a:bodyPr>
          <a:lstStyle/>
          <a:p>
            <a:r>
              <a:rPr lang="en-US" sz="2400" b="1" dirty="0" smtClean="0"/>
              <a:t>fu2</a:t>
            </a:r>
            <a:endParaRPr lang="en-US" sz="2400" b="1" dirty="0"/>
          </a:p>
        </p:txBody>
      </p:sp>
      <p:sp>
        <p:nvSpPr>
          <p:cNvPr id="19" name="TextBox 18"/>
          <p:cNvSpPr txBox="1"/>
          <p:nvPr/>
        </p:nvSpPr>
        <p:spPr>
          <a:xfrm>
            <a:off x="1676400" y="2895600"/>
            <a:ext cx="2514600" cy="523220"/>
          </a:xfrm>
          <a:prstGeom prst="rect">
            <a:avLst/>
          </a:prstGeom>
          <a:noFill/>
        </p:spPr>
        <p:txBody>
          <a:bodyPr wrap="square" rtlCol="0">
            <a:spAutoFit/>
          </a:bodyPr>
          <a:lstStyle/>
          <a:p>
            <a:r>
              <a:rPr lang="en-US" sz="2800" b="1" dirty="0" err="1" smtClean="0"/>
              <a:t>Reg</a:t>
            </a:r>
            <a:endParaRPr lang="en-US" sz="2800" b="1" dirty="0"/>
          </a:p>
        </p:txBody>
      </p:sp>
      <p:cxnSp>
        <p:nvCxnSpPr>
          <p:cNvPr id="21" name="Straight Arrow Connector 20"/>
          <p:cNvCxnSpPr/>
          <p:nvPr/>
        </p:nvCxnSpPr>
        <p:spPr>
          <a:xfrm rot="16200000" flipH="1">
            <a:off x="952500" y="2171700"/>
            <a:ext cx="1143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7400" y="2057400"/>
            <a:ext cx="2362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lnSpcReduction="10000"/>
          </a:bodyPr>
          <a:lstStyle/>
          <a:p>
            <a:pPr>
              <a:buNone/>
            </a:pPr>
            <a:r>
              <a:rPr lang="en-US" sz="2800" b="1" dirty="0" smtClean="0">
                <a:solidFill>
                  <a:srgbClr val="0070C0"/>
                </a:solidFill>
                <a:latin typeface="Times New Roman" panose="02020603050405020304" pitchFamily="18" charset="0"/>
                <a:ea typeface="+mj-ea"/>
                <a:cs typeface="Times New Roman" panose="02020603050405020304" pitchFamily="18" charset="0"/>
              </a:rPr>
              <a:t>Instruction Pipeline </a:t>
            </a:r>
            <a:r>
              <a:rPr lang="en-US" sz="2800" b="1" dirty="0" err="1" smtClean="0">
                <a:solidFill>
                  <a:srgbClr val="0070C0"/>
                </a:solidFill>
                <a:latin typeface="Times New Roman" panose="02020603050405020304" pitchFamily="18" charset="0"/>
                <a:ea typeface="+mj-ea"/>
                <a:cs typeface="Times New Roman" panose="02020603050405020304" pitchFamily="18" charset="0"/>
              </a:rPr>
              <a:t>cond</a:t>
            </a:r>
            <a:r>
              <a:rPr lang="en-US" sz="2800" b="1" dirty="0" smtClean="0">
                <a:solidFill>
                  <a:srgbClr val="0070C0"/>
                </a:solidFill>
                <a:latin typeface="Times New Roman" panose="02020603050405020304" pitchFamily="18" charset="0"/>
                <a:ea typeface="+mj-ea"/>
                <a:cs typeface="Times New Roman" panose="02020603050405020304" pitchFamily="18" charset="0"/>
              </a:rPr>
              <a:t>…</a:t>
            </a:r>
          </a:p>
          <a:p>
            <a:pPr>
              <a:buNone/>
            </a:pPr>
            <a:r>
              <a:rPr lang="en-US" sz="2800" b="1" dirty="0" smtClean="0">
                <a:solidFill>
                  <a:srgbClr val="0070C0"/>
                </a:solidFill>
                <a:latin typeface="Times New Roman" panose="02020603050405020304" pitchFamily="18" charset="0"/>
                <a:ea typeface="+mj-ea"/>
                <a:cs typeface="Times New Roman" panose="02020603050405020304" pitchFamily="18" charset="0"/>
              </a:rPr>
              <a:t>Base Scalar processor</a:t>
            </a:r>
          </a:p>
          <a:p>
            <a:r>
              <a:rPr lang="en-US" sz="2400" b="1" dirty="0" smtClean="0">
                <a:solidFill>
                  <a:srgbClr val="002060"/>
                </a:solidFill>
                <a:latin typeface="Times New Roman" panose="02020603050405020304" pitchFamily="18" charset="0"/>
                <a:ea typeface="+mj-ea"/>
                <a:cs typeface="Times New Roman" panose="02020603050405020304" pitchFamily="18" charset="0"/>
              </a:rPr>
              <a:t>A pipeline cycle is defined as time required for each phase to complete its operation assuming equal delay in all phases.</a:t>
            </a:r>
          </a:p>
          <a:p>
            <a:pPr marL="457200" indent="-457200">
              <a:buAutoNum type="arabicPeriod"/>
            </a:pPr>
            <a:r>
              <a:rPr lang="en-US" sz="2000" b="1" dirty="0" smtClean="0">
                <a:solidFill>
                  <a:srgbClr val="FF0000"/>
                </a:solidFill>
                <a:latin typeface="Times New Roman" panose="02020603050405020304" pitchFamily="18" charset="0"/>
                <a:ea typeface="+mj-ea"/>
                <a:cs typeface="Times New Roman" panose="02020603050405020304" pitchFamily="18" charset="0"/>
              </a:rPr>
              <a:t>Instruction pipeline cycle</a:t>
            </a:r>
            <a:r>
              <a:rPr lang="en-US" sz="2000" b="1" dirty="0" smtClean="0">
                <a:solidFill>
                  <a:srgbClr val="002060"/>
                </a:solidFill>
                <a:latin typeface="Times New Roman" panose="02020603050405020304" pitchFamily="18" charset="0"/>
                <a:ea typeface="+mj-ea"/>
                <a:cs typeface="Times New Roman" panose="02020603050405020304" pitchFamily="18" charset="0"/>
              </a:rPr>
              <a:t>: the clock period of the instruction pipeline.</a:t>
            </a:r>
          </a:p>
          <a:p>
            <a:pPr marL="457200" indent="-457200">
              <a:buAutoNum type="arabicPeriod"/>
            </a:pPr>
            <a:r>
              <a:rPr lang="en-US" sz="2000" b="1" dirty="0" smtClean="0">
                <a:solidFill>
                  <a:srgbClr val="FF0000"/>
                </a:solidFill>
                <a:latin typeface="Times New Roman" panose="02020603050405020304" pitchFamily="18" charset="0"/>
                <a:cs typeface="Times New Roman" panose="02020603050405020304" pitchFamily="18" charset="0"/>
              </a:rPr>
              <a:t>Instruction issue latency</a:t>
            </a:r>
            <a:r>
              <a:rPr lang="en-US" sz="2000" b="1" dirty="0" smtClean="0">
                <a:solidFill>
                  <a:srgbClr val="002060"/>
                </a:solidFill>
                <a:latin typeface="Times New Roman" panose="02020603050405020304" pitchFamily="18" charset="0"/>
                <a:cs typeface="Times New Roman" panose="02020603050405020304" pitchFamily="18" charset="0"/>
              </a:rPr>
              <a:t>: The time (in cycles) required between the issuing of the two adjacent instructions.</a:t>
            </a:r>
          </a:p>
          <a:p>
            <a:pPr marL="457200" indent="-457200">
              <a:buAutoNum type="arabicPeriod"/>
            </a:pPr>
            <a:r>
              <a:rPr lang="en-US" sz="2000" b="1" dirty="0" smtClean="0">
                <a:solidFill>
                  <a:srgbClr val="FF0000"/>
                </a:solidFill>
                <a:latin typeface="Times New Roman" panose="02020603050405020304" pitchFamily="18" charset="0"/>
                <a:cs typeface="Times New Roman" panose="02020603050405020304" pitchFamily="18" charset="0"/>
              </a:rPr>
              <a:t>Instruction issue rate: </a:t>
            </a:r>
            <a:r>
              <a:rPr lang="en-US" sz="2000" b="1" dirty="0" smtClean="0">
                <a:solidFill>
                  <a:srgbClr val="002060"/>
                </a:solidFill>
                <a:latin typeface="Times New Roman" panose="02020603050405020304" pitchFamily="18" charset="0"/>
                <a:cs typeface="Times New Roman" panose="02020603050405020304" pitchFamily="18" charset="0"/>
              </a:rPr>
              <a:t>The number of instructions issued per cycle and also called degree of a superscalar processor.</a:t>
            </a:r>
          </a:p>
          <a:p>
            <a:pPr marL="457200" indent="-457200">
              <a:buAutoNum type="arabicPeriod"/>
            </a:pPr>
            <a:r>
              <a:rPr lang="en-US" sz="2000" b="1" dirty="0" smtClean="0">
                <a:solidFill>
                  <a:srgbClr val="FF0000"/>
                </a:solidFill>
                <a:latin typeface="Times New Roman" panose="02020603050405020304" pitchFamily="18" charset="0"/>
                <a:cs typeface="Times New Roman" panose="02020603050405020304" pitchFamily="18" charset="0"/>
              </a:rPr>
              <a:t>Simple operation latency: </a:t>
            </a:r>
            <a:r>
              <a:rPr lang="en-US" sz="2000" b="1" dirty="0" smtClean="0">
                <a:solidFill>
                  <a:srgbClr val="002060"/>
                </a:solidFill>
                <a:latin typeface="Times New Roman" panose="02020603050405020304" pitchFamily="18" charset="0"/>
                <a:cs typeface="Times New Roman" panose="02020603050405020304" pitchFamily="18" charset="0"/>
              </a:rPr>
              <a:t>Simple operation makes up the vast majority of instruction executed by the machine, such as adds, loads, stores, branches etc.</a:t>
            </a:r>
          </a:p>
          <a:p>
            <a:r>
              <a:rPr lang="en-US" sz="2000" b="1" dirty="0" smtClean="0">
                <a:solidFill>
                  <a:srgbClr val="FF0000"/>
                </a:solidFill>
                <a:latin typeface="Times New Roman" panose="02020603050405020304" pitchFamily="18" charset="0"/>
                <a:cs typeface="Times New Roman" panose="02020603050405020304" pitchFamily="18" charset="0"/>
              </a:rPr>
              <a:t>Resource conflict: </a:t>
            </a:r>
            <a:r>
              <a:rPr lang="en-US" sz="2000" b="1" dirty="0" smtClean="0">
                <a:solidFill>
                  <a:srgbClr val="002060"/>
                </a:solidFill>
                <a:latin typeface="Times New Roman" panose="02020603050405020304" pitchFamily="18" charset="0"/>
                <a:cs typeface="Times New Roman" panose="02020603050405020304" pitchFamily="18" charset="0"/>
              </a:rPr>
              <a:t>Two or more instructions demands the same resources on same clock cycle.</a:t>
            </a:r>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algn="ctr">
              <a:spcBef>
                <a:spcPct val="0"/>
              </a:spcBef>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r>
              <a:rPr lang="en-US" sz="2400" b="1" dirty="0" smtClean="0">
                <a:solidFill>
                  <a:srgbClr val="002060"/>
                </a:solidFill>
                <a:latin typeface="Times New Roman" panose="02020603050405020304" pitchFamily="18" charset="0"/>
                <a:cs typeface="Times New Roman" panose="02020603050405020304" pitchFamily="18" charset="0"/>
              </a:rPr>
              <a:t>Instruction Pipeline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8</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181600"/>
          </a:xfrm>
        </p:spPr>
        <p:txBody>
          <a:bodyPr>
            <a:normAutofit/>
          </a:bodyPr>
          <a:lstStyle/>
          <a:p>
            <a:r>
              <a:rPr lang="en-US" sz="2400" b="1" dirty="0">
                <a:solidFill>
                  <a:srgbClr val="002060"/>
                </a:solidFill>
                <a:latin typeface="Times New Roman" panose="02020603050405020304" pitchFamily="18" charset="0"/>
                <a:ea typeface="+mj-ea"/>
                <a:cs typeface="Times New Roman" panose="02020603050405020304" pitchFamily="18" charset="0"/>
              </a:rPr>
              <a:t>Chapter 4	Processors and Memory </a:t>
            </a:r>
            <a:r>
              <a:rPr lang="en-US" sz="2400" b="1" dirty="0" smtClean="0">
                <a:solidFill>
                  <a:srgbClr val="002060"/>
                </a:solidFill>
                <a:latin typeface="Times New Roman" panose="02020603050405020304" pitchFamily="18" charset="0"/>
                <a:ea typeface="+mj-ea"/>
                <a:cs typeface="Times New Roman" panose="02020603050405020304" pitchFamily="18" charset="0"/>
              </a:rPr>
              <a:t>Hierarchy</a:t>
            </a:r>
          </a:p>
          <a:p>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endParaRPr lang="en-US" dirty="0"/>
          </a:p>
        </p:txBody>
      </p:sp>
      <p:sp>
        <p:nvSpPr>
          <p:cNvPr id="4" name="Title 1"/>
          <p:cNvSpPr txBox="1">
            <a:spLocks/>
          </p:cNvSpPr>
          <p:nvPr/>
        </p:nvSpPr>
        <p:spPr>
          <a:xfrm>
            <a:off x="609600" y="152400"/>
            <a:ext cx="7707595" cy="66697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t>Module 2</a:t>
            </a:r>
            <a:br>
              <a:rPr kumimoji="0" lang="en-IN"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mj-ea"/>
                <a:cs typeface="Times New Roman" panose="02020603050405020304" pitchFamily="18" charset="0"/>
              </a:rPr>
              <a:t>Hardware Technologies</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endParaRPr>
          </a:p>
        </p:txBody>
      </p:sp>
      <p:sp>
        <p:nvSpPr>
          <p:cNvPr id="5" name="Footer Placeholder 8"/>
          <p:cNvSpPr>
            <a:spLocks noGrp="1"/>
          </p:cNvSpPr>
          <p:nvPr>
            <p:ph type="ftr" sz="quarter" idx="11"/>
          </p:nvPr>
        </p:nvSpPr>
        <p:spPr>
          <a:xfrm>
            <a:off x="1752600" y="6172200"/>
            <a:ext cx="6088166" cy="365125"/>
          </a:xfrm>
        </p:spPr>
        <p:txBody>
          <a:bodyPr/>
          <a:lstStyle/>
          <a:p>
            <a:r>
              <a:rPr lang="en-IN" sz="1600" b="1" i="1" dirty="0" err="1" smtClean="0">
                <a:solidFill>
                  <a:srgbClr val="FF0000"/>
                </a:solidFill>
                <a:cs typeface="Times New Roman" panose="02020603050405020304" pitchFamily="18" charset="0"/>
              </a:rPr>
              <a:t>Dr.</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Vijayalaxmi</a:t>
            </a:r>
            <a:r>
              <a:rPr lang="en-IN" sz="1600" b="1" i="1" dirty="0" smtClean="0">
                <a:solidFill>
                  <a:srgbClr val="FF0000"/>
                </a:solidFill>
                <a:cs typeface="Times New Roman" panose="02020603050405020304" pitchFamily="18" charset="0"/>
              </a:rPr>
              <a:t> </a:t>
            </a:r>
            <a:r>
              <a:rPr lang="en-IN" sz="1600" b="1" i="1" dirty="0" err="1" smtClean="0">
                <a:solidFill>
                  <a:srgbClr val="FF0000"/>
                </a:solidFill>
                <a:cs typeface="Times New Roman" panose="02020603050405020304" pitchFamily="18" charset="0"/>
              </a:rPr>
              <a:t>Mekali</a:t>
            </a:r>
            <a:r>
              <a:rPr lang="en-IN" sz="1600" b="1" i="1" dirty="0" smtClean="0">
                <a:solidFill>
                  <a:srgbClr val="FF0000"/>
                </a:solidFill>
                <a:cs typeface="Times New Roman" panose="02020603050405020304" pitchFamily="18" charset="0"/>
              </a:rPr>
              <a:t>, Associate Professor, Dept. of CSE, KSIT</a:t>
            </a:r>
            <a:endParaRPr lang="en-IN" sz="1600" b="1" i="1"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a:xfrm>
            <a:off x="6781800" y="6248400"/>
            <a:ext cx="2133600" cy="365125"/>
          </a:xfrm>
        </p:spPr>
        <p:txBody>
          <a:bodyPr/>
          <a:lstStyle/>
          <a:p>
            <a:fld id="{275580F7-2ADB-4B8D-9AA2-EBD1609B09AD}" type="slidenum">
              <a:rPr lang="en-US" smtClean="0">
                <a:solidFill>
                  <a:srgbClr val="FF0000"/>
                </a:solidFill>
              </a:rPr>
              <a:pPr/>
              <a:t>9</a:t>
            </a:fld>
            <a:endParaRPr lang="en-US">
              <a:solidFill>
                <a:srgbClr val="FF0000"/>
              </a:solidFill>
            </a:endParaRPr>
          </a:p>
        </p:txBody>
      </p:sp>
      <p:sp>
        <p:nvSpPr>
          <p:cNvPr id="7" name="Date Placeholder 6"/>
          <p:cNvSpPr>
            <a:spLocks noGrp="1"/>
          </p:cNvSpPr>
          <p:nvPr>
            <p:ph type="dt" sz="half" idx="10"/>
          </p:nvPr>
        </p:nvSpPr>
        <p:spPr>
          <a:xfrm>
            <a:off x="228600" y="6172200"/>
            <a:ext cx="2133600" cy="365125"/>
          </a:xfrm>
        </p:spPr>
        <p:txBody>
          <a:bodyPr/>
          <a:lstStyle/>
          <a:p>
            <a:fld id="{045437E6-0D3E-4EC7-8204-3BC9E475280E}" type="datetime3">
              <a:rPr lang="en-US" sz="1400" smtClean="0">
                <a:solidFill>
                  <a:srgbClr val="FF0000"/>
                </a:solidFill>
              </a:rPr>
              <a:pPr/>
              <a:t>16 November 2021</a:t>
            </a:fld>
            <a:endParaRPr lang="en-US" sz="1400">
              <a:solidFill>
                <a:srgbClr val="FF0000"/>
              </a:solidFill>
            </a:endParaRPr>
          </a:p>
        </p:txBody>
      </p:sp>
      <p:pic>
        <p:nvPicPr>
          <p:cNvPr id="8" name="image17.jpeg"/>
          <p:cNvPicPr/>
          <p:nvPr/>
        </p:nvPicPr>
        <p:blipFill>
          <a:blip r:embed="rId2" cstate="print"/>
          <a:stretch>
            <a:fillRect/>
          </a:stretch>
        </p:blipFill>
        <p:spPr>
          <a:xfrm>
            <a:off x="990600" y="990600"/>
            <a:ext cx="7620000" cy="532104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4492</TotalTime>
  <Words>5073</Words>
  <Application>Microsoft Office PowerPoint</Application>
  <PresentationFormat>On-screen Show (4:3)</PresentationFormat>
  <Paragraphs>1004</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K. S. Institute of Technology Department of Computer Science and Engineering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vijayalakshmi</dc:creator>
  <cp:lastModifiedBy>vijayalakshmi</cp:lastModifiedBy>
  <cp:revision>47</cp:revision>
  <dcterms:created xsi:type="dcterms:W3CDTF">2021-10-28T18:29:10Z</dcterms:created>
  <dcterms:modified xsi:type="dcterms:W3CDTF">2021-11-16T10:32:18Z</dcterms:modified>
</cp:coreProperties>
</file>