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997" y="306395"/>
            <a:ext cx="10252005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73" y="1761863"/>
            <a:ext cx="10360653" cy="2621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5689" y="6464987"/>
            <a:ext cx="349948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267" y="6464987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953" y="1980688"/>
            <a:ext cx="784669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0" spc="-60" dirty="0">
                <a:latin typeface="Calibri Light"/>
                <a:cs typeface="Calibri Light"/>
              </a:rPr>
              <a:t>MODULE</a:t>
            </a:r>
            <a:r>
              <a:rPr sz="6000" b="0" spc="-120" dirty="0">
                <a:latin typeface="Calibri Light"/>
                <a:cs typeface="Calibri Light"/>
              </a:rPr>
              <a:t> </a:t>
            </a:r>
            <a:r>
              <a:rPr sz="6000" b="0" spc="-15" dirty="0">
                <a:latin typeface="Calibri Light"/>
                <a:cs typeface="Calibri Light"/>
              </a:rPr>
              <a:t>-</a:t>
            </a:r>
            <a:r>
              <a:rPr lang="en-IN" sz="6000" b="0" spc="-15">
                <a:latin typeface="Calibri Light"/>
                <a:cs typeface="Calibri Light"/>
              </a:rPr>
              <a:t>3</a:t>
            </a:r>
            <a:endParaRPr sz="6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b="0" spc="-55" dirty="0">
                <a:latin typeface="Calibri Light"/>
                <a:cs typeface="Calibri Light"/>
              </a:rPr>
              <a:t>DECISION </a:t>
            </a:r>
            <a:r>
              <a:rPr sz="6000" b="0" spc="-35" dirty="0">
                <a:latin typeface="Calibri Light"/>
                <a:cs typeface="Calibri Light"/>
              </a:rPr>
              <a:t>TREE</a:t>
            </a:r>
            <a:r>
              <a:rPr sz="6000" b="0" spc="-210" dirty="0">
                <a:latin typeface="Calibri Light"/>
                <a:cs typeface="Calibri Light"/>
              </a:rPr>
              <a:t> </a:t>
            </a:r>
            <a:r>
              <a:rPr sz="6000" b="0" spc="-60" dirty="0">
                <a:latin typeface="Calibri Light"/>
                <a:cs typeface="Calibri Light"/>
              </a:rPr>
              <a:t>LEARNING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0121" y="637789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fornian FB"/>
                <a:cs typeface="Californian FB"/>
              </a:rPr>
              <a:t>ID3</a:t>
            </a:r>
            <a:r>
              <a:rPr sz="4400" spc="-70" dirty="0">
                <a:latin typeface="Californian FB"/>
                <a:cs typeface="Californian FB"/>
              </a:rPr>
              <a:t> </a:t>
            </a:r>
            <a:r>
              <a:rPr sz="4400" dirty="0">
                <a:latin typeface="Californian FB"/>
                <a:cs typeface="Californian FB"/>
              </a:rPr>
              <a:t>algorithm</a:t>
            </a:r>
            <a:endParaRPr sz="44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930" y="1713734"/>
            <a:ext cx="10321290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ID3(Examples, </a:t>
            </a:r>
            <a:r>
              <a:rPr sz="2000" b="1" i="1" spc="-15" dirty="0">
                <a:latin typeface="Times New Roman"/>
                <a:cs typeface="Times New Roman"/>
              </a:rPr>
              <a:t>Target_attribute,</a:t>
            </a:r>
            <a:r>
              <a:rPr sz="2000" b="1" i="1" spc="-16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Attributes)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</a:pPr>
            <a:r>
              <a:rPr sz="2000" spc="-5" dirty="0">
                <a:latin typeface="Times New Roman"/>
                <a:cs typeface="Times New Roman"/>
              </a:rPr>
              <a:t>Examples are the training examples. </a:t>
            </a:r>
            <a:r>
              <a:rPr sz="2000" spc="-15" dirty="0">
                <a:latin typeface="Times New Roman"/>
                <a:cs typeface="Times New Roman"/>
              </a:rPr>
              <a:t>Target_attribute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attribute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value </a:t>
            </a:r>
            <a:r>
              <a:rPr sz="2000" spc="-10" dirty="0">
                <a:latin typeface="Times New Roman"/>
                <a:cs typeface="Times New Roman"/>
              </a:rPr>
              <a:t>is to </a:t>
            </a:r>
            <a:r>
              <a:rPr sz="2000" spc="-5" dirty="0">
                <a:latin typeface="Times New Roman"/>
                <a:cs typeface="Times New Roman"/>
              </a:rPr>
              <a:t>be predicted 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tree. Attributes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list of other attributes that 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tested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learned decision tree.   </a:t>
            </a:r>
            <a:r>
              <a:rPr sz="2000" dirty="0">
                <a:latin typeface="Times New Roman"/>
                <a:cs typeface="Times New Roman"/>
              </a:rPr>
              <a:t>Returns a decision tree that correctly </a:t>
            </a:r>
            <a:r>
              <a:rPr sz="2000" spc="-5" dirty="0">
                <a:latin typeface="Times New Roman"/>
                <a:cs typeface="Times New Roman"/>
              </a:rPr>
              <a:t>classifies </a:t>
            </a:r>
            <a:r>
              <a:rPr sz="2000" dirty="0">
                <a:latin typeface="Times New Roman"/>
                <a:cs typeface="Times New Roman"/>
              </a:rPr>
              <a:t>the given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Create a Root </a:t>
            </a:r>
            <a:r>
              <a:rPr sz="2000" spc="5" dirty="0">
                <a:latin typeface="Times New Roman"/>
                <a:cs typeface="Times New Roman"/>
              </a:rPr>
              <a:t>node </a:t>
            </a:r>
            <a:r>
              <a:rPr sz="2000" dirty="0">
                <a:latin typeface="Times New Roman"/>
                <a:cs typeface="Times New Roman"/>
              </a:rPr>
              <a:t>for 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all Examples </a:t>
            </a:r>
            <a:r>
              <a:rPr sz="2000" dirty="0">
                <a:latin typeface="Times New Roman"/>
                <a:cs typeface="Times New Roman"/>
              </a:rPr>
              <a:t>are positive, Return the single-node tree Root, with </a:t>
            </a:r>
            <a:r>
              <a:rPr sz="2000" spc="-5" dirty="0">
                <a:latin typeface="Times New Roman"/>
                <a:cs typeface="Times New Roman"/>
              </a:rPr>
              <a:t>label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Examples are negative, Return the </a:t>
            </a:r>
            <a:r>
              <a:rPr sz="2000" spc="-5" dirty="0">
                <a:latin typeface="Times New Roman"/>
                <a:cs typeface="Times New Roman"/>
              </a:rPr>
              <a:t>single-node </a:t>
            </a:r>
            <a:r>
              <a:rPr sz="2000" dirty="0">
                <a:latin typeface="Times New Roman"/>
                <a:cs typeface="Times New Roman"/>
              </a:rPr>
              <a:t>tree Root, with label =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14999"/>
              </a:lnSpc>
              <a:spcBef>
                <a:spcPts val="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Attributes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30" dirty="0">
                <a:latin typeface="Times New Roman"/>
                <a:cs typeface="Times New Roman"/>
              </a:rPr>
              <a:t>empty, </a:t>
            </a:r>
            <a:r>
              <a:rPr sz="2000" spc="-5" dirty="0">
                <a:latin typeface="Times New Roman"/>
                <a:cs typeface="Times New Roman"/>
              </a:rPr>
              <a:t>Return the single-node tree Root,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label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most common value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spc="-15" dirty="0">
                <a:latin typeface="Times New Roman"/>
                <a:cs typeface="Times New Roman"/>
              </a:rPr>
              <a:t>Target_attribute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6181" y="527400"/>
            <a:ext cx="10447020" cy="5567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459"/>
              </a:spcBef>
              <a:buFont typeface="Symbol"/>
              <a:buChar char="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875665" lvl="1" indent="-343535">
              <a:lnSpc>
                <a:spcPct val="100000"/>
              </a:lnSpc>
              <a:spcBef>
                <a:spcPts val="359"/>
              </a:spcBef>
              <a:buFont typeface="Symbol"/>
              <a:buChar char=""/>
              <a:tabLst>
                <a:tab pos="875665" algn="l"/>
                <a:tab pos="876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←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875665" lvl="1" indent="-343535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875665" algn="l"/>
                <a:tab pos="876300" algn="l"/>
              </a:tabLst>
            </a:pPr>
            <a:r>
              <a:rPr sz="2000" dirty="0">
                <a:latin typeface="Times New Roman"/>
                <a:cs typeface="Times New Roman"/>
              </a:rPr>
              <a:t>The decision attribute for Root ←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75665" lvl="1" indent="-343535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875665" algn="l"/>
                <a:tab pos="8763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possible value,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, of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A,</a:t>
            </a:r>
            <a:endParaRPr sz="2000">
              <a:latin typeface="Times New Roman"/>
              <a:cs typeface="Times New Roman"/>
            </a:endParaRPr>
          </a:p>
          <a:p>
            <a:pPr marL="1232535" lvl="2" indent="-344170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1232535" algn="l"/>
                <a:tab pos="1233170" algn="l"/>
              </a:tabLst>
            </a:pPr>
            <a:r>
              <a:rPr sz="2000" spc="5" dirty="0">
                <a:latin typeface="Times New Roman"/>
                <a:cs typeface="Times New Roman"/>
              </a:rPr>
              <a:t>Add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new tree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Root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  <a:p>
            <a:pPr marL="1232535" lvl="2" indent="-344170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1232535" algn="l"/>
                <a:tab pos="1233170" algn="l"/>
              </a:tabLst>
            </a:pPr>
            <a:r>
              <a:rPr sz="2000" spc="-5" dirty="0">
                <a:latin typeface="Times New Roman"/>
                <a:cs typeface="Times New Roman"/>
              </a:rPr>
              <a:t>Let </a:t>
            </a:r>
            <a:r>
              <a:rPr sz="2000" i="1" dirty="0">
                <a:latin typeface="Times New Roman"/>
                <a:cs typeface="Times New Roman"/>
              </a:rPr>
              <a:t>Examples </a:t>
            </a:r>
            <a:r>
              <a:rPr sz="1950" i="1" spc="7" baseline="-21367" dirty="0">
                <a:latin typeface="Times New Roman"/>
                <a:cs typeface="Times New Roman"/>
              </a:rPr>
              <a:t>vi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be the subset of Examples that have value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1950" i="1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32535" lvl="2" indent="-344170">
              <a:lnSpc>
                <a:spcPct val="100000"/>
              </a:lnSpc>
              <a:spcBef>
                <a:spcPts val="365"/>
              </a:spcBef>
              <a:buFont typeface="Symbol"/>
              <a:buChar char=""/>
              <a:tabLst>
                <a:tab pos="1232535" algn="l"/>
                <a:tab pos="123317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i="1" dirty="0">
                <a:latin typeface="Times New Roman"/>
                <a:cs typeface="Times New Roman"/>
              </a:rPr>
              <a:t>Examples </a:t>
            </a:r>
            <a:r>
              <a:rPr sz="1950" i="1" spc="7" baseline="-21367" dirty="0">
                <a:latin typeface="Times New Roman"/>
                <a:cs typeface="Times New Roman"/>
              </a:rPr>
              <a:t>vi 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  <a:p>
            <a:pPr marL="1770380" marR="81280" lvl="3" indent="-343535">
              <a:lnSpc>
                <a:spcPct val="114999"/>
              </a:lnSpc>
              <a:buFont typeface="Symbol"/>
              <a:buChar char=""/>
              <a:tabLst>
                <a:tab pos="1770380" algn="l"/>
                <a:tab pos="1771014" algn="l"/>
              </a:tabLst>
            </a:pPr>
            <a:r>
              <a:rPr sz="2000" dirty="0">
                <a:latin typeface="Times New Roman"/>
                <a:cs typeface="Times New Roman"/>
              </a:rPr>
              <a:t>Then below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new branch add a </a:t>
            </a:r>
            <a:r>
              <a:rPr sz="2000" spc="-5" dirty="0">
                <a:latin typeface="Times New Roman"/>
                <a:cs typeface="Times New Roman"/>
              </a:rPr>
              <a:t>leaf </a:t>
            </a:r>
            <a:r>
              <a:rPr sz="2000" spc="-10" dirty="0">
                <a:latin typeface="Times New Roman"/>
                <a:cs typeface="Times New Roman"/>
              </a:rPr>
              <a:t>node </a:t>
            </a:r>
            <a:r>
              <a:rPr sz="2000" spc="-5" dirty="0">
                <a:latin typeface="Times New Roman"/>
                <a:cs typeface="Times New Roman"/>
              </a:rPr>
              <a:t>with label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most common value </a:t>
            </a:r>
            <a:r>
              <a:rPr sz="2000" spc="5" dirty="0">
                <a:latin typeface="Times New Roman"/>
                <a:cs typeface="Times New Roman"/>
              </a:rPr>
              <a:t>of  </a:t>
            </a:r>
            <a:r>
              <a:rPr sz="2000" spc="-15" dirty="0">
                <a:latin typeface="Times New Roman"/>
                <a:cs typeface="Times New Roman"/>
              </a:rPr>
              <a:t>Target_attribute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1808480" marR="3267710" lvl="3" indent="-381000">
              <a:lnSpc>
                <a:spcPct val="114999"/>
              </a:lnSpc>
              <a:buFont typeface="Symbol"/>
              <a:buChar char=""/>
              <a:tabLst>
                <a:tab pos="1770380" algn="l"/>
                <a:tab pos="1771014" algn="l"/>
              </a:tabLst>
            </a:pPr>
            <a:r>
              <a:rPr sz="2000" dirty="0">
                <a:latin typeface="Times New Roman"/>
                <a:cs typeface="Times New Roman"/>
              </a:rPr>
              <a:t>Else below this new branch add the subtree  ID3(</a:t>
            </a:r>
            <a:r>
              <a:rPr sz="2000" i="1" dirty="0">
                <a:latin typeface="Times New Roman"/>
                <a:cs typeface="Times New Roman"/>
              </a:rPr>
              <a:t>Examples </a:t>
            </a:r>
            <a:r>
              <a:rPr sz="1950" i="1" spc="7" baseline="-21367" dirty="0">
                <a:latin typeface="Times New Roman"/>
                <a:cs typeface="Times New Roman"/>
              </a:rPr>
              <a:t>vi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spc="-15" dirty="0">
                <a:latin typeface="Times New Roman"/>
                <a:cs typeface="Times New Roman"/>
              </a:rPr>
              <a:t>Targe_tattribute, </a:t>
            </a:r>
            <a:r>
              <a:rPr sz="2000" dirty="0">
                <a:latin typeface="Times New Roman"/>
                <a:cs typeface="Times New Roman"/>
              </a:rPr>
              <a:t>Attributes –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{A}))</a:t>
            </a:r>
            <a:endParaRPr sz="2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7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Font typeface="Symbol"/>
              <a:buChar char="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365"/>
              </a:spcBef>
              <a:buFont typeface="Symbol"/>
              <a:buChar char="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* The best attribute is the one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highest information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gain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422" y="626435"/>
            <a:ext cx="9264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Which Attribute Is the Best</a:t>
            </a:r>
            <a:r>
              <a:rPr sz="4400" spc="-330" dirty="0"/>
              <a:t> </a:t>
            </a:r>
            <a:r>
              <a:rPr sz="4400" dirty="0"/>
              <a:t>Classifier?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302" rIns="0" bIns="0" rtlCol="0">
            <a:spAutoFit/>
          </a:bodyPr>
          <a:lstStyle/>
          <a:p>
            <a:pPr marL="241935" indent="-22860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242570" algn="l"/>
              </a:tabLst>
            </a:pPr>
            <a:r>
              <a:rPr spc="-5" dirty="0"/>
              <a:t>The</a:t>
            </a:r>
            <a:r>
              <a:rPr spc="110" dirty="0"/>
              <a:t> </a:t>
            </a:r>
            <a:r>
              <a:rPr spc="-5" dirty="0"/>
              <a:t>central</a:t>
            </a:r>
            <a:r>
              <a:rPr spc="114" dirty="0"/>
              <a:t> </a:t>
            </a:r>
            <a:r>
              <a:rPr spc="-5" dirty="0"/>
              <a:t>choice</a:t>
            </a:r>
            <a:r>
              <a:rPr spc="10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spc="-5" dirty="0"/>
              <a:t>the</a:t>
            </a:r>
            <a:r>
              <a:rPr spc="110" dirty="0"/>
              <a:t> </a:t>
            </a:r>
            <a:r>
              <a:rPr spc="-5" dirty="0"/>
              <a:t>ID3</a:t>
            </a:r>
            <a:r>
              <a:rPr spc="110" dirty="0"/>
              <a:t> </a:t>
            </a:r>
            <a:r>
              <a:rPr spc="-5" dirty="0"/>
              <a:t>algorithm</a:t>
            </a:r>
            <a:r>
              <a:rPr spc="90" dirty="0"/>
              <a:t> </a:t>
            </a:r>
            <a:r>
              <a:rPr dirty="0"/>
              <a:t>is</a:t>
            </a:r>
            <a:r>
              <a:rPr spc="114" dirty="0"/>
              <a:t> </a:t>
            </a:r>
            <a:r>
              <a:rPr dirty="0"/>
              <a:t>selecting</a:t>
            </a:r>
            <a:r>
              <a:rPr spc="114" dirty="0"/>
              <a:t> </a:t>
            </a:r>
            <a:r>
              <a:rPr spc="-5" dirty="0"/>
              <a:t>which</a:t>
            </a:r>
            <a:r>
              <a:rPr spc="114" dirty="0"/>
              <a:t> </a:t>
            </a:r>
            <a:r>
              <a:rPr spc="-5" dirty="0"/>
              <a:t>attribute</a:t>
            </a:r>
            <a:r>
              <a:rPr spc="105" dirty="0"/>
              <a:t> </a:t>
            </a:r>
            <a:r>
              <a:rPr dirty="0"/>
              <a:t>to</a:t>
            </a:r>
            <a:r>
              <a:rPr spc="110" dirty="0"/>
              <a:t> </a:t>
            </a:r>
            <a:r>
              <a:rPr dirty="0"/>
              <a:t>test</a:t>
            </a:r>
            <a:r>
              <a:rPr spc="114" dirty="0"/>
              <a:t> </a:t>
            </a:r>
            <a:r>
              <a:rPr spc="-10" dirty="0"/>
              <a:t>at</a:t>
            </a:r>
            <a:r>
              <a:rPr spc="114" dirty="0"/>
              <a:t> </a:t>
            </a:r>
            <a:r>
              <a:rPr spc="-5" dirty="0"/>
              <a:t>each</a:t>
            </a:r>
          </a:p>
          <a:p>
            <a:pPr marL="241935">
              <a:lnSpc>
                <a:spcPts val="2740"/>
              </a:lnSpc>
            </a:pPr>
            <a:r>
              <a:rPr dirty="0"/>
              <a:t>node in the</a:t>
            </a:r>
            <a:r>
              <a:rPr spc="-40" dirty="0"/>
              <a:t> </a:t>
            </a:r>
            <a:r>
              <a:rPr dirty="0"/>
              <a:t>tree.</a:t>
            </a:r>
          </a:p>
          <a:p>
            <a:pPr marL="241935" marR="6985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2570" algn="l"/>
                <a:tab pos="1862455" algn="l"/>
                <a:tab pos="3030220" algn="l"/>
                <a:tab pos="3890010" algn="l"/>
                <a:tab pos="5531485" algn="l"/>
                <a:tab pos="6221730" algn="l"/>
                <a:tab pos="6814820" algn="l"/>
                <a:tab pos="8081645" algn="l"/>
                <a:tab pos="8739505" algn="l"/>
                <a:tab pos="9399905" algn="l"/>
                <a:tab pos="9669145" algn="l"/>
              </a:tabLst>
            </a:pPr>
            <a:r>
              <a:rPr spc="-5" dirty="0"/>
              <a:t>A </a:t>
            </a:r>
            <a:r>
              <a:rPr spc="-280" dirty="0"/>
              <a:t> </a:t>
            </a:r>
            <a:r>
              <a:rPr dirty="0"/>
              <a:t>st</a:t>
            </a:r>
            <a:r>
              <a:rPr spc="5" dirty="0"/>
              <a:t>a</a:t>
            </a:r>
            <a:r>
              <a:rPr dirty="0"/>
              <a:t>tis</a:t>
            </a:r>
            <a:r>
              <a:rPr spc="-10" dirty="0"/>
              <a:t>t</a:t>
            </a:r>
            <a:r>
              <a:rPr dirty="0"/>
              <a:t>ic</a:t>
            </a:r>
            <a:r>
              <a:rPr spc="-15" dirty="0"/>
              <a:t>a</a:t>
            </a:r>
            <a:r>
              <a:rPr dirty="0"/>
              <a:t>l	property	</a:t>
            </a:r>
            <a:r>
              <a:rPr spc="-10" dirty="0"/>
              <a:t>c</a:t>
            </a:r>
            <a:r>
              <a:rPr dirty="0"/>
              <a:t>al</a:t>
            </a:r>
            <a:r>
              <a:rPr spc="-15" dirty="0"/>
              <a:t>l</a:t>
            </a:r>
            <a:r>
              <a:rPr dirty="0"/>
              <a:t>ed	</a:t>
            </a:r>
            <a:r>
              <a:rPr b="1" i="1" dirty="0">
                <a:latin typeface="Times New Roman"/>
                <a:cs typeface="Times New Roman"/>
              </a:rPr>
              <a:t>inf</a:t>
            </a:r>
            <a:r>
              <a:rPr b="1" i="1" spc="-5" dirty="0">
                <a:latin typeface="Times New Roman"/>
                <a:cs typeface="Times New Roman"/>
              </a:rPr>
              <a:t>o</a:t>
            </a:r>
            <a:r>
              <a:rPr b="1" i="1" spc="-15" dirty="0">
                <a:latin typeface="Times New Roman"/>
                <a:cs typeface="Times New Roman"/>
              </a:rPr>
              <a:t>r</a:t>
            </a:r>
            <a:r>
              <a:rPr b="1" i="1" dirty="0">
                <a:latin typeface="Times New Roman"/>
                <a:cs typeface="Times New Roman"/>
              </a:rPr>
              <a:t>m</a:t>
            </a:r>
            <a:r>
              <a:rPr b="1" i="1" spc="-10" dirty="0">
                <a:latin typeface="Times New Roman"/>
                <a:cs typeface="Times New Roman"/>
              </a:rPr>
              <a:t>a</a:t>
            </a:r>
            <a:r>
              <a:rPr b="1" i="1" dirty="0">
                <a:latin typeface="Times New Roman"/>
                <a:cs typeface="Times New Roman"/>
              </a:rPr>
              <a:t>t</a:t>
            </a:r>
            <a:r>
              <a:rPr b="1" i="1" spc="5" dirty="0">
                <a:latin typeface="Times New Roman"/>
                <a:cs typeface="Times New Roman"/>
              </a:rPr>
              <a:t>i</a:t>
            </a:r>
            <a:r>
              <a:rPr b="1" i="1" spc="-5" dirty="0">
                <a:latin typeface="Times New Roman"/>
                <a:cs typeface="Times New Roman"/>
              </a:rPr>
              <a:t>on</a:t>
            </a:r>
            <a:r>
              <a:rPr b="1" i="1" dirty="0">
                <a:latin typeface="Times New Roman"/>
                <a:cs typeface="Times New Roman"/>
              </a:rPr>
              <a:t>	g</a:t>
            </a:r>
            <a:r>
              <a:rPr b="1" i="1" spc="-15" dirty="0">
                <a:latin typeface="Times New Roman"/>
                <a:cs typeface="Times New Roman"/>
              </a:rPr>
              <a:t>a</a:t>
            </a:r>
            <a:r>
              <a:rPr b="1" i="1" dirty="0">
                <a:latin typeface="Times New Roman"/>
                <a:cs typeface="Times New Roman"/>
              </a:rPr>
              <a:t>in	</a:t>
            </a:r>
            <a:r>
              <a:rPr dirty="0"/>
              <a:t>that	</a:t>
            </a:r>
            <a:r>
              <a:rPr spc="-20" dirty="0"/>
              <a:t>m</a:t>
            </a:r>
            <a:r>
              <a:rPr dirty="0"/>
              <a:t>easures	</a:t>
            </a:r>
            <a:r>
              <a:rPr spc="-5" dirty="0"/>
              <a:t>how</a:t>
            </a:r>
            <a:r>
              <a:rPr dirty="0"/>
              <a:t>	w</a:t>
            </a:r>
            <a:r>
              <a:rPr spc="5" dirty="0"/>
              <a:t>e</a:t>
            </a:r>
            <a:r>
              <a:rPr dirty="0"/>
              <a:t>ll	a	</a:t>
            </a:r>
            <a:r>
              <a:rPr spc="-15" dirty="0"/>
              <a:t>g</a:t>
            </a:r>
            <a:r>
              <a:rPr dirty="0"/>
              <a:t>iven  attribute separates the training </a:t>
            </a:r>
            <a:r>
              <a:rPr spc="-5" dirty="0"/>
              <a:t>examples </a:t>
            </a:r>
            <a:r>
              <a:rPr dirty="0"/>
              <a:t>according to their </a:t>
            </a:r>
            <a:r>
              <a:rPr spc="-10" dirty="0"/>
              <a:t>target</a:t>
            </a:r>
            <a:r>
              <a:rPr spc="-180" dirty="0"/>
              <a:t> </a:t>
            </a:r>
            <a:r>
              <a:rPr dirty="0"/>
              <a:t>classification.</a:t>
            </a:r>
          </a:p>
          <a:p>
            <a:pPr marL="241935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3204" algn="l"/>
              </a:tabLst>
            </a:pPr>
            <a:r>
              <a:rPr spc="-5" dirty="0"/>
              <a:t>ID3 </a:t>
            </a:r>
            <a:r>
              <a:rPr dirty="0"/>
              <a:t>uses </a:t>
            </a:r>
            <a:r>
              <a:rPr b="1" i="1" spc="-5" dirty="0">
                <a:latin typeface="Times New Roman"/>
                <a:cs typeface="Times New Roman"/>
              </a:rPr>
              <a:t>information </a:t>
            </a:r>
            <a:r>
              <a:rPr b="1" i="1" dirty="0">
                <a:latin typeface="Times New Roman"/>
                <a:cs typeface="Times New Roman"/>
              </a:rPr>
              <a:t>gain </a:t>
            </a:r>
            <a:r>
              <a:rPr spc="-5" dirty="0"/>
              <a:t>measure </a:t>
            </a:r>
            <a:r>
              <a:rPr dirty="0"/>
              <a:t>to </a:t>
            </a:r>
            <a:r>
              <a:rPr spc="-5" dirty="0"/>
              <a:t>select </a:t>
            </a:r>
            <a:r>
              <a:rPr spc="-10" dirty="0"/>
              <a:t>among </a:t>
            </a:r>
            <a:r>
              <a:rPr dirty="0"/>
              <a:t>the </a:t>
            </a:r>
            <a:r>
              <a:rPr spc="-5" dirty="0"/>
              <a:t>candidate attributes </a:t>
            </a:r>
            <a:r>
              <a:rPr dirty="0"/>
              <a:t>at  each step while growing the</a:t>
            </a:r>
            <a:r>
              <a:rPr spc="-45" dirty="0"/>
              <a:t> </a:t>
            </a:r>
            <a:r>
              <a:rPr dirty="0"/>
              <a:t>tree.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466" y="497784"/>
            <a:ext cx="931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ENTROPY MEASURES HOMOGENEITY </a:t>
            </a:r>
            <a:r>
              <a:rPr spc="-5" dirty="0"/>
              <a:t>OF</a:t>
            </a:r>
            <a:r>
              <a:rPr spc="-18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6" y="1592071"/>
            <a:ext cx="986917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define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gain, we begin by defining a </a:t>
            </a:r>
            <a:r>
              <a:rPr sz="2400" spc="-5" dirty="0">
                <a:latin typeface="Times New Roman"/>
                <a:cs typeface="Times New Roman"/>
              </a:rPr>
              <a:t>measure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entropy.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i="1" spc="-15" dirty="0">
                <a:latin typeface="Times New Roman"/>
                <a:cs typeface="Times New Roman"/>
              </a:rPr>
              <a:t>Entropy measures </a:t>
            </a:r>
            <a:r>
              <a:rPr sz="2400" i="1" dirty="0">
                <a:latin typeface="Times New Roman"/>
                <a:cs typeface="Times New Roman"/>
              </a:rPr>
              <a:t>the impurity of a collection of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Given a collection S, containing positive and negative </a:t>
            </a:r>
            <a:r>
              <a:rPr sz="2400" spc="-5" dirty="0">
                <a:latin typeface="Times New Roman"/>
                <a:cs typeface="Times New Roman"/>
              </a:rPr>
              <a:t>examples of some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target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concept, the entropy of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relative to this Boolean classification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6" y="4442979"/>
            <a:ext cx="6597015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Times New Roman"/>
                <a:cs typeface="Times New Roman"/>
              </a:rPr>
              <a:t>Where,</a:t>
            </a:r>
            <a:endParaRPr sz="24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05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+ </a:t>
            </a:r>
            <a:r>
              <a:rPr sz="2400" dirty="0">
                <a:latin typeface="Times New Roman"/>
                <a:cs typeface="Times New Roman"/>
              </a:rPr>
              <a:t>is the proportion of positive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25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is the proportion of negative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8800" y="3450461"/>
            <a:ext cx="5978007" cy="58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451530"/>
            <a:ext cx="9953625" cy="15963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Entropy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Suppose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is a collection of 14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boolean concept, including 9  positive and 5 negative </a:t>
            </a:r>
            <a:r>
              <a:rPr sz="2400" spc="-5" dirty="0">
                <a:latin typeface="Times New Roman"/>
                <a:cs typeface="Times New Roman"/>
              </a:rPr>
              <a:t>examples. </a:t>
            </a:r>
            <a:r>
              <a:rPr sz="2400" dirty="0">
                <a:latin typeface="Times New Roman"/>
                <a:cs typeface="Times New Roman"/>
              </a:rPr>
              <a:t>Then the entropy of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relative to this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boolean  classification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4932" y="2902629"/>
            <a:ext cx="7979855" cy="89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906521"/>
            <a:ext cx="10177145" cy="2054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entropy is 0 if all </a:t>
            </a:r>
            <a:r>
              <a:rPr sz="2400" spc="-10" dirty="0">
                <a:latin typeface="Times New Roman"/>
                <a:cs typeface="Times New Roman"/>
              </a:rPr>
              <a:t>members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belong to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241300" marR="400050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entropy is 1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collection contains an equal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positive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negative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If the collection contains unequal </a:t>
            </a:r>
            <a:r>
              <a:rPr sz="2400" spc="-5" dirty="0">
                <a:latin typeface="Times New Roman"/>
                <a:cs typeface="Times New Roman"/>
              </a:rPr>
              <a:t>numbers </a:t>
            </a:r>
            <a:r>
              <a:rPr sz="2400" dirty="0">
                <a:latin typeface="Times New Roman"/>
                <a:cs typeface="Times New Roman"/>
              </a:rPr>
              <a:t>of positive and negative </a:t>
            </a:r>
            <a:r>
              <a:rPr sz="2400" spc="-5" dirty="0">
                <a:latin typeface="Times New Roman"/>
                <a:cs typeface="Times New Roman"/>
              </a:rPr>
              <a:t>examples,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entropy is between 0 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9069" y="920219"/>
            <a:ext cx="8235991" cy="4797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108" rIns="0" bIns="0" rtlCol="0">
            <a:spAutoFit/>
          </a:bodyPr>
          <a:lstStyle/>
          <a:p>
            <a:pPr marL="2886710" marR="5080" indent="-2038350">
              <a:lnSpc>
                <a:spcPts val="3030"/>
              </a:lnSpc>
              <a:spcBef>
                <a:spcPts val="475"/>
              </a:spcBef>
            </a:pPr>
            <a:r>
              <a:rPr spc="-25" dirty="0"/>
              <a:t>INFORMATION </a:t>
            </a:r>
            <a:r>
              <a:rPr spc="-5" dirty="0"/>
              <a:t>GAIN </a:t>
            </a:r>
            <a:r>
              <a:rPr spc="-10" dirty="0"/>
              <a:t>MEASURES THE EXPECTED  REDUCTION </a:t>
            </a:r>
            <a:r>
              <a:rPr spc="-5" dirty="0"/>
              <a:t>IN</a:t>
            </a:r>
            <a:r>
              <a:rPr spc="50" dirty="0"/>
              <a:t> </a:t>
            </a:r>
            <a:r>
              <a:rPr spc="-10" dirty="0"/>
              <a:t>ENTROPY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935" marR="571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2570" algn="l"/>
              </a:tabLst>
            </a:pPr>
            <a:r>
              <a:rPr b="1" i="1" spc="-5" dirty="0">
                <a:latin typeface="Times New Roman"/>
                <a:cs typeface="Times New Roman"/>
              </a:rPr>
              <a:t>Information </a:t>
            </a:r>
            <a:r>
              <a:rPr b="1" i="1" dirty="0">
                <a:latin typeface="Times New Roman"/>
                <a:cs typeface="Times New Roman"/>
              </a:rPr>
              <a:t>gain, </a:t>
            </a:r>
            <a:r>
              <a:rPr dirty="0"/>
              <a:t>is the expected </a:t>
            </a:r>
            <a:r>
              <a:rPr spc="-5" dirty="0"/>
              <a:t>reduction </a:t>
            </a:r>
            <a:r>
              <a:rPr dirty="0"/>
              <a:t>in </a:t>
            </a:r>
            <a:r>
              <a:rPr spc="-5" dirty="0"/>
              <a:t>entropy caused </a:t>
            </a:r>
            <a:r>
              <a:rPr dirty="0"/>
              <a:t>by </a:t>
            </a:r>
            <a:r>
              <a:rPr spc="-5" dirty="0"/>
              <a:t>partitioning the  examples </a:t>
            </a:r>
            <a:r>
              <a:rPr dirty="0"/>
              <a:t>according to this</a:t>
            </a:r>
            <a:r>
              <a:rPr spc="-55" dirty="0"/>
              <a:t> </a:t>
            </a:r>
            <a:r>
              <a:rPr dirty="0"/>
              <a:t>attribute.</a:t>
            </a:r>
          </a:p>
          <a:p>
            <a:pPr marL="241935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3204" algn="l"/>
                <a:tab pos="850265" algn="l"/>
                <a:tab pos="2421890" algn="l"/>
                <a:tab pos="3155315" algn="l"/>
                <a:tab pos="4229735" algn="l"/>
                <a:tab pos="4685030" algn="l"/>
                <a:tab pos="5072380" algn="l"/>
                <a:tab pos="5494655" algn="l"/>
                <a:tab pos="6644005" algn="l"/>
                <a:tab pos="7073900" algn="l"/>
                <a:tab pos="8119745" algn="l"/>
                <a:tab pos="8491220" algn="l"/>
                <a:tab pos="8759825" algn="l"/>
                <a:tab pos="10093325" algn="l"/>
              </a:tabLst>
            </a:pPr>
            <a:r>
              <a:rPr dirty="0"/>
              <a:t>The	infor</a:t>
            </a:r>
            <a:r>
              <a:rPr spc="-20" dirty="0"/>
              <a:t>m</a:t>
            </a:r>
            <a:r>
              <a:rPr dirty="0"/>
              <a:t>ation	g</a:t>
            </a:r>
            <a:r>
              <a:rPr spc="-10" dirty="0"/>
              <a:t>a</a:t>
            </a:r>
            <a:r>
              <a:rPr dirty="0"/>
              <a:t>in,	Gain(</a:t>
            </a:r>
            <a:r>
              <a:rPr spc="-5" dirty="0"/>
              <a:t>S,</a:t>
            </a:r>
            <a:r>
              <a:rPr dirty="0"/>
              <a:t>	</a:t>
            </a:r>
            <a:r>
              <a:rPr spc="-10" dirty="0"/>
              <a:t>A</a:t>
            </a:r>
            <a:r>
              <a:rPr spc="-5" dirty="0"/>
              <a:t>)</a:t>
            </a:r>
            <a:r>
              <a:rPr dirty="0"/>
              <a:t>	of	an	attri</a:t>
            </a:r>
            <a:r>
              <a:rPr spc="-15" dirty="0"/>
              <a:t>b</a:t>
            </a:r>
            <a:r>
              <a:rPr dirty="0"/>
              <a:t>ute	</a:t>
            </a:r>
            <a:r>
              <a:rPr spc="-10" dirty="0"/>
              <a:t>A</a:t>
            </a:r>
            <a:r>
              <a:rPr spc="-5" dirty="0"/>
              <a:t>,</a:t>
            </a:r>
            <a:r>
              <a:rPr dirty="0"/>
              <a:t>	rel</a:t>
            </a:r>
            <a:r>
              <a:rPr spc="-10" dirty="0"/>
              <a:t>a</a:t>
            </a:r>
            <a:r>
              <a:rPr dirty="0"/>
              <a:t>tive	to	a	c</a:t>
            </a:r>
            <a:r>
              <a:rPr spc="-10" dirty="0"/>
              <a:t>o</a:t>
            </a:r>
            <a:r>
              <a:rPr dirty="0"/>
              <a:t>ll</a:t>
            </a:r>
            <a:r>
              <a:rPr spc="-1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on	of  </a:t>
            </a:r>
            <a:r>
              <a:rPr spc="-5" dirty="0"/>
              <a:t>examples S, </a:t>
            </a:r>
            <a:r>
              <a:rPr dirty="0"/>
              <a:t>is defined</a:t>
            </a:r>
            <a:r>
              <a:rPr spc="-10" dirty="0"/>
              <a:t> </a:t>
            </a:r>
            <a:r>
              <a:rPr dirty="0"/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1571247" y="3687317"/>
            <a:ext cx="9020928" cy="109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40" y="523489"/>
            <a:ext cx="450405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 Information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gain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2400" dirty="0">
                <a:latin typeface="Times New Roman"/>
                <a:cs typeface="Times New Roman"/>
              </a:rPr>
              <a:t>Let,	</a:t>
            </a:r>
            <a:r>
              <a:rPr sz="2400" i="1" spc="-35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(</a:t>
            </a:r>
            <a:r>
              <a:rPr sz="2400" i="1" spc="-35" dirty="0">
                <a:latin typeface="Times New Roman"/>
                <a:cs typeface="Times New Roman"/>
              </a:rPr>
              <a:t>Wind</a:t>
            </a:r>
            <a:r>
              <a:rPr sz="2400" spc="-3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35" dirty="0">
                <a:latin typeface="Times New Roman"/>
                <a:cs typeface="Times New Roman"/>
              </a:rPr>
              <a:t>{</a:t>
            </a:r>
            <a:r>
              <a:rPr sz="2400" i="1" spc="-35" dirty="0">
                <a:latin typeface="Times New Roman"/>
                <a:cs typeface="Times New Roman"/>
              </a:rPr>
              <a:t>Weak</a:t>
            </a:r>
            <a:r>
              <a:rPr sz="2400" spc="-35" dirty="0">
                <a:latin typeface="Times New Roman"/>
                <a:cs typeface="Times New Roman"/>
              </a:rPr>
              <a:t>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Strong</a:t>
            </a:r>
            <a:r>
              <a:rPr sz="2400" spc="-1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191" y="1516514"/>
            <a:ext cx="763905" cy="14376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25"/>
              </a:spcBef>
            </a:pPr>
            <a:r>
              <a:rPr sz="2400" i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14999"/>
              </a:lnSpc>
              <a:spcBef>
                <a:spcPts val="590"/>
              </a:spcBef>
            </a:pPr>
            <a:r>
              <a:rPr sz="3600" i="1" spc="-52" baseline="13888" dirty="0">
                <a:latin typeface="Times New Roman"/>
                <a:cs typeface="Times New Roman"/>
              </a:rPr>
              <a:t>S</a:t>
            </a:r>
            <a:r>
              <a:rPr sz="1600" i="1" spc="-35" dirty="0">
                <a:latin typeface="Times New Roman"/>
                <a:cs typeface="Times New Roman"/>
              </a:rPr>
              <a:t>Weak  </a:t>
            </a:r>
            <a:r>
              <a:rPr sz="3600" i="1" baseline="13888" dirty="0">
                <a:latin typeface="Times New Roman"/>
                <a:cs typeface="Times New Roman"/>
              </a:rPr>
              <a:t>S</a:t>
            </a:r>
            <a:r>
              <a:rPr sz="1600" i="1" spc="-5" dirty="0">
                <a:latin typeface="Times New Roman"/>
                <a:cs typeface="Times New Roman"/>
              </a:rPr>
              <a:t>St</a:t>
            </a:r>
            <a:r>
              <a:rPr sz="1600" i="1" spc="-65" dirty="0">
                <a:latin typeface="Times New Roman"/>
                <a:cs typeface="Times New Roman"/>
              </a:rPr>
              <a:t>r</a:t>
            </a:r>
            <a:r>
              <a:rPr sz="1600" i="1" spc="-5" dirty="0">
                <a:latin typeface="Times New Roman"/>
                <a:cs typeface="Times New Roman"/>
              </a:rPr>
              <a:t>ong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2" y="1591264"/>
            <a:ext cx="1277620" cy="1288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[9+,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5−]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= [6+,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2−]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= [3+,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3−]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5036" y="3180323"/>
            <a:ext cx="916114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gain of attribute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Wind</a:t>
            </a:r>
            <a:r>
              <a:rPr sz="2400" spc="-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Gain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25" dirty="0">
                <a:latin typeface="Times New Roman"/>
                <a:cs typeface="Times New Roman"/>
              </a:rPr>
              <a:t>Wind</a:t>
            </a:r>
            <a:r>
              <a:rPr sz="2400" spc="-2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Entropy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− 8/14 </a:t>
            </a:r>
            <a:r>
              <a:rPr sz="2400" i="1" spc="-15" dirty="0">
                <a:latin typeface="Times New Roman"/>
                <a:cs typeface="Times New Roman"/>
              </a:rPr>
              <a:t>Entropy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S</a:t>
            </a:r>
            <a:r>
              <a:rPr sz="2400" i="1" spc="-37" baseline="-20833" dirty="0">
                <a:latin typeface="Times New Roman"/>
                <a:cs typeface="Times New Roman"/>
              </a:rPr>
              <a:t>Weak</a:t>
            </a:r>
            <a:r>
              <a:rPr sz="2400" spc="-2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− 6/14 </a:t>
            </a:r>
            <a:r>
              <a:rPr sz="2400" i="1" spc="-15" dirty="0">
                <a:latin typeface="Times New Roman"/>
                <a:cs typeface="Times New Roman"/>
              </a:rPr>
              <a:t>Entropy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S</a:t>
            </a:r>
            <a:r>
              <a:rPr sz="2400" i="1" spc="-15" baseline="-20833" dirty="0">
                <a:latin typeface="Times New Roman"/>
                <a:cs typeface="Times New Roman"/>
              </a:rPr>
              <a:t>Strong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= 0.94 – (8/14)* </a:t>
            </a:r>
            <a:r>
              <a:rPr sz="2400" spc="-20" dirty="0">
                <a:latin typeface="Times New Roman"/>
                <a:cs typeface="Times New Roman"/>
              </a:rPr>
              <a:t>0.811 </a:t>
            </a:r>
            <a:r>
              <a:rPr sz="2400" dirty="0">
                <a:latin typeface="Times New Roman"/>
                <a:cs typeface="Times New Roman"/>
              </a:rPr>
              <a:t>– (6/14)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*1.00</a:t>
            </a:r>
            <a:endParaRPr sz="2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0.048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09" y="535883"/>
            <a:ext cx="4203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</a:rPr>
              <a:t>An Illustrative</a:t>
            </a:r>
            <a:r>
              <a:rPr sz="3200" u="heavy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65101" y="1271138"/>
            <a:ext cx="102977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illustrate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operation </a:t>
            </a:r>
            <a:r>
              <a:rPr sz="2400" dirty="0">
                <a:latin typeface="Times New Roman"/>
                <a:cs typeface="Times New Roman"/>
              </a:rPr>
              <a:t>of ID3, consider the </a:t>
            </a:r>
            <a:r>
              <a:rPr sz="2400" spc="-5" dirty="0">
                <a:latin typeface="Times New Roman"/>
                <a:cs typeface="Times New Roman"/>
              </a:rPr>
              <a:t>learning task represented </a:t>
            </a:r>
            <a:r>
              <a:rPr sz="2400" dirty="0">
                <a:latin typeface="Times New Roman"/>
                <a:cs typeface="Times New Roman"/>
              </a:rPr>
              <a:t>by the  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of below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111250" algn="l"/>
                <a:tab pos="1644650" algn="l"/>
                <a:tab pos="2495550" algn="l"/>
                <a:tab pos="3671570" algn="l"/>
                <a:tab pos="5304155" algn="l"/>
                <a:tab pos="6210935" algn="l"/>
                <a:tab pos="6796405" algn="l"/>
                <a:tab pos="7535545" algn="l"/>
                <a:tab pos="8474710" algn="l"/>
                <a:tab pos="9027795" algn="l"/>
                <a:tab pos="9442450" algn="l"/>
                <a:tab pos="9926955" algn="l"/>
              </a:tabLst>
            </a:pPr>
            <a:r>
              <a:rPr sz="2400" dirty="0">
                <a:latin typeface="Times New Roman"/>
                <a:cs typeface="Times New Roman"/>
              </a:rPr>
              <a:t>Here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ta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get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ttrib</a:t>
            </a:r>
            <a:r>
              <a:rPr sz="2400" spc="-10" dirty="0">
                <a:latin typeface="Times New Roman"/>
                <a:cs typeface="Times New Roman"/>
              </a:rPr>
              <a:t>ut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b="1" i="1" dirty="0">
                <a:latin typeface="Times New Roman"/>
                <a:cs typeface="Times New Roman"/>
              </a:rPr>
              <a:t>Pl</a:t>
            </a:r>
            <a:r>
              <a:rPr sz="2400" b="1" i="1" spc="-15" dirty="0">
                <a:latin typeface="Times New Roman"/>
                <a:cs typeface="Times New Roman"/>
              </a:rPr>
              <a:t>a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spc="-235" dirty="0">
                <a:latin typeface="Times New Roman"/>
                <a:cs typeface="Times New Roman"/>
              </a:rPr>
              <a:t>T</a:t>
            </a:r>
            <a:r>
              <a:rPr sz="2400" b="1" i="1" dirty="0">
                <a:latin typeface="Times New Roman"/>
                <a:cs typeface="Times New Roman"/>
              </a:rPr>
              <a:t>ennis</a:t>
            </a:r>
            <a:r>
              <a:rPr sz="2400" dirty="0">
                <a:latin typeface="Times New Roman"/>
                <a:cs typeface="Times New Roman"/>
              </a:rPr>
              <a:t>,	w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ich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an	have	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ues	</a:t>
            </a:r>
            <a:r>
              <a:rPr sz="2400" b="1" i="1" dirty="0">
                <a:latin typeface="Times New Roman"/>
                <a:cs typeface="Times New Roman"/>
              </a:rPr>
              <a:t>yes	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i="1" dirty="0">
                <a:latin typeface="Times New Roman"/>
                <a:cs typeface="Times New Roman"/>
              </a:rPr>
              <a:t>o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days.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Consider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first step </a:t>
            </a:r>
            <a:r>
              <a:rPr sz="2400" spc="-5" dirty="0">
                <a:latin typeface="Times New Roman"/>
                <a:cs typeface="Times New Roman"/>
              </a:rPr>
              <a:t>through the algorithm, in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the topmost </a:t>
            </a:r>
            <a:r>
              <a:rPr sz="2400" dirty="0">
                <a:latin typeface="Times New Roman"/>
                <a:cs typeface="Times New Roman"/>
              </a:rPr>
              <a:t>node of the  decision tree 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1464635"/>
            <a:ext cx="10360660" cy="15627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5"/>
              </a:spcBef>
            </a:pPr>
            <a:r>
              <a:rPr sz="3600" b="0" dirty="0">
                <a:latin typeface="Times New Roman"/>
                <a:cs typeface="Times New Roman"/>
              </a:rPr>
              <a:t>Decision tree learning </a:t>
            </a:r>
            <a:r>
              <a:rPr sz="3600" b="0" spc="-5" dirty="0">
                <a:latin typeface="Times New Roman"/>
                <a:cs typeface="Times New Roman"/>
              </a:rPr>
              <a:t>is </a:t>
            </a:r>
            <a:r>
              <a:rPr sz="3600" b="0" dirty="0">
                <a:latin typeface="Times New Roman"/>
                <a:cs typeface="Times New Roman"/>
              </a:rPr>
              <a:t>a method for approximating  discrete-valued </a:t>
            </a:r>
            <a:r>
              <a:rPr sz="3600" b="0" spc="-15" dirty="0">
                <a:latin typeface="Times New Roman"/>
                <a:cs typeface="Times New Roman"/>
              </a:rPr>
              <a:t>target </a:t>
            </a:r>
            <a:r>
              <a:rPr sz="3600" b="0" dirty="0">
                <a:latin typeface="Times New Roman"/>
                <a:cs typeface="Times New Roman"/>
              </a:rPr>
              <a:t>functions, </a:t>
            </a:r>
            <a:r>
              <a:rPr sz="3600" b="0" spc="-5" dirty="0">
                <a:latin typeface="Times New Roman"/>
                <a:cs typeface="Times New Roman"/>
              </a:rPr>
              <a:t>in </a:t>
            </a:r>
            <a:r>
              <a:rPr sz="3600" b="0" dirty="0">
                <a:latin typeface="Times New Roman"/>
                <a:cs typeface="Times New Roman"/>
              </a:rPr>
              <a:t>which the learned  function </a:t>
            </a:r>
            <a:r>
              <a:rPr sz="3600" b="0" spc="-5" dirty="0">
                <a:latin typeface="Times New Roman"/>
                <a:cs typeface="Times New Roman"/>
              </a:rPr>
              <a:t>is </a:t>
            </a:r>
            <a:r>
              <a:rPr sz="3600" b="0" dirty="0">
                <a:latin typeface="Times New Roman"/>
                <a:cs typeface="Times New Roman"/>
              </a:rPr>
              <a:t>represented by a decision </a:t>
            </a:r>
            <a:r>
              <a:rPr sz="3600" b="0" spc="-5" dirty="0">
                <a:latin typeface="Times New Roman"/>
                <a:cs typeface="Times New Roman"/>
              </a:rPr>
              <a:t>tree.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18817" y="653542"/>
          <a:ext cx="8747760" cy="52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639"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Day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Outlook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Temperature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Humidity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Wind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PlayTennis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61"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Sunny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27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Sunny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Overcast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39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27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39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27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39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753"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Overcast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1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1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39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Sunny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55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Sunny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8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28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67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28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28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649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Sunny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8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Overcast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Overcast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Weak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731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40" y="578711"/>
            <a:ext cx="1030224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06900"/>
              </a:lnSpc>
              <a:spcBef>
                <a:spcPts val="95"/>
              </a:spcBef>
            </a:pPr>
            <a:r>
              <a:rPr sz="2400" b="0" spc="-5" dirty="0">
                <a:latin typeface="Times New Roman"/>
                <a:cs typeface="Times New Roman"/>
              </a:rPr>
              <a:t>ID3 determines the information gain for </a:t>
            </a:r>
            <a:r>
              <a:rPr sz="2400" b="0" dirty="0">
                <a:latin typeface="Times New Roman"/>
                <a:cs typeface="Times New Roman"/>
              </a:rPr>
              <a:t>each </a:t>
            </a:r>
            <a:r>
              <a:rPr sz="2400" b="0" spc="-5" dirty="0">
                <a:latin typeface="Times New Roman"/>
                <a:cs typeface="Times New Roman"/>
              </a:rPr>
              <a:t>candidate attribute (i.e., Outlook,  </a:t>
            </a:r>
            <a:r>
              <a:rPr sz="2400" b="0" spc="-20" dirty="0">
                <a:latin typeface="Times New Roman"/>
                <a:cs typeface="Times New Roman"/>
              </a:rPr>
              <a:t>Temperature, Humidity, </a:t>
            </a:r>
            <a:r>
              <a:rPr sz="2400" b="0" dirty="0">
                <a:latin typeface="Times New Roman"/>
                <a:cs typeface="Times New Roman"/>
              </a:rPr>
              <a:t>and </a:t>
            </a:r>
            <a:r>
              <a:rPr sz="2400" b="0" spc="-20" dirty="0">
                <a:latin typeface="Times New Roman"/>
                <a:cs typeface="Times New Roman"/>
              </a:rPr>
              <a:t>Wind), </a:t>
            </a:r>
            <a:r>
              <a:rPr sz="2400" b="0" dirty="0">
                <a:latin typeface="Times New Roman"/>
                <a:cs typeface="Times New Roman"/>
              </a:rPr>
              <a:t>then </a:t>
            </a:r>
            <a:r>
              <a:rPr sz="2400" b="0" spc="-5" dirty="0">
                <a:latin typeface="Times New Roman"/>
                <a:cs typeface="Times New Roman"/>
              </a:rPr>
              <a:t>selects </a:t>
            </a:r>
            <a:r>
              <a:rPr sz="2400" b="0" dirty="0">
                <a:latin typeface="Times New Roman"/>
                <a:cs typeface="Times New Roman"/>
              </a:rPr>
              <a:t>the </a:t>
            </a:r>
            <a:r>
              <a:rPr sz="2400" b="0" spc="-5" dirty="0">
                <a:latin typeface="Times New Roman"/>
                <a:cs typeface="Times New Roman"/>
              </a:rPr>
              <a:t>one with </a:t>
            </a:r>
            <a:r>
              <a:rPr sz="2400" b="0" dirty="0">
                <a:latin typeface="Times New Roman"/>
                <a:cs typeface="Times New Roman"/>
              </a:rPr>
              <a:t>highest </a:t>
            </a:r>
            <a:r>
              <a:rPr sz="2400" b="0" spc="-5" dirty="0">
                <a:latin typeface="Times New Roman"/>
                <a:cs typeface="Times New Roman"/>
              </a:rPr>
              <a:t>information  </a:t>
            </a:r>
            <a:r>
              <a:rPr sz="2400" b="0" dirty="0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1093" y="1957984"/>
            <a:ext cx="6992354" cy="4319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55807" y="1335408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0.246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5807" y="2067309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0.151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5807" y="2798830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0.048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" y="603321"/>
            <a:ext cx="651954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gain values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four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19849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197860" algn="l"/>
                <a:tab pos="3198495" algn="l"/>
              </a:tabLst>
            </a:pPr>
            <a:r>
              <a:rPr sz="2400" spc="-5" dirty="0">
                <a:latin typeface="Times New Roman"/>
                <a:cs typeface="Times New Roman"/>
              </a:rPr>
              <a:t>Gain(S, </a:t>
            </a:r>
            <a:r>
              <a:rPr sz="2400" dirty="0">
                <a:latin typeface="Times New Roman"/>
                <a:cs typeface="Times New Roman"/>
              </a:rPr>
              <a:t>Outlook)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198495" indent="-342900">
              <a:lnSpc>
                <a:spcPct val="100000"/>
              </a:lnSpc>
              <a:buFont typeface="Arial"/>
              <a:buChar char="•"/>
              <a:tabLst>
                <a:tab pos="3197860" algn="l"/>
                <a:tab pos="3198495" algn="l"/>
              </a:tabLst>
            </a:pPr>
            <a:r>
              <a:rPr sz="2400" spc="-5" dirty="0">
                <a:latin typeface="Times New Roman"/>
                <a:cs typeface="Times New Roman"/>
              </a:rPr>
              <a:t>Gain(S, Humidity)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198495" indent="-342900">
              <a:lnSpc>
                <a:spcPct val="100000"/>
              </a:lnSpc>
              <a:buFont typeface="Arial"/>
              <a:buChar char="•"/>
              <a:tabLst>
                <a:tab pos="3197860" algn="l"/>
                <a:tab pos="3198495" algn="l"/>
              </a:tabLst>
            </a:pPr>
            <a:r>
              <a:rPr sz="2400" spc="-5" dirty="0">
                <a:latin typeface="Times New Roman"/>
                <a:cs typeface="Times New Roman"/>
              </a:rPr>
              <a:t>Gain(S,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Wind)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198495" indent="-342900">
              <a:lnSpc>
                <a:spcPct val="100000"/>
              </a:lnSpc>
              <a:buFont typeface="Arial"/>
              <a:buChar char="•"/>
              <a:tabLst>
                <a:tab pos="3197860" algn="l"/>
                <a:tab pos="3198495" algn="l"/>
              </a:tabLst>
            </a:pPr>
            <a:r>
              <a:rPr sz="2400" spc="-5" dirty="0">
                <a:latin typeface="Times New Roman"/>
                <a:cs typeface="Times New Roman"/>
              </a:rPr>
              <a:t>Gain(S,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Temperature)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5807" y="3530601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0.029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53" y="4262121"/>
            <a:ext cx="103028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According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information gain measure, the </a:t>
            </a:r>
            <a:r>
              <a:rPr sz="2400" b="1" i="1" spc="-5" dirty="0">
                <a:latin typeface="Times New Roman"/>
                <a:cs typeface="Times New Roman"/>
              </a:rPr>
              <a:t>Outlook </a:t>
            </a:r>
            <a:r>
              <a:rPr sz="2400" spc="-5" dirty="0">
                <a:latin typeface="Times New Roman"/>
                <a:cs typeface="Times New Roman"/>
              </a:rPr>
              <a:t>attribute </a:t>
            </a:r>
            <a:r>
              <a:rPr sz="2400" dirty="0">
                <a:latin typeface="Times New Roman"/>
                <a:cs typeface="Times New Roman"/>
              </a:rPr>
              <a:t>provides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best </a:t>
            </a:r>
            <a:r>
              <a:rPr sz="2400" spc="-5" dirty="0">
                <a:latin typeface="Times New Roman"/>
                <a:cs typeface="Times New Roman"/>
              </a:rPr>
              <a:t>prediction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attribute, </a:t>
            </a:r>
            <a:r>
              <a:rPr sz="2400" b="1" i="1" spc="-25" dirty="0">
                <a:latin typeface="Times New Roman"/>
                <a:cs typeface="Times New Roman"/>
              </a:rPr>
              <a:t>PlayTennis</a:t>
            </a:r>
            <a:r>
              <a:rPr sz="2400" spc="-2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over the </a:t>
            </a:r>
            <a:r>
              <a:rPr sz="2400" spc="-5" dirty="0">
                <a:latin typeface="Times New Roman"/>
                <a:cs typeface="Times New Roman"/>
              </a:rPr>
              <a:t>training examples.  Therefore, </a:t>
            </a:r>
            <a:r>
              <a:rPr sz="2400" b="1" i="1" spc="-5" dirty="0">
                <a:latin typeface="Times New Roman"/>
                <a:cs typeface="Times New Roman"/>
              </a:rPr>
              <a:t>Outlook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dirty="0">
                <a:latin typeface="Times New Roman"/>
                <a:cs typeface="Times New Roman"/>
              </a:rPr>
              <a:t>as the </a:t>
            </a:r>
            <a:r>
              <a:rPr sz="2400" spc="-5" dirty="0">
                <a:latin typeface="Times New Roman"/>
                <a:cs typeface="Times New Roman"/>
              </a:rPr>
              <a:t>decision attribute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root </a:t>
            </a:r>
            <a:r>
              <a:rPr sz="2400" spc="-5" dirty="0">
                <a:latin typeface="Times New Roman"/>
                <a:cs typeface="Times New Roman"/>
              </a:rPr>
              <a:t>node,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branches are created below the </a:t>
            </a:r>
            <a:r>
              <a:rPr sz="2400" dirty="0">
                <a:latin typeface="Times New Roman"/>
                <a:cs typeface="Times New Roman"/>
              </a:rPr>
              <a:t>root for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of its </a:t>
            </a:r>
            <a:r>
              <a:rPr sz="2400" spc="-5" dirty="0">
                <a:latin typeface="Times New Roman"/>
                <a:cs typeface="Times New Roman"/>
              </a:rPr>
              <a:t>possible values i.e., </a:t>
            </a:r>
            <a:r>
              <a:rPr sz="2400" spc="-25" dirty="0">
                <a:latin typeface="Times New Roman"/>
                <a:cs typeface="Times New Roman"/>
              </a:rPr>
              <a:t>Sunny,  </a:t>
            </a:r>
            <a:r>
              <a:rPr sz="2400" dirty="0">
                <a:latin typeface="Times New Roman"/>
                <a:cs typeface="Times New Roman"/>
              </a:rPr>
              <a:t>Overcast, 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6646" y="591753"/>
            <a:ext cx="8141634" cy="546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7820" y="618744"/>
            <a:ext cx="8272175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3655" y="3245304"/>
            <a:ext cx="986726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i="1" spc="-7" baseline="-20833" dirty="0">
                <a:latin typeface="Times New Roman"/>
                <a:cs typeface="Times New Roman"/>
              </a:rPr>
              <a:t>Rain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" dirty="0">
                <a:latin typeface="Times New Roman"/>
                <a:cs typeface="Times New Roman"/>
              </a:rPr>
              <a:t>D4, D5, D6, D10,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D14}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Gain </a:t>
            </a:r>
            <a:r>
              <a:rPr sz="2400" i="1" spc="-5" dirty="0">
                <a:latin typeface="Times New Roman"/>
                <a:cs typeface="Times New Roman"/>
              </a:rPr>
              <a:t>(S</a:t>
            </a:r>
            <a:r>
              <a:rPr sz="2400" i="1" spc="-7" baseline="-20833" dirty="0">
                <a:latin typeface="Times New Roman"/>
                <a:cs typeface="Times New Roman"/>
              </a:rPr>
              <a:t>Rain </a:t>
            </a:r>
            <a:r>
              <a:rPr sz="2400" i="1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Humidity)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Times New Roman"/>
                <a:cs typeface="Times New Roman"/>
              </a:rPr>
              <a:t>0.970 – (2/5)1.0 – (3/5)0.917 =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0.019</a:t>
            </a:r>
            <a:endParaRPr sz="2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30"/>
              </a:spcBef>
            </a:pPr>
            <a:r>
              <a:rPr sz="2400" i="1" dirty="0">
                <a:latin typeface="Times New Roman"/>
                <a:cs typeface="Times New Roman"/>
              </a:rPr>
              <a:t>Gain </a:t>
            </a:r>
            <a:r>
              <a:rPr sz="2400" i="1" spc="-5" dirty="0">
                <a:latin typeface="Times New Roman"/>
                <a:cs typeface="Times New Roman"/>
              </a:rPr>
              <a:t>(S</a:t>
            </a:r>
            <a:r>
              <a:rPr sz="2400" i="1" spc="-7" baseline="-20833" dirty="0">
                <a:latin typeface="Times New Roman"/>
                <a:cs typeface="Times New Roman"/>
              </a:rPr>
              <a:t>Rain </a:t>
            </a:r>
            <a:r>
              <a:rPr sz="2400" i="1" dirty="0">
                <a:latin typeface="Times New Roman"/>
                <a:cs typeface="Times New Roman"/>
              </a:rPr>
              <a:t>, </a:t>
            </a:r>
            <a:r>
              <a:rPr sz="2400" i="1" spc="-25" dirty="0">
                <a:latin typeface="Times New Roman"/>
                <a:cs typeface="Times New Roman"/>
              </a:rPr>
              <a:t>Temperature) </a:t>
            </a:r>
            <a:r>
              <a:rPr sz="2400" i="1" spc="-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0.970 </a:t>
            </a:r>
            <a:r>
              <a:rPr sz="2400" dirty="0">
                <a:latin typeface="Times New Roman"/>
                <a:cs typeface="Times New Roman"/>
              </a:rPr>
              <a:t>– (0/5)0.0 – (3/5)0.918 – (2/5)1.0 =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0.019</a:t>
            </a:r>
            <a:endParaRPr sz="2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34"/>
              </a:spcBef>
            </a:pPr>
            <a:r>
              <a:rPr sz="2400" i="1" dirty="0">
                <a:latin typeface="Times New Roman"/>
                <a:cs typeface="Times New Roman"/>
              </a:rPr>
              <a:t>Gain </a:t>
            </a:r>
            <a:r>
              <a:rPr sz="2400" i="1" spc="-5" dirty="0">
                <a:latin typeface="Times New Roman"/>
                <a:cs typeface="Times New Roman"/>
              </a:rPr>
              <a:t>(S</a:t>
            </a:r>
            <a:r>
              <a:rPr sz="2400" i="1" spc="-7" baseline="-20833" dirty="0">
                <a:latin typeface="Times New Roman"/>
                <a:cs typeface="Times New Roman"/>
              </a:rPr>
              <a:t>Rain </a:t>
            </a:r>
            <a:r>
              <a:rPr sz="2400" i="1" dirty="0">
                <a:latin typeface="Times New Roman"/>
                <a:cs typeface="Times New Roman"/>
              </a:rPr>
              <a:t>, </a:t>
            </a:r>
            <a:r>
              <a:rPr sz="2400" i="1" spc="-30" dirty="0">
                <a:latin typeface="Times New Roman"/>
                <a:cs typeface="Times New Roman"/>
              </a:rPr>
              <a:t>Wind)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0.970 – (3/5)0.0 – (2/5)0.0 =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291" y="862754"/>
            <a:ext cx="9277580" cy="4742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108" rIns="0" bIns="0" rtlCol="0">
            <a:spAutoFit/>
          </a:bodyPr>
          <a:lstStyle/>
          <a:p>
            <a:pPr marL="4170045" marR="5080" indent="-3291204">
              <a:lnSpc>
                <a:spcPts val="3030"/>
              </a:lnSpc>
              <a:spcBef>
                <a:spcPts val="475"/>
              </a:spcBef>
            </a:pPr>
            <a:r>
              <a:rPr spc="-5" dirty="0"/>
              <a:t>HYPOTHESIS </a:t>
            </a:r>
            <a:r>
              <a:rPr spc="-50" dirty="0"/>
              <a:t>SPACE </a:t>
            </a:r>
            <a:r>
              <a:rPr spc="-5" dirty="0"/>
              <a:t>SEARCH IN DECISION TREE  LEARNING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ID3 </a:t>
            </a:r>
            <a:r>
              <a:rPr dirty="0"/>
              <a:t>can be </a:t>
            </a:r>
            <a:r>
              <a:rPr spc="-5" dirty="0"/>
              <a:t>characterized </a:t>
            </a:r>
            <a:r>
              <a:rPr dirty="0"/>
              <a:t>as </a:t>
            </a:r>
            <a:r>
              <a:rPr spc="-5" dirty="0"/>
              <a:t>searching </a:t>
            </a:r>
            <a:r>
              <a:rPr dirty="0"/>
              <a:t>a </a:t>
            </a:r>
            <a:r>
              <a:rPr spc="-5" dirty="0"/>
              <a:t>space </a:t>
            </a:r>
            <a:r>
              <a:rPr dirty="0"/>
              <a:t>of </a:t>
            </a:r>
            <a:r>
              <a:rPr spc="-5" dirty="0"/>
              <a:t>hypotheses </a:t>
            </a:r>
            <a:r>
              <a:rPr dirty="0"/>
              <a:t>for one </a:t>
            </a:r>
            <a:r>
              <a:rPr spc="-5" dirty="0"/>
              <a:t>that fits the  </a:t>
            </a:r>
            <a:r>
              <a:rPr dirty="0"/>
              <a:t>training</a:t>
            </a:r>
            <a:r>
              <a:rPr spc="-35" dirty="0"/>
              <a:t> </a:t>
            </a:r>
            <a:r>
              <a:rPr spc="-5" dirty="0"/>
              <a:t>examples.</a:t>
            </a:r>
          </a:p>
          <a:p>
            <a:pPr marL="241300" indent="-228600" algn="just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The hypothesis space searched by </a:t>
            </a:r>
            <a:r>
              <a:rPr spc="-5" dirty="0"/>
              <a:t>ID3 </a:t>
            </a:r>
            <a:r>
              <a:rPr dirty="0"/>
              <a:t>is the set of possible decision</a:t>
            </a:r>
            <a:r>
              <a:rPr spc="-125" dirty="0"/>
              <a:t> </a:t>
            </a:r>
            <a:r>
              <a:rPr dirty="0"/>
              <a:t>trees.</a:t>
            </a:r>
          </a:p>
          <a:p>
            <a:pPr marL="241300" marR="5080" indent="-229235" algn="just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ID3 performs </a:t>
            </a:r>
            <a:r>
              <a:rPr dirty="0"/>
              <a:t>a </a:t>
            </a:r>
            <a:r>
              <a:rPr b="1" i="1" spc="-5" dirty="0">
                <a:latin typeface="Times New Roman"/>
                <a:cs typeface="Times New Roman"/>
              </a:rPr>
              <a:t>simple-to complex, hill-climbing search </a:t>
            </a:r>
            <a:r>
              <a:rPr dirty="0"/>
              <a:t>through </a:t>
            </a:r>
            <a:r>
              <a:rPr spc="-5" dirty="0"/>
              <a:t>this hypothesis  </a:t>
            </a:r>
            <a:r>
              <a:rPr dirty="0"/>
              <a:t>space, </a:t>
            </a:r>
            <a:r>
              <a:rPr spc="-5" dirty="0"/>
              <a:t>beginning </a:t>
            </a:r>
            <a:r>
              <a:rPr dirty="0"/>
              <a:t>with the </a:t>
            </a:r>
            <a:r>
              <a:rPr spc="-5" dirty="0"/>
              <a:t>empty tree, </a:t>
            </a:r>
            <a:r>
              <a:rPr dirty="0"/>
              <a:t>then </a:t>
            </a:r>
            <a:r>
              <a:rPr spc="-5" dirty="0"/>
              <a:t>considering progressively more  elaborate hypotheses in </a:t>
            </a:r>
            <a:r>
              <a:rPr dirty="0"/>
              <a:t>search of a </a:t>
            </a:r>
            <a:r>
              <a:rPr spc="-5" dirty="0"/>
              <a:t>decision </a:t>
            </a:r>
            <a:r>
              <a:rPr dirty="0"/>
              <a:t>tree that </a:t>
            </a:r>
            <a:r>
              <a:rPr spc="-5" dirty="0"/>
              <a:t>correctly classifies the  </a:t>
            </a: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538" y="191420"/>
            <a:ext cx="5429644" cy="607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31309" y="198241"/>
            <a:ext cx="52171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Figure: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Hypothesis space search 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ID3.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ID3 searches </a:t>
            </a:r>
            <a:r>
              <a:rPr sz="2400" dirty="0">
                <a:latin typeface="Times New Roman"/>
                <a:cs typeface="Times New Roman"/>
              </a:rPr>
              <a:t>through the </a:t>
            </a:r>
            <a:r>
              <a:rPr sz="2400" spc="-5" dirty="0">
                <a:latin typeface="Times New Roman"/>
                <a:cs typeface="Times New Roman"/>
              </a:rPr>
              <a:t>space of  possible decision trees from simplest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increasingly complex, </a:t>
            </a:r>
            <a:r>
              <a:rPr sz="2400" dirty="0">
                <a:latin typeface="Times New Roman"/>
                <a:cs typeface="Times New Roman"/>
              </a:rPr>
              <a:t>guided by the 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heuristic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103581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latin typeface="Times New Roman"/>
                <a:cs typeface="Times New Roman"/>
              </a:rPr>
              <a:t>By </a:t>
            </a:r>
            <a:r>
              <a:rPr sz="2400" b="0" dirty="0">
                <a:latin typeface="Times New Roman"/>
                <a:cs typeface="Times New Roman"/>
              </a:rPr>
              <a:t>viewing </a:t>
            </a:r>
            <a:r>
              <a:rPr sz="2400" b="0" spc="-5" dirty="0">
                <a:latin typeface="Times New Roman"/>
                <a:cs typeface="Times New Roman"/>
              </a:rPr>
              <a:t>ID3 </a:t>
            </a:r>
            <a:r>
              <a:rPr sz="2400" b="0" dirty="0">
                <a:latin typeface="Times New Roman"/>
                <a:cs typeface="Times New Roman"/>
              </a:rPr>
              <a:t>in </a:t>
            </a:r>
            <a:r>
              <a:rPr sz="2400" b="0" spc="-5" dirty="0">
                <a:latin typeface="Times New Roman"/>
                <a:cs typeface="Times New Roman"/>
              </a:rPr>
              <a:t>terms </a:t>
            </a:r>
            <a:r>
              <a:rPr sz="2400" b="0" dirty="0">
                <a:latin typeface="Times New Roman"/>
                <a:cs typeface="Times New Roman"/>
              </a:rPr>
              <a:t>of its search space </a:t>
            </a:r>
            <a:r>
              <a:rPr sz="2400" b="0" spc="-5" dirty="0">
                <a:latin typeface="Times New Roman"/>
                <a:cs typeface="Times New Roman"/>
              </a:rPr>
              <a:t>and </a:t>
            </a:r>
            <a:r>
              <a:rPr sz="2400" b="0" dirty="0">
                <a:latin typeface="Times New Roman"/>
                <a:cs typeface="Times New Roman"/>
              </a:rPr>
              <a:t>search </a:t>
            </a:r>
            <a:r>
              <a:rPr sz="2400" b="0" spc="-20" dirty="0">
                <a:latin typeface="Times New Roman"/>
                <a:cs typeface="Times New Roman"/>
              </a:rPr>
              <a:t>strategy, </a:t>
            </a:r>
            <a:r>
              <a:rPr sz="2400" b="0" spc="-5" dirty="0">
                <a:latin typeface="Times New Roman"/>
                <a:cs typeface="Times New Roman"/>
              </a:rPr>
              <a:t>we can </a:t>
            </a:r>
            <a:r>
              <a:rPr sz="2400" b="0" dirty="0">
                <a:latin typeface="Times New Roman"/>
                <a:cs typeface="Times New Roman"/>
              </a:rPr>
              <a:t>get </a:t>
            </a:r>
            <a:r>
              <a:rPr sz="2400" b="0" spc="-5" dirty="0">
                <a:latin typeface="Times New Roman"/>
                <a:cs typeface="Times New Roman"/>
              </a:rPr>
              <a:t>some  </a:t>
            </a:r>
            <a:r>
              <a:rPr sz="2400" b="0" dirty="0">
                <a:latin typeface="Times New Roman"/>
                <a:cs typeface="Times New Roman"/>
              </a:rPr>
              <a:t>insight into its </a:t>
            </a:r>
            <a:r>
              <a:rPr sz="2400" b="0" spc="-5" dirty="0">
                <a:latin typeface="Times New Roman"/>
                <a:cs typeface="Times New Roman"/>
              </a:rPr>
              <a:t>capabilities </a:t>
            </a:r>
            <a:r>
              <a:rPr sz="2400" b="0" dirty="0">
                <a:latin typeface="Times New Roman"/>
                <a:cs typeface="Times New Roman"/>
              </a:rPr>
              <a:t>and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limitations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9" y="1775198"/>
            <a:ext cx="10359390" cy="1835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1. </a:t>
            </a:r>
            <a:r>
              <a:rPr sz="2400" spc="-5" dirty="0">
                <a:latin typeface="Times New Roman"/>
                <a:cs typeface="Times New Roman"/>
              </a:rPr>
              <a:t>ID3's </a:t>
            </a:r>
            <a:r>
              <a:rPr sz="2400" dirty="0">
                <a:latin typeface="Times New Roman"/>
                <a:cs typeface="Times New Roman"/>
              </a:rPr>
              <a:t>hypothesis </a:t>
            </a:r>
            <a:r>
              <a:rPr sz="2400" spc="-5" dirty="0">
                <a:latin typeface="Times New Roman"/>
                <a:cs typeface="Times New Roman"/>
              </a:rPr>
              <a:t>space </a:t>
            </a:r>
            <a:r>
              <a:rPr sz="2400" dirty="0">
                <a:latin typeface="Times New Roman"/>
                <a:cs typeface="Times New Roman"/>
              </a:rPr>
              <a:t>of all </a:t>
            </a:r>
            <a:r>
              <a:rPr sz="2400" spc="-5" dirty="0">
                <a:latin typeface="Times New Roman"/>
                <a:cs typeface="Times New Roman"/>
              </a:rPr>
              <a:t>decision trees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b="1" i="1" spc="-5" dirty="0">
                <a:latin typeface="Times New Roman"/>
                <a:cs typeface="Times New Roman"/>
              </a:rPr>
              <a:t>complete </a:t>
            </a:r>
            <a:r>
              <a:rPr sz="2400" spc="-5" dirty="0">
                <a:latin typeface="Times New Roman"/>
                <a:cs typeface="Times New Roman"/>
              </a:rPr>
              <a:t>space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finite discrete-  </a:t>
            </a:r>
            <a:r>
              <a:rPr sz="2400" dirty="0">
                <a:latin typeface="Times New Roman"/>
                <a:cs typeface="Times New Roman"/>
              </a:rPr>
              <a:t>valued </a:t>
            </a:r>
            <a:r>
              <a:rPr sz="2400" spc="-5" dirty="0">
                <a:latin typeface="Times New Roman"/>
                <a:cs typeface="Times New Roman"/>
              </a:rPr>
              <a:t>functions, </a:t>
            </a:r>
            <a:r>
              <a:rPr sz="2400" spc="-10" dirty="0">
                <a:latin typeface="Times New Roman"/>
                <a:cs typeface="Times New Roman"/>
              </a:rPr>
              <a:t>relative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available attributes. Because every finite discrete-  </a:t>
            </a:r>
            <a:r>
              <a:rPr sz="2400" dirty="0">
                <a:latin typeface="Times New Roman"/>
                <a:cs typeface="Times New Roman"/>
              </a:rPr>
              <a:t>valued function can be represented by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241300" indent="-229235" algn="just">
              <a:lnSpc>
                <a:spcPts val="274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ID3 avoids one of the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risks of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b="1" i="1" dirty="0">
                <a:latin typeface="Times New Roman"/>
                <a:cs typeface="Times New Roman"/>
              </a:rPr>
              <a:t>search incomplete</a:t>
            </a:r>
            <a:r>
              <a:rPr sz="2400" b="1" i="1" spc="-10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hypothesis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740"/>
              </a:lnSpc>
            </a:pPr>
            <a:r>
              <a:rPr sz="2400" b="1" i="1" dirty="0">
                <a:latin typeface="Times New Roman"/>
                <a:cs typeface="Times New Roman"/>
              </a:rPr>
              <a:t>spaces </a:t>
            </a:r>
            <a:r>
              <a:rPr sz="2400" dirty="0">
                <a:latin typeface="Times New Roman"/>
                <a:cs typeface="Times New Roman"/>
              </a:rPr>
              <a:t>: that the hypothesis space </a:t>
            </a:r>
            <a:r>
              <a:rPr sz="2400" spc="-5" dirty="0">
                <a:latin typeface="Times New Roman"/>
                <a:cs typeface="Times New Roman"/>
              </a:rPr>
              <a:t>might </a:t>
            </a:r>
            <a:r>
              <a:rPr sz="2400" dirty="0">
                <a:latin typeface="Times New Roman"/>
                <a:cs typeface="Times New Roman"/>
              </a:rPr>
              <a:t>not contain the </a:t>
            </a:r>
            <a:r>
              <a:rPr sz="2400" spc="-10" dirty="0">
                <a:latin typeface="Times New Roman"/>
                <a:cs typeface="Times New Roman"/>
              </a:rPr>
              <a:t>target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532886"/>
            <a:ext cx="10309225" cy="3735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68605" indent="-6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2. </a:t>
            </a:r>
            <a:r>
              <a:rPr sz="2400" spc="-5" dirty="0">
                <a:latin typeface="Times New Roman"/>
                <a:cs typeface="Times New Roman"/>
              </a:rPr>
              <a:t>ID3 maintains </a:t>
            </a:r>
            <a:r>
              <a:rPr sz="2400" b="1" i="1" dirty="0">
                <a:latin typeface="Times New Roman"/>
                <a:cs typeface="Times New Roman"/>
              </a:rPr>
              <a:t>only a single current hypothesis </a:t>
            </a:r>
            <a:r>
              <a:rPr sz="2400" dirty="0">
                <a:latin typeface="Times New Roman"/>
                <a:cs typeface="Times New Roman"/>
              </a:rPr>
              <a:t>as it searches through 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  of decision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trees.</a:t>
            </a:r>
            <a:endParaRPr sz="2400">
              <a:latin typeface="Times New Roman"/>
              <a:cs typeface="Times New Roman"/>
            </a:endParaRPr>
          </a:p>
          <a:p>
            <a:pPr marL="455930" marR="5080">
              <a:lnSpc>
                <a:spcPts val="2590"/>
              </a:lnSpc>
              <a:spcBef>
                <a:spcPts val="1000"/>
              </a:spcBef>
            </a:pPr>
            <a:r>
              <a:rPr sz="2400" spc="-5" dirty="0">
                <a:latin typeface="Times New Roman"/>
                <a:cs typeface="Times New Roman"/>
              </a:rPr>
              <a:t>For example, with </a:t>
            </a:r>
            <a:r>
              <a:rPr sz="2400" dirty="0">
                <a:latin typeface="Times New Roman"/>
                <a:cs typeface="Times New Roman"/>
              </a:rPr>
              <a:t>the earlier version space candidate </a:t>
            </a:r>
            <a:r>
              <a:rPr sz="2400" spc="-5" dirty="0">
                <a:latin typeface="Times New Roman"/>
                <a:cs typeface="Times New Roman"/>
              </a:rPr>
              <a:t>elimination method, </a:t>
            </a:r>
            <a:r>
              <a:rPr sz="2400" dirty="0">
                <a:latin typeface="Times New Roman"/>
                <a:cs typeface="Times New Roman"/>
              </a:rPr>
              <a:t>which  </a:t>
            </a:r>
            <a:r>
              <a:rPr sz="2400" spc="-5" dirty="0">
                <a:latin typeface="Times New Roman"/>
                <a:cs typeface="Times New Roman"/>
              </a:rPr>
              <a:t>maintains </a:t>
            </a:r>
            <a:r>
              <a:rPr sz="2400" dirty="0">
                <a:latin typeface="Times New Roman"/>
                <a:cs typeface="Times New Roman"/>
              </a:rPr>
              <a:t>the set of </a:t>
            </a:r>
            <a:r>
              <a:rPr sz="2400" b="1" i="1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hypotheses consistent with the available training 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12700" marR="81280">
              <a:lnSpc>
                <a:spcPts val="2590"/>
              </a:lnSpc>
              <a:spcBef>
                <a:spcPts val="1015"/>
              </a:spcBef>
            </a:pP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determining </a:t>
            </a:r>
            <a:r>
              <a:rPr sz="2400" dirty="0">
                <a:latin typeface="Times New Roman"/>
                <a:cs typeface="Times New Roman"/>
              </a:rPr>
              <a:t>only a single hypothesis, </a:t>
            </a:r>
            <a:r>
              <a:rPr sz="2400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loses the </a:t>
            </a:r>
            <a:r>
              <a:rPr sz="2400" spc="-5" dirty="0">
                <a:latin typeface="Times New Roman"/>
                <a:cs typeface="Times New Roman"/>
              </a:rPr>
              <a:t>capabilities </a:t>
            </a:r>
            <a:r>
              <a:rPr sz="2400" dirty="0">
                <a:latin typeface="Times New Roman"/>
                <a:cs typeface="Times New Roman"/>
              </a:rPr>
              <a:t>that follow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 explicitly representing all consistent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hypotheses.</a:t>
            </a:r>
            <a:endParaRPr sz="2400">
              <a:latin typeface="Times New Roman"/>
              <a:cs typeface="Times New Roman"/>
            </a:endParaRPr>
          </a:p>
          <a:p>
            <a:pPr marL="455930" marR="621665" algn="just">
              <a:lnSpc>
                <a:spcPts val="2590"/>
              </a:lnSpc>
              <a:spcBef>
                <a:spcPts val="1005"/>
              </a:spcBef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it does not have the ability to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5" dirty="0">
                <a:latin typeface="Times New Roman"/>
                <a:cs typeface="Times New Roman"/>
              </a:rPr>
              <a:t>many alternative  </a:t>
            </a:r>
            <a:r>
              <a:rPr sz="2400" dirty="0">
                <a:latin typeface="Times New Roman"/>
                <a:cs typeface="Times New Roman"/>
              </a:rPr>
              <a:t>decision trees are consistent with the available training data, or to pose new  instance queries that </a:t>
            </a:r>
            <a:r>
              <a:rPr sz="2400" spc="-5" dirty="0">
                <a:latin typeface="Times New Roman"/>
                <a:cs typeface="Times New Roman"/>
              </a:rPr>
              <a:t>optimally </a:t>
            </a:r>
            <a:r>
              <a:rPr sz="2400" dirty="0">
                <a:latin typeface="Times New Roman"/>
                <a:cs typeface="Times New Roman"/>
              </a:rPr>
              <a:t>resolve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competing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606" y="608147"/>
            <a:ext cx="936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fornian FB"/>
                <a:cs typeface="Californian FB"/>
              </a:rPr>
              <a:t>DECISION TREE</a:t>
            </a:r>
            <a:r>
              <a:rPr sz="4400" spc="-70" dirty="0">
                <a:latin typeface="Californian FB"/>
                <a:cs typeface="Californian FB"/>
              </a:rPr>
              <a:t> </a:t>
            </a:r>
            <a:r>
              <a:rPr sz="4400" dirty="0">
                <a:latin typeface="Californian FB"/>
                <a:cs typeface="Californian FB"/>
              </a:rPr>
              <a:t>REPRESENTATION</a:t>
            </a:r>
            <a:endParaRPr sz="4400">
              <a:latin typeface="Californian FB"/>
              <a:cs typeface="Californian F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4342" y="1951456"/>
            <a:ext cx="7603636" cy="4076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2206" y="1883226"/>
            <a:ext cx="1919605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5"/>
              </a:spcBef>
              <a:tabLst>
                <a:tab pos="1740535" algn="l"/>
              </a:tabLst>
            </a:pPr>
            <a:r>
              <a:rPr sz="1800" spc="-1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E:	A</a:t>
            </a:r>
            <a:endParaRPr sz="180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14999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decision tree for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concept </a:t>
            </a:r>
            <a:r>
              <a:rPr sz="1800" b="1" i="1" spc="-20" dirty="0">
                <a:latin typeface="Times New Roman"/>
                <a:cs typeface="Times New Roman"/>
              </a:rPr>
              <a:t>PlayTennis</a:t>
            </a:r>
            <a:r>
              <a:rPr sz="1800" spc="-20" dirty="0">
                <a:latin typeface="Times New Roman"/>
                <a:cs typeface="Times New Roman"/>
              </a:rPr>
              <a:t>.  </a:t>
            </a:r>
            <a:r>
              <a:rPr sz="1800" spc="-5" dirty="0">
                <a:latin typeface="Times New Roman"/>
                <a:cs typeface="Times New Roman"/>
              </a:rPr>
              <a:t>An example </a:t>
            </a:r>
            <a:r>
              <a:rPr sz="1800" dirty="0">
                <a:latin typeface="Times New Roman"/>
                <a:cs typeface="Times New Roman"/>
              </a:rPr>
              <a:t>is  classified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sorting  </a:t>
            </a:r>
            <a:r>
              <a:rPr sz="1800" dirty="0">
                <a:latin typeface="Times New Roman"/>
                <a:cs typeface="Times New Roman"/>
              </a:rPr>
              <a:t>it through the tree to  the appropriate leaf  node, then </a:t>
            </a:r>
            <a:r>
              <a:rPr sz="1800" spc="-5" dirty="0">
                <a:latin typeface="Times New Roman"/>
                <a:cs typeface="Times New Roman"/>
              </a:rPr>
              <a:t>returning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classification  </a:t>
            </a:r>
            <a:r>
              <a:rPr sz="1800" dirty="0">
                <a:latin typeface="Times New Roman"/>
                <a:cs typeface="Times New Roman"/>
              </a:rPr>
              <a:t>associated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this  leaf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532886"/>
            <a:ext cx="10360025" cy="53073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3. </a:t>
            </a:r>
            <a:r>
              <a:rPr sz="2400" b="1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in its pure form </a:t>
            </a:r>
            <a:r>
              <a:rPr sz="2400" spc="-5" dirty="0">
                <a:latin typeface="Times New Roman"/>
                <a:cs typeface="Times New Roman"/>
              </a:rPr>
              <a:t>performs </a:t>
            </a:r>
            <a:r>
              <a:rPr sz="2400" b="1" i="1" spc="-5" dirty="0">
                <a:latin typeface="Times New Roman"/>
                <a:cs typeface="Times New Roman"/>
              </a:rPr>
              <a:t>no backtracking </a:t>
            </a:r>
            <a:r>
              <a:rPr sz="2400" b="1" i="1" dirty="0">
                <a:latin typeface="Times New Roman"/>
                <a:cs typeface="Times New Roman"/>
              </a:rPr>
              <a:t>in its </a:t>
            </a:r>
            <a:r>
              <a:rPr sz="2400" b="1" i="1" spc="-5" dirty="0">
                <a:latin typeface="Times New Roman"/>
                <a:cs typeface="Times New Roman"/>
              </a:rPr>
              <a:t>search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5" dirty="0">
                <a:latin typeface="Times New Roman"/>
                <a:cs typeface="Times New Roman"/>
              </a:rPr>
              <a:t>it selects </a:t>
            </a:r>
            <a:r>
              <a:rPr sz="240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attribute </a:t>
            </a:r>
            <a:r>
              <a:rPr sz="2400" dirty="0">
                <a:latin typeface="Times New Roman"/>
                <a:cs typeface="Times New Roman"/>
              </a:rPr>
              <a:t>to test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particular level in the tree, it never backtracks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reconsider </a:t>
            </a:r>
            <a:r>
              <a:rPr sz="2400" dirty="0">
                <a:latin typeface="Times New Roman"/>
                <a:cs typeface="Times New Roman"/>
              </a:rPr>
              <a:t>this  choice.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case of </a:t>
            </a:r>
            <a:r>
              <a:rPr sz="2400" b="1" spc="-5" dirty="0">
                <a:latin typeface="Times New Roman"/>
                <a:cs typeface="Times New Roman"/>
              </a:rPr>
              <a:t>ID3,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locally optimal solution </a:t>
            </a:r>
            <a:r>
              <a:rPr sz="2400" dirty="0">
                <a:latin typeface="Times New Roman"/>
                <a:cs typeface="Times New Roman"/>
              </a:rPr>
              <a:t>corresponds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decision tree </a:t>
            </a:r>
            <a:r>
              <a:rPr sz="2400" spc="-10" dirty="0">
                <a:latin typeface="Times New Roman"/>
                <a:cs typeface="Times New Roman"/>
              </a:rPr>
              <a:t>it  </a:t>
            </a:r>
            <a:r>
              <a:rPr sz="2400" spc="-5" dirty="0">
                <a:latin typeface="Times New Roman"/>
                <a:cs typeface="Times New Roman"/>
              </a:rPr>
              <a:t>selects along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single </a:t>
            </a:r>
            <a:r>
              <a:rPr sz="2400" dirty="0">
                <a:latin typeface="Times New Roman"/>
                <a:cs typeface="Times New Roman"/>
              </a:rPr>
              <a:t>search </a:t>
            </a:r>
            <a:r>
              <a:rPr sz="2400" spc="-10" dirty="0">
                <a:latin typeface="Times New Roman"/>
                <a:cs typeface="Times New Roman"/>
              </a:rPr>
              <a:t>path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explores. </a:t>
            </a: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locally optimal  </a:t>
            </a:r>
            <a:r>
              <a:rPr sz="2400" dirty="0">
                <a:latin typeface="Times New Roman"/>
                <a:cs typeface="Times New Roman"/>
              </a:rPr>
              <a:t>solution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less </a:t>
            </a:r>
            <a:r>
              <a:rPr sz="2400" spc="-5" dirty="0">
                <a:latin typeface="Times New Roman"/>
                <a:cs typeface="Times New Roman"/>
              </a:rPr>
              <a:t>desirable </a:t>
            </a:r>
            <a:r>
              <a:rPr sz="2400" dirty="0">
                <a:latin typeface="Times New Roman"/>
                <a:cs typeface="Times New Roman"/>
              </a:rPr>
              <a:t>than trees that would </a:t>
            </a:r>
            <a:r>
              <a:rPr sz="2400" spc="-5" dirty="0">
                <a:latin typeface="Times New Roman"/>
                <a:cs typeface="Times New Roman"/>
              </a:rPr>
              <a:t>have been encountered </a:t>
            </a:r>
            <a:r>
              <a:rPr sz="2400" dirty="0">
                <a:latin typeface="Times New Roman"/>
                <a:cs typeface="Times New Roman"/>
              </a:rPr>
              <a:t>along a 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branch of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 indent="-635">
              <a:lnSpc>
                <a:spcPts val="2590"/>
              </a:lnSpc>
              <a:spcBef>
                <a:spcPts val="1880"/>
              </a:spcBef>
            </a:pPr>
            <a:r>
              <a:rPr sz="2400" dirty="0">
                <a:latin typeface="Times New Roman"/>
                <a:cs typeface="Times New Roman"/>
              </a:rPr>
              <a:t>4. </a:t>
            </a:r>
            <a:r>
              <a:rPr sz="2400" b="1" spc="-5" dirty="0">
                <a:latin typeface="Times New Roman"/>
                <a:cs typeface="Times New Roman"/>
              </a:rPr>
              <a:t>ID3 </a:t>
            </a:r>
            <a:r>
              <a:rPr sz="2400" b="1" i="1" spc="-5" dirty="0">
                <a:latin typeface="Times New Roman"/>
                <a:cs typeface="Times New Roman"/>
              </a:rPr>
              <a:t>uses all training </a:t>
            </a:r>
            <a:r>
              <a:rPr sz="2400" b="1" i="1" dirty="0">
                <a:latin typeface="Times New Roman"/>
                <a:cs typeface="Times New Roman"/>
              </a:rPr>
              <a:t>examples at </a:t>
            </a:r>
            <a:r>
              <a:rPr sz="2400" b="1" i="1" spc="-5" dirty="0">
                <a:latin typeface="Times New Roman"/>
                <a:cs typeface="Times New Roman"/>
              </a:rPr>
              <a:t>each </a:t>
            </a:r>
            <a:r>
              <a:rPr sz="2400" b="1" i="1" dirty="0">
                <a:latin typeface="Times New Roman"/>
                <a:cs typeface="Times New Roman"/>
              </a:rPr>
              <a:t>step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statistically  </a:t>
            </a:r>
            <a:r>
              <a:rPr sz="2400" dirty="0">
                <a:latin typeface="Times New Roman"/>
                <a:cs typeface="Times New Roman"/>
              </a:rPr>
              <a:t>based decisions regarding how to refine its current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hypothesis.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  <a:tab pos="913130" algn="l"/>
                <a:tab pos="2313940" algn="l"/>
                <a:tab pos="2731135" algn="l"/>
                <a:tab pos="3556000" algn="l"/>
                <a:tab pos="4868545" algn="l"/>
                <a:tab pos="6250940" algn="l"/>
                <a:tab pos="6668770" algn="l"/>
                <a:tab pos="7138034" algn="l"/>
                <a:tab pos="7674609" algn="l"/>
                <a:tab pos="8988425" algn="l"/>
                <a:tab pos="9355455" algn="l"/>
                <a:tab pos="9975850" algn="l"/>
              </a:tabLst>
            </a:pPr>
            <a:r>
              <a:rPr sz="2400" dirty="0">
                <a:latin typeface="Times New Roman"/>
                <a:cs typeface="Times New Roman"/>
              </a:rPr>
              <a:t>One	advantage	of	using	sta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ist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proper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ies	of	all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ples	is	that	t</a:t>
            </a:r>
            <a:r>
              <a:rPr sz="2400" spc="-2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resulting search is </a:t>
            </a:r>
            <a:r>
              <a:rPr sz="2400" spc="-5" dirty="0">
                <a:latin typeface="Times New Roman"/>
                <a:cs typeface="Times New Roman"/>
              </a:rPr>
              <a:t>much </a:t>
            </a:r>
            <a:r>
              <a:rPr sz="2400" b="1" i="1" dirty="0">
                <a:latin typeface="Times New Roman"/>
                <a:cs typeface="Times New Roman"/>
              </a:rPr>
              <a:t>less sensitive to errors </a:t>
            </a:r>
            <a:r>
              <a:rPr sz="2400" dirty="0">
                <a:latin typeface="Times New Roman"/>
                <a:cs typeface="Times New Roman"/>
              </a:rPr>
              <a:t>in individual training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  <a:tab pos="904240" algn="l"/>
                <a:tab pos="1499870" algn="l"/>
                <a:tab pos="1960245" algn="l"/>
                <a:tab pos="2844800" algn="l"/>
                <a:tab pos="4115435" algn="l"/>
                <a:tab pos="4525645" algn="l"/>
                <a:tab pos="5508625" algn="l"/>
                <a:tab pos="6341110" algn="l"/>
                <a:tab pos="7461250" algn="l"/>
                <a:tab pos="8139430" algn="l"/>
                <a:tab pos="8616950" algn="l"/>
                <a:tab pos="100584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3	</a:t>
            </a:r>
            <a:r>
              <a:rPr sz="2400" dirty="0">
                <a:latin typeface="Times New Roman"/>
                <a:cs typeface="Times New Roman"/>
              </a:rPr>
              <a:t>can	be	easily	e</a:t>
            </a:r>
            <a:r>
              <a:rPr sz="2400" spc="-1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tended	to	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andle	noisy	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ata	by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ifying	its  </a:t>
            </a:r>
            <a:r>
              <a:rPr sz="2400" spc="-5" dirty="0">
                <a:latin typeface="Times New Roman"/>
                <a:cs typeface="Times New Roman"/>
              </a:rPr>
              <a:t>termination </a:t>
            </a:r>
            <a:r>
              <a:rPr sz="2400" dirty="0">
                <a:latin typeface="Times New Roman"/>
                <a:cs typeface="Times New Roman"/>
              </a:rPr>
              <a:t>criterion to accept hypotheses that </a:t>
            </a:r>
            <a:r>
              <a:rPr sz="2400" spc="-5" dirty="0">
                <a:latin typeface="Times New Roman"/>
                <a:cs typeface="Times New Roman"/>
              </a:rPr>
              <a:t>imperfectly fit </a:t>
            </a:r>
            <a:r>
              <a:rPr sz="2400" dirty="0">
                <a:latin typeface="Times New Roman"/>
                <a:cs typeface="Times New Roman"/>
              </a:rPr>
              <a:t>the training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6" y="540202"/>
            <a:ext cx="836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INDUCTIVE BIAS IN DECISION TREE</a:t>
            </a:r>
            <a:r>
              <a:rPr spc="-4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6" y="1305805"/>
            <a:ext cx="10358755" cy="4117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  <a:tabLst>
                <a:tab pos="1334135" algn="l"/>
                <a:tab pos="1993900" algn="l"/>
                <a:tab pos="2367280" algn="l"/>
                <a:tab pos="2911475" algn="l"/>
                <a:tab pos="3420745" algn="l"/>
                <a:tab pos="3844290" algn="l"/>
                <a:tab pos="5520690" algn="l"/>
                <a:tab pos="6221730" algn="l"/>
                <a:tab pos="7389495" algn="l"/>
                <a:tab pos="8101330" algn="l"/>
                <a:tab pos="8644255" algn="l"/>
                <a:tab pos="9762490" algn="l"/>
              </a:tabLst>
            </a:pPr>
            <a:r>
              <a:rPr sz="2400" dirty="0">
                <a:latin typeface="Times New Roman"/>
                <a:cs typeface="Times New Roman"/>
              </a:rPr>
              <a:t>Inductive	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ias	is	the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et	of	assu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10" dirty="0">
                <a:latin typeface="Times New Roman"/>
                <a:cs typeface="Times New Roman"/>
              </a:rPr>
              <a:t>ha</a:t>
            </a:r>
            <a:r>
              <a:rPr sz="2400" dirty="0">
                <a:latin typeface="Times New Roman"/>
                <a:cs typeface="Times New Roman"/>
              </a:rPr>
              <a:t>t,	togeth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with	the	trai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ata,  deductively justify the classifications assigned by the learner to future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715">
              <a:lnSpc>
                <a:spcPts val="2590"/>
              </a:lnSpc>
              <a:spcBef>
                <a:spcPts val="1830"/>
              </a:spcBef>
              <a:tabLst>
                <a:tab pos="896619" algn="l"/>
                <a:tab pos="1169035" algn="l"/>
                <a:tab pos="2505710" algn="l"/>
                <a:tab pos="2898140" algn="l"/>
                <a:tab pos="3981450" algn="l"/>
                <a:tab pos="5345430" algn="l"/>
                <a:tab pos="6090920" algn="l"/>
                <a:tab pos="6601459" algn="l"/>
                <a:tab pos="7802245" algn="l"/>
                <a:tab pos="8616315" algn="l"/>
                <a:tab pos="9768840" algn="l"/>
              </a:tabLst>
            </a:pPr>
            <a:r>
              <a:rPr sz="2400" dirty="0">
                <a:latin typeface="Times New Roman"/>
                <a:cs typeface="Times New Roman"/>
              </a:rPr>
              <a:t>Given	a	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of	t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aining	exa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ere	are	ty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any	de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es  consistent with these </a:t>
            </a:r>
            <a:r>
              <a:rPr sz="2400" spc="-5" dirty="0">
                <a:latin typeface="Times New Roman"/>
                <a:cs typeface="Times New Roman"/>
              </a:rPr>
              <a:t>examples. Which </a:t>
            </a:r>
            <a:r>
              <a:rPr sz="2400" dirty="0">
                <a:latin typeface="Times New Roman"/>
                <a:cs typeface="Times New Roman"/>
              </a:rPr>
              <a:t>of these decision trees does </a:t>
            </a:r>
            <a:r>
              <a:rPr sz="2400" spc="-5" dirty="0">
                <a:latin typeface="Times New Roman"/>
                <a:cs typeface="Times New Roman"/>
              </a:rPr>
              <a:t>ID3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ID3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search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strategy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Both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selects in favour of shorter trees over longer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ones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590"/>
              </a:lnSpc>
              <a:spcBef>
                <a:spcPts val="1035"/>
              </a:spcBef>
              <a:buAutoNum type="alphaLcParenBoth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selects </a:t>
            </a:r>
            <a:r>
              <a:rPr sz="2400" dirty="0">
                <a:latin typeface="Times New Roman"/>
                <a:cs typeface="Times New Roman"/>
              </a:rPr>
              <a:t>trees that place </a:t>
            </a:r>
            <a:r>
              <a:rPr sz="2400" spc="-5" dirty="0">
                <a:latin typeface="Times New Roman"/>
                <a:cs typeface="Times New Roman"/>
              </a:rPr>
              <a:t>the attributes </a:t>
            </a:r>
            <a:r>
              <a:rPr sz="2400" dirty="0">
                <a:latin typeface="Times New Roman"/>
                <a:cs typeface="Times New Roman"/>
              </a:rPr>
              <a:t>with highest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gain </a:t>
            </a:r>
            <a:r>
              <a:rPr sz="2400" spc="-5" dirty="0">
                <a:latin typeface="Times New Roman"/>
                <a:cs typeface="Times New Roman"/>
              </a:rPr>
              <a:t>closest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root.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532886"/>
            <a:ext cx="10358755" cy="411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Approximate </a:t>
            </a:r>
            <a:r>
              <a:rPr sz="2400" b="1" dirty="0">
                <a:latin typeface="Times New Roman"/>
                <a:cs typeface="Times New Roman"/>
              </a:rPr>
              <a:t>inductive bias of </a:t>
            </a:r>
            <a:r>
              <a:rPr sz="2400" b="1" spc="-5" dirty="0">
                <a:latin typeface="Times New Roman"/>
                <a:cs typeface="Times New Roman"/>
              </a:rPr>
              <a:t>ID3: </a:t>
            </a:r>
            <a:r>
              <a:rPr sz="2400" dirty="0">
                <a:latin typeface="Times New Roman"/>
                <a:cs typeface="Times New Roman"/>
              </a:rPr>
              <a:t>Shorter trees are preferred over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15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begins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empty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searches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breadth</a:t>
            </a:r>
            <a:r>
              <a:rPr sz="2400" b="1" i="1" spc="2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through progressively </a:t>
            </a:r>
            <a:r>
              <a:rPr sz="2400" spc="-5" dirty="0">
                <a:latin typeface="Times New Roman"/>
                <a:cs typeface="Times New Roman"/>
              </a:rPr>
              <a:t>more complex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First considering all trees of depth 1, then all trees of depth 2,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600"/>
              </a:lnSpc>
              <a:spcBef>
                <a:spcPts val="1030"/>
              </a:spcBef>
              <a:buFont typeface="Arial"/>
              <a:buChar char="•"/>
              <a:tabLst>
                <a:tab pos="241935" algn="l"/>
                <a:tab pos="1041400" algn="l"/>
                <a:tab pos="1365885" algn="l"/>
                <a:tab pos="2131060" algn="l"/>
                <a:tab pos="2423795" algn="l"/>
                <a:tab pos="3592829" algn="l"/>
                <a:tab pos="4205605" algn="l"/>
                <a:tab pos="5580380" algn="l"/>
                <a:tab pos="6276975" algn="l"/>
                <a:tab pos="6804025" algn="l"/>
                <a:tab pos="7907655" algn="l"/>
                <a:tab pos="8646795" algn="l"/>
                <a:tab pos="8971915" algn="l"/>
                <a:tab pos="9972675" algn="l"/>
              </a:tabLst>
            </a:pPr>
            <a:r>
              <a:rPr sz="2400" dirty="0">
                <a:latin typeface="Times New Roman"/>
                <a:cs typeface="Times New Roman"/>
              </a:rPr>
              <a:t>Once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fi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ds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tree	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ste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	w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	d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ta,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ret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rns</a:t>
            </a:r>
            <a:r>
              <a:rPr sz="2400" dirty="0">
                <a:latin typeface="Times New Roman"/>
                <a:cs typeface="Times New Roman"/>
              </a:rPr>
              <a:t>	the  </a:t>
            </a:r>
            <a:r>
              <a:rPr sz="2400" spc="-5" dirty="0">
                <a:latin typeface="Times New Roman"/>
                <a:cs typeface="Times New Roman"/>
              </a:rPr>
              <a:t>smallest </a:t>
            </a:r>
            <a:r>
              <a:rPr sz="2400" dirty="0">
                <a:latin typeface="Times New Roman"/>
                <a:cs typeface="Times New Roman"/>
              </a:rPr>
              <a:t>consistent tree at that search depth (e.g., the tree with the </a:t>
            </a:r>
            <a:r>
              <a:rPr sz="2400" spc="-5" dirty="0">
                <a:latin typeface="Times New Roman"/>
                <a:cs typeface="Times New Roman"/>
              </a:rPr>
              <a:t>fewest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nodes).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Let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call this breadth-first search algorithm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BFS-ID3.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BFS-ID3 </a:t>
            </a:r>
            <a:r>
              <a:rPr sz="2400" dirty="0">
                <a:latin typeface="Times New Roman"/>
                <a:cs typeface="Times New Roman"/>
              </a:rPr>
              <a:t>finds a shortest </a:t>
            </a:r>
            <a:r>
              <a:rPr sz="2400" spc="-5" dirty="0">
                <a:latin typeface="Times New Roman"/>
                <a:cs typeface="Times New Roman"/>
              </a:rPr>
              <a:t>decision tree </a:t>
            </a:r>
            <a:r>
              <a:rPr sz="2400" dirty="0">
                <a:latin typeface="Times New Roman"/>
                <a:cs typeface="Times New Roman"/>
              </a:rPr>
              <a:t>and thus </a:t>
            </a:r>
            <a:r>
              <a:rPr sz="2400" spc="-5" dirty="0">
                <a:latin typeface="Times New Roman"/>
                <a:cs typeface="Times New Roman"/>
              </a:rPr>
              <a:t>exhibits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bias "shorter </a:t>
            </a:r>
            <a:r>
              <a:rPr sz="2400" dirty="0">
                <a:latin typeface="Times New Roman"/>
                <a:cs typeface="Times New Roman"/>
              </a:rPr>
              <a:t>trees </a:t>
            </a:r>
            <a:r>
              <a:rPr sz="2400" spc="-5" dirty="0">
                <a:latin typeface="Times New Roman"/>
                <a:cs typeface="Times New Roman"/>
              </a:rPr>
              <a:t>are  </a:t>
            </a:r>
            <a:r>
              <a:rPr sz="2400" dirty="0">
                <a:latin typeface="Times New Roman"/>
                <a:cs typeface="Times New Roman"/>
              </a:rPr>
              <a:t>preferred over longer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1036002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/>
              <a:t>A </a:t>
            </a:r>
            <a:r>
              <a:rPr sz="2400" dirty="0"/>
              <a:t>closer </a:t>
            </a:r>
            <a:r>
              <a:rPr sz="2400" spc="-5" dirty="0"/>
              <a:t>approximation </a:t>
            </a:r>
            <a:r>
              <a:rPr sz="2400" dirty="0"/>
              <a:t>to the </a:t>
            </a:r>
            <a:r>
              <a:rPr sz="2400" spc="-5" dirty="0"/>
              <a:t>inductive bias </a:t>
            </a:r>
            <a:r>
              <a:rPr sz="2400" dirty="0"/>
              <a:t>of </a:t>
            </a:r>
            <a:r>
              <a:rPr sz="2400" spc="-5" dirty="0"/>
              <a:t>ID3: </a:t>
            </a:r>
            <a:r>
              <a:rPr sz="2400" b="0" spc="-5" dirty="0">
                <a:latin typeface="Times New Roman"/>
                <a:cs typeface="Times New Roman"/>
              </a:rPr>
              <a:t>Shorter </a:t>
            </a:r>
            <a:r>
              <a:rPr sz="2400" b="0" dirty="0">
                <a:latin typeface="Times New Roman"/>
                <a:cs typeface="Times New Roman"/>
              </a:rPr>
              <a:t>trees are </a:t>
            </a:r>
            <a:r>
              <a:rPr sz="2400" b="0" spc="-5" dirty="0">
                <a:latin typeface="Times New Roman"/>
                <a:cs typeface="Times New Roman"/>
              </a:rPr>
              <a:t>preferred  </a:t>
            </a:r>
            <a:r>
              <a:rPr sz="2400" b="0" dirty="0">
                <a:latin typeface="Times New Roman"/>
                <a:cs typeface="Times New Roman"/>
              </a:rPr>
              <a:t>over longer trees. </a:t>
            </a:r>
            <a:r>
              <a:rPr sz="2400" b="0" spc="-20" dirty="0">
                <a:latin typeface="Times New Roman"/>
                <a:cs typeface="Times New Roman"/>
              </a:rPr>
              <a:t>Trees </a:t>
            </a:r>
            <a:r>
              <a:rPr sz="2400" b="0" dirty="0">
                <a:latin typeface="Times New Roman"/>
                <a:cs typeface="Times New Roman"/>
              </a:rPr>
              <a:t>that </a:t>
            </a:r>
            <a:r>
              <a:rPr sz="2400" b="0" spc="-10" dirty="0">
                <a:latin typeface="Times New Roman"/>
                <a:cs typeface="Times New Roman"/>
              </a:rPr>
              <a:t>place high </a:t>
            </a:r>
            <a:r>
              <a:rPr sz="2400" b="0" spc="-5" dirty="0">
                <a:latin typeface="Times New Roman"/>
                <a:cs typeface="Times New Roman"/>
              </a:rPr>
              <a:t>information gain attributes close to the </a:t>
            </a:r>
            <a:r>
              <a:rPr sz="2400" b="0" dirty="0">
                <a:latin typeface="Times New Roman"/>
                <a:cs typeface="Times New Roman"/>
              </a:rPr>
              <a:t>root  are preferred over those that do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not.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53" y="2104382"/>
            <a:ext cx="10360025" cy="2620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viewed </a:t>
            </a:r>
            <a:r>
              <a:rPr sz="2400" dirty="0">
                <a:latin typeface="Times New Roman"/>
                <a:cs typeface="Times New Roman"/>
              </a:rPr>
              <a:t>as an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approximation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BFS-ID3, </a:t>
            </a:r>
            <a:r>
              <a:rPr sz="2400" dirty="0">
                <a:latin typeface="Times New Roman"/>
                <a:cs typeface="Times New Roman"/>
              </a:rPr>
              <a:t>using a greedy  </a:t>
            </a:r>
            <a:r>
              <a:rPr sz="2400" spc="-5" dirty="0">
                <a:latin typeface="Times New Roman"/>
                <a:cs typeface="Times New Roman"/>
              </a:rPr>
              <a:t>heuristic </a:t>
            </a:r>
            <a:r>
              <a:rPr sz="2400" dirty="0">
                <a:latin typeface="Times New Roman"/>
                <a:cs typeface="Times New Roman"/>
              </a:rPr>
              <a:t>search to </a:t>
            </a:r>
            <a:r>
              <a:rPr sz="2400" spc="-5" dirty="0">
                <a:latin typeface="Times New Roman"/>
                <a:cs typeface="Times New Roman"/>
              </a:rPr>
              <a:t>attempt </a:t>
            </a:r>
            <a:r>
              <a:rPr sz="2400" dirty="0">
                <a:latin typeface="Times New Roman"/>
                <a:cs typeface="Times New Roman"/>
              </a:rPr>
              <a:t>to find </a:t>
            </a:r>
            <a:r>
              <a:rPr sz="2400" spc="-5" dirty="0">
                <a:latin typeface="Times New Roman"/>
                <a:cs typeface="Times New Roman"/>
              </a:rPr>
              <a:t>the shortest tree without conducting the entire  </a:t>
            </a:r>
            <a:r>
              <a:rPr sz="2400" dirty="0">
                <a:latin typeface="Times New Roman"/>
                <a:cs typeface="Times New Roman"/>
              </a:rPr>
              <a:t>breadth-first search through the hypothesis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9235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Because </a:t>
            </a:r>
            <a:r>
              <a:rPr sz="2400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uses </a:t>
            </a:r>
            <a:r>
              <a:rPr sz="2400" spc="-5" dirty="0">
                <a:latin typeface="Times New Roman"/>
                <a:cs typeface="Times New Roman"/>
              </a:rPr>
              <a:t>the information </a:t>
            </a:r>
            <a:r>
              <a:rPr sz="2400" dirty="0">
                <a:latin typeface="Times New Roman"/>
                <a:cs typeface="Times New Roman"/>
              </a:rPr>
              <a:t>gain </a:t>
            </a:r>
            <a:r>
              <a:rPr sz="2400" spc="-5" dirty="0">
                <a:latin typeface="Times New Roman"/>
                <a:cs typeface="Times New Roman"/>
              </a:rPr>
              <a:t>heuristic </a:t>
            </a:r>
            <a:r>
              <a:rPr sz="2400" dirty="0">
                <a:latin typeface="Times New Roman"/>
                <a:cs typeface="Times New Roman"/>
              </a:rPr>
              <a:t>and a </a:t>
            </a:r>
            <a:r>
              <a:rPr sz="2400" spc="-5" dirty="0">
                <a:latin typeface="Times New Roman"/>
                <a:cs typeface="Times New Roman"/>
              </a:rPr>
              <a:t>hill climbing </a:t>
            </a:r>
            <a:r>
              <a:rPr sz="2400" spc="-20" dirty="0">
                <a:latin typeface="Times New Roman"/>
                <a:cs typeface="Times New Roman"/>
              </a:rPr>
              <a:t>strategy, </a:t>
            </a:r>
            <a:r>
              <a:rPr sz="2400" spc="-10" dirty="0">
                <a:latin typeface="Times New Roman"/>
                <a:cs typeface="Times New Roman"/>
              </a:rPr>
              <a:t>it  </a:t>
            </a:r>
            <a:r>
              <a:rPr sz="2400" dirty="0">
                <a:latin typeface="Times New Roman"/>
                <a:cs typeface="Times New Roman"/>
              </a:rPr>
              <a:t>exhibits a </a:t>
            </a:r>
            <a:r>
              <a:rPr sz="2400" spc="-5" dirty="0">
                <a:latin typeface="Times New Roman"/>
                <a:cs typeface="Times New Roman"/>
              </a:rPr>
              <a:t>more complex </a:t>
            </a:r>
            <a:r>
              <a:rPr sz="2400" dirty="0">
                <a:latin typeface="Times New Roman"/>
                <a:cs typeface="Times New Roman"/>
              </a:rPr>
              <a:t>bias than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BFS-ID3.</a:t>
            </a:r>
            <a:endParaRPr sz="2400">
              <a:latin typeface="Times New Roman"/>
              <a:cs typeface="Times New Roman"/>
            </a:endParaRPr>
          </a:p>
          <a:p>
            <a:pPr marL="241300" indent="-229235" algn="just">
              <a:lnSpc>
                <a:spcPts val="2735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particular,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shortest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consistent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favour trees that place </a:t>
            </a:r>
            <a:r>
              <a:rPr sz="2400" spc="-5" dirty="0">
                <a:latin typeface="Times New Roman"/>
                <a:cs typeface="Times New Roman"/>
              </a:rPr>
              <a:t>attributes </a:t>
            </a:r>
            <a:r>
              <a:rPr sz="2400" dirty="0">
                <a:latin typeface="Times New Roman"/>
                <a:cs typeface="Times New Roman"/>
              </a:rPr>
              <a:t>with high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gain closest to 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7" y="199130"/>
            <a:ext cx="7034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Restriction Biases and </a:t>
            </a:r>
            <a:r>
              <a:rPr sz="3200" spc="-10" dirty="0"/>
              <a:t>Preference</a:t>
            </a:r>
            <a:r>
              <a:rPr sz="3200" spc="-105" dirty="0"/>
              <a:t> </a:t>
            </a:r>
            <a:r>
              <a:rPr sz="3200" dirty="0"/>
              <a:t>Biases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40" y="1011673"/>
            <a:ext cx="10360025" cy="491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1240790" algn="l"/>
                <a:tab pos="2237740" algn="l"/>
                <a:tab pos="2694940" algn="l"/>
                <a:tab pos="3379470" algn="l"/>
                <a:tab pos="3738879" algn="l"/>
                <a:tab pos="4830445" algn="l"/>
                <a:tab pos="5388610" algn="l"/>
                <a:tab pos="6478270" algn="l"/>
                <a:tab pos="6880225" algn="l"/>
                <a:tab pos="7425690" algn="l"/>
                <a:tab pos="7941309" algn="l"/>
                <a:tab pos="8343900" algn="l"/>
                <a:tab pos="8802370" algn="l"/>
              </a:tabLst>
            </a:pPr>
            <a:r>
              <a:rPr sz="2000" spc="-5" dirty="0">
                <a:latin typeface="Times New Roman"/>
                <a:cs typeface="Times New Roman"/>
              </a:rPr>
              <a:t>Difference	between	the	types	of	inductive	bias	exhibited	</a:t>
            </a:r>
            <a:r>
              <a:rPr sz="2000" dirty="0">
                <a:latin typeface="Times New Roman"/>
                <a:cs typeface="Times New Roman"/>
              </a:rPr>
              <a:t>by	ID3	</a:t>
            </a:r>
            <a:r>
              <a:rPr sz="2000" spc="-5" dirty="0">
                <a:latin typeface="Times New Roman"/>
                <a:cs typeface="Times New Roman"/>
              </a:rPr>
              <a:t>and	</a:t>
            </a:r>
            <a:r>
              <a:rPr sz="2000" dirty="0">
                <a:latin typeface="Times New Roman"/>
                <a:cs typeface="Times New Roman"/>
              </a:rPr>
              <a:t>by	the	</a:t>
            </a:r>
            <a:r>
              <a:rPr sz="2000" spc="-25" dirty="0">
                <a:latin typeface="Times New Roman"/>
                <a:cs typeface="Times New Roman"/>
              </a:rPr>
              <a:t>CANDIDATE-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20" dirty="0">
                <a:latin typeface="Times New Roman"/>
                <a:cs typeface="Times New Roman"/>
              </a:rPr>
              <a:t>ELIMINATION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ID3</a:t>
            </a:r>
            <a:endParaRPr sz="2000">
              <a:latin typeface="Times New Roman"/>
              <a:cs typeface="Times New Roman"/>
            </a:endParaRPr>
          </a:p>
          <a:p>
            <a:pPr marL="549275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49275" algn="l"/>
                <a:tab pos="549910" algn="l"/>
              </a:tabLst>
            </a:pPr>
            <a:r>
              <a:rPr sz="2000" dirty="0">
                <a:latin typeface="Times New Roman"/>
                <a:cs typeface="Times New Roman"/>
              </a:rPr>
              <a:t>ID3 searches a </a:t>
            </a:r>
            <a:r>
              <a:rPr sz="2000" spc="-5" dirty="0">
                <a:latin typeface="Times New Roman"/>
                <a:cs typeface="Times New Roman"/>
              </a:rPr>
              <a:t>complete </a:t>
            </a:r>
            <a:r>
              <a:rPr sz="2000" dirty="0">
                <a:latin typeface="Times New Roman"/>
                <a:cs typeface="Times New Roman"/>
              </a:rPr>
              <a:t>hypothesis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marL="549275" indent="-229235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549275" algn="l"/>
                <a:tab pos="549910" algn="l"/>
                <a:tab pos="832485" algn="l"/>
                <a:tab pos="1821814" algn="l"/>
                <a:tab pos="3272790" algn="l"/>
                <a:tab pos="4191635" algn="l"/>
                <a:tab pos="4685665" algn="l"/>
                <a:tab pos="5440045" algn="l"/>
                <a:tab pos="6866890" algn="l"/>
                <a:tab pos="7192645" algn="l"/>
                <a:tab pos="8194675" algn="l"/>
                <a:tab pos="9514205" algn="l"/>
                <a:tab pos="10108565" algn="l"/>
              </a:tabLst>
            </a:pPr>
            <a:r>
              <a:rPr sz="2000" dirty="0">
                <a:latin typeface="Times New Roman"/>
                <a:cs typeface="Times New Roman"/>
              </a:rPr>
              <a:t>It	se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rch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hrou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his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	from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	hy</a:t>
            </a:r>
            <a:r>
              <a:rPr sz="2000" spc="-1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s,	un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il	i</a:t>
            </a:r>
            <a:r>
              <a:rPr sz="2000" spc="-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549275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termination </a:t>
            </a:r>
            <a:r>
              <a:rPr sz="2000" dirty="0">
                <a:latin typeface="Times New Roman"/>
                <a:cs typeface="Times New Roman"/>
              </a:rPr>
              <a:t>condition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</a:t>
            </a:r>
            <a:endParaRPr sz="2000">
              <a:latin typeface="Times New Roman"/>
              <a:cs typeface="Times New Roman"/>
            </a:endParaRPr>
          </a:p>
          <a:p>
            <a:pPr marL="549275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49275" algn="l"/>
                <a:tab pos="549910" algn="l"/>
              </a:tabLst>
            </a:pPr>
            <a:r>
              <a:rPr sz="200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inductive bias is solely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consequence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ordering of </a:t>
            </a:r>
            <a:r>
              <a:rPr sz="2000" dirty="0">
                <a:latin typeface="Times New Roman"/>
                <a:cs typeface="Times New Roman"/>
              </a:rPr>
              <a:t>hypotheses by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search </a:t>
            </a:r>
            <a:r>
              <a:rPr sz="2000" spc="-20" dirty="0">
                <a:latin typeface="Times New Roman"/>
                <a:cs typeface="Times New Roman"/>
              </a:rPr>
              <a:t>strategy. </a:t>
            </a:r>
            <a:r>
              <a:rPr sz="2000" spc="-5" dirty="0">
                <a:latin typeface="Times New Roman"/>
                <a:cs typeface="Times New Roman"/>
              </a:rPr>
              <a:t>Its  </a:t>
            </a:r>
            <a:r>
              <a:rPr sz="2000" dirty="0">
                <a:latin typeface="Times New Roman"/>
                <a:cs typeface="Times New Roman"/>
              </a:rPr>
              <a:t>hypothesis space introduces no additional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CANDIDATE-ELIMINATION</a:t>
            </a:r>
            <a:r>
              <a:rPr sz="2000" b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549275" marR="5080" indent="-228600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549275" algn="l"/>
                <a:tab pos="54991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version space </a:t>
            </a:r>
            <a:r>
              <a:rPr sz="2000" spc="-20" dirty="0">
                <a:latin typeface="Times New Roman"/>
                <a:cs typeface="Times New Roman"/>
              </a:rPr>
              <a:t>CANDIDATE-ELIMINATION </a:t>
            </a:r>
            <a:r>
              <a:rPr sz="2000" spc="-5" dirty="0">
                <a:latin typeface="Times New Roman"/>
                <a:cs typeface="Times New Roman"/>
              </a:rPr>
              <a:t>Algorithm </a:t>
            </a:r>
            <a:r>
              <a:rPr sz="2000" dirty="0">
                <a:latin typeface="Times New Roman"/>
                <a:cs typeface="Times New Roman"/>
              </a:rPr>
              <a:t>searches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incomplete hypothesis 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marL="549275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549275" algn="l"/>
                <a:tab pos="549910" algn="l"/>
              </a:tabLst>
            </a:pPr>
            <a:r>
              <a:rPr sz="2000" dirty="0">
                <a:latin typeface="Times New Roman"/>
                <a:cs typeface="Times New Roman"/>
              </a:rPr>
              <a:t>It searches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space </a:t>
            </a:r>
            <a:r>
              <a:rPr sz="2000" spc="-15" dirty="0">
                <a:latin typeface="Times New Roman"/>
                <a:cs typeface="Times New Roman"/>
              </a:rPr>
              <a:t>completely, </a:t>
            </a:r>
            <a:r>
              <a:rPr sz="2000" dirty="0">
                <a:latin typeface="Times New Roman"/>
                <a:cs typeface="Times New Roman"/>
              </a:rPr>
              <a:t>finding every hypothesis consistent with the training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549275" marR="635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549275" algn="l"/>
                <a:tab pos="549910" algn="l"/>
                <a:tab pos="975994" algn="l"/>
                <a:tab pos="2089785" algn="l"/>
                <a:tab pos="2672080" algn="l"/>
                <a:tab pos="3013710" algn="l"/>
                <a:tab pos="3790950" algn="l"/>
                <a:tab pos="4077335" algn="l"/>
                <a:tab pos="5546725" algn="l"/>
                <a:tab pos="5930900" algn="l"/>
                <a:tab pos="6414135" algn="l"/>
                <a:tab pos="7656195" algn="l"/>
                <a:tab pos="8463915" algn="l"/>
                <a:tab pos="8849995" algn="l"/>
                <a:tab pos="9259570" algn="l"/>
              </a:tabLst>
            </a:pPr>
            <a:r>
              <a:rPr sz="2000" dirty="0">
                <a:latin typeface="Times New Roman"/>
                <a:cs typeface="Times New Roman"/>
              </a:rPr>
              <a:t>Its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nduct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	bias	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olely	a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onse</a:t>
            </a:r>
            <a:r>
              <a:rPr sz="2000" spc="-1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the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ive	po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ts	hypo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  representation. Its search strategy introduces no additional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7" y="217672"/>
            <a:ext cx="7034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Restriction Biases and </a:t>
            </a:r>
            <a:r>
              <a:rPr sz="3200" spc="-10" dirty="0"/>
              <a:t>Preference</a:t>
            </a:r>
            <a:r>
              <a:rPr sz="3200" spc="-105" dirty="0"/>
              <a:t> </a:t>
            </a:r>
            <a:r>
              <a:rPr sz="3200" dirty="0"/>
              <a:t>Biases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40" y="1460114"/>
            <a:ext cx="10360025" cy="29508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inductive bias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i="1" spc="-25" dirty="0">
                <a:latin typeface="Times New Roman"/>
                <a:cs typeface="Times New Roman"/>
              </a:rPr>
              <a:t>preference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certain hypotheses over others (e.g.,  preference </a:t>
            </a:r>
            <a:r>
              <a:rPr sz="2400" dirty="0">
                <a:latin typeface="Times New Roman"/>
                <a:cs typeface="Times New Roman"/>
              </a:rPr>
              <a:t>for shorter </a:t>
            </a:r>
            <a:r>
              <a:rPr sz="2400" spc="-5" dirty="0">
                <a:latin typeface="Times New Roman"/>
                <a:cs typeface="Times New Roman"/>
              </a:rPr>
              <a:t>hypotheses over </a:t>
            </a:r>
            <a:r>
              <a:rPr sz="2400" spc="-10" dirty="0">
                <a:latin typeface="Times New Roman"/>
                <a:cs typeface="Times New Roman"/>
              </a:rPr>
              <a:t>larger </a:t>
            </a:r>
            <a:r>
              <a:rPr sz="2400" spc="-5" dirty="0">
                <a:latin typeface="Times New Roman"/>
                <a:cs typeface="Times New Roman"/>
              </a:rPr>
              <a:t>hypotheses), </a:t>
            </a:r>
            <a:r>
              <a:rPr sz="2400" dirty="0">
                <a:latin typeface="Times New Roman"/>
                <a:cs typeface="Times New Roman"/>
              </a:rPr>
              <a:t>with no </a:t>
            </a:r>
            <a:r>
              <a:rPr sz="2400" spc="-5" dirty="0">
                <a:latin typeface="Times New Roman"/>
                <a:cs typeface="Times New Roman"/>
              </a:rPr>
              <a:t>hard restriction  </a:t>
            </a:r>
            <a:r>
              <a:rPr sz="2400" dirty="0">
                <a:latin typeface="Times New Roman"/>
                <a:cs typeface="Times New Roman"/>
              </a:rPr>
              <a:t>on the hypotheses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eventually enumerated. </a:t>
            </a:r>
            <a:r>
              <a:rPr sz="2400" dirty="0">
                <a:latin typeface="Times New Roman"/>
                <a:cs typeface="Times New Roman"/>
              </a:rPr>
              <a:t>This form of bias 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b="1" i="1" dirty="0">
                <a:latin typeface="Times New Roman"/>
                <a:cs typeface="Times New Roman"/>
              </a:rPr>
              <a:t>preference bias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b="1" i="1" dirty="0">
                <a:latin typeface="Times New Roman"/>
                <a:cs typeface="Times New Roman"/>
              </a:rPr>
              <a:t>a search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bias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41300" marR="6350" indent="-229235" algn="just">
              <a:lnSpc>
                <a:spcPct val="90100"/>
              </a:lnSpc>
              <a:spcBef>
                <a:spcPts val="18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bias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35" dirty="0">
                <a:latin typeface="Times New Roman"/>
                <a:cs typeface="Times New Roman"/>
              </a:rPr>
              <a:t>CANDIDATE </a:t>
            </a:r>
            <a:r>
              <a:rPr sz="2400" spc="-25" dirty="0">
                <a:latin typeface="Times New Roman"/>
                <a:cs typeface="Times New Roman"/>
              </a:rPr>
              <a:t>ELIMINATION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is 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form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i="1" spc="-5" dirty="0">
                <a:latin typeface="Times New Roman"/>
                <a:cs typeface="Times New Roman"/>
              </a:rPr>
              <a:t>categorical </a:t>
            </a:r>
            <a:r>
              <a:rPr sz="2400" spc="-5" dirty="0">
                <a:latin typeface="Times New Roman"/>
                <a:cs typeface="Times New Roman"/>
              </a:rPr>
              <a:t>restriction </a:t>
            </a:r>
            <a:r>
              <a:rPr sz="2400" spc="-1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set of hypotheses considered.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form of </a:t>
            </a:r>
            <a:r>
              <a:rPr sz="2400" dirty="0">
                <a:latin typeface="Times New Roman"/>
                <a:cs typeface="Times New Roman"/>
              </a:rPr>
              <a:t>bias is  typically called a </a:t>
            </a:r>
            <a:r>
              <a:rPr sz="2400" b="1" i="1" dirty="0">
                <a:latin typeface="Times New Roman"/>
                <a:cs typeface="Times New Roman"/>
              </a:rPr>
              <a:t>restriction bias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b="1" i="1" dirty="0">
                <a:latin typeface="Times New Roman"/>
                <a:cs typeface="Times New Roman"/>
              </a:rPr>
              <a:t>a language</a:t>
            </a:r>
            <a:r>
              <a:rPr sz="2400" b="1" i="1" spc="-1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bias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101320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Which </a:t>
            </a:r>
            <a:r>
              <a:rPr sz="24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 of inductive bias is preferred in order to generalize beyond the</a:t>
            </a:r>
            <a:r>
              <a:rPr sz="2400" b="0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 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data, a preference bias or restriction</a:t>
            </a:r>
            <a:r>
              <a:rPr sz="2400" b="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bias?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4" y="1775198"/>
            <a:ext cx="10360025" cy="2164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preference bias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more desirable </a:t>
            </a:r>
            <a:r>
              <a:rPr sz="2400" dirty="0">
                <a:latin typeface="Times New Roman"/>
                <a:cs typeface="Times New Roman"/>
              </a:rPr>
              <a:t>than a </a:t>
            </a:r>
            <a:r>
              <a:rPr sz="2400" spc="-5" dirty="0">
                <a:latin typeface="Times New Roman"/>
                <a:cs typeface="Times New Roman"/>
              </a:rPr>
              <a:t>restriction bias, because it allows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learner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work </a:t>
            </a:r>
            <a:r>
              <a:rPr sz="2400" spc="-5" dirty="0">
                <a:latin typeface="Times New Roman"/>
                <a:cs typeface="Times New Roman"/>
              </a:rPr>
              <a:t>within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complete hypothesis space </a:t>
            </a:r>
            <a:r>
              <a:rPr sz="2400" dirty="0">
                <a:latin typeface="Times New Roman"/>
                <a:cs typeface="Times New Roman"/>
              </a:rPr>
              <a:t>that is </a:t>
            </a:r>
            <a:r>
              <a:rPr sz="2400" spc="-5" dirty="0">
                <a:latin typeface="Times New Roman"/>
                <a:cs typeface="Times New Roman"/>
              </a:rPr>
              <a:t>assured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contain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unknown </a:t>
            </a:r>
            <a:r>
              <a:rPr sz="2400" spc="-10" dirty="0">
                <a:latin typeface="Times New Roman"/>
                <a:cs typeface="Times New Roman"/>
              </a:rPr>
              <a:t>target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In contrast, a </a:t>
            </a:r>
            <a:r>
              <a:rPr sz="2400" spc="-5" dirty="0">
                <a:latin typeface="Times New Roman"/>
                <a:cs typeface="Times New Roman"/>
              </a:rPr>
              <a:t>restriction </a:t>
            </a:r>
            <a:r>
              <a:rPr sz="2400" dirty="0">
                <a:latin typeface="Times New Roman"/>
                <a:cs typeface="Times New Roman"/>
              </a:rPr>
              <a:t>bias </a:t>
            </a:r>
            <a:r>
              <a:rPr sz="2400" spc="-5" dirty="0">
                <a:latin typeface="Times New Roman"/>
                <a:cs typeface="Times New Roman"/>
              </a:rPr>
              <a:t>that strictly limits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set of potential hypotheses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generally less desirable, because it introduces the possibility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excluding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 unknown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5" dirty="0">
                <a:latin typeface="Times New Roman"/>
                <a:cs typeface="Times New Roman"/>
              </a:rPr>
              <a:t> altogether.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6626" y="488436"/>
            <a:ext cx="224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Occam's</a:t>
            </a:r>
            <a:r>
              <a:rPr spc="-75" dirty="0"/>
              <a:t> </a:t>
            </a:r>
            <a:r>
              <a:rPr spc="-10" dirty="0"/>
              <a:t>razor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277183"/>
            <a:ext cx="10359390" cy="1963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-635" algn="just">
              <a:lnSpc>
                <a:spcPct val="901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Occam's </a:t>
            </a:r>
            <a:r>
              <a:rPr sz="2400" dirty="0">
                <a:latin typeface="Times New Roman"/>
                <a:cs typeface="Times New Roman"/>
              </a:rPr>
              <a:t>razor: is </a:t>
            </a:r>
            <a:r>
              <a:rPr sz="2400" spc="-5" dirty="0">
                <a:latin typeface="Times New Roman"/>
                <a:cs typeface="Times New Roman"/>
              </a:rPr>
              <a:t>the problem-solving principle that the simplest solution </a:t>
            </a:r>
            <a:r>
              <a:rPr sz="2400" dirty="0">
                <a:latin typeface="Times New Roman"/>
                <a:cs typeface="Times New Roman"/>
              </a:rPr>
              <a:t>tends to </a:t>
            </a:r>
            <a:r>
              <a:rPr sz="2400" spc="-5" dirty="0">
                <a:latin typeface="Times New Roman"/>
                <a:cs typeface="Times New Roman"/>
              </a:rPr>
              <a:t>be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right </a:t>
            </a:r>
            <a:r>
              <a:rPr sz="2400" dirty="0">
                <a:latin typeface="Times New Roman"/>
                <a:cs typeface="Times New Roman"/>
              </a:rPr>
              <a:t>one. </a:t>
            </a: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presented with </a:t>
            </a:r>
            <a:r>
              <a:rPr sz="2400" spc="-5" dirty="0">
                <a:latin typeface="Times New Roman"/>
                <a:cs typeface="Times New Roman"/>
              </a:rPr>
              <a:t>competing hypotheses </a:t>
            </a:r>
            <a:r>
              <a:rPr sz="2400" dirty="0">
                <a:latin typeface="Times New Roman"/>
                <a:cs typeface="Times New Roman"/>
              </a:rPr>
              <a:t>to solve a </a:t>
            </a:r>
            <a:r>
              <a:rPr sz="2400" spc="-5" dirty="0">
                <a:latin typeface="Times New Roman"/>
                <a:cs typeface="Times New Roman"/>
              </a:rPr>
              <a:t>problem, </a:t>
            </a:r>
            <a:r>
              <a:rPr sz="2400" dirty="0">
                <a:latin typeface="Times New Roman"/>
                <a:cs typeface="Times New Roman"/>
              </a:rPr>
              <a:t>one  should select the solution with the </a:t>
            </a:r>
            <a:r>
              <a:rPr sz="2400" spc="-5" dirty="0">
                <a:latin typeface="Times New Roman"/>
                <a:cs typeface="Times New Roman"/>
              </a:rPr>
              <a:t>fewest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assumptions.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50"/>
              </a:spcBef>
            </a:pPr>
            <a:r>
              <a:rPr sz="2400" spc="-5" dirty="0">
                <a:latin typeface="Times New Roman"/>
                <a:cs typeface="Times New Roman"/>
              </a:rPr>
              <a:t>Occam's </a:t>
            </a:r>
            <a:r>
              <a:rPr sz="2400" dirty="0">
                <a:latin typeface="Times New Roman"/>
                <a:cs typeface="Times New Roman"/>
              </a:rPr>
              <a:t>razor: “</a:t>
            </a:r>
            <a:r>
              <a:rPr sz="2400" b="1" i="1" dirty="0">
                <a:latin typeface="Times New Roman"/>
                <a:cs typeface="Times New Roman"/>
              </a:rPr>
              <a:t>Prefer the simplest hypothesis that fits the</a:t>
            </a:r>
            <a:r>
              <a:rPr sz="2400" b="1" i="1" spc="-1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”.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9700" y="488436"/>
            <a:ext cx="4831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</a:t>
            </a:r>
            <a:r>
              <a:rPr spc="-15" dirty="0"/>
              <a:t>Prefer </a:t>
            </a:r>
            <a:r>
              <a:rPr spc="-5" dirty="0"/>
              <a:t>Short Hypotheses</a:t>
            </a:r>
            <a:r>
              <a:rPr spc="-1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86857"/>
            <a:ext cx="9825990" cy="26358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favour: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Times New Roman"/>
                <a:cs typeface="Times New Roman"/>
              </a:rPr>
              <a:t>Fewer </a:t>
            </a:r>
            <a:r>
              <a:rPr sz="2400" dirty="0">
                <a:latin typeface="Times New Roman"/>
                <a:cs typeface="Times New Roman"/>
              </a:rPr>
              <a:t>short hypotheses than long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ones:</a:t>
            </a:r>
            <a:endParaRPr sz="2400">
              <a:latin typeface="Times New Roman"/>
              <a:cs typeface="Times New Roman"/>
            </a:endParaRPr>
          </a:p>
          <a:p>
            <a:pPr marL="64516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645795" algn="l"/>
              </a:tabLst>
            </a:pPr>
            <a:r>
              <a:rPr sz="2400" dirty="0">
                <a:latin typeface="Times New Roman"/>
                <a:cs typeface="Times New Roman"/>
              </a:rPr>
              <a:t>Short hypotheses </a:t>
            </a:r>
            <a:r>
              <a:rPr sz="2400" spc="-5" dirty="0">
                <a:latin typeface="Times New Roman"/>
                <a:cs typeface="Times New Roman"/>
              </a:rPr>
              <a:t>fits </a:t>
            </a:r>
            <a:r>
              <a:rPr sz="2400" dirty="0">
                <a:latin typeface="Times New Roman"/>
                <a:cs typeface="Times New Roman"/>
              </a:rPr>
              <a:t>the training data which are </a:t>
            </a:r>
            <a:r>
              <a:rPr sz="2400" i="1" dirty="0">
                <a:latin typeface="Times New Roman"/>
                <a:cs typeface="Times New Roman"/>
              </a:rPr>
              <a:t>less likely </a:t>
            </a:r>
            <a:r>
              <a:rPr sz="2400" dirty="0">
                <a:latin typeface="Times New Roman"/>
                <a:cs typeface="Times New Roman"/>
              </a:rPr>
              <a:t>to be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coincident</a:t>
            </a:r>
            <a:endParaRPr sz="2400">
              <a:latin typeface="Times New Roman"/>
              <a:cs typeface="Times New Roman"/>
            </a:endParaRPr>
          </a:p>
          <a:p>
            <a:pPr marL="64516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645795" algn="l"/>
              </a:tabLst>
            </a:pPr>
            <a:r>
              <a:rPr sz="2400" dirty="0">
                <a:latin typeface="Times New Roman"/>
                <a:cs typeface="Times New Roman"/>
              </a:rPr>
              <a:t>Longer hypotheses fits the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might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coincident.</a:t>
            </a:r>
            <a:endParaRPr sz="2400">
              <a:latin typeface="Times New Roman"/>
              <a:cs typeface="Times New Roman"/>
            </a:endParaRPr>
          </a:p>
          <a:p>
            <a:pPr marL="12700" marR="82550">
              <a:lnSpc>
                <a:spcPts val="2590"/>
              </a:lnSpc>
              <a:spcBef>
                <a:spcPts val="1035"/>
              </a:spcBef>
            </a:pPr>
            <a:r>
              <a:rPr sz="2400" dirty="0">
                <a:latin typeface="Times New Roman"/>
                <a:cs typeface="Times New Roman"/>
              </a:rPr>
              <a:t>Many </a:t>
            </a:r>
            <a:r>
              <a:rPr sz="2400" spc="-5" dirty="0">
                <a:latin typeface="Times New Roman"/>
                <a:cs typeface="Times New Roman"/>
              </a:rPr>
              <a:t>complex </a:t>
            </a:r>
            <a:r>
              <a:rPr sz="2400" dirty="0">
                <a:latin typeface="Times New Roman"/>
                <a:cs typeface="Times New Roman"/>
              </a:rPr>
              <a:t>hypotheses that fit the current training data but fail to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generalize  correctly to subsequent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442970"/>
            <a:ext cx="10360025" cy="36988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opposed: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There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few </a:t>
            </a:r>
            <a:r>
              <a:rPr sz="2400" spc="-5" dirty="0">
                <a:latin typeface="Times New Roman"/>
                <a:cs typeface="Times New Roman"/>
              </a:rPr>
              <a:t>small trees, </a:t>
            </a:r>
            <a:r>
              <a:rPr sz="2400" dirty="0">
                <a:latin typeface="Times New Roman"/>
                <a:cs typeface="Times New Roman"/>
              </a:rPr>
              <a:t>and our priori </a:t>
            </a:r>
            <a:r>
              <a:rPr sz="2400" spc="-5" dirty="0">
                <a:latin typeface="Times New Roman"/>
                <a:cs typeface="Times New Roman"/>
              </a:rPr>
              <a:t>chance </a:t>
            </a:r>
            <a:r>
              <a:rPr sz="2400" dirty="0">
                <a:latin typeface="Times New Roman"/>
                <a:cs typeface="Times New Roman"/>
              </a:rPr>
              <a:t>of finding one </a:t>
            </a:r>
            <a:r>
              <a:rPr sz="2400" spc="-5" dirty="0">
                <a:latin typeface="Times New Roman"/>
                <a:cs typeface="Times New Roman"/>
              </a:rPr>
              <a:t>consistent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arbitrary set </a:t>
            </a:r>
            <a:r>
              <a:rPr sz="2400" dirty="0">
                <a:latin typeface="Times New Roman"/>
                <a:cs typeface="Times New Roman"/>
              </a:rPr>
              <a:t>of data is </a:t>
            </a:r>
            <a:r>
              <a:rPr sz="2400" spc="-5" dirty="0">
                <a:latin typeface="Times New Roman"/>
                <a:cs typeface="Times New Roman"/>
              </a:rPr>
              <a:t>therefore small. The </a:t>
            </a:r>
            <a:r>
              <a:rPr sz="2400" spc="-10" dirty="0">
                <a:latin typeface="Times New Roman"/>
                <a:cs typeface="Times New Roman"/>
              </a:rPr>
              <a:t>difficulty </a:t>
            </a:r>
            <a:r>
              <a:rPr sz="2400" spc="-5" dirty="0">
                <a:latin typeface="Times New Roman"/>
                <a:cs typeface="Times New Roman"/>
              </a:rPr>
              <a:t>here is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very  many small </a:t>
            </a:r>
            <a:r>
              <a:rPr sz="2400" dirty="0">
                <a:latin typeface="Times New Roman"/>
                <a:cs typeface="Times New Roman"/>
              </a:rPr>
              <a:t>sets </a:t>
            </a:r>
            <a:r>
              <a:rPr sz="2400" spc="-5" dirty="0">
                <a:latin typeface="Times New Roman"/>
                <a:cs typeface="Times New Roman"/>
              </a:rPr>
              <a:t>of hypotheses that one can define </a:t>
            </a:r>
            <a:r>
              <a:rPr sz="2400" i="1" spc="-5" dirty="0">
                <a:latin typeface="Times New Roman"/>
                <a:cs typeface="Times New Roman"/>
              </a:rPr>
              <a:t>but </a:t>
            </a:r>
            <a:r>
              <a:rPr sz="2400" i="1" dirty="0">
                <a:latin typeface="Times New Roman"/>
                <a:cs typeface="Times New Roman"/>
              </a:rPr>
              <a:t>understood </a:t>
            </a:r>
            <a:r>
              <a:rPr sz="2400" i="1" spc="-5" dirty="0">
                <a:latin typeface="Times New Roman"/>
                <a:cs typeface="Times New Roman"/>
              </a:rPr>
              <a:t>by fewer  </a:t>
            </a:r>
            <a:r>
              <a:rPr sz="2400" i="1" dirty="0">
                <a:latin typeface="Times New Roman"/>
                <a:cs typeface="Times New Roman"/>
              </a:rPr>
              <a:t>learner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size of a </a:t>
            </a:r>
            <a:r>
              <a:rPr sz="2400" spc="-5" dirty="0">
                <a:latin typeface="Times New Roman"/>
                <a:cs typeface="Times New Roman"/>
              </a:rPr>
              <a:t>hypothesis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determined </a:t>
            </a:r>
            <a:r>
              <a:rPr sz="2400" dirty="0">
                <a:latin typeface="Times New Roman"/>
                <a:cs typeface="Times New Roman"/>
              </a:rPr>
              <a:t>by the </a:t>
            </a:r>
            <a:r>
              <a:rPr sz="2400" spc="-5" dirty="0">
                <a:latin typeface="Times New Roman"/>
                <a:cs typeface="Times New Roman"/>
              </a:rPr>
              <a:t>representation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b="1" i="1" dirty="0">
                <a:latin typeface="Times New Roman"/>
                <a:cs typeface="Times New Roman"/>
              </a:rPr>
              <a:t>internally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spc="-20" dirty="0">
                <a:latin typeface="Times New Roman"/>
                <a:cs typeface="Times New Roman"/>
              </a:rPr>
              <a:t>learner. </a:t>
            </a:r>
            <a:r>
              <a:rPr sz="2400" spc="-5" dirty="0">
                <a:latin typeface="Times New Roman"/>
                <a:cs typeface="Times New Roman"/>
              </a:rPr>
              <a:t>Occam's </a:t>
            </a:r>
            <a:r>
              <a:rPr sz="2400" dirty="0">
                <a:latin typeface="Times New Roman"/>
                <a:cs typeface="Times New Roman"/>
              </a:rPr>
              <a:t>razor will </a:t>
            </a:r>
            <a:r>
              <a:rPr sz="2400" spc="-5" dirty="0">
                <a:latin typeface="Times New Roman"/>
                <a:cs typeface="Times New Roman"/>
              </a:rPr>
              <a:t>produce </a:t>
            </a:r>
            <a:r>
              <a:rPr sz="2400" i="1" dirty="0">
                <a:latin typeface="Times New Roman"/>
                <a:cs typeface="Times New Roman"/>
              </a:rPr>
              <a:t>two </a:t>
            </a:r>
            <a:r>
              <a:rPr sz="2400" i="1" spc="-15" dirty="0">
                <a:latin typeface="Times New Roman"/>
                <a:cs typeface="Times New Roman"/>
              </a:rPr>
              <a:t>different</a:t>
            </a:r>
            <a:r>
              <a:rPr sz="2400" i="1" spc="5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hypotheses </a:t>
            </a:r>
            <a:r>
              <a:rPr sz="2400" i="1" spc="-25" dirty="0">
                <a:latin typeface="Times New Roman"/>
                <a:cs typeface="Times New Roman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the same  </a:t>
            </a:r>
            <a:r>
              <a:rPr sz="2400" i="1" spc="-5" dirty="0">
                <a:latin typeface="Times New Roman"/>
                <a:cs typeface="Times New Roman"/>
              </a:rPr>
              <a:t>training examples when it </a:t>
            </a:r>
            <a:r>
              <a:rPr sz="2400" i="1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applied </a:t>
            </a:r>
            <a:r>
              <a:rPr sz="2400" i="1" spc="-10" dirty="0">
                <a:latin typeface="Times New Roman"/>
                <a:cs typeface="Times New Roman"/>
              </a:rPr>
              <a:t>by </a:t>
            </a:r>
            <a:r>
              <a:rPr sz="2400" i="1" dirty="0">
                <a:latin typeface="Times New Roman"/>
                <a:cs typeface="Times New Roman"/>
              </a:rPr>
              <a:t>two </a:t>
            </a:r>
            <a:r>
              <a:rPr sz="2400" i="1" spc="-5" dirty="0">
                <a:latin typeface="Times New Roman"/>
                <a:cs typeface="Times New Roman"/>
              </a:rPr>
              <a:t>learners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justifying </a:t>
            </a:r>
            <a:r>
              <a:rPr sz="2400" dirty="0">
                <a:latin typeface="Times New Roman"/>
                <a:cs typeface="Times New Roman"/>
              </a:rPr>
              <a:t>their  </a:t>
            </a:r>
            <a:r>
              <a:rPr sz="2400" spc="-5" dirty="0">
                <a:latin typeface="Times New Roman"/>
                <a:cs typeface="Times New Roman"/>
              </a:rPr>
              <a:t>contradictory conclusions </a:t>
            </a:r>
            <a:r>
              <a:rPr sz="2400" dirty="0">
                <a:latin typeface="Times New Roman"/>
                <a:cs typeface="Times New Roman"/>
              </a:rPr>
              <a:t>by Occam's </a:t>
            </a:r>
            <a:r>
              <a:rPr sz="2400" spc="-20" dirty="0">
                <a:latin typeface="Times New Roman"/>
                <a:cs typeface="Times New Roman"/>
              </a:rPr>
              <a:t>razor. </a:t>
            </a:r>
            <a:r>
              <a:rPr sz="2400" spc="-5" dirty="0">
                <a:latin typeface="Times New Roman"/>
                <a:cs typeface="Times New Roman"/>
              </a:rPr>
              <a:t>On this basis we might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tempted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reject </a:t>
            </a:r>
            <a:r>
              <a:rPr sz="2400" spc="-5" dirty="0">
                <a:latin typeface="Times New Roman"/>
                <a:cs typeface="Times New Roman"/>
              </a:rPr>
              <a:t>Occam's </a:t>
            </a:r>
            <a:r>
              <a:rPr sz="2400" dirty="0">
                <a:latin typeface="Times New Roman"/>
                <a:cs typeface="Times New Roman"/>
              </a:rPr>
              <a:t>razor</a:t>
            </a:r>
            <a:r>
              <a:rPr sz="2400" spc="-15" dirty="0">
                <a:latin typeface="Times New Roman"/>
                <a:cs typeface="Times New Roman"/>
              </a:rPr>
              <a:t> altogether.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40" y="854197"/>
            <a:ext cx="1030986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Decision </a:t>
            </a:r>
            <a:r>
              <a:rPr sz="2400" spc="-5" dirty="0">
                <a:latin typeface="Times New Roman"/>
                <a:cs typeface="Times New Roman"/>
              </a:rPr>
              <a:t>trees classify instances </a:t>
            </a:r>
            <a:r>
              <a:rPr sz="2400" dirty="0">
                <a:latin typeface="Times New Roman"/>
                <a:cs typeface="Times New Roman"/>
              </a:rPr>
              <a:t>by sorting them down the tree from the root to 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leaf node, which provides the </a:t>
            </a: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Each node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tree specifies </a:t>
            </a:r>
            <a:r>
              <a:rPr sz="2400" dirty="0">
                <a:latin typeface="Times New Roman"/>
                <a:cs typeface="Times New Roman"/>
              </a:rPr>
              <a:t>a test of </a:t>
            </a:r>
            <a:r>
              <a:rPr sz="2400" spc="-5" dirty="0">
                <a:latin typeface="Times New Roman"/>
                <a:cs typeface="Times New Roman"/>
              </a:rPr>
              <a:t>some attribute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instance, and </a:t>
            </a:r>
            <a:r>
              <a:rPr sz="2400" dirty="0">
                <a:latin typeface="Times New Roman"/>
                <a:cs typeface="Times New Roman"/>
              </a:rPr>
              <a:t>each  branch </a:t>
            </a:r>
            <a:r>
              <a:rPr sz="2400" spc="-5" dirty="0">
                <a:latin typeface="Times New Roman"/>
                <a:cs typeface="Times New Roman"/>
              </a:rPr>
              <a:t>descending </a:t>
            </a:r>
            <a:r>
              <a:rPr sz="2400" dirty="0">
                <a:latin typeface="Times New Roman"/>
                <a:cs typeface="Times New Roman"/>
              </a:rPr>
              <a:t>from that node </a:t>
            </a:r>
            <a:r>
              <a:rPr sz="2400" spc="-5" dirty="0">
                <a:latin typeface="Times New Roman"/>
                <a:cs typeface="Times New Roman"/>
              </a:rPr>
              <a:t>corresponds to </a:t>
            </a:r>
            <a:r>
              <a:rPr sz="2400" dirty="0">
                <a:latin typeface="Times New Roman"/>
                <a:cs typeface="Times New Roman"/>
              </a:rPr>
              <a:t>one of the </a:t>
            </a:r>
            <a:r>
              <a:rPr sz="2400" spc="-5" dirty="0">
                <a:latin typeface="Times New Roman"/>
                <a:cs typeface="Times New Roman"/>
              </a:rPr>
              <a:t>possible values </a:t>
            </a:r>
            <a:r>
              <a:rPr sz="2400" dirty="0">
                <a:latin typeface="Times New Roman"/>
                <a:cs typeface="Times New Roman"/>
              </a:rPr>
              <a:t>for  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An instance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classified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starting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root node of the tree, </a:t>
            </a:r>
            <a:r>
              <a:rPr sz="2400" spc="-5" dirty="0">
                <a:latin typeface="Times New Roman"/>
                <a:cs typeface="Times New Roman"/>
              </a:rPr>
              <a:t>testing the  attribute specified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node, then </a:t>
            </a:r>
            <a:r>
              <a:rPr sz="2400" spc="-5" dirty="0">
                <a:latin typeface="Times New Roman"/>
                <a:cs typeface="Times New Roman"/>
              </a:rPr>
              <a:t>moving down the </a:t>
            </a:r>
            <a:r>
              <a:rPr sz="2400" dirty="0">
                <a:latin typeface="Times New Roman"/>
                <a:cs typeface="Times New Roman"/>
              </a:rPr>
              <a:t>tree </a:t>
            </a:r>
            <a:r>
              <a:rPr sz="2400" spc="-5" dirty="0">
                <a:latin typeface="Times New Roman"/>
                <a:cs typeface="Times New Roman"/>
              </a:rPr>
              <a:t>branch corresponding 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attribute </a:t>
            </a:r>
            <a:r>
              <a:rPr sz="2400" dirty="0">
                <a:latin typeface="Times New Roman"/>
                <a:cs typeface="Times New Roman"/>
              </a:rPr>
              <a:t>in the given </a:t>
            </a:r>
            <a:r>
              <a:rPr sz="2400" spc="-5" dirty="0">
                <a:latin typeface="Times New Roman"/>
                <a:cs typeface="Times New Roman"/>
              </a:rPr>
              <a:t>example. This </a:t>
            </a:r>
            <a:r>
              <a:rPr sz="2400" dirty="0">
                <a:latin typeface="Times New Roman"/>
                <a:cs typeface="Times New Roman"/>
              </a:rPr>
              <a:t>process is </a:t>
            </a:r>
            <a:r>
              <a:rPr sz="2400" spc="-5" dirty="0">
                <a:latin typeface="Times New Roman"/>
                <a:cs typeface="Times New Roman"/>
              </a:rPr>
              <a:t>then repeated  </a:t>
            </a:r>
            <a:r>
              <a:rPr sz="2400" dirty="0">
                <a:latin typeface="Times New Roman"/>
                <a:cs typeface="Times New Roman"/>
              </a:rPr>
              <a:t>for the subtree rooted at the new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635" y="488436"/>
            <a:ext cx="663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ISSUES IN DECISION </a:t>
            </a:r>
            <a:r>
              <a:rPr spc="-10" dirty="0"/>
              <a:t>TREE</a:t>
            </a:r>
            <a:r>
              <a:rPr spc="-4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86857"/>
            <a:ext cx="7566659" cy="32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3599815" indent="-301625">
              <a:lnSpc>
                <a:spcPct val="124800"/>
              </a:lnSpc>
              <a:spcBef>
                <a:spcPts val="100"/>
              </a:spcBef>
              <a:buAutoNum type="arabicPeriod"/>
              <a:tabLst>
                <a:tab pos="301625" algn="l"/>
              </a:tabLst>
            </a:pPr>
            <a:r>
              <a:rPr sz="2400" spc="-25" dirty="0">
                <a:latin typeface="Times New Roman"/>
                <a:cs typeface="Times New Roman"/>
              </a:rPr>
              <a:t>Avoiding </a:t>
            </a:r>
            <a:r>
              <a:rPr sz="2400" dirty="0">
                <a:latin typeface="Times New Roman"/>
                <a:cs typeface="Times New Roman"/>
              </a:rPr>
              <a:t>Overfitting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 Reduced error pruning  Rule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post-pruning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18135" algn="l"/>
              </a:tabLst>
            </a:pPr>
            <a:r>
              <a:rPr sz="2400" dirty="0">
                <a:latin typeface="Times New Roman"/>
                <a:cs typeface="Times New Roman"/>
              </a:rPr>
              <a:t>Incorporating </a:t>
            </a:r>
            <a:r>
              <a:rPr sz="2400" spc="-15" dirty="0">
                <a:latin typeface="Times New Roman"/>
                <a:cs typeface="Times New Roman"/>
              </a:rPr>
              <a:t>Continuous-Valued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300990" indent="-28892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01625" algn="l"/>
              </a:tabLst>
            </a:pPr>
            <a:r>
              <a:rPr sz="2400" dirty="0">
                <a:latin typeface="Times New Roman"/>
                <a:cs typeface="Times New Roman"/>
              </a:rPr>
              <a:t>Alternative Measures for Selecting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8135" algn="l"/>
              </a:tabLst>
            </a:pPr>
            <a:r>
              <a:rPr sz="2400" dirty="0">
                <a:latin typeface="Times New Roman"/>
                <a:cs typeface="Times New Roman"/>
              </a:rPr>
              <a:t>Handling </a:t>
            </a:r>
            <a:r>
              <a:rPr sz="2400" spc="-15" dirty="0">
                <a:latin typeface="Times New Roman"/>
                <a:cs typeface="Times New Roman"/>
              </a:rPr>
              <a:t>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with Missing Attribute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18135" algn="l"/>
              </a:tabLst>
            </a:pPr>
            <a:r>
              <a:rPr sz="2400" dirty="0">
                <a:latin typeface="Times New Roman"/>
                <a:cs typeface="Times New Roman"/>
              </a:rPr>
              <a:t>Handling Attributes with </a:t>
            </a:r>
            <a:r>
              <a:rPr sz="2400" spc="-10" dirty="0">
                <a:latin typeface="Times New Roman"/>
                <a:cs typeface="Times New Roman"/>
              </a:rPr>
              <a:t>Differing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0744" y="413125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</a:t>
            </a:r>
            <a:r>
              <a:rPr spc="-30" dirty="0"/>
              <a:t>Avoiding </a:t>
            </a:r>
            <a:r>
              <a:rPr spc="-5" dirty="0"/>
              <a:t>Overfitting the</a:t>
            </a:r>
            <a:r>
              <a:rPr spc="-9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277191"/>
            <a:ext cx="10360660" cy="3609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ID3 </a:t>
            </a:r>
            <a:r>
              <a:rPr sz="2400" dirty="0">
                <a:latin typeface="Times New Roman"/>
                <a:cs typeface="Times New Roman"/>
              </a:rPr>
              <a:t>algorithm grows each </a:t>
            </a:r>
            <a:r>
              <a:rPr sz="2400" spc="-5" dirty="0">
                <a:latin typeface="Times New Roman"/>
                <a:cs typeface="Times New Roman"/>
              </a:rPr>
              <a:t>branch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tree </a:t>
            </a:r>
            <a:r>
              <a:rPr sz="2400" dirty="0">
                <a:latin typeface="Times New Roman"/>
                <a:cs typeface="Times New Roman"/>
              </a:rPr>
              <a:t>just </a:t>
            </a:r>
            <a:r>
              <a:rPr sz="2400" spc="-5" dirty="0">
                <a:latin typeface="Times New Roman"/>
                <a:cs typeface="Times New Roman"/>
              </a:rPr>
              <a:t>deeply </a:t>
            </a:r>
            <a:r>
              <a:rPr sz="2400" dirty="0">
                <a:latin typeface="Times New Roman"/>
                <a:cs typeface="Times New Roman"/>
              </a:rPr>
              <a:t>enough to </a:t>
            </a:r>
            <a:r>
              <a:rPr sz="2400" spc="-5" dirty="0">
                <a:latin typeface="Times New Roman"/>
                <a:cs typeface="Times New Roman"/>
              </a:rPr>
              <a:t>perfectly  </a:t>
            </a:r>
            <a:r>
              <a:rPr sz="2400" dirty="0">
                <a:latin typeface="Times New Roman"/>
                <a:cs typeface="Times New Roman"/>
              </a:rPr>
              <a:t>classify the </a:t>
            </a:r>
            <a:r>
              <a:rPr sz="2400" spc="-5" dirty="0">
                <a:latin typeface="Times New Roman"/>
                <a:cs typeface="Times New Roman"/>
              </a:rPr>
              <a:t>training examples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can lead to </a:t>
            </a:r>
            <a:r>
              <a:rPr sz="2400" spc="-10" dirty="0">
                <a:latin typeface="Times New Roman"/>
                <a:cs typeface="Times New Roman"/>
              </a:rPr>
              <a:t>difficulties </a:t>
            </a:r>
            <a:r>
              <a:rPr sz="2400" dirty="0">
                <a:latin typeface="Times New Roman"/>
                <a:cs typeface="Times New Roman"/>
              </a:rPr>
              <a:t>when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noise in  the </a:t>
            </a:r>
            <a:r>
              <a:rPr sz="2400" spc="-5" dirty="0">
                <a:latin typeface="Times New Roman"/>
                <a:cs typeface="Times New Roman"/>
              </a:rPr>
              <a:t>data,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when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too small </a:t>
            </a:r>
            <a:r>
              <a:rPr sz="2400" dirty="0">
                <a:latin typeface="Times New Roman"/>
                <a:cs typeface="Times New Roman"/>
              </a:rPr>
              <a:t>to produce a  </a:t>
            </a:r>
            <a:r>
              <a:rPr sz="2400" spc="-5" dirty="0">
                <a:latin typeface="Times New Roman"/>
                <a:cs typeface="Times New Roman"/>
              </a:rPr>
              <a:t>representative sample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true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function. This algorithm </a:t>
            </a:r>
            <a:r>
              <a:rPr sz="2400" dirty="0">
                <a:latin typeface="Times New Roman"/>
                <a:cs typeface="Times New Roman"/>
              </a:rPr>
              <a:t>can produce </a:t>
            </a:r>
            <a:r>
              <a:rPr sz="2400" spc="-5" dirty="0">
                <a:latin typeface="Times New Roman"/>
                <a:cs typeface="Times New Roman"/>
              </a:rPr>
              <a:t>trees 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b="1" i="1" dirty="0">
                <a:latin typeface="Times New Roman"/>
                <a:cs typeface="Times New Roman"/>
              </a:rPr>
              <a:t>overfit </a:t>
            </a:r>
            <a:r>
              <a:rPr sz="2400" dirty="0">
                <a:latin typeface="Times New Roman"/>
                <a:cs typeface="Times New Roman"/>
              </a:rPr>
              <a:t>the training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8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Definition </a:t>
            </a:r>
            <a:r>
              <a:rPr sz="2400" b="1" i="1" dirty="0">
                <a:latin typeface="Times New Roman"/>
                <a:cs typeface="Times New Roman"/>
              </a:rPr>
              <a:t>- Overfit: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hypothesis space H, </a:t>
            </a:r>
            <a:r>
              <a:rPr sz="2400" dirty="0">
                <a:latin typeface="Times New Roman"/>
                <a:cs typeface="Times New Roman"/>
              </a:rPr>
              <a:t>a hypothesis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Cambria Math"/>
                <a:cs typeface="Cambria Math"/>
              </a:rPr>
              <a:t>∈ </a:t>
            </a:r>
            <a:r>
              <a:rPr sz="2400" spc="-5" dirty="0">
                <a:latin typeface="Times New Roman"/>
                <a:cs typeface="Times New Roman"/>
              </a:rPr>
              <a:t>H is </a:t>
            </a:r>
            <a:r>
              <a:rPr sz="2400" dirty="0">
                <a:latin typeface="Times New Roman"/>
                <a:cs typeface="Times New Roman"/>
              </a:rPr>
              <a:t>said to  </a:t>
            </a:r>
            <a:r>
              <a:rPr sz="2400" spc="-5" dirty="0">
                <a:latin typeface="Times New Roman"/>
                <a:cs typeface="Times New Roman"/>
              </a:rPr>
              <a:t>overfit the training data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there exists some alternative hypothesis </a:t>
            </a:r>
            <a:r>
              <a:rPr sz="2400" i="1" spc="-5" dirty="0">
                <a:latin typeface="Times New Roman"/>
                <a:cs typeface="Times New Roman"/>
              </a:rPr>
              <a:t>h' </a:t>
            </a:r>
            <a:r>
              <a:rPr sz="2400" dirty="0">
                <a:latin typeface="Cambria Math"/>
                <a:cs typeface="Cambria Math"/>
              </a:rPr>
              <a:t>∈ </a:t>
            </a:r>
            <a:r>
              <a:rPr sz="2400" spc="-5" dirty="0">
                <a:latin typeface="Times New Roman"/>
                <a:cs typeface="Times New Roman"/>
              </a:rPr>
              <a:t>H, </a:t>
            </a:r>
            <a:r>
              <a:rPr sz="2400" dirty="0">
                <a:latin typeface="Times New Roman"/>
                <a:cs typeface="Times New Roman"/>
              </a:rPr>
              <a:t>such  that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smaller error than </a:t>
            </a:r>
            <a:r>
              <a:rPr sz="2400" i="1" dirty="0">
                <a:latin typeface="Times New Roman"/>
                <a:cs typeface="Times New Roman"/>
              </a:rPr>
              <a:t>h' </a:t>
            </a:r>
            <a:r>
              <a:rPr sz="2400" spc="-10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the training examples,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i="1" spc="-10" dirty="0">
                <a:latin typeface="Times New Roman"/>
                <a:cs typeface="Times New Roman"/>
              </a:rPr>
              <a:t>h' </a:t>
            </a:r>
            <a:r>
              <a:rPr sz="2400" dirty="0">
                <a:latin typeface="Times New Roman"/>
                <a:cs typeface="Times New Roman"/>
              </a:rPr>
              <a:t>has a </a:t>
            </a:r>
            <a:r>
              <a:rPr sz="2400" spc="-5" dirty="0">
                <a:latin typeface="Times New Roman"/>
                <a:cs typeface="Times New Roman"/>
              </a:rPr>
              <a:t>smaller  </a:t>
            </a:r>
            <a:r>
              <a:rPr sz="2400" dirty="0">
                <a:latin typeface="Times New Roman"/>
                <a:cs typeface="Times New Roman"/>
              </a:rPr>
              <a:t>error than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over the entire distribution 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540506"/>
            <a:ext cx="95872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below figure </a:t>
            </a:r>
            <a:r>
              <a:rPr sz="2000" spc="-5" dirty="0">
                <a:latin typeface="Times New Roman"/>
                <a:cs typeface="Times New Roman"/>
              </a:rPr>
              <a:t>illustrates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overfitting </a:t>
            </a:r>
            <a:r>
              <a:rPr sz="2000" dirty="0">
                <a:latin typeface="Times New Roman"/>
                <a:cs typeface="Times New Roman"/>
              </a:rPr>
              <a:t>in a typical application of decision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  learning.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4432171"/>
            <a:ext cx="10359390" cy="17894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horizontal </a:t>
            </a:r>
            <a:r>
              <a:rPr sz="1800" b="1" dirty="0">
                <a:latin typeface="Times New Roman"/>
                <a:cs typeface="Times New Roman"/>
              </a:rPr>
              <a:t>axis </a:t>
            </a:r>
            <a:r>
              <a:rPr sz="1800" dirty="0">
                <a:latin typeface="Times New Roman"/>
                <a:cs typeface="Times New Roman"/>
              </a:rPr>
              <a:t>of this </a:t>
            </a:r>
            <a:r>
              <a:rPr sz="1800" spc="-5" dirty="0">
                <a:latin typeface="Times New Roman"/>
                <a:cs typeface="Times New Roman"/>
              </a:rPr>
              <a:t>plot </a:t>
            </a:r>
            <a:r>
              <a:rPr sz="1800" dirty="0">
                <a:latin typeface="Times New Roman"/>
                <a:cs typeface="Times New Roman"/>
              </a:rPr>
              <a:t>indicates the total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nodes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decision </a:t>
            </a:r>
            <a:r>
              <a:rPr sz="1800" dirty="0">
                <a:latin typeface="Times New Roman"/>
                <a:cs typeface="Times New Roman"/>
              </a:rPr>
              <a:t>tree, as the </a:t>
            </a:r>
            <a:r>
              <a:rPr sz="1800" spc="-5" dirty="0">
                <a:latin typeface="Times New Roman"/>
                <a:cs typeface="Times New Roman"/>
              </a:rPr>
              <a:t>tree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being  </a:t>
            </a:r>
            <a:r>
              <a:rPr sz="1800" dirty="0">
                <a:latin typeface="Times New Roman"/>
                <a:cs typeface="Times New Roman"/>
              </a:rPr>
              <a:t>constructed. The </a:t>
            </a:r>
            <a:r>
              <a:rPr sz="1800" b="1" dirty="0">
                <a:latin typeface="Times New Roman"/>
                <a:cs typeface="Times New Roman"/>
              </a:rPr>
              <a:t>vertical axis </a:t>
            </a:r>
            <a:r>
              <a:rPr sz="1800" dirty="0">
                <a:latin typeface="Times New Roman"/>
                <a:cs typeface="Times New Roman"/>
              </a:rPr>
              <a:t>indicates the accuracy of predictions </a:t>
            </a:r>
            <a:r>
              <a:rPr sz="1800" spc="-5" dirty="0">
                <a:latin typeface="Times New Roman"/>
                <a:cs typeface="Times New Roman"/>
              </a:rPr>
              <a:t>made </a:t>
            </a:r>
            <a:r>
              <a:rPr sz="1800" dirty="0">
                <a:latin typeface="Times New Roman"/>
                <a:cs typeface="Times New Roman"/>
              </a:rPr>
              <a:t>by the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tree.</a:t>
            </a:r>
            <a:endParaRPr sz="1800">
              <a:latin typeface="Times New Roman"/>
              <a:cs typeface="Times New Roman"/>
            </a:endParaRPr>
          </a:p>
          <a:p>
            <a:pPr marL="241300" marR="6985" indent="-229235">
              <a:lnSpc>
                <a:spcPts val="1939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Times New Roman"/>
                <a:cs typeface="Times New Roman"/>
              </a:rPr>
              <a:t>solid line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accuracy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decision tree </a:t>
            </a:r>
            <a:r>
              <a:rPr sz="1800" dirty="0">
                <a:latin typeface="Times New Roman"/>
                <a:cs typeface="Times New Roman"/>
              </a:rPr>
              <a:t>over </a:t>
            </a:r>
            <a:r>
              <a:rPr sz="1800" spc="-5" dirty="0">
                <a:latin typeface="Times New Roman"/>
                <a:cs typeface="Times New Roman"/>
              </a:rPr>
              <a:t>the training examples.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Times New Roman"/>
                <a:cs typeface="Times New Roman"/>
              </a:rPr>
              <a:t>broken </a:t>
            </a:r>
            <a:r>
              <a:rPr sz="1800" b="1" dirty="0">
                <a:latin typeface="Times New Roman"/>
                <a:cs typeface="Times New Roman"/>
              </a:rPr>
              <a:t>line </a:t>
            </a:r>
            <a:r>
              <a:rPr sz="1800" spc="-5" dirty="0">
                <a:latin typeface="Times New Roman"/>
                <a:cs typeface="Times New Roman"/>
              </a:rPr>
              <a:t>shows  </a:t>
            </a:r>
            <a:r>
              <a:rPr sz="1800" dirty="0">
                <a:latin typeface="Times New Roman"/>
                <a:cs typeface="Times New Roman"/>
              </a:rPr>
              <a:t>accuracy </a:t>
            </a:r>
            <a:r>
              <a:rPr sz="1800" spc="-5" dirty="0">
                <a:latin typeface="Times New Roman"/>
                <a:cs typeface="Times New Roman"/>
              </a:rPr>
              <a:t>measured </a:t>
            </a:r>
            <a:r>
              <a:rPr sz="1800" dirty="0">
                <a:latin typeface="Times New Roman"/>
                <a:cs typeface="Times New Roman"/>
              </a:rPr>
              <a:t>over an independent set of test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ts val="205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accuracy</a:t>
            </a:r>
            <a:r>
              <a:rPr sz="1800" b="1" spc="3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training</a:t>
            </a:r>
            <a:r>
              <a:rPr sz="1800" b="1" spc="2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examples</a:t>
            </a:r>
            <a:r>
              <a:rPr sz="1800" b="1" spc="3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increases</a:t>
            </a:r>
            <a:r>
              <a:rPr sz="1800" b="1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monotonically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grown.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</a:pPr>
            <a:r>
              <a:rPr sz="1800" b="1" dirty="0">
                <a:latin typeface="Times New Roman"/>
                <a:cs typeface="Times New Roman"/>
              </a:rPr>
              <a:t>accuracy </a:t>
            </a:r>
            <a:r>
              <a:rPr sz="1800" spc="-5" dirty="0">
                <a:latin typeface="Times New Roman"/>
                <a:cs typeface="Times New Roman"/>
              </a:rPr>
              <a:t>measured </a:t>
            </a:r>
            <a:r>
              <a:rPr sz="1800" dirty="0">
                <a:latin typeface="Times New Roman"/>
                <a:cs typeface="Times New Roman"/>
              </a:rPr>
              <a:t>over the independent test examples </a:t>
            </a:r>
            <a:r>
              <a:rPr sz="1800" b="1" dirty="0">
                <a:latin typeface="Times New Roman"/>
                <a:cs typeface="Times New Roman"/>
              </a:rPr>
              <a:t>first </a:t>
            </a:r>
            <a:r>
              <a:rPr sz="1800" b="1" spc="-5" dirty="0">
                <a:latin typeface="Times New Roman"/>
                <a:cs typeface="Times New Roman"/>
              </a:rPr>
              <a:t>increases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decreases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7832" y="1207923"/>
            <a:ext cx="5101371" cy="307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540506"/>
            <a:ext cx="9965690" cy="34150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i="1" dirty="0">
                <a:latin typeface="Times New Roman"/>
                <a:cs typeface="Times New Roman"/>
              </a:rPr>
              <a:t>How can it be possible for </a:t>
            </a:r>
            <a:r>
              <a:rPr sz="2000" b="1" i="1" spc="-5" dirty="0">
                <a:latin typeface="Times New Roman"/>
                <a:cs typeface="Times New Roman"/>
              </a:rPr>
              <a:t>tree </a:t>
            </a:r>
            <a:r>
              <a:rPr sz="2000" b="1" i="1" dirty="0">
                <a:latin typeface="Times New Roman"/>
                <a:cs typeface="Times New Roman"/>
              </a:rPr>
              <a:t>h to fit the training examples better than </a:t>
            </a:r>
            <a:r>
              <a:rPr sz="2000" b="1" i="1" spc="5" dirty="0">
                <a:latin typeface="Times New Roman"/>
                <a:cs typeface="Times New Roman"/>
              </a:rPr>
              <a:t>h', </a:t>
            </a:r>
            <a:r>
              <a:rPr sz="2000" b="1" i="1" dirty="0">
                <a:latin typeface="Times New Roman"/>
                <a:cs typeface="Times New Roman"/>
              </a:rPr>
              <a:t>but for it to</a:t>
            </a:r>
            <a:r>
              <a:rPr sz="2000" b="1" i="1" spc="-3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perform  more poorly over subsequent</a:t>
            </a:r>
            <a:r>
              <a:rPr sz="2000" b="1" i="1" spc="-1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examples?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Overfitting can occur when the training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contain random errors or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noise</a:t>
            </a:r>
            <a:endParaRPr sz="2000">
              <a:latin typeface="Times New Roman"/>
              <a:cs typeface="Times New Roman"/>
            </a:endParaRPr>
          </a:p>
          <a:p>
            <a:pPr marL="262890" indent="-25082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263525" algn="l"/>
              </a:tabLst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small numbers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are associated with leaf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Noisy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sz="20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15: </a:t>
            </a:r>
            <a:r>
              <a:rPr sz="2000" i="1" spc="-15" dirty="0">
                <a:latin typeface="Times New Roman"/>
                <a:cs typeface="Times New Roman"/>
              </a:rPr>
              <a:t>&lt;Sunny, </a:t>
            </a:r>
            <a:r>
              <a:rPr sz="2000" i="1" dirty="0">
                <a:latin typeface="Times New Roman"/>
                <a:cs typeface="Times New Roman"/>
              </a:rPr>
              <a:t>Hot, Normal, </a:t>
            </a:r>
            <a:r>
              <a:rPr sz="2000" i="1" spc="-10" dirty="0">
                <a:latin typeface="Times New Roman"/>
                <a:cs typeface="Times New Roman"/>
              </a:rPr>
              <a:t>Strong,</a:t>
            </a:r>
            <a:r>
              <a:rPr sz="2000" i="1" spc="-1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-&gt;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is noisy because the correct </a:t>
            </a:r>
            <a:r>
              <a:rPr sz="2000" spc="-5" dirty="0">
                <a:latin typeface="Times New Roman"/>
                <a:cs typeface="Times New Roman"/>
              </a:rPr>
              <a:t>label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Previously constructed tree </a:t>
            </a:r>
            <a:r>
              <a:rPr sz="2000" spc="-5" dirty="0">
                <a:latin typeface="Times New Roman"/>
                <a:cs typeface="Times New Roman"/>
              </a:rPr>
              <a:t>misclassifies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85688" y="2446019"/>
            <a:ext cx="5939028" cy="373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7309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Approaches to avoiding overfitting in decision tree</a:t>
            </a:r>
            <a:r>
              <a:rPr sz="2400" b="0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988563"/>
            <a:ext cx="10360660" cy="51111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marR="7620" indent="-229235" algn="just">
              <a:lnSpc>
                <a:spcPts val="234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Pre-pruning (avoidance): </a:t>
            </a:r>
            <a:r>
              <a:rPr sz="2100" dirty="0">
                <a:latin typeface="Times New Roman"/>
                <a:cs typeface="Times New Roman"/>
              </a:rPr>
              <a:t>Stop </a:t>
            </a:r>
            <a:r>
              <a:rPr sz="2100" spc="-5" dirty="0">
                <a:latin typeface="Times New Roman"/>
                <a:cs typeface="Times New Roman"/>
              </a:rPr>
              <a:t>growing </a:t>
            </a:r>
            <a:r>
              <a:rPr sz="2100" dirty="0">
                <a:latin typeface="Times New Roman"/>
                <a:cs typeface="Times New Roman"/>
              </a:rPr>
              <a:t>the tree </a:t>
            </a:r>
            <a:r>
              <a:rPr sz="2100" spc="-15" dirty="0">
                <a:latin typeface="Times New Roman"/>
                <a:cs typeface="Times New Roman"/>
              </a:rPr>
              <a:t>earlier, </a:t>
            </a:r>
            <a:r>
              <a:rPr sz="2100" dirty="0">
                <a:latin typeface="Times New Roman"/>
                <a:cs typeface="Times New Roman"/>
              </a:rPr>
              <a:t>before it reaches the point where  it perfectly classifies the training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dirty="0">
                <a:latin typeface="Times New Roman"/>
                <a:cs typeface="Times New Roman"/>
              </a:rPr>
              <a:t>Post-pruning </a:t>
            </a:r>
            <a:r>
              <a:rPr sz="2400" b="1" spc="-5" dirty="0">
                <a:latin typeface="Times New Roman"/>
                <a:cs typeface="Times New Roman"/>
              </a:rPr>
              <a:t>(recovery): </a:t>
            </a:r>
            <a:r>
              <a:rPr sz="2100" dirty="0">
                <a:latin typeface="Times New Roman"/>
                <a:cs typeface="Times New Roman"/>
              </a:rPr>
              <a:t>Allow the tree to overfit the data, and then post-prune the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Criterion used 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determine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correct final tree</a:t>
            </a:r>
            <a:r>
              <a:rPr sz="24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227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100" spc="-5" dirty="0">
                <a:latin typeface="Times New Roman"/>
                <a:cs typeface="Times New Roman"/>
              </a:rPr>
              <a:t>Use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separate </a:t>
            </a:r>
            <a:r>
              <a:rPr sz="2100" dirty="0">
                <a:latin typeface="Times New Roman"/>
                <a:cs typeface="Times New Roman"/>
              </a:rPr>
              <a:t>set of </a:t>
            </a:r>
            <a:r>
              <a:rPr sz="2100" spc="-5" dirty="0">
                <a:latin typeface="Times New Roman"/>
                <a:cs typeface="Times New Roman"/>
              </a:rPr>
              <a:t>examples, </a:t>
            </a:r>
            <a:r>
              <a:rPr sz="2100" dirty="0">
                <a:latin typeface="Times New Roman"/>
                <a:cs typeface="Times New Roman"/>
              </a:rPr>
              <a:t>distinct </a:t>
            </a:r>
            <a:r>
              <a:rPr sz="2100" spc="-5" dirty="0">
                <a:latin typeface="Times New Roman"/>
                <a:cs typeface="Times New Roman"/>
              </a:rPr>
              <a:t>from </a:t>
            </a:r>
            <a:r>
              <a:rPr sz="2100" dirty="0">
                <a:latin typeface="Times New Roman"/>
                <a:cs typeface="Times New Roman"/>
              </a:rPr>
              <a:t>the training </a:t>
            </a:r>
            <a:r>
              <a:rPr sz="2100" spc="-5" dirty="0">
                <a:latin typeface="Times New Roman"/>
                <a:cs typeface="Times New Roman"/>
              </a:rPr>
              <a:t>examples, </a:t>
            </a:r>
            <a:r>
              <a:rPr sz="2100" dirty="0">
                <a:latin typeface="Times New Roman"/>
                <a:cs typeface="Times New Roman"/>
              </a:rPr>
              <a:t>to evaluate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utility </a:t>
            </a:r>
            <a:r>
              <a:rPr sz="2100" spc="5" dirty="0">
                <a:latin typeface="Times New Roman"/>
                <a:cs typeface="Times New Roman"/>
              </a:rPr>
              <a:t>of  </a:t>
            </a:r>
            <a:r>
              <a:rPr sz="2100" dirty="0">
                <a:latin typeface="Times New Roman"/>
                <a:cs typeface="Times New Roman"/>
              </a:rPr>
              <a:t>post-pruning nodes </a:t>
            </a:r>
            <a:r>
              <a:rPr sz="2100" spc="-5" dirty="0">
                <a:latin typeface="Times New Roman"/>
                <a:cs typeface="Times New Roman"/>
              </a:rPr>
              <a:t>from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100" spc="-5" dirty="0">
                <a:latin typeface="Times New Roman"/>
                <a:cs typeface="Times New Roman"/>
              </a:rPr>
              <a:t>Use </a:t>
            </a:r>
            <a:r>
              <a:rPr sz="2100" dirty="0">
                <a:latin typeface="Times New Roman"/>
                <a:cs typeface="Times New Roman"/>
              </a:rPr>
              <a:t>all the available data for training, but apply </a:t>
            </a:r>
            <a:r>
              <a:rPr sz="2100" b="1" i="1" dirty="0">
                <a:latin typeface="Times New Roman"/>
                <a:cs typeface="Times New Roman"/>
              </a:rPr>
              <a:t>a statistical test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spc="-5" dirty="0">
                <a:latin typeface="Times New Roman"/>
                <a:cs typeface="Times New Roman"/>
              </a:rPr>
              <a:t>estimate </a:t>
            </a:r>
            <a:r>
              <a:rPr sz="2100" dirty="0">
                <a:latin typeface="Times New Roman"/>
                <a:cs typeface="Times New Roman"/>
              </a:rPr>
              <a:t>whether  </a:t>
            </a:r>
            <a:r>
              <a:rPr sz="2100" spc="-5" dirty="0">
                <a:latin typeface="Times New Roman"/>
                <a:cs typeface="Times New Roman"/>
              </a:rPr>
              <a:t>expanding </a:t>
            </a:r>
            <a:r>
              <a:rPr sz="2100" dirty="0">
                <a:latin typeface="Times New Roman"/>
                <a:cs typeface="Times New Roman"/>
              </a:rPr>
              <a:t>(or pruning) a particular node is likely to produce an </a:t>
            </a:r>
            <a:r>
              <a:rPr sz="2100" spc="-5" dirty="0">
                <a:latin typeface="Times New Roman"/>
                <a:cs typeface="Times New Roman"/>
              </a:rPr>
              <a:t>improvement </a:t>
            </a:r>
            <a:r>
              <a:rPr sz="2100" dirty="0">
                <a:latin typeface="Times New Roman"/>
                <a:cs typeface="Times New Roman"/>
              </a:rPr>
              <a:t>beyond </a:t>
            </a:r>
            <a:r>
              <a:rPr sz="2100" spc="-5" dirty="0">
                <a:latin typeface="Times New Roman"/>
                <a:cs typeface="Times New Roman"/>
              </a:rPr>
              <a:t>the  </a:t>
            </a:r>
            <a:r>
              <a:rPr sz="2100" dirty="0">
                <a:latin typeface="Times New Roman"/>
                <a:cs typeface="Times New Roman"/>
              </a:rPr>
              <a:t>training set</a:t>
            </a:r>
            <a:endParaRPr sz="21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270"/>
              </a:lnSpc>
              <a:spcBef>
                <a:spcPts val="1025"/>
              </a:spcBef>
              <a:buFont typeface="Arial"/>
              <a:buChar char="•"/>
              <a:tabLst>
                <a:tab pos="241935" algn="l"/>
              </a:tabLst>
            </a:pPr>
            <a:r>
              <a:rPr sz="2100" spc="-5" dirty="0">
                <a:latin typeface="Times New Roman"/>
                <a:cs typeface="Times New Roman"/>
              </a:rPr>
              <a:t>Use measure </a:t>
            </a:r>
            <a:r>
              <a:rPr sz="2100" dirty="0">
                <a:latin typeface="Times New Roman"/>
                <a:cs typeface="Times New Roman"/>
              </a:rPr>
              <a:t>of the complexity for </a:t>
            </a:r>
            <a:r>
              <a:rPr sz="2100" spc="-5" dirty="0">
                <a:latin typeface="Times New Roman"/>
                <a:cs typeface="Times New Roman"/>
              </a:rPr>
              <a:t>encoding </a:t>
            </a:r>
            <a:r>
              <a:rPr sz="2100" dirty="0">
                <a:latin typeface="Times New Roman"/>
                <a:cs typeface="Times New Roman"/>
              </a:rPr>
              <a:t>the training </a:t>
            </a:r>
            <a:r>
              <a:rPr sz="2100" spc="-5" dirty="0">
                <a:latin typeface="Times New Roman"/>
                <a:cs typeface="Times New Roman"/>
              </a:rPr>
              <a:t>examples </a:t>
            </a:r>
            <a:r>
              <a:rPr sz="2100" dirty="0">
                <a:latin typeface="Times New Roman"/>
                <a:cs typeface="Times New Roman"/>
              </a:rPr>
              <a:t>and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decision tree,  halting </a:t>
            </a:r>
            <a:r>
              <a:rPr sz="2100" spc="-5" dirty="0">
                <a:latin typeface="Times New Roman"/>
                <a:cs typeface="Times New Roman"/>
              </a:rPr>
              <a:t>growth </a:t>
            </a:r>
            <a:r>
              <a:rPr sz="2100" dirty="0">
                <a:latin typeface="Times New Roman"/>
                <a:cs typeface="Times New Roman"/>
              </a:rPr>
              <a:t>of the tree when </a:t>
            </a:r>
            <a:r>
              <a:rPr sz="2100" spc="-5" dirty="0">
                <a:latin typeface="Times New Roman"/>
                <a:cs typeface="Times New Roman"/>
              </a:rPr>
              <a:t>this encoding </a:t>
            </a:r>
            <a:r>
              <a:rPr sz="2100" dirty="0">
                <a:latin typeface="Times New Roman"/>
                <a:cs typeface="Times New Roman"/>
              </a:rPr>
              <a:t>size is minimized. This approach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called the  </a:t>
            </a:r>
            <a:r>
              <a:rPr sz="2100" spc="-5" dirty="0">
                <a:latin typeface="Times New Roman"/>
                <a:cs typeface="Times New Roman"/>
              </a:rPr>
              <a:t>Minimum </a:t>
            </a:r>
            <a:r>
              <a:rPr sz="2100" dirty="0">
                <a:latin typeface="Times New Roman"/>
                <a:cs typeface="Times New Roman"/>
              </a:rPr>
              <a:t>Description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Length</a:t>
            </a:r>
            <a:endParaRPr sz="2100">
              <a:latin typeface="Times New Roman"/>
              <a:cs typeface="Times New Roman"/>
            </a:endParaRPr>
          </a:p>
          <a:p>
            <a:pPr marL="1946910" algn="just">
              <a:lnSpc>
                <a:spcPct val="100000"/>
              </a:lnSpc>
              <a:spcBef>
                <a:spcPts val="720"/>
              </a:spcBef>
            </a:pPr>
            <a:r>
              <a:rPr sz="2100" i="1" spc="-5" dirty="0">
                <a:latin typeface="Times New Roman"/>
                <a:cs typeface="Times New Roman"/>
              </a:rPr>
              <a:t>MDL </a:t>
            </a:r>
            <a:r>
              <a:rPr sz="2100" i="1" dirty="0">
                <a:latin typeface="Times New Roman"/>
                <a:cs typeface="Times New Roman"/>
              </a:rPr>
              <a:t>– Minimize : </a:t>
            </a:r>
            <a:r>
              <a:rPr sz="2100" i="1" spc="-10" dirty="0">
                <a:latin typeface="Times New Roman"/>
                <a:cs typeface="Times New Roman"/>
              </a:rPr>
              <a:t>size(tree) </a:t>
            </a:r>
            <a:r>
              <a:rPr sz="2100" i="1" dirty="0">
                <a:latin typeface="Times New Roman"/>
                <a:cs typeface="Times New Roman"/>
              </a:rPr>
              <a:t>+ size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(misclassifications(tree))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169" y="397250"/>
            <a:ext cx="4201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Reduced-Error</a:t>
            </a:r>
            <a:r>
              <a:rPr sz="3200" spc="-110" dirty="0"/>
              <a:t> </a:t>
            </a:r>
            <a:r>
              <a:rPr sz="3200" spc="-5" dirty="0"/>
              <a:t>Pruning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40" y="1004053"/>
            <a:ext cx="10360025" cy="3736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9235" algn="just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Reduced-error pruning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consider each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decision nodes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tree to be  candidates 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pruning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Pruning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decision node consists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subtree </a:t>
            </a:r>
            <a:r>
              <a:rPr sz="2400" dirty="0">
                <a:latin typeface="Times New Roman"/>
                <a:cs typeface="Times New Roman"/>
              </a:rPr>
              <a:t>rooted </a:t>
            </a:r>
            <a:r>
              <a:rPr sz="2400" spc="-5" dirty="0">
                <a:latin typeface="Times New Roman"/>
                <a:cs typeface="Times New Roman"/>
              </a:rPr>
              <a:t>at that node,  making it </a:t>
            </a:r>
            <a:r>
              <a:rPr sz="2400" dirty="0">
                <a:latin typeface="Times New Roman"/>
                <a:cs typeface="Times New Roman"/>
              </a:rPr>
              <a:t>a leaf node, and </a:t>
            </a:r>
            <a:r>
              <a:rPr sz="2400" spc="-5" dirty="0">
                <a:latin typeface="Times New Roman"/>
                <a:cs typeface="Times New Roman"/>
              </a:rPr>
              <a:t>assigning it the most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dirty="0">
                <a:latin typeface="Times New Roman"/>
                <a:cs typeface="Times New Roman"/>
              </a:rPr>
              <a:t>of the  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spc="-10" dirty="0">
                <a:latin typeface="Times New Roman"/>
                <a:cs typeface="Times New Roman"/>
              </a:rPr>
              <a:t>affiliated </a:t>
            </a:r>
            <a:r>
              <a:rPr sz="2400" dirty="0">
                <a:latin typeface="Times New Roman"/>
                <a:cs typeface="Times New Roman"/>
              </a:rPr>
              <a:t>with that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Nodes are </a:t>
            </a:r>
            <a:r>
              <a:rPr sz="2400" spc="-5" dirty="0">
                <a:latin typeface="Times New Roman"/>
                <a:cs typeface="Times New Roman"/>
              </a:rPr>
              <a:t>removed only </a:t>
            </a: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resulting </a:t>
            </a:r>
            <a:r>
              <a:rPr sz="2400" dirty="0">
                <a:latin typeface="Times New Roman"/>
                <a:cs typeface="Times New Roman"/>
              </a:rPr>
              <a:t>pruned tree </a:t>
            </a:r>
            <a:r>
              <a:rPr sz="2400" spc="-5" dirty="0">
                <a:latin typeface="Times New Roman"/>
                <a:cs typeface="Times New Roman"/>
              </a:rPr>
              <a:t>performs </a:t>
            </a:r>
            <a:r>
              <a:rPr sz="2400" dirty="0">
                <a:latin typeface="Times New Roman"/>
                <a:cs typeface="Times New Roman"/>
              </a:rPr>
              <a:t>no worse </a:t>
            </a:r>
            <a:r>
              <a:rPr sz="2400" spc="-5" dirty="0">
                <a:latin typeface="Times New Roman"/>
                <a:cs typeface="Times New Roman"/>
              </a:rPr>
              <a:t>than-the  </a:t>
            </a:r>
            <a:r>
              <a:rPr sz="2400" dirty="0">
                <a:latin typeface="Times New Roman"/>
                <a:cs typeface="Times New Roman"/>
              </a:rPr>
              <a:t>original over the validation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Reduced </a:t>
            </a:r>
            <a:r>
              <a:rPr sz="2400" spc="-5" dirty="0">
                <a:latin typeface="Times New Roman"/>
                <a:cs typeface="Times New Roman"/>
              </a:rPr>
              <a:t>error pruning has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effect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leaf node added due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coincidental  regularities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training set is likely </a:t>
            </a:r>
            <a:r>
              <a:rPr sz="2400" dirty="0">
                <a:latin typeface="Times New Roman"/>
                <a:cs typeface="Times New Roman"/>
              </a:rPr>
              <a:t>to be pruned because </a:t>
            </a:r>
            <a:r>
              <a:rPr sz="2400" spc="-5" dirty="0">
                <a:latin typeface="Times New Roman"/>
                <a:cs typeface="Times New Roman"/>
              </a:rPr>
              <a:t>these same  </a:t>
            </a:r>
            <a:r>
              <a:rPr sz="2400" dirty="0">
                <a:latin typeface="Times New Roman"/>
                <a:cs typeface="Times New Roman"/>
              </a:rPr>
              <a:t>coincidences are unlikely to occur in the validation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40506"/>
            <a:ext cx="1035939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i="1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impact of reduced-error pruning </a:t>
            </a:r>
            <a:r>
              <a:rPr sz="2000" i="1" dirty="0">
                <a:latin typeface="Times New Roman"/>
                <a:cs typeface="Times New Roman"/>
              </a:rPr>
              <a:t>on </a:t>
            </a:r>
            <a:r>
              <a:rPr sz="2000" i="1" spc="-5" dirty="0">
                <a:latin typeface="Times New Roman"/>
                <a:cs typeface="Times New Roman"/>
              </a:rPr>
              <a:t>the accuracy of </a:t>
            </a:r>
            <a:r>
              <a:rPr sz="2000" i="1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decision tree is illustrated in below  </a:t>
            </a:r>
            <a:r>
              <a:rPr sz="2000" i="1" dirty="0">
                <a:latin typeface="Times New Roman"/>
                <a:cs typeface="Times New Roman"/>
              </a:rPr>
              <a:t>figure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4427599"/>
            <a:ext cx="10358755" cy="1829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 algn="just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additional line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figure </a:t>
            </a:r>
            <a:r>
              <a:rPr sz="2000" dirty="0">
                <a:latin typeface="Times New Roman"/>
                <a:cs typeface="Times New Roman"/>
              </a:rPr>
              <a:t>shows </a:t>
            </a:r>
            <a:r>
              <a:rPr sz="2000" b="1" i="1" spc="-5" dirty="0">
                <a:latin typeface="Times New Roman"/>
                <a:cs typeface="Times New Roman"/>
              </a:rPr>
              <a:t>accuracy </a:t>
            </a:r>
            <a:r>
              <a:rPr sz="2000" b="1" i="1" dirty="0">
                <a:latin typeface="Times New Roman"/>
                <a:cs typeface="Times New Roman"/>
              </a:rPr>
              <a:t>over the </a:t>
            </a:r>
            <a:r>
              <a:rPr sz="2000" b="1" i="1" spc="-5" dirty="0">
                <a:latin typeface="Times New Roman"/>
                <a:cs typeface="Times New Roman"/>
              </a:rPr>
              <a:t>test </a:t>
            </a:r>
            <a:r>
              <a:rPr sz="2000" b="1" i="1" dirty="0">
                <a:latin typeface="Times New Roman"/>
                <a:cs typeface="Times New Roman"/>
              </a:rPr>
              <a:t>examples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the tree is pruned. </a:t>
            </a:r>
            <a:r>
              <a:rPr sz="2000" dirty="0">
                <a:latin typeface="Times New Roman"/>
                <a:cs typeface="Times New Roman"/>
              </a:rPr>
              <a:t>When  </a:t>
            </a:r>
            <a:r>
              <a:rPr sz="2000" spc="-5" dirty="0">
                <a:latin typeface="Times New Roman"/>
                <a:cs typeface="Times New Roman"/>
              </a:rPr>
              <a:t>pruning begins, the tree is at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maximum size and lowest </a:t>
            </a:r>
            <a:r>
              <a:rPr sz="2000" dirty="0">
                <a:latin typeface="Times New Roman"/>
                <a:cs typeface="Times New Roman"/>
              </a:rPr>
              <a:t>accuracy </a:t>
            </a:r>
            <a:r>
              <a:rPr sz="2000" spc="-5" dirty="0">
                <a:latin typeface="Times New Roman"/>
                <a:cs typeface="Times New Roman"/>
              </a:rPr>
              <a:t>over the test set. As pruning  </a:t>
            </a:r>
            <a:r>
              <a:rPr sz="2000" dirty="0">
                <a:latin typeface="Times New Roman"/>
                <a:cs typeface="Times New Roman"/>
              </a:rPr>
              <a:t>proceeds, 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nodes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reduced and accuracy over the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increases.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available </a:t>
            </a:r>
            <a:r>
              <a:rPr sz="2000" dirty="0">
                <a:latin typeface="Times New Roman"/>
                <a:cs typeface="Times New Roman"/>
              </a:rPr>
              <a:t>data has </a:t>
            </a:r>
            <a:r>
              <a:rPr sz="2000" spc="-5" dirty="0">
                <a:latin typeface="Times New Roman"/>
                <a:cs typeface="Times New Roman"/>
              </a:rPr>
              <a:t>been split into three subsets: the training examples,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validation examples  used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pruning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tree, and </a:t>
            </a:r>
            <a:r>
              <a:rPr sz="2000" dirty="0">
                <a:latin typeface="Times New Roman"/>
                <a:cs typeface="Times New Roman"/>
              </a:rPr>
              <a:t>a set </a:t>
            </a:r>
            <a:r>
              <a:rPr sz="2000" spc="-5" dirty="0">
                <a:latin typeface="Times New Roman"/>
                <a:cs typeface="Times New Roman"/>
              </a:rPr>
              <a:t>of test examples 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provide an </a:t>
            </a:r>
            <a:r>
              <a:rPr sz="2000" dirty="0">
                <a:latin typeface="Times New Roman"/>
                <a:cs typeface="Times New Roman"/>
              </a:rPr>
              <a:t>unbiased </a:t>
            </a:r>
            <a:r>
              <a:rPr sz="2000" spc="-5" dirty="0">
                <a:latin typeface="Times New Roman"/>
                <a:cs typeface="Times New Roman"/>
              </a:rPr>
              <a:t>estimate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accuracy over future unseen </a:t>
            </a:r>
            <a:r>
              <a:rPr sz="2000" spc="-5" dirty="0">
                <a:latin typeface="Times New Roman"/>
                <a:cs typeface="Times New Roman"/>
              </a:rPr>
              <a:t>examples. </a:t>
            </a:r>
            <a:r>
              <a:rPr sz="2000" dirty="0">
                <a:latin typeface="Times New Roman"/>
                <a:cs typeface="Times New Roman"/>
              </a:rPr>
              <a:t>The plot shows accuracy over the training and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9880" y="1189086"/>
            <a:ext cx="4838190" cy="2957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066" y="517646"/>
            <a:ext cx="2547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Pros </a:t>
            </a:r>
            <a:r>
              <a:rPr sz="3200" dirty="0"/>
              <a:t>and</a:t>
            </a:r>
            <a:r>
              <a:rPr sz="3200" spc="-85" dirty="0"/>
              <a:t> </a:t>
            </a:r>
            <a:r>
              <a:rPr sz="3200" dirty="0"/>
              <a:t>Cons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8840" y="1555186"/>
            <a:ext cx="10231120" cy="209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Pro: Produces </a:t>
            </a:r>
            <a:r>
              <a:rPr sz="2400" spc="-5" dirty="0">
                <a:latin typeface="Times New Roman"/>
                <a:cs typeface="Times New Roman"/>
              </a:rPr>
              <a:t>smallest </a:t>
            </a:r>
            <a:r>
              <a:rPr sz="2400" dirty="0">
                <a:latin typeface="Times New Roman"/>
                <a:cs typeface="Times New Roman"/>
              </a:rPr>
              <a:t>version of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accurate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(subtree 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Con: Uses </a:t>
            </a:r>
            <a:r>
              <a:rPr sz="2400" dirty="0">
                <a:latin typeface="Times New Roman"/>
                <a:cs typeface="Times New Roman"/>
              </a:rPr>
              <a:t>less data to construct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4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afford </a:t>
            </a:r>
            <a:r>
              <a:rPr sz="2400" dirty="0">
                <a:latin typeface="Times New Roman"/>
                <a:cs typeface="Times New Roman"/>
              </a:rPr>
              <a:t>to hold out </a:t>
            </a:r>
            <a:r>
              <a:rPr sz="2400" i="1" spc="-5" dirty="0">
                <a:latin typeface="Times New Roman"/>
                <a:cs typeface="Times New Roman"/>
              </a:rPr>
              <a:t>D</a:t>
            </a:r>
            <a:r>
              <a:rPr sz="2400" i="1" spc="-7" baseline="-20833" dirty="0">
                <a:latin typeface="Times New Roman"/>
                <a:cs typeface="Times New Roman"/>
              </a:rPr>
              <a:t>validation</a:t>
            </a:r>
            <a:r>
              <a:rPr sz="2400" spc="-5" dirty="0">
                <a:latin typeface="Times New Roman"/>
                <a:cs typeface="Times New Roman"/>
              </a:rPr>
              <a:t>?. </a:t>
            </a:r>
            <a:r>
              <a:rPr sz="2400" dirty="0">
                <a:latin typeface="Times New Roman"/>
                <a:cs typeface="Times New Roman"/>
              </a:rPr>
              <a:t>If not (data is too </a:t>
            </a:r>
            <a:r>
              <a:rPr sz="2400" spc="-5" dirty="0">
                <a:latin typeface="Times New Roman"/>
                <a:cs typeface="Times New Roman"/>
              </a:rPr>
              <a:t>limited),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worse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(insufficient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</a:t>
            </a:r>
            <a:r>
              <a:rPr sz="2400" i="1" spc="-7" baseline="-20833" dirty="0">
                <a:latin typeface="Times New Roman"/>
                <a:cs typeface="Times New Roman"/>
              </a:rPr>
              <a:t>train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705" y="397250"/>
            <a:ext cx="3246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Rule</a:t>
            </a:r>
            <a:r>
              <a:rPr sz="3200" spc="-80" dirty="0"/>
              <a:t> </a:t>
            </a:r>
            <a:r>
              <a:rPr sz="3200" dirty="0"/>
              <a:t>Post-Pruning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6" y="1004053"/>
            <a:ext cx="10360025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Rule post-pruning is successful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for finding high accuracy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b="1" spc="-5" dirty="0">
                <a:latin typeface="Times New Roman"/>
                <a:cs typeface="Times New Roman"/>
              </a:rPr>
              <a:t>Rule post-pruning </a:t>
            </a:r>
            <a:r>
              <a:rPr sz="2400" b="1" dirty="0">
                <a:latin typeface="Times New Roman"/>
                <a:cs typeface="Times New Roman"/>
              </a:rPr>
              <a:t>involves the </a:t>
            </a:r>
            <a:r>
              <a:rPr sz="2400" b="1" spc="-5" dirty="0">
                <a:latin typeface="Times New Roman"/>
                <a:cs typeface="Times New Roman"/>
              </a:rPr>
              <a:t>following steps: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2735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Infer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set,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growing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until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data is fit as well as possible and allowing overfitting to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occur.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590"/>
              </a:lnSpc>
              <a:spcBef>
                <a:spcPts val="103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Convert </a:t>
            </a:r>
            <a:r>
              <a:rPr sz="2400" spc="-5" dirty="0">
                <a:latin typeface="Times New Roman"/>
                <a:cs typeface="Times New Roman"/>
              </a:rPr>
              <a:t>the learned tree into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equivalent set </a:t>
            </a:r>
            <a:r>
              <a:rPr sz="2400" dirty="0">
                <a:latin typeface="Times New Roman"/>
                <a:cs typeface="Times New Roman"/>
              </a:rPr>
              <a:t>of rules by </a:t>
            </a:r>
            <a:r>
              <a:rPr sz="2400" spc="-5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one rule for  each path from the root node to a leaf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590"/>
              </a:lnSpc>
              <a:spcBef>
                <a:spcPts val="1015"/>
              </a:spcBef>
              <a:buAutoNum type="arabicPeriod" startAt="2"/>
              <a:tabLst>
                <a:tab pos="469900" algn="l"/>
                <a:tab pos="470534" algn="l"/>
                <a:tab pos="1355090" algn="l"/>
                <a:tab pos="2983230" algn="l"/>
                <a:tab pos="3713479" algn="l"/>
                <a:tab pos="4362450" algn="l"/>
                <a:tab pos="4841240" algn="l"/>
                <a:tab pos="6181090" algn="l"/>
                <a:tab pos="6795134" algn="l"/>
                <a:tab pos="8629015" algn="l"/>
                <a:tab pos="9259570" algn="l"/>
                <a:tab pos="10108565" algn="l"/>
              </a:tabLst>
            </a:pPr>
            <a:r>
              <a:rPr sz="2400" dirty="0">
                <a:latin typeface="Times New Roman"/>
                <a:cs typeface="Times New Roman"/>
              </a:rPr>
              <a:t>Prune	(ge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era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ize)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ru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by	re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oving	any	precon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itions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	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sult	in  </a:t>
            </a:r>
            <a:r>
              <a:rPr sz="2400" spc="-5" dirty="0">
                <a:latin typeface="Times New Roman"/>
                <a:cs typeface="Times New Roman"/>
              </a:rPr>
              <a:t>improving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estimated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590"/>
              </a:lnSpc>
              <a:spcBef>
                <a:spcPts val="1000"/>
              </a:spcBef>
              <a:buAutoNum type="arabicPeriod" startAt="2"/>
              <a:tabLst>
                <a:tab pos="469900" algn="l"/>
                <a:tab pos="470534" algn="l"/>
                <a:tab pos="1114425" algn="l"/>
                <a:tab pos="1621790" algn="l"/>
                <a:tab pos="2604770" algn="l"/>
                <a:tab pos="3333750" algn="l"/>
                <a:tab pos="3774440" algn="l"/>
                <a:tab pos="4469130" algn="l"/>
                <a:tab pos="5770880" algn="l"/>
                <a:tab pos="7044690" algn="l"/>
                <a:tab pos="7621270" algn="l"/>
                <a:tab pos="8789035" algn="l"/>
                <a:tab pos="9532620" algn="l"/>
                <a:tab pos="9906000" algn="l"/>
              </a:tabLst>
            </a:pPr>
            <a:r>
              <a:rPr sz="2400" dirty="0">
                <a:latin typeface="Times New Roman"/>
                <a:cs typeface="Times New Roman"/>
              </a:rPr>
              <a:t>Sort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pruned	rules	by	their	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accu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ac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and	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nsid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them	in	this  sequence when classifying subsequent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499" y="525266"/>
            <a:ext cx="5760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Converting a Decision </a:t>
            </a:r>
            <a:r>
              <a:rPr spc="-70" dirty="0"/>
              <a:t>Tree </a:t>
            </a:r>
            <a:r>
              <a:rPr dirty="0"/>
              <a:t>into</a:t>
            </a:r>
            <a:r>
              <a:rPr spc="25" dirty="0"/>
              <a:t> </a:t>
            </a:r>
            <a:r>
              <a:rPr spc="-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2247539" y="1531619"/>
            <a:ext cx="7868386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40" y="925825"/>
            <a:ext cx="98545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0209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Decision trees represent a disjunction of conjunctions of constraints on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attribute values 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Each path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tree root to a leaf corresponds to a conjunction of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  tests, and the tree itself to a disjunction of these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conjunctions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example,</a:t>
            </a:r>
            <a:endParaRPr sz="2400">
              <a:latin typeface="Times New Roman"/>
              <a:cs typeface="Times New Roman"/>
            </a:endParaRPr>
          </a:p>
          <a:p>
            <a:pPr marL="927100" marR="1256030" indent="-9150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 decision tree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in above figure corresponds to the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  (Outlook = Sunny </a:t>
            </a:r>
            <a:r>
              <a:rPr sz="2400" dirty="0">
                <a:latin typeface="Cambria Math"/>
                <a:cs typeface="Cambria Math"/>
              </a:rPr>
              <a:t>∧ </a:t>
            </a:r>
            <a:r>
              <a:rPr sz="2400" spc="-5" dirty="0">
                <a:latin typeface="Times New Roman"/>
                <a:cs typeface="Times New Roman"/>
              </a:rPr>
              <a:t>Humidity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1" y="3852407"/>
            <a:ext cx="205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∨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∨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2" y="3852407"/>
            <a:ext cx="4117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(Outlook 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Overcast)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(Outlook = Rain </a:t>
            </a:r>
            <a:r>
              <a:rPr sz="2400" dirty="0">
                <a:latin typeface="Cambria Math"/>
                <a:cs typeface="Cambria Math"/>
              </a:rPr>
              <a:t>∧ </a:t>
            </a:r>
            <a:r>
              <a:rPr sz="2400" spc="-30" dirty="0">
                <a:latin typeface="Times New Roman"/>
                <a:cs typeface="Times New Roman"/>
              </a:rPr>
              <a:t>Wind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Weak)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532886"/>
            <a:ext cx="10357485" cy="3914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15" indent="-635">
              <a:lnSpc>
                <a:spcPts val="2590"/>
              </a:lnSpc>
              <a:spcBef>
                <a:spcPts val="425"/>
              </a:spcBef>
              <a:tabLst>
                <a:tab pos="1900555" algn="l"/>
                <a:tab pos="3062605" algn="l"/>
                <a:tab pos="3565525" algn="l"/>
                <a:tab pos="4709795" algn="l"/>
                <a:tab pos="5373370" algn="l"/>
                <a:tab pos="5976620" algn="l"/>
                <a:tab pos="7104380" algn="l"/>
                <a:tab pos="7758430" algn="l"/>
                <a:tab pos="8142605" algn="l"/>
                <a:tab pos="8645525" algn="l"/>
                <a:tab pos="9232265" algn="l"/>
                <a:tab pos="9599295" algn="l"/>
              </a:tabLst>
            </a:pP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spc="-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exam</a:t>
            </a:r>
            <a:r>
              <a:rPr sz="2400" b="1" spc="-2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le,	</a:t>
            </a: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ider	the	de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ision	tree.	The	le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ost	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th	of	the	tr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	in	b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low  figure is translated into 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rule.</a:t>
            </a:r>
            <a:endParaRPr sz="2400">
              <a:latin typeface="Times New Roman"/>
              <a:cs typeface="Times New Roman"/>
            </a:endParaRPr>
          </a:p>
          <a:p>
            <a:pPr marL="2755900" marR="2341880">
              <a:lnSpc>
                <a:spcPts val="3600"/>
              </a:lnSpc>
              <a:spcBef>
                <a:spcPts val="195"/>
              </a:spcBef>
            </a:pP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(Outlook = Sunny) </a:t>
            </a:r>
            <a:r>
              <a:rPr sz="2400" spc="-5" dirty="0">
                <a:latin typeface="Times New Roman"/>
                <a:cs typeface="Times New Roman"/>
              </a:rPr>
              <a:t>^ (Humidity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High)  THEN </a:t>
            </a:r>
            <a:r>
              <a:rPr sz="2400" i="1" spc="-25" dirty="0">
                <a:latin typeface="Times New Roman"/>
                <a:cs typeface="Times New Roman"/>
              </a:rPr>
              <a:t>PlayTennis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755900" marR="156845" indent="-2743835">
              <a:lnSpc>
                <a:spcPct val="125099"/>
              </a:lnSpc>
            </a:pPr>
            <a:r>
              <a:rPr sz="2400" dirty="0">
                <a:latin typeface="Times New Roman"/>
                <a:cs typeface="Times New Roman"/>
              </a:rPr>
              <a:t>Given the above rule, rule post-pruning would consider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preconditions  (Outlook = Sunny) and </a:t>
            </a:r>
            <a:r>
              <a:rPr sz="2400" spc="-5" dirty="0">
                <a:latin typeface="Times New Roman"/>
                <a:cs typeface="Times New Roman"/>
              </a:rPr>
              <a:t>(Humidity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41935" algn="l"/>
                <a:tab pos="658495" algn="l"/>
                <a:tab pos="1651000" algn="l"/>
                <a:tab pos="2574290" algn="l"/>
                <a:tab pos="4074160" algn="l"/>
                <a:tab pos="4557395" algn="l"/>
                <a:tab pos="5414010" algn="l"/>
                <a:tab pos="6590665" algn="l"/>
                <a:tab pos="7432040" algn="l"/>
                <a:tab pos="8796655" algn="l"/>
                <a:tab pos="9396730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5" dirty="0">
                <a:latin typeface="Times New Roman"/>
                <a:cs typeface="Times New Roman"/>
              </a:rPr>
              <a:t>would	select	whichever	of	these	pruning	</a:t>
            </a:r>
            <a:r>
              <a:rPr sz="2400" dirty="0">
                <a:latin typeface="Times New Roman"/>
                <a:cs typeface="Times New Roman"/>
              </a:rPr>
              <a:t>steps	produced	</a:t>
            </a:r>
            <a:r>
              <a:rPr sz="2400" spc="-5" dirty="0">
                <a:latin typeface="Times New Roman"/>
                <a:cs typeface="Times New Roman"/>
              </a:rPr>
              <a:t>the	greatest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53" y="4384930"/>
            <a:ext cx="10128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9435" algn="l"/>
                <a:tab pos="2260600" algn="l"/>
                <a:tab pos="3620135" algn="l"/>
                <a:tab pos="4286250" algn="l"/>
                <a:tab pos="5618480" algn="l"/>
                <a:tab pos="6334760" algn="l"/>
                <a:tab pos="7560309" algn="l"/>
                <a:tab pos="8703310" algn="l"/>
                <a:tab pos="9269095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prove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	in	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rule	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cur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t</a:t>
            </a:r>
            <a:r>
              <a:rPr sz="2400" spc="-10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n	cons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prun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second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53" y="4622675"/>
            <a:ext cx="8813165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9"/>
              </a:spcBef>
            </a:pPr>
            <a:r>
              <a:rPr sz="2400" spc="-5" dirty="0">
                <a:latin typeface="Times New Roman"/>
                <a:cs typeface="Times New Roman"/>
              </a:rPr>
              <a:t>precondition </a:t>
            </a:r>
            <a:r>
              <a:rPr sz="2400" dirty="0">
                <a:latin typeface="Times New Roman"/>
                <a:cs typeface="Times New Roman"/>
              </a:rPr>
              <a:t>as a further pruning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pruning step is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if it reduces the </a:t>
            </a:r>
            <a:r>
              <a:rPr sz="2400" spc="-5" dirty="0">
                <a:latin typeface="Times New Roman"/>
                <a:cs typeface="Times New Roman"/>
              </a:rPr>
              <a:t>estimated </a:t>
            </a: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40" y="532886"/>
            <a:ext cx="10360025" cy="4065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b="1" i="1" dirty="0">
                <a:latin typeface="Times New Roman"/>
                <a:cs typeface="Times New Roman"/>
              </a:rPr>
              <a:t>There are </a:t>
            </a:r>
            <a:r>
              <a:rPr sz="2400" b="1" i="1" spc="-5" dirty="0">
                <a:latin typeface="Times New Roman"/>
                <a:cs typeface="Times New Roman"/>
              </a:rPr>
              <a:t>three main </a:t>
            </a:r>
            <a:r>
              <a:rPr sz="2400" b="1" i="1" dirty="0">
                <a:latin typeface="Times New Roman"/>
                <a:cs typeface="Times New Roman"/>
              </a:rPr>
              <a:t>advantages by </a:t>
            </a:r>
            <a:r>
              <a:rPr sz="2400" b="1" i="1" spc="-5" dirty="0">
                <a:latin typeface="Times New Roman"/>
                <a:cs typeface="Times New Roman"/>
              </a:rPr>
              <a:t>converting </a:t>
            </a:r>
            <a:r>
              <a:rPr sz="2400" b="1" i="1" dirty="0">
                <a:latin typeface="Times New Roman"/>
                <a:cs typeface="Times New Roman"/>
              </a:rPr>
              <a:t>the </a:t>
            </a:r>
            <a:r>
              <a:rPr sz="2400" b="1" i="1" spc="-5" dirty="0">
                <a:latin typeface="Times New Roman"/>
                <a:cs typeface="Times New Roman"/>
              </a:rPr>
              <a:t>decision </a:t>
            </a:r>
            <a:r>
              <a:rPr sz="2400" b="1" i="1" dirty="0">
                <a:latin typeface="Times New Roman"/>
                <a:cs typeface="Times New Roman"/>
              </a:rPr>
              <a:t>tree to rules </a:t>
            </a:r>
            <a:r>
              <a:rPr sz="2400" b="1" i="1" spc="-5" dirty="0">
                <a:latin typeface="Times New Roman"/>
                <a:cs typeface="Times New Roman"/>
              </a:rPr>
              <a:t>before  pruning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Converting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rules </a:t>
            </a:r>
            <a:r>
              <a:rPr sz="2400" spc="-5" dirty="0">
                <a:latin typeface="Times New Roman"/>
                <a:cs typeface="Times New Roman"/>
              </a:rPr>
              <a:t>allows distinguishing among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contexts in </a:t>
            </a:r>
            <a:r>
              <a:rPr sz="2400" dirty="0">
                <a:latin typeface="Times New Roman"/>
                <a:cs typeface="Times New Roman"/>
              </a:rPr>
              <a:t>which a  decision </a:t>
            </a:r>
            <a:r>
              <a:rPr sz="2400" spc="-5" dirty="0">
                <a:latin typeface="Times New Roman"/>
                <a:cs typeface="Times New Roman"/>
              </a:rPr>
              <a:t>node </a:t>
            </a:r>
            <a:r>
              <a:rPr sz="2400" dirty="0">
                <a:latin typeface="Times New Roman"/>
                <a:cs typeface="Times New Roman"/>
              </a:rPr>
              <a:t>is used. Because </a:t>
            </a:r>
            <a:r>
              <a:rPr sz="2400" spc="-5" dirty="0">
                <a:latin typeface="Times New Roman"/>
                <a:cs typeface="Times New Roman"/>
              </a:rPr>
              <a:t>each distinct path through the decision </a:t>
            </a:r>
            <a:r>
              <a:rPr sz="2400" dirty="0">
                <a:latin typeface="Times New Roman"/>
                <a:cs typeface="Times New Roman"/>
              </a:rPr>
              <a:t>tree </a:t>
            </a:r>
            <a:r>
              <a:rPr sz="2400" spc="-5" dirty="0">
                <a:latin typeface="Times New Roman"/>
                <a:cs typeface="Times New Roman"/>
              </a:rPr>
              <a:t>node  </a:t>
            </a:r>
            <a:r>
              <a:rPr sz="2400" dirty="0">
                <a:latin typeface="Times New Roman"/>
                <a:cs typeface="Times New Roman"/>
              </a:rPr>
              <a:t>produces a </a:t>
            </a:r>
            <a:r>
              <a:rPr sz="2400" spc="-5" dirty="0">
                <a:latin typeface="Times New Roman"/>
                <a:cs typeface="Times New Roman"/>
              </a:rPr>
              <a:t>distinct </a:t>
            </a:r>
            <a:r>
              <a:rPr sz="2400" dirty="0">
                <a:latin typeface="Times New Roman"/>
                <a:cs typeface="Times New Roman"/>
              </a:rPr>
              <a:t>rule, the pruning </a:t>
            </a:r>
            <a:r>
              <a:rPr sz="2400" spc="-5" dirty="0">
                <a:latin typeface="Times New Roman"/>
                <a:cs typeface="Times New Roman"/>
              </a:rPr>
              <a:t>decision regarding that attribute </a:t>
            </a:r>
            <a:r>
              <a:rPr sz="2400" dirty="0">
                <a:latin typeface="Times New Roman"/>
                <a:cs typeface="Times New Roman"/>
              </a:rPr>
              <a:t>test can be  </a:t>
            </a:r>
            <a:r>
              <a:rPr sz="2400" spc="-5" dirty="0">
                <a:latin typeface="Times New Roman"/>
                <a:cs typeface="Times New Roman"/>
              </a:rPr>
              <a:t>made differently </a:t>
            </a:r>
            <a:r>
              <a:rPr sz="2400" dirty="0">
                <a:latin typeface="Times New Roman"/>
                <a:cs typeface="Times New Roman"/>
              </a:rPr>
              <a:t>for 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Converting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rules </a:t>
            </a:r>
            <a:r>
              <a:rPr sz="2400" spc="-5" dirty="0">
                <a:latin typeface="Times New Roman"/>
                <a:cs typeface="Times New Roman"/>
              </a:rPr>
              <a:t>removes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distinction between attribute </a:t>
            </a:r>
            <a:r>
              <a:rPr sz="2400" dirty="0">
                <a:latin typeface="Times New Roman"/>
                <a:cs typeface="Times New Roman"/>
              </a:rPr>
              <a:t>tests </a:t>
            </a:r>
            <a:r>
              <a:rPr sz="2400" spc="-5" dirty="0">
                <a:latin typeface="Times New Roman"/>
                <a:cs typeface="Times New Roman"/>
              </a:rPr>
              <a:t>that occur near  </a:t>
            </a:r>
            <a:r>
              <a:rPr sz="2400" dirty="0">
                <a:latin typeface="Times New Roman"/>
                <a:cs typeface="Times New Roman"/>
              </a:rPr>
              <a:t>the root of the tree and those that occur </a:t>
            </a:r>
            <a:r>
              <a:rPr sz="2400" spc="-5" dirty="0">
                <a:latin typeface="Times New Roman"/>
                <a:cs typeface="Times New Roman"/>
              </a:rPr>
              <a:t>near the leaves. </a:t>
            </a:r>
            <a:r>
              <a:rPr sz="2400" dirty="0">
                <a:latin typeface="Times New Roman"/>
                <a:cs typeface="Times New Roman"/>
              </a:rPr>
              <a:t>Thus, </a:t>
            </a:r>
            <a:r>
              <a:rPr sz="2400" spc="-5" dirty="0">
                <a:latin typeface="Times New Roman"/>
                <a:cs typeface="Times New Roman"/>
              </a:rPr>
              <a:t>it avoid messy  bookkeeping </a:t>
            </a:r>
            <a:r>
              <a:rPr sz="2400" dirty="0">
                <a:latin typeface="Times New Roman"/>
                <a:cs typeface="Times New Roman"/>
              </a:rPr>
              <a:t>issues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as how to </a:t>
            </a:r>
            <a:r>
              <a:rPr sz="2400" spc="-10" dirty="0">
                <a:latin typeface="Times New Roman"/>
                <a:cs typeface="Times New Roman"/>
              </a:rPr>
              <a:t>reorganize </a:t>
            </a:r>
            <a:r>
              <a:rPr sz="2400" dirty="0">
                <a:latin typeface="Times New Roman"/>
                <a:cs typeface="Times New Roman"/>
              </a:rPr>
              <a:t>the tree if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root node is pruned  while retaining part of the subtree below this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test.</a:t>
            </a:r>
            <a:endParaRPr sz="24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Converting to rules </a:t>
            </a:r>
            <a:r>
              <a:rPr sz="2400" spc="-5" dirty="0">
                <a:latin typeface="Times New Roman"/>
                <a:cs typeface="Times New Roman"/>
              </a:rPr>
              <a:t>improves </a:t>
            </a:r>
            <a:r>
              <a:rPr sz="2400" spc="-15" dirty="0">
                <a:latin typeface="Times New Roman"/>
                <a:cs typeface="Times New Roman"/>
              </a:rPr>
              <a:t>readability. </a:t>
            </a:r>
            <a:r>
              <a:rPr sz="2400" spc="-5" dirty="0">
                <a:latin typeface="Times New Roman"/>
                <a:cs typeface="Times New Roman"/>
              </a:rPr>
              <a:t>Rules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often </a:t>
            </a:r>
            <a:r>
              <a:rPr sz="2400" dirty="0">
                <a:latin typeface="Times New Roman"/>
                <a:cs typeface="Times New Roman"/>
              </a:rPr>
              <a:t>easier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11" y="413125"/>
            <a:ext cx="7169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spc="-5" dirty="0"/>
              <a:t>Incorporating </a:t>
            </a:r>
            <a:r>
              <a:rPr spc="-15" dirty="0"/>
              <a:t>Continuous-Valued</a:t>
            </a:r>
            <a:r>
              <a:rPr spc="-13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277191"/>
            <a:ext cx="10183495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Continuous-valued decision attributes can be incorporated into the learned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There are two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Handling Continuous</a:t>
            </a:r>
            <a:r>
              <a:rPr sz="24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040"/>
              </a:spcBef>
            </a:pPr>
            <a:r>
              <a:rPr sz="2400" dirty="0">
                <a:latin typeface="Times New Roman"/>
                <a:cs typeface="Times New Roman"/>
              </a:rPr>
              <a:t>1. </a:t>
            </a:r>
            <a:r>
              <a:rPr sz="2400" spc="-5" dirty="0">
                <a:latin typeface="Times New Roman"/>
                <a:cs typeface="Times New Roman"/>
              </a:rPr>
              <a:t>Define </a:t>
            </a:r>
            <a:r>
              <a:rPr sz="2400" dirty="0">
                <a:latin typeface="Times New Roman"/>
                <a:cs typeface="Times New Roman"/>
              </a:rPr>
              <a:t>new discrete valued attributes that partition the continuous attribute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 into a discrete set 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latin typeface="Times New Roman"/>
                <a:cs typeface="Times New Roman"/>
              </a:rPr>
              <a:t>E.g., </a:t>
            </a:r>
            <a:r>
              <a:rPr sz="2400" dirty="0">
                <a:latin typeface="Times New Roman"/>
                <a:cs typeface="Times New Roman"/>
              </a:rPr>
              <a:t>{high ≡ </a:t>
            </a:r>
            <a:r>
              <a:rPr sz="2400" spc="-50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&gt; 35º C, </a:t>
            </a:r>
            <a:r>
              <a:rPr sz="2400" spc="-10" dirty="0">
                <a:latin typeface="Times New Roman"/>
                <a:cs typeface="Times New Roman"/>
              </a:rPr>
              <a:t>med </a:t>
            </a:r>
            <a:r>
              <a:rPr sz="2400" dirty="0">
                <a:latin typeface="Times New Roman"/>
                <a:cs typeface="Times New Roman"/>
              </a:rPr>
              <a:t>≡ 10º C &lt; </a:t>
            </a:r>
            <a:r>
              <a:rPr sz="2400" spc="-50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≤ 35º C, low ≡ </a:t>
            </a:r>
            <a:r>
              <a:rPr sz="2400" spc="-50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≤ 10º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 Using thresholds for splitting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and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532886"/>
            <a:ext cx="1030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What </a:t>
            </a:r>
            <a:r>
              <a:rPr sz="2400" b="1" i="1" dirty="0">
                <a:latin typeface="Times New Roman"/>
                <a:cs typeface="Times New Roman"/>
              </a:rPr>
              <a:t>threshold-based boolean attribute </a:t>
            </a:r>
            <a:r>
              <a:rPr sz="2400" b="1" i="1" spc="-5" dirty="0">
                <a:latin typeface="Times New Roman"/>
                <a:cs typeface="Times New Roman"/>
              </a:rPr>
              <a:t>should </a:t>
            </a:r>
            <a:r>
              <a:rPr sz="2400" b="1" i="1" dirty="0">
                <a:latin typeface="Times New Roman"/>
                <a:cs typeface="Times New Roman"/>
              </a:rPr>
              <a:t>be defined based </a:t>
            </a:r>
            <a:r>
              <a:rPr sz="2400" b="1" i="1" spc="-5" dirty="0">
                <a:latin typeface="Times New Roman"/>
                <a:cs typeface="Times New Roman"/>
              </a:rPr>
              <a:t>on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Temperature?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40" y="2669076"/>
            <a:ext cx="10436225" cy="22548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Times New Roman"/>
                <a:cs typeface="Times New Roman"/>
              </a:rPr>
              <a:t>Pick a threshold, </a:t>
            </a:r>
            <a:r>
              <a:rPr sz="2400" b="1" i="1" dirty="0">
                <a:latin typeface="Times New Roman"/>
                <a:cs typeface="Times New Roman"/>
              </a:rPr>
              <a:t>c, </a:t>
            </a:r>
            <a:r>
              <a:rPr sz="2400" dirty="0">
                <a:latin typeface="Times New Roman"/>
                <a:cs typeface="Times New Roman"/>
              </a:rPr>
              <a:t>that produces the greatest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  <a:p>
            <a:pPr marL="266700" marR="55880" indent="-229235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current example, </a:t>
            </a: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two candidate thresholds, corresponding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values of </a:t>
            </a:r>
            <a:r>
              <a:rPr sz="2400" spc="-20" dirty="0">
                <a:latin typeface="Times New Roman"/>
                <a:cs typeface="Times New Roman"/>
              </a:rPr>
              <a:t>Temperature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which the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spc="-25" dirty="0">
                <a:latin typeface="Times New Roman"/>
                <a:cs typeface="Times New Roman"/>
              </a:rPr>
              <a:t>PlayTennis </a:t>
            </a:r>
            <a:r>
              <a:rPr sz="2400" spc="-5" dirty="0">
                <a:latin typeface="Times New Roman"/>
                <a:cs typeface="Times New Roman"/>
              </a:rPr>
              <a:t>changes: </a:t>
            </a:r>
            <a:r>
              <a:rPr sz="2400" dirty="0">
                <a:latin typeface="Times New Roman"/>
                <a:cs typeface="Times New Roman"/>
              </a:rPr>
              <a:t>(48 + </a:t>
            </a:r>
            <a:r>
              <a:rPr sz="2400" spc="-5" dirty="0">
                <a:latin typeface="Times New Roman"/>
                <a:cs typeface="Times New Roman"/>
              </a:rPr>
              <a:t>60)/2, </a:t>
            </a:r>
            <a:r>
              <a:rPr sz="2400" dirty="0">
                <a:latin typeface="Times New Roman"/>
                <a:cs typeface="Times New Roman"/>
              </a:rPr>
              <a:t>and  (80 + </a:t>
            </a:r>
            <a:r>
              <a:rPr sz="2400" spc="-5" dirty="0">
                <a:latin typeface="Times New Roman"/>
                <a:cs typeface="Times New Roman"/>
              </a:rPr>
              <a:t>90)/2.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information gain can then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computed </a:t>
            </a:r>
            <a:r>
              <a:rPr sz="2400" dirty="0">
                <a:latin typeface="Times New Roman"/>
                <a:cs typeface="Times New Roman"/>
              </a:rPr>
              <a:t>for each of the </a:t>
            </a:r>
            <a:r>
              <a:rPr sz="2400" spc="-5" dirty="0">
                <a:latin typeface="Times New Roman"/>
                <a:cs typeface="Times New Roman"/>
              </a:rPr>
              <a:t>candidate  attributes, </a:t>
            </a:r>
            <a:r>
              <a:rPr sz="2400" spc="-20" dirty="0">
                <a:latin typeface="Times New Roman"/>
                <a:cs typeface="Times New Roman"/>
              </a:rPr>
              <a:t>Temperature </a:t>
            </a:r>
            <a:r>
              <a:rPr sz="2400" spc="-7" baseline="-20833" dirty="0">
                <a:latin typeface="Times New Roman"/>
                <a:cs typeface="Times New Roman"/>
              </a:rPr>
              <a:t>&gt;54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Temperature </a:t>
            </a:r>
            <a:r>
              <a:rPr sz="2400" spc="-15" baseline="-20833" dirty="0">
                <a:latin typeface="Times New Roman"/>
                <a:cs typeface="Times New Roman"/>
              </a:rPr>
              <a:t>&gt;85 </a:t>
            </a:r>
            <a:r>
              <a:rPr sz="2400" dirty="0">
                <a:latin typeface="Times New Roman"/>
                <a:cs typeface="Times New Roman"/>
              </a:rPr>
              <a:t>and the best can </a:t>
            </a:r>
            <a:r>
              <a:rPr sz="2400" spc="-5" dirty="0">
                <a:latin typeface="Times New Roman"/>
                <a:cs typeface="Times New Roman"/>
              </a:rPr>
              <a:t>be selected  </a:t>
            </a:r>
            <a:r>
              <a:rPr sz="2400" spc="-15" dirty="0">
                <a:latin typeface="Times New Roman"/>
                <a:cs typeface="Times New Roman"/>
              </a:rPr>
              <a:t>(Temperature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" baseline="-20833" dirty="0">
                <a:latin typeface="Times New Roman"/>
                <a:cs typeface="Times New Roman"/>
              </a:rPr>
              <a:t>&gt;54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9178" y="1274444"/>
            <a:ext cx="6753969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82" y="413125"/>
            <a:ext cx="7237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 </a:t>
            </a:r>
            <a:r>
              <a:rPr spc="-5" dirty="0"/>
              <a:t>Alternative </a:t>
            </a:r>
            <a:r>
              <a:rPr spc="-10" dirty="0"/>
              <a:t>Measures </a:t>
            </a:r>
            <a:r>
              <a:rPr dirty="0"/>
              <a:t>for </a:t>
            </a:r>
            <a:r>
              <a:rPr spc="-5" dirty="0"/>
              <a:t>Selecting</a:t>
            </a:r>
            <a:r>
              <a:rPr spc="-340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86864"/>
            <a:ext cx="10360025" cy="3826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Times New Roman"/>
                <a:cs typeface="Times New Roman"/>
              </a:rPr>
              <a:t>The problem is if attributes with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values, </a:t>
            </a:r>
            <a:r>
              <a:rPr sz="2400" b="1" i="1" spc="-5" dirty="0">
                <a:latin typeface="Times New Roman"/>
                <a:cs typeface="Times New Roman"/>
              </a:rPr>
              <a:t>Gain </a:t>
            </a:r>
            <a:r>
              <a:rPr sz="2400" dirty="0">
                <a:latin typeface="Times New Roman"/>
                <a:cs typeface="Times New Roman"/>
              </a:rPr>
              <a:t>will select it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ts val="2590"/>
              </a:lnSpc>
              <a:spcBef>
                <a:spcPts val="1040"/>
              </a:spcBef>
            </a:pPr>
            <a:r>
              <a:rPr sz="2400" spc="-5" dirty="0">
                <a:latin typeface="Times New Roman"/>
                <a:cs typeface="Times New Roman"/>
              </a:rPr>
              <a:t>Example: consider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attribute </a:t>
            </a:r>
            <a:r>
              <a:rPr sz="2400" b="1" i="1" dirty="0">
                <a:latin typeface="Times New Roman"/>
                <a:cs typeface="Times New Roman"/>
              </a:rPr>
              <a:t>Date</a:t>
            </a:r>
            <a:r>
              <a:rPr sz="2400" dirty="0">
                <a:latin typeface="Times New Roman"/>
                <a:cs typeface="Times New Roman"/>
              </a:rPr>
              <a:t>, which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very </a:t>
            </a: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possible  values. (e.g., March 4,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1979).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If this </a:t>
            </a:r>
            <a:r>
              <a:rPr sz="2400" spc="-5" dirty="0">
                <a:latin typeface="Times New Roman"/>
                <a:cs typeface="Times New Roman"/>
              </a:rPr>
              <a:t>attribute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added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i="1" spc="-25" dirty="0">
                <a:latin typeface="Times New Roman"/>
                <a:cs typeface="Times New Roman"/>
              </a:rPr>
              <a:t>PlayTennis </a:t>
            </a:r>
            <a:r>
              <a:rPr sz="2400" spc="-5" dirty="0">
                <a:latin typeface="Times New Roman"/>
                <a:cs typeface="Times New Roman"/>
              </a:rPr>
              <a:t>data,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would have the highest  information </a:t>
            </a:r>
            <a:r>
              <a:rPr sz="2400" dirty="0">
                <a:latin typeface="Times New Roman"/>
                <a:cs typeface="Times New Roman"/>
              </a:rPr>
              <a:t>gain of </a:t>
            </a:r>
            <a:r>
              <a:rPr sz="2400" spc="-5" dirty="0">
                <a:latin typeface="Times New Roman"/>
                <a:cs typeface="Times New Roman"/>
              </a:rPr>
              <a:t>any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attributes. This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Date </a:t>
            </a:r>
            <a:r>
              <a:rPr sz="2400" spc="-5" dirty="0">
                <a:latin typeface="Times New Roman"/>
                <a:cs typeface="Times New Roman"/>
              </a:rPr>
              <a:t>alone perfectly  predicts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attribute over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training data. </a:t>
            </a:r>
            <a:r>
              <a:rPr sz="2400" dirty="0">
                <a:latin typeface="Times New Roman"/>
                <a:cs typeface="Times New Roman"/>
              </a:rPr>
              <a:t>Thus, it would be </a:t>
            </a: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the  decision attribute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root </a:t>
            </a:r>
            <a:r>
              <a:rPr sz="2400" spc="-5" dirty="0">
                <a:latin typeface="Times New Roman"/>
                <a:cs typeface="Times New Roman"/>
              </a:rPr>
              <a:t>node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tree </a:t>
            </a:r>
            <a:r>
              <a:rPr sz="2400" dirty="0">
                <a:latin typeface="Times New Roman"/>
                <a:cs typeface="Times New Roman"/>
              </a:rPr>
              <a:t>and lead to a tree of depth </a:t>
            </a:r>
            <a:r>
              <a:rPr sz="2400" spc="-5" dirty="0">
                <a:latin typeface="Times New Roman"/>
                <a:cs typeface="Times New Roman"/>
              </a:rPr>
              <a:t>one,  </a:t>
            </a:r>
            <a:r>
              <a:rPr sz="2400" dirty="0">
                <a:latin typeface="Times New Roman"/>
                <a:cs typeface="Times New Roman"/>
              </a:rPr>
              <a:t>which perfectly classifies the training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decision tree with </a:t>
            </a:r>
            <a:r>
              <a:rPr sz="2400" dirty="0">
                <a:latin typeface="Times New Roman"/>
                <a:cs typeface="Times New Roman"/>
              </a:rPr>
              <a:t>root node </a:t>
            </a:r>
            <a:r>
              <a:rPr sz="2400" b="1" i="1" dirty="0">
                <a:latin typeface="Times New Roman"/>
                <a:cs typeface="Times New Roman"/>
              </a:rPr>
              <a:t>Date </a:t>
            </a:r>
            <a:r>
              <a:rPr sz="2400" dirty="0">
                <a:latin typeface="Times New Roman"/>
                <a:cs typeface="Times New Roman"/>
              </a:rPr>
              <a:t>is not a useful </a:t>
            </a:r>
            <a:r>
              <a:rPr sz="2400" spc="-5" dirty="0">
                <a:latin typeface="Times New Roman"/>
                <a:cs typeface="Times New Roman"/>
              </a:rPr>
              <a:t>predictor because it perfectly  </a:t>
            </a:r>
            <a:r>
              <a:rPr sz="2400" dirty="0">
                <a:latin typeface="Times New Roman"/>
                <a:cs typeface="Times New Roman"/>
              </a:rPr>
              <a:t>separates the training data, but poorly predict on subsequent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532886"/>
            <a:ext cx="10358120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One Approach: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i="1" dirty="0">
                <a:latin typeface="Times New Roman"/>
                <a:cs typeface="Times New Roman"/>
              </a:rPr>
              <a:t>GainRatio </a:t>
            </a:r>
            <a:r>
              <a:rPr sz="2400" dirty="0">
                <a:latin typeface="Times New Roman"/>
                <a:cs typeface="Times New Roman"/>
              </a:rPr>
              <a:t>instead of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8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gain ratio measure penalizes attributes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incorporating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split information,  </a:t>
            </a:r>
            <a:r>
              <a:rPr sz="2400" dirty="0">
                <a:latin typeface="Times New Roman"/>
                <a:cs typeface="Times New Roman"/>
              </a:rPr>
              <a:t>that is sensitive to how broadly and </a:t>
            </a:r>
            <a:r>
              <a:rPr sz="2400" spc="-5" dirty="0">
                <a:latin typeface="Times New Roman"/>
                <a:cs typeface="Times New Roman"/>
              </a:rPr>
              <a:t>uniformly </a:t>
            </a:r>
            <a:r>
              <a:rPr sz="2400" dirty="0">
                <a:latin typeface="Times New Roman"/>
                <a:cs typeface="Times New Roman"/>
              </a:rPr>
              <a:t>the attribute splits the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6" y="4968628"/>
            <a:ext cx="7230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is subset of S, for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attribute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has value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8636" y="2431625"/>
            <a:ext cx="6001030" cy="184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510" y="413125"/>
            <a:ext cx="9375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 </a:t>
            </a:r>
            <a:r>
              <a:rPr spc="-5" dirty="0"/>
              <a:t>Handling </a:t>
            </a:r>
            <a:r>
              <a:rPr spc="-30" dirty="0"/>
              <a:t>Training </a:t>
            </a:r>
            <a:r>
              <a:rPr spc="-5" dirty="0"/>
              <a:t>Examples </a:t>
            </a:r>
            <a:r>
              <a:rPr spc="-10" dirty="0"/>
              <a:t>with </a:t>
            </a:r>
            <a:r>
              <a:rPr spc="-5" dirty="0"/>
              <a:t>Missing Attribute</a:t>
            </a:r>
            <a:r>
              <a:rPr spc="-130" dirty="0"/>
              <a:t> </a:t>
            </a:r>
            <a:r>
              <a:rPr spc="-4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277191"/>
            <a:ext cx="9484360" cy="22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available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contain </a:t>
            </a:r>
            <a:r>
              <a:rPr sz="2400" spc="-5" dirty="0">
                <a:latin typeface="Times New Roman"/>
                <a:cs typeface="Times New Roman"/>
              </a:rPr>
              <a:t>missing </a:t>
            </a:r>
            <a:r>
              <a:rPr sz="2400" dirty="0">
                <a:latin typeface="Times New Roman"/>
                <a:cs typeface="Times New Roman"/>
              </a:rPr>
              <a:t>values </a:t>
            </a:r>
            <a:r>
              <a:rPr sz="2400" spc="-5" dirty="0">
                <a:latin typeface="Times New Roman"/>
                <a:cs typeface="Times New Roman"/>
              </a:rPr>
              <a:t>for some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Medical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diagnosis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i="1" dirty="0">
                <a:latin typeface="Times New Roman"/>
                <a:cs typeface="Times New Roman"/>
              </a:rPr>
              <a:t>Fever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true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15" dirty="0">
                <a:latin typeface="Times New Roman"/>
                <a:cs typeface="Times New Roman"/>
              </a:rPr>
              <a:t>Blood-Pressure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normal</a:t>
            </a:r>
            <a:r>
              <a:rPr sz="2400" dirty="0">
                <a:latin typeface="Times New Roman"/>
                <a:cs typeface="Times New Roman"/>
              </a:rPr>
              <a:t>, …, </a:t>
            </a:r>
            <a:r>
              <a:rPr sz="2400" i="1" spc="-25" dirty="0">
                <a:latin typeface="Times New Roman"/>
                <a:cs typeface="Times New Roman"/>
              </a:rPr>
              <a:t>Blood-Test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?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…&gt;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values truly unknown, </a:t>
            </a:r>
            <a:r>
              <a:rPr sz="2400" spc="-5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low priority (or cost too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66" y="1339127"/>
            <a:ext cx="10612873" cy="4951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5121" y="633725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PlayTennis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91533" y="442970"/>
            <a:ext cx="10410190" cy="28378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Times New Roman"/>
                <a:cs typeface="Times New Roman"/>
              </a:rPr>
              <a:t>Strategies for dealing with the </a:t>
            </a:r>
            <a:r>
              <a:rPr sz="2400" spc="-5" dirty="0">
                <a:latin typeface="Times New Roman"/>
                <a:cs typeface="Times New Roman"/>
              </a:rPr>
              <a:t>missing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If node n test </a:t>
            </a:r>
            <a:r>
              <a:rPr sz="2400" spc="-5" dirty="0">
                <a:latin typeface="Times New Roman"/>
                <a:cs typeface="Times New Roman"/>
              </a:rPr>
              <a:t>A, </a:t>
            </a:r>
            <a:r>
              <a:rPr sz="2400" dirty="0">
                <a:latin typeface="Times New Roman"/>
                <a:cs typeface="Times New Roman"/>
              </a:rPr>
              <a:t>assign </a:t>
            </a:r>
            <a:r>
              <a:rPr sz="2400" spc="-5" dirty="0">
                <a:latin typeface="Times New Roman"/>
                <a:cs typeface="Times New Roman"/>
              </a:rPr>
              <a:t>most common </a:t>
            </a:r>
            <a:r>
              <a:rPr sz="2400" dirty="0">
                <a:latin typeface="Times New Roman"/>
                <a:cs typeface="Times New Roman"/>
              </a:rPr>
              <a:t>value of </a:t>
            </a:r>
            <a:r>
              <a:rPr sz="2400" spc="-5" dirty="0">
                <a:latin typeface="Times New Roman"/>
                <a:cs typeface="Times New Roman"/>
              </a:rPr>
              <a:t>A among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5" dirty="0">
                <a:latin typeface="Times New Roman"/>
                <a:cs typeface="Times New Roman"/>
              </a:rPr>
              <a:t>training examples  </a:t>
            </a:r>
            <a:r>
              <a:rPr sz="2400" dirty="0">
                <a:latin typeface="Times New Roman"/>
                <a:cs typeface="Times New Roman"/>
              </a:rPr>
              <a:t>sorted to node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8600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67335" algn="l"/>
              </a:tabLst>
            </a:pPr>
            <a:r>
              <a:rPr sz="2400" spc="-5" dirty="0">
                <a:latin typeface="Times New Roman"/>
                <a:cs typeface="Times New Roman"/>
              </a:rPr>
              <a:t>Assign most common </a:t>
            </a:r>
            <a:r>
              <a:rPr sz="2400" dirty="0">
                <a:latin typeface="Times New Roman"/>
                <a:cs typeface="Times New Roman"/>
              </a:rPr>
              <a:t>value of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among other </a:t>
            </a:r>
            <a:r>
              <a:rPr sz="2400" spc="-5" dirty="0">
                <a:latin typeface="Times New Roman"/>
                <a:cs typeface="Times New Roman"/>
              </a:rPr>
              <a:t>training examples with </a:t>
            </a:r>
            <a:r>
              <a:rPr sz="2400" spc="-10" dirty="0">
                <a:latin typeface="Times New Roman"/>
                <a:cs typeface="Times New Roman"/>
              </a:rPr>
              <a:t>same target 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266700" marR="3175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67335" algn="l"/>
              </a:tabLst>
            </a:pPr>
            <a:r>
              <a:rPr sz="2400" spc="-5" dirty="0">
                <a:latin typeface="Times New Roman"/>
                <a:cs typeface="Times New Roman"/>
              </a:rPr>
              <a:t>Assign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possible </a:t>
            </a:r>
            <a:r>
              <a:rPr sz="2400" dirty="0">
                <a:latin typeface="Times New Roman"/>
                <a:cs typeface="Times New Roman"/>
              </a:rPr>
              <a:t>values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i="1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rather than simply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assigning the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value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A(x)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495" y="413125"/>
            <a:ext cx="6585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 </a:t>
            </a:r>
            <a:r>
              <a:rPr spc="-5" dirty="0"/>
              <a:t>Handling Attributes </a:t>
            </a:r>
            <a:r>
              <a:rPr spc="-10" dirty="0"/>
              <a:t>with </a:t>
            </a:r>
            <a:r>
              <a:rPr spc="-5" dirty="0"/>
              <a:t>Differing</a:t>
            </a:r>
            <a:r>
              <a:rPr spc="-60" dirty="0"/>
              <a:t> </a:t>
            </a:r>
            <a:r>
              <a:rPr spc="-5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86864"/>
            <a:ext cx="10063480" cy="32950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learning tasks the instance attributes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have associated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Times New Roman"/>
                <a:cs typeface="Times New Roman"/>
              </a:rPr>
              <a:t>For example:</a:t>
            </a:r>
            <a:endParaRPr sz="2400">
              <a:latin typeface="Times New Roman"/>
              <a:cs typeface="Times New Roman"/>
            </a:endParaRPr>
          </a:p>
          <a:p>
            <a:pPr marL="241300" marR="600075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 learning to classify </a:t>
            </a:r>
            <a:r>
              <a:rPr sz="2400" spc="-5" dirty="0">
                <a:latin typeface="Times New Roman"/>
                <a:cs typeface="Times New Roman"/>
              </a:rPr>
              <a:t>medical </a:t>
            </a:r>
            <a:r>
              <a:rPr sz="2400" dirty="0">
                <a:latin typeface="Times New Roman"/>
                <a:cs typeface="Times New Roman"/>
              </a:rPr>
              <a:t>diseases, the patients described in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of  attributes such </a:t>
            </a:r>
            <a:r>
              <a:rPr sz="2400" b="1" dirty="0">
                <a:latin typeface="Times New Roman"/>
                <a:cs typeface="Times New Roman"/>
              </a:rPr>
              <a:t>as </a:t>
            </a:r>
            <a:r>
              <a:rPr sz="2400" spc="-15" dirty="0">
                <a:latin typeface="Times New Roman"/>
                <a:cs typeface="Times New Roman"/>
              </a:rPr>
              <a:t>Temperature, </a:t>
            </a:r>
            <a:r>
              <a:rPr sz="2400" dirty="0">
                <a:latin typeface="Times New Roman"/>
                <a:cs typeface="Times New Roman"/>
              </a:rPr>
              <a:t>BiopsyResult, Pulse, </a:t>
            </a:r>
            <a:r>
              <a:rPr sz="2400" spc="-10" dirty="0">
                <a:latin typeface="Times New Roman"/>
                <a:cs typeface="Times New Roman"/>
              </a:rPr>
              <a:t>BloodTestResults,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41300" marR="147955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These attributes vary significantly in their costs, both in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monetary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  and cost to patient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comfort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ts val="2735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Decision trees use low-cost </a:t>
            </a:r>
            <a:r>
              <a:rPr sz="2400" spc="-5" dirty="0">
                <a:latin typeface="Times New Roman"/>
                <a:cs typeface="Times New Roman"/>
              </a:rPr>
              <a:t>attributes where </a:t>
            </a:r>
            <a:r>
              <a:rPr sz="2400" dirty="0">
                <a:latin typeface="Times New Roman"/>
                <a:cs typeface="Times New Roman"/>
              </a:rPr>
              <a:t>possible, depends only 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high-cost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attributes only when needed to produce reliable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classifications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496695" marR="5080" indent="-480059">
              <a:lnSpc>
                <a:spcPts val="4760"/>
              </a:lnSpc>
              <a:spcBef>
                <a:spcPts val="695"/>
              </a:spcBef>
            </a:pPr>
            <a:r>
              <a:rPr sz="4400" dirty="0">
                <a:latin typeface="Californian FB"/>
                <a:cs typeface="Californian FB"/>
              </a:rPr>
              <a:t>APPROPRIATE </a:t>
            </a:r>
            <a:r>
              <a:rPr sz="4400" spc="-5" dirty="0">
                <a:latin typeface="Californian FB"/>
                <a:cs typeface="Californian FB"/>
              </a:rPr>
              <a:t>PROBLEMS</a:t>
            </a:r>
            <a:r>
              <a:rPr sz="4400" spc="-55" dirty="0">
                <a:latin typeface="Californian FB"/>
                <a:cs typeface="Californian FB"/>
              </a:rPr>
              <a:t> </a:t>
            </a:r>
            <a:r>
              <a:rPr sz="4400" dirty="0">
                <a:latin typeface="Californian FB"/>
                <a:cs typeface="Californian FB"/>
              </a:rPr>
              <a:t>FOR  DECISION TREE</a:t>
            </a:r>
            <a:r>
              <a:rPr sz="4400" spc="-25" dirty="0">
                <a:latin typeface="Californian FB"/>
                <a:cs typeface="Californian FB"/>
              </a:rPr>
              <a:t> </a:t>
            </a:r>
            <a:r>
              <a:rPr sz="4400" spc="-5" dirty="0">
                <a:latin typeface="Californian FB"/>
                <a:cs typeface="Californian FB"/>
              </a:rPr>
              <a:t>LEARNING</a:t>
            </a:r>
            <a:endParaRPr sz="44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6" y="2267827"/>
            <a:ext cx="10360025" cy="35344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>
              <a:lnSpc>
                <a:spcPts val="2590"/>
              </a:lnSpc>
              <a:spcBef>
                <a:spcPts val="425"/>
              </a:spcBef>
              <a:tabLst>
                <a:tab pos="1257935" algn="l"/>
                <a:tab pos="1873250" algn="l"/>
                <a:tab pos="3032125" algn="l"/>
                <a:tab pos="3397885" algn="l"/>
                <a:tab pos="4690110" algn="l"/>
                <a:tab pos="5344160" algn="l"/>
                <a:tab pos="6231255" algn="l"/>
                <a:tab pos="6630670" algn="l"/>
                <a:tab pos="7924800" algn="l"/>
                <a:tab pos="8629015" algn="l"/>
                <a:tab pos="9162415" algn="l"/>
              </a:tabLst>
            </a:pPr>
            <a:r>
              <a:rPr sz="2400" dirty="0">
                <a:latin typeface="Times New Roman"/>
                <a:cs typeface="Times New Roman"/>
              </a:rPr>
              <a:t>Decision	t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ee	lear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is	ge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era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ly	best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to	probl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with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followi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  characteristics: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ts val="2590"/>
              </a:lnSpc>
              <a:spcBef>
                <a:spcPts val="1845"/>
              </a:spcBef>
              <a:buAutoNum type="arabicPeriod"/>
              <a:tabLst>
                <a:tab pos="470534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Instances </a:t>
            </a:r>
            <a:r>
              <a:rPr sz="2400" b="1" i="1" dirty="0">
                <a:latin typeface="Times New Roman"/>
                <a:cs typeface="Times New Roman"/>
              </a:rPr>
              <a:t>are represented by </a:t>
            </a:r>
            <a:r>
              <a:rPr sz="2400" b="1" i="1" spc="-5" dirty="0">
                <a:latin typeface="Times New Roman"/>
                <a:cs typeface="Times New Roman"/>
              </a:rPr>
              <a:t>attribute-value pairs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Instances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described </a:t>
            </a:r>
            <a:r>
              <a:rPr sz="2400" dirty="0">
                <a:latin typeface="Times New Roman"/>
                <a:cs typeface="Times New Roman"/>
              </a:rPr>
              <a:t>by  a fixed set of </a:t>
            </a:r>
            <a:r>
              <a:rPr sz="2400" spc="-5" dirty="0">
                <a:latin typeface="Times New Roman"/>
                <a:cs typeface="Times New Roman"/>
              </a:rPr>
              <a:t>attributes </a:t>
            </a:r>
            <a:r>
              <a:rPr sz="2400" dirty="0">
                <a:latin typeface="Times New Roman"/>
                <a:cs typeface="Times New Roman"/>
              </a:rPr>
              <a:t>and their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90100"/>
              </a:lnSpc>
              <a:spcBef>
                <a:spcPts val="955"/>
              </a:spcBef>
              <a:buAutoNum type="arabicPeriod"/>
              <a:tabLst>
                <a:tab pos="470534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The target </a:t>
            </a:r>
            <a:r>
              <a:rPr sz="2400" b="1" i="1" dirty="0">
                <a:latin typeface="Times New Roman"/>
                <a:cs typeface="Times New Roman"/>
              </a:rPr>
              <a:t>function has discrete </a:t>
            </a:r>
            <a:r>
              <a:rPr sz="2400" b="1" i="1" spc="-5" dirty="0">
                <a:latin typeface="Times New Roman"/>
                <a:cs typeface="Times New Roman"/>
              </a:rPr>
              <a:t>output values </a:t>
            </a:r>
            <a:r>
              <a:rPr sz="2400" dirty="0">
                <a:latin typeface="Times New Roman"/>
                <a:cs typeface="Times New Roman"/>
              </a:rPr>
              <a:t>– The decision tree </a:t>
            </a:r>
            <a:r>
              <a:rPr sz="2400" spc="-5" dirty="0">
                <a:latin typeface="Times New Roman"/>
                <a:cs typeface="Times New Roman"/>
              </a:rPr>
              <a:t>assigns </a:t>
            </a:r>
            <a:r>
              <a:rPr sz="2400" dirty="0">
                <a:latin typeface="Times New Roman"/>
                <a:cs typeface="Times New Roman"/>
              </a:rPr>
              <a:t>a  Boolean </a:t>
            </a:r>
            <a:r>
              <a:rPr sz="2400" spc="-5" dirty="0">
                <a:latin typeface="Times New Roman"/>
                <a:cs typeface="Times New Roman"/>
              </a:rPr>
              <a:t>classification (e.g., </a:t>
            </a:r>
            <a:r>
              <a:rPr sz="2400" dirty="0">
                <a:latin typeface="Times New Roman"/>
                <a:cs typeface="Times New Roman"/>
              </a:rPr>
              <a:t>yes or no) to </a:t>
            </a:r>
            <a:r>
              <a:rPr sz="2400" spc="-5" dirty="0">
                <a:latin typeface="Times New Roman"/>
                <a:cs typeface="Times New Roman"/>
              </a:rPr>
              <a:t>each example. Decision tree methods  </a:t>
            </a:r>
            <a:r>
              <a:rPr sz="2400" dirty="0">
                <a:latin typeface="Times New Roman"/>
                <a:cs typeface="Times New Roman"/>
              </a:rPr>
              <a:t>easily extend to learning functions with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two possible output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469900" indent="-457834" algn="just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70534" algn="l"/>
              </a:tabLst>
            </a:pPr>
            <a:r>
              <a:rPr sz="2400" b="1" i="1" dirty="0">
                <a:latin typeface="Times New Roman"/>
                <a:cs typeface="Times New Roman"/>
              </a:rPr>
              <a:t>Disjunctive descriptions may be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required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532886"/>
            <a:ext cx="760539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How to Learn </a:t>
            </a:r>
            <a:r>
              <a:rPr sz="2400" b="1" spc="-5" dirty="0">
                <a:latin typeface="Times New Roman"/>
                <a:cs typeface="Times New Roman"/>
              </a:rPr>
              <a:t>A Consistent </a:t>
            </a:r>
            <a:r>
              <a:rPr sz="2400" b="1" spc="-60" dirty="0">
                <a:latin typeface="Times New Roman"/>
                <a:cs typeface="Times New Roman"/>
              </a:rPr>
              <a:t>Tree </a:t>
            </a:r>
            <a:r>
              <a:rPr sz="2400" b="1" spc="-5" dirty="0">
                <a:latin typeface="Times New Roman"/>
                <a:cs typeface="Times New Roman"/>
              </a:rPr>
              <a:t>with </a:t>
            </a:r>
            <a:r>
              <a:rPr sz="2400" b="1" dirty="0">
                <a:latin typeface="Times New Roman"/>
                <a:cs typeface="Times New Roman"/>
              </a:rPr>
              <a:t>Low </a:t>
            </a:r>
            <a:r>
              <a:rPr sz="2400" b="1" spc="-5" dirty="0">
                <a:latin typeface="Times New Roman"/>
                <a:cs typeface="Times New Roman"/>
              </a:rPr>
              <a:t>Expected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Cost?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dirty="0">
                <a:latin typeface="Times New Roman"/>
                <a:cs typeface="Times New Roman"/>
              </a:rPr>
              <a:t>One approach is replace Gain by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Cost-Normalized-Gain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Times New Roman"/>
                <a:cs typeface="Times New Roman"/>
              </a:rPr>
              <a:t>Examples of </a:t>
            </a:r>
            <a:r>
              <a:rPr sz="2400" b="1" spc="-5" dirty="0">
                <a:latin typeface="Times New Roman"/>
                <a:cs typeface="Times New Roman"/>
              </a:rPr>
              <a:t>normalization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0492" y="2996218"/>
            <a:ext cx="5979414" cy="303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36" y="925825"/>
            <a:ext cx="1030859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70534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The training </a:t>
            </a:r>
            <a:r>
              <a:rPr sz="2400" b="1" i="1" dirty="0">
                <a:latin typeface="Times New Roman"/>
                <a:cs typeface="Times New Roman"/>
              </a:rPr>
              <a:t>data may contain </a:t>
            </a:r>
            <a:r>
              <a:rPr sz="2400" b="1" i="1" spc="-5" dirty="0">
                <a:latin typeface="Times New Roman"/>
                <a:cs typeface="Times New Roman"/>
              </a:rPr>
              <a:t>errors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Decision </a:t>
            </a:r>
            <a:r>
              <a:rPr sz="2400" dirty="0">
                <a:latin typeface="Times New Roman"/>
                <a:cs typeface="Times New Roman"/>
              </a:rPr>
              <a:t>tree </a:t>
            </a:r>
            <a:r>
              <a:rPr sz="2400" spc="-5" dirty="0">
                <a:latin typeface="Times New Roman"/>
                <a:cs typeface="Times New Roman"/>
              </a:rPr>
              <a:t>learning methods </a:t>
            </a:r>
            <a:r>
              <a:rPr sz="2400" dirty="0">
                <a:latin typeface="Times New Roman"/>
                <a:cs typeface="Times New Roman"/>
              </a:rPr>
              <a:t>are  robust to </a:t>
            </a:r>
            <a:r>
              <a:rPr sz="2400" spc="-5" dirty="0">
                <a:latin typeface="Times New Roman"/>
                <a:cs typeface="Times New Roman"/>
              </a:rPr>
              <a:t>errors,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errors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classifications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training examples </a:t>
            </a:r>
            <a:r>
              <a:rPr sz="2400" dirty="0">
                <a:latin typeface="Times New Roman"/>
                <a:cs typeface="Times New Roman"/>
              </a:rPr>
              <a:t>and errors  in the attribute values that describe these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4"/>
              <a:tabLst>
                <a:tab pos="470534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The training </a:t>
            </a:r>
            <a:r>
              <a:rPr sz="2400" b="1" i="1" dirty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may </a:t>
            </a:r>
            <a:r>
              <a:rPr sz="2400" b="1" i="1" dirty="0">
                <a:latin typeface="Times New Roman"/>
                <a:cs typeface="Times New Roman"/>
              </a:rPr>
              <a:t>contain </a:t>
            </a:r>
            <a:r>
              <a:rPr sz="2400" b="1" i="1" spc="-5" dirty="0">
                <a:latin typeface="Times New Roman"/>
                <a:cs typeface="Times New Roman"/>
              </a:rPr>
              <a:t>missing attribute values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Decision </a:t>
            </a:r>
            <a:r>
              <a:rPr sz="2400" spc="-5" dirty="0">
                <a:latin typeface="Times New Roman"/>
                <a:cs typeface="Times New Roman"/>
              </a:rPr>
              <a:t>tree  methods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used even </a:t>
            </a:r>
            <a:r>
              <a:rPr sz="2400" spc="-5" dirty="0">
                <a:latin typeface="Times New Roman"/>
                <a:cs typeface="Times New Roman"/>
              </a:rPr>
              <a:t>when some </a:t>
            </a:r>
            <a:r>
              <a:rPr sz="2400" dirty="0">
                <a:latin typeface="Times New Roman"/>
                <a:cs typeface="Times New Roman"/>
              </a:rPr>
              <a:t>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unknown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Decision </a:t>
            </a:r>
            <a:r>
              <a:rPr sz="2400" spc="-5" dirty="0">
                <a:latin typeface="Times New Roman"/>
                <a:cs typeface="Times New Roman"/>
              </a:rPr>
              <a:t>tree learning </a:t>
            </a:r>
            <a:r>
              <a:rPr sz="2400" dirty="0">
                <a:latin typeface="Times New Roman"/>
                <a:cs typeface="Times New Roman"/>
              </a:rPr>
              <a:t>has been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such as learning to classify  </a:t>
            </a:r>
            <a:r>
              <a:rPr sz="2400" i="1" spc="-5" dirty="0">
                <a:latin typeface="Times New Roman"/>
                <a:cs typeface="Times New Roman"/>
              </a:rPr>
              <a:t>medical patients </a:t>
            </a:r>
            <a:r>
              <a:rPr sz="2400" i="1" spc="-10" dirty="0">
                <a:latin typeface="Times New Roman"/>
                <a:cs typeface="Times New Roman"/>
              </a:rPr>
              <a:t>by </a:t>
            </a:r>
            <a:r>
              <a:rPr sz="2400" i="1" dirty="0">
                <a:latin typeface="Times New Roman"/>
                <a:cs typeface="Times New Roman"/>
              </a:rPr>
              <a:t>their </a:t>
            </a:r>
            <a:r>
              <a:rPr sz="2400" i="1" spc="-5" dirty="0">
                <a:latin typeface="Times New Roman"/>
                <a:cs typeface="Times New Roman"/>
              </a:rPr>
              <a:t>disease, equipment malfunctions </a:t>
            </a:r>
            <a:r>
              <a:rPr sz="2400" i="1" dirty="0">
                <a:latin typeface="Times New Roman"/>
                <a:cs typeface="Times New Roman"/>
              </a:rPr>
              <a:t>by </a:t>
            </a:r>
            <a:r>
              <a:rPr sz="2400" i="1" spc="-5" dirty="0">
                <a:latin typeface="Times New Roman"/>
                <a:cs typeface="Times New Roman"/>
              </a:rPr>
              <a:t>their cause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i="1" dirty="0">
                <a:latin typeface="Times New Roman"/>
                <a:cs typeface="Times New Roman"/>
              </a:rPr>
              <a:t>loan applicants by their likelihood of defaulting on</a:t>
            </a:r>
            <a:r>
              <a:rPr sz="2400" i="1" spc="-1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payments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problems,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task is to </a:t>
            </a:r>
            <a:r>
              <a:rPr sz="2400" spc="-5" dirty="0">
                <a:latin typeface="Times New Roman"/>
                <a:cs typeface="Times New Roman"/>
              </a:rPr>
              <a:t>classify examples into </a:t>
            </a:r>
            <a:r>
              <a:rPr sz="2400" dirty="0">
                <a:latin typeface="Times New Roman"/>
                <a:cs typeface="Times New Roman"/>
              </a:rPr>
              <a:t>one of a discrete </a:t>
            </a:r>
            <a:r>
              <a:rPr sz="2400" spc="-5" dirty="0">
                <a:latin typeface="Times New Roman"/>
                <a:cs typeface="Times New Roman"/>
              </a:rPr>
              <a:t>set  of </a:t>
            </a:r>
            <a:r>
              <a:rPr sz="2400" dirty="0">
                <a:latin typeface="Times New Roman"/>
                <a:cs typeface="Times New Roman"/>
              </a:rPr>
              <a:t>possible categories, are </a:t>
            </a:r>
            <a:r>
              <a:rPr sz="2400" spc="-5" dirty="0">
                <a:latin typeface="Times New Roman"/>
                <a:cs typeface="Times New Roman"/>
              </a:rPr>
              <a:t>often </a:t>
            </a:r>
            <a:r>
              <a:rPr sz="2400" dirty="0">
                <a:latin typeface="Times New Roman"/>
                <a:cs typeface="Times New Roman"/>
              </a:rPr>
              <a:t>referred to as </a:t>
            </a:r>
            <a:r>
              <a:rPr sz="2400" b="1" i="1" dirty="0">
                <a:latin typeface="Times New Roman"/>
                <a:cs typeface="Times New Roman"/>
              </a:rPr>
              <a:t>classification</a:t>
            </a:r>
            <a:r>
              <a:rPr sz="2400" b="1" i="1" spc="-1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88995" marR="5080" indent="-3376295">
              <a:lnSpc>
                <a:spcPts val="4760"/>
              </a:lnSpc>
              <a:spcBef>
                <a:spcPts val="695"/>
              </a:spcBef>
            </a:pPr>
            <a:r>
              <a:rPr sz="4400" dirty="0">
                <a:latin typeface="Californian FB"/>
                <a:cs typeface="Californian FB"/>
              </a:rPr>
              <a:t>THE BASIC DECISION TREE </a:t>
            </a:r>
            <a:r>
              <a:rPr sz="4400" spc="-5" dirty="0">
                <a:latin typeface="Californian FB"/>
                <a:cs typeface="Californian FB"/>
              </a:rPr>
              <a:t>LEARNING  </a:t>
            </a:r>
            <a:r>
              <a:rPr sz="4400" dirty="0">
                <a:latin typeface="Californian FB"/>
                <a:cs typeface="Californian FB"/>
              </a:rPr>
              <a:t>ALGORITHM</a:t>
            </a:r>
            <a:endParaRPr sz="44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3" y="2173339"/>
            <a:ext cx="238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069975" algn="l"/>
              </a:tabLst>
            </a:pPr>
            <a:r>
              <a:rPr sz="2400" spc="-5" dirty="0">
                <a:latin typeface="Times New Roman"/>
                <a:cs typeface="Times New Roman"/>
              </a:rPr>
              <a:t>Mos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lg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rith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991" y="2173339"/>
            <a:ext cx="780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290" algn="l"/>
                <a:tab pos="1446530" algn="l"/>
                <a:tab pos="2219325" algn="l"/>
                <a:tab pos="3672204" algn="l"/>
                <a:tab pos="4226560" algn="l"/>
                <a:tab pos="5424805" algn="l"/>
                <a:tab pos="6639559" algn="l"/>
                <a:tab pos="7415530" algn="l"/>
              </a:tabLst>
            </a:pPr>
            <a:r>
              <a:rPr sz="2400" dirty="0">
                <a:latin typeface="Times New Roman"/>
                <a:cs typeface="Times New Roman"/>
              </a:rPr>
              <a:t>that	have	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een	dev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loped	for	lear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de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ision	trees	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43" y="2502785"/>
            <a:ext cx="1013079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variations </a:t>
            </a:r>
            <a:r>
              <a:rPr sz="2400" spc="-10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a core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employs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top-down, </a:t>
            </a:r>
            <a:r>
              <a:rPr sz="2400" dirty="0">
                <a:latin typeface="Times New Roman"/>
                <a:cs typeface="Times New Roman"/>
              </a:rPr>
              <a:t>greedy </a:t>
            </a:r>
            <a:r>
              <a:rPr sz="2400" spc="-5" dirty="0"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space of </a:t>
            </a:r>
            <a:r>
              <a:rPr sz="2400" spc="-5" dirty="0">
                <a:latin typeface="Times New Roman"/>
                <a:cs typeface="Times New Roman"/>
              </a:rPr>
              <a:t>possible decision </a:t>
            </a:r>
            <a:r>
              <a:rPr sz="2400" dirty="0">
                <a:latin typeface="Times New Roman"/>
                <a:cs typeface="Times New Roman"/>
              </a:rPr>
              <a:t>trees. This </a:t>
            </a:r>
            <a:r>
              <a:rPr sz="2400" spc="-5" dirty="0">
                <a:latin typeface="Times New Roman"/>
                <a:cs typeface="Times New Roman"/>
              </a:rPr>
              <a:t>approach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exemplified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ID3  </a:t>
            </a:r>
            <a:r>
              <a:rPr sz="2400" dirty="0">
                <a:latin typeface="Times New Roman"/>
                <a:cs typeface="Times New Roman"/>
              </a:rPr>
              <a:t>algorithm and its successor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C4.5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307" y="608147"/>
            <a:ext cx="655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fornian FB"/>
                <a:cs typeface="Californian FB"/>
              </a:rPr>
              <a:t>What </a:t>
            </a:r>
            <a:r>
              <a:rPr sz="4400" spc="-5" dirty="0">
                <a:latin typeface="Californian FB"/>
                <a:cs typeface="Californian FB"/>
              </a:rPr>
              <a:t>is </a:t>
            </a:r>
            <a:r>
              <a:rPr sz="4400" dirty="0">
                <a:latin typeface="Californian FB"/>
                <a:cs typeface="Californian FB"/>
              </a:rPr>
              <a:t>the ID3</a:t>
            </a:r>
            <a:r>
              <a:rPr sz="4400" spc="-80" dirty="0">
                <a:latin typeface="Californian FB"/>
                <a:cs typeface="Californian FB"/>
              </a:rPr>
              <a:t> </a:t>
            </a:r>
            <a:r>
              <a:rPr sz="4400" dirty="0">
                <a:latin typeface="Californian FB"/>
                <a:cs typeface="Californian FB"/>
              </a:rPr>
              <a:t>algorithm?</a:t>
            </a:r>
            <a:endParaRPr sz="44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6" y="1754656"/>
            <a:ext cx="10358120" cy="27597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stands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Iterative </a:t>
            </a:r>
            <a:r>
              <a:rPr sz="2400" spc="-5" dirty="0">
                <a:latin typeface="Times New Roman"/>
                <a:cs typeface="Times New Roman"/>
              </a:rPr>
              <a:t>Dichotomiser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is a precursor to the </a:t>
            </a:r>
            <a:r>
              <a:rPr sz="2400" spc="-5" dirty="0">
                <a:latin typeface="Times New Roman"/>
                <a:cs typeface="Times New Roman"/>
              </a:rPr>
              <a:t>C4.5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ID3 </a:t>
            </a:r>
            <a:r>
              <a:rPr sz="2400" dirty="0">
                <a:latin typeface="Times New Roman"/>
                <a:cs typeface="Times New Roman"/>
              </a:rPr>
              <a:t>algorithm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invented by </a:t>
            </a:r>
            <a:r>
              <a:rPr sz="2400" spc="-5" dirty="0">
                <a:latin typeface="Times New Roman"/>
                <a:cs typeface="Times New Roman"/>
              </a:rPr>
              <a:t>Ross </a:t>
            </a:r>
            <a:r>
              <a:rPr sz="2400" dirty="0">
                <a:latin typeface="Times New Roman"/>
                <a:cs typeface="Times New Roman"/>
              </a:rPr>
              <a:t>Quinlan 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1975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employing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top-down,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greedy search, to test each attribute at every node of 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resulting tree is used to classify future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4901</Words>
  <Application>Microsoft Office PowerPoint</Application>
  <PresentationFormat>Widescreen</PresentationFormat>
  <Paragraphs>463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Californian FB</vt:lpstr>
      <vt:lpstr>Cambria Math</vt:lpstr>
      <vt:lpstr>Symbol</vt:lpstr>
      <vt:lpstr>Times New Roman</vt:lpstr>
      <vt:lpstr>Office Theme</vt:lpstr>
      <vt:lpstr>MODULE -3  DECISION TREE LEARNING</vt:lpstr>
      <vt:lpstr>Decision tree learning is a method for approximating  discrete-valued target functions, in which the learned  function is represented by a decision tree.</vt:lpstr>
      <vt:lpstr>DECISION TREE REPRESENTATION</vt:lpstr>
      <vt:lpstr>PowerPoint Presentation</vt:lpstr>
      <vt:lpstr>PowerPoint Presentation</vt:lpstr>
      <vt:lpstr>APPROPRIATE PROBLEMS FOR  DECISION TREE LEARNING</vt:lpstr>
      <vt:lpstr>PowerPoint Presentation</vt:lpstr>
      <vt:lpstr>THE BASIC DECISION TREE LEARNING  ALGORITHM</vt:lpstr>
      <vt:lpstr>What is the ID3 algorithm?</vt:lpstr>
      <vt:lpstr>ID3 algorithm</vt:lpstr>
      <vt:lpstr>PowerPoint Presentation</vt:lpstr>
      <vt:lpstr>Which Attribute Is the Best Classifier?</vt:lpstr>
      <vt:lpstr>ENTROPY MEASURES HOMOGENEITY OF EXAMPLES</vt:lpstr>
      <vt:lpstr>PowerPoint Presentation</vt:lpstr>
      <vt:lpstr>PowerPoint Presentation</vt:lpstr>
      <vt:lpstr>PowerPoint Presentation</vt:lpstr>
      <vt:lpstr>INFORMATION GAIN MEASURES THE EXPECTED  REDUCTION IN ENTROPY</vt:lpstr>
      <vt:lpstr>PowerPoint Presentation</vt:lpstr>
      <vt:lpstr>An Illustrative Example</vt:lpstr>
      <vt:lpstr>PowerPoint Presentation</vt:lpstr>
      <vt:lpstr>ID3 determines the information gain for each candidate attribute (i.e., Outlook,  Temperature, Humidity, and Wind), then selects the one with highest information  gain</vt:lpstr>
      <vt:lpstr>PowerPoint Presentation</vt:lpstr>
      <vt:lpstr>PowerPoint Presentation</vt:lpstr>
      <vt:lpstr>PowerPoint Presentation</vt:lpstr>
      <vt:lpstr>PowerPoint Presentation</vt:lpstr>
      <vt:lpstr>HYPOTHESIS SPACE SEARCH IN DECISION TREE  LEARNING</vt:lpstr>
      <vt:lpstr>PowerPoint Presentation</vt:lpstr>
      <vt:lpstr>By viewing ID3 in terms of its search space and search strategy, we can get some  insight into its capabilities and limitations</vt:lpstr>
      <vt:lpstr>PowerPoint Presentation</vt:lpstr>
      <vt:lpstr>PowerPoint Presentation</vt:lpstr>
      <vt:lpstr>INDUCTIVE BIAS IN DECISION TREE LEARNING</vt:lpstr>
      <vt:lpstr>PowerPoint Presentation</vt:lpstr>
      <vt:lpstr>A closer approximation to the inductive bias of ID3: Shorter trees are preferred  over longer trees. Trees that place high information gain attributes close to the root  are preferred over those that do not.</vt:lpstr>
      <vt:lpstr>Restriction Biases and Preference Biases</vt:lpstr>
      <vt:lpstr>Restriction Biases and Preference Biases</vt:lpstr>
      <vt:lpstr>Which type of inductive bias is preferred in order to generalize beyond the training  data, a preference bias or restriction bias?</vt:lpstr>
      <vt:lpstr>Occam's razor</vt:lpstr>
      <vt:lpstr>Why Prefer Short Hypotheses ?</vt:lpstr>
      <vt:lpstr>PowerPoint Presentation</vt:lpstr>
      <vt:lpstr>ISSUES IN DECISION TREE LEARNING</vt:lpstr>
      <vt:lpstr>1. Avoiding Overfitting the Data</vt:lpstr>
      <vt:lpstr>PowerPoint Presentation</vt:lpstr>
      <vt:lpstr>PowerPoint Presentation</vt:lpstr>
      <vt:lpstr>Approaches to avoiding overfitting in decision tree learning</vt:lpstr>
      <vt:lpstr>Reduced-Error Pruning</vt:lpstr>
      <vt:lpstr>The impact of reduced-error pruning on the accuracy of the decision tree is illustrated in below  figure</vt:lpstr>
      <vt:lpstr>Pros and Cons</vt:lpstr>
      <vt:lpstr>Rule Post-Pruning</vt:lpstr>
      <vt:lpstr>Converting a Decision Tree into Rules</vt:lpstr>
      <vt:lpstr>PowerPoint Presentation</vt:lpstr>
      <vt:lpstr>PowerPoint Presentation</vt:lpstr>
      <vt:lpstr>2. Incorporating Continuous-Valued Attributes</vt:lpstr>
      <vt:lpstr>PowerPoint Presentation</vt:lpstr>
      <vt:lpstr>3. Alternative Measures for Selecting Attributes</vt:lpstr>
      <vt:lpstr>PowerPoint Presentation</vt:lpstr>
      <vt:lpstr>4. Handling Training Examples with Missing Attribute Values</vt:lpstr>
      <vt:lpstr>PowerPoint Presentation</vt:lpstr>
      <vt:lpstr>PowerPoint Presentation</vt:lpstr>
      <vt:lpstr>5. Handling Attributes with Differing Costs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-2  DECISION TREE LEARNING</dc:title>
  <dc:creator>Beena Pradeep</dc:creator>
  <cp:lastModifiedBy>Beena Pradeep</cp:lastModifiedBy>
  <cp:revision>9</cp:revision>
  <dcterms:created xsi:type="dcterms:W3CDTF">2020-09-19T09:33:42Z</dcterms:created>
  <dcterms:modified xsi:type="dcterms:W3CDTF">2021-12-25T03:48:00Z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2020-09-19T00:00:00Z</vt:filetime>
  </property>
</Properties>
</file>