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1681" y="145231"/>
            <a:ext cx="8628637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69" y="1393058"/>
            <a:ext cx="10360661" cy="378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5689" y="6464987"/>
            <a:ext cx="349948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5" dirty="0"/>
              <a:t> </a:t>
            </a:r>
            <a:r>
              <a:rPr spc="-5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267" y="6464987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861" y="1990086"/>
            <a:ext cx="94767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0" spc="-60" dirty="0">
                <a:latin typeface="Calibri Light"/>
                <a:cs typeface="Calibri Light"/>
              </a:rPr>
              <a:t>MODULE</a:t>
            </a:r>
            <a:r>
              <a:rPr sz="6000" b="0" spc="-114" dirty="0">
                <a:latin typeface="Calibri Light"/>
                <a:cs typeface="Calibri Light"/>
              </a:rPr>
              <a:t> </a:t>
            </a:r>
            <a:r>
              <a:rPr sz="6000" b="0" spc="-15" dirty="0">
                <a:latin typeface="Calibri Light"/>
                <a:cs typeface="Calibri Light"/>
              </a:rPr>
              <a:t>-3</a:t>
            </a:r>
            <a:endParaRPr sz="6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b="0" spc="-50" dirty="0">
                <a:latin typeface="Calibri Light"/>
                <a:cs typeface="Calibri Light"/>
              </a:rPr>
              <a:t>ARTIFICIAL </a:t>
            </a:r>
            <a:r>
              <a:rPr sz="6000" b="0" spc="-55" dirty="0">
                <a:latin typeface="Calibri Light"/>
                <a:cs typeface="Calibri Light"/>
              </a:rPr>
              <a:t>NEURAL</a:t>
            </a:r>
            <a:r>
              <a:rPr sz="6000" b="0" spc="-185" dirty="0">
                <a:latin typeface="Calibri Light"/>
                <a:cs typeface="Calibri Light"/>
              </a:rPr>
              <a:t> </a:t>
            </a:r>
            <a:r>
              <a:rPr sz="6000" b="0" spc="-75" dirty="0">
                <a:latin typeface="Calibri Light"/>
                <a:cs typeface="Calibri Light"/>
              </a:rPr>
              <a:t>NETWORKS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80" y="826008"/>
            <a:ext cx="9235440" cy="494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1996" y="763402"/>
            <a:ext cx="9207977" cy="4916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8260" y="5142585"/>
            <a:ext cx="1344295" cy="407034"/>
          </a:xfrm>
          <a:custGeom>
            <a:avLst/>
            <a:gdLst/>
            <a:ahLst/>
            <a:cxnLst/>
            <a:rect l="l" t="t" r="r" b="b"/>
            <a:pathLst>
              <a:path w="1344295" h="407035">
                <a:moveTo>
                  <a:pt x="0" y="406847"/>
                </a:moveTo>
                <a:lnTo>
                  <a:pt x="1344238" y="406847"/>
                </a:lnTo>
                <a:lnTo>
                  <a:pt x="1344238" y="0"/>
                </a:lnTo>
                <a:lnTo>
                  <a:pt x="0" y="0"/>
                </a:lnTo>
                <a:lnTo>
                  <a:pt x="0" y="406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7018" y="1547088"/>
            <a:ext cx="1144270" cy="357505"/>
          </a:xfrm>
          <a:custGeom>
            <a:avLst/>
            <a:gdLst/>
            <a:ahLst/>
            <a:cxnLst/>
            <a:rect l="l" t="t" r="r" b="b"/>
            <a:pathLst>
              <a:path w="1144270" h="357505">
                <a:moveTo>
                  <a:pt x="0" y="357210"/>
                </a:moveTo>
                <a:lnTo>
                  <a:pt x="1143701" y="357210"/>
                </a:lnTo>
                <a:lnTo>
                  <a:pt x="1143701" y="0"/>
                </a:lnTo>
                <a:lnTo>
                  <a:pt x="0" y="0"/>
                </a:lnTo>
                <a:lnTo>
                  <a:pt x="0" y="357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9782" y="3734168"/>
            <a:ext cx="164973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3185"/>
              </a:lnSpc>
            </a:pPr>
            <a:r>
              <a:rPr sz="3050" b="1" spc="-235" dirty="0">
                <a:latin typeface="Arial"/>
                <a:cs typeface="Arial"/>
              </a:rPr>
              <a:t>cell</a:t>
            </a:r>
            <a:r>
              <a:rPr sz="3050" b="1" spc="-120" dirty="0">
                <a:latin typeface="Arial"/>
                <a:cs typeface="Arial"/>
              </a:rPr>
              <a:t> </a:t>
            </a:r>
            <a:r>
              <a:rPr sz="3050" b="1" spc="-440" dirty="0">
                <a:latin typeface="Arial"/>
                <a:cs typeface="Arial"/>
              </a:rPr>
              <a:t>body</a:t>
            </a:r>
            <a:endParaRPr sz="30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333433" y="1385498"/>
            <a:ext cx="1291590" cy="498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18415">
              <a:lnSpc>
                <a:spcPts val="3470"/>
              </a:lnSpc>
              <a:spcBef>
                <a:spcPts val="450"/>
              </a:spcBef>
            </a:pPr>
            <a:r>
              <a:rPr sz="3050" b="1" spc="-385" dirty="0">
                <a:latin typeface="Arial"/>
                <a:cs typeface="Arial"/>
              </a:rPr>
              <a:t>synapse</a:t>
            </a:r>
            <a:endParaRPr sz="3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7259" y="2300435"/>
            <a:ext cx="1239520" cy="406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3195"/>
              </a:lnSpc>
            </a:pPr>
            <a:r>
              <a:rPr sz="3050" b="1" spc="-360" dirty="0">
                <a:latin typeface="Arial"/>
                <a:cs typeface="Arial"/>
              </a:rPr>
              <a:t>nucleus</a:t>
            </a:r>
            <a:endParaRPr sz="3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757428"/>
            <a:ext cx="9220200" cy="49288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700">
              <a:latin typeface="Times New Roman"/>
              <a:cs typeface="Times New Roman"/>
            </a:endParaRPr>
          </a:p>
          <a:p>
            <a:pPr marL="1736089" algn="ctr">
              <a:lnSpc>
                <a:spcPct val="100000"/>
              </a:lnSpc>
            </a:pPr>
            <a:r>
              <a:rPr sz="3050" b="1" spc="-370" dirty="0">
                <a:latin typeface="Arial"/>
                <a:cs typeface="Arial"/>
              </a:rPr>
              <a:t>axon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>
              <a:latin typeface="Times New Roman"/>
              <a:cs typeface="Times New Roman"/>
            </a:endParaRPr>
          </a:p>
          <a:p>
            <a:pPr marR="782320" algn="ctr">
              <a:lnSpc>
                <a:spcPct val="100000"/>
              </a:lnSpc>
            </a:pPr>
            <a:r>
              <a:rPr sz="3050" b="1" spc="-340" dirty="0">
                <a:latin typeface="Arial"/>
                <a:cs typeface="Arial"/>
              </a:rPr>
              <a:t>dendrites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230" y="558541"/>
            <a:ext cx="4591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Facts of Human</a:t>
            </a:r>
            <a:r>
              <a:rPr sz="2800" spc="20" dirty="0"/>
              <a:t> </a:t>
            </a:r>
            <a:r>
              <a:rPr sz="2800" spc="-10" dirty="0"/>
              <a:t>Neurobiology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67736" y="1352545"/>
            <a:ext cx="81946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neurons </a:t>
            </a:r>
            <a:r>
              <a:rPr sz="2400" spc="-5" dirty="0">
                <a:latin typeface="Times New Roman"/>
                <a:cs typeface="Times New Roman"/>
              </a:rPr>
              <a:t>~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10</a:t>
            </a:r>
            <a:r>
              <a:rPr sz="2400" spc="-44" baseline="24305" dirty="0">
                <a:latin typeface="Times New Roman"/>
                <a:cs typeface="Times New Roman"/>
              </a:rPr>
              <a:t>11</a:t>
            </a:r>
            <a:endParaRPr sz="2400" baseline="24305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Times New Roman"/>
                <a:cs typeface="Times New Roman"/>
              </a:rPr>
              <a:t>Connection per neuron ~ 10 </a:t>
            </a:r>
            <a:r>
              <a:rPr sz="2400" spc="-7" baseline="24305" dirty="0">
                <a:latin typeface="Times New Roman"/>
                <a:cs typeface="Times New Roman"/>
              </a:rPr>
              <a:t>4 –</a:t>
            </a:r>
            <a:r>
              <a:rPr sz="2400" spc="-60" baseline="24305" dirty="0">
                <a:latin typeface="Times New Roman"/>
                <a:cs typeface="Times New Roman"/>
              </a:rPr>
              <a:t> </a:t>
            </a:r>
            <a:r>
              <a:rPr sz="2400" spc="-7" baseline="24305" dirty="0">
                <a:latin typeface="Times New Roman"/>
                <a:cs typeface="Times New Roman"/>
              </a:rPr>
              <a:t>5</a:t>
            </a:r>
            <a:endParaRPr sz="2400" baseline="24305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buFont typeface="Arial"/>
              <a:buChar char="•"/>
              <a:tabLst>
                <a:tab pos="381000" algn="l"/>
                <a:tab pos="381635" algn="l"/>
                <a:tab pos="3322954" algn="l"/>
              </a:tabLst>
            </a:pPr>
            <a:r>
              <a:rPr sz="2400" dirty="0">
                <a:latin typeface="Times New Roman"/>
                <a:cs typeface="Times New Roman"/>
              </a:rPr>
              <a:t>Neuron switching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	</a:t>
            </a:r>
            <a:r>
              <a:rPr sz="2400" dirty="0">
                <a:latin typeface="Times New Roman"/>
                <a:cs typeface="Times New Roman"/>
              </a:rPr>
              <a:t>~ 0.001 second or 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endParaRPr sz="2400" baseline="24305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Times New Roman"/>
                <a:cs typeface="Times New Roman"/>
              </a:rPr>
              <a:t>Scene recognition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~ 0.1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Times New Roman"/>
                <a:cs typeface="Times New Roman"/>
              </a:rPr>
              <a:t>100 </a:t>
            </a:r>
            <a:r>
              <a:rPr sz="2400" spc="-5" dirty="0">
                <a:latin typeface="Times New Roman"/>
                <a:cs typeface="Times New Roman"/>
              </a:rPr>
              <a:t>inference steps </a:t>
            </a:r>
            <a:r>
              <a:rPr sz="2400" spc="-10" dirty="0">
                <a:latin typeface="Times New Roman"/>
                <a:cs typeface="Times New Roman"/>
              </a:rPr>
              <a:t>doesn’t </a:t>
            </a:r>
            <a:r>
              <a:rPr sz="2400" spc="-5" dirty="0">
                <a:latin typeface="Times New Roman"/>
                <a:cs typeface="Times New Roman"/>
              </a:rPr>
              <a:t>seem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enough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Times New Roman"/>
                <a:cs typeface="Times New Roman"/>
              </a:rPr>
              <a:t>Highly parallel </a:t>
            </a:r>
            <a:r>
              <a:rPr sz="2400" spc="-5" dirty="0">
                <a:latin typeface="Times New Roman"/>
                <a:cs typeface="Times New Roman"/>
              </a:rPr>
              <a:t>computation </a:t>
            </a:r>
            <a:r>
              <a:rPr sz="2400" dirty="0">
                <a:latin typeface="Times New Roman"/>
                <a:cs typeface="Times New Roman"/>
              </a:rPr>
              <a:t>based on distributed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225" y="558541"/>
            <a:ext cx="4659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Properties </a:t>
            </a:r>
            <a:r>
              <a:rPr sz="2800" spc="-5" dirty="0"/>
              <a:t>of Neural</a:t>
            </a:r>
            <a:r>
              <a:rPr sz="2800" spc="-30" dirty="0"/>
              <a:t> </a:t>
            </a:r>
            <a:r>
              <a:rPr sz="2800" spc="-10" dirty="0"/>
              <a:t>Networks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40" y="1352545"/>
            <a:ext cx="87864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Many neuron-like threshold switching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Many weighted interconnections </a:t>
            </a:r>
            <a:r>
              <a:rPr sz="2400" spc="-5" dirty="0">
                <a:latin typeface="Times New Roman"/>
                <a:cs typeface="Times New Roman"/>
              </a:rPr>
              <a:t>among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Highly parallel, distributed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Emphasis </a:t>
            </a:r>
            <a:r>
              <a:rPr sz="2400" dirty="0">
                <a:latin typeface="Times New Roman"/>
                <a:cs typeface="Times New Roman"/>
              </a:rPr>
              <a:t>on tuning weights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automatically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Input is a </a:t>
            </a:r>
            <a:r>
              <a:rPr sz="2400" spc="-5" dirty="0">
                <a:latin typeface="Times New Roman"/>
                <a:cs typeface="Times New Roman"/>
              </a:rPr>
              <a:t>high-dimensional </a:t>
            </a:r>
            <a:r>
              <a:rPr sz="2400" dirty="0">
                <a:latin typeface="Times New Roman"/>
                <a:cs typeface="Times New Roman"/>
              </a:rPr>
              <a:t>discrete or real-valued </a:t>
            </a:r>
            <a:r>
              <a:rPr sz="2400" spc="-5" dirty="0">
                <a:latin typeface="Times New Roman"/>
                <a:cs typeface="Times New Roman"/>
              </a:rPr>
              <a:t>(e.g, </a:t>
            </a:r>
            <a:r>
              <a:rPr sz="2400" dirty="0">
                <a:latin typeface="Times New Roman"/>
                <a:cs typeface="Times New Roman"/>
              </a:rPr>
              <a:t>sensor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640" y="558541"/>
            <a:ext cx="5638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When to consider Neural </a:t>
            </a:r>
            <a:r>
              <a:rPr sz="2800" spc="-10" dirty="0"/>
              <a:t>Networks</a:t>
            </a:r>
            <a:r>
              <a:rPr sz="2800" spc="2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40" y="1413505"/>
            <a:ext cx="886079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Input is a </a:t>
            </a:r>
            <a:r>
              <a:rPr sz="2400" spc="-5" dirty="0">
                <a:latin typeface="Times New Roman"/>
                <a:cs typeface="Times New Roman"/>
              </a:rPr>
              <a:t>high-dimensional </a:t>
            </a:r>
            <a:r>
              <a:rPr sz="2400" dirty="0">
                <a:latin typeface="Times New Roman"/>
                <a:cs typeface="Times New Roman"/>
              </a:rPr>
              <a:t>discrete or real-valued (e.g., sensor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Output is discrete 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real-valued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Output is a vector 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Possibly noisy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Form of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unknown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Human readability </a:t>
            </a:r>
            <a:r>
              <a:rPr sz="2400" dirty="0">
                <a:latin typeface="Times New Roman"/>
                <a:cs typeface="Times New Roman"/>
              </a:rPr>
              <a:t>of result 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unimportant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Examples: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Speech </a:t>
            </a:r>
            <a:r>
              <a:rPr sz="2400" spc="-5" dirty="0">
                <a:latin typeface="Times New Roman"/>
                <a:cs typeface="Times New Roman"/>
              </a:rPr>
              <a:t>phoneme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Image classification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perdition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12" y="380232"/>
            <a:ext cx="1407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Neu</a:t>
            </a:r>
            <a:r>
              <a:rPr sz="3400" spc="-70" dirty="0"/>
              <a:t>r</a:t>
            </a:r>
            <a:r>
              <a:rPr sz="3400" spc="-5" dirty="0"/>
              <a:t>on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756916" y="987552"/>
            <a:ext cx="6678168" cy="527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4190" y="2005112"/>
            <a:ext cx="8135084" cy="2066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712" y="380232"/>
            <a:ext cx="1407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Neu</a:t>
            </a:r>
            <a:r>
              <a:rPr sz="3400" spc="-70" dirty="0"/>
              <a:t>r</a:t>
            </a:r>
            <a:r>
              <a:rPr sz="3400" spc="-5" dirty="0"/>
              <a:t>on</a:t>
            </a:r>
            <a:endParaRPr sz="3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12" y="380232"/>
            <a:ext cx="1407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Neu</a:t>
            </a:r>
            <a:r>
              <a:rPr sz="3400" spc="-70" dirty="0"/>
              <a:t>r</a:t>
            </a:r>
            <a:r>
              <a:rPr sz="3400" spc="-5" dirty="0"/>
              <a:t>on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700026" y="1313688"/>
            <a:ext cx="8810998" cy="442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12" y="380232"/>
            <a:ext cx="1407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Neu</a:t>
            </a:r>
            <a:r>
              <a:rPr sz="3400" spc="-70" dirty="0"/>
              <a:t>r</a:t>
            </a:r>
            <a:r>
              <a:rPr sz="3400" spc="-5" dirty="0"/>
              <a:t>on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985653" y="1744215"/>
            <a:ext cx="10325471" cy="2971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346653"/>
            <a:ext cx="10346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alifornian FB"/>
                <a:cs typeface="Californian FB"/>
              </a:rPr>
              <a:t>NEURAL NETWORK</a:t>
            </a:r>
            <a:r>
              <a:rPr sz="4200" spc="-45" dirty="0">
                <a:latin typeface="Californian FB"/>
                <a:cs typeface="Californian FB"/>
              </a:rPr>
              <a:t> </a:t>
            </a:r>
            <a:r>
              <a:rPr sz="4200" dirty="0">
                <a:latin typeface="Californian FB"/>
                <a:cs typeface="Californian FB"/>
              </a:rPr>
              <a:t>REPRESENTATIONS</a:t>
            </a:r>
            <a:endParaRPr sz="4200">
              <a:latin typeface="Californian FB"/>
              <a:cs typeface="Californian F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3239" y="1490472"/>
            <a:ext cx="6065520" cy="449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224" y="353577"/>
            <a:ext cx="10288129" cy="579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533" y="1027552"/>
            <a:ext cx="7781290" cy="27635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Neural 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Appropriate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for Neural Network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Perceptrons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Multilayer Networks and </a:t>
            </a:r>
            <a:r>
              <a:rPr sz="2400" spc="-35" dirty="0">
                <a:latin typeface="Times New Roman"/>
                <a:cs typeface="Times New Roman"/>
              </a:rPr>
              <a:t>BACKPROPAGATION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Remarks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35" dirty="0">
                <a:latin typeface="Times New Roman"/>
                <a:cs typeface="Times New Roman"/>
              </a:rPr>
              <a:t>BACKPROPAGATION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6981" y="346653"/>
            <a:ext cx="2638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alifornian FB"/>
                <a:cs typeface="Californian FB"/>
              </a:rPr>
              <a:t>CONTE</a:t>
            </a:r>
            <a:r>
              <a:rPr sz="4200" spc="-20" dirty="0">
                <a:latin typeface="Californian FB"/>
                <a:cs typeface="Californian FB"/>
              </a:rPr>
              <a:t>N</a:t>
            </a:r>
            <a:r>
              <a:rPr sz="4200" dirty="0">
                <a:latin typeface="Californian FB"/>
                <a:cs typeface="Californian FB"/>
              </a:rPr>
              <a:t>T</a:t>
            </a:r>
            <a:endParaRPr sz="4200">
              <a:latin typeface="Californian FB"/>
              <a:cs typeface="Californian F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65097" y="597225"/>
            <a:ext cx="1031176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prototypical example of </a:t>
            </a:r>
            <a:r>
              <a:rPr sz="2400" dirty="0">
                <a:latin typeface="Times New Roman"/>
                <a:cs typeface="Times New Roman"/>
              </a:rPr>
              <a:t>ANN 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provided by Pomerleau's (1993) 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35" dirty="0">
                <a:latin typeface="Times New Roman"/>
                <a:cs typeface="Times New Roman"/>
              </a:rPr>
              <a:t>ALVINN, </a:t>
            </a:r>
            <a:r>
              <a:rPr sz="2400" dirty="0">
                <a:latin typeface="Times New Roman"/>
                <a:cs typeface="Times New Roman"/>
              </a:rPr>
              <a:t>which uses a </a:t>
            </a:r>
            <a:r>
              <a:rPr sz="2400" spc="-5" dirty="0">
                <a:latin typeface="Times New Roman"/>
                <a:cs typeface="Times New Roman"/>
              </a:rPr>
              <a:t>learned ANN </a:t>
            </a:r>
            <a:r>
              <a:rPr sz="2400" dirty="0">
                <a:latin typeface="Times New Roman"/>
                <a:cs typeface="Times New Roman"/>
              </a:rPr>
              <a:t>to steer an </a:t>
            </a:r>
            <a:r>
              <a:rPr sz="2400" spc="-5" dirty="0">
                <a:latin typeface="Times New Roman"/>
                <a:cs typeface="Times New Roman"/>
              </a:rPr>
              <a:t>autonomous </a:t>
            </a:r>
            <a:r>
              <a:rPr sz="2400" dirty="0">
                <a:latin typeface="Times New Roman"/>
                <a:cs typeface="Times New Roman"/>
              </a:rPr>
              <a:t>vehicle  driving at </a:t>
            </a:r>
            <a:r>
              <a:rPr sz="2400" spc="-5" dirty="0">
                <a:latin typeface="Times New Roman"/>
                <a:cs typeface="Times New Roman"/>
              </a:rPr>
              <a:t>normal </a:t>
            </a:r>
            <a:r>
              <a:rPr sz="2400" dirty="0">
                <a:latin typeface="Times New Roman"/>
                <a:cs typeface="Times New Roman"/>
              </a:rPr>
              <a:t>speeds on public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highways.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neural network </a:t>
            </a:r>
            <a:r>
              <a:rPr sz="2400" dirty="0">
                <a:latin typeface="Times New Roman"/>
                <a:cs typeface="Times New Roman"/>
              </a:rPr>
              <a:t>is a 30x32 grid of pixel </a:t>
            </a:r>
            <a:r>
              <a:rPr sz="2400" spc="-5" dirty="0">
                <a:latin typeface="Times New Roman"/>
                <a:cs typeface="Times New Roman"/>
              </a:rPr>
              <a:t>intensities obtained </a:t>
            </a:r>
            <a:r>
              <a:rPr sz="2400" dirty="0">
                <a:latin typeface="Times New Roman"/>
                <a:cs typeface="Times New Roman"/>
              </a:rPr>
              <a:t>from  a forward-pointed </a:t>
            </a:r>
            <a:r>
              <a:rPr sz="2400" spc="-5" dirty="0">
                <a:latin typeface="Times New Roman"/>
                <a:cs typeface="Times New Roman"/>
              </a:rPr>
              <a:t>camera mounted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vehicle.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network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the direction 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vehicle is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steered.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7847" y="587700"/>
            <a:ext cx="1036002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Figure illustrates the neural network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network is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5" dirty="0">
                <a:latin typeface="Times New Roman"/>
                <a:cs typeface="Times New Roman"/>
              </a:rPr>
              <a:t>left </a:t>
            </a:r>
            <a:r>
              <a:rPr sz="2400" dirty="0">
                <a:latin typeface="Times New Roman"/>
                <a:cs typeface="Times New Roman"/>
              </a:rPr>
              <a:t>side of the figure, with the input </a:t>
            </a:r>
            <a:r>
              <a:rPr sz="2400" spc="-5" dirty="0">
                <a:latin typeface="Times New Roman"/>
                <a:cs typeface="Times New Roman"/>
              </a:rPr>
              <a:t>camera image  </a:t>
            </a:r>
            <a:r>
              <a:rPr sz="2400" dirty="0">
                <a:latin typeface="Times New Roman"/>
                <a:cs typeface="Times New Roman"/>
              </a:rPr>
              <a:t>depicted below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(i.e.,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circle)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single network </a:t>
            </a:r>
            <a:r>
              <a:rPr sz="2400" b="1" i="1" dirty="0">
                <a:latin typeface="Times New Roman"/>
                <a:cs typeface="Times New Roman"/>
              </a:rPr>
              <a:t>unit, </a:t>
            </a:r>
            <a:r>
              <a:rPr sz="2400" dirty="0">
                <a:latin typeface="Times New Roman"/>
                <a:cs typeface="Times New Roman"/>
              </a:rPr>
              <a:t>and the lines entering the node from below are its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inputs.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four units that receive inputs directly </a:t>
            </a:r>
            <a:r>
              <a:rPr sz="2400" dirty="0">
                <a:latin typeface="Times New Roman"/>
                <a:cs typeface="Times New Roman"/>
              </a:rPr>
              <a:t>from all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30 x 32 pixels </a:t>
            </a:r>
            <a:r>
              <a:rPr sz="2400" spc="-10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image.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are called </a:t>
            </a:r>
            <a:r>
              <a:rPr sz="2400" i="1" dirty="0">
                <a:latin typeface="Times New Roman"/>
                <a:cs typeface="Times New Roman"/>
              </a:rPr>
              <a:t>"hidden" units </a:t>
            </a:r>
            <a:r>
              <a:rPr sz="2400" spc="-5" dirty="0">
                <a:latin typeface="Times New Roman"/>
                <a:cs typeface="Times New Roman"/>
              </a:rPr>
              <a:t>because their output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available </a:t>
            </a:r>
            <a:r>
              <a:rPr sz="2400" dirty="0">
                <a:latin typeface="Times New Roman"/>
                <a:cs typeface="Times New Roman"/>
              </a:rPr>
              <a:t>only  </a:t>
            </a:r>
            <a:r>
              <a:rPr sz="2400" spc="-5" dirty="0">
                <a:latin typeface="Times New Roman"/>
                <a:cs typeface="Times New Roman"/>
              </a:rPr>
              <a:t>within the </a:t>
            </a:r>
            <a:r>
              <a:rPr sz="2400" dirty="0">
                <a:latin typeface="Times New Roman"/>
                <a:cs typeface="Times New Roman"/>
              </a:rPr>
              <a:t>network and </a:t>
            </a:r>
            <a:r>
              <a:rPr sz="2400" spc="-5" dirty="0">
                <a:latin typeface="Times New Roman"/>
                <a:cs typeface="Times New Roman"/>
              </a:rPr>
              <a:t>is not available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part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global network output. Each  </a:t>
            </a:r>
            <a:r>
              <a:rPr sz="2400" dirty="0">
                <a:latin typeface="Times New Roman"/>
                <a:cs typeface="Times New Roman"/>
              </a:rPr>
              <a:t>of these four hidden </a:t>
            </a:r>
            <a:r>
              <a:rPr sz="2400" spc="-5" dirty="0">
                <a:latin typeface="Times New Roman"/>
                <a:cs typeface="Times New Roman"/>
              </a:rPr>
              <a:t>units computes </a:t>
            </a:r>
            <a:r>
              <a:rPr sz="2400" dirty="0">
                <a:latin typeface="Times New Roman"/>
                <a:cs typeface="Times New Roman"/>
              </a:rPr>
              <a:t>a single </a:t>
            </a:r>
            <a:r>
              <a:rPr sz="2400" spc="-5" dirty="0">
                <a:latin typeface="Times New Roman"/>
                <a:cs typeface="Times New Roman"/>
              </a:rPr>
              <a:t>real-valued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based </a:t>
            </a:r>
            <a:r>
              <a:rPr sz="2400" dirty="0">
                <a:latin typeface="Times New Roman"/>
                <a:cs typeface="Times New Roman"/>
              </a:rPr>
              <a:t>on a  weighted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its 960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endParaRPr sz="240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hidden </a:t>
            </a:r>
            <a:r>
              <a:rPr sz="2400" dirty="0">
                <a:latin typeface="Times New Roman"/>
                <a:cs typeface="Times New Roman"/>
              </a:rPr>
              <a:t>unit </a:t>
            </a:r>
            <a:r>
              <a:rPr sz="2400" spc="-5" dirty="0">
                <a:latin typeface="Times New Roman"/>
                <a:cs typeface="Times New Roman"/>
              </a:rPr>
              <a:t>outputs </a:t>
            </a:r>
            <a:r>
              <a:rPr sz="2400" dirty="0">
                <a:latin typeface="Times New Roman"/>
                <a:cs typeface="Times New Roman"/>
              </a:rPr>
              <a:t>are then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to a second layer </a:t>
            </a:r>
            <a:r>
              <a:rPr sz="2400" spc="-5" dirty="0">
                <a:latin typeface="Times New Roman"/>
                <a:cs typeface="Times New Roman"/>
              </a:rPr>
              <a:t>of 30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"output"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output unit </a:t>
            </a:r>
            <a:r>
              <a:rPr sz="2400" dirty="0">
                <a:latin typeface="Times New Roman"/>
                <a:cs typeface="Times New Roman"/>
              </a:rPr>
              <a:t>corresponds to a </a:t>
            </a:r>
            <a:r>
              <a:rPr sz="2400" spc="-5" dirty="0">
                <a:latin typeface="Times New Roman"/>
                <a:cs typeface="Times New Roman"/>
              </a:rPr>
              <a:t>particular steering direction,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output  values of </a:t>
            </a:r>
            <a:r>
              <a:rPr sz="2400" spc="-5" dirty="0">
                <a:latin typeface="Times New Roman"/>
                <a:cs typeface="Times New Roman"/>
              </a:rPr>
              <a:t>these units determine which steering direction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recommended most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strongly.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55647" y="599942"/>
            <a:ext cx="1024699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372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diagrams </a:t>
            </a:r>
            <a:r>
              <a:rPr sz="2400" dirty="0">
                <a:latin typeface="Times New Roman"/>
                <a:cs typeface="Times New Roman"/>
              </a:rPr>
              <a:t>on the right side of the figure depict the learned weight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  associated with one of the four hidden units in this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  <a:tab pos="285877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</a:t>
            </a:r>
            <a:r>
              <a:rPr sz="2400" dirty="0">
                <a:latin typeface="Times New Roman"/>
                <a:cs typeface="Times New Roman"/>
              </a:rPr>
              <a:t> of	black and </a:t>
            </a:r>
            <a:r>
              <a:rPr sz="2400" spc="-5" dirty="0">
                <a:latin typeface="Times New Roman"/>
                <a:cs typeface="Times New Roman"/>
              </a:rPr>
              <a:t>white </a:t>
            </a:r>
            <a:r>
              <a:rPr sz="2400" dirty="0">
                <a:latin typeface="Times New Roman"/>
                <a:cs typeface="Times New Roman"/>
              </a:rPr>
              <a:t>boxes on the lower right depicts the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weights  from the 30 x 32 pixel inputs into the hidden unit. Here, a </a:t>
            </a:r>
            <a:r>
              <a:rPr sz="2400" spc="-5" dirty="0">
                <a:latin typeface="Times New Roman"/>
                <a:cs typeface="Times New Roman"/>
              </a:rPr>
              <a:t>white </a:t>
            </a:r>
            <a:r>
              <a:rPr sz="2400" dirty="0">
                <a:latin typeface="Times New Roman"/>
                <a:cs typeface="Times New Roman"/>
              </a:rPr>
              <a:t>box indicates a  positive weight, a black box a negative weight, and the size of the box indicates  the </a:t>
            </a:r>
            <a:r>
              <a:rPr sz="2400" spc="-5" dirty="0">
                <a:latin typeface="Times New Roman"/>
                <a:cs typeface="Times New Roman"/>
              </a:rPr>
              <a:t>weight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magnitude.</a:t>
            </a:r>
            <a:endParaRPr sz="2400">
              <a:latin typeface="Times New Roman"/>
              <a:cs typeface="Times New Roman"/>
            </a:endParaRPr>
          </a:p>
          <a:p>
            <a:pPr marL="355600" marR="83058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dirty="0">
                <a:latin typeface="Times New Roman"/>
                <a:cs typeface="Times New Roman"/>
              </a:rPr>
              <a:t>rectangular diagram directly above the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matrix shows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weights from this hidden unit to each of the 30 output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5715">
              <a:lnSpc>
                <a:spcPts val="4750"/>
              </a:lnSpc>
              <a:spcBef>
                <a:spcPts val="705"/>
              </a:spcBef>
            </a:pPr>
            <a:r>
              <a:rPr sz="4400" spc="-30" dirty="0"/>
              <a:t>APPROPRIATE </a:t>
            </a:r>
            <a:r>
              <a:rPr sz="4400" dirty="0"/>
              <a:t>PROBLEMS</a:t>
            </a:r>
            <a:r>
              <a:rPr sz="4400" spc="-65" dirty="0"/>
              <a:t> </a:t>
            </a:r>
            <a:r>
              <a:rPr sz="4400" dirty="0"/>
              <a:t>FOR  NEURAL NETWORK</a:t>
            </a:r>
            <a:r>
              <a:rPr sz="4400" spc="-335" dirty="0"/>
              <a:t> </a:t>
            </a:r>
            <a:r>
              <a:rPr sz="4400" dirty="0"/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6" y="1744210"/>
            <a:ext cx="10359390" cy="407797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appropriate for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 the following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characteristics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Instances are represented by </a:t>
            </a:r>
            <a:r>
              <a:rPr sz="2400" spc="-5" dirty="0">
                <a:latin typeface="Times New Roman"/>
                <a:cs typeface="Times New Roman"/>
              </a:rPr>
              <a:t>many attribute-value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  <a:tab pos="855344" algn="l"/>
                <a:tab pos="1685925" algn="l"/>
                <a:tab pos="2841625" algn="l"/>
                <a:tab pos="3760470" algn="l"/>
                <a:tab pos="4424680" algn="l"/>
                <a:tab pos="4853305" algn="l"/>
                <a:tab pos="6930390" algn="l"/>
                <a:tab pos="8517255" algn="l"/>
                <a:tab pos="8912225" algn="l"/>
                <a:tab pos="9187815" algn="l"/>
                <a:tab pos="10092055" algn="l"/>
              </a:tabLst>
            </a:pPr>
            <a:r>
              <a:rPr sz="2400" dirty="0">
                <a:latin typeface="Times New Roman"/>
                <a:cs typeface="Times New Roman"/>
              </a:rPr>
              <a:t>The	ta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2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unction	o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ut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ay	be	discr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-v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lued,	rea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alued,	or	a	ve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tor	of  several real- or discrete-valued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errors.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Long training </a:t>
            </a:r>
            <a:r>
              <a:rPr sz="2400" spc="-5" dirty="0">
                <a:latin typeface="Times New Roman"/>
                <a:cs typeface="Times New Roman"/>
              </a:rPr>
              <a:t>times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acceptable.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Fast evaluation of the learned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ability of </a:t>
            </a:r>
            <a:r>
              <a:rPr sz="2400" spc="-5" dirty="0">
                <a:latin typeface="Times New Roman"/>
                <a:cs typeface="Times New Roman"/>
              </a:rPr>
              <a:t>humans </a:t>
            </a:r>
            <a:r>
              <a:rPr sz="2400" dirty="0">
                <a:latin typeface="Times New Roman"/>
                <a:cs typeface="Times New Roman"/>
              </a:rPr>
              <a:t>to understand the learned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function is not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2" y="274772"/>
            <a:ext cx="943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Architectures </a:t>
            </a:r>
            <a:r>
              <a:rPr sz="4000" spc="-5" dirty="0"/>
              <a:t>of </a:t>
            </a:r>
            <a:r>
              <a:rPr sz="4000" dirty="0"/>
              <a:t>Artificial </a:t>
            </a:r>
            <a:r>
              <a:rPr sz="4000" spc="-5" dirty="0"/>
              <a:t>Neural</a:t>
            </a:r>
            <a:r>
              <a:rPr sz="4000" spc="-170" dirty="0"/>
              <a:t> </a:t>
            </a:r>
            <a:r>
              <a:rPr sz="4000" spc="-5" dirty="0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3" y="1230625"/>
            <a:ext cx="10360025" cy="4394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15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An artificial neural </a:t>
            </a:r>
            <a:r>
              <a:rPr sz="2400" spc="-10" dirty="0"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divided into </a:t>
            </a:r>
            <a:r>
              <a:rPr sz="2400" dirty="0">
                <a:latin typeface="Times New Roman"/>
                <a:cs typeface="Times New Roman"/>
              </a:rPr>
              <a:t>three </a:t>
            </a:r>
            <a:r>
              <a:rPr sz="2400" spc="-5" dirty="0">
                <a:latin typeface="Times New Roman"/>
                <a:cs typeface="Times New Roman"/>
              </a:rPr>
              <a:t>parts (layers),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are  known</a:t>
            </a:r>
            <a:r>
              <a:rPr sz="2400" dirty="0">
                <a:latin typeface="Times New Roman"/>
                <a:cs typeface="Times New Roman"/>
              </a:rPr>
              <a:t> as: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Input </a:t>
            </a:r>
            <a:r>
              <a:rPr sz="2400" b="1" i="1" spc="-5" dirty="0">
                <a:latin typeface="Times New Roman"/>
                <a:cs typeface="Times New Roman"/>
              </a:rPr>
              <a:t>layer: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layer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responsible for receiving information (data), signals,  </a:t>
            </a:r>
            <a:r>
              <a:rPr sz="2400" dirty="0">
                <a:latin typeface="Times New Roman"/>
                <a:cs typeface="Times New Roman"/>
              </a:rPr>
              <a:t>features, or </a:t>
            </a:r>
            <a:r>
              <a:rPr sz="2400" spc="-5" dirty="0">
                <a:latin typeface="Times New Roman"/>
                <a:cs typeface="Times New Roman"/>
              </a:rPr>
              <a:t>measurements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5" dirty="0">
                <a:latin typeface="Times New Roman"/>
                <a:cs typeface="Times New Roman"/>
              </a:rPr>
              <a:t>external environment. These inputs </a:t>
            </a:r>
            <a:r>
              <a:rPr sz="2400" dirty="0">
                <a:latin typeface="Times New Roman"/>
                <a:cs typeface="Times New Roman"/>
              </a:rPr>
              <a:t>are usually  </a:t>
            </a:r>
            <a:r>
              <a:rPr sz="2400" spc="-5" dirty="0">
                <a:latin typeface="Times New Roman"/>
                <a:cs typeface="Times New Roman"/>
              </a:rPr>
              <a:t>normalized </a:t>
            </a:r>
            <a:r>
              <a:rPr sz="2400" dirty="0">
                <a:latin typeface="Times New Roman"/>
                <a:cs typeface="Times New Roman"/>
              </a:rPr>
              <a:t>within the </a:t>
            </a:r>
            <a:r>
              <a:rPr sz="2400" spc="-5" dirty="0">
                <a:latin typeface="Times New Roman"/>
                <a:cs typeface="Times New Roman"/>
              </a:rPr>
              <a:t>limit </a:t>
            </a:r>
            <a:r>
              <a:rPr sz="2400" dirty="0">
                <a:latin typeface="Times New Roman"/>
                <a:cs typeface="Times New Roman"/>
              </a:rPr>
              <a:t>values produced by activation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Hidden, </a:t>
            </a:r>
            <a:r>
              <a:rPr sz="2400" b="1" i="1" spc="-5" dirty="0">
                <a:latin typeface="Times New Roman"/>
                <a:cs typeface="Times New Roman"/>
              </a:rPr>
              <a:t>intermediate, or invisible </a:t>
            </a:r>
            <a:r>
              <a:rPr sz="2400" b="1" i="1" dirty="0">
                <a:latin typeface="Times New Roman"/>
                <a:cs typeface="Times New Roman"/>
              </a:rPr>
              <a:t>layers: </a:t>
            </a:r>
            <a:r>
              <a:rPr sz="2400" spc="-5" dirty="0">
                <a:latin typeface="Times New Roman"/>
                <a:cs typeface="Times New Roman"/>
              </a:rPr>
              <a:t>These layers are composed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neurons  </a:t>
            </a:r>
            <a:r>
              <a:rPr sz="2400" dirty="0">
                <a:latin typeface="Times New Roman"/>
                <a:cs typeface="Times New Roman"/>
              </a:rPr>
              <a:t>which are </a:t>
            </a:r>
            <a:r>
              <a:rPr sz="2400" spc="-5" dirty="0">
                <a:latin typeface="Times New Roman"/>
                <a:cs typeface="Times New Roman"/>
              </a:rPr>
              <a:t>responsible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extracting patterns associated with </a:t>
            </a:r>
            <a:r>
              <a:rPr sz="2400" dirty="0">
                <a:latin typeface="Times New Roman"/>
                <a:cs typeface="Times New Roman"/>
              </a:rPr>
              <a:t>the process or system  being </a:t>
            </a:r>
            <a:r>
              <a:rPr sz="2400" spc="-5" dirty="0">
                <a:latin typeface="Times New Roman"/>
                <a:cs typeface="Times New Roman"/>
              </a:rPr>
              <a:t>analysed. </a:t>
            </a:r>
            <a:r>
              <a:rPr sz="2400" dirty="0">
                <a:latin typeface="Times New Roman"/>
                <a:cs typeface="Times New Roman"/>
              </a:rPr>
              <a:t>These layers </a:t>
            </a:r>
            <a:r>
              <a:rPr sz="2400" spc="-5" dirty="0">
                <a:latin typeface="Times New Roman"/>
                <a:cs typeface="Times New Roman"/>
              </a:rPr>
              <a:t>perform most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internal processing </a:t>
            </a:r>
            <a:r>
              <a:rPr sz="2400" dirty="0">
                <a:latin typeface="Times New Roman"/>
                <a:cs typeface="Times New Roman"/>
              </a:rPr>
              <a:t>from a  network.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Output layer : </a:t>
            </a:r>
            <a:r>
              <a:rPr sz="2400" dirty="0">
                <a:latin typeface="Times New Roman"/>
                <a:cs typeface="Times New Roman"/>
              </a:rPr>
              <a:t>This layer is also </a:t>
            </a: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neurons, and thus is responsible </a:t>
            </a:r>
            <a:r>
              <a:rPr sz="2400" spc="-10" dirty="0">
                <a:latin typeface="Times New Roman"/>
                <a:cs typeface="Times New Roman"/>
              </a:rPr>
              <a:t>for  </a:t>
            </a:r>
            <a:r>
              <a:rPr sz="2400" dirty="0">
                <a:latin typeface="Times New Roman"/>
                <a:cs typeface="Times New Roman"/>
              </a:rPr>
              <a:t>producing </a:t>
            </a:r>
            <a:r>
              <a:rPr sz="2400" spc="-5" dirty="0">
                <a:latin typeface="Times New Roman"/>
                <a:cs typeface="Times New Roman"/>
              </a:rPr>
              <a:t>and presenting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final network </a:t>
            </a:r>
            <a:r>
              <a:rPr sz="2400" dirty="0">
                <a:latin typeface="Times New Roman"/>
                <a:cs typeface="Times New Roman"/>
              </a:rPr>
              <a:t>outputs, which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from the  processing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by the </a:t>
            </a:r>
            <a:r>
              <a:rPr sz="2400" spc="-5" dirty="0">
                <a:latin typeface="Times New Roman"/>
                <a:cs typeface="Times New Roman"/>
              </a:rPr>
              <a:t>neurons </a:t>
            </a:r>
            <a:r>
              <a:rPr sz="2400" dirty="0">
                <a:latin typeface="Times New Roman"/>
                <a:cs typeface="Times New Roman"/>
              </a:rPr>
              <a:t>in the previous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2" y="274772"/>
            <a:ext cx="943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Architectures </a:t>
            </a:r>
            <a:r>
              <a:rPr sz="4000" spc="-5" dirty="0"/>
              <a:t>of </a:t>
            </a:r>
            <a:r>
              <a:rPr sz="4000" dirty="0"/>
              <a:t>Artificial </a:t>
            </a:r>
            <a:r>
              <a:rPr sz="4000" spc="-5" dirty="0"/>
              <a:t>Neural</a:t>
            </a:r>
            <a:r>
              <a:rPr sz="4000" spc="-170" dirty="0"/>
              <a:t> </a:t>
            </a:r>
            <a:r>
              <a:rPr sz="4000" spc="-5" dirty="0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6" y="1230625"/>
            <a:ext cx="10359390" cy="33318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main architectures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artificial neural networks, considering the neuron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disposition, </a:t>
            </a:r>
            <a:r>
              <a:rPr sz="2400" dirty="0">
                <a:latin typeface="Times New Roman"/>
                <a:cs typeface="Times New Roman"/>
              </a:rPr>
              <a:t>how they are </a:t>
            </a:r>
            <a:r>
              <a:rPr sz="2400" spc="-5" dirty="0">
                <a:latin typeface="Times New Roman"/>
                <a:cs typeface="Times New Roman"/>
              </a:rPr>
              <a:t>interconnected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layers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composed,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5" dirty="0">
                <a:latin typeface="Times New Roman"/>
                <a:cs typeface="Times New Roman"/>
              </a:rPr>
              <a:t>be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 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181735" indent="-457834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1181735" algn="l"/>
                <a:tab pos="1182370" algn="l"/>
              </a:tabLst>
            </a:pPr>
            <a:r>
              <a:rPr sz="2400" dirty="0">
                <a:latin typeface="Times New Roman"/>
                <a:cs typeface="Times New Roman"/>
              </a:rPr>
              <a:t>Single-layer </a:t>
            </a:r>
            <a:r>
              <a:rPr sz="2400" spc="-5" dirty="0">
                <a:latin typeface="Times New Roman"/>
                <a:cs typeface="Times New Roman"/>
              </a:rPr>
              <a:t>feedforward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1181735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1181735" algn="l"/>
                <a:tab pos="1182370" algn="l"/>
              </a:tabLst>
            </a:pPr>
            <a:r>
              <a:rPr sz="2400" dirty="0">
                <a:latin typeface="Times New Roman"/>
                <a:cs typeface="Times New Roman"/>
              </a:rPr>
              <a:t>Multi-layer </a:t>
            </a:r>
            <a:r>
              <a:rPr sz="2400" spc="-5" dirty="0">
                <a:latin typeface="Times New Roman"/>
                <a:cs typeface="Times New Roman"/>
              </a:rPr>
              <a:t>feedforward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1181735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1181735" algn="l"/>
                <a:tab pos="1182370" algn="l"/>
              </a:tabLst>
            </a:pPr>
            <a:r>
              <a:rPr sz="2400" dirty="0">
                <a:latin typeface="Times New Roman"/>
                <a:cs typeface="Times New Roman"/>
              </a:rPr>
              <a:t>Recurrent or 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1181735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81735" algn="l"/>
                <a:tab pos="1182370" algn="l"/>
              </a:tabLst>
            </a:pPr>
            <a:r>
              <a:rPr sz="2400" dirty="0">
                <a:latin typeface="Times New Roman"/>
                <a:cs typeface="Times New Roman"/>
              </a:rPr>
              <a:t>Mesh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517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Single-Layer </a:t>
            </a:r>
            <a:r>
              <a:rPr sz="2400" spc="-5" dirty="0"/>
              <a:t>Feedforward</a:t>
            </a:r>
            <a:r>
              <a:rPr sz="2400" spc="-215" dirty="0"/>
              <a:t> </a:t>
            </a:r>
            <a:r>
              <a:rPr sz="2400" spc="-10" dirty="0"/>
              <a:t>Architecture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40" y="996183"/>
            <a:ext cx="10359390" cy="1683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698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artificial </a:t>
            </a:r>
            <a:r>
              <a:rPr sz="2000" dirty="0">
                <a:latin typeface="Times New Roman"/>
                <a:cs typeface="Times New Roman"/>
              </a:rPr>
              <a:t>neural </a:t>
            </a:r>
            <a:r>
              <a:rPr sz="2000" spc="-5" dirty="0">
                <a:latin typeface="Times New Roman"/>
                <a:cs typeface="Times New Roman"/>
              </a:rPr>
              <a:t>network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just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input </a:t>
            </a:r>
            <a:r>
              <a:rPr sz="2000" spc="-10" dirty="0">
                <a:latin typeface="Times New Roman"/>
                <a:cs typeface="Times New Roman"/>
              </a:rPr>
              <a:t>layer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 single </a:t>
            </a:r>
            <a:r>
              <a:rPr sz="2000" spc="-5" dirty="0">
                <a:latin typeface="Times New Roman"/>
                <a:cs typeface="Times New Roman"/>
              </a:rPr>
              <a:t>neural </a:t>
            </a:r>
            <a:r>
              <a:rPr sz="2000" spc="-20" dirty="0">
                <a:latin typeface="Times New Roman"/>
                <a:cs typeface="Times New Roman"/>
              </a:rPr>
              <a:t>layer, </a:t>
            </a:r>
            <a:r>
              <a:rPr sz="2000" spc="-5" dirty="0">
                <a:latin typeface="Times New Roman"/>
                <a:cs typeface="Times New Roman"/>
              </a:rPr>
              <a:t>which is also the 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layer.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illustrates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simple-layer </a:t>
            </a:r>
            <a:r>
              <a:rPr sz="2000" dirty="0">
                <a:latin typeface="Times New Roman"/>
                <a:cs typeface="Times New Roman"/>
              </a:rPr>
              <a:t>feedforward network composed of n inputs and 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outputs.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always </a:t>
            </a:r>
            <a:r>
              <a:rPr sz="2000" spc="-5" dirty="0">
                <a:latin typeface="Times New Roman"/>
                <a:cs typeface="Times New Roman"/>
              </a:rPr>
              <a:t>flows 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single direction (thus, unidirectional),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 from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input  layer to </a:t>
            </a:r>
            <a:r>
              <a:rPr sz="2000" dirty="0">
                <a:latin typeface="Times New Roman"/>
                <a:cs typeface="Times New Roman"/>
              </a:rPr>
              <a:t>the output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6911" y="2638044"/>
            <a:ext cx="5218176" cy="353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510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Multi-Layer </a:t>
            </a:r>
            <a:r>
              <a:rPr sz="2400" spc="-5" dirty="0"/>
              <a:t>Feedforward</a:t>
            </a:r>
            <a:r>
              <a:rPr sz="2400" spc="-225" dirty="0"/>
              <a:t> </a:t>
            </a:r>
            <a:r>
              <a:rPr sz="2400" spc="-10" dirty="0"/>
              <a:t>Architecture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04240" y="996183"/>
            <a:ext cx="10385425" cy="1830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4000" marR="17780" indent="-228600" algn="just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5400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artificial </a:t>
            </a:r>
            <a:r>
              <a:rPr sz="2000" dirty="0">
                <a:latin typeface="Times New Roman"/>
                <a:cs typeface="Times New Roman"/>
              </a:rPr>
              <a:t>neural </a:t>
            </a:r>
            <a:r>
              <a:rPr sz="2000" spc="-5" dirty="0">
                <a:latin typeface="Times New Roman"/>
                <a:cs typeface="Times New Roman"/>
              </a:rPr>
              <a:t>feedforward networks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multiple layers are composed of one or more  </a:t>
            </a:r>
            <a:r>
              <a:rPr sz="2000" dirty="0">
                <a:latin typeface="Times New Roman"/>
                <a:cs typeface="Times New Roman"/>
              </a:rPr>
              <a:t>hidden neural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layers.</a:t>
            </a:r>
            <a:endParaRPr sz="2000">
              <a:latin typeface="Times New Roman"/>
              <a:cs typeface="Times New Roman"/>
            </a:endParaRPr>
          </a:p>
          <a:p>
            <a:pPr marL="254000" marR="17780" indent="-228600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54000" algn="l"/>
              </a:tabLst>
            </a:pPr>
            <a:r>
              <a:rPr sz="2000" spc="-5" dirty="0">
                <a:latin typeface="Times New Roman"/>
                <a:cs typeface="Times New Roman"/>
              </a:rPr>
              <a:t>Figure shows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feedforward network with multiple layers composed of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input layer with </a:t>
            </a:r>
            <a:r>
              <a:rPr sz="2000" dirty="0">
                <a:latin typeface="Times New Roman"/>
                <a:cs typeface="Times New Roman"/>
              </a:rPr>
              <a:t>n  </a:t>
            </a:r>
            <a:r>
              <a:rPr sz="2000" spc="-5" dirty="0">
                <a:latin typeface="Times New Roman"/>
                <a:cs typeface="Times New Roman"/>
              </a:rPr>
              <a:t>sample signals,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hidden </a:t>
            </a:r>
            <a:r>
              <a:rPr sz="2000" dirty="0">
                <a:latin typeface="Times New Roman"/>
                <a:cs typeface="Times New Roman"/>
              </a:rPr>
              <a:t>neural </a:t>
            </a:r>
            <a:r>
              <a:rPr sz="2000" spc="-5" dirty="0">
                <a:latin typeface="Times New Roman"/>
                <a:cs typeface="Times New Roman"/>
              </a:rPr>
              <a:t>layers consisting of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1950" baseline="-21367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1950" baseline="-21367" dirty="0">
                <a:latin typeface="Times New Roman"/>
                <a:cs typeface="Times New Roman"/>
              </a:rPr>
              <a:t>2 </a:t>
            </a:r>
            <a:r>
              <a:rPr sz="2000" spc="-5" dirty="0">
                <a:latin typeface="Times New Roman"/>
                <a:cs typeface="Times New Roman"/>
              </a:rPr>
              <a:t>neurons </a:t>
            </a:r>
            <a:r>
              <a:rPr sz="2000" spc="-15" dirty="0">
                <a:latin typeface="Times New Roman"/>
                <a:cs typeface="Times New Roman"/>
              </a:rPr>
              <a:t>respectively, </a:t>
            </a:r>
            <a:r>
              <a:rPr sz="2000" spc="-5" dirty="0">
                <a:latin typeface="Times New Roman"/>
                <a:cs typeface="Times New Roman"/>
              </a:rPr>
              <a:t>and, </a:t>
            </a:r>
            <a:r>
              <a:rPr sz="2000" spc="-25" dirty="0">
                <a:latin typeface="Times New Roman"/>
                <a:cs typeface="Times New Roman"/>
              </a:rPr>
              <a:t>finally,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neural </a:t>
            </a:r>
            <a:r>
              <a:rPr sz="2000" spc="-5" dirty="0">
                <a:latin typeface="Times New Roman"/>
                <a:cs typeface="Times New Roman"/>
              </a:rPr>
              <a:t>layer composed of </a:t>
            </a:r>
            <a:r>
              <a:rPr sz="2000" dirty="0">
                <a:latin typeface="Times New Roman"/>
                <a:cs typeface="Times New Roman"/>
              </a:rPr>
              <a:t>m neurons </a:t>
            </a:r>
            <a:r>
              <a:rPr sz="2000" spc="-5" dirty="0">
                <a:latin typeface="Times New Roman"/>
                <a:cs typeface="Times New Roman"/>
              </a:rPr>
              <a:t>representing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respective </a:t>
            </a:r>
            <a:r>
              <a:rPr sz="2000" dirty="0">
                <a:latin typeface="Times New Roman"/>
                <a:cs typeface="Times New Roman"/>
              </a:rPr>
              <a:t>output </a:t>
            </a:r>
            <a:r>
              <a:rPr sz="2000" spc="-5" dirty="0">
                <a:latin typeface="Times New Roman"/>
                <a:cs typeface="Times New Roman"/>
              </a:rPr>
              <a:t>values of </a:t>
            </a:r>
            <a:r>
              <a:rPr sz="2000" dirty="0">
                <a:latin typeface="Times New Roman"/>
                <a:cs typeface="Times New Roman"/>
              </a:rPr>
              <a:t>the  problem being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6902" y="2569993"/>
            <a:ext cx="641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4259" y="2623251"/>
            <a:ext cx="4955576" cy="3705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475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Recurrent </a:t>
            </a:r>
            <a:r>
              <a:rPr sz="2400" dirty="0"/>
              <a:t>or Feedback</a:t>
            </a:r>
            <a:r>
              <a:rPr sz="2400" spc="-215" dirty="0"/>
              <a:t> </a:t>
            </a:r>
            <a:r>
              <a:rPr sz="2400" spc="-10" dirty="0"/>
              <a:t>Architecture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40" y="899256"/>
            <a:ext cx="9661525" cy="11049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 these networks, the outputs of the neurons are used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feedback inputs for other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neurons.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illustrates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of a Perceptron network with feedback, where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signals is fed back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middle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layer.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0523" y="2287523"/>
            <a:ext cx="5281262" cy="380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532886"/>
            <a:ext cx="2563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Mesh</a:t>
            </a:r>
            <a:r>
              <a:rPr sz="2400" spc="-190" dirty="0"/>
              <a:t> </a:t>
            </a:r>
            <a:r>
              <a:rPr sz="2400" spc="-10" dirty="0"/>
              <a:t>Architectures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40" y="996183"/>
            <a:ext cx="10360025" cy="1556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 algn="just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spc="-5" dirty="0">
                <a:latin typeface="Times New Roman"/>
                <a:cs typeface="Times New Roman"/>
              </a:rPr>
              <a:t>features of networks with mesh structures reside in considering the spatial arrangement  </a:t>
            </a:r>
            <a:r>
              <a:rPr sz="2000" dirty="0">
                <a:latin typeface="Times New Roman"/>
                <a:cs typeface="Times New Roman"/>
              </a:rPr>
              <a:t>of neurons </a:t>
            </a:r>
            <a:r>
              <a:rPr sz="2000" spc="-5" dirty="0">
                <a:latin typeface="Times New Roman"/>
                <a:cs typeface="Times New Roman"/>
              </a:rPr>
              <a:t>for pattern extraction purposes, that </a:t>
            </a:r>
            <a:r>
              <a:rPr sz="2000" dirty="0">
                <a:latin typeface="Times New Roman"/>
                <a:cs typeface="Times New Roman"/>
              </a:rPr>
              <a:t>is, </a:t>
            </a:r>
            <a:r>
              <a:rPr sz="2000" spc="-5" dirty="0">
                <a:latin typeface="Times New Roman"/>
                <a:cs typeface="Times New Roman"/>
              </a:rPr>
              <a:t>the spatial localization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neurons is directly  </a:t>
            </a:r>
            <a:r>
              <a:rPr sz="2000" dirty="0">
                <a:latin typeface="Times New Roman"/>
                <a:cs typeface="Times New Roman"/>
              </a:rPr>
              <a:t>related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process of adjusting their synaptic weights and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thresholds.</a:t>
            </a:r>
            <a:endParaRPr sz="2000">
              <a:latin typeface="Times New Roman"/>
              <a:cs typeface="Times New Roman"/>
            </a:endParaRPr>
          </a:p>
          <a:p>
            <a:pPr marL="241300" marR="7620" indent="-229235" algn="just">
              <a:lnSpc>
                <a:spcPts val="216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illustrates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Kohonen network where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neurons </a:t>
            </a:r>
            <a:r>
              <a:rPr sz="2000" spc="-5" dirty="0">
                <a:latin typeface="Times New Roman"/>
                <a:cs typeface="Times New Roman"/>
              </a:rPr>
              <a:t>are arranged within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two-  </a:t>
            </a:r>
            <a:r>
              <a:rPr sz="2000" dirty="0">
                <a:latin typeface="Times New Roman"/>
                <a:cs typeface="Times New Roman"/>
              </a:rPr>
              <a:t>dimensional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4087" y="2517648"/>
            <a:ext cx="5345215" cy="35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21" y="285440"/>
            <a:ext cx="42843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alifornian FB"/>
                <a:cs typeface="Californian FB"/>
              </a:rPr>
              <a:t>INTRODUCTION</a:t>
            </a:r>
            <a:endParaRPr sz="42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003497"/>
            <a:ext cx="10358755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Times New Roman"/>
                <a:cs typeface="Times New Roman"/>
              </a:rPr>
              <a:t>Artificial neural networks (ANNs)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a general, practical method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learning real-valued, discrete-valued, and </a:t>
            </a:r>
            <a:r>
              <a:rPr sz="2800" spc="-10" dirty="0">
                <a:latin typeface="Times New Roman"/>
                <a:cs typeface="Times New Roman"/>
              </a:rPr>
              <a:t>vector-valued </a:t>
            </a:r>
            <a:r>
              <a:rPr sz="2800" spc="-15" dirty="0">
                <a:latin typeface="Times New Roman"/>
                <a:cs typeface="Times New Roman"/>
              </a:rPr>
              <a:t>target  </a:t>
            </a:r>
            <a:r>
              <a:rPr sz="2800" spc="-5" dirty="0">
                <a:latin typeface="Times New Roman"/>
                <a:cs typeface="Times New Roman"/>
              </a:rPr>
              <a:t>functions 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337" y="274772"/>
            <a:ext cx="3800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PERCEPTRONS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4240" y="1177285"/>
            <a:ext cx="10201910" cy="23818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4000" indent="-2286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Times New Roman"/>
                <a:cs typeface="Times New Roman"/>
              </a:rPr>
              <a:t>Perceptron is a single layer neural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</a:t>
            </a:r>
            <a:endParaRPr sz="2400">
              <a:latin typeface="Times New Roman"/>
              <a:cs typeface="Times New Roman"/>
            </a:endParaRPr>
          </a:p>
          <a:p>
            <a:pPr marL="254000" marR="35560" indent="-228600" algn="just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perceptron takes a vector of real-valued inputs, </a:t>
            </a:r>
            <a:r>
              <a:rPr sz="2400" spc="-5" dirty="0">
                <a:latin typeface="Times New Roman"/>
                <a:cs typeface="Times New Roman"/>
              </a:rPr>
              <a:t>calculates </a:t>
            </a:r>
            <a:r>
              <a:rPr sz="2400" dirty="0">
                <a:latin typeface="Times New Roman"/>
                <a:cs typeface="Times New Roman"/>
              </a:rPr>
              <a:t>a linear </a:t>
            </a:r>
            <a:r>
              <a:rPr sz="2400" spc="-5" dirty="0">
                <a:latin typeface="Times New Roman"/>
                <a:cs typeface="Times New Roman"/>
              </a:rPr>
              <a:t>combination  </a:t>
            </a:r>
            <a:r>
              <a:rPr sz="2400" dirty="0">
                <a:latin typeface="Times New Roman"/>
                <a:cs typeface="Times New Roman"/>
              </a:rPr>
              <a:t>of these inputs, then outputs a 1 if the result is greater than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threshold and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  otherwise</a:t>
            </a:r>
            <a:endParaRPr sz="2400">
              <a:latin typeface="Times New Roman"/>
              <a:cs typeface="Times New Roman"/>
            </a:endParaRPr>
          </a:p>
          <a:p>
            <a:pPr marL="254000" marR="177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Times New Roman"/>
                <a:cs typeface="Times New Roman"/>
              </a:rPr>
              <a:t>Given inputs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n</a:t>
            </a:r>
            <a:r>
              <a:rPr sz="2400" b="1" i="1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output 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i="1" dirty="0">
                <a:latin typeface="Times New Roman"/>
                <a:cs typeface="Times New Roman"/>
              </a:rPr>
              <a:t>(x</a:t>
            </a:r>
            <a:r>
              <a:rPr sz="2400" b="1" i="1" baseline="-20833" dirty="0">
                <a:latin typeface="Times New Roman"/>
                <a:cs typeface="Times New Roman"/>
              </a:rPr>
              <a:t>1</a:t>
            </a:r>
            <a:r>
              <a:rPr sz="2400" b="1" i="1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. . . ,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n</a:t>
            </a:r>
            <a:r>
              <a:rPr sz="2400" b="1" i="1" spc="-5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computed </a:t>
            </a:r>
            <a:r>
              <a:rPr sz="2400" dirty="0">
                <a:latin typeface="Times New Roman"/>
                <a:cs typeface="Times New Roman"/>
              </a:rPr>
              <a:t>by the perceptron  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6" y="4536383"/>
            <a:ext cx="10393680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9235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where each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is a real-valued constant, or weight, that </a:t>
            </a:r>
            <a:r>
              <a:rPr sz="2400" spc="-5" dirty="0">
                <a:latin typeface="Times New Roman"/>
                <a:cs typeface="Times New Roman"/>
              </a:rPr>
              <a:t>determines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contribution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of input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to the perceptron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266700" marR="18034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667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-w</a:t>
            </a:r>
            <a:r>
              <a:rPr sz="2400" b="1" i="1" spc="-7" baseline="-20833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is a threshold that the weighted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inputs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+ . . . +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n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must  surpass </a:t>
            </a:r>
            <a:r>
              <a:rPr sz="2400" dirty="0">
                <a:latin typeface="Times New Roman"/>
                <a:cs typeface="Times New Roman"/>
              </a:rPr>
              <a:t>in order for the perceptron to output 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1773" y="3574922"/>
            <a:ext cx="8249401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514598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Sometimes, </a:t>
            </a:r>
            <a:r>
              <a:rPr sz="2400" dirty="0">
                <a:latin typeface="Times New Roman"/>
                <a:cs typeface="Times New Roman"/>
              </a:rPr>
              <a:t>the perceptron function is written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2891152"/>
            <a:ext cx="10316845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 marR="43180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Learning a perceptron involves choosing values for the weights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0 </a:t>
            </a:r>
            <a:r>
              <a:rPr sz="2400" b="1" i="1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. . . ,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n </a:t>
            </a:r>
            <a:r>
              <a:rPr sz="2400" b="1" i="1" dirty="0">
                <a:latin typeface="Times New Roman"/>
                <a:cs typeface="Times New Roman"/>
              </a:rPr>
              <a:t>.  </a:t>
            </a:r>
            <a:r>
              <a:rPr sz="2400" dirty="0">
                <a:latin typeface="Times New Roman"/>
                <a:cs typeface="Times New Roman"/>
              </a:rPr>
              <a:t>Therefore, the space H of candidate hypotheses considered in perceptron learning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 the set of all possible real-valued weight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Why do </a:t>
            </a:r>
            <a:r>
              <a:rPr sz="2400" b="1" spc="-10" dirty="0">
                <a:latin typeface="Times New Roman"/>
                <a:cs typeface="Times New Roman"/>
              </a:rPr>
              <a:t>we </a:t>
            </a:r>
            <a:r>
              <a:rPr sz="2400" b="1" dirty="0">
                <a:latin typeface="Times New Roman"/>
                <a:cs typeface="Times New Roman"/>
              </a:rPr>
              <a:t>need </a:t>
            </a:r>
            <a:r>
              <a:rPr sz="2400" b="1" spc="-20" dirty="0">
                <a:latin typeface="Times New Roman"/>
                <a:cs typeface="Times New Roman"/>
              </a:rPr>
              <a:t>Weights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Bias?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i="1" spc="-30" dirty="0">
                <a:latin typeface="Times New Roman"/>
                <a:cs typeface="Times New Roman"/>
              </a:rPr>
              <a:t>Weights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strength of the particular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A bias </a:t>
            </a:r>
            <a:r>
              <a:rPr sz="2400" dirty="0">
                <a:latin typeface="Times New Roman"/>
                <a:cs typeface="Times New Roman"/>
              </a:rPr>
              <a:t>value allows you to shift the </a:t>
            </a:r>
            <a:r>
              <a:rPr sz="2400" spc="-5" dirty="0">
                <a:latin typeface="Times New Roman"/>
                <a:cs typeface="Times New Roman"/>
              </a:rPr>
              <a:t>activation </a:t>
            </a:r>
            <a:r>
              <a:rPr sz="2400" dirty="0">
                <a:latin typeface="Times New Roman"/>
                <a:cs typeface="Times New Roman"/>
              </a:rPr>
              <a:t>function curve up or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300" y="874775"/>
            <a:ext cx="4343400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5878" y="4038219"/>
            <a:ext cx="3639296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716" y="873252"/>
            <a:ext cx="8154515" cy="4724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8149" y="603134"/>
            <a:ext cx="8277598" cy="568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0968" y="1289324"/>
            <a:ext cx="5666247" cy="2734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F29BB-AF74-435E-8F76-2C55EB1FF115}"/>
              </a:ext>
            </a:extLst>
          </p:cNvPr>
          <p:cNvSpPr txBox="1"/>
          <p:nvPr/>
        </p:nvSpPr>
        <p:spPr>
          <a:xfrm>
            <a:off x="990600" y="4181564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W1=-0.003</a:t>
            </a:r>
          </a:p>
          <a:p>
            <a:r>
              <a:rPr lang="en-US" dirty="0"/>
              <a:t>W2=0.01</a:t>
            </a:r>
          </a:p>
          <a:p>
            <a:r>
              <a:rPr lang="en-US" dirty="0"/>
              <a:t>W3=-0.001</a:t>
            </a:r>
          </a:p>
          <a:p>
            <a:r>
              <a:rPr lang="en-US" dirty="0"/>
              <a:t>W4=0.002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524" y="514598"/>
            <a:ext cx="510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Representational Power </a:t>
            </a:r>
            <a:r>
              <a:rPr sz="2400" dirty="0"/>
              <a:t>of</a:t>
            </a:r>
            <a:r>
              <a:rPr sz="2400" spc="-80" dirty="0"/>
              <a:t> </a:t>
            </a:r>
            <a:r>
              <a:rPr sz="2400" spc="-10" dirty="0"/>
              <a:t>Perceptrons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38200" y="1395983"/>
            <a:ext cx="9753979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8325" y="1413200"/>
            <a:ext cx="26809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har char="*"/>
              <a:tabLst>
                <a:tab pos="27686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perceptron can </a:t>
            </a:r>
            <a:r>
              <a:rPr sz="1800" dirty="0">
                <a:latin typeface="Calibri"/>
                <a:cs typeface="Calibri"/>
              </a:rPr>
              <a:t>be  </a:t>
            </a:r>
            <a:r>
              <a:rPr sz="1800" spc="-5" dirty="0">
                <a:latin typeface="Calibri"/>
                <a:cs typeface="Calibri"/>
              </a:rPr>
              <a:t>viewed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representing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hyperplane decision </a:t>
            </a:r>
            <a:r>
              <a:rPr sz="1800" spc="-10" dirty="0">
                <a:latin typeface="Calibri"/>
                <a:cs typeface="Calibri"/>
              </a:rPr>
              <a:t>surface 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n-dimensional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 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  <a:buChar char="*"/>
              <a:tabLst>
                <a:tab pos="208279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perceptron </a:t>
            </a:r>
            <a:r>
              <a:rPr sz="1800" spc="-5" dirty="0">
                <a:latin typeface="Calibri"/>
                <a:cs typeface="Calibri"/>
              </a:rPr>
              <a:t>outputs </a:t>
            </a:r>
            <a:r>
              <a:rPr sz="1800" dirty="0">
                <a:latin typeface="Calibri"/>
                <a:cs typeface="Calibri"/>
              </a:rPr>
              <a:t>a  1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instances </a:t>
            </a:r>
            <a:r>
              <a:rPr sz="1800" spc="-5" dirty="0">
                <a:latin typeface="Calibri"/>
                <a:cs typeface="Calibri"/>
              </a:rPr>
              <a:t>lying on one  side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hyperplane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5" dirty="0">
                <a:latin typeface="Calibri"/>
                <a:cs typeface="Calibri"/>
              </a:rPr>
              <a:t>outputs </a:t>
            </a:r>
            <a:r>
              <a:rPr sz="1800" dirty="0">
                <a:latin typeface="Calibri"/>
                <a:cs typeface="Calibri"/>
              </a:rPr>
              <a:t>a -1 </a:t>
            </a:r>
            <a:r>
              <a:rPr sz="1800" spc="-10" dirty="0">
                <a:latin typeface="Calibri"/>
                <a:cs typeface="Calibri"/>
              </a:rPr>
              <a:t>for instances  </a:t>
            </a:r>
            <a:r>
              <a:rPr sz="1800" spc="-5" dirty="0">
                <a:latin typeface="Calibri"/>
                <a:cs typeface="Calibri"/>
              </a:rPr>
              <a:t>lying 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396974"/>
            <a:ext cx="7767320" cy="748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200" b="0" spc="-5" dirty="0">
                <a:latin typeface="Times New Roman"/>
                <a:cs typeface="Times New Roman"/>
              </a:rPr>
              <a:t>A single perceptron can </a:t>
            </a:r>
            <a:r>
              <a:rPr sz="2200" b="0" dirty="0">
                <a:latin typeface="Times New Roman"/>
                <a:cs typeface="Times New Roman"/>
              </a:rPr>
              <a:t>be </a:t>
            </a:r>
            <a:r>
              <a:rPr sz="2200" b="0" spc="-5" dirty="0">
                <a:latin typeface="Times New Roman"/>
                <a:cs typeface="Times New Roman"/>
              </a:rPr>
              <a:t>used to represent </a:t>
            </a:r>
            <a:r>
              <a:rPr sz="2200" b="0" spc="-10" dirty="0">
                <a:latin typeface="Times New Roman"/>
                <a:cs typeface="Times New Roman"/>
              </a:rPr>
              <a:t>many </a:t>
            </a:r>
            <a:r>
              <a:rPr sz="2200" b="0" spc="-5" dirty="0">
                <a:latin typeface="Times New Roman"/>
                <a:cs typeface="Times New Roman"/>
              </a:rPr>
              <a:t>Boolean</a:t>
            </a:r>
            <a:r>
              <a:rPr sz="2200" b="0" spc="50" dirty="0">
                <a:latin typeface="Times New Roman"/>
                <a:cs typeface="Times New Roman"/>
              </a:rPr>
              <a:t> </a:t>
            </a:r>
            <a:r>
              <a:rPr sz="2200" b="0" spc="-5" dirty="0">
                <a:latin typeface="Times New Roman"/>
                <a:cs typeface="Times New Roman"/>
              </a:rPr>
              <a:t>functions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</a:rPr>
              <a:t>function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6940" y="3091143"/>
            <a:ext cx="7018020" cy="27482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7965" marR="3067050" indent="-2279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279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A=0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B=0 </a:t>
            </a:r>
            <a:r>
              <a:rPr sz="2000" dirty="0">
                <a:latin typeface="Times New Roman"/>
                <a:cs typeface="Times New Roman"/>
              </a:rPr>
              <a:t>→ 0*0.6 + 0*0.6 =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914400" algn="ctr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This is not greater than the threshold of 1, so the output =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227965" marR="2875280" indent="-22796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279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A=0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B=1 </a:t>
            </a:r>
            <a:r>
              <a:rPr sz="2000" dirty="0">
                <a:latin typeface="Times New Roman"/>
                <a:cs typeface="Times New Roman"/>
              </a:rPr>
              <a:t>→ 0*0.6 + 1*0.6 =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0.6.</a:t>
            </a:r>
            <a:endParaRPr sz="2000">
              <a:latin typeface="Times New Roman"/>
              <a:cs typeface="Times New Roman"/>
            </a:endParaRPr>
          </a:p>
          <a:p>
            <a:pPr marL="447675" algn="ctr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This is not greater than the threshold, so the output =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227965" marR="2874010" indent="-22796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279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If A=1 </a:t>
            </a:r>
            <a:r>
              <a:rPr sz="2000" spc="5" dirty="0">
                <a:latin typeface="Times New Roman"/>
                <a:cs typeface="Times New Roman"/>
              </a:rPr>
              <a:t>&amp; </a:t>
            </a:r>
            <a:r>
              <a:rPr sz="2000" dirty="0">
                <a:latin typeface="Times New Roman"/>
                <a:cs typeface="Times New Roman"/>
              </a:rPr>
              <a:t>B=0 </a:t>
            </a:r>
            <a:r>
              <a:rPr sz="2000" spc="5" dirty="0">
                <a:latin typeface="Times New Roman"/>
                <a:cs typeface="Times New Roman"/>
              </a:rPr>
              <a:t>→ </a:t>
            </a:r>
            <a:r>
              <a:rPr sz="2000" dirty="0">
                <a:latin typeface="Times New Roman"/>
                <a:cs typeface="Times New Roman"/>
              </a:rPr>
              <a:t>1*0.6 + 0*0.6 =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0.6.</a:t>
            </a:r>
            <a:endParaRPr sz="2000">
              <a:latin typeface="Times New Roman"/>
              <a:cs typeface="Times New Roman"/>
            </a:endParaRPr>
          </a:p>
          <a:p>
            <a:pPr marL="447675" algn="ctr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/>
                <a:cs typeface="Times New Roman"/>
              </a:rPr>
              <a:t>This is not greater than the threshold, so the output =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227965" marR="2875280" indent="-22796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279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A=1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5" dirty="0">
                <a:latin typeface="Times New Roman"/>
                <a:cs typeface="Times New Roman"/>
              </a:rPr>
              <a:t>B=1 </a:t>
            </a:r>
            <a:r>
              <a:rPr sz="2000" dirty="0">
                <a:latin typeface="Times New Roman"/>
                <a:cs typeface="Times New Roman"/>
              </a:rPr>
              <a:t>→ 1*0.6 + 1*0.6 =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1.2.</a:t>
            </a:r>
            <a:endParaRPr sz="2000">
              <a:latin typeface="Times New Roman"/>
              <a:cs typeface="Times New Roman"/>
            </a:endParaRPr>
          </a:p>
          <a:p>
            <a:pPr marR="560705" algn="ctr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This exceeds the threshold, so the output =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1769" y="1323546"/>
            <a:ext cx="9025936" cy="1643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986" y="513074"/>
            <a:ext cx="4589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 </a:t>
            </a:r>
            <a:r>
              <a:rPr sz="2800" spc="-15" dirty="0"/>
              <a:t>Perceptron </a:t>
            </a:r>
            <a:r>
              <a:rPr sz="2800" spc="-30" dirty="0"/>
              <a:t>Training</a:t>
            </a:r>
            <a:r>
              <a:rPr sz="2800" spc="-65" dirty="0"/>
              <a:t> </a:t>
            </a:r>
            <a:r>
              <a:rPr sz="2800" spc="-5" dirty="0"/>
              <a:t>Rule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53440" y="1488685"/>
            <a:ext cx="10499725" cy="3989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6200" marR="81915" indent="-6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learning </a:t>
            </a:r>
            <a:r>
              <a:rPr sz="2400" dirty="0">
                <a:latin typeface="Times New Roman"/>
                <a:cs typeface="Times New Roman"/>
              </a:rPr>
              <a:t>problem is to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weight vector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causes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perceptron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produce the correct + 1 or - 1 output for each of the given training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05"/>
              </a:spcBef>
            </a:pP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 an acceptable weight vector</a:t>
            </a:r>
            <a:endParaRPr sz="2400">
              <a:latin typeface="Times New Roman"/>
              <a:cs typeface="Times New Roman"/>
            </a:endParaRPr>
          </a:p>
          <a:p>
            <a:pPr marL="419100" indent="-343535">
              <a:lnSpc>
                <a:spcPts val="2735"/>
              </a:lnSpc>
              <a:spcBef>
                <a:spcPts val="72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Times New Roman"/>
                <a:cs typeface="Times New Roman"/>
              </a:rPr>
              <a:t>Begin </a:t>
            </a:r>
            <a:r>
              <a:rPr sz="2400" spc="-5" dirty="0">
                <a:latin typeface="Times New Roman"/>
                <a:cs typeface="Times New Roman"/>
              </a:rPr>
              <a:t>with random </a:t>
            </a:r>
            <a:r>
              <a:rPr sz="2400" dirty="0">
                <a:latin typeface="Times New Roman"/>
                <a:cs typeface="Times New Roman"/>
              </a:rPr>
              <a:t>weights, then </a:t>
            </a:r>
            <a:r>
              <a:rPr sz="2400" spc="-5" dirty="0">
                <a:latin typeface="Times New Roman"/>
                <a:cs typeface="Times New Roman"/>
              </a:rPr>
              <a:t>iteratively apply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perceptron </a:t>
            </a:r>
            <a:r>
              <a:rPr sz="2400" dirty="0">
                <a:latin typeface="Times New Roman"/>
                <a:cs typeface="Times New Roman"/>
              </a:rPr>
              <a:t>to each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4191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example, modifying </a:t>
            </a:r>
            <a:r>
              <a:rPr sz="2400" dirty="0">
                <a:latin typeface="Times New Roman"/>
                <a:cs typeface="Times New Roman"/>
              </a:rPr>
              <a:t>the perceptron weights whenever it </a:t>
            </a:r>
            <a:r>
              <a:rPr sz="2400" spc="-5" dirty="0">
                <a:latin typeface="Times New Roman"/>
                <a:cs typeface="Times New Roman"/>
              </a:rPr>
              <a:t>misclassifies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  <a:p>
            <a:pPr marL="419100" marR="82550" indent="-3435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Times New Roman"/>
                <a:cs typeface="Times New Roman"/>
              </a:rPr>
              <a:t>This process is </a:t>
            </a:r>
            <a:r>
              <a:rPr sz="2400" spc="-5" dirty="0">
                <a:latin typeface="Times New Roman"/>
                <a:cs typeface="Times New Roman"/>
              </a:rPr>
              <a:t>repeated, iterating </a:t>
            </a:r>
            <a:r>
              <a:rPr sz="2400" dirty="0">
                <a:latin typeface="Times New Roman"/>
                <a:cs typeface="Times New Roman"/>
              </a:rPr>
              <a:t>through the </a:t>
            </a:r>
            <a:r>
              <a:rPr sz="2400" spc="-5" dirty="0">
                <a:latin typeface="Times New Roman"/>
                <a:cs typeface="Times New Roman"/>
              </a:rPr>
              <a:t>training examples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many times </a:t>
            </a:r>
            <a:r>
              <a:rPr sz="2400" spc="-10" dirty="0">
                <a:latin typeface="Times New Roman"/>
                <a:cs typeface="Times New Roman"/>
              </a:rPr>
              <a:t>as  </a:t>
            </a:r>
            <a:r>
              <a:rPr sz="2400" dirty="0">
                <a:latin typeface="Times New Roman"/>
                <a:cs typeface="Times New Roman"/>
              </a:rPr>
              <a:t>needed until the perceptron classifies all training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correctly.</a:t>
            </a:r>
            <a:endParaRPr sz="2400">
              <a:latin typeface="Times New Roman"/>
              <a:cs typeface="Times New Roman"/>
            </a:endParaRPr>
          </a:p>
          <a:p>
            <a:pPr marL="419100" marR="82550" indent="-343535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419100" algn="l"/>
                <a:tab pos="419734" algn="l"/>
                <a:tab pos="1560195" algn="l"/>
                <a:tab pos="2081530" algn="l"/>
                <a:tab pos="3331845" algn="l"/>
                <a:tab pos="3702050" algn="l"/>
                <a:tab pos="4409440" algn="l"/>
                <a:tab pos="5049520" algn="l"/>
                <a:tab pos="6399530" algn="l"/>
                <a:tab pos="6786880" algn="l"/>
                <a:tab pos="7311390" algn="l"/>
                <a:tab pos="8761095" algn="l"/>
                <a:tab pos="9859645" algn="l"/>
              </a:tabLst>
            </a:pP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eigh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are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odified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ach	step	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cor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ing	to	the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eptron	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ing	ru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e,  which revises the weight </a:t>
            </a: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associated with input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according to 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3671694"/>
            <a:ext cx="10360025" cy="2165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role of the </a:t>
            </a:r>
            <a:r>
              <a:rPr sz="2400" b="1" i="1" spc="-5" dirty="0">
                <a:latin typeface="Times New Roman"/>
                <a:cs typeface="Times New Roman"/>
              </a:rPr>
              <a:t>learning </a:t>
            </a:r>
            <a:r>
              <a:rPr sz="2400" b="1" i="1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to moderate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degree to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weights </a:t>
            </a:r>
            <a:r>
              <a:rPr sz="2400" dirty="0">
                <a:latin typeface="Times New Roman"/>
                <a:cs typeface="Times New Roman"/>
              </a:rPr>
              <a:t>are  changed at each step.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usually </a:t>
            </a:r>
            <a:r>
              <a:rPr sz="2400" dirty="0">
                <a:latin typeface="Times New Roman"/>
                <a:cs typeface="Times New Roman"/>
              </a:rPr>
              <a:t>set to some </a:t>
            </a:r>
            <a:r>
              <a:rPr sz="2400" spc="-5" dirty="0">
                <a:latin typeface="Times New Roman"/>
                <a:cs typeface="Times New Roman"/>
              </a:rPr>
              <a:t>small value </a:t>
            </a:r>
            <a:r>
              <a:rPr sz="2400" dirty="0">
                <a:latin typeface="Times New Roman"/>
                <a:cs typeface="Times New Roman"/>
              </a:rPr>
              <a:t>(e.g., </a:t>
            </a:r>
            <a:r>
              <a:rPr sz="2400" spc="-5" dirty="0">
                <a:latin typeface="Times New Roman"/>
                <a:cs typeface="Times New Roman"/>
              </a:rPr>
              <a:t>0.1) </a:t>
            </a:r>
            <a:r>
              <a:rPr sz="2400" dirty="0">
                <a:latin typeface="Times New Roman"/>
                <a:cs typeface="Times New Roman"/>
              </a:rPr>
              <a:t>and is  </a:t>
            </a:r>
            <a:r>
              <a:rPr sz="2400" spc="-5" dirty="0">
                <a:latin typeface="Times New Roman"/>
                <a:cs typeface="Times New Roman"/>
              </a:rPr>
              <a:t>sometimes made </a:t>
            </a:r>
            <a:r>
              <a:rPr sz="2400" dirty="0">
                <a:latin typeface="Times New Roman"/>
                <a:cs typeface="Times New Roman"/>
              </a:rPr>
              <a:t>to decay as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weight-tuning </a:t>
            </a:r>
            <a:r>
              <a:rPr sz="2400" spc="-5" dirty="0">
                <a:latin typeface="Times New Roman"/>
                <a:cs typeface="Times New Roman"/>
              </a:rPr>
              <a:t>iterations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ts val="2590"/>
              </a:lnSpc>
              <a:spcBef>
                <a:spcPts val="1019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Drawback: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perceptron </a:t>
            </a:r>
            <a:r>
              <a:rPr sz="2400" dirty="0">
                <a:latin typeface="Times New Roman"/>
                <a:cs typeface="Times New Roman"/>
              </a:rPr>
              <a:t>rule finds a </a:t>
            </a:r>
            <a:r>
              <a:rPr sz="2400" spc="-5" dirty="0">
                <a:latin typeface="Times New Roman"/>
                <a:cs typeface="Times New Roman"/>
              </a:rPr>
              <a:t>successful </a:t>
            </a:r>
            <a:r>
              <a:rPr sz="2400" dirty="0">
                <a:latin typeface="Times New Roman"/>
                <a:cs typeface="Times New Roman"/>
              </a:rPr>
              <a:t>weight </a:t>
            </a:r>
            <a:r>
              <a:rPr sz="2400" spc="-5" dirty="0">
                <a:latin typeface="Times New Roman"/>
                <a:cs typeface="Times New Roman"/>
              </a:rPr>
              <a:t>vector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 training  examples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linearly separable, </a:t>
            </a:r>
            <a:r>
              <a:rPr sz="2400" dirty="0">
                <a:latin typeface="Times New Roman"/>
                <a:cs typeface="Times New Roman"/>
              </a:rPr>
              <a:t>it can </a:t>
            </a:r>
            <a:r>
              <a:rPr sz="2400" spc="-5" dirty="0">
                <a:latin typeface="Times New Roman"/>
                <a:cs typeface="Times New Roman"/>
              </a:rPr>
              <a:t>fail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converge </a:t>
            </a: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5" dirty="0">
                <a:latin typeface="Times New Roman"/>
                <a:cs typeface="Times New Roman"/>
              </a:rPr>
              <a:t>not  </a:t>
            </a:r>
            <a:r>
              <a:rPr sz="2400" dirty="0">
                <a:latin typeface="Times New Roman"/>
                <a:cs typeface="Times New Roman"/>
              </a:rPr>
              <a:t>linearly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5186" y="525780"/>
            <a:ext cx="4620680" cy="280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588" y="513074"/>
            <a:ext cx="5604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Gradient Descent and </a:t>
            </a:r>
            <a:r>
              <a:rPr sz="2800" dirty="0"/>
              <a:t>the </a:t>
            </a:r>
            <a:r>
              <a:rPr sz="2800" spc="-5" dirty="0"/>
              <a:t>Delta</a:t>
            </a:r>
            <a:r>
              <a:rPr sz="2800" spc="10" dirty="0"/>
              <a:t> </a:t>
            </a:r>
            <a:r>
              <a:rPr sz="2800" spc="-5" dirty="0"/>
              <a:t>Rule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40" y="1488685"/>
            <a:ext cx="10360025" cy="2620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training examples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not linearly separable, the delta </a:t>
            </a:r>
            <a:r>
              <a:rPr sz="2400" dirty="0">
                <a:latin typeface="Times New Roman"/>
                <a:cs typeface="Times New Roman"/>
              </a:rPr>
              <a:t>rule </a:t>
            </a:r>
            <a:r>
              <a:rPr sz="2400" spc="-10" dirty="0">
                <a:latin typeface="Times New Roman"/>
                <a:cs typeface="Times New Roman"/>
              </a:rPr>
              <a:t>converges </a:t>
            </a:r>
            <a:r>
              <a:rPr sz="2400" dirty="0">
                <a:latin typeface="Times New Roman"/>
                <a:cs typeface="Times New Roman"/>
              </a:rPr>
              <a:t>toward  a best-fit </a:t>
            </a:r>
            <a:r>
              <a:rPr sz="2400" spc="-5" dirty="0">
                <a:latin typeface="Times New Roman"/>
                <a:cs typeface="Times New Roman"/>
              </a:rPr>
              <a:t>approximation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10" dirty="0">
                <a:latin typeface="Times New Roman"/>
                <a:cs typeface="Times New Roman"/>
              </a:rPr>
              <a:t>target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key </a:t>
            </a:r>
            <a:r>
              <a:rPr sz="2400" spc="-5" dirty="0">
                <a:latin typeface="Times New Roman"/>
                <a:cs typeface="Times New Roman"/>
              </a:rPr>
              <a:t>idea behind the </a:t>
            </a:r>
            <a:r>
              <a:rPr sz="2400" b="1" i="1" spc="-5" dirty="0">
                <a:latin typeface="Times New Roman"/>
                <a:cs typeface="Times New Roman"/>
              </a:rPr>
              <a:t>delta rule </a:t>
            </a:r>
            <a:r>
              <a:rPr sz="2400" dirty="0">
                <a:latin typeface="Times New Roman"/>
                <a:cs typeface="Times New Roman"/>
              </a:rPr>
              <a:t>is to use </a:t>
            </a:r>
            <a:r>
              <a:rPr sz="2400" b="1" i="1" dirty="0">
                <a:latin typeface="Times New Roman"/>
                <a:cs typeface="Times New Roman"/>
              </a:rPr>
              <a:t>gradient </a:t>
            </a:r>
            <a:r>
              <a:rPr sz="2400" b="1" i="1" spc="-5" dirty="0">
                <a:latin typeface="Times New Roman"/>
                <a:cs typeface="Times New Roman"/>
              </a:rPr>
              <a:t>descent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search the  hypothesis space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possible weight vectors </a:t>
            </a:r>
            <a:r>
              <a:rPr sz="2400" dirty="0">
                <a:latin typeface="Times New Roman"/>
                <a:cs typeface="Times New Roman"/>
              </a:rPr>
              <a:t>to find the </a:t>
            </a:r>
            <a:r>
              <a:rPr sz="2400" spc="-5" dirty="0">
                <a:latin typeface="Times New Roman"/>
                <a:cs typeface="Times New Roman"/>
              </a:rPr>
              <a:t>weights that best </a:t>
            </a:r>
            <a:r>
              <a:rPr sz="2400" dirty="0">
                <a:latin typeface="Times New Roman"/>
                <a:cs typeface="Times New Roman"/>
              </a:rPr>
              <a:t>fit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  <a:spcBef>
                <a:spcPts val="675"/>
              </a:spcBef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delta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consider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unthresholded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perceptron. That is, a linear unit for which the output </a:t>
            </a:r>
            <a:r>
              <a:rPr sz="2400" spc="-5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is given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576" y="4469632"/>
            <a:ext cx="6899191" cy="826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174" y="558541"/>
            <a:ext cx="3293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Biological</a:t>
            </a:r>
            <a:r>
              <a:rPr sz="2800" spc="-70" dirty="0"/>
              <a:t> </a:t>
            </a:r>
            <a:r>
              <a:rPr sz="2800" dirty="0"/>
              <a:t>Motivation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6" y="1383025"/>
            <a:ext cx="1030922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study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artificial neural networks (ANNs)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inspired by the  </a:t>
            </a:r>
            <a:r>
              <a:rPr sz="2400" spc="-5" dirty="0">
                <a:latin typeface="Times New Roman"/>
                <a:cs typeface="Times New Roman"/>
              </a:rPr>
              <a:t>observation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biological learning systems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built </a:t>
            </a:r>
            <a:r>
              <a:rPr sz="2400" dirty="0">
                <a:latin typeface="Times New Roman"/>
                <a:cs typeface="Times New Roman"/>
              </a:rPr>
              <a:t>of very </a:t>
            </a:r>
            <a:r>
              <a:rPr sz="2400" spc="-5" dirty="0">
                <a:latin typeface="Times New Roman"/>
                <a:cs typeface="Times New Roman"/>
              </a:rPr>
              <a:t>complex </a:t>
            </a:r>
            <a:r>
              <a:rPr sz="2400" dirty="0">
                <a:latin typeface="Times New Roman"/>
                <a:cs typeface="Times New Roman"/>
              </a:rPr>
              <a:t>webs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interconnected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Neurons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Human information processing </a:t>
            </a:r>
            <a:r>
              <a:rPr sz="2400" dirty="0">
                <a:latin typeface="Times New Roman"/>
                <a:cs typeface="Times New Roman"/>
              </a:rPr>
              <a:t>system consists of brain </a:t>
            </a:r>
            <a:r>
              <a:rPr sz="2400" spc="-5" dirty="0">
                <a:latin typeface="Times New Roman"/>
                <a:cs typeface="Times New Roman"/>
              </a:rPr>
              <a:t>neuron: basic building  </a:t>
            </a:r>
            <a:r>
              <a:rPr sz="2400" dirty="0">
                <a:latin typeface="Times New Roman"/>
                <a:cs typeface="Times New Roman"/>
              </a:rPr>
              <a:t>block cell that </a:t>
            </a:r>
            <a:r>
              <a:rPr sz="2400" spc="-5" dirty="0">
                <a:latin typeface="Times New Roman"/>
                <a:cs typeface="Times New Roman"/>
              </a:rPr>
              <a:t>communicates information </a:t>
            </a:r>
            <a:r>
              <a:rPr sz="2400" dirty="0">
                <a:latin typeface="Times New Roman"/>
                <a:cs typeface="Times New Roman"/>
              </a:rPr>
              <a:t>to and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various parts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body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Simplest model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neuron: considered </a:t>
            </a:r>
            <a:r>
              <a:rPr sz="2400" dirty="0">
                <a:latin typeface="Times New Roman"/>
                <a:cs typeface="Times New Roman"/>
              </a:rPr>
              <a:t>as a </a:t>
            </a:r>
            <a:r>
              <a:rPr sz="2400" spc="-5" dirty="0">
                <a:latin typeface="Times New Roman"/>
                <a:cs typeface="Times New Roman"/>
              </a:rPr>
              <a:t>threshold unit –a </a:t>
            </a:r>
            <a:r>
              <a:rPr sz="2400" dirty="0">
                <a:latin typeface="Times New Roman"/>
                <a:cs typeface="Times New Roman"/>
              </a:rPr>
              <a:t>processing </a:t>
            </a:r>
            <a:r>
              <a:rPr sz="2400" spc="-5" dirty="0">
                <a:latin typeface="Times New Roman"/>
                <a:cs typeface="Times New Roman"/>
              </a:rPr>
              <a:t>element  </a:t>
            </a:r>
            <a:r>
              <a:rPr sz="2400" dirty="0">
                <a:latin typeface="Times New Roman"/>
                <a:cs typeface="Times New Roman"/>
              </a:rPr>
              <a:t>(PE)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Collects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exceeds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threshold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478022"/>
            <a:ext cx="103593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635">
              <a:lnSpc>
                <a:spcPts val="2590"/>
              </a:lnSpc>
              <a:spcBef>
                <a:spcPts val="425"/>
              </a:spcBef>
            </a:pPr>
            <a:r>
              <a:rPr sz="2400" b="0" spc="-85" dirty="0">
                <a:latin typeface="Times New Roman"/>
                <a:cs typeface="Times New Roman"/>
              </a:rPr>
              <a:t>To </a:t>
            </a:r>
            <a:r>
              <a:rPr sz="2400" b="0" spc="-5" dirty="0">
                <a:latin typeface="Times New Roman"/>
                <a:cs typeface="Times New Roman"/>
              </a:rPr>
              <a:t>derive </a:t>
            </a:r>
            <a:r>
              <a:rPr sz="2400" b="0" dirty="0">
                <a:latin typeface="Times New Roman"/>
                <a:cs typeface="Times New Roman"/>
              </a:rPr>
              <a:t>a weight </a:t>
            </a:r>
            <a:r>
              <a:rPr sz="2400" b="0" spc="-5" dirty="0">
                <a:latin typeface="Times New Roman"/>
                <a:cs typeface="Times New Roman"/>
              </a:rPr>
              <a:t>learning </a:t>
            </a:r>
            <a:r>
              <a:rPr sz="2400" b="0" dirty="0">
                <a:latin typeface="Times New Roman"/>
                <a:cs typeface="Times New Roman"/>
              </a:rPr>
              <a:t>rule for </a:t>
            </a:r>
            <a:r>
              <a:rPr sz="2400" b="0" spc="-5" dirty="0">
                <a:latin typeface="Times New Roman"/>
                <a:cs typeface="Times New Roman"/>
              </a:rPr>
              <a:t>linear units, specify </a:t>
            </a:r>
            <a:r>
              <a:rPr sz="2400" b="0" dirty="0">
                <a:latin typeface="Times New Roman"/>
                <a:cs typeface="Times New Roman"/>
              </a:rPr>
              <a:t>a </a:t>
            </a:r>
            <a:r>
              <a:rPr sz="2400" b="0" spc="-5" dirty="0">
                <a:latin typeface="Times New Roman"/>
                <a:cs typeface="Times New Roman"/>
              </a:rPr>
              <a:t>measure </a:t>
            </a:r>
            <a:r>
              <a:rPr sz="2400" b="0" dirty="0">
                <a:latin typeface="Times New Roman"/>
                <a:cs typeface="Times New Roman"/>
              </a:rPr>
              <a:t>for the </a:t>
            </a:r>
            <a:r>
              <a:rPr sz="2400" i="1" spc="-5" dirty="0">
                <a:latin typeface="Times New Roman"/>
                <a:cs typeface="Times New Roman"/>
              </a:rPr>
              <a:t>training  </a:t>
            </a:r>
            <a:r>
              <a:rPr sz="2400" i="1" dirty="0">
                <a:latin typeface="Times New Roman"/>
                <a:cs typeface="Times New Roman"/>
              </a:rPr>
              <a:t>error </a:t>
            </a:r>
            <a:r>
              <a:rPr sz="2400" b="0" spc="-5" dirty="0">
                <a:latin typeface="Times New Roman"/>
                <a:cs typeface="Times New Roman"/>
              </a:rPr>
              <a:t>of </a:t>
            </a:r>
            <a:r>
              <a:rPr sz="2400" b="0" dirty="0">
                <a:latin typeface="Times New Roman"/>
                <a:cs typeface="Times New Roman"/>
              </a:rPr>
              <a:t>a hypothesis (weight vector), relative to the training</a:t>
            </a:r>
            <a:r>
              <a:rPr sz="2400" b="0" spc="-16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4822566"/>
            <a:ext cx="252729" cy="61594"/>
          </a:xfrm>
          <a:custGeom>
            <a:avLst/>
            <a:gdLst/>
            <a:ahLst/>
            <a:cxnLst/>
            <a:rect l="l" t="t" r="r" b="b"/>
            <a:pathLst>
              <a:path w="252730" h="61595">
                <a:moveTo>
                  <a:pt x="220980" y="0"/>
                </a:moveTo>
                <a:lnTo>
                  <a:pt x="214371" y="7501"/>
                </a:lnTo>
                <a:lnTo>
                  <a:pt x="234315" y="24765"/>
                </a:lnTo>
                <a:lnTo>
                  <a:pt x="0" y="24765"/>
                </a:lnTo>
                <a:lnTo>
                  <a:pt x="0" y="36457"/>
                </a:lnTo>
                <a:lnTo>
                  <a:pt x="234315" y="36457"/>
                </a:lnTo>
                <a:lnTo>
                  <a:pt x="214371" y="53721"/>
                </a:lnTo>
                <a:lnTo>
                  <a:pt x="220980" y="61222"/>
                </a:lnTo>
                <a:lnTo>
                  <a:pt x="252222" y="34171"/>
                </a:lnTo>
                <a:lnTo>
                  <a:pt x="252222" y="27051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544" y="2972149"/>
            <a:ext cx="10281920" cy="239014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Where,</a:t>
            </a:r>
            <a:endParaRPr sz="2400">
              <a:latin typeface="Times New Roman"/>
              <a:cs typeface="Times New Roman"/>
            </a:endParaRPr>
          </a:p>
          <a:p>
            <a:pPr marL="266700" indent="-2292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D 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set of training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examples,</a:t>
            </a:r>
            <a:endParaRPr sz="2000">
              <a:latin typeface="Times New Roman"/>
              <a:cs typeface="Times New Roman"/>
            </a:endParaRPr>
          </a:p>
          <a:p>
            <a:pPr marL="2667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66065" algn="l"/>
                <a:tab pos="267335" algn="l"/>
              </a:tabLst>
            </a:pP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d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output for training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d,</a:t>
            </a:r>
            <a:endParaRPr sz="20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1950" spc="15" baseline="-21367" dirty="0">
                <a:latin typeface="Times New Roman"/>
                <a:cs typeface="Times New Roman"/>
              </a:rPr>
              <a:t>d </a:t>
            </a:r>
            <a:r>
              <a:rPr sz="2000" dirty="0">
                <a:latin typeface="Times New Roman"/>
                <a:cs typeface="Times New Roman"/>
              </a:rPr>
              <a:t>is the output of the linear unit for training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266065" marR="304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dirty="0">
                <a:latin typeface="Cambria Math"/>
                <a:cs typeface="Cambria Math"/>
              </a:rPr>
              <a:t>[ w ]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simply </a:t>
            </a:r>
            <a:r>
              <a:rPr sz="2000" dirty="0">
                <a:latin typeface="Times New Roman"/>
                <a:cs typeface="Times New Roman"/>
              </a:rPr>
              <a:t>half the squared </a:t>
            </a:r>
            <a:r>
              <a:rPr sz="2000" spc="-5" dirty="0">
                <a:latin typeface="Times New Roman"/>
                <a:cs typeface="Times New Roman"/>
              </a:rPr>
              <a:t>difference </a:t>
            </a:r>
            <a:r>
              <a:rPr sz="2000" dirty="0">
                <a:latin typeface="Times New Roman"/>
                <a:cs typeface="Times New Roman"/>
              </a:rPr>
              <a:t>between the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output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1950" spc="15" baseline="-21367" dirty="0">
                <a:latin typeface="Times New Roman"/>
                <a:cs typeface="Times New Roman"/>
              </a:rPr>
              <a:t>d </a:t>
            </a:r>
            <a:r>
              <a:rPr sz="2000" dirty="0">
                <a:latin typeface="Times New Roman"/>
                <a:cs typeface="Times New Roman"/>
              </a:rPr>
              <a:t>and the linear unit output 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1950" spc="7" baseline="-21367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summed </a:t>
            </a:r>
            <a:r>
              <a:rPr sz="2000" dirty="0">
                <a:latin typeface="Times New Roman"/>
                <a:cs typeface="Times New Roman"/>
              </a:rPr>
              <a:t>over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2887" y="1680972"/>
            <a:ext cx="6165498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721" y="513074"/>
            <a:ext cx="5021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Visualizing </a:t>
            </a:r>
            <a:r>
              <a:rPr sz="2800" dirty="0"/>
              <a:t>the Hypothesis</a:t>
            </a:r>
            <a:r>
              <a:rPr sz="2800" spc="-45" dirty="0"/>
              <a:t> </a:t>
            </a:r>
            <a:r>
              <a:rPr sz="2800" dirty="0"/>
              <a:t>Space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540" y="1488685"/>
            <a:ext cx="10410190" cy="41916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6700" marR="30480" indent="-229235" algn="just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understand the gradient descent algorithm,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helpful to visualize the entire  hypothesis </a:t>
            </a:r>
            <a:r>
              <a:rPr sz="2400" dirty="0">
                <a:latin typeface="Times New Roman"/>
                <a:cs typeface="Times New Roman"/>
              </a:rPr>
              <a:t>space of </a:t>
            </a:r>
            <a:r>
              <a:rPr sz="2400" spc="-5" dirty="0">
                <a:latin typeface="Times New Roman"/>
                <a:cs typeface="Times New Roman"/>
              </a:rPr>
              <a:t>possible weight vectors and </a:t>
            </a:r>
            <a:r>
              <a:rPr sz="2400" dirty="0">
                <a:latin typeface="Times New Roman"/>
                <a:cs typeface="Times New Roman"/>
              </a:rPr>
              <a:t>their </a:t>
            </a:r>
            <a:r>
              <a:rPr sz="2400" spc="-5" dirty="0">
                <a:latin typeface="Times New Roman"/>
                <a:cs typeface="Times New Roman"/>
              </a:rPr>
              <a:t>associated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values </a:t>
            </a:r>
            <a:r>
              <a:rPr sz="2400" dirty="0">
                <a:latin typeface="Times New Roman"/>
                <a:cs typeface="Times New Roman"/>
              </a:rPr>
              <a:t>as 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in below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  <a:p>
            <a:pPr marL="266700" marR="33655" indent="-228600" algn="just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Here the </a:t>
            </a:r>
            <a:r>
              <a:rPr sz="2400" spc="-5" dirty="0">
                <a:latin typeface="Times New Roman"/>
                <a:cs typeface="Times New Roman"/>
              </a:rPr>
              <a:t>axes w</a:t>
            </a:r>
            <a:r>
              <a:rPr sz="2400" spc="-7" baseline="-20833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and w</a:t>
            </a:r>
            <a:r>
              <a:rPr sz="2400" baseline="-20833" dirty="0">
                <a:latin typeface="Times New Roman"/>
                <a:cs typeface="Times New Roman"/>
              </a:rPr>
              <a:t>l </a:t>
            </a:r>
            <a:r>
              <a:rPr sz="2400" spc="-5" dirty="0">
                <a:latin typeface="Times New Roman"/>
                <a:cs typeface="Times New Roman"/>
              </a:rPr>
              <a:t>represent possible values </a:t>
            </a:r>
            <a:r>
              <a:rPr sz="2400" dirty="0">
                <a:latin typeface="Times New Roman"/>
                <a:cs typeface="Times New Roman"/>
              </a:rPr>
              <a:t>for the two weights of a </a:t>
            </a:r>
            <a:r>
              <a:rPr sz="2400" spc="-5" dirty="0">
                <a:latin typeface="Times New Roman"/>
                <a:cs typeface="Times New Roman"/>
              </a:rPr>
              <a:t>simple  </a:t>
            </a:r>
            <a:r>
              <a:rPr sz="2400" dirty="0">
                <a:latin typeface="Times New Roman"/>
                <a:cs typeface="Times New Roman"/>
              </a:rPr>
              <a:t>linear unit. The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, w</a:t>
            </a:r>
            <a:r>
              <a:rPr sz="2400" spc="-7" baseline="-20833" dirty="0"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plane therefore represents the entire hypothesis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  <a:p>
            <a:pPr marL="266700" indent="-228600" algn="just">
              <a:lnSpc>
                <a:spcPts val="2735"/>
              </a:lnSpc>
              <a:spcBef>
                <a:spcPts val="670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vertical </a:t>
            </a:r>
            <a:r>
              <a:rPr sz="2400" dirty="0">
                <a:latin typeface="Times New Roman"/>
                <a:cs typeface="Times New Roman"/>
              </a:rPr>
              <a:t>axis </a:t>
            </a:r>
            <a:r>
              <a:rPr sz="2400" spc="-5" dirty="0">
                <a:latin typeface="Times New Roman"/>
                <a:cs typeface="Times New Roman"/>
              </a:rPr>
              <a:t>indicates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error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relative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some fixed </a:t>
            </a:r>
            <a:r>
              <a:rPr sz="2400" dirty="0">
                <a:latin typeface="Times New Roman"/>
                <a:cs typeface="Times New Roman"/>
              </a:rPr>
              <a:t>set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9235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67335" algn="l"/>
                <a:tab pos="897255" algn="l"/>
                <a:tab pos="1764664" algn="l"/>
                <a:tab pos="2683510" algn="l"/>
                <a:tab pos="3214370" algn="l"/>
                <a:tab pos="4319270" algn="l"/>
                <a:tab pos="5473065" algn="l"/>
                <a:tab pos="5849620" algn="l"/>
                <a:tab pos="6445250" algn="l"/>
                <a:tab pos="7766684" algn="l"/>
                <a:tab pos="8626475" algn="l"/>
                <a:tab pos="9999980" algn="l"/>
              </a:tabLst>
            </a:pPr>
            <a:r>
              <a:rPr sz="2400" dirty="0">
                <a:latin typeface="Times New Roman"/>
                <a:cs typeface="Times New Roman"/>
              </a:rPr>
              <a:t>The	arrow	</a:t>
            </a:r>
            <a:r>
              <a:rPr sz="2400" spc="-5" dirty="0">
                <a:latin typeface="Times New Roman"/>
                <a:cs typeface="Times New Roman"/>
              </a:rPr>
              <a:t>shows	</a:t>
            </a:r>
            <a:r>
              <a:rPr sz="2400" dirty="0">
                <a:latin typeface="Times New Roman"/>
                <a:cs typeface="Times New Roman"/>
              </a:rPr>
              <a:t>the	neg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ted	gr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dient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par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icu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ar	poi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t,	in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ting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direction in the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, w</a:t>
            </a:r>
            <a:r>
              <a:rPr sz="2400" spc="-7" baseline="-20833" dirty="0"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plane producing steepest descent along the error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surface.</a:t>
            </a:r>
            <a:endParaRPr sz="2400">
              <a:latin typeface="Times New Roman"/>
              <a:cs typeface="Times New Roman"/>
            </a:endParaRPr>
          </a:p>
          <a:p>
            <a:pPr marL="266065" marR="3302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The error </a:t>
            </a:r>
            <a:r>
              <a:rPr sz="2400" spc="-5" dirty="0">
                <a:latin typeface="Times New Roman"/>
                <a:cs typeface="Times New Roman"/>
              </a:rPr>
              <a:t>surface shown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figure </a:t>
            </a:r>
            <a:r>
              <a:rPr sz="2400" dirty="0">
                <a:latin typeface="Times New Roman"/>
                <a:cs typeface="Times New Roman"/>
              </a:rPr>
              <a:t>thus </a:t>
            </a:r>
            <a:r>
              <a:rPr sz="2400" spc="-5" dirty="0">
                <a:latin typeface="Times New Roman"/>
                <a:cs typeface="Times New Roman"/>
              </a:rPr>
              <a:t>summarizes the desirability </a:t>
            </a:r>
            <a:r>
              <a:rPr sz="2400" dirty="0">
                <a:latin typeface="Times New Roman"/>
                <a:cs typeface="Times New Roman"/>
              </a:rPr>
              <a:t>of every  weight vector in the hypothesis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3697602"/>
            <a:ext cx="10234295" cy="22301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5877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Given the way in which we chose to define E, for linear units this error surface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parabolic with a single global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minimum.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</a:pPr>
            <a:r>
              <a:rPr sz="2000" dirty="0">
                <a:latin typeface="Times New Roman"/>
                <a:cs typeface="Times New Roman"/>
              </a:rPr>
              <a:t>Gradient descent search </a:t>
            </a:r>
            <a:r>
              <a:rPr sz="2000" spc="-5" dirty="0">
                <a:latin typeface="Times New Roman"/>
                <a:cs typeface="Times New Roman"/>
              </a:rPr>
              <a:t>determines </a:t>
            </a:r>
            <a:r>
              <a:rPr sz="2000" dirty="0">
                <a:latin typeface="Times New Roman"/>
                <a:cs typeface="Times New Roman"/>
              </a:rPr>
              <a:t>a weight vector that </a:t>
            </a:r>
            <a:r>
              <a:rPr sz="2000" spc="-10" dirty="0">
                <a:latin typeface="Times New Roman"/>
                <a:cs typeface="Times New Roman"/>
              </a:rPr>
              <a:t>minimizes </a:t>
            </a:r>
            <a:r>
              <a:rPr sz="2000" dirty="0">
                <a:latin typeface="Times New Roman"/>
                <a:cs typeface="Times New Roman"/>
              </a:rPr>
              <a:t>E by starting with an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arbitrary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initial </a:t>
            </a:r>
            <a:r>
              <a:rPr sz="2000" dirty="0">
                <a:latin typeface="Times New Roman"/>
                <a:cs typeface="Times New Roman"/>
              </a:rPr>
              <a:t>weight </a:t>
            </a:r>
            <a:r>
              <a:rPr sz="2000" spc="-15" dirty="0">
                <a:latin typeface="Times New Roman"/>
                <a:cs typeface="Times New Roman"/>
              </a:rPr>
              <a:t>vector, </a:t>
            </a:r>
            <a:r>
              <a:rPr sz="2000" dirty="0">
                <a:latin typeface="Times New Roman"/>
                <a:cs typeface="Times New Roman"/>
              </a:rPr>
              <a:t>then repeatedly </a:t>
            </a:r>
            <a:r>
              <a:rPr sz="2000" spc="-5" dirty="0">
                <a:latin typeface="Times New Roman"/>
                <a:cs typeface="Times New Roman"/>
              </a:rPr>
              <a:t>modifying </a:t>
            </a:r>
            <a:r>
              <a:rPr sz="2000" dirty="0">
                <a:latin typeface="Times New Roman"/>
                <a:cs typeface="Times New Roman"/>
              </a:rPr>
              <a:t>it in </a:t>
            </a:r>
            <a:r>
              <a:rPr sz="2000" spc="-5" dirty="0">
                <a:latin typeface="Times New Roman"/>
                <a:cs typeface="Times New Roman"/>
              </a:rPr>
              <a:t>small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steps.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30"/>
              </a:spcBef>
            </a:pPr>
            <a:r>
              <a:rPr sz="2000" dirty="0">
                <a:latin typeface="Times New Roman"/>
                <a:cs typeface="Times New Roman"/>
              </a:rPr>
              <a:t>At each </a:t>
            </a:r>
            <a:r>
              <a:rPr sz="2000" spc="-5" dirty="0">
                <a:latin typeface="Times New Roman"/>
                <a:cs typeface="Times New Roman"/>
              </a:rPr>
              <a:t>step, </a:t>
            </a:r>
            <a:r>
              <a:rPr sz="2000" dirty="0">
                <a:latin typeface="Times New Roman"/>
                <a:cs typeface="Times New Roman"/>
              </a:rPr>
              <a:t>the weight vector is </a:t>
            </a:r>
            <a:r>
              <a:rPr sz="2000" spc="-5" dirty="0">
                <a:latin typeface="Times New Roman"/>
                <a:cs typeface="Times New Roman"/>
              </a:rPr>
              <a:t>altered </a:t>
            </a:r>
            <a:r>
              <a:rPr sz="2000" dirty="0">
                <a:latin typeface="Times New Roman"/>
                <a:cs typeface="Times New Roman"/>
              </a:rPr>
              <a:t>in the direction that produces the steepest descent along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error surface depicted in above figure. This process continues until the global </a:t>
            </a:r>
            <a:r>
              <a:rPr sz="2000" spc="-10" dirty="0">
                <a:latin typeface="Times New Roman"/>
                <a:cs typeface="Times New Roman"/>
              </a:rPr>
              <a:t>minimum </a:t>
            </a:r>
            <a:r>
              <a:rPr sz="2000" dirty="0">
                <a:latin typeface="Times New Roman"/>
                <a:cs typeface="Times New Roman"/>
              </a:rPr>
              <a:t>error is  reached.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41626" y="115803"/>
            <a:ext cx="4790582" cy="3405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755" y="749808"/>
            <a:ext cx="10719948" cy="510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3777" y="161544"/>
            <a:ext cx="8069061" cy="618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5348" y="1036319"/>
            <a:ext cx="5845419" cy="4193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7550" y="998596"/>
            <a:ext cx="5734050" cy="4295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6412" y="513074"/>
            <a:ext cx="6135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Derivation </a:t>
            </a:r>
            <a:r>
              <a:rPr sz="2800" dirty="0"/>
              <a:t>of </a:t>
            </a:r>
            <a:r>
              <a:rPr sz="2800" spc="-5" dirty="0"/>
              <a:t>the Gradient Descent</a:t>
            </a:r>
            <a:r>
              <a:rPr sz="2800" spc="15" dirty="0"/>
              <a:t> </a:t>
            </a:r>
            <a:r>
              <a:rPr sz="2800" spc="-5" dirty="0"/>
              <a:t>Rule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927092" y="2350769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5" h="73660">
                <a:moveTo>
                  <a:pt x="265297" y="0"/>
                </a:moveTo>
                <a:lnTo>
                  <a:pt x="257434" y="8900"/>
                </a:lnTo>
                <a:lnTo>
                  <a:pt x="281299" y="29596"/>
                </a:lnTo>
                <a:lnTo>
                  <a:pt x="0" y="29596"/>
                </a:lnTo>
                <a:lnTo>
                  <a:pt x="0" y="43555"/>
                </a:lnTo>
                <a:lnTo>
                  <a:pt x="281299" y="43555"/>
                </a:lnTo>
                <a:lnTo>
                  <a:pt x="257434" y="64251"/>
                </a:lnTo>
                <a:lnTo>
                  <a:pt x="265297" y="73152"/>
                </a:lnTo>
                <a:lnTo>
                  <a:pt x="302757" y="40904"/>
                </a:lnTo>
                <a:lnTo>
                  <a:pt x="302757" y="32247"/>
                </a:lnTo>
                <a:lnTo>
                  <a:pt x="26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064" y="2679953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4" h="73660">
                <a:moveTo>
                  <a:pt x="265297" y="0"/>
                </a:moveTo>
                <a:lnTo>
                  <a:pt x="257434" y="8900"/>
                </a:lnTo>
                <a:lnTo>
                  <a:pt x="281299" y="29596"/>
                </a:lnTo>
                <a:lnTo>
                  <a:pt x="0" y="29596"/>
                </a:lnTo>
                <a:lnTo>
                  <a:pt x="0" y="43555"/>
                </a:lnTo>
                <a:lnTo>
                  <a:pt x="281299" y="43555"/>
                </a:lnTo>
                <a:lnTo>
                  <a:pt x="257434" y="64251"/>
                </a:lnTo>
                <a:lnTo>
                  <a:pt x="265297" y="73152"/>
                </a:lnTo>
                <a:lnTo>
                  <a:pt x="302757" y="40904"/>
                </a:lnTo>
                <a:lnTo>
                  <a:pt x="302757" y="32247"/>
                </a:lnTo>
                <a:lnTo>
                  <a:pt x="26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1399164"/>
            <a:ext cx="10358755" cy="15951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2400" i="1" spc="-5" dirty="0">
                <a:latin typeface="Times New Roman"/>
                <a:cs typeface="Times New Roman"/>
              </a:rPr>
              <a:t>How </a:t>
            </a:r>
            <a:r>
              <a:rPr sz="2400" i="1" dirty="0">
                <a:latin typeface="Times New Roman"/>
                <a:cs typeface="Times New Roman"/>
              </a:rPr>
              <a:t>to calculate the </a:t>
            </a:r>
            <a:r>
              <a:rPr sz="2400" i="1" spc="-10" dirty="0">
                <a:latin typeface="Times New Roman"/>
                <a:cs typeface="Times New Roman"/>
              </a:rPr>
              <a:t>direction </a:t>
            </a:r>
            <a:r>
              <a:rPr sz="2400" i="1" dirty="0">
                <a:latin typeface="Times New Roman"/>
                <a:cs typeface="Times New Roman"/>
              </a:rPr>
              <a:t>of steepest descent along the </a:t>
            </a:r>
            <a:r>
              <a:rPr sz="2400" i="1" spc="-20" dirty="0">
                <a:latin typeface="Times New Roman"/>
                <a:cs typeface="Times New Roman"/>
              </a:rPr>
              <a:t>error</a:t>
            </a:r>
            <a:r>
              <a:rPr sz="2400" i="1" spc="-1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surface?</a:t>
            </a:r>
            <a:endParaRPr sz="24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90100"/>
              </a:lnSpc>
              <a:spcBef>
                <a:spcPts val="99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direction of steepest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found by computing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derivative of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with respect 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each component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vector </a:t>
            </a:r>
            <a:r>
              <a:rPr sz="2400" dirty="0">
                <a:latin typeface="Cambria Math"/>
                <a:cs typeface="Cambria Math"/>
              </a:rPr>
              <a:t>w </a:t>
            </a:r>
            <a:r>
              <a:rPr sz="2400" dirty="0">
                <a:latin typeface="Times New Roman"/>
                <a:cs typeface="Times New Roman"/>
              </a:rPr>
              <a:t>. This </a:t>
            </a:r>
            <a:r>
              <a:rPr sz="2400" spc="-5" dirty="0">
                <a:latin typeface="Times New Roman"/>
                <a:cs typeface="Times New Roman"/>
              </a:rPr>
              <a:t>vector derivative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the gradient </a:t>
            </a:r>
            <a:r>
              <a:rPr sz="2400" dirty="0">
                <a:latin typeface="Times New Roman"/>
                <a:cs typeface="Times New Roman"/>
              </a:rPr>
              <a:t>of E  with respect to </a:t>
            </a:r>
            <a:r>
              <a:rPr sz="2400" dirty="0">
                <a:latin typeface="Cambria Math"/>
                <a:cs typeface="Cambria Math"/>
              </a:rPr>
              <a:t>w </a:t>
            </a:r>
            <a:r>
              <a:rPr sz="2400" dirty="0">
                <a:latin typeface="Times New Roman"/>
                <a:cs typeface="Times New Roman"/>
              </a:rPr>
              <a:t>, written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1466" y="3179045"/>
            <a:ext cx="6162522" cy="68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7474" y="4138958"/>
            <a:ext cx="8255109" cy="2056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478022"/>
            <a:ext cx="103587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gradient specifies the direction </a:t>
            </a:r>
            <a:r>
              <a:rPr sz="2400" dirty="0">
                <a:latin typeface="Times New Roman"/>
                <a:cs typeface="Times New Roman"/>
              </a:rPr>
              <a:t>of steepest </a:t>
            </a:r>
            <a:r>
              <a:rPr sz="2400" spc="-5" dirty="0">
                <a:latin typeface="Times New Roman"/>
                <a:cs typeface="Times New Roman"/>
              </a:rPr>
              <a:t>increase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training </a:t>
            </a:r>
            <a:r>
              <a:rPr sz="2400" dirty="0">
                <a:latin typeface="Times New Roman"/>
                <a:cs typeface="Times New Roman"/>
              </a:rPr>
              <a:t>rule for  gradient descent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9" y="2632071"/>
            <a:ext cx="9879330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Here η is a positive constant called the learning rate, </a:t>
            </a:r>
            <a:r>
              <a:rPr sz="2400" spc="-5" dirty="0">
                <a:latin typeface="Times New Roman"/>
                <a:cs typeface="Times New Roman"/>
              </a:rPr>
              <a:t>which determines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size in the gradient descent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search.</a:t>
            </a:r>
            <a:endParaRPr sz="2400">
              <a:latin typeface="Times New Roman"/>
              <a:cs typeface="Times New Roman"/>
            </a:endParaRPr>
          </a:p>
          <a:p>
            <a:pPr marL="241300" marR="7620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negative sign is present because we want to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the weight vector in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direction that decreases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 training rule can also be written in its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8498" y="1111506"/>
            <a:ext cx="4707972" cy="1019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9271" y="4936495"/>
            <a:ext cx="4122138" cy="1178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80" y="8197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9015" y="570986"/>
            <a:ext cx="2362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5" dirty="0">
                <a:latin typeface="Cambria Math"/>
                <a:cs typeface="Cambria Math"/>
              </a:rPr>
              <a:t>𝜕𝐸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4819" y="819399"/>
            <a:ext cx="325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𝜕𝑤𝑖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6007" y="644139"/>
            <a:ext cx="485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derivatives that form the gradient can be obtained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40" y="564641"/>
            <a:ext cx="449643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Calculate the gradient at each step. The vector</a:t>
            </a:r>
            <a:r>
              <a:rPr sz="1800" b="0" spc="-1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  </a:t>
            </a:r>
            <a:r>
              <a:rPr sz="1800" b="0" spc="-5" dirty="0">
                <a:latin typeface="Times New Roman"/>
                <a:cs typeface="Times New Roman"/>
              </a:rPr>
              <a:t>differentiating </a:t>
            </a:r>
            <a:r>
              <a:rPr sz="1800" b="0" dirty="0">
                <a:latin typeface="Times New Roman"/>
                <a:cs typeface="Times New Roman"/>
              </a:rPr>
              <a:t>E from Equation (2),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4872" y="1554480"/>
            <a:ext cx="7531181" cy="3515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1523" y="5362182"/>
            <a:ext cx="4917172" cy="485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9978" y="132587"/>
            <a:ext cx="7503785" cy="6224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751" y="513074"/>
            <a:ext cx="907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GRADIENT </a:t>
            </a:r>
            <a:r>
              <a:rPr sz="2800" spc="-10" dirty="0"/>
              <a:t>DESCENT </a:t>
            </a:r>
            <a:r>
              <a:rPr sz="2800" spc="-5" dirty="0"/>
              <a:t>algorithm </a:t>
            </a:r>
            <a:r>
              <a:rPr sz="2800" dirty="0"/>
              <a:t>for </a:t>
            </a:r>
            <a:r>
              <a:rPr sz="2800" spc="-5" dirty="0"/>
              <a:t>training a linear</a:t>
            </a:r>
            <a:r>
              <a:rPr sz="2800" spc="-90" dirty="0"/>
              <a:t> </a:t>
            </a:r>
            <a:r>
              <a:rPr sz="2800" spc="-5" dirty="0"/>
              <a:t>unit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30436" y="1583436"/>
            <a:ext cx="8975308" cy="3782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91540" y="387856"/>
            <a:ext cx="10222230" cy="21799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summarize, </a:t>
            </a:r>
            <a:r>
              <a:rPr sz="2400" dirty="0">
                <a:latin typeface="Times New Roman"/>
                <a:cs typeface="Times New Roman"/>
              </a:rPr>
              <a:t>the gradient descent algorithm for training linear units is as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Pick an initial random weight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vector.</a:t>
            </a:r>
            <a:endParaRPr sz="2400">
              <a:latin typeface="Times New Roman"/>
              <a:cs typeface="Times New Roman"/>
            </a:endParaRPr>
          </a:p>
          <a:p>
            <a:pPr marL="266700" marR="174625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Apply the linear unit to all training </a:t>
            </a:r>
            <a:r>
              <a:rPr sz="2400" spc="-5" dirty="0">
                <a:latin typeface="Times New Roman"/>
                <a:cs typeface="Times New Roman"/>
              </a:rPr>
              <a:t>examples,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compute Δw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for each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  according to Equation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(7).</a:t>
            </a:r>
            <a:endParaRPr sz="24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Update each </a:t>
            </a:r>
            <a:r>
              <a:rPr sz="2400" spc="-5" dirty="0">
                <a:latin typeface="Times New Roman"/>
                <a:cs typeface="Times New Roman"/>
              </a:rPr>
              <a:t>weight w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by adding </a:t>
            </a:r>
            <a:r>
              <a:rPr sz="2400" spc="-5" dirty="0">
                <a:latin typeface="Times New Roman"/>
                <a:cs typeface="Times New Roman"/>
              </a:rPr>
              <a:t>Δw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then repeat this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372" y="479496"/>
            <a:ext cx="525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Features </a:t>
            </a:r>
            <a:r>
              <a:rPr sz="2400" dirty="0"/>
              <a:t>of Gradient Descent</a:t>
            </a:r>
            <a:r>
              <a:rPr sz="2400" spc="-190" dirty="0"/>
              <a:t> </a:t>
            </a:r>
            <a:r>
              <a:rPr sz="2400" dirty="0"/>
              <a:t>Algorithm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970" marR="5715" indent="-635">
              <a:lnSpc>
                <a:spcPts val="2590"/>
              </a:lnSpc>
              <a:spcBef>
                <a:spcPts val="425"/>
              </a:spcBef>
            </a:pPr>
            <a:r>
              <a:rPr spc="-5" dirty="0"/>
              <a:t>Gradient descent </a:t>
            </a:r>
            <a:r>
              <a:rPr dirty="0"/>
              <a:t>is an </a:t>
            </a:r>
            <a:r>
              <a:rPr spc="-5" dirty="0"/>
              <a:t>important general paradigm </a:t>
            </a:r>
            <a:r>
              <a:rPr dirty="0"/>
              <a:t>for </a:t>
            </a:r>
            <a:r>
              <a:rPr spc="-5" dirty="0"/>
              <a:t>learning. It </a:t>
            </a:r>
            <a:r>
              <a:rPr dirty="0"/>
              <a:t>is a strategy for  searching through a </a:t>
            </a:r>
            <a:r>
              <a:rPr spc="-10" dirty="0"/>
              <a:t>large </a:t>
            </a:r>
            <a:r>
              <a:rPr spc="-5" dirty="0"/>
              <a:t>or </a:t>
            </a:r>
            <a:r>
              <a:rPr dirty="0"/>
              <a:t>infinite hypothesis space that can </a:t>
            </a:r>
            <a:r>
              <a:rPr spc="-5" dirty="0"/>
              <a:t>be </a:t>
            </a:r>
            <a:r>
              <a:rPr dirty="0"/>
              <a:t>applied</a:t>
            </a:r>
            <a:r>
              <a:rPr spc="-190" dirty="0"/>
              <a:t> </a:t>
            </a:r>
            <a:r>
              <a:rPr dirty="0"/>
              <a:t>whenever</a:t>
            </a:r>
          </a:p>
          <a:p>
            <a:pPr marL="471170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71170" algn="l"/>
                <a:tab pos="471805" algn="l"/>
              </a:tabLst>
            </a:pPr>
            <a:r>
              <a:rPr dirty="0"/>
              <a:t>The hypothesis space contains continuously </a:t>
            </a:r>
            <a:r>
              <a:rPr spc="-5" dirty="0"/>
              <a:t>parameterized</a:t>
            </a:r>
            <a:r>
              <a:rPr spc="-110" dirty="0"/>
              <a:t> </a:t>
            </a:r>
            <a:r>
              <a:rPr dirty="0"/>
              <a:t>hypotheses</a:t>
            </a:r>
          </a:p>
          <a:p>
            <a:pPr marL="47117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71170" algn="l"/>
                <a:tab pos="471805" algn="l"/>
              </a:tabLst>
            </a:pPr>
            <a:r>
              <a:rPr dirty="0"/>
              <a:t>The error can be </a:t>
            </a:r>
            <a:r>
              <a:rPr spc="-5" dirty="0"/>
              <a:t>differentiated </a:t>
            </a:r>
            <a:r>
              <a:rPr dirty="0"/>
              <a:t>with respect to these hypothesis</a:t>
            </a:r>
            <a:r>
              <a:rPr spc="-130" dirty="0"/>
              <a:t> </a:t>
            </a:r>
            <a:r>
              <a:rPr spc="-5" dirty="0"/>
              <a:t>parameters</a:t>
            </a:r>
          </a:p>
          <a:p>
            <a:pPr marL="1270">
              <a:lnSpc>
                <a:spcPct val="100000"/>
              </a:lnSpc>
            </a:pPr>
            <a:endParaRPr spc="-5" dirty="0"/>
          </a:p>
          <a:p>
            <a:pPr marL="13970">
              <a:lnSpc>
                <a:spcPct val="100000"/>
              </a:lnSpc>
              <a:spcBef>
                <a:spcPts val="1550"/>
              </a:spcBef>
            </a:pPr>
            <a:r>
              <a:rPr dirty="0"/>
              <a:t>The key </a:t>
            </a:r>
            <a:r>
              <a:rPr spc="-5" dirty="0"/>
              <a:t>practical difficulties </a:t>
            </a:r>
            <a:r>
              <a:rPr dirty="0"/>
              <a:t>in applying gradient descent</a:t>
            </a:r>
            <a:r>
              <a:rPr spc="-135" dirty="0"/>
              <a:t> </a:t>
            </a:r>
            <a:r>
              <a:rPr dirty="0"/>
              <a:t>are</a:t>
            </a:r>
          </a:p>
          <a:p>
            <a:pPr marL="47117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71170" algn="l"/>
                <a:tab pos="471805" algn="l"/>
              </a:tabLst>
            </a:pPr>
            <a:r>
              <a:rPr spc="-5" dirty="0"/>
              <a:t>Converging </a:t>
            </a:r>
            <a:r>
              <a:rPr dirty="0"/>
              <a:t>to a local </a:t>
            </a:r>
            <a:r>
              <a:rPr spc="-5" dirty="0"/>
              <a:t>minimum </a:t>
            </a:r>
            <a:r>
              <a:rPr dirty="0"/>
              <a:t>can </a:t>
            </a:r>
            <a:r>
              <a:rPr spc="-5" dirty="0"/>
              <a:t>sometimes </a:t>
            </a:r>
            <a:r>
              <a:rPr dirty="0"/>
              <a:t>be quite</a:t>
            </a:r>
            <a:r>
              <a:rPr spc="-80" dirty="0"/>
              <a:t> </a:t>
            </a:r>
            <a:r>
              <a:rPr dirty="0"/>
              <a:t>slow</a:t>
            </a:r>
          </a:p>
          <a:p>
            <a:pPr marL="471170" marR="5080" indent="-457834">
              <a:lnSpc>
                <a:spcPts val="2590"/>
              </a:lnSpc>
              <a:spcBef>
                <a:spcPts val="1050"/>
              </a:spcBef>
              <a:buAutoNum type="arabicPeriod"/>
              <a:tabLst>
                <a:tab pos="471170" algn="l"/>
                <a:tab pos="471805" algn="l"/>
              </a:tabLst>
            </a:pPr>
            <a:r>
              <a:rPr dirty="0"/>
              <a:t>If there are </a:t>
            </a:r>
            <a:r>
              <a:rPr spc="-5" dirty="0"/>
              <a:t>multiple </a:t>
            </a:r>
            <a:r>
              <a:rPr dirty="0"/>
              <a:t>local </a:t>
            </a:r>
            <a:r>
              <a:rPr spc="-10" dirty="0"/>
              <a:t>minima </a:t>
            </a:r>
            <a:r>
              <a:rPr dirty="0"/>
              <a:t>in the error surface, </a:t>
            </a:r>
            <a:r>
              <a:rPr spc="-5" dirty="0"/>
              <a:t>then there </a:t>
            </a:r>
            <a:r>
              <a:rPr dirty="0"/>
              <a:t>is no </a:t>
            </a:r>
            <a:r>
              <a:rPr spc="-5" dirty="0"/>
              <a:t>guarantee  </a:t>
            </a:r>
            <a:r>
              <a:rPr dirty="0"/>
              <a:t>that the procedure will find the global</a:t>
            </a:r>
            <a:r>
              <a:rPr spc="-100" dirty="0"/>
              <a:t> </a:t>
            </a:r>
            <a:r>
              <a:rPr spc="-5" dirty="0"/>
              <a:t>minimum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400" y="470403"/>
            <a:ext cx="708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Stochastic Approximation to Gradient</a:t>
            </a:r>
            <a:r>
              <a:rPr sz="2800" spc="-150" dirty="0"/>
              <a:t> </a:t>
            </a:r>
            <a:r>
              <a:rPr sz="2800" spc="-5" dirty="0"/>
              <a:t>Descent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40" y="988813"/>
            <a:ext cx="1035939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35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gradient descent training rule presented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Equation </a:t>
            </a:r>
            <a:r>
              <a:rPr sz="2400" b="1" i="1" spc="-5" dirty="0">
                <a:latin typeface="Times New Roman"/>
                <a:cs typeface="Times New Roman"/>
              </a:rPr>
              <a:t>(7) </a:t>
            </a:r>
            <a:r>
              <a:rPr sz="2400" spc="-5" dirty="0">
                <a:latin typeface="Times New Roman"/>
                <a:cs typeface="Times New Roman"/>
              </a:rPr>
              <a:t>computes </a:t>
            </a:r>
            <a:r>
              <a:rPr sz="2400" dirty="0">
                <a:latin typeface="Times New Roman"/>
                <a:cs typeface="Times New Roman"/>
              </a:rPr>
              <a:t>weight  updates after </a:t>
            </a:r>
            <a:r>
              <a:rPr sz="2400" spc="-10" dirty="0">
                <a:latin typeface="Times New Roman"/>
                <a:cs typeface="Times New Roman"/>
              </a:rPr>
              <a:t>summing </a:t>
            </a:r>
            <a:r>
              <a:rPr sz="2400" dirty="0">
                <a:latin typeface="Times New Roman"/>
                <a:cs typeface="Times New Roman"/>
              </a:rPr>
              <a:t>over </a:t>
            </a:r>
            <a:r>
              <a:rPr sz="2400" b="1" i="1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the training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69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idea behind stochastic gradient descent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approximate this gradient descent  </a:t>
            </a:r>
            <a:r>
              <a:rPr sz="2400" dirty="0">
                <a:latin typeface="Times New Roman"/>
                <a:cs typeface="Times New Roman"/>
              </a:rPr>
              <a:t>search </a:t>
            </a:r>
            <a:r>
              <a:rPr sz="2400" spc="-5" dirty="0">
                <a:latin typeface="Times New Roman"/>
                <a:cs typeface="Times New Roman"/>
              </a:rPr>
              <a:t>by updating weights </a:t>
            </a:r>
            <a:r>
              <a:rPr sz="2400" spc="-15" dirty="0">
                <a:latin typeface="Times New Roman"/>
                <a:cs typeface="Times New Roman"/>
              </a:rPr>
              <a:t>incrementally,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calculation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error  for </a:t>
            </a:r>
            <a:r>
              <a:rPr sz="2400" b="1" i="1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76" y="4258443"/>
            <a:ext cx="95567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 indent="-6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i="1" dirty="0">
                <a:latin typeface="Times New Roman"/>
                <a:cs typeface="Times New Roman"/>
              </a:rPr>
              <a:t>o,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are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value, unit output, and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24305" dirty="0">
                <a:latin typeface="Times New Roman"/>
                <a:cs typeface="Times New Roman"/>
              </a:rPr>
              <a:t>th </a:t>
            </a:r>
            <a:r>
              <a:rPr sz="2400" dirty="0">
                <a:latin typeface="Times New Roman"/>
                <a:cs typeface="Times New Roman"/>
              </a:rPr>
              <a:t>input for the training  </a:t>
            </a: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9056" y="3239261"/>
            <a:ext cx="2342485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259" y="311358"/>
            <a:ext cx="10444346" cy="586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900" y="884681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4" h="73659">
                <a:moveTo>
                  <a:pt x="265307" y="0"/>
                </a:moveTo>
                <a:lnTo>
                  <a:pt x="257424" y="8900"/>
                </a:lnTo>
                <a:lnTo>
                  <a:pt x="281309" y="29596"/>
                </a:lnTo>
                <a:lnTo>
                  <a:pt x="0" y="29596"/>
                </a:lnTo>
                <a:lnTo>
                  <a:pt x="0" y="43555"/>
                </a:lnTo>
                <a:lnTo>
                  <a:pt x="281309" y="43555"/>
                </a:lnTo>
                <a:lnTo>
                  <a:pt x="257424" y="64251"/>
                </a:lnTo>
                <a:lnTo>
                  <a:pt x="265307" y="73152"/>
                </a:lnTo>
                <a:lnTo>
                  <a:pt x="302763" y="40904"/>
                </a:lnTo>
                <a:lnTo>
                  <a:pt x="302763" y="32247"/>
                </a:lnTo>
                <a:lnTo>
                  <a:pt x="265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40" y="478022"/>
            <a:ext cx="104095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 indent="-635">
              <a:lnSpc>
                <a:spcPts val="2590"/>
              </a:lnSpc>
              <a:spcBef>
                <a:spcPts val="425"/>
              </a:spcBef>
              <a:tabLst>
                <a:tab pos="687070" algn="l"/>
                <a:tab pos="1205230" algn="l"/>
                <a:tab pos="1336675" algn="l"/>
                <a:tab pos="1715770" algn="l"/>
                <a:tab pos="2450465" algn="l"/>
                <a:tab pos="3031490" algn="l"/>
                <a:tab pos="4373880" algn="l"/>
                <a:tab pos="5514340" algn="l"/>
                <a:tab pos="6567170" algn="l"/>
                <a:tab pos="6911975" algn="l"/>
                <a:tab pos="7291070" algn="l"/>
                <a:tab pos="8465185" algn="l"/>
                <a:tab pos="8742680" algn="l"/>
                <a:tab pos="9779000" algn="l"/>
              </a:tabLst>
            </a:pPr>
            <a:r>
              <a:rPr sz="2400" b="0" dirty="0">
                <a:latin typeface="Times New Roman"/>
                <a:cs typeface="Times New Roman"/>
              </a:rPr>
              <a:t>One	way		to	view	t</a:t>
            </a:r>
            <a:r>
              <a:rPr sz="2400" b="0" spc="-10" dirty="0">
                <a:latin typeface="Times New Roman"/>
                <a:cs typeface="Times New Roman"/>
              </a:rPr>
              <a:t>h</a:t>
            </a:r>
            <a:r>
              <a:rPr sz="2400" b="0" dirty="0">
                <a:latin typeface="Times New Roman"/>
                <a:cs typeface="Times New Roman"/>
              </a:rPr>
              <a:t>is	sto</a:t>
            </a:r>
            <a:r>
              <a:rPr sz="2400" b="0" spc="5" dirty="0">
                <a:latin typeface="Times New Roman"/>
                <a:cs typeface="Times New Roman"/>
              </a:rPr>
              <a:t>c</a:t>
            </a:r>
            <a:r>
              <a:rPr sz="2400" b="0" spc="-15" dirty="0">
                <a:latin typeface="Times New Roman"/>
                <a:cs typeface="Times New Roman"/>
              </a:rPr>
              <a:t>h</a:t>
            </a:r>
            <a:r>
              <a:rPr sz="2400" b="0" dirty="0">
                <a:latin typeface="Times New Roman"/>
                <a:cs typeface="Times New Roman"/>
              </a:rPr>
              <a:t>ast</a:t>
            </a:r>
            <a:r>
              <a:rPr sz="2400" b="0" spc="-10" dirty="0">
                <a:latin typeface="Times New Roman"/>
                <a:cs typeface="Times New Roman"/>
              </a:rPr>
              <a:t>i</a:t>
            </a:r>
            <a:r>
              <a:rPr sz="2400" b="0" dirty="0">
                <a:latin typeface="Times New Roman"/>
                <a:cs typeface="Times New Roman"/>
              </a:rPr>
              <a:t>c	gra</a:t>
            </a:r>
            <a:r>
              <a:rPr sz="2400" b="0" spc="-15" dirty="0">
                <a:latin typeface="Times New Roman"/>
                <a:cs typeface="Times New Roman"/>
              </a:rPr>
              <a:t>d</a:t>
            </a:r>
            <a:r>
              <a:rPr sz="2400" b="0" dirty="0">
                <a:latin typeface="Times New Roman"/>
                <a:cs typeface="Times New Roman"/>
              </a:rPr>
              <a:t>ient	de</a:t>
            </a:r>
            <a:r>
              <a:rPr sz="2400" b="0" spc="-10" dirty="0">
                <a:latin typeface="Times New Roman"/>
                <a:cs typeface="Times New Roman"/>
              </a:rPr>
              <a:t>sc</a:t>
            </a:r>
            <a:r>
              <a:rPr sz="2400" b="0" dirty="0">
                <a:latin typeface="Times New Roman"/>
                <a:cs typeface="Times New Roman"/>
              </a:rPr>
              <a:t>ent	is	to	c</a:t>
            </a:r>
            <a:r>
              <a:rPr sz="2400" b="0" spc="-10" dirty="0">
                <a:latin typeface="Times New Roman"/>
                <a:cs typeface="Times New Roman"/>
              </a:rPr>
              <a:t>o</a:t>
            </a:r>
            <a:r>
              <a:rPr sz="2400" b="0" dirty="0">
                <a:latin typeface="Times New Roman"/>
                <a:cs typeface="Times New Roman"/>
              </a:rPr>
              <a:t>nsid</a:t>
            </a:r>
            <a:r>
              <a:rPr sz="2400" b="0" spc="5" dirty="0">
                <a:latin typeface="Times New Roman"/>
                <a:cs typeface="Times New Roman"/>
              </a:rPr>
              <a:t>e</a:t>
            </a:r>
            <a:r>
              <a:rPr sz="2400" b="0" dirty="0">
                <a:latin typeface="Times New Roman"/>
                <a:cs typeface="Times New Roman"/>
              </a:rPr>
              <a:t>r	a	</a:t>
            </a:r>
            <a:r>
              <a:rPr sz="2400" b="0" spc="-15" dirty="0">
                <a:latin typeface="Times New Roman"/>
                <a:cs typeface="Times New Roman"/>
              </a:rPr>
              <a:t>d</a:t>
            </a:r>
            <a:r>
              <a:rPr sz="2400" b="0" dirty="0">
                <a:latin typeface="Times New Roman"/>
                <a:cs typeface="Times New Roman"/>
              </a:rPr>
              <a:t>is</a:t>
            </a:r>
            <a:r>
              <a:rPr sz="2400" b="0" spc="-15" dirty="0">
                <a:latin typeface="Times New Roman"/>
                <a:cs typeface="Times New Roman"/>
              </a:rPr>
              <a:t>t</a:t>
            </a:r>
            <a:r>
              <a:rPr sz="2400" b="0" dirty="0">
                <a:latin typeface="Times New Roman"/>
                <a:cs typeface="Times New Roman"/>
              </a:rPr>
              <a:t>inct	</a:t>
            </a:r>
            <a:r>
              <a:rPr sz="2400" b="0" spc="-10" dirty="0">
                <a:latin typeface="Times New Roman"/>
                <a:cs typeface="Times New Roman"/>
              </a:rPr>
              <a:t>e</a:t>
            </a:r>
            <a:r>
              <a:rPr sz="2400" b="0" dirty="0">
                <a:latin typeface="Times New Roman"/>
                <a:cs typeface="Times New Roman"/>
              </a:rPr>
              <a:t>r</a:t>
            </a:r>
            <a:r>
              <a:rPr sz="2400" b="0" spc="5" dirty="0">
                <a:latin typeface="Times New Roman"/>
                <a:cs typeface="Times New Roman"/>
              </a:rPr>
              <a:t>r</a:t>
            </a:r>
            <a:r>
              <a:rPr sz="2400" b="0" dirty="0">
                <a:latin typeface="Times New Roman"/>
                <a:cs typeface="Times New Roman"/>
              </a:rPr>
              <a:t>or  </a:t>
            </a:r>
            <a:r>
              <a:rPr sz="2400" b="0" spc="-5" dirty="0">
                <a:latin typeface="Times New Roman"/>
                <a:cs typeface="Times New Roman"/>
              </a:rPr>
              <a:t>function	E</a:t>
            </a:r>
            <a:r>
              <a:rPr sz="2400" b="0" spc="-7" baseline="-20833" dirty="0">
                <a:latin typeface="Times New Roman"/>
                <a:cs typeface="Times New Roman"/>
              </a:rPr>
              <a:t>d </a:t>
            </a:r>
            <a:r>
              <a:rPr sz="2400" b="0" dirty="0">
                <a:latin typeface="Times New Roman"/>
                <a:cs typeface="Times New Roman"/>
              </a:rPr>
              <a:t>( </a:t>
            </a:r>
            <a:r>
              <a:rPr sz="2400" b="0" dirty="0">
                <a:latin typeface="Cambria Math"/>
                <a:cs typeface="Cambria Math"/>
              </a:rPr>
              <a:t>w </a:t>
            </a:r>
            <a:r>
              <a:rPr sz="2400" b="0" dirty="0">
                <a:latin typeface="Times New Roman"/>
                <a:cs typeface="Times New Roman"/>
              </a:rPr>
              <a:t>) </a:t>
            </a:r>
            <a:r>
              <a:rPr sz="2400" b="0" spc="-5" dirty="0">
                <a:latin typeface="Times New Roman"/>
                <a:cs typeface="Times New Roman"/>
              </a:rPr>
              <a:t>for </a:t>
            </a:r>
            <a:r>
              <a:rPr sz="2400" b="0" dirty="0">
                <a:latin typeface="Times New Roman"/>
                <a:cs typeface="Times New Roman"/>
              </a:rPr>
              <a:t>each individual training </a:t>
            </a:r>
            <a:r>
              <a:rPr sz="2400" b="0" spc="-5" dirty="0">
                <a:latin typeface="Times New Roman"/>
                <a:cs typeface="Times New Roman"/>
              </a:rPr>
              <a:t>example </a:t>
            </a:r>
            <a:r>
              <a:rPr sz="2400" b="0" dirty="0">
                <a:latin typeface="Times New Roman"/>
                <a:cs typeface="Times New Roman"/>
              </a:rPr>
              <a:t>d </a:t>
            </a:r>
            <a:r>
              <a:rPr sz="2400" spc="-5" dirty="0"/>
              <a:t>as</a:t>
            </a:r>
            <a:r>
              <a:rPr sz="2400" spc="-370" dirty="0"/>
              <a:t> </a:t>
            </a:r>
            <a:r>
              <a:rPr sz="2400" b="0" spc="-5" dirty="0">
                <a:latin typeface="Times New Roman"/>
                <a:cs typeface="Times New Roman"/>
              </a:rPr>
              <a:t>follows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58984" y="3367277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5" h="73660">
                <a:moveTo>
                  <a:pt x="265297" y="0"/>
                </a:moveTo>
                <a:lnTo>
                  <a:pt x="257434" y="8900"/>
                </a:lnTo>
                <a:lnTo>
                  <a:pt x="281299" y="29596"/>
                </a:lnTo>
                <a:lnTo>
                  <a:pt x="0" y="29596"/>
                </a:lnTo>
                <a:lnTo>
                  <a:pt x="0" y="43555"/>
                </a:lnTo>
                <a:lnTo>
                  <a:pt x="281299" y="43555"/>
                </a:lnTo>
                <a:lnTo>
                  <a:pt x="257434" y="64251"/>
                </a:lnTo>
                <a:lnTo>
                  <a:pt x="265297" y="73152"/>
                </a:lnTo>
                <a:lnTo>
                  <a:pt x="302757" y="40904"/>
                </a:lnTo>
                <a:lnTo>
                  <a:pt x="302757" y="32247"/>
                </a:lnTo>
                <a:lnTo>
                  <a:pt x="26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4524" y="4482845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5" h="73660">
                <a:moveTo>
                  <a:pt x="265297" y="0"/>
                </a:moveTo>
                <a:lnTo>
                  <a:pt x="257434" y="8894"/>
                </a:lnTo>
                <a:lnTo>
                  <a:pt x="281299" y="29586"/>
                </a:lnTo>
                <a:lnTo>
                  <a:pt x="0" y="29586"/>
                </a:lnTo>
                <a:lnTo>
                  <a:pt x="0" y="43565"/>
                </a:lnTo>
                <a:lnTo>
                  <a:pt x="281299" y="43565"/>
                </a:lnTo>
                <a:lnTo>
                  <a:pt x="257434" y="64257"/>
                </a:lnTo>
                <a:lnTo>
                  <a:pt x="265297" y="73152"/>
                </a:lnTo>
                <a:lnTo>
                  <a:pt x="302757" y="40898"/>
                </a:lnTo>
                <a:lnTo>
                  <a:pt x="302757" y="32253"/>
                </a:lnTo>
                <a:lnTo>
                  <a:pt x="26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540" y="2176395"/>
            <a:ext cx="1041082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2384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Where, 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400" i="1" spc="-15" baseline="-20833" dirty="0">
                <a:latin typeface="Times New Roman"/>
                <a:cs typeface="Times New Roman"/>
              </a:rPr>
              <a:t>d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i="1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are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unit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training example  </a:t>
            </a:r>
            <a:r>
              <a:rPr sz="2400" dirty="0">
                <a:latin typeface="Times New Roman"/>
                <a:cs typeface="Times New Roman"/>
              </a:rPr>
              <a:t>d.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8600" algn="just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67335" algn="l"/>
              </a:tabLst>
            </a:pPr>
            <a:r>
              <a:rPr sz="2400" spc="-5" dirty="0">
                <a:latin typeface="Times New Roman"/>
                <a:cs typeface="Times New Roman"/>
              </a:rPr>
              <a:t>Stochastic gradient descent iterates </a:t>
            </a:r>
            <a:r>
              <a:rPr sz="2400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the training examples </a:t>
            </a:r>
            <a:r>
              <a:rPr sz="2400" b="1" i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D,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each  </a:t>
            </a:r>
            <a:r>
              <a:rPr sz="2400" dirty="0">
                <a:latin typeface="Times New Roman"/>
                <a:cs typeface="Times New Roman"/>
              </a:rPr>
              <a:t>iteration altering the weights according to the gradient with respect to 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7" baseline="-20833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( </a:t>
            </a:r>
            <a:r>
              <a:rPr sz="2400" dirty="0">
                <a:latin typeface="Cambria Math"/>
                <a:cs typeface="Cambria Math"/>
              </a:rPr>
              <a:t>w</a:t>
            </a:r>
            <a:r>
              <a:rPr sz="2400" spc="-30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these weight </a:t>
            </a:r>
            <a:r>
              <a:rPr sz="2400" spc="-5" dirty="0">
                <a:latin typeface="Times New Roman"/>
                <a:cs typeface="Times New Roman"/>
              </a:rPr>
              <a:t>updates,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iterated </a:t>
            </a:r>
            <a:r>
              <a:rPr sz="2400" dirty="0">
                <a:latin typeface="Times New Roman"/>
                <a:cs typeface="Times New Roman"/>
              </a:rPr>
              <a:t>over all </a:t>
            </a:r>
            <a:r>
              <a:rPr sz="2400" spc="-5" dirty="0">
                <a:latin typeface="Times New Roman"/>
                <a:cs typeface="Times New Roman"/>
              </a:rPr>
              <a:t>training examples,  provides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reasonable approximation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descending the gradient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respect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original error </a:t>
            </a:r>
            <a:r>
              <a:rPr sz="2400" spc="-5" dirty="0">
                <a:latin typeface="Times New Roman"/>
                <a:cs typeface="Times New Roman"/>
              </a:rPr>
              <a:t>function E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dirty="0">
                <a:latin typeface="Cambria Math"/>
                <a:cs typeface="Cambria Math"/>
              </a:rPr>
              <a:t>w</a:t>
            </a:r>
            <a:r>
              <a:rPr sz="2400" spc="-32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6700" marR="561975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the value of </a:t>
            </a:r>
            <a:r>
              <a:rPr sz="2400" b="1" dirty="0">
                <a:latin typeface="Times New Roman"/>
                <a:cs typeface="Times New Roman"/>
              </a:rPr>
              <a:t>η </a:t>
            </a:r>
            <a:r>
              <a:rPr sz="2400" spc="-5" dirty="0">
                <a:latin typeface="Times New Roman"/>
                <a:cs typeface="Times New Roman"/>
              </a:rPr>
              <a:t>sufficiently small, </a:t>
            </a:r>
            <a:r>
              <a:rPr sz="2400" dirty="0">
                <a:latin typeface="Times New Roman"/>
                <a:cs typeface="Times New Roman"/>
              </a:rPr>
              <a:t>stochastic gradient descent can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approximate </a:t>
            </a:r>
            <a:r>
              <a:rPr sz="2400" dirty="0">
                <a:latin typeface="Times New Roman"/>
                <a:cs typeface="Times New Roman"/>
              </a:rPr>
              <a:t>true gradient descent arbitrarily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4875" y="1328876"/>
            <a:ext cx="2724150" cy="66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0548" y="4557521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4" h="73660">
                <a:moveTo>
                  <a:pt x="265297" y="0"/>
                </a:moveTo>
                <a:lnTo>
                  <a:pt x="257434" y="8894"/>
                </a:lnTo>
                <a:lnTo>
                  <a:pt x="281299" y="29586"/>
                </a:lnTo>
                <a:lnTo>
                  <a:pt x="0" y="29586"/>
                </a:lnTo>
                <a:lnTo>
                  <a:pt x="0" y="43565"/>
                </a:lnTo>
                <a:lnTo>
                  <a:pt x="281299" y="43565"/>
                </a:lnTo>
                <a:lnTo>
                  <a:pt x="257434" y="64257"/>
                </a:lnTo>
                <a:lnTo>
                  <a:pt x="265297" y="73152"/>
                </a:lnTo>
                <a:lnTo>
                  <a:pt x="302757" y="40898"/>
                </a:lnTo>
                <a:lnTo>
                  <a:pt x="302757" y="32253"/>
                </a:lnTo>
                <a:lnTo>
                  <a:pt x="26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5336" y="4557521"/>
            <a:ext cx="302895" cy="73660"/>
          </a:xfrm>
          <a:custGeom>
            <a:avLst/>
            <a:gdLst/>
            <a:ahLst/>
            <a:cxnLst/>
            <a:rect l="l" t="t" r="r" b="b"/>
            <a:pathLst>
              <a:path w="302895" h="73660">
                <a:moveTo>
                  <a:pt x="265297" y="0"/>
                </a:moveTo>
                <a:lnTo>
                  <a:pt x="257434" y="8894"/>
                </a:lnTo>
                <a:lnTo>
                  <a:pt x="281299" y="29586"/>
                </a:lnTo>
                <a:lnTo>
                  <a:pt x="0" y="29586"/>
                </a:lnTo>
                <a:lnTo>
                  <a:pt x="0" y="43565"/>
                </a:lnTo>
                <a:lnTo>
                  <a:pt x="281299" y="43565"/>
                </a:lnTo>
                <a:lnTo>
                  <a:pt x="257434" y="64257"/>
                </a:lnTo>
                <a:lnTo>
                  <a:pt x="265297" y="73152"/>
                </a:lnTo>
                <a:lnTo>
                  <a:pt x="302757" y="40898"/>
                </a:lnTo>
                <a:lnTo>
                  <a:pt x="302757" y="32253"/>
                </a:lnTo>
                <a:lnTo>
                  <a:pt x="26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540" y="478022"/>
            <a:ext cx="10410190" cy="4394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 algn="just">
              <a:lnSpc>
                <a:spcPts val="2590"/>
              </a:lnSpc>
              <a:spcBef>
                <a:spcPts val="425"/>
              </a:spcBef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 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differences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between 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standard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gradient descent and stochastic gradient 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descent</a:t>
            </a:r>
            <a:r>
              <a:rPr sz="2400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9235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standard gradient descent, </a:t>
            </a:r>
            <a:r>
              <a:rPr sz="2400" dirty="0">
                <a:latin typeface="Times New Roman"/>
                <a:cs typeface="Times New Roman"/>
              </a:rPr>
              <a:t>the error is </a:t>
            </a:r>
            <a:r>
              <a:rPr sz="2400" spc="-10" dirty="0">
                <a:latin typeface="Times New Roman"/>
                <a:cs typeface="Times New Roman"/>
              </a:rPr>
              <a:t>summed </a:t>
            </a:r>
            <a:r>
              <a:rPr sz="2400" dirty="0">
                <a:latin typeface="Times New Roman"/>
                <a:cs typeface="Times New Roman"/>
              </a:rPr>
              <a:t>over all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before  updating </a:t>
            </a:r>
            <a:r>
              <a:rPr sz="2400" spc="-5" dirty="0">
                <a:latin typeface="Times New Roman"/>
                <a:cs typeface="Times New Roman"/>
              </a:rPr>
              <a:t>weights, whereas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stochastic gradient descent weights are updated </a:t>
            </a:r>
            <a:r>
              <a:rPr sz="2400" dirty="0">
                <a:latin typeface="Times New Roman"/>
                <a:cs typeface="Times New Roman"/>
              </a:rPr>
              <a:t>upon  </a:t>
            </a:r>
            <a:r>
              <a:rPr sz="2400" spc="-5" dirty="0">
                <a:latin typeface="Times New Roman"/>
                <a:cs typeface="Times New Roman"/>
              </a:rPr>
              <a:t>examining </a:t>
            </a:r>
            <a:r>
              <a:rPr sz="2400" dirty="0">
                <a:latin typeface="Times New Roman"/>
                <a:cs typeface="Times New Roman"/>
              </a:rPr>
              <a:t>each training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Summing </a:t>
            </a:r>
            <a:r>
              <a:rPr sz="2400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multiple examples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standard gradient descent requires more  computation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weight </a:t>
            </a:r>
            <a:r>
              <a:rPr sz="2400" dirty="0">
                <a:latin typeface="Times New Roman"/>
                <a:cs typeface="Times New Roman"/>
              </a:rPr>
              <a:t>update </a:t>
            </a:r>
            <a:r>
              <a:rPr sz="2400" spc="-5" dirty="0">
                <a:latin typeface="Times New Roman"/>
                <a:cs typeface="Times New Roman"/>
              </a:rPr>
              <a:t>step. On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hand,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true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gradient, standard gradient </a:t>
            </a:r>
            <a:r>
              <a:rPr sz="2400" dirty="0">
                <a:latin typeface="Times New Roman"/>
                <a:cs typeface="Times New Roman"/>
              </a:rPr>
              <a:t>descent is often used with a </a:t>
            </a:r>
            <a:r>
              <a:rPr sz="2400" spc="-10" dirty="0">
                <a:latin typeface="Times New Roman"/>
                <a:cs typeface="Times New Roman"/>
              </a:rPr>
              <a:t>larger </a:t>
            </a:r>
            <a:r>
              <a:rPr sz="2400" dirty="0">
                <a:latin typeface="Times New Roman"/>
                <a:cs typeface="Times New Roman"/>
              </a:rPr>
              <a:t>step size </a:t>
            </a: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weight  update than stochastic gradient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descent.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9235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In cases where there </a:t>
            </a:r>
            <a:r>
              <a:rPr sz="2400" spc="-5" dirty="0">
                <a:latin typeface="Times New Roman"/>
                <a:cs typeface="Times New Roman"/>
              </a:rPr>
              <a:t>are multiple </a:t>
            </a:r>
            <a:r>
              <a:rPr sz="2400" dirty="0">
                <a:latin typeface="Times New Roman"/>
                <a:cs typeface="Times New Roman"/>
              </a:rPr>
              <a:t>local </a:t>
            </a:r>
            <a:r>
              <a:rPr sz="2400" spc="-10" dirty="0">
                <a:latin typeface="Times New Roman"/>
                <a:cs typeface="Times New Roman"/>
              </a:rPr>
              <a:t>minima </a:t>
            </a:r>
            <a:r>
              <a:rPr sz="2400" spc="-5" dirty="0">
                <a:latin typeface="Times New Roman"/>
                <a:cs typeface="Times New Roman"/>
              </a:rPr>
              <a:t>with respect to stochastic gradient  descent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avoid </a:t>
            </a:r>
            <a:r>
              <a:rPr sz="2400" spc="-10" dirty="0">
                <a:latin typeface="Times New Roman"/>
                <a:cs typeface="Times New Roman"/>
              </a:rPr>
              <a:t>falling </a:t>
            </a:r>
            <a:r>
              <a:rPr sz="2400" spc="-5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local </a:t>
            </a:r>
            <a:r>
              <a:rPr sz="2400" spc="-10" dirty="0">
                <a:latin typeface="Times New Roman"/>
                <a:cs typeface="Times New Roman"/>
              </a:rPr>
              <a:t>minima </a:t>
            </a:r>
            <a:r>
              <a:rPr sz="2400" dirty="0">
                <a:latin typeface="Times New Roman"/>
                <a:cs typeface="Times New Roman"/>
              </a:rPr>
              <a:t>because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uses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20" dirty="0">
                <a:latin typeface="Cambria Math"/>
                <a:cs typeface="Cambria Math"/>
              </a:rPr>
              <a:t>𝛻</a:t>
            </a:r>
            <a:r>
              <a:rPr sz="2400" spc="20" dirty="0">
                <a:latin typeface="Times New Roman"/>
                <a:cs typeface="Times New Roman"/>
              </a:rPr>
              <a:t>E</a:t>
            </a:r>
            <a:r>
              <a:rPr sz="2400" spc="30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dirty="0">
                <a:latin typeface="Cambria Math"/>
                <a:cs typeface="Cambria Math"/>
              </a:rPr>
              <a:t>w </a:t>
            </a:r>
            <a:r>
              <a:rPr sz="2400" dirty="0">
                <a:latin typeface="Times New Roman"/>
                <a:cs typeface="Times New Roman"/>
              </a:rPr>
              <a:t>) rather than </a:t>
            </a:r>
            <a:r>
              <a:rPr sz="2400" spc="35" dirty="0">
                <a:latin typeface="Cambria Math"/>
                <a:cs typeface="Cambria Math"/>
              </a:rPr>
              <a:t>𝛻</a:t>
            </a:r>
            <a:r>
              <a:rPr sz="2400" spc="35" dirty="0">
                <a:latin typeface="Times New Roman"/>
                <a:cs typeface="Times New Roman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dirty="0">
                <a:latin typeface="Cambria Math"/>
                <a:cs typeface="Cambria Math"/>
              </a:rPr>
              <a:t>w </a:t>
            </a:r>
            <a:r>
              <a:rPr sz="2400" dirty="0">
                <a:latin typeface="Times New Roman"/>
                <a:cs typeface="Times New Roman"/>
              </a:rPr>
              <a:t>) to guide its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5191" rIns="0" bIns="0" rtlCol="0">
            <a:spAutoFit/>
          </a:bodyPr>
          <a:lstStyle/>
          <a:p>
            <a:pPr marL="880744" marR="5080" indent="-137160">
              <a:lnSpc>
                <a:spcPts val="3460"/>
              </a:lnSpc>
              <a:spcBef>
                <a:spcPts val="535"/>
              </a:spcBef>
            </a:pPr>
            <a:r>
              <a:rPr spc="-55" dirty="0"/>
              <a:t>MULTILAYER </a:t>
            </a:r>
            <a:r>
              <a:rPr dirty="0"/>
              <a:t>NETWORKS AND</a:t>
            </a:r>
            <a:r>
              <a:rPr spc="-285" dirty="0"/>
              <a:t> </a:t>
            </a:r>
            <a:r>
              <a:rPr dirty="0"/>
              <a:t>THE  </a:t>
            </a:r>
            <a:r>
              <a:rPr spc="-30" dirty="0"/>
              <a:t>BACKPROPAGATION</a:t>
            </a:r>
            <a:r>
              <a:rPr spc="-24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939485"/>
            <a:ext cx="1020254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Multilayer networks learned by the </a:t>
            </a:r>
            <a:r>
              <a:rPr sz="2400" b="1" spc="-30" dirty="0">
                <a:latin typeface="Times New Roman"/>
                <a:cs typeface="Times New Roman"/>
              </a:rPr>
              <a:t>BACKPROPACATION </a:t>
            </a:r>
            <a:r>
              <a:rPr sz="2400" dirty="0">
                <a:latin typeface="Times New Roman"/>
                <a:cs typeface="Times New Roman"/>
              </a:rPr>
              <a:t>algorithm 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of expressing a rich variety of nonlinear decision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surfaces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4240147"/>
            <a:ext cx="10360025" cy="1524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0665" marR="5080" indent="-2286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Decision regions of a </a:t>
            </a:r>
            <a:r>
              <a:rPr sz="1800" spc="-5" dirty="0">
                <a:latin typeface="Times New Roman"/>
                <a:cs typeface="Times New Roman"/>
              </a:rPr>
              <a:t>multilayer feedforward network.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network shown here was </a:t>
            </a:r>
            <a:r>
              <a:rPr sz="1800" dirty="0">
                <a:latin typeface="Times New Roman"/>
                <a:cs typeface="Times New Roman"/>
              </a:rPr>
              <a:t>trained to </a:t>
            </a:r>
            <a:r>
              <a:rPr sz="1800" spc="-5" dirty="0">
                <a:latin typeface="Times New Roman"/>
                <a:cs typeface="Times New Roman"/>
              </a:rPr>
              <a:t>recognize </a:t>
            </a:r>
            <a:r>
              <a:rPr sz="1800" dirty="0">
                <a:latin typeface="Times New Roman"/>
                <a:cs typeface="Times New Roman"/>
              </a:rPr>
              <a:t>1 of  </a:t>
            </a:r>
            <a:r>
              <a:rPr sz="1800" b="1" i="1" dirty="0">
                <a:latin typeface="Times New Roman"/>
                <a:cs typeface="Times New Roman"/>
              </a:rPr>
              <a:t>10 </a:t>
            </a:r>
            <a:r>
              <a:rPr sz="1800" dirty="0">
                <a:latin typeface="Times New Roman"/>
                <a:cs typeface="Times New Roman"/>
              </a:rPr>
              <a:t>vowel </a:t>
            </a:r>
            <a:r>
              <a:rPr sz="1800" spc="-5" dirty="0">
                <a:latin typeface="Times New Roman"/>
                <a:cs typeface="Times New Roman"/>
              </a:rPr>
              <a:t>sounds occurring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context "h_d" </a:t>
            </a:r>
            <a:r>
              <a:rPr sz="1800" dirty="0">
                <a:latin typeface="Times New Roman"/>
                <a:cs typeface="Times New Roman"/>
              </a:rPr>
              <a:t>(e.g., </a:t>
            </a:r>
            <a:r>
              <a:rPr sz="1800" spc="-5" dirty="0">
                <a:latin typeface="Times New Roman"/>
                <a:cs typeface="Times New Roman"/>
              </a:rPr>
              <a:t>"had," "hid").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network input </a:t>
            </a:r>
            <a:r>
              <a:rPr sz="1800" dirty="0">
                <a:latin typeface="Times New Roman"/>
                <a:cs typeface="Times New Roman"/>
              </a:rPr>
              <a:t>consists of two  parameters, </a:t>
            </a:r>
            <a:r>
              <a:rPr sz="1800" spc="-5" dirty="0">
                <a:latin typeface="Times New Roman"/>
                <a:cs typeface="Times New Roman"/>
              </a:rPr>
              <a:t>F1 and F2, obtained </a:t>
            </a:r>
            <a:r>
              <a:rPr sz="1800" dirty="0">
                <a:latin typeface="Times New Roman"/>
                <a:cs typeface="Times New Roman"/>
              </a:rPr>
              <a:t>from a </a:t>
            </a:r>
            <a:r>
              <a:rPr sz="1800" spc="-5" dirty="0">
                <a:latin typeface="Times New Roman"/>
                <a:cs typeface="Times New Roman"/>
              </a:rPr>
              <a:t>spectral analysis of the sound.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10 network </a:t>
            </a:r>
            <a:r>
              <a:rPr sz="1800" dirty="0">
                <a:latin typeface="Times New Roman"/>
                <a:cs typeface="Times New Roman"/>
              </a:rPr>
              <a:t>outputs correspond </a:t>
            </a:r>
            <a:r>
              <a:rPr sz="1800" spc="-10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the 10 </a:t>
            </a:r>
            <a:r>
              <a:rPr sz="1800" spc="-5" dirty="0">
                <a:latin typeface="Times New Roman"/>
                <a:cs typeface="Times New Roman"/>
              </a:rPr>
              <a:t>possible </a:t>
            </a:r>
            <a:r>
              <a:rPr sz="1800" dirty="0">
                <a:latin typeface="Times New Roman"/>
                <a:cs typeface="Times New Roman"/>
              </a:rPr>
              <a:t>vowel </a:t>
            </a:r>
            <a:r>
              <a:rPr sz="1800" spc="-5" dirty="0">
                <a:latin typeface="Times New Roman"/>
                <a:cs typeface="Times New Roman"/>
              </a:rPr>
              <a:t>sounds. </a:t>
            </a:r>
            <a:r>
              <a:rPr sz="1800" dirty="0">
                <a:latin typeface="Times New Roman"/>
                <a:cs typeface="Times New Roman"/>
              </a:rPr>
              <a:t>The network prediction is the output </a:t>
            </a:r>
            <a:r>
              <a:rPr sz="1800" spc="-5" dirty="0">
                <a:latin typeface="Times New Roman"/>
                <a:cs typeface="Times New Roman"/>
              </a:rPr>
              <a:t>whose </a:t>
            </a:r>
            <a:r>
              <a:rPr sz="1800" dirty="0">
                <a:latin typeface="Times New Roman"/>
                <a:cs typeface="Times New Roman"/>
              </a:rPr>
              <a:t>value 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highest.</a:t>
            </a:r>
            <a:endParaRPr sz="18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The plot on the right </a:t>
            </a:r>
            <a:r>
              <a:rPr sz="1800" spc="-5" dirty="0">
                <a:latin typeface="Times New Roman"/>
                <a:cs typeface="Times New Roman"/>
              </a:rPr>
              <a:t>illustrates </a:t>
            </a:r>
            <a:r>
              <a:rPr sz="1800" dirty="0">
                <a:latin typeface="Times New Roman"/>
                <a:cs typeface="Times New Roman"/>
              </a:rPr>
              <a:t>the highly </a:t>
            </a:r>
            <a:r>
              <a:rPr sz="1800" spc="-5" dirty="0">
                <a:latin typeface="Times New Roman"/>
                <a:cs typeface="Times New Roman"/>
              </a:rPr>
              <a:t>nonlinear decision surface represented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learned </a:t>
            </a:r>
            <a:r>
              <a:rPr sz="1800" dirty="0">
                <a:latin typeface="Times New Roman"/>
                <a:cs typeface="Times New Roman"/>
              </a:rPr>
              <a:t>network.  </a:t>
            </a:r>
            <a:r>
              <a:rPr sz="1800" spc="-5" dirty="0">
                <a:latin typeface="Times New Roman"/>
                <a:cs typeface="Times New Roman"/>
              </a:rPr>
              <a:t>Points shown on </a:t>
            </a:r>
            <a:r>
              <a:rPr sz="1800" dirty="0">
                <a:latin typeface="Times New Roman"/>
                <a:cs typeface="Times New Roman"/>
              </a:rPr>
              <a:t>the plot are test examples distinct from the examples used to train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1100" y="241163"/>
            <a:ext cx="9763125" cy="383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92" y="470403"/>
            <a:ext cx="485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 Differentiable </a:t>
            </a:r>
            <a:r>
              <a:rPr sz="2800" spc="-10" dirty="0"/>
              <a:t>Threshold</a:t>
            </a:r>
            <a:r>
              <a:rPr sz="2800" spc="-235" dirty="0"/>
              <a:t> </a:t>
            </a:r>
            <a:r>
              <a:rPr sz="2800" spc="-5" dirty="0"/>
              <a:t>Unit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3" y="1446013"/>
            <a:ext cx="10359390" cy="2291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255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Sigmoid unit-a unit </a:t>
            </a:r>
            <a:r>
              <a:rPr sz="2400" spc="-1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like a </a:t>
            </a:r>
            <a:r>
              <a:rPr sz="2400" spc="-5" dirty="0">
                <a:latin typeface="Times New Roman"/>
                <a:cs typeface="Times New Roman"/>
              </a:rPr>
              <a:t>perceptron, but based </a:t>
            </a:r>
            <a:r>
              <a:rPr sz="2400" dirty="0">
                <a:latin typeface="Times New Roman"/>
                <a:cs typeface="Times New Roman"/>
              </a:rPr>
              <a:t>on a </a:t>
            </a:r>
            <a:r>
              <a:rPr sz="2400" spc="-5" dirty="0">
                <a:latin typeface="Times New Roman"/>
                <a:cs typeface="Times New Roman"/>
              </a:rPr>
              <a:t>smoothed,  differentiable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sigmoid unit </a:t>
            </a:r>
            <a:r>
              <a:rPr sz="2400" dirty="0">
                <a:latin typeface="Times New Roman"/>
                <a:cs typeface="Times New Roman"/>
              </a:rPr>
              <a:t>first </a:t>
            </a:r>
            <a:r>
              <a:rPr sz="2400" spc="-5" dirty="0">
                <a:latin typeface="Times New Roman"/>
                <a:cs typeface="Times New Roman"/>
              </a:rPr>
              <a:t>computes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linear combination </a:t>
            </a:r>
            <a:r>
              <a:rPr sz="2400" dirty="0">
                <a:latin typeface="Times New Roman"/>
                <a:cs typeface="Times New Roman"/>
              </a:rPr>
              <a:t>of its </a:t>
            </a:r>
            <a:r>
              <a:rPr sz="2400" spc="-5" dirty="0">
                <a:latin typeface="Times New Roman"/>
                <a:cs typeface="Times New Roman"/>
              </a:rPr>
              <a:t>inputs, then applies </a:t>
            </a:r>
            <a:r>
              <a:rPr sz="2400" dirty="0">
                <a:latin typeface="Times New Roman"/>
                <a:cs typeface="Times New Roman"/>
              </a:rPr>
              <a:t>a  threshold to the result. 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case of the </a:t>
            </a:r>
            <a:r>
              <a:rPr sz="2400" spc="-5" dirty="0">
                <a:latin typeface="Times New Roman"/>
                <a:cs typeface="Times New Roman"/>
              </a:rPr>
              <a:t>sigmoid unit, </a:t>
            </a: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spc="-5" dirty="0">
                <a:latin typeface="Times New Roman"/>
                <a:cs typeface="Times New Roman"/>
              </a:rPr>
              <a:t>the threshold  </a:t>
            </a:r>
            <a:r>
              <a:rPr sz="2400" dirty="0">
                <a:latin typeface="Times New Roman"/>
                <a:cs typeface="Times New Roman"/>
              </a:rPr>
              <a:t>output is a continuous function of its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15" dirty="0">
                <a:latin typeface="Times New Roman"/>
                <a:cs typeface="Times New Roman"/>
              </a:rPr>
              <a:t>precisely,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sigmoid </a:t>
            </a:r>
            <a:r>
              <a:rPr sz="2400" dirty="0">
                <a:latin typeface="Times New Roman"/>
                <a:cs typeface="Times New Roman"/>
              </a:rPr>
              <a:t>unit </a:t>
            </a:r>
            <a:r>
              <a:rPr sz="2400" spc="-5" dirty="0">
                <a:latin typeface="Times New Roman"/>
                <a:cs typeface="Times New Roman"/>
              </a:rPr>
              <a:t>computes </a:t>
            </a:r>
            <a:r>
              <a:rPr sz="2400" dirty="0">
                <a:latin typeface="Times New Roman"/>
                <a:cs typeface="Times New Roman"/>
              </a:rPr>
              <a:t>its output </a:t>
            </a:r>
            <a:r>
              <a:rPr sz="2400" b="1" i="1" dirty="0">
                <a:latin typeface="Times New Roman"/>
                <a:cs typeface="Times New Roman"/>
              </a:rPr>
              <a:t>O</a:t>
            </a:r>
            <a:r>
              <a:rPr sz="2400" b="1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149" y="5619694"/>
            <a:ext cx="306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σ is the </a:t>
            </a:r>
            <a:r>
              <a:rPr sz="2400" spc="-5" dirty="0">
                <a:latin typeface="Times New Roman"/>
                <a:cs typeface="Times New Roman"/>
              </a:rPr>
              <a:t>sigmoid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5692" y="3820667"/>
            <a:ext cx="3382338" cy="174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8552" y="41148"/>
            <a:ext cx="9454896" cy="631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2772" y="457240"/>
            <a:ext cx="7314073" cy="5410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516" y="470403"/>
            <a:ext cx="5996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 </a:t>
            </a:r>
            <a:r>
              <a:rPr sz="2800" spc="-35" dirty="0"/>
              <a:t>BACKPROPAGATION</a:t>
            </a:r>
            <a:r>
              <a:rPr sz="2800" spc="-110" dirty="0"/>
              <a:t> </a:t>
            </a:r>
            <a:r>
              <a:rPr sz="2800" spc="-5" dirty="0"/>
              <a:t>Algorithm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40" y="1453634"/>
            <a:ext cx="10360025" cy="18294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BACKPROPAGATION </a:t>
            </a:r>
            <a:r>
              <a:rPr sz="2000" spc="-5" dirty="0">
                <a:latin typeface="Times New Roman"/>
                <a:cs typeface="Times New Roman"/>
              </a:rPr>
              <a:t>Algorithm learns the weights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multilayer network, given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network 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fixed set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units and interconnections.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employs gradient </a:t>
            </a:r>
            <a:r>
              <a:rPr sz="2000" dirty="0">
                <a:latin typeface="Times New Roman"/>
                <a:cs typeface="Times New Roman"/>
              </a:rPr>
              <a:t>descent </a:t>
            </a:r>
            <a:r>
              <a:rPr sz="2000" spc="-5" dirty="0">
                <a:latin typeface="Times New Roman"/>
                <a:cs typeface="Times New Roman"/>
              </a:rPr>
              <a:t>to attempt </a:t>
            </a:r>
            <a:r>
              <a:rPr sz="2000" spc="-10" dirty="0">
                <a:latin typeface="Times New Roman"/>
                <a:cs typeface="Times New Roman"/>
              </a:rPr>
              <a:t>to  minimize </a:t>
            </a:r>
            <a:r>
              <a:rPr sz="2000" dirty="0">
                <a:latin typeface="Times New Roman"/>
                <a:cs typeface="Times New Roman"/>
              </a:rPr>
              <a:t>the squared </a:t>
            </a:r>
            <a:r>
              <a:rPr sz="2000" spc="-5" dirty="0">
                <a:latin typeface="Times New Roman"/>
                <a:cs typeface="Times New Roman"/>
              </a:rPr>
              <a:t>error </a:t>
            </a:r>
            <a:r>
              <a:rPr sz="2000" dirty="0">
                <a:latin typeface="Times New Roman"/>
                <a:cs typeface="Times New Roman"/>
              </a:rPr>
              <a:t>between the </a:t>
            </a:r>
            <a:r>
              <a:rPr sz="2000" spc="-5" dirty="0">
                <a:latin typeface="Times New Roman"/>
                <a:cs typeface="Times New Roman"/>
              </a:rPr>
              <a:t>network output values and </a:t>
            </a:r>
            <a:r>
              <a:rPr sz="2000" spc="-10" dirty="0">
                <a:latin typeface="Times New Roman"/>
                <a:cs typeface="Times New Roman"/>
              </a:rPr>
              <a:t>the target </a:t>
            </a:r>
            <a:r>
              <a:rPr sz="2000" spc="-5" dirty="0">
                <a:latin typeface="Times New Roman"/>
                <a:cs typeface="Times New Roman"/>
              </a:rPr>
              <a:t>values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these   </a:t>
            </a:r>
            <a:r>
              <a:rPr sz="2000" dirty="0">
                <a:latin typeface="Times New Roman"/>
                <a:cs typeface="Times New Roman"/>
              </a:rPr>
              <a:t>outputs.</a:t>
            </a:r>
            <a:endParaRPr sz="2000">
              <a:latin typeface="Times New Roman"/>
              <a:cs typeface="Times New Roman"/>
            </a:endParaRPr>
          </a:p>
          <a:p>
            <a:pPr marL="241300" marR="149225" indent="-228600" algn="just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25" dirty="0">
                <a:latin typeface="Times New Roman"/>
                <a:cs typeface="Times New Roman"/>
              </a:rPr>
              <a:t>BACKPROPAGATION </a:t>
            </a:r>
            <a:r>
              <a:rPr sz="2000" spc="-5" dirty="0">
                <a:latin typeface="Times New Roman"/>
                <a:cs typeface="Times New Roman"/>
              </a:rPr>
              <a:t>algorithm, </a:t>
            </a:r>
            <a:r>
              <a:rPr sz="2000" dirty="0">
                <a:latin typeface="Times New Roman"/>
                <a:cs typeface="Times New Roman"/>
              </a:rPr>
              <a:t>we consider networks with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output units rather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  single units as before, so we redefine E to sum the errors over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of the network output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40" y="4061357"/>
            <a:ext cx="7885430" cy="16306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where,</a:t>
            </a:r>
            <a:endParaRPr sz="20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outputs - </a:t>
            </a:r>
            <a:r>
              <a:rPr sz="2000" dirty="0">
                <a:latin typeface="Times New Roman"/>
                <a:cs typeface="Times New Roman"/>
              </a:rPr>
              <a:t>is the set of output units in the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b="1" i="1" spc="10" dirty="0">
                <a:latin typeface="Times New Roman"/>
                <a:cs typeface="Times New Roman"/>
              </a:rPr>
              <a:t>t</a:t>
            </a:r>
            <a:r>
              <a:rPr sz="1950" b="1" i="1" spc="15" baseline="-21367" dirty="0">
                <a:latin typeface="Times New Roman"/>
                <a:cs typeface="Times New Roman"/>
              </a:rPr>
              <a:t>kd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i="1" spc="10" dirty="0">
                <a:latin typeface="Times New Roman"/>
                <a:cs typeface="Times New Roman"/>
              </a:rPr>
              <a:t>O</a:t>
            </a:r>
            <a:r>
              <a:rPr sz="1950" b="1" i="1" spc="15" baseline="-21367" dirty="0">
                <a:latin typeface="Times New Roman"/>
                <a:cs typeface="Times New Roman"/>
              </a:rPr>
              <a:t>kd </a:t>
            </a:r>
            <a:r>
              <a:rPr sz="2000" dirty="0">
                <a:latin typeface="Times New Roman"/>
                <a:cs typeface="Times New Roman"/>
              </a:rPr>
              <a:t>- the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and output values associated with the </a:t>
            </a:r>
            <a:r>
              <a:rPr sz="2000" spc="10" dirty="0">
                <a:latin typeface="Times New Roman"/>
                <a:cs typeface="Times New Roman"/>
              </a:rPr>
              <a:t>k</a:t>
            </a:r>
            <a:r>
              <a:rPr sz="1950" spc="15" baseline="25641" dirty="0">
                <a:latin typeface="Times New Roman"/>
                <a:cs typeface="Times New Roman"/>
              </a:rPr>
              <a:t>th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d - training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2883" y="3464089"/>
            <a:ext cx="4542247" cy="64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333" y="492251"/>
            <a:ext cx="9068865" cy="5181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3677" y="636420"/>
            <a:ext cx="6487159" cy="4541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144" y="433826"/>
            <a:ext cx="66179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Derivation of the </a:t>
            </a:r>
            <a:r>
              <a:rPr sz="2600" spc="-25" dirty="0"/>
              <a:t>BACKPROPAGATION</a:t>
            </a:r>
            <a:r>
              <a:rPr sz="2600" spc="-125" dirty="0"/>
              <a:t> </a:t>
            </a:r>
            <a:r>
              <a:rPr sz="2600" dirty="0"/>
              <a:t>Rule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891540" y="1289041"/>
            <a:ext cx="9481820" cy="12922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66700" marR="30480" indent="-2286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Deriving the stochastic gradient descent rule: Stochastic gradient descent involves  iterating through the training examples one at a time, for each training example d  descending the gradient of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error </a:t>
            </a:r>
            <a:r>
              <a:rPr sz="2200" b="1" i="1" spc="-5" dirty="0">
                <a:latin typeface="Times New Roman"/>
                <a:cs typeface="Times New Roman"/>
              </a:rPr>
              <a:t>E</a:t>
            </a:r>
            <a:r>
              <a:rPr sz="2175" b="1" i="1" spc="-7" baseline="-21072" dirty="0">
                <a:latin typeface="Times New Roman"/>
                <a:cs typeface="Times New Roman"/>
              </a:rPr>
              <a:t>d </a:t>
            </a:r>
            <a:r>
              <a:rPr sz="2200" spc="-5" dirty="0">
                <a:latin typeface="Times New Roman"/>
                <a:cs typeface="Times New Roman"/>
              </a:rPr>
              <a:t>with respect to this single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</a:t>
            </a:r>
            <a:endParaRPr sz="22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each training example d every weight </a:t>
            </a:r>
            <a:r>
              <a:rPr sz="2200" b="1" i="1" dirty="0">
                <a:latin typeface="Times New Roman"/>
                <a:cs typeface="Times New Roman"/>
              </a:rPr>
              <a:t>w</a:t>
            </a:r>
            <a:r>
              <a:rPr sz="2175" b="1" i="1" baseline="-21072" dirty="0">
                <a:latin typeface="Times New Roman"/>
                <a:cs typeface="Times New Roman"/>
              </a:rPr>
              <a:t>ji </a:t>
            </a:r>
            <a:r>
              <a:rPr sz="2200" spc="-5" dirty="0">
                <a:latin typeface="Times New Roman"/>
                <a:cs typeface="Times New Roman"/>
              </a:rPr>
              <a:t>is updated by adding to it </a:t>
            </a:r>
            <a:r>
              <a:rPr sz="2200" b="1" i="1" spc="-5" dirty="0">
                <a:latin typeface="Times New Roman"/>
                <a:cs typeface="Times New Roman"/>
              </a:rPr>
              <a:t>Δ</a:t>
            </a:r>
            <a:r>
              <a:rPr sz="2200" b="1" i="1" spc="-15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w</a:t>
            </a:r>
            <a:r>
              <a:rPr sz="2175" b="1" i="1" baseline="-21072" dirty="0">
                <a:latin typeface="Times New Roman"/>
                <a:cs typeface="Times New Roman"/>
              </a:rPr>
              <a:t>ji</a:t>
            </a:r>
            <a:endParaRPr sz="2175" baseline="-210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929" y="5458150"/>
            <a:ext cx="974217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Here </a:t>
            </a:r>
            <a:r>
              <a:rPr sz="2200" b="1" i="1" spc="-5" dirty="0">
                <a:latin typeface="Times New Roman"/>
                <a:cs typeface="Times New Roman"/>
              </a:rPr>
              <a:t>outputs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set of output units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network, </a:t>
            </a:r>
            <a:r>
              <a:rPr sz="2200" b="1" i="1" dirty="0">
                <a:latin typeface="Times New Roman"/>
                <a:cs typeface="Times New Roman"/>
              </a:rPr>
              <a:t>t</a:t>
            </a:r>
            <a:r>
              <a:rPr sz="2175" b="1" i="1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target </a:t>
            </a:r>
            <a:r>
              <a:rPr sz="2200" spc="-5" dirty="0">
                <a:latin typeface="Times New Roman"/>
                <a:cs typeface="Times New Roman"/>
              </a:rPr>
              <a:t>value of unit </a:t>
            </a:r>
            <a:r>
              <a:rPr sz="2200" b="1" i="1" spc="-5" dirty="0">
                <a:latin typeface="Times New Roman"/>
                <a:cs typeface="Times New Roman"/>
              </a:rPr>
              <a:t>k</a:t>
            </a:r>
            <a:r>
              <a:rPr sz="2200" b="1" i="1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training </a:t>
            </a:r>
            <a:r>
              <a:rPr sz="2200" spc="-5" dirty="0">
                <a:latin typeface="Times New Roman"/>
                <a:cs typeface="Times New Roman"/>
              </a:rPr>
              <a:t>example d, and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175" b="1" i="1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is the </a:t>
            </a:r>
            <a:r>
              <a:rPr sz="2200" dirty="0">
                <a:latin typeface="Times New Roman"/>
                <a:cs typeface="Times New Roman"/>
              </a:rPr>
              <a:t>output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unit </a:t>
            </a:r>
            <a:r>
              <a:rPr sz="2200" spc="-5" dirty="0">
                <a:latin typeface="Times New Roman"/>
                <a:cs typeface="Times New Roman"/>
              </a:rPr>
              <a:t>k </a:t>
            </a:r>
            <a:r>
              <a:rPr sz="2200" dirty="0">
                <a:latin typeface="Times New Roman"/>
                <a:cs typeface="Times New Roman"/>
              </a:rPr>
              <a:t>given training </a:t>
            </a:r>
            <a:r>
              <a:rPr sz="2200" spc="-5" dirty="0">
                <a:latin typeface="Times New Roman"/>
                <a:cs typeface="Times New Roman"/>
              </a:rPr>
              <a:t>example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0727" y="3033836"/>
            <a:ext cx="9395265" cy="2249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4240" y="478022"/>
            <a:ext cx="10117455" cy="5156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00" marR="177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The derivation of the stochastic gradient descent rule is </a:t>
            </a:r>
            <a:r>
              <a:rPr sz="2400" spc="-5" dirty="0">
                <a:latin typeface="Times New Roman"/>
                <a:cs typeface="Times New Roman"/>
              </a:rPr>
              <a:t>conceptually  </a:t>
            </a:r>
            <a:r>
              <a:rPr sz="2400" dirty="0">
                <a:latin typeface="Times New Roman"/>
                <a:cs typeface="Times New Roman"/>
              </a:rPr>
              <a:t>straightforward, but requires keeping track of 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subscripts and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1515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ji </a:t>
            </a:r>
            <a:r>
              <a:rPr sz="2400" dirty="0">
                <a:latin typeface="Times New Roman"/>
                <a:cs typeface="Times New Roman"/>
              </a:rPr>
              <a:t>= the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24305" dirty="0">
                <a:latin typeface="Times New Roman"/>
                <a:cs typeface="Times New Roman"/>
              </a:rPr>
              <a:t>th </a:t>
            </a:r>
            <a:r>
              <a:rPr sz="2400" dirty="0">
                <a:latin typeface="Times New Roman"/>
                <a:cs typeface="Times New Roman"/>
              </a:rPr>
              <a:t>input to unit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383540" marR="3295650">
              <a:lnSpc>
                <a:spcPct val="1246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7" baseline="-20833" dirty="0">
                <a:latin typeface="Times New Roman"/>
                <a:cs typeface="Times New Roman"/>
              </a:rPr>
              <a:t>ji </a:t>
            </a:r>
            <a:r>
              <a:rPr sz="2400" dirty="0">
                <a:latin typeface="Times New Roman"/>
                <a:cs typeface="Times New Roman"/>
              </a:rPr>
              <a:t>= the weight associated with the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24305" dirty="0">
                <a:latin typeface="Times New Roman"/>
                <a:cs typeface="Times New Roman"/>
              </a:rPr>
              <a:t>th </a:t>
            </a:r>
            <a:r>
              <a:rPr sz="2400" dirty="0">
                <a:latin typeface="Times New Roman"/>
                <a:cs typeface="Times New Roman"/>
              </a:rPr>
              <a:t>input to unit </a:t>
            </a:r>
            <a:r>
              <a:rPr sz="2400" i="1" dirty="0">
                <a:latin typeface="Times New Roman"/>
                <a:cs typeface="Times New Roman"/>
              </a:rPr>
              <a:t>j  net</a:t>
            </a:r>
            <a:r>
              <a:rPr sz="2400" i="1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Σ</a:t>
            </a:r>
            <a:r>
              <a:rPr sz="2400" i="1" spc="-7" baseline="-20833" dirty="0">
                <a:latin typeface="Times New Roman"/>
                <a:cs typeface="Times New Roman"/>
              </a:rPr>
              <a:t>i </a:t>
            </a: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7" baseline="-20833" dirty="0">
                <a:latin typeface="Times New Roman"/>
                <a:cs typeface="Times New Roman"/>
              </a:rPr>
              <a:t>ji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ji </a:t>
            </a:r>
            <a:r>
              <a:rPr sz="2400" dirty="0">
                <a:latin typeface="Times New Roman"/>
                <a:cs typeface="Times New Roman"/>
              </a:rPr>
              <a:t>(the weighted sum of inputs for unit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3540" marR="5598795">
              <a:lnSpc>
                <a:spcPct val="1247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i="1" spc="-7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= the output </a:t>
            </a:r>
            <a:r>
              <a:rPr sz="2400" spc="-5" dirty="0">
                <a:latin typeface="Times New Roman"/>
                <a:cs typeface="Times New Roman"/>
              </a:rPr>
              <a:t>computed </a:t>
            </a:r>
            <a:r>
              <a:rPr sz="2400" dirty="0">
                <a:latin typeface="Times New Roman"/>
                <a:cs typeface="Times New Roman"/>
              </a:rPr>
              <a:t>by unit </a:t>
            </a:r>
            <a:r>
              <a:rPr sz="2400" i="1" dirty="0">
                <a:latin typeface="Times New Roman"/>
                <a:cs typeface="Times New Roman"/>
              </a:rPr>
              <a:t>j 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=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output for unit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imes New Roman"/>
                <a:cs typeface="Times New Roman"/>
              </a:rPr>
              <a:t>σ = the </a:t>
            </a:r>
            <a:r>
              <a:rPr sz="2400" spc="-5" dirty="0">
                <a:latin typeface="Times New Roman"/>
                <a:cs typeface="Times New Roman"/>
              </a:rPr>
              <a:t>sigmoid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720"/>
              </a:spcBef>
            </a:pPr>
            <a:r>
              <a:rPr sz="2400" i="1" dirty="0">
                <a:latin typeface="Times New Roman"/>
                <a:cs typeface="Times New Roman"/>
              </a:rPr>
              <a:t>outputs </a:t>
            </a:r>
            <a:r>
              <a:rPr sz="2400" dirty="0">
                <a:latin typeface="Times New Roman"/>
                <a:cs typeface="Times New Roman"/>
              </a:rPr>
              <a:t>= the set of units in the </a:t>
            </a:r>
            <a:r>
              <a:rPr sz="2400" spc="-5" dirty="0">
                <a:latin typeface="Times New Roman"/>
                <a:cs typeface="Times New Roman"/>
              </a:rPr>
              <a:t>final </a:t>
            </a:r>
            <a:r>
              <a:rPr sz="2400" dirty="0">
                <a:latin typeface="Times New Roman"/>
                <a:cs typeface="Times New Roman"/>
              </a:rPr>
              <a:t>layer of 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383540" marR="142240">
              <a:lnSpc>
                <a:spcPts val="2590"/>
              </a:lnSpc>
              <a:spcBef>
                <a:spcPts val="1040"/>
              </a:spcBef>
            </a:pPr>
            <a:r>
              <a:rPr sz="2400" i="1" spc="-10" dirty="0">
                <a:latin typeface="Times New Roman"/>
                <a:cs typeface="Times New Roman"/>
              </a:rPr>
              <a:t>Downstream(j) </a:t>
            </a:r>
            <a:r>
              <a:rPr sz="2400" dirty="0">
                <a:latin typeface="Times New Roman"/>
                <a:cs typeface="Times New Roman"/>
              </a:rPr>
              <a:t>= the set of units whose </a:t>
            </a:r>
            <a:r>
              <a:rPr sz="2400" spc="-5" dirty="0">
                <a:latin typeface="Times New Roman"/>
                <a:cs typeface="Times New Roman"/>
              </a:rPr>
              <a:t>immediate </a:t>
            </a:r>
            <a:r>
              <a:rPr sz="2400" dirty="0">
                <a:latin typeface="Times New Roman"/>
                <a:cs typeface="Times New Roman"/>
              </a:rPr>
              <a:t>inputs include the output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unit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543" y="5294120"/>
            <a:ext cx="1013142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Consider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cases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turn: </a:t>
            </a:r>
            <a:r>
              <a:rPr sz="1800" dirty="0">
                <a:latin typeface="Times New Roman"/>
                <a:cs typeface="Times New Roman"/>
              </a:rPr>
              <a:t>the case where unit j is an </a:t>
            </a:r>
            <a:r>
              <a:rPr sz="1800" b="1" i="1" spc="-5" dirty="0">
                <a:latin typeface="Times New Roman"/>
                <a:cs typeface="Times New Roman"/>
              </a:rPr>
              <a:t>output unit </a:t>
            </a:r>
            <a:r>
              <a:rPr sz="1800" dirty="0">
                <a:latin typeface="Times New Roman"/>
                <a:cs typeface="Times New Roman"/>
              </a:rPr>
              <a:t>for the network, and the case where j 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i="1" spc="-5" dirty="0">
                <a:latin typeface="Times New Roman"/>
                <a:cs typeface="Times New Roman"/>
              </a:rPr>
              <a:t>internal unit </a:t>
            </a:r>
            <a:r>
              <a:rPr sz="1800" b="1" i="1" dirty="0">
                <a:latin typeface="Times New Roman"/>
                <a:cs typeface="Times New Roman"/>
              </a:rPr>
              <a:t>(hidden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unit)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0055" y="303503"/>
            <a:ext cx="8793070" cy="480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40" y="391591"/>
            <a:ext cx="9981565" cy="10191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1800" b="1" spc="-5" dirty="0">
                <a:latin typeface="Times New Roman"/>
                <a:cs typeface="Times New Roman"/>
              </a:rPr>
              <a:t>Case </a:t>
            </a:r>
            <a:r>
              <a:rPr sz="1800" b="1" dirty="0">
                <a:latin typeface="Times New Roman"/>
                <a:cs typeface="Times New Roman"/>
              </a:rPr>
              <a:t>1: </a:t>
            </a:r>
            <a:r>
              <a:rPr sz="1800" b="1" spc="-20" dirty="0">
                <a:latin typeface="Times New Roman"/>
                <a:cs typeface="Times New Roman"/>
              </a:rPr>
              <a:t>Training </a:t>
            </a:r>
            <a:r>
              <a:rPr sz="1800" b="1" spc="-5" dirty="0">
                <a:latin typeface="Times New Roman"/>
                <a:cs typeface="Times New Roman"/>
              </a:rPr>
              <a:t>Rule </a:t>
            </a:r>
            <a:r>
              <a:rPr sz="1800" b="1" dirty="0">
                <a:latin typeface="Times New Roman"/>
                <a:cs typeface="Times New Roman"/>
              </a:rPr>
              <a:t>for </a:t>
            </a:r>
            <a:r>
              <a:rPr sz="1800" b="1" spc="-5" dirty="0">
                <a:latin typeface="Times New Roman"/>
                <a:cs typeface="Times New Roman"/>
              </a:rPr>
              <a:t>Output Unit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Weights.</a:t>
            </a:r>
            <a:endParaRPr sz="1800">
              <a:latin typeface="Times New Roman"/>
              <a:cs typeface="Times New Roman"/>
            </a:endParaRPr>
          </a:p>
          <a:p>
            <a:pPr marL="266700" indent="-228600">
              <a:lnSpc>
                <a:spcPts val="2055"/>
              </a:lnSpc>
              <a:spcBef>
                <a:spcPts val="78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w</a:t>
            </a:r>
            <a:r>
              <a:rPr sz="1800" b="1" i="1" spc="-7" baseline="-20833" dirty="0">
                <a:latin typeface="Times New Roman"/>
                <a:cs typeface="Times New Roman"/>
              </a:rPr>
              <a:t>ji </a:t>
            </a:r>
            <a:r>
              <a:rPr sz="1800" dirty="0">
                <a:latin typeface="Times New Roman"/>
                <a:cs typeface="Times New Roman"/>
              </a:rPr>
              <a:t>can influence the rest of the network only through </a:t>
            </a:r>
            <a:r>
              <a:rPr sz="1800" b="1" i="1" spc="-5" dirty="0">
                <a:latin typeface="Times New Roman"/>
                <a:cs typeface="Times New Roman"/>
              </a:rPr>
              <a:t>net</a:t>
            </a:r>
            <a:r>
              <a:rPr sz="1800" b="1" i="1" spc="-7" baseline="-20833" dirty="0">
                <a:latin typeface="Times New Roman"/>
                <a:cs typeface="Times New Roman"/>
              </a:rPr>
              <a:t>j </a:t>
            </a:r>
            <a:r>
              <a:rPr sz="1800" b="1" i="1" dirty="0">
                <a:latin typeface="Times New Roman"/>
                <a:cs typeface="Times New Roman"/>
              </a:rPr>
              <a:t>, </a:t>
            </a:r>
            <a:r>
              <a:rPr sz="1800" b="1" i="1" spc="-5" dirty="0">
                <a:latin typeface="Times New Roman"/>
                <a:cs typeface="Times New Roman"/>
              </a:rPr>
              <a:t>net</a:t>
            </a:r>
            <a:r>
              <a:rPr sz="1800" b="1" i="1" spc="-7" baseline="-20833" dirty="0">
                <a:latin typeface="Times New Roman"/>
                <a:cs typeface="Times New Roman"/>
              </a:rPr>
              <a:t>j </a:t>
            </a:r>
            <a:r>
              <a:rPr sz="1800" dirty="0">
                <a:latin typeface="Times New Roman"/>
                <a:cs typeface="Times New Roman"/>
              </a:rPr>
              <a:t>can influence the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only through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o</a:t>
            </a:r>
            <a:r>
              <a:rPr sz="1800" b="1" i="1" spc="-7" baseline="-20833" dirty="0">
                <a:latin typeface="Times New Roman"/>
                <a:cs typeface="Times New Roman"/>
              </a:rPr>
              <a:t>j</a:t>
            </a:r>
            <a:r>
              <a:rPr sz="1800" b="1" i="1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Therefore, we can invoke the chain rule again 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0927" y="1696449"/>
            <a:ext cx="8001351" cy="464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1494" y="295270"/>
            <a:ext cx="9516593" cy="5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91540" y="387856"/>
            <a:ext cx="10306050" cy="34969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latin typeface="Times New Roman"/>
                <a:cs typeface="Times New Roman"/>
              </a:rPr>
              <a:t>Case 2: </a:t>
            </a:r>
            <a:r>
              <a:rPr sz="2400" b="1" spc="-25" dirty="0">
                <a:latin typeface="Times New Roman"/>
                <a:cs typeface="Times New Roman"/>
              </a:rPr>
              <a:t>Training </a:t>
            </a:r>
            <a:r>
              <a:rPr sz="2400" b="1" spc="-5" dirty="0">
                <a:latin typeface="Times New Roman"/>
                <a:cs typeface="Times New Roman"/>
              </a:rPr>
              <a:t>Rule </a:t>
            </a:r>
            <a:r>
              <a:rPr sz="2400" b="1" dirty="0">
                <a:latin typeface="Times New Roman"/>
                <a:cs typeface="Times New Roman"/>
              </a:rPr>
              <a:t>for Hidden </a:t>
            </a:r>
            <a:r>
              <a:rPr sz="2400" b="1" spc="-5" dirty="0">
                <a:latin typeface="Times New Roman"/>
                <a:cs typeface="Times New Roman"/>
              </a:rPr>
              <a:t>Unit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Weights.</a:t>
            </a:r>
            <a:endParaRPr sz="2400">
              <a:latin typeface="Times New Roman"/>
              <a:cs typeface="Times New Roman"/>
            </a:endParaRPr>
          </a:p>
          <a:p>
            <a:pPr marL="266700" marR="241935" indent="-228600" algn="just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In the case where </a:t>
            </a:r>
            <a:r>
              <a:rPr sz="2400" b="1" i="1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is an internal, or hidden unit in the network, the derivation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the training rule for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ji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take into account the indirect ways in which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b="1" i="1" spc="-7" baseline="-20833" dirty="0">
                <a:latin typeface="Times New Roman"/>
                <a:cs typeface="Times New Roman"/>
              </a:rPr>
              <a:t>ji </a:t>
            </a:r>
            <a:r>
              <a:rPr sz="2400" dirty="0">
                <a:latin typeface="Times New Roman"/>
                <a:cs typeface="Times New Roman"/>
              </a:rPr>
              <a:t>can  influence the network outputs and hence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E</a:t>
            </a:r>
            <a:r>
              <a:rPr sz="2400" b="1" i="1" spc="-7" baseline="-20833" dirty="0">
                <a:latin typeface="Times New Roman"/>
                <a:cs typeface="Times New Roman"/>
              </a:rPr>
              <a:t>d</a:t>
            </a:r>
            <a:r>
              <a:rPr sz="2400" b="1" i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66700" marR="30480" indent="-228600">
              <a:lnSpc>
                <a:spcPct val="90100"/>
              </a:lnSpc>
              <a:spcBef>
                <a:spcPts val="975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Times New Roman"/>
                <a:cs typeface="Times New Roman"/>
              </a:rPr>
              <a:t>For this reason, we </a:t>
            </a:r>
            <a:r>
              <a:rPr sz="2400" spc="-5" dirty="0">
                <a:latin typeface="Times New Roman"/>
                <a:cs typeface="Times New Roman"/>
              </a:rPr>
              <a:t>will find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useful </a:t>
            </a:r>
            <a:r>
              <a:rPr sz="2400" dirty="0">
                <a:latin typeface="Times New Roman"/>
                <a:cs typeface="Times New Roman"/>
              </a:rPr>
              <a:t>to refer to the set of all units </a:t>
            </a:r>
            <a:r>
              <a:rPr sz="2400" spc="-5" dirty="0">
                <a:latin typeface="Times New Roman"/>
                <a:cs typeface="Times New Roman"/>
              </a:rPr>
              <a:t>immediately  </a:t>
            </a:r>
            <a:r>
              <a:rPr sz="2400" dirty="0">
                <a:latin typeface="Times New Roman"/>
                <a:cs typeface="Times New Roman"/>
              </a:rPr>
              <a:t>downstream of unit j in the network and denoted this set of </a:t>
            </a:r>
            <a:r>
              <a:rPr sz="2400" spc="-5" dirty="0">
                <a:latin typeface="Times New Roman"/>
                <a:cs typeface="Times New Roman"/>
              </a:rPr>
              <a:t>units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Downstream(  </a:t>
            </a:r>
            <a:r>
              <a:rPr sz="2400" dirty="0">
                <a:latin typeface="Times New Roman"/>
                <a:cs typeface="Times New Roman"/>
              </a:rPr>
              <a:t>j).</a:t>
            </a:r>
            <a:endParaRPr sz="2400">
              <a:latin typeface="Times New Roman"/>
              <a:cs typeface="Times New Roman"/>
            </a:endParaRPr>
          </a:p>
          <a:p>
            <a:pPr marL="266700" indent="-229235">
              <a:lnSpc>
                <a:spcPts val="2735"/>
              </a:lnSpc>
              <a:spcBef>
                <a:spcPts val="705"/>
              </a:spcBef>
              <a:buFont typeface="Arial"/>
              <a:buChar char="•"/>
              <a:tabLst>
                <a:tab pos="26733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net</a:t>
            </a:r>
            <a:r>
              <a:rPr sz="2400" b="1" i="1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can influence the network outputs only through the units in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Downstream(j).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Therefore, we 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047" y="103631"/>
            <a:ext cx="9899904" cy="6252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0608" y="347697"/>
            <a:ext cx="6450483" cy="5829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955" y="109728"/>
            <a:ext cx="8324087" cy="6246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1255" y="228600"/>
            <a:ext cx="5809488" cy="602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2CD0032C063F488525FA7407335896" ma:contentTypeVersion="2" ma:contentTypeDescription="Create a new document." ma:contentTypeScope="" ma:versionID="767dfc687047964f309d73b0ddd3367b">
  <xsd:schema xmlns:xsd="http://www.w3.org/2001/XMLSchema" xmlns:xs="http://www.w3.org/2001/XMLSchema" xmlns:p="http://schemas.microsoft.com/office/2006/metadata/properties" xmlns:ns2="cfe8ca92-67fe-4fad-9436-daf316604afa" targetNamespace="http://schemas.microsoft.com/office/2006/metadata/properties" ma:root="true" ma:fieldsID="fe8f11ac0eb41793e31da276256ca4e2" ns2:_="">
    <xsd:import namespace="cfe8ca92-67fe-4fad-9436-daf316604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8ca92-67fe-4fad-9436-daf316604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B415E7-C977-41D3-AF9F-73826A01609D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939496-7C8F-4E66-BB75-80F906B0BA7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fe8ca92-67fe-4fad-9436-daf316604af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0BE6F5-17FA-4CE5-840B-F9EBBFD1F4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3642</Words>
  <Application>Microsoft Office PowerPoint</Application>
  <PresentationFormat>Widescreen</PresentationFormat>
  <Paragraphs>321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Californian FB</vt:lpstr>
      <vt:lpstr>Cambria Math</vt:lpstr>
      <vt:lpstr>Times New Roman</vt:lpstr>
      <vt:lpstr>Office Theme</vt:lpstr>
      <vt:lpstr>MODULE -3  ARTIFICIAL NEURAL NETWORKS</vt:lpstr>
      <vt:lpstr>CONTENT</vt:lpstr>
      <vt:lpstr>INTRODUCTION</vt:lpstr>
      <vt:lpstr>Biological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Facts of Human Neurobiology</vt:lpstr>
      <vt:lpstr>Properties of Neural Networks</vt:lpstr>
      <vt:lpstr>When to consider Neural Networks ?</vt:lpstr>
      <vt:lpstr>Neuron</vt:lpstr>
      <vt:lpstr>Neuron</vt:lpstr>
      <vt:lpstr>Neuron</vt:lpstr>
      <vt:lpstr>Neuron</vt:lpstr>
      <vt:lpstr>NEURAL NETWORK REPRESENTATIONS</vt:lpstr>
      <vt:lpstr>PowerPoint Presentation</vt:lpstr>
      <vt:lpstr>PowerPoint Presentation</vt:lpstr>
      <vt:lpstr>PowerPoint Presentation</vt:lpstr>
      <vt:lpstr>PowerPoint Presentation</vt:lpstr>
      <vt:lpstr>APPROPRIATE PROBLEMS FOR  NEURAL NETWORK LEARNING</vt:lpstr>
      <vt:lpstr>Architectures of Artificial Neural Networks</vt:lpstr>
      <vt:lpstr>Architectures of Artificial Neural Networks</vt:lpstr>
      <vt:lpstr>Single-Layer Feedforward Architecture</vt:lpstr>
      <vt:lpstr>Multi-Layer Feedforward Architecture</vt:lpstr>
      <vt:lpstr>Recurrent or Feedback Architecture</vt:lpstr>
      <vt:lpstr>Mesh Architectures</vt:lpstr>
      <vt:lpstr>PERCEPTRONS</vt:lpstr>
      <vt:lpstr>PowerPoint Presentation</vt:lpstr>
      <vt:lpstr>PowerPoint Presentation</vt:lpstr>
      <vt:lpstr>PowerPoint Presentation</vt:lpstr>
      <vt:lpstr>PowerPoint Presentation</vt:lpstr>
      <vt:lpstr>Representational Power of Perceptrons</vt:lpstr>
      <vt:lpstr>A single perceptron can be used to represent many Boolean functions AND function</vt:lpstr>
      <vt:lpstr>The Perceptron Training Rule</vt:lpstr>
      <vt:lpstr>PowerPoint Presentation</vt:lpstr>
      <vt:lpstr>Gradient Descent and the Delta Rule</vt:lpstr>
      <vt:lpstr>To derive a weight learning rule for linear units, specify a measure for the training  error of a hypothesis (weight vector), relative to the training examples.</vt:lpstr>
      <vt:lpstr>Visualizing the Hypothesis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of the Gradient Descent Rule</vt:lpstr>
      <vt:lpstr>PowerPoint Presentation</vt:lpstr>
      <vt:lpstr>Calculate the gradient at each step. The vector of  differentiating E from Equation (2), as</vt:lpstr>
      <vt:lpstr>GRADIENT DESCENT algorithm for training a linear unit</vt:lpstr>
      <vt:lpstr>PowerPoint Presentation</vt:lpstr>
      <vt:lpstr>Features of Gradient Descent Algorithm</vt:lpstr>
      <vt:lpstr>Stochastic Approximation to Gradient Descent</vt:lpstr>
      <vt:lpstr>PowerPoint Presentation</vt:lpstr>
      <vt:lpstr>One way  to view this stochastic gradient descent is to consider a distinct error  function Ed ( w ) for each individual training example d as follows</vt:lpstr>
      <vt:lpstr>PowerPoint Presentation</vt:lpstr>
      <vt:lpstr>MULTILAYER NETWORKS AND THE  BACKPROPAGATION ALGORITHM</vt:lpstr>
      <vt:lpstr>PowerPoint Presentation</vt:lpstr>
      <vt:lpstr>A Differentiable Threshold Unit</vt:lpstr>
      <vt:lpstr>PowerPoint Presentation</vt:lpstr>
      <vt:lpstr>The BACKPROPAGATION Algorithm</vt:lpstr>
      <vt:lpstr>PowerPoint Presentation</vt:lpstr>
      <vt:lpstr>PowerPoint Presentation</vt:lpstr>
      <vt:lpstr>Derivation of the BACKPROPAGATION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-3  ARTIFICIAL NEURAL NETWORKS</dc:title>
  <dc:creator>Beena Pradeep</dc:creator>
  <cp:lastModifiedBy>Beena Pradeep</cp:lastModifiedBy>
  <cp:revision>9</cp:revision>
  <dcterms:created xsi:type="dcterms:W3CDTF">2020-10-12T06:07:50Z</dcterms:created>
  <dcterms:modified xsi:type="dcterms:W3CDTF">2021-12-21T05:21:23Z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2020-10-12T00:00:00Z</vt:filetime>
  </property>
  <property fmtid="{D5CDD505-2E9C-101B-9397-08002B2CF9AE}" pid="3" name="ContentTypeId">
    <vt:lpwstr>0x010100662CD0032C063F488525FA7407335896</vt:lpwstr>
  </property>
</Properties>
</file>