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72" r:id="rId10"/>
    <p:sldId id="266" r:id="rId11"/>
    <p:sldId id="267" r:id="rId12"/>
    <p:sldId id="268" r:id="rId13"/>
    <p:sldId id="275" r:id="rId14"/>
    <p:sldId id="273" r:id="rId15"/>
    <p:sldId id="269" r:id="rId16"/>
    <p:sldId id="274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235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8288-ABDD-481A-AC32-91C1CDF7BC4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A274-FB1F-43B6-99EE-D2E96E099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8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8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0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1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5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29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13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3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3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1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3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2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7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4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9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B7F3-EFDA-433F-8F31-DE0D50684E5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9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3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5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0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6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9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797E-E093-4C4C-90E4-D1BD5B34E41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ECEE-78A4-44E0-B2EA-3C5E505B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26" y="966158"/>
            <a:ext cx="10495472" cy="956544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S. Institute of Technology</a:t>
            </a:r>
            <a:b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5781"/>
            <a:ext cx="9144000" cy="2782019"/>
          </a:xfrm>
        </p:spPr>
        <p:txBody>
          <a:bodyPr>
            <a:normAutofit fontScale="92500" lnSpcReduction="2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Computer Architecture</a:t>
            </a:r>
            <a:r>
              <a:rPr lang="en-IN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18CS733</a:t>
            </a:r>
          </a:p>
          <a:p>
            <a:endParaRPr lang="en-IN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</a:t>
            </a:r>
            <a:r>
              <a:rPr lang="en-IN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Mekali</a:t>
            </a:r>
            <a:endParaRPr lang="en-IN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Dept. of CSE</a:t>
            </a:r>
          </a:p>
          <a:p>
            <a:pPr>
              <a:lnSpc>
                <a:spcPct val="170000"/>
              </a:lnSpc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KSIT, Bangalore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0" y="26894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97" y="268940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78244"/>
            <a:ext cx="11723544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Buses and Caches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10</a:t>
            </a:fld>
            <a:endParaRPr lang="en-IN"/>
          </a:p>
        </p:txBody>
      </p:sp>
      <p:pic>
        <p:nvPicPr>
          <p:cNvPr id="9" name="image18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3388" y="1143481"/>
            <a:ext cx="5879681" cy="43687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799" y="2159335"/>
            <a:ext cx="6055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multilevel tree structure in which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nodes are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private caches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(denoted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C1j in Fig. 7.3). These are divided into several clusters, each of which is connected through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bus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-158152" y="3411768"/>
            <a:ext cx="61959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intercluster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provide communications among the clusters.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caches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(denoted as C2i) are used between each cluster bus and the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intercluster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bus.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level cache must have a capacity that is at least an order of magnitude larger than the sum of the capacities of all first-level caches connected beneath it.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78244"/>
            <a:ext cx="11723544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Buses and Caches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 single cluster operates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single-bus system. Snoopy bus coherence protocols can be used to establish consistency among first level caches belonging to the same cluster.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Second level caches are used to extend consistency from each local cluster to the upper level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upper level caches form another level of shared memory between each cluster and the main memory modules connected to the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intercluster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bus.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Most memory requests should be satisfied at the lower level caches.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Intercluster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cache coherence is controlled among the second-level caches and the resulting effects are passed to the lower level.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0" y="742272"/>
            <a:ext cx="11723544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c)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and Multiport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</a:p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Switched networks provides the 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dynamic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interconnection between the inputs and outputs.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networks are mostly used in small or medium size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Stages</a:t>
            </a:r>
            <a:endParaRPr lang="en-IN" sz="21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stage networks are sometimes called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recirculating networks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because data items may have to pass through the single stage many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times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before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reaching their destination. 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stage networks are cheaper to build, but multiple passes may be needed to establish certain connections.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switch and the </a:t>
            </a: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multiported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memory organization are both single-stage networks.</a:t>
            </a:r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because even if two processors attempted to access the same memory module (or I/O device) at the same time, only one of the requests is serviced at a time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Multistage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Networks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Multistage networks consist of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more than one stage of switch boxes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should be able to connect any input to any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output.</a:t>
            </a:r>
          </a:p>
          <a:p>
            <a:pPr lvl="1" algn="just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257"/>
            <a:ext cx="664234" cy="635285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64" y="42901"/>
            <a:ext cx="636805" cy="63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12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465826" y="32780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0" y="742272"/>
            <a:ext cx="11723544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257"/>
            <a:ext cx="664234" cy="635285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64" y="42901"/>
            <a:ext cx="636805" cy="63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13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465826" y="32780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799" y="1201901"/>
            <a:ext cx="1168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Interconnection Network –</a:t>
            </a:r>
          </a:p>
          <a:p>
            <a:r>
              <a:rPr lang="en-US" b="1" dirty="0"/>
              <a:t>Dynamic interconnection networks</a:t>
            </a:r>
            <a:r>
              <a:rPr lang="en-US" dirty="0"/>
              <a:t> are connections between processing nodes and memory nodes that are usually connected through switching element nodes.</a:t>
            </a:r>
          </a:p>
          <a:p>
            <a:r>
              <a:rPr lang="en-US" dirty="0"/>
              <a:t>It is scalable because the connections can be reconfigured before or even during the execution of a parallel program.</a:t>
            </a:r>
          </a:p>
          <a:p>
            <a:r>
              <a:rPr lang="en-US" dirty="0"/>
              <a:t>Here instead of fixed connections, the switches or arbiters are used.</a:t>
            </a:r>
          </a:p>
          <a:p>
            <a:r>
              <a:rPr lang="en-US" dirty="0"/>
              <a:t>The dynamic networks are normally used in shared memory (SM) multiprocessors.</a:t>
            </a:r>
          </a:p>
          <a:p>
            <a:r>
              <a:rPr lang="en-US" dirty="0"/>
              <a:t>These networks use configurable paths and do not have a processor associated with each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78244"/>
            <a:ext cx="11723544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c)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and Multiport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Multistage Networks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lvl="2" algn="just">
              <a:buFont typeface="Wingdings" panose="05000000000000000000" pitchFamily="2" charset="2"/>
              <a:buChar char="Ø"/>
            </a:pPr>
            <a:r>
              <a:rPr 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Blocking </a:t>
            </a: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versus </a:t>
            </a:r>
            <a:r>
              <a:rPr 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Non-blocking </a:t>
            </a:r>
            <a:r>
              <a:rPr 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Networks</a:t>
            </a:r>
          </a:p>
          <a:p>
            <a:pPr marL="730350" lvl="2" indent="-285750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Blocking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multistage network is called blocking if the simultaneous connections of some multiple input/output pairs may result in conflicts in the use of switches or communication links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blocking networks includes Omega, Baseline, Banyan and Delta networks.</a:t>
            </a:r>
          </a:p>
          <a:p>
            <a:pPr lvl="2" algn="just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Most of multistage networks are blocking in nature.</a:t>
            </a:r>
          </a:p>
          <a:p>
            <a:pPr lvl="2" algn="just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a blocking networks multiple passes through the network may be needed to achieve certain input-output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connections.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730350" lvl="2" indent="-285750" algn="just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lvl="1" algn="just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multistage network can perform all possible connections between inputs and outputs by rearranging its connections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networks connections are always be established between any input-output pair. </a:t>
            </a:r>
          </a:p>
          <a:p>
            <a:pPr lvl="1" algn="just"/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Benes network, 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0" y="878244"/>
            <a:ext cx="12114609" cy="5194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c)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and Multiport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cond..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Networks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Networks is single stage, </a:t>
            </a:r>
            <a:r>
              <a:rPr lang="en-US" sz="19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nonblocking</a:t>
            </a:r>
            <a:r>
              <a:rPr 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permutation network</a:t>
            </a:r>
          </a:p>
          <a:p>
            <a:pPr lvl="1" algn="just"/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Crossbar networks, </a:t>
            </a: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input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is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connected to a free output through a </a:t>
            </a:r>
            <a:r>
              <a:rPr lang="en-US" sz="19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 without blocking.</a:t>
            </a:r>
          </a:p>
          <a:p>
            <a:pPr lvl="1" algn="just"/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 crossbar network is a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stage</a:t>
            </a:r>
            <a:r>
              <a:rPr 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built with unary switches at the </a:t>
            </a:r>
            <a:r>
              <a:rPr lang="en-US" sz="19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crosspoints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These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switches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 be set open or closed providing point to point connections path between the source and destination.</a:t>
            </a:r>
          </a:p>
          <a:p>
            <a:pPr lvl="1" algn="just"/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Once the data is read from the memory its value is returned to the requesting processor along the same </a:t>
            </a:r>
            <a:r>
              <a:rPr lang="en-US" sz="19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switch.</a:t>
            </a:r>
          </a:p>
          <a:p>
            <a:pPr lvl="1" algn="just"/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type of crossbar networks requires the use of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 X m </a:t>
            </a:r>
            <a:r>
              <a:rPr lang="en-US" sz="19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crosspoints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switches. </a:t>
            </a:r>
          </a:p>
          <a:p>
            <a:pPr lvl="1" algn="just"/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square crossbar (n=m)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 implement any of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n!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permutation without blocking.</a:t>
            </a:r>
          </a:p>
          <a:p>
            <a:pPr lvl="1" algn="just"/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an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n-processor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m-unary switch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which can be open or closed, providing a point-to-point connection path between the processor and a memory module.</a:t>
            </a:r>
          </a:p>
          <a:p>
            <a:pPr lvl="1" algn="just"/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processor can send the memory request </a:t>
            </a: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independently and asynchronously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This poses the problem of multiple requests denied for the same memory module at the same time. In such a cases, only one of the requests is served at a time.</a:t>
            </a:r>
          </a:p>
          <a:p>
            <a:pPr lvl="1"/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0" y="878244"/>
            <a:ext cx="12114609" cy="5194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c)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and Multiport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cond..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17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Design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switches in each column of an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 *m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crossbar mesh, only one can be connected at a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 requires the use of a large number of connecting lines accommodating address, data path and control signals. That is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crosspint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complexity matching that of a bus of the same width. 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crossbar network, this implies that n</a:t>
            </a:r>
            <a:r>
              <a:rPr lang="en-US" sz="20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crosspoints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switches and a large number of lines are needed.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each row of the crossbar mesh multiple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crosspoints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switches can be connected simultaneously. Simultaneous data transfers can take place in a crossbar between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pairs of processors and memories.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switches must be designed with extra hardware to handle the potential contention for each memory module. A crossbar switch avoids competition for bandwidth by using O(N ) switches to connect N inputs to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Noutputs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Although highly non-scalable, crossbar switches are a popular mechanism for connecting a small number of workstations, typically 20 or fewer</a:t>
            </a:r>
          </a:p>
          <a:p>
            <a:pPr lvl="1"/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713417"/>
            <a:ext cx="12114609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c)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and Multiport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cond..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21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</a:t>
            </a:r>
            <a:r>
              <a:rPr lang="en-US" sz="21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Design cond..</a:t>
            </a:r>
            <a:endParaRPr 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17</a:t>
            </a:fld>
            <a:endParaRPr lang="en-IN"/>
          </a:p>
        </p:txBody>
      </p:sp>
      <p:pic>
        <p:nvPicPr>
          <p:cNvPr id="9" name="image21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3596" y="1615682"/>
            <a:ext cx="4437500" cy="4292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1950937"/>
            <a:ext cx="759987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 processor provides a request line, a read/write line, a set of address lines, and a set of data lines to a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 for a single column.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 eventually responds with an acknowledgement when the access has been completed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lvl="1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Disadvantages or limitation of Crossbar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networks are cost effective only for small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 a few processors accessing a few memory modules.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single stage crossbar network is not expandable once it is built.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Redundancy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parity check lines can be built into each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</a:t>
            </a:r>
          </a:p>
          <a:p>
            <a:pPr marL="0" lvl="1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enhance the fault tolerance and reliability of the crossbar network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switches are expensive and not suitable for systems with many processors or memory modules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226" y="-245380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09233"/>
            <a:ext cx="12114609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c)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Crossbar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 and Multiport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cond.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Multiport Memory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18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75798" y="2102678"/>
            <a:ext cx="6902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Since crossbar switches are expensive and not suitable for systems with many processors or memory modules, multiport memory modules may be used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multiport memory module has multiple connection points for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processors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(or I/O devices), and the memory controller in the module handles the arbitration and switching that might otherwise have been accomplished by a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crosspoint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switch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two function switch can assume only two possible state namely state or exchange states. However a four function switch box can be any of four possible states. A multistage network is capable of connecting any input terminal to any output terminal. Multi-stage networks are basically constructed by so called shuffle- exchange switching element, which is basically a 2 x 2 crossbar. Multiple layers of these elements are connected and form the network.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image22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1131" y="957582"/>
            <a:ext cx="5137001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207033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99" y="1135125"/>
            <a:ext cx="117235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lvl="0" algn="just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Parallel processing demands the use of efficient system interconnects for fast communication among multiple processors and shared memory, I/O and peripheral devices.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buses, crossbar switches and multistage networks are often used for this purpose.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generalized multiprocessor system is depicted in Fig. 7.1. This architecture combines features from the UMA, NUMA and COMA models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207033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99" y="1135125"/>
            <a:ext cx="117235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3</a:t>
            </a:fld>
            <a:endParaRPr lang="en-IN"/>
          </a:p>
        </p:txBody>
      </p:sp>
      <p:pic>
        <p:nvPicPr>
          <p:cNvPr id="12" name="image16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0374" y="1790395"/>
            <a:ext cx="6988026" cy="46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207033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99" y="1135125"/>
            <a:ext cx="117235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•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processor Pi is attached to its own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local memory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private cache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•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These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 processors connected to share memory through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interprocessor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memory network (IPMN).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•Processors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share the access of I/O and peripheral devices through Processor-I/O Network (PION). Both IPMN and PION are necessary in a shared-resource multiprocessor.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•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optional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Interprocessor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Communication Network (IPCN) can permit processor communication without using shared memory.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207033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99" y="1135125"/>
            <a:ext cx="11723544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9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a) </a:t>
            </a:r>
            <a:r>
              <a:rPr lang="en-U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Characteristics</a:t>
            </a:r>
            <a:endParaRPr lang="en-IN" sz="29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networks are designed with many choices like timing, switching and control strategy like in case of dynamic network the multiprocessors interconnections are under program control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Dynamic networks are used in multiprocessors in which the interconnections are under program control.</a:t>
            </a:r>
          </a:p>
          <a:p>
            <a:pPr marL="0" indent="0" algn="just">
              <a:buNone/>
            </a:pPr>
            <a:r>
              <a:rPr lang="en-US" sz="31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Timinng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switching, and control are three major operational characteristics of an interconnection networks.</a:t>
            </a:r>
            <a:endParaRPr lang="en-IN" sz="31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 </a:t>
            </a:r>
            <a:r>
              <a:rPr lang="en-U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Timing</a:t>
            </a:r>
            <a:endParaRPr lang="en-IN" sz="29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Synchronous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controlled by a global clock which synchronizes all network activity.</a:t>
            </a:r>
            <a:endParaRPr lang="en-IN" sz="31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Asynchronous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use handshaking or interlock mechanisms for communication and especially suitable for coordinating devices with different speed.</a:t>
            </a:r>
            <a:endParaRPr lang="en-IN" sz="31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Switching Method</a:t>
            </a:r>
            <a:endParaRPr lang="en-IN" sz="29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 switching 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Once a device is granted a path in the network, it occupies the path for the entire duration of the data transfer. A</a:t>
            </a:r>
          </a:p>
          <a:p>
            <a:pPr marL="457200" lvl="1" indent="0" algn="just">
              <a:buNone/>
            </a:pP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pair of 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communicating 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devices control the path for the entire duration of data transfer</a:t>
            </a:r>
            <a:endParaRPr lang="en-IN" sz="31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Packet switching 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large data transfers broken into smaller pieces, each of which can compete for use of the 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path in the network.</a:t>
            </a:r>
            <a:endParaRPr lang="en-IN" sz="31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Control</a:t>
            </a:r>
            <a:endParaRPr lang="en-IN" sz="29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 algn="just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Centralized</a:t>
            </a:r>
            <a:r>
              <a:rPr lang="en-US" dirty="0"/>
              <a:t> – 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global controller receives and acts on requests</a:t>
            </a:r>
            <a:endParaRPr lang="en-IN" sz="3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 algn="just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Distributed</a:t>
            </a:r>
            <a:r>
              <a:rPr lang="en-US" dirty="0"/>
              <a:t> – 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requests handled by local devices independently</a:t>
            </a:r>
            <a:endParaRPr lang="en-IN" sz="3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207033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99" y="1135125"/>
            <a:ext cx="1172354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Systems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bus system consists of a hierarchy of buses connecting various system and subsystem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components in a computer.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 bus is formed with a number of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signal, control, and power lines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Different buses are used to perform different interconnection functions.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general, the hierarchy of bus systems are packaged at different levels as depicted in Fig. 7.2, including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local buses on boards, backplane buses, and I/O buses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78244"/>
            <a:ext cx="117235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7</a:t>
            </a:fld>
            <a:endParaRPr lang="en-IN"/>
          </a:p>
        </p:txBody>
      </p:sp>
      <p:pic>
        <p:nvPicPr>
          <p:cNvPr id="9" name="image17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6069" y="978216"/>
            <a:ext cx="4609590" cy="55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78244"/>
            <a:ext cx="11723544" cy="5194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Local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Bus: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Buses implemented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within processor chip or on printed-circuit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boards are called local buses.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a processor board one often finds a local bus which provides a common communication path among major components (chips) mounted on the board.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board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uses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bus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connect the memory with the interface logic.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I/O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interface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chip or board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uses a data bus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Each of these board buses consists of signal and utility lines.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Backplane Bus</a:t>
            </a:r>
          </a:p>
          <a:p>
            <a:pPr lvl="1"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backplane is a printed circuit on which many connectors are used to plug in functional boards. </a:t>
            </a: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bus, consisting of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shared signal paths and utility lines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is built on the backplane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This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bus provides a common communication path among all plug-in boards.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I/O Bus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Input/Output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devices are connected to a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computer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through an I/O bus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such as the SCSI(Small Computer Systems Interface) bus.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bus is made of coaxial cables with taps connecting disks, printer and other devices to a processor through an I/O controller.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Special interface logic is used to connect various board types to the backplane bus.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71" y="-27971"/>
            <a:ext cx="10515600" cy="2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Module-IV 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Scalable Architectures: Multiprocessors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1" y="878244"/>
            <a:ext cx="11723544" cy="519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 Interconnects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Complete specifications for a bus system includes electrical and mechanical properties, various application profiles and interface requirements.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Digital bus interconnects can be adopted in commercial </a:t>
            </a:r>
            <a:r>
              <a:rPr lang="en-I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ranging from workstations to minicomputers, mainframes and multiprocessors. 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Hierarchical bus system can be used to build medium sized multiprocessors with less than 100 processors.</a:t>
            </a: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0384" cy="928092"/>
          </a:xfrm>
          <a:prstGeom prst="rect">
            <a:avLst/>
          </a:prstGeom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88" y="42901"/>
            <a:ext cx="914681" cy="9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83067" cy="365125"/>
          </a:xfrm>
        </p:spPr>
        <p:txBody>
          <a:bodyPr/>
          <a:lstStyle/>
          <a:p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Vijayalaxmi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Mekali</a:t>
            </a:r>
            <a:r>
              <a:rPr lang="en-IN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Associate Professor, Dept. of CSE, KSIT</a:t>
            </a:r>
            <a:endParaRPr lang="en-IN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75799" y="6356349"/>
            <a:ext cx="1567673" cy="365125"/>
          </a:xfrm>
        </p:spPr>
        <p:txBody>
          <a:bodyPr/>
          <a:lstStyle/>
          <a:p>
            <a:pPr algn="ctr"/>
            <a:fld id="{1EBF7C23-3BE7-464D-B2A7-38BC79D92D62}" type="datetime1">
              <a:rPr lang="en-IN" b="1" i="1" smtClean="0">
                <a:solidFill>
                  <a:srgbClr val="FF0000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23-12-2021</a:t>
            </a:fld>
            <a:endParaRPr lang="en-IN" b="1" i="1" dirty="0">
              <a:solidFill>
                <a:srgbClr val="FF0000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DAE-A852-4ECE-8A67-7F9DF702F8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2128</Words>
  <Application>Microsoft Office PowerPoint</Application>
  <PresentationFormat>Widescreen</PresentationFormat>
  <Paragraphs>239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Lucida Handwriting</vt:lpstr>
      <vt:lpstr>Times New Roman</vt:lpstr>
      <vt:lpstr>Wingdings</vt:lpstr>
      <vt:lpstr>Office Theme</vt:lpstr>
      <vt:lpstr>K. S. Institute of Technology Department of Computer Science and Engineering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  <vt:lpstr>  Module-IV   Parallel and Scalable Architectures: Multiprocessors and Multicomputers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 S. Institute of Technology Department of Computer Science and Engineering</dc:title>
  <dc:creator>Microsoft account</dc:creator>
  <cp:lastModifiedBy>Microsoft account</cp:lastModifiedBy>
  <cp:revision>29</cp:revision>
  <dcterms:created xsi:type="dcterms:W3CDTF">2021-12-20T08:51:03Z</dcterms:created>
  <dcterms:modified xsi:type="dcterms:W3CDTF">2021-12-23T06:41:56Z</dcterms:modified>
</cp:coreProperties>
</file>