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5873" y="515873"/>
            <a:ext cx="862025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A43-5AE8-4D06-9336-5AE7E83A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AD78C-A170-474D-96E7-BE958A791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42C1F-1154-4BD5-BE00-673B880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7FAF-DBC6-43F5-8F4A-A921E822D307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DC6B-1B01-445F-92EE-93E59B75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F243-28C6-4D01-9560-D27FDFA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A362-944D-439C-9B8A-2364026B8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523494"/>
            <a:ext cx="10281285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4239" y="1218793"/>
            <a:ext cx="10263505" cy="1780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5685" y="6464985"/>
            <a:ext cx="349885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Deepak </a:t>
            </a:r>
            <a:r>
              <a:rPr spc="-20" dirty="0"/>
              <a:t>D, </a:t>
            </a:r>
            <a:r>
              <a:rPr spc="-5" dirty="0"/>
              <a:t>Asst. </a:t>
            </a:r>
            <a:r>
              <a:rPr spc="-20" dirty="0"/>
              <a:t>Prof., </a:t>
            </a:r>
            <a:r>
              <a:rPr dirty="0"/>
              <a:t>Dept. </a:t>
            </a:r>
            <a:r>
              <a:rPr spc="-5" dirty="0"/>
              <a:t>of CSE, Canara </a:t>
            </a:r>
            <a:r>
              <a:rPr dirty="0"/>
              <a:t>Engg.</a:t>
            </a:r>
            <a:r>
              <a:rPr spc="-4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9101" y="1990090"/>
            <a:ext cx="5859145" cy="3506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0" spc="-60" dirty="0">
                <a:latin typeface="Calibri Light"/>
                <a:cs typeface="Calibri Light"/>
              </a:rPr>
              <a:t>MODULE</a:t>
            </a:r>
            <a:r>
              <a:rPr sz="6000" b="0" spc="-125" dirty="0">
                <a:latin typeface="Calibri Light"/>
                <a:cs typeface="Calibri Light"/>
              </a:rPr>
              <a:t> </a:t>
            </a:r>
            <a:r>
              <a:rPr sz="6000" b="0" spc="-15" dirty="0">
                <a:latin typeface="Calibri Light"/>
                <a:cs typeface="Calibri Light"/>
              </a:rPr>
              <a:t>-4</a:t>
            </a:r>
            <a:endParaRPr sz="6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700" dirty="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</a:pPr>
            <a:r>
              <a:rPr sz="6000" b="0" spc="-114" dirty="0">
                <a:latin typeface="Calibri Light"/>
                <a:cs typeface="Calibri Light"/>
              </a:rPr>
              <a:t>BAY</a:t>
            </a:r>
            <a:r>
              <a:rPr lang="en-IN" sz="6000" b="0" spc="-114">
                <a:latin typeface="Calibri Light"/>
                <a:cs typeface="Calibri Light"/>
              </a:rPr>
              <a:t>S</a:t>
            </a:r>
            <a:r>
              <a:rPr sz="6000" b="0" spc="-114">
                <a:latin typeface="Calibri Light"/>
                <a:cs typeface="Calibri Light"/>
              </a:rPr>
              <a:t>EIAN</a:t>
            </a:r>
            <a:r>
              <a:rPr sz="6000" b="0" spc="-190">
                <a:latin typeface="Calibri Light"/>
                <a:cs typeface="Calibri Light"/>
              </a:rPr>
              <a:t> </a:t>
            </a:r>
            <a:r>
              <a:rPr sz="6000" b="0" spc="-60" dirty="0">
                <a:latin typeface="Calibri Light"/>
                <a:cs typeface="Calibri Light"/>
              </a:rPr>
              <a:t>LEARNING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827" y="500634"/>
            <a:ext cx="175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72641"/>
            <a:ext cx="10283825" cy="215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medical </a:t>
            </a:r>
            <a:r>
              <a:rPr sz="2400" dirty="0">
                <a:latin typeface="Times New Roman"/>
                <a:cs typeface="Times New Roman"/>
              </a:rPr>
              <a:t>diagnosis problem in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there are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alternative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hypotheses</a:t>
            </a:r>
            <a:endParaRPr sz="2400">
              <a:latin typeface="Times New Roman"/>
              <a:cs typeface="Times New Roman"/>
            </a:endParaRPr>
          </a:p>
          <a:p>
            <a:pPr marL="455930" indent="-229235">
              <a:lnSpc>
                <a:spcPts val="2595"/>
              </a:lnSpc>
              <a:buFont typeface="Arial"/>
              <a:buChar char="•"/>
              <a:tabLst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The patient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particular form of cancer (denoted by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cancer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55930" indent="-229235">
              <a:lnSpc>
                <a:spcPts val="2735"/>
              </a:lnSpc>
              <a:buFont typeface="Arial"/>
              <a:buChar char="•"/>
              <a:tabLst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The patient does not (denoted by </a:t>
            </a:r>
            <a:r>
              <a:rPr sz="2400" b="1" i="1" dirty="0">
                <a:latin typeface="Times New Roman"/>
                <a:cs typeface="Times New Roman"/>
              </a:rPr>
              <a:t>¬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cancer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50419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The available data </a:t>
            </a:r>
            <a:r>
              <a:rPr sz="2400" spc="-5" dirty="0">
                <a:latin typeface="Times New Roman"/>
                <a:cs typeface="Times New Roman"/>
              </a:rPr>
              <a:t>is from </a:t>
            </a:r>
            <a:r>
              <a:rPr sz="2400" dirty="0">
                <a:latin typeface="Times New Roman"/>
                <a:cs typeface="Times New Roman"/>
              </a:rPr>
              <a:t>a particular laboratory with two possible </a:t>
            </a:r>
            <a:r>
              <a:rPr sz="2400" spc="-5" dirty="0">
                <a:latin typeface="Times New Roman"/>
                <a:cs typeface="Times New Roman"/>
              </a:rPr>
              <a:t>outcomes: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 (positive) and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(negative)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8399" y="4005519"/>
            <a:ext cx="6289329" cy="136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23494"/>
            <a:ext cx="9732010" cy="1176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Suppose a </a:t>
            </a:r>
            <a:r>
              <a:rPr sz="2400" spc="-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patient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observed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whom the lab test returns a positive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(+)  result.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Should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diagnose the patient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having cancer 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30331" y="2327406"/>
            <a:ext cx="7016776" cy="1226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7680" y="341833"/>
            <a:ext cx="96754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fornian FB"/>
                <a:cs typeface="Californian FB"/>
              </a:rPr>
              <a:t>BAYES </a:t>
            </a:r>
            <a:r>
              <a:rPr sz="3600" b="1" spc="-5" dirty="0">
                <a:latin typeface="Californian FB"/>
                <a:cs typeface="Californian FB"/>
              </a:rPr>
              <a:t>THEOREM </a:t>
            </a:r>
            <a:r>
              <a:rPr sz="3600" b="1" dirty="0">
                <a:latin typeface="Californian FB"/>
                <a:cs typeface="Californian FB"/>
              </a:rPr>
              <a:t>AND </a:t>
            </a:r>
            <a:r>
              <a:rPr sz="3600" b="1" spc="-5" dirty="0">
                <a:latin typeface="Californian FB"/>
                <a:cs typeface="Californian FB"/>
              </a:rPr>
              <a:t>CONCEPT</a:t>
            </a:r>
            <a:r>
              <a:rPr sz="3600" b="1" spc="-50" dirty="0">
                <a:latin typeface="Californian FB"/>
                <a:cs typeface="Californian FB"/>
              </a:rPr>
              <a:t> </a:t>
            </a:r>
            <a:r>
              <a:rPr sz="3600" b="1" spc="-5" dirty="0">
                <a:latin typeface="Californian FB"/>
                <a:cs typeface="Californian FB"/>
              </a:rPr>
              <a:t>LEARNING</a:t>
            </a:r>
            <a:endParaRPr sz="36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10766"/>
            <a:ext cx="1031748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7744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the relationship between </a:t>
            </a:r>
            <a:r>
              <a:rPr sz="2400" spc="-5" dirty="0">
                <a:latin typeface="Times New Roman"/>
                <a:cs typeface="Times New Roman"/>
              </a:rPr>
              <a:t>Bayes </a:t>
            </a:r>
            <a:r>
              <a:rPr sz="2400" dirty="0">
                <a:latin typeface="Times New Roman"/>
                <a:cs typeface="Times New Roman"/>
              </a:rPr>
              <a:t>theorem and the problem of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  learning?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Since Bayes </a:t>
            </a:r>
            <a:r>
              <a:rPr sz="2400" dirty="0">
                <a:latin typeface="Times New Roman"/>
                <a:cs typeface="Times New Roman"/>
              </a:rPr>
              <a:t>theorem provides </a:t>
            </a:r>
            <a:r>
              <a:rPr sz="2400" spc="-5" dirty="0">
                <a:latin typeface="Times New Roman"/>
                <a:cs typeface="Times New Roman"/>
              </a:rPr>
              <a:t>a principled way to </a:t>
            </a:r>
            <a:r>
              <a:rPr sz="2400" dirty="0">
                <a:latin typeface="Times New Roman"/>
                <a:cs typeface="Times New Roman"/>
              </a:rPr>
              <a:t>calculate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posterior probability 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5" dirty="0">
                <a:latin typeface="Times New Roman"/>
                <a:cs typeface="Times New Roman"/>
              </a:rPr>
              <a:t>hypothesis </a:t>
            </a:r>
            <a:r>
              <a:rPr sz="2400" dirty="0">
                <a:latin typeface="Times New Roman"/>
                <a:cs typeface="Times New Roman"/>
              </a:rPr>
              <a:t>given the training data, and 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basis for a  straightforward learning algorithm that calculates the probability for each possible  hypothesis, then outputs the </a:t>
            </a:r>
            <a:r>
              <a:rPr sz="2400" spc="-10" dirty="0">
                <a:latin typeface="Times New Roman"/>
                <a:cs typeface="Times New Roman"/>
              </a:rPr>
              <a:t>most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389" y="515873"/>
            <a:ext cx="5693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Brute-Force </a:t>
            </a:r>
            <a:r>
              <a:rPr sz="2800" b="1" spc="-5" dirty="0">
                <a:latin typeface="Times New Roman"/>
                <a:cs typeface="Times New Roman"/>
              </a:rPr>
              <a:t>Bayes Concept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90929"/>
            <a:ext cx="1023747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design a straightforward concept learning algorithm to output 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 posteriori hypothesis, based on </a:t>
            </a:r>
            <a:r>
              <a:rPr sz="2400" spc="-5" dirty="0">
                <a:latin typeface="Times New Roman"/>
                <a:cs typeface="Times New Roman"/>
              </a:rPr>
              <a:t>Bayes theorem, as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14328" y="2673773"/>
            <a:ext cx="6321968" cy="2855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3494"/>
            <a:ext cx="997267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/>
              <a:t>In order specify a learning problem for the </a:t>
            </a:r>
            <a:r>
              <a:rPr sz="2400" b="1" spc="-5" dirty="0">
                <a:latin typeface="Times New Roman"/>
                <a:cs typeface="Times New Roman"/>
              </a:rPr>
              <a:t>BRUTE-FORCE </a:t>
            </a:r>
            <a:r>
              <a:rPr sz="2400" b="1" dirty="0">
                <a:latin typeface="Times New Roman"/>
                <a:cs typeface="Times New Roman"/>
              </a:rPr>
              <a:t>MAP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dirty="0"/>
              <a:t>algorithm </a:t>
            </a:r>
            <a:r>
              <a:rPr sz="2400" spc="-5" dirty="0"/>
              <a:t>we </a:t>
            </a:r>
            <a:r>
              <a:rPr sz="2400" spc="-10" dirty="0"/>
              <a:t>must </a:t>
            </a:r>
            <a:r>
              <a:rPr sz="2400" dirty="0"/>
              <a:t>specify what values are to be used for </a:t>
            </a:r>
            <a:r>
              <a:rPr sz="2400" b="1" i="1" dirty="0">
                <a:latin typeface="Times New Roman"/>
                <a:cs typeface="Times New Roman"/>
              </a:rPr>
              <a:t>P(h) </a:t>
            </a:r>
            <a:r>
              <a:rPr sz="2400" dirty="0"/>
              <a:t>and for </a:t>
            </a:r>
            <a:r>
              <a:rPr sz="2400" b="1" i="1" spc="-5" dirty="0">
                <a:latin typeface="Times New Roman"/>
                <a:cs typeface="Times New Roman"/>
              </a:rPr>
              <a:t>P(D|h)</a:t>
            </a:r>
            <a:r>
              <a:rPr sz="2400" b="1" i="1" spc="-9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662542"/>
            <a:ext cx="10360660" cy="17824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10"/>
              </a:spcBef>
            </a:pPr>
            <a:r>
              <a:rPr sz="2400" spc="-5" dirty="0">
                <a:latin typeface="Times New Roman"/>
                <a:cs typeface="Times New Roman"/>
              </a:rPr>
              <a:t>Lets choose </a:t>
            </a:r>
            <a:r>
              <a:rPr sz="2400" b="1" i="1" spc="-5" dirty="0">
                <a:latin typeface="Times New Roman"/>
                <a:cs typeface="Times New Roman"/>
              </a:rPr>
              <a:t>P(h) </a:t>
            </a:r>
            <a:r>
              <a:rPr sz="2400" spc="-5" dirty="0">
                <a:latin typeface="Times New Roman"/>
                <a:cs typeface="Times New Roman"/>
              </a:rPr>
              <a:t>and for </a:t>
            </a: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dirty="0">
                <a:latin typeface="Times New Roman"/>
                <a:cs typeface="Times New Roman"/>
              </a:rPr>
              <a:t>to be consistent with the following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assumptions:</a:t>
            </a:r>
            <a:endParaRPr sz="24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training data </a:t>
            </a:r>
            <a:r>
              <a:rPr sz="2200" b="1" i="1" spc="-5" dirty="0">
                <a:latin typeface="Times New Roman"/>
                <a:cs typeface="Times New Roman"/>
              </a:rPr>
              <a:t>D </a:t>
            </a:r>
            <a:r>
              <a:rPr sz="2200" spc="-5" dirty="0">
                <a:latin typeface="Times New Roman"/>
                <a:cs typeface="Times New Roman"/>
              </a:rPr>
              <a:t>is noise free (i.e., </a:t>
            </a:r>
            <a:r>
              <a:rPr sz="2200" b="1" i="1" dirty="0">
                <a:latin typeface="Times New Roman"/>
                <a:cs typeface="Times New Roman"/>
              </a:rPr>
              <a:t>d</a:t>
            </a:r>
            <a:r>
              <a:rPr sz="2175" b="1" i="1" baseline="-21072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c(x</a:t>
            </a:r>
            <a:r>
              <a:rPr sz="2175" b="1" i="1" baseline="-21072" dirty="0">
                <a:latin typeface="Times New Roman"/>
                <a:cs typeface="Times New Roman"/>
              </a:rPr>
              <a:t>i</a:t>
            </a:r>
            <a:r>
              <a:rPr sz="2200" b="1" i="1" dirty="0">
                <a:latin typeface="Times New Roman"/>
                <a:cs typeface="Times New Roman"/>
              </a:rPr>
              <a:t>))</a:t>
            </a:r>
            <a:endParaRPr sz="22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target </a:t>
            </a:r>
            <a:r>
              <a:rPr sz="2200" spc="-5" dirty="0">
                <a:latin typeface="Times New Roman"/>
                <a:cs typeface="Times New Roman"/>
              </a:rPr>
              <a:t>concept </a:t>
            </a:r>
            <a:r>
              <a:rPr sz="2200" b="1" i="1" spc="-5" dirty="0">
                <a:latin typeface="Times New Roman"/>
                <a:cs typeface="Times New Roman"/>
              </a:rPr>
              <a:t>c </a:t>
            </a:r>
            <a:r>
              <a:rPr sz="2200" spc="-5" dirty="0">
                <a:latin typeface="Times New Roman"/>
                <a:cs typeface="Times New Roman"/>
              </a:rPr>
              <a:t>is contained in </a:t>
            </a:r>
            <a:r>
              <a:rPr sz="2200" dirty="0">
                <a:latin typeface="Times New Roman"/>
                <a:cs typeface="Times New Roman"/>
              </a:rPr>
              <a:t>the hypothesis </a:t>
            </a:r>
            <a:r>
              <a:rPr sz="2200" spc="-5" dirty="0">
                <a:latin typeface="Times New Roman"/>
                <a:cs typeface="Times New Roman"/>
              </a:rPr>
              <a:t>space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95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have no a priori reason to believe that any </a:t>
            </a:r>
            <a:r>
              <a:rPr sz="2200" dirty="0">
                <a:latin typeface="Times New Roman"/>
                <a:cs typeface="Times New Roman"/>
              </a:rPr>
              <a:t>hypothesis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probable than any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other.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33577"/>
            <a:ext cx="10027285" cy="20529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values should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specify 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P(h)?</a:t>
            </a:r>
            <a:endParaRPr sz="2400">
              <a:latin typeface="Times New Roman"/>
              <a:cs typeface="Times New Roman"/>
            </a:endParaRPr>
          </a:p>
          <a:p>
            <a:pPr marL="455930" marR="5080" indent="-229235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456565" algn="l"/>
              </a:tabLst>
            </a:pPr>
            <a:r>
              <a:rPr sz="2400" dirty="0">
                <a:latin typeface="Times New Roman"/>
                <a:cs typeface="Times New Roman"/>
              </a:rPr>
              <a:t>Given no prior knowledge that one hypothesis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likely than </a:t>
            </a:r>
            <a:r>
              <a:rPr sz="2400" spc="-15" dirty="0">
                <a:latin typeface="Times New Roman"/>
                <a:cs typeface="Times New Roman"/>
              </a:rPr>
              <a:t>another,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reasonable to assign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prior probability to every </a:t>
            </a:r>
            <a:r>
              <a:rPr sz="2400" spc="-5" dirty="0">
                <a:latin typeface="Times New Roman"/>
                <a:cs typeface="Times New Roman"/>
              </a:rPr>
              <a:t>hypothesis </a:t>
            </a:r>
            <a:r>
              <a:rPr sz="2400" b="1" i="1" spc="-5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H.</a:t>
            </a:r>
            <a:endParaRPr sz="2400">
              <a:latin typeface="Times New Roman"/>
              <a:cs typeface="Times New Roman"/>
            </a:endParaRPr>
          </a:p>
          <a:p>
            <a:pPr marL="455930" marR="840740" indent="-229235">
              <a:lnSpc>
                <a:spcPts val="2590"/>
              </a:lnSpc>
              <a:spcBef>
                <a:spcPts val="1010"/>
              </a:spcBef>
              <a:buFont typeface="Arial"/>
              <a:buChar char="•"/>
              <a:tabLst>
                <a:tab pos="456565" algn="l"/>
              </a:tabLst>
            </a:pPr>
            <a:r>
              <a:rPr sz="2400" spc="-5" dirty="0">
                <a:latin typeface="Times New Roman"/>
                <a:cs typeface="Times New Roman"/>
              </a:rPr>
              <a:t>Assume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concept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contained in </a:t>
            </a:r>
            <a:r>
              <a:rPr sz="2400" spc="-5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and require that these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  </a:t>
            </a:r>
            <a:r>
              <a:rPr sz="2400" spc="-5" dirty="0">
                <a:latin typeface="Times New Roman"/>
                <a:cs typeface="Times New Roman"/>
              </a:rPr>
              <a:t>probabilities </a:t>
            </a:r>
            <a:r>
              <a:rPr sz="2400" dirty="0">
                <a:latin typeface="Times New Roman"/>
                <a:cs typeface="Times New Roman"/>
              </a:rPr>
              <a:t>sum 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50129" y="2532064"/>
            <a:ext cx="3077271" cy="64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1460" y="3466740"/>
            <a:ext cx="7323967" cy="1448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2949" y="600202"/>
            <a:ext cx="103974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choice shall </a:t>
            </a:r>
            <a:r>
              <a:rPr sz="2400" spc="-5" dirty="0">
                <a:latin typeface="Times New Roman"/>
                <a:cs typeface="Times New Roman"/>
              </a:rPr>
              <a:t>we make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P(D|h)</a:t>
            </a:r>
            <a:r>
              <a:rPr sz="2400" spc="-5" dirty="0"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57860" marR="68580" indent="-343535">
              <a:lnSpc>
                <a:spcPct val="100000"/>
              </a:lnSpc>
              <a:buFont typeface="Arial"/>
              <a:buChar char="•"/>
              <a:tabLst>
                <a:tab pos="657225" algn="l"/>
                <a:tab pos="658495" algn="l"/>
              </a:tabLst>
            </a:pP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probability </a:t>
            </a:r>
            <a:r>
              <a:rPr sz="2400" dirty="0">
                <a:latin typeface="Times New Roman"/>
                <a:cs typeface="Times New Roman"/>
              </a:rPr>
              <a:t>of observing the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values </a:t>
            </a:r>
            <a:r>
              <a:rPr sz="2400" spc="-5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i="1" spc="-5" dirty="0">
                <a:latin typeface="Times New Roman"/>
                <a:cs typeface="Times New Roman"/>
              </a:rPr>
              <a:t>(d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. . </a:t>
            </a:r>
            <a:r>
              <a:rPr sz="2400" b="1" i="1" spc="-5" dirty="0">
                <a:latin typeface="Times New Roman"/>
                <a:cs typeface="Times New Roman"/>
              </a:rPr>
              <a:t>.d</a:t>
            </a:r>
            <a:r>
              <a:rPr sz="2400" b="1" i="1" spc="-7" baseline="-20833" dirty="0">
                <a:latin typeface="Times New Roman"/>
                <a:cs typeface="Times New Roman"/>
              </a:rPr>
              <a:t>m</a:t>
            </a:r>
            <a:r>
              <a:rPr sz="2400" b="1" i="1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fixed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instances </a:t>
            </a:r>
            <a:r>
              <a:rPr sz="2400" b="1" i="1" spc="-5" dirty="0">
                <a:latin typeface="Times New Roman"/>
                <a:cs typeface="Times New Roman"/>
              </a:rPr>
              <a:t>(x</a:t>
            </a:r>
            <a:r>
              <a:rPr sz="2400" b="1" i="1" spc="-7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. . . </a:t>
            </a:r>
            <a:r>
              <a:rPr sz="2400" b="1" i="1" spc="-5" dirty="0">
                <a:latin typeface="Times New Roman"/>
                <a:cs typeface="Times New Roman"/>
              </a:rPr>
              <a:t>x</a:t>
            </a:r>
            <a:r>
              <a:rPr sz="2400" b="1" i="1" spc="-7" baseline="-20833" dirty="0">
                <a:latin typeface="Times New Roman"/>
                <a:cs typeface="Times New Roman"/>
              </a:rPr>
              <a:t>m</a:t>
            </a:r>
            <a:r>
              <a:rPr sz="2400" b="1" i="1" spc="-5" dirty="0">
                <a:latin typeface="Times New Roman"/>
                <a:cs typeface="Times New Roman"/>
              </a:rPr>
              <a:t>), </a:t>
            </a:r>
            <a:r>
              <a:rPr sz="2400" dirty="0">
                <a:latin typeface="Times New Roman"/>
                <a:cs typeface="Times New Roman"/>
              </a:rPr>
              <a:t>given a world in which </a:t>
            </a:r>
            <a:r>
              <a:rPr sz="2400" spc="-5" dirty="0">
                <a:latin typeface="Times New Roman"/>
                <a:cs typeface="Times New Roman"/>
              </a:rPr>
              <a:t>hypothesis </a:t>
            </a:r>
            <a:r>
              <a:rPr sz="2400" b="1" i="1" spc="-5" dirty="0">
                <a:latin typeface="Times New Roman"/>
                <a:cs typeface="Times New Roman"/>
              </a:rPr>
              <a:t>h</a:t>
            </a:r>
            <a:r>
              <a:rPr sz="2400" b="1" i="1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holds</a:t>
            </a:r>
            <a:endParaRPr sz="2400">
              <a:latin typeface="Times New Roman"/>
              <a:cs typeface="Times New Roman"/>
            </a:endParaRPr>
          </a:p>
          <a:p>
            <a:pPr marL="657860" indent="-344170">
              <a:lnSpc>
                <a:spcPct val="100000"/>
              </a:lnSpc>
              <a:buFont typeface="Arial"/>
              <a:buChar char="•"/>
              <a:tabLst>
                <a:tab pos="657225" algn="l"/>
                <a:tab pos="658495" algn="l"/>
                <a:tab pos="1538605" algn="l"/>
                <a:tab pos="2094864" algn="l"/>
                <a:tab pos="3193415" algn="l"/>
                <a:tab pos="4615815" algn="l"/>
                <a:tab pos="5765165" algn="l"/>
                <a:tab pos="6548120" algn="l"/>
                <a:tab pos="7124700" algn="l"/>
                <a:tab pos="8662670" algn="l"/>
                <a:tab pos="9117965" algn="l"/>
              </a:tabLst>
            </a:pPr>
            <a:r>
              <a:rPr sz="2400" dirty="0">
                <a:latin typeface="Times New Roman"/>
                <a:cs typeface="Times New Roman"/>
              </a:rPr>
              <a:t>Since	</a:t>
            </a:r>
            <a:r>
              <a:rPr sz="2400" spc="-5" dirty="0">
                <a:latin typeface="Times New Roman"/>
                <a:cs typeface="Times New Roman"/>
              </a:rPr>
              <a:t>we	assume	</a:t>
            </a:r>
            <a:r>
              <a:rPr sz="2400" dirty="0">
                <a:latin typeface="Times New Roman"/>
                <a:cs typeface="Times New Roman"/>
              </a:rPr>
              <a:t>noise-free	</a:t>
            </a:r>
            <a:r>
              <a:rPr sz="2400" spc="-5" dirty="0">
                <a:latin typeface="Times New Roman"/>
                <a:cs typeface="Times New Roman"/>
              </a:rPr>
              <a:t>training	data,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probability	of	observing</a:t>
            </a:r>
            <a:endParaRPr sz="2400">
              <a:latin typeface="Times New Roman"/>
              <a:cs typeface="Times New Roman"/>
            </a:endParaRPr>
          </a:p>
          <a:p>
            <a:pPr marL="6578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b="1" i="1" spc="-5" dirty="0">
                <a:latin typeface="Times New Roman"/>
                <a:cs typeface="Times New Roman"/>
              </a:rPr>
              <a:t>d</a:t>
            </a:r>
            <a:r>
              <a:rPr sz="2400" b="1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given </a:t>
            </a:r>
            <a:r>
              <a:rPr sz="2400" b="1" i="1" spc="-5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just </a:t>
            </a:r>
            <a:r>
              <a:rPr sz="2400" b="1" i="1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b="1" i="1" spc="-5" dirty="0">
                <a:latin typeface="Times New Roman"/>
                <a:cs typeface="Times New Roman"/>
              </a:rPr>
              <a:t>d</a:t>
            </a:r>
            <a:r>
              <a:rPr sz="2400" b="1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i="1" spc="-5" dirty="0">
                <a:latin typeface="Times New Roman"/>
                <a:cs typeface="Times New Roman"/>
              </a:rPr>
              <a:t>h(x</a:t>
            </a:r>
            <a:r>
              <a:rPr sz="2400" b="1" i="1" spc="-7" baseline="-20833" dirty="0">
                <a:latin typeface="Times New Roman"/>
                <a:cs typeface="Times New Roman"/>
              </a:rPr>
              <a:t>i</a:t>
            </a:r>
            <a:r>
              <a:rPr sz="2400" b="1" i="1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and 0 if </a:t>
            </a:r>
            <a:r>
              <a:rPr sz="2400" b="1" i="1" spc="-5" dirty="0">
                <a:latin typeface="Times New Roman"/>
                <a:cs typeface="Times New Roman"/>
              </a:rPr>
              <a:t>d</a:t>
            </a:r>
            <a:r>
              <a:rPr sz="2400" b="1" i="1" spc="-7" baseline="-20833" dirty="0">
                <a:latin typeface="Times New Roman"/>
                <a:cs typeface="Times New Roman"/>
              </a:rPr>
              <a:t>i</a:t>
            </a:r>
            <a:r>
              <a:rPr sz="2400" b="1" i="1" spc="-24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# </a:t>
            </a:r>
            <a:r>
              <a:rPr sz="2400" b="1" i="1" spc="-5" dirty="0">
                <a:latin typeface="Times New Roman"/>
                <a:cs typeface="Times New Roman"/>
              </a:rPr>
              <a:t>h(x</a:t>
            </a:r>
            <a:r>
              <a:rPr sz="2400" b="1" i="1" spc="-7" baseline="-20833" dirty="0">
                <a:latin typeface="Times New Roman"/>
                <a:cs typeface="Times New Roman"/>
              </a:rPr>
              <a:t>i</a:t>
            </a:r>
            <a:r>
              <a:rPr sz="2400" b="1" i="1" spc="-5" dirty="0">
                <a:latin typeface="Times New Roman"/>
                <a:cs typeface="Times New Roman"/>
              </a:rPr>
              <a:t>). </a:t>
            </a:r>
            <a:r>
              <a:rPr sz="2400" dirty="0">
                <a:latin typeface="Times New Roman"/>
                <a:cs typeface="Times New Roman"/>
              </a:rPr>
              <a:t>Therefore,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/>
              <a:t>Given </a:t>
            </a:r>
            <a:r>
              <a:rPr sz="2400" dirty="0"/>
              <a:t>these choices for </a:t>
            </a:r>
            <a:r>
              <a:rPr sz="2400" b="1" i="1" dirty="0">
                <a:latin typeface="Times New Roman"/>
                <a:cs typeface="Times New Roman"/>
              </a:rPr>
              <a:t>P(h) </a:t>
            </a:r>
            <a:r>
              <a:rPr sz="2400" dirty="0"/>
              <a:t>and for </a:t>
            </a: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spc="-5" dirty="0"/>
              <a:t>we </a:t>
            </a:r>
            <a:r>
              <a:rPr sz="2400" dirty="0"/>
              <a:t>now have a fully-defined</a:t>
            </a:r>
            <a:r>
              <a:rPr sz="2400" spc="-95" dirty="0"/>
              <a:t> </a:t>
            </a:r>
            <a:r>
              <a:rPr sz="2400" dirty="0"/>
              <a:t>problem  for the above </a:t>
            </a:r>
            <a:r>
              <a:rPr sz="2400" b="1" spc="-5" dirty="0">
                <a:latin typeface="Times New Roman"/>
                <a:cs typeface="Times New Roman"/>
              </a:rPr>
              <a:t>BRUTE-FORCE </a:t>
            </a:r>
            <a:r>
              <a:rPr sz="2400" b="1" dirty="0">
                <a:latin typeface="Times New Roman"/>
                <a:cs typeface="Times New Roman"/>
              </a:rPr>
              <a:t>MAP </a:t>
            </a:r>
            <a:r>
              <a:rPr sz="2400" b="1" spc="-5" dirty="0">
                <a:latin typeface="Times New Roman"/>
                <a:cs typeface="Times New Roman"/>
              </a:rPr>
              <a:t>LEARNING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spc="-5" dirty="0"/>
              <a:t>algorithm.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5808"/>
            <a:ext cx="774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 a first step,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have to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probabilities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P(h|D)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50905" y="2290200"/>
            <a:ext cx="8678395" cy="3781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3494"/>
            <a:ext cx="99002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90" dirty="0"/>
              <a:t>To </a:t>
            </a:r>
            <a:r>
              <a:rPr sz="2400" spc="-5" dirty="0"/>
              <a:t>summarize, </a:t>
            </a:r>
            <a:r>
              <a:rPr sz="2400" dirty="0"/>
              <a:t>Bayes theorem </a:t>
            </a:r>
            <a:r>
              <a:rPr sz="2400" spc="-5" dirty="0"/>
              <a:t>implies </a:t>
            </a:r>
            <a:r>
              <a:rPr sz="2400" dirty="0"/>
              <a:t>that the posterior probability </a:t>
            </a:r>
            <a:r>
              <a:rPr sz="2400" spc="-5" dirty="0"/>
              <a:t>P(h|D) </a:t>
            </a:r>
            <a:r>
              <a:rPr sz="2400" dirty="0"/>
              <a:t>under  our </a:t>
            </a:r>
            <a:r>
              <a:rPr sz="2400" spc="-5" dirty="0"/>
              <a:t>assumed </a:t>
            </a:r>
            <a:r>
              <a:rPr sz="2400" dirty="0"/>
              <a:t>P(h) and P(D|h) is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91539" y="2676855"/>
            <a:ext cx="8416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where |VS</a:t>
            </a:r>
            <a:r>
              <a:rPr sz="2400" spc="-7" baseline="-20833" dirty="0">
                <a:latin typeface="Times New Roman"/>
                <a:cs typeface="Times New Roman"/>
              </a:rPr>
              <a:t>H,D</a:t>
            </a:r>
            <a:r>
              <a:rPr sz="2400" spc="-5" dirty="0">
                <a:latin typeface="Times New Roman"/>
                <a:cs typeface="Times New Roman"/>
              </a:rPr>
              <a:t>|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hypotheses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H consistent with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0690" y="1528662"/>
            <a:ext cx="5275741" cy="1019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382" y="515873"/>
            <a:ext cx="887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The Evolution of Probabilities Associated </a:t>
            </a:r>
            <a:r>
              <a:rPr sz="2800" b="1" spc="-10" dirty="0">
                <a:latin typeface="Times New Roman"/>
                <a:cs typeface="Times New Roman"/>
              </a:rPr>
              <a:t>with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Hypotheses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00730"/>
            <a:ext cx="10139680" cy="159639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Figure (a) all hypotheses have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probability.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Figures (b) and (c),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training data </a:t>
            </a:r>
            <a:r>
              <a:rPr sz="2400" spc="-5" dirty="0">
                <a:latin typeface="Times New Roman"/>
                <a:cs typeface="Times New Roman"/>
              </a:rPr>
              <a:t>accumulates, </a:t>
            </a:r>
            <a:r>
              <a:rPr sz="2400" dirty="0">
                <a:latin typeface="Times New Roman"/>
                <a:cs typeface="Times New Roman"/>
              </a:rPr>
              <a:t>the posterior probability for  inconsistent </a:t>
            </a:r>
            <a:r>
              <a:rPr sz="2400" spc="-5" dirty="0">
                <a:latin typeface="Times New Roman"/>
                <a:cs typeface="Times New Roman"/>
              </a:rPr>
              <a:t>hypotheses becomes </a:t>
            </a:r>
            <a:r>
              <a:rPr sz="2400" dirty="0">
                <a:latin typeface="Times New Roman"/>
                <a:cs typeface="Times New Roman"/>
              </a:rPr>
              <a:t>zero while the total probability </a:t>
            </a:r>
            <a:r>
              <a:rPr sz="2400" spc="-5" dirty="0">
                <a:latin typeface="Times New Roman"/>
                <a:cs typeface="Times New Roman"/>
              </a:rPr>
              <a:t>summing </a:t>
            </a:r>
            <a:r>
              <a:rPr sz="2400" dirty="0">
                <a:latin typeface="Times New Roman"/>
                <a:cs typeface="Times New Roman"/>
              </a:rPr>
              <a:t>to 1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shared equally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remaining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4124" y="3586717"/>
            <a:ext cx="7905009" cy="2475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530" y="1027556"/>
            <a:ext cx="7673975" cy="413194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Bayes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theorem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Bayes theorem and concept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likelihood and Least Squared Error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Hypothesis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likelihood Hypotheses for predicting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probabilities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Minimum </a:t>
            </a:r>
            <a:r>
              <a:rPr sz="2400" dirty="0">
                <a:latin typeface="Times New Roman"/>
                <a:cs typeface="Times New Roman"/>
              </a:rPr>
              <a:t>Description Length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Naive Bayes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classifier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Bayesian belief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6978" y="346659"/>
            <a:ext cx="26384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Californian FB"/>
                <a:cs typeface="Californian FB"/>
              </a:rPr>
              <a:t>CONTE</a:t>
            </a:r>
            <a:r>
              <a:rPr sz="4200" b="1" spc="-20" dirty="0">
                <a:latin typeface="Californian FB"/>
                <a:cs typeface="Californian FB"/>
              </a:rPr>
              <a:t>N</a:t>
            </a:r>
            <a:r>
              <a:rPr sz="4200" b="1" dirty="0">
                <a:latin typeface="Californian FB"/>
                <a:cs typeface="Californian FB"/>
              </a:rPr>
              <a:t>T</a:t>
            </a:r>
            <a:endParaRPr sz="4200">
              <a:latin typeface="Californian FB"/>
              <a:cs typeface="Californian F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541" y="523494"/>
            <a:ext cx="5547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MAP </a:t>
            </a:r>
            <a:r>
              <a:rPr sz="2400" b="1" dirty="0">
                <a:latin typeface="Times New Roman"/>
                <a:cs typeface="Times New Roman"/>
              </a:rPr>
              <a:t>Hypotheses </a:t>
            </a:r>
            <a:r>
              <a:rPr sz="2400" b="1" spc="-5" dirty="0">
                <a:latin typeface="Times New Roman"/>
                <a:cs typeface="Times New Roman"/>
              </a:rPr>
              <a:t>and Consistent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Learners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986789"/>
            <a:ext cx="10410825" cy="46602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1115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learning algorithm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consistent learner </a:t>
            </a:r>
            <a:r>
              <a:rPr sz="2000" spc="-10" dirty="0">
                <a:latin typeface="Times New Roman"/>
                <a:cs typeface="Times New Roman"/>
              </a:rPr>
              <a:t>if it </a:t>
            </a:r>
            <a:r>
              <a:rPr sz="2000" dirty="0">
                <a:latin typeface="Times New Roman"/>
                <a:cs typeface="Times New Roman"/>
              </a:rPr>
              <a:t>outputs a </a:t>
            </a:r>
            <a:r>
              <a:rPr sz="2000" spc="-5" dirty="0">
                <a:latin typeface="Times New Roman"/>
                <a:cs typeface="Times New Roman"/>
              </a:rPr>
              <a:t>hypothesis that </a:t>
            </a:r>
            <a:r>
              <a:rPr sz="2000" spc="-10" dirty="0">
                <a:latin typeface="Times New Roman"/>
                <a:cs typeface="Times New Roman"/>
              </a:rPr>
              <a:t>commits </a:t>
            </a:r>
            <a:r>
              <a:rPr sz="2000" spc="-5" dirty="0">
                <a:latin typeface="Times New Roman"/>
                <a:cs typeface="Times New Roman"/>
              </a:rPr>
              <a:t>zero errors over  </a:t>
            </a:r>
            <a:r>
              <a:rPr sz="2000" dirty="0">
                <a:latin typeface="Times New Roman"/>
                <a:cs typeface="Times New Roman"/>
              </a:rPr>
              <a:t>the training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38100" marR="30480" algn="just">
              <a:lnSpc>
                <a:spcPct val="90000"/>
              </a:lnSpc>
              <a:spcBef>
                <a:spcPts val="975"/>
              </a:spcBef>
            </a:pPr>
            <a:r>
              <a:rPr sz="2000" dirty="0">
                <a:latin typeface="Times New Roman"/>
                <a:cs typeface="Times New Roman"/>
              </a:rPr>
              <a:t>Every </a:t>
            </a:r>
            <a:r>
              <a:rPr sz="2000" spc="-5" dirty="0">
                <a:latin typeface="Times New Roman"/>
                <a:cs typeface="Times New Roman"/>
              </a:rPr>
              <a:t>consistent learner outputs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MAP hypothesis, if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assume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uniform prior probability  distribution over 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(P(h</a:t>
            </a:r>
            <a:r>
              <a:rPr sz="1950" spc="-7" baseline="-21367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P(h</a:t>
            </a:r>
            <a:r>
              <a:rPr sz="1950" spc="-7" baseline="-21367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) for all </a:t>
            </a:r>
            <a:r>
              <a:rPr sz="2000" spc="-10" dirty="0">
                <a:latin typeface="Times New Roman"/>
                <a:cs typeface="Times New Roman"/>
              </a:rPr>
              <a:t>i, </a:t>
            </a:r>
            <a:r>
              <a:rPr sz="2000" dirty="0">
                <a:latin typeface="Times New Roman"/>
                <a:cs typeface="Times New Roman"/>
              </a:rPr>
              <a:t>j), </a:t>
            </a:r>
            <a:r>
              <a:rPr sz="2000" spc="-5" dirty="0">
                <a:latin typeface="Times New Roman"/>
                <a:cs typeface="Times New Roman"/>
              </a:rPr>
              <a:t>and deterministic, </a:t>
            </a:r>
            <a:r>
              <a:rPr sz="2000" dirty="0">
                <a:latin typeface="Times New Roman"/>
                <a:cs typeface="Times New Roman"/>
              </a:rPr>
              <a:t>noise </a:t>
            </a:r>
            <a:r>
              <a:rPr sz="2000" spc="-5" dirty="0">
                <a:latin typeface="Times New Roman"/>
                <a:cs typeface="Times New Roman"/>
              </a:rPr>
              <a:t>free training data (P(D|h) =1 </a:t>
            </a:r>
            <a:r>
              <a:rPr sz="2000" spc="-20" dirty="0">
                <a:latin typeface="Times New Roman"/>
                <a:cs typeface="Times New Roman"/>
              </a:rPr>
              <a:t>if  </a:t>
            </a:r>
            <a:r>
              <a:rPr sz="2000" dirty="0">
                <a:latin typeface="Times New Roman"/>
                <a:cs typeface="Times New Roman"/>
              </a:rPr>
              <a:t>D and h are consistent, and 0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otherwise).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85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266700" marR="304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FIND-S </a:t>
            </a:r>
            <a:r>
              <a:rPr sz="2000" spc="-5" dirty="0">
                <a:latin typeface="Times New Roman"/>
                <a:cs typeface="Times New Roman"/>
              </a:rPr>
              <a:t>outputs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consistent hypothesis, it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a MAP </a:t>
            </a:r>
            <a:r>
              <a:rPr sz="2000" spc="-5" dirty="0">
                <a:latin typeface="Times New Roman"/>
                <a:cs typeface="Times New Roman"/>
              </a:rPr>
              <a:t>hypothesis under the probability  distributions </a:t>
            </a:r>
            <a:r>
              <a:rPr sz="2000" dirty="0">
                <a:latin typeface="Times New Roman"/>
                <a:cs typeface="Times New Roman"/>
              </a:rPr>
              <a:t>P(h) and P(D|h) defined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above.</a:t>
            </a:r>
            <a:endParaRPr sz="2000">
              <a:latin typeface="Times New Roman"/>
              <a:cs typeface="Times New Roman"/>
            </a:endParaRPr>
          </a:p>
          <a:p>
            <a:pPr marL="266700" indent="-228600">
              <a:lnSpc>
                <a:spcPts val="2280"/>
              </a:lnSpc>
              <a:spcBef>
                <a:spcPts val="72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probability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distributions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P(h)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P(D|h)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FIND-S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outputs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hypotheses?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Yes.</a:t>
            </a:r>
            <a:endParaRPr sz="2000">
              <a:latin typeface="Times New Roman"/>
              <a:cs typeface="Times New Roman"/>
            </a:endParaRPr>
          </a:p>
          <a:p>
            <a:pPr marL="266700" marR="31115" indent="-228600" algn="just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Because </a:t>
            </a:r>
            <a:r>
              <a:rPr sz="2000" spc="-5" dirty="0">
                <a:latin typeface="Times New Roman"/>
                <a:cs typeface="Times New Roman"/>
              </a:rPr>
              <a:t>FIND-S outputs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maximally specific hypothesis from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version space,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output  hypothesis </a:t>
            </a:r>
            <a:r>
              <a:rPr sz="2000" dirty="0">
                <a:latin typeface="Times New Roman"/>
                <a:cs typeface="Times New Roman"/>
              </a:rPr>
              <a:t>will be a </a:t>
            </a:r>
            <a:r>
              <a:rPr sz="2000" spc="-5" dirty="0">
                <a:latin typeface="Times New Roman"/>
                <a:cs typeface="Times New Roman"/>
              </a:rPr>
              <a:t>MAP hypothesis relative to any prior probability distribution that favours more 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888125"/>
            <a:ext cx="10241280" cy="23831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Bayesian </a:t>
            </a:r>
            <a:r>
              <a:rPr sz="2400" spc="-5" dirty="0">
                <a:latin typeface="Times New Roman"/>
                <a:cs typeface="Times New Roman"/>
              </a:rPr>
              <a:t>framework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characterize the behaviour of learning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  <a:p>
            <a:pPr marL="241300" marR="4191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By identifying probability distributions P(h) and P(D|h) under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the output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 a </a:t>
            </a:r>
            <a:r>
              <a:rPr sz="2400" spc="-5" dirty="0">
                <a:latin typeface="Times New Roman"/>
                <a:cs typeface="Times New Roman"/>
              </a:rPr>
              <a:t>optimal </a:t>
            </a:r>
            <a:r>
              <a:rPr sz="2400" dirty="0">
                <a:latin typeface="Times New Roman"/>
                <a:cs typeface="Times New Roman"/>
              </a:rPr>
              <a:t>hypothesis, </a:t>
            </a:r>
            <a:r>
              <a:rPr sz="2400" spc="-5" dirty="0">
                <a:latin typeface="Times New Roman"/>
                <a:cs typeface="Times New Roman"/>
              </a:rPr>
              <a:t>implicit assumptions </a:t>
            </a:r>
            <a:r>
              <a:rPr sz="2400" dirty="0">
                <a:latin typeface="Times New Roman"/>
                <a:cs typeface="Times New Roman"/>
              </a:rPr>
              <a:t>of the algorithm can be </a:t>
            </a:r>
            <a:r>
              <a:rPr sz="2400" spc="-5" dirty="0">
                <a:latin typeface="Times New Roman"/>
                <a:cs typeface="Times New Roman"/>
              </a:rPr>
              <a:t>characterized  </a:t>
            </a:r>
            <a:r>
              <a:rPr sz="2400" dirty="0">
                <a:latin typeface="Times New Roman"/>
                <a:cs typeface="Times New Roman"/>
              </a:rPr>
              <a:t>(Inductive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Bias)</a:t>
            </a:r>
            <a:endParaRPr sz="2400">
              <a:latin typeface="Times New Roman"/>
              <a:cs typeface="Times New Roman"/>
            </a:endParaRPr>
          </a:p>
          <a:p>
            <a:pPr marL="241300" marR="27940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Inductive inference </a:t>
            </a:r>
            <a:r>
              <a:rPr sz="2400" spc="-5" dirty="0">
                <a:latin typeface="Times New Roman"/>
                <a:cs typeface="Times New Roman"/>
              </a:rPr>
              <a:t>is modelled </a:t>
            </a:r>
            <a:r>
              <a:rPr sz="2400" dirty="0">
                <a:latin typeface="Times New Roman"/>
                <a:cs typeface="Times New Roman"/>
              </a:rPr>
              <a:t>by an equivalent </a:t>
            </a:r>
            <a:r>
              <a:rPr sz="2400" spc="-5" dirty="0">
                <a:latin typeface="Times New Roman"/>
                <a:cs typeface="Times New Roman"/>
              </a:rPr>
              <a:t>probabilistic </a:t>
            </a:r>
            <a:r>
              <a:rPr sz="2400" dirty="0">
                <a:latin typeface="Times New Roman"/>
                <a:cs typeface="Times New Roman"/>
              </a:rPr>
              <a:t>reasoning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  based on Bayes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theorem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4722" y="110490"/>
            <a:ext cx="1018286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10510" marR="5080" indent="-2798445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MAXIMUM LIKELIHOOD </a:t>
            </a:r>
            <a:r>
              <a:rPr sz="3600" spc="-5" dirty="0"/>
              <a:t>AND</a:t>
            </a:r>
            <a:r>
              <a:rPr sz="3600" spc="-295" dirty="0"/>
              <a:t> </a:t>
            </a:r>
            <a:r>
              <a:rPr sz="3600" spc="-25" dirty="0"/>
              <a:t>LEAST-SQUARED  </a:t>
            </a:r>
            <a:r>
              <a:rPr sz="3600" dirty="0"/>
              <a:t>ERROR</a:t>
            </a:r>
            <a:r>
              <a:rPr sz="3600" spc="-15" dirty="0"/>
              <a:t> </a:t>
            </a:r>
            <a:r>
              <a:rPr sz="3600" dirty="0"/>
              <a:t>HYPOTHESES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310766"/>
            <a:ext cx="103270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problem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learning a continuous-valued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function </a:t>
            </a:r>
            <a:r>
              <a:rPr sz="2400" spc="-1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neural  </a:t>
            </a:r>
            <a:r>
              <a:rPr sz="2400" dirty="0">
                <a:latin typeface="Times New Roman"/>
                <a:cs typeface="Times New Roman"/>
              </a:rPr>
              <a:t>network learning, linear regression, and </a:t>
            </a:r>
            <a:r>
              <a:rPr sz="2400" spc="-5" dirty="0">
                <a:latin typeface="Times New Roman"/>
                <a:cs typeface="Times New Roman"/>
              </a:rPr>
              <a:t>polynomial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fitting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 straightforward Bayesian analysis will show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under certain assumptions </a:t>
            </a:r>
            <a:r>
              <a:rPr sz="2400" dirty="0">
                <a:latin typeface="Times New Roman"/>
                <a:cs typeface="Times New Roman"/>
              </a:rPr>
              <a:t>any  </a:t>
            </a:r>
            <a:r>
              <a:rPr sz="2400" spc="-5" dirty="0">
                <a:latin typeface="Times New Roman"/>
                <a:cs typeface="Times New Roman"/>
              </a:rPr>
              <a:t>learning algorithm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minimizes the </a:t>
            </a:r>
            <a:r>
              <a:rPr sz="2400" dirty="0">
                <a:latin typeface="Times New Roman"/>
                <a:cs typeface="Times New Roman"/>
              </a:rPr>
              <a:t>squared error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 output </a:t>
            </a:r>
            <a:r>
              <a:rPr sz="2400" spc="-5" dirty="0">
                <a:latin typeface="Times New Roman"/>
                <a:cs typeface="Times New Roman"/>
              </a:rPr>
              <a:t>hypothesis  predictions </a:t>
            </a:r>
            <a:r>
              <a:rPr sz="2400" dirty="0">
                <a:latin typeface="Times New Roman"/>
                <a:cs typeface="Times New Roman"/>
              </a:rPr>
              <a:t>and the training data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output a </a:t>
            </a:r>
            <a:r>
              <a:rPr sz="2400" spc="-5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likelihood (ML)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hypothesis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1861" y="515873"/>
            <a:ext cx="728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Learning A </a:t>
            </a:r>
            <a:r>
              <a:rPr sz="2800" b="1" spc="-15" dirty="0">
                <a:latin typeface="Times New Roman"/>
                <a:cs typeface="Times New Roman"/>
              </a:rPr>
              <a:t>Continuous-Valued </a:t>
            </a:r>
            <a:r>
              <a:rPr sz="2800" b="1" spc="-45" dirty="0">
                <a:latin typeface="Times New Roman"/>
                <a:cs typeface="Times New Roman"/>
              </a:rPr>
              <a:t>Target</a:t>
            </a:r>
            <a:r>
              <a:rPr sz="2800" b="1" spc="-3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443989"/>
            <a:ext cx="10373360" cy="4385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6700" marR="5461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Learner L considers an </a:t>
            </a:r>
            <a:r>
              <a:rPr sz="2000" spc="-5" dirty="0">
                <a:latin typeface="Times New Roman"/>
                <a:cs typeface="Times New Roman"/>
              </a:rPr>
              <a:t>instance </a:t>
            </a:r>
            <a:r>
              <a:rPr sz="2000" dirty="0">
                <a:latin typeface="Times New Roman"/>
                <a:cs typeface="Times New Roman"/>
              </a:rPr>
              <a:t>space X and a hypothesis space H consisting of </a:t>
            </a:r>
            <a:r>
              <a:rPr sz="2000" spc="-5" dirty="0">
                <a:latin typeface="Times New Roman"/>
                <a:cs typeface="Times New Roman"/>
              </a:rPr>
              <a:t>some class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real-  </a:t>
            </a:r>
            <a:r>
              <a:rPr sz="2000" dirty="0">
                <a:latin typeface="Times New Roman"/>
                <a:cs typeface="Times New Roman"/>
              </a:rPr>
              <a:t>valued functions defined over X, i.e., (</a:t>
            </a:r>
            <a:r>
              <a:rPr sz="2000" dirty="0">
                <a:latin typeface="Cambria Math"/>
                <a:cs typeface="Cambria Math"/>
              </a:rPr>
              <a:t>∀ 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Cambria Math"/>
                <a:cs typeface="Cambria Math"/>
              </a:rPr>
              <a:t>∈ </a:t>
            </a:r>
            <a:r>
              <a:rPr sz="2000" dirty="0">
                <a:latin typeface="Times New Roman"/>
                <a:cs typeface="Times New Roman"/>
              </a:rPr>
              <a:t>H)[ h : X → R] and training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</a:p>
          <a:p>
            <a:pPr marL="266700">
              <a:lnSpc>
                <a:spcPts val="2130"/>
              </a:lnSpc>
            </a:pPr>
            <a:r>
              <a:rPr sz="2000" dirty="0">
                <a:latin typeface="Times New Roman"/>
                <a:cs typeface="Times New Roman"/>
              </a:rPr>
              <a:t>&lt;x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,d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&gt;</a:t>
            </a:r>
          </a:p>
          <a:p>
            <a:pPr marL="2667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The problem faced by L is to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5" dirty="0">
                <a:latin typeface="Times New Roman"/>
                <a:cs typeface="Times New Roman"/>
              </a:rPr>
              <a:t>unknown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function f : X →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</a:p>
          <a:p>
            <a:pPr marL="266700" indent="-228600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A set of </a:t>
            </a:r>
            <a:r>
              <a:rPr sz="2000" spc="5" dirty="0">
                <a:latin typeface="Times New Roman"/>
                <a:cs typeface="Times New Roman"/>
              </a:rPr>
              <a:t>m </a:t>
            </a:r>
            <a:r>
              <a:rPr sz="2000" dirty="0">
                <a:latin typeface="Times New Roman"/>
                <a:cs typeface="Times New Roman"/>
              </a:rPr>
              <a:t>training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is provided, where the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value of each </a:t>
            </a:r>
            <a:r>
              <a:rPr sz="2000" spc="-5" dirty="0">
                <a:latin typeface="Times New Roman"/>
                <a:cs typeface="Times New Roman"/>
              </a:rPr>
              <a:t>example is </a:t>
            </a:r>
            <a:r>
              <a:rPr sz="2000" dirty="0">
                <a:latin typeface="Times New Roman"/>
                <a:cs typeface="Times New Roman"/>
              </a:rPr>
              <a:t>corrupted</a:t>
            </a:r>
            <a:r>
              <a:rPr sz="2000" spc="-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</a:p>
          <a:p>
            <a:pPr marL="266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random noise drawn according to a Normal probability distribution with zero </a:t>
            </a:r>
            <a:r>
              <a:rPr sz="2000" spc="-5" dirty="0">
                <a:latin typeface="Times New Roman"/>
                <a:cs typeface="Times New Roman"/>
              </a:rPr>
              <a:t>mean </a:t>
            </a:r>
            <a:r>
              <a:rPr sz="2000" spc="5" dirty="0">
                <a:latin typeface="Times New Roman"/>
                <a:cs typeface="Times New Roman"/>
              </a:rPr>
              <a:t>(d</a:t>
            </a:r>
            <a:r>
              <a:rPr sz="1950" spc="7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5" dirty="0">
                <a:latin typeface="Times New Roman"/>
                <a:cs typeface="Times New Roman"/>
              </a:rPr>
              <a:t>f(x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Each training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is a pair of the form </a:t>
            </a:r>
            <a:r>
              <a:rPr sz="2000" spc="10" dirty="0">
                <a:latin typeface="Times New Roman"/>
                <a:cs typeface="Times New Roman"/>
              </a:rPr>
              <a:t>(x</a:t>
            </a:r>
            <a:r>
              <a:rPr sz="1950" spc="15" baseline="-21367" dirty="0">
                <a:latin typeface="Times New Roman"/>
                <a:cs typeface="Times New Roman"/>
              </a:rPr>
              <a:t>i </a:t>
            </a:r>
            <a:r>
              <a:rPr sz="2000" spc="5" dirty="0">
                <a:latin typeface="Times New Roman"/>
                <a:cs typeface="Times New Roman"/>
              </a:rPr>
              <a:t>,d</a:t>
            </a:r>
            <a:r>
              <a:rPr sz="1950" spc="7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) where di = f </a:t>
            </a:r>
            <a:r>
              <a:rPr sz="2000" spc="5" dirty="0">
                <a:latin typeface="Times New Roman"/>
                <a:cs typeface="Times New Roman"/>
              </a:rPr>
              <a:t>(x</a:t>
            </a:r>
            <a:r>
              <a:rPr sz="1950" spc="7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) + e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1950" spc="179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765175" lvl="1" indent="-191135">
              <a:lnSpc>
                <a:spcPts val="2280"/>
              </a:lnSpc>
              <a:spcBef>
                <a:spcPts val="755"/>
              </a:spcBef>
              <a:buChar char="–"/>
              <a:tabLst>
                <a:tab pos="765810" algn="l"/>
              </a:tabLst>
            </a:pPr>
            <a:r>
              <a:rPr sz="2000" dirty="0">
                <a:latin typeface="Times New Roman"/>
                <a:cs typeface="Times New Roman"/>
              </a:rPr>
              <a:t>Here f(x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) 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noise-free value of the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function and e</a:t>
            </a:r>
            <a:r>
              <a:rPr sz="1950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is a random variable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</a:p>
          <a:p>
            <a:pPr marL="57467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noise.</a:t>
            </a:r>
          </a:p>
          <a:p>
            <a:pPr marL="574675" marR="351790" lvl="1">
              <a:lnSpc>
                <a:spcPts val="2160"/>
              </a:lnSpc>
              <a:spcBef>
                <a:spcPts val="1030"/>
              </a:spcBef>
              <a:buChar char="–"/>
              <a:tabLst>
                <a:tab pos="765810" algn="l"/>
              </a:tabLst>
            </a:pPr>
            <a:r>
              <a:rPr sz="2000" dirty="0">
                <a:latin typeface="Times New Roman"/>
                <a:cs typeface="Times New Roman"/>
              </a:rPr>
              <a:t>It is </a:t>
            </a:r>
            <a:r>
              <a:rPr sz="2000" spc="-5" dirty="0">
                <a:latin typeface="Times New Roman"/>
                <a:cs typeface="Times New Roman"/>
              </a:rPr>
              <a:t>assumed </a:t>
            </a:r>
            <a:r>
              <a:rPr sz="2000" dirty="0">
                <a:latin typeface="Times New Roman"/>
                <a:cs typeface="Times New Roman"/>
              </a:rPr>
              <a:t>that the values of the e</a:t>
            </a:r>
            <a:r>
              <a:rPr sz="1950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b="1" i="1" dirty="0">
                <a:latin typeface="Times New Roman"/>
                <a:cs typeface="Times New Roman"/>
              </a:rPr>
              <a:t>drawn independently </a:t>
            </a:r>
            <a:r>
              <a:rPr sz="2000" dirty="0">
                <a:latin typeface="Times New Roman"/>
                <a:cs typeface="Times New Roman"/>
              </a:rPr>
              <a:t>and that they are distributed  according to a </a:t>
            </a:r>
            <a:r>
              <a:rPr sz="2000" b="1" i="1" dirty="0">
                <a:latin typeface="Times New Roman"/>
                <a:cs typeface="Times New Roman"/>
              </a:rPr>
              <a:t>Normal distribution </a:t>
            </a:r>
            <a:r>
              <a:rPr sz="2000" dirty="0">
                <a:latin typeface="Times New Roman"/>
                <a:cs typeface="Times New Roman"/>
              </a:rPr>
              <a:t>with zero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mean.</a:t>
            </a:r>
            <a:endParaRPr sz="2000" dirty="0">
              <a:latin typeface="Times New Roman"/>
              <a:cs typeface="Times New Roman"/>
            </a:endParaRPr>
          </a:p>
          <a:p>
            <a:pPr marL="266700" indent="-228600">
              <a:lnSpc>
                <a:spcPts val="2280"/>
              </a:lnSpc>
              <a:spcBef>
                <a:spcPts val="73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The task of the learner is to output a </a:t>
            </a:r>
            <a:r>
              <a:rPr sz="2000" b="1" i="1" dirty="0">
                <a:latin typeface="Times New Roman"/>
                <a:cs typeface="Times New Roman"/>
              </a:rPr>
              <a:t>maximum likelihood hypothesis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25" dirty="0">
                <a:latin typeface="Times New Roman"/>
                <a:cs typeface="Times New Roman"/>
              </a:rPr>
              <a:t>or, </a:t>
            </a:r>
            <a:r>
              <a:rPr sz="2000" spc="-15" dirty="0">
                <a:latin typeface="Times New Roman"/>
                <a:cs typeface="Times New Roman"/>
              </a:rPr>
              <a:t>equivalently,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MAP</a:t>
            </a:r>
          </a:p>
          <a:p>
            <a:pPr marL="266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hypothesis </a:t>
            </a:r>
            <a:r>
              <a:rPr sz="2000" spc="-5" dirty="0">
                <a:latin typeface="Times New Roman"/>
                <a:cs typeface="Times New Roman"/>
              </a:rPr>
              <a:t>assuming all </a:t>
            </a:r>
            <a:r>
              <a:rPr sz="2000" dirty="0">
                <a:latin typeface="Times New Roman"/>
                <a:cs typeface="Times New Roman"/>
              </a:rPr>
              <a:t>hypotheses are equally probable a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priori.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286" y="515873"/>
            <a:ext cx="4294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Learning A Linear</a:t>
            </a:r>
            <a:r>
              <a:rPr sz="2800" b="1" spc="-37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Function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039" y="1801749"/>
            <a:ext cx="561657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 marR="106680" indent="-34353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45134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dirty="0">
                <a:latin typeface="Times New Roman"/>
                <a:cs typeface="Times New Roman"/>
              </a:rPr>
              <a:t>f </a:t>
            </a:r>
            <a:r>
              <a:rPr sz="2000" spc="-5" dirty="0">
                <a:latin typeface="Times New Roman"/>
                <a:cs typeface="Times New Roman"/>
              </a:rPr>
              <a:t>corresponds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solid  line.</a:t>
            </a:r>
            <a:endParaRPr sz="2000">
              <a:latin typeface="Times New Roman"/>
              <a:cs typeface="Times New Roman"/>
            </a:endParaRPr>
          </a:p>
          <a:p>
            <a:pPr marL="444500" marR="107950" indent="-343535" algn="just">
              <a:lnSpc>
                <a:spcPct val="100000"/>
              </a:lnSpc>
              <a:buFont typeface="Arial"/>
              <a:buChar char="•"/>
              <a:tabLst>
                <a:tab pos="445134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training examples (xi </a:t>
            </a:r>
            <a:r>
              <a:rPr sz="2000" dirty="0">
                <a:latin typeface="Times New Roman"/>
                <a:cs typeface="Times New Roman"/>
              </a:rPr>
              <a:t>, di ) </a:t>
            </a:r>
            <a:r>
              <a:rPr sz="2000" spc="-5" dirty="0">
                <a:latin typeface="Times New Roman"/>
                <a:cs typeface="Times New Roman"/>
              </a:rPr>
              <a:t>are assumed </a:t>
            </a:r>
            <a:r>
              <a:rPr sz="2000" spc="-1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Normally distributed </a:t>
            </a:r>
            <a:r>
              <a:rPr sz="2000" dirty="0">
                <a:latin typeface="Times New Roman"/>
                <a:cs typeface="Times New Roman"/>
              </a:rPr>
              <a:t>noise </a:t>
            </a:r>
            <a:r>
              <a:rPr sz="2000" spc="-5" dirty="0">
                <a:latin typeface="Times New Roman"/>
                <a:cs typeface="Times New Roman"/>
              </a:rPr>
              <a:t>ei with </a:t>
            </a:r>
            <a:r>
              <a:rPr sz="2000" dirty="0">
                <a:latin typeface="Times New Roman"/>
                <a:cs typeface="Times New Roman"/>
              </a:rPr>
              <a:t>zero  </a:t>
            </a:r>
            <a:r>
              <a:rPr sz="2000" spc="-5" dirty="0">
                <a:latin typeface="Times New Roman"/>
                <a:cs typeface="Times New Roman"/>
              </a:rPr>
              <a:t>mean </a:t>
            </a:r>
            <a:r>
              <a:rPr sz="2000" dirty="0">
                <a:latin typeface="Times New Roman"/>
                <a:cs typeface="Times New Roman"/>
              </a:rPr>
              <a:t>added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true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value f (xi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444500" marR="106680" indent="-343535" algn="just">
              <a:lnSpc>
                <a:spcPct val="100000"/>
              </a:lnSpc>
              <a:buFont typeface="Arial"/>
              <a:buChar char="•"/>
              <a:tabLst>
                <a:tab pos="445134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dashed </a:t>
            </a:r>
            <a:r>
              <a:rPr sz="2000" spc="-10" dirty="0">
                <a:latin typeface="Times New Roman"/>
                <a:cs typeface="Times New Roman"/>
              </a:rPr>
              <a:t>line </a:t>
            </a:r>
            <a:r>
              <a:rPr sz="2000" spc="-5" dirty="0">
                <a:latin typeface="Times New Roman"/>
                <a:cs typeface="Times New Roman"/>
              </a:rPr>
              <a:t>corresponds to the hypothesis 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ML </a:t>
            </a:r>
            <a:r>
              <a:rPr sz="2000" spc="-5" dirty="0">
                <a:latin typeface="Times New Roman"/>
                <a:cs typeface="Times New Roman"/>
              </a:rPr>
              <a:t>with least-squared training </a:t>
            </a:r>
            <a:r>
              <a:rPr sz="2000" spc="-20" dirty="0">
                <a:latin typeface="Times New Roman"/>
                <a:cs typeface="Times New Roman"/>
              </a:rPr>
              <a:t>error, </a:t>
            </a:r>
            <a:r>
              <a:rPr sz="2000" spc="-5" dirty="0">
                <a:latin typeface="Times New Roman"/>
                <a:cs typeface="Times New Roman"/>
              </a:rPr>
              <a:t>hence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likelihood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hypothesis.</a:t>
            </a:r>
            <a:endParaRPr sz="2000">
              <a:latin typeface="Times New Roman"/>
              <a:cs typeface="Times New Roman"/>
            </a:endParaRPr>
          </a:p>
          <a:p>
            <a:pPr marL="444500" marR="107314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45134" algn="l"/>
              </a:tabLst>
            </a:pPr>
            <a:r>
              <a:rPr sz="2000" dirty="0">
                <a:latin typeface="Times New Roman"/>
                <a:cs typeface="Times New Roman"/>
              </a:rPr>
              <a:t>Notice that </a:t>
            </a:r>
            <a:r>
              <a:rPr sz="2000" spc="-5" dirty="0">
                <a:latin typeface="Times New Roman"/>
                <a:cs typeface="Times New Roman"/>
              </a:rPr>
              <a:t>the maximum likelihood hypothesis is 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necessarily identical to the correct  hypothesis, </a:t>
            </a:r>
            <a:r>
              <a:rPr sz="2000" dirty="0">
                <a:latin typeface="Times New Roman"/>
                <a:cs typeface="Times New Roman"/>
              </a:rPr>
              <a:t>f, because </a:t>
            </a:r>
            <a:r>
              <a:rPr sz="2000" spc="-5" dirty="0">
                <a:latin typeface="Times New Roman"/>
                <a:cs typeface="Times New Roman"/>
              </a:rPr>
              <a:t>it is inferred </a:t>
            </a:r>
            <a:r>
              <a:rPr sz="2000" dirty="0">
                <a:latin typeface="Times New Roman"/>
                <a:cs typeface="Times New Roman"/>
              </a:rPr>
              <a:t>from only a  </a:t>
            </a:r>
            <a:r>
              <a:rPr sz="2000" spc="-5" dirty="0">
                <a:latin typeface="Times New Roman"/>
                <a:cs typeface="Times New Roman"/>
              </a:rPr>
              <a:t>limited sample </a:t>
            </a:r>
            <a:r>
              <a:rPr sz="2000" dirty="0">
                <a:latin typeface="Times New Roman"/>
                <a:cs typeface="Times New Roman"/>
              </a:rPr>
              <a:t>of noisy training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85227" y="1776983"/>
            <a:ext cx="3999764" cy="360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8963" y="531113"/>
            <a:ext cx="997267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 marR="5080" algn="ctr">
              <a:lnSpc>
                <a:spcPts val="2160"/>
              </a:lnSpc>
              <a:spcBef>
                <a:spcPts val="375"/>
              </a:spcBef>
            </a:pPr>
            <a:r>
              <a:rPr dirty="0"/>
              <a:t>Before showing why a hypothesis that </a:t>
            </a:r>
            <a:r>
              <a:rPr spc="-5" dirty="0"/>
              <a:t>minimizes </a:t>
            </a:r>
            <a:r>
              <a:rPr dirty="0"/>
              <a:t>the sum of squared errors in this </a:t>
            </a:r>
            <a:r>
              <a:rPr spc="-5" dirty="0"/>
              <a:t>setting </a:t>
            </a:r>
            <a:r>
              <a:rPr dirty="0"/>
              <a:t>is </a:t>
            </a:r>
            <a:r>
              <a:rPr spc="-5" dirty="0"/>
              <a:t>also</a:t>
            </a:r>
            <a:r>
              <a:rPr spc="-245" dirty="0"/>
              <a:t> </a:t>
            </a:r>
            <a:r>
              <a:rPr dirty="0"/>
              <a:t>a  </a:t>
            </a:r>
            <a:r>
              <a:rPr spc="-5" dirty="0"/>
              <a:t>maximum </a:t>
            </a:r>
            <a:r>
              <a:rPr dirty="0"/>
              <a:t>likelihood hypothesis, </a:t>
            </a:r>
            <a:r>
              <a:rPr spc="-5" dirty="0"/>
              <a:t>let </a:t>
            </a:r>
            <a:r>
              <a:rPr dirty="0"/>
              <a:t>us quickly review </a:t>
            </a:r>
            <a:r>
              <a:rPr b="1" i="1" dirty="0">
                <a:latin typeface="Times New Roman"/>
                <a:cs typeface="Times New Roman"/>
              </a:rPr>
              <a:t>probability </a:t>
            </a:r>
            <a:r>
              <a:rPr b="1" i="1" spc="-5" dirty="0">
                <a:latin typeface="Times New Roman"/>
                <a:cs typeface="Times New Roman"/>
              </a:rPr>
              <a:t>densities </a:t>
            </a:r>
            <a:r>
              <a:rPr b="1" i="1" dirty="0">
                <a:latin typeface="Times New Roman"/>
                <a:cs typeface="Times New Roman"/>
              </a:rPr>
              <a:t>and Normal  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83156"/>
            <a:ext cx="4812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Probability </a:t>
            </a:r>
            <a:r>
              <a:rPr sz="2000" b="1" dirty="0">
                <a:latin typeface="Times New Roman"/>
                <a:cs typeface="Times New Roman"/>
              </a:rPr>
              <a:t>Density for continuous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2991967"/>
            <a:ext cx="7541259" cy="12280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e: a random noise variable generated by a Normal probability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000" spc="5" dirty="0">
                <a:latin typeface="Times New Roman"/>
                <a:cs typeface="Times New Roman"/>
              </a:rPr>
              <a:t>&lt;x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. . . 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&gt;: </a:t>
            </a:r>
            <a:r>
              <a:rPr sz="2000" dirty="0">
                <a:latin typeface="Times New Roman"/>
                <a:cs typeface="Times New Roman"/>
              </a:rPr>
              <a:t>the sequence of instances (as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before)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000" spc="5" dirty="0">
                <a:latin typeface="Times New Roman"/>
                <a:cs typeface="Times New Roman"/>
              </a:rPr>
              <a:t>&lt;d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. . .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&gt;: </a:t>
            </a:r>
            <a:r>
              <a:rPr sz="2000" dirty="0">
                <a:latin typeface="Times New Roman"/>
                <a:cs typeface="Times New Roman"/>
              </a:rPr>
              <a:t>the sequence of </a:t>
            </a:r>
            <a:r>
              <a:rPr sz="2000" spc="-10" dirty="0">
                <a:latin typeface="Times New Roman"/>
                <a:cs typeface="Times New Roman"/>
              </a:rPr>
              <a:t>target </a:t>
            </a:r>
            <a:r>
              <a:rPr sz="2000" dirty="0">
                <a:latin typeface="Times New Roman"/>
                <a:cs typeface="Times New Roman"/>
              </a:rPr>
              <a:t>values with di = </a:t>
            </a:r>
            <a:r>
              <a:rPr sz="2000" spc="5" dirty="0">
                <a:latin typeface="Times New Roman"/>
                <a:cs typeface="Times New Roman"/>
              </a:rPr>
              <a:t>f(x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9184" y="2280940"/>
            <a:ext cx="3837454" cy="551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873" y="515873"/>
            <a:ext cx="861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Normal </a:t>
            </a:r>
            <a:r>
              <a:rPr sz="2800" b="1" spc="-10" dirty="0">
                <a:latin typeface="Times New Roman"/>
                <a:cs typeface="Times New Roman"/>
              </a:rPr>
              <a:t>Probability </a:t>
            </a:r>
            <a:r>
              <a:rPr sz="2800" b="1" spc="-5" dirty="0">
                <a:latin typeface="Times New Roman"/>
                <a:cs typeface="Times New Roman"/>
              </a:rPr>
              <a:t>Distribution </a:t>
            </a:r>
            <a:r>
              <a:rPr sz="2800" b="1" dirty="0">
                <a:latin typeface="Times New Roman"/>
                <a:cs typeface="Times New Roman"/>
              </a:rPr>
              <a:t>(Gaussian</a:t>
            </a:r>
            <a:r>
              <a:rPr sz="2800" b="1" spc="114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Distribution)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81505"/>
            <a:ext cx="100374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A Normal </a:t>
            </a:r>
            <a:r>
              <a:rPr sz="2400" dirty="0">
                <a:latin typeface="Times New Roman"/>
                <a:cs typeface="Times New Roman"/>
              </a:rPr>
              <a:t>distribution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smooth, </a:t>
            </a:r>
            <a:r>
              <a:rPr sz="2400" dirty="0">
                <a:latin typeface="Times New Roman"/>
                <a:cs typeface="Times New Roman"/>
              </a:rPr>
              <a:t>bell-shaped distribution that can be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completely  characterized </a:t>
            </a:r>
            <a:r>
              <a:rPr sz="2400" dirty="0">
                <a:latin typeface="Times New Roman"/>
                <a:cs typeface="Times New Roman"/>
              </a:rPr>
              <a:t>by its </a:t>
            </a:r>
            <a:r>
              <a:rPr sz="2400" spc="-5" dirty="0">
                <a:latin typeface="Times New Roman"/>
                <a:cs typeface="Times New Roman"/>
              </a:rPr>
              <a:t>mean </a:t>
            </a:r>
            <a:r>
              <a:rPr sz="2400" dirty="0">
                <a:latin typeface="Times New Roman"/>
                <a:cs typeface="Times New Roman"/>
              </a:rPr>
              <a:t>μ and its standard deviation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σ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6750" y="2243704"/>
            <a:ext cx="3181350" cy="714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9671" y="3301939"/>
            <a:ext cx="5692657" cy="2881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109" y="891578"/>
            <a:ext cx="10302190" cy="311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531113"/>
            <a:ext cx="46596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the previous </a:t>
            </a:r>
            <a:r>
              <a:rPr spc="-5" dirty="0"/>
              <a:t>definition </a:t>
            </a:r>
            <a:r>
              <a:rPr dirty="0"/>
              <a:t>of </a:t>
            </a:r>
            <a:r>
              <a:rPr spc="15" dirty="0"/>
              <a:t>h</a:t>
            </a:r>
            <a:r>
              <a:rPr sz="1950" spc="22" baseline="-21367" dirty="0"/>
              <a:t>ML </a:t>
            </a:r>
            <a:r>
              <a:rPr sz="2000" dirty="0"/>
              <a:t>we</a:t>
            </a:r>
            <a:r>
              <a:rPr sz="2000" spc="5" dirty="0"/>
              <a:t> </a:t>
            </a:r>
            <a:r>
              <a:rPr sz="2000" dirty="0"/>
              <a:t>have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891539" y="1735327"/>
            <a:ext cx="1035494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Assuming training </a:t>
            </a:r>
            <a:r>
              <a:rPr sz="2000" spc="-5" dirty="0">
                <a:latin typeface="Times New Roman"/>
                <a:cs typeface="Times New Roman"/>
              </a:rPr>
              <a:t>examples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mutually </a:t>
            </a:r>
            <a:r>
              <a:rPr sz="2000" dirty="0">
                <a:latin typeface="Times New Roman"/>
                <a:cs typeface="Times New Roman"/>
              </a:rPr>
              <a:t>independent given h, we can write P(D|h) as the product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the various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|h)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3213862"/>
            <a:ext cx="999299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Given the noise e</a:t>
            </a:r>
            <a:r>
              <a:rPr sz="1950" baseline="-21367" dirty="0">
                <a:latin typeface="Times New Roman"/>
                <a:cs typeface="Times New Roman"/>
              </a:rPr>
              <a:t>i </a:t>
            </a:r>
            <a:r>
              <a:rPr sz="2000" dirty="0">
                <a:latin typeface="Times New Roman"/>
                <a:cs typeface="Times New Roman"/>
              </a:rPr>
              <a:t>obeys a Normal </a:t>
            </a: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with zero </a:t>
            </a:r>
            <a:r>
              <a:rPr sz="2000" spc="-5" dirty="0">
                <a:latin typeface="Times New Roman"/>
                <a:cs typeface="Times New Roman"/>
              </a:rPr>
              <a:t>mean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unknown </a:t>
            </a:r>
            <a:r>
              <a:rPr sz="2000" dirty="0">
                <a:latin typeface="Times New Roman"/>
                <a:cs typeface="Times New Roman"/>
              </a:rPr>
              <a:t>variance </a:t>
            </a:r>
            <a:r>
              <a:rPr sz="2000" spc="5" dirty="0">
                <a:latin typeface="Times New Roman"/>
                <a:cs typeface="Times New Roman"/>
              </a:rPr>
              <a:t>σ</a:t>
            </a:r>
            <a:r>
              <a:rPr sz="1950" spc="7" baseline="25641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1950" spc="7" baseline="-21367" dirty="0">
                <a:latin typeface="Times New Roman"/>
                <a:cs typeface="Times New Roman"/>
              </a:rPr>
              <a:t>i  </a:t>
            </a:r>
            <a:r>
              <a:rPr sz="2000" spc="-5" dirty="0">
                <a:latin typeface="Times New Roman"/>
                <a:cs typeface="Times New Roman"/>
              </a:rPr>
              <a:t>must also </a:t>
            </a:r>
            <a:r>
              <a:rPr sz="2000" dirty="0">
                <a:latin typeface="Times New Roman"/>
                <a:cs typeface="Times New Roman"/>
              </a:rPr>
              <a:t>obey a Normal distribution around the true </a:t>
            </a:r>
            <a:r>
              <a:rPr sz="2000" spc="-5" dirty="0">
                <a:latin typeface="Times New Roman"/>
                <a:cs typeface="Times New Roman"/>
              </a:rPr>
              <a:t>targetvalue </a:t>
            </a:r>
            <a:r>
              <a:rPr sz="2000" dirty="0">
                <a:latin typeface="Times New Roman"/>
                <a:cs typeface="Times New Roman"/>
              </a:rPr>
              <a:t>f(x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). Because we are writing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expression for P(D|h), we </a:t>
            </a:r>
            <a:r>
              <a:rPr sz="2000" spc="-5" dirty="0">
                <a:latin typeface="Times New Roman"/>
                <a:cs typeface="Times New Roman"/>
              </a:rPr>
              <a:t>assume 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correct description of f. Hence, µ = </a:t>
            </a:r>
            <a:r>
              <a:rPr sz="2000" spc="10" dirty="0">
                <a:latin typeface="Times New Roman"/>
                <a:cs typeface="Times New Roman"/>
              </a:rPr>
              <a:t>f(x</a:t>
            </a:r>
            <a:r>
              <a:rPr sz="1950" spc="15" baseline="-21367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h(x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4503" y="1060495"/>
            <a:ext cx="2021107" cy="3441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83080" y="2281383"/>
            <a:ext cx="2815662" cy="668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33881" y="4322552"/>
            <a:ext cx="4719463" cy="703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35327"/>
            <a:ext cx="923861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It is </a:t>
            </a:r>
            <a:r>
              <a:rPr spc="-5" dirty="0"/>
              <a:t>common </a:t>
            </a:r>
            <a:r>
              <a:rPr dirty="0"/>
              <a:t>to </a:t>
            </a:r>
            <a:r>
              <a:rPr spc="-10" dirty="0"/>
              <a:t>maximize </a:t>
            </a:r>
            <a:r>
              <a:rPr dirty="0"/>
              <a:t>the </a:t>
            </a:r>
            <a:r>
              <a:rPr spc="-5" dirty="0"/>
              <a:t>less complicated logarithm, </a:t>
            </a:r>
            <a:r>
              <a:rPr dirty="0"/>
              <a:t>which is justified because of the  </a:t>
            </a:r>
            <a:r>
              <a:rPr spc="-5" dirty="0"/>
              <a:t>monotonicity </a:t>
            </a:r>
            <a:r>
              <a:rPr dirty="0"/>
              <a:t>of function</a:t>
            </a:r>
            <a:r>
              <a:rPr spc="-75" dirty="0"/>
              <a:t>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213862"/>
            <a:ext cx="9521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first </a:t>
            </a:r>
            <a:r>
              <a:rPr sz="2000" spc="-5" dirty="0">
                <a:latin typeface="Times New Roman"/>
                <a:cs typeface="Times New Roman"/>
              </a:rPr>
              <a:t>term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expression is a constant independent of </a:t>
            </a:r>
            <a:r>
              <a:rPr sz="2000" b="1" i="1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Times New Roman"/>
                <a:cs typeface="Times New Roman"/>
              </a:rPr>
              <a:t>and can therefore be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discarded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18202"/>
            <a:ext cx="9327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Maximizing </a:t>
            </a:r>
            <a:r>
              <a:rPr sz="2000" dirty="0">
                <a:latin typeface="Times New Roman"/>
                <a:cs typeface="Times New Roman"/>
              </a:rPr>
              <a:t>this negative </a:t>
            </a:r>
            <a:r>
              <a:rPr sz="2000" spc="-5" dirty="0">
                <a:latin typeface="Times New Roman"/>
                <a:cs typeface="Times New Roman"/>
              </a:rPr>
              <a:t>term </a:t>
            </a:r>
            <a:r>
              <a:rPr sz="2000" dirty="0">
                <a:latin typeface="Times New Roman"/>
                <a:cs typeface="Times New Roman"/>
              </a:rPr>
              <a:t>is equivalent to </a:t>
            </a:r>
            <a:r>
              <a:rPr sz="2000" spc="-5" dirty="0">
                <a:latin typeface="Times New Roman"/>
                <a:cs typeface="Times New Roman"/>
              </a:rPr>
              <a:t>minimizing </a:t>
            </a:r>
            <a:r>
              <a:rPr sz="2000" dirty="0">
                <a:latin typeface="Times New Roman"/>
                <a:cs typeface="Times New Roman"/>
              </a:rPr>
              <a:t>the corresponding positive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term.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0415" y="329184"/>
            <a:ext cx="4011167" cy="1488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5504" y="2374779"/>
            <a:ext cx="4039287" cy="625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7595" y="3658206"/>
            <a:ext cx="2900381" cy="591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8251" y="4824861"/>
            <a:ext cx="2879282" cy="6357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4017" y="285445"/>
            <a:ext cx="42843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Californian FB"/>
                <a:cs typeface="Californian FB"/>
              </a:rPr>
              <a:t>INTRODUCTION</a:t>
            </a:r>
            <a:endParaRPr sz="42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98550"/>
            <a:ext cx="10360025" cy="2621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8255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Bayesian </a:t>
            </a:r>
            <a:r>
              <a:rPr sz="2400" spc="-5" dirty="0">
                <a:latin typeface="Times New Roman"/>
                <a:cs typeface="Times New Roman"/>
              </a:rPr>
              <a:t>learning methods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relevant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study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machine learning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two 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reasons.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First, </a:t>
            </a:r>
            <a:r>
              <a:rPr sz="2400" spc="-5" dirty="0">
                <a:latin typeface="Times New Roman"/>
                <a:cs typeface="Times New Roman"/>
              </a:rPr>
              <a:t>Bayesian learning algorithms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calculate explicit probabilities </a:t>
            </a:r>
            <a:r>
              <a:rPr sz="2400" dirty="0">
                <a:latin typeface="Times New Roman"/>
                <a:cs typeface="Times New Roman"/>
              </a:rPr>
              <a:t>for  </a:t>
            </a:r>
            <a:r>
              <a:rPr sz="2400" spc="-5" dirty="0">
                <a:latin typeface="Times New Roman"/>
                <a:cs typeface="Times New Roman"/>
              </a:rPr>
              <a:t>hypotheses,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5" dirty="0">
                <a:latin typeface="Times New Roman"/>
                <a:cs typeface="Times New Roman"/>
              </a:rPr>
              <a:t>as the naive Bayes </a:t>
            </a:r>
            <a:r>
              <a:rPr sz="2400" spc="-15" dirty="0">
                <a:latin typeface="Times New Roman"/>
                <a:cs typeface="Times New Roman"/>
              </a:rPr>
              <a:t>classifier,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spc="-5" dirty="0">
                <a:latin typeface="Times New Roman"/>
                <a:cs typeface="Times New Roman"/>
              </a:rPr>
              <a:t>practical  </a:t>
            </a:r>
            <a:r>
              <a:rPr sz="2400" dirty="0">
                <a:latin typeface="Times New Roman"/>
                <a:cs typeface="Times New Roman"/>
              </a:rPr>
              <a:t>approaches to certain types of learning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endParaRPr sz="2400">
              <a:latin typeface="Times New Roman"/>
              <a:cs typeface="Times New Roman"/>
            </a:endParaRPr>
          </a:p>
          <a:p>
            <a:pPr marL="241300" marR="5715" indent="-228600" algn="just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 second reason is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they provide a </a:t>
            </a:r>
            <a:r>
              <a:rPr sz="2400" spc="-5" dirty="0">
                <a:latin typeface="Times New Roman"/>
                <a:cs typeface="Times New Roman"/>
              </a:rPr>
              <a:t>useful perspective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understanding  many </a:t>
            </a:r>
            <a:r>
              <a:rPr sz="2400" dirty="0">
                <a:latin typeface="Times New Roman"/>
                <a:cs typeface="Times New Roman"/>
              </a:rPr>
              <a:t>learning </a:t>
            </a:r>
            <a:r>
              <a:rPr sz="2400" spc="-5" dirty="0">
                <a:latin typeface="Times New Roman"/>
                <a:cs typeface="Times New Roman"/>
              </a:rPr>
              <a:t>algorithms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do not explicitly manipulate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probabilities.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1113"/>
            <a:ext cx="5201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Finally Discard constants that are independent of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735327"/>
            <a:ext cx="9634855" cy="288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ML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minimizes </a:t>
            </a:r>
            <a:r>
              <a:rPr sz="2000" dirty="0">
                <a:latin typeface="Times New Roman"/>
                <a:cs typeface="Times New Roman"/>
              </a:rPr>
              <a:t>the sum of the squared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Why is it </a:t>
            </a:r>
            <a:r>
              <a:rPr sz="2000" b="1" spc="-5" dirty="0">
                <a:latin typeface="Times New Roman"/>
                <a:cs typeface="Times New Roman"/>
              </a:rPr>
              <a:t>reasonable </a:t>
            </a:r>
            <a:r>
              <a:rPr sz="2000" b="1" dirty="0">
                <a:latin typeface="Times New Roman"/>
                <a:cs typeface="Times New Roman"/>
              </a:rPr>
              <a:t>to choose the Normal distribution to characterize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noise?</a:t>
            </a:r>
            <a:endParaRPr sz="2000">
              <a:latin typeface="Times New Roman"/>
              <a:cs typeface="Times New Roman"/>
            </a:endParaRPr>
          </a:p>
          <a:p>
            <a:pPr marL="2794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good </a:t>
            </a:r>
            <a:r>
              <a:rPr sz="2000" spc="-5" dirty="0">
                <a:latin typeface="Times New Roman"/>
                <a:cs typeface="Times New Roman"/>
              </a:rPr>
              <a:t>approximation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many types </a:t>
            </a:r>
            <a:r>
              <a:rPr sz="2000" dirty="0">
                <a:latin typeface="Times New Roman"/>
                <a:cs typeface="Times New Roman"/>
              </a:rPr>
              <a:t>of noise in physical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279400" marR="292100" indent="-2286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Times New Roman"/>
                <a:cs typeface="Times New Roman"/>
              </a:rPr>
              <a:t>Central </a:t>
            </a:r>
            <a:r>
              <a:rPr sz="2000" spc="-5" dirty="0">
                <a:latin typeface="Times New Roman"/>
                <a:cs typeface="Times New Roman"/>
              </a:rPr>
              <a:t>Limit </a:t>
            </a:r>
            <a:r>
              <a:rPr sz="2000" dirty="0">
                <a:latin typeface="Times New Roman"/>
                <a:cs typeface="Times New Roman"/>
              </a:rPr>
              <a:t>Theorem shows that the sum of a </a:t>
            </a:r>
            <a:r>
              <a:rPr sz="2000" spc="-5" dirty="0">
                <a:latin typeface="Times New Roman"/>
                <a:cs typeface="Times New Roman"/>
              </a:rPr>
              <a:t>sufficiently </a:t>
            </a:r>
            <a:r>
              <a:rPr sz="2000" spc="-1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independent,  </a:t>
            </a:r>
            <a:r>
              <a:rPr sz="2000" spc="-5" dirty="0">
                <a:latin typeface="Times New Roman"/>
                <a:cs typeface="Times New Roman"/>
              </a:rPr>
              <a:t>identically </a:t>
            </a:r>
            <a:r>
              <a:rPr sz="2000" dirty="0">
                <a:latin typeface="Times New Roman"/>
                <a:cs typeface="Times New Roman"/>
              </a:rPr>
              <a:t>distributed random variables </a:t>
            </a:r>
            <a:r>
              <a:rPr sz="2000" spc="-5" dirty="0">
                <a:latin typeface="Times New Roman"/>
                <a:cs typeface="Times New Roman"/>
              </a:rPr>
              <a:t>itself </a:t>
            </a:r>
            <a:r>
              <a:rPr sz="2000" dirty="0">
                <a:latin typeface="Times New Roman"/>
                <a:cs typeface="Times New Roman"/>
              </a:rPr>
              <a:t>obeys a Normal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distribution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ts val="2280"/>
              </a:lnSpc>
              <a:spcBef>
                <a:spcPts val="735"/>
              </a:spcBef>
            </a:pPr>
            <a:r>
              <a:rPr sz="2000" b="1" dirty="0">
                <a:latin typeface="Times New Roman"/>
                <a:cs typeface="Times New Roman"/>
              </a:rPr>
              <a:t>Only noise in the target value is </a:t>
            </a:r>
            <a:r>
              <a:rPr sz="2000" b="1" spc="-5" dirty="0">
                <a:latin typeface="Times New Roman"/>
                <a:cs typeface="Times New Roman"/>
              </a:rPr>
              <a:t>considered, </a:t>
            </a:r>
            <a:r>
              <a:rPr sz="2000" b="1" dirty="0">
                <a:latin typeface="Times New Roman"/>
                <a:cs typeface="Times New Roman"/>
              </a:rPr>
              <a:t>not in the attributes describing the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instances</a:t>
            </a:r>
            <a:endParaRPr sz="2000">
              <a:latin typeface="Times New Roman"/>
              <a:cs typeface="Times New Roman"/>
            </a:endParaRPr>
          </a:p>
          <a:p>
            <a:pPr marL="50800">
              <a:lnSpc>
                <a:spcPts val="2280"/>
              </a:lnSpc>
            </a:pPr>
            <a:r>
              <a:rPr sz="2000" b="1" dirty="0">
                <a:latin typeface="Times New Roman"/>
                <a:cs typeface="Times New Roman"/>
              </a:rPr>
              <a:t>themselves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9365" y="1028935"/>
            <a:ext cx="3361158" cy="6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369" y="110490"/>
            <a:ext cx="93338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0" marR="5080" indent="-1550035">
              <a:lnSpc>
                <a:spcPts val="3890"/>
              </a:lnSpc>
              <a:spcBef>
                <a:spcPts val="585"/>
              </a:spcBef>
            </a:pPr>
            <a:r>
              <a:rPr sz="3600" dirty="0"/>
              <a:t>MAXIMUM LIKELIHOOD HYPOTHESES</a:t>
            </a:r>
            <a:r>
              <a:rPr sz="3600" spc="-110" dirty="0"/>
              <a:t> </a:t>
            </a:r>
            <a:r>
              <a:rPr sz="3600" spc="-5" dirty="0"/>
              <a:t>FOR  PREDICTING </a:t>
            </a:r>
            <a:r>
              <a:rPr sz="3600" dirty="0"/>
              <a:t>PROBABILITIES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417065"/>
            <a:ext cx="10136505" cy="4300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33147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the setting in </a:t>
            </a:r>
            <a:r>
              <a:rPr sz="2400" spc="-5" dirty="0">
                <a:latin typeface="Times New Roman"/>
                <a:cs typeface="Times New Roman"/>
              </a:rPr>
              <a:t>which we wish </a:t>
            </a:r>
            <a:r>
              <a:rPr sz="2400" dirty="0">
                <a:latin typeface="Times New Roman"/>
                <a:cs typeface="Times New Roman"/>
              </a:rPr>
              <a:t>to learn a </a:t>
            </a:r>
            <a:r>
              <a:rPr sz="2400" spc="-5" dirty="0">
                <a:latin typeface="Times New Roman"/>
                <a:cs typeface="Times New Roman"/>
              </a:rPr>
              <a:t>nondeterministic (probabilistic)  </a:t>
            </a:r>
            <a:r>
              <a:rPr sz="2400" dirty="0">
                <a:latin typeface="Times New Roman"/>
                <a:cs typeface="Times New Roman"/>
              </a:rPr>
              <a:t>function f : </a:t>
            </a:r>
            <a:r>
              <a:rPr sz="2400" spc="-5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→ {0, 1}, which </a:t>
            </a:r>
            <a:r>
              <a:rPr sz="2400" spc="-5" dirty="0">
                <a:latin typeface="Times New Roman"/>
                <a:cs typeface="Times New Roman"/>
              </a:rPr>
              <a:t>has two </a:t>
            </a:r>
            <a:r>
              <a:rPr sz="2400" dirty="0">
                <a:latin typeface="Times New Roman"/>
                <a:cs typeface="Times New Roman"/>
              </a:rPr>
              <a:t>discrete output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643255">
              <a:lnSpc>
                <a:spcPct val="124600"/>
              </a:lnSpc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want a function </a:t>
            </a:r>
            <a:r>
              <a:rPr sz="2400" spc="-5" dirty="0">
                <a:latin typeface="Times New Roman"/>
                <a:cs typeface="Times New Roman"/>
              </a:rPr>
              <a:t>approximator whose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probability that f(x) = 1  In other </a:t>
            </a:r>
            <a:r>
              <a:rPr sz="2400" spc="-5" dirty="0">
                <a:latin typeface="Times New Roman"/>
                <a:cs typeface="Times New Roman"/>
              </a:rPr>
              <a:t>words </a:t>
            </a:r>
            <a:r>
              <a:rPr sz="2400" dirty="0">
                <a:latin typeface="Times New Roman"/>
                <a:cs typeface="Times New Roman"/>
              </a:rPr>
              <a:t>, learn the </a:t>
            </a:r>
            <a:r>
              <a:rPr sz="2400" spc="-10" dirty="0">
                <a:latin typeface="Times New Roman"/>
                <a:cs typeface="Times New Roman"/>
              </a:rPr>
              <a:t>target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2539365">
              <a:lnSpc>
                <a:spcPct val="100000"/>
              </a:lnSpc>
              <a:spcBef>
                <a:spcPts val="725"/>
              </a:spcBef>
            </a:pPr>
            <a:r>
              <a:rPr sz="2400" spc="60" dirty="0">
                <a:latin typeface="Times New Roman"/>
                <a:cs typeface="Times New Roman"/>
              </a:rPr>
              <a:t>f’ </a:t>
            </a:r>
            <a:r>
              <a:rPr sz="2400" dirty="0">
                <a:latin typeface="Times New Roman"/>
                <a:cs typeface="Times New Roman"/>
              </a:rPr>
              <a:t>: X → </a:t>
            </a:r>
            <a:r>
              <a:rPr sz="2400" spc="-5" dirty="0">
                <a:latin typeface="Times New Roman"/>
                <a:cs typeface="Times New Roman"/>
              </a:rPr>
              <a:t>[0, </a:t>
            </a:r>
            <a:r>
              <a:rPr sz="2400" dirty="0">
                <a:latin typeface="Times New Roman"/>
                <a:cs typeface="Times New Roman"/>
              </a:rPr>
              <a:t>1] </a:t>
            </a:r>
            <a:r>
              <a:rPr sz="2400" spc="-5" dirty="0">
                <a:latin typeface="Times New Roman"/>
                <a:cs typeface="Times New Roman"/>
              </a:rPr>
              <a:t>such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60" dirty="0">
                <a:latin typeface="Times New Roman"/>
                <a:cs typeface="Times New Roman"/>
              </a:rPr>
              <a:t>f’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(x) = P(f(x) = 1)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learn </a:t>
            </a:r>
            <a:r>
              <a:rPr sz="2400" spc="-5" dirty="0">
                <a:latin typeface="Times New Roman"/>
                <a:cs typeface="Times New Roman"/>
              </a:rPr>
              <a:t>f' </a:t>
            </a:r>
            <a:r>
              <a:rPr sz="2400" dirty="0">
                <a:latin typeface="Times New Roman"/>
                <a:cs typeface="Times New Roman"/>
              </a:rPr>
              <a:t>using a neural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network?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050"/>
              </a:spcBef>
            </a:pP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of brute force </a:t>
            </a:r>
            <a:r>
              <a:rPr sz="2400" spc="-5" dirty="0">
                <a:latin typeface="Times New Roman"/>
                <a:cs typeface="Times New Roman"/>
              </a:rPr>
              <a:t>way would </a:t>
            </a:r>
            <a:r>
              <a:rPr sz="2400" dirty="0">
                <a:latin typeface="Times New Roman"/>
                <a:cs typeface="Times New Roman"/>
              </a:rPr>
              <a:t>be to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collect the observed </a:t>
            </a:r>
            <a:r>
              <a:rPr sz="2400" spc="-5" dirty="0">
                <a:latin typeface="Times New Roman"/>
                <a:cs typeface="Times New Roman"/>
              </a:rPr>
              <a:t>frequencies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1's </a:t>
            </a:r>
            <a:r>
              <a:rPr sz="2400" dirty="0">
                <a:latin typeface="Times New Roman"/>
                <a:cs typeface="Times New Roman"/>
              </a:rPr>
              <a:t>and  </a:t>
            </a:r>
            <a:r>
              <a:rPr sz="2400" spc="-10" dirty="0">
                <a:latin typeface="Times New Roman"/>
                <a:cs typeface="Times New Roman"/>
              </a:rPr>
              <a:t>0's </a:t>
            </a:r>
            <a:r>
              <a:rPr sz="2400" dirty="0">
                <a:latin typeface="Times New Roman"/>
                <a:cs typeface="Times New Roman"/>
              </a:rPr>
              <a:t>for each possible value of x and to then train the neural network to output the  </a:t>
            </a:r>
            <a:r>
              <a:rPr sz="2400" spc="-10" dirty="0">
                <a:latin typeface="Times New Roman"/>
                <a:cs typeface="Times New Roman"/>
              </a:rPr>
              <a:t>target </a:t>
            </a:r>
            <a:r>
              <a:rPr sz="2400" dirty="0">
                <a:latin typeface="Times New Roman"/>
                <a:cs typeface="Times New Roman"/>
              </a:rPr>
              <a:t>frequency for each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i="1" dirty="0">
                <a:latin typeface="Times New Roman"/>
                <a:cs typeface="Times New Roman"/>
              </a:rPr>
              <a:t>What criterion should we </a:t>
            </a:r>
            <a:r>
              <a:rPr sz="2400" i="1" spc="-5" dirty="0">
                <a:latin typeface="Times New Roman"/>
                <a:cs typeface="Times New Roman"/>
              </a:rPr>
              <a:t>optimize </a:t>
            </a:r>
            <a:r>
              <a:rPr sz="2400" i="1" dirty="0">
                <a:latin typeface="Times New Roman"/>
                <a:cs typeface="Times New Roman"/>
              </a:rPr>
              <a:t>in </a:t>
            </a:r>
            <a:r>
              <a:rPr sz="2400" i="1" spc="-20" dirty="0">
                <a:latin typeface="Times New Roman"/>
                <a:cs typeface="Times New Roman"/>
              </a:rPr>
              <a:t>order </a:t>
            </a:r>
            <a:r>
              <a:rPr sz="2400" i="1" dirty="0">
                <a:latin typeface="Times New Roman"/>
                <a:cs typeface="Times New Roman"/>
              </a:rPr>
              <a:t>to find a </a:t>
            </a:r>
            <a:r>
              <a:rPr sz="2400" i="1" spc="-5" dirty="0">
                <a:latin typeface="Times New Roman"/>
                <a:cs typeface="Times New Roman"/>
              </a:rPr>
              <a:t>maximum </a:t>
            </a:r>
            <a:r>
              <a:rPr sz="2400" i="1" dirty="0">
                <a:latin typeface="Times New Roman"/>
                <a:cs typeface="Times New Roman"/>
              </a:rPr>
              <a:t>likelihood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hypothesis  </a:t>
            </a:r>
            <a:r>
              <a:rPr sz="2400" i="1" spc="-5" dirty="0">
                <a:latin typeface="Times New Roman"/>
                <a:cs typeface="Times New Roman"/>
              </a:rPr>
              <a:t>for </a:t>
            </a:r>
            <a:r>
              <a:rPr sz="2400" i="1" dirty="0">
                <a:latin typeface="Times New Roman"/>
                <a:cs typeface="Times New Roman"/>
              </a:rPr>
              <a:t>f' in this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setting?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dirty="0"/>
              <a:t>First obtain an expression for</a:t>
            </a:r>
            <a:r>
              <a:rPr spc="-114" dirty="0"/>
              <a:t> </a:t>
            </a:r>
            <a:r>
              <a:rPr dirty="0"/>
              <a:t>P(D|h)</a:t>
            </a:r>
          </a:p>
          <a:p>
            <a:pPr marL="254000" marR="17780" indent="-22860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pc="-5" dirty="0"/>
              <a:t>Assume </a:t>
            </a:r>
            <a:r>
              <a:rPr dirty="0"/>
              <a:t>the training data D is of the form D = </a:t>
            </a:r>
            <a:r>
              <a:rPr spc="5" dirty="0"/>
              <a:t>{(x</a:t>
            </a:r>
            <a:r>
              <a:rPr sz="1950" spc="7" baseline="-21367" dirty="0"/>
              <a:t>1</a:t>
            </a:r>
            <a:r>
              <a:rPr sz="2000" spc="5" dirty="0"/>
              <a:t>, d</a:t>
            </a:r>
            <a:r>
              <a:rPr sz="1950" spc="7" baseline="-21367" dirty="0"/>
              <a:t>1</a:t>
            </a:r>
            <a:r>
              <a:rPr sz="2000" spc="5" dirty="0"/>
              <a:t>) </a:t>
            </a:r>
            <a:r>
              <a:rPr sz="2000" dirty="0"/>
              <a:t>. . . </a:t>
            </a:r>
            <a:r>
              <a:rPr sz="2000" spc="5" dirty="0"/>
              <a:t>(x</a:t>
            </a:r>
            <a:r>
              <a:rPr sz="1950" spc="7" baseline="-21367" dirty="0"/>
              <a:t>m</a:t>
            </a:r>
            <a:r>
              <a:rPr sz="2000" spc="5" dirty="0"/>
              <a:t>, d</a:t>
            </a:r>
            <a:r>
              <a:rPr sz="1950" spc="7" baseline="-21367" dirty="0"/>
              <a:t>m</a:t>
            </a:r>
            <a:r>
              <a:rPr sz="2000" spc="5" dirty="0"/>
              <a:t>)}, </a:t>
            </a:r>
            <a:r>
              <a:rPr sz="2000" dirty="0"/>
              <a:t>where </a:t>
            </a:r>
            <a:r>
              <a:rPr sz="2000" spc="10" dirty="0"/>
              <a:t>d</a:t>
            </a:r>
            <a:r>
              <a:rPr sz="1950" spc="15" baseline="-21367" dirty="0"/>
              <a:t>i </a:t>
            </a:r>
            <a:r>
              <a:rPr sz="2000" dirty="0"/>
              <a:t>is the observed 0</a:t>
            </a:r>
            <a:r>
              <a:rPr sz="2000" spc="-114" dirty="0"/>
              <a:t> </a:t>
            </a:r>
            <a:r>
              <a:rPr sz="2000" dirty="0"/>
              <a:t>or  1 value for f</a:t>
            </a:r>
            <a:r>
              <a:rPr sz="2000" spc="-55" dirty="0"/>
              <a:t> </a:t>
            </a:r>
            <a:r>
              <a:rPr sz="2000" dirty="0"/>
              <a:t>(x</a:t>
            </a:r>
            <a:r>
              <a:rPr sz="1950" baseline="-21367" dirty="0"/>
              <a:t>i</a:t>
            </a:r>
            <a:r>
              <a:rPr sz="2000" dirty="0"/>
              <a:t>).</a:t>
            </a:r>
            <a:endParaRPr sz="2000"/>
          </a:p>
          <a:p>
            <a:pPr marL="254000" marR="1320165" indent="-2286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dirty="0"/>
              <a:t>Both </a:t>
            </a:r>
            <a:r>
              <a:rPr spc="5" dirty="0"/>
              <a:t>x</a:t>
            </a:r>
            <a:r>
              <a:rPr sz="1950" spc="7" baseline="-21367" dirty="0"/>
              <a:t>i </a:t>
            </a:r>
            <a:r>
              <a:rPr sz="2000" dirty="0"/>
              <a:t>and </a:t>
            </a:r>
            <a:r>
              <a:rPr sz="2000" spc="5" dirty="0"/>
              <a:t>d</a:t>
            </a:r>
            <a:r>
              <a:rPr sz="1950" spc="7" baseline="-21367" dirty="0"/>
              <a:t>i </a:t>
            </a:r>
            <a:r>
              <a:rPr sz="2000" dirty="0"/>
              <a:t>as random variables, and </a:t>
            </a:r>
            <a:r>
              <a:rPr sz="2000" spc="-5" dirty="0"/>
              <a:t>assuming </a:t>
            </a:r>
            <a:r>
              <a:rPr sz="2000" dirty="0"/>
              <a:t>that each training </a:t>
            </a:r>
            <a:r>
              <a:rPr sz="2000" spc="-5" dirty="0"/>
              <a:t>example </a:t>
            </a:r>
            <a:r>
              <a:rPr sz="2000" dirty="0"/>
              <a:t>is drawn  </a:t>
            </a:r>
            <a:r>
              <a:rPr sz="2000" spc="-15" dirty="0"/>
              <a:t>independently, </a:t>
            </a:r>
            <a:r>
              <a:rPr sz="2000" dirty="0"/>
              <a:t>we can </a:t>
            </a:r>
            <a:r>
              <a:rPr sz="2000" spc="-5" dirty="0"/>
              <a:t>write </a:t>
            </a:r>
            <a:r>
              <a:rPr sz="2000" dirty="0"/>
              <a:t>P(D|h)</a:t>
            </a:r>
            <a:r>
              <a:rPr sz="2000" spc="-55" dirty="0"/>
              <a:t> </a:t>
            </a:r>
            <a:r>
              <a:rPr sz="2000" spc="-5" dirty="0"/>
              <a:t>as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831594" y="3872229"/>
            <a:ext cx="2656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Applying the product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5481" y="3058286"/>
            <a:ext cx="2943947" cy="752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9871" y="4174235"/>
            <a:ext cx="3572255" cy="847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531113"/>
            <a:ext cx="2674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probability P(d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|h,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938983"/>
            <a:ext cx="62122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Re-express it in a </a:t>
            </a:r>
            <a:r>
              <a:rPr sz="2000" spc="-5" dirty="0">
                <a:latin typeface="Times New Roman"/>
                <a:cs typeface="Times New Roman"/>
              </a:rPr>
              <a:t>more mathematically </a:t>
            </a:r>
            <a:r>
              <a:rPr sz="2000" dirty="0">
                <a:latin typeface="Times New Roman"/>
                <a:cs typeface="Times New Roman"/>
              </a:rPr>
              <a:t>manipulable </a:t>
            </a:r>
            <a:r>
              <a:rPr sz="2000" spc="-5" dirty="0">
                <a:latin typeface="Times New Roman"/>
                <a:cs typeface="Times New Roman"/>
              </a:rPr>
              <a:t>form,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4143197"/>
            <a:ext cx="66548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Equation (4) to </a:t>
            </a:r>
            <a:r>
              <a:rPr sz="2000" spc="-5" dirty="0">
                <a:latin typeface="Times New Roman"/>
                <a:cs typeface="Times New Roman"/>
              </a:rPr>
              <a:t>substitute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5" dirty="0">
                <a:latin typeface="Times New Roman"/>
                <a:cs typeface="Times New Roman"/>
              </a:rPr>
              <a:t>P(d</a:t>
            </a:r>
            <a:r>
              <a:rPr sz="1950" spc="7" baseline="-21367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|h, </a:t>
            </a:r>
            <a:r>
              <a:rPr sz="2000" spc="5" dirty="0"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in Equation (5) 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7144" y="1044106"/>
            <a:ext cx="5952656" cy="1367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44172" y="3451288"/>
            <a:ext cx="6246382" cy="345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66492" y="4834635"/>
            <a:ext cx="6451091" cy="768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1113"/>
            <a:ext cx="6459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write an expression for the </a:t>
            </a:r>
            <a:r>
              <a:rPr sz="2000" spc="-5" dirty="0">
                <a:latin typeface="Times New Roman"/>
                <a:cs typeface="Times New Roman"/>
              </a:rPr>
              <a:t>maximum </a:t>
            </a:r>
            <a:r>
              <a:rPr sz="2000" dirty="0">
                <a:latin typeface="Times New Roman"/>
                <a:cs typeface="Times New Roman"/>
              </a:rPr>
              <a:t>likelihood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5327"/>
            <a:ext cx="6621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last term </a:t>
            </a:r>
            <a:r>
              <a:rPr sz="2000" dirty="0">
                <a:latin typeface="Times New Roman"/>
                <a:cs typeface="Times New Roman"/>
              </a:rPr>
              <a:t>is a constant independent of h, so it can be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dropped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40353"/>
            <a:ext cx="56534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easier </a:t>
            </a:r>
            <a:r>
              <a:rPr sz="2000" dirty="0">
                <a:latin typeface="Times New Roman"/>
                <a:cs typeface="Times New Roman"/>
              </a:rPr>
              <a:t>to work with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log of the likelihood,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yielding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544695"/>
            <a:ext cx="934275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Equation (7) describes the quantity that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maximized </a:t>
            </a:r>
            <a:r>
              <a:rPr sz="2000" dirty="0">
                <a:latin typeface="Times New Roman"/>
                <a:cs typeface="Times New Roman"/>
              </a:rPr>
              <a:t>in order to obtain the</a:t>
            </a:r>
            <a:r>
              <a:rPr sz="2000" spc="-2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maximum  </a:t>
            </a:r>
            <a:r>
              <a:rPr sz="2000" dirty="0">
                <a:latin typeface="Times New Roman"/>
                <a:cs typeface="Times New Roman"/>
              </a:rPr>
              <a:t>likelihood hypothesis in </a:t>
            </a:r>
            <a:r>
              <a:rPr sz="2000" spc="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current problem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setting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3261" y="910749"/>
            <a:ext cx="5399885" cy="760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8335" y="2263628"/>
            <a:ext cx="6180168" cy="761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08491" y="3749040"/>
            <a:ext cx="6630808" cy="679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157" y="515873"/>
            <a:ext cx="8648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Gradient </a:t>
            </a:r>
            <a:r>
              <a:rPr sz="2800" b="1" spc="-15" dirty="0">
                <a:latin typeface="Times New Roman"/>
                <a:cs typeface="Times New Roman"/>
              </a:rPr>
              <a:t>Search </a:t>
            </a:r>
            <a:r>
              <a:rPr sz="2800" b="1" spc="-5" dirty="0">
                <a:latin typeface="Times New Roman"/>
                <a:cs typeface="Times New Roman"/>
              </a:rPr>
              <a:t>to Maximize Likelihood in a Neural</a:t>
            </a:r>
            <a:r>
              <a:rPr sz="2800" b="1" spc="1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Net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334262"/>
            <a:ext cx="10184130" cy="1681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280"/>
              </a:lnSpc>
              <a:spcBef>
                <a:spcPts val="105"/>
              </a:spcBef>
            </a:pPr>
            <a:r>
              <a:rPr sz="2000" i="1" dirty="0">
                <a:latin typeface="Times New Roman"/>
                <a:cs typeface="Times New Roman"/>
              </a:rPr>
              <a:t>Derive a </a:t>
            </a:r>
            <a:r>
              <a:rPr sz="2000" i="1" spc="-5" dirty="0">
                <a:latin typeface="Times New Roman"/>
                <a:cs typeface="Times New Roman"/>
              </a:rPr>
              <a:t>weight-training </a:t>
            </a:r>
            <a:r>
              <a:rPr sz="2000" i="1" dirty="0">
                <a:latin typeface="Times New Roman"/>
                <a:cs typeface="Times New Roman"/>
              </a:rPr>
              <a:t>rule for neural network learning that seeks to maximize G(h, D)</a:t>
            </a:r>
            <a:r>
              <a:rPr sz="2000" i="1" spc="-2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280"/>
              </a:lnSpc>
            </a:pPr>
            <a:r>
              <a:rPr sz="2000" i="1" dirty="0">
                <a:latin typeface="Times New Roman"/>
                <a:cs typeface="Times New Roman"/>
              </a:rPr>
              <a:t>gradient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ascent</a:t>
            </a:r>
            <a:endParaRPr sz="2000">
              <a:latin typeface="Times New Roman"/>
              <a:cs typeface="Times New Roman"/>
            </a:endParaRPr>
          </a:p>
          <a:p>
            <a:pPr marL="266700" marR="30480" indent="-228600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The gradient of G(h, D) is given by the vector of partial derivatives of G(h, D) with respect to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various network weights that define the hypothesis h represented by the learned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endParaRPr sz="20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Times New Roman"/>
                <a:cs typeface="Times New Roman"/>
              </a:rPr>
              <a:t>In this case, the partial derivative of G(h, D) with respect to weight </a:t>
            </a:r>
            <a:r>
              <a:rPr sz="2000" spc="10" dirty="0">
                <a:latin typeface="Times New Roman"/>
                <a:cs typeface="Times New Roman"/>
              </a:rPr>
              <a:t>w</a:t>
            </a:r>
            <a:r>
              <a:rPr sz="1950" spc="15" baseline="-21367" dirty="0">
                <a:latin typeface="Times New Roman"/>
                <a:cs typeface="Times New Roman"/>
              </a:rPr>
              <a:t>jk </a:t>
            </a:r>
            <a:r>
              <a:rPr sz="2000" dirty="0">
                <a:latin typeface="Times New Roman"/>
                <a:cs typeface="Times New Roman"/>
              </a:rPr>
              <a:t>from input k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unit j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1671" y="3443084"/>
            <a:ext cx="6609609" cy="2514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1113"/>
            <a:ext cx="8798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neural network is constructed from a single </a:t>
            </a:r>
            <a:r>
              <a:rPr sz="2000" spc="-5" dirty="0">
                <a:latin typeface="Times New Roman"/>
                <a:cs typeface="Times New Roman"/>
              </a:rPr>
              <a:t>layer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sigmoid </a:t>
            </a:r>
            <a:r>
              <a:rPr sz="2000" dirty="0">
                <a:latin typeface="Times New Roman"/>
                <a:cs typeface="Times New Roman"/>
              </a:rPr>
              <a:t>units.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2136139"/>
            <a:ext cx="10387330" cy="12820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10" dirty="0">
                <a:latin typeface="Times New Roman"/>
                <a:cs typeface="Times New Roman"/>
              </a:rPr>
              <a:t>x</a:t>
            </a:r>
            <a:r>
              <a:rPr sz="1950" spc="15" baseline="-21367" dirty="0">
                <a:latin typeface="Times New Roman"/>
                <a:cs typeface="Times New Roman"/>
              </a:rPr>
              <a:t>ijk </a:t>
            </a:r>
            <a:r>
              <a:rPr sz="2000" dirty="0">
                <a:latin typeface="Times New Roman"/>
                <a:cs typeface="Times New Roman"/>
              </a:rPr>
              <a:t>is the </a:t>
            </a:r>
            <a:r>
              <a:rPr sz="2000" spc="10" dirty="0">
                <a:latin typeface="Times New Roman"/>
                <a:cs typeface="Times New Roman"/>
              </a:rPr>
              <a:t>k</a:t>
            </a:r>
            <a:r>
              <a:rPr sz="1950" spc="15" baseline="25641" dirty="0">
                <a:latin typeface="Times New Roman"/>
                <a:cs typeface="Times New Roman"/>
              </a:rPr>
              <a:t>th </a:t>
            </a:r>
            <a:r>
              <a:rPr sz="2000" dirty="0">
                <a:latin typeface="Times New Roman"/>
                <a:cs typeface="Times New Roman"/>
              </a:rPr>
              <a:t>input to unit j for the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1950" spc="7" baseline="25641" dirty="0">
                <a:latin typeface="Times New Roman"/>
                <a:cs typeface="Times New Roman"/>
              </a:rPr>
              <a:t>th </a:t>
            </a:r>
            <a:r>
              <a:rPr sz="2000" dirty="0">
                <a:latin typeface="Times New Roman"/>
                <a:cs typeface="Times New Roman"/>
              </a:rPr>
              <a:t>training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and d(x) is the derivative of the </a:t>
            </a:r>
            <a:r>
              <a:rPr sz="2000" spc="-5" dirty="0">
                <a:latin typeface="Times New Roman"/>
                <a:cs typeface="Times New Roman"/>
              </a:rPr>
              <a:t>sigmoid  </a:t>
            </a:r>
            <a:r>
              <a:rPr sz="2000" dirty="0">
                <a:latin typeface="Times New Roman"/>
                <a:cs typeface="Times New Roman"/>
              </a:rPr>
              <a:t>squashing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function.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280"/>
              </a:lnSpc>
              <a:spcBef>
                <a:spcPts val="735"/>
              </a:spcBef>
            </a:pPr>
            <a:r>
              <a:rPr sz="2000" spc="-20" dirty="0">
                <a:latin typeface="Times New Roman"/>
                <a:cs typeface="Times New Roman"/>
              </a:rPr>
              <a:t>Finally, </a:t>
            </a:r>
            <a:r>
              <a:rPr sz="2000" spc="-5" dirty="0">
                <a:latin typeface="Times New Roman"/>
                <a:cs typeface="Times New Roman"/>
              </a:rPr>
              <a:t>substituting this </a:t>
            </a:r>
            <a:r>
              <a:rPr sz="2000" dirty="0">
                <a:latin typeface="Times New Roman"/>
                <a:cs typeface="Times New Roman"/>
              </a:rPr>
              <a:t>expression into Equation (1), we obtain a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dirty="0">
                <a:latin typeface="Times New Roman"/>
                <a:cs typeface="Times New Roman"/>
              </a:rPr>
              <a:t>expression for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derivatives that constitute 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gradient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9779" y="1145431"/>
            <a:ext cx="5088355" cy="688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7928" y="3593591"/>
            <a:ext cx="3510107" cy="865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113"/>
            <a:ext cx="10357485" cy="879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dirty="0"/>
              <a:t>Because we </a:t>
            </a:r>
            <a:r>
              <a:rPr spc="-5" dirty="0"/>
              <a:t>seek </a:t>
            </a:r>
            <a:r>
              <a:rPr spc="-10" dirty="0"/>
              <a:t>to maximize </a:t>
            </a:r>
            <a:r>
              <a:rPr spc="-5" dirty="0"/>
              <a:t>rather than </a:t>
            </a:r>
            <a:r>
              <a:rPr spc="-10" dirty="0"/>
              <a:t>minimize </a:t>
            </a:r>
            <a:r>
              <a:rPr dirty="0"/>
              <a:t>P(D|h), we </a:t>
            </a:r>
            <a:r>
              <a:rPr spc="-5" dirty="0"/>
              <a:t>perform </a:t>
            </a:r>
            <a:r>
              <a:rPr b="1" i="1" spc="-5" dirty="0">
                <a:latin typeface="Times New Roman"/>
                <a:cs typeface="Times New Roman"/>
              </a:rPr>
              <a:t>gradient ascent </a:t>
            </a:r>
            <a:r>
              <a:rPr spc="-5" dirty="0"/>
              <a:t>rather </a:t>
            </a:r>
            <a:r>
              <a:rPr spc="-10" dirty="0"/>
              <a:t>than  </a:t>
            </a:r>
            <a:r>
              <a:rPr b="1" i="1" dirty="0">
                <a:latin typeface="Times New Roman"/>
                <a:cs typeface="Times New Roman"/>
              </a:rPr>
              <a:t>gradient </a:t>
            </a:r>
            <a:r>
              <a:rPr b="1" i="1" spc="-5" dirty="0">
                <a:latin typeface="Times New Roman"/>
                <a:cs typeface="Times New Roman"/>
              </a:rPr>
              <a:t>descent search</a:t>
            </a:r>
            <a:r>
              <a:rPr spc="-5" dirty="0"/>
              <a:t>. </a:t>
            </a:r>
            <a:r>
              <a:rPr dirty="0"/>
              <a:t>On </a:t>
            </a:r>
            <a:r>
              <a:rPr spc="-5" dirty="0"/>
              <a:t>each iteration </a:t>
            </a:r>
            <a:r>
              <a:rPr dirty="0"/>
              <a:t>of </a:t>
            </a:r>
            <a:r>
              <a:rPr spc="-5" dirty="0"/>
              <a:t>the search the weight vector is adjusted </a:t>
            </a:r>
            <a:r>
              <a:rPr spc="-10" dirty="0"/>
              <a:t>in </a:t>
            </a:r>
            <a:r>
              <a:rPr spc="-5" dirty="0"/>
              <a:t>the direction  </a:t>
            </a:r>
            <a:r>
              <a:rPr dirty="0"/>
              <a:t>of the gradient, using the weight update</a:t>
            </a:r>
            <a:r>
              <a:rPr spc="-160" dirty="0"/>
              <a:t> </a:t>
            </a:r>
            <a:r>
              <a:rPr dirty="0"/>
              <a:t>rule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087370"/>
            <a:ext cx="9641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where η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small </a:t>
            </a:r>
            <a:r>
              <a:rPr sz="2000" dirty="0">
                <a:latin typeface="Times New Roman"/>
                <a:cs typeface="Times New Roman"/>
              </a:rPr>
              <a:t>positive constant that </a:t>
            </a:r>
            <a:r>
              <a:rPr sz="2000" spc="-5" dirty="0">
                <a:latin typeface="Times New Roman"/>
                <a:cs typeface="Times New Roman"/>
              </a:rPr>
              <a:t>determines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step size </a:t>
            </a:r>
            <a:r>
              <a:rPr sz="2000" dirty="0">
                <a:latin typeface="Times New Roman"/>
                <a:cs typeface="Times New Roman"/>
              </a:rPr>
              <a:t>of the i gradient ascent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9340" y="1574291"/>
            <a:ext cx="5417649" cy="1354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1113"/>
            <a:ext cx="10360660" cy="1555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 algn="just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interesting to compare this weight-update rule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weight-update rule used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  </a:t>
            </a:r>
            <a:r>
              <a:rPr sz="2000" spc="-25" dirty="0">
                <a:latin typeface="Times New Roman"/>
                <a:cs typeface="Times New Roman"/>
              </a:rPr>
              <a:t>BACKPROPAGATION </a:t>
            </a:r>
            <a:r>
              <a:rPr sz="2000" spc="-5" dirty="0">
                <a:latin typeface="Times New Roman"/>
                <a:cs typeface="Times New Roman"/>
              </a:rPr>
              <a:t>algorithm to </a:t>
            </a:r>
            <a:r>
              <a:rPr sz="2000" spc="-10" dirty="0">
                <a:latin typeface="Times New Roman"/>
                <a:cs typeface="Times New Roman"/>
              </a:rPr>
              <a:t>minimize </a:t>
            </a:r>
            <a:r>
              <a:rPr sz="2000" dirty="0">
                <a:latin typeface="Times New Roman"/>
                <a:cs typeface="Times New Roman"/>
              </a:rPr>
              <a:t>the sum </a:t>
            </a:r>
            <a:r>
              <a:rPr sz="2000" spc="-5" dirty="0">
                <a:latin typeface="Times New Roman"/>
                <a:cs typeface="Times New Roman"/>
              </a:rPr>
              <a:t>of squared errors between predicted and  </a:t>
            </a:r>
            <a:r>
              <a:rPr sz="2000" dirty="0">
                <a:latin typeface="Times New Roman"/>
                <a:cs typeface="Times New Roman"/>
              </a:rPr>
              <a:t>observed network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outputs.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  <a:spcBef>
                <a:spcPts val="725"/>
              </a:spcBef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BACKPROPAGATION </a:t>
            </a:r>
            <a:r>
              <a:rPr sz="2000" dirty="0">
                <a:latin typeface="Times New Roman"/>
                <a:cs typeface="Times New Roman"/>
              </a:rPr>
              <a:t>update rule </a:t>
            </a:r>
            <a:r>
              <a:rPr sz="2000" spc="-5" dirty="0">
                <a:latin typeface="Times New Roman"/>
                <a:cs typeface="Times New Roman"/>
              </a:rPr>
              <a:t>for output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weights, re-expressed using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current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notation,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6587" y="1952244"/>
            <a:ext cx="6398869" cy="2017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789" y="357073"/>
            <a:ext cx="10334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MINIMUM DESCRIPTION LENGTH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PRINCIPLE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010767"/>
            <a:ext cx="9918700" cy="11017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Bayesian </a:t>
            </a:r>
            <a:r>
              <a:rPr sz="2000" dirty="0">
                <a:latin typeface="Times New Roman"/>
                <a:cs typeface="Times New Roman"/>
              </a:rPr>
              <a:t>perspective on </a:t>
            </a:r>
            <a:r>
              <a:rPr sz="2000" spc="-20" dirty="0">
                <a:latin typeface="Times New Roman"/>
                <a:cs typeface="Times New Roman"/>
              </a:rPr>
              <a:t>Occam’s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razor</a:t>
            </a:r>
            <a:endParaRPr sz="2000">
              <a:latin typeface="Times New Roman"/>
              <a:cs typeface="Times New Roman"/>
            </a:endParaRPr>
          </a:p>
          <a:p>
            <a:pPr marL="254000" marR="17780" indent="-228600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dirty="0">
                <a:latin typeface="Times New Roman"/>
                <a:cs typeface="Times New Roman"/>
              </a:rPr>
              <a:t>Motivated by </a:t>
            </a:r>
            <a:r>
              <a:rPr sz="2000" spc="-5" dirty="0">
                <a:latin typeface="Times New Roman"/>
                <a:cs typeface="Times New Roman"/>
              </a:rPr>
              <a:t>interpreting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definition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MAP </a:t>
            </a:r>
            <a:r>
              <a:rPr sz="2000" dirty="0">
                <a:latin typeface="Times New Roman"/>
                <a:cs typeface="Times New Roman"/>
              </a:rPr>
              <a:t>in the light of basic concepts from </a:t>
            </a:r>
            <a:r>
              <a:rPr sz="2000" spc="-5" dirty="0">
                <a:latin typeface="Times New Roman"/>
                <a:cs typeface="Times New Roman"/>
              </a:rPr>
              <a:t>information  </a:t>
            </a:r>
            <a:r>
              <a:rPr sz="2000" spc="-20" dirty="0">
                <a:latin typeface="Times New Roman"/>
                <a:cs typeface="Times New Roman"/>
              </a:rPr>
              <a:t>theory.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6194" y="2985643"/>
            <a:ext cx="70777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which can be </a:t>
            </a:r>
            <a:r>
              <a:rPr sz="2000" spc="-5" dirty="0">
                <a:latin typeface="Times New Roman"/>
                <a:cs typeface="Times New Roman"/>
              </a:rPr>
              <a:t>equivalently </a:t>
            </a:r>
            <a:r>
              <a:rPr sz="2000" dirty="0">
                <a:latin typeface="Times New Roman"/>
                <a:cs typeface="Times New Roman"/>
              </a:rPr>
              <a:t>expressed in </a:t>
            </a:r>
            <a:r>
              <a:rPr sz="2000" spc="-5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maximizing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log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4189857"/>
            <a:ext cx="5738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15" dirty="0">
                <a:latin typeface="Times New Roman"/>
                <a:cs typeface="Times New Roman"/>
              </a:rPr>
              <a:t>alternatively, </a:t>
            </a:r>
            <a:r>
              <a:rPr sz="2000" spc="-5" dirty="0">
                <a:latin typeface="Times New Roman"/>
                <a:cs typeface="Times New Roman"/>
              </a:rPr>
              <a:t>minimizing </a:t>
            </a:r>
            <a:r>
              <a:rPr sz="2000" dirty="0">
                <a:latin typeface="Times New Roman"/>
                <a:cs typeface="Times New Roman"/>
              </a:rPr>
              <a:t>the negative of this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quantity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394147"/>
            <a:ext cx="983424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This equation can be </a:t>
            </a:r>
            <a:r>
              <a:rPr sz="2000" spc="-5" dirty="0">
                <a:latin typeface="Times New Roman"/>
                <a:cs typeface="Times New Roman"/>
              </a:rPr>
              <a:t>interpreted </a:t>
            </a:r>
            <a:r>
              <a:rPr sz="2000" dirty="0">
                <a:latin typeface="Times New Roman"/>
                <a:cs typeface="Times New Roman"/>
              </a:rPr>
              <a:t>as a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that short hypotheses are preferred, </a:t>
            </a:r>
            <a:r>
              <a:rPr sz="2000" spc="-5" dirty="0">
                <a:latin typeface="Times New Roman"/>
                <a:cs typeface="Times New Roman"/>
              </a:rPr>
              <a:t>assuming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particular representation </a:t>
            </a:r>
            <a:r>
              <a:rPr sz="2000" spc="-5" dirty="0">
                <a:latin typeface="Times New Roman"/>
                <a:cs typeface="Times New Roman"/>
              </a:rPr>
              <a:t>scheme </a:t>
            </a:r>
            <a:r>
              <a:rPr sz="2000" dirty="0">
                <a:latin typeface="Times New Roman"/>
                <a:cs typeface="Times New Roman"/>
              </a:rPr>
              <a:t>for encoding hypotheses 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3195" y="2095671"/>
            <a:ext cx="4802937" cy="594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2552" y="3544115"/>
            <a:ext cx="6459087" cy="562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2073" y="4721733"/>
            <a:ext cx="8496674" cy="561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842" y="515873"/>
            <a:ext cx="6081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imes New Roman"/>
                <a:cs typeface="Times New Roman"/>
              </a:rPr>
              <a:t>Features </a:t>
            </a:r>
            <a:r>
              <a:rPr sz="2800" b="1" dirty="0">
                <a:latin typeface="Times New Roman"/>
                <a:cs typeface="Times New Roman"/>
              </a:rPr>
              <a:t>of </a:t>
            </a:r>
            <a:r>
              <a:rPr sz="2800" b="1" spc="-5" dirty="0">
                <a:latin typeface="Times New Roman"/>
                <a:cs typeface="Times New Roman"/>
              </a:rPr>
              <a:t>Bayesian Learning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35557"/>
            <a:ext cx="10360025" cy="49879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5" dirty="0">
                <a:latin typeface="Times New Roman"/>
                <a:cs typeface="Times New Roman"/>
              </a:rPr>
              <a:t>Each observed training example can incrementally </a:t>
            </a:r>
            <a:r>
              <a:rPr sz="2300" dirty="0">
                <a:latin typeface="Times New Roman"/>
                <a:cs typeface="Times New Roman"/>
              </a:rPr>
              <a:t>decrease or increase the estimated  </a:t>
            </a:r>
            <a:r>
              <a:rPr sz="2300" spc="-5" dirty="0">
                <a:latin typeface="Times New Roman"/>
                <a:cs typeface="Times New Roman"/>
              </a:rPr>
              <a:t>probability that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hypothesis is correct. </a:t>
            </a:r>
            <a:r>
              <a:rPr sz="2300" dirty="0">
                <a:latin typeface="Times New Roman"/>
                <a:cs typeface="Times New Roman"/>
              </a:rPr>
              <a:t>This </a:t>
            </a:r>
            <a:r>
              <a:rPr sz="2300" spc="-5" dirty="0">
                <a:latin typeface="Times New Roman"/>
                <a:cs typeface="Times New Roman"/>
              </a:rPr>
              <a:t>provides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more flexible </a:t>
            </a:r>
            <a:r>
              <a:rPr sz="2300" dirty="0">
                <a:latin typeface="Times New Roman"/>
                <a:cs typeface="Times New Roman"/>
              </a:rPr>
              <a:t>approach </a:t>
            </a:r>
            <a:r>
              <a:rPr sz="2300" spc="-5" dirty="0">
                <a:latin typeface="Times New Roman"/>
                <a:cs typeface="Times New Roman"/>
              </a:rPr>
              <a:t>to  </a:t>
            </a:r>
            <a:r>
              <a:rPr sz="2300" dirty="0">
                <a:latin typeface="Times New Roman"/>
                <a:cs typeface="Times New Roman"/>
              </a:rPr>
              <a:t>learning than </a:t>
            </a:r>
            <a:r>
              <a:rPr sz="2300" spc="-5" dirty="0">
                <a:latin typeface="Times New Roman"/>
                <a:cs typeface="Times New Roman"/>
              </a:rPr>
              <a:t>algorithms that completely eliminate </a:t>
            </a:r>
            <a:r>
              <a:rPr sz="2300" dirty="0">
                <a:latin typeface="Times New Roman"/>
                <a:cs typeface="Times New Roman"/>
              </a:rPr>
              <a:t>a hypothesis </a:t>
            </a:r>
            <a:r>
              <a:rPr sz="2300" spc="-5" dirty="0">
                <a:latin typeface="Times New Roman"/>
                <a:cs typeface="Times New Roman"/>
              </a:rPr>
              <a:t>if it is </a:t>
            </a:r>
            <a:r>
              <a:rPr sz="2300" dirty="0">
                <a:latin typeface="Times New Roman"/>
                <a:cs typeface="Times New Roman"/>
              </a:rPr>
              <a:t>found </a:t>
            </a:r>
            <a:r>
              <a:rPr sz="2300" spc="-5" dirty="0">
                <a:latin typeface="Times New Roman"/>
                <a:cs typeface="Times New Roman"/>
              </a:rPr>
              <a:t>to </a:t>
            </a:r>
            <a:r>
              <a:rPr sz="2300" dirty="0">
                <a:latin typeface="Times New Roman"/>
                <a:cs typeface="Times New Roman"/>
              </a:rPr>
              <a:t>be  inconsistent with any single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example</a:t>
            </a:r>
            <a:endParaRPr sz="23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5" dirty="0">
                <a:latin typeface="Times New Roman"/>
                <a:cs typeface="Times New Roman"/>
              </a:rPr>
              <a:t>Prior knowledge can </a:t>
            </a:r>
            <a:r>
              <a:rPr sz="2300" dirty="0">
                <a:latin typeface="Times New Roman"/>
                <a:cs typeface="Times New Roman"/>
              </a:rPr>
              <a:t>be </a:t>
            </a:r>
            <a:r>
              <a:rPr sz="2300" spc="-5" dirty="0">
                <a:latin typeface="Times New Roman"/>
                <a:cs typeface="Times New Roman"/>
              </a:rPr>
              <a:t>combined </a:t>
            </a:r>
            <a:r>
              <a:rPr sz="2300" dirty="0">
                <a:latin typeface="Times New Roman"/>
                <a:cs typeface="Times New Roman"/>
              </a:rPr>
              <a:t>with </a:t>
            </a:r>
            <a:r>
              <a:rPr sz="2300" spc="-5" dirty="0">
                <a:latin typeface="Times New Roman"/>
                <a:cs typeface="Times New Roman"/>
              </a:rPr>
              <a:t>observed data to determine </a:t>
            </a:r>
            <a:r>
              <a:rPr sz="2300" dirty="0">
                <a:latin typeface="Times New Roman"/>
                <a:cs typeface="Times New Roman"/>
              </a:rPr>
              <a:t>the final  </a:t>
            </a:r>
            <a:r>
              <a:rPr sz="2300" spc="-5" dirty="0">
                <a:latin typeface="Times New Roman"/>
                <a:cs typeface="Times New Roman"/>
              </a:rPr>
              <a:t>probability of 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hypothesis. </a:t>
            </a:r>
            <a:r>
              <a:rPr sz="2300" dirty="0">
                <a:latin typeface="Times New Roman"/>
                <a:cs typeface="Times New Roman"/>
              </a:rPr>
              <a:t>In </a:t>
            </a:r>
            <a:r>
              <a:rPr sz="2300" spc="-5" dirty="0">
                <a:latin typeface="Times New Roman"/>
                <a:cs typeface="Times New Roman"/>
              </a:rPr>
              <a:t>Bayesian learning, </a:t>
            </a:r>
            <a:r>
              <a:rPr sz="2300" dirty="0">
                <a:latin typeface="Times New Roman"/>
                <a:cs typeface="Times New Roman"/>
              </a:rPr>
              <a:t>prior </a:t>
            </a:r>
            <a:r>
              <a:rPr sz="2300" spc="-5" dirty="0">
                <a:latin typeface="Times New Roman"/>
                <a:cs typeface="Times New Roman"/>
              </a:rPr>
              <a:t>knowledge is provided by  </a:t>
            </a:r>
            <a:r>
              <a:rPr sz="2300" dirty="0">
                <a:latin typeface="Times New Roman"/>
                <a:cs typeface="Times New Roman"/>
              </a:rPr>
              <a:t>asserting (1) a prior </a:t>
            </a:r>
            <a:r>
              <a:rPr sz="2300" spc="-5" dirty="0">
                <a:latin typeface="Times New Roman"/>
                <a:cs typeface="Times New Roman"/>
              </a:rPr>
              <a:t>probability </a:t>
            </a:r>
            <a:r>
              <a:rPr sz="2300" dirty="0">
                <a:latin typeface="Times New Roman"/>
                <a:cs typeface="Times New Roman"/>
              </a:rPr>
              <a:t>for </a:t>
            </a:r>
            <a:r>
              <a:rPr sz="2300" spc="-5" dirty="0">
                <a:latin typeface="Times New Roman"/>
                <a:cs typeface="Times New Roman"/>
              </a:rPr>
              <a:t>each candidate </a:t>
            </a:r>
            <a:r>
              <a:rPr sz="2300" dirty="0">
                <a:latin typeface="Times New Roman"/>
                <a:cs typeface="Times New Roman"/>
              </a:rPr>
              <a:t>hypothesis, and (2) a </a:t>
            </a:r>
            <a:r>
              <a:rPr sz="2300" spc="-5" dirty="0">
                <a:latin typeface="Times New Roman"/>
                <a:cs typeface="Times New Roman"/>
              </a:rPr>
              <a:t>probability  distribution </a:t>
            </a:r>
            <a:r>
              <a:rPr sz="2300" dirty="0">
                <a:latin typeface="Times New Roman"/>
                <a:cs typeface="Times New Roman"/>
              </a:rPr>
              <a:t>over observed </a:t>
            </a:r>
            <a:r>
              <a:rPr sz="2300" spc="-5" dirty="0">
                <a:latin typeface="Times New Roman"/>
                <a:cs typeface="Times New Roman"/>
              </a:rPr>
              <a:t>data </a:t>
            </a:r>
            <a:r>
              <a:rPr sz="2300" dirty="0">
                <a:latin typeface="Times New Roman"/>
                <a:cs typeface="Times New Roman"/>
              </a:rPr>
              <a:t>for </a:t>
            </a:r>
            <a:r>
              <a:rPr sz="2300" spc="-5" dirty="0">
                <a:latin typeface="Times New Roman"/>
                <a:cs typeface="Times New Roman"/>
              </a:rPr>
              <a:t>each </a:t>
            </a:r>
            <a:r>
              <a:rPr sz="2300" dirty="0">
                <a:latin typeface="Times New Roman"/>
                <a:cs typeface="Times New Roman"/>
              </a:rPr>
              <a:t>possible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hypothesis.</a:t>
            </a:r>
            <a:endParaRPr sz="23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300" dirty="0">
                <a:latin typeface="Times New Roman"/>
                <a:cs typeface="Times New Roman"/>
              </a:rPr>
              <a:t>Bayesian </a:t>
            </a:r>
            <a:r>
              <a:rPr sz="2300" spc="-5" dirty="0">
                <a:latin typeface="Times New Roman"/>
                <a:cs typeface="Times New Roman"/>
              </a:rPr>
              <a:t>methods can accommodate </a:t>
            </a:r>
            <a:r>
              <a:rPr sz="2300" dirty="0">
                <a:latin typeface="Times New Roman"/>
                <a:cs typeface="Times New Roman"/>
              </a:rPr>
              <a:t>hypotheses </a:t>
            </a:r>
            <a:r>
              <a:rPr sz="2300" spc="-5" dirty="0">
                <a:latin typeface="Times New Roman"/>
                <a:cs typeface="Times New Roman"/>
              </a:rPr>
              <a:t>that make probabilistic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predictions</a:t>
            </a:r>
            <a:endParaRPr sz="23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48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300" dirty="0">
                <a:latin typeface="Times New Roman"/>
                <a:cs typeface="Times New Roman"/>
              </a:rPr>
              <a:t>New instances </a:t>
            </a:r>
            <a:r>
              <a:rPr sz="2300" spc="-5" dirty="0">
                <a:latin typeface="Times New Roman"/>
                <a:cs typeface="Times New Roman"/>
              </a:rPr>
              <a:t>can </a:t>
            </a:r>
            <a:r>
              <a:rPr sz="2300" dirty="0">
                <a:latin typeface="Times New Roman"/>
                <a:cs typeface="Times New Roman"/>
              </a:rPr>
              <a:t>be classified by </a:t>
            </a:r>
            <a:r>
              <a:rPr sz="2300" spc="-5" dirty="0">
                <a:latin typeface="Times New Roman"/>
                <a:cs typeface="Times New Roman"/>
              </a:rPr>
              <a:t>combining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predictions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multiple </a:t>
            </a:r>
            <a:r>
              <a:rPr sz="2300" dirty="0">
                <a:latin typeface="Times New Roman"/>
                <a:cs typeface="Times New Roman"/>
              </a:rPr>
              <a:t>hypotheses,  weighted by </a:t>
            </a:r>
            <a:r>
              <a:rPr sz="2300" spc="-5" dirty="0">
                <a:latin typeface="Times New Roman"/>
                <a:cs typeface="Times New Roman"/>
              </a:rPr>
              <a:t>their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probabilities.</a:t>
            </a:r>
            <a:endParaRPr sz="23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300" dirty="0">
                <a:latin typeface="Times New Roman"/>
                <a:cs typeface="Times New Roman"/>
              </a:rPr>
              <a:t>Even </a:t>
            </a:r>
            <a:r>
              <a:rPr sz="2300" spc="-5" dirty="0">
                <a:latin typeface="Times New Roman"/>
                <a:cs typeface="Times New Roman"/>
              </a:rPr>
              <a:t>in </a:t>
            </a:r>
            <a:r>
              <a:rPr sz="2300" dirty="0">
                <a:latin typeface="Times New Roman"/>
                <a:cs typeface="Times New Roman"/>
              </a:rPr>
              <a:t>cases where Bayesian </a:t>
            </a:r>
            <a:r>
              <a:rPr sz="2300" spc="-5" dirty="0">
                <a:latin typeface="Times New Roman"/>
                <a:cs typeface="Times New Roman"/>
              </a:rPr>
              <a:t>methods </a:t>
            </a:r>
            <a:r>
              <a:rPr sz="2300" dirty="0">
                <a:latin typeface="Times New Roman"/>
                <a:cs typeface="Times New Roman"/>
              </a:rPr>
              <a:t>prove </a:t>
            </a:r>
            <a:r>
              <a:rPr sz="2300" spc="-5" dirty="0">
                <a:latin typeface="Times New Roman"/>
                <a:cs typeface="Times New Roman"/>
              </a:rPr>
              <a:t>computationally intractable, they can  </a:t>
            </a:r>
            <a:r>
              <a:rPr sz="2300" dirty="0">
                <a:latin typeface="Times New Roman"/>
                <a:cs typeface="Times New Roman"/>
              </a:rPr>
              <a:t>provide a standard </a:t>
            </a:r>
            <a:r>
              <a:rPr sz="2300" spc="-5" dirty="0">
                <a:latin typeface="Times New Roman"/>
                <a:cs typeface="Times New Roman"/>
              </a:rPr>
              <a:t>of optimal </a:t>
            </a:r>
            <a:r>
              <a:rPr sz="2300" dirty="0">
                <a:latin typeface="Times New Roman"/>
                <a:cs typeface="Times New Roman"/>
              </a:rPr>
              <a:t>decision </a:t>
            </a:r>
            <a:r>
              <a:rPr sz="2300" spc="-5" dirty="0">
                <a:latin typeface="Times New Roman"/>
                <a:cs typeface="Times New Roman"/>
              </a:rPr>
              <a:t>making </a:t>
            </a:r>
            <a:r>
              <a:rPr sz="2300" dirty="0">
                <a:latin typeface="Times New Roman"/>
                <a:cs typeface="Times New Roman"/>
              </a:rPr>
              <a:t>against which </a:t>
            </a:r>
            <a:r>
              <a:rPr sz="2300" spc="-5" dirty="0">
                <a:latin typeface="Times New Roman"/>
                <a:cs typeface="Times New Roman"/>
              </a:rPr>
              <a:t>other practical methods  can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measured.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661" y="523494"/>
            <a:ext cx="667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Introduction </a:t>
            </a:r>
            <a:r>
              <a:rPr sz="2400" b="1" dirty="0">
                <a:latin typeface="Times New Roman"/>
                <a:cs typeface="Times New Roman"/>
              </a:rPr>
              <a:t>to a basic </a:t>
            </a:r>
            <a:r>
              <a:rPr sz="2400" b="1" spc="-10" dirty="0">
                <a:latin typeface="Times New Roman"/>
                <a:cs typeface="Times New Roman"/>
              </a:rPr>
              <a:t>result </a:t>
            </a:r>
            <a:r>
              <a:rPr sz="2400" b="1" dirty="0">
                <a:latin typeface="Times New Roman"/>
                <a:cs typeface="Times New Roman"/>
              </a:rPr>
              <a:t>of information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theory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319682"/>
            <a:ext cx="10392410" cy="423481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Consider the problem of designing a code to transmit </a:t>
            </a:r>
            <a:r>
              <a:rPr sz="2200" spc="-10" dirty="0">
                <a:latin typeface="Times New Roman"/>
                <a:cs typeface="Times New Roman"/>
              </a:rPr>
              <a:t>messages </a:t>
            </a:r>
            <a:r>
              <a:rPr sz="2200" spc="-5" dirty="0">
                <a:latin typeface="Times New Roman"/>
                <a:cs typeface="Times New Roman"/>
              </a:rPr>
              <a:t>drawn at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random</a:t>
            </a:r>
            <a:endParaRPr sz="2200" dirty="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i is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message</a:t>
            </a:r>
            <a:endParaRPr sz="2200" dirty="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probability of encountering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i is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175" baseline="-21072" dirty="0">
                <a:latin typeface="Times New Roman"/>
                <a:cs typeface="Times New Roman"/>
              </a:rPr>
              <a:t>i</a:t>
            </a:r>
          </a:p>
          <a:p>
            <a:pPr marL="2667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Interested in the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compact code;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is, interested in the </a:t>
            </a:r>
            <a:r>
              <a:rPr sz="2200" dirty="0">
                <a:latin typeface="Times New Roman"/>
                <a:cs typeface="Times New Roman"/>
              </a:rPr>
              <a:t>code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minimizes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endParaRPr sz="2200" dirty="0">
              <a:latin typeface="Times New Roman"/>
              <a:cs typeface="Times New Roman"/>
            </a:endParaRPr>
          </a:p>
          <a:p>
            <a:pPr marL="266700">
              <a:lnSpc>
                <a:spcPts val="2510"/>
              </a:lnSpc>
            </a:pPr>
            <a:r>
              <a:rPr sz="2200" spc="-5" dirty="0">
                <a:latin typeface="Times New Roman"/>
                <a:cs typeface="Times New Roman"/>
              </a:rPr>
              <a:t>expected number of bits we must transmit in order to encode a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drawn at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random</a:t>
            </a:r>
            <a:endParaRPr sz="2200" dirty="0">
              <a:latin typeface="Times New Roman"/>
              <a:cs typeface="Times New Roman"/>
            </a:endParaRPr>
          </a:p>
          <a:p>
            <a:pPr marL="266700" marR="30480" indent="-228600">
              <a:lnSpc>
                <a:spcPts val="2380"/>
              </a:lnSpc>
              <a:spcBef>
                <a:spcPts val="102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80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minimize </a:t>
            </a:r>
            <a:r>
              <a:rPr sz="2200" spc="-5" dirty="0">
                <a:latin typeface="Times New Roman"/>
                <a:cs typeface="Times New Roman"/>
              </a:rPr>
              <a:t>the expected code length we should assign shorter codes to </a:t>
            </a:r>
            <a:r>
              <a:rPr sz="2200" spc="-10" dirty="0">
                <a:latin typeface="Times New Roman"/>
                <a:cs typeface="Times New Roman"/>
              </a:rPr>
              <a:t>messages </a:t>
            </a:r>
            <a:r>
              <a:rPr sz="2200" spc="-5" dirty="0">
                <a:latin typeface="Times New Roman"/>
                <a:cs typeface="Times New Roman"/>
              </a:rPr>
              <a:t>that are  </a:t>
            </a:r>
            <a:r>
              <a:rPr sz="2200" spc="-10" dirty="0">
                <a:latin typeface="Times New Roman"/>
                <a:cs typeface="Times New Roman"/>
              </a:rPr>
              <a:t>more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probable</a:t>
            </a:r>
            <a:endParaRPr sz="2200" dirty="0">
              <a:latin typeface="Times New Roman"/>
              <a:cs typeface="Times New Roman"/>
            </a:endParaRPr>
          </a:p>
          <a:p>
            <a:pPr marL="266700" marR="300990" indent="-228600">
              <a:lnSpc>
                <a:spcPts val="2380"/>
              </a:lnSpc>
              <a:spcBef>
                <a:spcPts val="99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Shannon and </a:t>
            </a:r>
            <a:r>
              <a:rPr sz="2200" spc="-35" dirty="0">
                <a:latin typeface="Times New Roman"/>
                <a:cs typeface="Times New Roman"/>
              </a:rPr>
              <a:t>Weaver </a:t>
            </a:r>
            <a:r>
              <a:rPr sz="2200" spc="-5" dirty="0">
                <a:latin typeface="Times New Roman"/>
                <a:cs typeface="Times New Roman"/>
              </a:rPr>
              <a:t>(1949) showed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optimal code (i.e.,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code that </a:t>
            </a:r>
            <a:r>
              <a:rPr sz="2200" spc="-10" dirty="0">
                <a:latin typeface="Times New Roman"/>
                <a:cs typeface="Times New Roman"/>
              </a:rPr>
              <a:t>minimizes  </a:t>
            </a:r>
            <a:r>
              <a:rPr sz="2200" spc="-5" dirty="0">
                <a:latin typeface="Times New Roman"/>
                <a:cs typeface="Times New Roman"/>
              </a:rPr>
              <a:t>the expected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length) assigns - log, pi bits</a:t>
            </a:r>
            <a:r>
              <a:rPr lang="en-IN"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 encode </a:t>
            </a:r>
            <a:r>
              <a:rPr sz="2200" spc="-10" dirty="0">
                <a:latin typeface="Times New Roman"/>
                <a:cs typeface="Times New Roman"/>
              </a:rPr>
              <a:t>message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i.</a:t>
            </a:r>
            <a:endParaRPr sz="2200" dirty="0">
              <a:latin typeface="Times New Roman"/>
              <a:cs typeface="Times New Roman"/>
            </a:endParaRPr>
          </a:p>
          <a:p>
            <a:pPr marL="266700" indent="-228600">
              <a:lnSpc>
                <a:spcPts val="2510"/>
              </a:lnSpc>
              <a:spcBef>
                <a:spcPts val="70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number of bits required to encode </a:t>
            </a:r>
            <a:r>
              <a:rPr sz="2200" spc="-10" dirty="0">
                <a:latin typeface="Times New Roman"/>
                <a:cs typeface="Times New Roman"/>
              </a:rPr>
              <a:t>message </a:t>
            </a:r>
            <a:r>
              <a:rPr sz="2200" spc="-5" dirty="0">
                <a:latin typeface="Times New Roman"/>
                <a:cs typeface="Times New Roman"/>
              </a:rPr>
              <a:t>i using code C as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i="1" spc="-5" dirty="0">
                <a:latin typeface="Times New Roman"/>
                <a:cs typeface="Times New Roman"/>
              </a:rPr>
              <a:t>description</a:t>
            </a:r>
            <a:r>
              <a:rPr sz="2200" b="1" i="1" spc="19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length</a:t>
            </a:r>
            <a:endParaRPr sz="2200" dirty="0">
              <a:latin typeface="Times New Roman"/>
              <a:cs typeface="Times New Roman"/>
            </a:endParaRPr>
          </a:p>
          <a:p>
            <a:pPr marL="266700">
              <a:lnSpc>
                <a:spcPts val="2510"/>
              </a:lnSpc>
            </a:pPr>
            <a:r>
              <a:rPr sz="2200" b="1" i="1" spc="-5" dirty="0">
                <a:latin typeface="Times New Roman"/>
                <a:cs typeface="Times New Roman"/>
              </a:rPr>
              <a:t>of message i with respect to C</a:t>
            </a:r>
            <a:r>
              <a:rPr sz="2200" spc="-5" dirty="0">
                <a:latin typeface="Times New Roman"/>
                <a:cs typeface="Times New Roman"/>
              </a:rPr>
              <a:t>, which we </a:t>
            </a:r>
            <a:r>
              <a:rPr sz="2200" dirty="0">
                <a:latin typeface="Times New Roman"/>
                <a:cs typeface="Times New Roman"/>
              </a:rPr>
              <a:t>denote </a:t>
            </a:r>
            <a:r>
              <a:rPr sz="2200" spc="-5" dirty="0">
                <a:latin typeface="Times New Roman"/>
                <a:cs typeface="Times New Roman"/>
              </a:rPr>
              <a:t>by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</a:t>
            </a:r>
            <a:r>
              <a:rPr sz="2175" spc="-7" baseline="-21072" dirty="0">
                <a:latin typeface="Times New Roman"/>
                <a:cs typeface="Times New Roman"/>
              </a:rPr>
              <a:t>c</a:t>
            </a:r>
            <a:r>
              <a:rPr sz="2200" spc="-5" dirty="0">
                <a:latin typeface="Times New Roman"/>
                <a:cs typeface="Times New Roman"/>
              </a:rPr>
              <a:t>(i).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113"/>
            <a:ext cx="2534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Interpreting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35327"/>
            <a:ext cx="10436860" cy="27978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400" marR="44450" indent="-228600" algn="just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1042035" algn="l"/>
              </a:tabLst>
            </a:pPr>
            <a:r>
              <a:rPr sz="2000" spc="-5" dirty="0">
                <a:latin typeface="Times New Roman"/>
                <a:cs typeface="Times New Roman"/>
              </a:rPr>
              <a:t>-log</a:t>
            </a:r>
            <a:r>
              <a:rPr sz="1950" spc="-7" baseline="-21367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P(h): the description length </a:t>
            </a:r>
            <a:r>
              <a:rPr sz="2000" dirty="0">
                <a:latin typeface="Times New Roman"/>
                <a:cs typeface="Times New Roman"/>
              </a:rPr>
              <a:t>of h </a:t>
            </a:r>
            <a:r>
              <a:rPr sz="2000" spc="-5" dirty="0">
                <a:latin typeface="Times New Roman"/>
                <a:cs typeface="Times New Roman"/>
              </a:rPr>
              <a:t>under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optimal encoding for the hypothesis space </a:t>
            </a:r>
            <a:r>
              <a:rPr sz="2000" dirty="0">
                <a:latin typeface="Times New Roman"/>
                <a:cs typeface="Times New Roman"/>
              </a:rPr>
              <a:t>H  </a:t>
            </a: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1950" spc="15" baseline="-21367" dirty="0">
                <a:latin typeface="Times New Roman"/>
                <a:cs typeface="Times New Roman"/>
              </a:rPr>
              <a:t>CH </a:t>
            </a:r>
            <a:r>
              <a:rPr sz="2000" dirty="0">
                <a:latin typeface="Times New Roman"/>
                <a:cs typeface="Times New Roman"/>
              </a:rPr>
              <a:t>(h) = −log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P(h), where 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1950" spc="15" baseline="-21367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optimal </a:t>
            </a:r>
            <a:r>
              <a:rPr sz="2000" dirty="0">
                <a:latin typeface="Times New Roman"/>
                <a:cs typeface="Times New Roman"/>
              </a:rPr>
              <a:t>code for hypothesis space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H.</a:t>
            </a:r>
            <a:endParaRPr sz="2000">
              <a:latin typeface="Times New Roman"/>
              <a:cs typeface="Times New Roman"/>
            </a:endParaRPr>
          </a:p>
          <a:p>
            <a:pPr marL="1041400" marR="43180" indent="-228600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1042035" algn="l"/>
              </a:tabLst>
            </a:pPr>
            <a:r>
              <a:rPr sz="2000" dirty="0">
                <a:latin typeface="Times New Roman"/>
                <a:cs typeface="Times New Roman"/>
              </a:rPr>
              <a:t>-log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P(D | </a:t>
            </a:r>
            <a:r>
              <a:rPr sz="2000" spc="-5" dirty="0">
                <a:latin typeface="Times New Roman"/>
                <a:cs typeface="Times New Roman"/>
              </a:rPr>
              <a:t>h):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description </a:t>
            </a:r>
            <a:r>
              <a:rPr sz="2000" dirty="0">
                <a:latin typeface="Times New Roman"/>
                <a:cs typeface="Times New Roman"/>
              </a:rPr>
              <a:t>length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training </a:t>
            </a:r>
            <a:r>
              <a:rPr sz="2000" dirty="0">
                <a:latin typeface="Times New Roman"/>
                <a:cs typeface="Times New Roman"/>
              </a:rPr>
              <a:t>data D </a:t>
            </a:r>
            <a:r>
              <a:rPr sz="2000" spc="-5" dirty="0">
                <a:latin typeface="Times New Roman"/>
                <a:cs typeface="Times New Roman"/>
              </a:rPr>
              <a:t>given hypothesis h, under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optimal </a:t>
            </a:r>
            <a:r>
              <a:rPr sz="2000" dirty="0">
                <a:latin typeface="Times New Roman"/>
                <a:cs typeface="Times New Roman"/>
              </a:rPr>
              <a:t>encoding </a:t>
            </a:r>
            <a:r>
              <a:rPr sz="2000" spc="-10" dirty="0">
                <a:latin typeface="Times New Roman"/>
                <a:cs typeface="Times New Roman"/>
              </a:rPr>
              <a:t>fro </a:t>
            </a:r>
            <a:r>
              <a:rPr sz="2000" spc="-5" dirty="0">
                <a:latin typeface="Times New Roman"/>
                <a:cs typeface="Times New Roman"/>
              </a:rPr>
              <a:t>the hypothesis space </a:t>
            </a:r>
            <a:r>
              <a:rPr sz="2000" dirty="0">
                <a:latin typeface="Times New Roman"/>
                <a:cs typeface="Times New Roman"/>
              </a:rPr>
              <a:t>H: </a:t>
            </a:r>
            <a:r>
              <a:rPr sz="2000" spc="10" dirty="0">
                <a:latin typeface="Times New Roman"/>
                <a:cs typeface="Times New Roman"/>
              </a:rPr>
              <a:t>L</a:t>
            </a:r>
            <a:r>
              <a:rPr sz="1950" spc="15" baseline="-21367" dirty="0">
                <a:latin typeface="Times New Roman"/>
                <a:cs typeface="Times New Roman"/>
              </a:rPr>
              <a:t>CH </a:t>
            </a:r>
            <a:r>
              <a:rPr sz="2000" spc="-5" dirty="0">
                <a:latin typeface="Times New Roman"/>
                <a:cs typeface="Times New Roman"/>
              </a:rPr>
              <a:t>(D|h) </a:t>
            </a:r>
            <a:r>
              <a:rPr sz="2000" dirty="0">
                <a:latin typeface="Times New Roman"/>
                <a:cs typeface="Times New Roman"/>
              </a:rPr>
              <a:t>= −log</a:t>
            </a:r>
            <a:r>
              <a:rPr sz="1950" baseline="-21367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P(D| h) , where C </a:t>
            </a:r>
            <a:r>
              <a:rPr sz="1950" spc="7" baseline="-21367" dirty="0">
                <a:latin typeface="Times New Roman"/>
                <a:cs typeface="Times New Roman"/>
              </a:rPr>
              <a:t>D|h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 optimal code for describing </a:t>
            </a:r>
            <a:r>
              <a:rPr sz="2000" dirty="0">
                <a:latin typeface="Times New Roman"/>
                <a:cs typeface="Times New Roman"/>
              </a:rPr>
              <a:t>data D </a:t>
            </a:r>
            <a:r>
              <a:rPr sz="2000" spc="-5" dirty="0">
                <a:latin typeface="Times New Roman"/>
                <a:cs typeface="Times New Roman"/>
              </a:rPr>
              <a:t>assuming that </a:t>
            </a:r>
            <a:r>
              <a:rPr sz="2000" dirty="0">
                <a:latin typeface="Times New Roman"/>
                <a:cs typeface="Times New Roman"/>
              </a:rPr>
              <a:t>both </a:t>
            </a:r>
            <a:r>
              <a:rPr sz="2000" spc="-5" dirty="0">
                <a:latin typeface="Times New Roman"/>
                <a:cs typeface="Times New Roman"/>
              </a:rPr>
              <a:t>the sender and receiver </a:t>
            </a:r>
            <a:r>
              <a:rPr sz="2000" dirty="0">
                <a:latin typeface="Times New Roman"/>
                <a:cs typeface="Times New Roman"/>
              </a:rPr>
              <a:t>know the  hypothesis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50">
              <a:latin typeface="Times New Roman"/>
              <a:cs typeface="Times New Roman"/>
            </a:endParaRPr>
          </a:p>
          <a:p>
            <a:pPr marL="50800" marR="43180">
              <a:lnSpc>
                <a:spcPts val="216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Rewrite Equation </a:t>
            </a:r>
            <a:r>
              <a:rPr sz="2000" spc="-10" dirty="0">
                <a:latin typeface="Times New Roman"/>
                <a:cs typeface="Times New Roman"/>
              </a:rPr>
              <a:t>(1) to </a:t>
            </a:r>
            <a:r>
              <a:rPr sz="2000" spc="-5" dirty="0">
                <a:latin typeface="Times New Roman"/>
                <a:cs typeface="Times New Roman"/>
              </a:rPr>
              <a:t>show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MAP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hypothesis 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minimizes </a:t>
            </a:r>
            <a:r>
              <a:rPr sz="2000" dirty="0">
                <a:latin typeface="Times New Roman"/>
                <a:cs typeface="Times New Roman"/>
              </a:rPr>
              <a:t>the sum </a:t>
            </a:r>
            <a:r>
              <a:rPr sz="2000" spc="-5" dirty="0">
                <a:latin typeface="Times New Roman"/>
                <a:cs typeface="Times New Roman"/>
              </a:rPr>
              <a:t>given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description length of the hypothesis plus the description length of the data given the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5405424"/>
            <a:ext cx="709358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H </a:t>
            </a:r>
            <a:r>
              <a:rPr sz="2000" dirty="0">
                <a:latin typeface="Times New Roman"/>
                <a:cs typeface="Times New Roman"/>
              </a:rPr>
              <a:t>and C</a:t>
            </a:r>
            <a:r>
              <a:rPr sz="1950" baseline="-21367" dirty="0">
                <a:latin typeface="Times New Roman"/>
                <a:cs typeface="Times New Roman"/>
              </a:rPr>
              <a:t>D|h </a:t>
            </a:r>
            <a:r>
              <a:rPr sz="2000" dirty="0">
                <a:latin typeface="Times New Roman"/>
                <a:cs typeface="Times New Roman"/>
              </a:rPr>
              <a:t>are the </a:t>
            </a:r>
            <a:r>
              <a:rPr sz="2000" spc="-5" dirty="0">
                <a:latin typeface="Times New Roman"/>
                <a:cs typeface="Times New Roman"/>
              </a:rPr>
              <a:t>optimal </a:t>
            </a:r>
            <a:r>
              <a:rPr sz="2000" dirty="0">
                <a:latin typeface="Times New Roman"/>
                <a:cs typeface="Times New Roman"/>
              </a:rPr>
              <a:t>encodings for H and for D given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4763" y="977264"/>
            <a:ext cx="7290143" cy="482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3999" y="4812297"/>
            <a:ext cx="6191628" cy="561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The </a:t>
            </a:r>
            <a:r>
              <a:rPr spc="-5" dirty="0"/>
              <a:t>Minimum </a:t>
            </a:r>
            <a:r>
              <a:rPr dirty="0"/>
              <a:t>Description Length (MDL) principle </a:t>
            </a:r>
            <a:r>
              <a:rPr spc="-5" dirty="0"/>
              <a:t>recommends </a:t>
            </a:r>
            <a:r>
              <a:rPr dirty="0"/>
              <a:t>choosing the hypothesis</a:t>
            </a:r>
            <a:r>
              <a:rPr spc="-195" dirty="0"/>
              <a:t> </a:t>
            </a:r>
            <a:r>
              <a:rPr dirty="0"/>
              <a:t>that  </a:t>
            </a:r>
            <a:r>
              <a:rPr spc="-10" dirty="0"/>
              <a:t>minimizes </a:t>
            </a:r>
            <a:r>
              <a:rPr dirty="0"/>
              <a:t>the sum of these two description lengths of</a:t>
            </a:r>
            <a:r>
              <a:rPr spc="-140" dirty="0"/>
              <a:t> </a:t>
            </a:r>
            <a:r>
              <a:rPr dirty="0"/>
              <a:t>equ.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09648"/>
            <a:ext cx="4106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Minimum </a:t>
            </a:r>
            <a:r>
              <a:rPr sz="2000" dirty="0">
                <a:latin typeface="Times New Roman"/>
                <a:cs typeface="Times New Roman"/>
              </a:rPr>
              <a:t>Description Length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principle: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614673"/>
            <a:ext cx="10153015" cy="140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Where, codes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to represent the hypothesis and the data given 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Times New Roman"/>
              <a:cs typeface="Times New Roman"/>
            </a:endParaRPr>
          </a:p>
          <a:p>
            <a:pPr marL="50800" marR="4318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The above analysis shows that if we choose </a:t>
            </a:r>
            <a:r>
              <a:rPr sz="2000" spc="10" dirty="0">
                <a:latin typeface="Times New Roman"/>
                <a:cs typeface="Times New Roman"/>
              </a:rPr>
              <a:t>C</a:t>
            </a:r>
            <a:r>
              <a:rPr sz="1950" spc="15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the optimal </a:t>
            </a:r>
            <a:r>
              <a:rPr sz="2000" dirty="0">
                <a:latin typeface="Times New Roman"/>
                <a:cs typeface="Times New Roman"/>
              </a:rPr>
              <a:t>encoding of hypotheses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H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if  </a:t>
            </a:r>
            <a:r>
              <a:rPr sz="2000" dirty="0">
                <a:latin typeface="Times New Roman"/>
                <a:cs typeface="Times New Roman"/>
              </a:rPr>
              <a:t>we choose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Times New Roman"/>
                <a:cs typeface="Times New Roman"/>
              </a:rPr>
              <a:t>to be </a:t>
            </a:r>
            <a:r>
              <a:rPr sz="2000" spc="-5" dirty="0">
                <a:latin typeface="Times New Roman"/>
                <a:cs typeface="Times New Roman"/>
              </a:rPr>
              <a:t>the optimal </a:t>
            </a:r>
            <a:r>
              <a:rPr sz="2000" dirty="0">
                <a:latin typeface="Times New Roman"/>
                <a:cs typeface="Times New Roman"/>
              </a:rPr>
              <a:t>encoding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D|h</a:t>
            </a:r>
            <a:r>
              <a:rPr sz="2000" spc="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MDL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MAP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7784" y="1351396"/>
            <a:ext cx="5015007" cy="45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9421" y="2753623"/>
            <a:ext cx="4868694" cy="556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477" y="515873"/>
            <a:ext cx="5807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Application to Decision </a:t>
            </a:r>
            <a:r>
              <a:rPr sz="2800" b="1" spc="-70" dirty="0">
                <a:latin typeface="Times New Roman"/>
                <a:cs typeface="Times New Roman"/>
              </a:rPr>
              <a:t>Tree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348333"/>
            <a:ext cx="10410825" cy="44818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latin typeface="Times New Roman"/>
                <a:cs typeface="Times New Roman"/>
              </a:rPr>
              <a:t>Apply the MDL principle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problem of learning decision trees from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training</a:t>
            </a:r>
            <a:r>
              <a:rPr sz="2000" spc="-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  <a:p>
            <a:pPr marL="38100" algn="just">
              <a:lnSpc>
                <a:spcPct val="100000"/>
              </a:lnSpc>
              <a:spcBef>
                <a:spcPts val="760"/>
              </a:spcBef>
            </a:pPr>
            <a:r>
              <a:rPr sz="2000" i="1" dirty="0">
                <a:latin typeface="Times New Roman"/>
                <a:cs typeface="Times New Roman"/>
              </a:rPr>
              <a:t>What should </a:t>
            </a:r>
            <a:r>
              <a:rPr sz="2000" i="1" spc="-5" dirty="0">
                <a:latin typeface="Times New Roman"/>
                <a:cs typeface="Times New Roman"/>
              </a:rPr>
              <a:t>we </a:t>
            </a:r>
            <a:r>
              <a:rPr sz="2000" i="1" dirty="0">
                <a:latin typeface="Times New Roman"/>
                <a:cs typeface="Times New Roman"/>
              </a:rPr>
              <a:t>choose for the </a:t>
            </a:r>
            <a:r>
              <a:rPr sz="2000" i="1" spc="-15" dirty="0">
                <a:latin typeface="Times New Roman"/>
                <a:cs typeface="Times New Roman"/>
              </a:rPr>
              <a:t>representations </a:t>
            </a:r>
            <a:r>
              <a:rPr sz="2000" i="1" spc="5" dirty="0">
                <a:latin typeface="Times New Roman"/>
                <a:cs typeface="Times New Roman"/>
              </a:rPr>
              <a:t>C</a:t>
            </a:r>
            <a:r>
              <a:rPr sz="1950" i="1" spc="7" baseline="-21367" dirty="0">
                <a:latin typeface="Times New Roman"/>
                <a:cs typeface="Times New Roman"/>
              </a:rPr>
              <a:t>1 </a:t>
            </a:r>
            <a:r>
              <a:rPr sz="2000" i="1" spc="5" dirty="0">
                <a:latin typeface="Times New Roman"/>
                <a:cs typeface="Times New Roman"/>
              </a:rPr>
              <a:t>and C</a:t>
            </a:r>
            <a:r>
              <a:rPr sz="1950" i="1" spc="7" baseline="-21367" dirty="0">
                <a:latin typeface="Times New Roman"/>
                <a:cs typeface="Times New Roman"/>
              </a:rPr>
              <a:t>2 </a:t>
            </a:r>
            <a:r>
              <a:rPr sz="2000" i="1" dirty="0">
                <a:latin typeface="Times New Roman"/>
                <a:cs typeface="Times New Roman"/>
              </a:rPr>
              <a:t>of hypotheses </a:t>
            </a:r>
            <a:r>
              <a:rPr sz="2000" i="1" spc="5" dirty="0">
                <a:latin typeface="Times New Roman"/>
                <a:cs typeface="Times New Roman"/>
              </a:rPr>
              <a:t>and</a:t>
            </a:r>
            <a:r>
              <a:rPr sz="2000" i="1" spc="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data?</a:t>
            </a:r>
            <a:endParaRPr sz="2000" dirty="0">
              <a:latin typeface="Times New Roman"/>
              <a:cs typeface="Times New Roman"/>
            </a:endParaRPr>
          </a:p>
          <a:p>
            <a:pPr marL="266700" marR="30480" indent="-228600" algn="just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266700" algn="l"/>
              </a:tabLst>
            </a:pPr>
            <a:r>
              <a:rPr sz="2000" b="1" dirty="0">
                <a:latin typeface="Times New Roman"/>
                <a:cs typeface="Times New Roman"/>
              </a:rPr>
              <a:t>For </a:t>
            </a:r>
            <a:r>
              <a:rPr sz="2000" b="1" spc="5" dirty="0">
                <a:latin typeface="Times New Roman"/>
                <a:cs typeface="Times New Roman"/>
              </a:rPr>
              <a:t>C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2000" b="1" spc="5" dirty="0">
                <a:latin typeface="Times New Roman"/>
                <a:cs typeface="Times New Roman"/>
              </a:rPr>
              <a:t>: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spc="-10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some </a:t>
            </a:r>
            <a:r>
              <a:rPr sz="2000" spc="-5" dirty="0">
                <a:latin typeface="Times New Roman"/>
                <a:cs typeface="Times New Roman"/>
              </a:rPr>
              <a:t>obvious encoding, in which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description length </a:t>
            </a:r>
            <a:r>
              <a:rPr sz="2000" dirty="0">
                <a:latin typeface="Times New Roman"/>
                <a:cs typeface="Times New Roman"/>
              </a:rPr>
              <a:t>grows </a:t>
            </a:r>
            <a:r>
              <a:rPr sz="2000" spc="-5" dirty="0">
                <a:latin typeface="Times New Roman"/>
                <a:cs typeface="Times New Roman"/>
              </a:rPr>
              <a:t>with the  </a:t>
            </a:r>
            <a:r>
              <a:rPr sz="2000" dirty="0">
                <a:latin typeface="Times New Roman"/>
                <a:cs typeface="Times New Roman"/>
              </a:rPr>
              <a:t>number of nodes and with 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edges</a:t>
            </a:r>
          </a:p>
          <a:p>
            <a:pPr marL="266700" indent="-228600" algn="just">
              <a:lnSpc>
                <a:spcPts val="2280"/>
              </a:lnSpc>
              <a:spcBef>
                <a:spcPts val="740"/>
              </a:spcBef>
              <a:buFont typeface="Arial"/>
              <a:buChar char="•"/>
              <a:tabLst>
                <a:tab pos="266700" algn="l"/>
              </a:tabLst>
            </a:pP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</a:t>
            </a:r>
            <a:r>
              <a:rPr sz="1950" b="1" baseline="-21367" dirty="0">
                <a:latin typeface="Times New Roman"/>
                <a:cs typeface="Times New Roman"/>
              </a:rPr>
              <a:t>2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Suppose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sequence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instances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(x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1950" spc="33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.x</a:t>
            </a:r>
            <a:r>
              <a:rPr sz="1950" baseline="-21367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already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known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transmitter</a:t>
            </a:r>
            <a:endParaRPr sz="2000" dirty="0">
              <a:latin typeface="Times New Roman"/>
              <a:cs typeface="Times New Roman"/>
            </a:endParaRPr>
          </a:p>
          <a:p>
            <a:pPr marL="266700" algn="just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receiver, </a:t>
            </a:r>
            <a:r>
              <a:rPr sz="2000" dirty="0">
                <a:latin typeface="Times New Roman"/>
                <a:cs typeface="Times New Roman"/>
              </a:rPr>
              <a:t>so that we need only </a:t>
            </a:r>
            <a:r>
              <a:rPr sz="2000" spc="-5" dirty="0">
                <a:latin typeface="Times New Roman"/>
                <a:cs typeface="Times New Roman"/>
              </a:rPr>
              <a:t>transmit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classifications </a:t>
            </a:r>
            <a:r>
              <a:rPr sz="2000" dirty="0">
                <a:latin typeface="Times New Roman"/>
                <a:cs typeface="Times New Roman"/>
              </a:rPr>
              <a:t>(f </a:t>
            </a:r>
            <a:r>
              <a:rPr sz="2000" spc="5" dirty="0">
                <a:latin typeface="Times New Roman"/>
                <a:cs typeface="Times New Roman"/>
              </a:rPr>
              <a:t>(x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. . . f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(x</a:t>
            </a:r>
            <a:r>
              <a:rPr sz="1950" spc="7" baseline="-21367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)).</a:t>
            </a:r>
            <a:endParaRPr sz="2000" dirty="0">
              <a:latin typeface="Times New Roman"/>
              <a:cs typeface="Times New Roman"/>
            </a:endParaRPr>
          </a:p>
          <a:p>
            <a:pPr marL="301625" marR="30480" algn="just">
              <a:lnSpc>
                <a:spcPts val="2160"/>
              </a:lnSpc>
              <a:spcBef>
                <a:spcPts val="1025"/>
              </a:spcBef>
            </a:pP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training classifications </a:t>
            </a:r>
            <a:r>
              <a:rPr sz="2000" spc="-5" dirty="0">
                <a:latin typeface="Times New Roman"/>
                <a:cs typeface="Times New Roman"/>
              </a:rPr>
              <a:t>(f (x</a:t>
            </a:r>
            <a:r>
              <a:rPr sz="1950" spc="-7" baseline="-21367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) </a:t>
            </a:r>
            <a:r>
              <a:rPr sz="2000" dirty="0">
                <a:latin typeface="Times New Roman"/>
                <a:cs typeface="Times New Roman"/>
              </a:rPr>
              <a:t>. . .f(x</a:t>
            </a:r>
            <a:r>
              <a:rPr sz="1950" baseline="-21367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))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identical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predictions </a:t>
            </a:r>
            <a:r>
              <a:rPr sz="2000" dirty="0">
                <a:latin typeface="Times New Roman"/>
                <a:cs typeface="Times New Roman"/>
              </a:rPr>
              <a:t>of the  </a:t>
            </a:r>
            <a:r>
              <a:rPr sz="2000" spc="-5" dirty="0">
                <a:latin typeface="Times New Roman"/>
                <a:cs typeface="Times New Roman"/>
              </a:rPr>
              <a:t>hypothesis, then there is no need to </a:t>
            </a:r>
            <a:r>
              <a:rPr sz="2000" spc="-10" dirty="0">
                <a:latin typeface="Times New Roman"/>
                <a:cs typeface="Times New Roman"/>
              </a:rPr>
              <a:t>transmit </a:t>
            </a:r>
            <a:r>
              <a:rPr sz="2000" spc="-5" dirty="0">
                <a:latin typeface="Times New Roman"/>
                <a:cs typeface="Times New Roman"/>
              </a:rPr>
              <a:t>any </a:t>
            </a:r>
            <a:r>
              <a:rPr sz="2000" spc="-1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about these examples. The  </a:t>
            </a:r>
            <a:r>
              <a:rPr sz="2000" dirty="0">
                <a:latin typeface="Times New Roman"/>
                <a:cs typeface="Times New Roman"/>
              </a:rPr>
              <a:t>description length of the </a:t>
            </a:r>
            <a:r>
              <a:rPr sz="2000" spc="-5" dirty="0">
                <a:latin typeface="Times New Roman"/>
                <a:cs typeface="Times New Roman"/>
              </a:rPr>
              <a:t>classifications </a:t>
            </a:r>
            <a:r>
              <a:rPr sz="2000" dirty="0">
                <a:latin typeface="Times New Roman"/>
                <a:cs typeface="Times New Roman"/>
              </a:rPr>
              <a:t>given the hypothesis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</a:t>
            </a:r>
          </a:p>
          <a:p>
            <a:pPr marL="301625" marR="33020" algn="just">
              <a:lnSpc>
                <a:spcPts val="2160"/>
              </a:lnSpc>
              <a:spcBef>
                <a:spcPts val="1000"/>
              </a:spcBef>
            </a:pPr>
            <a:r>
              <a:rPr sz="2000" spc="-5" dirty="0">
                <a:latin typeface="Times New Roman"/>
                <a:cs typeface="Times New Roman"/>
              </a:rPr>
              <a:t>If examples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misclassified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h, </a:t>
            </a:r>
            <a:r>
              <a:rPr sz="2000" spc="-10" dirty="0">
                <a:latin typeface="Times New Roman"/>
                <a:cs typeface="Times New Roman"/>
              </a:rPr>
              <a:t>then </a:t>
            </a:r>
            <a:r>
              <a:rPr sz="2000" spc="-5" dirty="0">
                <a:latin typeface="Times New Roman"/>
                <a:cs typeface="Times New Roman"/>
              </a:rPr>
              <a:t>for each misclassification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need to transmit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message  </a:t>
            </a:r>
            <a:r>
              <a:rPr sz="2000" dirty="0">
                <a:latin typeface="Times New Roman"/>
                <a:cs typeface="Times New Roman"/>
              </a:rPr>
              <a:t>that identifies which </a:t>
            </a:r>
            <a:r>
              <a:rPr sz="2000" spc="-5" dirty="0">
                <a:latin typeface="Times New Roman"/>
                <a:cs typeface="Times New Roman"/>
              </a:rPr>
              <a:t>example is misclassified as </a:t>
            </a:r>
            <a:r>
              <a:rPr sz="2000" dirty="0">
                <a:latin typeface="Times New Roman"/>
                <a:cs typeface="Times New Roman"/>
              </a:rPr>
              <a:t>well </a:t>
            </a:r>
            <a:r>
              <a:rPr sz="2000" spc="-5" dirty="0">
                <a:latin typeface="Times New Roman"/>
                <a:cs typeface="Times New Roman"/>
              </a:rPr>
              <a:t>as its </a:t>
            </a:r>
            <a:r>
              <a:rPr sz="2000" dirty="0">
                <a:latin typeface="Times New Roman"/>
                <a:cs typeface="Times New Roman"/>
              </a:rPr>
              <a:t>correct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classification</a:t>
            </a:r>
            <a:endParaRPr sz="2000" dirty="0">
              <a:latin typeface="Times New Roman"/>
              <a:cs typeface="Times New Roman"/>
            </a:endParaRPr>
          </a:p>
          <a:p>
            <a:pPr marL="38100" algn="just">
              <a:lnSpc>
                <a:spcPts val="2280"/>
              </a:lnSpc>
              <a:spcBef>
                <a:spcPts val="73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hypothesis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h</a:t>
            </a:r>
            <a:r>
              <a:rPr sz="1950" spc="22" baseline="-21367" dirty="0">
                <a:latin typeface="Times New Roman"/>
                <a:cs typeface="Times New Roman"/>
              </a:rPr>
              <a:t>MDL</a:t>
            </a:r>
            <a:r>
              <a:rPr sz="1950" spc="450" baseline="-21367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under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encoding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52" baseline="-21367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</a:t>
            </a:r>
            <a:r>
              <a:rPr sz="1950" spc="7" baseline="-21367" dirty="0">
                <a:latin typeface="Times New Roman"/>
                <a:cs typeface="Times New Roman"/>
              </a:rPr>
              <a:t>2</a:t>
            </a:r>
            <a:r>
              <a:rPr sz="1950" spc="37" baseline="-21367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just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minimizes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sum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endParaRPr sz="2000" dirty="0">
              <a:latin typeface="Times New Roman"/>
              <a:cs typeface="Times New Roman"/>
            </a:endParaRPr>
          </a:p>
          <a:p>
            <a:pPr marL="38100" algn="just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description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lengths.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531113"/>
            <a:ext cx="9720580" cy="14084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MDL principle provides a way for trading </a:t>
            </a:r>
            <a:r>
              <a:rPr sz="2000" spc="-10" dirty="0">
                <a:latin typeface="Times New Roman"/>
                <a:cs typeface="Times New Roman"/>
              </a:rPr>
              <a:t>off </a:t>
            </a:r>
            <a:r>
              <a:rPr sz="2000" dirty="0">
                <a:latin typeface="Times New Roman"/>
                <a:cs typeface="Times New Roman"/>
              </a:rPr>
              <a:t>hypothesis </a:t>
            </a:r>
            <a:r>
              <a:rPr sz="2000" spc="-5" dirty="0">
                <a:latin typeface="Times New Roman"/>
                <a:cs typeface="Times New Roman"/>
              </a:rPr>
              <a:t>complexity </a:t>
            </a:r>
            <a:r>
              <a:rPr sz="2000" dirty="0">
                <a:latin typeface="Times New Roman"/>
                <a:cs typeface="Times New Roman"/>
              </a:rPr>
              <a:t>for the number of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  </a:t>
            </a:r>
            <a:r>
              <a:rPr sz="2000" spc="-5" dirty="0">
                <a:latin typeface="Times New Roman"/>
                <a:cs typeface="Times New Roman"/>
              </a:rPr>
              <a:t>committed </a:t>
            </a:r>
            <a:r>
              <a:rPr sz="2000" dirty="0">
                <a:latin typeface="Times New Roman"/>
                <a:cs typeface="Times New Roman"/>
              </a:rPr>
              <a:t>by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hypothesis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MDL provides a way to deal with the issue of overfitting the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Short </a:t>
            </a:r>
            <a:r>
              <a:rPr sz="2000" spc="-5" dirty="0">
                <a:latin typeface="Times New Roman"/>
                <a:cs typeface="Times New Roman"/>
              </a:rPr>
              <a:t>imperfect </a:t>
            </a:r>
            <a:r>
              <a:rPr sz="2000" dirty="0">
                <a:latin typeface="Times New Roman"/>
                <a:cs typeface="Times New Roman"/>
              </a:rPr>
              <a:t>hypothesis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selected </a:t>
            </a:r>
            <a:r>
              <a:rPr sz="2000" dirty="0">
                <a:latin typeface="Times New Roman"/>
                <a:cs typeface="Times New Roman"/>
              </a:rPr>
              <a:t>over a long perfect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hypothesis.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052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CEEC23-5CF2-415A-B3EC-554357FE5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541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ECE0-8565-44E2-ADBF-9B4D5D36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5" dirty="0">
                <a:latin typeface="Times New Roman"/>
                <a:cs typeface="Times New Roman"/>
              </a:rPr>
              <a:t>BAYESIAN BELIEF</a:t>
            </a:r>
            <a:r>
              <a:rPr lang="en-US" sz="4400" b="1" spc="-10" dirty="0">
                <a:latin typeface="Times New Roman"/>
                <a:cs typeface="Times New Roman"/>
              </a:rPr>
              <a:t> </a:t>
            </a:r>
            <a:r>
              <a:rPr lang="en-US" sz="4400" b="1" dirty="0">
                <a:latin typeface="Times New Roman"/>
                <a:cs typeface="Times New Roman"/>
              </a:rPr>
              <a:t>NETWORKS</a:t>
            </a:r>
            <a:br>
              <a:rPr lang="en-US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F30A-1EF6-43BE-85D3-ED10D823F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18793"/>
            <a:ext cx="10263505" cy="4039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469900" marR="7620" indent="-228600">
              <a:lnSpc>
                <a:spcPct val="116199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naive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Bayes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classifier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makes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significant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use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assumption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that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values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 </a:t>
            </a:r>
            <a:r>
              <a:rPr lang="en-US" sz="4000" spc="-7" baseline="4273" dirty="0">
                <a:latin typeface="Times New Roman"/>
                <a:cs typeface="Times New Roman"/>
              </a:rPr>
              <a:t> attributes a</a:t>
            </a:r>
            <a:r>
              <a:rPr lang="en-US" sz="1400" spc="-5" dirty="0">
                <a:latin typeface="Times New Roman"/>
                <a:cs typeface="Times New Roman"/>
              </a:rPr>
              <a:t>1 </a:t>
            </a:r>
            <a:r>
              <a:rPr lang="en-US" sz="4000" spc="-7" baseline="4273" dirty="0">
                <a:latin typeface="Times New Roman"/>
                <a:cs typeface="Times New Roman"/>
              </a:rPr>
              <a:t>. . </a:t>
            </a:r>
            <a:r>
              <a:rPr lang="en-US" sz="4000" baseline="4273" dirty="0">
                <a:latin typeface="Times New Roman"/>
                <a:cs typeface="Times New Roman"/>
              </a:rPr>
              <a:t>.a</a:t>
            </a:r>
            <a:r>
              <a:rPr lang="en-US" sz="1400" dirty="0">
                <a:latin typeface="Times New Roman"/>
                <a:cs typeface="Times New Roman"/>
              </a:rPr>
              <a:t>n </a:t>
            </a:r>
            <a:r>
              <a:rPr lang="en-US" sz="4000" spc="-7" baseline="4273" dirty="0">
                <a:latin typeface="Times New Roman"/>
                <a:cs typeface="Times New Roman"/>
              </a:rPr>
              <a:t>are </a:t>
            </a:r>
            <a:r>
              <a:rPr lang="en-US" sz="4000" baseline="4273" dirty="0">
                <a:latin typeface="Times New Roman"/>
                <a:cs typeface="Times New Roman"/>
              </a:rPr>
              <a:t>conditionally independent </a:t>
            </a:r>
            <a:r>
              <a:rPr lang="en-US" sz="4000" spc="-7" baseline="4273" dirty="0">
                <a:latin typeface="Times New Roman"/>
                <a:cs typeface="Times New Roman"/>
              </a:rPr>
              <a:t>given </a:t>
            </a:r>
            <a:r>
              <a:rPr lang="en-US" sz="4000" baseline="4273" dirty="0">
                <a:latin typeface="Times New Roman"/>
                <a:cs typeface="Times New Roman"/>
              </a:rPr>
              <a:t>the </a:t>
            </a:r>
            <a:r>
              <a:rPr lang="en-US" sz="4000" spc="-7" baseline="4273" dirty="0">
                <a:latin typeface="Times New Roman"/>
                <a:cs typeface="Times New Roman"/>
              </a:rPr>
              <a:t>target </a:t>
            </a:r>
            <a:r>
              <a:rPr lang="en-US" sz="4000" baseline="4273" dirty="0">
                <a:latin typeface="Times New Roman"/>
                <a:cs typeface="Times New Roman"/>
              </a:rPr>
              <a:t>value</a:t>
            </a:r>
            <a:r>
              <a:rPr lang="en-US" sz="4000" spc="-322" baseline="4273" dirty="0">
                <a:latin typeface="Times New Roman"/>
                <a:cs typeface="Times New Roman"/>
              </a:rPr>
              <a:t> </a:t>
            </a:r>
            <a:r>
              <a:rPr lang="en-US" sz="4000" spc="7" baseline="4273" dirty="0">
                <a:latin typeface="Times New Roman"/>
                <a:cs typeface="Times New Roman"/>
              </a:rPr>
              <a:t>v.</a:t>
            </a:r>
            <a:endParaRPr lang="en-US" sz="4000" baseline="4273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endParaRPr lang="en-US" sz="2800" spc="-5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This assumption </a:t>
            </a:r>
            <a:r>
              <a:rPr lang="en-US" sz="2800" dirty="0">
                <a:latin typeface="Times New Roman"/>
                <a:cs typeface="Times New Roman"/>
              </a:rPr>
              <a:t>dramatically </a:t>
            </a:r>
            <a:r>
              <a:rPr lang="en-US" sz="2800" spc="-5" dirty="0">
                <a:latin typeface="Times New Roman"/>
                <a:cs typeface="Times New Roman"/>
              </a:rPr>
              <a:t>reduces the </a:t>
            </a:r>
            <a:r>
              <a:rPr lang="en-US" sz="2800" dirty="0">
                <a:latin typeface="Times New Roman"/>
                <a:cs typeface="Times New Roman"/>
              </a:rPr>
              <a:t>complexity </a:t>
            </a:r>
            <a:r>
              <a:rPr lang="en-US" sz="2800" spc="-5" dirty="0">
                <a:latin typeface="Times New Roman"/>
                <a:cs typeface="Times New Roman"/>
              </a:rPr>
              <a:t>of learning </a:t>
            </a:r>
            <a:r>
              <a:rPr lang="en-US" sz="2800" dirty="0">
                <a:latin typeface="Times New Roman"/>
                <a:cs typeface="Times New Roman"/>
              </a:rPr>
              <a:t>the target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function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4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A Bayesian belief network describes </a:t>
            </a:r>
            <a:r>
              <a:rPr lang="en-US" sz="2800" dirty="0">
                <a:latin typeface="Times New Roman"/>
                <a:cs typeface="Times New Roman"/>
              </a:rPr>
              <a:t>the probability </a:t>
            </a:r>
            <a:r>
              <a:rPr lang="en-US" sz="2800" spc="-5" dirty="0">
                <a:latin typeface="Times New Roman"/>
                <a:cs typeface="Times New Roman"/>
              </a:rPr>
              <a:t>distribution governing a set of variables  </a:t>
            </a:r>
            <a:r>
              <a:rPr lang="en-US" sz="2800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specifying a set of conditional independence assumptions along with a </a:t>
            </a:r>
            <a:r>
              <a:rPr lang="en-US" sz="2800" dirty="0">
                <a:latin typeface="Times New Roman"/>
                <a:cs typeface="Times New Roman"/>
              </a:rPr>
              <a:t>set </a:t>
            </a:r>
            <a:r>
              <a:rPr lang="en-US" sz="2800" spc="-5" dirty="0">
                <a:latin typeface="Times New Roman"/>
                <a:cs typeface="Times New Roman"/>
              </a:rPr>
              <a:t>of </a:t>
            </a:r>
            <a:r>
              <a:rPr lang="en-US" sz="2800" dirty="0">
                <a:latin typeface="Times New Roman"/>
                <a:cs typeface="Times New Roman"/>
              </a:rPr>
              <a:t>conditional  </a:t>
            </a:r>
            <a:r>
              <a:rPr lang="en-US" sz="2800" spc="-5" dirty="0">
                <a:latin typeface="Times New Roman"/>
                <a:cs typeface="Times New Roman"/>
              </a:rPr>
              <a:t>probabilities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100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Bayesian </a:t>
            </a:r>
            <a:r>
              <a:rPr lang="en-US" sz="2800" dirty="0">
                <a:latin typeface="Times New Roman"/>
                <a:cs typeface="Times New Roman"/>
              </a:rPr>
              <a:t>belief </a:t>
            </a:r>
            <a:r>
              <a:rPr lang="en-US" sz="2800" spc="-5" dirty="0">
                <a:latin typeface="Times New Roman"/>
                <a:cs typeface="Times New Roman"/>
              </a:rPr>
              <a:t>networks allow </a:t>
            </a:r>
            <a:r>
              <a:rPr lang="en-US" sz="2800" dirty="0">
                <a:latin typeface="Times New Roman"/>
                <a:cs typeface="Times New Roman"/>
              </a:rPr>
              <a:t>stating </a:t>
            </a:r>
            <a:r>
              <a:rPr lang="en-US" sz="2800" spc="-5" dirty="0">
                <a:latin typeface="Times New Roman"/>
                <a:cs typeface="Times New Roman"/>
              </a:rPr>
              <a:t>conditional independence assumptions </a:t>
            </a:r>
            <a:r>
              <a:rPr lang="en-US" sz="2800" dirty="0">
                <a:latin typeface="Times New Roman"/>
                <a:cs typeface="Times New Roman"/>
              </a:rPr>
              <a:t>that apply to  </a:t>
            </a:r>
            <a:r>
              <a:rPr lang="en-US" sz="2800" spc="-10" dirty="0">
                <a:latin typeface="Times New Roman"/>
                <a:cs typeface="Times New Roman"/>
              </a:rPr>
              <a:t>subsets </a:t>
            </a:r>
            <a:r>
              <a:rPr lang="en-US" sz="2800" spc="-5" dirty="0">
                <a:latin typeface="Times New Roman"/>
                <a:cs typeface="Times New Roman"/>
              </a:rPr>
              <a:t>of the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variables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372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E04F-D96F-463F-A277-60D04365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br>
              <a:rPr lang="en-IN" sz="5400" dirty="0">
                <a:latin typeface="Times New Roman"/>
                <a:cs typeface="Times New Roman"/>
              </a:rPr>
            </a:br>
            <a:r>
              <a:rPr lang="en-IN" sz="4400" b="1" spc="-5" dirty="0">
                <a:latin typeface="Times New Roman"/>
                <a:cs typeface="Times New Roman"/>
              </a:rPr>
              <a:t>Notation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1E7A-4EC8-48F5-AB1B-051D5F25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2200"/>
            <a:ext cx="10263505" cy="1780539"/>
          </a:xfrm>
        </p:spPr>
        <p:txBody>
          <a:bodyPr/>
          <a:lstStyle/>
          <a:p>
            <a:pPr marL="241300" marR="8255" indent="-228600" algn="just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2800" spc="-7" baseline="4273" dirty="0">
                <a:latin typeface="Times New Roman"/>
                <a:cs typeface="Times New Roman"/>
              </a:rPr>
              <a:t>Consider an </a:t>
            </a:r>
            <a:r>
              <a:rPr lang="en-US" sz="2800" baseline="4273" dirty="0">
                <a:latin typeface="Times New Roman"/>
                <a:cs typeface="Times New Roman"/>
              </a:rPr>
              <a:t>arbitrary set </a:t>
            </a:r>
            <a:r>
              <a:rPr lang="en-US" sz="2800" spc="-7" baseline="4273" dirty="0">
                <a:latin typeface="Times New Roman"/>
                <a:cs typeface="Times New Roman"/>
              </a:rPr>
              <a:t>of random variables Y</a:t>
            </a:r>
            <a:r>
              <a:rPr lang="en-US" sz="1050" spc="-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 </a:t>
            </a:r>
            <a:r>
              <a:rPr lang="en-US" sz="2800" spc="7" baseline="4273" dirty="0" err="1">
                <a:latin typeface="Times New Roman"/>
                <a:cs typeface="Times New Roman"/>
              </a:rPr>
              <a:t>Y</a:t>
            </a:r>
            <a:r>
              <a:rPr lang="en-US" sz="1050" spc="5" dirty="0" err="1">
                <a:latin typeface="Times New Roman"/>
                <a:cs typeface="Times New Roman"/>
              </a:rPr>
              <a:t>n</a:t>
            </a:r>
            <a:r>
              <a:rPr lang="en-US" sz="1050" spc="5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>
                <a:latin typeface="Times New Roman"/>
                <a:cs typeface="Times New Roman"/>
              </a:rPr>
              <a:t>, where </a:t>
            </a:r>
            <a:r>
              <a:rPr lang="en-US" sz="2800" baseline="4273" dirty="0">
                <a:latin typeface="Times New Roman"/>
                <a:cs typeface="Times New Roman"/>
              </a:rPr>
              <a:t>each </a:t>
            </a:r>
            <a:r>
              <a:rPr lang="en-US" sz="2800" spc="-7" baseline="4273" dirty="0">
                <a:latin typeface="Times New Roman"/>
                <a:cs typeface="Times New Roman"/>
              </a:rPr>
              <a:t>variable Yi can  </a:t>
            </a:r>
            <a:r>
              <a:rPr lang="en-US" sz="2800" spc="-15" baseline="4273" dirty="0">
                <a:latin typeface="Times New Roman"/>
                <a:cs typeface="Times New Roman"/>
              </a:rPr>
              <a:t>take </a:t>
            </a:r>
            <a:r>
              <a:rPr lang="en-US" sz="2800" spc="-7" baseline="4273" dirty="0">
                <a:latin typeface="Times New Roman"/>
                <a:cs typeface="Times New Roman"/>
              </a:rPr>
              <a:t>on the set of possible </a:t>
            </a:r>
            <a:r>
              <a:rPr lang="en-US" sz="2800" spc="-15" baseline="4273" dirty="0">
                <a:latin typeface="Times New Roman"/>
                <a:cs typeface="Times New Roman"/>
              </a:rPr>
              <a:t>values</a:t>
            </a:r>
            <a:r>
              <a:rPr lang="en-US" sz="2800" spc="60" baseline="4273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>
                <a:latin typeface="Times New Roman"/>
                <a:cs typeface="Times New Roman"/>
              </a:rPr>
              <a:t>V(Y</a:t>
            </a:r>
            <a:r>
              <a:rPr lang="en-US" sz="1050" spc="-5" dirty="0">
                <a:latin typeface="Times New Roman"/>
                <a:cs typeface="Times New Roman"/>
              </a:rPr>
              <a:t>i</a:t>
            </a:r>
            <a:r>
              <a:rPr lang="en-US" sz="2800" spc="-7" baseline="4273" dirty="0">
                <a:latin typeface="Times New Roman"/>
                <a:cs typeface="Times New Roman"/>
              </a:rPr>
              <a:t>).</a:t>
            </a:r>
            <a:endParaRPr lang="en-US" sz="2800" baseline="4273" dirty="0">
              <a:latin typeface="Times New Roman"/>
              <a:cs typeface="Times New Roman"/>
            </a:endParaRPr>
          </a:p>
          <a:p>
            <a:pPr marL="241300" marR="6985">
              <a:lnSpc>
                <a:spcPct val="110100"/>
              </a:lnSpc>
              <a:spcBef>
                <a:spcPts val="95"/>
              </a:spcBef>
            </a:pPr>
            <a:r>
              <a:rPr lang="en-US" sz="2800" spc="-7" baseline="4273" dirty="0">
                <a:latin typeface="Times New Roman"/>
                <a:cs typeface="Times New Roman"/>
              </a:rPr>
              <a:t>The </a:t>
            </a:r>
            <a:r>
              <a:rPr lang="en-US" sz="2800" baseline="4273" dirty="0">
                <a:latin typeface="Times New Roman"/>
                <a:cs typeface="Times New Roman"/>
              </a:rPr>
              <a:t>joint space </a:t>
            </a:r>
            <a:r>
              <a:rPr lang="en-US" sz="2800" spc="-7" baseline="4273" dirty="0">
                <a:latin typeface="Times New Roman"/>
                <a:cs typeface="Times New Roman"/>
              </a:rPr>
              <a:t>of the set of variables Y to </a:t>
            </a:r>
            <a:r>
              <a:rPr lang="en-US" sz="2800" baseline="4273" dirty="0">
                <a:latin typeface="Times New Roman"/>
                <a:cs typeface="Times New Roman"/>
              </a:rPr>
              <a:t>be </a:t>
            </a:r>
            <a:r>
              <a:rPr lang="en-US" sz="2800" spc="-7" baseline="4273" dirty="0">
                <a:latin typeface="Times New Roman"/>
                <a:cs typeface="Times New Roman"/>
              </a:rPr>
              <a:t>the cross product </a:t>
            </a:r>
            <a:r>
              <a:rPr lang="en-US" sz="2800" spc="7" baseline="4273" dirty="0">
                <a:latin typeface="Times New Roman"/>
                <a:cs typeface="Times New Roman"/>
              </a:rPr>
              <a:t>V(Y</a:t>
            </a:r>
            <a:r>
              <a:rPr lang="en-US" sz="1050" spc="5" dirty="0">
                <a:latin typeface="Times New Roman"/>
                <a:cs typeface="Times New Roman"/>
              </a:rPr>
              <a:t>1</a:t>
            </a:r>
            <a:r>
              <a:rPr lang="en-US" sz="2800" spc="7" baseline="4273" dirty="0">
                <a:latin typeface="Times New Roman"/>
                <a:cs typeface="Times New Roman"/>
              </a:rPr>
              <a:t>) </a:t>
            </a:r>
            <a:r>
              <a:rPr lang="en-US" sz="2800" spc="-7" baseline="4273" dirty="0">
                <a:latin typeface="Times New Roman"/>
                <a:cs typeface="Times New Roman"/>
              </a:rPr>
              <a:t>x </a:t>
            </a:r>
            <a:r>
              <a:rPr lang="en-US" sz="2800" baseline="4273" dirty="0">
                <a:latin typeface="Times New Roman"/>
                <a:cs typeface="Times New Roman"/>
              </a:rPr>
              <a:t>V(Y</a:t>
            </a:r>
            <a:r>
              <a:rPr lang="en-US" sz="1050" dirty="0">
                <a:latin typeface="Times New Roman"/>
                <a:cs typeface="Times New Roman"/>
              </a:rPr>
              <a:t>2</a:t>
            </a:r>
            <a:r>
              <a:rPr lang="en-US" sz="2800" baseline="4273" dirty="0">
                <a:latin typeface="Times New Roman"/>
                <a:cs typeface="Times New Roman"/>
              </a:rPr>
              <a:t>) </a:t>
            </a:r>
            <a:r>
              <a:rPr lang="en-US" sz="2800" spc="-7" baseline="4273" dirty="0">
                <a:latin typeface="Times New Roman"/>
                <a:cs typeface="Times New Roman"/>
              </a:rPr>
              <a:t>x. . .  V(</a:t>
            </a:r>
            <a:r>
              <a:rPr lang="en-US" sz="2800" spc="-7" baseline="4273" dirty="0" err="1">
                <a:latin typeface="Times New Roman"/>
                <a:cs typeface="Times New Roman"/>
              </a:rPr>
              <a:t>Y</a:t>
            </a:r>
            <a:r>
              <a:rPr lang="en-US" sz="1050" spc="-5" dirty="0" err="1">
                <a:latin typeface="Times New Roman"/>
                <a:cs typeface="Times New Roman"/>
              </a:rPr>
              <a:t>n</a:t>
            </a:r>
            <a:r>
              <a:rPr lang="en-US" sz="2800" spc="-7" baseline="4273" dirty="0">
                <a:latin typeface="Times New Roman"/>
                <a:cs typeface="Times New Roman"/>
              </a:rPr>
              <a:t>).</a:t>
            </a:r>
            <a:endParaRPr lang="en-US" sz="2800" baseline="4273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0000"/>
              </a:lnSpc>
              <a:spcBef>
                <a:spcPts val="1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In other words, </a:t>
            </a:r>
            <a:r>
              <a:rPr lang="en-US" sz="1800" dirty="0">
                <a:latin typeface="Times New Roman"/>
                <a:cs typeface="Times New Roman"/>
              </a:rPr>
              <a:t>each </a:t>
            </a:r>
            <a:r>
              <a:rPr lang="en-US" sz="1800" spc="-5" dirty="0">
                <a:latin typeface="Times New Roman"/>
                <a:cs typeface="Times New Roman"/>
              </a:rPr>
              <a:t>item </a:t>
            </a:r>
            <a:r>
              <a:rPr lang="en-US" sz="1800" dirty="0">
                <a:latin typeface="Times New Roman"/>
                <a:cs typeface="Times New Roman"/>
              </a:rPr>
              <a:t>in </a:t>
            </a:r>
            <a:r>
              <a:rPr lang="en-US" sz="1800" spc="-5" dirty="0">
                <a:latin typeface="Times New Roman"/>
                <a:cs typeface="Times New Roman"/>
              </a:rPr>
              <a:t>the joint </a:t>
            </a:r>
            <a:r>
              <a:rPr lang="en-US" sz="1800" dirty="0">
                <a:latin typeface="Times New Roman"/>
                <a:cs typeface="Times New Roman"/>
              </a:rPr>
              <a:t>space </a:t>
            </a:r>
            <a:r>
              <a:rPr lang="en-US" sz="1800" spc="-5" dirty="0">
                <a:latin typeface="Times New Roman"/>
                <a:cs typeface="Times New Roman"/>
              </a:rPr>
              <a:t>corresponds to </a:t>
            </a:r>
            <a:r>
              <a:rPr lang="en-US" sz="1800" dirty="0">
                <a:latin typeface="Times New Roman"/>
                <a:cs typeface="Times New Roman"/>
              </a:rPr>
              <a:t>one </a:t>
            </a:r>
            <a:r>
              <a:rPr lang="en-US" sz="1800" spc="-5" dirty="0">
                <a:latin typeface="Times New Roman"/>
                <a:cs typeface="Times New Roman"/>
              </a:rPr>
              <a:t>of the possible </a:t>
            </a:r>
            <a:r>
              <a:rPr lang="en-US" sz="2800" spc="-7" baseline="4273" dirty="0">
                <a:latin typeface="Times New Roman"/>
                <a:cs typeface="Times New Roman"/>
              </a:rPr>
              <a:t> assignments of values </a:t>
            </a:r>
            <a:r>
              <a:rPr lang="en-US" sz="2800" baseline="4273" dirty="0">
                <a:latin typeface="Times New Roman"/>
                <a:cs typeface="Times New Roman"/>
              </a:rPr>
              <a:t>to </a:t>
            </a:r>
            <a:r>
              <a:rPr lang="en-US" sz="2800" spc="-7" baseline="4273" dirty="0">
                <a:latin typeface="Times New Roman"/>
                <a:cs typeface="Times New Roman"/>
              </a:rPr>
              <a:t>the tuple of variables </a:t>
            </a:r>
            <a:r>
              <a:rPr lang="en-US" sz="2800" spc="7" baseline="4273" dirty="0">
                <a:latin typeface="Times New Roman"/>
                <a:cs typeface="Times New Roman"/>
              </a:rPr>
              <a:t>(Y</a:t>
            </a:r>
            <a:r>
              <a:rPr lang="en-US" sz="1050" spc="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 </a:t>
            </a:r>
            <a:r>
              <a:rPr lang="en-US" sz="2800" spc="-7" baseline="4273" dirty="0" err="1">
                <a:latin typeface="Times New Roman"/>
                <a:cs typeface="Times New Roman"/>
              </a:rPr>
              <a:t>Y</a:t>
            </a:r>
            <a:r>
              <a:rPr lang="en-US" sz="1050" spc="-5" dirty="0" err="1">
                <a:latin typeface="Times New Roman"/>
                <a:cs typeface="Times New Roman"/>
              </a:rPr>
              <a:t>n</a:t>
            </a:r>
            <a:r>
              <a:rPr lang="en-US" sz="2800" spc="-7" baseline="4273" dirty="0">
                <a:latin typeface="Times New Roman"/>
                <a:cs typeface="Times New Roman"/>
              </a:rPr>
              <a:t>). The </a:t>
            </a:r>
            <a:r>
              <a:rPr lang="en-US" sz="2800" baseline="4273" dirty="0">
                <a:latin typeface="Times New Roman"/>
                <a:cs typeface="Times New Roman"/>
              </a:rPr>
              <a:t>probability distribution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over this </a:t>
            </a:r>
            <a:r>
              <a:rPr lang="en-US" sz="1800" dirty="0">
                <a:latin typeface="Times New Roman"/>
                <a:cs typeface="Times New Roman"/>
              </a:rPr>
              <a:t>joint' </a:t>
            </a:r>
            <a:r>
              <a:rPr lang="en-US" sz="1800" spc="-5" dirty="0">
                <a:latin typeface="Times New Roman"/>
                <a:cs typeface="Times New Roman"/>
              </a:rPr>
              <a:t>space is called the </a:t>
            </a:r>
            <a:r>
              <a:rPr lang="en-US" sz="1800" dirty="0">
                <a:latin typeface="Times New Roman"/>
                <a:cs typeface="Times New Roman"/>
              </a:rPr>
              <a:t>joint probability</a:t>
            </a:r>
            <a:r>
              <a:rPr lang="en-US" sz="1800" spc="-5" dirty="0">
                <a:latin typeface="Times New Roman"/>
                <a:cs typeface="Times New Roman"/>
              </a:rPr>
              <a:t> distribution.</a:t>
            </a:r>
            <a:endParaRPr lang="en-US" sz="1800" dirty="0">
              <a:latin typeface="Times New Roman"/>
              <a:cs typeface="Times New Roman"/>
            </a:endParaRPr>
          </a:p>
          <a:p>
            <a:pPr marL="241300" marR="10160" indent="-228600" algn="just">
              <a:lnSpc>
                <a:spcPct val="116199"/>
              </a:lnSpc>
              <a:buFont typeface="Symbol"/>
              <a:buChar char=""/>
              <a:tabLst>
                <a:tab pos="2413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The </a:t>
            </a:r>
            <a:r>
              <a:rPr lang="en-US" sz="1800" dirty="0">
                <a:latin typeface="Times New Roman"/>
                <a:cs typeface="Times New Roman"/>
              </a:rPr>
              <a:t>joint probability </a:t>
            </a:r>
            <a:r>
              <a:rPr lang="en-US" sz="1800" spc="-5" dirty="0">
                <a:latin typeface="Times New Roman"/>
                <a:cs typeface="Times New Roman"/>
              </a:rPr>
              <a:t>distribution </a:t>
            </a:r>
            <a:r>
              <a:rPr lang="en-US" sz="1800" dirty="0">
                <a:latin typeface="Times New Roman"/>
                <a:cs typeface="Times New Roman"/>
              </a:rPr>
              <a:t>specifies the probability for each </a:t>
            </a:r>
            <a:r>
              <a:rPr lang="en-US" sz="1800" spc="-5" dirty="0">
                <a:latin typeface="Times New Roman"/>
                <a:cs typeface="Times New Roman"/>
              </a:rPr>
              <a:t>of the possible </a:t>
            </a:r>
            <a:r>
              <a:rPr lang="en-US" sz="2800" spc="-7" baseline="4273" dirty="0">
                <a:latin typeface="Times New Roman"/>
                <a:cs typeface="Times New Roman"/>
              </a:rPr>
              <a:t> variable bindings </a:t>
            </a:r>
            <a:r>
              <a:rPr lang="en-US" sz="2800" baseline="4273" dirty="0">
                <a:latin typeface="Times New Roman"/>
                <a:cs typeface="Times New Roman"/>
              </a:rPr>
              <a:t>for the </a:t>
            </a:r>
            <a:r>
              <a:rPr lang="en-US" sz="2800" spc="-7" baseline="4273" dirty="0">
                <a:latin typeface="Times New Roman"/>
                <a:cs typeface="Times New Roman"/>
              </a:rPr>
              <a:t>tuple </a:t>
            </a:r>
            <a:r>
              <a:rPr lang="en-US" sz="2800" baseline="4273" dirty="0">
                <a:latin typeface="Times New Roman"/>
                <a:cs typeface="Times New Roman"/>
              </a:rPr>
              <a:t>(Y</a:t>
            </a:r>
            <a:r>
              <a:rPr lang="en-US" sz="1050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</a:t>
            </a:r>
            <a:r>
              <a:rPr lang="en-US" sz="2800" spc="-165" baseline="4273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 err="1">
                <a:latin typeface="Times New Roman"/>
                <a:cs typeface="Times New Roman"/>
              </a:rPr>
              <a:t>Y</a:t>
            </a:r>
            <a:r>
              <a:rPr lang="en-US" sz="1050" spc="-5" dirty="0" err="1">
                <a:latin typeface="Times New Roman"/>
                <a:cs typeface="Times New Roman"/>
              </a:rPr>
              <a:t>n</a:t>
            </a:r>
            <a:r>
              <a:rPr lang="en-US" sz="2800" spc="-7" baseline="4273" dirty="0">
                <a:latin typeface="Times New Roman"/>
                <a:cs typeface="Times New Roman"/>
              </a:rPr>
              <a:t>).</a:t>
            </a:r>
            <a:endParaRPr lang="en-US" sz="2800" baseline="4273" dirty="0">
              <a:latin typeface="Times New Roman"/>
              <a:cs typeface="Times New Roman"/>
            </a:endParaRPr>
          </a:p>
          <a:p>
            <a:pPr marL="241300" marR="11430" indent="-228600" algn="just">
              <a:lnSpc>
                <a:spcPct val="110000"/>
              </a:lnSpc>
              <a:spcBef>
                <a:spcPts val="10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1800" spc="-5" dirty="0">
                <a:latin typeface="Times New Roman"/>
                <a:cs typeface="Times New Roman"/>
              </a:rPr>
              <a:t>A Bayesian </a:t>
            </a:r>
            <a:r>
              <a:rPr lang="en-US" sz="1800" dirty="0">
                <a:latin typeface="Times New Roman"/>
                <a:cs typeface="Times New Roman"/>
              </a:rPr>
              <a:t>belief </a:t>
            </a:r>
            <a:r>
              <a:rPr lang="en-US" sz="1800" spc="-5" dirty="0">
                <a:latin typeface="Times New Roman"/>
                <a:cs typeface="Times New Roman"/>
              </a:rPr>
              <a:t>network describes the </a:t>
            </a:r>
            <a:r>
              <a:rPr lang="en-US" sz="1800" dirty="0">
                <a:latin typeface="Times New Roman"/>
                <a:cs typeface="Times New Roman"/>
              </a:rPr>
              <a:t>joint probability distribution for </a:t>
            </a:r>
            <a:r>
              <a:rPr lang="en-US" sz="1800" spc="-5" dirty="0">
                <a:latin typeface="Times New Roman"/>
                <a:cs typeface="Times New Roman"/>
              </a:rPr>
              <a:t>a set of  variables.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803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B5A1-D0E7-4D56-B362-01ABC88A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5" dirty="0">
                <a:latin typeface="Times New Roman"/>
                <a:cs typeface="Times New Roman"/>
              </a:rPr>
              <a:t>Conditional</a:t>
            </a:r>
            <a:r>
              <a:rPr lang="en-US" sz="4400" b="1" spc="-10" dirty="0"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latin typeface="Times New Roman"/>
                <a:cs typeface="Times New Roman"/>
              </a:rPr>
              <a:t>Independence</a:t>
            </a:r>
            <a:br>
              <a:rPr lang="en-US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B62F-C5C8-4169-9A54-86FF4441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Let X, Y,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Z be </a:t>
            </a:r>
            <a:r>
              <a:rPr lang="en-US" sz="2800" dirty="0">
                <a:latin typeface="Times New Roman"/>
                <a:cs typeface="Times New Roman"/>
              </a:rPr>
              <a:t>three discrete-valued </a:t>
            </a:r>
            <a:r>
              <a:rPr lang="en-US" sz="2800" spc="-5" dirty="0">
                <a:latin typeface="Times New Roman"/>
                <a:cs typeface="Times New Roman"/>
              </a:rPr>
              <a:t>random variables. X is </a:t>
            </a:r>
            <a:r>
              <a:rPr lang="en-US" sz="2800" dirty="0">
                <a:latin typeface="Times New Roman"/>
                <a:cs typeface="Times New Roman"/>
              </a:rPr>
              <a:t>conditionally </a:t>
            </a:r>
            <a:r>
              <a:rPr lang="en-US" sz="2800" spc="-5" dirty="0">
                <a:latin typeface="Times New Roman"/>
                <a:cs typeface="Times New Roman"/>
              </a:rPr>
              <a:t>independent of  Y given Z if the </a:t>
            </a:r>
            <a:r>
              <a:rPr lang="en-US" sz="2800" dirty="0">
                <a:latin typeface="Times New Roman"/>
                <a:cs typeface="Times New Roman"/>
              </a:rPr>
              <a:t>probability distribution governing </a:t>
            </a:r>
            <a:r>
              <a:rPr lang="en-US" sz="2800" spc="-5" dirty="0">
                <a:latin typeface="Times New Roman"/>
                <a:cs typeface="Times New Roman"/>
              </a:rPr>
              <a:t>X is </a:t>
            </a:r>
            <a:r>
              <a:rPr lang="en-US" sz="2800" dirty="0">
                <a:latin typeface="Times New Roman"/>
                <a:cs typeface="Times New Roman"/>
              </a:rPr>
              <a:t>independent </a:t>
            </a:r>
            <a:r>
              <a:rPr lang="en-US" sz="2800" spc="-5" dirty="0">
                <a:latin typeface="Times New Roman"/>
                <a:cs typeface="Times New Roman"/>
              </a:rPr>
              <a:t>of the value of Y given a  value </a:t>
            </a:r>
            <a:r>
              <a:rPr lang="en-US" sz="2800" dirty="0">
                <a:latin typeface="Times New Roman"/>
                <a:cs typeface="Times New Roman"/>
              </a:rPr>
              <a:t>for </a:t>
            </a:r>
            <a:r>
              <a:rPr lang="en-US" sz="2800" spc="-5" dirty="0">
                <a:latin typeface="Times New Roman"/>
                <a:cs typeface="Times New Roman"/>
              </a:rPr>
              <a:t>Z, </a:t>
            </a:r>
            <a:r>
              <a:rPr lang="en-US" sz="2800" spc="-10" dirty="0">
                <a:latin typeface="Times New Roman"/>
                <a:cs typeface="Times New Roman"/>
              </a:rPr>
              <a:t>that </a:t>
            </a:r>
            <a:r>
              <a:rPr lang="en-US" sz="2800" spc="-5" dirty="0">
                <a:latin typeface="Times New Roman"/>
                <a:cs typeface="Times New Roman"/>
              </a:rPr>
              <a:t>is,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if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1B36ED9-8585-4679-98CF-4A443FF6DE59}"/>
              </a:ext>
            </a:extLst>
          </p:cNvPr>
          <p:cNvSpPr/>
          <p:nvPr/>
        </p:nvSpPr>
        <p:spPr>
          <a:xfrm>
            <a:off x="1546660" y="4918411"/>
            <a:ext cx="4823460" cy="28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9DCECF05-6117-4166-A3A6-08B878154C40}"/>
              </a:ext>
            </a:extLst>
          </p:cNvPr>
          <p:cNvSpPr/>
          <p:nvPr/>
        </p:nvSpPr>
        <p:spPr>
          <a:xfrm>
            <a:off x="1720264" y="5760389"/>
            <a:ext cx="332994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88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801" y="515873"/>
            <a:ext cx="7480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Practical difficulty in </a:t>
            </a:r>
            <a:r>
              <a:rPr sz="2800" b="1" dirty="0">
                <a:latin typeface="Times New Roman"/>
                <a:cs typeface="Times New Roman"/>
              </a:rPr>
              <a:t>applying </a:t>
            </a:r>
            <a:r>
              <a:rPr sz="2800" b="1" spc="-5" dirty="0">
                <a:latin typeface="Times New Roman"/>
                <a:cs typeface="Times New Roman"/>
              </a:rPr>
              <a:t>Bayesian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90929"/>
            <a:ext cx="10360025" cy="29495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" dirty="0">
                <a:latin typeface="Times New Roman"/>
                <a:cs typeface="Times New Roman"/>
              </a:rPr>
              <a:t>practical </a:t>
            </a:r>
            <a:r>
              <a:rPr sz="2400" spc="-10" dirty="0">
                <a:latin typeface="Times New Roman"/>
                <a:cs typeface="Times New Roman"/>
              </a:rPr>
              <a:t>difficulty </a:t>
            </a:r>
            <a:r>
              <a:rPr sz="2400" spc="-5" dirty="0">
                <a:latin typeface="Times New Roman"/>
                <a:cs typeface="Times New Roman"/>
              </a:rPr>
              <a:t>in applying Bayesian methods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typically require  initial knowledge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many probabilities. </a:t>
            </a: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these probabilities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not </a:t>
            </a:r>
            <a:r>
              <a:rPr sz="2400" dirty="0">
                <a:latin typeface="Times New Roman"/>
                <a:cs typeface="Times New Roman"/>
              </a:rPr>
              <a:t>known  in advance </a:t>
            </a:r>
            <a:r>
              <a:rPr sz="2400" spc="-5" dirty="0">
                <a:latin typeface="Times New Roman"/>
                <a:cs typeface="Times New Roman"/>
              </a:rPr>
              <a:t>they are often estimated </a:t>
            </a:r>
            <a:r>
              <a:rPr sz="2400" dirty="0">
                <a:latin typeface="Times New Roman"/>
                <a:cs typeface="Times New Roman"/>
              </a:rPr>
              <a:t>based on </a:t>
            </a:r>
            <a:r>
              <a:rPr sz="2400" spc="-5" dirty="0">
                <a:latin typeface="Times New Roman"/>
                <a:cs typeface="Times New Roman"/>
              </a:rPr>
              <a:t>background knowledge, previously  </a:t>
            </a:r>
            <a:r>
              <a:rPr sz="2400" dirty="0">
                <a:latin typeface="Times New Roman"/>
                <a:cs typeface="Times New Roman"/>
              </a:rPr>
              <a:t>available data, and </a:t>
            </a:r>
            <a:r>
              <a:rPr sz="2400" spc="-5" dirty="0">
                <a:latin typeface="Times New Roman"/>
                <a:cs typeface="Times New Roman"/>
              </a:rPr>
              <a:t>assumptions </a:t>
            </a:r>
            <a:r>
              <a:rPr sz="2400" dirty="0">
                <a:latin typeface="Times New Roman"/>
                <a:cs typeface="Times New Roman"/>
              </a:rPr>
              <a:t>about the form of the underlying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6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second </a:t>
            </a:r>
            <a:r>
              <a:rPr sz="2400" spc="-5" dirty="0">
                <a:latin typeface="Times New Roman"/>
                <a:cs typeface="Times New Roman"/>
              </a:rPr>
              <a:t>practical </a:t>
            </a:r>
            <a:r>
              <a:rPr sz="2400" spc="-10" dirty="0">
                <a:latin typeface="Times New Roman"/>
                <a:cs typeface="Times New Roman"/>
              </a:rPr>
              <a:t>difficulty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significant computational </a:t>
            </a:r>
            <a:r>
              <a:rPr sz="2400" dirty="0">
                <a:latin typeface="Times New Roman"/>
                <a:cs typeface="Times New Roman"/>
              </a:rPr>
              <a:t>cost required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determine the </a:t>
            </a:r>
            <a:r>
              <a:rPr sz="2400" dirty="0">
                <a:latin typeface="Times New Roman"/>
                <a:cs typeface="Times New Roman"/>
              </a:rPr>
              <a:t>Bayes </a:t>
            </a:r>
            <a:r>
              <a:rPr sz="2400" spc="-10" dirty="0">
                <a:latin typeface="Times New Roman"/>
                <a:cs typeface="Times New Roman"/>
              </a:rPr>
              <a:t>optimal </a:t>
            </a:r>
            <a:r>
              <a:rPr sz="2400" dirty="0">
                <a:latin typeface="Times New Roman"/>
                <a:cs typeface="Times New Roman"/>
              </a:rPr>
              <a:t>hypothesis in </a:t>
            </a:r>
            <a:r>
              <a:rPr sz="2400" spc="-5" dirty="0">
                <a:latin typeface="Times New Roman"/>
                <a:cs typeface="Times New Roman"/>
              </a:rPr>
              <a:t>the general </a:t>
            </a:r>
            <a:r>
              <a:rPr sz="2400" dirty="0">
                <a:latin typeface="Times New Roman"/>
                <a:cs typeface="Times New Roman"/>
              </a:rPr>
              <a:t>case. </a:t>
            </a:r>
            <a:r>
              <a:rPr sz="2400" spc="-5" dirty="0">
                <a:latin typeface="Times New Roman"/>
                <a:cs typeface="Times New Roman"/>
              </a:rPr>
              <a:t>In certain specialized  </a:t>
            </a:r>
            <a:r>
              <a:rPr sz="2400" dirty="0">
                <a:latin typeface="Times New Roman"/>
                <a:cs typeface="Times New Roman"/>
              </a:rPr>
              <a:t>situations, this </a:t>
            </a:r>
            <a:r>
              <a:rPr sz="2400" spc="-5" dirty="0">
                <a:latin typeface="Times New Roman"/>
                <a:cs typeface="Times New Roman"/>
              </a:rPr>
              <a:t>computational </a:t>
            </a:r>
            <a:r>
              <a:rPr sz="2400" dirty="0">
                <a:latin typeface="Times New Roman"/>
                <a:cs typeface="Times New Roman"/>
              </a:rPr>
              <a:t>cost can </a:t>
            </a:r>
            <a:r>
              <a:rPr sz="2400" spc="-5" dirty="0">
                <a:latin typeface="Times New Roman"/>
                <a:cs typeface="Times New Roman"/>
              </a:rPr>
              <a:t>be significantly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8D40-8B7E-45E6-89CF-34D02D27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The above </a:t>
            </a:r>
            <a:r>
              <a:rPr lang="en-US" sz="1800" dirty="0">
                <a:latin typeface="Times New Roman"/>
                <a:cs typeface="Times New Roman"/>
              </a:rPr>
              <a:t>expression is </a:t>
            </a:r>
            <a:r>
              <a:rPr lang="en-US" sz="1800" spc="-5" dirty="0">
                <a:latin typeface="Times New Roman"/>
                <a:cs typeface="Times New Roman"/>
              </a:rPr>
              <a:t>written in abbreviated </a:t>
            </a:r>
            <a:r>
              <a:rPr lang="en-US" sz="1800" dirty="0">
                <a:latin typeface="Times New Roman"/>
                <a:cs typeface="Times New Roman"/>
              </a:rPr>
              <a:t>form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</a:t>
            </a:r>
            <a:endParaRPr lang="en-US"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P(X | Y, Z) = P(X |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Z)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000"/>
              </a:lnSpc>
            </a:pPr>
            <a:r>
              <a:rPr lang="en-US" sz="2800" spc="-7" baseline="4273" dirty="0">
                <a:latin typeface="Times New Roman"/>
                <a:cs typeface="Times New Roman"/>
              </a:rPr>
              <a:t>Conditional independence can </a:t>
            </a:r>
            <a:r>
              <a:rPr lang="en-US" sz="2800" baseline="4273" dirty="0">
                <a:latin typeface="Times New Roman"/>
                <a:cs typeface="Times New Roman"/>
              </a:rPr>
              <a:t>be </a:t>
            </a:r>
            <a:r>
              <a:rPr lang="en-US" sz="2800" spc="-7" baseline="4273" dirty="0">
                <a:latin typeface="Times New Roman"/>
                <a:cs typeface="Times New Roman"/>
              </a:rPr>
              <a:t>extended to sets of variables. The set of variables </a:t>
            </a:r>
            <a:r>
              <a:rPr lang="en-US" sz="2800" spc="7" baseline="4273" dirty="0">
                <a:latin typeface="Times New Roman"/>
                <a:cs typeface="Times New Roman"/>
              </a:rPr>
              <a:t>X</a:t>
            </a:r>
            <a:r>
              <a:rPr lang="en-US" sz="1050" spc="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 </a:t>
            </a:r>
            <a:r>
              <a:rPr lang="en-US" sz="2800" spc="-7" baseline="4273" dirty="0" err="1">
                <a:latin typeface="Times New Roman"/>
                <a:cs typeface="Times New Roman"/>
              </a:rPr>
              <a:t>X</a:t>
            </a:r>
            <a:r>
              <a:rPr lang="en-US" sz="1050" i="1" spc="-5" dirty="0" err="1">
                <a:latin typeface="Times New Roman"/>
                <a:cs typeface="Times New Roman"/>
              </a:rPr>
              <a:t>l</a:t>
            </a:r>
            <a:r>
              <a:rPr lang="en-US" sz="1050" i="1" spc="-5" dirty="0">
                <a:latin typeface="Times New Roman"/>
                <a:cs typeface="Times New Roman"/>
              </a:rPr>
              <a:t>  </a:t>
            </a:r>
            <a:r>
              <a:rPr lang="en-US" sz="2800" spc="-7" baseline="4273" dirty="0">
                <a:latin typeface="Times New Roman"/>
                <a:cs typeface="Times New Roman"/>
              </a:rPr>
              <a:t>is </a:t>
            </a:r>
            <a:r>
              <a:rPr lang="en-US" sz="2800" baseline="4273" dirty="0">
                <a:latin typeface="Times New Roman"/>
                <a:cs typeface="Times New Roman"/>
              </a:rPr>
              <a:t>conditionally independent </a:t>
            </a:r>
            <a:r>
              <a:rPr lang="en-US" sz="2800" spc="-7" baseline="4273" dirty="0">
                <a:latin typeface="Times New Roman"/>
                <a:cs typeface="Times New Roman"/>
              </a:rPr>
              <a:t>of the set of variables Y</a:t>
            </a:r>
            <a:r>
              <a:rPr lang="en-US" sz="1050" spc="-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 </a:t>
            </a:r>
            <a:r>
              <a:rPr lang="en-US" sz="2800" spc="7" baseline="4273" dirty="0" err="1">
                <a:latin typeface="Times New Roman"/>
                <a:cs typeface="Times New Roman"/>
              </a:rPr>
              <a:t>Y</a:t>
            </a:r>
            <a:r>
              <a:rPr lang="en-US" sz="1050" spc="5" dirty="0" err="1">
                <a:latin typeface="Times New Roman"/>
                <a:cs typeface="Times New Roman"/>
              </a:rPr>
              <a:t>m</a:t>
            </a:r>
            <a:r>
              <a:rPr lang="en-US" sz="1050" spc="5" dirty="0">
                <a:latin typeface="Times New Roman"/>
                <a:cs typeface="Times New Roman"/>
              </a:rPr>
              <a:t> </a:t>
            </a:r>
            <a:r>
              <a:rPr lang="en-US" sz="2800" baseline="4273" dirty="0">
                <a:latin typeface="Times New Roman"/>
                <a:cs typeface="Times New Roman"/>
              </a:rPr>
              <a:t>given the </a:t>
            </a:r>
            <a:r>
              <a:rPr lang="en-US" sz="2800" spc="-7" baseline="4273" dirty="0">
                <a:latin typeface="Times New Roman"/>
                <a:cs typeface="Times New Roman"/>
              </a:rPr>
              <a:t>set of variables </a:t>
            </a:r>
            <a:r>
              <a:rPr lang="en-US" sz="2800" spc="7" baseline="4273" dirty="0">
                <a:latin typeface="Times New Roman"/>
                <a:cs typeface="Times New Roman"/>
              </a:rPr>
              <a:t>Z</a:t>
            </a:r>
            <a:r>
              <a:rPr lang="en-US" sz="1050" spc="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  Z</a:t>
            </a:r>
            <a:r>
              <a:rPr lang="en-US" sz="1050" spc="-5" dirty="0">
                <a:latin typeface="Times New Roman"/>
                <a:cs typeface="Times New Roman"/>
              </a:rPr>
              <a:t>n</a:t>
            </a:r>
            <a:r>
              <a:rPr lang="en-US" sz="1050" spc="100" dirty="0">
                <a:latin typeface="Times New Roman"/>
                <a:cs typeface="Times New Roman"/>
              </a:rPr>
              <a:t> </a:t>
            </a:r>
            <a:r>
              <a:rPr lang="en-US" sz="2800" spc="-15" baseline="4273" dirty="0">
                <a:latin typeface="Times New Roman"/>
                <a:cs typeface="Times New Roman"/>
              </a:rPr>
              <a:t>if</a:t>
            </a:r>
            <a:endParaRPr lang="en-US" sz="2800" baseline="4273" dirty="0">
              <a:latin typeface="Times New Roman"/>
              <a:cs typeface="Times New Roman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US" sz="2800" spc="-7" baseline="4273" dirty="0">
                <a:latin typeface="Times New Roman"/>
                <a:cs typeface="Times New Roman"/>
              </a:rPr>
              <a:t>The naive Bayes </a:t>
            </a:r>
            <a:r>
              <a:rPr lang="en-US" sz="2800" baseline="4273" dirty="0">
                <a:latin typeface="Times New Roman"/>
                <a:cs typeface="Times New Roman"/>
              </a:rPr>
              <a:t>classifier </a:t>
            </a:r>
            <a:r>
              <a:rPr lang="en-US" sz="2800" spc="-7" baseline="4273" dirty="0">
                <a:latin typeface="Times New Roman"/>
                <a:cs typeface="Times New Roman"/>
              </a:rPr>
              <a:t>assumes that </a:t>
            </a:r>
            <a:r>
              <a:rPr lang="en-US" sz="2800" baseline="4273" dirty="0">
                <a:latin typeface="Times New Roman"/>
                <a:cs typeface="Times New Roman"/>
              </a:rPr>
              <a:t>the </a:t>
            </a:r>
            <a:r>
              <a:rPr lang="en-US" sz="2800" spc="-7" baseline="4273" dirty="0">
                <a:latin typeface="Times New Roman"/>
                <a:cs typeface="Times New Roman"/>
              </a:rPr>
              <a:t>instance attribute </a:t>
            </a:r>
            <a:r>
              <a:rPr lang="en-US" sz="2800" spc="7" baseline="4273" dirty="0">
                <a:latin typeface="Times New Roman"/>
                <a:cs typeface="Times New Roman"/>
              </a:rPr>
              <a:t>A</a:t>
            </a:r>
            <a:r>
              <a:rPr lang="en-US" sz="1050" spc="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is conditionally </a:t>
            </a:r>
            <a:r>
              <a:rPr lang="en-US" sz="2800" baseline="4273" dirty="0">
                <a:latin typeface="Times New Roman"/>
                <a:cs typeface="Times New Roman"/>
              </a:rPr>
              <a:t>independent  </a:t>
            </a:r>
            <a:r>
              <a:rPr lang="en-US" sz="2800" spc="-7" baseline="4273" dirty="0">
                <a:latin typeface="Times New Roman"/>
                <a:cs typeface="Times New Roman"/>
              </a:rPr>
              <a:t>of </a:t>
            </a:r>
            <a:r>
              <a:rPr lang="en-US" sz="2800" spc="-15" baseline="4273" dirty="0">
                <a:latin typeface="Times New Roman"/>
                <a:cs typeface="Times New Roman"/>
              </a:rPr>
              <a:t>instance attribute </a:t>
            </a:r>
            <a:r>
              <a:rPr lang="en-US" sz="2800" spc="7" baseline="4273" dirty="0">
                <a:latin typeface="Times New Roman"/>
                <a:cs typeface="Times New Roman"/>
              </a:rPr>
              <a:t>A</a:t>
            </a:r>
            <a:r>
              <a:rPr lang="en-US" sz="1050" spc="5" dirty="0">
                <a:latin typeface="Times New Roman"/>
                <a:cs typeface="Times New Roman"/>
              </a:rPr>
              <a:t>2 </a:t>
            </a:r>
            <a:r>
              <a:rPr lang="en-US" sz="2800" spc="-7" baseline="4273" dirty="0">
                <a:latin typeface="Times New Roman"/>
                <a:cs typeface="Times New Roman"/>
              </a:rPr>
              <a:t>given the target </a:t>
            </a:r>
            <a:r>
              <a:rPr lang="en-US" sz="2800" baseline="4273" dirty="0">
                <a:latin typeface="Times New Roman"/>
                <a:cs typeface="Times New Roman"/>
              </a:rPr>
              <a:t>value </a:t>
            </a:r>
            <a:r>
              <a:rPr lang="en-US" sz="2800" spc="-7" baseline="4273" dirty="0">
                <a:latin typeface="Times New Roman"/>
                <a:cs typeface="Times New Roman"/>
              </a:rPr>
              <a:t>V. This </a:t>
            </a:r>
            <a:r>
              <a:rPr lang="en-US" sz="2800" baseline="4273" dirty="0">
                <a:latin typeface="Times New Roman"/>
                <a:cs typeface="Times New Roman"/>
              </a:rPr>
              <a:t>allows </a:t>
            </a:r>
            <a:r>
              <a:rPr lang="en-US" sz="2800" spc="-7" baseline="4273" dirty="0">
                <a:latin typeface="Times New Roman"/>
                <a:cs typeface="Times New Roman"/>
              </a:rPr>
              <a:t>the </a:t>
            </a:r>
            <a:r>
              <a:rPr lang="en-US" sz="2800" baseline="4273" dirty="0">
                <a:latin typeface="Times New Roman"/>
                <a:cs typeface="Times New Roman"/>
              </a:rPr>
              <a:t>naive </a:t>
            </a:r>
            <a:r>
              <a:rPr lang="en-US" sz="2800" spc="-7" baseline="4273" dirty="0">
                <a:latin typeface="Times New Roman"/>
                <a:cs typeface="Times New Roman"/>
              </a:rPr>
              <a:t>Bayes </a:t>
            </a:r>
            <a:r>
              <a:rPr lang="en-US" sz="2800" baseline="4273" dirty="0">
                <a:latin typeface="Times New Roman"/>
                <a:cs typeface="Times New Roman"/>
              </a:rPr>
              <a:t>classifier </a:t>
            </a:r>
            <a:r>
              <a:rPr lang="en-US" sz="2800" spc="-15" baseline="4273" dirty="0">
                <a:latin typeface="Times New Roman"/>
                <a:cs typeface="Times New Roman"/>
              </a:rPr>
              <a:t>to  </a:t>
            </a:r>
            <a:r>
              <a:rPr lang="en-US" sz="2800" spc="-7" baseline="4273" dirty="0">
                <a:latin typeface="Times New Roman"/>
                <a:cs typeface="Times New Roman"/>
              </a:rPr>
              <a:t>calculate P(A</a:t>
            </a:r>
            <a:r>
              <a:rPr lang="en-US" sz="1050" spc="-5" dirty="0">
                <a:latin typeface="Times New Roman"/>
                <a:cs typeface="Times New Roman"/>
              </a:rPr>
              <a:t>l</a:t>
            </a:r>
            <a:r>
              <a:rPr lang="en-US" sz="2800" spc="-7" baseline="4273" dirty="0">
                <a:latin typeface="Times New Roman"/>
                <a:cs typeface="Times New Roman"/>
              </a:rPr>
              <a:t>, A</a:t>
            </a:r>
            <a:r>
              <a:rPr lang="en-US" sz="1050" spc="-5" dirty="0">
                <a:latin typeface="Times New Roman"/>
                <a:cs typeface="Times New Roman"/>
              </a:rPr>
              <a:t>2 </a:t>
            </a:r>
            <a:r>
              <a:rPr lang="en-US" sz="2800" spc="-7" baseline="4273" dirty="0">
                <a:latin typeface="Times New Roman"/>
                <a:cs typeface="Times New Roman"/>
              </a:rPr>
              <a:t>| V) as</a:t>
            </a:r>
            <a:r>
              <a:rPr lang="en-US" sz="2800" spc="-112" baseline="4273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>
                <a:latin typeface="Times New Roman"/>
                <a:cs typeface="Times New Roman"/>
              </a:rPr>
              <a:t>follows,</a:t>
            </a:r>
            <a:endParaRPr lang="en-US" sz="2800" baseline="4273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705D8FEE-3846-4E73-94EC-307D1CE55FC3}"/>
              </a:ext>
            </a:extLst>
          </p:cNvPr>
          <p:cNvSpPr/>
          <p:nvPr/>
        </p:nvSpPr>
        <p:spPr>
          <a:xfrm>
            <a:off x="2057400" y="2846932"/>
            <a:ext cx="455676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38D4321-D600-4208-AC27-ED78D07C72F5}"/>
              </a:ext>
            </a:extLst>
          </p:cNvPr>
          <p:cNvSpPr/>
          <p:nvPr/>
        </p:nvSpPr>
        <p:spPr>
          <a:xfrm>
            <a:off x="2503055" y="5433609"/>
            <a:ext cx="3086910" cy="60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0609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0444-4DD4-8F1C-FE589DF2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Representation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A Bayesian belief network represents the joint probability </a:t>
            </a:r>
            <a:r>
              <a:rPr lang="en-US" sz="2800" dirty="0">
                <a:latin typeface="Times New Roman"/>
                <a:cs typeface="Times New Roman"/>
              </a:rPr>
              <a:t>distribution for </a:t>
            </a:r>
            <a:r>
              <a:rPr lang="en-US" sz="2800" spc="-5" dirty="0">
                <a:latin typeface="Times New Roman"/>
                <a:cs typeface="Times New Roman"/>
              </a:rPr>
              <a:t>a set </a:t>
            </a:r>
            <a:r>
              <a:rPr lang="en-US" sz="2800" spc="-1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variables.  Bayesian networks </a:t>
            </a:r>
            <a:r>
              <a:rPr lang="en-US" sz="2800" dirty="0">
                <a:latin typeface="Times New Roman"/>
                <a:cs typeface="Times New Roman"/>
              </a:rPr>
              <a:t>(BN) </a:t>
            </a:r>
            <a:r>
              <a:rPr lang="en-US" sz="2800" spc="-5" dirty="0">
                <a:latin typeface="Times New Roman"/>
                <a:cs typeface="Times New Roman"/>
              </a:rPr>
              <a:t>are represented </a:t>
            </a:r>
            <a:r>
              <a:rPr lang="en-US" sz="2800" spc="5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directed acyclic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graphs.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885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90DB6486-C049-46BA-8DFE-C197D8DF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27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4F31-749B-4339-BC85-A52CC6D6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94993"/>
            <a:ext cx="10263505" cy="4039007"/>
          </a:xfrm>
        </p:spPr>
        <p:txBody>
          <a:bodyPr>
            <a:normAutofit fontScale="77500" lnSpcReduction="20000"/>
          </a:bodyPr>
          <a:lstStyle/>
          <a:p>
            <a:pPr marL="12700" marR="9525">
              <a:lnSpc>
                <a:spcPct val="110000"/>
              </a:lnSpc>
              <a:spcBef>
                <a:spcPts val="1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The Bayesian network in above </a:t>
            </a:r>
            <a:r>
              <a:rPr lang="en-US" sz="2800" dirty="0">
                <a:latin typeface="Times New Roman"/>
                <a:cs typeface="Times New Roman"/>
              </a:rPr>
              <a:t>figure </a:t>
            </a:r>
            <a:r>
              <a:rPr lang="en-US" sz="2800" spc="-5" dirty="0">
                <a:latin typeface="Times New Roman"/>
                <a:cs typeface="Times New Roman"/>
              </a:rPr>
              <a:t>represents the joint </a:t>
            </a:r>
            <a:r>
              <a:rPr lang="en-US" sz="2800" dirty="0">
                <a:latin typeface="Times New Roman"/>
                <a:cs typeface="Times New Roman"/>
              </a:rPr>
              <a:t>probability </a:t>
            </a:r>
            <a:r>
              <a:rPr lang="en-US" sz="2800" spc="-5" dirty="0">
                <a:latin typeface="Times New Roman"/>
                <a:cs typeface="Times New Roman"/>
              </a:rPr>
              <a:t>distribution over </a:t>
            </a:r>
            <a:r>
              <a:rPr lang="en-US" sz="2800" dirty="0">
                <a:latin typeface="Times New Roman"/>
                <a:cs typeface="Times New Roman"/>
              </a:rPr>
              <a:t>the  </a:t>
            </a:r>
            <a:r>
              <a:rPr lang="en-US" sz="2800" spc="-5" dirty="0" err="1">
                <a:latin typeface="Times New Roman"/>
                <a:cs typeface="Times New Roman"/>
              </a:rPr>
              <a:t>boolean</a:t>
            </a:r>
            <a:r>
              <a:rPr lang="en-US" sz="2800" spc="-5" dirty="0">
                <a:latin typeface="Times New Roman"/>
                <a:cs typeface="Times New Roman"/>
              </a:rPr>
              <a:t> variables </a:t>
            </a:r>
            <a:r>
              <a:rPr lang="en-US" sz="2800" i="1" dirty="0">
                <a:latin typeface="Times New Roman"/>
                <a:cs typeface="Times New Roman"/>
              </a:rPr>
              <a:t>Storm, </a:t>
            </a:r>
            <a:r>
              <a:rPr lang="en-US" sz="2800" i="1" spc="-5" dirty="0">
                <a:latin typeface="Times New Roman"/>
                <a:cs typeface="Times New Roman"/>
              </a:rPr>
              <a:t>Lightning, Thunder, </a:t>
            </a:r>
            <a:r>
              <a:rPr lang="en-US" sz="2800" i="1" spc="-5" dirty="0" err="1">
                <a:latin typeface="Times New Roman"/>
                <a:cs typeface="Times New Roman"/>
              </a:rPr>
              <a:t>ForestFire</a:t>
            </a:r>
            <a:r>
              <a:rPr lang="en-US" sz="2800" i="1" spc="-5" dirty="0">
                <a:latin typeface="Times New Roman"/>
                <a:cs typeface="Times New Roman"/>
              </a:rPr>
              <a:t>, Campfire,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i="1" spc="-5" dirty="0" err="1">
                <a:latin typeface="Times New Roman"/>
                <a:cs typeface="Times New Roman"/>
              </a:rPr>
              <a:t>BusTourGroup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A Bayesian network </a:t>
            </a:r>
            <a:r>
              <a:rPr lang="en-US" sz="2800" dirty="0">
                <a:latin typeface="Times New Roman"/>
                <a:cs typeface="Times New Roman"/>
              </a:rPr>
              <a:t>(BN) </a:t>
            </a:r>
            <a:r>
              <a:rPr lang="en-US" sz="2800" spc="-5" dirty="0">
                <a:latin typeface="Times New Roman"/>
                <a:cs typeface="Times New Roman"/>
              </a:rPr>
              <a:t>represents </a:t>
            </a:r>
            <a:r>
              <a:rPr lang="en-US" sz="2800" dirty="0">
                <a:latin typeface="Times New Roman"/>
                <a:cs typeface="Times New Roman"/>
              </a:rPr>
              <a:t>the joint probability distribution </a:t>
            </a:r>
            <a:r>
              <a:rPr lang="en-US" sz="2800" spc="5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specifying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latin typeface="Times New Roman"/>
                <a:cs typeface="Times New Roman"/>
              </a:rPr>
              <a:t>set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latin typeface="Times New Roman"/>
                <a:cs typeface="Times New Roman"/>
              </a:rPr>
              <a:t>conditional independence</a:t>
            </a:r>
            <a:r>
              <a:rPr lang="en-US" sz="2800" i="1" spc="5" dirty="0"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latin typeface="Times New Roman"/>
                <a:cs typeface="Times New Roman"/>
              </a:rPr>
              <a:t>assumptions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9525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BN represented </a:t>
            </a:r>
            <a:r>
              <a:rPr lang="en-US" sz="2800" spc="5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a directed acyclic </a:t>
            </a:r>
            <a:r>
              <a:rPr lang="en-US" sz="2800" dirty="0">
                <a:latin typeface="Times New Roman"/>
                <a:cs typeface="Times New Roman"/>
              </a:rPr>
              <a:t>graph, </a:t>
            </a:r>
            <a:r>
              <a:rPr lang="en-US" sz="2800" spc="-5" dirty="0">
                <a:latin typeface="Times New Roman"/>
                <a:cs typeface="Times New Roman"/>
              </a:rPr>
              <a:t>together </a:t>
            </a:r>
            <a:r>
              <a:rPr lang="en-US" sz="2800" dirty="0">
                <a:latin typeface="Times New Roman"/>
                <a:cs typeface="Times New Roman"/>
              </a:rPr>
              <a:t>with </a:t>
            </a:r>
            <a:r>
              <a:rPr lang="en-US" sz="2800" spc="-5" dirty="0">
                <a:latin typeface="Times New Roman"/>
                <a:cs typeface="Times New Roman"/>
              </a:rPr>
              <a:t>sets of local conditional  probabilities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Each variable in the </a:t>
            </a:r>
            <a:r>
              <a:rPr lang="en-US" sz="2800" dirty="0">
                <a:latin typeface="Times New Roman"/>
                <a:cs typeface="Times New Roman"/>
              </a:rPr>
              <a:t>joint </a:t>
            </a:r>
            <a:r>
              <a:rPr lang="en-US" sz="2800" spc="-10" dirty="0">
                <a:latin typeface="Times New Roman"/>
                <a:cs typeface="Times New Roman"/>
              </a:rPr>
              <a:t>space </a:t>
            </a:r>
            <a:r>
              <a:rPr lang="en-US" sz="2800" spc="-5" dirty="0">
                <a:latin typeface="Times New Roman"/>
                <a:cs typeface="Times New Roman"/>
              </a:rPr>
              <a:t>is </a:t>
            </a:r>
            <a:r>
              <a:rPr lang="en-US" sz="2800" dirty="0">
                <a:latin typeface="Times New Roman"/>
                <a:cs typeface="Times New Roman"/>
              </a:rPr>
              <a:t>represented by </a:t>
            </a:r>
            <a:r>
              <a:rPr lang="en-US" sz="2800" spc="-5" dirty="0">
                <a:latin typeface="Times New Roman"/>
                <a:cs typeface="Times New Roman"/>
              </a:rPr>
              <a:t>a </a:t>
            </a:r>
            <a:r>
              <a:rPr lang="en-US" sz="2800" spc="-10" dirty="0">
                <a:latin typeface="Times New Roman"/>
                <a:cs typeface="Times New Roman"/>
              </a:rPr>
              <a:t>node </a:t>
            </a:r>
            <a:r>
              <a:rPr lang="en-US" sz="2800" dirty="0">
                <a:latin typeface="Times New Roman"/>
                <a:cs typeface="Times New Roman"/>
              </a:rPr>
              <a:t>in </a:t>
            </a:r>
            <a:r>
              <a:rPr lang="en-US" sz="2800" spc="-5" dirty="0">
                <a:latin typeface="Times New Roman"/>
                <a:cs typeface="Times New Roman"/>
              </a:rPr>
              <a:t>the Bayesian</a:t>
            </a:r>
            <a:r>
              <a:rPr lang="en-US" sz="2800" spc="5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network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10160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network </a:t>
            </a:r>
            <a:r>
              <a:rPr lang="en-US" sz="2800" dirty="0">
                <a:latin typeface="Times New Roman"/>
                <a:cs typeface="Times New Roman"/>
              </a:rPr>
              <a:t>arcs represent </a:t>
            </a:r>
            <a:r>
              <a:rPr lang="en-US" sz="2800" spc="-5" dirty="0">
                <a:latin typeface="Times New Roman"/>
                <a:cs typeface="Times New Roman"/>
              </a:rPr>
              <a:t>the assertion </a:t>
            </a:r>
            <a:r>
              <a:rPr lang="en-US" sz="2800" dirty="0">
                <a:latin typeface="Times New Roman"/>
                <a:cs typeface="Times New Roman"/>
              </a:rPr>
              <a:t>that the </a:t>
            </a:r>
            <a:r>
              <a:rPr lang="en-US" sz="2800" spc="-5" dirty="0">
                <a:latin typeface="Times New Roman"/>
                <a:cs typeface="Times New Roman"/>
              </a:rPr>
              <a:t>variable is </a:t>
            </a:r>
            <a:r>
              <a:rPr lang="en-US" sz="2800" dirty="0">
                <a:latin typeface="Times New Roman"/>
                <a:cs typeface="Times New Roman"/>
              </a:rPr>
              <a:t>conditionally independent  </a:t>
            </a:r>
            <a:r>
              <a:rPr lang="en-US" sz="2800" spc="-5" dirty="0">
                <a:latin typeface="Times New Roman"/>
                <a:cs typeface="Times New Roman"/>
              </a:rPr>
              <a:t>of its non-descendants in the network </a:t>
            </a:r>
            <a:r>
              <a:rPr lang="en-US" sz="2800" dirty="0">
                <a:latin typeface="Times New Roman"/>
                <a:cs typeface="Times New Roman"/>
              </a:rPr>
              <a:t>given </a:t>
            </a:r>
            <a:r>
              <a:rPr lang="en-US" sz="2800" spc="-5" dirty="0">
                <a:latin typeface="Times New Roman"/>
                <a:cs typeface="Times New Roman"/>
              </a:rPr>
              <a:t>its immediate predecessors in the</a:t>
            </a:r>
            <a:r>
              <a:rPr lang="en-US" sz="2800" spc="19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network.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8255" indent="-22860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 </a:t>
            </a:r>
            <a:r>
              <a:rPr lang="en-US" sz="2800" b="1" i="1" spc="-5" dirty="0">
                <a:latin typeface="Times New Roman"/>
                <a:cs typeface="Times New Roman"/>
              </a:rPr>
              <a:t>conditional </a:t>
            </a:r>
            <a:r>
              <a:rPr lang="en-US" sz="2800" b="1" i="1" dirty="0">
                <a:latin typeface="Times New Roman"/>
                <a:cs typeface="Times New Roman"/>
              </a:rPr>
              <a:t>probability </a:t>
            </a:r>
            <a:r>
              <a:rPr lang="en-US" sz="2800" b="1" i="1" spc="-10" dirty="0">
                <a:latin typeface="Times New Roman"/>
                <a:cs typeface="Times New Roman"/>
              </a:rPr>
              <a:t>table </a:t>
            </a:r>
            <a:r>
              <a:rPr lang="en-US" sz="2800" b="1" spc="-5" dirty="0">
                <a:latin typeface="Times New Roman"/>
                <a:cs typeface="Times New Roman"/>
              </a:rPr>
              <a:t>(CPT) </a:t>
            </a:r>
            <a:r>
              <a:rPr lang="en-US" sz="2800" spc="-5" dirty="0">
                <a:latin typeface="Times New Roman"/>
                <a:cs typeface="Times New Roman"/>
              </a:rPr>
              <a:t>is </a:t>
            </a:r>
            <a:r>
              <a:rPr lang="en-US" sz="2800" dirty="0">
                <a:latin typeface="Times New Roman"/>
                <a:cs typeface="Times New Roman"/>
              </a:rPr>
              <a:t>given for </a:t>
            </a:r>
            <a:r>
              <a:rPr lang="en-US" sz="2800" spc="-5" dirty="0">
                <a:latin typeface="Times New Roman"/>
                <a:cs typeface="Times New Roman"/>
              </a:rPr>
              <a:t>each </a:t>
            </a:r>
            <a:r>
              <a:rPr lang="en-US" sz="2800" dirty="0">
                <a:latin typeface="Times New Roman"/>
                <a:cs typeface="Times New Roman"/>
              </a:rPr>
              <a:t>variable, </a:t>
            </a:r>
            <a:r>
              <a:rPr lang="en-US" sz="2800" spc="-5" dirty="0">
                <a:latin typeface="Times New Roman"/>
                <a:cs typeface="Times New Roman"/>
              </a:rPr>
              <a:t>describing the  </a:t>
            </a:r>
            <a:r>
              <a:rPr lang="en-US" sz="2800" dirty="0">
                <a:latin typeface="Times New Roman"/>
                <a:cs typeface="Times New Roman"/>
              </a:rPr>
              <a:t>probability </a:t>
            </a:r>
            <a:r>
              <a:rPr lang="en-US" sz="2800" spc="-5" dirty="0">
                <a:latin typeface="Times New Roman"/>
                <a:cs typeface="Times New Roman"/>
              </a:rPr>
              <a:t>distribution </a:t>
            </a:r>
            <a:r>
              <a:rPr lang="en-US" sz="2800" dirty="0">
                <a:latin typeface="Times New Roman"/>
                <a:cs typeface="Times New Roman"/>
              </a:rPr>
              <a:t>for </a:t>
            </a:r>
            <a:r>
              <a:rPr lang="en-US" sz="2800" spc="-5" dirty="0">
                <a:latin typeface="Times New Roman"/>
                <a:cs typeface="Times New Roman"/>
              </a:rPr>
              <a:t>that variable </a:t>
            </a:r>
            <a:r>
              <a:rPr lang="en-US" sz="2800" dirty="0">
                <a:latin typeface="Times New Roman"/>
                <a:cs typeface="Times New Roman"/>
              </a:rPr>
              <a:t>given </a:t>
            </a:r>
            <a:r>
              <a:rPr lang="en-US" sz="2800" spc="-5" dirty="0">
                <a:latin typeface="Times New Roman"/>
                <a:cs typeface="Times New Roman"/>
              </a:rPr>
              <a:t>the values of its immediate</a:t>
            </a:r>
            <a:r>
              <a:rPr lang="en-US" sz="2800" spc="1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predecessors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929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77C-B00F-4E08-BC4D-B42D98CD3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18793"/>
            <a:ext cx="10263505" cy="3620478"/>
          </a:xfrm>
        </p:spPr>
        <p:txBody>
          <a:bodyPr/>
          <a:lstStyle/>
          <a:p>
            <a:r>
              <a:rPr lang="en-US" sz="2800" spc="-7" baseline="4273" dirty="0">
                <a:latin typeface="Times New Roman"/>
                <a:cs typeface="Times New Roman"/>
              </a:rPr>
              <a:t>The joint </a:t>
            </a:r>
            <a:r>
              <a:rPr lang="en-US" sz="2800" baseline="4273" dirty="0">
                <a:latin typeface="Times New Roman"/>
                <a:cs typeface="Times New Roman"/>
              </a:rPr>
              <a:t>probability for any </a:t>
            </a:r>
            <a:r>
              <a:rPr lang="en-US" sz="2800" spc="-7" baseline="4273" dirty="0">
                <a:latin typeface="Times New Roman"/>
                <a:cs typeface="Times New Roman"/>
              </a:rPr>
              <a:t>desired assignment of values </a:t>
            </a:r>
            <a:r>
              <a:rPr lang="en-US" sz="2800" baseline="4273" dirty="0">
                <a:latin typeface="Times New Roman"/>
                <a:cs typeface="Times New Roman"/>
              </a:rPr>
              <a:t>(y</a:t>
            </a:r>
            <a:r>
              <a:rPr lang="en-US" sz="1050" dirty="0">
                <a:latin typeface="Times New Roman"/>
                <a:cs typeface="Times New Roman"/>
              </a:rPr>
              <a:t>1</a:t>
            </a:r>
            <a:r>
              <a:rPr lang="en-US" sz="2800" baseline="4273" dirty="0">
                <a:latin typeface="Times New Roman"/>
                <a:cs typeface="Times New Roman"/>
              </a:rPr>
              <a:t>, </a:t>
            </a:r>
            <a:r>
              <a:rPr lang="en-US" sz="2800" spc="-7" baseline="4273" dirty="0">
                <a:latin typeface="Times New Roman"/>
                <a:cs typeface="Times New Roman"/>
              </a:rPr>
              <a:t>. . . , </a:t>
            </a:r>
            <a:r>
              <a:rPr lang="en-US" sz="2800" spc="-7" baseline="4273" dirty="0" err="1">
                <a:latin typeface="Times New Roman"/>
                <a:cs typeface="Times New Roman"/>
              </a:rPr>
              <a:t>y</a:t>
            </a:r>
            <a:r>
              <a:rPr lang="en-US" sz="1050" spc="-5" dirty="0" err="1">
                <a:latin typeface="Times New Roman"/>
                <a:cs typeface="Times New Roman"/>
              </a:rPr>
              <a:t>n</a:t>
            </a:r>
            <a:r>
              <a:rPr lang="en-US" sz="2800" spc="-7" baseline="4273" dirty="0">
                <a:latin typeface="Times New Roman"/>
                <a:cs typeface="Times New Roman"/>
              </a:rPr>
              <a:t>) to the tuple of </a:t>
            </a:r>
            <a:r>
              <a:rPr lang="en-US" sz="2800" baseline="4273" dirty="0">
                <a:latin typeface="Times New Roman"/>
                <a:cs typeface="Times New Roman"/>
              </a:rPr>
              <a:t>network  </a:t>
            </a:r>
            <a:r>
              <a:rPr lang="en-US" sz="2800" spc="-7" baseline="4273" dirty="0">
                <a:latin typeface="Times New Roman"/>
                <a:cs typeface="Times New Roman"/>
              </a:rPr>
              <a:t>variables (Y</a:t>
            </a:r>
            <a:r>
              <a:rPr lang="en-US" sz="1050" spc="-5" dirty="0">
                <a:latin typeface="Times New Roman"/>
                <a:cs typeface="Times New Roman"/>
              </a:rPr>
              <a:t>1 </a:t>
            </a:r>
            <a:r>
              <a:rPr lang="en-US" sz="2800" spc="-7" baseline="4273" dirty="0">
                <a:latin typeface="Times New Roman"/>
                <a:cs typeface="Times New Roman"/>
              </a:rPr>
              <a:t>. . . </a:t>
            </a:r>
            <a:r>
              <a:rPr lang="en-US" sz="2800" spc="-7" baseline="4273" dirty="0" err="1">
                <a:latin typeface="Times New Roman"/>
                <a:cs typeface="Times New Roman"/>
              </a:rPr>
              <a:t>Y</a:t>
            </a:r>
            <a:r>
              <a:rPr lang="en-US" sz="1050" spc="-5" dirty="0" err="1">
                <a:latin typeface="Times New Roman"/>
                <a:cs typeface="Times New Roman"/>
              </a:rPr>
              <a:t>m</a:t>
            </a:r>
            <a:r>
              <a:rPr lang="en-US" sz="2800" spc="-7" baseline="4273" dirty="0">
                <a:latin typeface="Times New Roman"/>
                <a:cs typeface="Times New Roman"/>
              </a:rPr>
              <a:t>) </a:t>
            </a:r>
            <a:r>
              <a:rPr lang="en-US" sz="2800" baseline="4273" dirty="0">
                <a:latin typeface="Times New Roman"/>
                <a:cs typeface="Times New Roman"/>
              </a:rPr>
              <a:t>can </a:t>
            </a:r>
            <a:r>
              <a:rPr lang="en-US" sz="2800" spc="-7" baseline="4273" dirty="0">
                <a:latin typeface="Times New Roman"/>
                <a:cs typeface="Times New Roman"/>
              </a:rPr>
              <a:t>be computed </a:t>
            </a:r>
            <a:r>
              <a:rPr lang="en-US" sz="2800" spc="7" baseline="4273" dirty="0">
                <a:latin typeface="Times New Roman"/>
                <a:cs typeface="Times New Roman"/>
              </a:rPr>
              <a:t>by </a:t>
            </a:r>
            <a:r>
              <a:rPr lang="en-US" sz="2800" spc="-7" baseline="4273" dirty="0">
                <a:latin typeface="Times New Roman"/>
                <a:cs typeface="Times New Roman"/>
              </a:rPr>
              <a:t>the</a:t>
            </a:r>
            <a:r>
              <a:rPr lang="en-US" sz="2800" spc="-142" baseline="4273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>
                <a:latin typeface="Times New Roman"/>
                <a:cs typeface="Times New Roman"/>
              </a:rPr>
              <a:t>formula</a:t>
            </a:r>
            <a:endParaRPr lang="en-US" sz="2800" baseline="4273" dirty="0">
              <a:latin typeface="Times New Roman"/>
              <a:cs typeface="Times New Roman"/>
            </a:endParaRPr>
          </a:p>
          <a:p>
            <a:endParaRPr lang="en-IN" dirty="0"/>
          </a:p>
          <a:p>
            <a:endParaRPr lang="en-IN" dirty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7" baseline="4273" dirty="0">
                <a:latin typeface="Times New Roman"/>
                <a:cs typeface="Times New Roman"/>
              </a:rPr>
              <a:t>Where, Parents(Y</a:t>
            </a:r>
            <a:r>
              <a:rPr lang="en-US" sz="1050" spc="-5" dirty="0">
                <a:latin typeface="Times New Roman"/>
                <a:cs typeface="Times New Roman"/>
              </a:rPr>
              <a:t>i</a:t>
            </a:r>
            <a:r>
              <a:rPr lang="en-US" sz="2800" spc="-7" baseline="4273" dirty="0">
                <a:latin typeface="Times New Roman"/>
                <a:cs typeface="Times New Roman"/>
              </a:rPr>
              <a:t>) denotes the set of immediate predecessors of </a:t>
            </a:r>
            <a:r>
              <a:rPr lang="en-US" sz="2800" spc="-7" baseline="4273" dirty="0" err="1"/>
              <a:t>y</a:t>
            </a:r>
            <a:r>
              <a:rPr lang="en-US" sz="1050" dirty="0" err="1">
                <a:latin typeface="Times New Roman"/>
                <a:cs typeface="Times New Roman"/>
              </a:rPr>
              <a:t>i</a:t>
            </a:r>
            <a:r>
              <a:rPr lang="en-US" sz="1050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>
                <a:latin typeface="Times New Roman"/>
                <a:cs typeface="Times New Roman"/>
              </a:rPr>
              <a:t>in the network.</a:t>
            </a:r>
            <a:endParaRPr lang="en-US" sz="2800" baseline="4273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spc="-5" dirty="0">
                <a:latin typeface="Times New Roman"/>
                <a:cs typeface="Times New Roman"/>
              </a:rPr>
              <a:t>Example: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Consider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node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b="1" i="1" spc="-5" dirty="0">
                <a:latin typeface="Times New Roman"/>
                <a:cs typeface="Times New Roman"/>
              </a:rPr>
              <a:t>Campfire</a:t>
            </a:r>
            <a:r>
              <a:rPr lang="en-US" sz="1800" spc="-5" dirty="0">
                <a:latin typeface="Times New Roman"/>
                <a:cs typeface="Times New Roman"/>
              </a:rPr>
              <a:t>.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The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network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nodes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and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arcs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represent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assertion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that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lang="en-US" sz="1800" b="1" i="1" dirty="0">
                <a:latin typeface="Times New Roman"/>
                <a:cs typeface="Times New Roman"/>
              </a:rPr>
              <a:t>Campfire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  <a:spcBef>
                <a:spcPts val="15"/>
              </a:spcBef>
            </a:pPr>
            <a:r>
              <a:rPr lang="en-US" sz="1800" spc="-5" dirty="0">
                <a:latin typeface="Times New Roman"/>
                <a:cs typeface="Times New Roman"/>
              </a:rPr>
              <a:t>is </a:t>
            </a:r>
            <a:r>
              <a:rPr lang="en-US" sz="1800" dirty="0">
                <a:latin typeface="Times New Roman"/>
                <a:cs typeface="Times New Roman"/>
              </a:rPr>
              <a:t>conditionally </a:t>
            </a:r>
            <a:r>
              <a:rPr lang="en-US" sz="1800" spc="-5" dirty="0">
                <a:latin typeface="Times New Roman"/>
                <a:cs typeface="Times New Roman"/>
              </a:rPr>
              <a:t>independent of its non-descendants </a:t>
            </a:r>
            <a:r>
              <a:rPr lang="en-US" sz="1800" b="1" i="1" spc="-5" dirty="0">
                <a:latin typeface="Times New Roman"/>
                <a:cs typeface="Times New Roman"/>
              </a:rPr>
              <a:t>Lightning </a:t>
            </a:r>
            <a:r>
              <a:rPr lang="en-US" sz="1800" dirty="0">
                <a:latin typeface="Times New Roman"/>
                <a:cs typeface="Times New Roman"/>
              </a:rPr>
              <a:t>and </a:t>
            </a:r>
            <a:r>
              <a:rPr lang="en-US" sz="1800" b="1" i="1" spc="-5" dirty="0">
                <a:latin typeface="Times New Roman"/>
                <a:cs typeface="Times New Roman"/>
              </a:rPr>
              <a:t>Thunder</a:t>
            </a:r>
            <a:r>
              <a:rPr lang="en-US" sz="1800" spc="-5" dirty="0">
                <a:latin typeface="Times New Roman"/>
                <a:cs typeface="Times New Roman"/>
              </a:rPr>
              <a:t>, given </a:t>
            </a:r>
            <a:r>
              <a:rPr lang="en-US" sz="1800" dirty="0">
                <a:latin typeface="Times New Roman"/>
                <a:cs typeface="Times New Roman"/>
              </a:rPr>
              <a:t>its  </a:t>
            </a:r>
            <a:r>
              <a:rPr lang="en-US" sz="1800" spc="-10" dirty="0">
                <a:latin typeface="Times New Roman"/>
                <a:cs typeface="Times New Roman"/>
              </a:rPr>
              <a:t>immediate parents </a:t>
            </a:r>
            <a:r>
              <a:rPr lang="en-US" sz="1800" dirty="0">
                <a:latin typeface="Times New Roman"/>
                <a:cs typeface="Times New Roman"/>
              </a:rPr>
              <a:t>Storm and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b="1" i="1" spc="-5" dirty="0" err="1">
                <a:latin typeface="Times New Roman"/>
                <a:cs typeface="Times New Roman"/>
              </a:rPr>
              <a:t>BusTourGroup</a:t>
            </a:r>
            <a:r>
              <a:rPr lang="en-US" sz="1800" spc="-5" dirty="0"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0C47A9D-122E-4EF4-809E-40502B99AEB1}"/>
              </a:ext>
            </a:extLst>
          </p:cNvPr>
          <p:cNvSpPr/>
          <p:nvPr/>
        </p:nvSpPr>
        <p:spPr>
          <a:xfrm>
            <a:off x="2286000" y="2840737"/>
            <a:ext cx="3086100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623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>
            <a:extLst>
              <a:ext uri="{FF2B5EF4-FFF2-40B4-BE49-F238E27FC236}">
                <a16:creationId xmlns:a16="http://schemas.microsoft.com/office/drawing/2014/main" id="{47C01750-F59B-483D-B7FE-CA82B030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80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A86E-4E27-49C4-A4CF-4BA34F99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18793"/>
            <a:ext cx="10263505" cy="4191407"/>
          </a:xfrm>
        </p:spPr>
        <p:txBody>
          <a:bodyPr>
            <a:normAutofit fontScale="70000" lnSpcReduction="20000"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This means that </a:t>
            </a:r>
            <a:r>
              <a:rPr lang="en-US" sz="2800" dirty="0">
                <a:latin typeface="Times New Roman"/>
                <a:cs typeface="Times New Roman"/>
              </a:rPr>
              <a:t>once </a:t>
            </a:r>
            <a:r>
              <a:rPr lang="en-US" sz="2800" spc="-5" dirty="0">
                <a:latin typeface="Times New Roman"/>
                <a:cs typeface="Times New Roman"/>
              </a:rPr>
              <a:t>we know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value of the variables </a:t>
            </a:r>
            <a:r>
              <a:rPr lang="en-US" sz="2800" b="1" i="1" spc="-5" dirty="0">
                <a:latin typeface="Times New Roman"/>
                <a:cs typeface="Times New Roman"/>
              </a:rPr>
              <a:t>Storm </a:t>
            </a:r>
            <a:r>
              <a:rPr lang="en-US" sz="2800" spc="-10" dirty="0">
                <a:latin typeface="Times New Roman"/>
                <a:cs typeface="Times New Roman"/>
              </a:rPr>
              <a:t>and </a:t>
            </a:r>
            <a:r>
              <a:rPr lang="en-US" sz="2800" b="1" i="1" spc="-5" dirty="0" err="1">
                <a:latin typeface="Times New Roman"/>
                <a:cs typeface="Times New Roman"/>
              </a:rPr>
              <a:t>BusTourGroup</a:t>
            </a:r>
            <a:r>
              <a:rPr lang="en-US" sz="2800" spc="-5" dirty="0">
                <a:latin typeface="Times New Roman"/>
                <a:cs typeface="Times New Roman"/>
              </a:rPr>
              <a:t>, </a:t>
            </a:r>
            <a:r>
              <a:rPr lang="en-US" sz="2800" dirty="0">
                <a:latin typeface="Times New Roman"/>
                <a:cs typeface="Times New Roman"/>
              </a:rPr>
              <a:t>the  </a:t>
            </a:r>
            <a:r>
              <a:rPr lang="en-US" sz="2800" spc="-5" dirty="0">
                <a:latin typeface="Times New Roman"/>
                <a:cs typeface="Times New Roman"/>
              </a:rPr>
              <a:t>variables </a:t>
            </a:r>
            <a:r>
              <a:rPr lang="en-US" sz="2800" b="1" i="1" spc="-5" dirty="0">
                <a:latin typeface="Times New Roman"/>
                <a:cs typeface="Times New Roman"/>
              </a:rPr>
              <a:t>Lightning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b="1" i="1" spc="-5" dirty="0">
                <a:latin typeface="Times New Roman"/>
                <a:cs typeface="Times New Roman"/>
              </a:rPr>
              <a:t>Thunder </a:t>
            </a:r>
            <a:r>
              <a:rPr lang="en-US" sz="2800" spc="-5" dirty="0">
                <a:latin typeface="Times New Roman"/>
                <a:cs typeface="Times New Roman"/>
              </a:rPr>
              <a:t>provide no additional information about</a:t>
            </a:r>
            <a:r>
              <a:rPr lang="en-US" sz="2800" spc="90" dirty="0">
                <a:latin typeface="Times New Roman"/>
                <a:cs typeface="Times New Roman"/>
              </a:rPr>
              <a:t> </a:t>
            </a:r>
            <a:r>
              <a:rPr lang="en-US" sz="2800" b="1" i="1" dirty="0">
                <a:latin typeface="Times New Roman"/>
                <a:cs typeface="Times New Roman"/>
              </a:rPr>
              <a:t>Campfire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The conditional </a:t>
            </a:r>
            <a:r>
              <a:rPr lang="en-US" sz="2800" dirty="0">
                <a:latin typeface="Times New Roman"/>
                <a:cs typeface="Times New Roman"/>
              </a:rPr>
              <a:t>probability </a:t>
            </a:r>
            <a:r>
              <a:rPr lang="en-US" sz="2800" spc="-5" dirty="0">
                <a:latin typeface="Times New Roman"/>
                <a:cs typeface="Times New Roman"/>
              </a:rPr>
              <a:t>table </a:t>
            </a:r>
            <a:r>
              <a:rPr lang="en-US" sz="2800" dirty="0">
                <a:latin typeface="Times New Roman"/>
                <a:cs typeface="Times New Roman"/>
              </a:rPr>
              <a:t>associated with </a:t>
            </a:r>
            <a:r>
              <a:rPr lang="en-US" sz="2800" spc="-5" dirty="0">
                <a:latin typeface="Times New Roman"/>
                <a:cs typeface="Times New Roman"/>
              </a:rPr>
              <a:t>the variable </a:t>
            </a:r>
            <a:r>
              <a:rPr lang="en-US" sz="2800" b="1" i="1" dirty="0">
                <a:latin typeface="Times New Roman"/>
                <a:cs typeface="Times New Roman"/>
              </a:rPr>
              <a:t>Campfire. </a:t>
            </a:r>
            <a:r>
              <a:rPr lang="en-US" sz="2800" spc="-5" dirty="0">
                <a:latin typeface="Times New Roman"/>
                <a:cs typeface="Times New Roman"/>
              </a:rPr>
              <a:t>The assertion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is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P(Campfire = True | </a:t>
            </a:r>
            <a:r>
              <a:rPr lang="en-US" sz="2800" dirty="0">
                <a:latin typeface="Times New Roman"/>
                <a:cs typeface="Times New Roman"/>
              </a:rPr>
              <a:t>Storm </a:t>
            </a:r>
            <a:r>
              <a:rPr lang="en-US" sz="2800" spc="-5" dirty="0">
                <a:latin typeface="Times New Roman"/>
                <a:cs typeface="Times New Roman"/>
              </a:rPr>
              <a:t>= True, </a:t>
            </a:r>
            <a:r>
              <a:rPr lang="en-US" sz="2800" spc="-5" dirty="0" err="1">
                <a:latin typeface="Times New Roman"/>
                <a:cs typeface="Times New Roman"/>
              </a:rPr>
              <a:t>BusTourGroup</a:t>
            </a:r>
            <a:r>
              <a:rPr lang="en-US" sz="2800" spc="-5" dirty="0">
                <a:latin typeface="Times New Roman"/>
                <a:cs typeface="Times New Roman"/>
              </a:rPr>
              <a:t> = True) =</a:t>
            </a:r>
            <a:r>
              <a:rPr lang="en-US" sz="2800" spc="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0.4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US" sz="2800" b="1" spc="-10" dirty="0">
                <a:latin typeface="Times New Roman"/>
                <a:cs typeface="Times New Roman"/>
              </a:rPr>
              <a:t>Inference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469900" marR="7620" indent="-228600" algn="just">
              <a:lnSpc>
                <a:spcPct val="110000"/>
              </a:lnSpc>
              <a:buFont typeface="Symbol"/>
              <a:buChar char=""/>
              <a:tabLst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Bayesian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network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infer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value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some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target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variable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(e.g.,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ForestFire</a:t>
            </a:r>
            <a:r>
              <a:rPr lang="en-US" sz="2800" spc="-5" dirty="0">
                <a:latin typeface="Times New Roman"/>
                <a:cs typeface="Times New Roman"/>
              </a:rPr>
              <a:t>)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given  the observed </a:t>
            </a:r>
            <a:r>
              <a:rPr lang="en-US" sz="2800" spc="-10" dirty="0">
                <a:latin typeface="Times New Roman"/>
                <a:cs typeface="Times New Roman"/>
              </a:rPr>
              <a:t>values </a:t>
            </a:r>
            <a:r>
              <a:rPr lang="en-US" sz="2800" spc="-5" dirty="0">
                <a:latin typeface="Times New Roman"/>
                <a:cs typeface="Times New Roman"/>
              </a:rPr>
              <a:t>of the </a:t>
            </a:r>
            <a:r>
              <a:rPr lang="en-US" sz="2800" spc="-10" dirty="0">
                <a:latin typeface="Times New Roman"/>
                <a:cs typeface="Times New Roman"/>
              </a:rPr>
              <a:t>other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variables.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8890" indent="-228600" algn="just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Inference can be straightforward if values </a:t>
            </a:r>
            <a:r>
              <a:rPr lang="en-US" sz="2800" dirty="0">
                <a:latin typeface="Times New Roman"/>
                <a:cs typeface="Times New Roman"/>
              </a:rPr>
              <a:t>for </a:t>
            </a:r>
            <a:r>
              <a:rPr lang="en-US" sz="2800" spc="-5" dirty="0">
                <a:latin typeface="Times New Roman"/>
                <a:cs typeface="Times New Roman"/>
              </a:rPr>
              <a:t>all of the other variables in the network  are known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exactly.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5080" indent="-228600" algn="just">
              <a:lnSpc>
                <a:spcPct val="110000"/>
              </a:lnSpc>
              <a:spcBef>
                <a:spcPts val="110"/>
              </a:spcBef>
              <a:buFont typeface="Symbol"/>
              <a:buChar char=""/>
              <a:tabLst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 Bayesian network </a:t>
            </a:r>
            <a:r>
              <a:rPr lang="en-US" sz="2800" dirty="0">
                <a:latin typeface="Times New Roman"/>
                <a:cs typeface="Times New Roman"/>
              </a:rPr>
              <a:t>can </a:t>
            </a:r>
            <a:r>
              <a:rPr lang="en-US" sz="2800" spc="-5" dirty="0">
                <a:latin typeface="Times New Roman"/>
                <a:cs typeface="Times New Roman"/>
              </a:rPr>
              <a:t>be used to compute </a:t>
            </a:r>
            <a:r>
              <a:rPr lang="en-US" sz="2800" dirty="0">
                <a:latin typeface="Times New Roman"/>
                <a:cs typeface="Times New Roman"/>
              </a:rPr>
              <a:t>the probability distribution for any </a:t>
            </a:r>
            <a:r>
              <a:rPr lang="en-US" sz="2800" spc="-5" dirty="0">
                <a:latin typeface="Times New Roman"/>
                <a:cs typeface="Times New Roman"/>
              </a:rPr>
              <a:t>subset  of network variables </a:t>
            </a:r>
            <a:r>
              <a:rPr lang="en-US" sz="2800" dirty="0">
                <a:latin typeface="Times New Roman"/>
                <a:cs typeface="Times New Roman"/>
              </a:rPr>
              <a:t>given </a:t>
            </a:r>
            <a:r>
              <a:rPr lang="en-US" sz="2800" spc="-5" dirty="0">
                <a:latin typeface="Times New Roman"/>
                <a:cs typeface="Times New Roman"/>
              </a:rPr>
              <a:t>the values or distributions </a:t>
            </a:r>
            <a:r>
              <a:rPr lang="en-US" sz="2800" dirty="0">
                <a:latin typeface="Times New Roman"/>
                <a:cs typeface="Times New Roman"/>
              </a:rPr>
              <a:t>for any </a:t>
            </a:r>
            <a:r>
              <a:rPr lang="en-US" sz="2800" spc="-5" dirty="0">
                <a:latin typeface="Times New Roman"/>
                <a:cs typeface="Times New Roman"/>
              </a:rPr>
              <a:t>subset of the remaining  variables.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4705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An </a:t>
            </a:r>
            <a:r>
              <a:rPr lang="en-US" sz="2800" dirty="0">
                <a:latin typeface="Times New Roman"/>
                <a:cs typeface="Times New Roman"/>
              </a:rPr>
              <a:t>arbitrary </a:t>
            </a:r>
            <a:r>
              <a:rPr lang="en-US" sz="2800" spc="-5" dirty="0">
                <a:latin typeface="Times New Roman"/>
                <a:cs typeface="Times New Roman"/>
              </a:rPr>
              <a:t>Bayesian network is known to be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NP-hard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1056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DDEF-5275-417B-8DB5-8C9200116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pc="-5" dirty="0">
                <a:latin typeface="Times New Roman"/>
                <a:cs typeface="Times New Roman"/>
              </a:rPr>
              <a:t>Learning Bayesian </a:t>
            </a:r>
            <a:r>
              <a:rPr lang="en-US" sz="4400" b="1" dirty="0">
                <a:latin typeface="Times New Roman"/>
                <a:cs typeface="Times New Roman"/>
              </a:rPr>
              <a:t>Belief</a:t>
            </a:r>
            <a:r>
              <a:rPr lang="en-US" sz="4400" b="1" spc="10" dirty="0">
                <a:latin typeface="Times New Roman"/>
                <a:cs typeface="Times New Roman"/>
              </a:rPr>
              <a:t> </a:t>
            </a:r>
            <a:r>
              <a:rPr lang="en-US" sz="4400" b="1" dirty="0">
                <a:latin typeface="Times New Roman"/>
                <a:cs typeface="Times New Roman"/>
              </a:rPr>
              <a:t>Networks</a:t>
            </a:r>
            <a:br>
              <a:rPr lang="en-US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7F0A-BDF5-4756-84C6-73613CC5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18793"/>
            <a:ext cx="10263505" cy="3694794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50" dirty="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10800"/>
              </a:lnSpc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algorithms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for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Bayesian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belief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training 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different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845" marR="5080" indent="-229235" algn="just">
              <a:lnSpc>
                <a:spcPct val="110000"/>
              </a:lnSpc>
              <a:buFont typeface="Wingdings"/>
              <a:buChar char=""/>
              <a:tabLst>
                <a:tab pos="284480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network structure might be given in advance, or it might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inferred</a:t>
            </a:r>
            <a:r>
              <a:rPr lang="en-US" sz="1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845" marR="12065" indent="-229235" algn="just">
              <a:lnSpc>
                <a:spcPts val="1730"/>
              </a:lnSpc>
              <a:spcBef>
                <a:spcPts val="75"/>
              </a:spcBef>
              <a:buFont typeface="Wingdings"/>
              <a:buChar char=""/>
              <a:tabLst>
                <a:tab pos="284480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all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might be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example,  or some might be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unobservable.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marR="8890" lvl="1" indent="-228600" algn="just">
              <a:lnSpc>
                <a:spcPct val="110000"/>
              </a:lnSpc>
              <a:spcBef>
                <a:spcPts val="5"/>
              </a:spcBef>
              <a:buFont typeface="Symbol"/>
              <a:buChar char=""/>
              <a:tabLst>
                <a:tab pos="56070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where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structure is given in advance 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 in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tables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estimate the conditional probability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0070" marR="9525" lvl="1" indent="-228600" algn="just">
              <a:lnSpc>
                <a:spcPct val="110500"/>
              </a:lnSpc>
              <a:spcBef>
                <a:spcPts val="90"/>
              </a:spcBef>
              <a:buFont typeface="Symbol"/>
              <a:buChar char=""/>
              <a:tabLst>
                <a:tab pos="56070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where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structure 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variable values  are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 problem can be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learning weights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16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5097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EA7-57C1-4E49-AD91-594C2317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-10" dirty="0">
                <a:latin typeface="Times New Roman"/>
                <a:cs typeface="Times New Roman"/>
              </a:rPr>
              <a:t>Gradient Ascent </a:t>
            </a:r>
            <a:r>
              <a:rPr lang="en-US" sz="4400" b="1" spc="-5" dirty="0">
                <a:latin typeface="Times New Roman"/>
                <a:cs typeface="Times New Roman"/>
              </a:rPr>
              <a:t>Training of Bayesian</a:t>
            </a:r>
            <a:r>
              <a:rPr lang="en-US" sz="4400" b="1" spc="30" dirty="0">
                <a:latin typeface="Times New Roman"/>
                <a:cs typeface="Times New Roman"/>
              </a:rPr>
              <a:t> </a:t>
            </a:r>
            <a:r>
              <a:rPr lang="en-US" sz="4400" b="1" spc="-5" dirty="0">
                <a:latin typeface="Times New Roman"/>
                <a:cs typeface="Times New Roman"/>
              </a:rPr>
              <a:t>Network</a:t>
            </a:r>
            <a:br>
              <a:rPr lang="en-US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6F38-ED9A-4199-86F6-61D611B9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18793"/>
            <a:ext cx="10263505" cy="266740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10000"/>
              </a:lnSpc>
            </a:pPr>
            <a:r>
              <a:rPr lang="en-US" sz="2800" spc="-5" dirty="0">
                <a:latin typeface="Times New Roman"/>
                <a:cs typeface="Times New Roman"/>
              </a:rPr>
              <a:t>The gradient ascent </a:t>
            </a:r>
            <a:r>
              <a:rPr lang="en-US" sz="2800" dirty="0">
                <a:latin typeface="Times New Roman"/>
                <a:cs typeface="Times New Roman"/>
              </a:rPr>
              <a:t>rule </a:t>
            </a:r>
            <a:r>
              <a:rPr lang="en-US" sz="2800" spc="-5" dirty="0">
                <a:latin typeface="Times New Roman"/>
                <a:cs typeface="Times New Roman"/>
              </a:rPr>
              <a:t>which maximizes P(</a:t>
            </a:r>
            <a:r>
              <a:rPr lang="en-US" sz="2800" spc="-5" dirty="0" err="1">
                <a:latin typeface="Times New Roman"/>
                <a:cs typeface="Times New Roman"/>
              </a:rPr>
              <a:t>D|h</a:t>
            </a:r>
            <a:r>
              <a:rPr lang="en-US" sz="2800" spc="-5" dirty="0">
                <a:latin typeface="Times New Roman"/>
                <a:cs typeface="Times New Roman"/>
              </a:rPr>
              <a:t>) </a:t>
            </a:r>
            <a:r>
              <a:rPr lang="en-US" sz="2800" spc="5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following the gradient of </a:t>
            </a:r>
            <a:r>
              <a:rPr lang="en-US" sz="2800" b="1" i="1" spc="-5" dirty="0">
                <a:latin typeface="Times New Roman"/>
                <a:cs typeface="Times New Roman"/>
              </a:rPr>
              <a:t>ln P(</a:t>
            </a:r>
            <a:r>
              <a:rPr lang="en-US" sz="2800" b="1" i="1" spc="-5" dirty="0" err="1">
                <a:latin typeface="Times New Roman"/>
                <a:cs typeface="Times New Roman"/>
              </a:rPr>
              <a:t>D</a:t>
            </a:r>
            <a:r>
              <a:rPr lang="en-US" sz="2800" b="1" spc="-5" dirty="0" err="1">
                <a:latin typeface="Times New Roman"/>
                <a:cs typeface="Times New Roman"/>
              </a:rPr>
              <a:t>|</a:t>
            </a:r>
            <a:r>
              <a:rPr lang="en-US" sz="2800" b="1" i="1" spc="-5" dirty="0" err="1">
                <a:latin typeface="Times New Roman"/>
                <a:cs typeface="Times New Roman"/>
              </a:rPr>
              <a:t>h</a:t>
            </a:r>
            <a:r>
              <a:rPr lang="en-US" sz="2800" b="1" i="1" spc="-5" dirty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with  </a:t>
            </a:r>
            <a:r>
              <a:rPr lang="en-US" sz="2800" spc="-5" dirty="0">
                <a:latin typeface="Times New Roman"/>
                <a:cs typeface="Times New Roman"/>
              </a:rPr>
              <a:t>respect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parameters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that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define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conditional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probability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tables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Bayesian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network.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320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0000"/>
              </a:lnSpc>
            </a:pPr>
            <a:r>
              <a:rPr lang="en-US" sz="4000" spc="-7" baseline="4273" dirty="0">
                <a:latin typeface="Times New Roman"/>
                <a:cs typeface="Times New Roman"/>
              </a:rPr>
              <a:t>Let </a:t>
            </a:r>
            <a:r>
              <a:rPr lang="en-US" sz="4000" spc="-7" baseline="4273" dirty="0" err="1">
                <a:latin typeface="Times New Roman"/>
                <a:cs typeface="Times New Roman"/>
              </a:rPr>
              <a:t>w</a:t>
            </a:r>
            <a:r>
              <a:rPr lang="en-US" sz="1400" spc="-5" dirty="0" err="1">
                <a:latin typeface="Times New Roman"/>
                <a:cs typeface="Times New Roman"/>
              </a:rPr>
              <a:t>ijk</a:t>
            </a:r>
            <a:r>
              <a:rPr lang="en-US" sz="1400" spc="-5" dirty="0">
                <a:latin typeface="Times New Roman"/>
                <a:cs typeface="Times New Roman"/>
              </a:rPr>
              <a:t> </a:t>
            </a:r>
            <a:r>
              <a:rPr lang="en-US" sz="4000" spc="-7" baseline="4273" dirty="0">
                <a:latin typeface="Times New Roman"/>
                <a:cs typeface="Times New Roman"/>
              </a:rPr>
              <a:t>denote a single </a:t>
            </a:r>
            <a:r>
              <a:rPr lang="en-US" sz="4000" baseline="4273" dirty="0">
                <a:latin typeface="Times New Roman"/>
                <a:cs typeface="Times New Roman"/>
              </a:rPr>
              <a:t>entry </a:t>
            </a:r>
            <a:r>
              <a:rPr lang="en-US" sz="4000" spc="-7" baseline="4273" dirty="0">
                <a:latin typeface="Times New Roman"/>
                <a:cs typeface="Times New Roman"/>
              </a:rPr>
              <a:t>in one of the conditional </a:t>
            </a:r>
            <a:r>
              <a:rPr lang="en-US" sz="4000" baseline="4273" dirty="0">
                <a:latin typeface="Times New Roman"/>
                <a:cs typeface="Times New Roman"/>
              </a:rPr>
              <a:t>probability </a:t>
            </a:r>
            <a:r>
              <a:rPr lang="en-US" sz="4000" spc="-7" baseline="4273" dirty="0">
                <a:latin typeface="Times New Roman"/>
                <a:cs typeface="Times New Roman"/>
              </a:rPr>
              <a:t>tables. In particular </a:t>
            </a:r>
            <a:r>
              <a:rPr lang="en-US" sz="4000" baseline="4273" dirty="0" err="1">
                <a:latin typeface="Times New Roman"/>
                <a:cs typeface="Times New Roman"/>
              </a:rPr>
              <a:t>w</a:t>
            </a:r>
            <a:r>
              <a:rPr lang="en-US" sz="1400" dirty="0" err="1">
                <a:latin typeface="Times New Roman"/>
                <a:cs typeface="Times New Roman"/>
              </a:rPr>
              <a:t>ijk</a:t>
            </a:r>
            <a:r>
              <a:rPr lang="en-US" sz="1400" dirty="0">
                <a:latin typeface="Times New Roman"/>
                <a:cs typeface="Times New Roman"/>
              </a:rPr>
              <a:t>  </a:t>
            </a:r>
            <a:r>
              <a:rPr lang="en-US" sz="4000" spc="-7" baseline="4273" dirty="0">
                <a:latin typeface="Times New Roman"/>
                <a:cs typeface="Times New Roman"/>
              </a:rPr>
              <a:t>denote </a:t>
            </a:r>
            <a:r>
              <a:rPr lang="en-US" sz="4000" baseline="4273" dirty="0">
                <a:latin typeface="Times New Roman"/>
                <a:cs typeface="Times New Roman"/>
              </a:rPr>
              <a:t>the conditional probability </a:t>
            </a:r>
            <a:r>
              <a:rPr lang="en-US" sz="4000" spc="-7" baseline="4273" dirty="0">
                <a:latin typeface="Times New Roman"/>
                <a:cs typeface="Times New Roman"/>
              </a:rPr>
              <a:t>that the network </a:t>
            </a:r>
            <a:r>
              <a:rPr lang="en-US" sz="4000" baseline="4273" dirty="0">
                <a:latin typeface="Times New Roman"/>
                <a:cs typeface="Times New Roman"/>
              </a:rPr>
              <a:t>variable </a:t>
            </a:r>
            <a:r>
              <a:rPr lang="en-US" sz="4000" spc="-7" baseline="4273" dirty="0">
                <a:latin typeface="Times New Roman"/>
                <a:cs typeface="Times New Roman"/>
              </a:rPr>
              <a:t>Y</a:t>
            </a:r>
            <a:r>
              <a:rPr lang="en-US" sz="1400" spc="-5" dirty="0">
                <a:latin typeface="Times New Roman"/>
                <a:cs typeface="Times New Roman"/>
              </a:rPr>
              <a:t>i </a:t>
            </a:r>
            <a:r>
              <a:rPr lang="en-US" sz="4000" baseline="4273" dirty="0">
                <a:latin typeface="Times New Roman"/>
                <a:cs typeface="Times New Roman"/>
              </a:rPr>
              <a:t>will take </a:t>
            </a:r>
            <a:r>
              <a:rPr lang="en-US" sz="4000" spc="-7" baseline="4273" dirty="0">
                <a:latin typeface="Times New Roman"/>
                <a:cs typeface="Times New Roman"/>
              </a:rPr>
              <a:t>on the value </a:t>
            </a:r>
            <a:r>
              <a:rPr lang="en-US" sz="4000" spc="-7" baseline="4273" dirty="0" err="1">
                <a:latin typeface="Times New Roman"/>
                <a:cs typeface="Times New Roman"/>
              </a:rPr>
              <a:t>y</a:t>
            </a:r>
            <a:r>
              <a:rPr lang="en-US" sz="1400" spc="-5" dirty="0" err="1">
                <a:latin typeface="Times New Roman"/>
                <a:cs typeface="Times New Roman"/>
              </a:rPr>
              <a:t>i</a:t>
            </a:r>
            <a:r>
              <a:rPr lang="en-US" sz="4000" spc="-7" baseline="4273" dirty="0">
                <a:latin typeface="Times New Roman"/>
                <a:cs typeface="Times New Roman"/>
              </a:rPr>
              <a:t>, </a:t>
            </a:r>
            <a:r>
              <a:rPr lang="en-US" sz="4000" baseline="4273" dirty="0">
                <a:latin typeface="Times New Roman"/>
                <a:cs typeface="Times New Roman"/>
              </a:rPr>
              <a:t>given  </a:t>
            </a:r>
            <a:r>
              <a:rPr lang="en-US" sz="4000" spc="-15" baseline="4273" dirty="0">
                <a:latin typeface="Times New Roman"/>
                <a:cs typeface="Times New Roman"/>
              </a:rPr>
              <a:t>that </a:t>
            </a:r>
            <a:r>
              <a:rPr lang="en-US" sz="4000" spc="-7" baseline="4273" dirty="0">
                <a:latin typeface="Times New Roman"/>
                <a:cs typeface="Times New Roman"/>
              </a:rPr>
              <a:t>its immediate parents </a:t>
            </a:r>
            <a:r>
              <a:rPr lang="en-US" sz="4000" baseline="4273" dirty="0">
                <a:latin typeface="Times New Roman"/>
                <a:cs typeface="Times New Roman"/>
              </a:rPr>
              <a:t>U</a:t>
            </a:r>
            <a:r>
              <a:rPr lang="en-US" sz="1400" dirty="0">
                <a:latin typeface="Times New Roman"/>
                <a:cs typeface="Times New Roman"/>
              </a:rPr>
              <a:t>i </a:t>
            </a:r>
            <a:r>
              <a:rPr lang="en-US" sz="4000" spc="-15" baseline="4273" dirty="0">
                <a:latin typeface="Times New Roman"/>
                <a:cs typeface="Times New Roman"/>
              </a:rPr>
              <a:t>take </a:t>
            </a:r>
            <a:r>
              <a:rPr lang="en-US" sz="4000" spc="-7" baseline="4273" dirty="0">
                <a:latin typeface="Times New Roman"/>
                <a:cs typeface="Times New Roman"/>
              </a:rPr>
              <a:t>on the values </a:t>
            </a:r>
            <a:r>
              <a:rPr lang="en-US" sz="4000" spc="-15" baseline="4273" dirty="0">
                <a:latin typeface="Times New Roman"/>
                <a:cs typeface="Times New Roman"/>
              </a:rPr>
              <a:t>given </a:t>
            </a:r>
            <a:r>
              <a:rPr lang="en-US" sz="4000" spc="15" baseline="4273" dirty="0">
                <a:latin typeface="Times New Roman"/>
                <a:cs typeface="Times New Roman"/>
              </a:rPr>
              <a:t>by</a:t>
            </a:r>
            <a:r>
              <a:rPr lang="en-US" sz="4000" spc="-97" baseline="4273" dirty="0">
                <a:latin typeface="Times New Roman"/>
                <a:cs typeface="Times New Roman"/>
              </a:rPr>
              <a:t> </a:t>
            </a:r>
            <a:r>
              <a:rPr lang="en-US" sz="4000" baseline="4273" dirty="0" err="1">
                <a:latin typeface="Times New Roman"/>
                <a:cs typeface="Times New Roman"/>
              </a:rPr>
              <a:t>u</a:t>
            </a:r>
            <a:r>
              <a:rPr lang="en-US" sz="1400" dirty="0" err="1">
                <a:latin typeface="Times New Roman"/>
                <a:cs typeface="Times New Roman"/>
              </a:rPr>
              <a:t>ik</a:t>
            </a:r>
            <a:r>
              <a:rPr lang="en-US" sz="4000" baseline="4273" dirty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2700" marR="737870">
              <a:lnSpc>
                <a:spcPct val="103800"/>
              </a:lnSpc>
              <a:tabLst>
                <a:tab pos="4217670" algn="l"/>
              </a:tabLst>
            </a:pPr>
            <a:r>
              <a:rPr lang="en-US" sz="4000" spc="-7" baseline="4273" dirty="0">
                <a:latin typeface="Times New Roman"/>
                <a:cs typeface="Times New Roman"/>
              </a:rPr>
              <a:t>The gradient of </a:t>
            </a:r>
            <a:r>
              <a:rPr lang="en-US" sz="4000" b="1" i="1" spc="-7" baseline="4273" dirty="0">
                <a:latin typeface="Times New Roman"/>
                <a:cs typeface="Times New Roman"/>
              </a:rPr>
              <a:t>ln P(</a:t>
            </a:r>
            <a:r>
              <a:rPr lang="en-US" sz="4000" b="1" i="1" spc="-7" baseline="4273" dirty="0" err="1">
                <a:latin typeface="Times New Roman"/>
                <a:cs typeface="Times New Roman"/>
              </a:rPr>
              <a:t>D|h</a:t>
            </a:r>
            <a:r>
              <a:rPr lang="en-US" sz="4000" b="1" i="1" spc="-7" baseline="4273" dirty="0">
                <a:latin typeface="Times New Roman"/>
                <a:cs typeface="Times New Roman"/>
              </a:rPr>
              <a:t>) </a:t>
            </a:r>
            <a:r>
              <a:rPr lang="en-US" sz="4000" spc="-7" baseline="4273" dirty="0">
                <a:latin typeface="Times New Roman"/>
                <a:cs typeface="Times New Roman"/>
              </a:rPr>
              <a:t>is </a:t>
            </a:r>
            <a:r>
              <a:rPr lang="en-US" sz="4000" spc="-15" baseline="4273" dirty="0">
                <a:latin typeface="Times New Roman"/>
                <a:cs typeface="Times New Roman"/>
              </a:rPr>
              <a:t>given </a:t>
            </a:r>
            <a:r>
              <a:rPr lang="en-US" sz="4000" spc="7" baseline="4273" dirty="0">
                <a:latin typeface="Times New Roman"/>
                <a:cs typeface="Times New Roman"/>
              </a:rPr>
              <a:t>by</a:t>
            </a:r>
            <a:r>
              <a:rPr lang="en-US" sz="4000" spc="225" baseline="4273" dirty="0">
                <a:latin typeface="Times New Roman"/>
                <a:cs typeface="Times New Roman"/>
              </a:rPr>
              <a:t> </a:t>
            </a:r>
            <a:r>
              <a:rPr lang="en-US" sz="4000" spc="-7" baseline="4273" dirty="0">
                <a:latin typeface="Times New Roman"/>
                <a:cs typeface="Times New Roman"/>
              </a:rPr>
              <a:t>the</a:t>
            </a:r>
            <a:r>
              <a:rPr lang="en-US" sz="4000" spc="30" baseline="4273" dirty="0">
                <a:latin typeface="Times New Roman"/>
                <a:cs typeface="Times New Roman"/>
              </a:rPr>
              <a:t> </a:t>
            </a:r>
            <a:r>
              <a:rPr lang="en-US" sz="4000" spc="-7" baseline="4273" dirty="0">
                <a:latin typeface="Times New Roman"/>
                <a:cs typeface="Times New Roman"/>
              </a:rPr>
              <a:t>derivatives	</a:t>
            </a:r>
            <a:r>
              <a:rPr lang="en-US" sz="4000" baseline="4273" dirty="0">
                <a:latin typeface="Times New Roman"/>
                <a:cs typeface="Times New Roman"/>
              </a:rPr>
              <a:t>for </a:t>
            </a:r>
            <a:r>
              <a:rPr lang="en-US" sz="4000" spc="-7" baseline="4273" dirty="0">
                <a:latin typeface="Times New Roman"/>
                <a:cs typeface="Times New Roman"/>
              </a:rPr>
              <a:t>each of the</a:t>
            </a:r>
            <a:r>
              <a:rPr lang="en-US" sz="4000" spc="-82" baseline="4273" dirty="0">
                <a:latin typeface="Times New Roman"/>
                <a:cs typeface="Times New Roman"/>
              </a:rPr>
              <a:t> </a:t>
            </a:r>
            <a:r>
              <a:rPr lang="en-US" sz="4000" baseline="4273" dirty="0" err="1">
                <a:latin typeface="Times New Roman"/>
                <a:cs typeface="Times New Roman"/>
              </a:rPr>
              <a:t>w</a:t>
            </a:r>
            <a:r>
              <a:rPr lang="en-US" sz="1400" dirty="0" err="1">
                <a:latin typeface="Times New Roman"/>
                <a:cs typeface="Times New Roman"/>
              </a:rPr>
              <a:t>ijk</a:t>
            </a:r>
            <a:r>
              <a:rPr lang="en-US" sz="4000" baseline="4273" dirty="0">
                <a:latin typeface="Times New Roman"/>
                <a:cs typeface="Times New Roman"/>
              </a:rPr>
              <a:t>.  </a:t>
            </a:r>
            <a:r>
              <a:rPr lang="en-US" sz="2800" spc="-5" dirty="0">
                <a:latin typeface="Times New Roman"/>
                <a:cs typeface="Times New Roman"/>
              </a:rPr>
              <a:t>As shown below, each of these derivatives can be calculated</a:t>
            </a:r>
            <a:r>
              <a:rPr lang="en-US" sz="2800" spc="1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A99ABB9-267E-40E5-9469-5BD3B6FB6CE4}"/>
              </a:ext>
            </a:extLst>
          </p:cNvPr>
          <p:cNvSpPr/>
          <p:nvPr/>
        </p:nvSpPr>
        <p:spPr>
          <a:xfrm>
            <a:off x="8382001" y="4114800"/>
            <a:ext cx="1347216" cy="975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0620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A4E7C052-A6B0-42D3-8231-C8EF722E3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7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3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009" y="285445"/>
            <a:ext cx="44145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Californian FB"/>
                <a:cs typeface="Californian FB"/>
              </a:rPr>
              <a:t>BAYES</a:t>
            </a:r>
            <a:r>
              <a:rPr sz="4200" b="1" spc="-80" dirty="0">
                <a:latin typeface="Californian FB"/>
                <a:cs typeface="Californian FB"/>
              </a:rPr>
              <a:t> </a:t>
            </a:r>
            <a:r>
              <a:rPr sz="4200" b="1" spc="-5" dirty="0">
                <a:latin typeface="Californian FB"/>
                <a:cs typeface="Californian FB"/>
              </a:rPr>
              <a:t>THEOREM</a:t>
            </a:r>
            <a:endParaRPr sz="4200">
              <a:latin typeface="Californian FB"/>
              <a:cs typeface="Californian FB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54226"/>
            <a:ext cx="10359390" cy="39630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100"/>
              </a:lnSpc>
              <a:spcBef>
                <a:spcPts val="385"/>
              </a:spcBef>
            </a:pPr>
            <a:r>
              <a:rPr sz="2400" spc="-5" dirty="0">
                <a:latin typeface="Times New Roman"/>
                <a:cs typeface="Times New Roman"/>
              </a:rPr>
              <a:t>Bayes theorem </a:t>
            </a:r>
            <a:r>
              <a:rPr sz="2400" dirty="0">
                <a:latin typeface="Times New Roman"/>
                <a:cs typeface="Times New Roman"/>
              </a:rPr>
              <a:t>provides </a:t>
            </a:r>
            <a:r>
              <a:rPr sz="2400" spc="-5" dirty="0">
                <a:latin typeface="Times New Roman"/>
                <a:cs typeface="Times New Roman"/>
              </a:rPr>
              <a:t>a way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calculate the probability of a hypothesis </a:t>
            </a:r>
            <a:r>
              <a:rPr sz="2400" dirty="0">
                <a:latin typeface="Times New Roman"/>
                <a:cs typeface="Times New Roman"/>
              </a:rPr>
              <a:t>based on 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prior </a:t>
            </a:r>
            <a:r>
              <a:rPr sz="2400" spc="-20" dirty="0">
                <a:latin typeface="Times New Roman"/>
                <a:cs typeface="Times New Roman"/>
              </a:rPr>
              <a:t>probability,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probabilities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observing </a:t>
            </a:r>
            <a:r>
              <a:rPr sz="2400" dirty="0">
                <a:latin typeface="Times New Roman"/>
                <a:cs typeface="Times New Roman"/>
              </a:rPr>
              <a:t>various </a:t>
            </a:r>
            <a:r>
              <a:rPr sz="2400" spc="-1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given the hypothesis,  </a:t>
            </a:r>
            <a:r>
              <a:rPr sz="2400" dirty="0">
                <a:latin typeface="Times New Roman"/>
                <a:cs typeface="Times New Roman"/>
              </a:rPr>
              <a:t>and the observed 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itself.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Notations</a:t>
            </a:r>
            <a:endParaRPr sz="2200">
              <a:latin typeface="Times New Roman"/>
              <a:cs typeface="Times New Roman"/>
            </a:endParaRPr>
          </a:p>
          <a:p>
            <a:pPr marL="241300" marR="5715" indent="-228600">
              <a:lnSpc>
                <a:spcPts val="25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P(h) </a:t>
            </a:r>
            <a:r>
              <a:rPr sz="2400" i="1" spc="-5" dirty="0">
                <a:latin typeface="Times New Roman"/>
                <a:cs typeface="Times New Roman"/>
              </a:rPr>
              <a:t>prior </a:t>
            </a:r>
            <a:r>
              <a:rPr sz="2400" i="1" spc="-15" dirty="0">
                <a:latin typeface="Times New Roman"/>
                <a:cs typeface="Times New Roman"/>
              </a:rPr>
              <a:t>probability </a:t>
            </a:r>
            <a:r>
              <a:rPr sz="2400" i="1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h, reflects any </a:t>
            </a:r>
            <a:r>
              <a:rPr sz="2400" spc="-5" dirty="0">
                <a:latin typeface="Times New Roman"/>
                <a:cs typeface="Times New Roman"/>
              </a:rPr>
              <a:t>background </a:t>
            </a:r>
            <a:r>
              <a:rPr sz="2400" dirty="0">
                <a:latin typeface="Times New Roman"/>
                <a:cs typeface="Times New Roman"/>
              </a:rPr>
              <a:t>knowledge </a:t>
            </a:r>
            <a:r>
              <a:rPr sz="2400" spc="-5" dirty="0">
                <a:latin typeface="Times New Roman"/>
                <a:cs typeface="Times New Roman"/>
              </a:rPr>
              <a:t>about the chance  </a:t>
            </a:r>
            <a:r>
              <a:rPr sz="2400" dirty="0">
                <a:latin typeface="Times New Roman"/>
                <a:cs typeface="Times New Roman"/>
              </a:rPr>
              <a:t>that h 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correct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P(D) </a:t>
            </a:r>
            <a:r>
              <a:rPr sz="2400" i="1" spc="-5" dirty="0">
                <a:latin typeface="Times New Roman"/>
                <a:cs typeface="Times New Roman"/>
              </a:rPr>
              <a:t>prior </a:t>
            </a:r>
            <a:r>
              <a:rPr sz="2400" i="1" spc="-10" dirty="0">
                <a:latin typeface="Times New Roman"/>
                <a:cs typeface="Times New Roman"/>
              </a:rPr>
              <a:t>probability </a:t>
            </a:r>
            <a:r>
              <a:rPr sz="2400" i="1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D, </a:t>
            </a:r>
            <a:r>
              <a:rPr sz="2400" dirty="0">
                <a:latin typeface="Times New Roman"/>
                <a:cs typeface="Times New Roman"/>
              </a:rPr>
              <a:t>probability that </a:t>
            </a:r>
            <a:r>
              <a:rPr sz="2400" spc="-5" dirty="0">
                <a:latin typeface="Times New Roman"/>
                <a:cs typeface="Times New Roman"/>
              </a:rPr>
              <a:t>D will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observed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P(D|h) probability of observing </a:t>
            </a:r>
            <a:r>
              <a:rPr sz="2400" spc="-5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given a world in which 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holds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P(h|D) </a:t>
            </a:r>
            <a:r>
              <a:rPr sz="2400" i="1" spc="-5" dirty="0">
                <a:latin typeface="Times New Roman"/>
                <a:cs typeface="Times New Roman"/>
              </a:rPr>
              <a:t>posterior </a:t>
            </a:r>
            <a:r>
              <a:rPr sz="2400" i="1" spc="-10" dirty="0">
                <a:latin typeface="Times New Roman"/>
                <a:cs typeface="Times New Roman"/>
              </a:rPr>
              <a:t>probability </a:t>
            </a:r>
            <a:r>
              <a:rPr sz="2400" i="1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h, </a:t>
            </a:r>
            <a:r>
              <a:rPr sz="2400" spc="-5" dirty="0">
                <a:latin typeface="Times New Roman"/>
                <a:cs typeface="Times New Roman"/>
              </a:rPr>
              <a:t>reflects confidence that </a:t>
            </a:r>
            <a:r>
              <a:rPr sz="2400" dirty="0">
                <a:latin typeface="Times New Roman"/>
                <a:cs typeface="Times New Roman"/>
              </a:rPr>
              <a:t>h holds </a:t>
            </a:r>
            <a:r>
              <a:rPr sz="2400" spc="-5" dirty="0">
                <a:latin typeface="Times New Roman"/>
                <a:cs typeface="Times New Roman"/>
              </a:rPr>
              <a:t>after D has been  </a:t>
            </a:r>
            <a:r>
              <a:rPr sz="2400" dirty="0">
                <a:latin typeface="Times New Roman"/>
                <a:cs typeface="Times New Roman"/>
              </a:rPr>
              <a:t>observed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990F-6460-40A5-9DEC-6F05DC0D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39" y="1218793"/>
            <a:ext cx="10263505" cy="1600438"/>
          </a:xfrm>
        </p:spPr>
        <p:txBody>
          <a:bodyPr/>
          <a:lstStyle/>
          <a:p>
            <a:r>
              <a:rPr lang="en-US" sz="2800" spc="-5" dirty="0">
                <a:latin typeface="Times New Roman"/>
                <a:cs typeface="Times New Roman"/>
              </a:rPr>
              <a:t>Derive the gradient defined </a:t>
            </a:r>
            <a:r>
              <a:rPr lang="en-US" sz="2800" spc="5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the set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latin typeface="Times New Roman"/>
                <a:cs typeface="Times New Roman"/>
              </a:rPr>
              <a:t>derivatives</a:t>
            </a:r>
            <a:r>
              <a:rPr lang="en-US" sz="2800" dirty="0" err="1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all </a:t>
            </a:r>
            <a:r>
              <a:rPr lang="en-US" sz="2800" b="1" i="1" spc="-5" dirty="0" err="1">
                <a:latin typeface="Times New Roman"/>
                <a:cs typeface="Times New Roman"/>
              </a:rPr>
              <a:t>i</a:t>
            </a:r>
            <a:r>
              <a:rPr lang="en-US" sz="2800" b="1" i="1" spc="-5" dirty="0">
                <a:latin typeface="Times New Roman"/>
                <a:cs typeface="Times New Roman"/>
              </a:rPr>
              <a:t>, j,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b="1" i="1" dirty="0">
                <a:latin typeface="Times New Roman"/>
                <a:cs typeface="Times New Roman"/>
              </a:rPr>
              <a:t>k</a:t>
            </a:r>
            <a:r>
              <a:rPr lang="en-US" sz="2800" dirty="0">
                <a:latin typeface="Times New Roman"/>
                <a:cs typeface="Times New Roman"/>
              </a:rPr>
              <a:t>. </a:t>
            </a:r>
            <a:r>
              <a:rPr lang="en-US" sz="2800" spc="-5" dirty="0">
                <a:latin typeface="Times New Roman"/>
                <a:cs typeface="Times New Roman"/>
              </a:rPr>
              <a:t>Assuming the  </a:t>
            </a:r>
            <a:r>
              <a:rPr lang="en-US" sz="2800" spc="-10" dirty="0">
                <a:latin typeface="Times New Roman"/>
                <a:cs typeface="Times New Roman"/>
              </a:rPr>
              <a:t>training </a:t>
            </a:r>
            <a:r>
              <a:rPr lang="en-US" sz="2800" spc="-5" dirty="0">
                <a:latin typeface="Times New Roman"/>
                <a:cs typeface="Times New Roman"/>
              </a:rPr>
              <a:t>examples </a:t>
            </a:r>
            <a:r>
              <a:rPr lang="en-US" sz="2800" b="1" i="1" spc="-5" dirty="0">
                <a:latin typeface="Times New Roman"/>
                <a:cs typeface="Times New Roman"/>
              </a:rPr>
              <a:t>d </a:t>
            </a:r>
            <a:r>
              <a:rPr lang="en-US" sz="2800" spc="-5" dirty="0">
                <a:latin typeface="Times New Roman"/>
                <a:cs typeface="Times New Roman"/>
              </a:rPr>
              <a:t>in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data set D are </a:t>
            </a:r>
            <a:r>
              <a:rPr lang="en-US" sz="2800" dirty="0">
                <a:latin typeface="Times New Roman"/>
                <a:cs typeface="Times New Roman"/>
              </a:rPr>
              <a:t>drawn </a:t>
            </a:r>
            <a:r>
              <a:rPr lang="en-US" sz="2800" spc="-5" dirty="0">
                <a:latin typeface="Times New Roman"/>
                <a:cs typeface="Times New Roman"/>
              </a:rPr>
              <a:t>independently, we </a:t>
            </a:r>
            <a:r>
              <a:rPr lang="en-US" sz="2800" dirty="0">
                <a:latin typeface="Times New Roman"/>
                <a:cs typeface="Times New Roman"/>
              </a:rPr>
              <a:t>write </a:t>
            </a:r>
            <a:r>
              <a:rPr lang="en-US" sz="2800" spc="-5" dirty="0">
                <a:latin typeface="Times New Roman"/>
                <a:cs typeface="Times New Roman"/>
              </a:rPr>
              <a:t>this derivative</a:t>
            </a:r>
            <a:r>
              <a:rPr lang="en-US" sz="2800" spc="1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68013BA1-7131-431D-A346-B01A72897EC4}"/>
              </a:ext>
            </a:extLst>
          </p:cNvPr>
          <p:cNvSpPr/>
          <p:nvPr/>
        </p:nvSpPr>
        <p:spPr>
          <a:xfrm>
            <a:off x="3303568" y="3886331"/>
            <a:ext cx="2590800" cy="1767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41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8A0F-5B6D-4AE3-8082-C173EDD2C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22" baseline="4273" dirty="0">
                <a:latin typeface="Times New Roman"/>
                <a:cs typeface="Times New Roman"/>
              </a:rPr>
              <a:t>We </a:t>
            </a:r>
            <a:r>
              <a:rPr lang="en-US" sz="2800" spc="-7" baseline="4273" dirty="0">
                <a:latin typeface="Times New Roman"/>
                <a:cs typeface="Times New Roman"/>
              </a:rPr>
              <a:t>write the abbreviation P</a:t>
            </a:r>
            <a:r>
              <a:rPr lang="en-US" sz="1050" spc="-5" dirty="0">
                <a:latin typeface="Times New Roman"/>
                <a:cs typeface="Times New Roman"/>
              </a:rPr>
              <a:t>h</a:t>
            </a:r>
            <a:r>
              <a:rPr lang="en-US" sz="2800" spc="-7" baseline="4273" dirty="0">
                <a:latin typeface="Times New Roman"/>
                <a:cs typeface="Times New Roman"/>
              </a:rPr>
              <a:t>(D) to represent</a:t>
            </a:r>
            <a:r>
              <a:rPr lang="en-US" sz="2800" spc="172" baseline="4273" dirty="0">
                <a:latin typeface="Times New Roman"/>
                <a:cs typeface="Times New Roman"/>
              </a:rPr>
              <a:t> </a:t>
            </a:r>
            <a:r>
              <a:rPr lang="en-US" sz="2800" spc="-7" baseline="4273" dirty="0">
                <a:latin typeface="Times New Roman"/>
                <a:cs typeface="Times New Roman"/>
              </a:rPr>
              <a:t>P(</a:t>
            </a:r>
            <a:r>
              <a:rPr lang="en-US" sz="2800" spc="-7" baseline="4273" dirty="0" err="1">
                <a:latin typeface="Times New Roman"/>
                <a:cs typeface="Times New Roman"/>
              </a:rPr>
              <a:t>D|h</a:t>
            </a:r>
            <a:r>
              <a:rPr lang="en-US" sz="2800" spc="-7" baseline="4273" dirty="0">
                <a:latin typeface="Times New Roman"/>
                <a:cs typeface="Times New Roman"/>
              </a:rPr>
              <a:t>).</a:t>
            </a:r>
            <a:endParaRPr lang="en-US" sz="2800" baseline="4273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20CFEBA-E15C-40F7-8693-25FAB6FA0ACC}"/>
              </a:ext>
            </a:extLst>
          </p:cNvPr>
          <p:cNvSpPr/>
          <p:nvPr/>
        </p:nvSpPr>
        <p:spPr>
          <a:xfrm>
            <a:off x="1103247" y="2253955"/>
            <a:ext cx="8581442" cy="2833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0607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529DD838-CD27-4287-A30B-FB3586FD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9119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9DA4A455-0C04-4B22-AEAD-EDDE3CA6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16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CD99D827-7A1F-47E7-A1D5-00573A68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184"/>
            <a:ext cx="10515600" cy="535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247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3809-81B2-4C0C-A63C-D2D02CFC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spc="-5" dirty="0">
                <a:latin typeface="Times New Roman"/>
                <a:cs typeface="Times New Roman"/>
              </a:rPr>
              <a:t>THE </a:t>
            </a:r>
            <a:r>
              <a:rPr lang="en-IN" sz="4400" b="1" dirty="0">
                <a:latin typeface="Times New Roman"/>
                <a:cs typeface="Times New Roman"/>
              </a:rPr>
              <a:t>EM</a:t>
            </a:r>
            <a:r>
              <a:rPr lang="en-IN" sz="4400" b="1" spc="-5" dirty="0">
                <a:latin typeface="Times New Roman"/>
                <a:cs typeface="Times New Roman"/>
              </a:rPr>
              <a:t> ALGORITHM</a:t>
            </a:r>
            <a:br>
              <a:rPr lang="en-IN" sz="44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F36AC2F-F70C-4FA5-82DA-B761CC0190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7234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spc="-5" dirty="0">
                <a:latin typeface="Times New Roman"/>
                <a:cs typeface="Times New Roman"/>
              </a:rPr>
              <a:t>The EM </a:t>
            </a:r>
            <a:r>
              <a:rPr dirty="0">
                <a:latin typeface="Times New Roman"/>
                <a:cs typeface="Times New Roman"/>
              </a:rPr>
              <a:t>algorithm can </a:t>
            </a:r>
            <a:r>
              <a:rPr spc="-5" dirty="0">
                <a:latin typeface="Times New Roman"/>
                <a:cs typeface="Times New Roman"/>
              </a:rPr>
              <a:t>be used even </a:t>
            </a:r>
            <a:r>
              <a:rPr dirty="0">
                <a:latin typeface="Times New Roman"/>
                <a:cs typeface="Times New Roman"/>
              </a:rPr>
              <a:t>for </a:t>
            </a:r>
            <a:r>
              <a:rPr spc="-5" dirty="0">
                <a:latin typeface="Times New Roman"/>
                <a:cs typeface="Times New Roman"/>
              </a:rPr>
              <a:t>variables whose </a:t>
            </a:r>
            <a:r>
              <a:rPr dirty="0">
                <a:latin typeface="Times New Roman"/>
                <a:cs typeface="Times New Roman"/>
              </a:rPr>
              <a:t>value </a:t>
            </a:r>
            <a:r>
              <a:rPr spc="-5" dirty="0">
                <a:latin typeface="Times New Roman"/>
                <a:cs typeface="Times New Roman"/>
              </a:rPr>
              <a:t>is never </a:t>
            </a:r>
            <a:r>
              <a:rPr dirty="0">
                <a:latin typeface="Times New Roman"/>
                <a:cs typeface="Times New Roman"/>
              </a:rPr>
              <a:t>directly observed,  </a:t>
            </a:r>
            <a:r>
              <a:rPr spc="-5" dirty="0">
                <a:latin typeface="Times New Roman"/>
                <a:cs typeface="Times New Roman"/>
              </a:rPr>
              <a:t>provided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general </a:t>
            </a:r>
            <a:r>
              <a:rPr dirty="0">
                <a:latin typeface="Times New Roman"/>
                <a:cs typeface="Times New Roman"/>
              </a:rPr>
              <a:t>form </a:t>
            </a:r>
            <a:r>
              <a:rPr spc="-5" dirty="0">
                <a:latin typeface="Times New Roman"/>
                <a:cs typeface="Times New Roman"/>
              </a:rPr>
              <a:t>of the </a:t>
            </a:r>
            <a:r>
              <a:rPr dirty="0">
                <a:latin typeface="Times New Roman"/>
                <a:cs typeface="Times New Roman"/>
              </a:rPr>
              <a:t>probability </a:t>
            </a:r>
            <a:r>
              <a:rPr spc="-5" dirty="0">
                <a:latin typeface="Times New Roman"/>
                <a:cs typeface="Times New Roman"/>
              </a:rPr>
              <a:t>distribution governing </a:t>
            </a:r>
            <a:r>
              <a:rPr dirty="0">
                <a:latin typeface="Times New Roman"/>
                <a:cs typeface="Times New Roman"/>
              </a:rPr>
              <a:t>these </a:t>
            </a:r>
            <a:r>
              <a:rPr spc="-5" dirty="0">
                <a:latin typeface="Times New Roman"/>
                <a:cs typeface="Times New Roman"/>
              </a:rPr>
              <a:t>variables is</a:t>
            </a:r>
            <a:r>
              <a:rPr spc="1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known.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 spc="-5" dirty="0">
                <a:latin typeface="Times New Roman"/>
                <a:cs typeface="Times New Roman"/>
              </a:rPr>
              <a:t>Estimating Means of k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Gaussians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Times New Roman"/>
              <a:cs typeface="Times New Roman"/>
            </a:endParaRPr>
          </a:p>
          <a:p>
            <a:pPr marL="469900" marR="5715" indent="-228600">
              <a:lnSpc>
                <a:spcPct val="1101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pc="-5" dirty="0">
                <a:latin typeface="Times New Roman"/>
                <a:cs typeface="Times New Roman"/>
              </a:rPr>
              <a:t>Consider a </a:t>
            </a:r>
            <a:r>
              <a:rPr dirty="0">
                <a:latin typeface="Times New Roman"/>
                <a:cs typeface="Times New Roman"/>
              </a:rPr>
              <a:t>problem </a:t>
            </a:r>
            <a:r>
              <a:rPr spc="-5" dirty="0">
                <a:latin typeface="Times New Roman"/>
                <a:cs typeface="Times New Roman"/>
              </a:rPr>
              <a:t>in which the data D </a:t>
            </a:r>
            <a:r>
              <a:rPr dirty="0">
                <a:latin typeface="Times New Roman"/>
                <a:cs typeface="Times New Roman"/>
              </a:rPr>
              <a:t>is </a:t>
            </a:r>
            <a:r>
              <a:rPr spc="-5" dirty="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set </a:t>
            </a:r>
            <a:r>
              <a:rPr spc="-5" dirty="0">
                <a:latin typeface="Times New Roman"/>
                <a:cs typeface="Times New Roman"/>
              </a:rPr>
              <a:t>of instances </a:t>
            </a:r>
            <a:r>
              <a:rPr dirty="0">
                <a:latin typeface="Times New Roman"/>
                <a:cs typeface="Times New Roman"/>
              </a:rPr>
              <a:t>generated </a:t>
            </a:r>
            <a:r>
              <a:rPr spc="5" dirty="0">
                <a:latin typeface="Times New Roman"/>
                <a:cs typeface="Times New Roman"/>
              </a:rPr>
              <a:t>by </a:t>
            </a:r>
            <a:r>
              <a:rPr spc="-5" dirty="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probability  </a:t>
            </a:r>
            <a:r>
              <a:rPr spc="-5" dirty="0">
                <a:latin typeface="Times New Roman"/>
                <a:cs typeface="Times New Roman"/>
              </a:rPr>
              <a:t>distribution that is a mixture of k distinct Normal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distributions.</a:t>
            </a:r>
            <a:endParaRPr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8642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7E40071B-E26B-46D7-8B7B-15E2DB15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1113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7">
            <a:extLst>
              <a:ext uri="{FF2B5EF4-FFF2-40B4-BE49-F238E27FC236}">
                <a16:creationId xmlns:a16="http://schemas.microsoft.com/office/drawing/2014/main" id="{849F2FAC-D84B-4D6D-A1DD-0FE3909BA4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471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525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illustrated in Figure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case where k = 2 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points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x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axis.</a:t>
            </a:r>
          </a:p>
          <a:p>
            <a:pPr marL="241300" indent="-228600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instance 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two-step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530" lvl="1" indent="-229235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684530" algn="l"/>
                <a:tab pos="6851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one of the k Normal distributions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at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4530" marR="5080" lvl="1" indent="-228600">
              <a:lnSpc>
                <a:spcPct val="103800"/>
              </a:lnSpc>
              <a:spcBef>
                <a:spcPts val="285"/>
              </a:spcBef>
              <a:buFont typeface="Symbol"/>
              <a:buChar char=""/>
              <a:tabLst>
                <a:tab pos="684530" algn="l"/>
                <a:tab pos="685165" algn="l"/>
              </a:tabLst>
            </a:pPr>
            <a:r>
              <a:rPr sz="2400" spc="-7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 </a:t>
            </a:r>
            <a:r>
              <a:rPr sz="2400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random </a:t>
            </a:r>
            <a:r>
              <a:rPr sz="2400" spc="-7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</a:t>
            </a:r>
            <a:r>
              <a:rPr sz="2400" spc="7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400" spc="-7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according to </a:t>
            </a:r>
            <a:r>
              <a:rPr sz="2400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-7" baseline="427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set 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958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29FFF7CC-C175-4ED6-B65A-C2170511BA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7596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5400" indent="0">
              <a:lnSpc>
                <a:spcPct val="100000"/>
              </a:lnSpc>
              <a:spcBef>
                <a:spcPts val="355"/>
              </a:spcBef>
              <a:buNone/>
              <a:tabLst>
                <a:tab pos="253365" algn="l"/>
                <a:tab pos="254000" algn="l"/>
              </a:tabLst>
            </a:pPr>
            <a:r>
              <a:rPr spc="-5" dirty="0">
                <a:latin typeface="Times New Roman"/>
                <a:cs typeface="Times New Roman"/>
              </a:rPr>
              <a:t>To simplify, consider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spc="-5" dirty="0">
                <a:latin typeface="Times New Roman"/>
                <a:cs typeface="Times New Roman"/>
              </a:rPr>
              <a:t>special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case</a:t>
            </a:r>
          </a:p>
          <a:p>
            <a:pPr marL="697230" marR="68580" lvl="1" indent="-22860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697230" algn="l"/>
                <a:tab pos="69786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selection of the single Normal distribution at each step is 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choosing  each with </a:t>
            </a:r>
            <a:r>
              <a:rPr sz="2800" dirty="0">
                <a:latin typeface="Times New Roman"/>
                <a:cs typeface="Times New Roman"/>
              </a:rPr>
              <a:t>uniform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probability</a:t>
            </a:r>
          </a:p>
          <a:p>
            <a:pPr marL="697230" lvl="1" indent="-229235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697230" algn="l"/>
                <a:tab pos="69786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of the k Normal distributions has </a:t>
            </a:r>
            <a:r>
              <a:rPr sz="2800" dirty="0">
                <a:latin typeface="Times New Roman"/>
                <a:cs typeface="Times New Roman"/>
              </a:rPr>
              <a:t>the same </a:t>
            </a:r>
            <a:r>
              <a:rPr sz="2800" spc="-5" dirty="0">
                <a:latin typeface="Times New Roman"/>
                <a:cs typeface="Times New Roman"/>
              </a:rPr>
              <a:t>variance σ</a:t>
            </a:r>
            <a:r>
              <a:rPr sz="2800" spc="-7" baseline="29411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 known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value.</a:t>
            </a:r>
            <a:endParaRPr lang="en-IN" sz="2800" dirty="0">
              <a:latin typeface="Times New Roman"/>
              <a:cs typeface="Times New Roman"/>
            </a:endParaRPr>
          </a:p>
          <a:p>
            <a:pPr marL="697230" lvl="1" indent="-229235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697230" algn="l"/>
                <a:tab pos="697865" algn="l"/>
              </a:tabLst>
            </a:pPr>
            <a:endParaRPr sz="13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6859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979D0998-CB79-4BA8-B96A-D6EDA136AC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66236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41300" marR="5080">
              <a:lnSpc>
                <a:spcPct val="103800"/>
              </a:lnSpc>
              <a:spcBef>
                <a:spcPts val="35"/>
              </a:spcBef>
            </a:pPr>
            <a:r>
              <a:rPr sz="1950" spc="-7" baseline="4273" dirty="0">
                <a:latin typeface="Times New Roman"/>
                <a:cs typeface="Times New Roman"/>
              </a:rPr>
              <a:t>The learning task is to output a hypothesis h = </a:t>
            </a:r>
            <a:r>
              <a:rPr sz="1950" baseline="4273" dirty="0">
                <a:latin typeface="Times New Roman"/>
                <a:cs typeface="Times New Roman"/>
              </a:rPr>
              <a:t>(μ</a:t>
            </a:r>
            <a:r>
              <a:rPr sz="850" dirty="0">
                <a:latin typeface="Times New Roman"/>
                <a:cs typeface="Times New Roman"/>
              </a:rPr>
              <a:t>1 </a:t>
            </a:r>
            <a:r>
              <a:rPr sz="1950" spc="-7" baseline="4273" dirty="0">
                <a:latin typeface="Times New Roman"/>
                <a:cs typeface="Times New Roman"/>
              </a:rPr>
              <a:t>, . . . </a:t>
            </a:r>
            <a:r>
              <a:rPr sz="1950" baseline="4273" dirty="0">
                <a:latin typeface="Times New Roman"/>
                <a:cs typeface="Times New Roman"/>
              </a:rPr>
              <a:t>,μ</a:t>
            </a:r>
            <a:r>
              <a:rPr sz="850" dirty="0">
                <a:latin typeface="Times New Roman"/>
                <a:cs typeface="Times New Roman"/>
              </a:rPr>
              <a:t>k</a:t>
            </a:r>
            <a:r>
              <a:rPr sz="1950" baseline="4273" dirty="0">
                <a:latin typeface="Times New Roman"/>
                <a:cs typeface="Times New Roman"/>
              </a:rPr>
              <a:t>) </a:t>
            </a:r>
            <a:r>
              <a:rPr sz="1950" spc="-7" baseline="4273" dirty="0">
                <a:latin typeface="Times New Roman"/>
                <a:cs typeface="Times New Roman"/>
              </a:rPr>
              <a:t>that describes the means of  </a:t>
            </a:r>
            <a:r>
              <a:rPr sz="1300" spc="-5" dirty="0">
                <a:latin typeface="Times New Roman"/>
                <a:cs typeface="Times New Roman"/>
              </a:rPr>
              <a:t>each of the k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distributions.</a:t>
            </a:r>
            <a:endParaRPr sz="1300" dirty="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15" dirty="0">
                <a:latin typeface="Times New Roman"/>
                <a:cs typeface="Times New Roman"/>
              </a:rPr>
              <a:t>We </a:t>
            </a:r>
            <a:r>
              <a:rPr sz="1300" spc="-5" dirty="0">
                <a:latin typeface="Times New Roman"/>
                <a:cs typeface="Times New Roman"/>
              </a:rPr>
              <a:t>would like </a:t>
            </a:r>
            <a:r>
              <a:rPr sz="1300" dirty="0">
                <a:latin typeface="Times New Roman"/>
                <a:cs typeface="Times New Roman"/>
              </a:rPr>
              <a:t>to find </a:t>
            </a:r>
            <a:r>
              <a:rPr sz="1300" spc="-5" dirty="0">
                <a:latin typeface="Times New Roman"/>
                <a:cs typeface="Times New Roman"/>
              </a:rPr>
              <a:t>a maximum </a:t>
            </a:r>
            <a:r>
              <a:rPr sz="1300" dirty="0">
                <a:latin typeface="Times New Roman"/>
                <a:cs typeface="Times New Roman"/>
              </a:rPr>
              <a:t>likelihood </a:t>
            </a:r>
            <a:r>
              <a:rPr sz="1300" spc="-5" dirty="0">
                <a:latin typeface="Times New Roman"/>
                <a:cs typeface="Times New Roman"/>
              </a:rPr>
              <a:t>hypothesis </a:t>
            </a:r>
            <a:r>
              <a:rPr sz="1300" dirty="0">
                <a:latin typeface="Times New Roman"/>
                <a:cs typeface="Times New Roman"/>
              </a:rPr>
              <a:t>for </a:t>
            </a:r>
            <a:r>
              <a:rPr sz="1300" spc="-5" dirty="0">
                <a:latin typeface="Times New Roman"/>
                <a:cs typeface="Times New Roman"/>
              </a:rPr>
              <a:t>these means; </a:t>
            </a:r>
            <a:r>
              <a:rPr sz="1300" dirty="0">
                <a:latin typeface="Times New Roman"/>
                <a:cs typeface="Times New Roman"/>
              </a:rPr>
              <a:t>that </a:t>
            </a:r>
            <a:r>
              <a:rPr sz="1300" spc="-5" dirty="0">
                <a:latin typeface="Times New Roman"/>
                <a:cs typeface="Times New Roman"/>
              </a:rPr>
              <a:t>is, a  hypothesis </a:t>
            </a:r>
            <a:r>
              <a:rPr sz="1300" b="1" i="1" spc="-5" dirty="0">
                <a:latin typeface="Times New Roman"/>
                <a:cs typeface="Times New Roman"/>
              </a:rPr>
              <a:t>h </a:t>
            </a:r>
            <a:r>
              <a:rPr sz="1300" spc="-5" dirty="0">
                <a:latin typeface="Times New Roman"/>
                <a:cs typeface="Times New Roman"/>
              </a:rPr>
              <a:t>that maximizes p(D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|h).</a:t>
            </a:r>
            <a:endParaRPr lang="en-IN" sz="1300" spc="-5" dirty="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86115688-D191-4229-9F53-D0FF56D90557}"/>
              </a:ext>
            </a:extLst>
          </p:cNvPr>
          <p:cNvSpPr/>
          <p:nvPr/>
        </p:nvSpPr>
        <p:spPr>
          <a:xfrm>
            <a:off x="1769364" y="2653283"/>
            <a:ext cx="4015740" cy="617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5FE2664-6D0F-42E8-8BBA-2E14E641427E}"/>
              </a:ext>
            </a:extLst>
          </p:cNvPr>
          <p:cNvSpPr txBox="1"/>
          <p:nvPr/>
        </p:nvSpPr>
        <p:spPr>
          <a:xfrm>
            <a:off x="1068120" y="3331210"/>
            <a:ext cx="47828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Times New Roman"/>
                <a:cs typeface="Times New Roman"/>
              </a:rPr>
              <a:t>In this case, the sum of squared errors is minimized </a:t>
            </a:r>
            <a:r>
              <a:rPr sz="1300" spc="5" dirty="0">
                <a:latin typeface="Times New Roman"/>
                <a:cs typeface="Times New Roman"/>
              </a:rPr>
              <a:t>by </a:t>
            </a:r>
            <a:r>
              <a:rPr sz="1300" dirty="0">
                <a:latin typeface="Times New Roman"/>
                <a:cs typeface="Times New Roman"/>
              </a:rPr>
              <a:t>the </a:t>
            </a:r>
            <a:r>
              <a:rPr sz="1300" spc="-5" dirty="0">
                <a:latin typeface="Times New Roman"/>
                <a:cs typeface="Times New Roman"/>
              </a:rPr>
              <a:t>sample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mean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0ED0AAC1-28D0-4790-9C56-D208B942049A}"/>
              </a:ext>
            </a:extLst>
          </p:cNvPr>
          <p:cNvSpPr/>
          <p:nvPr/>
        </p:nvSpPr>
        <p:spPr>
          <a:xfrm>
            <a:off x="2002535" y="3654551"/>
            <a:ext cx="3543300" cy="594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C4D0CF9F-5DFC-41F6-A7E3-9CA55962C3F0}"/>
              </a:ext>
            </a:extLst>
          </p:cNvPr>
          <p:cNvSpPr txBox="1"/>
          <p:nvPr/>
        </p:nvSpPr>
        <p:spPr>
          <a:xfrm>
            <a:off x="847140" y="4551705"/>
            <a:ext cx="60026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latin typeface="Times New Roman"/>
                <a:cs typeface="Times New Roman"/>
              </a:rPr>
              <a:t>Our </a:t>
            </a:r>
            <a:r>
              <a:rPr sz="1300" dirty="0">
                <a:latin typeface="Times New Roman"/>
                <a:cs typeface="Times New Roman"/>
              </a:rPr>
              <a:t>problem </a:t>
            </a:r>
            <a:r>
              <a:rPr sz="1300" spc="-5" dirty="0">
                <a:latin typeface="Times New Roman"/>
                <a:cs typeface="Times New Roman"/>
              </a:rPr>
              <a:t>here, however, involves a mixture of k </a:t>
            </a:r>
            <a:r>
              <a:rPr sz="1300" dirty="0">
                <a:latin typeface="Times New Roman"/>
                <a:cs typeface="Times New Roman"/>
              </a:rPr>
              <a:t>different </a:t>
            </a:r>
            <a:r>
              <a:rPr sz="1300" spc="-5" dirty="0">
                <a:latin typeface="Times New Roman"/>
                <a:cs typeface="Times New Roman"/>
              </a:rPr>
              <a:t>Normal distributions,</a:t>
            </a:r>
            <a:r>
              <a:rPr sz="1300" spc="-8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and  we cannot observe </a:t>
            </a:r>
            <a:r>
              <a:rPr sz="1300" dirty="0">
                <a:latin typeface="Times New Roman"/>
                <a:cs typeface="Times New Roman"/>
              </a:rPr>
              <a:t>which </a:t>
            </a:r>
            <a:r>
              <a:rPr sz="1300" spc="-5" dirty="0">
                <a:latin typeface="Times New Roman"/>
                <a:cs typeface="Times New Roman"/>
              </a:rPr>
              <a:t>instances were </a:t>
            </a:r>
            <a:r>
              <a:rPr sz="1300" dirty="0">
                <a:latin typeface="Times New Roman"/>
                <a:cs typeface="Times New Roman"/>
              </a:rPr>
              <a:t>generated </a:t>
            </a:r>
            <a:r>
              <a:rPr sz="1300" spc="5" dirty="0">
                <a:latin typeface="Times New Roman"/>
                <a:cs typeface="Times New Roman"/>
              </a:rPr>
              <a:t>by </a:t>
            </a:r>
            <a:r>
              <a:rPr sz="1300" dirty="0">
                <a:latin typeface="Times New Roman"/>
                <a:cs typeface="Times New Roman"/>
              </a:rPr>
              <a:t>which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distribution.</a:t>
            </a:r>
            <a:endParaRPr sz="13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45"/>
              </a:spcBef>
            </a:pPr>
            <a:r>
              <a:rPr sz="1950" spc="-7" baseline="4273" dirty="0">
                <a:latin typeface="Times New Roman"/>
                <a:cs typeface="Times New Roman"/>
              </a:rPr>
              <a:t>Consider </a:t>
            </a:r>
            <a:r>
              <a:rPr sz="1950" baseline="4273" dirty="0">
                <a:latin typeface="Times New Roman"/>
                <a:cs typeface="Times New Roman"/>
              </a:rPr>
              <a:t>full description </a:t>
            </a:r>
            <a:r>
              <a:rPr sz="1950" spc="-7" baseline="4273" dirty="0">
                <a:latin typeface="Times New Roman"/>
                <a:cs typeface="Times New Roman"/>
              </a:rPr>
              <a:t>of each instance as </a:t>
            </a:r>
            <a:r>
              <a:rPr sz="1950" baseline="4273" dirty="0">
                <a:latin typeface="Times New Roman"/>
                <a:cs typeface="Times New Roman"/>
              </a:rPr>
              <a:t>the </a:t>
            </a:r>
            <a:r>
              <a:rPr sz="1950" spc="-7" baseline="4273" dirty="0">
                <a:latin typeface="Times New Roman"/>
                <a:cs typeface="Times New Roman"/>
              </a:rPr>
              <a:t>triple </a:t>
            </a:r>
            <a:r>
              <a:rPr sz="1950" baseline="4273" dirty="0">
                <a:latin typeface="Times New Roman"/>
                <a:cs typeface="Times New Roman"/>
              </a:rPr>
              <a:t>(x</a:t>
            </a:r>
            <a:r>
              <a:rPr sz="850" dirty="0">
                <a:latin typeface="Times New Roman"/>
                <a:cs typeface="Times New Roman"/>
              </a:rPr>
              <a:t>i</a:t>
            </a:r>
            <a:r>
              <a:rPr sz="1950" baseline="4273" dirty="0">
                <a:latin typeface="Times New Roman"/>
                <a:cs typeface="Times New Roman"/>
              </a:rPr>
              <a:t>, z</a:t>
            </a:r>
            <a:r>
              <a:rPr sz="850" dirty="0">
                <a:latin typeface="Times New Roman"/>
                <a:cs typeface="Times New Roman"/>
              </a:rPr>
              <a:t>i1</a:t>
            </a:r>
            <a:r>
              <a:rPr sz="1950" baseline="4273" dirty="0">
                <a:latin typeface="Times New Roman"/>
                <a:cs typeface="Times New Roman"/>
              </a:rPr>
              <a:t>,</a:t>
            </a:r>
            <a:r>
              <a:rPr sz="1950" spc="15" baseline="4273" dirty="0">
                <a:latin typeface="Times New Roman"/>
                <a:cs typeface="Times New Roman"/>
              </a:rPr>
              <a:t> </a:t>
            </a:r>
            <a:r>
              <a:rPr sz="1950" baseline="4273" dirty="0">
                <a:latin typeface="Times New Roman"/>
                <a:cs typeface="Times New Roman"/>
              </a:rPr>
              <a:t>z</a:t>
            </a:r>
            <a:r>
              <a:rPr sz="850" dirty="0">
                <a:latin typeface="Times New Roman"/>
                <a:cs typeface="Times New Roman"/>
              </a:rPr>
              <a:t>i2</a:t>
            </a:r>
            <a:r>
              <a:rPr sz="1950" baseline="4273" dirty="0">
                <a:latin typeface="Times New Roman"/>
                <a:cs typeface="Times New Roman"/>
              </a:rPr>
              <a:t>),</a:t>
            </a: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A5B43D87-94F3-4C3A-AFDD-D8B6D1DADBAC}"/>
              </a:ext>
            </a:extLst>
          </p:cNvPr>
          <p:cNvSpPr txBox="1"/>
          <p:nvPr/>
        </p:nvSpPr>
        <p:spPr>
          <a:xfrm>
            <a:off x="1519174" y="5229885"/>
            <a:ext cx="5331460" cy="7035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50" spc="-7" baseline="4273" dirty="0">
                <a:latin typeface="Times New Roman"/>
                <a:cs typeface="Times New Roman"/>
              </a:rPr>
              <a:t>where x</a:t>
            </a:r>
            <a:r>
              <a:rPr sz="850" spc="-5" dirty="0">
                <a:latin typeface="Times New Roman"/>
                <a:cs typeface="Times New Roman"/>
              </a:rPr>
              <a:t>i </a:t>
            </a:r>
            <a:r>
              <a:rPr sz="1950" spc="-7" baseline="4273" dirty="0">
                <a:latin typeface="Times New Roman"/>
                <a:cs typeface="Times New Roman"/>
              </a:rPr>
              <a:t>is the observed value of the ith </a:t>
            </a:r>
            <a:r>
              <a:rPr sz="1950" baseline="4273" dirty="0">
                <a:latin typeface="Times New Roman"/>
                <a:cs typeface="Times New Roman"/>
              </a:rPr>
              <a:t>instance</a:t>
            </a:r>
            <a:r>
              <a:rPr sz="1950" spc="-97" baseline="4273" dirty="0">
                <a:latin typeface="Times New Roman"/>
                <a:cs typeface="Times New Roman"/>
              </a:rPr>
              <a:t> </a:t>
            </a:r>
            <a:r>
              <a:rPr sz="1950" spc="-7" baseline="4273" dirty="0">
                <a:latin typeface="Times New Roman"/>
                <a:cs typeface="Times New Roman"/>
              </a:rPr>
              <a:t>and</a:t>
            </a:r>
            <a:endParaRPr sz="1950" baseline="4273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1950" spc="-7" baseline="4273" dirty="0">
                <a:latin typeface="Times New Roman"/>
                <a:cs typeface="Times New Roman"/>
              </a:rPr>
              <a:t>where z</a:t>
            </a:r>
            <a:r>
              <a:rPr sz="850" spc="-5" dirty="0">
                <a:latin typeface="Times New Roman"/>
                <a:cs typeface="Times New Roman"/>
              </a:rPr>
              <a:t>i1 </a:t>
            </a:r>
            <a:r>
              <a:rPr sz="1950" spc="-7" baseline="4273" dirty="0">
                <a:latin typeface="Times New Roman"/>
                <a:cs typeface="Times New Roman"/>
              </a:rPr>
              <a:t>and </a:t>
            </a:r>
            <a:r>
              <a:rPr sz="1950" baseline="4273" dirty="0">
                <a:latin typeface="Times New Roman"/>
                <a:cs typeface="Times New Roman"/>
              </a:rPr>
              <a:t>z</a:t>
            </a:r>
            <a:r>
              <a:rPr sz="850" dirty="0">
                <a:latin typeface="Times New Roman"/>
                <a:cs typeface="Times New Roman"/>
              </a:rPr>
              <a:t>i2 </a:t>
            </a:r>
            <a:r>
              <a:rPr sz="1950" spc="-7" baseline="4273" dirty="0">
                <a:latin typeface="Times New Roman"/>
                <a:cs typeface="Times New Roman"/>
              </a:rPr>
              <a:t>indicate </a:t>
            </a:r>
            <a:r>
              <a:rPr sz="1950" baseline="4273" dirty="0">
                <a:latin typeface="Times New Roman"/>
                <a:cs typeface="Times New Roman"/>
              </a:rPr>
              <a:t>which </a:t>
            </a:r>
            <a:r>
              <a:rPr sz="1950" spc="-7" baseline="4273" dirty="0">
                <a:latin typeface="Times New Roman"/>
                <a:cs typeface="Times New Roman"/>
              </a:rPr>
              <a:t>of the two Normal distributions was </a:t>
            </a:r>
            <a:r>
              <a:rPr sz="1950" baseline="4273" dirty="0">
                <a:latin typeface="Times New Roman"/>
                <a:cs typeface="Times New Roman"/>
              </a:rPr>
              <a:t>used </a:t>
            </a:r>
            <a:r>
              <a:rPr sz="1950" spc="-7" baseline="4273" dirty="0">
                <a:latin typeface="Times New Roman"/>
                <a:cs typeface="Times New Roman"/>
              </a:rPr>
              <a:t>to  generate the value</a:t>
            </a:r>
            <a:r>
              <a:rPr sz="1950" spc="7" baseline="4273" dirty="0">
                <a:latin typeface="Times New Roman"/>
                <a:cs typeface="Times New Roman"/>
              </a:rPr>
              <a:t> </a:t>
            </a:r>
            <a:r>
              <a:rPr sz="1950" baseline="4273" dirty="0">
                <a:latin typeface="Times New Roman"/>
                <a:cs typeface="Times New Roman"/>
              </a:rPr>
              <a:t>x</a:t>
            </a:r>
            <a:r>
              <a:rPr sz="850" dirty="0">
                <a:latin typeface="Times New Roman"/>
                <a:cs typeface="Times New Roman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787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3494"/>
            <a:ext cx="1018349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5" dirty="0"/>
              <a:t>Bayes </a:t>
            </a:r>
            <a:r>
              <a:rPr sz="2400" dirty="0"/>
              <a:t>theorem </a:t>
            </a:r>
            <a:r>
              <a:rPr sz="2400" spc="-5" dirty="0"/>
              <a:t>is </a:t>
            </a:r>
            <a:r>
              <a:rPr sz="2400" dirty="0"/>
              <a:t>the cornerstone of Bayesian learning </a:t>
            </a:r>
            <a:r>
              <a:rPr sz="2400" spc="-5" dirty="0"/>
              <a:t>methods </a:t>
            </a:r>
            <a:r>
              <a:rPr sz="2400" dirty="0"/>
              <a:t>because it</a:t>
            </a:r>
            <a:r>
              <a:rPr sz="2400" spc="-125" dirty="0"/>
              <a:t> </a:t>
            </a:r>
            <a:r>
              <a:rPr sz="2400" dirty="0"/>
              <a:t>provides  a </a:t>
            </a:r>
            <a:r>
              <a:rPr sz="2400" spc="-5" dirty="0"/>
              <a:t>way </a:t>
            </a:r>
            <a:r>
              <a:rPr sz="2400" dirty="0"/>
              <a:t>to calculate the posterior probability </a:t>
            </a:r>
            <a:r>
              <a:rPr sz="2400" b="1" i="1" spc="-5" dirty="0">
                <a:latin typeface="Times New Roman"/>
                <a:cs typeface="Times New Roman"/>
              </a:rPr>
              <a:t>P(h|D), </a:t>
            </a:r>
            <a:r>
              <a:rPr sz="2400" dirty="0"/>
              <a:t>from the prior probability </a:t>
            </a:r>
            <a:r>
              <a:rPr sz="2400" b="1" i="1" dirty="0">
                <a:latin typeface="Times New Roman"/>
                <a:cs typeface="Times New Roman"/>
              </a:rPr>
              <a:t>P(h),  </a:t>
            </a:r>
            <a:r>
              <a:rPr sz="2400" dirty="0"/>
              <a:t>together with </a:t>
            </a:r>
            <a:r>
              <a:rPr sz="2400" b="1" i="1" dirty="0">
                <a:latin typeface="Times New Roman"/>
                <a:cs typeface="Times New Roman"/>
              </a:rPr>
              <a:t>P(D) </a:t>
            </a:r>
            <a:r>
              <a:rPr sz="2400" dirty="0"/>
              <a:t>and</a:t>
            </a:r>
            <a:r>
              <a:rPr sz="2400" spc="-35" dirty="0"/>
              <a:t> </a:t>
            </a:r>
            <a:r>
              <a:rPr sz="2400" b="1" i="1" spc="-5" dirty="0">
                <a:latin typeface="Times New Roman"/>
                <a:cs typeface="Times New Roman"/>
              </a:rPr>
              <a:t>P(D(h).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374276"/>
            <a:ext cx="9996805" cy="12661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P(h|D) </a:t>
            </a:r>
            <a:r>
              <a:rPr sz="2400" dirty="0">
                <a:latin typeface="Times New Roman"/>
                <a:cs typeface="Times New Roman"/>
              </a:rPr>
              <a:t>increases with </a:t>
            </a:r>
            <a:r>
              <a:rPr sz="2400" b="1" i="1" dirty="0">
                <a:latin typeface="Times New Roman"/>
                <a:cs typeface="Times New Roman"/>
              </a:rPr>
              <a:t>P(h)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dirty="0">
                <a:latin typeface="Times New Roman"/>
                <a:cs typeface="Times New Roman"/>
              </a:rPr>
              <a:t>according to Bayes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theorem.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  <a:spcBef>
                <a:spcPts val="70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P(h|D) </a:t>
            </a:r>
            <a:r>
              <a:rPr sz="2400" dirty="0">
                <a:latin typeface="Times New Roman"/>
                <a:cs typeface="Times New Roman"/>
              </a:rPr>
              <a:t>decreases as </a:t>
            </a:r>
            <a:r>
              <a:rPr sz="2400" b="1" i="1" spc="-5" dirty="0">
                <a:latin typeface="Times New Roman"/>
                <a:cs typeface="Times New Roman"/>
              </a:rPr>
              <a:t>P(D) </a:t>
            </a:r>
            <a:r>
              <a:rPr sz="2400" dirty="0">
                <a:latin typeface="Times New Roman"/>
                <a:cs typeface="Times New Roman"/>
              </a:rPr>
              <a:t>increases, because the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probable it is that </a:t>
            </a:r>
            <a:r>
              <a:rPr sz="2400" b="1" i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observed independent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b="1" i="1" spc="-5" dirty="0">
                <a:latin typeface="Times New Roman"/>
                <a:cs typeface="Times New Roman"/>
              </a:rPr>
              <a:t>h,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evidence </a:t>
            </a:r>
            <a:r>
              <a:rPr sz="2400" b="1" i="1" spc="-5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provides in support 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8427" y="2024601"/>
            <a:ext cx="5180862" cy="952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">
            <a:extLst>
              <a:ext uri="{FF2B5EF4-FFF2-40B4-BE49-F238E27FC236}">
                <a16:creationId xmlns:a16="http://schemas.microsoft.com/office/drawing/2014/main" id="{27D6E70D-BD2E-43AB-AEFD-433F35FD1A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265638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66700" marR="45720">
              <a:lnSpc>
                <a:spcPct val="103800"/>
              </a:lnSpc>
              <a:spcBef>
                <a:spcPts val="35"/>
              </a:spcBef>
            </a:pP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In particular, z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ij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value 1 if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was created </a:t>
            </a:r>
            <a:r>
              <a:rPr spc="7" baseline="4273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7" baseline="4273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pc="7" baseline="35947" dirty="0"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Normal distribution and 0 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otherwise.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marR="43180">
              <a:lnSpc>
                <a:spcPct val="103800"/>
              </a:lnSpc>
              <a:spcBef>
                <a:spcPts val="300"/>
              </a:spcBef>
            </a:pP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Here x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observed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variable in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description of the instance, and </a:t>
            </a:r>
            <a:r>
              <a:rPr spc="7" baseline="4273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and z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are 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variables.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marR="44450">
              <a:lnSpc>
                <a:spcPct val="110000"/>
              </a:lnSpc>
              <a:spcBef>
                <a:spcPts val="195"/>
              </a:spcBef>
            </a:pP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If the values of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and z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i2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were observed, we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could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use following Equation to </a:t>
            </a:r>
            <a:r>
              <a:rPr baseline="4273" dirty="0">
                <a:latin typeface="Arial" panose="020B0604020202020204" pitchFamily="34" charset="0"/>
                <a:cs typeface="Arial" panose="020B0604020202020204" pitchFamily="34" charset="0"/>
              </a:rPr>
              <a:t>solve for 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the means p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04" baseline="427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" baseline="4273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266065" algn="l"/>
                <a:tab pos="26670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not,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we will instead use the EM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7104064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8">
            <a:extLst>
              <a:ext uri="{FF2B5EF4-FFF2-40B4-BE49-F238E27FC236}">
                <a16:creationId xmlns:a16="http://schemas.microsoft.com/office/drawing/2014/main" id="{C65630C9-1A2A-4340-8F1B-CCA016E7F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Times New Roman"/>
                <a:cs typeface="Times New Roman"/>
              </a:rPr>
              <a:t>EM</a:t>
            </a:r>
            <a:r>
              <a:rPr sz="1300" b="1" spc="-8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algorithm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6" name="object 21">
            <a:extLst>
              <a:ext uri="{FF2B5EF4-FFF2-40B4-BE49-F238E27FC236}">
                <a16:creationId xmlns:a16="http://schemas.microsoft.com/office/drawing/2014/main" id="{889A7F7C-CEF9-4C16-BA4F-73573CD3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742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157D96AA-F153-44F8-B21C-D83739A6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2516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B23ED481-C1A4-4E83-A510-8D4FF1D4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1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4738" y="486917"/>
            <a:ext cx="545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Maximum a Posteriori (MAP)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Hypothesis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192529"/>
            <a:ext cx="10408285" cy="19335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66700" marR="35560" indent="-228600">
              <a:lnSpc>
                <a:spcPct val="78900"/>
              </a:lnSpc>
              <a:spcBef>
                <a:spcPts val="705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learning scenarios, the learner considers </a:t>
            </a:r>
            <a:r>
              <a:rPr sz="2400" spc="-5" dirty="0">
                <a:latin typeface="Times New Roman"/>
                <a:cs typeface="Times New Roman"/>
              </a:rPr>
              <a:t>some set </a:t>
            </a:r>
            <a:r>
              <a:rPr sz="2400" dirty="0">
                <a:latin typeface="Times New Roman"/>
                <a:cs typeface="Times New Roman"/>
              </a:rPr>
              <a:t>of candidate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hypotheses  </a:t>
            </a:r>
            <a:r>
              <a:rPr sz="2400" dirty="0">
                <a:latin typeface="Times New Roman"/>
                <a:cs typeface="Times New Roman"/>
              </a:rPr>
              <a:t>H and is interested in </a:t>
            </a:r>
            <a:r>
              <a:rPr sz="2400" spc="-5" dirty="0">
                <a:latin typeface="Times New Roman"/>
                <a:cs typeface="Times New Roman"/>
              </a:rPr>
              <a:t>finding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probable hypothesis </a:t>
            </a:r>
            <a:r>
              <a:rPr sz="2400" b="1" i="1" dirty="0">
                <a:latin typeface="Times New Roman"/>
                <a:cs typeface="Times New Roman"/>
              </a:rPr>
              <a:t>h </a:t>
            </a:r>
            <a:r>
              <a:rPr sz="2500" b="1" i="1" spc="-35" dirty="0">
                <a:latin typeface="Cambria Math"/>
                <a:cs typeface="Cambria Math"/>
              </a:rPr>
              <a:t>∈ </a:t>
            </a:r>
            <a:r>
              <a:rPr sz="2400" b="1" i="1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given the  observed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b="1" i="1" spc="-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Any such </a:t>
            </a:r>
            <a:r>
              <a:rPr sz="2400" spc="-5" dirty="0">
                <a:latin typeface="Times New Roman"/>
                <a:cs typeface="Times New Roman"/>
              </a:rPr>
              <a:t>maximally </a:t>
            </a:r>
            <a:r>
              <a:rPr sz="2400" dirty="0">
                <a:latin typeface="Times New Roman"/>
                <a:cs typeface="Times New Roman"/>
              </a:rPr>
              <a:t>probable </a:t>
            </a:r>
            <a:r>
              <a:rPr sz="2400" spc="-5" dirty="0">
                <a:latin typeface="Times New Roman"/>
                <a:cs typeface="Times New Roman"/>
              </a:rPr>
              <a:t>hypothesis is </a:t>
            </a:r>
            <a:r>
              <a:rPr sz="2400" dirty="0">
                <a:latin typeface="Times New Roman"/>
                <a:cs typeface="Times New Roman"/>
              </a:rPr>
              <a:t>called a </a:t>
            </a:r>
            <a:r>
              <a:rPr sz="2400" b="1" i="1" dirty="0">
                <a:latin typeface="Times New Roman"/>
                <a:cs typeface="Times New Roman"/>
              </a:rPr>
              <a:t>maximum a  posteriori (MAP)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hypothesis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66700" indent="-228600">
              <a:lnSpc>
                <a:spcPts val="2375"/>
              </a:lnSpc>
              <a:spcBef>
                <a:spcPts val="47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200" dirty="0">
                <a:latin typeface="Times New Roman"/>
                <a:cs typeface="Times New Roman"/>
              </a:rPr>
              <a:t>Bayes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theorem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calculate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posterior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probability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each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candidate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hypothesis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h</a:t>
            </a:r>
            <a:r>
              <a:rPr sz="2175" b="1" i="1" baseline="-21072" dirty="0">
                <a:latin typeface="Times New Roman"/>
                <a:cs typeface="Times New Roman"/>
              </a:rPr>
              <a:t>MAP</a:t>
            </a:r>
            <a:endParaRPr sz="2175" baseline="-21072">
              <a:latin typeface="Times New Roman"/>
              <a:cs typeface="Times New Roman"/>
            </a:endParaRPr>
          </a:p>
          <a:p>
            <a:pPr marL="266700">
              <a:lnSpc>
                <a:spcPts val="2375"/>
              </a:lnSpc>
            </a:pPr>
            <a:r>
              <a:rPr sz="2200" spc="-5" dirty="0">
                <a:latin typeface="Times New Roman"/>
                <a:cs typeface="Times New Roman"/>
              </a:rPr>
              <a:t>is a MAP </a:t>
            </a:r>
            <a:r>
              <a:rPr sz="2200" dirty="0">
                <a:latin typeface="Times New Roman"/>
                <a:cs typeface="Times New Roman"/>
              </a:rPr>
              <a:t>hypothesis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provided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532526"/>
            <a:ext cx="7219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P(D)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dropped, because it is a constant independent of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89476" y="3080004"/>
            <a:ext cx="4085844" cy="2124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523494"/>
            <a:ext cx="10152380" cy="230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Maximum Likelihood (ML)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Hypothesis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508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cases, it </a:t>
            </a:r>
            <a:r>
              <a:rPr sz="2400" spc="-5" dirty="0">
                <a:latin typeface="Times New Roman"/>
                <a:cs typeface="Times New Roman"/>
              </a:rPr>
              <a:t>is assumed </a:t>
            </a:r>
            <a:r>
              <a:rPr sz="2400" dirty="0">
                <a:latin typeface="Times New Roman"/>
                <a:cs typeface="Times New Roman"/>
              </a:rPr>
              <a:t>that every </a:t>
            </a:r>
            <a:r>
              <a:rPr sz="2400" spc="-5" dirty="0">
                <a:latin typeface="Times New Roman"/>
                <a:cs typeface="Times New Roman"/>
              </a:rPr>
              <a:t>hypothesis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H </a:t>
            </a:r>
            <a:r>
              <a:rPr sz="2400" dirty="0">
                <a:latin typeface="Times New Roman"/>
                <a:cs typeface="Times New Roman"/>
              </a:rPr>
              <a:t>is equally probable 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35"/>
              </a:lnSpc>
            </a:pPr>
            <a:r>
              <a:rPr sz="2400" b="1" i="1" spc="-5" dirty="0">
                <a:latin typeface="Times New Roman"/>
                <a:cs typeface="Times New Roman"/>
              </a:rPr>
              <a:t>(P(h</a:t>
            </a:r>
            <a:r>
              <a:rPr sz="2400" b="1" i="1" spc="-7" baseline="-20833" dirty="0">
                <a:latin typeface="Times New Roman"/>
                <a:cs typeface="Times New Roman"/>
              </a:rPr>
              <a:t>i</a:t>
            </a:r>
            <a:r>
              <a:rPr sz="2400" b="1" i="1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b="1" i="1" spc="-5" dirty="0">
                <a:latin typeface="Times New Roman"/>
                <a:cs typeface="Times New Roman"/>
              </a:rPr>
              <a:t>P(h</a:t>
            </a:r>
            <a:r>
              <a:rPr sz="2400" b="1" i="1" spc="-7" baseline="-20833" dirty="0">
                <a:latin typeface="Times New Roman"/>
                <a:cs typeface="Times New Roman"/>
              </a:rPr>
              <a:t>j</a:t>
            </a:r>
            <a:r>
              <a:rPr sz="2400" b="1" i="1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for all </a:t>
            </a:r>
            <a:r>
              <a:rPr sz="2400" b="1" i="1" spc="-5" dirty="0">
                <a:latin typeface="Times New Roman"/>
                <a:cs typeface="Times New Roman"/>
              </a:rPr>
              <a:t>h</a:t>
            </a:r>
            <a:r>
              <a:rPr sz="2400" b="1" i="1" spc="-7" baseline="-20833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b="1" i="1" spc="-5" dirty="0">
                <a:latin typeface="Times New Roman"/>
                <a:cs typeface="Times New Roman"/>
              </a:rPr>
              <a:t>h</a:t>
            </a:r>
            <a:r>
              <a:rPr sz="2400" b="1" i="1" spc="-7" baseline="-20833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H).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35"/>
              </a:lnSpc>
              <a:spcBef>
                <a:spcPts val="710"/>
              </a:spcBef>
            </a:pPr>
            <a:r>
              <a:rPr sz="2400" dirty="0">
                <a:latin typeface="Times New Roman"/>
                <a:cs typeface="Times New Roman"/>
              </a:rPr>
              <a:t>In this case the below equation can be </a:t>
            </a:r>
            <a:r>
              <a:rPr sz="2400" spc="-5" dirty="0">
                <a:latin typeface="Times New Roman"/>
                <a:cs typeface="Times New Roman"/>
              </a:rPr>
              <a:t>simplified </a:t>
            </a:r>
            <a:r>
              <a:rPr sz="2400" dirty="0">
                <a:latin typeface="Times New Roman"/>
                <a:cs typeface="Times New Roman"/>
              </a:rPr>
              <a:t>and need only consider the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ts val="2735"/>
              </a:lnSpc>
            </a:pP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dirty="0">
                <a:latin typeface="Times New Roman"/>
                <a:cs typeface="Times New Roman"/>
              </a:rPr>
              <a:t>to find the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probable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hypothesis.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5178374"/>
            <a:ext cx="1010920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dirty="0">
                <a:latin typeface="Times New Roman"/>
                <a:cs typeface="Times New Roman"/>
              </a:rPr>
              <a:t>is often called the </a:t>
            </a:r>
            <a:r>
              <a:rPr sz="2400" b="1" i="1" dirty="0">
                <a:latin typeface="Times New Roman"/>
                <a:cs typeface="Times New Roman"/>
              </a:rPr>
              <a:t>likelihood </a:t>
            </a:r>
            <a:r>
              <a:rPr sz="2400" dirty="0">
                <a:latin typeface="Times New Roman"/>
                <a:cs typeface="Times New Roman"/>
              </a:rPr>
              <a:t>of the data </a:t>
            </a:r>
            <a:r>
              <a:rPr sz="2400" b="1" i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given </a:t>
            </a:r>
            <a:r>
              <a:rPr sz="2400" b="1" i="1" spc="-5" dirty="0">
                <a:latin typeface="Times New Roman"/>
                <a:cs typeface="Times New Roman"/>
              </a:rPr>
              <a:t>h, </a:t>
            </a:r>
            <a:r>
              <a:rPr sz="2400" dirty="0">
                <a:latin typeface="Times New Roman"/>
                <a:cs typeface="Times New Roman"/>
              </a:rPr>
              <a:t>and any hypothesis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Times New Roman"/>
                <a:cs typeface="Times New Roman"/>
              </a:rPr>
              <a:t>maximizes </a:t>
            </a:r>
            <a:r>
              <a:rPr sz="2400" b="1" i="1" spc="-5" dirty="0">
                <a:latin typeface="Times New Roman"/>
                <a:cs typeface="Times New Roman"/>
              </a:rPr>
              <a:t>P(D|h)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called a </a:t>
            </a:r>
            <a:r>
              <a:rPr sz="2400" b="1" i="1" dirty="0">
                <a:latin typeface="Times New Roman"/>
                <a:cs typeface="Times New Roman"/>
              </a:rPr>
              <a:t>maximum likelihood </a:t>
            </a:r>
            <a:r>
              <a:rPr sz="2400" dirty="0">
                <a:latin typeface="Times New Roman"/>
                <a:cs typeface="Times New Roman"/>
              </a:rPr>
              <a:t>(ML)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hypothesis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3104" y="3104415"/>
            <a:ext cx="3694384" cy="1712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02DEBAE0D14449B56361253C7B52B" ma:contentTypeVersion="2" ma:contentTypeDescription="Create a new document." ma:contentTypeScope="" ma:versionID="9c8154aba03c70fa3d7167eaa258c000">
  <xsd:schema xmlns:xsd="http://www.w3.org/2001/XMLSchema" xmlns:xs="http://www.w3.org/2001/XMLSchema" xmlns:p="http://schemas.microsoft.com/office/2006/metadata/properties" xmlns:ns2="90dd07cc-e260-49ab-be02-d9100a18d26b" targetNamespace="http://schemas.microsoft.com/office/2006/metadata/properties" ma:root="true" ma:fieldsID="475e5053e3cd0874c3e1b37f7f0eef38" ns2:_="">
    <xsd:import namespace="90dd07cc-e260-49ab-be02-d9100a18d2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d07cc-e260-49ab-be02-d9100a18d2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8B1F5F-6AFB-46C1-98AD-9AC317358BCD}"/>
</file>

<file path=customXml/itemProps2.xml><?xml version="1.0" encoding="utf-8"?>
<ds:datastoreItem xmlns:ds="http://schemas.openxmlformats.org/officeDocument/2006/customXml" ds:itemID="{76E269C5-77A8-4F00-9934-E949AB482717}"/>
</file>

<file path=customXml/itemProps3.xml><?xml version="1.0" encoding="utf-8"?>
<ds:datastoreItem xmlns:ds="http://schemas.openxmlformats.org/officeDocument/2006/customXml" ds:itemID="{172059DE-F0D2-4117-90F1-5F2A4125049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9632</TotalTime>
  <Words>5235</Words>
  <Application>Microsoft Office PowerPoint</Application>
  <PresentationFormat>Widescreen</PresentationFormat>
  <Paragraphs>356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Arial</vt:lpstr>
      <vt:lpstr>Calibri</vt:lpstr>
      <vt:lpstr>Calibri Light</vt:lpstr>
      <vt:lpstr>Californian FB</vt:lpstr>
      <vt:lpstr>Cambria Math</vt:lpstr>
      <vt:lpstr>Symbol</vt:lpstr>
      <vt:lpstr>Times New Roman</vt:lpstr>
      <vt:lpstr>Wingdings</vt:lpstr>
      <vt:lpstr>Office Theme</vt:lpstr>
      <vt:lpstr>MODULE -4  BAYSEIAN LEARNING</vt:lpstr>
      <vt:lpstr>CONTENT</vt:lpstr>
      <vt:lpstr>INTRODUCTION</vt:lpstr>
      <vt:lpstr>Features of Bayesian Learning Methods</vt:lpstr>
      <vt:lpstr>Practical difficulty in applying Bayesian methods</vt:lpstr>
      <vt:lpstr>BAYES THEOREM</vt:lpstr>
      <vt:lpstr>Bayes theorem is the cornerstone of Bayesian learning methods because it provides  a way to calculate the posterior probability P(h|D), from the prior probability P(h),  together with P(D) and P(D(h).</vt:lpstr>
      <vt:lpstr>Maximum a Posteriori (MAP) Hypothesis</vt:lpstr>
      <vt:lpstr>PowerPoint Presentation</vt:lpstr>
      <vt:lpstr>Example</vt:lpstr>
      <vt:lpstr>PowerPoint Presentation</vt:lpstr>
      <vt:lpstr>BAYES THEOREM AND CONCEPT LEARNING</vt:lpstr>
      <vt:lpstr>Brute-Force Bayes Concept Learning</vt:lpstr>
      <vt:lpstr>In order specify a learning problem for the BRUTE-FORCE MAP LEARNING algorithm we must specify what values are to be used for P(h) and for P(D|h) ?</vt:lpstr>
      <vt:lpstr>PowerPoint Presentation</vt:lpstr>
      <vt:lpstr>PowerPoint Presentation</vt:lpstr>
      <vt:lpstr>Given these choices for P(h) and for P(D|h) we now have a fully-defined problem  for the above BRUTE-FORCE MAP LEARNING algorithm.</vt:lpstr>
      <vt:lpstr>To summarize, Bayes theorem implies that the posterior probability P(h|D) under  our assumed P(h) and P(D|h) is</vt:lpstr>
      <vt:lpstr>The Evolution of Probabilities Associated with Hypotheses</vt:lpstr>
      <vt:lpstr>MAP Hypotheses and Consistent Learners</vt:lpstr>
      <vt:lpstr>PowerPoint Presentation</vt:lpstr>
      <vt:lpstr>MAXIMUM LIKELIHOOD AND LEAST-SQUARED  ERROR HYPOTHESES</vt:lpstr>
      <vt:lpstr>Learning A Continuous-Valued Target Function</vt:lpstr>
      <vt:lpstr>Learning A Linear Function</vt:lpstr>
      <vt:lpstr>Before showing why a hypothesis that minimizes the sum of squared errors in this setting is also a  maximum likelihood hypothesis, let us quickly review probability densities and Normal  distributions</vt:lpstr>
      <vt:lpstr>PowerPoint Presentation</vt:lpstr>
      <vt:lpstr>PowerPoint Presentation</vt:lpstr>
      <vt:lpstr>Using the previous definition of hML we have</vt:lpstr>
      <vt:lpstr>It is common to maximize the less complicated logarithm, which is justified because of the  monotonicity of function p.</vt:lpstr>
      <vt:lpstr>PowerPoint Presentation</vt:lpstr>
      <vt:lpstr>MAXIMUM LIKELIHOOD HYPOTHESES FOR  PREDICTING PROBABILITIES</vt:lpstr>
      <vt:lpstr>What criterion should we optimize in order to find a maximum likelihood hypothesis  for f' in this setting?</vt:lpstr>
      <vt:lpstr>PowerPoint Presentation</vt:lpstr>
      <vt:lpstr>PowerPoint Presentation</vt:lpstr>
      <vt:lpstr>Gradient Search to Maximize Likelihood in a Neural Net</vt:lpstr>
      <vt:lpstr>PowerPoint Presentation</vt:lpstr>
      <vt:lpstr>Because we seek to maximize rather than minimize P(D|h), we perform gradient ascent rather than  gradient descent search. On each iteration of the search the weight vector is adjusted in the direction  of the gradient, using the weight update rule</vt:lpstr>
      <vt:lpstr>PowerPoint Presentation</vt:lpstr>
      <vt:lpstr>MINIMUM DESCRIPTION LENGTH PRINCIPLE</vt:lpstr>
      <vt:lpstr>Introduction to a basic result of information theory</vt:lpstr>
      <vt:lpstr>Interpreting the equation</vt:lpstr>
      <vt:lpstr>The Minimum Description Length (MDL) principle recommends choosing the hypothesis that  minimizes the sum of these two description lengths of equ.</vt:lpstr>
      <vt:lpstr>Application to Decision Tree Learning</vt:lpstr>
      <vt:lpstr>PowerPoint Presentation</vt:lpstr>
      <vt:lpstr>PowerPoint Presentation</vt:lpstr>
      <vt:lpstr>PowerPoint Presentation</vt:lpstr>
      <vt:lpstr>BAYESIAN BELIEF NETWORKS </vt:lpstr>
      <vt:lpstr> Notation </vt:lpstr>
      <vt:lpstr>Conditional Independence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Bayesian Belief Networks </vt:lpstr>
      <vt:lpstr>Gradient Ascent Training of Bayesian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EM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Deepak</dc:creator>
  <cp:lastModifiedBy>Beena Pradeep</cp:lastModifiedBy>
  <cp:revision>14</cp:revision>
  <dcterms:created xsi:type="dcterms:W3CDTF">2020-11-05T04:45:21Z</dcterms:created>
  <dcterms:modified xsi:type="dcterms:W3CDTF">2022-01-19T05:57:21Z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2020-11-05T00:00:00Z</vt:filetime>
  </property>
  <property fmtid="{D5CDD505-2E9C-101B-9397-08002B2CF9AE}" pid="5" name="ContentTypeId">
    <vt:lpwstr>0x0101006B302DEBAE0D14449B56361253C7B52B</vt:lpwstr>
  </property>
</Properties>
</file>