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320" r:id="rId3"/>
    <p:sldId id="310" r:id="rId4"/>
    <p:sldId id="323" r:id="rId5"/>
    <p:sldId id="311" r:id="rId6"/>
    <p:sldId id="321" r:id="rId7"/>
    <p:sldId id="313" r:id="rId8"/>
    <p:sldId id="314" r:id="rId9"/>
    <p:sldId id="326" r:id="rId10"/>
    <p:sldId id="316" r:id="rId11"/>
    <p:sldId id="324" r:id="rId12"/>
    <p:sldId id="325" r:id="rId13"/>
    <p:sldId id="315" r:id="rId14"/>
    <p:sldId id="317" r:id="rId15"/>
    <p:sldId id="318" r:id="rId16"/>
    <p:sldId id="327" r:id="rId17"/>
    <p:sldId id="319" r:id="rId18"/>
    <p:sldId id="328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4" d="100"/>
          <a:sy n="94" d="100"/>
        </p:scale>
        <p:origin x="226" y="8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ANALYSIS FOR OLIST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E-commerce company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98840"/>
            <a:ext cx="8610599" cy="63936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latin typeface="Bahnschrift Condensed" panose="020B0502040204020203" pitchFamily="34" charset="0"/>
              </a:rPr>
              <a:t>Product Categories </a:t>
            </a:r>
            <a:r>
              <a:rPr lang="en-US" sz="3200" b="1" u="sng" dirty="0" smtClean="0">
                <a:latin typeface="Bahnschrift Condensed" panose="020B0502040204020203" pitchFamily="34" charset="0"/>
              </a:rPr>
              <a:t>with more than 5 times of Orders</a:t>
            </a:r>
            <a:endParaRPr lang="en-US" sz="3200" b="1" u="sng" dirty="0">
              <a:latin typeface="Bahnschrift Condensed" panose="020B0502040204020203" pitchFamily="34" charset="0"/>
            </a:endParaRPr>
          </a:p>
        </p:txBody>
      </p:sp>
      <p:pic>
        <p:nvPicPr>
          <p:cNvPr id="3" name="slide5" descr="Orders greater than 5">
            <a:extLst>
              <a:ext uri="{FF2B5EF4-FFF2-40B4-BE49-F238E27FC236}">
                <a16:creationId xmlns:a16="http://schemas.microsoft.com/office/drawing/2014/main" xmlns="" id="{EC1C36E8-5556-4E26-A73D-F893F8FC5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524000"/>
            <a:ext cx="8458200" cy="5095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09012" y="4648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Most of the Product Categories contain Toys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Behavior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Purchase of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52400"/>
            <a:ext cx="8610600" cy="6096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Bahnschrift Condensed" panose="020B0502040204020203" pitchFamily="34" charset="0"/>
              </a:rPr>
              <a:t>Customers Purchasing Trends</a:t>
            </a:r>
            <a:endParaRPr lang="en-US" sz="4000" b="1" u="sng" dirty="0">
              <a:latin typeface="Bahnschrift Condensed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12812" y="1066800"/>
            <a:ext cx="3886199" cy="609601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Density of Orders and avg. payment for each state</a:t>
            </a:r>
            <a:endParaRPr lang="en-US" dirty="0"/>
          </a:p>
        </p:txBody>
      </p:sp>
      <p:pic>
        <p:nvPicPr>
          <p:cNvPr id="8" name="slide8" descr="State">
            <a:extLst>
              <a:ext uri="{FF2B5EF4-FFF2-40B4-BE49-F238E27FC236}">
                <a16:creationId xmlns:a16="http://schemas.microsoft.com/office/drawing/2014/main" xmlns="" id="{5FC126BF-832B-49E3-966A-87170F4C3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1828801"/>
            <a:ext cx="6019800" cy="4876798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7618412" y="1061357"/>
            <a:ext cx="3886199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Purchases trend by month</a:t>
            </a:r>
            <a:endParaRPr lang="en-US" dirty="0"/>
          </a:p>
        </p:txBody>
      </p:sp>
      <p:pic>
        <p:nvPicPr>
          <p:cNvPr id="10" name="slide10" descr="Performance_month">
            <a:extLst>
              <a:ext uri="{FF2B5EF4-FFF2-40B4-BE49-F238E27FC236}">
                <a16:creationId xmlns:a16="http://schemas.microsoft.com/office/drawing/2014/main" xmlns="" id="{E9A95451-8C99-42FF-A280-0C1BB9C3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828802"/>
            <a:ext cx="5943600" cy="48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3" y="246969"/>
            <a:ext cx="9144000" cy="6096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Bahnschrift Condensed" panose="020B0502040204020203" pitchFamily="34" charset="0"/>
              </a:rPr>
              <a:t>Mode and Process of Payments by Customer</a:t>
            </a:r>
            <a:endParaRPr lang="en-US" b="1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561" y="1153886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Mode of payment frequently used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7556" y="1153886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Payments done by installments</a:t>
            </a:r>
            <a:endParaRPr lang="en-US" dirty="0"/>
          </a:p>
        </p:txBody>
      </p:sp>
      <p:pic>
        <p:nvPicPr>
          <p:cNvPr id="10" name="slide7" descr="Payment type">
            <a:extLst>
              <a:ext uri="{FF2B5EF4-FFF2-40B4-BE49-F238E27FC236}">
                <a16:creationId xmlns:a16="http://schemas.microsoft.com/office/drawing/2014/main" xmlns="" id="{681B5EE1-742E-4D99-8CDD-6B66BB39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29" y="3048000"/>
            <a:ext cx="5716416" cy="2514600"/>
          </a:xfrm>
          <a:prstGeom prst="rect">
            <a:avLst/>
          </a:prstGeom>
        </p:spPr>
      </p:pic>
      <p:pic>
        <p:nvPicPr>
          <p:cNvPr id="12" name="slide9" descr="installments">
            <a:extLst>
              <a:ext uri="{FF2B5EF4-FFF2-40B4-BE49-F238E27FC236}">
                <a16:creationId xmlns:a16="http://schemas.microsoft.com/office/drawing/2014/main" xmlns="" id="{959CC730-E9A2-4D3E-AE21-60CDA36BB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10" y="2286000"/>
            <a:ext cx="56784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VOLUME OF THE PRODUCT AND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76200"/>
            <a:ext cx="9144001" cy="6096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Bahnschrift Condensed" panose="020B0502040204020203" pitchFamily="34" charset="0"/>
                <a:cs typeface="Calibri" panose="020F0502020204030204" pitchFamily="34" charset="0"/>
              </a:rPr>
              <a:t>Product Volume Vs Orders</a:t>
            </a:r>
            <a:endParaRPr lang="en-US" b="1" u="sng" dirty="0">
              <a:latin typeface="Bahnschrift Condense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4012" y="1676400"/>
            <a:ext cx="533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X-axis represents the Volume (</a:t>
            </a:r>
            <a:r>
              <a:rPr lang="en-US" dirty="0" err="1" smtClean="0"/>
              <a:t>cubic_metre</a:t>
            </a:r>
            <a:r>
              <a:rPr lang="en-US" dirty="0" smtClean="0"/>
              <a:t>) of the Product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Y-axis represents the Total number of Orders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of the Circle represent the Weight of the Product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palate represents the Revenue of the Product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Red represent low payment Value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Green represent high Payment value</a:t>
            </a:r>
            <a:endParaRPr lang="en-US" dirty="0"/>
          </a:p>
        </p:txBody>
      </p:sp>
      <p:pic>
        <p:nvPicPr>
          <p:cNvPr id="7" name="slide2" descr="Product_volume vs orders">
            <a:extLst>
              <a:ext uri="{FF2B5EF4-FFF2-40B4-BE49-F238E27FC236}">
                <a16:creationId xmlns:a16="http://schemas.microsoft.com/office/drawing/2014/main" xmlns="" id="{B411E122-7881-4AE5-8E82-E79099412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762000"/>
            <a:ext cx="6400800" cy="59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1" y="152400"/>
            <a:ext cx="9144001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latin typeface="Bahnschrift Condensed" panose="020B0502040204020203" pitchFamily="34" charset="0"/>
              </a:rPr>
              <a:t>State Vs Product Orders</a:t>
            </a:r>
            <a:endParaRPr lang="en-US" b="1" u="sng" dirty="0">
              <a:latin typeface="Bahnschrift Condensed" panose="020B0502040204020203" pitchFamily="34" charset="0"/>
            </a:endParaRPr>
          </a:p>
        </p:txBody>
      </p:sp>
      <p:pic>
        <p:nvPicPr>
          <p:cNvPr id="3" name="slide2" descr="area vs category">
            <a:extLst>
              <a:ext uri="{FF2B5EF4-FFF2-40B4-BE49-F238E27FC236}">
                <a16:creationId xmlns:a16="http://schemas.microsoft.com/office/drawing/2014/main" xmlns="" id="{56052BD8-AF2B-4120-8A3B-F67CFA88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762000"/>
            <a:ext cx="5562600" cy="5963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18212" y="26670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number of Orders Divided for each State according to the Product Category Name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OList Company which has warehouses in various states can be managed according to the most ordered product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60412" y="457200"/>
            <a:ext cx="4416552" cy="7620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ahnschrift SemiCondensed" panose="020B0502040204020203" pitchFamily="34" charset="0"/>
              </a:rPr>
              <a:t>Observed insights</a:t>
            </a:r>
            <a:endParaRPr lang="en-US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2812" y="1295400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Light SemiCondensed" panose="020B0502040204020203" pitchFamily="34" charset="0"/>
              </a:rPr>
              <a:t>The most frequently ordered and highest Revenue generated Product Category is  ‘TOYS ‘ and next is ‘Computer accessories’.</a:t>
            </a: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Light SemiCondensed" panose="020B0502040204020203" pitchFamily="34" charset="0"/>
              </a:rPr>
              <a:t>The Product with highest number of Orders contributed 5.24% of Running Total and the product with least number of orders contributes 5.67% of </a:t>
            </a:r>
            <a:r>
              <a:rPr lang="en-US" dirty="0" err="1" smtClean="0">
                <a:latin typeface="Bahnschrift Light SemiCondensed" panose="020B0502040204020203" pitchFamily="34" charset="0"/>
              </a:rPr>
              <a:t>Runnig</a:t>
            </a:r>
            <a:r>
              <a:rPr lang="en-US" dirty="0" smtClean="0">
                <a:latin typeface="Bahnschrift Light SemiCondensed" panose="020B0502040204020203" pitchFamily="34" charset="0"/>
              </a:rPr>
              <a:t> Total. This shows that most ordered product may not always be most Revenue generating product.</a:t>
            </a: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Light SemiCondensed" panose="020B0502040204020203" pitchFamily="34" charset="0"/>
              </a:rPr>
              <a:t>Market Basket Analysis shows that best product category combination is “TOYS and BED_BATH_TABLE”.</a:t>
            </a: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Light SemiCondensed" panose="020B0502040204020203" pitchFamily="34" charset="0"/>
              </a:rPr>
              <a:t>The states has certain pattern were the count of orders is less but Average Value of the Revenue for that state is High. For example : Alabama state</a:t>
            </a: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Light SemiCondensed" panose="020B0502040204020203" pitchFamily="34" charset="0"/>
              </a:rPr>
              <a:t>Customers most used platform for payments was done through Credit card.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4212" y="304800"/>
            <a:ext cx="4416552" cy="7620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ahnschrift Condensed" panose="020B0502040204020203" pitchFamily="34" charset="0"/>
              </a:rPr>
              <a:t>recommendations</a:t>
            </a:r>
            <a:endParaRPr lang="en-US" b="1" dirty="0">
              <a:latin typeface="Bahnschrif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212" y="1371600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Light SemiCondensed" panose="020B0502040204020203" pitchFamily="34" charset="0"/>
              </a:rPr>
              <a:t>Among all the Product Categories -  Toys and Computer accessories should give Priority and Most of the space in the inventory should be Allocated.</a:t>
            </a: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Light SemiCondensed" panose="020B0502040204020203" pitchFamily="34" charset="0"/>
              </a:rPr>
              <a:t>The Product Combinations  such as toys &amp; </a:t>
            </a:r>
            <a:r>
              <a:rPr lang="en-US" dirty="0" err="1" smtClean="0">
                <a:latin typeface="Bahnschrift Light SemiCondensed" panose="020B0502040204020203" pitchFamily="34" charset="0"/>
              </a:rPr>
              <a:t>bed_bath_table</a:t>
            </a:r>
            <a:r>
              <a:rPr lang="en-US" dirty="0" smtClean="0">
                <a:latin typeface="Bahnschrift Light SemiCondensed" panose="020B0502040204020203" pitchFamily="34" charset="0"/>
              </a:rPr>
              <a:t> ,toys &amp; computer accessories, toys &amp; furniture decors should be Rearranged in such a way that they should complimentary to each other.</a:t>
            </a: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Light SemiCondensed" panose="020B0502040204020203" pitchFamily="34" charset="0"/>
              </a:rPr>
              <a:t>Focus on the Product Categories according to the particular city’s demands of the products and fill the inventory with those products.</a:t>
            </a: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Light SemiCondensed" panose="020B0502040204020203" pitchFamily="34" charset="0"/>
              </a:rPr>
              <a:t>For Maximization of Revenue and reduction of unnecessary expenses for Inventory maintenance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smtClean="0">
                <a:latin typeface="Bahnschrift Light SemiCondensed" panose="020B0502040204020203" pitchFamily="34" charset="0"/>
              </a:rPr>
              <a:t>    products with less number of orders should be replaced with optimal products. </a:t>
            </a: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Light SemiCondensed" panose="020B0502040204020203" pitchFamily="34" charset="0"/>
              </a:rPr>
              <a:t>Optimal Products are those which have High number of Orders and high profit but with </a:t>
            </a:r>
            <a:r>
              <a:rPr lang="en-US" smtClean="0">
                <a:latin typeface="Bahnschrift Light SemiCondensed" panose="020B0502040204020203" pitchFamily="34" charset="0"/>
              </a:rPr>
              <a:t>minimal in Volume(size</a:t>
            </a:r>
            <a:r>
              <a:rPr lang="en-US" dirty="0" smtClean="0">
                <a:latin typeface="Bahnschrift Light SemiCondensed" panose="020B0502040204020203" pitchFamily="34" charset="0"/>
              </a:rPr>
              <a:t>) and weight for storage.</a:t>
            </a:r>
          </a:p>
        </p:txBody>
      </p:sp>
    </p:spTree>
    <p:extLst>
      <p:ext uri="{BB962C8B-B14F-4D97-AF65-F5344CB8AC3E}">
        <p14:creationId xmlns:p14="http://schemas.microsoft.com/office/powerpoint/2010/main" val="2315909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209800"/>
            <a:ext cx="9134391" cy="27432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OList is a e-commerce company which is facing losses recently. So, they want to manage their inventory to reduce the unnecessary costs.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Identity the Products with High Revenue Generation and Discard or Remove the Non-profitable Products in their Inventory.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Top Products that contributes to Maximum Revenue</a:t>
            </a:r>
            <a:endParaRPr lang="en-US" dirty="0"/>
          </a:p>
          <a:p>
            <a:r>
              <a:rPr lang="en-US" dirty="0" smtClean="0"/>
              <a:t>Analysis the Purchase behavior of Individuals customers</a:t>
            </a:r>
          </a:p>
          <a:p>
            <a:r>
              <a:rPr lang="en-US" dirty="0" smtClean="0"/>
              <a:t>Customer behavior </a:t>
            </a:r>
          </a:p>
          <a:p>
            <a:r>
              <a:rPr lang="en-US" dirty="0" smtClean="0"/>
              <a:t>Inventory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customer 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5837" y="152400"/>
            <a:ext cx="9067797" cy="826549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Identifying the Top Twenty Products based on Revenue</a:t>
            </a:r>
            <a:endParaRPr lang="en-US" sz="3200" b="1" u="sng" dirty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  <a:cs typeface="Calibri" panose="020F0502020204030204" pitchFamily="34" charset="0"/>
            </a:endParaRPr>
          </a:p>
        </p:txBody>
      </p:sp>
      <p:pic>
        <p:nvPicPr>
          <p:cNvPr id="9" name="slide2" descr="top20 R">
            <a:extLst>
              <a:ext uri="{FF2B5EF4-FFF2-40B4-BE49-F238E27FC236}">
                <a16:creationId xmlns:a16="http://schemas.microsoft.com/office/drawing/2014/main" xmlns="" id="{2B858DFB-86EA-4F64-97E2-6CB5A120D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23" y="2429810"/>
            <a:ext cx="8220562" cy="4234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6523" y="1242714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Highest Revenue Generating Product is with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 109,313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among the top twenty products belongs to TOYS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Highest Revenue Generated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roduct also belongs to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oys Category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179" y="228600"/>
            <a:ext cx="9499233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tx1">
                    <a:lumMod val="95000"/>
                  </a:schemeClr>
                </a:solidFill>
                <a:latin typeface="Bahnschrift SemiCondensed" panose="020B0502040204020203" pitchFamily="34" charset="0"/>
              </a:rPr>
              <a:t>Identifying the Top Twenty Products based on </a:t>
            </a:r>
            <a:r>
              <a:rPr lang="en-US" b="1" u="sng" dirty="0" smtClean="0">
                <a:solidFill>
                  <a:schemeClr val="tx1">
                    <a:lumMod val="95000"/>
                  </a:schemeClr>
                </a:solidFill>
                <a:latin typeface="Bahnschrift SemiCondensed" panose="020B0502040204020203" pitchFamily="34" charset="0"/>
              </a:rPr>
              <a:t>Quantity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pic>
        <p:nvPicPr>
          <p:cNvPr id="4" name="slide2" descr="top20 Q">
            <a:extLst>
              <a:ext uri="{FF2B5EF4-FFF2-40B4-BE49-F238E27FC236}">
                <a16:creationId xmlns:a16="http://schemas.microsoft.com/office/drawing/2014/main" xmlns="" id="{30DD8346-B948-4604-A77B-E00746C76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45" y="2590800"/>
            <a:ext cx="782167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7212" y="1295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Frequently Ordered Product is  456 times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among the top twenty products belongs to TOYS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Frequently Ordered Product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 belongs to the Toys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Category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8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76200"/>
            <a:ext cx="9139691" cy="6858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Running Totals by Revenue and Number of Orders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012" y="1447800"/>
            <a:ext cx="5562600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are some of the Products with there Running totals and the Number of Orders values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Product with Highest Revenue accounts for 5.67% of Running Total Revenue but its Order count is only Once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check Running Totals and Count of Orders for each Product in the Workbook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slide2" descr="running_total">
            <a:extLst>
              <a:ext uri="{FF2B5EF4-FFF2-40B4-BE49-F238E27FC236}">
                <a16:creationId xmlns:a16="http://schemas.microsoft.com/office/drawing/2014/main" xmlns="" id="{04FCD1B7-43DD-4AEB-9A12-0ECFA79FE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066800"/>
            <a:ext cx="500260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Customers preferred products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2" y="228600"/>
            <a:ext cx="8006599" cy="685800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 smtClean="0">
                <a:latin typeface="Bahnschrift Condensed" panose="020B0502040204020203" pitchFamily="34" charset="0"/>
              </a:rPr>
              <a:t>Combinations of Product Categories </a:t>
            </a:r>
            <a:endParaRPr lang="en-US" sz="4000" u="sng" dirty="0">
              <a:latin typeface="Bahnschrift Condensed" panose="020B0502040204020203" pitchFamily="34" charset="0"/>
            </a:endParaRPr>
          </a:p>
        </p:txBody>
      </p:sp>
      <p:pic>
        <p:nvPicPr>
          <p:cNvPr id="4" name="slide6" descr="Product combinations">
            <a:extLst>
              <a:ext uri="{FF2B5EF4-FFF2-40B4-BE49-F238E27FC236}">
                <a16:creationId xmlns:a16="http://schemas.microsoft.com/office/drawing/2014/main" xmlns="" id="{FB5F3B0F-6104-4727-A7EB-96797B35F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219200"/>
            <a:ext cx="4076246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7612" y="2438400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best combination which can be found is toys and bed_bath_table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Second best combination is toys and furniture_decor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Obviously we can find most of the product combinations is skewed towards toys category due to most number of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1131</TotalTime>
  <Words>665</Words>
  <Application>Microsoft Office PowerPoint</Application>
  <PresentationFormat>Custom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Bahnschrift Condensed</vt:lpstr>
      <vt:lpstr>Bahnschrift Light SemiCondensed</vt:lpstr>
      <vt:lpstr>Bahnschrift SemiCondensed</vt:lpstr>
      <vt:lpstr>Calibri</vt:lpstr>
      <vt:lpstr>Corbel</vt:lpstr>
      <vt:lpstr>Wingdings</vt:lpstr>
      <vt:lpstr>Digital Blue Tunnel 16x9</vt:lpstr>
      <vt:lpstr>MARKET ANALYSIS FOR OLIST</vt:lpstr>
      <vt:lpstr>Problem Statement:</vt:lpstr>
      <vt:lpstr>Objective:</vt:lpstr>
      <vt:lpstr>Product Analysis</vt:lpstr>
      <vt:lpstr>Identifying the Top Twenty Products based on Revenue</vt:lpstr>
      <vt:lpstr>Identifying the Top Twenty Products based on Quantity</vt:lpstr>
      <vt:lpstr>Running Totals by Revenue and Number of Orders</vt:lpstr>
      <vt:lpstr>Market Basket Analysis</vt:lpstr>
      <vt:lpstr>Combinations of Product Categories </vt:lpstr>
      <vt:lpstr>Product Categories with more than 5 times of Orders</vt:lpstr>
      <vt:lpstr>Customer Behavior Analysis</vt:lpstr>
      <vt:lpstr>Customers Purchasing Trends</vt:lpstr>
      <vt:lpstr>Mode and Process of Payments by Customer</vt:lpstr>
      <vt:lpstr>INVENTORY MANAGEMENT</vt:lpstr>
      <vt:lpstr>Product Volume Vs Orders</vt:lpstr>
      <vt:lpstr>State Vs Product Orders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 FOR OLIST</dc:title>
  <dc:creator>Microsoft account</dc:creator>
  <cp:lastModifiedBy>Microsoft account</cp:lastModifiedBy>
  <cp:revision>44</cp:revision>
  <dcterms:created xsi:type="dcterms:W3CDTF">2022-03-21T02:56:59Z</dcterms:created>
  <dcterms:modified xsi:type="dcterms:W3CDTF">2022-03-23T14:42:38Z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