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4" r:id="rId8"/>
    <p:sldId id="263" r:id="rId9"/>
    <p:sldId id="266" r:id="rId10"/>
    <p:sldId id="276" r:id="rId11"/>
    <p:sldId id="277" r:id="rId12"/>
    <p:sldId id="278" r:id="rId13"/>
    <p:sldId id="267" r:id="rId14"/>
    <p:sldId id="269" r:id="rId15"/>
    <p:sldId id="270" r:id="rId16"/>
    <p:sldId id="271"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EDA8B9-2D83-40FF-B057-04A6C983C2D6}">
          <p14:sldIdLst>
            <p14:sldId id="256"/>
            <p14:sldId id="257"/>
            <p14:sldId id="258"/>
            <p14:sldId id="259"/>
            <p14:sldId id="260"/>
            <p14:sldId id="261"/>
            <p14:sldId id="264"/>
            <p14:sldId id="263"/>
            <p14:sldId id="266"/>
            <p14:sldId id="276"/>
            <p14:sldId id="277"/>
            <p14:sldId id="278"/>
          </p14:sldIdLst>
        </p14:section>
        <p14:section name="Untitled Section" id="{1BCAC98A-7068-47FE-9787-78A0FC155DA4}">
          <p14:sldIdLst>
            <p14:sldId id="267"/>
            <p14:sldId id="269"/>
            <p14:sldId id="270"/>
            <p14:sldId id="271"/>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1" y="3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9E2DE-8BAD-4E02-8314-5D970E9B5AC8}" type="datetimeFigureOut">
              <a:rPr lang="en-IN" smtClean="0"/>
              <a:t>21-01-2024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3814C-A2DB-407E-A31F-5922D0445A94}" type="slidenum">
              <a:rPr lang="en-IN" smtClean="0"/>
              <a:t>‹#›</a:t>
            </a:fld>
            <a:endParaRPr lang="en-IN"/>
          </a:p>
        </p:txBody>
      </p:sp>
    </p:spTree>
    <p:extLst>
      <p:ext uri="{BB962C8B-B14F-4D97-AF65-F5344CB8AC3E}">
        <p14:creationId xmlns:p14="http://schemas.microsoft.com/office/powerpoint/2010/main" val="28167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3814C-A2DB-407E-A31F-5922D0445A94}" type="slidenum">
              <a:rPr lang="en-IN" smtClean="0"/>
              <a:t>3</a:t>
            </a:fld>
            <a:endParaRPr lang="en-IN"/>
          </a:p>
        </p:txBody>
      </p:sp>
    </p:spTree>
    <p:extLst>
      <p:ext uri="{BB962C8B-B14F-4D97-AF65-F5344CB8AC3E}">
        <p14:creationId xmlns:p14="http://schemas.microsoft.com/office/powerpoint/2010/main" val="116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384326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282525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1688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20390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2330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207711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165000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323919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303597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ABCE-09DB-4CF0-AA52-04CB02F20309}"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175144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04ABCE-09DB-4CF0-AA52-04CB02F20309}"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41456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4ABCE-09DB-4CF0-AA52-04CB02F20309}"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67333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4ABCE-09DB-4CF0-AA52-04CB02F20309}"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118164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4ABCE-09DB-4CF0-AA52-04CB02F20309}"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210823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4ABCE-09DB-4CF0-AA52-04CB02F20309}"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190021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4ABCE-09DB-4CF0-AA52-04CB02F20309}"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5E095B-45F0-4466-898A-A2EC8FDFC5FA}" type="slidenum">
              <a:rPr lang="en-IN" smtClean="0"/>
              <a:t>‹#›</a:t>
            </a:fld>
            <a:endParaRPr lang="en-IN"/>
          </a:p>
        </p:txBody>
      </p:sp>
    </p:spTree>
    <p:extLst>
      <p:ext uri="{BB962C8B-B14F-4D97-AF65-F5344CB8AC3E}">
        <p14:creationId xmlns:p14="http://schemas.microsoft.com/office/powerpoint/2010/main" val="398744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04ABCE-09DB-4CF0-AA52-04CB02F20309}" type="datetimeFigureOut">
              <a:rPr lang="en-IN" smtClean="0"/>
              <a:t>21-01-2024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5E095B-45F0-4466-898A-A2EC8FDFC5FA}" type="slidenum">
              <a:rPr lang="en-IN" smtClean="0"/>
              <a:t>‹#›</a:t>
            </a:fld>
            <a:endParaRPr lang="en-IN"/>
          </a:p>
        </p:txBody>
      </p:sp>
    </p:spTree>
    <p:extLst>
      <p:ext uri="{BB962C8B-B14F-4D97-AF65-F5344CB8AC3E}">
        <p14:creationId xmlns:p14="http://schemas.microsoft.com/office/powerpoint/2010/main" val="826142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53E63-5F01-10C3-236B-95F20E4F6684}"/>
              </a:ext>
            </a:extLst>
          </p:cNvPr>
          <p:cNvSpPr>
            <a:spLocks noGrp="1"/>
          </p:cNvSpPr>
          <p:nvPr>
            <p:ph type="ctrTitle"/>
          </p:nvPr>
        </p:nvSpPr>
        <p:spPr>
          <a:xfrm>
            <a:off x="256761" y="580680"/>
            <a:ext cx="9144000" cy="830676"/>
          </a:xfrm>
        </p:spPr>
        <p:txBody>
          <a:bodyPr>
            <a:normAutofit fontScale="90000"/>
          </a:bodyPr>
          <a:lstStyle/>
          <a:p>
            <a:r>
              <a:rPr lang="en-IN" dirty="0"/>
              <a:t>BFSI: CREDIT RISK ASSIGNMENT</a:t>
            </a:r>
          </a:p>
        </p:txBody>
      </p:sp>
      <p:sp>
        <p:nvSpPr>
          <p:cNvPr id="5" name="Subtitle 4">
            <a:extLst>
              <a:ext uri="{FF2B5EF4-FFF2-40B4-BE49-F238E27FC236}">
                <a16:creationId xmlns:a16="http://schemas.microsoft.com/office/drawing/2014/main" id="{CDF46260-4252-F171-F2CA-57C4B107D5FC}"/>
              </a:ext>
            </a:extLst>
          </p:cNvPr>
          <p:cNvSpPr>
            <a:spLocks noGrp="1"/>
          </p:cNvSpPr>
          <p:nvPr>
            <p:ph type="subTitle" idx="1"/>
          </p:nvPr>
        </p:nvSpPr>
        <p:spPr>
          <a:xfrm>
            <a:off x="381000" y="1739348"/>
            <a:ext cx="9144000" cy="4020378"/>
          </a:xfrm>
        </p:spPr>
        <p:txBody>
          <a:bodyPr/>
          <a:lstStyle/>
          <a:p>
            <a:pPr algn="l"/>
            <a:r>
              <a:rPr lang="en-IN" b="1" dirty="0"/>
              <a:t>	</a:t>
            </a:r>
            <a:r>
              <a:rPr lang="en-IN" sz="2800" b="1" dirty="0">
                <a:solidFill>
                  <a:schemeClr val="tx1"/>
                </a:solidFill>
              </a:rPr>
              <a:t>Prepared By</a:t>
            </a:r>
            <a:r>
              <a:rPr lang="en-IN" sz="2800" dirty="0">
                <a:solidFill>
                  <a:schemeClr val="tx1"/>
                </a:solidFill>
              </a:rPr>
              <a:t>: </a:t>
            </a:r>
          </a:p>
          <a:p>
            <a:pPr algn="l">
              <a:spcBef>
                <a:spcPts val="0"/>
              </a:spcBef>
            </a:pPr>
            <a:r>
              <a:rPr lang="en-IN" b="1" dirty="0">
                <a:solidFill>
                  <a:schemeClr val="tx1"/>
                </a:solidFill>
              </a:rPr>
              <a:t>	Archana</a:t>
            </a:r>
          </a:p>
          <a:p>
            <a:pPr algn="l">
              <a:spcBef>
                <a:spcPts val="0"/>
              </a:spcBef>
            </a:pPr>
            <a:r>
              <a:rPr lang="en-IN" b="1" dirty="0">
                <a:solidFill>
                  <a:schemeClr val="tx1"/>
                </a:solidFill>
              </a:rPr>
              <a:t>	</a:t>
            </a:r>
            <a:r>
              <a:rPr lang="en-IN" b="1" dirty="0" err="1">
                <a:solidFill>
                  <a:schemeClr val="tx1"/>
                </a:solidFill>
              </a:rPr>
              <a:t>Souradeep</a:t>
            </a:r>
            <a:endParaRPr lang="en-IN" b="1" dirty="0">
              <a:solidFill>
                <a:schemeClr val="tx1"/>
              </a:solidFill>
            </a:endParaRPr>
          </a:p>
          <a:p>
            <a:pPr algn="l">
              <a:spcBef>
                <a:spcPts val="0"/>
              </a:spcBef>
            </a:pPr>
            <a:r>
              <a:rPr lang="en-IN" b="1" dirty="0">
                <a:solidFill>
                  <a:schemeClr val="tx1"/>
                </a:solidFill>
              </a:rPr>
              <a:t>	Chand Pasha</a:t>
            </a:r>
          </a:p>
          <a:p>
            <a:pPr algn="l">
              <a:spcBef>
                <a:spcPts val="0"/>
              </a:spcBef>
            </a:pPr>
            <a:endParaRPr lang="en-IN" b="1" dirty="0"/>
          </a:p>
        </p:txBody>
      </p:sp>
    </p:spTree>
    <p:extLst>
      <p:ext uri="{BB962C8B-B14F-4D97-AF65-F5344CB8AC3E}">
        <p14:creationId xmlns:p14="http://schemas.microsoft.com/office/powerpoint/2010/main" val="150455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F28D2-B768-DF61-071B-7158221343E4}"/>
              </a:ext>
            </a:extLst>
          </p:cNvPr>
          <p:cNvSpPr>
            <a:spLocks noGrp="1"/>
          </p:cNvSpPr>
          <p:nvPr>
            <p:ph type="ctrTitle"/>
          </p:nvPr>
        </p:nvSpPr>
        <p:spPr>
          <a:xfrm>
            <a:off x="740334" y="596348"/>
            <a:ext cx="9096566" cy="1165648"/>
          </a:xfrm>
        </p:spPr>
        <p:txBody>
          <a:bodyPr/>
          <a:lstStyle/>
          <a:p>
            <a:pPr algn="l"/>
            <a:r>
              <a:rPr lang="en-GB" sz="2000" dirty="0">
                <a:solidFill>
                  <a:schemeClr val="tx1"/>
                </a:solidFill>
              </a:rPr>
              <a:t>Similar distribution for collateral values show that car loans require higher collateral (e.g. The car itself)</a:t>
            </a:r>
            <a:endParaRPr lang="en-IN" sz="2000" dirty="0">
              <a:solidFill>
                <a:schemeClr val="tx1"/>
              </a:solidFill>
            </a:endParaRPr>
          </a:p>
        </p:txBody>
      </p:sp>
      <p:pic>
        <p:nvPicPr>
          <p:cNvPr id="7" name="Picture 6">
            <a:extLst>
              <a:ext uri="{FF2B5EF4-FFF2-40B4-BE49-F238E27FC236}">
                <a16:creationId xmlns:a16="http://schemas.microsoft.com/office/drawing/2014/main" id="{46B9631C-399F-9094-B55D-FFDF8D439891}"/>
              </a:ext>
            </a:extLst>
          </p:cNvPr>
          <p:cNvPicPr>
            <a:picLocks noChangeAspect="1"/>
          </p:cNvPicPr>
          <p:nvPr/>
        </p:nvPicPr>
        <p:blipFill>
          <a:blip r:embed="rId2"/>
          <a:stretch>
            <a:fillRect/>
          </a:stretch>
        </p:blipFill>
        <p:spPr>
          <a:xfrm>
            <a:off x="820581" y="2255490"/>
            <a:ext cx="4905411" cy="3267099"/>
          </a:xfrm>
          <a:prstGeom prst="rect">
            <a:avLst/>
          </a:prstGeom>
        </p:spPr>
      </p:pic>
    </p:spTree>
    <p:extLst>
      <p:ext uri="{BB962C8B-B14F-4D97-AF65-F5344CB8AC3E}">
        <p14:creationId xmlns:p14="http://schemas.microsoft.com/office/powerpoint/2010/main" val="53206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70EE96-5F7F-CDF8-E697-A73FF3F07CD1}"/>
              </a:ext>
            </a:extLst>
          </p:cNvPr>
          <p:cNvSpPr>
            <a:spLocks noGrp="1"/>
          </p:cNvSpPr>
          <p:nvPr>
            <p:ph type="ctrTitle"/>
          </p:nvPr>
        </p:nvSpPr>
        <p:spPr>
          <a:xfrm>
            <a:off x="751694" y="0"/>
            <a:ext cx="8409346" cy="1283928"/>
          </a:xfrm>
        </p:spPr>
        <p:txBody>
          <a:bodyPr/>
          <a:lstStyle/>
          <a:p>
            <a:pPr algn="l"/>
            <a:r>
              <a:rPr lang="en-GB" sz="2800" dirty="0">
                <a:solidFill>
                  <a:schemeClr val="tx1"/>
                </a:solidFill>
              </a:rPr>
              <a:t>As expected longer loans have lower monthly </a:t>
            </a:r>
            <a:r>
              <a:rPr lang="en-GB" sz="2800" dirty="0" err="1">
                <a:solidFill>
                  <a:schemeClr val="tx1"/>
                </a:solidFill>
              </a:rPr>
              <a:t>emi</a:t>
            </a:r>
            <a:endParaRPr lang="en-IN" sz="2800" dirty="0">
              <a:solidFill>
                <a:schemeClr val="tx1"/>
              </a:solidFill>
            </a:endParaRPr>
          </a:p>
        </p:txBody>
      </p:sp>
      <p:pic>
        <p:nvPicPr>
          <p:cNvPr id="8" name="Picture 7">
            <a:extLst>
              <a:ext uri="{FF2B5EF4-FFF2-40B4-BE49-F238E27FC236}">
                <a16:creationId xmlns:a16="http://schemas.microsoft.com/office/drawing/2014/main" id="{37ABC6E5-126E-7F1B-8432-E8BEE5B41BE8}"/>
              </a:ext>
            </a:extLst>
          </p:cNvPr>
          <p:cNvPicPr>
            <a:picLocks noChangeAspect="1"/>
          </p:cNvPicPr>
          <p:nvPr/>
        </p:nvPicPr>
        <p:blipFill>
          <a:blip r:embed="rId2"/>
          <a:stretch>
            <a:fillRect/>
          </a:stretch>
        </p:blipFill>
        <p:spPr>
          <a:xfrm>
            <a:off x="859954" y="1924985"/>
            <a:ext cx="6103117" cy="3314724"/>
          </a:xfrm>
          <a:prstGeom prst="rect">
            <a:avLst/>
          </a:prstGeom>
        </p:spPr>
      </p:pic>
    </p:spTree>
    <p:extLst>
      <p:ext uri="{BB962C8B-B14F-4D97-AF65-F5344CB8AC3E}">
        <p14:creationId xmlns:p14="http://schemas.microsoft.com/office/powerpoint/2010/main" val="310218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DEF261-B39E-2659-32CB-64ACAAD4AC21}"/>
              </a:ext>
            </a:extLst>
          </p:cNvPr>
          <p:cNvSpPr>
            <a:spLocks noGrp="1"/>
          </p:cNvSpPr>
          <p:nvPr>
            <p:ph type="ctrTitle"/>
          </p:nvPr>
        </p:nvSpPr>
        <p:spPr>
          <a:xfrm>
            <a:off x="689218" y="278295"/>
            <a:ext cx="8727397" cy="1137251"/>
          </a:xfrm>
        </p:spPr>
        <p:txBody>
          <a:bodyPr/>
          <a:lstStyle/>
          <a:p>
            <a:pPr algn="l"/>
            <a:r>
              <a:rPr lang="en-GB" sz="2800" b="0" i="0" dirty="0">
                <a:solidFill>
                  <a:srgbClr val="000000"/>
                </a:solidFill>
                <a:effectLst/>
                <a:latin typeface="Helvetica Neue"/>
              </a:rPr>
              <a:t>Higher Loan amounts require higher collateral values</a:t>
            </a:r>
            <a:endParaRPr lang="en-IN" sz="2800" dirty="0"/>
          </a:p>
        </p:txBody>
      </p:sp>
      <p:pic>
        <p:nvPicPr>
          <p:cNvPr id="7" name="Picture 6">
            <a:extLst>
              <a:ext uri="{FF2B5EF4-FFF2-40B4-BE49-F238E27FC236}">
                <a16:creationId xmlns:a16="http://schemas.microsoft.com/office/drawing/2014/main" id="{813965CE-944B-D594-6FD9-1815C52895D9}"/>
              </a:ext>
            </a:extLst>
          </p:cNvPr>
          <p:cNvPicPr>
            <a:picLocks noChangeAspect="1"/>
          </p:cNvPicPr>
          <p:nvPr/>
        </p:nvPicPr>
        <p:blipFill>
          <a:blip r:embed="rId2"/>
          <a:stretch>
            <a:fillRect/>
          </a:stretch>
        </p:blipFill>
        <p:spPr>
          <a:xfrm>
            <a:off x="744737" y="1698721"/>
            <a:ext cx="5372139" cy="3324249"/>
          </a:xfrm>
          <a:prstGeom prst="rect">
            <a:avLst/>
          </a:prstGeom>
        </p:spPr>
      </p:pic>
    </p:spTree>
    <p:extLst>
      <p:ext uri="{BB962C8B-B14F-4D97-AF65-F5344CB8AC3E}">
        <p14:creationId xmlns:p14="http://schemas.microsoft.com/office/powerpoint/2010/main" val="422082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CEFBC4-A578-C6CB-50DE-E84974411B87}"/>
              </a:ext>
            </a:extLst>
          </p:cNvPr>
          <p:cNvSpPr>
            <a:spLocks noGrp="1"/>
          </p:cNvSpPr>
          <p:nvPr>
            <p:ph type="title"/>
          </p:nvPr>
        </p:nvSpPr>
        <p:spPr>
          <a:xfrm>
            <a:off x="541026" y="5238395"/>
            <a:ext cx="8596668" cy="1320800"/>
          </a:xfrm>
        </p:spPr>
        <p:txBody>
          <a:bodyPr>
            <a:normAutofit/>
          </a:bodyPr>
          <a:lstStyle/>
          <a:p>
            <a:pPr algn="l"/>
            <a:r>
              <a:rPr lang="en-GB" sz="1100" b="0" i="0" dirty="0">
                <a:solidFill>
                  <a:srgbClr val="000000"/>
                </a:solidFill>
                <a:effectLst/>
                <a:latin typeface="Helvetica Neue"/>
              </a:rPr>
              <a:t>The above matrix shows that:</a:t>
            </a:r>
            <a:br>
              <a:rPr lang="en-GB" sz="1100" b="0" i="0" dirty="0">
                <a:solidFill>
                  <a:srgbClr val="000000"/>
                </a:solidFill>
                <a:effectLst/>
                <a:latin typeface="Helvetica Neue"/>
              </a:rPr>
            </a:br>
            <a:r>
              <a:rPr lang="en-GB" sz="1100" b="0" i="0" dirty="0">
                <a:solidFill>
                  <a:srgbClr val="000000"/>
                </a:solidFill>
                <a:effectLst/>
                <a:latin typeface="Helvetica Neue"/>
              </a:rPr>
              <a:t>Long term customers have lower missed repayments and lower LGDs which makes them better candidates for loans</a:t>
            </a:r>
            <a:br>
              <a:rPr lang="en-GB" sz="1100" b="0" i="0" dirty="0">
                <a:solidFill>
                  <a:srgbClr val="000000"/>
                </a:solidFill>
                <a:effectLst/>
                <a:latin typeface="Helvetica Neue"/>
              </a:rPr>
            </a:br>
            <a:r>
              <a:rPr lang="en-GB" sz="1100" b="0" i="0" dirty="0">
                <a:solidFill>
                  <a:srgbClr val="000000"/>
                </a:solidFill>
                <a:effectLst/>
                <a:latin typeface="Helvetica Neue"/>
              </a:rPr>
              <a:t>Higher missed repayments, Number of </a:t>
            </a:r>
            <a:r>
              <a:rPr lang="en-GB" sz="1100" b="0" i="0" dirty="0" err="1">
                <a:solidFill>
                  <a:srgbClr val="000000"/>
                </a:solidFill>
                <a:effectLst/>
                <a:latin typeface="Helvetica Neue"/>
              </a:rPr>
              <a:t>loans,cheque</a:t>
            </a:r>
            <a:r>
              <a:rPr lang="en-GB" sz="1100" b="0" i="0" dirty="0">
                <a:solidFill>
                  <a:srgbClr val="000000"/>
                </a:solidFill>
                <a:effectLst/>
                <a:latin typeface="Helvetica Neue"/>
              </a:rPr>
              <a:t> bounces and LGD are positively correlated which shows that customers which have higher missed payments and #loans tend to greater loss</a:t>
            </a:r>
            <a:br>
              <a:rPr lang="en-GB" sz="1100" b="0" i="0" dirty="0">
                <a:solidFill>
                  <a:srgbClr val="000000"/>
                </a:solidFill>
                <a:effectLst/>
                <a:latin typeface="Helvetica Neue"/>
              </a:rPr>
            </a:br>
            <a:r>
              <a:rPr lang="en-GB" sz="1100" b="0" i="0" dirty="0">
                <a:solidFill>
                  <a:srgbClr val="000000"/>
                </a:solidFill>
                <a:effectLst/>
                <a:latin typeface="Helvetica Neue"/>
              </a:rPr>
              <a:t>Customers with higher bank balance tend to less loss at default</a:t>
            </a:r>
          </a:p>
        </p:txBody>
      </p:sp>
      <p:pic>
        <p:nvPicPr>
          <p:cNvPr id="3" name="Picture 2">
            <a:extLst>
              <a:ext uri="{FF2B5EF4-FFF2-40B4-BE49-F238E27FC236}">
                <a16:creationId xmlns:a16="http://schemas.microsoft.com/office/drawing/2014/main" id="{E557EF49-474B-F8CF-AD48-36D5B5125E47}"/>
              </a:ext>
            </a:extLst>
          </p:cNvPr>
          <p:cNvPicPr>
            <a:picLocks noChangeAspect="1"/>
          </p:cNvPicPr>
          <p:nvPr/>
        </p:nvPicPr>
        <p:blipFill>
          <a:blip r:embed="rId2"/>
          <a:stretch>
            <a:fillRect/>
          </a:stretch>
        </p:blipFill>
        <p:spPr>
          <a:xfrm>
            <a:off x="681195" y="619066"/>
            <a:ext cx="6412504" cy="4461090"/>
          </a:xfrm>
          <a:prstGeom prst="rect">
            <a:avLst/>
          </a:prstGeom>
        </p:spPr>
      </p:pic>
    </p:spTree>
    <p:extLst>
      <p:ext uri="{BB962C8B-B14F-4D97-AF65-F5344CB8AC3E}">
        <p14:creationId xmlns:p14="http://schemas.microsoft.com/office/powerpoint/2010/main" val="40669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795D0D-93B1-DD58-F689-5AC0072C69D3}"/>
              </a:ext>
            </a:extLst>
          </p:cNvPr>
          <p:cNvSpPr>
            <a:spLocks noGrp="1"/>
          </p:cNvSpPr>
          <p:nvPr>
            <p:ph type="ctrTitle"/>
          </p:nvPr>
        </p:nvSpPr>
        <p:spPr>
          <a:xfrm>
            <a:off x="741754" y="600582"/>
            <a:ext cx="7766936" cy="1646302"/>
          </a:xfrm>
        </p:spPr>
        <p:txBody>
          <a:bodyPr/>
          <a:lstStyle/>
          <a:p>
            <a:pPr algn="l"/>
            <a:r>
              <a:rPr lang="en-IN" sz="2800" dirty="0"/>
              <a:t>MODEL BUILDING</a:t>
            </a:r>
          </a:p>
        </p:txBody>
      </p:sp>
      <p:sp>
        <p:nvSpPr>
          <p:cNvPr id="7" name="Subtitle 6">
            <a:extLst>
              <a:ext uri="{FF2B5EF4-FFF2-40B4-BE49-F238E27FC236}">
                <a16:creationId xmlns:a16="http://schemas.microsoft.com/office/drawing/2014/main" id="{9B27A52D-75D2-C4F8-D4E5-A6FB295422B5}"/>
              </a:ext>
            </a:extLst>
          </p:cNvPr>
          <p:cNvSpPr>
            <a:spLocks noGrp="1"/>
          </p:cNvSpPr>
          <p:nvPr>
            <p:ph type="subTitle" idx="1"/>
          </p:nvPr>
        </p:nvSpPr>
        <p:spPr>
          <a:xfrm>
            <a:off x="473397" y="2659354"/>
            <a:ext cx="7766936" cy="1430598"/>
          </a:xfrm>
        </p:spPr>
        <p:txBody>
          <a:bodyPr>
            <a:normAutofit lnSpcReduction="10000"/>
          </a:bodyPr>
          <a:lstStyle/>
          <a:p>
            <a:pPr marL="285750" indent="-285750" algn="l">
              <a:buFont typeface="Wingdings" panose="05000000000000000000" pitchFamily="2" charset="2"/>
              <a:buChar char="§"/>
            </a:pPr>
            <a:r>
              <a:rPr lang="en-IN" dirty="0">
                <a:solidFill>
                  <a:schemeClr val="tx1"/>
                </a:solidFill>
              </a:rPr>
              <a:t>Used various models like Multiple Linear Regression, Random Forest Regressor, </a:t>
            </a:r>
            <a:r>
              <a:rPr lang="en-GB" dirty="0">
                <a:solidFill>
                  <a:schemeClr val="tx1"/>
                </a:solidFill>
              </a:rPr>
              <a:t>Residual Analysis of the model</a:t>
            </a:r>
            <a:r>
              <a:rPr lang="en-IN" dirty="0">
                <a:solidFill>
                  <a:schemeClr val="tx1"/>
                </a:solidFill>
              </a:rPr>
              <a:t> </a:t>
            </a:r>
          </a:p>
          <a:p>
            <a:pPr algn="l"/>
            <a:r>
              <a:rPr lang="en-IN" dirty="0">
                <a:solidFill>
                  <a:schemeClr val="tx1"/>
                </a:solidFill>
              </a:rPr>
              <a:t>	Used R Squared as a performance metrics. </a:t>
            </a:r>
          </a:p>
          <a:p>
            <a:pPr marL="285750" indent="-285750" algn="l">
              <a:buFont typeface="Wingdings" panose="05000000000000000000" pitchFamily="2" charset="2"/>
              <a:buChar char="§"/>
            </a:pPr>
            <a:r>
              <a:rPr lang="en-IN" dirty="0" err="1">
                <a:solidFill>
                  <a:schemeClr val="tx1"/>
                </a:solidFill>
              </a:rPr>
              <a:t>XGBoost</a:t>
            </a:r>
            <a:r>
              <a:rPr lang="en-IN" dirty="0">
                <a:solidFill>
                  <a:schemeClr val="tx1"/>
                </a:solidFill>
              </a:rPr>
              <a:t> has given us 99.5% R squared on test data across the models. </a:t>
            </a:r>
          </a:p>
        </p:txBody>
      </p:sp>
    </p:spTree>
    <p:extLst>
      <p:ext uri="{BB962C8B-B14F-4D97-AF65-F5344CB8AC3E}">
        <p14:creationId xmlns:p14="http://schemas.microsoft.com/office/powerpoint/2010/main" val="222091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9639-F6E3-D3B8-0C27-8F4C965FF428}"/>
              </a:ext>
            </a:extLst>
          </p:cNvPr>
          <p:cNvSpPr>
            <a:spLocks noGrp="1"/>
          </p:cNvSpPr>
          <p:nvPr>
            <p:ph type="ctrTitle"/>
          </p:nvPr>
        </p:nvSpPr>
        <p:spPr>
          <a:xfrm>
            <a:off x="1000172" y="203017"/>
            <a:ext cx="7766936" cy="1646302"/>
          </a:xfrm>
        </p:spPr>
        <p:txBody>
          <a:bodyPr/>
          <a:lstStyle/>
          <a:p>
            <a:pPr algn="l"/>
            <a:r>
              <a:rPr lang="en-IN" sz="3200" dirty="0"/>
              <a:t>REGRESSION INTERPRETATION</a:t>
            </a:r>
          </a:p>
        </p:txBody>
      </p:sp>
      <p:sp>
        <p:nvSpPr>
          <p:cNvPr id="4" name="Subtitle 3">
            <a:extLst>
              <a:ext uri="{FF2B5EF4-FFF2-40B4-BE49-F238E27FC236}">
                <a16:creationId xmlns:a16="http://schemas.microsoft.com/office/drawing/2014/main" id="{8556C786-EFEC-F2DF-132B-BBABC0E73B75}"/>
              </a:ext>
            </a:extLst>
          </p:cNvPr>
          <p:cNvSpPr>
            <a:spLocks noGrp="1"/>
          </p:cNvSpPr>
          <p:nvPr>
            <p:ph type="subTitle" idx="1"/>
          </p:nvPr>
        </p:nvSpPr>
        <p:spPr>
          <a:xfrm>
            <a:off x="816298" y="2332101"/>
            <a:ext cx="7766936" cy="1096899"/>
          </a:xfrm>
        </p:spPr>
        <p:txBody>
          <a:bodyPr/>
          <a:lstStyle/>
          <a:p>
            <a:pPr algn="l"/>
            <a:r>
              <a:rPr lang="en-GB" dirty="0"/>
              <a:t>Residual plot of the finest model </a:t>
            </a:r>
          </a:p>
          <a:p>
            <a:pPr algn="l"/>
            <a:endParaRPr lang="en-GB" dirty="0"/>
          </a:p>
          <a:p>
            <a:pPr algn="l"/>
            <a:endParaRPr lang="en-IN" dirty="0"/>
          </a:p>
        </p:txBody>
      </p:sp>
      <p:pic>
        <p:nvPicPr>
          <p:cNvPr id="5" name="Picture 4">
            <a:extLst>
              <a:ext uri="{FF2B5EF4-FFF2-40B4-BE49-F238E27FC236}">
                <a16:creationId xmlns:a16="http://schemas.microsoft.com/office/drawing/2014/main" id="{4A5385C1-D5D8-7A1B-8FCF-9DD5EC372C23}"/>
              </a:ext>
            </a:extLst>
          </p:cNvPr>
          <p:cNvPicPr>
            <a:picLocks noChangeAspect="1"/>
          </p:cNvPicPr>
          <p:nvPr/>
        </p:nvPicPr>
        <p:blipFill>
          <a:blip r:embed="rId2"/>
          <a:stretch>
            <a:fillRect/>
          </a:stretch>
        </p:blipFill>
        <p:spPr>
          <a:xfrm>
            <a:off x="622417" y="3188734"/>
            <a:ext cx="5619791" cy="2990872"/>
          </a:xfrm>
          <a:prstGeom prst="rect">
            <a:avLst/>
          </a:prstGeom>
        </p:spPr>
      </p:pic>
    </p:spTree>
    <p:extLst>
      <p:ext uri="{BB962C8B-B14F-4D97-AF65-F5344CB8AC3E}">
        <p14:creationId xmlns:p14="http://schemas.microsoft.com/office/powerpoint/2010/main" val="149688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DBD15E-1363-A32B-61F2-BF564E81F237}"/>
              </a:ext>
            </a:extLst>
          </p:cNvPr>
          <p:cNvSpPr>
            <a:spLocks noGrp="1"/>
          </p:cNvSpPr>
          <p:nvPr>
            <p:ph type="ctrTitle"/>
          </p:nvPr>
        </p:nvSpPr>
        <p:spPr>
          <a:xfrm>
            <a:off x="945506" y="456465"/>
            <a:ext cx="7766936" cy="1646302"/>
          </a:xfrm>
        </p:spPr>
        <p:txBody>
          <a:bodyPr/>
          <a:lstStyle/>
          <a:p>
            <a:pPr algn="l"/>
            <a:r>
              <a:rPr lang="en-IN" sz="2800" dirty="0"/>
              <a:t>REGRESSION INTERPRETATION</a:t>
            </a:r>
          </a:p>
        </p:txBody>
      </p:sp>
      <p:sp>
        <p:nvSpPr>
          <p:cNvPr id="7" name="Subtitle 6">
            <a:extLst>
              <a:ext uri="{FF2B5EF4-FFF2-40B4-BE49-F238E27FC236}">
                <a16:creationId xmlns:a16="http://schemas.microsoft.com/office/drawing/2014/main" id="{22F54D1E-7D03-EADE-8CE0-18DA2460CD73}"/>
              </a:ext>
            </a:extLst>
          </p:cNvPr>
          <p:cNvSpPr>
            <a:spLocks noGrp="1"/>
          </p:cNvSpPr>
          <p:nvPr>
            <p:ph type="subTitle" idx="1"/>
          </p:nvPr>
        </p:nvSpPr>
        <p:spPr>
          <a:xfrm>
            <a:off x="801388" y="2880550"/>
            <a:ext cx="7766936" cy="1096899"/>
          </a:xfrm>
        </p:spPr>
        <p:txBody>
          <a:bodyPr/>
          <a:lstStyle/>
          <a:p>
            <a:pPr algn="l"/>
            <a:r>
              <a:rPr lang="en-GB" dirty="0">
                <a:solidFill>
                  <a:schemeClr val="tx1"/>
                </a:solidFill>
              </a:rPr>
              <a:t>Best fit line corresponding the prediction error </a:t>
            </a:r>
            <a:endParaRPr lang="en-IN" dirty="0">
              <a:solidFill>
                <a:schemeClr val="tx1"/>
              </a:solidFill>
            </a:endParaRPr>
          </a:p>
        </p:txBody>
      </p:sp>
      <p:pic>
        <p:nvPicPr>
          <p:cNvPr id="3" name="Picture 2">
            <a:extLst>
              <a:ext uri="{FF2B5EF4-FFF2-40B4-BE49-F238E27FC236}">
                <a16:creationId xmlns:a16="http://schemas.microsoft.com/office/drawing/2014/main" id="{E0BAF3DF-7163-B38D-EDAB-913EBD8860D3}"/>
              </a:ext>
            </a:extLst>
          </p:cNvPr>
          <p:cNvPicPr>
            <a:picLocks noChangeAspect="1"/>
          </p:cNvPicPr>
          <p:nvPr/>
        </p:nvPicPr>
        <p:blipFill>
          <a:blip r:embed="rId2"/>
          <a:stretch>
            <a:fillRect/>
          </a:stretch>
        </p:blipFill>
        <p:spPr>
          <a:xfrm>
            <a:off x="1497096" y="3428999"/>
            <a:ext cx="4086255" cy="2800370"/>
          </a:xfrm>
          <a:prstGeom prst="rect">
            <a:avLst/>
          </a:prstGeom>
        </p:spPr>
      </p:pic>
    </p:spTree>
    <p:extLst>
      <p:ext uri="{BB962C8B-B14F-4D97-AF65-F5344CB8AC3E}">
        <p14:creationId xmlns:p14="http://schemas.microsoft.com/office/powerpoint/2010/main" val="388785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10DF7-4ABD-746C-23A0-B7E299051387}"/>
              </a:ext>
            </a:extLst>
          </p:cNvPr>
          <p:cNvSpPr>
            <a:spLocks noGrp="1"/>
          </p:cNvSpPr>
          <p:nvPr>
            <p:ph type="ctrTitle"/>
          </p:nvPr>
        </p:nvSpPr>
        <p:spPr>
          <a:xfrm>
            <a:off x="875932" y="665186"/>
            <a:ext cx="7766936" cy="1646302"/>
          </a:xfrm>
        </p:spPr>
        <p:txBody>
          <a:bodyPr/>
          <a:lstStyle/>
          <a:p>
            <a:pPr algn="l"/>
            <a:r>
              <a:rPr lang="en-IN" sz="2800" dirty="0"/>
              <a:t>Conclusions</a:t>
            </a:r>
            <a:r>
              <a:rPr lang="en-IN" dirty="0"/>
              <a:t> </a:t>
            </a:r>
          </a:p>
        </p:txBody>
      </p:sp>
      <p:sp>
        <p:nvSpPr>
          <p:cNvPr id="5" name="Subtitle 4">
            <a:extLst>
              <a:ext uri="{FF2B5EF4-FFF2-40B4-BE49-F238E27FC236}">
                <a16:creationId xmlns:a16="http://schemas.microsoft.com/office/drawing/2014/main" id="{8740F2E3-F308-12A2-29D5-4ABE6570AF2A}"/>
              </a:ext>
            </a:extLst>
          </p:cNvPr>
          <p:cNvSpPr>
            <a:spLocks noGrp="1"/>
          </p:cNvSpPr>
          <p:nvPr>
            <p:ph type="subTitle" idx="1"/>
          </p:nvPr>
        </p:nvSpPr>
        <p:spPr>
          <a:xfrm>
            <a:off x="875932" y="2813411"/>
            <a:ext cx="7766936" cy="1096899"/>
          </a:xfrm>
        </p:spPr>
        <p:txBody>
          <a:bodyPr>
            <a:normAutofit fontScale="85000" lnSpcReduction="20000"/>
          </a:bodyPr>
          <a:lstStyle/>
          <a:p>
            <a:pPr marL="285750" indent="-285750" algn="l">
              <a:buFont typeface="Wingdings" panose="05000000000000000000" pitchFamily="2" charset="2"/>
              <a:buChar char="Ø"/>
            </a:pPr>
            <a:r>
              <a:rPr lang="en-GB" b="0" i="0" dirty="0">
                <a:solidFill>
                  <a:srgbClr val="000000"/>
                </a:solidFill>
                <a:effectLst/>
                <a:latin typeface="Helvetica Neue"/>
              </a:rPr>
              <a:t>We developed multiple regression models: MLR and RF to calculate LGD</a:t>
            </a:r>
          </a:p>
          <a:p>
            <a:pPr marL="285750" indent="-285750" algn="l">
              <a:buFont typeface="Wingdings" panose="05000000000000000000" pitchFamily="2" charset="2"/>
              <a:buChar char="Ø"/>
            </a:pPr>
            <a:r>
              <a:rPr lang="en-GB" b="0" i="0" dirty="0">
                <a:solidFill>
                  <a:srgbClr val="000000"/>
                </a:solidFill>
                <a:effectLst/>
                <a:latin typeface="Helvetica Neue"/>
              </a:rPr>
              <a:t>The RF model is a better predictor of LGD with given input variables</a:t>
            </a:r>
          </a:p>
          <a:p>
            <a:pPr marL="285750" indent="-285750" algn="l">
              <a:buFont typeface="Wingdings" panose="05000000000000000000" pitchFamily="2" charset="2"/>
              <a:buChar char="Ø"/>
            </a:pPr>
            <a:r>
              <a:rPr lang="en-GB" b="0" i="0" dirty="0">
                <a:solidFill>
                  <a:srgbClr val="000000"/>
                </a:solidFill>
                <a:effectLst/>
                <a:latin typeface="Helvetica Neue"/>
              </a:rPr>
              <a:t>We have hyper tuned the parameters of the RF model and the </a:t>
            </a:r>
            <a:r>
              <a:rPr lang="en-GB" b="0" i="0" dirty="0" err="1">
                <a:solidFill>
                  <a:srgbClr val="000000"/>
                </a:solidFill>
                <a:effectLst/>
                <a:latin typeface="Helvetica Neue"/>
              </a:rPr>
              <a:t>rf_best</a:t>
            </a:r>
            <a:r>
              <a:rPr lang="en-GB" b="0" i="0" dirty="0">
                <a:solidFill>
                  <a:srgbClr val="000000"/>
                </a:solidFill>
                <a:effectLst/>
                <a:latin typeface="Helvetica Neue"/>
              </a:rPr>
              <a:t> is what we have selected as final model</a:t>
            </a:r>
          </a:p>
          <a:p>
            <a:pPr marL="285750" indent="-285750" algn="l">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409822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B7394-3943-03DC-DF99-02B669E33D94}"/>
              </a:ext>
            </a:extLst>
          </p:cNvPr>
          <p:cNvSpPr>
            <a:spLocks noGrp="1"/>
          </p:cNvSpPr>
          <p:nvPr>
            <p:ph type="ctrTitle"/>
          </p:nvPr>
        </p:nvSpPr>
        <p:spPr/>
        <p:txBody>
          <a:bodyPr/>
          <a:lstStyle/>
          <a:p>
            <a:pPr algn="l"/>
            <a:r>
              <a:rPr lang="en-IN" b="1" dirty="0"/>
              <a:t>Thank you</a:t>
            </a:r>
          </a:p>
        </p:txBody>
      </p:sp>
    </p:spTree>
    <p:extLst>
      <p:ext uri="{BB962C8B-B14F-4D97-AF65-F5344CB8AC3E}">
        <p14:creationId xmlns:p14="http://schemas.microsoft.com/office/powerpoint/2010/main" val="295442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7CCF-5CA3-0910-DD97-C4D709DBF7B4}"/>
              </a:ext>
            </a:extLst>
          </p:cNvPr>
          <p:cNvSpPr>
            <a:spLocks noGrp="1"/>
          </p:cNvSpPr>
          <p:nvPr>
            <p:ph idx="1"/>
          </p:nvPr>
        </p:nvSpPr>
        <p:spPr>
          <a:xfrm>
            <a:off x="463643" y="883411"/>
            <a:ext cx="8596668" cy="3880773"/>
          </a:xfrm>
        </p:spPr>
        <p:txBody>
          <a:bodyPr/>
          <a:lstStyle/>
          <a:p>
            <a:r>
              <a:rPr lang="en-IN" dirty="0"/>
              <a:t>Objective </a:t>
            </a:r>
          </a:p>
          <a:p>
            <a:r>
              <a:rPr lang="en-IN" dirty="0"/>
              <a:t>Background</a:t>
            </a:r>
          </a:p>
          <a:p>
            <a:r>
              <a:rPr lang="en-IN" dirty="0"/>
              <a:t>Data Analysis </a:t>
            </a:r>
          </a:p>
          <a:p>
            <a:pPr lvl="1">
              <a:buFont typeface="Wingdings" panose="05000000000000000000" pitchFamily="2" charset="2"/>
              <a:buChar char="§"/>
            </a:pPr>
            <a:r>
              <a:rPr lang="en-IN" dirty="0"/>
              <a:t>Pre Processing of Data </a:t>
            </a:r>
          </a:p>
          <a:p>
            <a:pPr lvl="1">
              <a:buFont typeface="Wingdings" panose="05000000000000000000" pitchFamily="2" charset="2"/>
              <a:buChar char="§"/>
            </a:pPr>
            <a:r>
              <a:rPr lang="en-IN" dirty="0"/>
              <a:t>EDA </a:t>
            </a:r>
          </a:p>
          <a:p>
            <a:pPr lvl="1">
              <a:buFont typeface="Wingdings" panose="05000000000000000000" pitchFamily="2" charset="2"/>
              <a:buChar char="§"/>
            </a:pPr>
            <a:r>
              <a:rPr lang="en-IN" dirty="0"/>
              <a:t>Model Building </a:t>
            </a:r>
          </a:p>
          <a:p>
            <a:pPr lvl="1">
              <a:buFont typeface="Wingdings" panose="05000000000000000000" pitchFamily="2" charset="2"/>
              <a:buChar char="§"/>
            </a:pPr>
            <a:r>
              <a:rPr lang="en-IN" dirty="0"/>
              <a:t>Interpreting the Results </a:t>
            </a:r>
          </a:p>
          <a:p>
            <a:pPr lvl="1">
              <a:buFont typeface="Wingdings" panose="05000000000000000000" pitchFamily="2" charset="2"/>
              <a:buChar char="§"/>
            </a:pPr>
            <a:r>
              <a:rPr lang="en-IN" dirty="0"/>
              <a:t>Recommendations</a:t>
            </a:r>
          </a:p>
        </p:txBody>
      </p:sp>
    </p:spTree>
    <p:extLst>
      <p:ext uri="{BB962C8B-B14F-4D97-AF65-F5344CB8AC3E}">
        <p14:creationId xmlns:p14="http://schemas.microsoft.com/office/powerpoint/2010/main" val="83977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17CE-5747-E567-63CB-C52C2272F14D}"/>
              </a:ext>
            </a:extLst>
          </p:cNvPr>
          <p:cNvSpPr>
            <a:spLocks noGrp="1"/>
          </p:cNvSpPr>
          <p:nvPr>
            <p:ph type="ctrTitle"/>
          </p:nvPr>
        </p:nvSpPr>
        <p:spPr>
          <a:xfrm>
            <a:off x="786480" y="118534"/>
            <a:ext cx="7766936" cy="1223249"/>
          </a:xfrm>
        </p:spPr>
        <p:txBody>
          <a:bodyPr/>
          <a:lstStyle/>
          <a:p>
            <a:pPr algn="l"/>
            <a:r>
              <a:rPr lang="en-IN" sz="2800" dirty="0"/>
              <a:t>OBJECTIVE</a:t>
            </a:r>
          </a:p>
        </p:txBody>
      </p:sp>
      <p:sp>
        <p:nvSpPr>
          <p:cNvPr id="4" name="Subtitle 3">
            <a:extLst>
              <a:ext uri="{FF2B5EF4-FFF2-40B4-BE49-F238E27FC236}">
                <a16:creationId xmlns:a16="http://schemas.microsoft.com/office/drawing/2014/main" id="{526BE198-E6EE-9ED8-315E-D93C0C42734B}"/>
              </a:ext>
            </a:extLst>
          </p:cNvPr>
          <p:cNvSpPr>
            <a:spLocks noGrp="1"/>
          </p:cNvSpPr>
          <p:nvPr>
            <p:ph type="subTitle" idx="1"/>
          </p:nvPr>
        </p:nvSpPr>
        <p:spPr>
          <a:xfrm>
            <a:off x="846115" y="1655502"/>
            <a:ext cx="7766936" cy="3587389"/>
          </a:xfrm>
        </p:spPr>
        <p:txBody>
          <a:bodyPr>
            <a:normAutofit fontScale="40000" lnSpcReduction="20000"/>
          </a:bodyPr>
          <a:lstStyle/>
          <a:p>
            <a:pPr algn="l"/>
            <a:r>
              <a:rPr lang="en-GB" sz="2900" dirty="0">
                <a:solidFill>
                  <a:schemeClr val="tx1">
                    <a:lumMod val="75000"/>
                    <a:lumOff val="25000"/>
                  </a:schemeClr>
                </a:solidFill>
              </a:rPr>
              <a:t>Predicting Loss Given Default (LGD): The primary business objective is to develop a predictive model for Loss Given Default (LGD) for defaulted accounts. LGD represents the proportion of the exposure that a lender is unable to recover after a borrower defaults. Accurate prediction of LGD is crucial for risk management and financial planning.</a:t>
            </a:r>
          </a:p>
          <a:p>
            <a:pPr algn="l"/>
            <a:r>
              <a:rPr lang="en-GB" sz="2900" dirty="0">
                <a:solidFill>
                  <a:schemeClr val="tx1">
                    <a:lumMod val="75000"/>
                    <a:lumOff val="25000"/>
                  </a:schemeClr>
                </a:solidFill>
              </a:rPr>
              <a:t>Performance Evaluation: Evaluate the predictive model based on a defined performance metric. The performance metric should align with business goals and accurately measure the model's effectiveness in predicting LGD.</a:t>
            </a:r>
          </a:p>
          <a:p>
            <a:pPr algn="l"/>
            <a:r>
              <a:rPr lang="en-GB" sz="2900" dirty="0">
                <a:solidFill>
                  <a:schemeClr val="tx1">
                    <a:lumMod val="75000"/>
                    <a:lumOff val="25000"/>
                  </a:schemeClr>
                </a:solidFill>
              </a:rPr>
              <a:t>Understanding Data Sets: Gain a deep understanding of the provided data sets, including variables, data types, and distributions. Recognize the relevance of each variable to LGD prediction. This understanding is essential for building a meaningful and accurate model.</a:t>
            </a:r>
          </a:p>
          <a:p>
            <a:pPr algn="l"/>
            <a:r>
              <a:rPr lang="en-GB" sz="2900" dirty="0">
                <a:solidFill>
                  <a:schemeClr val="tx1">
                    <a:lumMod val="75000"/>
                    <a:lumOff val="25000"/>
                  </a:schemeClr>
                </a:solidFill>
              </a:rPr>
              <a:t>Data Aggregation and Merging: Aggregate and merge relevant information from the collection data set to enhance the predictive power of the model. The merged data should provide comprehensive insights into the factors affecting LGD.</a:t>
            </a:r>
          </a:p>
          <a:p>
            <a:pPr algn="l"/>
            <a:r>
              <a:rPr lang="en-GB" sz="2900" dirty="0">
                <a:solidFill>
                  <a:schemeClr val="tx1">
                    <a:lumMod val="75000"/>
                    <a:lumOff val="25000"/>
                  </a:schemeClr>
                </a:solidFill>
              </a:rPr>
              <a:t>Data Types and Quality: Ensure accurate identification of variable data types to prevent datatype mismatch errors. Clean and preprocess the data to handle missing values, outliers, or any issues that might negatively impact the model's performance.</a:t>
            </a:r>
          </a:p>
          <a:p>
            <a:pPr algn="l"/>
            <a:r>
              <a:rPr lang="en-GB" sz="2900" dirty="0">
                <a:solidFill>
                  <a:schemeClr val="tx1">
                    <a:lumMod val="75000"/>
                    <a:lumOff val="25000"/>
                  </a:schemeClr>
                </a:solidFill>
              </a:rPr>
              <a:t>Feature Engineering and Extraction: Conduct feature engineering and extraction to create new variables that could enhance the model's predictive capabilities. Introduce features that capture the intricacies of defaulted accounts and contribute to a more accurate LGD prediction</a:t>
            </a:r>
          </a:p>
          <a:p>
            <a:endParaRPr lang="en-IN" dirty="0"/>
          </a:p>
        </p:txBody>
      </p:sp>
    </p:spTree>
    <p:extLst>
      <p:ext uri="{BB962C8B-B14F-4D97-AF65-F5344CB8AC3E}">
        <p14:creationId xmlns:p14="http://schemas.microsoft.com/office/powerpoint/2010/main" val="305377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B7EE-42B1-1913-0901-5F36AD165A3A}"/>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73C395BD-47A6-E090-CB51-3E4F5D66D9C7}"/>
              </a:ext>
            </a:extLst>
          </p:cNvPr>
          <p:cNvSpPr>
            <a:spLocks noGrp="1"/>
          </p:cNvSpPr>
          <p:nvPr>
            <p:ph idx="1"/>
          </p:nvPr>
        </p:nvSpPr>
        <p:spPr/>
        <p:txBody>
          <a:bodyPr/>
          <a:lstStyle/>
          <a:p>
            <a:r>
              <a:rPr lang="en-GB" dirty="0"/>
              <a:t>Credit risk analytics in the context of the banking sector and model a common metric used for estimating the expected credit loss (ECL) </a:t>
            </a:r>
          </a:p>
          <a:p>
            <a:r>
              <a:rPr lang="en-GB" dirty="0"/>
              <a:t>ECL method is used for provisioning the capital buffer to protect banks against possible default of the customers. </a:t>
            </a:r>
          </a:p>
          <a:p>
            <a:pPr marL="0" indent="0">
              <a:buNone/>
            </a:pPr>
            <a:r>
              <a:rPr lang="en-GB" dirty="0"/>
              <a:t>		</a:t>
            </a:r>
            <a:r>
              <a:rPr lang="en-GB" b="1" dirty="0"/>
              <a:t>Expected credit loss = Exposure at default x Probability of </a:t>
            </a:r>
          </a:p>
          <a:p>
            <a:pPr marL="0" indent="0">
              <a:buNone/>
            </a:pPr>
            <a:r>
              <a:rPr lang="en-GB" b="1" dirty="0"/>
              <a:t>		Default x Loss given default </a:t>
            </a:r>
          </a:p>
          <a:p>
            <a:r>
              <a:rPr lang="en-GB" dirty="0"/>
              <a:t>The </a:t>
            </a:r>
            <a:r>
              <a:rPr lang="en-GB" b="1" dirty="0"/>
              <a:t>loss given default (LGD) </a:t>
            </a:r>
            <a:r>
              <a:rPr lang="en-GB" dirty="0"/>
              <a:t>is a measure of the amount of loss that a bank is expected to incur in the event of a default by a borrower</a:t>
            </a:r>
            <a:endParaRPr lang="en-IN" dirty="0"/>
          </a:p>
        </p:txBody>
      </p:sp>
    </p:spTree>
    <p:extLst>
      <p:ext uri="{BB962C8B-B14F-4D97-AF65-F5344CB8AC3E}">
        <p14:creationId xmlns:p14="http://schemas.microsoft.com/office/powerpoint/2010/main" val="55872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58CC-48D7-4429-C2F2-7E3E3D35FAF7}"/>
              </a:ext>
            </a:extLst>
          </p:cNvPr>
          <p:cNvSpPr>
            <a:spLocks noGrp="1"/>
          </p:cNvSpPr>
          <p:nvPr>
            <p:ph type="title"/>
          </p:nvPr>
        </p:nvSpPr>
        <p:spPr/>
        <p:txBody>
          <a:bodyPr/>
          <a:lstStyle/>
          <a:p>
            <a:r>
              <a:rPr lang="en-IN" dirty="0"/>
              <a:t>DATA SOURCES</a:t>
            </a:r>
          </a:p>
        </p:txBody>
      </p:sp>
      <p:sp>
        <p:nvSpPr>
          <p:cNvPr id="3" name="Content Placeholder 2">
            <a:extLst>
              <a:ext uri="{FF2B5EF4-FFF2-40B4-BE49-F238E27FC236}">
                <a16:creationId xmlns:a16="http://schemas.microsoft.com/office/drawing/2014/main" id="{F1F252CF-600D-6A6E-EDBD-8DB27DECB4B4}"/>
              </a:ext>
            </a:extLst>
          </p:cNvPr>
          <p:cNvSpPr>
            <a:spLocks noGrp="1"/>
          </p:cNvSpPr>
          <p:nvPr>
            <p:ph idx="1"/>
          </p:nvPr>
        </p:nvSpPr>
        <p:spPr/>
        <p:txBody>
          <a:bodyPr/>
          <a:lstStyle/>
          <a:p>
            <a:r>
              <a:rPr lang="en-GB" b="1" dirty="0"/>
              <a:t>Used 3 Data sets for model Building</a:t>
            </a:r>
          </a:p>
          <a:p>
            <a:pPr lvl="1">
              <a:buFont typeface="Wingdings" panose="05000000000000000000" pitchFamily="2" charset="2"/>
              <a:buChar char="§"/>
            </a:pPr>
            <a:r>
              <a:rPr lang="en-GB" dirty="0"/>
              <a:t>The </a:t>
            </a:r>
            <a:r>
              <a:rPr lang="en-GB" dirty="0" err="1"/>
              <a:t>main_loan_base</a:t>
            </a:r>
            <a:r>
              <a:rPr lang="en-GB" dirty="0"/>
              <a:t> data set contains information about loan accounts and other relevant information for the corresponding borrowers.</a:t>
            </a:r>
            <a:endParaRPr lang="en-GB" b="1" dirty="0"/>
          </a:p>
          <a:p>
            <a:pPr lvl="1">
              <a:buFont typeface="Wingdings" panose="05000000000000000000" pitchFamily="2" charset="2"/>
              <a:buChar char="§"/>
            </a:pPr>
            <a:r>
              <a:rPr lang="en-GB" dirty="0"/>
              <a:t>The </a:t>
            </a:r>
            <a:r>
              <a:rPr lang="en-GB" dirty="0" err="1"/>
              <a:t>repayment_base</a:t>
            </a:r>
            <a:r>
              <a:rPr lang="en-GB" dirty="0"/>
              <a:t> data set contains information about the repayments received by the banks in the form of EMIs or through other collection efforts.\</a:t>
            </a:r>
            <a:endParaRPr lang="en-GB" b="1" dirty="0"/>
          </a:p>
          <a:p>
            <a:pPr lvl="1">
              <a:buFont typeface="Wingdings" panose="05000000000000000000" pitchFamily="2" charset="2"/>
              <a:buChar char="§"/>
            </a:pPr>
            <a:r>
              <a:rPr lang="en-GB" dirty="0"/>
              <a:t>The </a:t>
            </a:r>
            <a:r>
              <a:rPr lang="en-GB" dirty="0" err="1"/>
              <a:t>monthly_balance_base</a:t>
            </a:r>
            <a:r>
              <a:rPr lang="en-GB" dirty="0"/>
              <a:t> contains the information pertaining to the monthly balance statements in the borrower’s accounts.</a:t>
            </a:r>
            <a:endParaRPr lang="en-IN" b="1" dirty="0"/>
          </a:p>
        </p:txBody>
      </p:sp>
    </p:spTree>
    <p:extLst>
      <p:ext uri="{BB962C8B-B14F-4D97-AF65-F5344CB8AC3E}">
        <p14:creationId xmlns:p14="http://schemas.microsoft.com/office/powerpoint/2010/main" val="115351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1EBC-5264-6117-4B81-4D173D3E6C68}"/>
              </a:ext>
            </a:extLst>
          </p:cNvPr>
          <p:cNvSpPr>
            <a:spLocks noGrp="1"/>
          </p:cNvSpPr>
          <p:nvPr>
            <p:ph type="title"/>
          </p:nvPr>
        </p:nvSpPr>
        <p:spPr/>
        <p:txBody>
          <a:bodyPr/>
          <a:lstStyle/>
          <a:p>
            <a:r>
              <a:rPr lang="en-IN" dirty="0"/>
              <a:t>PRE PROCESSING OF DATA</a:t>
            </a:r>
          </a:p>
        </p:txBody>
      </p:sp>
      <p:sp>
        <p:nvSpPr>
          <p:cNvPr id="3" name="Content Placeholder 2">
            <a:extLst>
              <a:ext uri="{FF2B5EF4-FFF2-40B4-BE49-F238E27FC236}">
                <a16:creationId xmlns:a16="http://schemas.microsoft.com/office/drawing/2014/main" id="{562BCAC4-E313-DFCC-715E-7E062D9779D0}"/>
              </a:ext>
            </a:extLst>
          </p:cNvPr>
          <p:cNvSpPr>
            <a:spLocks noGrp="1"/>
          </p:cNvSpPr>
          <p:nvPr>
            <p:ph idx="1"/>
          </p:nvPr>
        </p:nvSpPr>
        <p:spPr/>
        <p:txBody>
          <a:bodyPr/>
          <a:lstStyle/>
          <a:p>
            <a:r>
              <a:rPr lang="en-GB" dirty="0"/>
              <a:t>For each data set converted Data types if necessary</a:t>
            </a:r>
          </a:p>
          <a:p>
            <a:r>
              <a:rPr lang="en-GB" dirty="0"/>
              <a:t>Null values are handled using deletion and imputation techniques. As well duplicate values are removed from data sets.</a:t>
            </a:r>
          </a:p>
          <a:p>
            <a:r>
              <a:rPr lang="en-GB" dirty="0"/>
              <a:t>Merging the data sets and created target variable(LGD)</a:t>
            </a:r>
          </a:p>
          <a:p>
            <a:r>
              <a:rPr lang="en-GB" dirty="0"/>
              <a:t>Exploratory Data Analysis has been performed</a:t>
            </a:r>
          </a:p>
          <a:p>
            <a:r>
              <a:rPr lang="en-IN" dirty="0"/>
              <a:t>Variable Transformation</a:t>
            </a:r>
            <a:endParaRPr lang="en-GB" dirty="0"/>
          </a:p>
          <a:p>
            <a:r>
              <a:rPr lang="en-IN" dirty="0"/>
              <a:t>Dummy Encoding</a:t>
            </a:r>
            <a:endParaRPr lang="en-GB" dirty="0"/>
          </a:p>
          <a:p>
            <a:r>
              <a:rPr lang="en-IN" dirty="0"/>
              <a:t>Scaling using Standard Scaler</a:t>
            </a:r>
          </a:p>
        </p:txBody>
      </p:sp>
    </p:spTree>
    <p:extLst>
      <p:ext uri="{BB962C8B-B14F-4D97-AF65-F5344CB8AC3E}">
        <p14:creationId xmlns:p14="http://schemas.microsoft.com/office/powerpoint/2010/main" val="345049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9EDC7-D8C9-47E6-A9F1-217BF1998AC6}"/>
              </a:ext>
            </a:extLst>
          </p:cNvPr>
          <p:cNvSpPr>
            <a:spLocks noGrp="1"/>
          </p:cNvSpPr>
          <p:nvPr>
            <p:ph type="ctrTitle"/>
          </p:nvPr>
        </p:nvSpPr>
        <p:spPr>
          <a:xfrm>
            <a:off x="1094593" y="924339"/>
            <a:ext cx="7766936" cy="954157"/>
          </a:xfrm>
        </p:spPr>
        <p:txBody>
          <a:bodyPr/>
          <a:lstStyle/>
          <a:p>
            <a:pPr algn="l"/>
            <a:r>
              <a:rPr lang="en-IN" dirty="0"/>
              <a:t>EDA</a:t>
            </a:r>
          </a:p>
        </p:txBody>
      </p:sp>
      <p:pic>
        <p:nvPicPr>
          <p:cNvPr id="3" name="Picture 2">
            <a:extLst>
              <a:ext uri="{FF2B5EF4-FFF2-40B4-BE49-F238E27FC236}">
                <a16:creationId xmlns:a16="http://schemas.microsoft.com/office/drawing/2014/main" id="{BC1E133C-A149-5FA9-7A73-9ECD5B545B30}"/>
              </a:ext>
            </a:extLst>
          </p:cNvPr>
          <p:cNvPicPr>
            <a:picLocks noChangeAspect="1"/>
          </p:cNvPicPr>
          <p:nvPr/>
        </p:nvPicPr>
        <p:blipFill>
          <a:blip r:embed="rId2"/>
          <a:stretch>
            <a:fillRect/>
          </a:stretch>
        </p:blipFill>
        <p:spPr>
          <a:xfrm>
            <a:off x="791365" y="2224635"/>
            <a:ext cx="7309026" cy="3287057"/>
          </a:xfrm>
          <a:prstGeom prst="rect">
            <a:avLst/>
          </a:prstGeom>
        </p:spPr>
      </p:pic>
    </p:spTree>
    <p:extLst>
      <p:ext uri="{BB962C8B-B14F-4D97-AF65-F5344CB8AC3E}">
        <p14:creationId xmlns:p14="http://schemas.microsoft.com/office/powerpoint/2010/main" val="355971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CA44-24BF-613E-42B4-03B6BF554A3C}"/>
              </a:ext>
            </a:extLst>
          </p:cNvPr>
          <p:cNvSpPr>
            <a:spLocks noGrp="1"/>
          </p:cNvSpPr>
          <p:nvPr>
            <p:ph type="ctrTitle"/>
          </p:nvPr>
        </p:nvSpPr>
        <p:spPr>
          <a:xfrm>
            <a:off x="511865" y="411738"/>
            <a:ext cx="8245303" cy="1646302"/>
          </a:xfrm>
        </p:spPr>
        <p:txBody>
          <a:bodyPr/>
          <a:lstStyle/>
          <a:p>
            <a:pPr algn="l"/>
            <a:r>
              <a:rPr lang="en-IN" dirty="0"/>
              <a:t>EDA</a:t>
            </a:r>
          </a:p>
        </p:txBody>
      </p:sp>
      <p:sp>
        <p:nvSpPr>
          <p:cNvPr id="4" name="TextBox 3">
            <a:extLst>
              <a:ext uri="{FF2B5EF4-FFF2-40B4-BE49-F238E27FC236}">
                <a16:creationId xmlns:a16="http://schemas.microsoft.com/office/drawing/2014/main" id="{EDF7A3E0-3B4F-CF4C-0410-08ADC9FB76BE}"/>
              </a:ext>
            </a:extLst>
          </p:cNvPr>
          <p:cNvSpPr txBox="1"/>
          <p:nvPr/>
        </p:nvSpPr>
        <p:spPr>
          <a:xfrm>
            <a:off x="559075" y="2241131"/>
            <a:ext cx="9007337" cy="646331"/>
          </a:xfrm>
          <a:prstGeom prst="rect">
            <a:avLst/>
          </a:prstGeom>
          <a:noFill/>
        </p:spPr>
        <p:txBody>
          <a:bodyPr wrap="square">
            <a:spAutoFit/>
          </a:bodyPr>
          <a:lstStyle/>
          <a:p>
            <a:r>
              <a:rPr lang="en-IN" dirty="0"/>
              <a:t>Majority of customers have 1- 3 loans, which shows that they are living off high credit</a:t>
            </a:r>
          </a:p>
        </p:txBody>
      </p:sp>
      <p:pic>
        <p:nvPicPr>
          <p:cNvPr id="6" name="Picture 5">
            <a:extLst>
              <a:ext uri="{FF2B5EF4-FFF2-40B4-BE49-F238E27FC236}">
                <a16:creationId xmlns:a16="http://schemas.microsoft.com/office/drawing/2014/main" id="{2DBCD4F4-9075-6D68-FE75-D4FF69EABCC6}"/>
              </a:ext>
            </a:extLst>
          </p:cNvPr>
          <p:cNvPicPr>
            <a:picLocks noChangeAspect="1"/>
          </p:cNvPicPr>
          <p:nvPr/>
        </p:nvPicPr>
        <p:blipFill>
          <a:blip r:embed="rId2"/>
          <a:stretch>
            <a:fillRect/>
          </a:stretch>
        </p:blipFill>
        <p:spPr>
          <a:xfrm>
            <a:off x="615167" y="3012165"/>
            <a:ext cx="6429422" cy="3228999"/>
          </a:xfrm>
          <a:prstGeom prst="rect">
            <a:avLst/>
          </a:prstGeom>
        </p:spPr>
      </p:pic>
    </p:spTree>
    <p:extLst>
      <p:ext uri="{BB962C8B-B14F-4D97-AF65-F5344CB8AC3E}">
        <p14:creationId xmlns:p14="http://schemas.microsoft.com/office/powerpoint/2010/main" val="392666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12182-416D-78AF-2DCE-A986CD6BA9EC}"/>
              </a:ext>
            </a:extLst>
          </p:cNvPr>
          <p:cNvSpPr>
            <a:spLocks noGrp="1"/>
          </p:cNvSpPr>
          <p:nvPr>
            <p:ph type="ctrTitle"/>
          </p:nvPr>
        </p:nvSpPr>
        <p:spPr>
          <a:xfrm>
            <a:off x="985262" y="809303"/>
            <a:ext cx="8163708" cy="1646302"/>
          </a:xfrm>
        </p:spPr>
        <p:txBody>
          <a:bodyPr/>
          <a:lstStyle/>
          <a:p>
            <a:pPr algn="l"/>
            <a:r>
              <a:rPr lang="en-GB" sz="2000" dirty="0">
                <a:solidFill>
                  <a:schemeClr val="tx1"/>
                </a:solidFill>
              </a:rPr>
              <a:t>The loan amount for car loans are the highest even though car loans contribute to ~25% of loans</a:t>
            </a:r>
            <a:endParaRPr lang="en-IN" sz="2000" dirty="0">
              <a:solidFill>
                <a:schemeClr val="tx1"/>
              </a:solidFill>
            </a:endParaRPr>
          </a:p>
        </p:txBody>
      </p:sp>
      <p:pic>
        <p:nvPicPr>
          <p:cNvPr id="3" name="Picture 2">
            <a:extLst>
              <a:ext uri="{FF2B5EF4-FFF2-40B4-BE49-F238E27FC236}">
                <a16:creationId xmlns:a16="http://schemas.microsoft.com/office/drawing/2014/main" id="{816BA899-4E06-0A2B-3263-4F9F5A939B5B}"/>
              </a:ext>
            </a:extLst>
          </p:cNvPr>
          <p:cNvPicPr>
            <a:picLocks noChangeAspect="1"/>
          </p:cNvPicPr>
          <p:nvPr/>
        </p:nvPicPr>
        <p:blipFill>
          <a:blip r:embed="rId2"/>
          <a:stretch>
            <a:fillRect/>
          </a:stretch>
        </p:blipFill>
        <p:spPr>
          <a:xfrm>
            <a:off x="1080034" y="2753023"/>
            <a:ext cx="5266101" cy="3295674"/>
          </a:xfrm>
          <a:prstGeom prst="rect">
            <a:avLst/>
          </a:prstGeom>
        </p:spPr>
      </p:pic>
    </p:spTree>
    <p:extLst>
      <p:ext uri="{BB962C8B-B14F-4D97-AF65-F5344CB8AC3E}">
        <p14:creationId xmlns:p14="http://schemas.microsoft.com/office/powerpoint/2010/main" val="1718007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TotalTime>
  <Words>771</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Helvetica Neue</vt:lpstr>
      <vt:lpstr>Trebuchet MS</vt:lpstr>
      <vt:lpstr>Wingdings</vt:lpstr>
      <vt:lpstr>Wingdings 3</vt:lpstr>
      <vt:lpstr>Facet</vt:lpstr>
      <vt:lpstr>BFSI: CREDIT RISK ASSIGNMENT</vt:lpstr>
      <vt:lpstr>PowerPoint Presentation</vt:lpstr>
      <vt:lpstr>OBJECTIVE</vt:lpstr>
      <vt:lpstr>BACKGROUND</vt:lpstr>
      <vt:lpstr>DATA SOURCES</vt:lpstr>
      <vt:lpstr>PRE PROCESSING OF DATA</vt:lpstr>
      <vt:lpstr>EDA</vt:lpstr>
      <vt:lpstr>EDA</vt:lpstr>
      <vt:lpstr>The loan amount for car loans are the highest even though car loans contribute to ~25% of loans</vt:lpstr>
      <vt:lpstr>Similar distribution for collateral values show that car loans require higher collateral (e.g. The car itself)</vt:lpstr>
      <vt:lpstr>As expected longer loans have lower monthly emi</vt:lpstr>
      <vt:lpstr>Higher Loan amounts require higher collateral values</vt:lpstr>
      <vt:lpstr>The above matrix shows that: Long term customers have lower missed repayments and lower LGDs which makes them better candidates for loans Higher missed repayments, Number of loans,cheque bounces and LGD are positively correlated which shows that customers which have higher missed payments and #loans tend to greater loss Customers with higher bank balance tend to less loss at default</vt:lpstr>
      <vt:lpstr>MODEL BUILDING</vt:lpstr>
      <vt:lpstr>REGRESSION INTERPRETATION</vt:lpstr>
      <vt:lpstr>REGRESSION INTERPRETATION</vt:lpstr>
      <vt:lpstr>Conclusions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BFSI: CREDIT RISK ASSIGNMENT</dc:title>
  <dc:creator>Chand Pasha</dc:creator>
  <cp:lastModifiedBy>Chand Pasha</cp:lastModifiedBy>
  <cp:revision>59</cp:revision>
  <dcterms:created xsi:type="dcterms:W3CDTF">2024-01-21T04:22:19Z</dcterms:created>
  <dcterms:modified xsi:type="dcterms:W3CDTF">2024-01-21T06:57:20Z</dcterms:modified>
</cp:coreProperties>
</file>