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6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3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2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8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39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818BB-8709-F7CA-0183-8124D5327FDC}"/>
              </a:ext>
            </a:extLst>
          </p:cNvPr>
          <p:cNvSpPr txBox="1"/>
          <p:nvPr/>
        </p:nvSpPr>
        <p:spPr>
          <a:xfrm>
            <a:off x="3234812" y="327070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51C19-4184-BB66-D545-65A9054539C5}"/>
              </a:ext>
            </a:extLst>
          </p:cNvPr>
          <p:cNvSpPr txBox="1"/>
          <p:nvPr/>
        </p:nvSpPr>
        <p:spPr>
          <a:xfrm>
            <a:off x="1032386" y="1227694"/>
            <a:ext cx="385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Business Requirements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2422BD-8D77-E4A2-381D-45142B73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987" y="2051459"/>
            <a:ext cx="73107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Adidas intends to provide data-driven insights to its decision-makers,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strategic growth and competitiveness in the changing sports and athletic business.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F1517-BFCC-F0AB-B7F6-6D52F22A7F9C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BC5D1F-D863-5052-A9E1-D827D03A127B}"/>
              </a:ext>
            </a:extLst>
          </p:cNvPr>
          <p:cNvGrpSpPr/>
          <p:nvPr/>
        </p:nvGrpSpPr>
        <p:grpSpPr>
          <a:xfrm>
            <a:off x="1032386" y="3345858"/>
            <a:ext cx="8808822" cy="1815803"/>
            <a:chOff x="1097773" y="2814915"/>
            <a:chExt cx="8808822" cy="181580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97754F9-2314-B890-19AC-1E795E3A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2814915"/>
              <a:ext cx="75777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An improved grasp of sales dynamics and performance determinants.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6537FFA7-1C5B-6C88-BEC7-074B9A16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73" y="3173938"/>
              <a:ext cx="73212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Identifying geographical locations with high and low sales potential.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03B7715-A1F4-291F-78D4-CAC13CBB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73" y="3563781"/>
              <a:ext cx="88088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Insights on product performance can help with inventory and marketing decisions.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C92D717-C98E-AA94-93A7-B02429FE3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3905552"/>
              <a:ext cx="69749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Informed pricing and margin strategies for increased profitability.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052DB78-8355-E0B7-B758-BEC3A886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4261386"/>
              <a:ext cx="82060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Actionable ideas for increasing sales and profits across several dimensions.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50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801A5-25EE-7467-86EB-F7176DEC760A}"/>
              </a:ext>
            </a:extLst>
          </p:cNvPr>
          <p:cNvSpPr txBox="1"/>
          <p:nvPr/>
        </p:nvSpPr>
        <p:spPr>
          <a:xfrm>
            <a:off x="3087329" y="609600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CE7A8-DD20-D3C9-4529-BCC50C229314}"/>
              </a:ext>
            </a:extLst>
          </p:cNvPr>
          <p:cNvSpPr txBox="1"/>
          <p:nvPr/>
        </p:nvSpPr>
        <p:spPr>
          <a:xfrm>
            <a:off x="963561" y="1420459"/>
            <a:ext cx="399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Narrow" panose="020B0606020202030204" pitchFamily="34" charset="0"/>
              </a:rPr>
              <a:t>Key Performance Index's (KPIs)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8D18-A61C-FD64-60D0-6A58E30E1104}"/>
              </a:ext>
            </a:extLst>
          </p:cNvPr>
          <p:cNvSpPr txBox="1"/>
          <p:nvPr/>
        </p:nvSpPr>
        <p:spPr>
          <a:xfrm>
            <a:off x="1091380" y="1931284"/>
            <a:ext cx="477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1.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Sales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revenue generated from all products.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D68B3-0231-EF63-5F90-2B6A1F6DD957}"/>
              </a:ext>
            </a:extLst>
          </p:cNvPr>
          <p:cNvSpPr txBox="1"/>
          <p:nvPr/>
        </p:nvSpPr>
        <p:spPr>
          <a:xfrm>
            <a:off x="1091380" y="2644143"/>
            <a:ext cx="584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Units Sold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number of units sold across all product categories.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A37B-13CC-BB51-AFAD-45239D327F37}"/>
              </a:ext>
            </a:extLst>
          </p:cNvPr>
          <p:cNvSpPr txBox="1"/>
          <p:nvPr/>
        </p:nvSpPr>
        <p:spPr>
          <a:xfrm>
            <a:off x="1091380" y="3347731"/>
            <a:ext cx="41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3.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Profit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Total profit generated across all sales.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679E7-105F-6251-A5C9-61FB018D65D2}"/>
              </a:ext>
            </a:extLst>
          </p:cNvPr>
          <p:cNvSpPr txBox="1"/>
          <p:nvPr/>
        </p:nvSpPr>
        <p:spPr>
          <a:xfrm>
            <a:off x="1091380" y="4070983"/>
            <a:ext cx="56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4.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Average Price per Unit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The average selling price per unit across all products.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7FC87-FF47-6A2D-EC70-0C342E9C2E12}"/>
              </a:ext>
            </a:extLst>
          </p:cNvPr>
          <p:cNvSpPr txBox="1"/>
          <p:nvPr/>
        </p:nvSpPr>
        <p:spPr>
          <a:xfrm>
            <a:off x="1091380" y="4829659"/>
            <a:ext cx="50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5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Average Profit Margin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average operating margin across all sales.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EC616-988A-A982-35C5-BB8AAAED3C05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5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0364B-7027-7FD1-9B28-697498F257FC}"/>
              </a:ext>
            </a:extLst>
          </p:cNvPr>
          <p:cNvSpPr txBox="1"/>
          <p:nvPr/>
        </p:nvSpPr>
        <p:spPr>
          <a:xfrm>
            <a:off x="3087329" y="403121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AE1A5-A941-F089-60F3-E2FDFF632495}"/>
              </a:ext>
            </a:extLst>
          </p:cNvPr>
          <p:cNvSpPr txBox="1"/>
          <p:nvPr/>
        </p:nvSpPr>
        <p:spPr>
          <a:xfrm>
            <a:off x="668592" y="1295221"/>
            <a:ext cx="42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Narrow" panose="020B0606020202030204" pitchFamily="34" charset="0"/>
              </a:rPr>
              <a:t>Visualization Through Charts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C6225-47F3-5721-61E0-8C47CB4E22E3}"/>
              </a:ext>
            </a:extLst>
          </p:cNvPr>
          <p:cNvSpPr txBox="1"/>
          <p:nvPr/>
        </p:nvSpPr>
        <p:spPr>
          <a:xfrm>
            <a:off x="1061883" y="1906929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Performance Year wise and Month wise</a:t>
            </a:r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Visualize the monthly and yearly sales and profit using a line chart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E7A9-B489-8F24-3E77-BC62D24D7AFB}"/>
              </a:ext>
            </a:extLst>
          </p:cNvPr>
          <p:cNvSpPr txBox="1"/>
          <p:nvPr/>
        </p:nvSpPr>
        <p:spPr>
          <a:xfrm>
            <a:off x="1061882" y="2699582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2. </a:t>
            </a:r>
            <a:r>
              <a:rPr lang="en-IN" sz="2000" dirty="0"/>
              <a:t>Performance State wise</a:t>
            </a:r>
          </a:p>
          <a:p>
            <a:pPr marL="0" indent="0">
              <a:buNone/>
            </a:pPr>
            <a:r>
              <a:rPr lang="en-IN" sz="1600" u="none" dirty="0"/>
              <a:t>	Geographically represent total sales and profit using a map chart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6F007-CEEB-BADA-3A64-C66DC3467FCA}"/>
              </a:ext>
            </a:extLst>
          </p:cNvPr>
          <p:cNvSpPr txBox="1"/>
          <p:nvPr/>
        </p:nvSpPr>
        <p:spPr>
          <a:xfrm>
            <a:off x="1061882" y="3674805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3. </a:t>
            </a:r>
            <a:r>
              <a:rPr lang="en-IN" sz="2000" dirty="0"/>
              <a:t>Regine Wise Performance </a:t>
            </a:r>
          </a:p>
          <a:p>
            <a:pPr marL="0" indent="0">
              <a:buNone/>
            </a:pPr>
            <a:r>
              <a:rPr lang="en-IN" sz="1600" u="none" dirty="0"/>
              <a:t>	Using a donate chart, to represent the contribution of various regions in total sale and total profit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48AB7-E500-5981-00C7-EAAE18F043E6}"/>
              </a:ext>
            </a:extLst>
          </p:cNvPr>
          <p:cNvSpPr txBox="1"/>
          <p:nvPr/>
        </p:nvSpPr>
        <p:spPr>
          <a:xfrm>
            <a:off x="1061881" y="4561540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4. </a:t>
            </a:r>
            <a:r>
              <a:rPr lang="en-IN" sz="2000" dirty="0"/>
              <a:t>Product Popularity</a:t>
            </a:r>
          </a:p>
          <a:p>
            <a:pPr marL="0" indent="0">
              <a:buNone/>
            </a:pPr>
            <a:r>
              <a:rPr lang="en-IN" sz="1600" u="none" dirty="0"/>
              <a:t>	By a horizontal bar chart, to visualize the popular product in Adidas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898D0-305D-E5EF-F408-7740C9A81A2F}"/>
              </a:ext>
            </a:extLst>
          </p:cNvPr>
          <p:cNvSpPr txBox="1"/>
          <p:nvPr/>
        </p:nvSpPr>
        <p:spPr>
          <a:xfrm>
            <a:off x="1061880" y="5369611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5. </a:t>
            </a:r>
            <a:r>
              <a:rPr lang="en-IN" sz="2000" dirty="0"/>
              <a:t>Retailors Performance</a:t>
            </a:r>
          </a:p>
          <a:p>
            <a:pPr marL="0" indent="0">
              <a:buNone/>
            </a:pPr>
            <a:r>
              <a:rPr lang="en-IN" sz="1600" u="none" dirty="0"/>
              <a:t>	Using a stack bar chart, to represent the different retailor contribution in sale and profit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ED111-37E6-F2C0-E1AC-0C240AE6E67F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5EEC3C-C99C-C263-8888-641BF94DA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3" y="432620"/>
            <a:ext cx="11271781" cy="6078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765B2A-5594-DD61-2FA7-08EC4D58793E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6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5B4CF0-5EB4-B49C-0CE9-01A439574752}"/>
              </a:ext>
            </a:extLst>
          </p:cNvPr>
          <p:cNvSpPr txBox="1"/>
          <p:nvPr/>
        </p:nvSpPr>
        <p:spPr>
          <a:xfrm>
            <a:off x="3116826" y="589934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09A5-7BAF-252D-D394-4EA3D2DB93D9}"/>
              </a:ext>
            </a:extLst>
          </p:cNvPr>
          <p:cNvSpPr txBox="1"/>
          <p:nvPr/>
        </p:nvSpPr>
        <p:spPr>
          <a:xfrm>
            <a:off x="963561" y="2015613"/>
            <a:ext cx="10284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Report of the Analysis </a:t>
            </a:r>
          </a:p>
          <a:p>
            <a:r>
              <a:rPr lang="en-IN" dirty="0"/>
              <a:t>	</a:t>
            </a:r>
          </a:p>
          <a:p>
            <a:r>
              <a:rPr lang="en-US" dirty="0"/>
              <a:t>The dashboard provides a comprehensive view of Adidas' sales performance across various dimensions, including yearly and monthly trends, regional breakdowns, popular products, and retailer performance.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and profits peaked in the first quarter of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a significant drop in sales and profits in the second half of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West and Southeast regions have the highest sales and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Men's products seem to be more popular than women's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Foot Locker and Sports Direct seem to be the top-performing retailers.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FFE3D-7DB7-D383-152A-885CD9F62EE5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0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2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3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4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366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Berlin Sans FB</vt:lpstr>
      <vt:lpstr>Calibri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Sourajit Guha</dc:creator>
  <cp:lastModifiedBy>Sourajit Guha</cp:lastModifiedBy>
  <cp:revision>8</cp:revision>
  <dcterms:created xsi:type="dcterms:W3CDTF">2024-09-23T02:58:21Z</dcterms:created>
  <dcterms:modified xsi:type="dcterms:W3CDTF">2024-11-06T09:27:15Z</dcterms:modified>
</cp:coreProperties>
</file>