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8" r:id="rId2"/>
    <p:sldId id="256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3AD71-2DB8-43C9-81AE-985AFA70DB46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E386-7289-4C70-9A80-93D823FE0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397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3AD71-2DB8-43C9-81AE-985AFA70DB46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E386-7289-4C70-9A80-93D823FE0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417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F923AD71-2DB8-43C9-81AE-985AFA70DB46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BD4E386-7289-4C70-9A80-93D823FE0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42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3AD71-2DB8-43C9-81AE-985AFA70DB46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E386-7289-4C70-9A80-93D823FE0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428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23AD71-2DB8-43C9-81AE-985AFA70DB46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D4E386-7289-4C70-9A80-93D823FE0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969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3AD71-2DB8-43C9-81AE-985AFA70DB46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E386-7289-4C70-9A80-93D823FE0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33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3AD71-2DB8-43C9-81AE-985AFA70DB46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E386-7289-4C70-9A80-93D823FE0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025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3AD71-2DB8-43C9-81AE-985AFA70DB46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E386-7289-4C70-9A80-93D823FE0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1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3AD71-2DB8-43C9-81AE-985AFA70DB46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E386-7289-4C70-9A80-93D823FE0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449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3AD71-2DB8-43C9-81AE-985AFA70DB46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E386-7289-4C70-9A80-93D823FE0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685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3AD71-2DB8-43C9-81AE-985AFA70DB46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E386-7289-4C70-9A80-93D823FE0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63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F923AD71-2DB8-43C9-81AE-985AFA70DB46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BD4E386-7289-4C70-9A80-93D823FE0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1394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alpha val="91000"/>
                <a:lumMod val="32000"/>
                <a:lumOff val="68000"/>
              </a:schemeClr>
            </a:gs>
            <a:gs pos="38000">
              <a:schemeClr val="bg2">
                <a:lumMod val="40000"/>
                <a:lumOff val="60000"/>
              </a:schemeClr>
            </a:gs>
            <a:gs pos="74000">
              <a:schemeClr val="bg2">
                <a:lumMod val="60000"/>
                <a:lumOff val="40000"/>
              </a:schemeClr>
            </a:gs>
            <a:gs pos="96000">
              <a:srgbClr val="4FB9EA"/>
            </a:gs>
            <a:gs pos="100000">
              <a:schemeClr val="bg2">
                <a:lumMod val="7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6818BB-8709-F7CA-0183-8124D5327FDC}"/>
              </a:ext>
            </a:extLst>
          </p:cNvPr>
          <p:cNvSpPr txBox="1"/>
          <p:nvPr/>
        </p:nvSpPr>
        <p:spPr>
          <a:xfrm>
            <a:off x="3234812" y="327070"/>
            <a:ext cx="5722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tx2">
                    <a:lumMod val="50000"/>
                  </a:schemeClr>
                </a:solidFill>
                <a:latin typeface="Berlin Sans FB" panose="020E0602020502020306" pitchFamily="34" charset="0"/>
              </a:rPr>
              <a:t>ADIDAS SALES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F51C19-4184-BB66-D545-65A9054539C5}"/>
              </a:ext>
            </a:extLst>
          </p:cNvPr>
          <p:cNvSpPr txBox="1"/>
          <p:nvPr/>
        </p:nvSpPr>
        <p:spPr>
          <a:xfrm>
            <a:off x="1032386" y="1227694"/>
            <a:ext cx="3854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Arial Narrow" panose="020B0606020202030204" pitchFamily="34" charset="0"/>
              </a:rPr>
              <a:t>Business Requirements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02422BD-8D77-E4A2-381D-45142B737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0987" y="2051459"/>
            <a:ext cx="731077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Adidas intends to provide data-driven insights to its decision-makers,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enabling strategic growth and competitiveness in the changing sports and athletic business.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AF1517-BFCC-F0AB-B7F6-6D52F22A7F9C}"/>
              </a:ext>
            </a:extLst>
          </p:cNvPr>
          <p:cNvSpPr/>
          <p:nvPr/>
        </p:nvSpPr>
        <p:spPr>
          <a:xfrm>
            <a:off x="353961" y="327070"/>
            <a:ext cx="11503742" cy="628020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8BC5D1F-D863-5052-A9E1-D827D03A127B}"/>
              </a:ext>
            </a:extLst>
          </p:cNvPr>
          <p:cNvGrpSpPr/>
          <p:nvPr/>
        </p:nvGrpSpPr>
        <p:grpSpPr>
          <a:xfrm>
            <a:off x="1032386" y="3345858"/>
            <a:ext cx="8808822" cy="1815803"/>
            <a:chOff x="1097773" y="2814915"/>
            <a:chExt cx="8808822" cy="1815803"/>
          </a:xfrm>
        </p:grpSpPr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697754F9-2314-B890-19AC-1E795E3AF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051" y="2814915"/>
              <a:ext cx="757771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An improved grasp of sales dynamics and performance determinants.</a:t>
              </a:r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6537FFA7-1C5B-6C88-BEC7-074B9A162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773" y="3173938"/>
              <a:ext cx="732123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Identifying geographical locations with high and low sales potential.</a:t>
              </a:r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303B7715-A1F4-291F-78D4-CAC13CBB7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773" y="3563781"/>
              <a:ext cx="880882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Insights on product performance can help with inventory and marketing decisions.</a:t>
              </a:r>
            </a:p>
          </p:txBody>
        </p: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CC92D717-C98E-AA94-93A7-B02429FE3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051" y="3905552"/>
              <a:ext cx="69749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Informed pricing and margin strategies for increased profitability.</a:t>
              </a:r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E052DB78-8355-E0B7-B758-BEC3A886D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051" y="4261386"/>
              <a:ext cx="820609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Actionable ideas for increasing sales and profits across several dimensions.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7506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alpha val="91000"/>
                <a:lumMod val="32000"/>
                <a:lumOff val="68000"/>
              </a:schemeClr>
            </a:gs>
            <a:gs pos="38000">
              <a:schemeClr val="bg2">
                <a:lumMod val="40000"/>
                <a:lumOff val="60000"/>
              </a:schemeClr>
            </a:gs>
            <a:gs pos="74000">
              <a:schemeClr val="bg2">
                <a:lumMod val="60000"/>
                <a:lumOff val="40000"/>
              </a:schemeClr>
            </a:gs>
            <a:gs pos="96000">
              <a:srgbClr val="4FB9EA"/>
            </a:gs>
            <a:gs pos="100000">
              <a:schemeClr val="bg2">
                <a:lumMod val="7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C801A5-25EE-7467-86EB-F7176DEC760A}"/>
              </a:ext>
            </a:extLst>
          </p:cNvPr>
          <p:cNvSpPr txBox="1"/>
          <p:nvPr/>
        </p:nvSpPr>
        <p:spPr>
          <a:xfrm>
            <a:off x="3087329" y="609600"/>
            <a:ext cx="5722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tx2">
                    <a:lumMod val="50000"/>
                  </a:schemeClr>
                </a:solidFill>
                <a:latin typeface="Berlin Sans FB" panose="020E0602020502020306" pitchFamily="34" charset="0"/>
              </a:rPr>
              <a:t>ADIDAS SALES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8CE7A8-DD20-D3C9-4529-BCC50C229314}"/>
              </a:ext>
            </a:extLst>
          </p:cNvPr>
          <p:cNvSpPr txBox="1"/>
          <p:nvPr/>
        </p:nvSpPr>
        <p:spPr>
          <a:xfrm>
            <a:off x="963561" y="1420459"/>
            <a:ext cx="3991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rial Narrow" panose="020B0606020202030204" pitchFamily="34" charset="0"/>
              </a:rPr>
              <a:t>Key Performance Index's (KPIs)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4C8D18-A61C-FD64-60D0-6A58E30E1104}"/>
              </a:ext>
            </a:extLst>
          </p:cNvPr>
          <p:cNvSpPr txBox="1"/>
          <p:nvPr/>
        </p:nvSpPr>
        <p:spPr>
          <a:xfrm>
            <a:off x="1091380" y="1931284"/>
            <a:ext cx="4778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1. </a:t>
            </a:r>
            <a:r>
              <a:rPr lang="en-IN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Total Sales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	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Total revenue generated from all products.</a:t>
            </a:r>
            <a:endParaRPr lang="en-IN" sz="2400" dirty="0">
              <a:latin typeface="Arial Narrow" panose="020B0606020202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9D68B3-0231-EF63-5F90-2B6A1F6DD957}"/>
              </a:ext>
            </a:extLst>
          </p:cNvPr>
          <p:cNvSpPr txBox="1"/>
          <p:nvPr/>
        </p:nvSpPr>
        <p:spPr>
          <a:xfrm>
            <a:off x="1091380" y="2644143"/>
            <a:ext cx="5840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2. </a:t>
            </a:r>
            <a:r>
              <a:rPr lang="en-IN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Total Units Sold</a:t>
            </a:r>
            <a:endParaRPr lang="en-IN" b="1" u="sng" dirty="0"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	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Total number of units sold across all product categories.</a:t>
            </a:r>
            <a:endParaRPr lang="en-IN" sz="2400" dirty="0">
              <a:latin typeface="Arial Narrow" panose="020B0606020202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85A37B-13CC-BB51-AFAD-45239D327F37}"/>
              </a:ext>
            </a:extLst>
          </p:cNvPr>
          <p:cNvSpPr txBox="1"/>
          <p:nvPr/>
        </p:nvSpPr>
        <p:spPr>
          <a:xfrm>
            <a:off x="1091380" y="3347731"/>
            <a:ext cx="4188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3. </a:t>
            </a:r>
            <a:r>
              <a:rPr lang="en-IN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Total Profit</a:t>
            </a:r>
            <a:endParaRPr lang="en-IN" b="1" u="sng" dirty="0"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	Total profit generated across all sales.</a:t>
            </a:r>
            <a:endParaRPr lang="en-IN" sz="2400" dirty="0">
              <a:latin typeface="Arial Narrow" panose="020B0606020202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3679E7-105F-6251-A5C9-61FB018D65D2}"/>
              </a:ext>
            </a:extLst>
          </p:cNvPr>
          <p:cNvSpPr txBox="1"/>
          <p:nvPr/>
        </p:nvSpPr>
        <p:spPr>
          <a:xfrm>
            <a:off x="1091380" y="4070983"/>
            <a:ext cx="5673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4. </a:t>
            </a:r>
            <a:r>
              <a:rPr lang="en-IN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Average Price per Unit</a:t>
            </a:r>
            <a:endParaRPr lang="en-IN" b="1" u="sng" dirty="0"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	The average selling price per unit across all products.</a:t>
            </a:r>
            <a:endParaRPr lang="en-IN" sz="2400" dirty="0">
              <a:latin typeface="Arial Narrow" panose="020B0606020202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E7FC87-FF47-6A2D-EC70-0C342E9C2E12}"/>
              </a:ext>
            </a:extLst>
          </p:cNvPr>
          <p:cNvSpPr txBox="1"/>
          <p:nvPr/>
        </p:nvSpPr>
        <p:spPr>
          <a:xfrm>
            <a:off x="1091380" y="4829659"/>
            <a:ext cx="5004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5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. </a:t>
            </a:r>
            <a:r>
              <a:rPr lang="en-IN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Average Profit Margin</a:t>
            </a:r>
            <a:endParaRPr lang="en-IN" b="1" u="sng" dirty="0"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	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The average operating margin across all sales.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6EC616-988A-A982-35C5-BB8AAAED3C05}"/>
              </a:ext>
            </a:extLst>
          </p:cNvPr>
          <p:cNvSpPr/>
          <p:nvPr/>
        </p:nvSpPr>
        <p:spPr>
          <a:xfrm>
            <a:off x="353961" y="327070"/>
            <a:ext cx="11503742" cy="628020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459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alpha val="91000"/>
                <a:lumMod val="32000"/>
                <a:lumOff val="68000"/>
              </a:schemeClr>
            </a:gs>
            <a:gs pos="38000">
              <a:schemeClr val="bg2">
                <a:lumMod val="40000"/>
                <a:lumOff val="60000"/>
              </a:schemeClr>
            </a:gs>
            <a:gs pos="74000">
              <a:schemeClr val="bg2">
                <a:lumMod val="60000"/>
                <a:lumOff val="40000"/>
              </a:schemeClr>
            </a:gs>
            <a:gs pos="96000">
              <a:srgbClr val="4FB9EA"/>
            </a:gs>
            <a:gs pos="100000">
              <a:schemeClr val="bg2">
                <a:lumMod val="7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A0364B-7027-7FD1-9B28-697498F257FC}"/>
              </a:ext>
            </a:extLst>
          </p:cNvPr>
          <p:cNvSpPr txBox="1"/>
          <p:nvPr/>
        </p:nvSpPr>
        <p:spPr>
          <a:xfrm>
            <a:off x="3087329" y="403121"/>
            <a:ext cx="5722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tx2">
                    <a:lumMod val="50000"/>
                  </a:schemeClr>
                </a:solidFill>
                <a:latin typeface="Berlin Sans FB" panose="020E0602020502020306" pitchFamily="34" charset="0"/>
              </a:rPr>
              <a:t>ADIDAS SALES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DAE1A5-A941-F089-60F3-E2FDFF632495}"/>
              </a:ext>
            </a:extLst>
          </p:cNvPr>
          <p:cNvSpPr txBox="1"/>
          <p:nvPr/>
        </p:nvSpPr>
        <p:spPr>
          <a:xfrm>
            <a:off x="668592" y="1295221"/>
            <a:ext cx="4247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rial Narrow" panose="020B0606020202030204" pitchFamily="34" charset="0"/>
              </a:rPr>
              <a:t>Visualization Through Charts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6C6225-47F3-5721-61E0-8C47CB4E22E3}"/>
              </a:ext>
            </a:extLst>
          </p:cNvPr>
          <p:cNvSpPr txBox="1"/>
          <p:nvPr/>
        </p:nvSpPr>
        <p:spPr>
          <a:xfrm>
            <a:off x="1061883" y="1906929"/>
            <a:ext cx="9773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0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Performance Year wise and Month wise</a:t>
            </a:r>
            <a:r>
              <a:rPr lang="en-IN" sz="2000" u="sng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	</a:t>
            </a:r>
          </a:p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	Visualize the monthly and yearly sales and profit using a line chart</a:t>
            </a:r>
            <a:endParaRPr lang="en-IN" sz="1600" dirty="0">
              <a:latin typeface="Arial Narrow" panose="020B0606020202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DAE7A9-B489-8F24-3E77-BC62D24D7AFB}"/>
              </a:ext>
            </a:extLst>
          </p:cNvPr>
          <p:cNvSpPr txBox="1"/>
          <p:nvPr/>
        </p:nvSpPr>
        <p:spPr>
          <a:xfrm>
            <a:off x="1061882" y="2699582"/>
            <a:ext cx="9773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AutoNum type="arabicPeriod"/>
              <a:defRPr sz="2400" u="sng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defRPr>
            </a:lvl1pPr>
          </a:lstStyle>
          <a:p>
            <a:pPr marL="0" indent="0">
              <a:buNone/>
            </a:pPr>
            <a:r>
              <a:rPr lang="en-IN" sz="2000" u="none" dirty="0"/>
              <a:t>2. </a:t>
            </a:r>
            <a:r>
              <a:rPr lang="en-IN" sz="2000" dirty="0"/>
              <a:t>Performance State wise</a:t>
            </a:r>
          </a:p>
          <a:p>
            <a:pPr marL="0" indent="0">
              <a:buNone/>
            </a:pPr>
            <a:r>
              <a:rPr lang="en-IN" sz="1600" u="none" dirty="0"/>
              <a:t>	Geographically represent total sales and profit using a map chart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66F007-CEEB-BADA-3A64-C66DC3467FCA}"/>
              </a:ext>
            </a:extLst>
          </p:cNvPr>
          <p:cNvSpPr txBox="1"/>
          <p:nvPr/>
        </p:nvSpPr>
        <p:spPr>
          <a:xfrm>
            <a:off x="1061882" y="3674805"/>
            <a:ext cx="948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AutoNum type="arabicPeriod"/>
              <a:defRPr sz="2400" u="sng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defRPr>
            </a:lvl1pPr>
          </a:lstStyle>
          <a:p>
            <a:pPr marL="0" indent="0">
              <a:buNone/>
            </a:pPr>
            <a:r>
              <a:rPr lang="en-IN" sz="2000" u="none" dirty="0"/>
              <a:t>3. </a:t>
            </a:r>
            <a:r>
              <a:rPr lang="en-IN" sz="2000" dirty="0"/>
              <a:t>Regine Wise Performance </a:t>
            </a:r>
          </a:p>
          <a:p>
            <a:pPr marL="0" indent="0">
              <a:buNone/>
            </a:pPr>
            <a:r>
              <a:rPr lang="en-IN" sz="1600" u="none" dirty="0"/>
              <a:t>	Using a donate chart, to represent the contribution of various regions in total sale and total profit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048AB7-E500-5981-00C7-EAAE18F043E6}"/>
              </a:ext>
            </a:extLst>
          </p:cNvPr>
          <p:cNvSpPr txBox="1"/>
          <p:nvPr/>
        </p:nvSpPr>
        <p:spPr>
          <a:xfrm>
            <a:off x="1061881" y="4561540"/>
            <a:ext cx="948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AutoNum type="arabicPeriod"/>
              <a:defRPr sz="2400" u="sng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defRPr>
            </a:lvl1pPr>
          </a:lstStyle>
          <a:p>
            <a:pPr marL="0" indent="0">
              <a:buNone/>
            </a:pPr>
            <a:r>
              <a:rPr lang="en-IN" sz="2000" u="none" dirty="0"/>
              <a:t>4. </a:t>
            </a:r>
            <a:r>
              <a:rPr lang="en-IN" sz="2000" dirty="0"/>
              <a:t>Product Popularity</a:t>
            </a:r>
          </a:p>
          <a:p>
            <a:pPr marL="0" indent="0">
              <a:buNone/>
            </a:pPr>
            <a:r>
              <a:rPr lang="en-IN" sz="1600" u="none" dirty="0"/>
              <a:t>	By a horizontal bar chart, to visualize the popular product in Adidas</a:t>
            </a:r>
            <a:endParaRPr lang="en-IN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8898D0-305D-E5EF-F408-7740C9A81A2F}"/>
              </a:ext>
            </a:extLst>
          </p:cNvPr>
          <p:cNvSpPr txBox="1"/>
          <p:nvPr/>
        </p:nvSpPr>
        <p:spPr>
          <a:xfrm>
            <a:off x="1061880" y="5369611"/>
            <a:ext cx="948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AutoNum type="arabicPeriod"/>
              <a:defRPr sz="2400" u="sng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defRPr>
            </a:lvl1pPr>
          </a:lstStyle>
          <a:p>
            <a:pPr marL="0" indent="0">
              <a:buNone/>
            </a:pPr>
            <a:r>
              <a:rPr lang="en-IN" sz="2000" u="none" dirty="0"/>
              <a:t>5. </a:t>
            </a:r>
            <a:r>
              <a:rPr lang="en-IN" sz="2000" dirty="0"/>
              <a:t>Retailors Performance</a:t>
            </a:r>
          </a:p>
          <a:p>
            <a:pPr marL="0" indent="0">
              <a:buNone/>
            </a:pPr>
            <a:r>
              <a:rPr lang="en-IN" sz="1600" u="none" dirty="0"/>
              <a:t>	Using a stack bar chart, to represent the different retailor contribution in sale and profit</a:t>
            </a:r>
            <a:endParaRPr lang="en-IN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9ED111-37E6-F2C0-E1AC-0C240AE6E67F}"/>
              </a:ext>
            </a:extLst>
          </p:cNvPr>
          <p:cNvSpPr/>
          <p:nvPr/>
        </p:nvSpPr>
        <p:spPr>
          <a:xfrm>
            <a:off x="353961" y="327070"/>
            <a:ext cx="11503742" cy="628020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975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alpha val="91000"/>
                <a:lumMod val="32000"/>
                <a:lumOff val="68000"/>
              </a:schemeClr>
            </a:gs>
            <a:gs pos="38000">
              <a:schemeClr val="bg2">
                <a:lumMod val="40000"/>
                <a:lumOff val="60000"/>
              </a:schemeClr>
            </a:gs>
            <a:gs pos="74000">
              <a:schemeClr val="bg2">
                <a:lumMod val="60000"/>
                <a:lumOff val="40000"/>
              </a:schemeClr>
            </a:gs>
            <a:gs pos="96000">
              <a:srgbClr val="4FB9EA"/>
            </a:gs>
            <a:gs pos="100000">
              <a:schemeClr val="bg2">
                <a:lumMod val="7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468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36FAE8-D230-DA36-DA72-3FC7A1F6C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40" y="229704"/>
            <a:ext cx="11497216" cy="64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1695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Override1.xml><?xml version="1.0" encoding="utf-8"?>
<a:themeOverride xmlns:a="http://schemas.openxmlformats.org/drawingml/2006/main">
  <a:clrScheme name="Banded">
    <a:dk1>
      <a:srgbClr val="2C2C2C"/>
    </a:dk1>
    <a:lt1>
      <a:srgbClr val="FFFFFF"/>
    </a:lt1>
    <a:dk2>
      <a:srgbClr val="099BDD"/>
    </a:dk2>
    <a:lt2>
      <a:srgbClr val="F2F2F2"/>
    </a:lt2>
    <a:accent1>
      <a:srgbClr val="FFC000"/>
    </a:accent1>
    <a:accent2>
      <a:srgbClr val="A5D028"/>
    </a:accent2>
    <a:accent3>
      <a:srgbClr val="08CC78"/>
    </a:accent3>
    <a:accent4>
      <a:srgbClr val="F24099"/>
    </a:accent4>
    <a:accent5>
      <a:srgbClr val="828288"/>
    </a:accent5>
    <a:accent6>
      <a:srgbClr val="F56617"/>
    </a:accent6>
    <a:hlink>
      <a:srgbClr val="005DBA"/>
    </a:hlink>
    <a:folHlink>
      <a:srgbClr val="6C606A"/>
    </a:folHlink>
  </a:clrScheme>
</a:themeOverride>
</file>

<file path=ppt/theme/themeOverride2.xml><?xml version="1.0" encoding="utf-8"?>
<a:themeOverride xmlns:a="http://schemas.openxmlformats.org/drawingml/2006/main">
  <a:clrScheme name="Banded">
    <a:dk1>
      <a:srgbClr val="2C2C2C"/>
    </a:dk1>
    <a:lt1>
      <a:srgbClr val="FFFFFF"/>
    </a:lt1>
    <a:dk2>
      <a:srgbClr val="099BDD"/>
    </a:dk2>
    <a:lt2>
      <a:srgbClr val="F2F2F2"/>
    </a:lt2>
    <a:accent1>
      <a:srgbClr val="FFC000"/>
    </a:accent1>
    <a:accent2>
      <a:srgbClr val="A5D028"/>
    </a:accent2>
    <a:accent3>
      <a:srgbClr val="08CC78"/>
    </a:accent3>
    <a:accent4>
      <a:srgbClr val="F24099"/>
    </a:accent4>
    <a:accent5>
      <a:srgbClr val="828288"/>
    </a:accent5>
    <a:accent6>
      <a:srgbClr val="F56617"/>
    </a:accent6>
    <a:hlink>
      <a:srgbClr val="005DBA"/>
    </a:hlink>
    <a:folHlink>
      <a:srgbClr val="6C606A"/>
    </a:folHlink>
  </a:clrScheme>
</a:themeOverride>
</file>

<file path=ppt/theme/themeOverride3.xml><?xml version="1.0" encoding="utf-8"?>
<a:themeOverride xmlns:a="http://schemas.openxmlformats.org/drawingml/2006/main">
  <a:clrScheme name="Banded">
    <a:dk1>
      <a:srgbClr val="2C2C2C"/>
    </a:dk1>
    <a:lt1>
      <a:srgbClr val="FFFFFF"/>
    </a:lt1>
    <a:dk2>
      <a:srgbClr val="099BDD"/>
    </a:dk2>
    <a:lt2>
      <a:srgbClr val="F2F2F2"/>
    </a:lt2>
    <a:accent1>
      <a:srgbClr val="FFC000"/>
    </a:accent1>
    <a:accent2>
      <a:srgbClr val="A5D028"/>
    </a:accent2>
    <a:accent3>
      <a:srgbClr val="08CC78"/>
    </a:accent3>
    <a:accent4>
      <a:srgbClr val="F24099"/>
    </a:accent4>
    <a:accent5>
      <a:srgbClr val="828288"/>
    </a:accent5>
    <a:accent6>
      <a:srgbClr val="F56617"/>
    </a:accent6>
    <a:hlink>
      <a:srgbClr val="005DBA"/>
    </a:hlink>
    <a:folHlink>
      <a:srgbClr val="6C606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</TotalTime>
  <Words>265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Narrow</vt:lpstr>
      <vt:lpstr>Berlin Sans FB</vt:lpstr>
      <vt:lpstr>Calibri</vt:lpstr>
      <vt:lpstr>Corbel</vt:lpstr>
      <vt:lpstr>Wingdings</vt:lpstr>
      <vt:lpstr>Banded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Sourajit Guha</dc:creator>
  <cp:lastModifiedBy>Sourajit Guha</cp:lastModifiedBy>
  <cp:revision>4</cp:revision>
  <dcterms:created xsi:type="dcterms:W3CDTF">2024-09-23T02:58:21Z</dcterms:created>
  <dcterms:modified xsi:type="dcterms:W3CDTF">2024-11-06T03:08:47Z</dcterms:modified>
</cp:coreProperties>
</file>