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58" r:id="rId4"/>
    <p:sldId id="260" r:id="rId5"/>
    <p:sldId id="259"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50" d="100"/>
          <a:sy n="50" d="100"/>
        </p:scale>
        <p:origin x="1244" y="6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B58F44-C179-481A-A932-9286580EAC44}"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E9EB7-3BF9-4E58-8475-8DCD35691818}" type="slidenum">
              <a:rPr lang="en-IN" smtClean="0"/>
              <a:t>‹#›</a:t>
            </a:fld>
            <a:endParaRPr lang="en-IN"/>
          </a:p>
        </p:txBody>
      </p:sp>
    </p:spTree>
    <p:extLst>
      <p:ext uri="{BB962C8B-B14F-4D97-AF65-F5344CB8AC3E}">
        <p14:creationId xmlns:p14="http://schemas.microsoft.com/office/powerpoint/2010/main" val="90004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B58F44-C179-481A-A932-9286580EAC44}"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E9EB7-3BF9-4E58-8475-8DCD35691818}" type="slidenum">
              <a:rPr lang="en-IN" smtClean="0"/>
              <a:t>‹#›</a:t>
            </a:fld>
            <a:endParaRPr lang="en-IN"/>
          </a:p>
        </p:txBody>
      </p:sp>
    </p:spTree>
    <p:extLst>
      <p:ext uri="{BB962C8B-B14F-4D97-AF65-F5344CB8AC3E}">
        <p14:creationId xmlns:p14="http://schemas.microsoft.com/office/powerpoint/2010/main" val="390758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B58F44-C179-481A-A932-9286580EAC44}"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E9EB7-3BF9-4E58-8475-8DCD356918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10633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B58F44-C179-481A-A932-9286580EAC44}"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E9EB7-3BF9-4E58-8475-8DCD35691818}" type="slidenum">
              <a:rPr lang="en-IN" smtClean="0"/>
              <a:t>‹#›</a:t>
            </a:fld>
            <a:endParaRPr lang="en-IN"/>
          </a:p>
        </p:txBody>
      </p:sp>
    </p:spTree>
    <p:extLst>
      <p:ext uri="{BB962C8B-B14F-4D97-AF65-F5344CB8AC3E}">
        <p14:creationId xmlns:p14="http://schemas.microsoft.com/office/powerpoint/2010/main" val="845710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B58F44-C179-481A-A932-9286580EAC44}"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E9EB7-3BF9-4E58-8475-8DCD356918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543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B58F44-C179-481A-A932-9286580EAC44}"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E9EB7-3BF9-4E58-8475-8DCD35691818}" type="slidenum">
              <a:rPr lang="en-IN" smtClean="0"/>
              <a:t>‹#›</a:t>
            </a:fld>
            <a:endParaRPr lang="en-IN"/>
          </a:p>
        </p:txBody>
      </p:sp>
    </p:spTree>
    <p:extLst>
      <p:ext uri="{BB962C8B-B14F-4D97-AF65-F5344CB8AC3E}">
        <p14:creationId xmlns:p14="http://schemas.microsoft.com/office/powerpoint/2010/main" val="339870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B58F44-C179-481A-A932-9286580EAC44}"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E9EB7-3BF9-4E58-8475-8DCD35691818}" type="slidenum">
              <a:rPr lang="en-IN" smtClean="0"/>
              <a:t>‹#›</a:t>
            </a:fld>
            <a:endParaRPr lang="en-IN"/>
          </a:p>
        </p:txBody>
      </p:sp>
    </p:spTree>
    <p:extLst>
      <p:ext uri="{BB962C8B-B14F-4D97-AF65-F5344CB8AC3E}">
        <p14:creationId xmlns:p14="http://schemas.microsoft.com/office/powerpoint/2010/main" val="1012594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B58F44-C179-481A-A932-9286580EAC44}"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E9EB7-3BF9-4E58-8475-8DCD35691818}" type="slidenum">
              <a:rPr lang="en-IN" smtClean="0"/>
              <a:t>‹#›</a:t>
            </a:fld>
            <a:endParaRPr lang="en-IN"/>
          </a:p>
        </p:txBody>
      </p:sp>
    </p:spTree>
    <p:extLst>
      <p:ext uri="{BB962C8B-B14F-4D97-AF65-F5344CB8AC3E}">
        <p14:creationId xmlns:p14="http://schemas.microsoft.com/office/powerpoint/2010/main" val="266611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B58F44-C179-481A-A932-9286580EAC44}"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E9EB7-3BF9-4E58-8475-8DCD35691818}" type="slidenum">
              <a:rPr lang="en-IN" smtClean="0"/>
              <a:t>‹#›</a:t>
            </a:fld>
            <a:endParaRPr lang="en-IN"/>
          </a:p>
        </p:txBody>
      </p:sp>
    </p:spTree>
    <p:extLst>
      <p:ext uri="{BB962C8B-B14F-4D97-AF65-F5344CB8AC3E}">
        <p14:creationId xmlns:p14="http://schemas.microsoft.com/office/powerpoint/2010/main" val="2747090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B58F44-C179-481A-A932-9286580EAC44}"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E9EB7-3BF9-4E58-8475-8DCD35691818}" type="slidenum">
              <a:rPr lang="en-IN" smtClean="0"/>
              <a:t>‹#›</a:t>
            </a:fld>
            <a:endParaRPr lang="en-IN"/>
          </a:p>
        </p:txBody>
      </p:sp>
    </p:spTree>
    <p:extLst>
      <p:ext uri="{BB962C8B-B14F-4D97-AF65-F5344CB8AC3E}">
        <p14:creationId xmlns:p14="http://schemas.microsoft.com/office/powerpoint/2010/main" val="4141015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B58F44-C179-481A-A932-9286580EAC44}"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3E9EB7-3BF9-4E58-8475-8DCD35691818}" type="slidenum">
              <a:rPr lang="en-IN" smtClean="0"/>
              <a:t>‹#›</a:t>
            </a:fld>
            <a:endParaRPr lang="en-IN"/>
          </a:p>
        </p:txBody>
      </p:sp>
    </p:spTree>
    <p:extLst>
      <p:ext uri="{BB962C8B-B14F-4D97-AF65-F5344CB8AC3E}">
        <p14:creationId xmlns:p14="http://schemas.microsoft.com/office/powerpoint/2010/main" val="215220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B58F44-C179-481A-A932-9286580EAC44}" type="datetimeFigureOut">
              <a:rPr lang="en-IN" smtClean="0"/>
              <a:t>17-10-2023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3E9EB7-3BF9-4E58-8475-8DCD35691818}" type="slidenum">
              <a:rPr lang="en-IN" smtClean="0"/>
              <a:t>‹#›</a:t>
            </a:fld>
            <a:endParaRPr lang="en-IN"/>
          </a:p>
        </p:txBody>
      </p:sp>
    </p:spTree>
    <p:extLst>
      <p:ext uri="{BB962C8B-B14F-4D97-AF65-F5344CB8AC3E}">
        <p14:creationId xmlns:p14="http://schemas.microsoft.com/office/powerpoint/2010/main" val="82177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B58F44-C179-481A-A932-9286580EAC44}"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3E9EB7-3BF9-4E58-8475-8DCD35691818}" type="slidenum">
              <a:rPr lang="en-IN" smtClean="0"/>
              <a:t>‹#›</a:t>
            </a:fld>
            <a:endParaRPr lang="en-IN"/>
          </a:p>
        </p:txBody>
      </p:sp>
    </p:spTree>
    <p:extLst>
      <p:ext uri="{BB962C8B-B14F-4D97-AF65-F5344CB8AC3E}">
        <p14:creationId xmlns:p14="http://schemas.microsoft.com/office/powerpoint/2010/main" val="1708257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58F44-C179-481A-A932-9286580EAC44}" type="datetimeFigureOut">
              <a:rPr lang="en-IN" smtClean="0"/>
              <a:t>17-10-2023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3E9EB7-3BF9-4E58-8475-8DCD35691818}" type="slidenum">
              <a:rPr lang="en-IN" smtClean="0"/>
              <a:t>‹#›</a:t>
            </a:fld>
            <a:endParaRPr lang="en-IN"/>
          </a:p>
        </p:txBody>
      </p:sp>
    </p:spTree>
    <p:extLst>
      <p:ext uri="{BB962C8B-B14F-4D97-AF65-F5344CB8AC3E}">
        <p14:creationId xmlns:p14="http://schemas.microsoft.com/office/powerpoint/2010/main" val="275465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58F44-C179-481A-A932-9286580EAC44}"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3E9EB7-3BF9-4E58-8475-8DCD35691818}" type="slidenum">
              <a:rPr lang="en-IN" smtClean="0"/>
              <a:t>‹#›</a:t>
            </a:fld>
            <a:endParaRPr lang="en-IN"/>
          </a:p>
        </p:txBody>
      </p:sp>
    </p:spTree>
    <p:extLst>
      <p:ext uri="{BB962C8B-B14F-4D97-AF65-F5344CB8AC3E}">
        <p14:creationId xmlns:p14="http://schemas.microsoft.com/office/powerpoint/2010/main" val="286758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B58F44-C179-481A-A932-9286580EAC44}"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3E9EB7-3BF9-4E58-8475-8DCD35691818}" type="slidenum">
              <a:rPr lang="en-IN" smtClean="0"/>
              <a:t>‹#›</a:t>
            </a:fld>
            <a:endParaRPr lang="en-IN"/>
          </a:p>
        </p:txBody>
      </p:sp>
    </p:spTree>
    <p:extLst>
      <p:ext uri="{BB962C8B-B14F-4D97-AF65-F5344CB8AC3E}">
        <p14:creationId xmlns:p14="http://schemas.microsoft.com/office/powerpoint/2010/main" val="367380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B58F44-C179-481A-A932-9286580EAC44}" type="datetimeFigureOut">
              <a:rPr lang="en-IN" smtClean="0"/>
              <a:t>17-10-2023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3E9EB7-3BF9-4E58-8475-8DCD35691818}" type="slidenum">
              <a:rPr lang="en-IN" smtClean="0"/>
              <a:t>‹#›</a:t>
            </a:fld>
            <a:endParaRPr lang="en-IN"/>
          </a:p>
        </p:txBody>
      </p:sp>
    </p:spTree>
    <p:extLst>
      <p:ext uri="{BB962C8B-B14F-4D97-AF65-F5344CB8AC3E}">
        <p14:creationId xmlns:p14="http://schemas.microsoft.com/office/powerpoint/2010/main" val="24273419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echnofaq.org/posts/2018/09/can-e-learning-aid-in-building-startups/" TargetMode="External"/><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scherlund.blogspot.com/2018/07/e-learning-new-horizons-biz-skills.html" TargetMode="External"/><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itms.co.in/blog/what-is-e-learning.html"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scherlund.blogspot.com/2019/06/how-e-learning-could-help-you-in-career.html" TargetMode="External"/><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36C5-DF80-6D80-90DA-DA6533AEC1CB}"/>
              </a:ext>
            </a:extLst>
          </p:cNvPr>
          <p:cNvSpPr>
            <a:spLocks noGrp="1"/>
          </p:cNvSpPr>
          <p:nvPr>
            <p:ph type="ctrTitle"/>
          </p:nvPr>
        </p:nvSpPr>
        <p:spPr>
          <a:xfrm>
            <a:off x="1507067" y="1337481"/>
            <a:ext cx="7766936" cy="2091520"/>
          </a:xfrm>
        </p:spPr>
        <p:txBody>
          <a:bodyPr/>
          <a:lstStyle/>
          <a:p>
            <a:r>
              <a:rPr lang="en-US" dirty="0">
                <a:latin typeface="Bahnschrift" panose="020B0502040204020203" pitchFamily="34" charset="0"/>
              </a:rPr>
              <a:t>E-Learning System</a:t>
            </a:r>
            <a:endParaRPr lang="en-IN" dirty="0">
              <a:latin typeface="Bahnschrift" panose="020B0502040204020203" pitchFamily="34" charset="0"/>
            </a:endParaRPr>
          </a:p>
        </p:txBody>
      </p:sp>
      <p:sp>
        <p:nvSpPr>
          <p:cNvPr id="3" name="Subtitle 2">
            <a:extLst>
              <a:ext uri="{FF2B5EF4-FFF2-40B4-BE49-F238E27FC236}">
                <a16:creationId xmlns:a16="http://schemas.microsoft.com/office/drawing/2014/main" id="{51E9EF2B-95BD-D4D1-7C45-64E240788F76}"/>
              </a:ext>
            </a:extLst>
          </p:cNvPr>
          <p:cNvSpPr>
            <a:spLocks noGrp="1"/>
          </p:cNvSpPr>
          <p:nvPr>
            <p:ph type="subTitle" idx="1"/>
          </p:nvPr>
        </p:nvSpPr>
        <p:spPr>
          <a:xfrm>
            <a:off x="1507067" y="3429001"/>
            <a:ext cx="7766936" cy="1718732"/>
          </a:xfrm>
        </p:spPr>
        <p:txBody>
          <a:bodyPr>
            <a:normAutofit/>
          </a:bodyPr>
          <a:lstStyle/>
          <a:p>
            <a:r>
              <a:rPr lang="en-US" sz="1800" b="1" dirty="0"/>
              <a:t>Presented by:</a:t>
            </a:r>
          </a:p>
          <a:p>
            <a:r>
              <a:rPr lang="en-US" sz="1800" b="1" dirty="0"/>
              <a:t>Susovan </a:t>
            </a:r>
            <a:r>
              <a:rPr lang="en-US" b="1" dirty="0"/>
              <a:t>M</a:t>
            </a:r>
            <a:r>
              <a:rPr lang="en-US" sz="1800" b="1" dirty="0"/>
              <a:t>aji(64)-22022002016018</a:t>
            </a:r>
          </a:p>
          <a:p>
            <a:r>
              <a:rPr lang="en-US" sz="1800" b="1" dirty="0" err="1"/>
              <a:t>Sourajit</a:t>
            </a:r>
            <a:r>
              <a:rPr lang="en-US" sz="1800" b="1" dirty="0"/>
              <a:t> Ghosh(59)-22022002016014</a:t>
            </a:r>
            <a:endParaRPr lang="en-IN" sz="1800" b="1" dirty="0"/>
          </a:p>
        </p:txBody>
      </p:sp>
    </p:spTree>
    <p:extLst>
      <p:ext uri="{BB962C8B-B14F-4D97-AF65-F5344CB8AC3E}">
        <p14:creationId xmlns:p14="http://schemas.microsoft.com/office/powerpoint/2010/main" val="367331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1943-FA2A-287B-6C19-0FC5A367A7A6}"/>
              </a:ext>
            </a:extLst>
          </p:cNvPr>
          <p:cNvSpPr>
            <a:spLocks noGrp="1"/>
          </p:cNvSpPr>
          <p:nvPr>
            <p:ph type="title"/>
          </p:nvPr>
        </p:nvSpPr>
        <p:spPr/>
        <p:txBody>
          <a:bodyPr/>
          <a:lstStyle/>
          <a:p>
            <a:r>
              <a:rPr lang="en-US" sz="4000" b="1" dirty="0">
                <a:solidFill>
                  <a:schemeClr val="accent6"/>
                </a:solidFill>
              </a:rPr>
              <a:t>What is E-learning System</a:t>
            </a:r>
            <a:r>
              <a:rPr lang="en-US" b="1" dirty="0">
                <a:solidFill>
                  <a:schemeClr val="accent6"/>
                </a:solidFill>
              </a:rPr>
              <a:t>?</a:t>
            </a:r>
            <a:endParaRPr lang="en-IN" b="1" dirty="0">
              <a:solidFill>
                <a:schemeClr val="accent6"/>
              </a:solidFill>
            </a:endParaRPr>
          </a:p>
        </p:txBody>
      </p:sp>
      <p:sp>
        <p:nvSpPr>
          <p:cNvPr id="3" name="Content Placeholder 2">
            <a:extLst>
              <a:ext uri="{FF2B5EF4-FFF2-40B4-BE49-F238E27FC236}">
                <a16:creationId xmlns:a16="http://schemas.microsoft.com/office/drawing/2014/main" id="{36022E3E-30F4-D2C1-A462-ACF9FC16255C}"/>
              </a:ext>
            </a:extLst>
          </p:cNvPr>
          <p:cNvSpPr>
            <a:spLocks noGrp="1"/>
          </p:cNvSpPr>
          <p:nvPr>
            <p:ph sz="half" idx="2"/>
          </p:nvPr>
        </p:nvSpPr>
        <p:spPr>
          <a:xfrm>
            <a:off x="677334" y="1828801"/>
            <a:ext cx="5420255" cy="3289299"/>
          </a:xfrm>
        </p:spPr>
        <p:txBody>
          <a:bodyPr>
            <a:normAutofit fontScale="77500" lnSpcReduction="20000"/>
          </a:bodyPr>
          <a:lstStyle/>
          <a:p>
            <a:pPr algn="just"/>
            <a:r>
              <a:rPr lang="en-US" sz="2800" b="0" i="0" dirty="0">
                <a:solidFill>
                  <a:schemeClr val="accent6">
                    <a:lumMod val="50000"/>
                  </a:schemeClr>
                </a:solidFill>
                <a:effectLst/>
                <a:latin typeface="Söhne"/>
              </a:rPr>
              <a:t>E-learning, short for electronic learning, is a system of education that utilizes electronic technologies, primarily the internet, to deliver educational content and resources to learners. An e-learning system encompasses a wide range of online tools and platforms that facilitate various aspects of learning, including course delivery, interaction, assessment, and management.</a:t>
            </a:r>
            <a:endParaRPr lang="en-IN" sz="2800" dirty="0">
              <a:solidFill>
                <a:schemeClr val="accent6">
                  <a:lumMod val="50000"/>
                </a:schemeClr>
              </a:solidFill>
            </a:endParaRPr>
          </a:p>
        </p:txBody>
      </p:sp>
      <p:sp>
        <p:nvSpPr>
          <p:cNvPr id="6" name="Text Placeholder 5">
            <a:extLst>
              <a:ext uri="{FF2B5EF4-FFF2-40B4-BE49-F238E27FC236}">
                <a16:creationId xmlns:a16="http://schemas.microsoft.com/office/drawing/2014/main" id="{56E3BC1E-36A2-CAAA-14BF-47AB8DD120B9}"/>
              </a:ext>
            </a:extLst>
          </p:cNvPr>
          <p:cNvSpPr>
            <a:spLocks noGrp="1"/>
          </p:cNvSpPr>
          <p:nvPr>
            <p:ph type="body" sz="quarter" idx="3"/>
          </p:nvPr>
        </p:nvSpPr>
        <p:spPr>
          <a:xfrm flipH="1">
            <a:off x="5480270" y="5118100"/>
            <a:ext cx="5187730" cy="406400"/>
          </a:xfrm>
        </p:spPr>
        <p:txBody>
          <a:bodyPr/>
          <a:lstStyle/>
          <a:p>
            <a:r>
              <a:rPr lang="en-US" dirty="0">
                <a:solidFill>
                  <a:schemeClr val="bg1"/>
                </a:solidFill>
              </a:rPr>
              <a:t>HVVI</a:t>
            </a:r>
            <a:endParaRPr lang="en-IN" dirty="0">
              <a:solidFill>
                <a:schemeClr val="bg1"/>
              </a:solidFill>
            </a:endParaRPr>
          </a:p>
        </p:txBody>
      </p:sp>
      <p:pic>
        <p:nvPicPr>
          <p:cNvPr id="9" name="Content Placeholder 8">
            <a:extLst>
              <a:ext uri="{FF2B5EF4-FFF2-40B4-BE49-F238E27FC236}">
                <a16:creationId xmlns:a16="http://schemas.microsoft.com/office/drawing/2014/main" id="{B1DE8BE3-CFB5-62DC-E8EA-F2536A60DE5A}"/>
              </a:ext>
            </a:extLst>
          </p:cNvPr>
          <p:cNvPicPr>
            <a:picLocks noGrp="1" noChangeAspect="1"/>
          </p:cNvPicPr>
          <p:nvPr>
            <p:ph sz="quarter" idx="4"/>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47605" y="1926333"/>
            <a:ext cx="3076575" cy="3081813"/>
          </a:xfrm>
        </p:spPr>
      </p:pic>
    </p:spTree>
    <p:extLst>
      <p:ext uri="{BB962C8B-B14F-4D97-AF65-F5344CB8AC3E}">
        <p14:creationId xmlns:p14="http://schemas.microsoft.com/office/powerpoint/2010/main" val="4064669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285C-DDA3-BC57-9540-70F9E20202FB}"/>
              </a:ext>
            </a:extLst>
          </p:cNvPr>
          <p:cNvSpPr>
            <a:spLocks noGrp="1"/>
          </p:cNvSpPr>
          <p:nvPr>
            <p:ph type="title"/>
          </p:nvPr>
        </p:nvSpPr>
        <p:spPr/>
        <p:txBody>
          <a:bodyPr/>
          <a:lstStyle/>
          <a:p>
            <a:r>
              <a:rPr lang="en-US" b="1" dirty="0">
                <a:solidFill>
                  <a:schemeClr val="accent2">
                    <a:lumMod val="75000"/>
                  </a:schemeClr>
                </a:solidFill>
              </a:rPr>
              <a:t>TYPES OF E-LEARNING</a:t>
            </a:r>
            <a:endParaRPr lang="en-IN" b="1" dirty="0">
              <a:solidFill>
                <a:schemeClr val="accent2">
                  <a:lumMod val="75000"/>
                </a:schemeClr>
              </a:solidFill>
            </a:endParaRPr>
          </a:p>
        </p:txBody>
      </p:sp>
      <p:sp>
        <p:nvSpPr>
          <p:cNvPr id="3" name="Content Placeholder 2">
            <a:extLst>
              <a:ext uri="{FF2B5EF4-FFF2-40B4-BE49-F238E27FC236}">
                <a16:creationId xmlns:a16="http://schemas.microsoft.com/office/drawing/2014/main" id="{A0DE466D-1FED-FA10-6B8C-AD6B3E568082}"/>
              </a:ext>
            </a:extLst>
          </p:cNvPr>
          <p:cNvSpPr>
            <a:spLocks noGrp="1"/>
          </p:cNvSpPr>
          <p:nvPr>
            <p:ph sz="half" idx="1"/>
          </p:nvPr>
        </p:nvSpPr>
        <p:spPr>
          <a:xfrm>
            <a:off x="677334" y="1371600"/>
            <a:ext cx="5774266" cy="4669761"/>
          </a:xfrm>
        </p:spPr>
        <p:txBody>
          <a:bodyPr>
            <a:normAutofit fontScale="92500" lnSpcReduction="20000"/>
          </a:bodyPr>
          <a:lstStyle/>
          <a:p>
            <a:pPr algn="just">
              <a:buFont typeface="+mj-lt"/>
              <a:buAutoNum type="arabicPeriod"/>
            </a:pPr>
            <a:r>
              <a:rPr lang="en-US" b="1" i="0" dirty="0">
                <a:solidFill>
                  <a:schemeClr val="tx1"/>
                </a:solidFill>
                <a:effectLst/>
                <a:latin typeface="Söhne"/>
              </a:rPr>
              <a:t>Online Courses:</a:t>
            </a:r>
            <a:r>
              <a:rPr lang="en-US" b="0" i="0" dirty="0">
                <a:solidFill>
                  <a:schemeClr val="tx1"/>
                </a:solidFill>
                <a:effectLst/>
                <a:latin typeface="Söhne"/>
              </a:rPr>
              <a:t> These are structured educational programs offered entirely online, allowing students to access course materials, lectures, and assignments remotely.</a:t>
            </a:r>
          </a:p>
          <a:p>
            <a:pPr algn="just">
              <a:buFont typeface="+mj-lt"/>
              <a:buAutoNum type="arabicPeriod"/>
            </a:pPr>
            <a:r>
              <a:rPr lang="en-US" b="1" i="0" dirty="0">
                <a:solidFill>
                  <a:schemeClr val="tx1"/>
                </a:solidFill>
                <a:effectLst/>
                <a:latin typeface="Söhne"/>
              </a:rPr>
              <a:t>Virtual Classrooms:</a:t>
            </a:r>
            <a:r>
              <a:rPr lang="en-US" b="0" i="0" dirty="0">
                <a:solidFill>
                  <a:schemeClr val="tx1"/>
                </a:solidFill>
                <a:effectLst/>
                <a:latin typeface="Söhne"/>
              </a:rPr>
              <a:t> These platforms simulate traditional classrooms in an online environment, enabling real-time interactions between instructors and students through video conferencing, discussion boards, and live chat.</a:t>
            </a:r>
          </a:p>
          <a:p>
            <a:pPr algn="just">
              <a:buFont typeface="+mj-lt"/>
              <a:buAutoNum type="arabicPeriod"/>
            </a:pPr>
            <a:r>
              <a:rPr lang="en-US" b="1" i="0" dirty="0">
                <a:solidFill>
                  <a:schemeClr val="tx1"/>
                </a:solidFill>
                <a:effectLst/>
                <a:latin typeface="Söhne"/>
              </a:rPr>
              <a:t>Learning Management Systems (LMS):</a:t>
            </a:r>
            <a:r>
              <a:rPr lang="en-US" b="0" i="0" dirty="0">
                <a:solidFill>
                  <a:schemeClr val="tx1"/>
                </a:solidFill>
                <a:effectLst/>
                <a:latin typeface="Söhne"/>
              </a:rPr>
              <a:t> LMS platforms provide a centralized hub for organizing, managing, and delivering educational content, tracking student progress, and administering assessments.</a:t>
            </a:r>
          </a:p>
          <a:p>
            <a:pPr algn="just">
              <a:buFont typeface="+mj-lt"/>
              <a:buAutoNum type="arabicPeriod"/>
            </a:pPr>
            <a:r>
              <a:rPr lang="en-US" b="1" i="0" dirty="0">
                <a:solidFill>
                  <a:schemeClr val="tx1"/>
                </a:solidFill>
                <a:effectLst/>
                <a:latin typeface="Söhne"/>
              </a:rPr>
              <a:t>Massive Open Online Courses (MOOCs):</a:t>
            </a:r>
            <a:r>
              <a:rPr lang="en-US" b="0" i="0" dirty="0">
                <a:solidFill>
                  <a:schemeClr val="tx1"/>
                </a:solidFill>
                <a:effectLst/>
                <a:latin typeface="Söhne"/>
              </a:rPr>
              <a:t> MOOCs are online courses aimed at unlimited participation and open access via the web. They typically offer video lectures, interactive forums, and automated grading systems.</a:t>
            </a:r>
          </a:p>
          <a:p>
            <a:pPr algn="just">
              <a:buFont typeface="+mj-lt"/>
              <a:buAutoNum type="arabicPeriod"/>
            </a:pPr>
            <a:r>
              <a:rPr lang="en-US" b="1" i="0" dirty="0">
                <a:solidFill>
                  <a:schemeClr val="tx1"/>
                </a:solidFill>
                <a:effectLst/>
                <a:latin typeface="Söhne"/>
              </a:rPr>
              <a:t>Interactive Learning Tools:</a:t>
            </a:r>
            <a:r>
              <a:rPr lang="en-US" b="0" i="0" dirty="0">
                <a:solidFill>
                  <a:schemeClr val="tx1"/>
                </a:solidFill>
                <a:effectLst/>
                <a:latin typeface="Söhne"/>
              </a:rPr>
              <a:t> These tools include simulations, educational games, and multimedia resources that engage learners in interactive and immersive learning experiences.</a:t>
            </a:r>
          </a:p>
          <a:p>
            <a:endParaRPr lang="en-IN" dirty="0"/>
          </a:p>
        </p:txBody>
      </p:sp>
      <p:pic>
        <p:nvPicPr>
          <p:cNvPr id="6" name="Content Placeholder 5">
            <a:extLst>
              <a:ext uri="{FF2B5EF4-FFF2-40B4-BE49-F238E27FC236}">
                <a16:creationId xmlns:a16="http://schemas.microsoft.com/office/drawing/2014/main" id="{201039AF-E5D3-8EEC-828B-4251E0262D19}"/>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43699" y="1803400"/>
            <a:ext cx="3619501" cy="3398733"/>
          </a:xfrm>
        </p:spPr>
      </p:pic>
      <p:sp>
        <p:nvSpPr>
          <p:cNvPr id="7" name="TextBox 6">
            <a:extLst>
              <a:ext uri="{FF2B5EF4-FFF2-40B4-BE49-F238E27FC236}">
                <a16:creationId xmlns:a16="http://schemas.microsoft.com/office/drawing/2014/main" id="{AD97E9B2-8097-9214-8596-44A74EB631BC}"/>
              </a:ext>
            </a:extLst>
          </p:cNvPr>
          <p:cNvSpPr txBox="1"/>
          <p:nvPr/>
        </p:nvSpPr>
        <p:spPr>
          <a:xfrm>
            <a:off x="6743699" y="5257799"/>
            <a:ext cx="3619501" cy="230832"/>
          </a:xfrm>
          <a:prstGeom prst="rect">
            <a:avLst/>
          </a:prstGeom>
          <a:noFill/>
        </p:spPr>
        <p:txBody>
          <a:bodyPr wrap="square" rtlCol="0">
            <a:spAutoFit/>
          </a:bodyPr>
          <a:lstStyle/>
          <a:p>
            <a:r>
              <a:rPr lang="en-IN" sz="900">
                <a:hlinkClick r:id="rId3" tooltip="https://scherlund.blogspot.com/2018/07/e-learning-new-horizons-biz-skills.html"/>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141109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B682-3FB9-4F89-1C0F-6BEAF2C660D8}"/>
              </a:ext>
            </a:extLst>
          </p:cNvPr>
          <p:cNvSpPr>
            <a:spLocks noGrp="1"/>
          </p:cNvSpPr>
          <p:nvPr>
            <p:ph type="title"/>
          </p:nvPr>
        </p:nvSpPr>
        <p:spPr>
          <a:xfrm>
            <a:off x="677334" y="609600"/>
            <a:ext cx="8596668" cy="825500"/>
          </a:xfrm>
        </p:spPr>
        <p:txBody>
          <a:bodyPr/>
          <a:lstStyle/>
          <a:p>
            <a:r>
              <a:rPr lang="en-US" b="1" dirty="0">
                <a:solidFill>
                  <a:schemeClr val="tx1"/>
                </a:solidFill>
              </a:rPr>
              <a:t>USING E-LEARNING</a:t>
            </a:r>
            <a:endParaRPr lang="en-IN" b="1" dirty="0">
              <a:solidFill>
                <a:schemeClr val="tx1"/>
              </a:solidFill>
            </a:endParaRPr>
          </a:p>
        </p:txBody>
      </p:sp>
      <p:sp>
        <p:nvSpPr>
          <p:cNvPr id="3" name="Content Placeholder 2">
            <a:extLst>
              <a:ext uri="{FF2B5EF4-FFF2-40B4-BE49-F238E27FC236}">
                <a16:creationId xmlns:a16="http://schemas.microsoft.com/office/drawing/2014/main" id="{75F4736A-402F-57B2-471C-C4A062360094}"/>
              </a:ext>
            </a:extLst>
          </p:cNvPr>
          <p:cNvSpPr>
            <a:spLocks noGrp="1"/>
          </p:cNvSpPr>
          <p:nvPr>
            <p:ph idx="1"/>
          </p:nvPr>
        </p:nvSpPr>
        <p:spPr>
          <a:xfrm>
            <a:off x="254000" y="1435100"/>
            <a:ext cx="9020002" cy="5270500"/>
          </a:xfrm>
        </p:spPr>
        <p:txBody>
          <a:bodyPr>
            <a:normAutofit fontScale="85000" lnSpcReduction="20000"/>
          </a:bodyPr>
          <a:lstStyle/>
          <a:p>
            <a:pPr algn="just">
              <a:lnSpc>
                <a:spcPct val="70000"/>
              </a:lnSpc>
              <a:buFont typeface="Wingdings" panose="05000000000000000000" pitchFamily="2" charset="2"/>
              <a:buChar char="q"/>
            </a:pPr>
            <a:r>
              <a:rPr lang="en-US" b="0" i="0" dirty="0">
                <a:solidFill>
                  <a:schemeClr val="accent2">
                    <a:lumMod val="50000"/>
                  </a:schemeClr>
                </a:solidFill>
                <a:effectLst/>
                <a:latin typeface="Söhne"/>
              </a:rPr>
              <a:t>E-learning platforms are versatile and can be used for a wide range of educational and training</a:t>
            </a:r>
          </a:p>
          <a:p>
            <a:pPr marL="0" indent="0" algn="just">
              <a:lnSpc>
                <a:spcPct val="70000"/>
              </a:lnSpc>
              <a:buNone/>
            </a:pPr>
            <a:r>
              <a:rPr lang="en-US" dirty="0">
                <a:solidFill>
                  <a:schemeClr val="accent2">
                    <a:lumMod val="50000"/>
                  </a:schemeClr>
                </a:solidFill>
                <a:latin typeface="Söhne"/>
              </a:rPr>
              <a:t>      </a:t>
            </a:r>
            <a:r>
              <a:rPr lang="en-US" b="0" i="0" dirty="0">
                <a:solidFill>
                  <a:schemeClr val="accent2">
                    <a:lumMod val="50000"/>
                  </a:schemeClr>
                </a:solidFill>
                <a:effectLst/>
                <a:latin typeface="Söhne"/>
              </a:rPr>
              <a:t> purposes. Here are various things that can be accomplished using e-learning platforms:</a:t>
            </a:r>
          </a:p>
          <a:p>
            <a:pPr algn="just">
              <a:lnSpc>
                <a:spcPct val="70000"/>
              </a:lnSpc>
              <a:buFont typeface="Wingdings" panose="05000000000000000000" pitchFamily="2" charset="2"/>
              <a:buChar char="q"/>
            </a:pPr>
            <a:r>
              <a:rPr lang="en-US" b="1" i="0" dirty="0">
                <a:solidFill>
                  <a:schemeClr val="accent2">
                    <a:lumMod val="50000"/>
                  </a:schemeClr>
                </a:solidFill>
                <a:effectLst/>
                <a:latin typeface="Söhne"/>
              </a:rPr>
              <a:t>Formal Education:</a:t>
            </a:r>
            <a:endParaRPr lang="en-US" b="0" i="0" dirty="0">
              <a:solidFill>
                <a:schemeClr val="accent2">
                  <a:lumMod val="50000"/>
                </a:schemeClr>
              </a:solidFill>
              <a:effectLst/>
              <a:latin typeface="Söhne"/>
            </a:endParaRPr>
          </a:p>
          <a:p>
            <a:pPr lvl="1" algn="just">
              <a:lnSpc>
                <a:spcPct val="70000"/>
              </a:lnSpc>
              <a:buFont typeface="Wingdings" panose="05000000000000000000" pitchFamily="2" charset="2"/>
              <a:buChar char="q"/>
            </a:pPr>
            <a:r>
              <a:rPr lang="en-US" b="0" i="0" dirty="0">
                <a:solidFill>
                  <a:schemeClr val="accent2">
                    <a:lumMod val="50000"/>
                  </a:schemeClr>
                </a:solidFill>
                <a:effectLst/>
                <a:latin typeface="Söhne"/>
              </a:rPr>
              <a:t>Deliver complete K-12 or higher education courses.</a:t>
            </a:r>
          </a:p>
          <a:p>
            <a:pPr lvl="1" algn="just">
              <a:lnSpc>
                <a:spcPct val="70000"/>
              </a:lnSpc>
              <a:buFont typeface="Wingdings" panose="05000000000000000000" pitchFamily="2" charset="2"/>
              <a:buChar char="q"/>
            </a:pPr>
            <a:r>
              <a:rPr lang="en-US" b="0" i="0" dirty="0">
                <a:solidFill>
                  <a:schemeClr val="accent2">
                    <a:lumMod val="50000"/>
                  </a:schemeClr>
                </a:solidFill>
                <a:effectLst/>
                <a:latin typeface="Söhne"/>
              </a:rPr>
              <a:t>Provide online college or university degrees and programs.</a:t>
            </a:r>
          </a:p>
          <a:p>
            <a:pPr lvl="1" algn="just">
              <a:lnSpc>
                <a:spcPct val="70000"/>
              </a:lnSpc>
              <a:buFont typeface="Wingdings" panose="05000000000000000000" pitchFamily="2" charset="2"/>
              <a:buChar char="q"/>
            </a:pPr>
            <a:r>
              <a:rPr lang="en-US" b="0" i="0" dirty="0">
                <a:solidFill>
                  <a:schemeClr val="accent2">
                    <a:lumMod val="50000"/>
                  </a:schemeClr>
                </a:solidFill>
                <a:effectLst/>
                <a:latin typeface="Söhne"/>
              </a:rPr>
              <a:t>Support test preparation and tutoring services.</a:t>
            </a:r>
          </a:p>
          <a:p>
            <a:pPr algn="just">
              <a:lnSpc>
                <a:spcPct val="70000"/>
              </a:lnSpc>
              <a:buFont typeface="Wingdings" panose="05000000000000000000" pitchFamily="2" charset="2"/>
              <a:buChar char="q"/>
            </a:pPr>
            <a:r>
              <a:rPr lang="en-US" b="1" i="0" dirty="0">
                <a:solidFill>
                  <a:schemeClr val="accent2">
                    <a:lumMod val="50000"/>
                  </a:schemeClr>
                </a:solidFill>
                <a:effectLst/>
                <a:latin typeface="Söhne"/>
              </a:rPr>
              <a:t>Professional Development:</a:t>
            </a:r>
            <a:endParaRPr lang="en-US" b="0" i="0" dirty="0">
              <a:solidFill>
                <a:schemeClr val="accent2">
                  <a:lumMod val="50000"/>
                </a:schemeClr>
              </a:solidFill>
              <a:effectLst/>
              <a:latin typeface="Söhne"/>
            </a:endParaRPr>
          </a:p>
          <a:p>
            <a:pPr lvl="1" algn="just">
              <a:lnSpc>
                <a:spcPct val="70000"/>
              </a:lnSpc>
              <a:buFont typeface="Wingdings" panose="05000000000000000000" pitchFamily="2" charset="2"/>
              <a:buChar char="q"/>
            </a:pPr>
            <a:r>
              <a:rPr lang="en-US" b="0" i="0" dirty="0">
                <a:solidFill>
                  <a:schemeClr val="accent2">
                    <a:lumMod val="50000"/>
                  </a:schemeClr>
                </a:solidFill>
                <a:effectLst/>
                <a:latin typeface="Söhne"/>
              </a:rPr>
              <a:t>Offer online courses and certifications to help professionals acquire new skills or upgrade existing ones.</a:t>
            </a:r>
          </a:p>
          <a:p>
            <a:pPr lvl="1" algn="just">
              <a:lnSpc>
                <a:spcPct val="70000"/>
              </a:lnSpc>
              <a:buFont typeface="Wingdings" panose="05000000000000000000" pitchFamily="2" charset="2"/>
              <a:buChar char="q"/>
            </a:pPr>
            <a:r>
              <a:rPr lang="en-US" b="0" i="0" dirty="0">
                <a:solidFill>
                  <a:schemeClr val="accent2">
                    <a:lumMod val="50000"/>
                  </a:schemeClr>
                </a:solidFill>
                <a:effectLst/>
                <a:latin typeface="Söhne"/>
              </a:rPr>
              <a:t>Provide training for industry-specific certifications.</a:t>
            </a:r>
          </a:p>
          <a:p>
            <a:pPr lvl="1" algn="just">
              <a:lnSpc>
                <a:spcPct val="70000"/>
              </a:lnSpc>
              <a:buFont typeface="Wingdings" panose="05000000000000000000" pitchFamily="2" charset="2"/>
              <a:buChar char="q"/>
            </a:pPr>
            <a:r>
              <a:rPr lang="en-US" b="0" i="0" dirty="0">
                <a:solidFill>
                  <a:schemeClr val="accent2">
                    <a:lumMod val="50000"/>
                  </a:schemeClr>
                </a:solidFill>
                <a:effectLst/>
                <a:latin typeface="Söhne"/>
              </a:rPr>
              <a:t>Deliver compliance training for employees in various industries.</a:t>
            </a:r>
          </a:p>
          <a:p>
            <a:pPr algn="just">
              <a:lnSpc>
                <a:spcPct val="70000"/>
              </a:lnSpc>
              <a:buFont typeface="Wingdings" panose="05000000000000000000" pitchFamily="2" charset="2"/>
              <a:buChar char="q"/>
            </a:pPr>
            <a:r>
              <a:rPr lang="en-US" b="1" i="0" dirty="0">
                <a:solidFill>
                  <a:schemeClr val="accent2">
                    <a:lumMod val="50000"/>
                  </a:schemeClr>
                </a:solidFill>
                <a:effectLst/>
                <a:latin typeface="Söhne"/>
              </a:rPr>
              <a:t>Corporate Training:</a:t>
            </a:r>
            <a:endParaRPr lang="en-US" b="0" i="0" dirty="0">
              <a:solidFill>
                <a:schemeClr val="accent2">
                  <a:lumMod val="50000"/>
                </a:schemeClr>
              </a:solidFill>
              <a:effectLst/>
              <a:latin typeface="Söhne"/>
            </a:endParaRPr>
          </a:p>
          <a:p>
            <a:pPr lvl="1" algn="just">
              <a:lnSpc>
                <a:spcPct val="70000"/>
              </a:lnSpc>
              <a:buFont typeface="Wingdings" panose="05000000000000000000" pitchFamily="2" charset="2"/>
              <a:buChar char="q"/>
            </a:pPr>
            <a:r>
              <a:rPr lang="en-US" b="0" i="0" dirty="0">
                <a:solidFill>
                  <a:schemeClr val="accent2">
                    <a:lumMod val="50000"/>
                  </a:schemeClr>
                </a:solidFill>
                <a:effectLst/>
                <a:latin typeface="Söhne"/>
              </a:rPr>
              <a:t>Conduct employee onboarding and orientation.</a:t>
            </a:r>
          </a:p>
          <a:p>
            <a:pPr lvl="1" algn="just">
              <a:lnSpc>
                <a:spcPct val="70000"/>
              </a:lnSpc>
              <a:buFont typeface="Wingdings" panose="05000000000000000000" pitchFamily="2" charset="2"/>
              <a:buChar char="q"/>
            </a:pPr>
            <a:r>
              <a:rPr lang="en-US" b="0" i="0" dirty="0">
                <a:solidFill>
                  <a:schemeClr val="accent2">
                    <a:lumMod val="50000"/>
                  </a:schemeClr>
                </a:solidFill>
                <a:effectLst/>
                <a:latin typeface="Söhne"/>
              </a:rPr>
              <a:t>Offer ongoing employee training and development.</a:t>
            </a:r>
          </a:p>
          <a:p>
            <a:pPr lvl="1" algn="just">
              <a:lnSpc>
                <a:spcPct val="70000"/>
              </a:lnSpc>
              <a:buFont typeface="Wingdings" panose="05000000000000000000" pitchFamily="2" charset="2"/>
              <a:buChar char="q"/>
            </a:pPr>
            <a:r>
              <a:rPr lang="en-US" b="0" i="0" dirty="0">
                <a:solidFill>
                  <a:schemeClr val="accent2">
                    <a:lumMod val="50000"/>
                  </a:schemeClr>
                </a:solidFill>
                <a:effectLst/>
                <a:latin typeface="Söhne"/>
              </a:rPr>
              <a:t>Train employees on company policies, procedures, and software tools.</a:t>
            </a:r>
          </a:p>
          <a:p>
            <a:pPr algn="just">
              <a:lnSpc>
                <a:spcPct val="70000"/>
              </a:lnSpc>
              <a:buFont typeface="Wingdings" panose="05000000000000000000" pitchFamily="2" charset="2"/>
              <a:buChar char="q"/>
            </a:pPr>
            <a:r>
              <a:rPr lang="en-US" b="1" i="0" dirty="0">
                <a:solidFill>
                  <a:schemeClr val="accent2">
                    <a:lumMod val="50000"/>
                  </a:schemeClr>
                </a:solidFill>
                <a:effectLst/>
                <a:latin typeface="Söhne"/>
              </a:rPr>
              <a:t>Skills Training:</a:t>
            </a:r>
            <a:endParaRPr lang="en-US" b="0" i="0" dirty="0">
              <a:solidFill>
                <a:schemeClr val="accent2">
                  <a:lumMod val="50000"/>
                </a:schemeClr>
              </a:solidFill>
              <a:effectLst/>
              <a:latin typeface="Söhne"/>
            </a:endParaRPr>
          </a:p>
          <a:p>
            <a:pPr lvl="1" algn="just">
              <a:lnSpc>
                <a:spcPct val="70000"/>
              </a:lnSpc>
              <a:buFont typeface="Wingdings" panose="05000000000000000000" pitchFamily="2" charset="2"/>
              <a:buChar char="q"/>
            </a:pPr>
            <a:r>
              <a:rPr lang="en-US" b="0" i="0" dirty="0">
                <a:solidFill>
                  <a:schemeClr val="accent2">
                    <a:lumMod val="50000"/>
                  </a:schemeClr>
                </a:solidFill>
                <a:effectLst/>
                <a:latin typeface="Söhne"/>
              </a:rPr>
              <a:t>Provide training for a wide range of skills, from programming and data analysis to design and</a:t>
            </a:r>
          </a:p>
          <a:p>
            <a:pPr marL="457200" lvl="1" indent="0" algn="just">
              <a:lnSpc>
                <a:spcPct val="70000"/>
              </a:lnSpc>
              <a:buNone/>
            </a:pPr>
            <a:r>
              <a:rPr lang="en-US" b="0" i="0" dirty="0">
                <a:solidFill>
                  <a:schemeClr val="accent2">
                    <a:lumMod val="50000"/>
                  </a:schemeClr>
                </a:solidFill>
                <a:effectLst/>
                <a:latin typeface="Söhne"/>
              </a:rPr>
              <a:t>        communication skills.</a:t>
            </a:r>
          </a:p>
          <a:p>
            <a:pPr lvl="1" algn="just">
              <a:lnSpc>
                <a:spcPct val="70000"/>
              </a:lnSpc>
              <a:buFont typeface="Wingdings" panose="05000000000000000000" pitchFamily="2" charset="2"/>
              <a:buChar char="q"/>
            </a:pPr>
            <a:r>
              <a:rPr lang="en-US" b="0" i="0" dirty="0">
                <a:solidFill>
                  <a:schemeClr val="accent2">
                    <a:lumMod val="50000"/>
                  </a:schemeClr>
                </a:solidFill>
                <a:effectLst/>
                <a:latin typeface="Söhne"/>
              </a:rPr>
              <a:t>Offer language learning courses.</a:t>
            </a:r>
          </a:p>
          <a:p>
            <a:pPr lvl="1" algn="just">
              <a:lnSpc>
                <a:spcPct val="70000"/>
              </a:lnSpc>
              <a:buFont typeface="Wingdings" panose="05000000000000000000" pitchFamily="2" charset="2"/>
              <a:buChar char="q"/>
            </a:pPr>
            <a:r>
              <a:rPr lang="en-US" b="0" i="0" dirty="0">
                <a:solidFill>
                  <a:schemeClr val="accent2">
                    <a:lumMod val="50000"/>
                  </a:schemeClr>
                </a:solidFill>
                <a:effectLst/>
                <a:latin typeface="Söhne"/>
              </a:rPr>
              <a:t>Teach vocational skills, such as carpentry, plumbing, and culinary arts.</a:t>
            </a:r>
          </a:p>
          <a:p>
            <a:pPr algn="just">
              <a:lnSpc>
                <a:spcPct val="70000"/>
              </a:lnSpc>
              <a:buFont typeface="Wingdings" panose="05000000000000000000" pitchFamily="2" charset="2"/>
              <a:buChar char="q"/>
            </a:pPr>
            <a:r>
              <a:rPr lang="en-US" b="1" i="0" dirty="0">
                <a:solidFill>
                  <a:schemeClr val="accent2">
                    <a:lumMod val="50000"/>
                  </a:schemeClr>
                </a:solidFill>
                <a:effectLst/>
                <a:latin typeface="Söhne"/>
              </a:rPr>
              <a:t>Soft Skills Development:</a:t>
            </a:r>
            <a:endParaRPr lang="en-US" b="0" i="0" dirty="0">
              <a:solidFill>
                <a:schemeClr val="accent2">
                  <a:lumMod val="50000"/>
                </a:schemeClr>
              </a:solidFill>
              <a:effectLst/>
              <a:latin typeface="Söhne"/>
            </a:endParaRPr>
          </a:p>
          <a:p>
            <a:pPr lvl="1" algn="just">
              <a:lnSpc>
                <a:spcPct val="70000"/>
              </a:lnSpc>
              <a:buFont typeface="Wingdings" panose="05000000000000000000" pitchFamily="2" charset="2"/>
              <a:buChar char="q"/>
            </a:pPr>
            <a:r>
              <a:rPr lang="en-US" b="0" i="0" dirty="0">
                <a:solidFill>
                  <a:schemeClr val="accent2">
                    <a:lumMod val="50000"/>
                  </a:schemeClr>
                </a:solidFill>
                <a:effectLst/>
                <a:latin typeface="Söhne"/>
              </a:rPr>
              <a:t>Offer courses on leadership, teamwork, time management, and other soft skills.</a:t>
            </a:r>
          </a:p>
          <a:p>
            <a:pPr lvl="1" algn="just">
              <a:lnSpc>
                <a:spcPct val="70000"/>
              </a:lnSpc>
              <a:buFont typeface="Wingdings" panose="05000000000000000000" pitchFamily="2" charset="2"/>
              <a:buChar char="q"/>
            </a:pPr>
            <a:r>
              <a:rPr lang="en-US" b="0" i="0" dirty="0">
                <a:solidFill>
                  <a:schemeClr val="accent2">
                    <a:lumMod val="50000"/>
                  </a:schemeClr>
                </a:solidFill>
                <a:effectLst/>
                <a:latin typeface="Söhne"/>
              </a:rPr>
              <a:t>Provide training on effective communication and conflict resolution.</a:t>
            </a:r>
          </a:p>
          <a:p>
            <a:pPr algn="just"/>
            <a:endParaRPr lang="en-IN" dirty="0"/>
          </a:p>
        </p:txBody>
      </p:sp>
    </p:spTree>
    <p:extLst>
      <p:ext uri="{BB962C8B-B14F-4D97-AF65-F5344CB8AC3E}">
        <p14:creationId xmlns:p14="http://schemas.microsoft.com/office/powerpoint/2010/main" val="346092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042F-CA02-DD95-17C6-362669AB1F3F}"/>
              </a:ext>
            </a:extLst>
          </p:cNvPr>
          <p:cNvSpPr>
            <a:spLocks noGrp="1"/>
          </p:cNvSpPr>
          <p:nvPr>
            <p:ph type="title"/>
          </p:nvPr>
        </p:nvSpPr>
        <p:spPr/>
        <p:txBody>
          <a:bodyPr>
            <a:normAutofit/>
          </a:bodyPr>
          <a:lstStyle/>
          <a:p>
            <a:pPr algn="just"/>
            <a:r>
              <a:rPr lang="en-US" sz="4400" b="1" dirty="0">
                <a:solidFill>
                  <a:schemeClr val="accent6">
                    <a:lumMod val="75000"/>
                  </a:schemeClr>
                </a:solidFill>
              </a:rPr>
              <a:t>BENEFITS OF E-LEARNING</a:t>
            </a:r>
            <a:endParaRPr lang="en-IN" sz="4400" b="1" dirty="0">
              <a:solidFill>
                <a:schemeClr val="accent6">
                  <a:lumMod val="75000"/>
                </a:schemeClr>
              </a:solidFill>
            </a:endParaRPr>
          </a:p>
        </p:txBody>
      </p:sp>
      <p:sp>
        <p:nvSpPr>
          <p:cNvPr id="3" name="Content Placeholder 2">
            <a:extLst>
              <a:ext uri="{FF2B5EF4-FFF2-40B4-BE49-F238E27FC236}">
                <a16:creationId xmlns:a16="http://schemas.microsoft.com/office/drawing/2014/main" id="{70540D49-B9D9-25DE-745C-F96989080BB2}"/>
              </a:ext>
            </a:extLst>
          </p:cNvPr>
          <p:cNvSpPr>
            <a:spLocks noGrp="1"/>
          </p:cNvSpPr>
          <p:nvPr>
            <p:ph sz="half" idx="1"/>
          </p:nvPr>
        </p:nvSpPr>
        <p:spPr>
          <a:xfrm>
            <a:off x="431800" y="1676400"/>
            <a:ext cx="7197423" cy="4364961"/>
          </a:xfrm>
        </p:spPr>
        <p:txBody>
          <a:bodyPr>
            <a:normAutofit fontScale="85000" lnSpcReduction="10000"/>
          </a:bodyPr>
          <a:lstStyle/>
          <a:p>
            <a:pPr marL="0" indent="0" algn="just">
              <a:buNone/>
            </a:pPr>
            <a:r>
              <a:rPr lang="en-US" b="1" dirty="0">
                <a:solidFill>
                  <a:srgbClr val="D1D5DB"/>
                </a:solidFill>
                <a:latin typeface="Söhne"/>
              </a:rPr>
              <a:t> </a:t>
            </a:r>
            <a:r>
              <a:rPr lang="en-US" b="1" dirty="0">
                <a:solidFill>
                  <a:srgbClr val="002060"/>
                </a:solidFill>
                <a:latin typeface="Söhne"/>
              </a:rPr>
              <a:t>There are many benefits of E-Learning. Some of them are presented below:</a:t>
            </a:r>
            <a:endParaRPr lang="en-US" b="1" i="0" dirty="0">
              <a:solidFill>
                <a:srgbClr val="002060"/>
              </a:solidFill>
              <a:effectLst/>
              <a:latin typeface="Söhne"/>
            </a:endParaRPr>
          </a:p>
          <a:p>
            <a:pPr algn="just">
              <a:buFont typeface="+mj-lt"/>
              <a:buAutoNum type="arabicPeriod"/>
            </a:pPr>
            <a:r>
              <a:rPr lang="en-US" b="1" i="0" dirty="0">
                <a:solidFill>
                  <a:srgbClr val="002060"/>
                </a:solidFill>
                <a:effectLst/>
                <a:latin typeface="Söhne"/>
              </a:rPr>
              <a:t>Accessibility:</a:t>
            </a:r>
            <a:r>
              <a:rPr lang="en-US" b="0" i="0" dirty="0">
                <a:solidFill>
                  <a:srgbClr val="002060"/>
                </a:solidFill>
                <a:effectLst/>
                <a:latin typeface="Söhne"/>
              </a:rPr>
              <a:t> E-learning enables learners to access educational materials from anywhere with an internet connection, breaking down geographical barriers. This accessibility is particularly valuable for individuals in remote or underserved areas.</a:t>
            </a:r>
          </a:p>
          <a:p>
            <a:pPr algn="just">
              <a:buFont typeface="+mj-lt"/>
              <a:buAutoNum type="arabicPeriod"/>
            </a:pPr>
            <a:r>
              <a:rPr lang="en-US" b="1" i="0" dirty="0">
                <a:solidFill>
                  <a:srgbClr val="002060"/>
                </a:solidFill>
                <a:effectLst/>
                <a:latin typeface="Söhne"/>
              </a:rPr>
              <a:t>Flexibility:</a:t>
            </a:r>
            <a:r>
              <a:rPr lang="en-US" b="0" i="0" dirty="0">
                <a:solidFill>
                  <a:srgbClr val="002060"/>
                </a:solidFill>
                <a:effectLst/>
                <a:latin typeface="Söhne"/>
              </a:rPr>
              <a:t> E-learning allows learners to set their own schedules and choose when and where they study. It accommodates diverse learning styles and helps individuals balance their education with other commitments, such as work or family.</a:t>
            </a:r>
          </a:p>
          <a:p>
            <a:pPr algn="just">
              <a:buFont typeface="+mj-lt"/>
              <a:buAutoNum type="arabicPeriod"/>
            </a:pPr>
            <a:r>
              <a:rPr lang="en-US" b="1" i="0" dirty="0">
                <a:solidFill>
                  <a:srgbClr val="002060"/>
                </a:solidFill>
                <a:effectLst/>
                <a:latin typeface="Söhne"/>
              </a:rPr>
              <a:t>Self-Paced Learning:</a:t>
            </a:r>
            <a:r>
              <a:rPr lang="en-US" b="0" i="0" dirty="0">
                <a:solidFill>
                  <a:srgbClr val="002060"/>
                </a:solidFill>
                <a:effectLst/>
                <a:latin typeface="Söhne"/>
              </a:rPr>
              <a:t> E-learners can progress through course materials at their own pace. This self-paced learning approach allows students to spend more time on challenging topics and move quickly through familiar ones.</a:t>
            </a:r>
          </a:p>
          <a:p>
            <a:pPr algn="just">
              <a:buFont typeface="+mj-lt"/>
              <a:buAutoNum type="arabicPeriod"/>
            </a:pPr>
            <a:r>
              <a:rPr lang="en-US" b="1" i="0" dirty="0">
                <a:solidFill>
                  <a:srgbClr val="002060"/>
                </a:solidFill>
                <a:effectLst/>
                <a:latin typeface="Söhne"/>
              </a:rPr>
              <a:t>Cost-Effective:</a:t>
            </a:r>
            <a:r>
              <a:rPr lang="en-US" b="0" i="0" dirty="0">
                <a:solidFill>
                  <a:srgbClr val="002060"/>
                </a:solidFill>
                <a:effectLst/>
                <a:latin typeface="Söhne"/>
              </a:rPr>
              <a:t> E-learning often reduces costs associated with traditional education, including commuting, physical textbooks, and classroom infrastructure. It also eliminates the need for printed materials.</a:t>
            </a:r>
          </a:p>
          <a:p>
            <a:pPr algn="just">
              <a:buFont typeface="+mj-lt"/>
              <a:buAutoNum type="arabicPeriod"/>
            </a:pPr>
            <a:r>
              <a:rPr lang="en-US" b="1" i="0" dirty="0">
                <a:solidFill>
                  <a:srgbClr val="002060"/>
                </a:solidFill>
                <a:effectLst/>
                <a:latin typeface="Söhne"/>
              </a:rPr>
              <a:t>Personalization:</a:t>
            </a:r>
            <a:r>
              <a:rPr lang="en-US" b="0" i="0" dirty="0">
                <a:solidFill>
                  <a:srgbClr val="002060"/>
                </a:solidFill>
                <a:effectLst/>
                <a:latin typeface="Söhne"/>
              </a:rPr>
              <a:t> E-learning platforms can use data and analytics to personalize learning experiences, providing content and assessments tailored to individual learners' strengths and weaknesses. Etc.</a:t>
            </a:r>
          </a:p>
        </p:txBody>
      </p:sp>
      <p:pic>
        <p:nvPicPr>
          <p:cNvPr id="7" name="Content Placeholder 6">
            <a:extLst>
              <a:ext uri="{FF2B5EF4-FFF2-40B4-BE49-F238E27FC236}">
                <a16:creationId xmlns:a16="http://schemas.microsoft.com/office/drawing/2014/main" id="{BF25B955-9290-D8A5-9869-A7E853863E82}"/>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29223" y="1930400"/>
            <a:ext cx="3677254" cy="3881437"/>
          </a:xfrm>
        </p:spPr>
      </p:pic>
    </p:spTree>
    <p:extLst>
      <p:ext uri="{BB962C8B-B14F-4D97-AF65-F5344CB8AC3E}">
        <p14:creationId xmlns:p14="http://schemas.microsoft.com/office/powerpoint/2010/main" val="261975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E07A2-E56D-7304-BA30-1D3388EB7C7E}"/>
              </a:ext>
            </a:extLst>
          </p:cNvPr>
          <p:cNvSpPr>
            <a:spLocks noGrp="1"/>
          </p:cNvSpPr>
          <p:nvPr>
            <p:ph type="title"/>
          </p:nvPr>
        </p:nvSpPr>
        <p:spPr/>
        <p:txBody>
          <a:bodyPr>
            <a:normAutofit/>
          </a:bodyPr>
          <a:lstStyle/>
          <a:p>
            <a:r>
              <a:rPr lang="en-US" sz="4800" b="1" dirty="0">
                <a:solidFill>
                  <a:schemeClr val="accent5">
                    <a:lumMod val="75000"/>
                  </a:schemeClr>
                </a:solidFill>
              </a:rPr>
              <a:t>CONCLUSION</a:t>
            </a:r>
            <a:endParaRPr lang="en-IN" sz="4800" b="1" dirty="0">
              <a:solidFill>
                <a:schemeClr val="accent5">
                  <a:lumMod val="75000"/>
                </a:schemeClr>
              </a:solidFill>
            </a:endParaRPr>
          </a:p>
        </p:txBody>
      </p:sp>
      <p:sp>
        <p:nvSpPr>
          <p:cNvPr id="3" name="Content Placeholder 2">
            <a:extLst>
              <a:ext uri="{FF2B5EF4-FFF2-40B4-BE49-F238E27FC236}">
                <a16:creationId xmlns:a16="http://schemas.microsoft.com/office/drawing/2014/main" id="{B22C80A2-C105-EBDA-BF46-4CDFB673EC0A}"/>
              </a:ext>
            </a:extLst>
          </p:cNvPr>
          <p:cNvSpPr>
            <a:spLocks noGrp="1"/>
          </p:cNvSpPr>
          <p:nvPr>
            <p:ph sz="half" idx="1"/>
          </p:nvPr>
        </p:nvSpPr>
        <p:spPr>
          <a:xfrm>
            <a:off x="317500" y="1485900"/>
            <a:ext cx="5295900" cy="4555461"/>
          </a:xfrm>
        </p:spPr>
        <p:txBody>
          <a:bodyPr>
            <a:normAutofit fontScale="85000" lnSpcReduction="20000"/>
          </a:bodyPr>
          <a:lstStyle/>
          <a:p>
            <a:pPr algn="just">
              <a:lnSpc>
                <a:spcPct val="120000"/>
              </a:lnSpc>
            </a:pPr>
            <a:r>
              <a:rPr lang="en-US" b="0" i="0" dirty="0">
                <a:solidFill>
                  <a:schemeClr val="bg2">
                    <a:lumMod val="50000"/>
                  </a:schemeClr>
                </a:solidFill>
                <a:effectLst/>
                <a:latin typeface="Söhne"/>
              </a:rPr>
              <a:t>In conclusion, this presentation has shed light on the critical aspects of plagiarism detection and prevention. We've discussed the various types of plagiarism, the consequences of unethical practices, the definition and purpose of plagiarism checkers, and popular tools to aid in this process. Plagiarism remains a significant concern in both educational and professional settings, and it is paramount that we remain vigilant in our efforts to address this issue. The need for </a:t>
            </a:r>
            <a:r>
              <a:rPr lang="en-US" b="1" i="0" dirty="0">
                <a:solidFill>
                  <a:schemeClr val="bg2">
                    <a:lumMod val="50000"/>
                  </a:schemeClr>
                </a:solidFill>
                <a:effectLst/>
                <a:latin typeface="Söhne"/>
              </a:rPr>
              <a:t>plagiarism detection and prevention</a:t>
            </a:r>
            <a:r>
              <a:rPr lang="en-US" b="0" i="0" dirty="0">
                <a:solidFill>
                  <a:schemeClr val="bg2">
                    <a:lumMod val="50000"/>
                  </a:schemeClr>
                </a:solidFill>
                <a:effectLst/>
                <a:latin typeface="Söhne"/>
              </a:rPr>
              <a:t> cannot be overstated. Upholding academic and professional integrity is not only a moral obligation but also essential for personal and collective growth. The ethical use of information and originality in one's work are the cornerstones of a successful academic and professional journey, and plagiarism checkers are valuable allies in this pursuit. We encourage everyone to continue applying the knowledge and insights gained from this presentation to maintain the highest standards of integrity and originality in their writing endeavors.</a:t>
            </a:r>
            <a:endParaRPr lang="en-IN" dirty="0">
              <a:solidFill>
                <a:schemeClr val="bg2">
                  <a:lumMod val="50000"/>
                </a:schemeClr>
              </a:solidFill>
            </a:endParaRPr>
          </a:p>
          <a:p>
            <a:endParaRPr lang="en-IN" dirty="0"/>
          </a:p>
        </p:txBody>
      </p:sp>
      <p:pic>
        <p:nvPicPr>
          <p:cNvPr id="8" name="Content Placeholder 7">
            <a:extLst>
              <a:ext uri="{FF2B5EF4-FFF2-40B4-BE49-F238E27FC236}">
                <a16:creationId xmlns:a16="http://schemas.microsoft.com/office/drawing/2014/main" id="{2CE77C47-E931-B112-20C3-252E47A67EE9}"/>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1485900"/>
            <a:ext cx="4699000" cy="4060107"/>
          </a:xfrm>
        </p:spPr>
      </p:pic>
      <p:sp>
        <p:nvSpPr>
          <p:cNvPr id="9" name="TextBox 8">
            <a:extLst>
              <a:ext uri="{FF2B5EF4-FFF2-40B4-BE49-F238E27FC236}">
                <a16:creationId xmlns:a16="http://schemas.microsoft.com/office/drawing/2014/main" id="{A8EA337A-7775-5875-0B62-0E4FB36125BC}"/>
              </a:ext>
            </a:extLst>
          </p:cNvPr>
          <p:cNvSpPr txBox="1"/>
          <p:nvPr/>
        </p:nvSpPr>
        <p:spPr>
          <a:xfrm>
            <a:off x="6096000" y="5315176"/>
            <a:ext cx="4184650" cy="230832"/>
          </a:xfrm>
          <a:prstGeom prst="rect">
            <a:avLst/>
          </a:prstGeom>
          <a:noFill/>
        </p:spPr>
        <p:txBody>
          <a:bodyPr wrap="square" rtlCol="0">
            <a:spAutoFit/>
          </a:bodyPr>
          <a:lstStyle/>
          <a:p>
            <a:r>
              <a:rPr lang="en-IN" sz="900">
                <a:hlinkClick r:id="rId3" tooltip="https://scherlund.blogspot.com/2019/06/how-e-learning-could-help-you-in-career.html"/>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30131193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TotalTime>
  <Words>798</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Bahnschrift</vt:lpstr>
      <vt:lpstr>Söhne</vt:lpstr>
      <vt:lpstr>Trebuchet MS</vt:lpstr>
      <vt:lpstr>Wingdings</vt:lpstr>
      <vt:lpstr>Wingdings 3</vt:lpstr>
      <vt:lpstr>Facet</vt:lpstr>
      <vt:lpstr>E-Learning System</vt:lpstr>
      <vt:lpstr>What is E-learning System?</vt:lpstr>
      <vt:lpstr>TYPES OF E-LEARNING</vt:lpstr>
      <vt:lpstr>USING E-LEARNING</vt:lpstr>
      <vt:lpstr>BENEFITS OF E-LEARNING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 System</dc:title>
  <dc:creator>Susovan Maji</dc:creator>
  <cp:lastModifiedBy>Susovan Maji</cp:lastModifiedBy>
  <cp:revision>1</cp:revision>
  <dcterms:created xsi:type="dcterms:W3CDTF">2023-10-17T16:31:25Z</dcterms:created>
  <dcterms:modified xsi:type="dcterms:W3CDTF">2023-10-17T17:39:51Z</dcterms:modified>
</cp:coreProperties>
</file>