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Franklin Gothic" panose="020B0604020202020204" charset="0"/>
      <p:bold r:id="rId8"/>
    </p:embeddedFont>
    <p:embeddedFont>
      <p:font typeface="Libre Franklin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4DCKckJ2quz738YAS9BLq59WE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2" name="Google Shape;2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100575" y="1058575"/>
            <a:ext cx="7788600" cy="50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700" b="1" dirty="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Ministry of power</a:t>
            </a:r>
            <a:endParaRPr sz="1700" b="1" dirty="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700" b="1" dirty="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700" b="1" dirty="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700" b="1" dirty="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700" b="1" dirty="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 </a:t>
            </a:r>
            <a: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SIH1300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AUTOMATED PUBLIC LIGHTING</a:t>
            </a:r>
            <a:b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 </a:t>
            </a:r>
            <a: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INNOVISON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SOUMIL MAJUMDAR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B.P. PODDAR INSTITUTE OF MANAGEMENT AND TECHNOLOGY</a:t>
            </a:r>
            <a:endParaRPr b="1" dirty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sz="1500" b="1" dirty="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Smart Automation - HARDWARE</a:t>
            </a:r>
            <a:endParaRPr sz="2300" b="1"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5075" y="2152425"/>
            <a:ext cx="1443250" cy="14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>
            <a:spLocks noGrp="1"/>
          </p:cNvSpPr>
          <p:nvPr>
            <p:ph type="title"/>
          </p:nvPr>
        </p:nvSpPr>
        <p:spPr>
          <a:xfrm>
            <a:off x="104172" y="65537"/>
            <a:ext cx="517388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2000" dirty="0"/>
              <a:t>Idea/Approach Details</a:t>
            </a:r>
            <a:endParaRPr sz="200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body" idx="1"/>
          </p:nvPr>
        </p:nvSpPr>
        <p:spPr>
          <a:xfrm>
            <a:off x="146789" y="327146"/>
            <a:ext cx="8507133" cy="64653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is about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street lighting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utilise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sensors to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conserve electricity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When it's dark, the lights turn on at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30% brightness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as someone approaches, they get brighter. If no one is around for a time, they revert to 30%. Along with the aid of our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module implementing IoT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 will be able to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 faults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such as a broken light, and this module will also supply us with information such as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and voltage consumed. This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 will further be presented in the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we will create.</a:t>
            </a:r>
          </a:p>
          <a:p>
            <a:pPr marL="0" indent="0" algn="just">
              <a:spcBef>
                <a:spcPts val="0"/>
              </a:spcBef>
              <a:buClr>
                <a:schemeClr val="lt2"/>
              </a:buClr>
              <a:buSzPts val="1800"/>
            </a:pPr>
            <a:endParaRPr lang="en-US" sz="15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 dirty="0">
                <a:solidFill>
                  <a:schemeClr val="lt2"/>
                </a:solidFill>
                <a:latin typeface="Franklin Gothic"/>
                <a:sym typeface="Franklin Gothic"/>
              </a:rPr>
              <a:t> </a:t>
            </a:r>
            <a:r>
              <a:rPr lang="en-US" sz="1400" b="1" dirty="0"/>
              <a:t>Hardware:</a:t>
            </a:r>
          </a:p>
          <a:p>
            <a:pPr marL="33020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v"/>
            </a:pPr>
            <a:r>
              <a:rPr lang="en-US" sz="1400" dirty="0"/>
              <a:t> </a:t>
            </a:r>
            <a:r>
              <a:rPr lang="en-US" sz="1400" b="1" dirty="0"/>
              <a:t>Motion Detection Unit: </a:t>
            </a:r>
            <a:r>
              <a:rPr lang="en-US" sz="1400" dirty="0"/>
              <a:t>When the server unit's </a:t>
            </a:r>
            <a:r>
              <a:rPr lang="en-US" sz="1400" b="1" dirty="0"/>
              <a:t>Light Dependent Resistor (LDR) </a:t>
            </a:r>
            <a:r>
              <a:rPr lang="en-US" sz="1400" dirty="0"/>
              <a:t>detects </a:t>
            </a:r>
            <a:r>
              <a:rPr lang="en-US" sz="1400" b="1" dirty="0"/>
              <a:t>Lux values </a:t>
            </a:r>
            <a:r>
              <a:rPr lang="en-US" sz="1400" dirty="0"/>
              <a:t>less than 400, this unit activates lights at 30% brightness.- </a:t>
            </a:r>
          </a:p>
          <a:p>
            <a:pPr marL="33020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v"/>
            </a:pPr>
            <a:r>
              <a:rPr lang="en-US" sz="1400" b="1" dirty="0"/>
              <a:t>Motion Control: </a:t>
            </a:r>
            <a:r>
              <a:rPr lang="en-US" sz="1400" dirty="0"/>
              <a:t>When the </a:t>
            </a:r>
            <a:r>
              <a:rPr lang="en-US" sz="1400" b="1" dirty="0"/>
              <a:t>LED</a:t>
            </a:r>
            <a:r>
              <a:rPr lang="en-US" sz="1400" dirty="0"/>
              <a:t> is turned on, the device runs at 30% brightness until the </a:t>
            </a:r>
            <a:r>
              <a:rPr lang="en-US" sz="1400" b="1" dirty="0"/>
              <a:t>LiDAR sensor </a:t>
            </a:r>
            <a:r>
              <a:rPr lang="en-US" sz="1400" dirty="0"/>
              <a:t>detects motion. It then goes to 100% brightness and stays there for up to 120 seconds without changing.</a:t>
            </a:r>
          </a:p>
          <a:p>
            <a:pPr marL="33020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v"/>
            </a:pPr>
            <a:r>
              <a:rPr lang="en-US" sz="1400" b="1" dirty="0"/>
              <a:t>Detection of Faults: </a:t>
            </a:r>
            <a:r>
              <a:rPr lang="en-US" sz="1400" dirty="0"/>
              <a:t>An LDR sensor </a:t>
            </a:r>
            <a:r>
              <a:rPr lang="en-US" sz="1400" b="1" dirty="0"/>
              <a:t>detects errors </a:t>
            </a:r>
            <a:r>
              <a:rPr lang="en-US" sz="1400" dirty="0"/>
              <a:t>when no light is detected or when </a:t>
            </a:r>
            <a:r>
              <a:rPr lang="en-US" sz="1400" b="1" dirty="0"/>
              <a:t>Lux values are lower than expected </a:t>
            </a:r>
            <a:r>
              <a:rPr lang="en-US" sz="1400" dirty="0"/>
              <a:t>after the LED are turned on.</a:t>
            </a:r>
          </a:p>
          <a:p>
            <a:pPr marL="15875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</a:pPr>
            <a:r>
              <a:rPr lang="en-US" sz="1400" b="1" dirty="0"/>
              <a:t>Software:</a:t>
            </a:r>
          </a:p>
          <a:p>
            <a:pPr marL="33020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v"/>
            </a:pPr>
            <a:r>
              <a:rPr lang="en-US" sz="1400" b="1" dirty="0"/>
              <a:t>Display of Data: </a:t>
            </a:r>
            <a:r>
              <a:rPr lang="en-US" sz="1400" dirty="0"/>
              <a:t>The software's major job is to show data received from both the server unit and the motion sensor unit, namely voltage and current usage. </a:t>
            </a:r>
          </a:p>
          <a:p>
            <a:pPr marL="33020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v"/>
            </a:pPr>
            <a:r>
              <a:rPr lang="en-US" sz="1400" b="1" dirty="0"/>
              <a:t>Cloud Inclusion: </a:t>
            </a:r>
            <a:r>
              <a:rPr lang="en-US" sz="1400" dirty="0"/>
              <a:t>Firebase is used as a cloud server for data storage and management, as well as for remote access and control.</a:t>
            </a:r>
          </a:p>
          <a:p>
            <a:pPr marL="33020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v"/>
            </a:pPr>
            <a:r>
              <a:rPr lang="en-US" sz="1400" b="1" dirty="0"/>
              <a:t> Android App: </a:t>
            </a:r>
            <a:r>
              <a:rPr lang="en-US" sz="1400" dirty="0"/>
              <a:t>An Android app created </a:t>
            </a:r>
            <a:r>
              <a:rPr lang="en-US" sz="1400" b="1" dirty="0"/>
              <a:t>Statistics Access: </a:t>
            </a:r>
            <a:r>
              <a:rPr lang="en-US" sz="1400" dirty="0"/>
              <a:t>Users may access voltage and current usage statistics.  </a:t>
            </a:r>
          </a:p>
          <a:p>
            <a:pPr marL="33020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v"/>
            </a:pPr>
            <a:r>
              <a:rPr lang="en-US" sz="1400" b="1" dirty="0"/>
              <a:t>Control Functionality: </a:t>
            </a:r>
            <a:r>
              <a:rPr lang="en-US" sz="1400" dirty="0"/>
              <a:t>Users may control the server unit, which is useful in an emergency. </a:t>
            </a:r>
          </a:p>
          <a:p>
            <a:pPr marL="33020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v"/>
            </a:pPr>
            <a:r>
              <a:rPr lang="en-US" sz="1400" b="1" dirty="0"/>
              <a:t>Anomaly Detection: </a:t>
            </a:r>
            <a:r>
              <a:rPr lang="en-US" sz="1400" dirty="0"/>
              <a:t>The app detects and shows any abnormalities or problems in the lights.</a:t>
            </a:r>
            <a:endParaRPr sz="1400" dirty="0"/>
          </a:p>
        </p:txBody>
      </p:sp>
      <p:sp>
        <p:nvSpPr>
          <p:cNvPr id="220" name="Google Shape;220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223" name="Google Shape;223;p2"/>
          <p:cNvSpPr txBox="1"/>
          <p:nvPr/>
        </p:nvSpPr>
        <p:spPr>
          <a:xfrm>
            <a:off x="8785185" y="5711327"/>
            <a:ext cx="3282488" cy="10811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4" name="Google Shape;22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2083" y="6416867"/>
            <a:ext cx="1157529" cy="261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8375" y="6210781"/>
            <a:ext cx="657862" cy="49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20875" y="6292109"/>
            <a:ext cx="399149" cy="386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3170" y="863685"/>
            <a:ext cx="4126200" cy="2050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9D4FB2-5DB1-7B4B-1071-3E3062063B7C}"/>
              </a:ext>
            </a:extLst>
          </p:cNvPr>
          <p:cNvSpPr txBox="1"/>
          <p:nvPr/>
        </p:nvSpPr>
        <p:spPr>
          <a:xfrm>
            <a:off x="10649344" y="145667"/>
            <a:ext cx="1954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Flow Chart</a:t>
            </a:r>
            <a:endParaRPr lang="en-IN" sz="1050" b="1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2AA61E1-8713-55B2-79CD-7EF1D726522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7"/>
          <a:srcRect l="33424" t="6536" r="33275" b="5181"/>
          <a:stretch/>
        </p:blipFill>
        <p:spPr>
          <a:xfrm>
            <a:off x="8691843" y="327146"/>
            <a:ext cx="3469171" cy="51738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35" name="Google Shape;235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36" name="Google Shape;236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/>
              <a:t>IoT enabled smart street light from </a:t>
            </a:r>
            <a:r>
              <a:rPr lang="en-US" sz="1200"/>
              <a:t>current light.</a:t>
            </a:r>
            <a:endParaRPr lang="en-US" sz="1200" dirty="0"/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/>
              <a:t>Conservation of energy.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/>
              <a:t>Reduces light pollution.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/>
              <a:t> Monitoring of electricity consumed.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/>
              <a:t>We can also help to modernize societal lightning system.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/>
              <a:t>All the control modules are interconnected hence we can retrieve the data and display through web application or mobile application. Ability to remotely control the intensity of the street lights.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/>
              <a:t>Smart lightning can enhance safety by increasing visibility on streets and also by detecting motion in public areas.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dirty="0"/>
              <a:t>The business proposal of this idea is that we can provide smaller modules as a plug-in system which can convert any pre-existing light into smart light which will grant the user to access the details about consumption of electricity. </a:t>
            </a:r>
            <a:endParaRPr sz="1200" dirty="0"/>
          </a:p>
        </p:txBody>
      </p:sp>
      <p:sp>
        <p:nvSpPr>
          <p:cNvPr id="237" name="Google Shape;237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38" name="Google Shape;238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"/>
          <p:cNvSpPr txBox="1"/>
          <p:nvPr/>
        </p:nvSpPr>
        <p:spPr>
          <a:xfrm>
            <a:off x="6248400" y="3022075"/>
            <a:ext cx="4838700" cy="355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0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Power Supply: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The system relies on a stable power supply, so any disruptions or power outages could impact its functionality. Implementing backup power solutions like batteries or solar panels may mitigate this dependency.</a:t>
            </a:r>
            <a:endParaRPr sz="10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476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⮚"/>
            </a:pPr>
            <a:r>
              <a:rPr lang="en-US" sz="10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Network Connectivity: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central server and individual modules require reliable network connectivity to communicate. Ensure robust internet or cellular connections for consistent data transmission.</a:t>
            </a:r>
            <a:endParaRPr sz="10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476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⮚"/>
            </a:pPr>
            <a:r>
              <a:rPr lang="en-US" sz="10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Sensor Reliability: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accuracy and reliability of sensors, especially the LiDAR and LDR, are critical for proper functioning. Regular maintenance and calibration are necessary.</a:t>
            </a:r>
            <a:endParaRPr sz="10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476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⮚"/>
            </a:pPr>
            <a:r>
              <a:rPr lang="en-US" sz="10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Security: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Protecting data collected by the system is vital. Implement robust security measures to safeguard against unauthorized access or data breaches.</a:t>
            </a:r>
            <a:endParaRPr sz="10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SHOWSTOPPERS: -</a:t>
            </a:r>
            <a:endParaRPr sz="1200" dirty="0">
              <a:solidFill>
                <a:schemeClr val="lt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04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bre Franklin"/>
              <a:buChar char="➢"/>
            </a:pPr>
            <a:r>
              <a:rPr lang="en-US" sz="1200" b="1" u="sng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Scalability Challenges: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Scaling the system to cover larger areas or cities may pose logistical and financial challenges. Consider scalability options from the outset.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04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➢"/>
            </a:pPr>
            <a:r>
              <a:rPr lang="en-US" sz="1200" b="1" u="sng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Maintenance Issues: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Regular maintenance is essential to keep the system running optimally. Lack of maintenance could lead to sensor failures or inaccurate data.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45" name="Google Shape;245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SOUMIL MAJUMDAR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			Stream (ECE)			Year (II)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SOURASHIS DAS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			Stream (ECE)			Year (II)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SOMNATH CHAKRABORTY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			Stream (ECE)			Year (II)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ARIN SEN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			Stream (CSE)	                            	Year (II)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AKANKSHA KUMARI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			Stream (CSE)      		                            Year (II)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SURAJ KUMAR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)		                            Stream (ECE)		                             Year (II)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MR.RAMESH KUMAR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(Academic)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MR.SUBHASISH DAS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(Academic)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51" name="Google Shape;251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52" name="Google Shape;252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Kindly keep the maximum slides limit to 4 pages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All the topics should be utilized for description of your idea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Try to avoid paragraphs and post your idea in points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Keep your explanation precisely and easy to understand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Idea should be unique and novel. If it has a business potential more weightage will be given. 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Apart from this PPT abstract of your idea will be asked separately while submitting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need to save the file in PDF and upload the same on portal. No PPT, Word Doc or any other format will be supported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can delete this slide (Important Pointers) when you upload the details of your idea on SIH portal.</a:t>
            </a:r>
            <a:endParaRPr dirty="0"/>
          </a:p>
        </p:txBody>
      </p:sp>
      <p:sp>
        <p:nvSpPr>
          <p:cNvPr id="253" name="Google Shape;253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1065</Words>
  <Application>Microsoft Office PowerPoint</Application>
  <PresentationFormat>Widescreen</PresentationFormat>
  <Paragraphs>75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Libre Franklin</vt:lpstr>
      <vt:lpstr>Franklin Gothic</vt:lpstr>
      <vt:lpstr>Wingdings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Sourashis Das</cp:lastModifiedBy>
  <cp:revision>4</cp:revision>
  <dcterms:created xsi:type="dcterms:W3CDTF">2022-02-11T07:14:46Z</dcterms:created>
  <dcterms:modified xsi:type="dcterms:W3CDTF">2025-07-18T19:23:24Z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