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8"/>
  </p:notesMasterIdLst>
  <p:handoutMasterIdLst>
    <p:handoutMasterId r:id="rId9"/>
  </p:handoutMasterIdLst>
  <p:sldIdLst>
    <p:sldId id="269" r:id="rId2"/>
    <p:sldId id="270" r:id="rId3"/>
    <p:sldId id="271" r:id="rId4"/>
    <p:sldId id="272" r:id="rId5"/>
    <p:sldId id="273" r:id="rId6"/>
    <p:sldId id="263" r:id="rId7"/>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86" d="100"/>
          <a:sy n="86" d="100"/>
        </p:scale>
        <p:origin x="562" y="58"/>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4/17/2020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4/17/2020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6</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88825"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654" y="2099733"/>
            <a:ext cx="8823360" cy="2677648"/>
          </a:xfrm>
        </p:spPr>
        <p:txBody>
          <a:bodyPr anchor="b"/>
          <a:lstStyle>
            <a:lvl1pPr>
              <a:defRPr sz="5398"/>
            </a:lvl1pPr>
          </a:lstStyle>
          <a:p>
            <a:r>
              <a:rPr lang="en-US"/>
              <a:t>Click to edit Master title style</a:t>
            </a:r>
            <a:endParaRPr lang="en-US" dirty="0"/>
          </a:p>
        </p:txBody>
      </p:sp>
      <p:sp>
        <p:nvSpPr>
          <p:cNvPr id="3" name="Subtitle 2"/>
          <p:cNvSpPr>
            <a:spLocks noGrp="1"/>
          </p:cNvSpPr>
          <p:nvPr>
            <p:ph type="subTitle" idx="1"/>
          </p:nvPr>
        </p:nvSpPr>
        <p:spPr bwMode="gray">
          <a:xfrm>
            <a:off x="1154654" y="4777380"/>
            <a:ext cx="8823360" cy="861420"/>
          </a:xfrm>
        </p:spPr>
        <p:txBody>
          <a:bodyPr anchor="t"/>
          <a:lstStyle>
            <a:lvl1pPr marL="0" indent="0" algn="l">
              <a:buNone/>
              <a:defRPr cap="all">
                <a:solidFill>
                  <a:schemeClr val="accent1">
                    <a:lumMod val="60000"/>
                    <a:lumOff val="40000"/>
                  </a:schemeClr>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6210" y="1792264"/>
            <a:ext cx="990599" cy="304720"/>
          </a:xfrm>
        </p:spPr>
        <p:txBody>
          <a:bodyPr anchor="t"/>
          <a:lstStyle>
            <a:lvl1pPr algn="l">
              <a:defRPr b="0" i="0">
                <a:solidFill>
                  <a:schemeClr val="bg1">
                    <a:alpha val="60000"/>
                  </a:schemeClr>
                </a:solidFill>
              </a:defRPr>
            </a:lvl1pPr>
          </a:lstStyle>
          <a:p>
            <a:fld id="{EDF33987-6305-4E2A-BF18-EF013ECE927B}" type="datetimeFigureOut">
              <a:rPr lang="en-US" smtClean="0"/>
              <a:pPr/>
              <a:t>4/17/2020</a:t>
            </a:fld>
            <a:endParaRPr lang="en-US"/>
          </a:p>
        </p:txBody>
      </p:sp>
      <p:sp>
        <p:nvSpPr>
          <p:cNvPr id="5" name="Footer Placeholder 4"/>
          <p:cNvSpPr>
            <a:spLocks noGrp="1"/>
          </p:cNvSpPr>
          <p:nvPr>
            <p:ph type="ftr" sz="quarter" idx="11"/>
          </p:nvPr>
        </p:nvSpPr>
        <p:spPr bwMode="gray">
          <a:xfrm rot="5400000">
            <a:off x="8949143" y="3227872"/>
            <a:ext cx="3859795" cy="304722"/>
          </a:xfrm>
        </p:spPr>
        <p:txBody>
          <a:bodyPr/>
          <a:lstStyle>
            <a:lvl1pPr>
              <a:defRPr b="0" i="0">
                <a:solidFill>
                  <a:schemeClr val="bg1">
                    <a:alpha val="60000"/>
                  </a:schemeClr>
                </a:solidFill>
              </a:defRPr>
            </a:lvl1pPr>
          </a:lstStyle>
          <a:p>
            <a:r>
              <a:rPr lang="en-US"/>
              <a:t>Add a footer</a:t>
            </a:r>
            <a:endParaRPr lang="en-US" dirty="0"/>
          </a:p>
        </p:txBody>
      </p:sp>
      <p:sp>
        <p:nvSpPr>
          <p:cNvPr id="11" name="Rectangle 10"/>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49844" y="295730"/>
            <a:ext cx="837981" cy="767687"/>
          </a:xfrm>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670496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88825"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654" y="4969927"/>
            <a:ext cx="8823361" cy="566738"/>
          </a:xfrm>
        </p:spPr>
        <p:txBody>
          <a:bodyPr anchor="b">
            <a:normAutofit/>
          </a:bodyPr>
          <a:lstStyle>
            <a:lvl1pPr algn="l">
              <a:defRPr sz="23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654" y="685800"/>
            <a:ext cx="8823361"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653" y="5536665"/>
            <a:ext cx="8823360" cy="493712"/>
          </a:xfrm>
        </p:spPr>
        <p:txBody>
          <a:bodyPr>
            <a:normAutofit/>
          </a:bodyPr>
          <a:lstStyle>
            <a:lvl1pPr marL="0" indent="0">
              <a:buNone/>
              <a:defRPr sz="1200">
                <a:solidFill>
                  <a:schemeClr val="accent1">
                    <a:lumMod val="60000"/>
                    <a:lumOff val="40000"/>
                  </a:schemeClr>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F33987-6305-4E2A-BF18-EF013ECE927B}" type="datetimeFigureOut">
              <a:rPr lang="en-US" smtClean="0"/>
              <a:pPr/>
              <a:t>4/17/2020</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16" name="Rectangle 15"/>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370972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88825"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499" y="1063417"/>
            <a:ext cx="8829516" cy="1372986"/>
          </a:xfrm>
        </p:spPr>
        <p:txBody>
          <a:bodyPr/>
          <a:lstStyle>
            <a:lvl1pPr>
              <a:defRPr sz="3999"/>
            </a:lvl1pPr>
          </a:lstStyle>
          <a:p>
            <a:r>
              <a:rPr lang="en-US"/>
              <a:t>Click to edit Master title style</a:t>
            </a:r>
            <a:endParaRPr lang="en-US" dirty="0"/>
          </a:p>
        </p:txBody>
      </p:sp>
      <p:sp>
        <p:nvSpPr>
          <p:cNvPr id="8" name="Text Placeholder 3"/>
          <p:cNvSpPr>
            <a:spLocks noGrp="1"/>
          </p:cNvSpPr>
          <p:nvPr>
            <p:ph type="body" sz="half" idx="2"/>
          </p:nvPr>
        </p:nvSpPr>
        <p:spPr>
          <a:xfrm>
            <a:off x="1154654" y="3543300"/>
            <a:ext cx="8823361" cy="2476500"/>
          </a:xfrm>
        </p:spPr>
        <p:txBody>
          <a:bodyPr anchor="ctr">
            <a:normAutofit/>
          </a:bodyPr>
          <a:lstStyle>
            <a:lvl1pPr marL="0" indent="0">
              <a:buNone/>
              <a:defRPr sz="1799"/>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DF33987-6305-4E2A-BF18-EF013ECE927B}" type="datetimeFigureOut">
              <a:rPr lang="en-US" smtClean="0"/>
              <a:pPr/>
              <a:t>4/17/2020</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13" name="Rectangle 12"/>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35812437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88825"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337" y="607336"/>
            <a:ext cx="801703" cy="1569660"/>
          </a:xfrm>
          <a:prstGeom prst="rect">
            <a:avLst/>
          </a:prstGeom>
          <a:noFill/>
        </p:spPr>
        <p:txBody>
          <a:bodyPr wrap="square" rtlCol="0">
            <a:spAutoFit/>
          </a:bodyPr>
          <a:lstStyle/>
          <a:p>
            <a:pPr algn="r"/>
            <a:r>
              <a:rPr lang="en-US" sz="9597" b="0" i="0" dirty="0">
                <a:solidFill>
                  <a:schemeClr val="accent1">
                    <a:lumMod val="60000"/>
                    <a:lumOff val="40000"/>
                  </a:schemeClr>
                </a:solidFill>
                <a:latin typeface="Arial"/>
                <a:cs typeface="Arial"/>
              </a:rPr>
              <a:t>“</a:t>
            </a:r>
          </a:p>
        </p:txBody>
      </p:sp>
      <p:sp>
        <p:nvSpPr>
          <p:cNvPr id="13" name="TextBox 12"/>
          <p:cNvSpPr txBox="1"/>
          <p:nvPr/>
        </p:nvSpPr>
        <p:spPr bwMode="gray">
          <a:xfrm>
            <a:off x="9881884" y="2613787"/>
            <a:ext cx="652593" cy="1569660"/>
          </a:xfrm>
          <a:prstGeom prst="rect">
            <a:avLst/>
          </a:prstGeom>
          <a:noFill/>
        </p:spPr>
        <p:txBody>
          <a:bodyPr wrap="square" rtlCol="0">
            <a:spAutoFit/>
          </a:bodyPr>
          <a:lstStyle/>
          <a:p>
            <a:pPr algn="r"/>
            <a:r>
              <a:rPr lang="en-US" sz="9597"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466" y="982134"/>
            <a:ext cx="8451704" cy="2696632"/>
          </a:xfrm>
        </p:spPr>
        <p:txBody>
          <a:bodyPr/>
          <a:lstStyle>
            <a:lvl1pPr>
              <a:defRPr sz="3999"/>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439" y="3678766"/>
            <a:ext cx="7729206"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654" y="5029200"/>
            <a:ext cx="9242489" cy="997857"/>
          </a:xfrm>
        </p:spPr>
        <p:txBody>
          <a:bodyPr anchor="ctr">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DF33987-6305-4E2A-BF18-EF013ECE927B}" type="datetimeFigureOut">
              <a:rPr lang="en-US" smtClean="0"/>
              <a:pPr/>
              <a:t>4/17/2020</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19" name="Rectangle 18"/>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776518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88825"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653" y="2370667"/>
            <a:ext cx="8823362" cy="1822514"/>
          </a:xfrm>
        </p:spPr>
        <p:txBody>
          <a:bodyPr anchor="b"/>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1154654" y="5024967"/>
            <a:ext cx="8823361" cy="860400"/>
          </a:xfrm>
        </p:spPr>
        <p:txBody>
          <a:bodyPr anchor="t"/>
          <a:lstStyle>
            <a:lvl1pPr marL="0" indent="0" algn="l">
              <a:buNone/>
              <a:defRPr sz="1999" cap="none">
                <a:solidFill>
                  <a:schemeClr val="accent1">
                    <a:lumMod val="60000"/>
                    <a:lumOff val="4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F33987-6305-4E2A-BF18-EF013ECE927B}" type="datetimeFigureOut">
              <a:rPr lang="en-US" smtClean="0"/>
              <a:pPr/>
              <a:t>4/17/2020</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14" name="Rectangle 13"/>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9386208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654" y="973668"/>
            <a:ext cx="8823361" cy="706964"/>
          </a:xfrm>
        </p:spPr>
        <p:txBody>
          <a:bodyPr/>
          <a:lstStyle>
            <a:lvl1pPr>
              <a:defRPr sz="3599"/>
            </a:lvl1pPr>
          </a:lstStyle>
          <a:p>
            <a:r>
              <a:rPr lang="en-US"/>
              <a:t>Click to edit Master title style</a:t>
            </a:r>
            <a:endParaRPr lang="en-US" dirty="0"/>
          </a:p>
        </p:txBody>
      </p:sp>
      <p:sp>
        <p:nvSpPr>
          <p:cNvPr id="3" name="Text Placeholder 2"/>
          <p:cNvSpPr>
            <a:spLocks noGrp="1"/>
          </p:cNvSpPr>
          <p:nvPr>
            <p:ph type="body" idx="1"/>
          </p:nvPr>
        </p:nvSpPr>
        <p:spPr>
          <a:xfrm>
            <a:off x="1154653" y="2603502"/>
            <a:ext cx="3141060" cy="576262"/>
          </a:xfrm>
        </p:spPr>
        <p:txBody>
          <a:bodyPr anchor="b">
            <a:noAutofit/>
          </a:bodyPr>
          <a:lstStyle>
            <a:lvl1pPr marL="0" indent="0">
              <a:buNone/>
              <a:defRPr sz="2399" b="0">
                <a:solidFill>
                  <a:schemeClr val="accent1">
                    <a:lumMod val="60000"/>
                    <a:lumOff val="4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653" y="3179765"/>
            <a:ext cx="3141061" cy="2847293"/>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1547" y="2603500"/>
            <a:ext cx="3146189" cy="576262"/>
          </a:xfrm>
        </p:spPr>
        <p:txBody>
          <a:bodyPr anchor="b">
            <a:noAutofit/>
          </a:bodyPr>
          <a:lstStyle>
            <a:lvl1pPr marL="0" indent="0">
              <a:buNone/>
              <a:defRPr sz="2399" b="0">
                <a:solidFill>
                  <a:schemeClr val="accent1">
                    <a:lumMod val="60000"/>
                    <a:lumOff val="4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1547" y="3179764"/>
            <a:ext cx="3146189" cy="2847293"/>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081" y="2603501"/>
            <a:ext cx="3144911" cy="576262"/>
          </a:xfrm>
        </p:spPr>
        <p:txBody>
          <a:bodyPr anchor="b">
            <a:noAutofit/>
          </a:bodyPr>
          <a:lstStyle>
            <a:lvl1pPr marL="0" indent="0">
              <a:buNone/>
              <a:defRPr sz="2399" b="0">
                <a:solidFill>
                  <a:schemeClr val="accent1">
                    <a:lumMod val="60000"/>
                    <a:lumOff val="4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275" y="3179763"/>
            <a:ext cx="3144717" cy="2847293"/>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cxnSp>
        <p:nvCxnSpPr>
          <p:cNvPr id="17" name="Straight Connector 16"/>
          <p:cNvCxnSpPr/>
          <p:nvPr/>
        </p:nvCxnSpPr>
        <p:spPr>
          <a:xfrm>
            <a:off x="4402824" y="2569634"/>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0377" y="2569634"/>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DF33987-6305-4E2A-BF18-EF013ECE927B}" type="datetimeFigureOut">
              <a:rPr lang="en-US" smtClean="0"/>
              <a:pPr/>
              <a:t>4/17/2020</a:t>
            </a:fld>
            <a:endParaRPr lang="en-US" dirty="0"/>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8985442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654" y="973668"/>
            <a:ext cx="8823361" cy="706964"/>
          </a:xfrm>
        </p:spPr>
        <p:txBody>
          <a:bodyPr/>
          <a:lstStyle>
            <a:lvl1pPr>
              <a:defRPr sz="3599"/>
            </a:lvl1pPr>
          </a:lstStyle>
          <a:p>
            <a:r>
              <a:rPr lang="en-US"/>
              <a:t>Click to edit Master title style</a:t>
            </a:r>
            <a:endParaRPr lang="en-US" dirty="0"/>
          </a:p>
        </p:txBody>
      </p:sp>
      <p:sp>
        <p:nvSpPr>
          <p:cNvPr id="3" name="Text Placeholder 2"/>
          <p:cNvSpPr>
            <a:spLocks noGrp="1"/>
          </p:cNvSpPr>
          <p:nvPr>
            <p:ph type="body" idx="1"/>
          </p:nvPr>
        </p:nvSpPr>
        <p:spPr>
          <a:xfrm>
            <a:off x="1154653" y="4532844"/>
            <a:ext cx="3049644" cy="576262"/>
          </a:xfrm>
        </p:spPr>
        <p:txBody>
          <a:bodyPr anchor="b">
            <a:noAutofit/>
          </a:bodyPr>
          <a:lstStyle>
            <a:lvl1pPr marL="0" indent="0">
              <a:buNone/>
              <a:defRPr sz="2399" b="0">
                <a:solidFill>
                  <a:schemeClr val="accent1">
                    <a:lumMod val="60000"/>
                    <a:lumOff val="4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206" y="2603500"/>
            <a:ext cx="26905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653" y="5109106"/>
            <a:ext cx="3049644" cy="917952"/>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7675" y="4532845"/>
            <a:ext cx="3049644" cy="576263"/>
          </a:xfrm>
        </p:spPr>
        <p:txBody>
          <a:bodyPr anchor="b">
            <a:noAutofit/>
          </a:bodyPr>
          <a:lstStyle>
            <a:lvl1pPr marL="0" indent="0">
              <a:buNone/>
              <a:defRPr sz="2399" b="0">
                <a:solidFill>
                  <a:schemeClr val="accent1">
                    <a:lumMod val="60000"/>
                    <a:lumOff val="4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7226" y="2603500"/>
            <a:ext cx="26905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982" y="5109105"/>
            <a:ext cx="3049644" cy="917952"/>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0697" y="4532845"/>
            <a:ext cx="3050300" cy="576262"/>
          </a:xfrm>
        </p:spPr>
        <p:txBody>
          <a:bodyPr anchor="b">
            <a:noAutofit/>
          </a:bodyPr>
          <a:lstStyle>
            <a:lvl1pPr marL="0" indent="0">
              <a:buNone/>
              <a:defRPr sz="2399" b="0">
                <a:solidFill>
                  <a:schemeClr val="accent1">
                    <a:lumMod val="60000"/>
                    <a:lumOff val="4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0905" y="2603500"/>
            <a:ext cx="26905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0696" y="5109104"/>
            <a:ext cx="3050301" cy="917952"/>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cxnSp>
        <p:nvCxnSpPr>
          <p:cNvPr id="43" name="Straight Connector 42"/>
          <p:cNvCxnSpPr/>
          <p:nvPr/>
        </p:nvCxnSpPr>
        <p:spPr>
          <a:xfrm>
            <a:off x="4404684" y="2569634"/>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5771" y="2569634"/>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DF33987-6305-4E2A-BF18-EF013ECE927B}" type="datetimeFigureOut">
              <a:rPr lang="en-US" smtClean="0"/>
              <a:pPr/>
              <a:t>4/17/2020</a:t>
            </a:fld>
            <a:endParaRPr lang="en-US" dirty="0"/>
          </a:p>
        </p:txBody>
      </p:sp>
      <p:sp>
        <p:nvSpPr>
          <p:cNvPr id="8" name="Footer Placeholder 7"/>
          <p:cNvSpPr>
            <a:spLocks noGrp="1"/>
          </p:cNvSpPr>
          <p:nvPr>
            <p:ph type="ftr" sz="quarter" idx="11"/>
          </p:nvPr>
        </p:nvSpPr>
        <p:spPr>
          <a:xfrm>
            <a:off x="560965" y="6391839"/>
            <a:ext cx="3643333" cy="304801"/>
          </a:xfrm>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13161293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654" y="973668"/>
            <a:ext cx="8823361"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654" y="2603500"/>
            <a:ext cx="8823361"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2654" y="6391839"/>
            <a:ext cx="990341" cy="304799"/>
          </a:xfrm>
        </p:spPr>
        <p:txBody>
          <a:bodyPr/>
          <a:lstStyle/>
          <a:p>
            <a:fld id="{EDF33987-6305-4E2A-BF18-EF013ECE927B}" type="datetimeFigureOut">
              <a:rPr lang="en-US" smtClean="0"/>
              <a:t>4/17/2020</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545948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88825"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3000" y="1278467"/>
            <a:ext cx="1409598"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654" y="1278467"/>
            <a:ext cx="625439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0330" y="6391839"/>
            <a:ext cx="991877" cy="304799"/>
          </a:xfrm>
        </p:spPr>
        <p:txBody>
          <a:bodyPr/>
          <a:lstStyle/>
          <a:p>
            <a:fld id="{EDF33987-6305-4E2A-BF18-EF013ECE927B}" type="datetimeFigureOut">
              <a:rPr lang="en-US" smtClean="0"/>
              <a:t>4/17/2020</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14" name="Rectangle 13"/>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235461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654" y="2603500"/>
            <a:ext cx="8823361"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t>4/17/2020</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929330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88825"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654" y="2677645"/>
            <a:ext cx="4349892" cy="2283824"/>
          </a:xfrm>
        </p:spPr>
        <p:txBody>
          <a:bodyPr anchor="ctr"/>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6893764" y="2677644"/>
            <a:ext cx="3756566" cy="2283824"/>
          </a:xfrm>
        </p:spPr>
        <p:txBody>
          <a:bodyPr anchor="ctr"/>
          <a:lstStyle>
            <a:lvl1pPr marL="0" indent="0" algn="l">
              <a:buNone/>
              <a:defRPr sz="1999" cap="all">
                <a:solidFill>
                  <a:schemeClr val="accent1">
                    <a:lumMod val="60000"/>
                    <a:lumOff val="4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F33987-6305-4E2A-BF18-EF013ECE927B}" type="datetimeFigureOut">
              <a:rPr lang="en-US" smtClean="0"/>
              <a:t>4/17/2020</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16" name="Rectangle 15"/>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195464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653" y="2603501"/>
            <a:ext cx="4823901"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7096" y="2603500"/>
            <a:ext cx="4823902"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F33987-6305-4E2A-BF18-EF013ECE927B}" type="datetimeFigureOut">
              <a:rPr lang="en-US" smtClean="0"/>
              <a:t>4/17/2020</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004987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654" y="2603500"/>
            <a:ext cx="4823900" cy="576262"/>
          </a:xfrm>
        </p:spPr>
        <p:txBody>
          <a:bodyPr anchor="b">
            <a:noAutofit/>
          </a:bodyPr>
          <a:lstStyle>
            <a:lvl1pPr marL="0" indent="0">
              <a:buNone/>
              <a:defRPr sz="2399" b="0">
                <a:solidFill>
                  <a:schemeClr val="accent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653" y="3179763"/>
            <a:ext cx="4823901"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7096" y="2603500"/>
            <a:ext cx="4823902" cy="576262"/>
          </a:xfrm>
        </p:spPr>
        <p:txBody>
          <a:bodyPr anchor="b">
            <a:noAutofit/>
          </a:bodyPr>
          <a:lstStyle>
            <a:lvl1pPr marL="0" indent="0">
              <a:buNone/>
              <a:defRPr sz="2399" b="0">
                <a:solidFill>
                  <a:schemeClr val="accent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7096" y="3179763"/>
            <a:ext cx="4823902" cy="2840039"/>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F33987-6305-4E2A-BF18-EF013ECE927B}" type="datetimeFigureOut">
              <a:rPr lang="en-US" smtClean="0"/>
              <a:t>4/17/2020</a:t>
            </a:fld>
            <a:endParaRPr lang="en-US"/>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637590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654" y="973668"/>
            <a:ext cx="8759131"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F33987-6305-4E2A-BF18-EF013ECE927B}" type="datetimeFigureOut">
              <a:rPr lang="en-US" smtClean="0"/>
              <a:t>4/17/2020</a:t>
            </a:fld>
            <a:endParaRPr lang="en-US"/>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69234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F33987-6305-4E2A-BF18-EF013ECE927B}" type="datetimeFigureOut">
              <a:rPr lang="en-US" smtClean="0"/>
              <a:t>4/17/2020</a:t>
            </a:fld>
            <a:endParaRPr lang="en-US"/>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7" name="Rectangle 6"/>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014191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88825"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654" y="1295400"/>
            <a:ext cx="2792431" cy="1600200"/>
          </a:xfrm>
        </p:spPr>
        <p:txBody>
          <a:bodyPr anchor="b"/>
          <a:lstStyle>
            <a:lvl1pPr algn="l">
              <a:defRPr sz="2399" b="0"/>
            </a:lvl1pPr>
          </a:lstStyle>
          <a:p>
            <a:r>
              <a:rPr lang="en-US"/>
              <a:t>Click to edit Master title style</a:t>
            </a:r>
            <a:endParaRPr lang="en-US" dirty="0"/>
          </a:p>
        </p:txBody>
      </p:sp>
      <p:sp>
        <p:nvSpPr>
          <p:cNvPr id="3" name="Content Placeholder 2"/>
          <p:cNvSpPr>
            <a:spLocks noGrp="1"/>
          </p:cNvSpPr>
          <p:nvPr>
            <p:ph idx="1"/>
          </p:nvPr>
        </p:nvSpPr>
        <p:spPr>
          <a:xfrm>
            <a:off x="5779641" y="1447800"/>
            <a:ext cx="5188714"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653" y="3129281"/>
            <a:ext cx="2792431" cy="2895599"/>
          </a:xfrm>
        </p:spPr>
        <p:txBody>
          <a:bodyPr/>
          <a:lstStyle>
            <a:lvl1pPr marL="0" indent="0">
              <a:buNone/>
              <a:defRPr sz="1400">
                <a:solidFill>
                  <a:schemeClr val="accent1">
                    <a:lumMod val="60000"/>
                    <a:lumOff val="40000"/>
                  </a:schemeClr>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F33987-6305-4E2A-BF18-EF013ECE927B}" type="datetimeFigureOut">
              <a:rPr lang="en-US" smtClean="0"/>
              <a:t>4/17/2020</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16" name="Rectangle 15"/>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100768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88825"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654" y="1693334"/>
            <a:ext cx="3864127" cy="1735667"/>
          </a:xfrm>
        </p:spPr>
        <p:txBody>
          <a:bodyPr anchor="b">
            <a:normAutofit/>
          </a:bodyPr>
          <a:lstStyle>
            <a:lvl1pPr algn="l">
              <a:defRPr sz="35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6165" y="1143000"/>
            <a:ext cx="322635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653" y="3657600"/>
            <a:ext cx="3858207" cy="1371600"/>
          </a:xfrm>
        </p:spPr>
        <p:txBody>
          <a:bodyPr>
            <a:normAutofit/>
          </a:bodyPr>
          <a:lstStyle>
            <a:lvl1pPr marL="0" indent="0">
              <a:buNone/>
              <a:defRPr sz="1400">
                <a:solidFill>
                  <a:schemeClr val="accent1">
                    <a:lumMod val="60000"/>
                    <a:lumOff val="40000"/>
                  </a:schemeClr>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F33987-6305-4E2A-BF18-EF013ECE927B}" type="datetimeFigureOut">
              <a:rPr lang="en-US" smtClean="0"/>
              <a:t>4/17/2020</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16" name="Rectangle 15"/>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013407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88825"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654" y="973668"/>
            <a:ext cx="8759131"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654" y="2603500"/>
            <a:ext cx="8759131"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330" y="6391839"/>
            <a:ext cx="990341" cy="304799"/>
          </a:xfrm>
          <a:prstGeom prst="rect">
            <a:avLst/>
          </a:prstGeom>
        </p:spPr>
        <p:txBody>
          <a:bodyPr vert="horz" lIns="91440" tIns="45720" rIns="91440" bIns="45720" rtlCol="0" anchor="ctr"/>
          <a:lstStyle>
            <a:lvl1pPr algn="r">
              <a:defRPr sz="1000" b="1" i="0">
                <a:solidFill>
                  <a:schemeClr val="accent1"/>
                </a:solidFill>
              </a:defRPr>
            </a:lvl1pPr>
          </a:lstStyle>
          <a:p>
            <a:fld id="{EDF33987-6305-4E2A-BF18-EF013ECE927B}" type="datetimeFigureOut">
              <a:rPr lang="en-US" smtClean="0"/>
              <a:pPr/>
              <a:t>4/17/2020</a:t>
            </a:fld>
            <a:endParaRPr lang="en-US" dirty="0"/>
          </a:p>
        </p:txBody>
      </p:sp>
      <p:sp>
        <p:nvSpPr>
          <p:cNvPr id="5" name="Footer Placeholder 4"/>
          <p:cNvSpPr>
            <a:spLocks noGrp="1"/>
          </p:cNvSpPr>
          <p:nvPr>
            <p:ph type="ftr" sz="quarter" idx="3"/>
          </p:nvPr>
        </p:nvSpPr>
        <p:spPr>
          <a:xfrm>
            <a:off x="560964" y="6391839"/>
            <a:ext cx="3858790" cy="304801"/>
          </a:xfrm>
          <a:prstGeom prst="rect">
            <a:avLst/>
          </a:prstGeom>
        </p:spPr>
        <p:txBody>
          <a:bodyPr vert="horz" lIns="91440" tIns="45720" rIns="91440" bIns="45720" rtlCol="0" anchor="ctr"/>
          <a:lstStyle>
            <a:lvl1pPr algn="l">
              <a:defRPr sz="1000" b="1" i="0">
                <a:solidFill>
                  <a:schemeClr val="accent1"/>
                </a:solidFill>
              </a:defRPr>
            </a:lvl1pPr>
          </a:lstStyle>
          <a:p>
            <a:r>
              <a:rPr lang="en-US"/>
              <a:t>Add a footer</a:t>
            </a:r>
            <a:endParaRPr lang="en-US" dirty="0"/>
          </a:p>
        </p:txBody>
      </p:sp>
      <p:sp>
        <p:nvSpPr>
          <p:cNvPr id="21" name="Rectangle 20"/>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49844" y="295730"/>
            <a:ext cx="837981" cy="767687"/>
          </a:xfrm>
          <a:prstGeom prst="rect">
            <a:avLst/>
          </a:prstGeom>
        </p:spPr>
        <p:txBody>
          <a:bodyPr vert="horz" lIns="91440" tIns="45720" rIns="91440" bIns="45720" rtlCol="0" anchor="b"/>
          <a:lstStyle>
            <a:lvl1pPr algn="ctr">
              <a:defRPr sz="2799" b="0" i="0">
                <a:solidFill>
                  <a:schemeClr val="bg1"/>
                </a:solidFill>
              </a:defRPr>
            </a:lvl1pPr>
          </a:lstStyle>
          <a:p>
            <a:fld id="{F36C87F6-986D-49E6-AF40-1B3A1EE8064D}" type="slidenum">
              <a:rPr lang="en-US" smtClean="0"/>
              <a:pPr/>
              <a:t>‹#›</a:t>
            </a:fld>
            <a:endParaRPr lang="en-US"/>
          </a:p>
        </p:txBody>
      </p:sp>
      <p:sp>
        <p:nvSpPr>
          <p:cNvPr id="22" name="Rectangle 21">
            <a:extLst>
              <a:ext uri="{FF2B5EF4-FFF2-40B4-BE49-F238E27FC236}">
                <a16:creationId xmlns:a16="http://schemas.microsoft.com/office/drawing/2014/main" id="{90502C80-DAC3-4B6E-905C-D986937C1DA8}"/>
              </a:ext>
            </a:extLst>
          </p:cNvPr>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Tree>
    <p:extLst>
      <p:ext uri="{BB962C8B-B14F-4D97-AF65-F5344CB8AC3E}">
        <p14:creationId xmlns:p14="http://schemas.microsoft.com/office/powerpoint/2010/main" val="148284240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063" rtl="0" eaLnBrk="1" latinLnBrk="0" hangingPunct="1">
        <a:spcBef>
          <a:spcPct val="0"/>
        </a:spcBef>
        <a:buNone/>
        <a:defRPr sz="3599"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b="0" i="0"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hyperlink" Target="https://cocl.us/new_york_dataset%22"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825" cy="6858000"/>
            <a:chOff x="0" y="0"/>
            <a:chExt cx="12192000" cy="6858000"/>
          </a:xfrm>
        </p:grpSpPr>
        <p:sp useBgFill="1">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4" name="Title 3"/>
          <p:cNvSpPr>
            <a:spLocks noGrp="1"/>
          </p:cNvSpPr>
          <p:nvPr>
            <p:ph type="ctrTitle"/>
          </p:nvPr>
        </p:nvSpPr>
        <p:spPr>
          <a:xfrm>
            <a:off x="4677201" y="1370143"/>
            <a:ext cx="6389606" cy="4157446"/>
          </a:xfrm>
        </p:spPr>
        <p:txBody>
          <a:bodyPr anchor="ctr">
            <a:normAutofit/>
          </a:bodyPr>
          <a:lstStyle/>
          <a:p>
            <a:r>
              <a:rPr lang="en-IN" sz="6000" b="1">
                <a:solidFill>
                  <a:schemeClr val="tx1"/>
                </a:solidFill>
              </a:rPr>
              <a:t>The Battle of Neighbourhoods</a:t>
            </a:r>
            <a:endParaRPr lang="en-US" sz="6000">
              <a:solidFill>
                <a:schemeClr val="tx1"/>
              </a:solidFill>
            </a:endParaRPr>
          </a:p>
        </p:txBody>
      </p:sp>
      <p:sp>
        <p:nvSpPr>
          <p:cNvPr id="5" name="Subtitle 4"/>
          <p:cNvSpPr>
            <a:spLocks noGrp="1"/>
          </p:cNvSpPr>
          <p:nvPr>
            <p:ph type="subTitle" idx="1"/>
          </p:nvPr>
        </p:nvSpPr>
        <p:spPr>
          <a:xfrm>
            <a:off x="1121568" y="1370143"/>
            <a:ext cx="2912333" cy="4157446"/>
          </a:xfrm>
        </p:spPr>
        <p:txBody>
          <a:bodyPr anchor="ctr">
            <a:normAutofit/>
          </a:bodyPr>
          <a:lstStyle/>
          <a:p>
            <a:pPr algn="r"/>
            <a:r>
              <a:rPr lang="en-US" sz="2000" dirty="0"/>
              <a:t>Sourav Chowdhury</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5552"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7082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825"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3" name="Title 2"/>
          <p:cNvSpPr>
            <a:spLocks noGrp="1"/>
          </p:cNvSpPr>
          <p:nvPr>
            <p:ph type="title"/>
          </p:nvPr>
        </p:nvSpPr>
        <p:spPr>
          <a:xfrm>
            <a:off x="836029" y="1085549"/>
            <a:ext cx="3430053" cy="4686903"/>
          </a:xfrm>
        </p:spPr>
        <p:txBody>
          <a:bodyPr anchor="ctr">
            <a:normAutofit/>
          </a:bodyPr>
          <a:lstStyle/>
          <a:p>
            <a:pPr algn="r"/>
            <a:r>
              <a:rPr lang="en-IN" b="1">
                <a:solidFill>
                  <a:schemeClr val="tx1"/>
                </a:solidFill>
              </a:rPr>
              <a:t>Introduction: </a:t>
            </a:r>
            <a:endParaRPr lang="en-IN">
              <a:solidFill>
                <a:schemeClr val="tx1"/>
              </a:solidFill>
            </a:endParaRP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083"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2" name="Content Placeholder 1"/>
          <p:cNvSpPr>
            <a:spLocks noGrp="1"/>
          </p:cNvSpPr>
          <p:nvPr>
            <p:ph idx="1"/>
          </p:nvPr>
        </p:nvSpPr>
        <p:spPr>
          <a:xfrm>
            <a:off x="5040086" y="1085549"/>
            <a:ext cx="5578254" cy="4686903"/>
          </a:xfrm>
        </p:spPr>
        <p:txBody>
          <a:bodyPr anchor="ctr">
            <a:normAutofit/>
          </a:bodyPr>
          <a:lstStyle/>
          <a:p>
            <a:pPr>
              <a:lnSpc>
                <a:spcPct val="90000"/>
              </a:lnSpc>
            </a:pPr>
            <a:r>
              <a:rPr lang="en-IN" sz="1300">
                <a:solidFill>
                  <a:schemeClr val="tx1"/>
                </a:solidFill>
              </a:rPr>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p>
          <a:p>
            <a:pPr>
              <a:lnSpc>
                <a:spcPct val="90000"/>
              </a:lnSpc>
            </a:pPr>
            <a:r>
              <a:rPr lang="en-IN" sz="1300">
                <a:solidFill>
                  <a:schemeClr val="tx1"/>
                </a:solidFill>
              </a:rPr>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p>
          <a:p>
            <a:pPr>
              <a:lnSpc>
                <a:spcPct val="90000"/>
              </a:lnSpc>
            </a:pPr>
            <a:r>
              <a:rPr lang="en-IN" sz="1300">
                <a:solidFill>
                  <a:schemeClr val="tx1"/>
                </a:solidFill>
              </a:rPr>
              <a:t>With its diverse culture, comes diverse food items. There are many restaurants in New York City, each belonging to different categories like Chinese, Indian, and French etc.</a:t>
            </a:r>
          </a:p>
        </p:txBody>
      </p:sp>
    </p:spTree>
    <p:extLst>
      <p:ext uri="{BB962C8B-B14F-4D97-AF65-F5344CB8AC3E}">
        <p14:creationId xmlns:p14="http://schemas.microsoft.com/office/powerpoint/2010/main" val="8469530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825" cy="6858000"/>
            <a:chOff x="0" y="0"/>
            <a:chExt cx="12192000" cy="6858000"/>
          </a:xfrm>
        </p:grpSpPr>
        <p:sp>
          <p:nvSpPr>
            <p:cNvPr id="9" name="Rectangle 8">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9" name="Rectangle 18">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5093" y="0"/>
            <a:ext cx="685622"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1" name="Rectangle 20">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825" cy="6858000"/>
            <a:chOff x="0" y="0"/>
            <a:chExt cx="12192000" cy="6858000"/>
          </a:xfrm>
        </p:grpSpPr>
        <p:sp>
          <p:nvSpPr>
            <p:cNvPr id="24" name="Rectangle 23">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3" name="Title 2"/>
          <p:cNvSpPr>
            <a:spLocks noGrp="1"/>
          </p:cNvSpPr>
          <p:nvPr>
            <p:ph type="title"/>
          </p:nvPr>
        </p:nvSpPr>
        <p:spPr>
          <a:xfrm>
            <a:off x="836029" y="1085549"/>
            <a:ext cx="3430053" cy="4686903"/>
          </a:xfrm>
        </p:spPr>
        <p:txBody>
          <a:bodyPr vert="horz" lIns="91440" tIns="45720" rIns="91440" bIns="45720" rtlCol="0" anchor="ctr">
            <a:normAutofit/>
          </a:bodyPr>
          <a:lstStyle/>
          <a:p>
            <a:pPr algn="r" defTabSz="457200"/>
            <a:r>
              <a:rPr lang="en-US" sz="3600">
                <a:solidFill>
                  <a:schemeClr val="tx1"/>
                </a:solidFill>
              </a:rPr>
              <a:t>Problem:</a:t>
            </a:r>
          </a:p>
        </p:txBody>
      </p:sp>
      <p:cxnSp>
        <p:nvCxnSpPr>
          <p:cNvPr id="27" name="Straight Connector 26">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083"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2" name="Content Placeholder 1"/>
          <p:cNvSpPr>
            <a:spLocks noGrp="1"/>
          </p:cNvSpPr>
          <p:nvPr>
            <p:ph sz="half" idx="1"/>
          </p:nvPr>
        </p:nvSpPr>
        <p:spPr>
          <a:xfrm>
            <a:off x="5040086" y="1085549"/>
            <a:ext cx="5578254" cy="4686903"/>
          </a:xfrm>
        </p:spPr>
        <p:txBody>
          <a:bodyPr vert="horz" lIns="91440" tIns="45720" rIns="91440" bIns="45720" rtlCol="0" anchor="ctr">
            <a:normAutofit/>
          </a:bodyPr>
          <a:lstStyle/>
          <a:p>
            <a:pPr marL="0" indent="0" defTabSz="457200">
              <a:buNone/>
            </a:pPr>
            <a:r>
              <a:rPr lang="en-US" dirty="0">
                <a:solidFill>
                  <a:schemeClr val="tx1"/>
                </a:solidFill>
              </a:rPr>
              <a:t>To find the answers to the following questions: </a:t>
            </a:r>
          </a:p>
          <a:p>
            <a:pPr defTabSz="457200"/>
            <a:r>
              <a:rPr lang="en-US" dirty="0">
                <a:solidFill>
                  <a:schemeClr val="tx1"/>
                </a:solidFill>
              </a:rPr>
              <a:t>List and visualize all major parts of New York City that has great Indian restaurants.</a:t>
            </a:r>
          </a:p>
          <a:p>
            <a:pPr defTabSz="457200"/>
            <a:r>
              <a:rPr lang="en-US" dirty="0">
                <a:solidFill>
                  <a:schemeClr val="tx1"/>
                </a:solidFill>
              </a:rPr>
              <a:t>What is best location in New York City for Indian Cuisine?</a:t>
            </a:r>
          </a:p>
          <a:p>
            <a:pPr defTabSz="457200"/>
            <a:r>
              <a:rPr lang="en-US" dirty="0">
                <a:solidFill>
                  <a:schemeClr val="tx1"/>
                </a:solidFill>
              </a:rPr>
              <a:t>Which areas have potential Indian Restaurant Market?</a:t>
            </a:r>
          </a:p>
          <a:p>
            <a:pPr defTabSz="457200"/>
            <a:r>
              <a:rPr lang="en-US" dirty="0">
                <a:solidFill>
                  <a:schemeClr val="tx1"/>
                </a:solidFill>
              </a:rPr>
              <a:t>Which all areas lack Indian Restaurants?</a:t>
            </a:r>
          </a:p>
          <a:p>
            <a:pPr defTabSz="457200"/>
            <a:r>
              <a:rPr lang="en-US" dirty="0">
                <a:solidFill>
                  <a:schemeClr val="tx1"/>
                </a:solidFill>
              </a:rPr>
              <a:t>Which is the best place to stay if you prefer Indian Cuisine?</a:t>
            </a:r>
          </a:p>
        </p:txBody>
      </p:sp>
    </p:spTree>
    <p:extLst>
      <p:ext uri="{BB962C8B-B14F-4D97-AF65-F5344CB8AC3E}">
        <p14:creationId xmlns:p14="http://schemas.microsoft.com/office/powerpoint/2010/main" val="119226009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825" cy="6858000"/>
            <a:chOff x="0" y="0"/>
            <a:chExt cx="12192000" cy="6858000"/>
          </a:xfrm>
        </p:grpSpPr>
        <p:sp>
          <p:nvSpPr>
            <p:cNvPr id="10" name="Rectangle 9">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8"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0" name="Rectangle 19">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5093" y="0"/>
            <a:ext cx="685622"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2" name="Rectangle 21">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26"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39238" y="1826135"/>
            <a:ext cx="3299407" cy="440809"/>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8" name="Freeform: Shape 27">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69829" y="-139936"/>
            <a:ext cx="6053670" cy="7137873"/>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30"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88825"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4" name="Title 3"/>
          <p:cNvSpPr>
            <a:spLocks noGrp="1"/>
          </p:cNvSpPr>
          <p:nvPr>
            <p:ph type="title"/>
          </p:nvPr>
        </p:nvSpPr>
        <p:spPr>
          <a:xfrm>
            <a:off x="993828" y="1130603"/>
            <a:ext cx="3341571" cy="4596794"/>
          </a:xfrm>
        </p:spPr>
        <p:txBody>
          <a:bodyPr vert="horz" lIns="91440" tIns="45720" rIns="91440" bIns="45720" rtlCol="0" anchor="ctr">
            <a:normAutofit/>
          </a:bodyPr>
          <a:lstStyle/>
          <a:p>
            <a:pPr defTabSz="457200"/>
            <a:r>
              <a:rPr lang="en-US" sz="3200">
                <a:solidFill>
                  <a:srgbClr val="EBEBEB"/>
                </a:solidFill>
              </a:rPr>
              <a:t>Data Section:</a:t>
            </a:r>
          </a:p>
        </p:txBody>
      </p:sp>
      <p:sp>
        <p:nvSpPr>
          <p:cNvPr id="3" name="Text Placeholder 2"/>
          <p:cNvSpPr>
            <a:spLocks noGrp="1"/>
          </p:cNvSpPr>
          <p:nvPr>
            <p:ph sz="half" idx="1"/>
          </p:nvPr>
        </p:nvSpPr>
        <p:spPr>
          <a:xfrm>
            <a:off x="5288699" y="437513"/>
            <a:ext cx="5501181" cy="5954325"/>
          </a:xfrm>
        </p:spPr>
        <p:txBody>
          <a:bodyPr vert="horz" lIns="91440" tIns="45720" rIns="91440" bIns="45720" rtlCol="0" anchor="ctr">
            <a:normAutofit/>
          </a:bodyPr>
          <a:lstStyle/>
          <a:p>
            <a:pPr marL="45720" indent="0" defTabSz="457200">
              <a:lnSpc>
                <a:spcPct val="90000"/>
              </a:lnSpc>
              <a:buNone/>
            </a:pPr>
            <a:r>
              <a:rPr lang="en-US" sz="1400" dirty="0">
                <a:solidFill>
                  <a:schemeClr val="tx1"/>
                </a:solidFill>
              </a:rPr>
              <a:t>For this project we need the following data:</a:t>
            </a:r>
          </a:p>
          <a:p>
            <a:pPr marL="502920" indent="-457200" defTabSz="457200">
              <a:lnSpc>
                <a:spcPct val="90000"/>
              </a:lnSpc>
            </a:pPr>
            <a:r>
              <a:rPr lang="en-US" sz="1400" dirty="0">
                <a:solidFill>
                  <a:schemeClr val="tx1"/>
                </a:solidFill>
              </a:rPr>
              <a:t>New York City data that contains list Boroughs, Neighbourhoods along with their latitude and longitude.</a:t>
            </a:r>
          </a:p>
          <a:p>
            <a:pPr lvl="1" defTabSz="457200">
              <a:lnSpc>
                <a:spcPct val="90000"/>
              </a:lnSpc>
            </a:pPr>
            <a:r>
              <a:rPr lang="en-US" sz="1400" dirty="0">
                <a:solidFill>
                  <a:schemeClr val="tx1"/>
                </a:solidFill>
              </a:rPr>
              <a:t>Data source : </a:t>
            </a:r>
            <a:r>
              <a:rPr lang="en-US" sz="1400" b="1" dirty="0">
                <a:solidFill>
                  <a:schemeClr val="tx1"/>
                </a:solidFill>
              </a:rPr>
              <a:t>https://cocl.us/new_york_dataset</a:t>
            </a:r>
          </a:p>
          <a:p>
            <a:pPr lvl="1" defTabSz="457200">
              <a:lnSpc>
                <a:spcPct val="90000"/>
              </a:lnSpc>
            </a:pPr>
            <a:r>
              <a:rPr lang="en-US" sz="1400" dirty="0">
                <a:solidFill>
                  <a:schemeClr val="tx1"/>
                </a:solidFill>
              </a:rPr>
              <a:t>Description: This data set contains the required information. And we will use this data set to explore various neighbourhoods of New York City.</a:t>
            </a:r>
          </a:p>
          <a:p>
            <a:pPr marL="502920" indent="-457200" defTabSz="457200">
              <a:lnSpc>
                <a:spcPct val="90000"/>
              </a:lnSpc>
            </a:pPr>
            <a:r>
              <a:rPr lang="en-US" sz="1400" dirty="0">
                <a:solidFill>
                  <a:schemeClr val="tx1"/>
                </a:solidFill>
              </a:rPr>
              <a:t>Indian restaurants in each neighbourhood of New York City.</a:t>
            </a:r>
          </a:p>
          <a:p>
            <a:pPr lvl="1" defTabSz="457200">
              <a:lnSpc>
                <a:spcPct val="90000"/>
              </a:lnSpc>
            </a:pPr>
            <a:r>
              <a:rPr lang="en-US" sz="1400" dirty="0">
                <a:solidFill>
                  <a:schemeClr val="tx1"/>
                </a:solidFill>
              </a:rPr>
              <a:t>Data source : </a:t>
            </a:r>
            <a:r>
              <a:rPr lang="en-US" sz="1400" b="1" dirty="0">
                <a:solidFill>
                  <a:schemeClr val="tx1"/>
                </a:solidFill>
              </a:rPr>
              <a:t>Foursquare API</a:t>
            </a:r>
          </a:p>
          <a:p>
            <a:pPr lvl="1" defTabSz="457200">
              <a:lnSpc>
                <a:spcPct val="90000"/>
              </a:lnSpc>
            </a:pPr>
            <a:r>
              <a:rPr lang="en-US" sz="1400" dirty="0">
                <a:solidFill>
                  <a:schemeClr val="tx1"/>
                </a:solidFill>
              </a:rPr>
              <a:t>Description: By using this API we will get all the venues in each neighbourhood. We can filter these venues to get only Indian restaurants.</a:t>
            </a:r>
          </a:p>
          <a:p>
            <a:pPr marL="502920" indent="-457200" defTabSz="457200">
              <a:lnSpc>
                <a:spcPct val="90000"/>
              </a:lnSpc>
            </a:pPr>
            <a:r>
              <a:rPr lang="en-US" sz="1400" dirty="0">
                <a:solidFill>
                  <a:schemeClr val="tx1"/>
                </a:solidFill>
              </a:rPr>
              <a:t>GeoSpace data</a:t>
            </a:r>
          </a:p>
          <a:p>
            <a:pPr lvl="1" defTabSz="457200">
              <a:lnSpc>
                <a:spcPct val="90000"/>
              </a:lnSpc>
            </a:pPr>
            <a:r>
              <a:rPr lang="en-US" sz="1400" dirty="0">
                <a:solidFill>
                  <a:schemeClr val="tx1"/>
                </a:solidFill>
              </a:rPr>
              <a:t>Data source : </a:t>
            </a:r>
            <a:r>
              <a:rPr lang="en-US" sz="1400" b="1" u="sng" dirty="0">
                <a:solidFill>
                  <a:schemeClr val="tx1"/>
                </a:solidFill>
              </a:rPr>
              <a:t>https://data.cityofnewyork.us/City-Government/Borough-Boundaries/tqmj-j8zm</a:t>
            </a:r>
            <a:endParaRPr lang="en-US" sz="1400" b="1" dirty="0">
              <a:solidFill>
                <a:schemeClr val="tx1"/>
              </a:solidFill>
            </a:endParaRPr>
          </a:p>
          <a:p>
            <a:pPr lvl="1" defTabSz="457200">
              <a:lnSpc>
                <a:spcPct val="90000"/>
              </a:lnSpc>
            </a:pPr>
            <a:r>
              <a:rPr lang="en-US" sz="1400" dirty="0">
                <a:solidFill>
                  <a:schemeClr val="tx1"/>
                </a:solidFill>
              </a:rPr>
              <a:t>Description: By using this geo space data we will get the New York Borough boundaries that will help us visualize choropleth map.</a:t>
            </a:r>
          </a:p>
        </p:txBody>
      </p:sp>
    </p:spTree>
    <p:extLst>
      <p:ext uri="{BB962C8B-B14F-4D97-AF65-F5344CB8AC3E}">
        <p14:creationId xmlns:p14="http://schemas.microsoft.com/office/powerpoint/2010/main" val="88309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825" cy="6858000"/>
            <a:chOff x="0" y="0"/>
            <a:chExt cx="12192000" cy="6858000"/>
          </a:xfrm>
        </p:grpSpPr>
        <p:sp>
          <p:nvSpPr>
            <p:cNvPr id="12" name="Rectangle 11">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Oval 12">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0"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2" name="Rectangle 21">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5093" y="0"/>
            <a:ext cx="685622"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34" name="Rectangle 23">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5">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669" y="467397"/>
            <a:ext cx="695648"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28" name="Group 27">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825" cy="6858000"/>
            <a:chOff x="0" y="0"/>
            <a:chExt cx="12192000" cy="6858000"/>
          </a:xfrm>
          <a:solidFill>
            <a:srgbClr val="FFFFFF"/>
          </a:solidFill>
        </p:grpSpPr>
        <p:sp>
          <p:nvSpPr>
            <p:cNvPr id="29" name="Rectangle 28">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style>
            <a:lnRef idx="0">
              <a:scrgbClr r="0" g="0" b="0"/>
            </a:lnRef>
            <a:fillRef idx="1002">
              <a:schemeClr val="dk2"/>
            </a:fillRef>
            <a:effectRef idx="0">
              <a:scrgbClr r="0" g="0" b="0"/>
            </a:effectRef>
            <a:fontRef idx="major"/>
          </p:style>
        </p:sp>
      </p:grpSp>
      <p:sp>
        <p:nvSpPr>
          <p:cNvPr id="5" name="Title 4"/>
          <p:cNvSpPr>
            <a:spLocks noGrp="1"/>
          </p:cNvSpPr>
          <p:nvPr>
            <p:ph type="title"/>
          </p:nvPr>
        </p:nvSpPr>
        <p:spPr>
          <a:xfrm>
            <a:off x="1000111" y="1209957"/>
            <a:ext cx="3033790" cy="4438087"/>
          </a:xfrm>
        </p:spPr>
        <p:txBody>
          <a:bodyPr vert="horz" lIns="91440" tIns="45720" rIns="91440" bIns="45720" rtlCol="0" anchor="ctr">
            <a:normAutofit/>
          </a:bodyPr>
          <a:lstStyle/>
          <a:p>
            <a:pPr algn="r" defTabSz="457200"/>
            <a:r>
              <a:rPr lang="en-US" sz="3200">
                <a:solidFill>
                  <a:schemeClr val="tx1"/>
                </a:solidFill>
              </a:rPr>
              <a:t>Methodology:</a:t>
            </a:r>
          </a:p>
        </p:txBody>
      </p:sp>
      <p:cxnSp>
        <p:nvCxnSpPr>
          <p:cNvPr id="32" name="Straight Connector 31">
            <a:extLst>
              <a:ext uri="{FF2B5EF4-FFF2-40B4-BE49-F238E27FC236}">
                <a16:creationId xmlns:a16="http://schemas.microsoft.com/office/drawing/2014/main" id="{AD23B2CD-009B-425A-9616-1E1AD1D5AB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5552" y="1930986"/>
            <a:ext cx="0" cy="3200400"/>
          </a:xfrm>
          <a:prstGeom prst="line">
            <a:avLst/>
          </a:prstGeom>
          <a:ln w="15875" cap="sq">
            <a:solidFill>
              <a:schemeClr val="tx2"/>
            </a:solidFill>
            <a:miter lim="800000"/>
          </a:ln>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half" idx="1"/>
          </p:nvPr>
        </p:nvSpPr>
        <p:spPr>
          <a:xfrm>
            <a:off x="4677205" y="1059025"/>
            <a:ext cx="5300808" cy="4739950"/>
          </a:xfrm>
        </p:spPr>
        <p:txBody>
          <a:bodyPr vert="horz" lIns="91440" tIns="45720" rIns="91440" bIns="45720" rtlCol="0" anchor="ctr">
            <a:normAutofit/>
          </a:bodyPr>
          <a:lstStyle/>
          <a:p>
            <a:pPr marL="502920" lvl="0" indent="-457200" defTabSz="457200">
              <a:lnSpc>
                <a:spcPct val="90000"/>
              </a:lnSpc>
            </a:pPr>
            <a:r>
              <a:rPr lang="en-US" sz="1400">
                <a:solidFill>
                  <a:schemeClr val="tx1"/>
                </a:solidFill>
              </a:rPr>
              <a:t>We begin by collecting the New York city data from the following link "</a:t>
            </a:r>
            <a:r>
              <a:rPr lang="en-US" sz="1400">
                <a:solidFill>
                  <a:schemeClr val="tx1"/>
                </a:solidFill>
                <a:hlinkClick r:id="rId4"/>
              </a:rPr>
              <a:t>https://cocl.us/new_york_dataset“</a:t>
            </a:r>
            <a:endParaRPr lang="en-US" sz="1400">
              <a:solidFill>
                <a:schemeClr val="tx1"/>
              </a:solidFill>
            </a:endParaRPr>
          </a:p>
          <a:p>
            <a:pPr marL="502920" lvl="0" indent="-457200" defTabSz="457200">
              <a:lnSpc>
                <a:spcPct val="90000"/>
              </a:lnSpc>
            </a:pPr>
            <a:r>
              <a:rPr lang="en-US" sz="1400">
                <a:solidFill>
                  <a:schemeClr val="tx1"/>
                </a:solidFill>
              </a:rPr>
              <a:t>We will find all venues for each neighbourhood using Foursquare API.</a:t>
            </a:r>
          </a:p>
          <a:p>
            <a:pPr marL="502920" lvl="0" indent="-457200" defTabSz="457200">
              <a:lnSpc>
                <a:spcPct val="90000"/>
              </a:lnSpc>
            </a:pPr>
            <a:r>
              <a:rPr lang="en-US" sz="1400">
                <a:solidFill>
                  <a:schemeClr val="tx1"/>
                </a:solidFill>
              </a:rPr>
              <a:t>We will then filter out all venues with Indian restaurant for further analysis.</a:t>
            </a:r>
          </a:p>
          <a:p>
            <a:pPr marL="502920" indent="-457200" defTabSz="457200">
              <a:lnSpc>
                <a:spcPct val="90000"/>
              </a:lnSpc>
            </a:pPr>
            <a:r>
              <a:rPr lang="en-US" sz="1400">
                <a:solidFill>
                  <a:schemeClr val="tx1"/>
                </a:solidFill>
              </a:rPr>
              <a:t>Next using Foursquare API, we will find the Ratings, Tips, and Number of Likes for all the Indian Restaurants.</a:t>
            </a:r>
          </a:p>
          <a:p>
            <a:pPr marL="502920" indent="-457200" defTabSz="457200">
              <a:lnSpc>
                <a:spcPct val="90000"/>
              </a:lnSpc>
            </a:pPr>
            <a:r>
              <a:rPr lang="en-US" sz="1400">
                <a:solidFill>
                  <a:schemeClr val="tx1"/>
                </a:solidFill>
              </a:rPr>
              <a:t>We will then sort Neighbourhoods and Borough the data keeping Ratings as the constraint.</a:t>
            </a:r>
          </a:p>
          <a:p>
            <a:pPr marL="502920" indent="-457200" defTabSz="457200">
              <a:lnSpc>
                <a:spcPct val="90000"/>
              </a:lnSpc>
            </a:pPr>
            <a:r>
              <a:rPr lang="en-US" sz="1400">
                <a:solidFill>
                  <a:schemeClr val="tx1"/>
                </a:solidFill>
              </a:rPr>
              <a:t>Next we will consider all the neighbourhoods with average rating greater or equal 9.0 to visualize on map.</a:t>
            </a:r>
          </a:p>
          <a:p>
            <a:pPr marL="502920" indent="-457200" defTabSz="457200">
              <a:lnSpc>
                <a:spcPct val="90000"/>
              </a:lnSpc>
            </a:pPr>
            <a:r>
              <a:rPr lang="en-US" sz="1400">
                <a:solidFill>
                  <a:schemeClr val="tx1"/>
                </a:solidFill>
              </a:rPr>
              <a:t>We will join this dataset to original New York data to get longitude and latitude.</a:t>
            </a:r>
          </a:p>
          <a:p>
            <a:pPr marL="502920" indent="-457200" defTabSz="457200">
              <a:lnSpc>
                <a:spcPct val="90000"/>
              </a:lnSpc>
            </a:pPr>
            <a:r>
              <a:rPr lang="en-US" sz="1400">
                <a:solidFill>
                  <a:schemeClr val="tx1"/>
                </a:solidFill>
              </a:rPr>
              <a:t>Finally, we will visualize the Neighbourhoods and Borough based on average            Rating using python’s Folium library.</a:t>
            </a:r>
          </a:p>
        </p:txBody>
      </p:sp>
    </p:spTree>
    <p:extLst>
      <p:ext uri="{BB962C8B-B14F-4D97-AF65-F5344CB8AC3E}">
        <p14:creationId xmlns:p14="http://schemas.microsoft.com/office/powerpoint/2010/main" val="4897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0D105174-071A-4257-860A-5EE2D11DD5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6" name="Freeform 5">
            <a:extLst>
              <a:ext uri="{FF2B5EF4-FFF2-40B4-BE49-F238E27FC236}">
                <a16:creationId xmlns:a16="http://schemas.microsoft.com/office/drawing/2014/main" id="{E17B217C-3C66-46B3-9E9D-2771AA2A23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88825"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7" name="Title 6"/>
          <p:cNvSpPr>
            <a:spLocks noGrp="1"/>
          </p:cNvSpPr>
          <p:nvPr>
            <p:ph type="title"/>
          </p:nvPr>
        </p:nvSpPr>
        <p:spPr>
          <a:xfrm>
            <a:off x="638931" y="629265"/>
            <a:ext cx="3420732" cy="5601210"/>
          </a:xfrm>
        </p:spPr>
        <p:txBody>
          <a:bodyPr>
            <a:normAutofit/>
          </a:bodyPr>
          <a:lstStyle/>
          <a:p>
            <a:r>
              <a:rPr lang="en-IN" sz="4000" b="1">
                <a:solidFill>
                  <a:srgbClr val="EBEBEB"/>
                </a:solidFill>
              </a:rPr>
              <a:t>Conclusion:</a:t>
            </a:r>
            <a:endParaRPr lang="en-US" sz="4000">
              <a:solidFill>
                <a:srgbClr val="EBEBEB"/>
              </a:solidFill>
            </a:endParaRPr>
          </a:p>
        </p:txBody>
      </p:sp>
      <p:sp>
        <p:nvSpPr>
          <p:cNvPr id="18" name="Rectangle 17">
            <a:extLst>
              <a:ext uri="{FF2B5EF4-FFF2-40B4-BE49-F238E27FC236}">
                <a16:creationId xmlns:a16="http://schemas.microsoft.com/office/drawing/2014/main" id="{8A848D99-5D8B-49F5-97E9-AA7C3F5F2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5093" y="0"/>
            <a:ext cx="685622"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 name="Content Placeholder 8"/>
          <p:cNvSpPr>
            <a:spLocks noGrp="1"/>
          </p:cNvSpPr>
          <p:nvPr>
            <p:ph idx="1"/>
          </p:nvPr>
        </p:nvSpPr>
        <p:spPr>
          <a:xfrm>
            <a:off x="4718253" y="629265"/>
            <a:ext cx="6632743" cy="3087767"/>
          </a:xfrm>
        </p:spPr>
        <p:txBody>
          <a:bodyPr anchor="ctr">
            <a:normAutofit/>
          </a:bodyPr>
          <a:lstStyle/>
          <a:p>
            <a:pPr marL="45720" indent="0">
              <a:lnSpc>
                <a:spcPct val="90000"/>
              </a:lnSpc>
              <a:buNone/>
            </a:pPr>
            <a:r>
              <a:rPr lang="en-IN" sz="1400" dirty="0">
                <a:solidFill>
                  <a:srgbClr val="FFFFFF"/>
                </a:solidFill>
              </a:rPr>
              <a:t>So now we can answer the questions asked above in the Questions section:</a:t>
            </a:r>
            <a:endParaRPr lang="en-US" sz="1400" dirty="0">
              <a:solidFill>
                <a:srgbClr val="FFFFFF"/>
              </a:solidFill>
            </a:endParaRPr>
          </a:p>
          <a:p>
            <a:pPr marL="45720" indent="0">
              <a:lnSpc>
                <a:spcPct val="90000"/>
              </a:lnSpc>
              <a:buNone/>
            </a:pPr>
            <a:r>
              <a:rPr lang="en-IN" sz="1400" dirty="0">
                <a:solidFill>
                  <a:srgbClr val="FFFFFF"/>
                </a:solidFill>
              </a:rPr>
              <a:t>Answers:</a:t>
            </a:r>
          </a:p>
          <a:p>
            <a:pPr marL="502920" indent="-457200">
              <a:lnSpc>
                <a:spcPct val="90000"/>
              </a:lnSpc>
              <a:buFont typeface="+mj-lt"/>
              <a:buAutoNum type="arabicPeriod"/>
            </a:pPr>
            <a:r>
              <a:rPr lang="en-IN" sz="1400" dirty="0">
                <a:solidFill>
                  <a:srgbClr val="FFFFFF"/>
                </a:solidFill>
              </a:rPr>
              <a:t>The following location in New York City has great Indian restaurants.</a:t>
            </a:r>
          </a:p>
          <a:p>
            <a:pPr marL="502920" indent="-457200">
              <a:lnSpc>
                <a:spcPct val="90000"/>
              </a:lnSpc>
              <a:buFont typeface="+mj-lt"/>
              <a:buAutoNum type="arabicPeriod"/>
            </a:pPr>
            <a:r>
              <a:rPr lang="en-IN" sz="1400" dirty="0">
                <a:solidFill>
                  <a:srgbClr val="FFFFFF"/>
                </a:solidFill>
              </a:rPr>
              <a:t>Astoria (Queens), Blissville (Queens), Civic Center (Manhattan) are some of the best neighbourhoods for Indian cuisine.</a:t>
            </a:r>
          </a:p>
          <a:p>
            <a:pPr marL="502920" indent="-457200">
              <a:lnSpc>
                <a:spcPct val="90000"/>
              </a:lnSpc>
              <a:buFont typeface="+mj-lt"/>
              <a:buAutoNum type="arabicPeriod"/>
            </a:pPr>
            <a:r>
              <a:rPr lang="en-IN" sz="1400" dirty="0">
                <a:solidFill>
                  <a:srgbClr val="FFFFFF"/>
                </a:solidFill>
              </a:rPr>
              <a:t>Manhattan have potential Indian Restaurant Market.</a:t>
            </a:r>
          </a:p>
          <a:p>
            <a:pPr marL="502920" indent="-457200">
              <a:lnSpc>
                <a:spcPct val="90000"/>
              </a:lnSpc>
              <a:buFont typeface="+mj-lt"/>
              <a:buAutoNum type="arabicPeriod"/>
            </a:pPr>
            <a:r>
              <a:rPr lang="en-IN" sz="1400" dirty="0">
                <a:solidFill>
                  <a:srgbClr val="FFFFFF"/>
                </a:solidFill>
              </a:rPr>
              <a:t>Staten Island ranks last in average rating of Indian Restaurants.</a:t>
            </a:r>
          </a:p>
          <a:p>
            <a:pPr marL="502920" indent="-457200">
              <a:lnSpc>
                <a:spcPct val="90000"/>
              </a:lnSpc>
              <a:buFont typeface="+mj-lt"/>
              <a:buAutoNum type="arabicPeriod"/>
            </a:pPr>
            <a:r>
              <a:rPr lang="en-IN" sz="1400" dirty="0">
                <a:solidFill>
                  <a:srgbClr val="FFFFFF"/>
                </a:solidFill>
              </a:rPr>
              <a:t>Manhattan is the best place to stay if you prefer Indian Cuisine.</a:t>
            </a:r>
          </a:p>
          <a:p>
            <a:pPr marL="274320" lvl="1" indent="0">
              <a:lnSpc>
                <a:spcPct val="90000"/>
              </a:lnSpc>
              <a:buNone/>
            </a:pPr>
            <a:endParaRPr lang="en-IN" sz="1400" dirty="0">
              <a:solidFill>
                <a:srgbClr val="FFFFFF"/>
              </a:solidFill>
            </a:endParaRPr>
          </a:p>
          <a:p>
            <a:pPr marL="45720" indent="0">
              <a:lnSpc>
                <a:spcPct val="90000"/>
              </a:lnSpc>
              <a:buNone/>
            </a:pPr>
            <a:endParaRPr lang="en-US" sz="1400" dirty="0">
              <a:solidFill>
                <a:srgbClr val="FFFFFF"/>
              </a:solidFill>
            </a:endParaRPr>
          </a:p>
        </p:txBody>
      </p:sp>
      <p:pic>
        <p:nvPicPr>
          <p:cNvPr id="8" name="Picture 7"/>
          <p:cNvPicPr/>
          <p:nvPr/>
        </p:nvPicPr>
        <p:blipFill rotWithShape="1">
          <a:blip r:embed="rId3"/>
          <a:srcRect r="41869"/>
          <a:stretch/>
        </p:blipFill>
        <p:spPr>
          <a:xfrm>
            <a:off x="4750206" y="3861048"/>
            <a:ext cx="6600789" cy="1800200"/>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25539468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777</Words>
  <Application>Microsoft Office PowerPoint</Application>
  <PresentationFormat>Custom</PresentationFormat>
  <Paragraphs>51</Paragraphs>
  <Slides>6</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Wingdings 3</vt:lpstr>
      <vt:lpstr>Ion Boardroom</vt:lpstr>
      <vt:lpstr>The Battle of Neighbourhoods</vt:lpstr>
      <vt:lpstr>Introduction: </vt:lpstr>
      <vt:lpstr>Problem:</vt:lpstr>
      <vt:lpstr>Data Section:</vt:lpstr>
      <vt:lpstr>Methodology:</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SOURAV CHOWDHURY</dc:creator>
  <cp:lastModifiedBy>SOURAV CHOWDHURY</cp:lastModifiedBy>
  <cp:revision>1</cp:revision>
  <dcterms:created xsi:type="dcterms:W3CDTF">2020-04-17T17:12:09Z</dcterms:created>
  <dcterms:modified xsi:type="dcterms:W3CDTF">2020-04-17T17:12:43Z</dcterms:modified>
</cp:coreProperties>
</file>