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8254C94-DC81-42F8-A158-CAD2675467FA}"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396115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254C94-DC81-42F8-A158-CAD2675467FA}"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69162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254C94-DC81-42F8-A158-CAD2675467FA}"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1976399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8254C94-DC81-42F8-A158-CAD2675467FA}"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142050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54C94-DC81-42F8-A158-CAD2675467FA}" type="datetimeFigureOut">
              <a:rPr lang="en-IN" smtClean="0"/>
              <a:t>26-08-2023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49364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8254C94-DC81-42F8-A158-CAD2675467FA}"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72434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8254C94-DC81-42F8-A158-CAD2675467FA}" type="datetimeFigureOut">
              <a:rPr lang="en-IN" smtClean="0"/>
              <a:t>26-08-2023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36940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8254C94-DC81-42F8-A158-CAD2675467FA}" type="datetimeFigureOut">
              <a:rPr lang="en-IN" smtClean="0"/>
              <a:t>26-08-2023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43787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254C94-DC81-42F8-A158-CAD2675467FA}" type="datetimeFigureOut">
              <a:rPr lang="en-IN" smtClean="0"/>
              <a:t>26-08-2023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76273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54C94-DC81-42F8-A158-CAD2675467FA}"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2726661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54C94-DC81-42F8-A158-CAD2675467FA}" type="datetimeFigureOut">
              <a:rPr lang="en-IN" smtClean="0"/>
              <a:t>26-08-2023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B596D3-3133-4235-95F0-9E2A731FE8DC}" type="slidenum">
              <a:rPr lang="en-IN" smtClean="0"/>
              <a:t>‹#›</a:t>
            </a:fld>
            <a:endParaRPr lang="en-IN"/>
          </a:p>
        </p:txBody>
      </p:sp>
    </p:spTree>
    <p:extLst>
      <p:ext uri="{BB962C8B-B14F-4D97-AF65-F5344CB8AC3E}">
        <p14:creationId xmlns:p14="http://schemas.microsoft.com/office/powerpoint/2010/main" val="74301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54C94-DC81-42F8-A158-CAD2675467FA}" type="datetimeFigureOut">
              <a:rPr lang="en-IN" smtClean="0"/>
              <a:t>26-08-2023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596D3-3133-4235-95F0-9E2A731FE8DC}" type="slidenum">
              <a:rPr lang="en-IN" smtClean="0"/>
              <a:t>‹#›</a:t>
            </a:fld>
            <a:endParaRPr lang="en-IN"/>
          </a:p>
        </p:txBody>
      </p:sp>
    </p:spTree>
    <p:extLst>
      <p:ext uri="{BB962C8B-B14F-4D97-AF65-F5344CB8AC3E}">
        <p14:creationId xmlns:p14="http://schemas.microsoft.com/office/powerpoint/2010/main" val="3736962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lstStyle/>
          <a:p>
            <a:r>
              <a:rPr lang="en-IN" dirty="0"/>
              <a:t>Introduction</a:t>
            </a:r>
          </a:p>
        </p:txBody>
      </p:sp>
      <p:sp>
        <p:nvSpPr>
          <p:cNvPr id="3" name="Subtitle 2"/>
          <p:cNvSpPr>
            <a:spLocks noGrp="1"/>
          </p:cNvSpPr>
          <p:nvPr>
            <p:ph type="subTitle" idx="1"/>
          </p:nvPr>
        </p:nvSpPr>
        <p:spPr>
          <a:xfrm>
            <a:off x="395536" y="1772816"/>
            <a:ext cx="8280920" cy="4536504"/>
          </a:xfrm>
        </p:spPr>
        <p:txBody>
          <a:bodyPr>
            <a:normAutofit fontScale="92500" lnSpcReduction="10000"/>
          </a:bodyPr>
          <a:lstStyle/>
          <a:p>
            <a:pPr algn="l"/>
            <a:r>
              <a:rPr lang="en-US" dirty="0">
                <a:solidFill>
                  <a:schemeClr val="tx1"/>
                </a:solidFill>
              </a:rPr>
              <a:t>Tree based learning algorithms are considered to be one of the best and mostly used supervised learning methods. </a:t>
            </a:r>
          </a:p>
          <a:p>
            <a:pPr algn="l"/>
            <a:r>
              <a:rPr lang="en-US" dirty="0">
                <a:solidFill>
                  <a:schemeClr val="tx1"/>
                </a:solidFill>
              </a:rPr>
              <a:t>• Tree based methods empower predictive models with high accuracy, stability and ease of interpretation. </a:t>
            </a:r>
          </a:p>
          <a:p>
            <a:pPr algn="l"/>
            <a:r>
              <a:rPr lang="en-US" dirty="0">
                <a:solidFill>
                  <a:schemeClr val="tx1"/>
                </a:solidFill>
              </a:rPr>
              <a:t>• Unlike linear models, they map non-linear relationships quite well. They are adaptable at solving any kind of problem at hand (classification or regression) </a:t>
            </a:r>
            <a:endParaRPr lang="en-IN" dirty="0">
              <a:solidFill>
                <a:schemeClr val="tx1"/>
              </a:solidFill>
            </a:endParaRPr>
          </a:p>
        </p:txBody>
      </p:sp>
    </p:spTree>
    <p:extLst>
      <p:ext uri="{BB962C8B-B14F-4D97-AF65-F5344CB8AC3E}">
        <p14:creationId xmlns:p14="http://schemas.microsoft.com/office/powerpoint/2010/main" val="3223015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Decision Trees </a:t>
            </a:r>
          </a:p>
        </p:txBody>
      </p:sp>
      <p:sp>
        <p:nvSpPr>
          <p:cNvPr id="3" name="Content Placeholder 2"/>
          <p:cNvSpPr>
            <a:spLocks noGrp="1"/>
          </p:cNvSpPr>
          <p:nvPr>
            <p:ph idx="1"/>
          </p:nvPr>
        </p:nvSpPr>
        <p:spPr/>
        <p:txBody>
          <a:bodyPr>
            <a:normAutofit lnSpcReduction="10000"/>
          </a:bodyPr>
          <a:lstStyle/>
          <a:p>
            <a:pPr marL="0" indent="0">
              <a:buNone/>
            </a:pPr>
            <a:r>
              <a:rPr lang="en-US" dirty="0"/>
              <a:t>1) Categorical Variable Decision Tree: Decision Tree which has categorical target variable then it called as categorical variable decision tree. Example:- In above scenario of student problem, where the target variable was “Student will play cricket or not” i.e. YES or NO. </a:t>
            </a:r>
          </a:p>
          <a:p>
            <a:pPr marL="0" indent="0">
              <a:buNone/>
            </a:pPr>
            <a:r>
              <a:rPr lang="en-US" dirty="0"/>
              <a:t>2)  Continuous Variable Decision Tree: Decision Tree has continuous target variable then it is called as Continuous Variable Decision Tree. </a:t>
            </a:r>
            <a:endParaRPr lang="en-IN" dirty="0"/>
          </a:p>
        </p:txBody>
      </p:sp>
    </p:spTree>
    <p:extLst>
      <p:ext uri="{BB962C8B-B14F-4D97-AF65-F5344CB8AC3E}">
        <p14:creationId xmlns:p14="http://schemas.microsoft.com/office/powerpoint/2010/main" val="361155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normAutofit fontScale="92500" lnSpcReduction="20000"/>
          </a:bodyPr>
          <a:lstStyle/>
          <a:p>
            <a:r>
              <a:rPr lang="en-US" dirty="0"/>
              <a:t>Let’s say we have a problem to predict whether a customer will pay his renewal premium with an insurance company (yes/ no). </a:t>
            </a:r>
          </a:p>
          <a:p>
            <a:r>
              <a:rPr lang="en-US" dirty="0"/>
              <a:t> Here we know that income of customer is a significant variable but insurance company does not have income details for all customers. Now, as we know this is an important variable, then we can build a decision tree to predict customer income based on occupation, product and various other variables. In this case, we are predicting values for continuous variable. </a:t>
            </a:r>
            <a:endParaRPr lang="en-IN" dirty="0"/>
          </a:p>
        </p:txBody>
      </p:sp>
    </p:spTree>
    <p:extLst>
      <p:ext uri="{BB962C8B-B14F-4D97-AF65-F5344CB8AC3E}">
        <p14:creationId xmlns:p14="http://schemas.microsoft.com/office/powerpoint/2010/main" val="372114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Regression Trees </a:t>
            </a:r>
            <a:r>
              <a:rPr lang="en-US" dirty="0" err="1"/>
              <a:t>vs</a:t>
            </a:r>
            <a:r>
              <a:rPr lang="en-US" dirty="0"/>
              <a:t> Classification Trees </a:t>
            </a:r>
            <a:endParaRPr lang="en-IN" dirty="0"/>
          </a:p>
        </p:txBody>
      </p:sp>
      <p:sp>
        <p:nvSpPr>
          <p:cNvPr id="3" name="Content Placeholder 2"/>
          <p:cNvSpPr>
            <a:spLocks noGrp="1"/>
          </p:cNvSpPr>
          <p:nvPr>
            <p:ph idx="1"/>
          </p:nvPr>
        </p:nvSpPr>
        <p:spPr/>
        <p:txBody>
          <a:bodyPr>
            <a:normAutofit fontScale="92500" lnSpcReduction="20000"/>
          </a:bodyPr>
          <a:lstStyle/>
          <a:p>
            <a:r>
              <a:rPr lang="en-US" dirty="0"/>
              <a:t>Both the trees work almost similar to each other, let’s look at the primary differences &amp; similarity between classification and regression trees: </a:t>
            </a:r>
          </a:p>
          <a:p>
            <a:r>
              <a:rPr lang="en-US" dirty="0"/>
              <a:t> Regression trees are used when dependent variable is continuous. Classification trees are used when dependent variable is categorical.</a:t>
            </a:r>
          </a:p>
          <a:p>
            <a:r>
              <a:rPr lang="en-US" dirty="0"/>
              <a:t> In case of regression tree, the value obtained by terminal nodes in the training data is the mean response of observation falling in that region. Thus, if an unseen data observation falls in that region, we’ll make its prediction with mean value. </a:t>
            </a:r>
            <a:endParaRPr lang="en-IN" dirty="0"/>
          </a:p>
        </p:txBody>
      </p:sp>
    </p:spTree>
    <p:extLst>
      <p:ext uri="{BB962C8B-B14F-4D97-AF65-F5344CB8AC3E}">
        <p14:creationId xmlns:p14="http://schemas.microsoft.com/office/powerpoint/2010/main" val="60570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dirty="0"/>
              <a:t>• In case of classification tree, the value (class) obtained by terminal node in the training data is the mode of observations falling in that region. Thus, if an unseen data observation falls in that region, we’ll make its prediction with mode value. </a:t>
            </a:r>
          </a:p>
          <a:p>
            <a:pPr marL="0" indent="0">
              <a:buNone/>
            </a:pPr>
            <a:r>
              <a:rPr lang="en-US" dirty="0"/>
              <a:t>• Both the trees divide the predictor space (independent variables) into distinct and non-overlapping regions. For the sake of simplicity, you can think of these regions as high dimensional boxes or boxes. </a:t>
            </a:r>
            <a:endParaRPr lang="en-IN" dirty="0"/>
          </a:p>
        </p:txBody>
      </p:sp>
    </p:spTree>
    <p:extLst>
      <p:ext uri="{BB962C8B-B14F-4D97-AF65-F5344CB8AC3E}">
        <p14:creationId xmlns:p14="http://schemas.microsoft.com/office/powerpoint/2010/main" val="295966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Both the trees follow a top-down greedy approach known as recursive binary splitting. We call it as ‘top-down’ because it begins from the top of tree when all the observations are available in a single region and successively splits the predictor space into two new branches down the tree. It is known as ‘greedy’ because, the algorithm cares (looks for best variable available) about only the current split, and not about future splits which will lead to a better tree. </a:t>
            </a:r>
            <a:endParaRPr lang="en-IN" dirty="0"/>
          </a:p>
        </p:txBody>
      </p:sp>
    </p:spTree>
    <p:extLst>
      <p:ext uri="{BB962C8B-B14F-4D97-AF65-F5344CB8AC3E}">
        <p14:creationId xmlns:p14="http://schemas.microsoft.com/office/powerpoint/2010/main" val="272331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a:t>This splitting process is continued until a user defined stopping criteria is reached. For example: we can tell the </a:t>
            </a:r>
            <a:r>
              <a:rPr lang="en-US" dirty="0" err="1"/>
              <a:t>the</a:t>
            </a:r>
            <a:r>
              <a:rPr lang="en-US" dirty="0"/>
              <a:t> algorithm to stop once the number of observations per node becomes less than 50. </a:t>
            </a:r>
          </a:p>
          <a:p>
            <a:r>
              <a:rPr lang="en-US" dirty="0"/>
              <a:t> In both the cases, the splitting process results in fully grown trees until the stopping criteria is reached. But, the fully grown tree is likely to </a:t>
            </a:r>
            <a:r>
              <a:rPr lang="en-US" dirty="0" err="1"/>
              <a:t>overfit</a:t>
            </a:r>
            <a:r>
              <a:rPr lang="en-US" dirty="0"/>
              <a:t> data, leading to poor accuracy on unseen data. This bring ‘pruning’. Pruning is one of the technique used tackle over fitting</a:t>
            </a:r>
            <a:endParaRPr lang="en-IN" dirty="0"/>
          </a:p>
        </p:txBody>
      </p:sp>
    </p:spTree>
    <p:extLst>
      <p:ext uri="{BB962C8B-B14F-4D97-AF65-F5344CB8AC3E}">
        <p14:creationId xmlns:p14="http://schemas.microsoft.com/office/powerpoint/2010/main" val="3197829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 tree decide where to split?</a:t>
            </a:r>
            <a:endParaRPr lang="en-IN" dirty="0"/>
          </a:p>
        </p:txBody>
      </p:sp>
      <p:sp>
        <p:nvSpPr>
          <p:cNvPr id="3" name="Content Placeholder 2"/>
          <p:cNvSpPr>
            <a:spLocks noGrp="1"/>
          </p:cNvSpPr>
          <p:nvPr>
            <p:ph idx="1"/>
          </p:nvPr>
        </p:nvSpPr>
        <p:spPr/>
        <p:txBody>
          <a:bodyPr/>
          <a:lstStyle/>
          <a:p>
            <a:r>
              <a:rPr lang="en-US" dirty="0"/>
              <a:t>The decision of making strategic splits heavily affects a tree’s accuracy. The decision criteria is different for classification and regression trees. </a:t>
            </a:r>
            <a:endParaRPr lang="en-IN" dirty="0"/>
          </a:p>
        </p:txBody>
      </p:sp>
    </p:spTree>
    <p:extLst>
      <p:ext uri="{BB962C8B-B14F-4D97-AF65-F5344CB8AC3E}">
        <p14:creationId xmlns:p14="http://schemas.microsoft.com/office/powerpoint/2010/main" val="2051261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a:t>• Decision trees use multiple algorithms to decide to split a node in two or more sub-nodes. The creation of sub-nodes increases the homogeneity of resultant sub-nodes. </a:t>
            </a:r>
          </a:p>
          <a:p>
            <a:pPr marL="0" indent="0">
              <a:buNone/>
            </a:pPr>
            <a:r>
              <a:rPr lang="en-US" dirty="0"/>
              <a:t>• In other words, we can say that purity of the node increases with respect to the target variable. Decision tree splits the nodes on all available variables and then selects the split which results in most homogeneous sub-nodes. </a:t>
            </a:r>
            <a:endParaRPr lang="en-IN" dirty="0"/>
          </a:p>
        </p:txBody>
      </p:sp>
    </p:spTree>
    <p:extLst>
      <p:ext uri="{BB962C8B-B14F-4D97-AF65-F5344CB8AC3E}">
        <p14:creationId xmlns:p14="http://schemas.microsoft.com/office/powerpoint/2010/main" val="104990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algorithm selection is also based on type of target variables. </a:t>
            </a:r>
          </a:p>
          <a:p>
            <a:r>
              <a:rPr lang="en-US" dirty="0"/>
              <a:t> Let’s look at the four most commonly used algorithms in decision tree:</a:t>
            </a:r>
            <a:endParaRPr lang="en-IN" dirty="0"/>
          </a:p>
        </p:txBody>
      </p:sp>
    </p:spTree>
    <p:extLst>
      <p:ext uri="{BB962C8B-B14F-4D97-AF65-F5344CB8AC3E}">
        <p14:creationId xmlns:p14="http://schemas.microsoft.com/office/powerpoint/2010/main" val="2467349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GINI</a:t>
            </a:r>
          </a:p>
        </p:txBody>
      </p:sp>
      <p:sp>
        <p:nvSpPr>
          <p:cNvPr id="3" name="Content Placeholder 2"/>
          <p:cNvSpPr>
            <a:spLocks noGrp="1"/>
          </p:cNvSpPr>
          <p:nvPr>
            <p:ph idx="1"/>
          </p:nvPr>
        </p:nvSpPr>
        <p:spPr/>
        <p:txBody>
          <a:bodyPr>
            <a:normAutofit fontScale="92500" lnSpcReduction="20000"/>
          </a:bodyPr>
          <a:lstStyle/>
          <a:p>
            <a:r>
              <a:rPr lang="en-US" dirty="0" err="1"/>
              <a:t>Gini</a:t>
            </a:r>
            <a:r>
              <a:rPr lang="en-US" dirty="0"/>
              <a:t> says, if we select two items from a population at random then they must be of same class and probability for this is 1 if population is pure. </a:t>
            </a:r>
          </a:p>
          <a:p>
            <a:r>
              <a:rPr lang="en-US" dirty="0"/>
              <a:t> It works with categorical target variable “Success” or “Failure”. </a:t>
            </a:r>
          </a:p>
          <a:p>
            <a:r>
              <a:rPr lang="en-US" dirty="0"/>
              <a:t> It performs only Binary splits </a:t>
            </a:r>
          </a:p>
          <a:p>
            <a:r>
              <a:rPr lang="en-US" dirty="0"/>
              <a:t> Higher the value of </a:t>
            </a:r>
            <a:r>
              <a:rPr lang="en-US" dirty="0" err="1"/>
              <a:t>Gini</a:t>
            </a:r>
            <a:r>
              <a:rPr lang="en-US" dirty="0"/>
              <a:t> higher the homogeneity.</a:t>
            </a:r>
          </a:p>
          <a:p>
            <a:r>
              <a:rPr lang="en-US" dirty="0"/>
              <a:t> CART (Classification and Regression Tree) uses </a:t>
            </a:r>
            <a:r>
              <a:rPr lang="en-US" dirty="0" err="1"/>
              <a:t>Gini</a:t>
            </a:r>
            <a:r>
              <a:rPr lang="en-US" dirty="0"/>
              <a:t> method to create binary splits. </a:t>
            </a:r>
            <a:endParaRPr lang="en-IN" dirty="0"/>
          </a:p>
        </p:txBody>
      </p:sp>
    </p:spTree>
    <p:extLst>
      <p:ext uri="{BB962C8B-B14F-4D97-AF65-F5344CB8AC3E}">
        <p14:creationId xmlns:p14="http://schemas.microsoft.com/office/powerpoint/2010/main" val="2270819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 Decision Tree ? </a:t>
            </a:r>
            <a:endParaRPr lang="en-IN" dirty="0"/>
          </a:p>
        </p:txBody>
      </p:sp>
      <p:sp>
        <p:nvSpPr>
          <p:cNvPr id="3" name="Content Placeholder 2"/>
          <p:cNvSpPr>
            <a:spLocks noGrp="1"/>
          </p:cNvSpPr>
          <p:nvPr>
            <p:ph idx="1"/>
          </p:nvPr>
        </p:nvSpPr>
        <p:spPr/>
        <p:txBody>
          <a:bodyPr>
            <a:normAutofit fontScale="92500"/>
          </a:bodyPr>
          <a:lstStyle/>
          <a:p>
            <a:r>
              <a:rPr lang="en-US" dirty="0"/>
              <a:t>Decision tree is a type of supervised learning algorithm (having a predefined target variable) that is mostly used in classification problems.</a:t>
            </a:r>
          </a:p>
          <a:p>
            <a:pPr marL="0" indent="0">
              <a:buNone/>
            </a:pPr>
            <a:r>
              <a:rPr lang="en-US" dirty="0"/>
              <a:t> • It works for both categorical and continuous input and output variables. </a:t>
            </a:r>
          </a:p>
          <a:p>
            <a:pPr marL="0" indent="0">
              <a:buNone/>
            </a:pPr>
            <a:r>
              <a:rPr lang="en-US" dirty="0"/>
              <a:t>• In this technique, we split the population or sample into two or more homogeneous sets (or sub-populations) based on most significant splitter / differentiator in input variables.</a:t>
            </a:r>
            <a:endParaRPr lang="en-IN" dirty="0"/>
          </a:p>
        </p:txBody>
      </p:sp>
    </p:spTree>
    <p:extLst>
      <p:ext uri="{BB962C8B-B14F-4D97-AF65-F5344CB8AC3E}">
        <p14:creationId xmlns:p14="http://schemas.microsoft.com/office/powerpoint/2010/main" val="810712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Calculate </a:t>
            </a:r>
            <a:r>
              <a:rPr lang="en-US" dirty="0" err="1"/>
              <a:t>Gini</a:t>
            </a:r>
            <a:r>
              <a:rPr lang="en-US" dirty="0"/>
              <a:t> for a split</a:t>
            </a:r>
            <a:endParaRPr lang="en-IN" dirty="0"/>
          </a:p>
        </p:txBody>
      </p:sp>
      <p:sp>
        <p:nvSpPr>
          <p:cNvPr id="3" name="Content Placeholder 2"/>
          <p:cNvSpPr>
            <a:spLocks noGrp="1"/>
          </p:cNvSpPr>
          <p:nvPr>
            <p:ph idx="1"/>
          </p:nvPr>
        </p:nvSpPr>
        <p:spPr/>
        <p:txBody>
          <a:bodyPr/>
          <a:lstStyle/>
          <a:p>
            <a:pPr marL="0" indent="0">
              <a:buNone/>
            </a:pPr>
            <a:r>
              <a:rPr lang="en-US" dirty="0"/>
              <a:t>• Calculate </a:t>
            </a:r>
            <a:r>
              <a:rPr lang="en-US" dirty="0" err="1"/>
              <a:t>Gini</a:t>
            </a:r>
            <a:r>
              <a:rPr lang="en-US" dirty="0"/>
              <a:t> for sub-nodes, using formula sum of square of probability for success and failure (p^2+q^2). </a:t>
            </a:r>
          </a:p>
          <a:p>
            <a:pPr marL="0" indent="0">
              <a:buNone/>
            </a:pPr>
            <a:r>
              <a:rPr lang="en-US" dirty="0"/>
              <a:t>• Calculate </a:t>
            </a:r>
            <a:r>
              <a:rPr lang="en-US" dirty="0" err="1"/>
              <a:t>Gini</a:t>
            </a:r>
            <a:r>
              <a:rPr lang="en-US" dirty="0"/>
              <a:t> for split using weighted </a:t>
            </a:r>
            <a:r>
              <a:rPr lang="en-US" dirty="0" err="1"/>
              <a:t>Gini</a:t>
            </a:r>
            <a:r>
              <a:rPr lang="en-US" dirty="0"/>
              <a:t> score of each node of that split </a:t>
            </a:r>
            <a:endParaRPr lang="en-IN" dirty="0"/>
          </a:p>
        </p:txBody>
      </p:sp>
    </p:spTree>
    <p:extLst>
      <p:ext uri="{BB962C8B-B14F-4D97-AF65-F5344CB8AC3E}">
        <p14:creationId xmlns:p14="http://schemas.microsoft.com/office/powerpoint/2010/main" val="605058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Chi-Square</a:t>
            </a:r>
            <a:endParaRPr lang="en-IN" dirty="0"/>
          </a:p>
        </p:txBody>
      </p:sp>
      <p:sp>
        <p:nvSpPr>
          <p:cNvPr id="3" name="Content Placeholder 2"/>
          <p:cNvSpPr>
            <a:spLocks noGrp="1"/>
          </p:cNvSpPr>
          <p:nvPr>
            <p:ph idx="1"/>
          </p:nvPr>
        </p:nvSpPr>
        <p:spPr/>
        <p:txBody>
          <a:bodyPr/>
          <a:lstStyle/>
          <a:p>
            <a:pPr marL="0" indent="0">
              <a:buNone/>
            </a:pPr>
            <a:r>
              <a:rPr lang="en-US" dirty="0"/>
              <a:t>• It is an algorithm to find out the statistical significance between the differences between sub-nodes and parent node. We measure it by sum of squares of standardized differences between observed and expected frequencies of target variable.</a:t>
            </a:r>
            <a:endParaRPr lang="en-IN" dirty="0"/>
          </a:p>
        </p:txBody>
      </p:sp>
    </p:spTree>
    <p:extLst>
      <p:ext uri="{BB962C8B-B14F-4D97-AF65-F5344CB8AC3E}">
        <p14:creationId xmlns:p14="http://schemas.microsoft.com/office/powerpoint/2010/main" val="3201952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dirty="0"/>
              <a:t>It works with categorical target variable “Success” or “Failure”. </a:t>
            </a:r>
          </a:p>
          <a:p>
            <a:r>
              <a:rPr lang="en-US" dirty="0"/>
              <a:t> It can perform two or more splits.</a:t>
            </a:r>
          </a:p>
          <a:p>
            <a:r>
              <a:rPr lang="en-US" dirty="0"/>
              <a:t> Higher the value of Chi-Square higher the statistical significance of differences between sub-node and Parent node.</a:t>
            </a:r>
          </a:p>
          <a:p>
            <a:r>
              <a:rPr lang="en-US" dirty="0"/>
              <a:t> Chi-Square of each node is calculated using formula,</a:t>
            </a:r>
          </a:p>
          <a:p>
            <a:r>
              <a:rPr lang="en-US" dirty="0"/>
              <a:t> Chi-square = ((Actual – Expected)^2 / Expected)^1/2 </a:t>
            </a:r>
          </a:p>
          <a:p>
            <a:r>
              <a:rPr lang="en-US" dirty="0"/>
              <a:t> It generates tree called CHAID (Chi-square Automatic Interaction Detector)</a:t>
            </a:r>
            <a:endParaRPr lang="en-IN" dirty="0"/>
          </a:p>
        </p:txBody>
      </p:sp>
    </p:spTree>
    <p:extLst>
      <p:ext uri="{BB962C8B-B14F-4D97-AF65-F5344CB8AC3E}">
        <p14:creationId xmlns:p14="http://schemas.microsoft.com/office/powerpoint/2010/main" val="121187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Steps to Calculate Chi-square for a split:</a:t>
            </a:r>
          </a:p>
        </p:txBody>
      </p:sp>
      <p:sp>
        <p:nvSpPr>
          <p:cNvPr id="3" name="Content Placeholder 2"/>
          <p:cNvSpPr>
            <a:spLocks noGrp="1"/>
          </p:cNvSpPr>
          <p:nvPr>
            <p:ph idx="1"/>
          </p:nvPr>
        </p:nvSpPr>
        <p:spPr/>
        <p:txBody>
          <a:bodyPr/>
          <a:lstStyle/>
          <a:p>
            <a:r>
              <a:rPr lang="en-US" dirty="0"/>
              <a:t>Calculate Chi-square for individual node by calculating the deviation for Success and Failure both </a:t>
            </a:r>
          </a:p>
          <a:p>
            <a:r>
              <a:rPr lang="en-US" dirty="0"/>
              <a:t> Calculated Chi-square of Split using Sum of all Chi-square of success and Failure of each node of the split</a:t>
            </a:r>
            <a:endParaRPr lang="en-IN" dirty="0"/>
          </a:p>
        </p:txBody>
      </p:sp>
    </p:spTree>
    <p:extLst>
      <p:ext uri="{BB962C8B-B14F-4D97-AF65-F5344CB8AC3E}">
        <p14:creationId xmlns:p14="http://schemas.microsoft.com/office/powerpoint/2010/main" val="4873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Entropy</a:t>
            </a:r>
          </a:p>
        </p:txBody>
      </p:sp>
      <p:sp>
        <p:nvSpPr>
          <p:cNvPr id="3" name="Content Placeholder 2"/>
          <p:cNvSpPr>
            <a:spLocks noGrp="1"/>
          </p:cNvSpPr>
          <p:nvPr>
            <p:ph idx="1"/>
          </p:nvPr>
        </p:nvSpPr>
        <p:spPr/>
        <p:txBody>
          <a:bodyPr/>
          <a:lstStyle/>
          <a:p>
            <a:r>
              <a:rPr lang="en-US" dirty="0"/>
              <a:t>Entropy can be calculated using formula:-</a:t>
            </a:r>
          </a:p>
          <a:p>
            <a:endParaRPr lang="en-US" dirty="0"/>
          </a:p>
          <a:p>
            <a:r>
              <a:rPr lang="en-US" dirty="0"/>
              <a:t> Here p and q is probability of success and failure respectively in that node. Entropy is also used with categorical target variable. It chooses the split which has lowest entropy compared to parent node and other splits. The lesser the entropy, the better it is.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14550"/>
            <a:ext cx="5419725" cy="66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0648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to calculate entropy for a split:</a:t>
            </a:r>
            <a:endParaRPr lang="en-IN" dirty="0"/>
          </a:p>
        </p:txBody>
      </p:sp>
      <p:sp>
        <p:nvSpPr>
          <p:cNvPr id="3" name="Content Placeholder 2"/>
          <p:cNvSpPr>
            <a:spLocks noGrp="1"/>
          </p:cNvSpPr>
          <p:nvPr>
            <p:ph idx="1"/>
          </p:nvPr>
        </p:nvSpPr>
        <p:spPr/>
        <p:txBody>
          <a:bodyPr/>
          <a:lstStyle/>
          <a:p>
            <a:r>
              <a:rPr lang="en-US" dirty="0"/>
              <a:t>Calculate entropy of parent node </a:t>
            </a:r>
          </a:p>
          <a:p>
            <a:r>
              <a:rPr lang="en-US" dirty="0"/>
              <a:t>Calculate entropy of each individual node of split and calculate weighted average of all sub-nodes available in split.</a:t>
            </a:r>
            <a:endParaRPr lang="en-IN" dirty="0"/>
          </a:p>
        </p:txBody>
      </p:sp>
    </p:spTree>
    <p:extLst>
      <p:ext uri="{BB962C8B-B14F-4D97-AF65-F5344CB8AC3E}">
        <p14:creationId xmlns:p14="http://schemas.microsoft.com/office/powerpoint/2010/main" val="3918526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Reduction in Variance</a:t>
            </a:r>
          </a:p>
        </p:txBody>
      </p:sp>
      <p:sp>
        <p:nvSpPr>
          <p:cNvPr id="3" name="Content Placeholder 2"/>
          <p:cNvSpPr>
            <a:spLocks noGrp="1"/>
          </p:cNvSpPr>
          <p:nvPr>
            <p:ph idx="1"/>
          </p:nvPr>
        </p:nvSpPr>
        <p:spPr/>
        <p:txBody>
          <a:bodyPr/>
          <a:lstStyle/>
          <a:p>
            <a:r>
              <a:rPr lang="en-US" dirty="0"/>
              <a:t>Till now, we have discussed the algorithms for categorical target variable. Reduction in variance is an algorithm used for continuous target variables (regression problems). This algorithm uses the standard formula of variance to choose the best split. The split with lower variance is selected as the criteria to split the population:</a:t>
            </a:r>
            <a:endParaRPr lang="en-IN" dirty="0"/>
          </a:p>
        </p:txBody>
      </p:sp>
    </p:spTree>
    <p:extLst>
      <p:ext uri="{BB962C8B-B14F-4D97-AF65-F5344CB8AC3E}">
        <p14:creationId xmlns:p14="http://schemas.microsoft.com/office/powerpoint/2010/main" val="650146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Here X-bar is mean of the values, X is actual and n is number of values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620244"/>
            <a:ext cx="59912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115616" y="4725144"/>
            <a:ext cx="7272808" cy="369332"/>
          </a:xfrm>
          <a:prstGeom prst="rect">
            <a:avLst/>
          </a:prstGeom>
        </p:spPr>
        <p:txBody>
          <a:bodyPr wrap="square">
            <a:spAutoFit/>
          </a:bodyPr>
          <a:lstStyle/>
          <a:p>
            <a:r>
              <a:rPr lang="en-US" dirty="0"/>
              <a:t>.</a:t>
            </a:r>
            <a:endParaRPr lang="en-IN" dirty="0"/>
          </a:p>
        </p:txBody>
      </p:sp>
    </p:spTree>
    <p:extLst>
      <p:ext uri="{BB962C8B-B14F-4D97-AF65-F5344CB8AC3E}">
        <p14:creationId xmlns:p14="http://schemas.microsoft.com/office/powerpoint/2010/main" val="378578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calculate Variance:</a:t>
            </a:r>
            <a:endParaRPr lang="en-IN" dirty="0"/>
          </a:p>
        </p:txBody>
      </p:sp>
      <p:sp>
        <p:nvSpPr>
          <p:cNvPr id="3" name="Content Placeholder 2"/>
          <p:cNvSpPr>
            <a:spLocks noGrp="1"/>
          </p:cNvSpPr>
          <p:nvPr>
            <p:ph idx="1"/>
          </p:nvPr>
        </p:nvSpPr>
        <p:spPr/>
        <p:txBody>
          <a:bodyPr/>
          <a:lstStyle/>
          <a:p>
            <a:pPr marL="0" indent="0">
              <a:buNone/>
            </a:pPr>
            <a:r>
              <a:rPr lang="en-US" dirty="0"/>
              <a:t>• Calculate variance for each node. </a:t>
            </a:r>
          </a:p>
          <a:p>
            <a:pPr marL="0" indent="0">
              <a:buNone/>
            </a:pPr>
            <a:r>
              <a:rPr lang="en-US" dirty="0"/>
              <a:t>• Calculate variance for each split as weighted average of each node variance.</a:t>
            </a:r>
            <a:endParaRPr lang="en-IN" dirty="0"/>
          </a:p>
        </p:txBody>
      </p:sp>
    </p:spTree>
    <p:extLst>
      <p:ext uri="{BB962C8B-B14F-4D97-AF65-F5344CB8AC3E}">
        <p14:creationId xmlns:p14="http://schemas.microsoft.com/office/powerpoint/2010/main" val="3407870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Information Gain:</a:t>
            </a:r>
          </a:p>
        </p:txBody>
      </p:sp>
      <p:sp>
        <p:nvSpPr>
          <p:cNvPr id="3" name="Content Placeholder 2"/>
          <p:cNvSpPr>
            <a:spLocks noGrp="1"/>
          </p:cNvSpPr>
          <p:nvPr>
            <p:ph idx="1"/>
          </p:nvPr>
        </p:nvSpPr>
        <p:spPr/>
        <p:txBody>
          <a:bodyPr/>
          <a:lstStyle/>
          <a:p>
            <a:r>
              <a:rPr lang="en-US" dirty="0"/>
              <a:t>Look at the image below and think which node can be described easily. I am sure, your answer is C because it requires less information as all values are similar. On the other hand, B requires more information to describe it and A requires the maximum information. In other words, we can say that C is a Pure node, B is less Impure and A is more impure.</a:t>
            </a:r>
            <a:endParaRPr lang="en-IN" dirty="0"/>
          </a:p>
        </p:txBody>
      </p:sp>
    </p:spTree>
    <p:extLst>
      <p:ext uri="{BB962C8B-B14F-4D97-AF65-F5344CB8AC3E}">
        <p14:creationId xmlns:p14="http://schemas.microsoft.com/office/powerpoint/2010/main" val="317779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Terminology related to Decision Trees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 Root Node: It represents entire population or sample and this further gets divided into two or more homogeneous sets.</a:t>
            </a:r>
          </a:p>
          <a:p>
            <a:pPr marL="0" indent="0">
              <a:buNone/>
            </a:pPr>
            <a:r>
              <a:rPr lang="en-US" dirty="0"/>
              <a:t> • Splitting: It is a process of dividing a node into two or more </a:t>
            </a:r>
            <a:r>
              <a:rPr lang="en-US" dirty="0" err="1"/>
              <a:t>subnodes</a:t>
            </a:r>
            <a:r>
              <a:rPr lang="en-US" dirty="0"/>
              <a:t>. </a:t>
            </a:r>
          </a:p>
          <a:p>
            <a:pPr marL="0" indent="0">
              <a:buNone/>
            </a:pPr>
            <a:r>
              <a:rPr lang="en-US" dirty="0"/>
              <a:t>• Decision Node: When a sub-node splits into further sub-nodes, then it is called decision node. </a:t>
            </a:r>
          </a:p>
          <a:p>
            <a:pPr marL="0" indent="0">
              <a:buNone/>
            </a:pPr>
            <a:r>
              <a:rPr lang="en-US" dirty="0"/>
              <a:t>• Leaf/ Terminal Node: Nodes do not split is called Leaf or Terminal node. </a:t>
            </a:r>
            <a:endParaRPr lang="en-IN" dirty="0"/>
          </a:p>
        </p:txBody>
      </p:sp>
    </p:spTree>
    <p:extLst>
      <p:ext uri="{BB962C8B-B14F-4D97-AF65-F5344CB8AC3E}">
        <p14:creationId xmlns:p14="http://schemas.microsoft.com/office/powerpoint/2010/main" val="1419946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582467"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6442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Now, we can build a conclusion that less impure node requires less information to describe it. </a:t>
            </a:r>
          </a:p>
          <a:p>
            <a:r>
              <a:rPr lang="en-US" dirty="0"/>
              <a:t> And, more impure node requires more information. Information theory is a measure to define this degree of disorganization in a system known as Entropy. </a:t>
            </a:r>
          </a:p>
          <a:p>
            <a:r>
              <a:rPr lang="en-US" dirty="0"/>
              <a:t> If the sample is completely homogeneous, then the entropy is zero and if the sample is an equally divided (50% – 50%), it has entropy of one.</a:t>
            </a:r>
            <a:endParaRPr lang="en-IN" dirty="0"/>
          </a:p>
        </p:txBody>
      </p:sp>
    </p:spTree>
    <p:extLst>
      <p:ext uri="{BB962C8B-B14F-4D97-AF65-F5344CB8AC3E}">
        <p14:creationId xmlns:p14="http://schemas.microsoft.com/office/powerpoint/2010/main" val="1844414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82354"/>
          </a:xfrm>
        </p:spPr>
        <p:txBody>
          <a:bodyPr>
            <a:normAutofit/>
          </a:bodyPr>
          <a:lstStyle/>
          <a:p>
            <a:r>
              <a:rPr lang="en-US" dirty="0"/>
              <a:t>What are the key parameters of tree modeling and how can we avoid over-fitting in decision trees?</a:t>
            </a:r>
            <a:endParaRPr lang="en-IN" dirty="0"/>
          </a:p>
        </p:txBody>
      </p:sp>
      <p:sp>
        <p:nvSpPr>
          <p:cNvPr id="3" name="Content Placeholder 2"/>
          <p:cNvSpPr>
            <a:spLocks noGrp="1"/>
          </p:cNvSpPr>
          <p:nvPr>
            <p:ph idx="1"/>
          </p:nvPr>
        </p:nvSpPr>
        <p:spPr>
          <a:xfrm>
            <a:off x="457200" y="3140968"/>
            <a:ext cx="8229600" cy="2985195"/>
          </a:xfrm>
        </p:spPr>
        <p:txBody>
          <a:bodyPr/>
          <a:lstStyle/>
          <a:p>
            <a:endParaRPr lang="en-IN" dirty="0"/>
          </a:p>
        </p:txBody>
      </p:sp>
    </p:spTree>
    <p:extLst>
      <p:ext uri="{BB962C8B-B14F-4D97-AF65-F5344CB8AC3E}">
        <p14:creationId xmlns:p14="http://schemas.microsoft.com/office/powerpoint/2010/main" val="3595845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err="1"/>
              <a:t>Overfitting</a:t>
            </a:r>
            <a:r>
              <a:rPr lang="en-US" dirty="0"/>
              <a:t> is one of the key challenges faced while modeling decision trees. If there is no limit set of a decision tree, it will give you 100% accuracy on training set because in the worse case it will end up making 1 leaf for each observation. </a:t>
            </a:r>
          </a:p>
          <a:p>
            <a:r>
              <a:rPr lang="en-US" dirty="0"/>
              <a:t> Thus, preventing </a:t>
            </a:r>
            <a:r>
              <a:rPr lang="en-US" dirty="0" err="1"/>
              <a:t>overfitting</a:t>
            </a:r>
            <a:r>
              <a:rPr lang="en-US" dirty="0"/>
              <a:t> is pivotal while modeling a decision tree and it can be done in 2 ways:</a:t>
            </a:r>
          </a:p>
          <a:p>
            <a:pPr marL="0" indent="0">
              <a:buNone/>
            </a:pPr>
            <a:r>
              <a:rPr lang="en-US" dirty="0"/>
              <a:t>       I. Setting constraints on tree size </a:t>
            </a:r>
          </a:p>
          <a:p>
            <a:pPr marL="0" indent="0">
              <a:buNone/>
            </a:pPr>
            <a:r>
              <a:rPr lang="en-US" dirty="0"/>
              <a:t>       II. Tree pruning</a:t>
            </a:r>
            <a:endParaRPr lang="en-IN" dirty="0"/>
          </a:p>
        </p:txBody>
      </p:sp>
    </p:spTree>
    <p:extLst>
      <p:ext uri="{BB962C8B-B14F-4D97-AF65-F5344CB8AC3E}">
        <p14:creationId xmlns:p14="http://schemas.microsoft.com/office/powerpoint/2010/main" val="1657917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Constraints on Tree Size</a:t>
            </a:r>
            <a:endParaRPr lang="en-IN" dirty="0"/>
          </a:p>
        </p:txBody>
      </p:sp>
      <p:sp>
        <p:nvSpPr>
          <p:cNvPr id="3" name="Content Placeholder 2"/>
          <p:cNvSpPr>
            <a:spLocks noGrp="1"/>
          </p:cNvSpPr>
          <p:nvPr>
            <p:ph idx="1"/>
          </p:nvPr>
        </p:nvSpPr>
        <p:spPr/>
        <p:txBody>
          <a:bodyPr/>
          <a:lstStyle/>
          <a:p>
            <a:r>
              <a:rPr lang="en-US" dirty="0"/>
              <a:t>This can be done by using various parameters which are used to define a tree. First, lets look at the general structure of a decision tree:</a:t>
            </a:r>
            <a:endParaRPr lang="en-IN" dirty="0"/>
          </a:p>
        </p:txBody>
      </p:sp>
    </p:spTree>
    <p:extLst>
      <p:ext uri="{BB962C8B-B14F-4D97-AF65-F5344CB8AC3E}">
        <p14:creationId xmlns:p14="http://schemas.microsoft.com/office/powerpoint/2010/main" val="472778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632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The parameters used for defining a tree are further explained below. The parameters described below are irrespective of tool. It is important to understand the role of parameters used in tree modeling. These parameters are available in R &amp; Python.</a:t>
            </a:r>
            <a:endParaRPr lang="en-IN" dirty="0"/>
          </a:p>
        </p:txBody>
      </p:sp>
    </p:spTree>
    <p:extLst>
      <p:ext uri="{BB962C8B-B14F-4D97-AF65-F5344CB8AC3E}">
        <p14:creationId xmlns:p14="http://schemas.microsoft.com/office/powerpoint/2010/main" val="3300972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Minimum samples for a node split</a:t>
            </a:r>
          </a:p>
        </p:txBody>
      </p:sp>
      <p:sp>
        <p:nvSpPr>
          <p:cNvPr id="3" name="Content Placeholder 2"/>
          <p:cNvSpPr>
            <a:spLocks noGrp="1"/>
          </p:cNvSpPr>
          <p:nvPr>
            <p:ph idx="1"/>
          </p:nvPr>
        </p:nvSpPr>
        <p:spPr/>
        <p:txBody>
          <a:bodyPr>
            <a:normAutofit lnSpcReduction="10000"/>
          </a:bodyPr>
          <a:lstStyle/>
          <a:p>
            <a:pPr marL="0" indent="0">
              <a:buNone/>
            </a:pPr>
            <a:r>
              <a:rPr lang="en-US" dirty="0"/>
              <a:t>• Defines the minimum number of samples (or observations) which are required in a node to be considered for splitting. </a:t>
            </a:r>
          </a:p>
          <a:p>
            <a:pPr marL="0" indent="0">
              <a:buNone/>
            </a:pPr>
            <a:r>
              <a:rPr lang="en-US" dirty="0"/>
              <a:t>• Used to control over-fitting. Higher values prevent a model from learning relations which might be highly specific to the particular sample selected for a tree. </a:t>
            </a:r>
          </a:p>
          <a:p>
            <a:pPr marL="0" indent="0">
              <a:buNone/>
            </a:pPr>
            <a:r>
              <a:rPr lang="en-US" dirty="0"/>
              <a:t>• Too high values can lead to under-fitting hence, it should be tuned using CV</a:t>
            </a:r>
            <a:endParaRPr lang="en-IN" dirty="0"/>
          </a:p>
        </p:txBody>
      </p:sp>
    </p:spTree>
    <p:extLst>
      <p:ext uri="{BB962C8B-B14F-4D97-AF65-F5344CB8AC3E}">
        <p14:creationId xmlns:p14="http://schemas.microsoft.com/office/powerpoint/2010/main" val="1759374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Minimum samples for a terminal node (leaf)</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 Defines the minimum samples (or observations) required in a terminal node or leaf. </a:t>
            </a:r>
          </a:p>
          <a:p>
            <a:pPr marL="0" indent="0">
              <a:buNone/>
            </a:pPr>
            <a:r>
              <a:rPr lang="en-US" dirty="0"/>
              <a:t>• Used to control over-fitting similar to </a:t>
            </a:r>
            <a:r>
              <a:rPr lang="en-US" dirty="0" err="1"/>
              <a:t>min_samples_split</a:t>
            </a:r>
            <a:r>
              <a:rPr lang="en-US" dirty="0"/>
              <a:t>. </a:t>
            </a:r>
          </a:p>
          <a:p>
            <a:pPr marL="0" indent="0">
              <a:buNone/>
            </a:pPr>
            <a:r>
              <a:rPr lang="en-US" dirty="0"/>
              <a:t>• Generally lower values should be chosen for imbalanced class problems because the regions in which the minority class will be in majority will be very small.</a:t>
            </a:r>
            <a:endParaRPr lang="en-IN" dirty="0"/>
          </a:p>
        </p:txBody>
      </p:sp>
    </p:spTree>
    <p:extLst>
      <p:ext uri="{BB962C8B-B14F-4D97-AF65-F5344CB8AC3E}">
        <p14:creationId xmlns:p14="http://schemas.microsoft.com/office/powerpoint/2010/main" val="1312380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depth of tree (vertical depth)</a:t>
            </a:r>
            <a:endParaRPr lang="en-IN" dirty="0"/>
          </a:p>
        </p:txBody>
      </p:sp>
      <p:sp>
        <p:nvSpPr>
          <p:cNvPr id="3" name="Content Placeholder 2"/>
          <p:cNvSpPr>
            <a:spLocks noGrp="1"/>
          </p:cNvSpPr>
          <p:nvPr>
            <p:ph idx="1"/>
          </p:nvPr>
        </p:nvSpPr>
        <p:spPr/>
        <p:txBody>
          <a:bodyPr/>
          <a:lstStyle/>
          <a:p>
            <a:pPr marL="0" indent="0">
              <a:buNone/>
            </a:pPr>
            <a:r>
              <a:rPr lang="en-US" dirty="0"/>
              <a:t>• The maximum depth of a tree.</a:t>
            </a:r>
          </a:p>
          <a:p>
            <a:pPr marL="0" indent="0">
              <a:buNone/>
            </a:pPr>
            <a:r>
              <a:rPr lang="en-US" dirty="0"/>
              <a:t> • Used to control over-fitting as higher depth will allow model to learn relations very specific to a particular sample. </a:t>
            </a:r>
          </a:p>
          <a:p>
            <a:pPr marL="0" indent="0">
              <a:buNone/>
            </a:pPr>
            <a:r>
              <a:rPr lang="en-US" dirty="0"/>
              <a:t>• Should be tuned using CV.</a:t>
            </a:r>
            <a:endParaRPr lang="en-IN" dirty="0"/>
          </a:p>
        </p:txBody>
      </p:sp>
    </p:spTree>
    <p:extLst>
      <p:ext uri="{BB962C8B-B14F-4D97-AF65-F5344CB8AC3E}">
        <p14:creationId xmlns:p14="http://schemas.microsoft.com/office/powerpoint/2010/main" val="2196430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Pruning</a:t>
            </a:r>
          </a:p>
        </p:txBody>
      </p:sp>
      <p:sp>
        <p:nvSpPr>
          <p:cNvPr id="3" name="Content Placeholder 2"/>
          <p:cNvSpPr>
            <a:spLocks noGrp="1"/>
          </p:cNvSpPr>
          <p:nvPr>
            <p:ph idx="1"/>
          </p:nvPr>
        </p:nvSpPr>
        <p:spPr/>
        <p:txBody>
          <a:bodyPr>
            <a:normAutofit lnSpcReduction="10000"/>
          </a:bodyPr>
          <a:lstStyle/>
          <a:p>
            <a:pPr marL="0" indent="0">
              <a:buNone/>
            </a:pPr>
            <a:r>
              <a:rPr lang="en-US" dirty="0"/>
              <a:t>• Pruning: When we remove sub-nodes of a decision node, this process is called pruning. You can say opposite process of splitting.</a:t>
            </a:r>
          </a:p>
          <a:p>
            <a:pPr marL="0" indent="0">
              <a:buNone/>
            </a:pPr>
            <a:r>
              <a:rPr lang="en-US" dirty="0"/>
              <a:t> • Branch / Sub-Tree: A sub section of entire tree is called branch or </a:t>
            </a:r>
            <a:r>
              <a:rPr lang="en-US" dirty="0" err="1"/>
              <a:t>subtree</a:t>
            </a:r>
            <a:r>
              <a:rPr lang="en-US" dirty="0"/>
              <a:t>. </a:t>
            </a:r>
          </a:p>
          <a:p>
            <a:pPr marL="0" indent="0">
              <a:buNone/>
            </a:pPr>
            <a:r>
              <a:rPr lang="en-US" dirty="0"/>
              <a:t>• Parent and Child Node: A node, which is divided into sub-nodes is called parent node of sub-nodes where as sub-nodes are the child of parent node. </a:t>
            </a:r>
            <a:endParaRPr lang="en-IN" dirty="0"/>
          </a:p>
        </p:txBody>
      </p:sp>
    </p:spTree>
    <p:extLst>
      <p:ext uri="{BB962C8B-B14F-4D97-AF65-F5344CB8AC3E}">
        <p14:creationId xmlns:p14="http://schemas.microsoft.com/office/powerpoint/2010/main" val="1074095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number of terminal nodes</a:t>
            </a:r>
            <a:endParaRPr lang="en-IN" dirty="0"/>
          </a:p>
        </p:txBody>
      </p:sp>
      <p:sp>
        <p:nvSpPr>
          <p:cNvPr id="3" name="Content Placeholder 2"/>
          <p:cNvSpPr>
            <a:spLocks noGrp="1"/>
          </p:cNvSpPr>
          <p:nvPr>
            <p:ph idx="1"/>
          </p:nvPr>
        </p:nvSpPr>
        <p:spPr/>
        <p:txBody>
          <a:bodyPr/>
          <a:lstStyle/>
          <a:p>
            <a:pPr marL="0" indent="0">
              <a:buNone/>
            </a:pPr>
            <a:r>
              <a:rPr lang="en-US" dirty="0"/>
              <a:t>• The maximum number of terminal nodes or leaves in a tree. </a:t>
            </a:r>
          </a:p>
          <a:p>
            <a:pPr marL="0" indent="0">
              <a:buNone/>
            </a:pPr>
            <a:r>
              <a:rPr lang="en-US" dirty="0"/>
              <a:t>• Can be defined in place of </a:t>
            </a:r>
            <a:r>
              <a:rPr lang="en-US" dirty="0" err="1"/>
              <a:t>max_depth</a:t>
            </a:r>
            <a:r>
              <a:rPr lang="en-US" dirty="0"/>
              <a:t>. Since binary trees are created, a depth of ‘n’ would produce a maximum of 2^n leaves.</a:t>
            </a:r>
            <a:endParaRPr lang="en-IN" dirty="0"/>
          </a:p>
        </p:txBody>
      </p:sp>
    </p:spTree>
    <p:extLst>
      <p:ext uri="{BB962C8B-B14F-4D97-AF65-F5344CB8AC3E}">
        <p14:creationId xmlns:p14="http://schemas.microsoft.com/office/powerpoint/2010/main" val="3125470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features to consider for split</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 The number of features to consider while searching for a best split. These will be randomly selected.</a:t>
            </a:r>
          </a:p>
          <a:p>
            <a:pPr marL="0" indent="0">
              <a:buNone/>
            </a:pPr>
            <a:r>
              <a:rPr lang="en-US" dirty="0"/>
              <a:t> • As a thumb-rule, square root of the total number of features works great but we should check </a:t>
            </a:r>
            <a:r>
              <a:rPr lang="en-US" dirty="0" err="1"/>
              <a:t>upto</a:t>
            </a:r>
            <a:r>
              <a:rPr lang="en-US" dirty="0"/>
              <a:t> 30-40% of the total number of features. </a:t>
            </a:r>
          </a:p>
          <a:p>
            <a:pPr marL="0" indent="0">
              <a:buNone/>
            </a:pPr>
            <a:r>
              <a:rPr lang="en-US" dirty="0"/>
              <a:t>• Higher values can lead to over-fitting but depends on case to case.</a:t>
            </a:r>
            <a:endParaRPr lang="en-IN" dirty="0"/>
          </a:p>
        </p:txBody>
      </p:sp>
    </p:spTree>
    <p:extLst>
      <p:ext uri="{BB962C8B-B14F-4D97-AF65-F5344CB8AC3E}">
        <p14:creationId xmlns:p14="http://schemas.microsoft.com/office/powerpoint/2010/main" val="2040297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tree based models better than linear models?</a:t>
            </a:r>
            <a:endParaRPr lang="en-IN" dirty="0"/>
          </a:p>
        </p:txBody>
      </p:sp>
      <p:sp>
        <p:nvSpPr>
          <p:cNvPr id="3" name="Content Placeholder 2"/>
          <p:cNvSpPr>
            <a:spLocks noGrp="1"/>
          </p:cNvSpPr>
          <p:nvPr>
            <p:ph idx="1"/>
          </p:nvPr>
        </p:nvSpPr>
        <p:spPr/>
        <p:txBody>
          <a:bodyPr/>
          <a:lstStyle/>
          <a:p>
            <a:pPr marL="0" indent="0">
              <a:buNone/>
            </a:pPr>
            <a:r>
              <a:rPr lang="en-US" dirty="0"/>
              <a:t>“If I can use logistic regression for classification problems and linear regression for regression problems, why is there a need to use trees”? Many of us have this question. And, this is a valid one too.</a:t>
            </a:r>
            <a:endParaRPr lang="en-IN" dirty="0"/>
          </a:p>
        </p:txBody>
      </p:sp>
    </p:spTree>
    <p:extLst>
      <p:ext uri="{BB962C8B-B14F-4D97-AF65-F5344CB8AC3E}">
        <p14:creationId xmlns:p14="http://schemas.microsoft.com/office/powerpoint/2010/main" val="2393905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 Actually, you can use any algorithm. It is dependent on the type of problem you are solving. </a:t>
            </a:r>
          </a:p>
          <a:p>
            <a:r>
              <a:rPr lang="en-US" dirty="0"/>
              <a:t> Let’s look at some key factors which will help you to decide which algorithm to use:</a:t>
            </a:r>
            <a:endParaRPr lang="en-IN" dirty="0"/>
          </a:p>
        </p:txBody>
      </p:sp>
    </p:spTree>
    <p:extLst>
      <p:ext uri="{BB962C8B-B14F-4D97-AF65-F5344CB8AC3E}">
        <p14:creationId xmlns:p14="http://schemas.microsoft.com/office/powerpoint/2010/main" val="1602267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US" dirty="0"/>
              <a:t>• If the relationship between dependent &amp; independent variable is well approximated by a linear model, linear regression will outperform tree based model. </a:t>
            </a:r>
          </a:p>
          <a:p>
            <a:pPr marL="0" indent="0">
              <a:buNone/>
            </a:pPr>
            <a:r>
              <a:rPr lang="en-US" dirty="0"/>
              <a:t>• If there is a high non-linearity &amp; complex relationship between dependent &amp; independent variables, a tree model will outperform a classical regression method.</a:t>
            </a:r>
          </a:p>
          <a:p>
            <a:pPr marL="0" indent="0">
              <a:buNone/>
            </a:pPr>
            <a:r>
              <a:rPr lang="en-US" dirty="0"/>
              <a:t>• If you need to build a model which is easy to explain to people, a decision tree model will always do better than a linear model. Decision tree models are even simpler to interpret than linear regression!</a:t>
            </a:r>
            <a:endParaRPr lang="en-IN" dirty="0"/>
          </a:p>
        </p:txBody>
      </p:sp>
    </p:spTree>
    <p:extLst>
      <p:ext uri="{BB962C8B-B14F-4D97-AF65-F5344CB8AC3E}">
        <p14:creationId xmlns:p14="http://schemas.microsoft.com/office/powerpoint/2010/main" val="353167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Pruning</a:t>
            </a:r>
          </a:p>
        </p:txBody>
      </p:sp>
      <p:sp>
        <p:nvSpPr>
          <p:cNvPr id="3" name="Content Placeholder 2"/>
          <p:cNvSpPr>
            <a:spLocks noGrp="1"/>
          </p:cNvSpPr>
          <p:nvPr>
            <p:ph idx="1"/>
          </p:nvPr>
        </p:nvSpPr>
        <p:spPr/>
        <p:txBody>
          <a:bodyPr>
            <a:normAutofit fontScale="92500"/>
          </a:bodyPr>
          <a:lstStyle/>
          <a:p>
            <a:r>
              <a:rPr lang="en-US" dirty="0"/>
              <a:t>We first make the decision tree to a large depth.</a:t>
            </a:r>
          </a:p>
          <a:p>
            <a:r>
              <a:rPr lang="en-US" dirty="0"/>
              <a:t> Then we start at the bottom and start removing leaves which are giving us negative returns when compared from the top. </a:t>
            </a:r>
          </a:p>
          <a:p>
            <a:r>
              <a:rPr lang="en-US" dirty="0"/>
              <a:t>Suppose a split is giving us a gain of say -10 (loss of 10) and then the next split on that gives us a gain of 20. A simple decision tree will stop at step 1 but in pruning, we will see that the overall gain is +10 and keep both leaves.</a:t>
            </a:r>
            <a:endParaRPr lang="en-IN" dirty="0"/>
          </a:p>
        </p:txBody>
      </p:sp>
    </p:spTree>
    <p:extLst>
      <p:ext uri="{BB962C8B-B14F-4D97-AF65-F5344CB8AC3E}">
        <p14:creationId xmlns:p14="http://schemas.microsoft.com/office/powerpoint/2010/main" val="2690007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NOTE</a:t>
            </a:r>
          </a:p>
        </p:txBody>
      </p:sp>
      <p:sp>
        <p:nvSpPr>
          <p:cNvPr id="3" name="Content Placeholder 2"/>
          <p:cNvSpPr>
            <a:spLocks noGrp="1"/>
          </p:cNvSpPr>
          <p:nvPr>
            <p:ph idx="1"/>
          </p:nvPr>
        </p:nvSpPr>
        <p:spPr/>
        <p:txBody>
          <a:bodyPr/>
          <a:lstStyle/>
          <a:p>
            <a:pPr marL="0" indent="0">
              <a:buNone/>
            </a:pPr>
            <a:r>
              <a:rPr lang="en-US" dirty="0"/>
              <a:t>Note that </a:t>
            </a:r>
            <a:r>
              <a:rPr lang="en-US" dirty="0" err="1"/>
              <a:t>sklearn’s</a:t>
            </a:r>
            <a:r>
              <a:rPr lang="en-US" dirty="0"/>
              <a:t> decision tree classifier does not currently support pruning. Advanced packages like </a:t>
            </a:r>
            <a:r>
              <a:rPr lang="en-US" dirty="0" err="1"/>
              <a:t>xgboost</a:t>
            </a:r>
            <a:r>
              <a:rPr lang="en-US" dirty="0"/>
              <a:t> have adopted tree pruning in their implementation.</a:t>
            </a:r>
            <a:endParaRPr lang="en-IN" dirty="0"/>
          </a:p>
        </p:txBody>
      </p:sp>
    </p:spTree>
    <p:extLst>
      <p:ext uri="{BB962C8B-B14F-4D97-AF65-F5344CB8AC3E}">
        <p14:creationId xmlns:p14="http://schemas.microsoft.com/office/powerpoint/2010/main" val="303367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8964487"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05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endParaRPr lang="en-IN" dirty="0"/>
          </a:p>
        </p:txBody>
      </p:sp>
      <p:sp>
        <p:nvSpPr>
          <p:cNvPr id="3" name="Content Placeholder 2"/>
          <p:cNvSpPr>
            <a:spLocks noGrp="1"/>
          </p:cNvSpPr>
          <p:nvPr>
            <p:ph idx="1"/>
          </p:nvPr>
        </p:nvSpPr>
        <p:spPr/>
        <p:txBody>
          <a:bodyPr/>
          <a:lstStyle/>
          <a:p>
            <a:pPr marL="0" indent="0">
              <a:buNone/>
            </a:pPr>
            <a:r>
              <a:rPr lang="en-US" dirty="0"/>
              <a:t>Easy to Understand: Decision tree output is very easy to understand even for people from non-analytical background. It does not require any statistical knowledge to read and interpret them. Its graphical representation is very intuitive and users can easily relate their hypothesis. </a:t>
            </a:r>
            <a:endParaRPr lang="en-IN" dirty="0"/>
          </a:p>
        </p:txBody>
      </p:sp>
    </p:spTree>
    <p:extLst>
      <p:ext uri="{BB962C8B-B14F-4D97-AF65-F5344CB8AC3E}">
        <p14:creationId xmlns:p14="http://schemas.microsoft.com/office/powerpoint/2010/main" val="2600054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Useful in Data exploration: Decision tree is one of the fastest way to identify most significant variables and relation between two or more variables. With the help of decision trees, we can create new variables / features that has better power to predict target variable.</a:t>
            </a:r>
          </a:p>
          <a:p>
            <a:r>
              <a:rPr lang="en-US" dirty="0"/>
              <a:t>It requires less data cleaning compared to some other modeling techniques.</a:t>
            </a:r>
            <a:endParaRPr lang="en-IN" dirty="0"/>
          </a:p>
        </p:txBody>
      </p:sp>
    </p:spTree>
    <p:extLst>
      <p:ext uri="{BB962C8B-B14F-4D97-AF65-F5344CB8AC3E}">
        <p14:creationId xmlns:p14="http://schemas.microsoft.com/office/powerpoint/2010/main" val="386049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 Data type is not a constraint: It can handle both numerical and categorical variables.</a:t>
            </a:r>
          </a:p>
          <a:p>
            <a:pPr marL="0" indent="0">
              <a:buNone/>
            </a:pPr>
            <a:r>
              <a:rPr lang="en-US" dirty="0"/>
              <a:t> • Non Parametric Method: Decision tree is considered to be a nonparametric method. This means that decision trees have no assumptions about the space distribution and the classifier structure. </a:t>
            </a:r>
            <a:endParaRPr lang="en-IN" dirty="0"/>
          </a:p>
        </p:txBody>
      </p:sp>
    </p:spTree>
    <p:extLst>
      <p:ext uri="{BB962C8B-B14F-4D97-AF65-F5344CB8AC3E}">
        <p14:creationId xmlns:p14="http://schemas.microsoft.com/office/powerpoint/2010/main" val="3409539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a:t>• Over fitting: Over fitting is one of the most practical difficulty for decision tree models. This problem gets solved by setting constraints on model parameters and pruning (discussed in detailed below).</a:t>
            </a:r>
          </a:p>
          <a:p>
            <a:pPr marL="0" indent="0">
              <a:buNone/>
            </a:pPr>
            <a:r>
              <a:rPr lang="en-US" dirty="0"/>
              <a:t> • Not fit for continuous variables: While working with continuous numerical variables, decision tree looses information when it categorizes variables in different categories. </a:t>
            </a:r>
            <a:endParaRPr lang="en-IN" dirty="0"/>
          </a:p>
        </p:txBody>
      </p:sp>
    </p:spTree>
    <p:extLst>
      <p:ext uri="{BB962C8B-B14F-4D97-AF65-F5344CB8AC3E}">
        <p14:creationId xmlns:p14="http://schemas.microsoft.com/office/powerpoint/2010/main" val="752597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2624</Words>
  <Application>Microsoft Office PowerPoint</Application>
  <PresentationFormat>On-screen Show (4:3)</PresentationFormat>
  <Paragraphs>126</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Introduction</vt:lpstr>
      <vt:lpstr>What is a Decision Tree ? </vt:lpstr>
      <vt:lpstr>Important Terminology related to Decision Trees</vt:lpstr>
      <vt:lpstr>Pruning</vt:lpstr>
      <vt:lpstr>PowerPoint Presentation</vt:lpstr>
      <vt:lpstr>Advantages</vt:lpstr>
      <vt:lpstr>PowerPoint Presentation</vt:lpstr>
      <vt:lpstr>PowerPoint Presentation</vt:lpstr>
      <vt:lpstr>Disadvantages</vt:lpstr>
      <vt:lpstr>Types of Decision Trees </vt:lpstr>
      <vt:lpstr>Example- </vt:lpstr>
      <vt:lpstr>Regression Trees vs Classification Trees </vt:lpstr>
      <vt:lpstr>PowerPoint Presentation</vt:lpstr>
      <vt:lpstr>PowerPoint Presentation</vt:lpstr>
      <vt:lpstr>PowerPoint Presentation</vt:lpstr>
      <vt:lpstr>How does a tree decide where to split?</vt:lpstr>
      <vt:lpstr>PowerPoint Presentation</vt:lpstr>
      <vt:lpstr>PowerPoint Presentation</vt:lpstr>
      <vt:lpstr>1) GINI</vt:lpstr>
      <vt:lpstr>Steps to Calculate Gini for a split</vt:lpstr>
      <vt:lpstr>2) Chi-Square</vt:lpstr>
      <vt:lpstr>PowerPoint Presentation</vt:lpstr>
      <vt:lpstr>Steps to Calculate Chi-square for a split:</vt:lpstr>
      <vt:lpstr>3) Entropy</vt:lpstr>
      <vt:lpstr>Steps to calculate entropy for a split:</vt:lpstr>
      <vt:lpstr>4) Reduction in Variance</vt:lpstr>
      <vt:lpstr>PowerPoint Presentation</vt:lpstr>
      <vt:lpstr>Steps to calculate Variance:</vt:lpstr>
      <vt:lpstr>Information Gain:</vt:lpstr>
      <vt:lpstr>PowerPoint Presentation</vt:lpstr>
      <vt:lpstr>PowerPoint Presentation</vt:lpstr>
      <vt:lpstr>What are the key parameters of tree modeling and how can we avoid over-fitting in decision trees?</vt:lpstr>
      <vt:lpstr>PowerPoint Presentation</vt:lpstr>
      <vt:lpstr>Setting Constraints on Tree Size</vt:lpstr>
      <vt:lpstr>PowerPoint Presentation</vt:lpstr>
      <vt:lpstr>PowerPoint Presentation</vt:lpstr>
      <vt:lpstr>Minimum samples for a node split</vt:lpstr>
      <vt:lpstr>Minimum samples for a terminal node (leaf)</vt:lpstr>
      <vt:lpstr>Maximum depth of tree (vertical depth)</vt:lpstr>
      <vt:lpstr>Maximum number of terminal nodes</vt:lpstr>
      <vt:lpstr>Maximum features to consider for split</vt:lpstr>
      <vt:lpstr>Are tree based models better than linear models?</vt:lpstr>
      <vt:lpstr>PowerPoint Presentation</vt:lpstr>
      <vt:lpstr>PowerPoint Presentation</vt:lpstr>
      <vt:lpstr>Pruning</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Sohini</dc:creator>
  <cp:lastModifiedBy>Sattikee Sengupta</cp:lastModifiedBy>
  <cp:revision>7</cp:revision>
  <dcterms:created xsi:type="dcterms:W3CDTF">2021-02-12T14:33:40Z</dcterms:created>
  <dcterms:modified xsi:type="dcterms:W3CDTF">2023-08-26T03:36:17Z</dcterms:modified>
</cp:coreProperties>
</file>