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77" r:id="rId6"/>
    <p:sldId id="260" r:id="rId7"/>
    <p:sldId id="261" r:id="rId8"/>
    <p:sldId id="278" r:id="rId9"/>
    <p:sldId id="281" r:id="rId10"/>
    <p:sldId id="282" r:id="rId11"/>
    <p:sldId id="283" r:id="rId12"/>
    <p:sldId id="284" r:id="rId13"/>
    <p:sldId id="285" r:id="rId14"/>
    <p:sldId id="288" r:id="rId15"/>
    <p:sldId id="262" r:id="rId16"/>
    <p:sldId id="280" r:id="rId17"/>
    <p:sldId id="286" r:id="rId18"/>
    <p:sldId id="287" r:id="rId19"/>
    <p:sldId id="274" r:id="rId20"/>
    <p:sldId id="275" r:id="rId21"/>
    <p:sldId id="276"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61" autoAdjust="0"/>
  </p:normalViewPr>
  <p:slideViewPr>
    <p:cSldViewPr>
      <p:cViewPr varScale="1">
        <p:scale>
          <a:sx n="70" d="100"/>
          <a:sy n="70" d="100"/>
        </p:scale>
        <p:origin x="71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62100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rke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1D8BD707-D9CF-40AE-B4C6-C98DA3205C09}" type="datetimeFigureOut">
              <a:rPr lang="en-US" smtClean="0"/>
              <a:t>1/24/2024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183941313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1D8BD707-D9CF-40AE-B4C6-C98DA3205C09}" type="datetimeFigureOut">
              <a:rPr lang="en-US" smtClean="0"/>
              <a:t>1/24/2024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6F15528-21DE-4FAA-801E-634DDDAF4B2B}" type="slidenum">
              <a:rPr lang="en-IN" smtClean="0"/>
              <a:t>‹#›</a:t>
            </a:fld>
            <a:endParaRPr lang="en-IN"/>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411156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fld id="{1D8BD707-D9CF-40AE-B4C6-C98DA3205C09}" type="datetimeFigureOut">
              <a:rPr lang="en-US" smtClean="0"/>
              <a:t>1/24/2024</a:t>
            </a:fld>
            <a:endParaRPr lang="en-US"/>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1765958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1D8BD707-D9CF-40AE-B4C6-C98DA3205C09}" type="datetimeFigureOut">
              <a:rPr lang="en-US" smtClean="0"/>
              <a:t>1/24/2024</a:t>
            </a:fld>
            <a:endParaRPr lang="en-US"/>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1865124669"/>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1D8BD707-D9CF-40AE-B4C6-C98DA3205C09}" type="datetimeFigureOut">
              <a:rPr lang="en-US" smtClean="0"/>
              <a:t>1/24/2024</a:t>
            </a:fld>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3295115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fld id="{1D8BD707-D9CF-40AE-B4C6-C98DA3205C09}" type="datetimeFigureOut">
              <a:rPr lang="en-US" smtClean="0"/>
              <a:t>1/24/2024</a:t>
            </a:fld>
            <a:endParaRPr lang="en-US"/>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1447850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1D8BD707-D9CF-40AE-B4C6-C98DA3205C09}" type="datetimeFigureOut">
              <a:rPr lang="en-US" smtClean="0"/>
              <a:t>1/24/2024</a:t>
            </a:fld>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6F15528-21DE-4FAA-801E-634DDDAF4B2B}" type="slidenum">
              <a:rPr lang="en-IN" smtClean="0"/>
              <a:t>‹#›</a:t>
            </a:fld>
            <a:endParaRPr lang="en-IN"/>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294581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1D8BD707-D9CF-40AE-B4C6-C98DA3205C09}" type="datetimeFigureOut">
              <a:rPr lang="en-US" smtClean="0"/>
              <a:t>1/24/2024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6F15528-21DE-4FAA-801E-634DDDAF4B2B}" type="slidenum">
              <a:rPr lang="en-IN" smtClean="0"/>
              <a:t>‹#›</a:t>
            </a:fld>
            <a:endParaRPr lang="en-IN"/>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6211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1D8BD707-D9CF-40AE-B4C6-C98DA3205C09}" type="datetimeFigureOut">
              <a:rPr lang="en-US" smtClean="0"/>
              <a:t>1/24/2024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6F15528-21DE-4FAA-801E-634DDDAF4B2B}" type="slidenum">
              <a:rPr lang="en-IN" smtClean="0"/>
              <a:t>‹#›</a:t>
            </a:fld>
            <a:endParaRPr lang="en-IN"/>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4901756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1D8BD707-D9CF-40AE-B4C6-C98DA3205C09}" type="datetimeFigureOut">
              <a:rPr lang="en-US" smtClean="0"/>
              <a:t>1/24/2024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40371516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fld id="{1D8BD707-D9CF-40AE-B4C6-C98DA3205C09}" type="datetimeFigureOut">
              <a:rPr lang="en-US" smtClean="0"/>
              <a:t>1/24/2024</a:t>
            </a:fld>
            <a:endParaRPr lang="en-US"/>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IN"/>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3479109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1D8BD707-D9CF-40AE-B4C6-C98DA3205C09}" type="datetimeFigureOut">
              <a:rPr lang="en-US" smtClean="0"/>
              <a:t>1/24/2024</a:t>
            </a:fld>
            <a:endParaRPr lang="en-US"/>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316682250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fld id="{1D8BD707-D9CF-40AE-B4C6-C98DA3205C09}" type="datetimeFigureOut">
              <a:rPr lang="en-US" smtClean="0"/>
              <a:t>1/24/2024</a:t>
            </a:fld>
            <a:endParaRPr lang="en-US"/>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IN"/>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1573540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74511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36788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ahoma"/>
                <a:cs typeface="Tahoma"/>
              </a:defRPr>
            </a:lvl1pPr>
          </a:lstStyle>
          <a:p>
            <a:endParaRPr/>
          </a:p>
        </p:txBody>
      </p:sp>
      <p:sp>
        <p:nvSpPr>
          <p:cNvPr id="3" name="Holder 3"/>
          <p:cNvSpPr>
            <a:spLocks noGrp="1"/>
          </p:cNvSpPr>
          <p:nvPr>
            <p:ph sz="half" idx="2"/>
          </p:nvPr>
        </p:nvSpPr>
        <p:spPr>
          <a:xfrm>
            <a:off x="1796795" y="2394585"/>
            <a:ext cx="4200525" cy="3747135"/>
          </a:xfrm>
          <a:prstGeom prst="rect">
            <a:avLst/>
          </a:prstGeom>
        </p:spPr>
        <p:txBody>
          <a:bodyPr wrap="square" lIns="0" tIns="0" rIns="0" bIns="0">
            <a:spAutoFit/>
          </a:bodyPr>
          <a:lstStyle>
            <a:lvl1pPr>
              <a:defRPr sz="1600" b="0" i="0">
                <a:solidFill>
                  <a:schemeClr val="tx1"/>
                </a:solidFill>
                <a:latin typeface="Verdana"/>
                <a:cs typeface="Verdana"/>
              </a:defRPr>
            </a:lvl1pPr>
          </a:lstStyle>
          <a:p>
            <a:endParaRPr/>
          </a:p>
        </p:txBody>
      </p:sp>
      <p:sp>
        <p:nvSpPr>
          <p:cNvPr id="4" name="Holder 4"/>
          <p:cNvSpPr>
            <a:spLocks noGrp="1"/>
          </p:cNvSpPr>
          <p:nvPr>
            <p:ph sz="half" idx="3"/>
          </p:nvPr>
        </p:nvSpPr>
        <p:spPr>
          <a:xfrm>
            <a:off x="6585204" y="2394585"/>
            <a:ext cx="4197350" cy="3524250"/>
          </a:xfrm>
          <a:prstGeom prst="rect">
            <a:avLst/>
          </a:prstGeom>
        </p:spPr>
        <p:txBody>
          <a:bodyPr wrap="square" lIns="0" tIns="0" rIns="0" bIns="0">
            <a:spAutoFit/>
          </a:bodyPr>
          <a:lstStyle>
            <a:lvl1pPr>
              <a:defRPr sz="1600" b="0" i="0">
                <a:solidFill>
                  <a:schemeClr val="tx1"/>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502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1D8BD707-D9CF-40AE-B4C6-C98DA3205C09}" type="datetimeFigureOut">
              <a:rPr lang="en-US" smtClean="0"/>
              <a:t>1/24/2024</a:t>
            </a:fld>
            <a:endParaRPr lang="en-US"/>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IN"/>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348139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3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fld id="{1D8BD707-D9CF-40AE-B4C6-C98DA3205C09}" type="datetimeFigureOut">
              <a:rPr lang="en-US" smtClean="0"/>
              <a:t>1/24/2024</a:t>
            </a:fld>
            <a:endParaRPr lang="en-US"/>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IN"/>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6F15528-21DE-4FAA-801E-634DDDAF4B2B}" type="slidenum">
              <a:rPr lang="en-IN" smtClean="0"/>
              <a:t>‹#›</a:t>
            </a:fld>
            <a:endParaRPr lang="en-IN"/>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78026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2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fld id="{1D8BD707-D9CF-40AE-B4C6-C98DA3205C09}" type="datetimeFigureOut">
              <a:rPr lang="en-US" smtClean="0"/>
              <a:t>1/24/2024</a:t>
            </a:fld>
            <a:endParaRPr lang="en-US"/>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6F15528-21DE-4FAA-801E-634DDDAF4B2B}" type="slidenum">
              <a:rPr lang="en-IN" smtClean="0"/>
              <a:t>‹#›</a:t>
            </a:fld>
            <a:endParaRPr lang="en-IN"/>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187102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fld id="{1D8BD707-D9CF-40AE-B4C6-C98DA3205C09}" type="datetimeFigureOut">
              <a:rPr lang="en-US" smtClean="0"/>
              <a:t>1/24/2024</a:t>
            </a:fld>
            <a:endParaRPr lang="en-US"/>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IN"/>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89028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03015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fld id="{1D8BD707-D9CF-40AE-B4C6-C98DA3205C09}" type="datetimeFigureOut">
              <a:rPr lang="en-US" smtClean="0"/>
              <a:t>1/24/2024</a:t>
            </a:fld>
            <a:endParaRPr lang="en-US"/>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IN"/>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6F15528-21DE-4FAA-801E-634DDDAF4B2B}" type="slidenum">
              <a:rPr lang="en-IN" smtClean="0"/>
              <a:t>‹#›</a:t>
            </a:fld>
            <a:endParaRPr lang="en-IN"/>
          </a:p>
        </p:txBody>
      </p:sp>
    </p:spTree>
    <p:extLst>
      <p:ext uri="{BB962C8B-B14F-4D97-AF65-F5344CB8AC3E}">
        <p14:creationId xmlns:p14="http://schemas.microsoft.com/office/powerpoint/2010/main" val="401182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1D8BD707-D9CF-40AE-B4C6-C98DA3205C09}" type="datetimeFigureOut">
              <a:rPr lang="en-US" smtClean="0"/>
              <a:t>1/24/2024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6F15528-21DE-4FAA-801E-634DDDAF4B2B}" type="slidenum">
              <a:rPr lang="en-IN" smtClean="0"/>
              <a:t>‹#›</a:t>
            </a:fld>
            <a:endParaRPr lang="en-IN"/>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52433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1/24/2024</a:t>
            </a:fld>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14619065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Lst>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7.png"/><Relationship Id="rId1" Type="http://schemas.openxmlformats.org/officeDocument/2006/relationships/slideLayout" Target="../slideLayouts/slideLayout23.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27.png"/><Relationship Id="rId1" Type="http://schemas.openxmlformats.org/officeDocument/2006/relationships/slideLayout" Target="../slideLayouts/slideLayout2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folders/1udeswGl-LbckuLcxazad7R0YfMFs_a9h?usp=sharing"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novypro.com/profile_projects/souravpattanayak" TargetMode="External"/><Relationship Id="rId3" Type="http://schemas.openxmlformats.org/officeDocument/2006/relationships/image" Target="../media/image27.png"/><Relationship Id="rId7"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2.xml"/><Relationship Id="rId6" Type="http://schemas.openxmlformats.org/officeDocument/2006/relationships/hyperlink" Target="https://github.com/Sourav-Pattanayak?tab=repositories" TargetMode="External"/><Relationship Id="rId11" Type="http://schemas.openxmlformats.org/officeDocument/2006/relationships/image" Target="../media/image55.jpeg"/><Relationship Id="rId5" Type="http://schemas.openxmlformats.org/officeDocument/2006/relationships/image" Target="../media/image52.png"/><Relationship Id="rId10" Type="http://schemas.openxmlformats.org/officeDocument/2006/relationships/hyperlink" Target="mailto:sourav.pattanayak368@gmail.com" TargetMode="External"/><Relationship Id="rId4" Type="http://schemas.openxmlformats.org/officeDocument/2006/relationships/hyperlink" Target="http://www.linkedin.com/in/souravpattanayak96" TargetMode="External"/><Relationship Id="rId9"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3.xml"/><Relationship Id="rId5" Type="http://schemas.openxmlformats.org/officeDocument/2006/relationships/image" Target="../media/image32.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5111"/>
            <a:ext cx="1741170" cy="777240"/>
          </a:xfrm>
          <a:custGeom>
            <a:avLst/>
            <a:gdLst/>
            <a:ahLst/>
            <a:cxnLst/>
            <a:rect l="l" t="t" r="r" b="b"/>
            <a:pathLst>
              <a:path w="1741170" h="777239">
                <a:moveTo>
                  <a:pt x="1345057" y="0"/>
                </a:moveTo>
                <a:lnTo>
                  <a:pt x="0" y="0"/>
                </a:lnTo>
                <a:lnTo>
                  <a:pt x="0" y="777239"/>
                </a:lnTo>
                <a:lnTo>
                  <a:pt x="1345057" y="777239"/>
                </a:lnTo>
                <a:lnTo>
                  <a:pt x="1354748" y="776432"/>
                </a:lnTo>
                <a:lnTo>
                  <a:pt x="1362678" y="774303"/>
                </a:lnTo>
                <a:lnTo>
                  <a:pt x="1368845" y="771292"/>
                </a:lnTo>
                <a:lnTo>
                  <a:pt x="1373251" y="767842"/>
                </a:lnTo>
                <a:lnTo>
                  <a:pt x="1373251" y="763143"/>
                </a:lnTo>
                <a:lnTo>
                  <a:pt x="1377950" y="763143"/>
                </a:lnTo>
                <a:lnTo>
                  <a:pt x="1734058" y="407288"/>
                </a:lnTo>
                <a:lnTo>
                  <a:pt x="1739344" y="398774"/>
                </a:lnTo>
                <a:lnTo>
                  <a:pt x="1741106" y="388032"/>
                </a:lnTo>
                <a:lnTo>
                  <a:pt x="1739344" y="376410"/>
                </a:lnTo>
                <a:lnTo>
                  <a:pt x="1734058" y="365251"/>
                </a:lnTo>
                <a:lnTo>
                  <a:pt x="1377950" y="14096"/>
                </a:lnTo>
                <a:lnTo>
                  <a:pt x="1377950" y="9398"/>
                </a:lnTo>
                <a:lnTo>
                  <a:pt x="1373251" y="9398"/>
                </a:lnTo>
                <a:lnTo>
                  <a:pt x="1368845" y="5947"/>
                </a:lnTo>
                <a:lnTo>
                  <a:pt x="1362678" y="2936"/>
                </a:lnTo>
                <a:lnTo>
                  <a:pt x="1354748" y="807"/>
                </a:lnTo>
                <a:lnTo>
                  <a:pt x="1345057" y="0"/>
                </a:lnTo>
                <a:close/>
              </a:path>
            </a:pathLst>
          </a:custGeom>
          <a:solidFill>
            <a:srgbClr val="A42F0F"/>
          </a:solidFill>
        </p:spPr>
        <p:txBody>
          <a:bodyPr wrap="square" lIns="0" tIns="0" rIns="0" bIns="0" rtlCol="0"/>
          <a:lstStyle/>
          <a:p>
            <a:endParaRPr/>
          </a:p>
        </p:txBody>
      </p:sp>
      <p:sp>
        <p:nvSpPr>
          <p:cNvPr id="8" name="object 8"/>
          <p:cNvSpPr txBox="1"/>
          <p:nvPr/>
        </p:nvSpPr>
        <p:spPr>
          <a:xfrm>
            <a:off x="7845629" y="3753476"/>
            <a:ext cx="2542417" cy="304800"/>
          </a:xfrm>
          <a:prstGeom prst="rect">
            <a:avLst/>
          </a:prstGeom>
        </p:spPr>
        <p:txBody>
          <a:bodyPr vert="horz" wrap="square" lIns="0" tIns="11430" rIns="0" bIns="0" rtlCol="0">
            <a:noAutofit/>
          </a:bodyPr>
          <a:lstStyle/>
          <a:p>
            <a:pPr marL="12700">
              <a:lnSpc>
                <a:spcPct val="100000"/>
              </a:lnSpc>
              <a:spcBef>
                <a:spcPts val="90"/>
              </a:spcBef>
            </a:pPr>
            <a:r>
              <a:rPr lang="en-US" b="1" spc="-10">
                <a:latin typeface="Verdana"/>
              </a:rPr>
              <a:t>-Sourav Pattanayak</a:t>
            </a:r>
            <a:endParaRPr b="1" spc="-10">
              <a:latin typeface="Verdana"/>
            </a:endParaRPr>
          </a:p>
        </p:txBody>
      </p:sp>
      <p:pic>
        <p:nvPicPr>
          <p:cNvPr id="9" name="object 9"/>
          <p:cNvPicPr/>
          <p:nvPr/>
        </p:nvPicPr>
        <p:blipFill>
          <a:blip r:embed="rId2" cstate="print"/>
          <a:stretch>
            <a:fillRect/>
          </a:stretch>
        </p:blipFill>
        <p:spPr>
          <a:xfrm>
            <a:off x="11551919" y="91439"/>
            <a:ext cx="451103" cy="441959"/>
          </a:xfrm>
          <a:prstGeom prst="rect">
            <a:avLst/>
          </a:prstGeom>
        </p:spPr>
      </p:pic>
      <p:pic>
        <p:nvPicPr>
          <p:cNvPr id="11" name="Picture 10" descr="A green square with a white x on it&#10;&#10;Description automatically generated">
            <a:extLst>
              <a:ext uri="{FF2B5EF4-FFF2-40B4-BE49-F238E27FC236}">
                <a16:creationId xmlns:a16="http://schemas.microsoft.com/office/drawing/2014/main" id="{CB94A8AC-1ADE-62EE-5E75-F328AA8DB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64" y="740136"/>
            <a:ext cx="1470525" cy="1367682"/>
          </a:xfrm>
          <a:prstGeom prst="rect">
            <a:avLst/>
          </a:prstGeom>
        </p:spPr>
      </p:pic>
      <p:pic>
        <p:nvPicPr>
          <p:cNvPr id="13" name="Picture 12" descr="A green and white sticker with arrows and arrows&#10;&#10;Description automatically generated">
            <a:extLst>
              <a:ext uri="{FF2B5EF4-FFF2-40B4-BE49-F238E27FC236}">
                <a16:creationId xmlns:a16="http://schemas.microsoft.com/office/drawing/2014/main" id="{95247C1B-23A1-2E9B-B094-376D5B707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200" y="4739115"/>
            <a:ext cx="3036279" cy="1826023"/>
          </a:xfrm>
          <a:prstGeom prst="rect">
            <a:avLst/>
          </a:prstGeom>
        </p:spPr>
      </p:pic>
      <p:sp>
        <p:nvSpPr>
          <p:cNvPr id="14" name="object 4">
            <a:extLst>
              <a:ext uri="{FF2B5EF4-FFF2-40B4-BE49-F238E27FC236}">
                <a16:creationId xmlns:a16="http://schemas.microsoft.com/office/drawing/2014/main" id="{6F61C9DA-0ECD-E931-5D6D-ABF62C1C3BB5}"/>
              </a:ext>
            </a:extLst>
          </p:cNvPr>
          <p:cNvSpPr txBox="1"/>
          <p:nvPr/>
        </p:nvSpPr>
        <p:spPr>
          <a:xfrm>
            <a:off x="1741170" y="2483384"/>
            <a:ext cx="10134309" cy="1270092"/>
          </a:xfrm>
          <a:prstGeom prst="rect">
            <a:avLst/>
          </a:prstGeom>
        </p:spPr>
        <p:txBody>
          <a:bodyPr vert="horz" wrap="square" lIns="0" tIns="12700" rIns="0" bIns="0" rtlCol="0">
            <a:noAutofit/>
          </a:bodyPr>
          <a:lstStyle/>
          <a:p>
            <a:pPr marL="12700" marR="228600">
              <a:lnSpc>
                <a:spcPct val="100000"/>
              </a:lnSpc>
              <a:spcBef>
                <a:spcPts val="100"/>
              </a:spcBef>
            </a:pPr>
            <a:r>
              <a:rPr lang="en-US" sz="3600">
                <a:latin typeface="Leelawadee UI"/>
                <a:cs typeface="Leelawadee UI"/>
              </a:rPr>
              <a:t>Data-Driven Success: Unveiling Insights in FMCG Sales and Marketing</a:t>
            </a:r>
            <a:endParaRPr sz="3600">
              <a:latin typeface="Leelawadee UI"/>
              <a:cs typeface="Leelawade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6" name="object 4">
            <a:extLst>
              <a:ext uri="{FF2B5EF4-FFF2-40B4-BE49-F238E27FC236}">
                <a16:creationId xmlns:a16="http://schemas.microsoft.com/office/drawing/2014/main" id="{30DADD7F-F46E-5014-0E6E-1C4662043E2B}"/>
              </a:ext>
            </a:extLst>
          </p:cNvPr>
          <p:cNvSpPr txBox="1"/>
          <p:nvPr/>
        </p:nvSpPr>
        <p:spPr>
          <a:xfrm>
            <a:off x="1109850" y="838200"/>
            <a:ext cx="9972299" cy="457200"/>
          </a:xfrm>
          <a:prstGeom prst="rect">
            <a:avLst/>
          </a:prstGeom>
        </p:spPr>
        <p:txBody>
          <a:bodyPr vert="horz" wrap="square" lIns="0" tIns="12700" rIns="0" bIns="0" rtlCol="0">
            <a:noAutofit/>
          </a:bodyPr>
          <a:lstStyle/>
          <a:p>
            <a:pPr marL="12065" algn="ctr">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Net Sales and Growth Percentage- A Division Level Report(Year 2020-2021)</a:t>
            </a: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sz="2000">
              <a:latin typeface="Aptos SemiBold" panose="020B0004020202020204" pitchFamily="34" charset="0"/>
              <a:cs typeface="Times New Roman" panose="02020603050405020304" pitchFamily="18" charset="0"/>
            </a:endParaRPr>
          </a:p>
        </p:txBody>
      </p:sp>
      <p:pic>
        <p:nvPicPr>
          <p:cNvPr id="8" name="Picture 7" descr="A screenshot of a chart&#10;&#10;Description automatically generated">
            <a:extLst>
              <a:ext uri="{FF2B5EF4-FFF2-40B4-BE49-F238E27FC236}">
                <a16:creationId xmlns:a16="http://schemas.microsoft.com/office/drawing/2014/main" id="{805DE888-8502-C878-5E39-F3BA1468E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556" y="1640456"/>
            <a:ext cx="7522888" cy="4876800"/>
          </a:xfrm>
          <a:prstGeom prst="rect">
            <a:avLst/>
          </a:prstGeom>
        </p:spPr>
      </p:pic>
    </p:spTree>
    <p:extLst>
      <p:ext uri="{BB962C8B-B14F-4D97-AF65-F5344CB8AC3E}">
        <p14:creationId xmlns:p14="http://schemas.microsoft.com/office/powerpoint/2010/main" val="127955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6" name="object 4">
            <a:extLst>
              <a:ext uri="{FF2B5EF4-FFF2-40B4-BE49-F238E27FC236}">
                <a16:creationId xmlns:a16="http://schemas.microsoft.com/office/drawing/2014/main" id="{30DADD7F-F46E-5014-0E6E-1C4662043E2B}"/>
              </a:ext>
            </a:extLst>
          </p:cNvPr>
          <p:cNvSpPr txBox="1"/>
          <p:nvPr/>
        </p:nvSpPr>
        <p:spPr>
          <a:xfrm>
            <a:off x="914400" y="553507"/>
            <a:ext cx="9972299" cy="457200"/>
          </a:xfrm>
          <a:prstGeom prst="rect">
            <a:avLst/>
          </a:prstGeom>
        </p:spPr>
        <p:txBody>
          <a:bodyPr vert="horz" wrap="square" lIns="0" tIns="12700" rIns="0" bIns="0" rtlCol="0">
            <a:noAutofit/>
          </a:bodyPr>
          <a:lstStyle/>
          <a:p>
            <a:pPr marL="12065" algn="ctr">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Top &amp; Bottom 5 Products in terms of Quantity Sold</a:t>
            </a:r>
            <a:endParaRPr sz="2000">
              <a:latin typeface="Aptos SemiBold" panose="020B0004020202020204" pitchFamily="34"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1989A14C-3256-256F-E47E-34AB97E23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488" y="1010707"/>
            <a:ext cx="8055023" cy="5765406"/>
          </a:xfrm>
          <a:prstGeom prst="rect">
            <a:avLst/>
          </a:prstGeom>
        </p:spPr>
      </p:pic>
    </p:spTree>
    <p:extLst>
      <p:ext uri="{BB962C8B-B14F-4D97-AF65-F5344CB8AC3E}">
        <p14:creationId xmlns:p14="http://schemas.microsoft.com/office/powerpoint/2010/main" val="138210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6" name="object 4">
            <a:extLst>
              <a:ext uri="{FF2B5EF4-FFF2-40B4-BE49-F238E27FC236}">
                <a16:creationId xmlns:a16="http://schemas.microsoft.com/office/drawing/2014/main" id="{30DADD7F-F46E-5014-0E6E-1C4662043E2B}"/>
              </a:ext>
            </a:extLst>
          </p:cNvPr>
          <p:cNvSpPr txBox="1"/>
          <p:nvPr/>
        </p:nvSpPr>
        <p:spPr>
          <a:xfrm>
            <a:off x="533400" y="536447"/>
            <a:ext cx="9972299" cy="457200"/>
          </a:xfrm>
          <a:prstGeom prst="rect">
            <a:avLst/>
          </a:prstGeom>
        </p:spPr>
        <p:txBody>
          <a:bodyPr vert="horz" wrap="square" lIns="0" tIns="12700" rIns="0" bIns="0" rtlCol="0">
            <a:noAutofit/>
          </a:bodyPr>
          <a:lstStyle/>
          <a:p>
            <a:pPr marL="12065" algn="ctr">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Newly Launched Products-2021</a:t>
            </a:r>
            <a:endParaRPr lang="en-US" sz="2000">
              <a:latin typeface="Aptos SemiBold"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01024B90-56B4-1094-CFC4-C2F7AC382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00" y="1219200"/>
            <a:ext cx="7543800" cy="5638800"/>
          </a:xfrm>
          <a:prstGeom prst="rect">
            <a:avLst/>
          </a:prstGeom>
        </p:spPr>
      </p:pic>
      <p:sp>
        <p:nvSpPr>
          <p:cNvPr id="5" name="object 4">
            <a:extLst>
              <a:ext uri="{FF2B5EF4-FFF2-40B4-BE49-F238E27FC236}">
                <a16:creationId xmlns:a16="http://schemas.microsoft.com/office/drawing/2014/main" id="{CA45B52B-6B60-9CFA-CA6F-7DF9591E668A}"/>
              </a:ext>
            </a:extLst>
          </p:cNvPr>
          <p:cNvSpPr txBox="1"/>
          <p:nvPr/>
        </p:nvSpPr>
        <p:spPr>
          <a:xfrm>
            <a:off x="7086600" y="2971800"/>
            <a:ext cx="2650236" cy="1860930"/>
          </a:xfrm>
          <a:prstGeom prst="rect">
            <a:avLst/>
          </a:prstGeom>
        </p:spPr>
        <p:txBody>
          <a:bodyPr vert="horz" wrap="square" lIns="0" tIns="12700" rIns="0" bIns="0" rtlCol="0">
            <a:noAutofit/>
          </a:bodyPr>
          <a:lstStyle/>
          <a:p>
            <a:pPr marL="12065" algn="ctr">
              <a:lnSpc>
                <a:spcPct val="100000"/>
              </a:lnSpc>
              <a:spcBef>
                <a:spcPts val="100"/>
              </a:spcBef>
              <a:tabLst>
                <a:tab pos="299720" algn="l"/>
              </a:tabLst>
            </a:pPr>
            <a:r>
              <a:rPr lang="en-US" sz="1600" b="1" i="1">
                <a:latin typeface="Aptos SemiBold" panose="020B0004020202020204" pitchFamily="34" charset="0"/>
                <a:cs typeface="Times New Roman" panose="02020603050405020304" pitchFamily="18" charset="0"/>
              </a:rPr>
              <a:t>Since the products were launched on 2021, the 2020 column is blank and the filtering is based on the percentage growth of the two years’ product sales equating it with 0.0%</a:t>
            </a:r>
            <a:endParaRPr lang="en-US" sz="1600" i="1">
              <a:latin typeface="Aptos SemiBold"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4756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6" name="object 4">
            <a:extLst>
              <a:ext uri="{FF2B5EF4-FFF2-40B4-BE49-F238E27FC236}">
                <a16:creationId xmlns:a16="http://schemas.microsoft.com/office/drawing/2014/main" id="{30DADD7F-F46E-5014-0E6E-1C4662043E2B}"/>
              </a:ext>
            </a:extLst>
          </p:cNvPr>
          <p:cNvSpPr txBox="1"/>
          <p:nvPr/>
        </p:nvSpPr>
        <p:spPr>
          <a:xfrm>
            <a:off x="609600" y="536447"/>
            <a:ext cx="9972299" cy="457200"/>
          </a:xfrm>
          <a:prstGeom prst="rect">
            <a:avLst/>
          </a:prstGeom>
        </p:spPr>
        <p:txBody>
          <a:bodyPr vert="horz" wrap="square" lIns="0" tIns="12700" rIns="0" bIns="0" rtlCol="0">
            <a:noAutofit/>
          </a:bodyPr>
          <a:lstStyle/>
          <a:p>
            <a:pPr marL="12065" algn="ctr">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Top 5 countries in terms of net sales in 2021?</a:t>
            </a:r>
            <a:endParaRPr sz="2000">
              <a:latin typeface="Aptos SemiBold"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B8C97506-6020-70D3-A97A-EA2EDD2EE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447800"/>
            <a:ext cx="7772400" cy="5161493"/>
          </a:xfrm>
          <a:prstGeom prst="rect">
            <a:avLst/>
          </a:prstGeom>
        </p:spPr>
      </p:pic>
    </p:spTree>
    <p:extLst>
      <p:ext uri="{BB962C8B-B14F-4D97-AF65-F5344CB8AC3E}">
        <p14:creationId xmlns:p14="http://schemas.microsoft.com/office/powerpoint/2010/main" val="144823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143000"/>
            <a:ext cx="7315200" cy="843821"/>
          </a:xfrm>
          <a:prstGeom prst="rect">
            <a:avLst/>
          </a:prstGeom>
        </p:spPr>
        <p:txBody>
          <a:bodyPr vert="horz" wrap="square" lIns="0" tIns="12700" rIns="0" bIns="0" rtlCol="0">
            <a:spAutoFit/>
          </a:bodyPr>
          <a:lstStyle/>
          <a:p>
            <a:pPr marL="12700">
              <a:lnSpc>
                <a:spcPct val="100000"/>
              </a:lnSpc>
              <a:spcBef>
                <a:spcPts val="100"/>
              </a:spcBef>
            </a:pPr>
            <a:r>
              <a:rPr lang="en-US" sz="5400" b="0" spc="-25">
                <a:latin typeface="Times New Roman"/>
                <a:cs typeface="Times New Roman"/>
              </a:rPr>
              <a:t>FINANCE</a:t>
            </a:r>
            <a:r>
              <a:rPr sz="5400" b="0" spc="-15">
                <a:latin typeface="Times New Roman"/>
                <a:cs typeface="Times New Roman"/>
              </a:rPr>
              <a:t> </a:t>
            </a:r>
            <a:r>
              <a:rPr sz="5400" b="0" spc="-190">
                <a:latin typeface="Times New Roman"/>
                <a:cs typeface="Times New Roman"/>
              </a:rPr>
              <a:t>ANALYTICS</a:t>
            </a:r>
            <a:endParaRPr sz="5400">
              <a:latin typeface="Times New Roman"/>
              <a:cs typeface="Times New Roman"/>
            </a:endParaRPr>
          </a:p>
        </p:txBody>
      </p:sp>
      <p:pic>
        <p:nvPicPr>
          <p:cNvPr id="3" name="object 3"/>
          <p:cNvPicPr/>
          <p:nvPr/>
        </p:nvPicPr>
        <p:blipFill>
          <a:blip r:embed="rId2" cstate="print"/>
          <a:stretch>
            <a:fillRect/>
          </a:stretch>
        </p:blipFill>
        <p:spPr>
          <a:xfrm>
            <a:off x="11527535" y="94488"/>
            <a:ext cx="454151" cy="441959"/>
          </a:xfrm>
          <a:prstGeom prst="rect">
            <a:avLst/>
          </a:prstGeom>
        </p:spPr>
      </p:pic>
      <p:pic>
        <p:nvPicPr>
          <p:cNvPr id="6" name="Picture 5" descr="A hand holding a bag of money&#10;&#10;Description automatically generated">
            <a:extLst>
              <a:ext uri="{FF2B5EF4-FFF2-40B4-BE49-F238E27FC236}">
                <a16:creationId xmlns:a16="http://schemas.microsoft.com/office/drawing/2014/main" id="{845D6675-0EAE-3A12-F741-8E3C6833951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4419600" y="2590800"/>
            <a:ext cx="3352800" cy="2818800"/>
          </a:xfrm>
          <a:prstGeom prst="rect">
            <a:avLst/>
          </a:prstGeom>
          <a:effectLst>
            <a:softEdge rad="50800"/>
          </a:effectLst>
        </p:spPr>
      </p:pic>
    </p:spTree>
    <p:extLst>
      <p:ext uri="{BB962C8B-B14F-4D97-AF65-F5344CB8AC3E}">
        <p14:creationId xmlns:p14="http://schemas.microsoft.com/office/powerpoint/2010/main" val="313034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pic>
        <p:nvPicPr>
          <p:cNvPr id="7" name="Picture 6" descr="A screenshot of a graph&#10;&#10;Description automatically generated">
            <a:extLst>
              <a:ext uri="{FF2B5EF4-FFF2-40B4-BE49-F238E27FC236}">
                <a16:creationId xmlns:a16="http://schemas.microsoft.com/office/drawing/2014/main" id="{C26F98AB-C63A-A3A1-F9E8-0992E7D1F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20" y="838200"/>
            <a:ext cx="10679015" cy="5791200"/>
          </a:xfrm>
          <a:prstGeom prst="rect">
            <a:avLst/>
          </a:prstGeom>
        </p:spPr>
      </p:pic>
      <p:sp>
        <p:nvSpPr>
          <p:cNvPr id="8" name="object 4">
            <a:extLst>
              <a:ext uri="{FF2B5EF4-FFF2-40B4-BE49-F238E27FC236}">
                <a16:creationId xmlns:a16="http://schemas.microsoft.com/office/drawing/2014/main" id="{4B6EDEDD-9DD6-332E-2522-FAFB400A5D5D}"/>
              </a:ext>
            </a:extLst>
          </p:cNvPr>
          <p:cNvSpPr txBox="1"/>
          <p:nvPr/>
        </p:nvSpPr>
        <p:spPr>
          <a:xfrm>
            <a:off x="4914900" y="466344"/>
            <a:ext cx="2362200" cy="441959"/>
          </a:xfrm>
          <a:prstGeom prst="rect">
            <a:avLst/>
          </a:prstGeom>
        </p:spPr>
        <p:txBody>
          <a:bodyPr vert="horz" wrap="square" lIns="0" tIns="12700" rIns="0" bIns="0" rtlCol="0">
            <a:noAutofit/>
          </a:bodyPr>
          <a:lstStyle/>
          <a:p>
            <a:pPr marL="12065">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Yearly P&amp;L Report</a:t>
            </a: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sz="2000">
              <a:latin typeface="Aptos SemiBold" panose="020B000402020202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8" name="object 4">
            <a:extLst>
              <a:ext uri="{FF2B5EF4-FFF2-40B4-BE49-F238E27FC236}">
                <a16:creationId xmlns:a16="http://schemas.microsoft.com/office/drawing/2014/main" id="{4B6EDEDD-9DD6-332E-2522-FAFB400A5D5D}"/>
              </a:ext>
            </a:extLst>
          </p:cNvPr>
          <p:cNvSpPr txBox="1"/>
          <p:nvPr/>
        </p:nvSpPr>
        <p:spPr>
          <a:xfrm>
            <a:off x="4914900" y="466344"/>
            <a:ext cx="2362200" cy="441959"/>
          </a:xfrm>
          <a:prstGeom prst="rect">
            <a:avLst/>
          </a:prstGeom>
        </p:spPr>
        <p:txBody>
          <a:bodyPr vert="horz" wrap="square" lIns="0" tIns="12700" rIns="0" bIns="0" rtlCol="0">
            <a:noAutofit/>
          </a:bodyPr>
          <a:lstStyle/>
          <a:p>
            <a:pPr marL="12065">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Monthly P&amp;L Report</a:t>
            </a: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sz="2000">
              <a:latin typeface="Aptos SemiBold" panose="020B0004020202020204" pitchFamily="34" charset="0"/>
              <a:cs typeface="Times New Roman" panose="02020603050405020304" pitchFamily="18" charset="0"/>
            </a:endParaRPr>
          </a:p>
        </p:txBody>
      </p:sp>
      <p:pic>
        <p:nvPicPr>
          <p:cNvPr id="4" name="Picture 3" descr="A screenshot of a chart&#10;&#10;Description automatically generated">
            <a:extLst>
              <a:ext uri="{FF2B5EF4-FFF2-40B4-BE49-F238E27FC236}">
                <a16:creationId xmlns:a16="http://schemas.microsoft.com/office/drawing/2014/main" id="{E195FB7C-D0C1-562E-B75D-42B29C6F8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39814"/>
            <a:ext cx="5302461" cy="6018186"/>
          </a:xfrm>
          <a:prstGeom prst="rect">
            <a:avLst/>
          </a:prstGeom>
        </p:spPr>
      </p:pic>
      <p:pic>
        <p:nvPicPr>
          <p:cNvPr id="6" name="Picture 5" descr="A graph with numbers and percentages&#10;&#10;Description automatically generated">
            <a:extLst>
              <a:ext uri="{FF2B5EF4-FFF2-40B4-BE49-F238E27FC236}">
                <a16:creationId xmlns:a16="http://schemas.microsoft.com/office/drawing/2014/main" id="{FC24CEA9-55F4-6309-D56A-CE43F9F55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096" y="2654899"/>
            <a:ext cx="5812535" cy="1752599"/>
          </a:xfrm>
          <a:prstGeom prst="rect">
            <a:avLst/>
          </a:prstGeom>
        </p:spPr>
      </p:pic>
      <p:sp>
        <p:nvSpPr>
          <p:cNvPr id="9" name="Arrow: Right 8">
            <a:extLst>
              <a:ext uri="{FF2B5EF4-FFF2-40B4-BE49-F238E27FC236}">
                <a16:creationId xmlns:a16="http://schemas.microsoft.com/office/drawing/2014/main" id="{B82EFABC-F800-4242-6E89-FF47EF92B11F}"/>
              </a:ext>
            </a:extLst>
          </p:cNvPr>
          <p:cNvSpPr/>
          <p:nvPr/>
        </p:nvSpPr>
        <p:spPr>
          <a:xfrm>
            <a:off x="5593841" y="3531198"/>
            <a:ext cx="978408" cy="484632"/>
          </a:xfrm>
          <a:prstGeom prst="rightArrow">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9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8" name="object 4">
            <a:extLst>
              <a:ext uri="{FF2B5EF4-FFF2-40B4-BE49-F238E27FC236}">
                <a16:creationId xmlns:a16="http://schemas.microsoft.com/office/drawing/2014/main" id="{4B6EDEDD-9DD6-332E-2522-FAFB400A5D5D}"/>
              </a:ext>
            </a:extLst>
          </p:cNvPr>
          <p:cNvSpPr txBox="1"/>
          <p:nvPr/>
        </p:nvSpPr>
        <p:spPr>
          <a:xfrm>
            <a:off x="4914900" y="466344"/>
            <a:ext cx="2362200" cy="441959"/>
          </a:xfrm>
          <a:prstGeom prst="rect">
            <a:avLst/>
          </a:prstGeom>
        </p:spPr>
        <p:txBody>
          <a:bodyPr vert="horz" wrap="square" lIns="0" tIns="12700" rIns="0" bIns="0" rtlCol="0">
            <a:noAutofit/>
          </a:bodyPr>
          <a:lstStyle/>
          <a:p>
            <a:pPr marL="12065">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P&amp;L Report,2021.</a:t>
            </a: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sz="2000">
              <a:latin typeface="Aptos SemiBold" panose="020B0004020202020204" pitchFamily="34" charset="0"/>
              <a:cs typeface="Times New Roman" panose="02020603050405020304" pitchFamily="18" charset="0"/>
            </a:endParaRPr>
          </a:p>
        </p:txBody>
      </p:sp>
      <p:pic>
        <p:nvPicPr>
          <p:cNvPr id="10" name="Picture 9" descr="A screenshot of a computer&#10;&#10;Description automatically generated">
            <a:extLst>
              <a:ext uri="{FF2B5EF4-FFF2-40B4-BE49-F238E27FC236}">
                <a16:creationId xmlns:a16="http://schemas.microsoft.com/office/drawing/2014/main" id="{F4E86984-1490-7D9C-74B7-FF6C405C0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908303"/>
            <a:ext cx="7162800" cy="5949697"/>
          </a:xfrm>
          <a:prstGeom prst="rect">
            <a:avLst/>
          </a:prstGeom>
        </p:spPr>
      </p:pic>
    </p:spTree>
    <p:extLst>
      <p:ext uri="{BB962C8B-B14F-4D97-AF65-F5344CB8AC3E}">
        <p14:creationId xmlns:p14="http://schemas.microsoft.com/office/powerpoint/2010/main" val="409285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8" name="object 4">
            <a:extLst>
              <a:ext uri="{FF2B5EF4-FFF2-40B4-BE49-F238E27FC236}">
                <a16:creationId xmlns:a16="http://schemas.microsoft.com/office/drawing/2014/main" id="{4B6EDEDD-9DD6-332E-2522-FAFB400A5D5D}"/>
              </a:ext>
            </a:extLst>
          </p:cNvPr>
          <p:cNvSpPr txBox="1"/>
          <p:nvPr/>
        </p:nvSpPr>
        <p:spPr>
          <a:xfrm>
            <a:off x="4114800" y="94487"/>
            <a:ext cx="2971800" cy="441959"/>
          </a:xfrm>
          <a:prstGeom prst="rect">
            <a:avLst/>
          </a:prstGeom>
        </p:spPr>
        <p:txBody>
          <a:bodyPr vert="horz" wrap="square" lIns="0" tIns="12700" rIns="0" bIns="0" rtlCol="0">
            <a:noAutofit/>
          </a:bodyPr>
          <a:lstStyle/>
          <a:p>
            <a:pPr marL="12065">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P&amp;L Report by Sub zones .</a:t>
            </a: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sz="2000">
              <a:latin typeface="Aptos SemiBold" panose="020B0004020202020204" pitchFamily="34"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2007F0E5-51C5-3AEE-C6AC-2B812BC6B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571500"/>
            <a:ext cx="5638800" cy="6192013"/>
          </a:xfrm>
          <a:prstGeom prst="rect">
            <a:avLst/>
          </a:prstGeom>
        </p:spPr>
      </p:pic>
    </p:spTree>
    <p:extLst>
      <p:ext uri="{BB962C8B-B14F-4D97-AF65-F5344CB8AC3E}">
        <p14:creationId xmlns:p14="http://schemas.microsoft.com/office/powerpoint/2010/main" val="3859184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6827" y="597756"/>
            <a:ext cx="5831416" cy="613363"/>
          </a:xfrm>
          <a:prstGeom prst="rect">
            <a:avLst/>
          </a:prstGeom>
        </p:spPr>
        <p:txBody>
          <a:bodyPr vert="horz" wrap="square" lIns="0" tIns="12700" rIns="0" bIns="0" rtlCol="0">
            <a:noAutofit/>
          </a:bodyPr>
          <a:lstStyle/>
          <a:p>
            <a:pPr marL="12700">
              <a:lnSpc>
                <a:spcPct val="100000"/>
              </a:lnSpc>
              <a:spcBef>
                <a:spcPts val="100"/>
              </a:spcBef>
            </a:pPr>
            <a:r>
              <a:rPr sz="3600" b="0" spc="-180" dirty="0">
                <a:solidFill>
                  <a:srgbClr val="252525"/>
                </a:solidFill>
                <a:latin typeface="Times New Roman"/>
                <a:cs typeface="Times New Roman"/>
              </a:rPr>
              <a:t>INSIG</a:t>
            </a:r>
            <a:r>
              <a:rPr sz="3600" b="0" spc="-254" dirty="0">
                <a:solidFill>
                  <a:srgbClr val="252525"/>
                </a:solidFill>
                <a:latin typeface="Times New Roman"/>
                <a:cs typeface="Times New Roman"/>
              </a:rPr>
              <a:t>H</a:t>
            </a:r>
            <a:r>
              <a:rPr sz="3600" b="0" spc="-60" dirty="0">
                <a:solidFill>
                  <a:srgbClr val="252525"/>
                </a:solidFill>
                <a:latin typeface="Times New Roman"/>
                <a:cs typeface="Times New Roman"/>
              </a:rPr>
              <a:t>TS</a:t>
            </a:r>
            <a:r>
              <a:rPr sz="3600" b="0" spc="10" dirty="0">
                <a:solidFill>
                  <a:srgbClr val="252525"/>
                </a:solidFill>
                <a:latin typeface="Times New Roman"/>
                <a:cs typeface="Times New Roman"/>
              </a:rPr>
              <a:t> </a:t>
            </a:r>
            <a:r>
              <a:rPr sz="3600" b="0" spc="85" dirty="0">
                <a:solidFill>
                  <a:srgbClr val="252525"/>
                </a:solidFill>
                <a:latin typeface="Times New Roman"/>
                <a:cs typeface="Times New Roman"/>
              </a:rPr>
              <a:t>&amp;</a:t>
            </a:r>
            <a:r>
              <a:rPr sz="3600" b="0" dirty="0">
                <a:solidFill>
                  <a:srgbClr val="252525"/>
                </a:solidFill>
                <a:latin typeface="Times New Roman"/>
                <a:cs typeface="Times New Roman"/>
              </a:rPr>
              <a:t> </a:t>
            </a:r>
            <a:r>
              <a:rPr sz="3600" b="0" spc="-150" dirty="0">
                <a:solidFill>
                  <a:srgbClr val="252525"/>
                </a:solidFill>
                <a:latin typeface="Times New Roman"/>
                <a:cs typeface="Times New Roman"/>
              </a:rPr>
              <a:t>K</a:t>
            </a:r>
            <a:r>
              <a:rPr sz="3600" b="0" spc="-125" dirty="0">
                <a:solidFill>
                  <a:srgbClr val="252525"/>
                </a:solidFill>
                <a:latin typeface="Times New Roman"/>
                <a:cs typeface="Times New Roman"/>
              </a:rPr>
              <a:t>EY</a:t>
            </a:r>
            <a:r>
              <a:rPr sz="3600" b="0" spc="-10" dirty="0">
                <a:solidFill>
                  <a:srgbClr val="252525"/>
                </a:solidFill>
                <a:latin typeface="Times New Roman"/>
                <a:cs typeface="Times New Roman"/>
              </a:rPr>
              <a:t> </a:t>
            </a:r>
            <a:r>
              <a:rPr sz="3600" b="0" spc="-80">
                <a:solidFill>
                  <a:srgbClr val="252525"/>
                </a:solidFill>
                <a:latin typeface="Times New Roman"/>
                <a:cs typeface="Times New Roman"/>
              </a:rPr>
              <a:t>F</a:t>
            </a:r>
            <a:r>
              <a:rPr sz="3600" b="0" spc="-40">
                <a:solidFill>
                  <a:srgbClr val="252525"/>
                </a:solidFill>
                <a:latin typeface="Times New Roman"/>
                <a:cs typeface="Times New Roman"/>
              </a:rPr>
              <a:t>I</a:t>
            </a:r>
            <a:r>
              <a:rPr sz="3600" b="0" spc="-260">
                <a:solidFill>
                  <a:srgbClr val="252525"/>
                </a:solidFill>
                <a:latin typeface="Times New Roman"/>
                <a:cs typeface="Times New Roman"/>
              </a:rPr>
              <a:t>NDINGS</a:t>
            </a:r>
            <a:r>
              <a:rPr sz="3600" b="0" spc="-15">
                <a:solidFill>
                  <a:srgbClr val="252525"/>
                </a:solidFill>
                <a:latin typeface="Times New Roman"/>
                <a:cs typeface="Times New Roman"/>
              </a:rPr>
              <a:t> </a:t>
            </a:r>
            <a:endParaRPr sz="3600">
              <a:latin typeface="Times New Roman"/>
              <a:cs typeface="Times New Roman"/>
            </a:endParaRPr>
          </a:p>
        </p:txBody>
      </p:sp>
      <p:sp>
        <p:nvSpPr>
          <p:cNvPr id="13" name="object 13"/>
          <p:cNvSpPr txBox="1">
            <a:spLocks noGrp="1"/>
          </p:cNvSpPr>
          <p:nvPr>
            <p:ph sz="half" idx="2"/>
          </p:nvPr>
        </p:nvSpPr>
        <p:spPr>
          <a:xfrm>
            <a:off x="1596508" y="1967001"/>
            <a:ext cx="4499492" cy="5418271"/>
          </a:xfrm>
          <a:prstGeom prst="rect">
            <a:avLst/>
          </a:prstGeom>
        </p:spPr>
        <p:txBody>
          <a:bodyPr vert="horz" wrap="square" lIns="0" tIns="33019" rIns="0" bIns="0" rtlCol="0">
            <a:noAutofit/>
          </a:bodyPr>
          <a:lstStyle/>
          <a:p>
            <a:pPr marL="254635" marR="116205" indent="-171450">
              <a:lnSpc>
                <a:spcPct val="92100"/>
              </a:lnSpc>
              <a:spcBef>
                <a:spcPts val="259"/>
              </a:spcBef>
              <a:buFont typeface="Verdana"/>
              <a:buChar char="•"/>
              <a:tabLst>
                <a:tab pos="255270" algn="l"/>
              </a:tabLst>
            </a:pPr>
            <a:r>
              <a:rPr lang="en-US" sz="1800" b="1" spc="-10"/>
              <a:t>Customer Sales Growth: </a:t>
            </a:r>
            <a:r>
              <a:rPr lang="en-US" sz="1800" spc="-10"/>
              <a:t>Showed that our net sales are growing proving the success of our strategy.</a:t>
            </a:r>
            <a:r>
              <a:rPr lang="en-US" sz="1800" spc="-180">
                <a:latin typeface="Verdana" panose="020B0604030504040204" pitchFamily="34" charset="0"/>
                <a:ea typeface="Verdana" panose="020B0604030504040204" pitchFamily="34" charset="0"/>
                <a:cs typeface="Aldhabi" panose="01000000000000000000" pitchFamily="2" charset="-78"/>
              </a:rPr>
              <a:t> </a:t>
            </a:r>
          </a:p>
          <a:p>
            <a:pPr marL="83185" marR="116205" indent="0">
              <a:lnSpc>
                <a:spcPct val="92100"/>
              </a:lnSpc>
              <a:spcBef>
                <a:spcPts val="259"/>
              </a:spcBef>
              <a:buNone/>
              <a:tabLst>
                <a:tab pos="255270" algn="l"/>
              </a:tabLst>
            </a:pPr>
            <a:endParaRPr lang="en-US" sz="1800" spc="-180">
              <a:latin typeface="Verdana" panose="020B0604030504040204" pitchFamily="34" charset="0"/>
              <a:ea typeface="Verdana" panose="020B0604030504040204" pitchFamily="34" charset="0"/>
              <a:cs typeface="Aldhabi" panose="01000000000000000000" pitchFamily="2" charset="-78"/>
            </a:endParaRPr>
          </a:p>
          <a:p>
            <a:pPr marL="254635" marR="116205" indent="-171450">
              <a:lnSpc>
                <a:spcPct val="92100"/>
              </a:lnSpc>
              <a:spcBef>
                <a:spcPts val="259"/>
              </a:spcBef>
              <a:buFont typeface="Verdana"/>
              <a:buChar char="•"/>
              <a:tabLst>
                <a:tab pos="255270" algn="l"/>
              </a:tabLst>
            </a:pPr>
            <a:r>
              <a:rPr lang="en-US" sz="1800" b="1" spc="-10"/>
              <a:t>India Market Success: </a:t>
            </a:r>
            <a:r>
              <a:rPr lang="en-US" sz="1800" spc="-10"/>
              <a:t>Highlighted our strong presence in the Indian market, suggesting more chances to grow.</a:t>
            </a:r>
          </a:p>
          <a:p>
            <a:pPr marL="83185" marR="116205" indent="0">
              <a:lnSpc>
                <a:spcPct val="92100"/>
              </a:lnSpc>
              <a:spcBef>
                <a:spcPts val="259"/>
              </a:spcBef>
              <a:buNone/>
              <a:tabLst>
                <a:tab pos="255270" algn="l"/>
              </a:tabLst>
            </a:pPr>
            <a:endParaRPr lang="en-US" sz="1800" spc="-10"/>
          </a:p>
          <a:p>
            <a:pPr marL="254635" marR="116205" indent="-171450">
              <a:lnSpc>
                <a:spcPct val="92100"/>
              </a:lnSpc>
              <a:spcBef>
                <a:spcPts val="259"/>
              </a:spcBef>
              <a:buFont typeface="Verdana"/>
              <a:buChar char="•"/>
              <a:tabLst>
                <a:tab pos="255270" algn="l"/>
              </a:tabLst>
            </a:pPr>
            <a:r>
              <a:rPr lang="en-US" sz="1800" b="1" spc="-10"/>
              <a:t>Top 10 Products Report: </a:t>
            </a:r>
            <a:r>
              <a:rPr lang="en-US" sz="1800" spc="-10"/>
              <a:t>Gave us smart ideas about how well our products are doing in the competition.</a:t>
            </a:r>
          </a:p>
          <a:p>
            <a:pPr marL="83185" marR="116205" indent="0">
              <a:lnSpc>
                <a:spcPct val="92100"/>
              </a:lnSpc>
              <a:spcBef>
                <a:spcPts val="259"/>
              </a:spcBef>
              <a:buNone/>
              <a:tabLst>
                <a:tab pos="255270" algn="l"/>
              </a:tabLst>
            </a:pPr>
            <a:endParaRPr lang="en-US" sz="1800" spc="-10"/>
          </a:p>
          <a:p>
            <a:pPr marL="254635" marR="116205" indent="-171450">
              <a:lnSpc>
                <a:spcPct val="92100"/>
              </a:lnSpc>
              <a:spcBef>
                <a:spcPts val="259"/>
              </a:spcBef>
              <a:buFont typeface="Verdana"/>
              <a:buChar char="•"/>
              <a:tabLst>
                <a:tab pos="255270" algn="l"/>
              </a:tabLst>
            </a:pPr>
            <a:r>
              <a:rPr lang="en-US" sz="1800" b="1" spc="-10"/>
              <a:t>Market vs. Target Overview: </a:t>
            </a:r>
            <a:r>
              <a:rPr lang="en-US" sz="1800" spc="-10"/>
              <a:t>Gave us a full picture, so we can quickly change plans to beat our sales goals.</a:t>
            </a:r>
            <a:endParaRPr sz="1800" spc="-10" dirty="0"/>
          </a:p>
        </p:txBody>
      </p:sp>
      <p:sp>
        <p:nvSpPr>
          <p:cNvPr id="23" name="object 23"/>
          <p:cNvSpPr txBox="1">
            <a:spLocks noGrp="1"/>
          </p:cNvSpPr>
          <p:nvPr>
            <p:ph sz="half" idx="3"/>
          </p:nvPr>
        </p:nvSpPr>
        <p:spPr>
          <a:xfrm>
            <a:off x="6571135" y="1967001"/>
            <a:ext cx="4197350" cy="4656146"/>
          </a:xfrm>
          <a:prstGeom prst="rect">
            <a:avLst/>
          </a:prstGeom>
        </p:spPr>
        <p:txBody>
          <a:bodyPr vert="horz" wrap="square" lIns="0" tIns="33020" rIns="0" bIns="0" rtlCol="0">
            <a:spAutoFit/>
          </a:bodyPr>
          <a:lstStyle/>
          <a:p>
            <a:pPr algn="l">
              <a:buFont typeface="+mj-lt"/>
              <a:buAutoNum type="arabicPeriod"/>
            </a:pPr>
            <a:r>
              <a:rPr lang="en-US" sz="1800" b="1" spc="-10"/>
              <a:t>Market Finances: </a:t>
            </a:r>
            <a:r>
              <a:rPr lang="en-US" sz="1800" spc="-10"/>
              <a:t>Showed how well we're doing financially in different markets, helping us plan smart finances.</a:t>
            </a:r>
          </a:p>
          <a:p>
            <a:pPr algn="l">
              <a:buFont typeface="+mj-lt"/>
              <a:buAutoNum type="arabicPeriod"/>
            </a:pPr>
            <a:r>
              <a:rPr lang="en-US" sz="1800" b="1" spc="-10"/>
              <a:t>Yearly Finances: </a:t>
            </a:r>
            <a:r>
              <a:rPr lang="en-US" sz="1800" spc="-10"/>
              <a:t>Gave us a close look at our money situation each year, helping us plan for the long term.</a:t>
            </a:r>
          </a:p>
          <a:p>
            <a:pPr algn="l">
              <a:buFont typeface="+mj-lt"/>
              <a:buAutoNum type="arabicPeriod"/>
            </a:pPr>
            <a:r>
              <a:rPr lang="en-US" sz="1800" b="1" spc="-10"/>
              <a:t>Quarterly/Monthly Finances: </a:t>
            </a:r>
            <a:r>
              <a:rPr lang="en-US" sz="1800" spc="-10"/>
              <a:t>Detailed insights into how we're doing financially each quarter or month, helping us make quick decisions.</a:t>
            </a:r>
          </a:p>
          <a:p>
            <a:pPr algn="l">
              <a:buFont typeface="+mj-lt"/>
              <a:buAutoNum type="arabicPeriod"/>
            </a:pPr>
            <a:r>
              <a:rPr lang="en-US" sz="1800" b="1" spc="-10"/>
              <a:t>Top 5 Countries in 2021: </a:t>
            </a:r>
            <a:r>
              <a:rPr lang="en-US" sz="1800" spc="-10"/>
              <a:t>Showed that we're financially strong globally, making our position in the market strong.</a:t>
            </a:r>
          </a:p>
        </p:txBody>
      </p:sp>
      <p:pic>
        <p:nvPicPr>
          <p:cNvPr id="3" name="object 3"/>
          <p:cNvPicPr/>
          <p:nvPr/>
        </p:nvPicPr>
        <p:blipFill>
          <a:blip r:embed="rId2" cstate="print"/>
          <a:stretch>
            <a:fillRect/>
          </a:stretch>
        </p:blipFill>
        <p:spPr>
          <a:xfrm>
            <a:off x="11591543" y="97535"/>
            <a:ext cx="454151" cy="466344"/>
          </a:xfrm>
          <a:prstGeom prst="rect">
            <a:avLst/>
          </a:prstGeom>
        </p:spPr>
      </p:pic>
      <p:grpSp>
        <p:nvGrpSpPr>
          <p:cNvPr id="4" name="object 4"/>
          <p:cNvGrpSpPr/>
          <p:nvPr/>
        </p:nvGrpSpPr>
        <p:grpSpPr>
          <a:xfrm>
            <a:off x="1690063" y="1254160"/>
            <a:ext cx="4290060" cy="556895"/>
            <a:chOff x="1749551" y="1862289"/>
            <a:chExt cx="4290060" cy="553720"/>
          </a:xfrm>
        </p:grpSpPr>
        <p:pic>
          <p:nvPicPr>
            <p:cNvPr id="5" name="object 5"/>
            <p:cNvPicPr/>
            <p:nvPr/>
          </p:nvPicPr>
          <p:blipFill>
            <a:blip r:embed="rId3" cstate="print"/>
            <a:stretch>
              <a:fillRect/>
            </a:stretch>
          </p:blipFill>
          <p:spPr>
            <a:xfrm>
              <a:off x="1749551" y="1862289"/>
              <a:ext cx="4289933" cy="549948"/>
            </a:xfrm>
            <a:prstGeom prst="rect">
              <a:avLst/>
            </a:prstGeom>
          </p:spPr>
        </p:pic>
        <p:pic>
          <p:nvPicPr>
            <p:cNvPr id="6" name="object 6"/>
            <p:cNvPicPr/>
            <p:nvPr/>
          </p:nvPicPr>
          <p:blipFill>
            <a:blip r:embed="rId4" cstate="print"/>
            <a:stretch>
              <a:fillRect/>
            </a:stretch>
          </p:blipFill>
          <p:spPr>
            <a:xfrm>
              <a:off x="2572511" y="1898942"/>
              <a:ext cx="2634741" cy="516470"/>
            </a:xfrm>
            <a:prstGeom prst="rect">
              <a:avLst/>
            </a:prstGeom>
          </p:spPr>
        </p:pic>
        <p:pic>
          <p:nvPicPr>
            <p:cNvPr id="7" name="object 7"/>
            <p:cNvPicPr/>
            <p:nvPr/>
          </p:nvPicPr>
          <p:blipFill>
            <a:blip r:embed="rId5" cstate="print"/>
            <a:stretch>
              <a:fillRect/>
            </a:stretch>
          </p:blipFill>
          <p:spPr>
            <a:xfrm>
              <a:off x="1796795" y="1885187"/>
              <a:ext cx="4200144" cy="460248"/>
            </a:xfrm>
            <a:prstGeom prst="rect">
              <a:avLst/>
            </a:prstGeom>
          </p:spPr>
        </p:pic>
        <p:sp>
          <p:nvSpPr>
            <p:cNvPr id="8" name="object 8"/>
            <p:cNvSpPr/>
            <p:nvPr/>
          </p:nvSpPr>
          <p:spPr>
            <a:xfrm>
              <a:off x="1796795" y="1885187"/>
              <a:ext cx="4200525" cy="460375"/>
            </a:xfrm>
            <a:custGeom>
              <a:avLst/>
              <a:gdLst/>
              <a:ahLst/>
              <a:cxnLst/>
              <a:rect l="l" t="t" r="r" b="b"/>
              <a:pathLst>
                <a:path w="4200525" h="460375">
                  <a:moveTo>
                    <a:pt x="0" y="460248"/>
                  </a:moveTo>
                  <a:lnTo>
                    <a:pt x="4200144" y="460248"/>
                  </a:lnTo>
                  <a:lnTo>
                    <a:pt x="4200144" y="0"/>
                  </a:lnTo>
                  <a:lnTo>
                    <a:pt x="0" y="0"/>
                  </a:lnTo>
                  <a:lnTo>
                    <a:pt x="0" y="460248"/>
                  </a:lnTo>
                  <a:close/>
                </a:path>
              </a:pathLst>
            </a:custGeom>
            <a:ln w="9144">
              <a:solidFill>
                <a:srgbClr val="DE7D17"/>
              </a:solidFill>
            </a:ln>
          </p:spPr>
          <p:txBody>
            <a:bodyPr wrap="square" lIns="0" tIns="0" rIns="0" bIns="0" rtlCol="0"/>
            <a:lstStyle/>
            <a:p>
              <a:endParaRPr/>
            </a:p>
          </p:txBody>
        </p:sp>
      </p:grpSp>
      <p:sp>
        <p:nvSpPr>
          <p:cNvPr id="9" name="object 9"/>
          <p:cNvSpPr txBox="1"/>
          <p:nvPr/>
        </p:nvSpPr>
        <p:spPr>
          <a:xfrm>
            <a:off x="1163710" y="1254032"/>
            <a:ext cx="4200526" cy="403316"/>
          </a:xfrm>
          <a:prstGeom prst="rect">
            <a:avLst/>
          </a:prstGeom>
          <a:ln w="9144">
            <a:noFill/>
          </a:ln>
        </p:spPr>
        <p:txBody>
          <a:bodyPr vert="horz" wrap="square" lIns="0" tIns="94615" rIns="0" bIns="0" rtlCol="0">
            <a:spAutoFit/>
          </a:bodyPr>
          <a:lstStyle/>
          <a:p>
            <a:pPr marL="944880">
              <a:lnSpc>
                <a:spcPct val="100000"/>
              </a:lnSpc>
              <a:spcBef>
                <a:spcPts val="745"/>
              </a:spcBef>
            </a:pPr>
            <a:r>
              <a:rPr lang="en-US" sz="2000" b="1" spc="-70">
                <a:solidFill>
                  <a:srgbClr val="FFFFFF"/>
                </a:solidFill>
                <a:uFill>
                  <a:solidFill>
                    <a:srgbClr val="FFFFFF"/>
                  </a:solidFill>
                </a:uFill>
                <a:latin typeface="Tahoma"/>
                <a:cs typeface="Tahoma"/>
              </a:rPr>
              <a:t>              </a:t>
            </a:r>
            <a:r>
              <a:rPr sz="2000" b="1" spc="-70">
                <a:solidFill>
                  <a:srgbClr val="FFFFFF"/>
                </a:solidFill>
                <a:uFill>
                  <a:solidFill>
                    <a:srgbClr val="FFFFFF"/>
                  </a:solidFill>
                </a:uFill>
                <a:latin typeface="Tahoma"/>
                <a:cs typeface="Tahoma"/>
              </a:rPr>
              <a:t>Sales </a:t>
            </a:r>
            <a:r>
              <a:rPr sz="2000" b="1" spc="-325">
                <a:solidFill>
                  <a:srgbClr val="FFFFFF"/>
                </a:solidFill>
                <a:uFill>
                  <a:solidFill>
                    <a:srgbClr val="FFFFFF"/>
                  </a:solidFill>
                </a:uFill>
                <a:latin typeface="Tahoma"/>
                <a:cs typeface="Tahoma"/>
              </a:rPr>
              <a:t>I</a:t>
            </a:r>
            <a:r>
              <a:rPr sz="2000" b="1" spc="-70">
                <a:solidFill>
                  <a:srgbClr val="FFFFFF"/>
                </a:solidFill>
                <a:uFill>
                  <a:solidFill>
                    <a:srgbClr val="FFFFFF"/>
                  </a:solidFill>
                </a:uFill>
                <a:latin typeface="Tahoma"/>
                <a:cs typeface="Tahoma"/>
              </a:rPr>
              <a:t>n</a:t>
            </a:r>
            <a:r>
              <a:rPr sz="2000" b="1" spc="-130">
                <a:solidFill>
                  <a:srgbClr val="FFFFFF"/>
                </a:solidFill>
                <a:uFill>
                  <a:solidFill>
                    <a:srgbClr val="FFFFFF"/>
                  </a:solidFill>
                </a:uFill>
                <a:latin typeface="Tahoma"/>
                <a:cs typeface="Tahoma"/>
              </a:rPr>
              <a:t>s</a:t>
            </a:r>
            <a:r>
              <a:rPr sz="2000" b="1" spc="-15">
                <a:solidFill>
                  <a:srgbClr val="FFFFFF"/>
                </a:solidFill>
                <a:uFill>
                  <a:solidFill>
                    <a:srgbClr val="FFFFFF"/>
                  </a:solidFill>
                </a:uFill>
                <a:latin typeface="Tahoma"/>
                <a:cs typeface="Tahoma"/>
              </a:rPr>
              <a:t>i</a:t>
            </a:r>
            <a:r>
              <a:rPr sz="2000" b="1" spc="-40">
                <a:solidFill>
                  <a:srgbClr val="FFFFFF"/>
                </a:solidFill>
                <a:uFill>
                  <a:solidFill>
                    <a:srgbClr val="FFFFFF"/>
                  </a:solidFill>
                </a:uFill>
                <a:latin typeface="Tahoma"/>
                <a:cs typeface="Tahoma"/>
              </a:rPr>
              <a:t>g</a:t>
            </a:r>
            <a:r>
              <a:rPr sz="2000" b="1" spc="-70">
                <a:solidFill>
                  <a:srgbClr val="FFFFFF"/>
                </a:solidFill>
                <a:uFill>
                  <a:solidFill>
                    <a:srgbClr val="FFFFFF"/>
                  </a:solidFill>
                </a:uFill>
                <a:latin typeface="Tahoma"/>
                <a:cs typeface="Tahoma"/>
              </a:rPr>
              <a:t>h</a:t>
            </a:r>
            <a:r>
              <a:rPr sz="2000" b="1" spc="-135">
                <a:solidFill>
                  <a:srgbClr val="FFFFFF"/>
                </a:solidFill>
                <a:uFill>
                  <a:solidFill>
                    <a:srgbClr val="FFFFFF"/>
                  </a:solidFill>
                </a:uFill>
                <a:latin typeface="Tahoma"/>
                <a:cs typeface="Tahoma"/>
              </a:rPr>
              <a:t>t</a:t>
            </a:r>
            <a:r>
              <a:rPr sz="2000" b="1" spc="-175">
                <a:solidFill>
                  <a:srgbClr val="FFFFFF"/>
                </a:solidFill>
                <a:uFill>
                  <a:solidFill>
                    <a:srgbClr val="FFFFFF"/>
                  </a:solidFill>
                </a:uFill>
                <a:latin typeface="Tahoma"/>
                <a:cs typeface="Tahoma"/>
              </a:rPr>
              <a:t>s</a:t>
            </a:r>
            <a:endParaRPr sz="2000">
              <a:latin typeface="Tahoma"/>
              <a:cs typeface="Tahoma"/>
            </a:endParaRPr>
          </a:p>
        </p:txBody>
      </p:sp>
      <p:grpSp>
        <p:nvGrpSpPr>
          <p:cNvPr id="14" name="object 14"/>
          <p:cNvGrpSpPr/>
          <p:nvPr/>
        </p:nvGrpSpPr>
        <p:grpSpPr>
          <a:xfrm>
            <a:off x="6506349" y="1277189"/>
            <a:ext cx="4286885" cy="561497"/>
            <a:chOff x="6537959" y="1862289"/>
            <a:chExt cx="4286885" cy="553720"/>
          </a:xfrm>
        </p:grpSpPr>
        <p:pic>
          <p:nvPicPr>
            <p:cNvPr id="15" name="object 15"/>
            <p:cNvPicPr/>
            <p:nvPr/>
          </p:nvPicPr>
          <p:blipFill>
            <a:blip r:embed="rId6" cstate="print"/>
            <a:stretch>
              <a:fillRect/>
            </a:stretch>
          </p:blipFill>
          <p:spPr>
            <a:xfrm>
              <a:off x="6537959" y="1862289"/>
              <a:ext cx="4286884" cy="549948"/>
            </a:xfrm>
            <a:prstGeom prst="rect">
              <a:avLst/>
            </a:prstGeom>
          </p:spPr>
        </p:pic>
        <p:pic>
          <p:nvPicPr>
            <p:cNvPr id="16" name="object 16"/>
            <p:cNvPicPr/>
            <p:nvPr/>
          </p:nvPicPr>
          <p:blipFill>
            <a:blip r:embed="rId7" cstate="print"/>
            <a:stretch>
              <a:fillRect/>
            </a:stretch>
          </p:blipFill>
          <p:spPr>
            <a:xfrm>
              <a:off x="7223759" y="1898942"/>
              <a:ext cx="2912109" cy="516470"/>
            </a:xfrm>
            <a:prstGeom prst="rect">
              <a:avLst/>
            </a:prstGeom>
          </p:spPr>
        </p:pic>
        <p:pic>
          <p:nvPicPr>
            <p:cNvPr id="17" name="object 17"/>
            <p:cNvPicPr/>
            <p:nvPr/>
          </p:nvPicPr>
          <p:blipFill>
            <a:blip r:embed="rId8" cstate="print"/>
            <a:stretch>
              <a:fillRect/>
            </a:stretch>
          </p:blipFill>
          <p:spPr>
            <a:xfrm>
              <a:off x="6585203" y="1885187"/>
              <a:ext cx="4197096" cy="460248"/>
            </a:xfrm>
            <a:prstGeom prst="rect">
              <a:avLst/>
            </a:prstGeom>
          </p:spPr>
        </p:pic>
        <p:sp>
          <p:nvSpPr>
            <p:cNvPr id="18" name="object 18"/>
            <p:cNvSpPr/>
            <p:nvPr/>
          </p:nvSpPr>
          <p:spPr>
            <a:xfrm>
              <a:off x="6585203" y="1885187"/>
              <a:ext cx="4197350" cy="460375"/>
            </a:xfrm>
            <a:custGeom>
              <a:avLst/>
              <a:gdLst/>
              <a:ahLst/>
              <a:cxnLst/>
              <a:rect l="l" t="t" r="r" b="b"/>
              <a:pathLst>
                <a:path w="4197350" h="460375">
                  <a:moveTo>
                    <a:pt x="0" y="460248"/>
                  </a:moveTo>
                  <a:lnTo>
                    <a:pt x="4197096" y="460248"/>
                  </a:lnTo>
                  <a:lnTo>
                    <a:pt x="4197096" y="0"/>
                  </a:lnTo>
                  <a:lnTo>
                    <a:pt x="0" y="0"/>
                  </a:lnTo>
                  <a:lnTo>
                    <a:pt x="0" y="460248"/>
                  </a:lnTo>
                  <a:close/>
                </a:path>
              </a:pathLst>
            </a:custGeom>
            <a:ln w="9144">
              <a:solidFill>
                <a:srgbClr val="9F8351"/>
              </a:solidFill>
            </a:ln>
          </p:spPr>
          <p:txBody>
            <a:bodyPr wrap="square" lIns="0" tIns="0" rIns="0" bIns="0" rtlCol="0"/>
            <a:lstStyle/>
            <a:p>
              <a:endParaRPr/>
            </a:p>
          </p:txBody>
        </p:sp>
      </p:grpSp>
      <p:sp>
        <p:nvSpPr>
          <p:cNvPr id="19" name="object 19"/>
          <p:cNvSpPr txBox="1"/>
          <p:nvPr/>
        </p:nvSpPr>
        <p:spPr>
          <a:xfrm>
            <a:off x="6495669" y="1261559"/>
            <a:ext cx="4197350" cy="403316"/>
          </a:xfrm>
          <a:prstGeom prst="rect">
            <a:avLst/>
          </a:prstGeom>
          <a:ln w="9144">
            <a:noFill/>
          </a:ln>
        </p:spPr>
        <p:txBody>
          <a:bodyPr vert="horz" wrap="square" lIns="0" tIns="94615" rIns="0" bIns="0" rtlCol="0">
            <a:spAutoFit/>
          </a:bodyPr>
          <a:lstStyle/>
          <a:p>
            <a:pPr algn="ctr">
              <a:lnSpc>
                <a:spcPct val="100000"/>
              </a:lnSpc>
              <a:spcBef>
                <a:spcPts val="745"/>
              </a:spcBef>
            </a:pPr>
            <a:r>
              <a:rPr sz="2000" b="1" spc="-70">
                <a:solidFill>
                  <a:srgbClr val="FFFFFF"/>
                </a:solidFill>
                <a:uFill>
                  <a:solidFill>
                    <a:srgbClr val="FFFFFF"/>
                  </a:solidFill>
                </a:uFill>
                <a:latin typeface="Tahoma"/>
                <a:cs typeface="Tahoma"/>
              </a:rPr>
              <a:t>Finan</a:t>
            </a:r>
            <a:r>
              <a:rPr lang="en-US" sz="2000" b="1" spc="-70">
                <a:solidFill>
                  <a:srgbClr val="FFFFFF"/>
                </a:solidFill>
                <a:uFill>
                  <a:solidFill>
                    <a:srgbClr val="FFFFFF"/>
                  </a:solidFill>
                </a:uFill>
                <a:latin typeface="Tahoma"/>
                <a:cs typeface="Tahoma"/>
              </a:rPr>
              <a:t>c</a:t>
            </a:r>
            <a:r>
              <a:rPr sz="2000" b="1" spc="-70">
                <a:solidFill>
                  <a:srgbClr val="FFFFFF"/>
                </a:solidFill>
                <a:uFill>
                  <a:solidFill>
                    <a:srgbClr val="FFFFFF"/>
                  </a:solidFill>
                </a:uFill>
                <a:latin typeface="Tahoma"/>
                <a:cs typeface="Tahoma"/>
              </a:rPr>
              <a:t>e Insights</a:t>
            </a:r>
          </a:p>
        </p:txBody>
      </p:sp>
      <p:sp>
        <p:nvSpPr>
          <p:cNvPr id="24" name="object 2">
            <a:extLst>
              <a:ext uri="{FF2B5EF4-FFF2-40B4-BE49-F238E27FC236}">
                <a16:creationId xmlns:a16="http://schemas.microsoft.com/office/drawing/2014/main" id="{C4BE96ED-C44D-CEDE-93A1-F1F562EEB1EE}"/>
              </a:ext>
            </a:extLst>
          </p:cNvPr>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1616464" y="651621"/>
            <a:ext cx="5358765" cy="629018"/>
          </a:xfrm>
          <a:prstGeom prst="rect">
            <a:avLst/>
          </a:prstGeom>
        </p:spPr>
        <p:txBody>
          <a:bodyPr vert="horz" wrap="square" lIns="0" tIns="13335" rIns="0" bIns="0" rtlCol="0">
            <a:spAutoFit/>
          </a:bodyPr>
          <a:lstStyle/>
          <a:p>
            <a:pPr marL="12700">
              <a:lnSpc>
                <a:spcPct val="100000"/>
              </a:lnSpc>
              <a:spcBef>
                <a:spcPts val="105"/>
              </a:spcBef>
            </a:pPr>
            <a:r>
              <a:rPr lang="en-US" sz="4000" b="0" spc="-405">
                <a:latin typeface="Times New Roman"/>
                <a:cs typeface="Times New Roman"/>
              </a:rPr>
              <a:t>Table of </a:t>
            </a:r>
            <a:r>
              <a:rPr sz="4000" b="0" spc="-405">
                <a:latin typeface="Times New Roman"/>
                <a:cs typeface="Times New Roman"/>
              </a:rPr>
              <a:t>CO</a:t>
            </a:r>
            <a:r>
              <a:rPr sz="4000" b="0" spc="-440">
                <a:latin typeface="Times New Roman"/>
                <a:cs typeface="Times New Roman"/>
              </a:rPr>
              <a:t>N</a:t>
            </a:r>
            <a:r>
              <a:rPr sz="4000" b="0" spc="-140">
                <a:latin typeface="Times New Roman"/>
                <a:cs typeface="Times New Roman"/>
              </a:rPr>
              <a:t>TENTS</a:t>
            </a:r>
            <a:endParaRPr sz="4000">
              <a:latin typeface="Times New Roman"/>
              <a:cs typeface="Times New Roman"/>
            </a:endParaRPr>
          </a:p>
        </p:txBody>
      </p:sp>
      <p:sp>
        <p:nvSpPr>
          <p:cNvPr id="4" name="object 4"/>
          <p:cNvSpPr txBox="1"/>
          <p:nvPr/>
        </p:nvSpPr>
        <p:spPr>
          <a:xfrm>
            <a:off x="1627837" y="1524000"/>
            <a:ext cx="6296963" cy="407547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2400" spc="5" dirty="0">
                <a:latin typeface="Leelawadee UI"/>
                <a:cs typeface="Leelawadee UI"/>
              </a:rPr>
              <a:t>Introduction</a:t>
            </a:r>
            <a:endParaRPr sz="2400" spc="5">
              <a:latin typeface="Leelawadee UI"/>
              <a:cs typeface="Leelawadee UI"/>
            </a:endParaRPr>
          </a:p>
          <a:p>
            <a:pPr>
              <a:lnSpc>
                <a:spcPct val="100000"/>
              </a:lnSpc>
              <a:spcBef>
                <a:spcPts val="25"/>
              </a:spcBef>
              <a:buFont typeface="Wingdings"/>
              <a:buChar char=""/>
            </a:pPr>
            <a:endParaRPr sz="2400" spc="5">
              <a:latin typeface="Leelawadee UI"/>
              <a:cs typeface="Leelawadee UI"/>
            </a:endParaRPr>
          </a:p>
          <a:p>
            <a:pPr marL="299085" indent="-287020">
              <a:lnSpc>
                <a:spcPct val="100000"/>
              </a:lnSpc>
              <a:buFont typeface="Wingdings"/>
              <a:buChar char=""/>
              <a:tabLst>
                <a:tab pos="299720" algn="l"/>
              </a:tabLst>
            </a:pPr>
            <a:r>
              <a:rPr sz="2400" spc="5">
                <a:latin typeface="Leelawadee UI"/>
                <a:cs typeface="Leelawadee UI"/>
              </a:rPr>
              <a:t>Methodology</a:t>
            </a:r>
            <a:endParaRPr lang="en-US" sz="2400" spc="5">
              <a:latin typeface="Leelawadee UI"/>
              <a:cs typeface="Leelawadee UI"/>
            </a:endParaRPr>
          </a:p>
          <a:p>
            <a:pPr marL="299085" indent="-287020">
              <a:lnSpc>
                <a:spcPct val="100000"/>
              </a:lnSpc>
              <a:buFont typeface="Wingdings"/>
              <a:buChar char=""/>
              <a:tabLst>
                <a:tab pos="299720" algn="l"/>
              </a:tabLst>
            </a:pPr>
            <a:endParaRPr lang="en-IN" sz="2400" spc="5">
              <a:latin typeface="Leelawadee UI"/>
              <a:cs typeface="Leelawadee UI"/>
            </a:endParaRPr>
          </a:p>
          <a:p>
            <a:pPr marL="299085" indent="-287020">
              <a:lnSpc>
                <a:spcPct val="100000"/>
              </a:lnSpc>
              <a:buFont typeface="Wingdings"/>
              <a:buChar char=""/>
              <a:tabLst>
                <a:tab pos="299720" algn="l"/>
              </a:tabLst>
            </a:pPr>
            <a:r>
              <a:rPr lang="en-IN" sz="2400" spc="5">
                <a:latin typeface="Leelawadee UI"/>
                <a:cs typeface="Leelawadee UI"/>
              </a:rPr>
              <a:t>Metadata</a:t>
            </a:r>
            <a:endParaRPr sz="2400" spc="5">
              <a:latin typeface="Leelawadee UI"/>
              <a:cs typeface="Leelawadee UI"/>
            </a:endParaRPr>
          </a:p>
          <a:p>
            <a:pPr>
              <a:lnSpc>
                <a:spcPct val="100000"/>
              </a:lnSpc>
              <a:spcBef>
                <a:spcPts val="25"/>
              </a:spcBef>
              <a:buFont typeface="Wingdings"/>
              <a:buChar char=""/>
            </a:pPr>
            <a:endParaRPr sz="2400" spc="5">
              <a:latin typeface="Leelawadee UI"/>
              <a:cs typeface="Leelawadee UI"/>
            </a:endParaRPr>
          </a:p>
          <a:p>
            <a:pPr marL="299085" indent="-287020">
              <a:lnSpc>
                <a:spcPct val="100000"/>
              </a:lnSpc>
              <a:buFont typeface="Wingdings"/>
              <a:buChar char=""/>
              <a:tabLst>
                <a:tab pos="299720" algn="l"/>
              </a:tabLst>
            </a:pPr>
            <a:r>
              <a:rPr sz="2400" spc="5" dirty="0">
                <a:latin typeface="Leelawadee UI"/>
                <a:cs typeface="Leelawadee UI"/>
              </a:rPr>
              <a:t>Reports</a:t>
            </a:r>
            <a:endParaRPr sz="2400" spc="5">
              <a:latin typeface="Leelawadee UI"/>
              <a:cs typeface="Leelawadee UI"/>
            </a:endParaRPr>
          </a:p>
          <a:p>
            <a:pPr>
              <a:lnSpc>
                <a:spcPct val="100000"/>
              </a:lnSpc>
              <a:spcBef>
                <a:spcPts val="25"/>
              </a:spcBef>
              <a:buFont typeface="Wingdings"/>
              <a:buChar char=""/>
            </a:pPr>
            <a:endParaRPr sz="2400" spc="5">
              <a:latin typeface="Leelawadee UI"/>
              <a:cs typeface="Leelawadee UI"/>
            </a:endParaRPr>
          </a:p>
          <a:p>
            <a:pPr marL="299085" indent="-287020">
              <a:lnSpc>
                <a:spcPct val="100000"/>
              </a:lnSpc>
              <a:buFont typeface="Wingdings"/>
              <a:buChar char=""/>
              <a:tabLst>
                <a:tab pos="299720" algn="l"/>
              </a:tabLst>
            </a:pPr>
            <a:r>
              <a:rPr sz="2400" spc="5" dirty="0">
                <a:latin typeface="Leelawadee UI"/>
                <a:cs typeface="Leelawadee UI"/>
              </a:rPr>
              <a:t>Insights &amp; Key Findings</a:t>
            </a:r>
            <a:endParaRPr sz="2400" spc="5">
              <a:latin typeface="Leelawadee UI"/>
              <a:cs typeface="Leelawadee UI"/>
            </a:endParaRPr>
          </a:p>
          <a:p>
            <a:pPr>
              <a:lnSpc>
                <a:spcPct val="100000"/>
              </a:lnSpc>
              <a:spcBef>
                <a:spcPts val="25"/>
              </a:spcBef>
              <a:buFont typeface="Wingdings"/>
              <a:buChar char=""/>
            </a:pPr>
            <a:endParaRPr sz="2400" spc="5">
              <a:latin typeface="Leelawadee UI"/>
              <a:cs typeface="Leelawadee UI"/>
            </a:endParaRPr>
          </a:p>
          <a:p>
            <a:pPr marL="299085" indent="-287020">
              <a:lnSpc>
                <a:spcPct val="100000"/>
              </a:lnSpc>
              <a:spcBef>
                <a:spcPts val="5"/>
              </a:spcBef>
              <a:buFont typeface="Wingdings"/>
              <a:buChar char=""/>
              <a:tabLst>
                <a:tab pos="299720" algn="l"/>
              </a:tabLst>
            </a:pPr>
            <a:r>
              <a:rPr sz="2400" spc="5" dirty="0">
                <a:latin typeface="Leelawadee UI"/>
                <a:cs typeface="Leelawadee UI"/>
              </a:rPr>
              <a:t>Achievements</a:t>
            </a:r>
            <a:endParaRPr sz="2400" spc="5">
              <a:latin typeface="Leelawadee UI"/>
              <a:cs typeface="Leelawadee UI"/>
            </a:endParaRPr>
          </a:p>
        </p:txBody>
      </p:sp>
      <p:pic>
        <p:nvPicPr>
          <p:cNvPr id="5" name="object 5"/>
          <p:cNvPicPr/>
          <p:nvPr/>
        </p:nvPicPr>
        <p:blipFill>
          <a:blip r:embed="rId2" cstate="print"/>
          <a:stretch>
            <a:fillRect/>
          </a:stretch>
        </p:blipFill>
        <p:spPr>
          <a:xfrm>
            <a:off x="11527535" y="94488"/>
            <a:ext cx="454151" cy="441959"/>
          </a:xfrm>
          <a:prstGeom prst="rect">
            <a:avLst/>
          </a:prstGeom>
        </p:spPr>
      </p:pic>
      <p:sp>
        <p:nvSpPr>
          <p:cNvPr id="6" name="object 4">
            <a:extLst>
              <a:ext uri="{FF2B5EF4-FFF2-40B4-BE49-F238E27FC236}">
                <a16:creationId xmlns:a16="http://schemas.microsoft.com/office/drawing/2014/main" id="{655D5B11-8816-A869-EB3E-EF4B1BCB54E1}"/>
              </a:ext>
            </a:extLst>
          </p:cNvPr>
          <p:cNvSpPr txBox="1"/>
          <p:nvPr/>
        </p:nvSpPr>
        <p:spPr>
          <a:xfrm>
            <a:off x="1011935" y="6206379"/>
            <a:ext cx="10515600"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i="1" spc="5">
                <a:solidFill>
                  <a:srgbClr val="C00000"/>
                </a:solidFill>
                <a:latin typeface="Leelawadee UI"/>
                <a:cs typeface="Leelawadee UI"/>
                <a:hlinkClick r:id="rId3"/>
              </a:rPr>
              <a:t>Click here </a:t>
            </a:r>
            <a:r>
              <a:rPr lang="en-US" i="1" spc="5">
                <a:latin typeface="Leelawadee UI"/>
                <a:cs typeface="Leelawadee UI"/>
              </a:rPr>
              <a:t>to see detailed reports and Excel Analysis</a:t>
            </a:r>
            <a:endParaRPr i="1" spc="5">
              <a:latin typeface="Leelawadee UI"/>
              <a:cs typeface="Leelawadee U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1676400" y="645579"/>
            <a:ext cx="4251325" cy="566822"/>
          </a:xfrm>
          <a:prstGeom prst="rect">
            <a:avLst/>
          </a:prstGeom>
        </p:spPr>
        <p:txBody>
          <a:bodyPr vert="horz" wrap="square" lIns="0" tIns="12700" rIns="0" bIns="0" rtlCol="0">
            <a:spAutoFit/>
          </a:bodyPr>
          <a:lstStyle/>
          <a:p>
            <a:pPr marL="12700">
              <a:lnSpc>
                <a:spcPct val="100000"/>
              </a:lnSpc>
              <a:spcBef>
                <a:spcPts val="100"/>
              </a:spcBef>
            </a:pPr>
            <a:r>
              <a:rPr sz="3600" b="0" spc="-114" dirty="0">
                <a:latin typeface="Times New Roman"/>
                <a:cs typeface="Times New Roman"/>
              </a:rPr>
              <a:t>ACHI</a:t>
            </a:r>
            <a:r>
              <a:rPr sz="3600" b="0" spc="-130" dirty="0">
                <a:latin typeface="Times New Roman"/>
                <a:cs typeface="Times New Roman"/>
              </a:rPr>
              <a:t>E</a:t>
            </a:r>
            <a:r>
              <a:rPr sz="3600" b="0" spc="-225" dirty="0">
                <a:latin typeface="Times New Roman"/>
                <a:cs typeface="Times New Roman"/>
              </a:rPr>
              <a:t>VEM</a:t>
            </a:r>
            <a:r>
              <a:rPr sz="3600" b="0" spc="-195" dirty="0">
                <a:latin typeface="Times New Roman"/>
                <a:cs typeface="Times New Roman"/>
              </a:rPr>
              <a:t>E</a:t>
            </a:r>
            <a:r>
              <a:rPr sz="3600" b="0" spc="-185" dirty="0">
                <a:latin typeface="Times New Roman"/>
                <a:cs typeface="Times New Roman"/>
              </a:rPr>
              <a:t>NTS</a:t>
            </a:r>
            <a:r>
              <a:rPr sz="3600" b="0" dirty="0">
                <a:latin typeface="Times New Roman"/>
                <a:cs typeface="Times New Roman"/>
              </a:rPr>
              <a:t> </a:t>
            </a:r>
            <a:r>
              <a:rPr sz="3600" b="0" spc="-40" dirty="0">
                <a:latin typeface="Times New Roman"/>
                <a:cs typeface="Times New Roman"/>
              </a:rPr>
              <a:t>:</a:t>
            </a:r>
            <a:endParaRPr sz="3600">
              <a:latin typeface="Times New Roman"/>
              <a:cs typeface="Times New Roman"/>
            </a:endParaRPr>
          </a:p>
        </p:txBody>
      </p:sp>
      <p:sp>
        <p:nvSpPr>
          <p:cNvPr id="4" name="object 4"/>
          <p:cNvSpPr txBox="1">
            <a:spLocks noGrp="1"/>
          </p:cNvSpPr>
          <p:nvPr>
            <p:ph idx="1"/>
          </p:nvPr>
        </p:nvSpPr>
        <p:spPr>
          <a:xfrm>
            <a:off x="1219200" y="1212401"/>
            <a:ext cx="10155935" cy="8910117"/>
          </a:xfrm>
          <a:prstGeom prst="rect">
            <a:avLst/>
          </a:prstGeom>
        </p:spPr>
        <p:txBody>
          <a:bodyPr vert="horz" wrap="square" lIns="0" tIns="13335" rIns="0" bIns="0" rtlCol="0">
            <a:noAutofit/>
          </a:bodyPr>
          <a:lstStyle/>
          <a:p>
            <a:pPr marL="472440" marR="508634">
              <a:lnSpc>
                <a:spcPct val="100000"/>
              </a:lnSpc>
              <a:spcBef>
                <a:spcPts val="105"/>
              </a:spcBef>
              <a:tabLst>
                <a:tab pos="760095" algn="l"/>
              </a:tabLst>
            </a:pPr>
            <a:endParaRPr lang="en-US"/>
          </a:p>
          <a:p>
            <a:pPr marL="759460" marR="508634" indent="-287020">
              <a:lnSpc>
                <a:spcPct val="100000"/>
              </a:lnSpc>
              <a:spcBef>
                <a:spcPts val="105"/>
              </a:spcBef>
              <a:buFont typeface="Wingdings"/>
              <a:buChar char=""/>
              <a:tabLst>
                <a:tab pos="760095" algn="l"/>
              </a:tabLst>
            </a:pPr>
            <a:r>
              <a:rPr lang="en-US" sz="1700" b="1">
                <a:solidFill>
                  <a:schemeClr val="tx1"/>
                </a:solidFill>
              </a:rPr>
              <a:t>Better Accuracy in Understanding Data: </a:t>
            </a:r>
            <a:r>
              <a:rPr lang="en-US" sz="1700">
                <a:solidFill>
                  <a:schemeClr val="tx1"/>
                </a:solidFill>
              </a:rPr>
              <a:t>We used tools like Power Pivot, Power Query, and Pivot Tables to really look at sales and money data. We made sure we got everything right.</a:t>
            </a:r>
          </a:p>
          <a:p>
            <a:pPr marL="759460" marR="508634" indent="-287020">
              <a:lnSpc>
                <a:spcPct val="100000"/>
              </a:lnSpc>
              <a:spcBef>
                <a:spcPts val="105"/>
              </a:spcBef>
              <a:buFont typeface="Wingdings"/>
              <a:buChar char=""/>
              <a:tabLst>
                <a:tab pos="760095" algn="l"/>
              </a:tabLst>
            </a:pPr>
            <a:endParaRPr lang="en-US" sz="1700">
              <a:solidFill>
                <a:schemeClr val="tx1"/>
              </a:solidFill>
            </a:endParaRPr>
          </a:p>
          <a:p>
            <a:pPr marL="759460" marR="508634" indent="-287020">
              <a:lnSpc>
                <a:spcPct val="100000"/>
              </a:lnSpc>
              <a:spcBef>
                <a:spcPts val="105"/>
              </a:spcBef>
              <a:buFont typeface="Wingdings"/>
              <a:buChar char=""/>
              <a:tabLst>
                <a:tab pos="760095" algn="l"/>
              </a:tabLst>
            </a:pPr>
            <a:r>
              <a:rPr lang="en-US" sz="1700" b="1">
                <a:solidFill>
                  <a:schemeClr val="tx1"/>
                </a:solidFill>
              </a:rPr>
              <a:t>Found Ways to Grow</a:t>
            </a:r>
            <a:r>
              <a:rPr lang="en-US" sz="1700">
                <a:solidFill>
                  <a:schemeClr val="tx1"/>
                </a:solidFill>
              </a:rPr>
              <a:t>: By studying data with Data Modeling, we figured out where we can grow. This helped us plan for the future, especially when selling things in India.</a:t>
            </a:r>
          </a:p>
          <a:p>
            <a:pPr marL="472440" marR="508634">
              <a:lnSpc>
                <a:spcPct val="100000"/>
              </a:lnSpc>
              <a:spcBef>
                <a:spcPts val="105"/>
              </a:spcBef>
              <a:tabLst>
                <a:tab pos="760095" algn="l"/>
              </a:tabLst>
            </a:pPr>
            <a:endParaRPr lang="en-US" sz="1700">
              <a:solidFill>
                <a:schemeClr val="tx1"/>
              </a:solidFill>
            </a:endParaRPr>
          </a:p>
          <a:p>
            <a:pPr marL="759460" marR="508634" indent="-287020">
              <a:lnSpc>
                <a:spcPct val="100000"/>
              </a:lnSpc>
              <a:spcBef>
                <a:spcPts val="105"/>
              </a:spcBef>
              <a:buFont typeface="Wingdings"/>
              <a:buChar char=""/>
              <a:tabLst>
                <a:tab pos="760095" algn="l"/>
              </a:tabLst>
            </a:pPr>
            <a:r>
              <a:rPr lang="en-US" sz="1700" b="1">
                <a:solidFill>
                  <a:schemeClr val="tx1"/>
                </a:solidFill>
              </a:rPr>
              <a:t>Made Quick Decisions Easily: </a:t>
            </a:r>
            <a:r>
              <a:rPr lang="en-US" sz="1700">
                <a:solidFill>
                  <a:schemeClr val="tx1"/>
                </a:solidFill>
              </a:rPr>
              <a:t>With Conditional Formatting, we quickly saw how well our market was doing. This made it easy to change things quickly and beat our goals.</a:t>
            </a:r>
          </a:p>
          <a:p>
            <a:pPr marL="759460" marR="508634" indent="-287020">
              <a:lnSpc>
                <a:spcPct val="100000"/>
              </a:lnSpc>
              <a:spcBef>
                <a:spcPts val="105"/>
              </a:spcBef>
              <a:buFont typeface="Wingdings"/>
              <a:buChar char=""/>
              <a:tabLst>
                <a:tab pos="760095" algn="l"/>
              </a:tabLst>
            </a:pPr>
            <a:endParaRPr lang="en-US" sz="1700">
              <a:solidFill>
                <a:schemeClr val="tx1"/>
              </a:solidFill>
            </a:endParaRPr>
          </a:p>
          <a:p>
            <a:pPr marL="759460" marR="508634" indent="-287020">
              <a:lnSpc>
                <a:spcPct val="100000"/>
              </a:lnSpc>
              <a:spcBef>
                <a:spcPts val="105"/>
              </a:spcBef>
              <a:buFont typeface="Wingdings"/>
              <a:buChar char=""/>
              <a:tabLst>
                <a:tab pos="760095" algn="l"/>
              </a:tabLst>
            </a:pPr>
            <a:r>
              <a:rPr lang="en-US" sz="1700" b="1">
                <a:solidFill>
                  <a:schemeClr val="tx1"/>
                </a:solidFill>
              </a:rPr>
              <a:t>Kept an Eye on Money Health: </a:t>
            </a:r>
            <a:r>
              <a:rPr lang="en-US" sz="1700">
                <a:solidFill>
                  <a:schemeClr val="tx1"/>
                </a:solidFill>
              </a:rPr>
              <a:t>We checked Profit and Loss reports to see how we're doing with money. This helped us plan for the future and stay strong for a long time.</a:t>
            </a:r>
          </a:p>
          <a:p>
            <a:pPr marL="759460" marR="508634" indent="-287020">
              <a:lnSpc>
                <a:spcPct val="100000"/>
              </a:lnSpc>
              <a:spcBef>
                <a:spcPts val="105"/>
              </a:spcBef>
              <a:buFont typeface="Wingdings"/>
              <a:buChar char=""/>
              <a:tabLst>
                <a:tab pos="760095" algn="l"/>
              </a:tabLst>
            </a:pPr>
            <a:endParaRPr lang="en-US" sz="1700">
              <a:solidFill>
                <a:schemeClr val="tx1"/>
              </a:solidFill>
            </a:endParaRPr>
          </a:p>
          <a:p>
            <a:pPr marL="759460" marR="508634" indent="-287020">
              <a:lnSpc>
                <a:spcPct val="100000"/>
              </a:lnSpc>
              <a:spcBef>
                <a:spcPts val="105"/>
              </a:spcBef>
              <a:buFont typeface="Wingdings"/>
              <a:buChar char=""/>
              <a:tabLst>
                <a:tab pos="760095" algn="l"/>
              </a:tabLst>
            </a:pPr>
            <a:r>
              <a:rPr lang="en-US" sz="1700" b="1">
                <a:solidFill>
                  <a:schemeClr val="tx1"/>
                </a:solidFill>
              </a:rPr>
              <a:t>Got Noticed Everywhere: </a:t>
            </a:r>
            <a:r>
              <a:rPr lang="en-US" sz="1700">
                <a:solidFill>
                  <a:schemeClr val="tx1"/>
                </a:solidFill>
              </a:rPr>
              <a:t>People around the world noticed that we're really good with money. This helped us stay strong in the market, especially in the top 5 countries in 2021.</a:t>
            </a:r>
          </a:p>
          <a:p>
            <a:pPr marL="759460" marR="508634" indent="-287020">
              <a:lnSpc>
                <a:spcPct val="100000"/>
              </a:lnSpc>
              <a:spcBef>
                <a:spcPts val="105"/>
              </a:spcBef>
              <a:buFont typeface="Wingdings"/>
              <a:buChar char=""/>
              <a:tabLst>
                <a:tab pos="760095" algn="l"/>
              </a:tabLst>
            </a:pPr>
            <a:endParaRPr lang="en-US" sz="1700">
              <a:solidFill>
                <a:schemeClr val="tx1"/>
              </a:solidFill>
            </a:endParaRPr>
          </a:p>
          <a:p>
            <a:pPr marL="759460" marR="508634" indent="-287020">
              <a:lnSpc>
                <a:spcPct val="100000"/>
              </a:lnSpc>
              <a:spcBef>
                <a:spcPts val="105"/>
              </a:spcBef>
              <a:buFont typeface="Wingdings"/>
              <a:buChar char=""/>
              <a:tabLst>
                <a:tab pos="760095" algn="l"/>
              </a:tabLst>
            </a:pPr>
            <a:r>
              <a:rPr lang="en-US" sz="1700">
                <a:solidFill>
                  <a:schemeClr val="tx1"/>
                </a:solidFill>
              </a:rPr>
              <a:t> </a:t>
            </a:r>
            <a:r>
              <a:rPr lang="en-US" sz="1700" b="1">
                <a:solidFill>
                  <a:schemeClr val="tx1"/>
                </a:solidFill>
              </a:rPr>
              <a:t>Made Everything Run Smoothly: </a:t>
            </a:r>
            <a:r>
              <a:rPr lang="en-US" sz="1700">
                <a:solidFill>
                  <a:schemeClr val="tx1"/>
                </a:solidFill>
              </a:rPr>
              <a:t>We used Data Modeling and Power Query to make everything work better. It gave us detailed looks at how we're doing financially and helped us make smart decisions</a:t>
            </a:r>
            <a:r>
              <a:rPr lang="en-US"/>
              <a:t>.</a:t>
            </a:r>
            <a:endParaRPr dirty="0"/>
          </a:p>
        </p:txBody>
      </p:sp>
      <p:pic>
        <p:nvPicPr>
          <p:cNvPr id="5" name="object 5"/>
          <p:cNvPicPr/>
          <p:nvPr/>
        </p:nvPicPr>
        <p:blipFill>
          <a:blip r:embed="rId2" cstate="print"/>
          <a:stretch>
            <a:fillRect/>
          </a:stretch>
        </p:blipFill>
        <p:spPr>
          <a:xfrm>
            <a:off x="11527535" y="94488"/>
            <a:ext cx="454151" cy="4419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1399031"/>
              <a:ext cx="2853055" cy="5459095"/>
            </a:xfrm>
            <a:custGeom>
              <a:avLst/>
              <a:gdLst/>
              <a:ahLst/>
              <a:cxnLst/>
              <a:rect l="l" t="t" r="r" b="b"/>
              <a:pathLst>
                <a:path w="2853055" h="5459095">
                  <a:moveTo>
                    <a:pt x="100584" y="1801368"/>
                  </a:moveTo>
                  <a:lnTo>
                    <a:pt x="95567" y="1749488"/>
                  </a:lnTo>
                  <a:lnTo>
                    <a:pt x="82727" y="1595958"/>
                  </a:lnTo>
                  <a:lnTo>
                    <a:pt x="77724" y="1544066"/>
                  </a:lnTo>
                  <a:lnTo>
                    <a:pt x="66217" y="1492631"/>
                  </a:lnTo>
                  <a:lnTo>
                    <a:pt x="55105" y="1440700"/>
                  </a:lnTo>
                  <a:lnTo>
                    <a:pt x="22606" y="1282776"/>
                  </a:lnTo>
                  <a:lnTo>
                    <a:pt x="11493" y="1229702"/>
                  </a:lnTo>
                  <a:lnTo>
                    <a:pt x="0" y="1176528"/>
                  </a:lnTo>
                  <a:lnTo>
                    <a:pt x="0" y="1337310"/>
                  </a:lnTo>
                  <a:lnTo>
                    <a:pt x="10490" y="1387487"/>
                  </a:lnTo>
                  <a:lnTo>
                    <a:pt x="32537" y="1488922"/>
                  </a:lnTo>
                  <a:lnTo>
                    <a:pt x="55664" y="1591437"/>
                  </a:lnTo>
                  <a:lnTo>
                    <a:pt x="91440" y="1746250"/>
                  </a:lnTo>
                  <a:lnTo>
                    <a:pt x="92214" y="1760042"/>
                  </a:lnTo>
                  <a:lnTo>
                    <a:pt x="94297" y="1773821"/>
                  </a:lnTo>
                  <a:lnTo>
                    <a:pt x="97218" y="1787588"/>
                  </a:lnTo>
                  <a:lnTo>
                    <a:pt x="100584" y="1801368"/>
                  </a:lnTo>
                  <a:close/>
                </a:path>
                <a:path w="2853055" h="5459095">
                  <a:moveTo>
                    <a:pt x="1080554" y="5458968"/>
                  </a:moveTo>
                  <a:lnTo>
                    <a:pt x="1061364" y="5420195"/>
                  </a:lnTo>
                  <a:lnTo>
                    <a:pt x="1037717" y="5371858"/>
                  </a:lnTo>
                  <a:lnTo>
                    <a:pt x="1014234" y="5323281"/>
                  </a:lnTo>
                  <a:lnTo>
                    <a:pt x="990993" y="5274627"/>
                  </a:lnTo>
                  <a:lnTo>
                    <a:pt x="968082" y="5226050"/>
                  </a:lnTo>
                  <a:lnTo>
                    <a:pt x="945565" y="5177714"/>
                  </a:lnTo>
                  <a:lnTo>
                    <a:pt x="923544" y="5129784"/>
                  </a:lnTo>
                  <a:lnTo>
                    <a:pt x="937933" y="5177714"/>
                  </a:lnTo>
                  <a:lnTo>
                    <a:pt x="953389" y="5226050"/>
                  </a:lnTo>
                  <a:lnTo>
                    <a:pt x="969797" y="5274627"/>
                  </a:lnTo>
                  <a:lnTo>
                    <a:pt x="987107" y="5323281"/>
                  </a:lnTo>
                  <a:lnTo>
                    <a:pt x="1005217" y="5371858"/>
                  </a:lnTo>
                  <a:lnTo>
                    <a:pt x="1024051" y="5420195"/>
                  </a:lnTo>
                  <a:lnTo>
                    <a:pt x="1039825" y="5458968"/>
                  </a:lnTo>
                  <a:lnTo>
                    <a:pt x="1080554" y="5458968"/>
                  </a:lnTo>
                  <a:close/>
                </a:path>
                <a:path w="2853055" h="5459095">
                  <a:moveTo>
                    <a:pt x="1126248" y="5458968"/>
                  </a:moveTo>
                  <a:lnTo>
                    <a:pt x="1108519" y="5423344"/>
                  </a:lnTo>
                  <a:lnTo>
                    <a:pt x="1086612" y="5378513"/>
                  </a:lnTo>
                  <a:lnTo>
                    <a:pt x="1065034" y="5333581"/>
                  </a:lnTo>
                  <a:lnTo>
                    <a:pt x="1043724" y="5288483"/>
                  </a:lnTo>
                  <a:lnTo>
                    <a:pt x="1022642" y="5243169"/>
                  </a:lnTo>
                  <a:lnTo>
                    <a:pt x="980884" y="5151691"/>
                  </a:lnTo>
                  <a:lnTo>
                    <a:pt x="960120" y="5105400"/>
                  </a:lnTo>
                  <a:lnTo>
                    <a:pt x="974178" y="5151691"/>
                  </a:lnTo>
                  <a:lnTo>
                    <a:pt x="988733" y="5197589"/>
                  </a:lnTo>
                  <a:lnTo>
                    <a:pt x="1003820" y="5243169"/>
                  </a:lnTo>
                  <a:lnTo>
                    <a:pt x="1019505" y="5288483"/>
                  </a:lnTo>
                  <a:lnTo>
                    <a:pt x="1035850" y="5333581"/>
                  </a:lnTo>
                  <a:lnTo>
                    <a:pt x="1052880" y="5378513"/>
                  </a:lnTo>
                  <a:lnTo>
                    <a:pt x="1070673" y="5423344"/>
                  </a:lnTo>
                  <a:lnTo>
                    <a:pt x="1085481" y="5458968"/>
                  </a:lnTo>
                  <a:lnTo>
                    <a:pt x="1126248" y="5458968"/>
                  </a:lnTo>
                  <a:close/>
                </a:path>
                <a:path w="2853055" h="5459095">
                  <a:moveTo>
                    <a:pt x="1412849" y="5458968"/>
                  </a:moveTo>
                  <a:lnTo>
                    <a:pt x="1351648" y="5333149"/>
                  </a:lnTo>
                  <a:lnTo>
                    <a:pt x="1329905" y="5288089"/>
                  </a:lnTo>
                  <a:lnTo>
                    <a:pt x="1308290" y="5242966"/>
                  </a:lnTo>
                  <a:lnTo>
                    <a:pt x="1286852" y="5197767"/>
                  </a:lnTo>
                  <a:lnTo>
                    <a:pt x="1265593" y="5152466"/>
                  </a:lnTo>
                  <a:lnTo>
                    <a:pt x="1244561" y="5107051"/>
                  </a:lnTo>
                  <a:lnTo>
                    <a:pt x="1223784" y="5061509"/>
                  </a:lnTo>
                  <a:lnTo>
                    <a:pt x="1203299" y="5015814"/>
                  </a:lnTo>
                  <a:lnTo>
                    <a:pt x="1183132" y="4969967"/>
                  </a:lnTo>
                  <a:lnTo>
                    <a:pt x="1163320" y="4923942"/>
                  </a:lnTo>
                  <a:lnTo>
                    <a:pt x="1141768" y="4876343"/>
                  </a:lnTo>
                  <a:lnTo>
                    <a:pt x="1120444" y="4828616"/>
                  </a:lnTo>
                  <a:lnTo>
                    <a:pt x="1099337" y="4780788"/>
                  </a:lnTo>
                  <a:lnTo>
                    <a:pt x="1078458" y="4732858"/>
                  </a:lnTo>
                  <a:lnTo>
                    <a:pt x="1057783" y="4684814"/>
                  </a:lnTo>
                  <a:lnTo>
                    <a:pt x="1037323" y="4636668"/>
                  </a:lnTo>
                  <a:lnTo>
                    <a:pt x="1017079" y="4588408"/>
                  </a:lnTo>
                  <a:lnTo>
                    <a:pt x="997051" y="4540034"/>
                  </a:lnTo>
                  <a:lnTo>
                    <a:pt x="977252" y="4491558"/>
                  </a:lnTo>
                  <a:lnTo>
                    <a:pt x="957656" y="4442980"/>
                  </a:lnTo>
                  <a:lnTo>
                    <a:pt x="938288" y="4394289"/>
                  </a:lnTo>
                  <a:lnTo>
                    <a:pt x="919124" y="4345495"/>
                  </a:lnTo>
                  <a:lnTo>
                    <a:pt x="900188" y="4296588"/>
                  </a:lnTo>
                  <a:lnTo>
                    <a:pt x="881456" y="4247578"/>
                  </a:lnTo>
                  <a:lnTo>
                    <a:pt x="862952" y="4198455"/>
                  </a:lnTo>
                  <a:lnTo>
                    <a:pt x="844664" y="4149217"/>
                  </a:lnTo>
                  <a:lnTo>
                    <a:pt x="834339" y="4124934"/>
                  </a:lnTo>
                  <a:lnTo>
                    <a:pt x="824458" y="4100195"/>
                  </a:lnTo>
                  <a:lnTo>
                    <a:pt x="815428" y="4074604"/>
                  </a:lnTo>
                  <a:lnTo>
                    <a:pt x="807720" y="4047744"/>
                  </a:lnTo>
                  <a:lnTo>
                    <a:pt x="807720" y="4175099"/>
                  </a:lnTo>
                  <a:lnTo>
                    <a:pt x="803402" y="4170807"/>
                  </a:lnTo>
                  <a:lnTo>
                    <a:pt x="803402" y="4161536"/>
                  </a:lnTo>
                  <a:lnTo>
                    <a:pt x="795769" y="4140708"/>
                  </a:lnTo>
                  <a:lnTo>
                    <a:pt x="778776" y="4099064"/>
                  </a:lnTo>
                  <a:lnTo>
                    <a:pt x="771144" y="4078224"/>
                  </a:lnTo>
                  <a:lnTo>
                    <a:pt x="771563" y="4132021"/>
                  </a:lnTo>
                  <a:lnTo>
                    <a:pt x="772795" y="4185805"/>
                  </a:lnTo>
                  <a:lnTo>
                    <a:pt x="774788" y="4239590"/>
                  </a:lnTo>
                  <a:lnTo>
                    <a:pt x="777481" y="4293374"/>
                  </a:lnTo>
                  <a:lnTo>
                    <a:pt x="780821" y="4347172"/>
                  </a:lnTo>
                  <a:lnTo>
                    <a:pt x="784745" y="4400956"/>
                  </a:lnTo>
                  <a:lnTo>
                    <a:pt x="789228" y="4454741"/>
                  </a:lnTo>
                  <a:lnTo>
                    <a:pt x="794194" y="4508525"/>
                  </a:lnTo>
                  <a:lnTo>
                    <a:pt x="800392" y="4556379"/>
                  </a:lnTo>
                  <a:lnTo>
                    <a:pt x="807161" y="4604639"/>
                  </a:lnTo>
                  <a:lnTo>
                    <a:pt x="814501" y="4653127"/>
                  </a:lnTo>
                  <a:lnTo>
                    <a:pt x="822401" y="4701705"/>
                  </a:lnTo>
                  <a:lnTo>
                    <a:pt x="830872" y="4750193"/>
                  </a:lnTo>
                  <a:lnTo>
                    <a:pt x="839901" y="4798453"/>
                  </a:lnTo>
                  <a:lnTo>
                    <a:pt x="848499" y="4841316"/>
                  </a:lnTo>
                  <a:lnTo>
                    <a:pt x="830097" y="4795558"/>
                  </a:lnTo>
                  <a:lnTo>
                    <a:pt x="811009" y="4747158"/>
                  </a:lnTo>
                  <a:lnTo>
                    <a:pt x="792276" y="4698758"/>
                  </a:lnTo>
                  <a:lnTo>
                    <a:pt x="773874" y="4650346"/>
                  </a:lnTo>
                  <a:lnTo>
                    <a:pt x="755802" y="4601946"/>
                  </a:lnTo>
                  <a:lnTo>
                    <a:pt x="738022" y="4553534"/>
                  </a:lnTo>
                  <a:lnTo>
                    <a:pt x="720547" y="4505134"/>
                  </a:lnTo>
                  <a:lnTo>
                    <a:pt x="686371" y="4408322"/>
                  </a:lnTo>
                  <a:lnTo>
                    <a:pt x="653173" y="4311523"/>
                  </a:lnTo>
                  <a:lnTo>
                    <a:pt x="636892" y="4263110"/>
                  </a:lnTo>
                  <a:lnTo>
                    <a:pt x="621157" y="4215155"/>
                  </a:lnTo>
                  <a:lnTo>
                    <a:pt x="605675" y="4167086"/>
                  </a:lnTo>
                  <a:lnTo>
                    <a:pt x="590435" y="4118927"/>
                  </a:lnTo>
                  <a:lnTo>
                    <a:pt x="575449" y="4070667"/>
                  </a:lnTo>
                  <a:lnTo>
                    <a:pt x="560705" y="4022306"/>
                  </a:lnTo>
                  <a:lnTo>
                    <a:pt x="546188" y="3973855"/>
                  </a:lnTo>
                  <a:lnTo>
                    <a:pt x="517893" y="3876675"/>
                  </a:lnTo>
                  <a:lnTo>
                    <a:pt x="490550" y="3779151"/>
                  </a:lnTo>
                  <a:lnTo>
                    <a:pt x="464146" y="3681311"/>
                  </a:lnTo>
                  <a:lnTo>
                    <a:pt x="438670" y="3583165"/>
                  </a:lnTo>
                  <a:lnTo>
                    <a:pt x="414108" y="3484740"/>
                  </a:lnTo>
                  <a:lnTo>
                    <a:pt x="390461" y="3386048"/>
                  </a:lnTo>
                  <a:lnTo>
                    <a:pt x="367715" y="3287115"/>
                  </a:lnTo>
                  <a:lnTo>
                    <a:pt x="345859" y="3187966"/>
                  </a:lnTo>
                  <a:lnTo>
                    <a:pt x="324878" y="3088614"/>
                  </a:lnTo>
                  <a:lnTo>
                    <a:pt x="304761" y="2989072"/>
                  </a:lnTo>
                  <a:lnTo>
                    <a:pt x="285521" y="2889377"/>
                  </a:lnTo>
                  <a:lnTo>
                    <a:pt x="267944" y="2789923"/>
                  </a:lnTo>
                  <a:lnTo>
                    <a:pt x="251091" y="2690139"/>
                  </a:lnTo>
                  <a:lnTo>
                    <a:pt x="234911" y="2590063"/>
                  </a:lnTo>
                  <a:lnTo>
                    <a:pt x="219379" y="2489746"/>
                  </a:lnTo>
                  <a:lnTo>
                    <a:pt x="204419" y="2389225"/>
                  </a:lnTo>
                  <a:lnTo>
                    <a:pt x="190017" y="2288552"/>
                  </a:lnTo>
                  <a:lnTo>
                    <a:pt x="169316" y="2137333"/>
                  </a:lnTo>
                  <a:lnTo>
                    <a:pt x="157289" y="2045792"/>
                  </a:lnTo>
                  <a:lnTo>
                    <a:pt x="205574" y="2237867"/>
                  </a:lnTo>
                  <a:lnTo>
                    <a:pt x="243890" y="2386546"/>
                  </a:lnTo>
                  <a:lnTo>
                    <a:pt x="283057" y="2535034"/>
                  </a:lnTo>
                  <a:lnTo>
                    <a:pt x="323164" y="2683268"/>
                  </a:lnTo>
                  <a:lnTo>
                    <a:pt x="364274" y="2831173"/>
                  </a:lnTo>
                  <a:lnTo>
                    <a:pt x="392290" y="2929559"/>
                  </a:lnTo>
                  <a:lnTo>
                    <a:pt x="420814" y="3027743"/>
                  </a:lnTo>
                  <a:lnTo>
                    <a:pt x="449859" y="3125698"/>
                  </a:lnTo>
                  <a:lnTo>
                    <a:pt x="479463" y="3223399"/>
                  </a:lnTo>
                  <a:lnTo>
                    <a:pt x="509638" y="3320834"/>
                  </a:lnTo>
                  <a:lnTo>
                    <a:pt x="524954" y="3369437"/>
                  </a:lnTo>
                  <a:lnTo>
                    <a:pt x="587895" y="3560051"/>
                  </a:lnTo>
                  <a:lnTo>
                    <a:pt x="635736" y="3701999"/>
                  </a:lnTo>
                  <a:lnTo>
                    <a:pt x="668172" y="3796296"/>
                  </a:lnTo>
                  <a:lnTo>
                    <a:pt x="701205" y="3890378"/>
                  </a:lnTo>
                  <a:lnTo>
                    <a:pt x="734961" y="3984345"/>
                  </a:lnTo>
                  <a:lnTo>
                    <a:pt x="769581" y="4078224"/>
                  </a:lnTo>
                  <a:lnTo>
                    <a:pt x="769645" y="4047896"/>
                  </a:lnTo>
                  <a:lnTo>
                    <a:pt x="770153" y="4018407"/>
                  </a:lnTo>
                  <a:lnTo>
                    <a:pt x="771525" y="3988930"/>
                  </a:lnTo>
                  <a:lnTo>
                    <a:pt x="774192" y="3958590"/>
                  </a:lnTo>
                  <a:lnTo>
                    <a:pt x="740422" y="3866959"/>
                  </a:lnTo>
                  <a:lnTo>
                    <a:pt x="707326" y="3774757"/>
                  </a:lnTo>
                  <a:lnTo>
                    <a:pt x="674878" y="3682098"/>
                  </a:lnTo>
                  <a:lnTo>
                    <a:pt x="643089" y="3589096"/>
                  </a:lnTo>
                  <a:lnTo>
                    <a:pt x="611962" y="3495840"/>
                  </a:lnTo>
                  <a:lnTo>
                    <a:pt x="581482" y="3402444"/>
                  </a:lnTo>
                  <a:lnTo>
                    <a:pt x="535736" y="3260217"/>
                  </a:lnTo>
                  <a:lnTo>
                    <a:pt x="505599" y="3164509"/>
                  </a:lnTo>
                  <a:lnTo>
                    <a:pt x="476034" y="3068624"/>
                  </a:lnTo>
                  <a:lnTo>
                    <a:pt x="447040" y="2972549"/>
                  </a:lnTo>
                  <a:lnTo>
                    <a:pt x="418617" y="2876308"/>
                  </a:lnTo>
                  <a:lnTo>
                    <a:pt x="390728" y="2779890"/>
                  </a:lnTo>
                  <a:lnTo>
                    <a:pt x="363385" y="2683306"/>
                  </a:lnTo>
                  <a:lnTo>
                    <a:pt x="336562" y="2586571"/>
                  </a:lnTo>
                  <a:lnTo>
                    <a:pt x="310261" y="2489670"/>
                  </a:lnTo>
                  <a:lnTo>
                    <a:pt x="284454" y="2392642"/>
                  </a:lnTo>
                  <a:lnTo>
                    <a:pt x="246646" y="2246820"/>
                  </a:lnTo>
                  <a:lnTo>
                    <a:pt x="209892" y="2100694"/>
                  </a:lnTo>
                  <a:lnTo>
                    <a:pt x="174155" y="1954301"/>
                  </a:lnTo>
                  <a:lnTo>
                    <a:pt x="139395" y="1807641"/>
                  </a:lnTo>
                  <a:lnTo>
                    <a:pt x="128016" y="1758696"/>
                  </a:lnTo>
                  <a:lnTo>
                    <a:pt x="154940" y="2031669"/>
                  </a:lnTo>
                  <a:lnTo>
                    <a:pt x="100584" y="1801368"/>
                  </a:lnTo>
                  <a:lnTo>
                    <a:pt x="111010" y="1900809"/>
                  </a:lnTo>
                  <a:lnTo>
                    <a:pt x="122123" y="2000415"/>
                  </a:lnTo>
                  <a:lnTo>
                    <a:pt x="133934" y="2100122"/>
                  </a:lnTo>
                  <a:lnTo>
                    <a:pt x="146431" y="2199868"/>
                  </a:lnTo>
                  <a:lnTo>
                    <a:pt x="159613" y="2299589"/>
                  </a:lnTo>
                  <a:lnTo>
                    <a:pt x="173482" y="2399233"/>
                  </a:lnTo>
                  <a:lnTo>
                    <a:pt x="188036" y="2498725"/>
                  </a:lnTo>
                  <a:lnTo>
                    <a:pt x="203288" y="2598001"/>
                  </a:lnTo>
                  <a:lnTo>
                    <a:pt x="219214" y="2697010"/>
                  </a:lnTo>
                  <a:lnTo>
                    <a:pt x="235839" y="2795676"/>
                  </a:lnTo>
                  <a:lnTo>
                    <a:pt x="262178" y="2944291"/>
                  </a:lnTo>
                  <a:lnTo>
                    <a:pt x="281000" y="3044761"/>
                  </a:lnTo>
                  <a:lnTo>
                    <a:pt x="300799" y="3144951"/>
                  </a:lnTo>
                  <a:lnTo>
                    <a:pt x="321551" y="3244850"/>
                  </a:lnTo>
                  <a:lnTo>
                    <a:pt x="343268" y="3344481"/>
                  </a:lnTo>
                  <a:lnTo>
                    <a:pt x="365925" y="3443833"/>
                  </a:lnTo>
                  <a:lnTo>
                    <a:pt x="389521" y="3542893"/>
                  </a:lnTo>
                  <a:lnTo>
                    <a:pt x="414045" y="3641687"/>
                  </a:lnTo>
                  <a:lnTo>
                    <a:pt x="439483" y="3740188"/>
                  </a:lnTo>
                  <a:lnTo>
                    <a:pt x="465823" y="3838410"/>
                  </a:lnTo>
                  <a:lnTo>
                    <a:pt x="493052" y="3936352"/>
                  </a:lnTo>
                  <a:lnTo>
                    <a:pt x="521182" y="4034015"/>
                  </a:lnTo>
                  <a:lnTo>
                    <a:pt x="550176" y="4131399"/>
                  </a:lnTo>
                  <a:lnTo>
                    <a:pt x="580034" y="4228503"/>
                  </a:lnTo>
                  <a:lnTo>
                    <a:pt x="595287" y="4276941"/>
                  </a:lnTo>
                  <a:lnTo>
                    <a:pt x="611276" y="4325277"/>
                  </a:lnTo>
                  <a:lnTo>
                    <a:pt x="627532" y="4373473"/>
                  </a:lnTo>
                  <a:lnTo>
                    <a:pt x="644067" y="4421517"/>
                  </a:lnTo>
                  <a:lnTo>
                    <a:pt x="660844" y="4469435"/>
                  </a:lnTo>
                  <a:lnTo>
                    <a:pt x="677862" y="4517199"/>
                  </a:lnTo>
                  <a:lnTo>
                    <a:pt x="695121" y="4564837"/>
                  </a:lnTo>
                  <a:lnTo>
                    <a:pt x="730288" y="4659668"/>
                  </a:lnTo>
                  <a:lnTo>
                    <a:pt x="766254" y="4753940"/>
                  </a:lnTo>
                  <a:lnTo>
                    <a:pt x="802957" y="4847641"/>
                  </a:lnTo>
                  <a:lnTo>
                    <a:pt x="840320" y="4940770"/>
                  </a:lnTo>
                  <a:lnTo>
                    <a:pt x="861123" y="4988458"/>
                  </a:lnTo>
                  <a:lnTo>
                    <a:pt x="902728" y="5082108"/>
                  </a:lnTo>
                  <a:lnTo>
                    <a:pt x="923544" y="5129784"/>
                  </a:lnTo>
                  <a:lnTo>
                    <a:pt x="917397" y="5113223"/>
                  </a:lnTo>
                  <a:lnTo>
                    <a:pt x="912558" y="5097513"/>
                  </a:lnTo>
                  <a:lnTo>
                    <a:pt x="908583" y="5081816"/>
                  </a:lnTo>
                  <a:lnTo>
                    <a:pt x="905052" y="5065242"/>
                  </a:lnTo>
                  <a:lnTo>
                    <a:pt x="888580" y="5009921"/>
                  </a:lnTo>
                  <a:lnTo>
                    <a:pt x="873836" y="4954600"/>
                  </a:lnTo>
                  <a:lnTo>
                    <a:pt x="860831" y="4899279"/>
                  </a:lnTo>
                  <a:lnTo>
                    <a:pt x="850709" y="4849609"/>
                  </a:lnTo>
                  <a:lnTo>
                    <a:pt x="857135" y="4867122"/>
                  </a:lnTo>
                  <a:lnTo>
                    <a:pt x="874115" y="4908766"/>
                  </a:lnTo>
                  <a:lnTo>
                    <a:pt x="881761" y="4929581"/>
                  </a:lnTo>
                  <a:lnTo>
                    <a:pt x="901776" y="4973980"/>
                  </a:lnTo>
                  <a:lnTo>
                    <a:pt x="940092" y="5061013"/>
                  </a:lnTo>
                  <a:lnTo>
                    <a:pt x="960120" y="5105400"/>
                  </a:lnTo>
                  <a:lnTo>
                    <a:pt x="946289" y="5059134"/>
                  </a:lnTo>
                  <a:lnTo>
                    <a:pt x="931646" y="5008664"/>
                  </a:lnTo>
                  <a:lnTo>
                    <a:pt x="917917" y="4958194"/>
                  </a:lnTo>
                  <a:lnTo>
                    <a:pt x="905052" y="4907712"/>
                  </a:lnTo>
                  <a:lnTo>
                    <a:pt x="893038" y="4857242"/>
                  </a:lnTo>
                  <a:lnTo>
                    <a:pt x="881862" y="4806759"/>
                  </a:lnTo>
                  <a:lnTo>
                    <a:pt x="871486" y="4756289"/>
                  </a:lnTo>
                  <a:lnTo>
                    <a:pt x="861910" y="4705807"/>
                  </a:lnTo>
                  <a:lnTo>
                    <a:pt x="853097" y="4655337"/>
                  </a:lnTo>
                  <a:lnTo>
                    <a:pt x="845032" y="4604855"/>
                  </a:lnTo>
                  <a:lnTo>
                    <a:pt x="837692" y="4554385"/>
                  </a:lnTo>
                  <a:lnTo>
                    <a:pt x="831062" y="4503902"/>
                  </a:lnTo>
                  <a:lnTo>
                    <a:pt x="822007" y="4394238"/>
                  </a:lnTo>
                  <a:lnTo>
                    <a:pt x="817803" y="4340237"/>
                  </a:lnTo>
                  <a:lnTo>
                    <a:pt x="813981" y="4286631"/>
                  </a:lnTo>
                  <a:lnTo>
                    <a:pt x="810679" y="4233291"/>
                  </a:lnTo>
                  <a:lnTo>
                    <a:pt x="808126" y="4182580"/>
                  </a:lnTo>
                  <a:lnTo>
                    <a:pt x="826008" y="4229849"/>
                  </a:lnTo>
                  <a:lnTo>
                    <a:pt x="844499" y="4278109"/>
                  </a:lnTo>
                  <a:lnTo>
                    <a:pt x="863206" y="4326267"/>
                  </a:lnTo>
                  <a:lnTo>
                    <a:pt x="882103" y="4374312"/>
                  </a:lnTo>
                  <a:lnTo>
                    <a:pt x="901192" y="4422241"/>
                  </a:lnTo>
                  <a:lnTo>
                    <a:pt x="920470" y="4470070"/>
                  </a:lnTo>
                  <a:lnTo>
                    <a:pt x="939914" y="4517783"/>
                  </a:lnTo>
                  <a:lnTo>
                    <a:pt x="959535" y="4565396"/>
                  </a:lnTo>
                  <a:lnTo>
                    <a:pt x="979309" y="4612906"/>
                  </a:lnTo>
                  <a:lnTo>
                    <a:pt x="999248" y="4660303"/>
                  </a:lnTo>
                  <a:lnTo>
                    <a:pt x="1019327" y="4707585"/>
                  </a:lnTo>
                  <a:lnTo>
                    <a:pt x="1039558" y="4754765"/>
                  </a:lnTo>
                  <a:lnTo>
                    <a:pt x="1059916" y="4801832"/>
                  </a:lnTo>
                  <a:lnTo>
                    <a:pt x="1080414" y="4848796"/>
                  </a:lnTo>
                  <a:lnTo>
                    <a:pt x="1101026" y="4895659"/>
                  </a:lnTo>
                  <a:lnTo>
                    <a:pt x="1121752" y="4942395"/>
                  </a:lnTo>
                  <a:lnTo>
                    <a:pt x="1143381" y="4990198"/>
                  </a:lnTo>
                  <a:lnTo>
                    <a:pt x="1165428" y="5037988"/>
                  </a:lnTo>
                  <a:lnTo>
                    <a:pt x="1187856" y="5085778"/>
                  </a:lnTo>
                  <a:lnTo>
                    <a:pt x="1210627" y="5133568"/>
                  </a:lnTo>
                  <a:lnTo>
                    <a:pt x="1233678" y="5181358"/>
                  </a:lnTo>
                  <a:lnTo>
                    <a:pt x="1256982" y="5229161"/>
                  </a:lnTo>
                  <a:lnTo>
                    <a:pt x="1280490" y="5276951"/>
                  </a:lnTo>
                  <a:lnTo>
                    <a:pt x="1304163" y="5324741"/>
                  </a:lnTo>
                  <a:lnTo>
                    <a:pt x="1371206" y="5458968"/>
                  </a:lnTo>
                  <a:lnTo>
                    <a:pt x="1412849" y="5458968"/>
                  </a:lnTo>
                  <a:close/>
                </a:path>
                <a:path w="2853055" h="5459095">
                  <a:moveTo>
                    <a:pt x="2852928" y="0"/>
                  </a:moveTo>
                  <a:lnTo>
                    <a:pt x="2816669" y="32283"/>
                  </a:lnTo>
                  <a:lnTo>
                    <a:pt x="2781579" y="64693"/>
                  </a:lnTo>
                  <a:lnTo>
                    <a:pt x="2747264" y="97370"/>
                  </a:lnTo>
                  <a:lnTo>
                    <a:pt x="2713317" y="130429"/>
                  </a:lnTo>
                  <a:lnTo>
                    <a:pt x="2645029" y="198247"/>
                  </a:lnTo>
                  <a:lnTo>
                    <a:pt x="2612707" y="230898"/>
                  </a:lnTo>
                  <a:lnTo>
                    <a:pt x="2580386" y="264325"/>
                  </a:lnTo>
                  <a:lnTo>
                    <a:pt x="2548064" y="298513"/>
                  </a:lnTo>
                  <a:lnTo>
                    <a:pt x="2515730" y="333476"/>
                  </a:lnTo>
                  <a:lnTo>
                    <a:pt x="2483408" y="369189"/>
                  </a:lnTo>
                  <a:lnTo>
                    <a:pt x="2451100" y="405638"/>
                  </a:lnTo>
                  <a:lnTo>
                    <a:pt x="2415921" y="443484"/>
                  </a:lnTo>
                  <a:lnTo>
                    <a:pt x="2380996" y="481545"/>
                  </a:lnTo>
                  <a:lnTo>
                    <a:pt x="2346350" y="519849"/>
                  </a:lnTo>
                  <a:lnTo>
                    <a:pt x="2311997" y="558368"/>
                  </a:lnTo>
                  <a:lnTo>
                    <a:pt x="2277961" y="597128"/>
                  </a:lnTo>
                  <a:lnTo>
                    <a:pt x="2244267" y="636117"/>
                  </a:lnTo>
                  <a:lnTo>
                    <a:pt x="2210917" y="675322"/>
                  </a:lnTo>
                  <a:lnTo>
                    <a:pt x="2177948" y="714756"/>
                  </a:lnTo>
                  <a:lnTo>
                    <a:pt x="2145385" y="754418"/>
                  </a:lnTo>
                  <a:lnTo>
                    <a:pt x="2113229" y="794296"/>
                  </a:lnTo>
                  <a:lnTo>
                    <a:pt x="2081530" y="834390"/>
                  </a:lnTo>
                  <a:lnTo>
                    <a:pt x="2049513" y="875347"/>
                  </a:lnTo>
                  <a:lnTo>
                    <a:pt x="2017737" y="916482"/>
                  </a:lnTo>
                  <a:lnTo>
                    <a:pt x="1986216" y="957783"/>
                  </a:lnTo>
                  <a:lnTo>
                    <a:pt x="1954936" y="999274"/>
                  </a:lnTo>
                  <a:lnTo>
                    <a:pt x="1923910" y="1040930"/>
                  </a:lnTo>
                  <a:lnTo>
                    <a:pt x="1893163" y="1082776"/>
                  </a:lnTo>
                  <a:lnTo>
                    <a:pt x="1862696" y="1124813"/>
                  </a:lnTo>
                  <a:lnTo>
                    <a:pt x="1832495" y="1167041"/>
                  </a:lnTo>
                  <a:lnTo>
                    <a:pt x="1802599" y="1209446"/>
                  </a:lnTo>
                  <a:lnTo>
                    <a:pt x="1772996" y="1252054"/>
                  </a:lnTo>
                  <a:lnTo>
                    <a:pt x="1743710" y="1294866"/>
                  </a:lnTo>
                  <a:lnTo>
                    <a:pt x="1714728" y="1337868"/>
                  </a:lnTo>
                  <a:lnTo>
                    <a:pt x="1686064" y="1381086"/>
                  </a:lnTo>
                  <a:lnTo>
                    <a:pt x="1657743" y="1424495"/>
                  </a:lnTo>
                  <a:lnTo>
                    <a:pt x="1629752" y="1468120"/>
                  </a:lnTo>
                  <a:lnTo>
                    <a:pt x="1602117" y="1511947"/>
                  </a:lnTo>
                  <a:lnTo>
                    <a:pt x="1574825" y="1556004"/>
                  </a:lnTo>
                  <a:lnTo>
                    <a:pt x="1547901" y="1600263"/>
                  </a:lnTo>
                  <a:lnTo>
                    <a:pt x="1521345" y="1644738"/>
                  </a:lnTo>
                  <a:lnTo>
                    <a:pt x="1495171" y="1689442"/>
                  </a:lnTo>
                  <a:lnTo>
                    <a:pt x="1469377" y="1734375"/>
                  </a:lnTo>
                  <a:lnTo>
                    <a:pt x="1443990" y="1779524"/>
                  </a:lnTo>
                  <a:lnTo>
                    <a:pt x="1418361" y="1824304"/>
                  </a:lnTo>
                  <a:lnTo>
                    <a:pt x="1393139" y="1869351"/>
                  </a:lnTo>
                  <a:lnTo>
                    <a:pt x="1368336" y="1914677"/>
                  </a:lnTo>
                  <a:lnTo>
                    <a:pt x="1343939" y="1960257"/>
                  </a:lnTo>
                  <a:lnTo>
                    <a:pt x="1319974" y="2006092"/>
                  </a:lnTo>
                  <a:lnTo>
                    <a:pt x="1296428" y="2052180"/>
                  </a:lnTo>
                  <a:lnTo>
                    <a:pt x="1273327" y="2098509"/>
                  </a:lnTo>
                  <a:lnTo>
                    <a:pt x="1250657" y="2145068"/>
                  </a:lnTo>
                  <a:lnTo>
                    <a:pt x="1228420" y="2191842"/>
                  </a:lnTo>
                  <a:lnTo>
                    <a:pt x="1206639" y="2238845"/>
                  </a:lnTo>
                  <a:lnTo>
                    <a:pt x="1185303" y="2286050"/>
                  </a:lnTo>
                  <a:lnTo>
                    <a:pt x="1164437" y="2333460"/>
                  </a:lnTo>
                  <a:lnTo>
                    <a:pt x="1144028" y="2381059"/>
                  </a:lnTo>
                  <a:lnTo>
                    <a:pt x="1124089" y="2428849"/>
                  </a:lnTo>
                  <a:lnTo>
                    <a:pt x="1104620" y="2476817"/>
                  </a:lnTo>
                  <a:lnTo>
                    <a:pt x="1085634" y="2524950"/>
                  </a:lnTo>
                  <a:lnTo>
                    <a:pt x="1067130" y="2573236"/>
                  </a:lnTo>
                  <a:lnTo>
                    <a:pt x="1049121" y="2621686"/>
                  </a:lnTo>
                  <a:lnTo>
                    <a:pt x="1031595" y="2670289"/>
                  </a:lnTo>
                  <a:lnTo>
                    <a:pt x="1014577" y="2719019"/>
                  </a:lnTo>
                  <a:lnTo>
                    <a:pt x="998067" y="2767876"/>
                  </a:lnTo>
                  <a:lnTo>
                    <a:pt x="982065" y="2816860"/>
                  </a:lnTo>
                  <a:lnTo>
                    <a:pt x="966660" y="2864408"/>
                  </a:lnTo>
                  <a:lnTo>
                    <a:pt x="951788" y="2912059"/>
                  </a:lnTo>
                  <a:lnTo>
                    <a:pt x="937450" y="2959824"/>
                  </a:lnTo>
                  <a:lnTo>
                    <a:pt x="923658" y="3007690"/>
                  </a:lnTo>
                  <a:lnTo>
                    <a:pt x="910424" y="3055658"/>
                  </a:lnTo>
                  <a:lnTo>
                    <a:pt x="897737" y="3103740"/>
                  </a:lnTo>
                  <a:lnTo>
                    <a:pt x="885621" y="3151924"/>
                  </a:lnTo>
                  <a:lnTo>
                    <a:pt x="874077" y="3200209"/>
                  </a:lnTo>
                  <a:lnTo>
                    <a:pt x="863117" y="3248596"/>
                  </a:lnTo>
                  <a:lnTo>
                    <a:pt x="852741" y="3297097"/>
                  </a:lnTo>
                  <a:lnTo>
                    <a:pt x="842949" y="3345700"/>
                  </a:lnTo>
                  <a:lnTo>
                    <a:pt x="833755" y="3394418"/>
                  </a:lnTo>
                  <a:lnTo>
                    <a:pt x="825182" y="3443224"/>
                  </a:lnTo>
                  <a:lnTo>
                    <a:pt x="817206" y="3492144"/>
                  </a:lnTo>
                  <a:lnTo>
                    <a:pt x="809853" y="3541179"/>
                  </a:lnTo>
                  <a:lnTo>
                    <a:pt x="803135" y="3590302"/>
                  </a:lnTo>
                  <a:lnTo>
                    <a:pt x="797039" y="3639540"/>
                  </a:lnTo>
                  <a:lnTo>
                    <a:pt x="791591" y="3688880"/>
                  </a:lnTo>
                  <a:lnTo>
                    <a:pt x="786790" y="3738321"/>
                  </a:lnTo>
                  <a:lnTo>
                    <a:pt x="782637" y="3787864"/>
                  </a:lnTo>
                  <a:lnTo>
                    <a:pt x="779157" y="3837521"/>
                  </a:lnTo>
                  <a:lnTo>
                    <a:pt x="776338" y="3887279"/>
                  </a:lnTo>
                  <a:lnTo>
                    <a:pt x="774192" y="3937127"/>
                  </a:lnTo>
                  <a:lnTo>
                    <a:pt x="774192" y="3958590"/>
                  </a:lnTo>
                  <a:lnTo>
                    <a:pt x="774192" y="3960114"/>
                  </a:lnTo>
                  <a:lnTo>
                    <a:pt x="781189" y="3981602"/>
                  </a:lnTo>
                  <a:lnTo>
                    <a:pt x="788619" y="4003929"/>
                  </a:lnTo>
                  <a:lnTo>
                    <a:pt x="796925" y="4026268"/>
                  </a:lnTo>
                  <a:lnTo>
                    <a:pt x="806526" y="4047744"/>
                  </a:lnTo>
                  <a:lnTo>
                    <a:pt x="806526" y="3937127"/>
                  </a:lnTo>
                  <a:lnTo>
                    <a:pt x="808774" y="3885603"/>
                  </a:lnTo>
                  <a:lnTo>
                    <a:pt x="811771" y="3834142"/>
                  </a:lnTo>
                  <a:lnTo>
                    <a:pt x="815479" y="3782745"/>
                  </a:lnTo>
                  <a:lnTo>
                    <a:pt x="819899" y="3731425"/>
                  </a:lnTo>
                  <a:lnTo>
                    <a:pt x="825004" y="3680180"/>
                  </a:lnTo>
                  <a:lnTo>
                    <a:pt x="830783" y="3629025"/>
                  </a:lnTo>
                  <a:lnTo>
                    <a:pt x="837247" y="3577958"/>
                  </a:lnTo>
                  <a:lnTo>
                    <a:pt x="844346" y="3526980"/>
                  </a:lnTo>
                  <a:lnTo>
                    <a:pt x="852093" y="3476104"/>
                  </a:lnTo>
                  <a:lnTo>
                    <a:pt x="860475" y="3425329"/>
                  </a:lnTo>
                  <a:lnTo>
                    <a:pt x="869454" y="3374669"/>
                  </a:lnTo>
                  <a:lnTo>
                    <a:pt x="879055" y="3324110"/>
                  </a:lnTo>
                  <a:lnTo>
                    <a:pt x="889228" y="3273679"/>
                  </a:lnTo>
                  <a:lnTo>
                    <a:pt x="899985" y="3223374"/>
                  </a:lnTo>
                  <a:lnTo>
                    <a:pt x="911301" y="3173196"/>
                  </a:lnTo>
                  <a:lnTo>
                    <a:pt x="923163" y="3123158"/>
                  </a:lnTo>
                  <a:lnTo>
                    <a:pt x="935570" y="3073260"/>
                  </a:lnTo>
                  <a:lnTo>
                    <a:pt x="948486" y="3023501"/>
                  </a:lnTo>
                  <a:lnTo>
                    <a:pt x="961923" y="2973882"/>
                  </a:lnTo>
                  <a:lnTo>
                    <a:pt x="975855" y="2924429"/>
                  </a:lnTo>
                  <a:lnTo>
                    <a:pt x="990269" y="2875140"/>
                  </a:lnTo>
                  <a:lnTo>
                    <a:pt x="1005166" y="2826004"/>
                  </a:lnTo>
                  <a:lnTo>
                    <a:pt x="1021168" y="2777071"/>
                  </a:lnTo>
                  <a:lnTo>
                    <a:pt x="1037678" y="2728290"/>
                  </a:lnTo>
                  <a:lnTo>
                    <a:pt x="1054684" y="2679687"/>
                  </a:lnTo>
                  <a:lnTo>
                    <a:pt x="1072197" y="2631262"/>
                  </a:lnTo>
                  <a:lnTo>
                    <a:pt x="1090180" y="2583002"/>
                  </a:lnTo>
                  <a:lnTo>
                    <a:pt x="1108646" y="2534907"/>
                  </a:lnTo>
                  <a:lnTo>
                    <a:pt x="1127582" y="2486990"/>
                  </a:lnTo>
                  <a:lnTo>
                    <a:pt x="1146975" y="2439238"/>
                  </a:lnTo>
                  <a:lnTo>
                    <a:pt x="1166825" y="2391664"/>
                  </a:lnTo>
                  <a:lnTo>
                    <a:pt x="1187119" y="2344255"/>
                  </a:lnTo>
                  <a:lnTo>
                    <a:pt x="1207858" y="2297023"/>
                  </a:lnTo>
                  <a:lnTo>
                    <a:pt x="1229017" y="2249957"/>
                  </a:lnTo>
                  <a:lnTo>
                    <a:pt x="1250594" y="2203069"/>
                  </a:lnTo>
                  <a:lnTo>
                    <a:pt x="1272590" y="2156345"/>
                  </a:lnTo>
                  <a:lnTo>
                    <a:pt x="1294993" y="2109800"/>
                  </a:lnTo>
                  <a:lnTo>
                    <a:pt x="1317802" y="2063432"/>
                  </a:lnTo>
                  <a:lnTo>
                    <a:pt x="1340993" y="2017229"/>
                  </a:lnTo>
                  <a:lnTo>
                    <a:pt x="1364564" y="1971192"/>
                  </a:lnTo>
                  <a:lnTo>
                    <a:pt x="1388516" y="1925332"/>
                  </a:lnTo>
                  <a:lnTo>
                    <a:pt x="1412824" y="1879650"/>
                  </a:lnTo>
                  <a:lnTo>
                    <a:pt x="1437500" y="1834134"/>
                  </a:lnTo>
                  <a:lnTo>
                    <a:pt x="1462532" y="1788795"/>
                  </a:lnTo>
                  <a:lnTo>
                    <a:pt x="1487893" y="1743646"/>
                  </a:lnTo>
                  <a:lnTo>
                    <a:pt x="1513598" y="1698713"/>
                  </a:lnTo>
                  <a:lnTo>
                    <a:pt x="1539646" y="1654009"/>
                  </a:lnTo>
                  <a:lnTo>
                    <a:pt x="1566011" y="1609534"/>
                  </a:lnTo>
                  <a:lnTo>
                    <a:pt x="1592694" y="1565275"/>
                  </a:lnTo>
                  <a:lnTo>
                    <a:pt x="1619707" y="1521218"/>
                  </a:lnTo>
                  <a:lnTo>
                    <a:pt x="1647024" y="1477391"/>
                  </a:lnTo>
                  <a:lnTo>
                    <a:pt x="1674647" y="1433766"/>
                  </a:lnTo>
                  <a:lnTo>
                    <a:pt x="1702574" y="1390357"/>
                  </a:lnTo>
                  <a:lnTo>
                    <a:pt x="1730794" y="1347139"/>
                  </a:lnTo>
                  <a:lnTo>
                    <a:pt x="1759305" y="1304137"/>
                  </a:lnTo>
                  <a:lnTo>
                    <a:pt x="1788109" y="1261325"/>
                  </a:lnTo>
                  <a:lnTo>
                    <a:pt x="1817192" y="1218717"/>
                  </a:lnTo>
                  <a:lnTo>
                    <a:pt x="1846541" y="1176312"/>
                  </a:lnTo>
                  <a:lnTo>
                    <a:pt x="1876171" y="1134084"/>
                  </a:lnTo>
                  <a:lnTo>
                    <a:pt x="1906054" y="1092047"/>
                  </a:lnTo>
                  <a:lnTo>
                    <a:pt x="1936203" y="1050201"/>
                  </a:lnTo>
                  <a:lnTo>
                    <a:pt x="1966607" y="1008545"/>
                  </a:lnTo>
                  <a:lnTo>
                    <a:pt x="1997265" y="967054"/>
                  </a:lnTo>
                  <a:lnTo>
                    <a:pt x="2028164" y="925753"/>
                  </a:lnTo>
                  <a:lnTo>
                    <a:pt x="2059292" y="884618"/>
                  </a:lnTo>
                  <a:lnTo>
                    <a:pt x="2090674" y="843661"/>
                  </a:lnTo>
                  <a:lnTo>
                    <a:pt x="2122411" y="803427"/>
                  </a:lnTo>
                  <a:lnTo>
                    <a:pt x="2154555" y="763244"/>
                  </a:lnTo>
                  <a:lnTo>
                    <a:pt x="2187079" y="723138"/>
                  </a:lnTo>
                  <a:lnTo>
                    <a:pt x="2219934" y="683158"/>
                  </a:lnTo>
                  <a:lnTo>
                    <a:pt x="2253069" y="643356"/>
                  </a:lnTo>
                  <a:lnTo>
                    <a:pt x="2286457" y="603758"/>
                  </a:lnTo>
                  <a:lnTo>
                    <a:pt x="2320048" y="564413"/>
                  </a:lnTo>
                  <a:lnTo>
                    <a:pt x="2353818" y="525360"/>
                  </a:lnTo>
                  <a:lnTo>
                    <a:pt x="2387689" y="486638"/>
                  </a:lnTo>
                  <a:lnTo>
                    <a:pt x="2421661" y="448284"/>
                  </a:lnTo>
                  <a:lnTo>
                    <a:pt x="2455672" y="410337"/>
                  </a:lnTo>
                  <a:lnTo>
                    <a:pt x="2487993" y="375424"/>
                  </a:lnTo>
                  <a:lnTo>
                    <a:pt x="2552649" y="304825"/>
                  </a:lnTo>
                  <a:lnTo>
                    <a:pt x="2584983" y="269913"/>
                  </a:lnTo>
                  <a:lnTo>
                    <a:pt x="2617343" y="235788"/>
                  </a:lnTo>
                  <a:lnTo>
                    <a:pt x="2649728" y="202819"/>
                  </a:lnTo>
                  <a:lnTo>
                    <a:pt x="2751277" y="102031"/>
                  </a:lnTo>
                  <a:lnTo>
                    <a:pt x="2784805" y="69354"/>
                  </a:lnTo>
                  <a:lnTo>
                    <a:pt x="2818600" y="36906"/>
                  </a:lnTo>
                  <a:lnTo>
                    <a:pt x="2852928" y="4572"/>
                  </a:lnTo>
                  <a:lnTo>
                    <a:pt x="2852928" y="0"/>
                  </a:lnTo>
                  <a:close/>
                </a:path>
              </a:pathLst>
            </a:custGeom>
            <a:solidFill>
              <a:srgbClr val="766E53">
                <a:alpha val="19999"/>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12192000" cy="6851904"/>
            </a:xfrm>
            <a:prstGeom prst="rect">
              <a:avLst/>
            </a:prstGeom>
          </p:spPr>
        </p:pic>
        <p:sp>
          <p:nvSpPr>
            <p:cNvPr id="5" name="object 5"/>
            <p:cNvSpPr/>
            <p:nvPr/>
          </p:nvSpPr>
          <p:spPr>
            <a:xfrm>
              <a:off x="0" y="0"/>
              <a:ext cx="4639310" cy="6858000"/>
            </a:xfrm>
            <a:custGeom>
              <a:avLst/>
              <a:gdLst/>
              <a:ahLst/>
              <a:cxnLst/>
              <a:rect l="l" t="t" r="r" b="b"/>
              <a:pathLst>
                <a:path w="4639310" h="6858000">
                  <a:moveTo>
                    <a:pt x="4639056" y="0"/>
                  </a:moveTo>
                  <a:lnTo>
                    <a:pt x="0" y="0"/>
                  </a:lnTo>
                  <a:lnTo>
                    <a:pt x="0" y="6858000"/>
                  </a:lnTo>
                  <a:lnTo>
                    <a:pt x="4639056" y="6858000"/>
                  </a:lnTo>
                  <a:lnTo>
                    <a:pt x="4639056" y="0"/>
                  </a:lnTo>
                  <a:close/>
                </a:path>
              </a:pathLst>
            </a:custGeom>
            <a:solidFill>
              <a:srgbClr val="3A372A">
                <a:alpha val="90194"/>
              </a:srgbClr>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4972050">
              <a:lnSpc>
                <a:spcPct val="100000"/>
              </a:lnSpc>
              <a:spcBef>
                <a:spcPts val="100"/>
              </a:spcBef>
            </a:pPr>
            <a:r>
              <a:rPr spc="-310" dirty="0"/>
              <a:t>Thank</a:t>
            </a:r>
            <a:r>
              <a:rPr spc="-155" dirty="0"/>
              <a:t> You</a:t>
            </a:r>
          </a:p>
        </p:txBody>
      </p:sp>
      <p:grpSp>
        <p:nvGrpSpPr>
          <p:cNvPr id="7" name="object 7"/>
          <p:cNvGrpSpPr/>
          <p:nvPr/>
        </p:nvGrpSpPr>
        <p:grpSpPr>
          <a:xfrm>
            <a:off x="-27296" y="157141"/>
            <a:ext cx="11981686" cy="6616853"/>
            <a:chOff x="0" y="94488"/>
            <a:chExt cx="11981686" cy="6616853"/>
          </a:xfrm>
        </p:grpSpPr>
        <p:sp>
          <p:nvSpPr>
            <p:cNvPr id="8" name="object 8"/>
            <p:cNvSpPr/>
            <p:nvPr/>
          </p:nvSpPr>
          <p:spPr>
            <a:xfrm>
              <a:off x="0" y="5032247"/>
              <a:ext cx="5400675" cy="856615"/>
            </a:xfrm>
            <a:custGeom>
              <a:avLst/>
              <a:gdLst/>
              <a:ahLst/>
              <a:cxnLst/>
              <a:rect l="l" t="t" r="r" b="b"/>
              <a:pathLst>
                <a:path w="5400675" h="856614">
                  <a:moveTo>
                    <a:pt x="5002530" y="0"/>
                  </a:moveTo>
                  <a:lnTo>
                    <a:pt x="0" y="0"/>
                  </a:lnTo>
                  <a:lnTo>
                    <a:pt x="0" y="856488"/>
                  </a:lnTo>
                  <a:lnTo>
                    <a:pt x="5002530" y="856488"/>
                  </a:lnTo>
                  <a:lnTo>
                    <a:pt x="5009713" y="855584"/>
                  </a:lnTo>
                  <a:lnTo>
                    <a:pt x="5016468" y="853203"/>
                  </a:lnTo>
                  <a:lnTo>
                    <a:pt x="5022318" y="849838"/>
                  </a:lnTo>
                  <a:lnTo>
                    <a:pt x="5026787" y="845985"/>
                  </a:lnTo>
                  <a:lnTo>
                    <a:pt x="5026787" y="840727"/>
                  </a:lnTo>
                  <a:lnTo>
                    <a:pt x="5031613" y="840727"/>
                  </a:lnTo>
                  <a:lnTo>
                    <a:pt x="5389626" y="451865"/>
                  </a:lnTo>
                  <a:lnTo>
                    <a:pt x="5397769" y="439322"/>
                  </a:lnTo>
                  <a:lnTo>
                    <a:pt x="5400484" y="426291"/>
                  </a:lnTo>
                  <a:lnTo>
                    <a:pt x="5397769" y="414236"/>
                  </a:lnTo>
                  <a:lnTo>
                    <a:pt x="5389626" y="404621"/>
                  </a:lnTo>
                  <a:lnTo>
                    <a:pt x="5031613" y="15747"/>
                  </a:lnTo>
                  <a:lnTo>
                    <a:pt x="5031613" y="10540"/>
                  </a:lnTo>
                  <a:lnTo>
                    <a:pt x="5026787" y="10540"/>
                  </a:lnTo>
                  <a:lnTo>
                    <a:pt x="5022318" y="6643"/>
                  </a:lnTo>
                  <a:lnTo>
                    <a:pt x="5016468" y="3270"/>
                  </a:lnTo>
                  <a:lnTo>
                    <a:pt x="5009713" y="896"/>
                  </a:lnTo>
                  <a:lnTo>
                    <a:pt x="5002530" y="0"/>
                  </a:lnTo>
                  <a:close/>
                </a:path>
              </a:pathLst>
            </a:custGeom>
            <a:solidFill>
              <a:srgbClr val="A42F0F"/>
            </a:solidFill>
          </p:spPr>
          <p:txBody>
            <a:bodyPr wrap="square" lIns="0" tIns="0" rIns="0" bIns="0" rtlCol="0"/>
            <a:lstStyle/>
            <a:p>
              <a:endParaRPr/>
            </a:p>
          </p:txBody>
        </p:sp>
        <p:pic>
          <p:nvPicPr>
            <p:cNvPr id="9" name="object 9"/>
            <p:cNvPicPr/>
            <p:nvPr/>
          </p:nvPicPr>
          <p:blipFill>
            <a:blip r:embed="rId3" cstate="print"/>
            <a:stretch>
              <a:fillRect/>
            </a:stretch>
          </p:blipFill>
          <p:spPr>
            <a:xfrm>
              <a:off x="11527535" y="94488"/>
              <a:ext cx="454151" cy="441959"/>
            </a:xfrm>
            <a:prstGeom prst="rect">
              <a:avLst/>
            </a:prstGeom>
          </p:spPr>
        </p:pic>
        <p:pic>
          <p:nvPicPr>
            <p:cNvPr id="10" name="object 10">
              <a:hlinkClick r:id="rId4"/>
            </p:cNvPr>
            <p:cNvPicPr/>
            <p:nvPr/>
          </p:nvPicPr>
          <p:blipFill>
            <a:blip r:embed="rId5" cstate="print"/>
            <a:stretch>
              <a:fillRect/>
            </a:stretch>
          </p:blipFill>
          <p:spPr>
            <a:xfrm>
              <a:off x="5437183" y="6305957"/>
              <a:ext cx="411479" cy="405384"/>
            </a:xfrm>
            <a:prstGeom prst="rect">
              <a:avLst/>
            </a:prstGeom>
          </p:spPr>
        </p:pic>
        <p:pic>
          <p:nvPicPr>
            <p:cNvPr id="11" name="object 11">
              <a:hlinkClick r:id="rId6"/>
            </p:cNvPr>
            <p:cNvPicPr/>
            <p:nvPr/>
          </p:nvPicPr>
          <p:blipFill>
            <a:blip r:embed="rId7" cstate="print"/>
            <a:stretch>
              <a:fillRect/>
            </a:stretch>
          </p:blipFill>
          <p:spPr>
            <a:xfrm>
              <a:off x="6055422" y="6296402"/>
              <a:ext cx="408431" cy="411480"/>
            </a:xfrm>
            <a:prstGeom prst="rect">
              <a:avLst/>
            </a:prstGeom>
          </p:spPr>
        </p:pic>
      </p:grpSp>
      <p:pic>
        <p:nvPicPr>
          <p:cNvPr id="13" name="Picture 12" descr="A logo with a letter m&#10;&#10;Description automatically generated">
            <a:hlinkClick r:id="rId8"/>
            <a:extLst>
              <a:ext uri="{FF2B5EF4-FFF2-40B4-BE49-F238E27FC236}">
                <a16:creationId xmlns:a16="http://schemas.microsoft.com/office/drawing/2014/main" id="{D9354126-7D06-8D03-EAF7-F068BA620E5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70986" y="6359055"/>
            <a:ext cx="1229779" cy="422444"/>
          </a:xfrm>
          <a:prstGeom prst="rect">
            <a:avLst/>
          </a:prstGeom>
        </p:spPr>
      </p:pic>
      <p:sp>
        <p:nvSpPr>
          <p:cNvPr id="15" name="object 4">
            <a:extLst>
              <a:ext uri="{FF2B5EF4-FFF2-40B4-BE49-F238E27FC236}">
                <a16:creationId xmlns:a16="http://schemas.microsoft.com/office/drawing/2014/main" id="{BB41882D-E3CE-AB85-74AC-D4688E6DDD86}"/>
              </a:ext>
            </a:extLst>
          </p:cNvPr>
          <p:cNvSpPr txBox="1">
            <a:spLocks/>
          </p:cNvSpPr>
          <p:nvPr/>
        </p:nvSpPr>
        <p:spPr>
          <a:xfrm>
            <a:off x="8205559" y="6420452"/>
            <a:ext cx="4353475" cy="441960"/>
          </a:xfrm>
          <a:prstGeom prst="rect">
            <a:avLst/>
          </a:prstGeom>
        </p:spPr>
        <p:txBody>
          <a:bodyPr vert="horz" wrap="square" lIns="0" tIns="13335"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3840" marR="508634" indent="0">
              <a:lnSpc>
                <a:spcPct val="100000"/>
              </a:lnSpc>
              <a:spcBef>
                <a:spcPts val="105"/>
              </a:spcBef>
              <a:buNone/>
              <a:tabLst>
                <a:tab pos="760095" algn="l"/>
              </a:tabLst>
            </a:pPr>
            <a:r>
              <a:rPr lang="en-US" sz="1800">
                <a:solidFill>
                  <a:schemeClr val="tx1"/>
                </a:solidFill>
              </a:rPr>
              <a:t>Sourav.pattanayak368@gmail.com</a:t>
            </a:r>
          </a:p>
        </p:txBody>
      </p:sp>
      <p:pic>
        <p:nvPicPr>
          <p:cNvPr id="17" name="Picture 16" descr="A black and white symbol&#10;&#10;Description automatically generated">
            <a:hlinkClick r:id="rId10"/>
            <a:extLst>
              <a:ext uri="{FF2B5EF4-FFF2-40B4-BE49-F238E27FC236}">
                <a16:creationId xmlns:a16="http://schemas.microsoft.com/office/drawing/2014/main" id="{1B4B101D-1F23-CDB7-2517-2F0CA2F469D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76223" y="6445135"/>
            <a:ext cx="408431" cy="2802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1592580" y="621881"/>
            <a:ext cx="3599179" cy="636905"/>
          </a:xfrm>
          <a:prstGeom prst="rect">
            <a:avLst/>
          </a:prstGeom>
        </p:spPr>
        <p:txBody>
          <a:bodyPr vert="horz" wrap="square" lIns="0" tIns="13970" rIns="0" bIns="0" rtlCol="0">
            <a:spAutoFit/>
          </a:bodyPr>
          <a:lstStyle/>
          <a:p>
            <a:pPr marL="12700">
              <a:lnSpc>
                <a:spcPct val="100000"/>
              </a:lnSpc>
              <a:spcBef>
                <a:spcPts val="110"/>
              </a:spcBef>
            </a:pPr>
            <a:r>
              <a:rPr sz="4000" b="0" spc="-300" dirty="0">
                <a:latin typeface="Times New Roman"/>
                <a:cs typeface="Times New Roman"/>
              </a:rPr>
              <a:t>INTRODUCTION</a:t>
            </a:r>
            <a:r>
              <a:rPr sz="4000" b="0" spc="-280" dirty="0">
                <a:latin typeface="Times New Roman"/>
                <a:cs typeface="Times New Roman"/>
              </a:rPr>
              <a:t> </a:t>
            </a:r>
            <a:r>
              <a:rPr sz="2800" b="0" spc="-30" dirty="0">
                <a:latin typeface="Times New Roman"/>
                <a:cs typeface="Times New Roman"/>
              </a:rPr>
              <a:t>:</a:t>
            </a:r>
            <a:endParaRPr sz="2800">
              <a:latin typeface="Times New Roman"/>
              <a:cs typeface="Times New Roman"/>
            </a:endParaRPr>
          </a:p>
        </p:txBody>
      </p:sp>
      <p:sp>
        <p:nvSpPr>
          <p:cNvPr id="4" name="object 4"/>
          <p:cNvSpPr txBox="1"/>
          <p:nvPr/>
        </p:nvSpPr>
        <p:spPr>
          <a:xfrm>
            <a:off x="1524000" y="1447800"/>
            <a:ext cx="9677400" cy="5127045"/>
          </a:xfrm>
          <a:prstGeom prst="rect">
            <a:avLst/>
          </a:prstGeom>
        </p:spPr>
        <p:txBody>
          <a:bodyPr vert="horz" wrap="square" lIns="0" tIns="12700" rIns="0" bIns="0" rtlCol="0">
            <a:spAutoFit/>
          </a:bodyPr>
          <a:lstStyle/>
          <a:p>
            <a:pPr marL="12700" marR="228600">
              <a:lnSpc>
                <a:spcPct val="100000"/>
              </a:lnSpc>
              <a:spcBef>
                <a:spcPts val="100"/>
              </a:spcBef>
            </a:pPr>
            <a:r>
              <a:rPr lang="en-US" sz="1800" spc="5">
                <a:latin typeface="Leelawadee UI"/>
                <a:cs typeface="Leelawadee UI"/>
              </a:rPr>
              <a:t>In this project, we thoroughly explore sales and finance analytics, breaking down customer net sales and navigating the financial landscape through profit and loss reports.</a:t>
            </a:r>
          </a:p>
          <a:p>
            <a:pPr marL="12700" marR="228600">
              <a:lnSpc>
                <a:spcPct val="100000"/>
              </a:lnSpc>
              <a:spcBef>
                <a:spcPts val="100"/>
              </a:spcBef>
            </a:pPr>
            <a:endParaRPr lang="en-US" sz="1800" spc="5">
              <a:latin typeface="Leelawadee UI"/>
              <a:cs typeface="Leelawadee UI"/>
            </a:endParaRPr>
          </a:p>
          <a:p>
            <a:pPr marL="12700" marR="228600">
              <a:lnSpc>
                <a:spcPct val="100000"/>
              </a:lnSpc>
              <a:spcBef>
                <a:spcPts val="100"/>
              </a:spcBef>
            </a:pPr>
            <a:r>
              <a:rPr lang="en-US" sz="1800" spc="5">
                <a:latin typeface="Leelawadee UI"/>
                <a:cs typeface="Leelawadee UI"/>
              </a:rPr>
              <a:t>The main goals of this project are:</a:t>
            </a:r>
          </a:p>
          <a:p>
            <a:pPr marL="12700" marR="228600">
              <a:lnSpc>
                <a:spcPct val="100000"/>
              </a:lnSpc>
              <a:spcBef>
                <a:spcPts val="100"/>
              </a:spcBef>
            </a:pPr>
            <a:endParaRPr lang="en-US" sz="1800" spc="5">
              <a:latin typeface="Leelawadee UI"/>
              <a:cs typeface="Leelawadee UI"/>
            </a:endParaRPr>
          </a:p>
          <a:p>
            <a:pPr marL="12700" marR="228600">
              <a:lnSpc>
                <a:spcPct val="100000"/>
              </a:lnSpc>
              <a:spcBef>
                <a:spcPts val="100"/>
              </a:spcBef>
            </a:pPr>
            <a:r>
              <a:rPr lang="en-US" sz="1800" b="1" spc="5">
                <a:latin typeface="Leelawadee UI"/>
                <a:cs typeface="Leelawadee UI"/>
              </a:rPr>
              <a:t>Data-Driven Decision-Making: </a:t>
            </a:r>
            <a:r>
              <a:rPr lang="en-US" sz="1800" spc="5">
                <a:latin typeface="Leelawadee UI"/>
                <a:cs typeface="Leelawadee UI"/>
              </a:rPr>
              <a:t>We used practical methods, such as advanced Excel, Power Query, and Power Pivot, to make sure our decisions are based on solid data.</a:t>
            </a:r>
          </a:p>
          <a:p>
            <a:pPr marL="12700" marR="228600">
              <a:lnSpc>
                <a:spcPct val="100000"/>
              </a:lnSpc>
              <a:spcBef>
                <a:spcPts val="100"/>
              </a:spcBef>
            </a:pPr>
            <a:endParaRPr lang="en-US" sz="1800" spc="5">
              <a:latin typeface="Leelawadee UI"/>
              <a:cs typeface="Leelawadee UI"/>
            </a:endParaRPr>
          </a:p>
          <a:p>
            <a:pPr marL="12700" marR="228600">
              <a:lnSpc>
                <a:spcPct val="100000"/>
              </a:lnSpc>
              <a:spcBef>
                <a:spcPts val="100"/>
              </a:spcBef>
            </a:pPr>
            <a:r>
              <a:rPr lang="en-US" sz="1800" b="1" spc="5">
                <a:latin typeface="Leelawadee UI"/>
                <a:cs typeface="Leelawadee UI"/>
              </a:rPr>
              <a:t>Integrated Insights: </a:t>
            </a:r>
            <a:r>
              <a:rPr lang="en-US" sz="1800" spc="5">
                <a:latin typeface="Leelawadee UI"/>
                <a:cs typeface="Leelawadee UI"/>
              </a:rPr>
              <a:t>In our analysis, we combined insights from both sales and finance. We calculated and cross-referenced the numbers to ensure a complete understanding.</a:t>
            </a:r>
          </a:p>
          <a:p>
            <a:pPr marL="12700" marR="228600">
              <a:lnSpc>
                <a:spcPct val="100000"/>
              </a:lnSpc>
              <a:spcBef>
                <a:spcPts val="100"/>
              </a:spcBef>
            </a:pPr>
            <a:endParaRPr lang="en-US" sz="1800" spc="5">
              <a:latin typeface="Leelawadee UI"/>
              <a:cs typeface="Leelawadee UI"/>
            </a:endParaRPr>
          </a:p>
          <a:p>
            <a:pPr marL="12700" marR="228600">
              <a:lnSpc>
                <a:spcPct val="100000"/>
              </a:lnSpc>
              <a:spcBef>
                <a:spcPts val="100"/>
              </a:spcBef>
            </a:pPr>
            <a:r>
              <a:rPr lang="en-US" sz="1800" b="1" spc="5">
                <a:latin typeface="Leelawadee UI"/>
                <a:cs typeface="Leelawadee UI"/>
              </a:rPr>
              <a:t>Key Findings Revealed: </a:t>
            </a:r>
            <a:r>
              <a:rPr lang="en-US" sz="1800" spc="5">
                <a:latin typeface="Leelawadee UI"/>
                <a:cs typeface="Leelawadee UI"/>
              </a:rPr>
              <a:t>We dived into the world of data-driven decision-making, uncovering important findings that were carefully calculated. These findings guide us towards global recognition, operational efficiency, and surpassing market targets.</a:t>
            </a:r>
          </a:p>
          <a:p>
            <a:pPr marL="12700" marR="228600">
              <a:lnSpc>
                <a:spcPct val="100000"/>
              </a:lnSpc>
              <a:spcBef>
                <a:spcPts val="100"/>
              </a:spcBef>
            </a:pPr>
            <a:endParaRPr lang="en-US" sz="1800" spc="5">
              <a:latin typeface="Leelawadee UI"/>
              <a:cs typeface="Leelawadee UI"/>
            </a:endParaRPr>
          </a:p>
          <a:p>
            <a:pPr marL="12700" marR="228600">
              <a:lnSpc>
                <a:spcPct val="100000"/>
              </a:lnSpc>
              <a:spcBef>
                <a:spcPts val="100"/>
              </a:spcBef>
            </a:pPr>
            <a:r>
              <a:rPr lang="en-US" sz="1800" b="1" spc="5">
                <a:latin typeface="Leelawadee UI"/>
                <a:cs typeface="Leelawadee UI"/>
              </a:rPr>
              <a:t>Strategic Blueprint Developed: </a:t>
            </a:r>
            <a:r>
              <a:rPr lang="en-US" sz="1800" spc="5">
                <a:latin typeface="Leelawadee UI"/>
                <a:cs typeface="Leelawadee UI"/>
              </a:rPr>
              <a:t>This isn't just an analysis; it's a strategic plan we've created using a mix of analytical tools and problem-solving skills. We've outlined our steps for sustained excellence in every aspect of our business operations.</a:t>
            </a:r>
            <a:r>
              <a:rPr sz="1800" spc="5">
                <a:latin typeface="Leelawadee UI"/>
                <a:cs typeface="Leelawadee UI"/>
              </a:rPr>
              <a:t>.</a:t>
            </a:r>
            <a:endParaRPr sz="1800">
              <a:latin typeface="Leelawadee UI"/>
              <a:cs typeface="Leelawadee UI"/>
            </a:endParaRPr>
          </a:p>
        </p:txBody>
      </p:sp>
      <p:pic>
        <p:nvPicPr>
          <p:cNvPr id="5" name="object 5"/>
          <p:cNvPicPr/>
          <p:nvPr/>
        </p:nvPicPr>
        <p:blipFill>
          <a:blip r:embed="rId2" cstate="print"/>
          <a:stretch>
            <a:fillRect/>
          </a:stretch>
        </p:blipFill>
        <p:spPr>
          <a:xfrm>
            <a:off x="11527535" y="94488"/>
            <a:ext cx="454151" cy="4419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p:nvPr/>
        </p:nvSpPr>
        <p:spPr>
          <a:xfrm>
            <a:off x="1592580" y="2286000"/>
            <a:ext cx="9744072" cy="4038600"/>
          </a:xfrm>
          <a:prstGeom prst="rect">
            <a:avLst/>
          </a:prstGeom>
        </p:spPr>
        <p:txBody>
          <a:bodyPr vert="horz" wrap="square" lIns="0" tIns="12700" rIns="0" bIns="0" rtlCol="0">
            <a:noAutofit/>
          </a:bodyPr>
          <a:lstStyle/>
          <a:p>
            <a:pPr>
              <a:lnSpc>
                <a:spcPct val="100000"/>
              </a:lnSpc>
              <a:spcBef>
                <a:spcPts val="35"/>
              </a:spcBef>
            </a:pPr>
            <a:r>
              <a:rPr lang="en-US" sz="1850" b="1">
                <a:latin typeface="Arial"/>
                <a:cs typeface="Arial"/>
              </a:rPr>
              <a:t>Microsoft Excel 365 </a:t>
            </a:r>
            <a:r>
              <a:rPr lang="en-US" sz="1850">
                <a:latin typeface="Arial"/>
                <a:cs typeface="Arial"/>
              </a:rPr>
              <a:t>was used as the primary Data Analysis Tool.</a:t>
            </a:r>
          </a:p>
          <a:p>
            <a:pPr>
              <a:lnSpc>
                <a:spcPct val="100000"/>
              </a:lnSpc>
              <a:spcBef>
                <a:spcPts val="35"/>
              </a:spcBef>
            </a:pPr>
            <a:endParaRPr lang="en-US" sz="1850" b="1">
              <a:latin typeface="Arial"/>
              <a:cs typeface="Arial"/>
            </a:endParaRPr>
          </a:p>
          <a:p>
            <a:pPr>
              <a:lnSpc>
                <a:spcPct val="100000"/>
              </a:lnSpc>
              <a:spcBef>
                <a:spcPts val="35"/>
              </a:spcBef>
            </a:pPr>
            <a:r>
              <a:rPr lang="en-US" sz="1850" b="1">
                <a:latin typeface="Arial"/>
                <a:cs typeface="Arial"/>
              </a:rPr>
              <a:t>Power Pivot: </a:t>
            </a:r>
            <a:r>
              <a:rPr lang="en-US" sz="1850">
                <a:latin typeface="Arial"/>
                <a:cs typeface="Arial"/>
              </a:rPr>
              <a:t>Used to improve data modeling and analysis capabilities.</a:t>
            </a:r>
          </a:p>
          <a:p>
            <a:pPr>
              <a:lnSpc>
                <a:spcPct val="100000"/>
              </a:lnSpc>
              <a:spcBef>
                <a:spcPts val="35"/>
              </a:spcBef>
            </a:pPr>
            <a:endParaRPr lang="en-US" sz="1850">
              <a:latin typeface="Arial"/>
              <a:cs typeface="Arial"/>
            </a:endParaRPr>
          </a:p>
          <a:p>
            <a:pPr>
              <a:lnSpc>
                <a:spcPct val="100000"/>
              </a:lnSpc>
              <a:spcBef>
                <a:spcPts val="35"/>
              </a:spcBef>
            </a:pPr>
            <a:r>
              <a:rPr lang="en-US" sz="1850" b="1">
                <a:latin typeface="Arial"/>
                <a:cs typeface="Arial"/>
              </a:rPr>
              <a:t>Power Query</a:t>
            </a:r>
            <a:r>
              <a:rPr lang="en-US" sz="1850">
                <a:latin typeface="Arial"/>
                <a:cs typeface="Arial"/>
              </a:rPr>
              <a:t>: Applied for effective data extraction, transformation, and loading (ETL) processes.</a:t>
            </a:r>
          </a:p>
          <a:p>
            <a:pPr>
              <a:lnSpc>
                <a:spcPct val="100000"/>
              </a:lnSpc>
              <a:spcBef>
                <a:spcPts val="35"/>
              </a:spcBef>
            </a:pPr>
            <a:endParaRPr lang="en-US" sz="1850">
              <a:latin typeface="Arial"/>
              <a:cs typeface="Arial"/>
            </a:endParaRPr>
          </a:p>
          <a:p>
            <a:pPr>
              <a:lnSpc>
                <a:spcPct val="100000"/>
              </a:lnSpc>
              <a:spcBef>
                <a:spcPts val="35"/>
              </a:spcBef>
            </a:pPr>
            <a:r>
              <a:rPr lang="en-US" sz="1850" b="1">
                <a:latin typeface="Arial"/>
                <a:cs typeface="Arial"/>
              </a:rPr>
              <a:t>Data Modeling: </a:t>
            </a:r>
            <a:r>
              <a:rPr lang="en-US" sz="1850">
                <a:latin typeface="Arial"/>
                <a:cs typeface="Arial"/>
              </a:rPr>
              <a:t>Employed to structure and organize data for deriving meaningful insights.</a:t>
            </a:r>
          </a:p>
          <a:p>
            <a:pPr>
              <a:lnSpc>
                <a:spcPct val="100000"/>
              </a:lnSpc>
              <a:spcBef>
                <a:spcPts val="35"/>
              </a:spcBef>
            </a:pPr>
            <a:endParaRPr lang="en-US" sz="1850">
              <a:latin typeface="Arial"/>
              <a:cs typeface="Arial"/>
            </a:endParaRPr>
          </a:p>
          <a:p>
            <a:pPr>
              <a:lnSpc>
                <a:spcPct val="100000"/>
              </a:lnSpc>
              <a:spcBef>
                <a:spcPts val="35"/>
              </a:spcBef>
            </a:pPr>
            <a:r>
              <a:rPr lang="en-US" sz="1850" b="1">
                <a:latin typeface="Arial"/>
                <a:cs typeface="Arial"/>
              </a:rPr>
              <a:t>Conditional Formatting: </a:t>
            </a:r>
            <a:r>
              <a:rPr lang="en-US" sz="1850">
                <a:latin typeface="Arial"/>
                <a:cs typeface="Arial"/>
              </a:rPr>
              <a:t>Utilized to enhance visual representation and emphasize key metrics.</a:t>
            </a:r>
          </a:p>
          <a:p>
            <a:pPr>
              <a:lnSpc>
                <a:spcPct val="100000"/>
              </a:lnSpc>
              <a:spcBef>
                <a:spcPts val="35"/>
              </a:spcBef>
            </a:pPr>
            <a:endParaRPr lang="en-US" sz="1850">
              <a:latin typeface="Arial"/>
              <a:cs typeface="Arial"/>
            </a:endParaRPr>
          </a:p>
          <a:p>
            <a:pPr>
              <a:lnSpc>
                <a:spcPct val="100000"/>
              </a:lnSpc>
              <a:spcBef>
                <a:spcPts val="35"/>
              </a:spcBef>
            </a:pPr>
            <a:r>
              <a:rPr lang="en-US" sz="1850" b="1">
                <a:latin typeface="Arial"/>
                <a:cs typeface="Arial"/>
              </a:rPr>
              <a:t>Pivot Table: </a:t>
            </a:r>
            <a:r>
              <a:rPr lang="en-US" sz="1850">
                <a:latin typeface="Arial"/>
                <a:cs typeface="Arial"/>
              </a:rPr>
              <a:t>Used for dynamic and interactive data summarization.</a:t>
            </a:r>
            <a:endParaRPr sz="1850">
              <a:latin typeface="Arial"/>
              <a:cs typeface="Arial"/>
            </a:endParaRPr>
          </a:p>
        </p:txBody>
      </p:sp>
      <p:sp>
        <p:nvSpPr>
          <p:cNvPr id="4" name="object 4"/>
          <p:cNvSpPr txBox="1">
            <a:spLocks noGrp="1"/>
          </p:cNvSpPr>
          <p:nvPr>
            <p:ph type="title"/>
          </p:nvPr>
        </p:nvSpPr>
        <p:spPr>
          <a:xfrm>
            <a:off x="1642110" y="653357"/>
            <a:ext cx="8907779" cy="629018"/>
          </a:xfrm>
          <a:prstGeom prst="rect">
            <a:avLst/>
          </a:prstGeom>
        </p:spPr>
        <p:txBody>
          <a:bodyPr vert="horz" wrap="square" lIns="0" tIns="13335" rIns="0" bIns="0" rtlCol="0">
            <a:spAutoFit/>
          </a:bodyPr>
          <a:lstStyle/>
          <a:p>
            <a:pPr marL="12700">
              <a:lnSpc>
                <a:spcPct val="100000"/>
              </a:lnSpc>
              <a:spcBef>
                <a:spcPts val="105"/>
              </a:spcBef>
            </a:pPr>
            <a:r>
              <a:rPr sz="4000" b="0" spc="-320">
                <a:latin typeface="Times New Roman"/>
                <a:cs typeface="Times New Roman"/>
              </a:rPr>
              <a:t>METHODOLOGY</a:t>
            </a:r>
            <a:r>
              <a:rPr lang="en-US" sz="4000" b="0" spc="-320">
                <a:latin typeface="Times New Roman"/>
                <a:cs typeface="Times New Roman"/>
              </a:rPr>
              <a:t> and tech stack used</a:t>
            </a:r>
            <a:r>
              <a:rPr sz="4000" b="0" spc="-55">
                <a:latin typeface="Times New Roman"/>
                <a:cs typeface="Times New Roman"/>
              </a:rPr>
              <a:t> </a:t>
            </a:r>
            <a:endParaRPr sz="4000">
              <a:latin typeface="Times New Roman"/>
              <a:cs typeface="Times New Roman"/>
            </a:endParaRPr>
          </a:p>
        </p:txBody>
      </p:sp>
      <p:pic>
        <p:nvPicPr>
          <p:cNvPr id="5" name="object 5"/>
          <p:cNvPicPr/>
          <p:nvPr/>
        </p:nvPicPr>
        <p:blipFill>
          <a:blip r:embed="rId2" cstate="print"/>
          <a:stretch>
            <a:fillRect/>
          </a:stretch>
        </p:blipFill>
        <p:spPr>
          <a:xfrm>
            <a:off x="11527535" y="94488"/>
            <a:ext cx="454151" cy="4419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1592580" y="668497"/>
            <a:ext cx="2696845" cy="636270"/>
          </a:xfrm>
          <a:prstGeom prst="rect">
            <a:avLst/>
          </a:prstGeom>
        </p:spPr>
        <p:txBody>
          <a:bodyPr vert="horz" wrap="square" lIns="0" tIns="13335" rIns="0" bIns="0" rtlCol="0">
            <a:spAutoFit/>
          </a:bodyPr>
          <a:lstStyle/>
          <a:p>
            <a:pPr marL="12700">
              <a:lnSpc>
                <a:spcPct val="100000"/>
              </a:lnSpc>
              <a:spcBef>
                <a:spcPts val="105"/>
              </a:spcBef>
            </a:pPr>
            <a:r>
              <a:rPr lang="en-US" sz="4000" spc="-405">
                <a:latin typeface="Times New Roman"/>
                <a:cs typeface="Times New Roman"/>
              </a:rPr>
              <a:t>METADATA</a:t>
            </a:r>
            <a:r>
              <a:rPr sz="4000" b="0" spc="-25">
                <a:latin typeface="Times New Roman"/>
                <a:cs typeface="Times New Roman"/>
              </a:rPr>
              <a:t> </a:t>
            </a:r>
            <a:endParaRPr sz="4000">
              <a:latin typeface="Times New Roman"/>
              <a:cs typeface="Times New Roman"/>
            </a:endParaRPr>
          </a:p>
        </p:txBody>
      </p:sp>
      <p:sp>
        <p:nvSpPr>
          <p:cNvPr id="4" name="object 4"/>
          <p:cNvSpPr txBox="1"/>
          <p:nvPr/>
        </p:nvSpPr>
        <p:spPr>
          <a:xfrm>
            <a:off x="1592581" y="1387032"/>
            <a:ext cx="10389106" cy="5089968"/>
          </a:xfrm>
          <a:prstGeom prst="rect">
            <a:avLst/>
          </a:prstGeom>
        </p:spPr>
        <p:txBody>
          <a:bodyPr vert="horz" wrap="square" lIns="0" tIns="12700" rIns="0" bIns="0" rtlCol="0">
            <a:noAutofit/>
          </a:bodyPr>
          <a:lstStyle/>
          <a:p>
            <a:pPr marL="12065">
              <a:lnSpc>
                <a:spcPct val="100000"/>
              </a:lnSpc>
              <a:spcBef>
                <a:spcPts val="100"/>
              </a:spcBef>
              <a:tabLst>
                <a:tab pos="299720" algn="l"/>
              </a:tabLst>
            </a:pPr>
            <a:r>
              <a:rPr lang="en-US">
                <a:latin typeface="Verdana"/>
                <a:cs typeface="Verdana"/>
              </a:rPr>
              <a:t>We were given several Comma-Separated Values(CSV) files both for sales and Finance Analytics, there are both fact and dimension tables,</a:t>
            </a:r>
          </a:p>
          <a:p>
            <a:pPr marL="354965" indent="-342900">
              <a:lnSpc>
                <a:spcPct val="100000"/>
              </a:lnSpc>
              <a:spcBef>
                <a:spcPts val="100"/>
              </a:spcBef>
              <a:buFont typeface="Wingdings" panose="05000000000000000000" pitchFamily="2" charset="2"/>
              <a:buChar char="q"/>
              <a:tabLst>
                <a:tab pos="299720" algn="l"/>
              </a:tabLst>
            </a:pPr>
            <a:endParaRPr lang="en-US">
              <a:latin typeface="Verdana"/>
              <a:cs typeface="Verdana"/>
            </a:endParaRPr>
          </a:p>
          <a:p>
            <a:pPr marL="354965" indent="-342900">
              <a:lnSpc>
                <a:spcPct val="100000"/>
              </a:lnSpc>
              <a:spcBef>
                <a:spcPts val="100"/>
              </a:spcBef>
              <a:buFont typeface="Wingdings" panose="05000000000000000000" pitchFamily="2" charset="2"/>
              <a:buChar char="q"/>
              <a:tabLst>
                <a:tab pos="299720" algn="l"/>
              </a:tabLst>
            </a:pPr>
            <a:r>
              <a:rPr lang="en-US" b="1">
                <a:latin typeface="Verdana"/>
                <a:cs typeface="Verdana"/>
              </a:rPr>
              <a:t>dim_customer: </a:t>
            </a:r>
            <a:r>
              <a:rPr lang="en-US">
                <a:latin typeface="Verdana"/>
                <a:cs typeface="Verdana"/>
              </a:rPr>
              <a:t>Consists of customer information for AtliQ.</a:t>
            </a:r>
          </a:p>
          <a:p>
            <a:pPr marL="354965" indent="-342900">
              <a:lnSpc>
                <a:spcPct val="100000"/>
              </a:lnSpc>
              <a:spcBef>
                <a:spcPts val="100"/>
              </a:spcBef>
              <a:buFont typeface="Wingdings" panose="05000000000000000000" pitchFamily="2" charset="2"/>
              <a:buChar char="q"/>
              <a:tabLst>
                <a:tab pos="299720" algn="l"/>
              </a:tabLst>
            </a:pPr>
            <a:endParaRPr lang="en-US">
              <a:latin typeface="Verdana"/>
              <a:cs typeface="Verdana"/>
            </a:endParaRPr>
          </a:p>
          <a:p>
            <a:pPr marL="354965" indent="-342900">
              <a:lnSpc>
                <a:spcPct val="100000"/>
              </a:lnSpc>
              <a:spcBef>
                <a:spcPts val="100"/>
              </a:spcBef>
              <a:buFont typeface="Wingdings" panose="05000000000000000000" pitchFamily="2" charset="2"/>
              <a:buChar char="q"/>
              <a:tabLst>
                <a:tab pos="299720" algn="l"/>
              </a:tabLst>
            </a:pPr>
            <a:r>
              <a:rPr lang="en-US" b="1">
                <a:latin typeface="Verdana"/>
                <a:cs typeface="Verdana"/>
              </a:rPr>
              <a:t>dim_market: </a:t>
            </a:r>
            <a:r>
              <a:rPr lang="en-US">
                <a:latin typeface="Verdana"/>
                <a:cs typeface="Verdana"/>
              </a:rPr>
              <a:t>Consists of different market, subzone, and region information for AtliQ.</a:t>
            </a:r>
          </a:p>
          <a:p>
            <a:pPr marL="354965" indent="-342900">
              <a:lnSpc>
                <a:spcPct val="100000"/>
              </a:lnSpc>
              <a:spcBef>
                <a:spcPts val="100"/>
              </a:spcBef>
              <a:buFont typeface="Wingdings" panose="05000000000000000000" pitchFamily="2" charset="2"/>
              <a:buChar char="q"/>
              <a:tabLst>
                <a:tab pos="299720" algn="l"/>
              </a:tabLst>
            </a:pPr>
            <a:endParaRPr lang="en-US">
              <a:latin typeface="Verdana"/>
              <a:cs typeface="Verdana"/>
            </a:endParaRPr>
          </a:p>
          <a:p>
            <a:pPr marL="354965" indent="-342900">
              <a:lnSpc>
                <a:spcPct val="100000"/>
              </a:lnSpc>
              <a:spcBef>
                <a:spcPts val="100"/>
              </a:spcBef>
              <a:buFont typeface="Wingdings" panose="05000000000000000000" pitchFamily="2" charset="2"/>
              <a:buChar char="q"/>
              <a:tabLst>
                <a:tab pos="299720" algn="l"/>
              </a:tabLst>
            </a:pPr>
            <a:r>
              <a:rPr lang="en-US" b="1">
                <a:latin typeface="Verdana"/>
                <a:cs typeface="Verdana"/>
              </a:rPr>
              <a:t>dim_product: </a:t>
            </a:r>
            <a:r>
              <a:rPr lang="en-US">
                <a:latin typeface="Verdana"/>
                <a:cs typeface="Verdana"/>
              </a:rPr>
              <a:t>Consists of product information such as segment and category.</a:t>
            </a:r>
          </a:p>
          <a:p>
            <a:pPr marL="354965" indent="-342900">
              <a:lnSpc>
                <a:spcPct val="100000"/>
              </a:lnSpc>
              <a:spcBef>
                <a:spcPts val="100"/>
              </a:spcBef>
              <a:buFont typeface="Wingdings" panose="05000000000000000000" pitchFamily="2" charset="2"/>
              <a:buChar char="q"/>
              <a:tabLst>
                <a:tab pos="299720" algn="l"/>
              </a:tabLst>
            </a:pPr>
            <a:endParaRPr lang="en-US">
              <a:latin typeface="Verdana"/>
              <a:cs typeface="Verdana"/>
            </a:endParaRPr>
          </a:p>
          <a:p>
            <a:pPr marL="354965" indent="-342900">
              <a:lnSpc>
                <a:spcPct val="100000"/>
              </a:lnSpc>
              <a:spcBef>
                <a:spcPts val="100"/>
              </a:spcBef>
              <a:buFont typeface="Wingdings" panose="05000000000000000000" pitchFamily="2" charset="2"/>
              <a:buChar char="q"/>
              <a:tabLst>
                <a:tab pos="299720" algn="l"/>
              </a:tabLst>
            </a:pPr>
            <a:r>
              <a:rPr lang="en-US" b="1">
                <a:latin typeface="Verdana"/>
                <a:cs typeface="Verdana"/>
              </a:rPr>
              <a:t>fact_sales_monthly: </a:t>
            </a:r>
            <a:r>
              <a:rPr lang="en-US">
                <a:latin typeface="Verdana"/>
                <a:cs typeface="Verdana"/>
              </a:rPr>
              <a:t>Consists of sales data, quantity, amount, etc.</a:t>
            </a:r>
          </a:p>
          <a:p>
            <a:pPr marL="354965" indent="-342900">
              <a:lnSpc>
                <a:spcPct val="100000"/>
              </a:lnSpc>
              <a:spcBef>
                <a:spcPts val="100"/>
              </a:spcBef>
              <a:buFont typeface="Wingdings" panose="05000000000000000000" pitchFamily="2" charset="2"/>
              <a:buChar char="q"/>
              <a:tabLst>
                <a:tab pos="299720" algn="l"/>
              </a:tabLst>
            </a:pPr>
            <a:endParaRPr lang="en-US">
              <a:latin typeface="Verdana"/>
              <a:cs typeface="Verdana"/>
            </a:endParaRPr>
          </a:p>
          <a:p>
            <a:pPr marL="354965" indent="-342900">
              <a:lnSpc>
                <a:spcPct val="100000"/>
              </a:lnSpc>
              <a:spcBef>
                <a:spcPts val="100"/>
              </a:spcBef>
              <a:buFont typeface="Wingdings" panose="05000000000000000000" pitchFamily="2" charset="2"/>
              <a:buChar char="q"/>
              <a:tabLst>
                <a:tab pos="299720" algn="l"/>
              </a:tabLst>
            </a:pPr>
            <a:r>
              <a:rPr lang="en-US" b="1">
                <a:latin typeface="Verdana"/>
                <a:cs typeface="Verdana"/>
              </a:rPr>
              <a:t>ns_targets2021: </a:t>
            </a:r>
            <a:r>
              <a:rPr lang="en-US">
                <a:latin typeface="Verdana"/>
                <a:cs typeface="Verdana"/>
              </a:rPr>
              <a:t>Consists of market-wise sales target information.</a:t>
            </a:r>
          </a:p>
          <a:p>
            <a:pPr marL="354965" indent="-342900">
              <a:lnSpc>
                <a:spcPct val="100000"/>
              </a:lnSpc>
              <a:spcBef>
                <a:spcPts val="100"/>
              </a:spcBef>
              <a:buFont typeface="Wingdings" panose="05000000000000000000" pitchFamily="2" charset="2"/>
              <a:buChar char="q"/>
              <a:tabLst>
                <a:tab pos="299720" algn="l"/>
              </a:tabLst>
            </a:pPr>
            <a:endParaRPr lang="en-US">
              <a:latin typeface="Verdana"/>
              <a:cs typeface="Verdana"/>
            </a:endParaRPr>
          </a:p>
          <a:p>
            <a:pPr marL="354965" indent="-342900">
              <a:lnSpc>
                <a:spcPct val="100000"/>
              </a:lnSpc>
              <a:spcBef>
                <a:spcPts val="100"/>
              </a:spcBef>
              <a:buFont typeface="Wingdings" panose="05000000000000000000" pitchFamily="2" charset="2"/>
              <a:buChar char="q"/>
              <a:tabLst>
                <a:tab pos="299720" algn="l"/>
              </a:tabLst>
            </a:pPr>
            <a:r>
              <a:rPr lang="en-US" b="1">
                <a:latin typeface="Verdana"/>
                <a:cs typeface="Verdana"/>
              </a:rPr>
              <a:t>fact_sales_monthly_with_cost: </a:t>
            </a:r>
            <a:r>
              <a:rPr lang="en-US">
                <a:latin typeface="Verdana"/>
                <a:cs typeface="Verdana"/>
              </a:rPr>
              <a:t>Consists of all information from the fact_sales_monthly table, with freight and manufacturing costs.</a:t>
            </a:r>
          </a:p>
          <a:p>
            <a:pPr marL="12065">
              <a:lnSpc>
                <a:spcPct val="100000"/>
              </a:lnSpc>
              <a:spcBef>
                <a:spcPts val="100"/>
              </a:spcBef>
              <a:tabLst>
                <a:tab pos="299720" algn="l"/>
              </a:tabLst>
            </a:pPr>
            <a:endParaRPr lang="en-US" sz="2400">
              <a:latin typeface="Verdana"/>
              <a:cs typeface="Verdana"/>
            </a:endParaRPr>
          </a:p>
          <a:p>
            <a:pPr marL="12065">
              <a:lnSpc>
                <a:spcPct val="100000"/>
              </a:lnSpc>
              <a:spcBef>
                <a:spcPts val="100"/>
              </a:spcBef>
              <a:tabLst>
                <a:tab pos="299720" algn="l"/>
              </a:tabLst>
            </a:pPr>
            <a:endParaRPr lang="en-US" sz="2400">
              <a:latin typeface="Verdana"/>
              <a:cs typeface="Verdana"/>
            </a:endParaRPr>
          </a:p>
          <a:p>
            <a:pPr marL="12065">
              <a:lnSpc>
                <a:spcPct val="100000"/>
              </a:lnSpc>
              <a:spcBef>
                <a:spcPts val="100"/>
              </a:spcBef>
              <a:tabLst>
                <a:tab pos="299720" algn="l"/>
              </a:tabLst>
            </a:pPr>
            <a:endParaRPr sz="2400">
              <a:latin typeface="Verdana"/>
              <a:cs typeface="Verdana"/>
            </a:endParaRPr>
          </a:p>
        </p:txBody>
      </p:sp>
      <p:pic>
        <p:nvPicPr>
          <p:cNvPr id="5" name="object 5"/>
          <p:cNvPicPr/>
          <p:nvPr/>
        </p:nvPicPr>
        <p:blipFill>
          <a:blip r:embed="rId2" cstate="print"/>
          <a:stretch>
            <a:fillRect/>
          </a:stretch>
        </p:blipFill>
        <p:spPr>
          <a:xfrm>
            <a:off x="11527535" y="94488"/>
            <a:ext cx="454151" cy="441959"/>
          </a:xfrm>
          <a:prstGeom prst="rect">
            <a:avLst/>
          </a:prstGeom>
        </p:spPr>
      </p:pic>
    </p:spTree>
    <p:extLst>
      <p:ext uri="{BB962C8B-B14F-4D97-AF65-F5344CB8AC3E}">
        <p14:creationId xmlns:p14="http://schemas.microsoft.com/office/powerpoint/2010/main" val="190211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1106606"/>
            <a:ext cx="7315200" cy="843821"/>
          </a:xfrm>
          <a:prstGeom prst="rect">
            <a:avLst/>
          </a:prstGeom>
        </p:spPr>
        <p:txBody>
          <a:bodyPr vert="horz" wrap="square" lIns="0" tIns="12700" rIns="0" bIns="0" rtlCol="0">
            <a:spAutoFit/>
          </a:bodyPr>
          <a:lstStyle/>
          <a:p>
            <a:pPr marL="12700">
              <a:lnSpc>
                <a:spcPct val="100000"/>
              </a:lnSpc>
              <a:spcBef>
                <a:spcPts val="100"/>
              </a:spcBef>
            </a:pPr>
            <a:r>
              <a:rPr sz="5400" b="0" spc="-25">
                <a:latin typeface="Times New Roman"/>
                <a:cs typeface="Times New Roman"/>
              </a:rPr>
              <a:t>SALES</a:t>
            </a:r>
            <a:r>
              <a:rPr sz="5400" b="0" spc="-15">
                <a:latin typeface="Times New Roman"/>
                <a:cs typeface="Times New Roman"/>
              </a:rPr>
              <a:t> </a:t>
            </a:r>
            <a:r>
              <a:rPr sz="5400" b="0" spc="-190">
                <a:latin typeface="Times New Roman"/>
                <a:cs typeface="Times New Roman"/>
              </a:rPr>
              <a:t>ANALYTICS</a:t>
            </a:r>
            <a:endParaRPr sz="5400">
              <a:latin typeface="Times New Roman"/>
              <a:cs typeface="Times New Roman"/>
            </a:endParaRPr>
          </a:p>
        </p:txBody>
      </p:sp>
      <p:pic>
        <p:nvPicPr>
          <p:cNvPr id="3" name="object 3"/>
          <p:cNvPicPr/>
          <p:nvPr/>
        </p:nvPicPr>
        <p:blipFill>
          <a:blip r:embed="rId2" cstate="print"/>
          <a:stretch>
            <a:fillRect/>
          </a:stretch>
        </p:blipFill>
        <p:spPr>
          <a:xfrm>
            <a:off x="11527535" y="94488"/>
            <a:ext cx="454151" cy="441959"/>
          </a:xfrm>
          <a:prstGeom prst="rect">
            <a:avLst/>
          </a:prstGeom>
        </p:spPr>
      </p:pic>
      <p:pic>
        <p:nvPicPr>
          <p:cNvPr id="5" name="Picture 4" descr="A white dollar sign and arrow&#10;&#10;Description automatically generated">
            <a:extLst>
              <a:ext uri="{FF2B5EF4-FFF2-40B4-BE49-F238E27FC236}">
                <a16:creationId xmlns:a16="http://schemas.microsoft.com/office/drawing/2014/main" id="{A358ACC6-A1A7-9860-31D9-3515BD2D3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919484"/>
            <a:ext cx="2819400" cy="2819400"/>
          </a:xfrm>
          <a:prstGeom prst="rect">
            <a:avLst/>
          </a:prstGeom>
          <a:effectLst>
            <a:softEdge rad="508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6" name="object 4">
            <a:extLst>
              <a:ext uri="{FF2B5EF4-FFF2-40B4-BE49-F238E27FC236}">
                <a16:creationId xmlns:a16="http://schemas.microsoft.com/office/drawing/2014/main" id="{30DADD7F-F46E-5014-0E6E-1C4662043E2B}"/>
              </a:ext>
            </a:extLst>
          </p:cNvPr>
          <p:cNvSpPr txBox="1"/>
          <p:nvPr/>
        </p:nvSpPr>
        <p:spPr>
          <a:xfrm>
            <a:off x="3505200" y="536446"/>
            <a:ext cx="6096000" cy="441959"/>
          </a:xfrm>
          <a:prstGeom prst="rect">
            <a:avLst/>
          </a:prstGeom>
        </p:spPr>
        <p:txBody>
          <a:bodyPr vert="horz" wrap="square" lIns="0" tIns="12700" rIns="0" bIns="0" rtlCol="0">
            <a:noAutofit/>
          </a:bodyPr>
          <a:lstStyle/>
          <a:p>
            <a:pPr marL="12065" algn="ctr">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Customer Net Sales Performance Report</a:t>
            </a: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sz="2000">
              <a:latin typeface="Aptos SemiBold" panose="020B0004020202020204" pitchFamily="34" charset="0"/>
              <a:cs typeface="Times New Roman" panose="02020603050405020304" pitchFamily="18" charset="0"/>
            </a:endParaRPr>
          </a:p>
        </p:txBody>
      </p:sp>
      <p:pic>
        <p:nvPicPr>
          <p:cNvPr id="8" name="Picture 7" descr="A screenshot of a report&#10;&#10;Description automatically generated">
            <a:extLst>
              <a:ext uri="{FF2B5EF4-FFF2-40B4-BE49-F238E27FC236}">
                <a16:creationId xmlns:a16="http://schemas.microsoft.com/office/drawing/2014/main" id="{5A8A396A-F67D-A899-EA0C-AA15AFEC43B2}"/>
              </a:ext>
            </a:extLst>
          </p:cNvPr>
          <p:cNvPicPr>
            <a:picLocks noChangeAspect="1"/>
          </p:cNvPicPr>
          <p:nvPr/>
        </p:nvPicPr>
        <p:blipFill>
          <a:blip r:embed="rId3">
            <a:extLst>
              <a:ext uri="{BEBA8EAE-BF5A-486C-A8C5-ECC9F3942E4B}">
                <a14:imgProps xmlns:a14="http://schemas.microsoft.com/office/drawing/2010/main">
                  <a14:imgLayer r:embed="rId4">
                    <a14:imgEffect>
                      <a14:saturation sat="99000"/>
                    </a14:imgEffect>
                  </a14:imgLayer>
                </a14:imgProps>
              </a:ext>
              <a:ext uri="{28A0092B-C50C-407E-A947-70E740481C1C}">
                <a14:useLocalDpi xmlns:a14="http://schemas.microsoft.com/office/drawing/2010/main" val="0"/>
              </a:ext>
            </a:extLst>
          </a:blip>
          <a:stretch>
            <a:fillRect/>
          </a:stretch>
        </p:blipFill>
        <p:spPr>
          <a:xfrm>
            <a:off x="411232" y="943148"/>
            <a:ext cx="5562600" cy="5747255"/>
          </a:xfrm>
          <a:prstGeom prst="rect">
            <a:avLst/>
          </a:prstGeom>
          <a:solidFill>
            <a:srgbClr val="FF0000"/>
          </a:solidFill>
          <a:effectLst>
            <a:softEdge rad="114300"/>
          </a:effectLst>
        </p:spPr>
      </p:pic>
      <p:pic>
        <p:nvPicPr>
          <p:cNvPr id="14" name="Picture 13" descr="A screenshot of a computer&#10;&#10;Description automatically generated">
            <a:extLst>
              <a:ext uri="{FF2B5EF4-FFF2-40B4-BE49-F238E27FC236}">
                <a16:creationId xmlns:a16="http://schemas.microsoft.com/office/drawing/2014/main" id="{27DA143F-056F-E8CE-3D3F-F57BC3B30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4741" y="1427600"/>
            <a:ext cx="5867400" cy="4942012"/>
          </a:xfrm>
          <a:prstGeom prst="rect">
            <a:avLst/>
          </a:prstGeom>
        </p:spPr>
      </p:pic>
      <p:sp>
        <p:nvSpPr>
          <p:cNvPr id="15" name="Arrow: Right 14">
            <a:extLst>
              <a:ext uri="{FF2B5EF4-FFF2-40B4-BE49-F238E27FC236}">
                <a16:creationId xmlns:a16="http://schemas.microsoft.com/office/drawing/2014/main" id="{28775EB2-28A7-EAAA-C383-BD219FF4A190}"/>
              </a:ext>
            </a:extLst>
          </p:cNvPr>
          <p:cNvSpPr/>
          <p:nvPr/>
        </p:nvSpPr>
        <p:spPr>
          <a:xfrm>
            <a:off x="5334000" y="3898606"/>
            <a:ext cx="978408" cy="484632"/>
          </a:xfrm>
          <a:prstGeom prst="rightArrow">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6" name="object 4">
            <a:extLst>
              <a:ext uri="{FF2B5EF4-FFF2-40B4-BE49-F238E27FC236}">
                <a16:creationId xmlns:a16="http://schemas.microsoft.com/office/drawing/2014/main" id="{30DADD7F-F46E-5014-0E6E-1C4662043E2B}"/>
              </a:ext>
            </a:extLst>
          </p:cNvPr>
          <p:cNvSpPr txBox="1"/>
          <p:nvPr/>
        </p:nvSpPr>
        <p:spPr>
          <a:xfrm>
            <a:off x="3287973" y="536447"/>
            <a:ext cx="6096000" cy="441959"/>
          </a:xfrm>
          <a:prstGeom prst="rect">
            <a:avLst/>
          </a:prstGeom>
        </p:spPr>
        <p:txBody>
          <a:bodyPr vert="horz" wrap="square" lIns="0" tIns="12700" rIns="0" bIns="0" rtlCol="0">
            <a:noAutofit/>
          </a:bodyPr>
          <a:lstStyle/>
          <a:p>
            <a:pPr marL="12065" algn="ctr">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Market Performance vs Target Report</a:t>
            </a:r>
          </a:p>
          <a:p>
            <a:pPr marL="12065" algn="ctr">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sz="2000">
              <a:latin typeface="Aptos SemiBold" panose="020B0004020202020204" pitchFamily="34" charset="0"/>
              <a:cs typeface="Times New Roman" panose="02020603050405020304"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2B69251A-4AE0-0626-5C34-8E4CDF355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0415" y="990600"/>
            <a:ext cx="5867400" cy="5867400"/>
          </a:xfrm>
          <a:prstGeom prst="rect">
            <a:avLst/>
          </a:prstGeom>
        </p:spPr>
      </p:pic>
    </p:spTree>
    <p:extLst>
      <p:ext uri="{BB962C8B-B14F-4D97-AF65-F5344CB8AC3E}">
        <p14:creationId xmlns:p14="http://schemas.microsoft.com/office/powerpoint/2010/main" val="91712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527535" y="94488"/>
            <a:ext cx="454151" cy="441959"/>
          </a:xfrm>
          <a:prstGeom prst="rect">
            <a:avLst/>
          </a:prstGeom>
        </p:spPr>
      </p:pic>
      <p:sp>
        <p:nvSpPr>
          <p:cNvPr id="6" name="object 4">
            <a:extLst>
              <a:ext uri="{FF2B5EF4-FFF2-40B4-BE49-F238E27FC236}">
                <a16:creationId xmlns:a16="http://schemas.microsoft.com/office/drawing/2014/main" id="{30DADD7F-F46E-5014-0E6E-1C4662043E2B}"/>
              </a:ext>
            </a:extLst>
          </p:cNvPr>
          <p:cNvSpPr txBox="1"/>
          <p:nvPr/>
        </p:nvSpPr>
        <p:spPr>
          <a:xfrm>
            <a:off x="1224886" y="762000"/>
            <a:ext cx="9972299" cy="842062"/>
          </a:xfrm>
          <a:prstGeom prst="rect">
            <a:avLst/>
          </a:prstGeom>
        </p:spPr>
        <p:txBody>
          <a:bodyPr vert="horz" wrap="square" lIns="0" tIns="12700" rIns="0" bIns="0" rtlCol="0">
            <a:noAutofit/>
          </a:bodyPr>
          <a:lstStyle/>
          <a:p>
            <a:pPr marL="12065" algn="ctr">
              <a:lnSpc>
                <a:spcPct val="100000"/>
              </a:lnSpc>
              <a:spcBef>
                <a:spcPts val="100"/>
              </a:spcBef>
              <a:tabLst>
                <a:tab pos="299720" algn="l"/>
              </a:tabLst>
            </a:pPr>
            <a:r>
              <a:rPr lang="en-US" sz="2000" b="1">
                <a:latin typeface="Aptos SemiBold" panose="020B0004020202020204" pitchFamily="34" charset="0"/>
                <a:cs typeface="Times New Roman" panose="02020603050405020304" pitchFamily="18" charset="0"/>
              </a:rPr>
              <a:t>Top 10 products based on the percentage increase in their net sales from 2020 to 2021?</a:t>
            </a: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lang="en-US" sz="2000">
              <a:latin typeface="Aptos SemiBold" panose="020B0004020202020204" pitchFamily="34" charset="0"/>
              <a:cs typeface="Times New Roman" panose="02020603050405020304" pitchFamily="18" charset="0"/>
            </a:endParaRPr>
          </a:p>
          <a:p>
            <a:pPr marL="12065">
              <a:lnSpc>
                <a:spcPct val="100000"/>
              </a:lnSpc>
              <a:spcBef>
                <a:spcPts val="100"/>
              </a:spcBef>
              <a:tabLst>
                <a:tab pos="299720" algn="l"/>
              </a:tabLst>
            </a:pPr>
            <a:endParaRPr sz="2000">
              <a:latin typeface="Aptos SemiBold" panose="020B0004020202020204" pitchFamily="34"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47E94183-2B9A-CAA7-2AEB-25910B5A3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414" y="1378509"/>
            <a:ext cx="8527242" cy="5479491"/>
          </a:xfrm>
          <a:prstGeom prst="rect">
            <a:avLst/>
          </a:prstGeom>
        </p:spPr>
      </p:pic>
    </p:spTree>
    <p:extLst>
      <p:ext uri="{BB962C8B-B14F-4D97-AF65-F5344CB8AC3E}">
        <p14:creationId xmlns:p14="http://schemas.microsoft.com/office/powerpoint/2010/main" val="237465110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docProps/app.xml><?xml version="1.0" encoding="utf-8"?>
<Properties xmlns="http://schemas.openxmlformats.org/officeDocument/2006/extended-properties" xmlns:vt="http://schemas.openxmlformats.org/officeDocument/2006/docPropsVTypes">
  <Template>Minimalist light sales pitch</Template>
  <TotalTime>273</TotalTime>
  <Words>945</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 SemiBold</vt:lpstr>
      <vt:lpstr>Arial</vt:lpstr>
      <vt:lpstr>Leelawadee UI</vt:lpstr>
      <vt:lpstr>Tahoma</vt:lpstr>
      <vt:lpstr>Tenorite</vt:lpstr>
      <vt:lpstr>Times New Roman</vt:lpstr>
      <vt:lpstr>Verdana</vt:lpstr>
      <vt:lpstr>Wingdings</vt:lpstr>
      <vt:lpstr>Monoline</vt:lpstr>
      <vt:lpstr>PowerPoint Presentation</vt:lpstr>
      <vt:lpstr>Table of CONTENTS</vt:lpstr>
      <vt:lpstr>INTRODUCTION :</vt:lpstr>
      <vt:lpstr>METHODOLOGY and tech stack used </vt:lpstr>
      <vt:lpstr>METADATA </vt:lpstr>
      <vt:lpstr>SALES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FINANCE ANALYTICS</vt:lpstr>
      <vt:lpstr>PowerPoint Presentation</vt:lpstr>
      <vt:lpstr>PowerPoint Presentation</vt:lpstr>
      <vt:lpstr>PowerPoint Presentation</vt:lpstr>
      <vt:lpstr>PowerPoint Presentation</vt:lpstr>
      <vt:lpstr>INSIGHTS &amp; KEY FINDINGS </vt:lpstr>
      <vt:lpstr>ACHIEVEMENTS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Success: Unveiling Insights in FMCG Sales and Marketing</dc:title>
  <cp:lastModifiedBy>Sourav Pattanayak</cp:lastModifiedBy>
  <cp:revision>16</cp:revision>
  <dcterms:created xsi:type="dcterms:W3CDTF">2024-01-24T08:08:37Z</dcterms:created>
  <dcterms:modified xsi:type="dcterms:W3CDTF">2024-01-24T16:57:57Z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2023-12-08T00:00:00Z</vt:filetime>
  </property>
  <property fmtid="{D5CDD505-2E9C-101B-9397-08002B2CF9AE}" pid="3" name="Creator">
    <vt:lpwstr>Microsoft® PowerPoint® 2016</vt:lpwstr>
  </property>
  <property fmtid="{D5CDD505-2E9C-101B-9397-08002B2CF9AE}" pid="4" name="LastSaved">
    <vt:filetime>2024-01-24T00:00:00Z</vt:filetime>
  </property>
  <property fmtid="{D5CDD505-2E9C-101B-9397-08002B2CF9AE}" pid="5" name="MSIP_Label_defa4170-0d19-0005-0000-bc88714345d2_Enabled">
    <vt:lpwstr>true</vt:lpwstr>
  </property>
  <property fmtid="{D5CDD505-2E9C-101B-9397-08002B2CF9AE}" pid="6" name="MSIP_Label_defa4170-0d19-0005-0000-bc88714345d2_SetDate">
    <vt:lpwstr>2024-01-24T09:41:13Z</vt:lpwstr>
  </property>
  <property fmtid="{D5CDD505-2E9C-101B-9397-08002B2CF9AE}" pid="7" name="MSIP_Label_defa4170-0d19-0005-0000-bc88714345d2_Method">
    <vt:lpwstr>Privileged</vt:lpwstr>
  </property>
  <property fmtid="{D5CDD505-2E9C-101B-9397-08002B2CF9AE}" pid="8" name="MSIP_Label_defa4170-0d19-0005-0000-bc88714345d2_Name">
    <vt:lpwstr>defa4170-0d19-0005-0000-bc88714345d2</vt:lpwstr>
  </property>
  <property fmtid="{D5CDD505-2E9C-101B-9397-08002B2CF9AE}" pid="9" name="MSIP_Label_defa4170-0d19-0005-0000-bc88714345d2_SiteId">
    <vt:lpwstr>43d75b18-4585-4202-b63a-d41cc6dfd9c2</vt:lpwstr>
  </property>
  <property fmtid="{D5CDD505-2E9C-101B-9397-08002B2CF9AE}" pid="10" name="MSIP_Label_defa4170-0d19-0005-0000-bc88714345d2_ActionId">
    <vt:lpwstr>997ccd65-f5d9-4a97-8ffb-c599e7856aca</vt:lpwstr>
  </property>
  <property fmtid="{D5CDD505-2E9C-101B-9397-08002B2CF9AE}" pid="11" name="MSIP_Label_defa4170-0d19-0005-0000-bc88714345d2_ContentBits">
    <vt:lpwstr>0</vt:lpwstr>
  </property>
</Properties>
</file>