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63" r:id="rId3"/>
    <p:sldId id="257" r:id="rId4"/>
    <p:sldId id="260" r:id="rId5"/>
    <p:sldId id="258" r:id="rId6"/>
    <p:sldId id="259"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25" autoAdjust="0"/>
    <p:restoredTop sz="94660"/>
  </p:normalViewPr>
  <p:slideViewPr>
    <p:cSldViewPr snapToGrid="0">
      <p:cViewPr>
        <p:scale>
          <a:sx n="100" d="100"/>
          <a:sy n="100" d="100"/>
        </p:scale>
        <p:origin x="127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697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2027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2584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6493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2106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8891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8326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009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916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5050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12/12/2022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4393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12/12/2022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710968379"/>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A27E652-5B4E-0F63-267D-6105B6BF8B35}"/>
              </a:ext>
            </a:extLst>
          </p:cNvPr>
          <p:cNvSpPr>
            <a:spLocks noGrp="1"/>
          </p:cNvSpPr>
          <p:nvPr>
            <p:ph type="ctrTitle"/>
          </p:nvPr>
        </p:nvSpPr>
        <p:spPr>
          <a:xfrm>
            <a:off x="6858000" y="1524000"/>
            <a:ext cx="4572000" cy="2286000"/>
          </a:xfrm>
        </p:spPr>
        <p:txBody>
          <a:bodyPr>
            <a:normAutofit/>
          </a:bodyPr>
          <a:lstStyle/>
          <a:p>
            <a:r>
              <a:rPr lang="en-US" sz="4400" dirty="0"/>
              <a:t>EC 327  </a:t>
            </a:r>
            <a:br>
              <a:rPr lang="en-US" sz="4400" dirty="0"/>
            </a:br>
            <a:r>
              <a:rPr lang="en-US" sz="4400" dirty="0"/>
              <a:t>ARCHITECTURE </a:t>
            </a:r>
            <a:br>
              <a:rPr lang="en-US" sz="4400" dirty="0"/>
            </a:br>
            <a:r>
              <a:rPr lang="en-US" sz="4400" dirty="0"/>
              <a:t>DISCRIPTION</a:t>
            </a:r>
          </a:p>
        </p:txBody>
      </p:sp>
      <p:sp>
        <p:nvSpPr>
          <p:cNvPr id="3" name="Subtitle 2">
            <a:extLst>
              <a:ext uri="{FF2B5EF4-FFF2-40B4-BE49-F238E27FC236}">
                <a16:creationId xmlns:a16="http://schemas.microsoft.com/office/drawing/2014/main" id="{B044803C-6D6E-A259-62A0-5CF53F96F66C}"/>
              </a:ext>
            </a:extLst>
          </p:cNvPr>
          <p:cNvSpPr>
            <a:spLocks noGrp="1"/>
          </p:cNvSpPr>
          <p:nvPr>
            <p:ph type="subTitle" idx="1"/>
          </p:nvPr>
        </p:nvSpPr>
        <p:spPr>
          <a:xfrm>
            <a:off x="6858000" y="4571999"/>
            <a:ext cx="4572000" cy="1524000"/>
          </a:xfrm>
        </p:spPr>
        <p:txBody>
          <a:bodyPr>
            <a:normAutofit/>
          </a:bodyPr>
          <a:lstStyle/>
          <a:p>
            <a:r>
              <a:rPr lang="en-US" dirty="0"/>
              <a:t>Kevin Chen</a:t>
            </a:r>
          </a:p>
        </p:txBody>
      </p:sp>
      <p:pic>
        <p:nvPicPr>
          <p:cNvPr id="4" name="Picture 3">
            <a:extLst>
              <a:ext uri="{FF2B5EF4-FFF2-40B4-BE49-F238E27FC236}">
                <a16:creationId xmlns:a16="http://schemas.microsoft.com/office/drawing/2014/main" id="{E1770502-359D-3A5B-5D75-51BAF1FF409E}"/>
              </a:ext>
            </a:extLst>
          </p:cNvPr>
          <p:cNvPicPr>
            <a:picLocks noChangeAspect="1"/>
          </p:cNvPicPr>
          <p:nvPr/>
        </p:nvPicPr>
        <p:blipFill rotWithShape="1">
          <a:blip r:embed="rId2"/>
          <a:srcRect l="22638" r="22470" b="-1"/>
          <a:stretch/>
        </p:blipFill>
        <p:spPr>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89317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0E3F-A52D-4A56-6C8D-2963B84643E5}"/>
              </a:ext>
            </a:extLst>
          </p:cNvPr>
          <p:cNvSpPr>
            <a:spLocks noGrp="1"/>
          </p:cNvSpPr>
          <p:nvPr>
            <p:ph type="title"/>
          </p:nvPr>
        </p:nvSpPr>
        <p:spPr/>
        <p:txBody>
          <a:bodyPr/>
          <a:lstStyle/>
          <a:p>
            <a:r>
              <a:rPr lang="en-US" dirty="0"/>
              <a:t>Added functionalities</a:t>
            </a:r>
          </a:p>
        </p:txBody>
      </p:sp>
      <p:sp>
        <p:nvSpPr>
          <p:cNvPr id="3" name="Content Placeholder 2">
            <a:extLst>
              <a:ext uri="{FF2B5EF4-FFF2-40B4-BE49-F238E27FC236}">
                <a16:creationId xmlns:a16="http://schemas.microsoft.com/office/drawing/2014/main" id="{1F1C9A16-7891-8C05-0637-D3BCD66610C3}"/>
              </a:ext>
            </a:extLst>
          </p:cNvPr>
          <p:cNvSpPr>
            <a:spLocks noGrp="1"/>
          </p:cNvSpPr>
          <p:nvPr>
            <p:ph idx="1"/>
          </p:nvPr>
        </p:nvSpPr>
        <p:spPr>
          <a:xfrm>
            <a:off x="762000" y="2286000"/>
            <a:ext cx="4899891" cy="3818083"/>
          </a:xfrm>
        </p:spPr>
        <p:txBody>
          <a:bodyPr>
            <a:normAutofit/>
          </a:bodyPr>
          <a:lstStyle/>
          <a:p>
            <a:pPr marL="0" indent="0">
              <a:buNone/>
            </a:pPr>
            <a:r>
              <a:rPr lang="en-US" sz="1400" dirty="0"/>
              <a:t>We also implemented a Function that implemented a sorting of the occupancy of each building and returned the buildings that where currently most available. This used the sorted functionality in python to return an array of indices corresponding to a list of the objects.</a:t>
            </a:r>
          </a:p>
        </p:txBody>
      </p:sp>
      <p:pic>
        <p:nvPicPr>
          <p:cNvPr id="7" name="Picture 6">
            <a:extLst>
              <a:ext uri="{FF2B5EF4-FFF2-40B4-BE49-F238E27FC236}">
                <a16:creationId xmlns:a16="http://schemas.microsoft.com/office/drawing/2014/main" id="{C6838C02-6B02-E0BA-6DF8-1DEFBDBD3FC2}"/>
              </a:ext>
            </a:extLst>
          </p:cNvPr>
          <p:cNvPicPr>
            <a:picLocks noChangeAspect="1"/>
          </p:cNvPicPr>
          <p:nvPr/>
        </p:nvPicPr>
        <p:blipFill>
          <a:blip r:embed="rId2"/>
          <a:stretch>
            <a:fillRect/>
          </a:stretch>
        </p:blipFill>
        <p:spPr>
          <a:xfrm>
            <a:off x="8266545" y="0"/>
            <a:ext cx="3925455" cy="3449510"/>
          </a:xfrm>
          <a:prstGeom prst="rect">
            <a:avLst/>
          </a:prstGeom>
        </p:spPr>
      </p:pic>
      <p:pic>
        <p:nvPicPr>
          <p:cNvPr id="9" name="Picture 8">
            <a:extLst>
              <a:ext uri="{FF2B5EF4-FFF2-40B4-BE49-F238E27FC236}">
                <a16:creationId xmlns:a16="http://schemas.microsoft.com/office/drawing/2014/main" id="{12F2BAA2-0F2E-4636-327E-697ED5A3A0F2}"/>
              </a:ext>
            </a:extLst>
          </p:cNvPr>
          <p:cNvPicPr>
            <a:picLocks noChangeAspect="1"/>
          </p:cNvPicPr>
          <p:nvPr/>
        </p:nvPicPr>
        <p:blipFill>
          <a:blip r:embed="rId3"/>
          <a:stretch>
            <a:fillRect/>
          </a:stretch>
        </p:blipFill>
        <p:spPr>
          <a:xfrm>
            <a:off x="8266544" y="3486053"/>
            <a:ext cx="4110182" cy="3391514"/>
          </a:xfrm>
          <a:prstGeom prst="rect">
            <a:avLst/>
          </a:prstGeom>
        </p:spPr>
      </p:pic>
    </p:spTree>
    <p:extLst>
      <p:ext uri="{BB962C8B-B14F-4D97-AF65-F5344CB8AC3E}">
        <p14:creationId xmlns:p14="http://schemas.microsoft.com/office/powerpoint/2010/main" val="278188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0D03-DA51-AF78-099C-3D919045F63C}"/>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1C6A4AE0-3C18-85E0-730C-0D7BA2E1C8BA}"/>
              </a:ext>
            </a:extLst>
          </p:cNvPr>
          <p:cNvSpPr>
            <a:spLocks noGrp="1"/>
          </p:cNvSpPr>
          <p:nvPr>
            <p:ph idx="1"/>
          </p:nvPr>
        </p:nvSpPr>
        <p:spPr/>
        <p:txBody>
          <a:bodyPr/>
          <a:lstStyle/>
          <a:p>
            <a:pPr marL="0" indent="0">
              <a:buNone/>
            </a:pPr>
            <a:r>
              <a:rPr lang="en-US" dirty="0"/>
              <a:t>The goal of the project was create a website that displayed the major study buildings in Boston University and Give the user information on it’s location and availability by giving a capacity and current population.</a:t>
            </a:r>
          </a:p>
        </p:txBody>
      </p:sp>
    </p:spTree>
    <p:extLst>
      <p:ext uri="{BB962C8B-B14F-4D97-AF65-F5344CB8AC3E}">
        <p14:creationId xmlns:p14="http://schemas.microsoft.com/office/powerpoint/2010/main" val="254956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A806-7B2C-3E30-FAE6-C9F3E06E0DD2}"/>
              </a:ext>
            </a:extLst>
          </p:cNvPr>
          <p:cNvSpPr>
            <a:spLocks noGrp="1"/>
          </p:cNvSpPr>
          <p:nvPr>
            <p:ph type="title"/>
          </p:nvPr>
        </p:nvSpPr>
        <p:spPr/>
        <p:txBody>
          <a:bodyPr/>
          <a:lstStyle/>
          <a:p>
            <a:r>
              <a:rPr lang="en-US" dirty="0"/>
              <a:t>Main Coding Infrastructure</a:t>
            </a:r>
          </a:p>
        </p:txBody>
      </p:sp>
      <p:sp>
        <p:nvSpPr>
          <p:cNvPr id="3" name="Content Placeholder 2">
            <a:extLst>
              <a:ext uri="{FF2B5EF4-FFF2-40B4-BE49-F238E27FC236}">
                <a16:creationId xmlns:a16="http://schemas.microsoft.com/office/drawing/2014/main" id="{621442B2-D8FF-9123-6423-CC63CE9FAF9C}"/>
              </a:ext>
            </a:extLst>
          </p:cNvPr>
          <p:cNvSpPr>
            <a:spLocks noGrp="1"/>
          </p:cNvSpPr>
          <p:nvPr>
            <p:ph idx="1"/>
          </p:nvPr>
        </p:nvSpPr>
        <p:spPr/>
        <p:txBody>
          <a:bodyPr>
            <a:normAutofit/>
          </a:bodyPr>
          <a:lstStyle/>
          <a:p>
            <a:pPr marL="0" indent="0">
              <a:buNone/>
            </a:pPr>
            <a:r>
              <a:rPr lang="en-US" sz="1500" dirty="0"/>
              <a:t>The project uses three main platforms for implementation: Html for the front-end webpage, Python in order to handle backend data management and reading, and a database that stored gave out our data. The Data Base Portion was transformed into using an excel file once we discovered that it wouldn’t be feasible to implement the Data from the BU databases like we originally wanted to after meeting with our contact from the BU It department.  </a:t>
            </a:r>
          </a:p>
          <a:p>
            <a:pPr marL="0" indent="0">
              <a:buNone/>
            </a:pPr>
            <a:r>
              <a:rPr lang="en-US" sz="1500" dirty="0"/>
              <a:t>Python: The Python application utilizes Classes to store the data and Flask to run and host the server.  Then uses </a:t>
            </a:r>
            <a:r>
              <a:rPr lang="en-US" sz="1500" dirty="0" err="1"/>
              <a:t>openpyxl</a:t>
            </a:r>
            <a:r>
              <a:rPr lang="en-US" sz="1500" dirty="0"/>
              <a:t> to read in the Data from The excel sheet.</a:t>
            </a:r>
          </a:p>
          <a:p>
            <a:pPr marL="0" indent="0">
              <a:buNone/>
            </a:pPr>
            <a:r>
              <a:rPr lang="en-US" sz="1500" dirty="0"/>
              <a:t>Excel: Entered our Dummy data into the excel sheet and stored it alongside the python files in our repository</a:t>
            </a:r>
          </a:p>
          <a:p>
            <a:pPr marL="0" indent="0">
              <a:buNone/>
            </a:pPr>
            <a:r>
              <a:rPr lang="en-US" sz="1500" dirty="0"/>
              <a:t>Html: Framework For displaying webpages and images after reading in different variables from our python files</a:t>
            </a:r>
          </a:p>
          <a:p>
            <a:pPr marL="0" indent="0">
              <a:buNone/>
            </a:pPr>
            <a:endParaRPr lang="en-US" sz="1500" dirty="0"/>
          </a:p>
          <a:p>
            <a:pPr marL="0" indent="0">
              <a:buNone/>
            </a:pPr>
            <a:endParaRPr lang="en-US" sz="1500" dirty="0"/>
          </a:p>
        </p:txBody>
      </p:sp>
    </p:spTree>
    <p:extLst>
      <p:ext uri="{BB962C8B-B14F-4D97-AF65-F5344CB8AC3E}">
        <p14:creationId xmlns:p14="http://schemas.microsoft.com/office/powerpoint/2010/main" val="474175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B981-C8DB-FC2A-DAA4-6106D1450FE2}"/>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FAF0CD36-8927-0F69-ED8E-290073A787E4}"/>
              </a:ext>
            </a:extLst>
          </p:cNvPr>
          <p:cNvSpPr>
            <a:spLocks noGrp="1"/>
          </p:cNvSpPr>
          <p:nvPr>
            <p:ph idx="1"/>
          </p:nvPr>
        </p:nvSpPr>
        <p:spPr>
          <a:xfrm>
            <a:off x="762000" y="2286000"/>
            <a:ext cx="5423021" cy="3818083"/>
          </a:xfrm>
        </p:spPr>
        <p:txBody>
          <a:bodyPr>
            <a:normAutofit/>
          </a:bodyPr>
          <a:lstStyle/>
          <a:p>
            <a:pPr marL="0" indent="0">
              <a:buNone/>
            </a:pPr>
            <a:r>
              <a:rPr lang="en-US" sz="1400" dirty="0"/>
              <a:t>There are two classes used to store the data: Floor and Building</a:t>
            </a:r>
          </a:p>
          <a:p>
            <a:pPr marL="0" indent="0">
              <a:buNone/>
            </a:pPr>
            <a:r>
              <a:rPr lang="en-US" sz="1400" dirty="0"/>
              <a:t>Floor is representative of each study floor and takes a floor number, population, and capacity.</a:t>
            </a:r>
          </a:p>
          <a:p>
            <a:pPr marL="0" indent="0">
              <a:buNone/>
            </a:pPr>
            <a:r>
              <a:rPr lang="en-US" sz="1400" dirty="0"/>
              <a:t>Building: takes an array of the floors and calculates the total capacity and population from it’s information. It also takes other essential information denoted in the xlsx file.</a:t>
            </a:r>
          </a:p>
        </p:txBody>
      </p:sp>
      <p:pic>
        <p:nvPicPr>
          <p:cNvPr id="5" name="Picture 4">
            <a:extLst>
              <a:ext uri="{FF2B5EF4-FFF2-40B4-BE49-F238E27FC236}">
                <a16:creationId xmlns:a16="http://schemas.microsoft.com/office/drawing/2014/main" id="{48E3D2DE-79C9-A640-B700-2CE676BF4B37}"/>
              </a:ext>
            </a:extLst>
          </p:cNvPr>
          <p:cNvPicPr>
            <a:picLocks noChangeAspect="1"/>
          </p:cNvPicPr>
          <p:nvPr/>
        </p:nvPicPr>
        <p:blipFill>
          <a:blip r:embed="rId2"/>
          <a:stretch>
            <a:fillRect/>
          </a:stretch>
        </p:blipFill>
        <p:spPr>
          <a:xfrm>
            <a:off x="6556331" y="1510145"/>
            <a:ext cx="5423021" cy="4816762"/>
          </a:xfrm>
          <a:prstGeom prst="rect">
            <a:avLst/>
          </a:prstGeom>
        </p:spPr>
      </p:pic>
      <p:pic>
        <p:nvPicPr>
          <p:cNvPr id="6" name="Picture 5" descr="Diagram&#10;&#10;Description automatically generated">
            <a:extLst>
              <a:ext uri="{FF2B5EF4-FFF2-40B4-BE49-F238E27FC236}">
                <a16:creationId xmlns:a16="http://schemas.microsoft.com/office/drawing/2014/main" id="{3E269476-0336-A7BA-70CB-006D463F3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8116" y="357365"/>
            <a:ext cx="2581236" cy="2085654"/>
          </a:xfrm>
          <a:prstGeom prst="rect">
            <a:avLst/>
          </a:prstGeom>
        </p:spPr>
      </p:pic>
    </p:spTree>
    <p:extLst>
      <p:ext uri="{BB962C8B-B14F-4D97-AF65-F5344CB8AC3E}">
        <p14:creationId xmlns:p14="http://schemas.microsoft.com/office/powerpoint/2010/main" val="96234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DF0B-9D1D-8DC9-E212-0B8C0B83C259}"/>
              </a:ext>
            </a:extLst>
          </p:cNvPr>
          <p:cNvSpPr>
            <a:spLocks noGrp="1"/>
          </p:cNvSpPr>
          <p:nvPr>
            <p:ph type="title"/>
          </p:nvPr>
        </p:nvSpPr>
        <p:spPr/>
        <p:txBody>
          <a:bodyPr/>
          <a:lstStyle/>
          <a:p>
            <a:r>
              <a:rPr lang="en-US"/>
              <a:t>Excel: Data entry and storage</a:t>
            </a:r>
            <a:endParaRPr lang="en-US" dirty="0"/>
          </a:p>
        </p:txBody>
      </p:sp>
      <p:pic>
        <p:nvPicPr>
          <p:cNvPr id="5" name="Content Placeholder 4">
            <a:extLst>
              <a:ext uri="{FF2B5EF4-FFF2-40B4-BE49-F238E27FC236}">
                <a16:creationId xmlns:a16="http://schemas.microsoft.com/office/drawing/2014/main" id="{2D3D81E1-8582-A234-7245-E5DFB10E3A98}"/>
              </a:ext>
            </a:extLst>
          </p:cNvPr>
          <p:cNvPicPr>
            <a:picLocks noGrp="1" noChangeAspect="1"/>
          </p:cNvPicPr>
          <p:nvPr>
            <p:ph idx="1"/>
          </p:nvPr>
        </p:nvPicPr>
        <p:blipFill rotWithShape="1">
          <a:blip r:embed="rId2"/>
          <a:srcRect t="-3646" r="51266" b="-578"/>
          <a:stretch/>
        </p:blipFill>
        <p:spPr>
          <a:xfrm>
            <a:off x="8092671" y="1820410"/>
            <a:ext cx="3595088" cy="3956356"/>
          </a:xfrm>
        </p:spPr>
      </p:pic>
      <p:sp>
        <p:nvSpPr>
          <p:cNvPr id="7" name="TextBox 6">
            <a:extLst>
              <a:ext uri="{FF2B5EF4-FFF2-40B4-BE49-F238E27FC236}">
                <a16:creationId xmlns:a16="http://schemas.microsoft.com/office/drawing/2014/main" id="{EFCA0066-132C-8E4A-6848-1D0854E4BC46}"/>
              </a:ext>
            </a:extLst>
          </p:cNvPr>
          <p:cNvSpPr txBox="1"/>
          <p:nvPr/>
        </p:nvSpPr>
        <p:spPr>
          <a:xfrm>
            <a:off x="762000" y="2214694"/>
            <a:ext cx="7072912" cy="4801314"/>
          </a:xfrm>
          <a:prstGeom prst="rect">
            <a:avLst/>
          </a:prstGeom>
          <a:noFill/>
        </p:spPr>
        <p:txBody>
          <a:bodyPr wrap="square" rtlCol="0">
            <a:spAutoFit/>
          </a:bodyPr>
          <a:lstStyle/>
          <a:p>
            <a:r>
              <a:rPr lang="en-US" dirty="0"/>
              <a:t>Here in the Excel we entered specifics for each building and the floors in it:</a:t>
            </a:r>
            <a:br>
              <a:rPr lang="en-US" dirty="0"/>
            </a:br>
            <a:endParaRPr lang="en-US" dirty="0"/>
          </a:p>
          <a:p>
            <a:r>
              <a:rPr lang="en-US" dirty="0"/>
              <a:t>Each entry represented a floor in the building, and had a separate </a:t>
            </a:r>
            <a:r>
              <a:rPr lang="en-US" dirty="0" err="1"/>
              <a:t>capacity,floor</a:t>
            </a:r>
            <a:r>
              <a:rPr lang="en-US" dirty="0"/>
              <a:t> number, and population, but had the </a:t>
            </a:r>
            <a:r>
              <a:rPr lang="en-US" dirty="0" err="1"/>
              <a:t>Buildingname</a:t>
            </a:r>
            <a:r>
              <a:rPr lang="en-US" dirty="0"/>
              <a:t>, </a:t>
            </a:r>
            <a:r>
              <a:rPr lang="en-US" dirty="0" err="1"/>
              <a:t>Buildingtype</a:t>
            </a:r>
            <a:r>
              <a:rPr lang="en-US" dirty="0"/>
              <a:t>, Building Subtype, Address, Variable Name, Number of floors, and Longitude and Latitude. </a:t>
            </a:r>
          </a:p>
          <a:p>
            <a:endParaRPr lang="en-US" dirty="0"/>
          </a:p>
          <a:p>
            <a:r>
              <a:rPr lang="en-US" dirty="0"/>
              <a:t>Originally, Population would be calculated in the data base by reading in the amount of users connected to the </a:t>
            </a:r>
            <a:r>
              <a:rPr lang="en-US" dirty="0" err="1"/>
              <a:t>wifi</a:t>
            </a:r>
            <a:r>
              <a:rPr lang="en-US" dirty="0"/>
              <a:t> of each building but this was scrapped for dummy data once meeting with out connect in the IT department.</a:t>
            </a:r>
          </a:p>
          <a:p>
            <a:endParaRPr lang="en-US" dirty="0"/>
          </a:p>
          <a:p>
            <a:endParaRPr lang="en-US" dirty="0"/>
          </a:p>
          <a:p>
            <a:r>
              <a:rPr lang="en-US" dirty="0"/>
              <a:t>This allows for the Update of data and the subsequent display of the Website without actually changing the code.</a:t>
            </a:r>
          </a:p>
          <a:p>
            <a:endParaRPr lang="en-US" dirty="0"/>
          </a:p>
        </p:txBody>
      </p:sp>
    </p:spTree>
    <p:extLst>
      <p:ext uri="{BB962C8B-B14F-4D97-AF65-F5344CB8AC3E}">
        <p14:creationId xmlns:p14="http://schemas.microsoft.com/office/powerpoint/2010/main" val="210487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91EF2515-8F2D-3220-AE22-8AA445D00DEE}"/>
              </a:ext>
            </a:extLst>
          </p:cNvPr>
          <p:cNvSpPr>
            <a:spLocks noGrp="1"/>
          </p:cNvSpPr>
          <p:nvPr>
            <p:ph idx="1"/>
          </p:nvPr>
        </p:nvSpPr>
        <p:spPr>
          <a:xfrm>
            <a:off x="762000" y="2286000"/>
            <a:ext cx="4197927" cy="2969491"/>
          </a:xfrm>
        </p:spPr>
        <p:txBody>
          <a:bodyPr>
            <a:normAutofit fontScale="92500"/>
          </a:bodyPr>
          <a:lstStyle/>
          <a:p>
            <a:pPr marL="0" indent="0">
              <a:buNone/>
            </a:pPr>
            <a:r>
              <a:rPr lang="en-US" sz="1200" dirty="0"/>
              <a:t>Here importing the xlsx file using </a:t>
            </a:r>
            <a:r>
              <a:rPr lang="en-US" sz="1200" dirty="0" err="1"/>
              <a:t>openpyxl</a:t>
            </a:r>
            <a:r>
              <a:rPr lang="en-US" sz="1200" dirty="0"/>
              <a:t> created an iterator in Python which is used to create a General Data array that has an array of the data from each row in the file.</a:t>
            </a:r>
          </a:p>
          <a:p>
            <a:pPr marL="0" indent="0">
              <a:buNone/>
            </a:pPr>
            <a:r>
              <a:rPr lang="en-US" sz="1200" dirty="0"/>
              <a:t>The Data is then sorted by building name so each index has an array of floor data. </a:t>
            </a:r>
          </a:p>
          <a:p>
            <a:pPr marL="0" indent="0">
              <a:buNone/>
            </a:pPr>
            <a:r>
              <a:rPr lang="en-US" sz="1200" dirty="0"/>
              <a:t>Then by iterating through the array of arrays we instantiate an array of floors which are then instantiated into Building Objects. </a:t>
            </a:r>
          </a:p>
          <a:p>
            <a:pPr marL="0" indent="0">
              <a:buNone/>
            </a:pPr>
            <a:r>
              <a:rPr lang="en-US" sz="1200" dirty="0"/>
              <a:t>Here the </a:t>
            </a:r>
            <a:r>
              <a:rPr lang="en-US" sz="1200" dirty="0" err="1"/>
              <a:t>allvars</a:t>
            </a:r>
            <a:r>
              <a:rPr lang="en-US" sz="1200" dirty="0"/>
              <a:t> functions dynamically allocates variable names so that each Object didn’t have to be made </a:t>
            </a:r>
            <a:r>
              <a:rPr lang="en-US" sz="1200" dirty="0" err="1"/>
              <a:t>seperately</a:t>
            </a:r>
            <a:endParaRPr lang="en-US" sz="1200" dirty="0"/>
          </a:p>
          <a:p>
            <a:pPr marL="0" indent="0">
              <a:buNone/>
            </a:pPr>
            <a:endParaRPr lang="en-US" sz="1500" dirty="0"/>
          </a:p>
        </p:txBody>
      </p:sp>
      <p:sp>
        <p:nvSpPr>
          <p:cNvPr id="2" name="Title 1">
            <a:extLst>
              <a:ext uri="{FF2B5EF4-FFF2-40B4-BE49-F238E27FC236}">
                <a16:creationId xmlns:a16="http://schemas.microsoft.com/office/drawing/2014/main" id="{E8944188-F9DD-DA23-FA94-325FA6BEF7E1}"/>
              </a:ext>
            </a:extLst>
          </p:cNvPr>
          <p:cNvSpPr>
            <a:spLocks noGrp="1"/>
          </p:cNvSpPr>
          <p:nvPr>
            <p:ph type="title"/>
          </p:nvPr>
        </p:nvSpPr>
        <p:spPr>
          <a:xfrm>
            <a:off x="762000" y="762000"/>
            <a:ext cx="5334000" cy="1524000"/>
          </a:xfrm>
        </p:spPr>
        <p:txBody>
          <a:bodyPr>
            <a:normAutofit/>
          </a:bodyPr>
          <a:lstStyle/>
          <a:p>
            <a:r>
              <a:rPr lang="en-US" sz="3200" dirty="0"/>
              <a:t>Excel to Python</a:t>
            </a:r>
          </a:p>
        </p:txBody>
      </p:sp>
      <p:pic>
        <p:nvPicPr>
          <p:cNvPr id="7" name="Picture 6">
            <a:extLst>
              <a:ext uri="{FF2B5EF4-FFF2-40B4-BE49-F238E27FC236}">
                <a16:creationId xmlns:a16="http://schemas.microsoft.com/office/drawing/2014/main" id="{F219517D-4EB4-8EAB-8C17-22D447896F35}"/>
              </a:ext>
            </a:extLst>
          </p:cNvPr>
          <p:cNvPicPr>
            <a:picLocks noChangeAspect="1"/>
          </p:cNvPicPr>
          <p:nvPr/>
        </p:nvPicPr>
        <p:blipFill>
          <a:blip r:embed="rId2"/>
          <a:stretch>
            <a:fillRect/>
          </a:stretch>
        </p:blipFill>
        <p:spPr>
          <a:xfrm>
            <a:off x="6325273" y="1799431"/>
            <a:ext cx="3775364" cy="3095798"/>
          </a:xfrm>
          <a:prstGeom prst="rect">
            <a:avLst/>
          </a:prstGeom>
        </p:spPr>
      </p:pic>
      <p:pic>
        <p:nvPicPr>
          <p:cNvPr id="5" name="Picture 4" descr="Diagram&#10;&#10;Description automatically generated">
            <a:extLst>
              <a:ext uri="{FF2B5EF4-FFF2-40B4-BE49-F238E27FC236}">
                <a16:creationId xmlns:a16="http://schemas.microsoft.com/office/drawing/2014/main" id="{AF11917E-3180-5DE5-8E4D-FD6E54C09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1678" y="0"/>
            <a:ext cx="3090322" cy="4861357"/>
          </a:xfrm>
          <a:prstGeom prst="rect">
            <a:avLst/>
          </a:prstGeom>
        </p:spPr>
      </p:pic>
      <p:pic>
        <p:nvPicPr>
          <p:cNvPr id="13" name="Picture 12">
            <a:extLst>
              <a:ext uri="{FF2B5EF4-FFF2-40B4-BE49-F238E27FC236}">
                <a16:creationId xmlns:a16="http://schemas.microsoft.com/office/drawing/2014/main" id="{293B8A20-AB2F-2140-64CF-94BBC3C40BC6}"/>
              </a:ext>
            </a:extLst>
          </p:cNvPr>
          <p:cNvPicPr>
            <a:picLocks noChangeAspect="1"/>
          </p:cNvPicPr>
          <p:nvPr/>
        </p:nvPicPr>
        <p:blipFill>
          <a:blip r:embed="rId4"/>
          <a:stretch>
            <a:fillRect/>
          </a:stretch>
        </p:blipFill>
        <p:spPr>
          <a:xfrm>
            <a:off x="7930510" y="4805020"/>
            <a:ext cx="4235770" cy="2069916"/>
          </a:xfrm>
          <a:prstGeom prst="rect">
            <a:avLst/>
          </a:prstGeom>
        </p:spPr>
      </p:pic>
    </p:spTree>
    <p:extLst>
      <p:ext uri="{BB962C8B-B14F-4D97-AF65-F5344CB8AC3E}">
        <p14:creationId xmlns:p14="http://schemas.microsoft.com/office/powerpoint/2010/main" val="163633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B6AF-9A88-E1B2-D20A-7325E59908F2}"/>
              </a:ext>
            </a:extLst>
          </p:cNvPr>
          <p:cNvSpPr>
            <a:spLocks noGrp="1"/>
          </p:cNvSpPr>
          <p:nvPr>
            <p:ph type="title"/>
          </p:nvPr>
        </p:nvSpPr>
        <p:spPr>
          <a:xfrm>
            <a:off x="136808" y="1084327"/>
            <a:ext cx="10668000" cy="1524000"/>
          </a:xfrm>
        </p:spPr>
        <p:txBody>
          <a:bodyPr/>
          <a:lstStyle/>
          <a:p>
            <a:r>
              <a:rPr lang="en-US" dirty="0"/>
              <a:t>Website Routing</a:t>
            </a:r>
          </a:p>
        </p:txBody>
      </p:sp>
      <p:sp>
        <p:nvSpPr>
          <p:cNvPr id="3" name="Content Placeholder 2">
            <a:extLst>
              <a:ext uri="{FF2B5EF4-FFF2-40B4-BE49-F238E27FC236}">
                <a16:creationId xmlns:a16="http://schemas.microsoft.com/office/drawing/2014/main" id="{08E6270A-2E9C-BECF-9ED7-F616466FB366}"/>
              </a:ext>
            </a:extLst>
          </p:cNvPr>
          <p:cNvSpPr>
            <a:spLocks noGrp="1"/>
          </p:cNvSpPr>
          <p:nvPr>
            <p:ph idx="1"/>
          </p:nvPr>
        </p:nvSpPr>
        <p:spPr>
          <a:xfrm>
            <a:off x="5638800" y="1420668"/>
            <a:ext cx="5721927" cy="3818083"/>
          </a:xfrm>
        </p:spPr>
        <p:txBody>
          <a:bodyPr>
            <a:normAutofit/>
          </a:bodyPr>
          <a:lstStyle/>
          <a:p>
            <a:pPr marL="0" indent="0">
              <a:buNone/>
            </a:pPr>
            <a:r>
              <a:rPr lang="en-US" sz="1500" dirty="0"/>
              <a:t>The @app.route(“ ”) in flask acts as a way to implement different webpage endpoints and feeds variables and images into an html file </a:t>
            </a:r>
          </a:p>
        </p:txBody>
      </p:sp>
      <p:pic>
        <p:nvPicPr>
          <p:cNvPr id="5" name="Picture 4">
            <a:extLst>
              <a:ext uri="{FF2B5EF4-FFF2-40B4-BE49-F238E27FC236}">
                <a16:creationId xmlns:a16="http://schemas.microsoft.com/office/drawing/2014/main" id="{F490A9C2-A9FE-76C6-C64D-414D4BD0DBCD}"/>
              </a:ext>
            </a:extLst>
          </p:cNvPr>
          <p:cNvPicPr>
            <a:picLocks noChangeAspect="1"/>
          </p:cNvPicPr>
          <p:nvPr/>
        </p:nvPicPr>
        <p:blipFill>
          <a:blip r:embed="rId2"/>
          <a:stretch>
            <a:fillRect/>
          </a:stretch>
        </p:blipFill>
        <p:spPr>
          <a:xfrm>
            <a:off x="1154546" y="3256764"/>
            <a:ext cx="9270428" cy="2853091"/>
          </a:xfrm>
          <a:prstGeom prst="rect">
            <a:avLst/>
          </a:prstGeom>
        </p:spPr>
      </p:pic>
    </p:spTree>
    <p:extLst>
      <p:ext uri="{BB962C8B-B14F-4D97-AF65-F5344CB8AC3E}">
        <p14:creationId xmlns:p14="http://schemas.microsoft.com/office/powerpoint/2010/main" val="231105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F09E-6B17-8161-6657-61F32A74A490}"/>
              </a:ext>
            </a:extLst>
          </p:cNvPr>
          <p:cNvSpPr>
            <a:spLocks noGrp="1"/>
          </p:cNvSpPr>
          <p:nvPr>
            <p:ph type="title"/>
          </p:nvPr>
        </p:nvSpPr>
        <p:spPr/>
        <p:txBody>
          <a:bodyPr/>
          <a:lstStyle/>
          <a:p>
            <a:r>
              <a:rPr lang="en-US"/>
              <a:t>HTML</a:t>
            </a:r>
            <a:endParaRPr lang="en-US" dirty="0"/>
          </a:p>
        </p:txBody>
      </p:sp>
      <p:sp>
        <p:nvSpPr>
          <p:cNvPr id="3" name="Content Placeholder 2">
            <a:extLst>
              <a:ext uri="{FF2B5EF4-FFF2-40B4-BE49-F238E27FC236}">
                <a16:creationId xmlns:a16="http://schemas.microsoft.com/office/drawing/2014/main" id="{A029874F-8DAF-EDD4-C687-E0B57E046DD1}"/>
              </a:ext>
            </a:extLst>
          </p:cNvPr>
          <p:cNvSpPr>
            <a:spLocks noGrp="1"/>
          </p:cNvSpPr>
          <p:nvPr>
            <p:ph idx="1"/>
          </p:nvPr>
        </p:nvSpPr>
        <p:spPr>
          <a:xfrm>
            <a:off x="762000" y="2286000"/>
            <a:ext cx="5334000" cy="3818083"/>
          </a:xfrm>
        </p:spPr>
        <p:txBody>
          <a:bodyPr>
            <a:normAutofit/>
          </a:bodyPr>
          <a:lstStyle/>
          <a:p>
            <a:pPr marL="0" indent="0">
              <a:buNone/>
            </a:pPr>
            <a:r>
              <a:rPr lang="en-US" sz="1400"/>
              <a:t>Stored in the Templates Directory, The Flask code previously described read in html files for each webpage.</a:t>
            </a:r>
          </a:p>
          <a:p>
            <a:pPr marL="0" indent="0">
              <a:buNone/>
            </a:pPr>
            <a:r>
              <a:rPr lang="en-US" sz="1400"/>
              <a:t>In order to generalize our Html File for each Building webpage utilized a for loop and fed lists into the File to account for the varying amount of floors in each Building. </a:t>
            </a:r>
          </a:p>
          <a:p>
            <a:pPr marL="0" indent="0">
              <a:buNone/>
            </a:pPr>
            <a:endParaRPr lang="en-US" sz="1400" dirty="0"/>
          </a:p>
        </p:txBody>
      </p:sp>
      <p:pic>
        <p:nvPicPr>
          <p:cNvPr id="5" name="Picture 4">
            <a:extLst>
              <a:ext uri="{FF2B5EF4-FFF2-40B4-BE49-F238E27FC236}">
                <a16:creationId xmlns:a16="http://schemas.microsoft.com/office/drawing/2014/main" id="{954B521A-F673-1FFC-D754-CA447EBABB1C}"/>
              </a:ext>
            </a:extLst>
          </p:cNvPr>
          <p:cNvPicPr>
            <a:picLocks noChangeAspect="1"/>
          </p:cNvPicPr>
          <p:nvPr/>
        </p:nvPicPr>
        <p:blipFill>
          <a:blip r:embed="rId2"/>
          <a:stretch>
            <a:fillRect/>
          </a:stretch>
        </p:blipFill>
        <p:spPr>
          <a:xfrm>
            <a:off x="8615507" y="559812"/>
            <a:ext cx="2377148" cy="3635229"/>
          </a:xfrm>
          <a:prstGeom prst="rect">
            <a:avLst/>
          </a:prstGeom>
        </p:spPr>
      </p:pic>
      <p:pic>
        <p:nvPicPr>
          <p:cNvPr id="7" name="Picture 6">
            <a:extLst>
              <a:ext uri="{FF2B5EF4-FFF2-40B4-BE49-F238E27FC236}">
                <a16:creationId xmlns:a16="http://schemas.microsoft.com/office/drawing/2014/main" id="{B5ABCDAB-49FF-EAB6-A3EE-7F89D3BD678F}"/>
              </a:ext>
            </a:extLst>
          </p:cNvPr>
          <p:cNvPicPr>
            <a:picLocks noChangeAspect="1"/>
          </p:cNvPicPr>
          <p:nvPr/>
        </p:nvPicPr>
        <p:blipFill>
          <a:blip r:embed="rId3"/>
          <a:stretch>
            <a:fillRect/>
          </a:stretch>
        </p:blipFill>
        <p:spPr>
          <a:xfrm>
            <a:off x="5484453" y="4015331"/>
            <a:ext cx="6262108" cy="2129811"/>
          </a:xfrm>
          <a:prstGeom prst="rect">
            <a:avLst/>
          </a:prstGeom>
        </p:spPr>
      </p:pic>
      <p:pic>
        <p:nvPicPr>
          <p:cNvPr id="6" name="Picture 5" descr="Text, letter&#10;&#10;Description automatically generated">
            <a:extLst>
              <a:ext uri="{FF2B5EF4-FFF2-40B4-BE49-F238E27FC236}">
                <a16:creationId xmlns:a16="http://schemas.microsoft.com/office/drawing/2014/main" id="{52ABF465-DB49-B1FD-E77D-08B2CB75B7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807" y="2020197"/>
            <a:ext cx="2298700" cy="1995134"/>
          </a:xfrm>
          <a:prstGeom prst="rect">
            <a:avLst/>
          </a:prstGeom>
        </p:spPr>
      </p:pic>
    </p:spTree>
    <p:extLst>
      <p:ext uri="{BB962C8B-B14F-4D97-AF65-F5344CB8AC3E}">
        <p14:creationId xmlns:p14="http://schemas.microsoft.com/office/powerpoint/2010/main" val="74400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C93D3F-978D-A34D-EA73-C78AE5145125}"/>
              </a:ext>
            </a:extLst>
          </p:cNvPr>
          <p:cNvSpPr>
            <a:spLocks noGrp="1"/>
          </p:cNvSpPr>
          <p:nvPr>
            <p:ph idx="1"/>
          </p:nvPr>
        </p:nvSpPr>
        <p:spPr>
          <a:xfrm>
            <a:off x="762000" y="3056083"/>
            <a:ext cx="3810000" cy="3048000"/>
          </a:xfrm>
        </p:spPr>
        <p:txBody>
          <a:bodyPr>
            <a:normAutofit/>
          </a:bodyPr>
          <a:lstStyle/>
          <a:p>
            <a:pPr marL="0" indent="0">
              <a:lnSpc>
                <a:spcPct val="115000"/>
              </a:lnSpc>
              <a:buNone/>
            </a:pPr>
            <a:r>
              <a:rPr lang="en-US" sz="2000"/>
              <a:t>Ultimately, Once running the Application using:</a:t>
            </a:r>
          </a:p>
          <a:p>
            <a:pPr marL="0" indent="0">
              <a:lnSpc>
                <a:spcPct val="115000"/>
              </a:lnSpc>
              <a:buNone/>
            </a:pPr>
            <a:r>
              <a:rPr lang="en-US" sz="2000"/>
              <a:t>flask –app main run</a:t>
            </a:r>
          </a:p>
          <a:p>
            <a:pPr marL="0" indent="0">
              <a:lnSpc>
                <a:spcPct val="115000"/>
              </a:lnSpc>
              <a:buNone/>
            </a:pPr>
            <a:r>
              <a:rPr lang="en-US" sz="2000"/>
              <a:t>And  then clicking the link you are then sent to Our home page and able to navigate around to each building.</a:t>
            </a:r>
          </a:p>
          <a:p>
            <a:pPr marL="0" indent="0">
              <a:lnSpc>
                <a:spcPct val="115000"/>
              </a:lnSpc>
              <a:buNone/>
            </a:pPr>
            <a:endParaRPr lang="en-US" sz="2000"/>
          </a:p>
        </p:txBody>
      </p:sp>
      <p:sp>
        <p:nvSpPr>
          <p:cNvPr id="19" name="Freeform: Shape 18">
            <a:extLst>
              <a:ext uri="{FF2B5EF4-FFF2-40B4-BE49-F238E27FC236}">
                <a16:creationId xmlns:a16="http://schemas.microsoft.com/office/drawing/2014/main" id="{97028D78-CF60-4861-994F-297E70E6E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0898" y="1431448"/>
            <a:ext cx="4006507" cy="5426994"/>
          </a:xfrm>
          <a:custGeom>
            <a:avLst/>
            <a:gdLst>
              <a:gd name="connsiteX0" fmla="*/ 2857958 w 4006507"/>
              <a:gd name="connsiteY0" fmla="*/ 67 h 5426994"/>
              <a:gd name="connsiteX1" fmla="*/ 3458885 w 4006507"/>
              <a:gd name="connsiteY1" fmla="*/ 123390 h 5426994"/>
              <a:gd name="connsiteX2" fmla="*/ 3963390 w 4006507"/>
              <a:gd name="connsiteY2" fmla="*/ 955979 h 5426994"/>
              <a:gd name="connsiteX3" fmla="*/ 3433549 w 4006507"/>
              <a:gd name="connsiteY3" fmla="*/ 2042884 h 5426994"/>
              <a:gd name="connsiteX4" fmla="*/ 2311892 w 4006507"/>
              <a:gd name="connsiteY4" fmla="*/ 3929089 h 5426994"/>
              <a:gd name="connsiteX5" fmla="*/ 1244372 w 4006507"/>
              <a:gd name="connsiteY5" fmla="*/ 5405901 h 5426994"/>
              <a:gd name="connsiteX6" fmla="*/ 1223208 w 4006507"/>
              <a:gd name="connsiteY6" fmla="*/ 5426994 h 5426994"/>
              <a:gd name="connsiteX7" fmla="*/ 132933 w 4006507"/>
              <a:gd name="connsiteY7" fmla="*/ 5426994 h 5426994"/>
              <a:gd name="connsiteX8" fmla="*/ 121677 w 4006507"/>
              <a:gd name="connsiteY8" fmla="*/ 5377139 h 5426994"/>
              <a:gd name="connsiteX9" fmla="*/ 891 w 4006507"/>
              <a:gd name="connsiteY9" fmla="*/ 3205484 h 5426994"/>
              <a:gd name="connsiteX10" fmla="*/ 121242 w 4006507"/>
              <a:gd name="connsiteY10" fmla="*/ 2494264 h 5426994"/>
              <a:gd name="connsiteX11" fmla="*/ 731705 w 4006507"/>
              <a:gd name="connsiteY11" fmla="*/ 1504120 h 5426994"/>
              <a:gd name="connsiteX12" fmla="*/ 1648739 w 4006507"/>
              <a:gd name="connsiteY12" fmla="*/ 574777 h 5426994"/>
              <a:gd name="connsiteX13" fmla="*/ 2857958 w 4006507"/>
              <a:gd name="connsiteY13" fmla="*/ 67 h 542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6507" h="5426994">
                <a:moveTo>
                  <a:pt x="2857958" y="67"/>
                </a:moveTo>
                <a:cubicBezTo>
                  <a:pt x="3066227" y="2186"/>
                  <a:pt x="3261966" y="55011"/>
                  <a:pt x="3458885" y="123390"/>
                </a:cubicBezTo>
                <a:cubicBezTo>
                  <a:pt x="3810457" y="245536"/>
                  <a:pt x="4123732" y="364068"/>
                  <a:pt x="3963390" y="955979"/>
                </a:cubicBezTo>
                <a:cubicBezTo>
                  <a:pt x="3867494" y="1310116"/>
                  <a:pt x="3647859" y="1682576"/>
                  <a:pt x="3433549" y="2042884"/>
                </a:cubicBezTo>
                <a:cubicBezTo>
                  <a:pt x="3059665" y="2671619"/>
                  <a:pt x="2685777" y="3300355"/>
                  <a:pt x="2311892" y="3929089"/>
                </a:cubicBezTo>
                <a:cubicBezTo>
                  <a:pt x="2037268" y="4390860"/>
                  <a:pt x="1633498" y="4992125"/>
                  <a:pt x="1244372" y="5405901"/>
                </a:cubicBezTo>
                <a:lnTo>
                  <a:pt x="1223208" y="5426994"/>
                </a:lnTo>
                <a:lnTo>
                  <a:pt x="132933" y="5426994"/>
                </a:lnTo>
                <a:lnTo>
                  <a:pt x="121677" y="5377139"/>
                </a:lnTo>
                <a:cubicBezTo>
                  <a:pt x="3003" y="4741566"/>
                  <a:pt x="23178" y="3907188"/>
                  <a:pt x="891" y="3205484"/>
                </a:cubicBezTo>
                <a:cubicBezTo>
                  <a:pt x="-6931" y="2960136"/>
                  <a:pt x="37062" y="2723722"/>
                  <a:pt x="121242" y="2494264"/>
                </a:cubicBezTo>
                <a:cubicBezTo>
                  <a:pt x="247446" y="2150220"/>
                  <a:pt x="464027" y="1822104"/>
                  <a:pt x="731705" y="1504120"/>
                </a:cubicBezTo>
                <a:cubicBezTo>
                  <a:pt x="999382" y="1186136"/>
                  <a:pt x="1318156" y="878286"/>
                  <a:pt x="1648739" y="574777"/>
                </a:cubicBezTo>
                <a:cubicBezTo>
                  <a:pt x="2128924" y="133855"/>
                  <a:pt x="2510843" y="-3465"/>
                  <a:pt x="2857958" y="6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7C42F23C-D8FA-4310-812E-D57E72B69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818" y="4407329"/>
            <a:ext cx="3045183" cy="1999293"/>
          </a:xfrm>
          <a:custGeom>
            <a:avLst/>
            <a:gdLst>
              <a:gd name="connsiteX0" fmla="*/ 1829804 w 3045183"/>
              <a:gd name="connsiteY0" fmla="*/ 1297 h 1999293"/>
              <a:gd name="connsiteX1" fmla="*/ 2488053 w 3045183"/>
              <a:gd name="connsiteY1" fmla="*/ 117738 h 1999293"/>
              <a:gd name="connsiteX2" fmla="*/ 2939275 w 3045183"/>
              <a:gd name="connsiteY2" fmla="*/ 987763 h 1999293"/>
              <a:gd name="connsiteX3" fmla="*/ 455242 w 3045183"/>
              <a:gd name="connsiteY3" fmla="*/ 1950219 h 1999293"/>
              <a:gd name="connsiteX4" fmla="*/ 6116 w 3045183"/>
              <a:gd name="connsiteY4" fmla="*/ 1264125 h 1999293"/>
              <a:gd name="connsiteX5" fmla="*/ 776586 w 3045183"/>
              <a:gd name="connsiteY5" fmla="*/ 254521 h 1999293"/>
              <a:gd name="connsiteX6" fmla="*/ 1596811 w 3045183"/>
              <a:gd name="connsiteY6" fmla="*/ 4800 h 1999293"/>
              <a:gd name="connsiteX7" fmla="*/ 1829804 w 3045183"/>
              <a:gd name="connsiteY7" fmla="*/ 1297 h 199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5183" h="1999293">
                <a:moveTo>
                  <a:pt x="1829804" y="1297"/>
                </a:moveTo>
                <a:cubicBezTo>
                  <a:pt x="2062772" y="8825"/>
                  <a:pt x="2292294" y="48997"/>
                  <a:pt x="2488053" y="117738"/>
                </a:cubicBezTo>
                <a:cubicBezTo>
                  <a:pt x="2935499" y="274993"/>
                  <a:pt x="3206571" y="581130"/>
                  <a:pt x="2939275" y="987763"/>
                </a:cubicBezTo>
                <a:cubicBezTo>
                  <a:pt x="2631337" y="1455807"/>
                  <a:pt x="1188429" y="2197114"/>
                  <a:pt x="455242" y="1950219"/>
                </a:cubicBezTo>
                <a:cubicBezTo>
                  <a:pt x="121331" y="1837629"/>
                  <a:pt x="-33686" y="1534283"/>
                  <a:pt x="6116" y="1264125"/>
                </a:cubicBezTo>
                <a:cubicBezTo>
                  <a:pt x="61838" y="885715"/>
                  <a:pt x="409996" y="512893"/>
                  <a:pt x="776586" y="254521"/>
                </a:cubicBezTo>
                <a:cubicBezTo>
                  <a:pt x="990262" y="104400"/>
                  <a:pt x="1287616" y="24377"/>
                  <a:pt x="1596811" y="4800"/>
                </a:cubicBezTo>
                <a:cubicBezTo>
                  <a:pt x="1674110" y="-95"/>
                  <a:pt x="1752149" y="-1213"/>
                  <a:pt x="1829804" y="129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ED624FE3-5369-40F2-A004-87E5887D1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586" y="1162050"/>
            <a:ext cx="4580366" cy="570039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DB333B40-5078-F618-7D05-6C345DA39BAD}"/>
              </a:ext>
            </a:extLst>
          </p:cNvPr>
          <p:cNvSpPr>
            <a:spLocks noGrp="1"/>
          </p:cNvSpPr>
          <p:nvPr>
            <p:ph type="title"/>
          </p:nvPr>
        </p:nvSpPr>
        <p:spPr>
          <a:xfrm>
            <a:off x="762000" y="1532083"/>
            <a:ext cx="4452586" cy="1524000"/>
          </a:xfrm>
        </p:spPr>
        <p:txBody>
          <a:bodyPr anchor="t">
            <a:normAutofit/>
          </a:bodyPr>
          <a:lstStyle/>
          <a:p>
            <a:r>
              <a:rPr lang="en-US" sz="3200" dirty="0"/>
              <a:t>Website</a:t>
            </a:r>
          </a:p>
        </p:txBody>
      </p:sp>
      <p:pic>
        <p:nvPicPr>
          <p:cNvPr id="5" name="Picture 4">
            <a:extLst>
              <a:ext uri="{FF2B5EF4-FFF2-40B4-BE49-F238E27FC236}">
                <a16:creationId xmlns:a16="http://schemas.microsoft.com/office/drawing/2014/main" id="{3C52F6C3-8567-0861-AC9F-D75CF10E55E3}"/>
              </a:ext>
            </a:extLst>
          </p:cNvPr>
          <p:cNvPicPr>
            <a:picLocks noChangeAspect="1"/>
          </p:cNvPicPr>
          <p:nvPr/>
        </p:nvPicPr>
        <p:blipFill rotWithShape="1">
          <a:blip r:embed="rId2"/>
          <a:srcRect l="815" r="3534" b="3"/>
          <a:stretch/>
        </p:blipFill>
        <p:spPr>
          <a:xfrm>
            <a:off x="5476014" y="1511237"/>
            <a:ext cx="3525970" cy="3810001"/>
          </a:xfrm>
          <a:prstGeom prst="rect">
            <a:avLst/>
          </a:prstGeom>
        </p:spPr>
      </p:pic>
      <p:pic>
        <p:nvPicPr>
          <p:cNvPr id="6" name="Picture 5" descr="Diagram&#10;&#10;Description automatically generated">
            <a:extLst>
              <a:ext uri="{FF2B5EF4-FFF2-40B4-BE49-F238E27FC236}">
                <a16:creationId xmlns:a16="http://schemas.microsoft.com/office/drawing/2014/main" id="{9C1A4B9E-09D7-186B-1A6E-257EB7576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5464" y="3810000"/>
            <a:ext cx="1743075" cy="2286001"/>
          </a:xfrm>
          <a:prstGeom prst="rect">
            <a:avLst/>
          </a:prstGeom>
        </p:spPr>
      </p:pic>
    </p:spTree>
    <p:extLst>
      <p:ext uri="{BB962C8B-B14F-4D97-AF65-F5344CB8AC3E}">
        <p14:creationId xmlns:p14="http://schemas.microsoft.com/office/powerpoint/2010/main" val="1814280846"/>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3D3522"/>
      </a:dk2>
      <a:lt2>
        <a:srgbClr val="E2E6E8"/>
      </a:lt2>
      <a:accent1>
        <a:srgbClr val="ED8862"/>
      </a:accent1>
      <a:accent2>
        <a:srgbClr val="CB9B2F"/>
      </a:accent2>
      <a:accent3>
        <a:srgbClr val="9FA94E"/>
      </a:accent3>
      <a:accent4>
        <a:srgbClr val="74B43B"/>
      </a:accent4>
      <a:accent5>
        <a:srgbClr val="35BA2E"/>
      </a:accent5>
      <a:accent6>
        <a:srgbClr val="31B962"/>
      </a:accent6>
      <a:hlink>
        <a:srgbClr val="5E8A9B"/>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60</TotalTime>
  <Words>652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Avenir Next LT Pro Light</vt:lpstr>
      <vt:lpstr>Sitka Subheading</vt:lpstr>
      <vt:lpstr>PebbleVTI</vt:lpstr>
      <vt:lpstr>EC 327   ARCHITECTURE  DISCRIPTION</vt:lpstr>
      <vt:lpstr>GOAL:</vt:lpstr>
      <vt:lpstr>Main Coding Infrastructure</vt:lpstr>
      <vt:lpstr>Objects</vt:lpstr>
      <vt:lpstr>Excel: Data entry and storage</vt:lpstr>
      <vt:lpstr>Excel to Python</vt:lpstr>
      <vt:lpstr>Website Routing</vt:lpstr>
      <vt:lpstr>HTML</vt:lpstr>
      <vt:lpstr>Website</vt:lpstr>
      <vt:lpstr>Added functionalities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 327   ARCHITECTURE  DISCRIPTION</dc:title>
  <dc:creator>Chen, Kevin</dc:creator>
  <cp:lastModifiedBy>Chen, Kevin</cp:lastModifiedBy>
  <cp:revision>2</cp:revision>
  <dcterms:created xsi:type="dcterms:W3CDTF">2022-12-12T06:31:04Z</dcterms:created>
  <dcterms:modified xsi:type="dcterms:W3CDTF">2022-12-12T21:21:30Z</dcterms:modified>
</cp:coreProperties>
</file>