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F29956-2BB4-42D1-89CA-2B3879E99D04}">
  <a:tblStyle styleId="{74F29956-2BB4-42D1-89CA-2B3879E99D0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0F00C9-CCC2-4F7E-BB57-539655AA388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Quattrocen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a01fd0ac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a01fd0ac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a01fd0ac2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a01fd0ac2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a01fd0ac2_1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7a01fd0ac2_1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a01fd0ac2_1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a01fd0ac2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a01fd0ac2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a01fd0ac2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a01fd0ac2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a01fd0ac2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a01fd0ac2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a01fd0ac2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7a01fd0ac2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7a01fd0ac2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7a01fd0ac2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7a01fd0ac2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a01fd0ac2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7a01fd0ac2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9e98e5b1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9e98e5b1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7a01fd0ac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7a01fd0ac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9e98e5b1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9e98e5b1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9e98e5b1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9e98e5b1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a01fd0ac2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a01fd0ac2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9e98e5b1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9e98e5b1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9e98e5b1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9e98e5b1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9e98e5b1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9e98e5b1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9e98e5b1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9e98e5b1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6667500" y="3562350"/>
            <a:ext cx="2476498" cy="1581152"/>
          </a:xfrm>
          <a:prstGeom prst="rect">
            <a:avLst/>
          </a:prstGeom>
          <a:noFill/>
          <a:ln>
            <a:noFill/>
          </a:ln>
        </p:spPr>
      </p:pic>
      <p:sp>
        <p:nvSpPr>
          <p:cNvPr id="13" name="Google Shape;13;p2"/>
          <p:cNvSpPr txBox="1"/>
          <p:nvPr>
            <p:ph type="ctrTitle"/>
          </p:nvPr>
        </p:nvSpPr>
        <p:spPr>
          <a:xfrm>
            <a:off x="685800" y="1143001"/>
            <a:ext cx="7772400" cy="979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84894" y="2504056"/>
            <a:ext cx="6858000" cy="85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3654096"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5999844"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822716"/>
            <a:ext cx="1547264" cy="8515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91" name="Google Shape;91;p11"/>
          <p:cNvSpPr txBox="1"/>
          <p:nvPr>
            <p:ph idx="1" type="body"/>
          </p:nvPr>
        </p:nvSpPr>
        <p:spPr>
          <a:xfrm rot="5400000">
            <a:off x="2715151" y="-1131617"/>
            <a:ext cx="3713700" cy="7772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85800" y="239485"/>
            <a:ext cx="6847200" cy="50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685801" y="742950"/>
            <a:ext cx="7672500" cy="120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627701" y="1186172"/>
            <a:ext cx="3746400" cy="1914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378126" y="-421977"/>
            <a:ext cx="4359000" cy="5743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pic>
        <p:nvPicPr>
          <p:cNvPr id="105" name="Google Shape;105;p12"/>
          <p:cNvPicPr preferRelativeResize="0"/>
          <p:nvPr/>
        </p:nvPicPr>
        <p:blipFill rotWithShape="1">
          <a:blip r:embed="rId2">
            <a:alphaModFix/>
          </a:blip>
          <a:srcRect b="0" l="0" r="0" t="0"/>
          <a:stretch/>
        </p:blipFill>
        <p:spPr>
          <a:xfrm rot="5400000">
            <a:off x="6523434" y="4224127"/>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21" name="Google Shape;21;p3"/>
          <p:cNvSpPr txBox="1"/>
          <p:nvPr>
            <p:ph type="title"/>
          </p:nvPr>
        </p:nvSpPr>
        <p:spPr>
          <a:xfrm>
            <a:off x="685800" y="239485"/>
            <a:ext cx="6847200" cy="50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685800" y="897732"/>
            <a:ext cx="7772400" cy="3737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3"/>
          <p:cNvCxnSpPr/>
          <p:nvPr/>
        </p:nvCxnSpPr>
        <p:spPr>
          <a:xfrm>
            <a:off x="685801" y="742950"/>
            <a:ext cx="7672500" cy="120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30" name="Google Shape;30;p4"/>
          <p:cNvSpPr txBox="1"/>
          <p:nvPr>
            <p:ph type="title"/>
          </p:nvPr>
        </p:nvSpPr>
        <p:spPr>
          <a:xfrm>
            <a:off x="685800" y="1284317"/>
            <a:ext cx="7772400" cy="2138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85800" y="3414477"/>
            <a:ext cx="7772400" cy="1125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37" name="Google Shape;37;p5"/>
          <p:cNvSpPr txBox="1"/>
          <p:nvPr>
            <p:ph idx="1" type="body"/>
          </p:nvPr>
        </p:nvSpPr>
        <p:spPr>
          <a:xfrm>
            <a:off x="685799" y="892630"/>
            <a:ext cx="3834300" cy="3742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4629150" y="892630"/>
            <a:ext cx="3829200" cy="3742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685800" y="239485"/>
            <a:ext cx="6847200" cy="50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685801" y="742950"/>
            <a:ext cx="7672500" cy="120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47" name="Google Shape;47;p6"/>
          <p:cNvSpPr txBox="1"/>
          <p:nvPr>
            <p:ph idx="1" type="body"/>
          </p:nvPr>
        </p:nvSpPr>
        <p:spPr>
          <a:xfrm>
            <a:off x="685799" y="870519"/>
            <a:ext cx="3815100" cy="619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685799" y="1616168"/>
            <a:ext cx="3815100" cy="3024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4629151" y="870517"/>
            <a:ext cx="3829200" cy="619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4629151" y="1616168"/>
            <a:ext cx="3829200" cy="3024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85800" y="239485"/>
            <a:ext cx="6847200" cy="50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685801" y="742950"/>
            <a:ext cx="7672500" cy="120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59" name="Google Shape;59;p7"/>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85800" y="239485"/>
            <a:ext cx="6847200" cy="50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685801" y="742950"/>
            <a:ext cx="7672500" cy="120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71" name="Google Shape;71;p9"/>
          <p:cNvSpPr txBox="1"/>
          <p:nvPr>
            <p:ph idx="1" type="body"/>
          </p:nvPr>
        </p:nvSpPr>
        <p:spPr>
          <a:xfrm>
            <a:off x="3886200" y="742950"/>
            <a:ext cx="4629300" cy="36576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9"/>
          <p:cNvSpPr txBox="1"/>
          <p:nvPr>
            <p:ph idx="2" type="body"/>
          </p:nvPr>
        </p:nvSpPr>
        <p:spPr>
          <a:xfrm>
            <a:off x="630936" y="1643744"/>
            <a:ext cx="2949000" cy="2756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9"/>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9"/>
          <p:cNvSpPr txBox="1"/>
          <p:nvPr>
            <p:ph type="title"/>
          </p:nvPr>
        </p:nvSpPr>
        <p:spPr>
          <a:xfrm>
            <a:off x="630936" y="342900"/>
            <a:ext cx="2949000" cy="1115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7" name="Google Shape;77;p9"/>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0" r="0" t="0"/>
          <a:stretch/>
        </p:blipFill>
        <p:spPr>
          <a:xfrm>
            <a:off x="795" y="-3572"/>
            <a:ext cx="6857999" cy="5147073"/>
          </a:xfrm>
          <a:prstGeom prst="rect">
            <a:avLst/>
          </a:prstGeom>
          <a:noFill/>
          <a:ln>
            <a:noFill/>
          </a:ln>
        </p:spPr>
      </p:pic>
      <p:sp>
        <p:nvSpPr>
          <p:cNvPr id="81" name="Google Shape;81;p10"/>
          <p:cNvSpPr/>
          <p:nvPr>
            <p:ph idx="2" type="pic"/>
          </p:nvPr>
        </p:nvSpPr>
        <p:spPr>
          <a:xfrm>
            <a:off x="3886200" y="742950"/>
            <a:ext cx="4629300" cy="3657600"/>
          </a:xfrm>
          <a:prstGeom prst="rect">
            <a:avLst/>
          </a:prstGeom>
          <a:noFill/>
          <a:ln>
            <a:noFill/>
          </a:ln>
        </p:spPr>
      </p:sp>
      <p:sp>
        <p:nvSpPr>
          <p:cNvPr id="82" name="Google Shape;82;p10"/>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0"/>
          <p:cNvSpPr txBox="1"/>
          <p:nvPr>
            <p:ph idx="1" type="body"/>
          </p:nvPr>
        </p:nvSpPr>
        <p:spPr>
          <a:xfrm>
            <a:off x="630936" y="1643744"/>
            <a:ext cx="2949000" cy="2756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6" name="Google Shape;86;p10"/>
          <p:cNvSpPr txBox="1"/>
          <p:nvPr>
            <p:ph type="title"/>
          </p:nvPr>
        </p:nvSpPr>
        <p:spPr>
          <a:xfrm>
            <a:off x="630936" y="342900"/>
            <a:ext cx="2949000" cy="1115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7" name="Google Shape;87;p10"/>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274320"/>
            <a:ext cx="7772400"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85800" y="1371602"/>
            <a:ext cx="7772400" cy="32634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85799" y="4767265"/>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31547" y="4767265"/>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00800" y="4767265"/>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6.png"/><Relationship Id="rId12" Type="http://schemas.openxmlformats.org/officeDocument/2006/relationships/image" Target="../media/image22.png"/><Relationship Id="rId9"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31.png"/><Relationship Id="rId11" Type="http://schemas.openxmlformats.org/officeDocument/2006/relationships/image" Target="../media/image30.png"/><Relationship Id="rId10" Type="http://schemas.openxmlformats.org/officeDocument/2006/relationships/image" Target="../media/image23.png"/><Relationship Id="rId12" Type="http://schemas.openxmlformats.org/officeDocument/2006/relationships/image" Target="../media/image28.png"/><Relationship Id="rId9"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32.png"/><Relationship Id="rId7" Type="http://schemas.openxmlformats.org/officeDocument/2006/relationships/image" Target="../media/image25.png"/><Relationship Id="rId8"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40.png"/><Relationship Id="rId9" Type="http://schemas.openxmlformats.org/officeDocument/2006/relationships/image" Target="../media/image36.png"/><Relationship Id="rId5" Type="http://schemas.openxmlformats.org/officeDocument/2006/relationships/image" Target="../media/image31.png"/><Relationship Id="rId6" Type="http://schemas.openxmlformats.org/officeDocument/2006/relationships/image" Target="../media/image38.png"/><Relationship Id="rId7" Type="http://schemas.openxmlformats.org/officeDocument/2006/relationships/image" Target="../media/image27.png"/><Relationship Id="rId8"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5.png"/><Relationship Id="rId5" Type="http://schemas.openxmlformats.org/officeDocument/2006/relationships/image" Target="../media/image15.png"/><Relationship Id="rId6" Type="http://schemas.openxmlformats.org/officeDocument/2006/relationships/image" Target="../media/image39.png"/><Relationship Id="rId7" Type="http://schemas.openxmlformats.org/officeDocument/2006/relationships/image" Target="../media/image11.png"/><Relationship Id="rId8"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researchgate.net/publication/328559774_Automated_Credit_Scoring_System_for_Financial_Services_in_Developing_Countries" TargetMode="External"/><Relationship Id="rId4" Type="http://schemas.openxmlformats.org/officeDocument/2006/relationships/hyperlink" Target="http://www.iaeng.org/IJCS/issues_v48/issue_3/IJCS_48_3_41.pdf" TargetMode="External"/><Relationship Id="rId5" Type="http://schemas.openxmlformats.org/officeDocument/2006/relationships/hyperlink" Target="https://www.kaggle.com/competitions/GiveMeSomeCredit/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1.png"/><Relationship Id="rId4" Type="http://schemas.openxmlformats.org/officeDocument/2006/relationships/hyperlink" Target="https://drive.google.com/file/d/138i6aK8AK2pGAnmJhNOYMg0gw9UP5zVk/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85800" y="1143001"/>
            <a:ext cx="7772400" cy="9798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
              <a:t>ML Interim Project Presentation</a:t>
            </a:r>
            <a:endParaRPr/>
          </a:p>
          <a:p>
            <a:pPr indent="0" lvl="0" marL="0" rtl="0" algn="ctr">
              <a:spcBef>
                <a:spcPts val="0"/>
              </a:spcBef>
              <a:spcAft>
                <a:spcPts val="0"/>
              </a:spcAft>
              <a:buNone/>
            </a:pPr>
            <a:r>
              <a:rPr lang="en" sz="3955"/>
              <a:t>Automated Financial Distress Predictor</a:t>
            </a:r>
            <a:endParaRPr sz="3955"/>
          </a:p>
        </p:txBody>
      </p:sp>
      <p:sp>
        <p:nvSpPr>
          <p:cNvPr id="111" name="Google Shape;111;p13"/>
          <p:cNvSpPr txBox="1"/>
          <p:nvPr>
            <p:ph idx="1" type="subTitle"/>
          </p:nvPr>
        </p:nvSpPr>
        <p:spPr>
          <a:xfrm>
            <a:off x="684900" y="2504051"/>
            <a:ext cx="6858000" cy="1706700"/>
          </a:xfrm>
          <a:prstGeom prst="rect">
            <a:avLst/>
          </a:prstGeom>
        </p:spPr>
        <p:txBody>
          <a:bodyPr anchorCtr="0" anchor="t" bIns="45700" lIns="91425" spcFirstLastPara="1" rIns="91425" wrap="square" tIns="45700">
            <a:normAutofit lnSpcReduction="10000"/>
          </a:bodyPr>
          <a:lstStyle/>
          <a:p>
            <a:pPr indent="0" lvl="0" marL="0" rtl="0" algn="ctr">
              <a:spcBef>
                <a:spcPts val="1000"/>
              </a:spcBef>
              <a:spcAft>
                <a:spcPts val="0"/>
              </a:spcAft>
              <a:buNone/>
            </a:pPr>
            <a:r>
              <a:rPr lang="en" sz="1700"/>
              <a:t>Group No. - 25</a:t>
            </a:r>
            <a:endParaRPr sz="1700"/>
          </a:p>
          <a:p>
            <a:pPr indent="0" lvl="0" marL="0" rtl="0" algn="ctr">
              <a:spcBef>
                <a:spcPts val="1000"/>
              </a:spcBef>
              <a:spcAft>
                <a:spcPts val="0"/>
              </a:spcAft>
              <a:buNone/>
            </a:pPr>
            <a:r>
              <a:rPr lang="en" sz="1700"/>
              <a:t>Ashwin Sheoran: 2020288</a:t>
            </a:r>
            <a:endParaRPr sz="1700"/>
          </a:p>
          <a:p>
            <a:pPr indent="0" lvl="0" marL="0" rtl="0" algn="ctr">
              <a:spcBef>
                <a:spcPts val="1000"/>
              </a:spcBef>
              <a:spcAft>
                <a:spcPts val="0"/>
              </a:spcAft>
              <a:buNone/>
            </a:pPr>
            <a:r>
              <a:rPr lang="en" sz="1700"/>
              <a:t>Harsh Goyal: 2020562</a:t>
            </a:r>
            <a:endParaRPr sz="1700"/>
          </a:p>
          <a:p>
            <a:pPr indent="0" lvl="0" marL="0" rtl="0" algn="ctr">
              <a:spcBef>
                <a:spcPts val="1000"/>
              </a:spcBef>
              <a:spcAft>
                <a:spcPts val="0"/>
              </a:spcAft>
              <a:buNone/>
            </a:pPr>
            <a:r>
              <a:rPr lang="en" sz="1700"/>
              <a:t>Shivam Jindal: 2020125</a:t>
            </a:r>
            <a:endParaRPr sz="1700"/>
          </a:p>
          <a:p>
            <a:pPr indent="0" lvl="0" marL="0" rtl="0" algn="ctr">
              <a:spcBef>
                <a:spcPts val="1000"/>
              </a:spcBef>
              <a:spcAft>
                <a:spcPts val="0"/>
              </a:spcAft>
              <a:buNone/>
            </a:pPr>
            <a:r>
              <a:rPr lang="en" sz="1700"/>
              <a:t>Sourav Goyal: 2020341</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METHODOLOGY</a:t>
            </a:r>
            <a:endParaRPr/>
          </a:p>
        </p:txBody>
      </p:sp>
      <p:sp>
        <p:nvSpPr>
          <p:cNvPr id="171" name="Google Shape;171;p22"/>
          <p:cNvSpPr txBox="1"/>
          <p:nvPr>
            <p:ph idx="1" type="body"/>
          </p:nvPr>
        </p:nvSpPr>
        <p:spPr>
          <a:xfrm>
            <a:off x="685800" y="897732"/>
            <a:ext cx="7772400" cy="37374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None/>
            </a:pPr>
            <a:r>
              <a:rPr lang="en"/>
              <a:t>Our objective is to classify whether the person fails to pay back his/her loan even after 90 days of the due date. We tried different ML-based classification algorithms for this binary classification problem, like Logistic Regression, Naive Bayes, Decision Trees, and Random Forests. We also tried different hyperparameter values in some of these classification algorithms to visualize the variations in the accuracy of the models with respect to these hyperparameters.</a:t>
            </a:r>
            <a:endParaRPr/>
          </a:p>
          <a:p>
            <a:pPr indent="0" lvl="0" marL="0" rtl="0" algn="l">
              <a:spcBef>
                <a:spcPts val="1000"/>
              </a:spcBef>
              <a:spcAft>
                <a:spcPts val="0"/>
              </a:spcAft>
              <a:buNone/>
            </a:pPr>
            <a:r>
              <a:rPr b="1" lang="en"/>
              <a:t>Decision Trees</a:t>
            </a:r>
            <a:endParaRPr b="1"/>
          </a:p>
          <a:p>
            <a:pPr indent="0" lvl="0" marL="0" rtl="0" algn="l">
              <a:spcBef>
                <a:spcPts val="1000"/>
              </a:spcBef>
              <a:spcAft>
                <a:spcPts val="0"/>
              </a:spcAft>
              <a:buNone/>
            </a:pPr>
            <a:r>
              <a:rPr lang="en"/>
              <a:t>We used non-scaled data for decision trees because decision trees are not sensitive to the variance of the data. Decision trees work as an if-else mechanism; hence, they are insensitive to the data points' values. We also visualized Decision Trees for different max depths and used both “entropy” and “gini” as our criterion.</a:t>
            </a:r>
            <a:endParaRPr/>
          </a:p>
          <a:p>
            <a:pPr indent="0" lvl="0" marL="0" rtl="0" algn="l">
              <a:spcBef>
                <a:spcPts val="1000"/>
              </a:spcBef>
              <a:spcAft>
                <a:spcPts val="0"/>
              </a:spcAft>
              <a:buNone/>
            </a:pPr>
            <a:r>
              <a:rPr b="1" lang="en"/>
              <a:t>Random Forests</a:t>
            </a:r>
            <a:endParaRPr b="1"/>
          </a:p>
          <a:p>
            <a:pPr indent="0" lvl="0" marL="0" rtl="0" algn="l">
              <a:spcBef>
                <a:spcPts val="1000"/>
              </a:spcBef>
              <a:spcAft>
                <a:spcPts val="0"/>
              </a:spcAft>
              <a:buNone/>
            </a:pPr>
            <a:r>
              <a:rPr lang="en"/>
              <a:t>We used non-scaled data for random forests because random forests are combinations of many weak decision trees (weak classifiers). Since decision trees are not sensitive to the data's variance, random forests are also not sensitive to the variance of the data. We also visualized Random Forests for different max depths with “gini” as the default criterion and 100 as the default n_estimators. We use the ensemble method to combine these weak decision trees using the maximum voting technique to make a random forest.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772975" y="1958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LOGISTIC REGRESSION</a:t>
            </a:r>
            <a:endParaRPr/>
          </a:p>
        </p:txBody>
      </p:sp>
      <p:pic>
        <p:nvPicPr>
          <p:cNvPr id="177" name="Google Shape;177;p23"/>
          <p:cNvPicPr preferRelativeResize="0"/>
          <p:nvPr/>
        </p:nvPicPr>
        <p:blipFill>
          <a:blip r:embed="rId3">
            <a:alphaModFix/>
          </a:blip>
          <a:stretch>
            <a:fillRect/>
          </a:stretch>
        </p:blipFill>
        <p:spPr>
          <a:xfrm>
            <a:off x="313625" y="1380975"/>
            <a:ext cx="2990850" cy="1243820"/>
          </a:xfrm>
          <a:prstGeom prst="rect">
            <a:avLst/>
          </a:prstGeom>
          <a:noFill/>
          <a:ln>
            <a:noFill/>
          </a:ln>
        </p:spPr>
      </p:pic>
      <p:sp>
        <p:nvSpPr>
          <p:cNvPr id="178" name="Google Shape;178;p23"/>
          <p:cNvSpPr txBox="1"/>
          <p:nvPr/>
        </p:nvSpPr>
        <p:spPr>
          <a:xfrm>
            <a:off x="313625" y="980775"/>
            <a:ext cx="2781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TRAINING DATA</a:t>
            </a:r>
            <a:endParaRPr b="1">
              <a:solidFill>
                <a:srgbClr val="3EADA7"/>
              </a:solidFill>
              <a:latin typeface="Calibri"/>
              <a:ea typeface="Calibri"/>
              <a:cs typeface="Calibri"/>
              <a:sym typeface="Calibri"/>
            </a:endParaRPr>
          </a:p>
        </p:txBody>
      </p:sp>
      <p:pic>
        <p:nvPicPr>
          <p:cNvPr id="179" name="Google Shape;179;p23"/>
          <p:cNvPicPr preferRelativeResize="0"/>
          <p:nvPr/>
        </p:nvPicPr>
        <p:blipFill>
          <a:blip r:embed="rId4">
            <a:alphaModFix/>
          </a:blip>
          <a:stretch>
            <a:fillRect/>
          </a:stretch>
        </p:blipFill>
        <p:spPr>
          <a:xfrm>
            <a:off x="3409150" y="1380975"/>
            <a:ext cx="1574843" cy="1243825"/>
          </a:xfrm>
          <a:prstGeom prst="rect">
            <a:avLst/>
          </a:prstGeom>
          <a:noFill/>
          <a:ln>
            <a:noFill/>
          </a:ln>
        </p:spPr>
      </p:pic>
      <p:sp>
        <p:nvSpPr>
          <p:cNvPr id="180" name="Google Shape;180;p23"/>
          <p:cNvSpPr txBox="1"/>
          <p:nvPr/>
        </p:nvSpPr>
        <p:spPr>
          <a:xfrm>
            <a:off x="4435175" y="1100625"/>
            <a:ext cx="47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1" name="Google Shape;181;p23"/>
          <p:cNvSpPr txBox="1"/>
          <p:nvPr/>
        </p:nvSpPr>
        <p:spPr>
          <a:xfrm>
            <a:off x="313625" y="2624800"/>
            <a:ext cx="2781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VALIDATION</a:t>
            </a:r>
            <a:r>
              <a:rPr b="1" lang="en">
                <a:solidFill>
                  <a:srgbClr val="3EADA7"/>
                </a:solidFill>
                <a:latin typeface="Calibri"/>
                <a:ea typeface="Calibri"/>
                <a:cs typeface="Calibri"/>
                <a:sym typeface="Calibri"/>
              </a:rPr>
              <a:t> DATA</a:t>
            </a:r>
            <a:endParaRPr b="1">
              <a:solidFill>
                <a:srgbClr val="3EADA7"/>
              </a:solidFill>
              <a:latin typeface="Calibri"/>
              <a:ea typeface="Calibri"/>
              <a:cs typeface="Calibri"/>
              <a:sym typeface="Calibri"/>
            </a:endParaRPr>
          </a:p>
        </p:txBody>
      </p:sp>
      <p:pic>
        <p:nvPicPr>
          <p:cNvPr id="182" name="Google Shape;182;p23"/>
          <p:cNvPicPr preferRelativeResize="0"/>
          <p:nvPr/>
        </p:nvPicPr>
        <p:blipFill>
          <a:blip r:embed="rId5">
            <a:alphaModFix/>
          </a:blip>
          <a:stretch>
            <a:fillRect/>
          </a:stretch>
        </p:blipFill>
        <p:spPr>
          <a:xfrm>
            <a:off x="248275" y="3025000"/>
            <a:ext cx="3121530" cy="1243825"/>
          </a:xfrm>
          <a:prstGeom prst="rect">
            <a:avLst/>
          </a:prstGeom>
          <a:noFill/>
          <a:ln>
            <a:noFill/>
          </a:ln>
        </p:spPr>
      </p:pic>
      <p:pic>
        <p:nvPicPr>
          <p:cNvPr id="183" name="Google Shape;183;p23"/>
          <p:cNvPicPr preferRelativeResize="0"/>
          <p:nvPr/>
        </p:nvPicPr>
        <p:blipFill>
          <a:blip r:embed="rId6">
            <a:alphaModFix/>
          </a:blip>
          <a:stretch>
            <a:fillRect/>
          </a:stretch>
        </p:blipFill>
        <p:spPr>
          <a:xfrm>
            <a:off x="3409150" y="3024999"/>
            <a:ext cx="1574850" cy="1243830"/>
          </a:xfrm>
          <a:prstGeom prst="rect">
            <a:avLst/>
          </a:prstGeom>
          <a:noFill/>
          <a:ln>
            <a:noFill/>
          </a:ln>
        </p:spPr>
      </p:pic>
      <p:sp>
        <p:nvSpPr>
          <p:cNvPr id="184" name="Google Shape;184;p23"/>
          <p:cNvSpPr txBox="1"/>
          <p:nvPr/>
        </p:nvSpPr>
        <p:spPr>
          <a:xfrm>
            <a:off x="5348000" y="980775"/>
            <a:ext cx="2781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TESTING DATA</a:t>
            </a:r>
            <a:endParaRPr b="1">
              <a:solidFill>
                <a:srgbClr val="3EADA7"/>
              </a:solidFill>
              <a:latin typeface="Calibri"/>
              <a:ea typeface="Calibri"/>
              <a:cs typeface="Calibri"/>
              <a:sym typeface="Calibri"/>
            </a:endParaRPr>
          </a:p>
        </p:txBody>
      </p:sp>
      <p:pic>
        <p:nvPicPr>
          <p:cNvPr id="185" name="Google Shape;185;p23"/>
          <p:cNvPicPr preferRelativeResize="0"/>
          <p:nvPr/>
        </p:nvPicPr>
        <p:blipFill>
          <a:blip r:embed="rId7">
            <a:alphaModFix/>
          </a:blip>
          <a:stretch>
            <a:fillRect/>
          </a:stretch>
        </p:blipFill>
        <p:spPr>
          <a:xfrm>
            <a:off x="5298225" y="1380975"/>
            <a:ext cx="3739200" cy="1430525"/>
          </a:xfrm>
          <a:prstGeom prst="rect">
            <a:avLst/>
          </a:prstGeom>
          <a:noFill/>
          <a:ln>
            <a:noFill/>
          </a:ln>
        </p:spPr>
      </p:pic>
      <p:pic>
        <p:nvPicPr>
          <p:cNvPr id="186" name="Google Shape;186;p23"/>
          <p:cNvPicPr preferRelativeResize="0"/>
          <p:nvPr/>
        </p:nvPicPr>
        <p:blipFill>
          <a:blip r:embed="rId8">
            <a:alphaModFix/>
          </a:blip>
          <a:stretch>
            <a:fillRect/>
          </a:stretch>
        </p:blipFill>
        <p:spPr>
          <a:xfrm>
            <a:off x="5857601" y="3025000"/>
            <a:ext cx="2391625" cy="188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490375" y="977625"/>
            <a:ext cx="3465300" cy="52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200">
              <a:solidFill>
                <a:srgbClr val="3EADA7"/>
              </a:solidFill>
              <a:latin typeface="Calibri"/>
              <a:ea typeface="Calibri"/>
              <a:cs typeface="Calibri"/>
              <a:sym typeface="Calibri"/>
            </a:endParaRPr>
          </a:p>
        </p:txBody>
      </p:sp>
      <p:sp>
        <p:nvSpPr>
          <p:cNvPr id="192" name="Google Shape;192;p24"/>
          <p:cNvSpPr txBox="1"/>
          <p:nvPr/>
        </p:nvSpPr>
        <p:spPr>
          <a:xfrm>
            <a:off x="4435175" y="1100625"/>
            <a:ext cx="47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3" name="Google Shape;193;p24"/>
          <p:cNvPicPr preferRelativeResize="0"/>
          <p:nvPr/>
        </p:nvPicPr>
        <p:blipFill>
          <a:blip r:embed="rId3">
            <a:alphaModFix/>
          </a:blip>
          <a:stretch>
            <a:fillRect/>
          </a:stretch>
        </p:blipFill>
        <p:spPr>
          <a:xfrm>
            <a:off x="186800" y="1291750"/>
            <a:ext cx="3261350" cy="1280000"/>
          </a:xfrm>
          <a:prstGeom prst="rect">
            <a:avLst/>
          </a:prstGeom>
          <a:noFill/>
          <a:ln>
            <a:noFill/>
          </a:ln>
        </p:spPr>
      </p:pic>
      <p:sp>
        <p:nvSpPr>
          <p:cNvPr id="194" name="Google Shape;194;p24"/>
          <p:cNvSpPr txBox="1"/>
          <p:nvPr/>
        </p:nvSpPr>
        <p:spPr>
          <a:xfrm>
            <a:off x="186800" y="8915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TRAINING DATA</a:t>
            </a:r>
            <a:endParaRPr b="1">
              <a:solidFill>
                <a:srgbClr val="3EADA7"/>
              </a:solidFill>
              <a:latin typeface="Calibri"/>
              <a:ea typeface="Calibri"/>
              <a:cs typeface="Calibri"/>
              <a:sym typeface="Calibri"/>
            </a:endParaRPr>
          </a:p>
        </p:txBody>
      </p:sp>
      <p:sp>
        <p:nvSpPr>
          <p:cNvPr id="195" name="Google Shape;195;p24"/>
          <p:cNvSpPr txBox="1"/>
          <p:nvPr/>
        </p:nvSpPr>
        <p:spPr>
          <a:xfrm>
            <a:off x="186800" y="2735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VALIDATION DATA</a:t>
            </a:r>
            <a:endParaRPr b="1">
              <a:solidFill>
                <a:srgbClr val="3EADA7"/>
              </a:solidFill>
              <a:latin typeface="Calibri"/>
              <a:ea typeface="Calibri"/>
              <a:cs typeface="Calibri"/>
              <a:sym typeface="Calibri"/>
            </a:endParaRPr>
          </a:p>
        </p:txBody>
      </p:sp>
      <p:pic>
        <p:nvPicPr>
          <p:cNvPr id="196" name="Google Shape;196;p24"/>
          <p:cNvPicPr preferRelativeResize="0"/>
          <p:nvPr/>
        </p:nvPicPr>
        <p:blipFill>
          <a:blip r:embed="rId4">
            <a:alphaModFix/>
          </a:blip>
          <a:stretch>
            <a:fillRect/>
          </a:stretch>
        </p:blipFill>
        <p:spPr>
          <a:xfrm>
            <a:off x="146125" y="3200775"/>
            <a:ext cx="3261350" cy="1310725"/>
          </a:xfrm>
          <a:prstGeom prst="rect">
            <a:avLst/>
          </a:prstGeom>
          <a:noFill/>
          <a:ln>
            <a:noFill/>
          </a:ln>
        </p:spPr>
      </p:pic>
      <p:sp>
        <p:nvSpPr>
          <p:cNvPr id="197" name="Google Shape;197;p24"/>
          <p:cNvSpPr txBox="1"/>
          <p:nvPr/>
        </p:nvSpPr>
        <p:spPr>
          <a:xfrm>
            <a:off x="5489700" y="8915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TESTING DATA</a:t>
            </a:r>
            <a:endParaRPr b="1">
              <a:solidFill>
                <a:srgbClr val="3EADA7"/>
              </a:solidFill>
              <a:latin typeface="Calibri"/>
              <a:ea typeface="Calibri"/>
              <a:cs typeface="Calibri"/>
              <a:sym typeface="Calibri"/>
            </a:endParaRPr>
          </a:p>
        </p:txBody>
      </p:sp>
      <p:pic>
        <p:nvPicPr>
          <p:cNvPr id="198" name="Google Shape;198;p24"/>
          <p:cNvPicPr preferRelativeResize="0"/>
          <p:nvPr/>
        </p:nvPicPr>
        <p:blipFill>
          <a:blip r:embed="rId5">
            <a:alphaModFix/>
          </a:blip>
          <a:stretch>
            <a:fillRect/>
          </a:stretch>
        </p:blipFill>
        <p:spPr>
          <a:xfrm>
            <a:off x="5489675" y="1310950"/>
            <a:ext cx="3465300" cy="1310844"/>
          </a:xfrm>
          <a:prstGeom prst="rect">
            <a:avLst/>
          </a:prstGeom>
          <a:noFill/>
          <a:ln>
            <a:noFill/>
          </a:ln>
        </p:spPr>
      </p:pic>
      <p:pic>
        <p:nvPicPr>
          <p:cNvPr id="199" name="Google Shape;199;p24"/>
          <p:cNvPicPr preferRelativeResize="0"/>
          <p:nvPr/>
        </p:nvPicPr>
        <p:blipFill>
          <a:blip r:embed="rId6">
            <a:alphaModFix/>
          </a:blip>
          <a:stretch>
            <a:fillRect/>
          </a:stretch>
        </p:blipFill>
        <p:spPr>
          <a:xfrm>
            <a:off x="186800" y="1291750"/>
            <a:ext cx="3261350" cy="1310725"/>
          </a:xfrm>
          <a:prstGeom prst="rect">
            <a:avLst/>
          </a:prstGeom>
          <a:noFill/>
          <a:ln>
            <a:noFill/>
          </a:ln>
        </p:spPr>
      </p:pic>
      <p:pic>
        <p:nvPicPr>
          <p:cNvPr id="200" name="Google Shape;200;p24"/>
          <p:cNvPicPr preferRelativeResize="0"/>
          <p:nvPr/>
        </p:nvPicPr>
        <p:blipFill>
          <a:blip r:embed="rId7">
            <a:alphaModFix/>
          </a:blip>
          <a:stretch>
            <a:fillRect/>
          </a:stretch>
        </p:blipFill>
        <p:spPr>
          <a:xfrm>
            <a:off x="3510650" y="1216063"/>
            <a:ext cx="1831300" cy="1500625"/>
          </a:xfrm>
          <a:prstGeom prst="rect">
            <a:avLst/>
          </a:prstGeom>
          <a:noFill/>
          <a:ln>
            <a:noFill/>
          </a:ln>
        </p:spPr>
      </p:pic>
      <p:pic>
        <p:nvPicPr>
          <p:cNvPr id="201" name="Google Shape;201;p24"/>
          <p:cNvPicPr preferRelativeResize="0"/>
          <p:nvPr/>
        </p:nvPicPr>
        <p:blipFill>
          <a:blip r:embed="rId8">
            <a:alphaModFix/>
          </a:blip>
          <a:stretch>
            <a:fillRect/>
          </a:stretch>
        </p:blipFill>
        <p:spPr>
          <a:xfrm>
            <a:off x="146125" y="3194950"/>
            <a:ext cx="3261350" cy="1310850"/>
          </a:xfrm>
          <a:prstGeom prst="rect">
            <a:avLst/>
          </a:prstGeom>
          <a:noFill/>
          <a:ln>
            <a:noFill/>
          </a:ln>
        </p:spPr>
      </p:pic>
      <p:pic>
        <p:nvPicPr>
          <p:cNvPr id="202" name="Google Shape;202;p24"/>
          <p:cNvPicPr preferRelativeResize="0"/>
          <p:nvPr/>
        </p:nvPicPr>
        <p:blipFill>
          <a:blip r:embed="rId9">
            <a:alphaModFix/>
          </a:blip>
          <a:stretch>
            <a:fillRect/>
          </a:stretch>
        </p:blipFill>
        <p:spPr>
          <a:xfrm>
            <a:off x="3510650" y="3135400"/>
            <a:ext cx="1831300" cy="1548375"/>
          </a:xfrm>
          <a:prstGeom prst="rect">
            <a:avLst/>
          </a:prstGeom>
          <a:noFill/>
          <a:ln>
            <a:noFill/>
          </a:ln>
        </p:spPr>
      </p:pic>
      <p:pic>
        <p:nvPicPr>
          <p:cNvPr id="203" name="Google Shape;203;p24"/>
          <p:cNvPicPr preferRelativeResize="0"/>
          <p:nvPr/>
        </p:nvPicPr>
        <p:blipFill>
          <a:blip r:embed="rId10">
            <a:alphaModFix/>
          </a:blip>
          <a:stretch>
            <a:fillRect/>
          </a:stretch>
        </p:blipFill>
        <p:spPr>
          <a:xfrm>
            <a:off x="5489700" y="1310950"/>
            <a:ext cx="3465299" cy="1310725"/>
          </a:xfrm>
          <a:prstGeom prst="rect">
            <a:avLst/>
          </a:prstGeom>
          <a:noFill/>
          <a:ln>
            <a:noFill/>
          </a:ln>
        </p:spPr>
      </p:pic>
      <p:pic>
        <p:nvPicPr>
          <p:cNvPr id="204" name="Google Shape;204;p24"/>
          <p:cNvPicPr preferRelativeResize="0"/>
          <p:nvPr/>
        </p:nvPicPr>
        <p:blipFill>
          <a:blip r:embed="rId11">
            <a:alphaModFix/>
          </a:blip>
          <a:stretch>
            <a:fillRect/>
          </a:stretch>
        </p:blipFill>
        <p:spPr>
          <a:xfrm>
            <a:off x="5465050" y="3059717"/>
            <a:ext cx="1716475" cy="1355683"/>
          </a:xfrm>
          <a:prstGeom prst="rect">
            <a:avLst/>
          </a:prstGeom>
          <a:noFill/>
          <a:ln>
            <a:noFill/>
          </a:ln>
        </p:spPr>
      </p:pic>
      <p:pic>
        <p:nvPicPr>
          <p:cNvPr id="205" name="Google Shape;205;p24"/>
          <p:cNvPicPr preferRelativeResize="0"/>
          <p:nvPr/>
        </p:nvPicPr>
        <p:blipFill>
          <a:blip r:embed="rId12">
            <a:alphaModFix/>
          </a:blip>
          <a:stretch>
            <a:fillRect/>
          </a:stretch>
        </p:blipFill>
        <p:spPr>
          <a:xfrm>
            <a:off x="7238525" y="3059725"/>
            <a:ext cx="1758475" cy="1280000"/>
          </a:xfrm>
          <a:prstGeom prst="rect">
            <a:avLst/>
          </a:prstGeom>
          <a:noFill/>
          <a:ln>
            <a:noFill/>
          </a:ln>
        </p:spPr>
      </p:pic>
      <p:sp>
        <p:nvSpPr>
          <p:cNvPr id="206" name="Google Shape;206;p24"/>
          <p:cNvSpPr txBox="1"/>
          <p:nvPr>
            <p:ph type="title"/>
          </p:nvPr>
        </p:nvSpPr>
        <p:spPr>
          <a:xfrm>
            <a:off x="772975" y="1958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DECISION TREE CLASSIFIER-(GINI)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nvSpPr>
        <p:spPr>
          <a:xfrm>
            <a:off x="490375" y="977625"/>
            <a:ext cx="3465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TRAINING DATA</a:t>
            </a:r>
            <a:endParaRPr b="1">
              <a:solidFill>
                <a:srgbClr val="3EADA7"/>
              </a:solidFill>
              <a:latin typeface="Calibri"/>
              <a:ea typeface="Calibri"/>
              <a:cs typeface="Calibri"/>
              <a:sym typeface="Calibri"/>
            </a:endParaRPr>
          </a:p>
        </p:txBody>
      </p:sp>
      <p:sp>
        <p:nvSpPr>
          <p:cNvPr id="212" name="Google Shape;212;p25"/>
          <p:cNvSpPr txBox="1"/>
          <p:nvPr/>
        </p:nvSpPr>
        <p:spPr>
          <a:xfrm>
            <a:off x="4435175" y="1100625"/>
            <a:ext cx="47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3" name="Google Shape;213;p25"/>
          <p:cNvPicPr preferRelativeResize="0"/>
          <p:nvPr/>
        </p:nvPicPr>
        <p:blipFill>
          <a:blip r:embed="rId3">
            <a:alphaModFix/>
          </a:blip>
          <a:stretch>
            <a:fillRect/>
          </a:stretch>
        </p:blipFill>
        <p:spPr>
          <a:xfrm>
            <a:off x="202025" y="1591775"/>
            <a:ext cx="3047825" cy="1117000"/>
          </a:xfrm>
          <a:prstGeom prst="rect">
            <a:avLst/>
          </a:prstGeom>
          <a:noFill/>
          <a:ln>
            <a:noFill/>
          </a:ln>
        </p:spPr>
      </p:pic>
      <p:sp>
        <p:nvSpPr>
          <p:cNvPr id="214" name="Google Shape;214;p25"/>
          <p:cNvSpPr txBox="1"/>
          <p:nvPr/>
        </p:nvSpPr>
        <p:spPr>
          <a:xfrm>
            <a:off x="152400" y="2985225"/>
            <a:ext cx="3465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         VALIDATION DATA</a:t>
            </a:r>
            <a:endParaRPr b="1">
              <a:solidFill>
                <a:srgbClr val="3EADA7"/>
              </a:solidFill>
              <a:latin typeface="Calibri"/>
              <a:ea typeface="Calibri"/>
              <a:cs typeface="Calibri"/>
              <a:sym typeface="Calibri"/>
            </a:endParaRPr>
          </a:p>
        </p:txBody>
      </p:sp>
      <p:pic>
        <p:nvPicPr>
          <p:cNvPr id="215" name="Google Shape;215;p25"/>
          <p:cNvPicPr preferRelativeResize="0"/>
          <p:nvPr/>
        </p:nvPicPr>
        <p:blipFill>
          <a:blip r:embed="rId4">
            <a:alphaModFix/>
          </a:blip>
          <a:stretch>
            <a:fillRect/>
          </a:stretch>
        </p:blipFill>
        <p:spPr>
          <a:xfrm>
            <a:off x="202025" y="3385425"/>
            <a:ext cx="3047825" cy="1117000"/>
          </a:xfrm>
          <a:prstGeom prst="rect">
            <a:avLst/>
          </a:prstGeom>
          <a:noFill/>
          <a:ln>
            <a:noFill/>
          </a:ln>
        </p:spPr>
      </p:pic>
      <p:sp>
        <p:nvSpPr>
          <p:cNvPr id="216" name="Google Shape;216;p25"/>
          <p:cNvSpPr txBox="1"/>
          <p:nvPr/>
        </p:nvSpPr>
        <p:spPr>
          <a:xfrm>
            <a:off x="5468475" y="1039125"/>
            <a:ext cx="3465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                       TESTING DATA</a:t>
            </a:r>
            <a:endParaRPr b="1">
              <a:solidFill>
                <a:srgbClr val="3EADA7"/>
              </a:solidFill>
              <a:latin typeface="Calibri"/>
              <a:ea typeface="Calibri"/>
              <a:cs typeface="Calibri"/>
              <a:sym typeface="Calibri"/>
            </a:endParaRPr>
          </a:p>
        </p:txBody>
      </p:sp>
      <p:pic>
        <p:nvPicPr>
          <p:cNvPr id="217" name="Google Shape;217;p25"/>
          <p:cNvPicPr preferRelativeResize="0"/>
          <p:nvPr/>
        </p:nvPicPr>
        <p:blipFill>
          <a:blip r:embed="rId5">
            <a:alphaModFix/>
          </a:blip>
          <a:stretch>
            <a:fillRect/>
          </a:stretch>
        </p:blipFill>
        <p:spPr>
          <a:xfrm>
            <a:off x="5384881" y="1546750"/>
            <a:ext cx="3502844" cy="1314475"/>
          </a:xfrm>
          <a:prstGeom prst="rect">
            <a:avLst/>
          </a:prstGeom>
          <a:noFill/>
          <a:ln>
            <a:noFill/>
          </a:ln>
        </p:spPr>
      </p:pic>
      <p:pic>
        <p:nvPicPr>
          <p:cNvPr id="218" name="Google Shape;218;p25"/>
          <p:cNvPicPr preferRelativeResize="0"/>
          <p:nvPr/>
        </p:nvPicPr>
        <p:blipFill>
          <a:blip r:embed="rId6">
            <a:alphaModFix/>
          </a:blip>
          <a:stretch>
            <a:fillRect/>
          </a:stretch>
        </p:blipFill>
        <p:spPr>
          <a:xfrm>
            <a:off x="202025" y="1591775"/>
            <a:ext cx="3047825" cy="1117000"/>
          </a:xfrm>
          <a:prstGeom prst="rect">
            <a:avLst/>
          </a:prstGeom>
          <a:noFill/>
          <a:ln>
            <a:noFill/>
          </a:ln>
        </p:spPr>
      </p:pic>
      <p:pic>
        <p:nvPicPr>
          <p:cNvPr id="219" name="Google Shape;219;p25"/>
          <p:cNvPicPr preferRelativeResize="0"/>
          <p:nvPr/>
        </p:nvPicPr>
        <p:blipFill>
          <a:blip r:embed="rId7">
            <a:alphaModFix/>
          </a:blip>
          <a:stretch>
            <a:fillRect/>
          </a:stretch>
        </p:blipFill>
        <p:spPr>
          <a:xfrm>
            <a:off x="3360525" y="1559250"/>
            <a:ext cx="1775050" cy="1252562"/>
          </a:xfrm>
          <a:prstGeom prst="rect">
            <a:avLst/>
          </a:prstGeom>
          <a:noFill/>
          <a:ln>
            <a:noFill/>
          </a:ln>
        </p:spPr>
      </p:pic>
      <p:pic>
        <p:nvPicPr>
          <p:cNvPr id="220" name="Google Shape;220;p25"/>
          <p:cNvPicPr preferRelativeResize="0"/>
          <p:nvPr/>
        </p:nvPicPr>
        <p:blipFill>
          <a:blip r:embed="rId8">
            <a:alphaModFix/>
          </a:blip>
          <a:stretch>
            <a:fillRect/>
          </a:stretch>
        </p:blipFill>
        <p:spPr>
          <a:xfrm>
            <a:off x="202025" y="3385425"/>
            <a:ext cx="3047825" cy="1117000"/>
          </a:xfrm>
          <a:prstGeom prst="rect">
            <a:avLst/>
          </a:prstGeom>
          <a:noFill/>
          <a:ln>
            <a:noFill/>
          </a:ln>
        </p:spPr>
      </p:pic>
      <p:pic>
        <p:nvPicPr>
          <p:cNvPr id="221" name="Google Shape;221;p25"/>
          <p:cNvPicPr preferRelativeResize="0"/>
          <p:nvPr/>
        </p:nvPicPr>
        <p:blipFill>
          <a:blip r:embed="rId9">
            <a:alphaModFix/>
          </a:blip>
          <a:stretch>
            <a:fillRect/>
          </a:stretch>
        </p:blipFill>
        <p:spPr>
          <a:xfrm>
            <a:off x="3397450" y="3257525"/>
            <a:ext cx="1738125" cy="1455975"/>
          </a:xfrm>
          <a:prstGeom prst="rect">
            <a:avLst/>
          </a:prstGeom>
          <a:noFill/>
          <a:ln>
            <a:noFill/>
          </a:ln>
        </p:spPr>
      </p:pic>
      <p:pic>
        <p:nvPicPr>
          <p:cNvPr id="222" name="Google Shape;222;p25"/>
          <p:cNvPicPr preferRelativeResize="0"/>
          <p:nvPr/>
        </p:nvPicPr>
        <p:blipFill>
          <a:blip r:embed="rId10">
            <a:alphaModFix/>
          </a:blip>
          <a:stretch>
            <a:fillRect/>
          </a:stretch>
        </p:blipFill>
        <p:spPr>
          <a:xfrm>
            <a:off x="5384875" y="1500825"/>
            <a:ext cx="3548901" cy="1385250"/>
          </a:xfrm>
          <a:prstGeom prst="rect">
            <a:avLst/>
          </a:prstGeom>
          <a:noFill/>
          <a:ln>
            <a:noFill/>
          </a:ln>
        </p:spPr>
      </p:pic>
      <p:pic>
        <p:nvPicPr>
          <p:cNvPr id="223" name="Google Shape;223;p25"/>
          <p:cNvPicPr preferRelativeResize="0"/>
          <p:nvPr/>
        </p:nvPicPr>
        <p:blipFill>
          <a:blip r:embed="rId11">
            <a:alphaModFix/>
          </a:blip>
          <a:stretch>
            <a:fillRect/>
          </a:stretch>
        </p:blipFill>
        <p:spPr>
          <a:xfrm>
            <a:off x="5300026" y="3195600"/>
            <a:ext cx="1634183" cy="1252550"/>
          </a:xfrm>
          <a:prstGeom prst="rect">
            <a:avLst/>
          </a:prstGeom>
          <a:noFill/>
          <a:ln>
            <a:noFill/>
          </a:ln>
        </p:spPr>
      </p:pic>
      <p:sp>
        <p:nvSpPr>
          <p:cNvPr id="224" name="Google Shape;224;p25"/>
          <p:cNvSpPr txBox="1"/>
          <p:nvPr>
            <p:ph type="title"/>
          </p:nvPr>
        </p:nvSpPr>
        <p:spPr>
          <a:xfrm>
            <a:off x="772975" y="1958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DECISION TREE CLASSIFIER-(ENTROPY)</a:t>
            </a:r>
            <a:endParaRPr/>
          </a:p>
        </p:txBody>
      </p:sp>
      <p:pic>
        <p:nvPicPr>
          <p:cNvPr id="225" name="Google Shape;225;p25"/>
          <p:cNvPicPr preferRelativeResize="0"/>
          <p:nvPr/>
        </p:nvPicPr>
        <p:blipFill>
          <a:blip r:embed="rId12">
            <a:alphaModFix/>
          </a:blip>
          <a:stretch>
            <a:fillRect/>
          </a:stretch>
        </p:blipFill>
        <p:spPr>
          <a:xfrm>
            <a:off x="7015900" y="3164630"/>
            <a:ext cx="1959218" cy="131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772975" y="1958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RANDOM FOREST</a:t>
            </a:r>
            <a:endParaRPr/>
          </a:p>
        </p:txBody>
      </p:sp>
      <p:sp>
        <p:nvSpPr>
          <p:cNvPr id="231" name="Google Shape;231;p26"/>
          <p:cNvSpPr txBox="1"/>
          <p:nvPr/>
        </p:nvSpPr>
        <p:spPr>
          <a:xfrm>
            <a:off x="490375" y="977625"/>
            <a:ext cx="3465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TRAINING DATA</a:t>
            </a:r>
            <a:endParaRPr b="1">
              <a:solidFill>
                <a:srgbClr val="3EADA7"/>
              </a:solidFill>
              <a:latin typeface="Calibri"/>
              <a:ea typeface="Calibri"/>
              <a:cs typeface="Calibri"/>
              <a:sym typeface="Calibri"/>
            </a:endParaRPr>
          </a:p>
        </p:txBody>
      </p:sp>
      <p:sp>
        <p:nvSpPr>
          <p:cNvPr id="232" name="Google Shape;232;p26"/>
          <p:cNvSpPr txBox="1"/>
          <p:nvPr/>
        </p:nvSpPr>
        <p:spPr>
          <a:xfrm>
            <a:off x="4435175" y="1100625"/>
            <a:ext cx="47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3" name="Google Shape;233;p26"/>
          <p:cNvPicPr preferRelativeResize="0"/>
          <p:nvPr/>
        </p:nvPicPr>
        <p:blipFill>
          <a:blip r:embed="rId3">
            <a:alphaModFix/>
          </a:blip>
          <a:stretch>
            <a:fillRect/>
          </a:stretch>
        </p:blipFill>
        <p:spPr>
          <a:xfrm>
            <a:off x="202025" y="1591775"/>
            <a:ext cx="3047825" cy="1117000"/>
          </a:xfrm>
          <a:prstGeom prst="rect">
            <a:avLst/>
          </a:prstGeom>
          <a:noFill/>
          <a:ln>
            <a:noFill/>
          </a:ln>
        </p:spPr>
      </p:pic>
      <p:pic>
        <p:nvPicPr>
          <p:cNvPr id="234" name="Google Shape;234;p26"/>
          <p:cNvPicPr preferRelativeResize="0"/>
          <p:nvPr/>
        </p:nvPicPr>
        <p:blipFill>
          <a:blip r:embed="rId4">
            <a:alphaModFix/>
          </a:blip>
          <a:stretch>
            <a:fillRect/>
          </a:stretch>
        </p:blipFill>
        <p:spPr>
          <a:xfrm>
            <a:off x="3482050" y="1470575"/>
            <a:ext cx="1800300" cy="1421900"/>
          </a:xfrm>
          <a:prstGeom prst="rect">
            <a:avLst/>
          </a:prstGeom>
          <a:noFill/>
          <a:ln>
            <a:noFill/>
          </a:ln>
        </p:spPr>
      </p:pic>
      <p:sp>
        <p:nvSpPr>
          <p:cNvPr id="235" name="Google Shape;235;p26"/>
          <p:cNvSpPr txBox="1"/>
          <p:nvPr/>
        </p:nvSpPr>
        <p:spPr>
          <a:xfrm>
            <a:off x="152400" y="2985225"/>
            <a:ext cx="3465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         </a:t>
            </a:r>
            <a:r>
              <a:rPr b="1" lang="en">
                <a:solidFill>
                  <a:srgbClr val="3EADA7"/>
                </a:solidFill>
                <a:latin typeface="Calibri"/>
                <a:ea typeface="Calibri"/>
                <a:cs typeface="Calibri"/>
                <a:sym typeface="Calibri"/>
              </a:rPr>
              <a:t>VALIDATION DATA</a:t>
            </a:r>
            <a:endParaRPr b="1">
              <a:solidFill>
                <a:srgbClr val="3EADA7"/>
              </a:solidFill>
              <a:latin typeface="Calibri"/>
              <a:ea typeface="Calibri"/>
              <a:cs typeface="Calibri"/>
              <a:sym typeface="Calibri"/>
            </a:endParaRPr>
          </a:p>
        </p:txBody>
      </p:sp>
      <p:pic>
        <p:nvPicPr>
          <p:cNvPr id="236" name="Google Shape;236;p26"/>
          <p:cNvPicPr preferRelativeResize="0"/>
          <p:nvPr/>
        </p:nvPicPr>
        <p:blipFill>
          <a:blip r:embed="rId5">
            <a:alphaModFix/>
          </a:blip>
          <a:stretch>
            <a:fillRect/>
          </a:stretch>
        </p:blipFill>
        <p:spPr>
          <a:xfrm>
            <a:off x="202025" y="3385425"/>
            <a:ext cx="3047825" cy="1117000"/>
          </a:xfrm>
          <a:prstGeom prst="rect">
            <a:avLst/>
          </a:prstGeom>
          <a:noFill/>
          <a:ln>
            <a:noFill/>
          </a:ln>
        </p:spPr>
      </p:pic>
      <p:pic>
        <p:nvPicPr>
          <p:cNvPr id="237" name="Google Shape;237;p26"/>
          <p:cNvPicPr preferRelativeResize="0"/>
          <p:nvPr/>
        </p:nvPicPr>
        <p:blipFill>
          <a:blip r:embed="rId6">
            <a:alphaModFix/>
          </a:blip>
          <a:stretch>
            <a:fillRect/>
          </a:stretch>
        </p:blipFill>
        <p:spPr>
          <a:xfrm>
            <a:off x="3471300" y="3324675"/>
            <a:ext cx="1664275" cy="1314468"/>
          </a:xfrm>
          <a:prstGeom prst="rect">
            <a:avLst/>
          </a:prstGeom>
          <a:noFill/>
          <a:ln>
            <a:noFill/>
          </a:ln>
        </p:spPr>
      </p:pic>
      <p:sp>
        <p:nvSpPr>
          <p:cNvPr id="238" name="Google Shape;238;p26"/>
          <p:cNvSpPr txBox="1"/>
          <p:nvPr/>
        </p:nvSpPr>
        <p:spPr>
          <a:xfrm>
            <a:off x="5468475" y="1039125"/>
            <a:ext cx="3465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                       </a:t>
            </a:r>
            <a:r>
              <a:rPr b="1" lang="en">
                <a:solidFill>
                  <a:srgbClr val="3EADA7"/>
                </a:solidFill>
                <a:latin typeface="Calibri"/>
                <a:ea typeface="Calibri"/>
                <a:cs typeface="Calibri"/>
                <a:sym typeface="Calibri"/>
              </a:rPr>
              <a:t>TESTING DATA</a:t>
            </a:r>
            <a:endParaRPr b="1">
              <a:solidFill>
                <a:srgbClr val="3EADA7"/>
              </a:solidFill>
              <a:latin typeface="Calibri"/>
              <a:ea typeface="Calibri"/>
              <a:cs typeface="Calibri"/>
              <a:sym typeface="Calibri"/>
            </a:endParaRPr>
          </a:p>
        </p:txBody>
      </p:sp>
      <p:pic>
        <p:nvPicPr>
          <p:cNvPr id="239" name="Google Shape;239;p26"/>
          <p:cNvPicPr preferRelativeResize="0"/>
          <p:nvPr/>
        </p:nvPicPr>
        <p:blipFill>
          <a:blip r:embed="rId7">
            <a:alphaModFix/>
          </a:blip>
          <a:stretch>
            <a:fillRect/>
          </a:stretch>
        </p:blipFill>
        <p:spPr>
          <a:xfrm>
            <a:off x="5384881" y="1546750"/>
            <a:ext cx="3502844" cy="1314475"/>
          </a:xfrm>
          <a:prstGeom prst="rect">
            <a:avLst/>
          </a:prstGeom>
          <a:noFill/>
          <a:ln>
            <a:noFill/>
          </a:ln>
        </p:spPr>
      </p:pic>
      <p:pic>
        <p:nvPicPr>
          <p:cNvPr id="240" name="Google Shape;240;p26"/>
          <p:cNvPicPr preferRelativeResize="0"/>
          <p:nvPr/>
        </p:nvPicPr>
        <p:blipFill>
          <a:blip r:embed="rId8">
            <a:alphaModFix/>
          </a:blip>
          <a:stretch>
            <a:fillRect/>
          </a:stretch>
        </p:blipFill>
        <p:spPr>
          <a:xfrm>
            <a:off x="5282350" y="3168550"/>
            <a:ext cx="1600125" cy="1263800"/>
          </a:xfrm>
          <a:prstGeom prst="rect">
            <a:avLst/>
          </a:prstGeom>
          <a:noFill/>
          <a:ln>
            <a:noFill/>
          </a:ln>
        </p:spPr>
      </p:pic>
      <p:pic>
        <p:nvPicPr>
          <p:cNvPr id="241" name="Google Shape;241;p26"/>
          <p:cNvPicPr preferRelativeResize="0"/>
          <p:nvPr/>
        </p:nvPicPr>
        <p:blipFill>
          <a:blip r:embed="rId9">
            <a:alphaModFix/>
          </a:blip>
          <a:stretch>
            <a:fillRect/>
          </a:stretch>
        </p:blipFill>
        <p:spPr>
          <a:xfrm>
            <a:off x="7029246" y="3143211"/>
            <a:ext cx="1959204" cy="131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772975" y="1958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NAIVE BAYES CLASSIFIER</a:t>
            </a:r>
            <a:endParaRPr/>
          </a:p>
        </p:txBody>
      </p:sp>
      <p:sp>
        <p:nvSpPr>
          <p:cNvPr id="247" name="Google Shape;247;p27"/>
          <p:cNvSpPr txBox="1"/>
          <p:nvPr/>
        </p:nvSpPr>
        <p:spPr>
          <a:xfrm>
            <a:off x="490375" y="977625"/>
            <a:ext cx="3465300" cy="52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200">
              <a:solidFill>
                <a:srgbClr val="3EADA7"/>
              </a:solidFill>
              <a:latin typeface="Calibri"/>
              <a:ea typeface="Calibri"/>
              <a:cs typeface="Calibri"/>
              <a:sym typeface="Calibri"/>
            </a:endParaRPr>
          </a:p>
        </p:txBody>
      </p:sp>
      <p:sp>
        <p:nvSpPr>
          <p:cNvPr id="248" name="Google Shape;248;p27"/>
          <p:cNvSpPr txBox="1"/>
          <p:nvPr/>
        </p:nvSpPr>
        <p:spPr>
          <a:xfrm>
            <a:off x="4435175" y="1100625"/>
            <a:ext cx="47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49" name="Google Shape;249;p27"/>
          <p:cNvPicPr preferRelativeResize="0"/>
          <p:nvPr/>
        </p:nvPicPr>
        <p:blipFill>
          <a:blip r:embed="rId3">
            <a:alphaModFix/>
          </a:blip>
          <a:stretch>
            <a:fillRect/>
          </a:stretch>
        </p:blipFill>
        <p:spPr>
          <a:xfrm>
            <a:off x="186800" y="1291750"/>
            <a:ext cx="3261350" cy="1280000"/>
          </a:xfrm>
          <a:prstGeom prst="rect">
            <a:avLst/>
          </a:prstGeom>
          <a:noFill/>
          <a:ln>
            <a:noFill/>
          </a:ln>
        </p:spPr>
      </p:pic>
      <p:pic>
        <p:nvPicPr>
          <p:cNvPr id="250" name="Google Shape;250;p27"/>
          <p:cNvPicPr preferRelativeResize="0"/>
          <p:nvPr/>
        </p:nvPicPr>
        <p:blipFill>
          <a:blip r:embed="rId4">
            <a:alphaModFix/>
          </a:blip>
          <a:stretch>
            <a:fillRect/>
          </a:stretch>
        </p:blipFill>
        <p:spPr>
          <a:xfrm>
            <a:off x="3424438" y="1211462"/>
            <a:ext cx="1827600" cy="1443450"/>
          </a:xfrm>
          <a:prstGeom prst="rect">
            <a:avLst/>
          </a:prstGeom>
          <a:noFill/>
          <a:ln>
            <a:noFill/>
          </a:ln>
        </p:spPr>
      </p:pic>
      <p:sp>
        <p:nvSpPr>
          <p:cNvPr id="251" name="Google Shape;251;p27"/>
          <p:cNvSpPr txBox="1"/>
          <p:nvPr/>
        </p:nvSpPr>
        <p:spPr>
          <a:xfrm>
            <a:off x="186800" y="8915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TRAINING DATA</a:t>
            </a:r>
            <a:endParaRPr b="1">
              <a:solidFill>
                <a:srgbClr val="3EADA7"/>
              </a:solidFill>
              <a:latin typeface="Calibri"/>
              <a:ea typeface="Calibri"/>
              <a:cs typeface="Calibri"/>
              <a:sym typeface="Calibri"/>
            </a:endParaRPr>
          </a:p>
        </p:txBody>
      </p:sp>
      <p:sp>
        <p:nvSpPr>
          <p:cNvPr id="252" name="Google Shape;252;p27"/>
          <p:cNvSpPr txBox="1"/>
          <p:nvPr/>
        </p:nvSpPr>
        <p:spPr>
          <a:xfrm>
            <a:off x="186800" y="2735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VALIDATION DATA</a:t>
            </a:r>
            <a:endParaRPr b="1">
              <a:solidFill>
                <a:srgbClr val="3EADA7"/>
              </a:solidFill>
              <a:latin typeface="Calibri"/>
              <a:ea typeface="Calibri"/>
              <a:cs typeface="Calibri"/>
              <a:sym typeface="Calibri"/>
            </a:endParaRPr>
          </a:p>
        </p:txBody>
      </p:sp>
      <p:pic>
        <p:nvPicPr>
          <p:cNvPr id="253" name="Google Shape;253;p27"/>
          <p:cNvPicPr preferRelativeResize="0"/>
          <p:nvPr/>
        </p:nvPicPr>
        <p:blipFill>
          <a:blip r:embed="rId5">
            <a:alphaModFix/>
          </a:blip>
          <a:stretch>
            <a:fillRect/>
          </a:stretch>
        </p:blipFill>
        <p:spPr>
          <a:xfrm>
            <a:off x="146125" y="3200775"/>
            <a:ext cx="3261350" cy="1310725"/>
          </a:xfrm>
          <a:prstGeom prst="rect">
            <a:avLst/>
          </a:prstGeom>
          <a:noFill/>
          <a:ln>
            <a:noFill/>
          </a:ln>
        </p:spPr>
      </p:pic>
      <p:pic>
        <p:nvPicPr>
          <p:cNvPr id="254" name="Google Shape;254;p27"/>
          <p:cNvPicPr preferRelativeResize="0"/>
          <p:nvPr/>
        </p:nvPicPr>
        <p:blipFill>
          <a:blip r:embed="rId6">
            <a:alphaModFix/>
          </a:blip>
          <a:stretch>
            <a:fillRect/>
          </a:stretch>
        </p:blipFill>
        <p:spPr>
          <a:xfrm>
            <a:off x="3465850" y="3167088"/>
            <a:ext cx="1744812" cy="1378075"/>
          </a:xfrm>
          <a:prstGeom prst="rect">
            <a:avLst/>
          </a:prstGeom>
          <a:noFill/>
          <a:ln>
            <a:noFill/>
          </a:ln>
        </p:spPr>
      </p:pic>
      <p:sp>
        <p:nvSpPr>
          <p:cNvPr id="255" name="Google Shape;255;p27"/>
          <p:cNvSpPr txBox="1"/>
          <p:nvPr/>
        </p:nvSpPr>
        <p:spPr>
          <a:xfrm>
            <a:off x="5489700" y="8915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EADA7"/>
                </a:solidFill>
                <a:latin typeface="Calibri"/>
                <a:ea typeface="Calibri"/>
                <a:cs typeface="Calibri"/>
                <a:sym typeface="Calibri"/>
              </a:rPr>
              <a:t>TESTING DATA</a:t>
            </a:r>
            <a:endParaRPr b="1">
              <a:solidFill>
                <a:srgbClr val="3EADA7"/>
              </a:solidFill>
              <a:latin typeface="Calibri"/>
              <a:ea typeface="Calibri"/>
              <a:cs typeface="Calibri"/>
              <a:sym typeface="Calibri"/>
            </a:endParaRPr>
          </a:p>
        </p:txBody>
      </p:sp>
      <p:pic>
        <p:nvPicPr>
          <p:cNvPr id="256" name="Google Shape;256;p27"/>
          <p:cNvPicPr preferRelativeResize="0"/>
          <p:nvPr/>
        </p:nvPicPr>
        <p:blipFill>
          <a:blip r:embed="rId7">
            <a:alphaModFix/>
          </a:blip>
          <a:stretch>
            <a:fillRect/>
          </a:stretch>
        </p:blipFill>
        <p:spPr>
          <a:xfrm>
            <a:off x="5489675" y="1310950"/>
            <a:ext cx="3465300" cy="1310844"/>
          </a:xfrm>
          <a:prstGeom prst="rect">
            <a:avLst/>
          </a:prstGeom>
          <a:noFill/>
          <a:ln>
            <a:noFill/>
          </a:ln>
        </p:spPr>
      </p:pic>
      <p:pic>
        <p:nvPicPr>
          <p:cNvPr id="257" name="Google Shape;257;p27"/>
          <p:cNvPicPr preferRelativeResize="0"/>
          <p:nvPr/>
        </p:nvPicPr>
        <p:blipFill>
          <a:blip r:embed="rId8">
            <a:alphaModFix/>
          </a:blip>
          <a:stretch>
            <a:fillRect/>
          </a:stretch>
        </p:blipFill>
        <p:spPr>
          <a:xfrm>
            <a:off x="6098050" y="2933725"/>
            <a:ext cx="2335750" cy="184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RESULTS</a:t>
            </a:r>
            <a:endParaRPr/>
          </a:p>
        </p:txBody>
      </p:sp>
      <p:graphicFrame>
        <p:nvGraphicFramePr>
          <p:cNvPr id="263" name="Google Shape;263;p28"/>
          <p:cNvGraphicFramePr/>
          <p:nvPr/>
        </p:nvGraphicFramePr>
        <p:xfrm>
          <a:off x="502300" y="1040645"/>
          <a:ext cx="3000000" cy="3000000"/>
        </p:xfrm>
        <a:graphic>
          <a:graphicData uri="http://schemas.openxmlformats.org/drawingml/2006/table">
            <a:tbl>
              <a:tblPr>
                <a:noFill/>
                <a:tableStyleId>{2F0F00C9-CCC2-4F7E-BB57-539655AA3881}</a:tableStyleId>
              </a:tblPr>
              <a:tblGrid>
                <a:gridCol w="2250225"/>
                <a:gridCol w="1809125"/>
                <a:gridCol w="2029675"/>
                <a:gridCol w="2029675"/>
              </a:tblGrid>
              <a:tr h="502075">
                <a:tc>
                  <a:txBody>
                    <a:bodyPr/>
                    <a:lstStyle/>
                    <a:p>
                      <a:pPr indent="0" lvl="0" marL="0" rtl="0" algn="l">
                        <a:spcBef>
                          <a:spcPts val="0"/>
                        </a:spcBef>
                        <a:spcAft>
                          <a:spcPts val="0"/>
                        </a:spcAft>
                        <a:buNone/>
                      </a:pPr>
                      <a:r>
                        <a:rPr lang="en"/>
                        <a:t>Model Type</a:t>
                      </a:r>
                      <a:endParaRPr/>
                    </a:p>
                  </a:txBody>
                  <a:tcPr marT="91425" marB="91425" marR="91425" marL="91425"/>
                </a:tc>
                <a:tc>
                  <a:txBody>
                    <a:bodyPr/>
                    <a:lstStyle/>
                    <a:p>
                      <a:pPr indent="0" lvl="0" marL="0" rtl="0" algn="l">
                        <a:spcBef>
                          <a:spcPts val="0"/>
                        </a:spcBef>
                        <a:spcAft>
                          <a:spcPts val="0"/>
                        </a:spcAft>
                        <a:buNone/>
                      </a:pPr>
                      <a:r>
                        <a:rPr lang="en"/>
                        <a:t>Training Accuracy</a:t>
                      </a:r>
                      <a:endParaRPr/>
                    </a:p>
                  </a:txBody>
                  <a:tcPr marT="91425" marB="91425" marR="91425" marL="91425"/>
                </a:tc>
                <a:tc>
                  <a:txBody>
                    <a:bodyPr/>
                    <a:lstStyle/>
                    <a:p>
                      <a:pPr indent="0" lvl="0" marL="0" rtl="0" algn="l">
                        <a:spcBef>
                          <a:spcPts val="0"/>
                        </a:spcBef>
                        <a:spcAft>
                          <a:spcPts val="0"/>
                        </a:spcAft>
                        <a:buNone/>
                      </a:pPr>
                      <a:r>
                        <a:rPr lang="en"/>
                        <a:t>Validation Accuracy</a:t>
                      </a:r>
                      <a:endParaRPr/>
                    </a:p>
                  </a:txBody>
                  <a:tcPr marT="91425" marB="91425" marR="91425" marL="91425"/>
                </a:tc>
                <a:tc>
                  <a:txBody>
                    <a:bodyPr/>
                    <a:lstStyle/>
                    <a:p>
                      <a:pPr indent="0" lvl="0" marL="0" rtl="0" algn="l">
                        <a:spcBef>
                          <a:spcPts val="0"/>
                        </a:spcBef>
                        <a:spcAft>
                          <a:spcPts val="0"/>
                        </a:spcAft>
                        <a:buNone/>
                      </a:pPr>
                      <a:r>
                        <a:rPr lang="en"/>
                        <a:t>Testing Accuracy</a:t>
                      </a:r>
                      <a:endParaRPr/>
                    </a:p>
                  </a:txBody>
                  <a:tcPr marT="91425" marB="91425" marR="91425" marL="91425"/>
                </a:tc>
              </a:tr>
              <a:tr h="502075">
                <a:tc>
                  <a:txBody>
                    <a:bodyPr/>
                    <a:lstStyle/>
                    <a:p>
                      <a:pPr indent="0" lvl="0" marL="0" rtl="0" algn="l">
                        <a:spcBef>
                          <a:spcPts val="0"/>
                        </a:spcBef>
                        <a:spcAft>
                          <a:spcPts val="0"/>
                        </a:spcAft>
                        <a:buNone/>
                      </a:pPr>
                      <a:r>
                        <a:rPr lang="en"/>
                        <a:t>LR</a:t>
                      </a:r>
                      <a:endParaRPr/>
                    </a:p>
                  </a:txBody>
                  <a:tcPr marT="91425" marB="91425" marR="91425" marL="91425"/>
                </a:tc>
                <a:tc>
                  <a:txBody>
                    <a:bodyPr/>
                    <a:lstStyle/>
                    <a:p>
                      <a:pPr indent="0" lvl="0" marL="0" rtl="0" algn="l">
                        <a:spcBef>
                          <a:spcPts val="0"/>
                        </a:spcBef>
                        <a:spcAft>
                          <a:spcPts val="0"/>
                        </a:spcAft>
                        <a:buNone/>
                      </a:pPr>
                      <a:r>
                        <a:rPr lang="en"/>
                        <a:t>93.23</a:t>
                      </a:r>
                      <a:endParaRPr/>
                    </a:p>
                  </a:txBody>
                  <a:tcPr marT="91425" marB="91425" marR="91425" marL="91425"/>
                </a:tc>
                <a:tc>
                  <a:txBody>
                    <a:bodyPr/>
                    <a:lstStyle/>
                    <a:p>
                      <a:pPr indent="0" lvl="0" marL="0" rtl="0" algn="l">
                        <a:spcBef>
                          <a:spcPts val="0"/>
                        </a:spcBef>
                        <a:spcAft>
                          <a:spcPts val="0"/>
                        </a:spcAft>
                        <a:buNone/>
                      </a:pPr>
                      <a:r>
                        <a:rPr lang="en"/>
                        <a:t>93.75</a:t>
                      </a:r>
                      <a:endParaRPr/>
                    </a:p>
                  </a:txBody>
                  <a:tcPr marT="91425" marB="91425" marR="91425" marL="91425"/>
                </a:tc>
                <a:tc>
                  <a:txBody>
                    <a:bodyPr/>
                    <a:lstStyle/>
                    <a:p>
                      <a:pPr indent="0" lvl="0" marL="0" rtl="0" algn="l">
                        <a:spcBef>
                          <a:spcPts val="0"/>
                        </a:spcBef>
                        <a:spcAft>
                          <a:spcPts val="0"/>
                        </a:spcAft>
                        <a:buNone/>
                      </a:pPr>
                      <a:r>
                        <a:rPr lang="en"/>
                        <a:t>98.39</a:t>
                      </a:r>
                      <a:endParaRPr/>
                    </a:p>
                  </a:txBody>
                  <a:tcPr marT="91425" marB="91425" marR="91425" marL="91425"/>
                </a:tc>
              </a:tr>
              <a:tr h="502075">
                <a:tc>
                  <a:txBody>
                    <a:bodyPr/>
                    <a:lstStyle/>
                    <a:p>
                      <a:pPr indent="0" lvl="0" marL="0" rtl="0" algn="l">
                        <a:spcBef>
                          <a:spcPts val="0"/>
                        </a:spcBef>
                        <a:spcAft>
                          <a:spcPts val="0"/>
                        </a:spcAft>
                        <a:buNone/>
                      </a:pPr>
                      <a:r>
                        <a:rPr lang="en"/>
                        <a:t>NB</a:t>
                      </a:r>
                      <a:endParaRPr/>
                    </a:p>
                  </a:txBody>
                  <a:tcPr marT="91425" marB="91425" marR="91425" marL="91425"/>
                </a:tc>
                <a:tc>
                  <a:txBody>
                    <a:bodyPr/>
                    <a:lstStyle/>
                    <a:p>
                      <a:pPr indent="0" lvl="0" marL="0" rtl="0" algn="l">
                        <a:spcBef>
                          <a:spcPts val="0"/>
                        </a:spcBef>
                        <a:spcAft>
                          <a:spcPts val="0"/>
                        </a:spcAft>
                        <a:buNone/>
                      </a:pPr>
                      <a:r>
                        <a:rPr lang="en"/>
                        <a:t>93.19</a:t>
                      </a:r>
                      <a:endParaRPr/>
                    </a:p>
                  </a:txBody>
                  <a:tcPr marT="91425" marB="91425" marR="91425" marL="91425"/>
                </a:tc>
                <a:tc>
                  <a:txBody>
                    <a:bodyPr/>
                    <a:lstStyle/>
                    <a:p>
                      <a:pPr indent="0" lvl="0" marL="0" rtl="0" algn="l">
                        <a:spcBef>
                          <a:spcPts val="0"/>
                        </a:spcBef>
                        <a:spcAft>
                          <a:spcPts val="0"/>
                        </a:spcAft>
                        <a:buNone/>
                      </a:pPr>
                      <a:r>
                        <a:rPr lang="en"/>
                        <a:t>93.20</a:t>
                      </a:r>
                      <a:endParaRPr/>
                    </a:p>
                  </a:txBody>
                  <a:tcPr marT="91425" marB="91425" marR="91425" marL="91425"/>
                </a:tc>
                <a:tc>
                  <a:txBody>
                    <a:bodyPr/>
                    <a:lstStyle/>
                    <a:p>
                      <a:pPr indent="0" lvl="0" marL="0" rtl="0" algn="l">
                        <a:spcBef>
                          <a:spcPts val="0"/>
                        </a:spcBef>
                        <a:spcAft>
                          <a:spcPts val="0"/>
                        </a:spcAft>
                        <a:buNone/>
                      </a:pPr>
                      <a:r>
                        <a:rPr lang="en"/>
                        <a:t>98.12</a:t>
                      </a:r>
                      <a:endParaRPr/>
                    </a:p>
                  </a:txBody>
                  <a:tcPr marT="91425" marB="91425" marR="91425" marL="91425"/>
                </a:tc>
              </a:tr>
              <a:tr h="502075">
                <a:tc>
                  <a:txBody>
                    <a:bodyPr/>
                    <a:lstStyle/>
                    <a:p>
                      <a:pPr indent="0" lvl="0" marL="0" rtl="0" algn="l">
                        <a:spcBef>
                          <a:spcPts val="0"/>
                        </a:spcBef>
                        <a:spcAft>
                          <a:spcPts val="0"/>
                        </a:spcAft>
                        <a:buNone/>
                      </a:pPr>
                      <a:r>
                        <a:rPr lang="en"/>
                        <a:t>DT (criterion = gini)</a:t>
                      </a:r>
                      <a:endParaRPr/>
                    </a:p>
                  </a:txBody>
                  <a:tcPr marT="91425" marB="91425" marR="91425" marL="91425"/>
                </a:tc>
                <a:tc>
                  <a:txBody>
                    <a:bodyPr/>
                    <a:lstStyle/>
                    <a:p>
                      <a:pPr indent="0" lvl="0" marL="0" rtl="0" algn="l">
                        <a:spcBef>
                          <a:spcPts val="0"/>
                        </a:spcBef>
                        <a:spcAft>
                          <a:spcPts val="0"/>
                        </a:spcAft>
                        <a:buNone/>
                      </a:pPr>
                      <a:r>
                        <a:rPr lang="en"/>
                        <a:t>93.83</a:t>
                      </a:r>
                      <a:endParaRPr/>
                    </a:p>
                  </a:txBody>
                  <a:tcPr marT="91425" marB="91425" marR="91425" marL="91425"/>
                </a:tc>
                <a:tc>
                  <a:txBody>
                    <a:bodyPr/>
                    <a:lstStyle/>
                    <a:p>
                      <a:pPr indent="0" lvl="0" marL="0" rtl="0" algn="l">
                        <a:spcBef>
                          <a:spcPts val="0"/>
                        </a:spcBef>
                        <a:spcAft>
                          <a:spcPts val="0"/>
                        </a:spcAft>
                        <a:buNone/>
                      </a:pPr>
                      <a:r>
                        <a:rPr lang="en"/>
                        <a:t>93.50</a:t>
                      </a:r>
                      <a:endParaRPr/>
                    </a:p>
                  </a:txBody>
                  <a:tcPr marT="91425" marB="91425" marR="91425" marL="91425"/>
                </a:tc>
                <a:tc>
                  <a:txBody>
                    <a:bodyPr/>
                    <a:lstStyle/>
                    <a:p>
                      <a:pPr indent="0" lvl="0" marL="0" rtl="0" algn="l">
                        <a:spcBef>
                          <a:spcPts val="0"/>
                        </a:spcBef>
                        <a:spcAft>
                          <a:spcPts val="0"/>
                        </a:spcAft>
                        <a:buNone/>
                      </a:pPr>
                      <a:r>
                        <a:rPr lang="en"/>
                        <a:t>98.81</a:t>
                      </a:r>
                      <a:endParaRPr/>
                    </a:p>
                  </a:txBody>
                  <a:tcPr marT="91425" marB="91425" marR="91425" marL="91425"/>
                </a:tc>
              </a:tr>
              <a:tr h="485400">
                <a:tc>
                  <a:txBody>
                    <a:bodyPr/>
                    <a:lstStyle/>
                    <a:p>
                      <a:pPr indent="0" lvl="0" marL="0" rtl="0" algn="l">
                        <a:spcBef>
                          <a:spcPts val="0"/>
                        </a:spcBef>
                        <a:spcAft>
                          <a:spcPts val="0"/>
                        </a:spcAft>
                        <a:buClr>
                          <a:schemeClr val="dk1"/>
                        </a:buClr>
                        <a:buSzPts val="1100"/>
                        <a:buFont typeface="Arial"/>
                        <a:buNone/>
                      </a:pPr>
                      <a:r>
                        <a:rPr lang="en">
                          <a:solidFill>
                            <a:schemeClr val="dk1"/>
                          </a:solidFill>
                        </a:rPr>
                        <a:t>DT (criterion = entropy)</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93.63</a:t>
                      </a:r>
                      <a:endParaRPr/>
                    </a:p>
                  </a:txBody>
                  <a:tcPr marT="91425" marB="91425" marR="91425" marL="91425"/>
                </a:tc>
                <a:tc>
                  <a:txBody>
                    <a:bodyPr/>
                    <a:lstStyle/>
                    <a:p>
                      <a:pPr indent="0" lvl="0" marL="0" rtl="0" algn="l">
                        <a:spcBef>
                          <a:spcPts val="0"/>
                        </a:spcBef>
                        <a:spcAft>
                          <a:spcPts val="0"/>
                        </a:spcAft>
                        <a:buNone/>
                      </a:pPr>
                      <a:r>
                        <a:rPr lang="en"/>
                        <a:t>93.47</a:t>
                      </a:r>
                      <a:endParaRPr/>
                    </a:p>
                  </a:txBody>
                  <a:tcPr marT="91425" marB="91425" marR="91425" marL="91425"/>
                </a:tc>
                <a:tc>
                  <a:txBody>
                    <a:bodyPr/>
                    <a:lstStyle/>
                    <a:p>
                      <a:pPr indent="0" lvl="0" marL="0" rtl="0" algn="l">
                        <a:spcBef>
                          <a:spcPts val="0"/>
                        </a:spcBef>
                        <a:spcAft>
                          <a:spcPts val="0"/>
                        </a:spcAft>
                        <a:buNone/>
                      </a:pPr>
                      <a:r>
                        <a:rPr lang="en"/>
                        <a:t>98.88</a:t>
                      </a:r>
                      <a:endParaRPr/>
                    </a:p>
                  </a:txBody>
                  <a:tcPr marT="91425" marB="91425" marR="91425" marL="91425"/>
                </a:tc>
              </a:tr>
              <a:tr h="482800">
                <a:tc>
                  <a:txBody>
                    <a:bodyPr/>
                    <a:lstStyle/>
                    <a:p>
                      <a:pPr indent="0" lvl="0" marL="0" rtl="0" algn="l">
                        <a:spcBef>
                          <a:spcPts val="0"/>
                        </a:spcBef>
                        <a:spcAft>
                          <a:spcPts val="0"/>
                        </a:spcAft>
                        <a:buNone/>
                      </a:pPr>
                      <a:r>
                        <a:rPr lang="en"/>
                        <a:t>RF</a:t>
                      </a:r>
                      <a:endParaRPr/>
                    </a:p>
                  </a:txBody>
                  <a:tcPr marT="91425" marB="91425" marR="91425" marL="91425"/>
                </a:tc>
                <a:tc>
                  <a:txBody>
                    <a:bodyPr/>
                    <a:lstStyle/>
                    <a:p>
                      <a:pPr indent="0" lvl="0" marL="0" rtl="0" algn="l">
                        <a:spcBef>
                          <a:spcPts val="0"/>
                        </a:spcBef>
                        <a:spcAft>
                          <a:spcPts val="0"/>
                        </a:spcAft>
                        <a:buNone/>
                      </a:pPr>
                      <a:r>
                        <a:rPr lang="en"/>
                        <a:t>94.12</a:t>
                      </a:r>
                      <a:endParaRPr/>
                    </a:p>
                  </a:txBody>
                  <a:tcPr marT="91425" marB="91425" marR="91425" marL="91425"/>
                </a:tc>
                <a:tc>
                  <a:txBody>
                    <a:bodyPr/>
                    <a:lstStyle/>
                    <a:p>
                      <a:pPr indent="0" lvl="0" marL="0" rtl="0" algn="l">
                        <a:spcBef>
                          <a:spcPts val="0"/>
                        </a:spcBef>
                        <a:spcAft>
                          <a:spcPts val="0"/>
                        </a:spcAft>
                        <a:buNone/>
                      </a:pPr>
                      <a:r>
                        <a:rPr lang="en"/>
                        <a:t>93.88</a:t>
                      </a:r>
                      <a:endParaRPr/>
                    </a:p>
                  </a:txBody>
                  <a:tcPr marT="91425" marB="91425" marR="91425" marL="91425"/>
                </a:tc>
                <a:tc>
                  <a:txBody>
                    <a:bodyPr/>
                    <a:lstStyle/>
                    <a:p>
                      <a:pPr indent="0" lvl="0" marL="0" rtl="0" algn="l">
                        <a:spcBef>
                          <a:spcPts val="0"/>
                        </a:spcBef>
                        <a:spcAft>
                          <a:spcPts val="0"/>
                        </a:spcAft>
                        <a:buNone/>
                      </a:pPr>
                      <a:r>
                        <a:rPr lang="en"/>
                        <a:t>99.47</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685800" y="239475"/>
            <a:ext cx="7003500" cy="503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2580"/>
              <a:t>Conclusion</a:t>
            </a:r>
            <a:endParaRPr sz="2580"/>
          </a:p>
        </p:txBody>
      </p:sp>
      <p:sp>
        <p:nvSpPr>
          <p:cNvPr id="269" name="Google Shape;269;p29"/>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We conclude that on the given data we have Random Forest as the best model till now and this was also supported by the [2] research paper from literature survey section in which they recommend the random forest model as a good model for this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Timeline</a:t>
            </a:r>
            <a:endParaRPr/>
          </a:p>
        </p:txBody>
      </p:sp>
      <p:sp>
        <p:nvSpPr>
          <p:cNvPr id="275" name="Google Shape;275;p30"/>
          <p:cNvSpPr txBox="1"/>
          <p:nvPr>
            <p:ph idx="1" type="body"/>
          </p:nvPr>
        </p:nvSpPr>
        <p:spPr>
          <a:xfrm>
            <a:off x="685800" y="897732"/>
            <a:ext cx="7772400" cy="3737400"/>
          </a:xfrm>
          <a:prstGeom prst="rect">
            <a:avLst/>
          </a:prstGeom>
        </p:spPr>
        <p:txBody>
          <a:bodyPr anchorCtr="0" anchor="t" bIns="45700" lIns="91425" spcFirstLastPara="1" rIns="91425" wrap="square" tIns="45700">
            <a:normAutofit fontScale="47500" lnSpcReduction="10000"/>
          </a:bodyPr>
          <a:lstStyle/>
          <a:p>
            <a:pPr indent="0" lvl="0" marL="0" rtl="0" algn="l">
              <a:spcBef>
                <a:spcPts val="1000"/>
              </a:spcBef>
              <a:spcAft>
                <a:spcPts val="0"/>
              </a:spcAft>
              <a:buNone/>
            </a:pPr>
            <a:r>
              <a:rPr lang="en"/>
              <a:t>Week 1-2: Data Collection (including Scraping)</a:t>
            </a:r>
            <a:endParaRPr/>
          </a:p>
          <a:p>
            <a:pPr indent="0" lvl="0" marL="0" rtl="0" algn="l">
              <a:spcBef>
                <a:spcPts val="1000"/>
              </a:spcBef>
              <a:spcAft>
                <a:spcPts val="0"/>
              </a:spcAft>
              <a:buNone/>
            </a:pPr>
            <a:r>
              <a:rPr lang="en"/>
              <a:t>Week 3: Pre-processing and Data Visualization.</a:t>
            </a:r>
            <a:endParaRPr/>
          </a:p>
          <a:p>
            <a:pPr indent="0" lvl="0" marL="0" rtl="0" algn="l">
              <a:spcBef>
                <a:spcPts val="1000"/>
              </a:spcBef>
              <a:spcAft>
                <a:spcPts val="0"/>
              </a:spcAft>
              <a:buNone/>
            </a:pPr>
            <a:r>
              <a:rPr lang="en"/>
              <a:t>Week 4: Feature Extraction.</a:t>
            </a:r>
            <a:endParaRPr/>
          </a:p>
          <a:p>
            <a:pPr indent="0" lvl="0" marL="0" rtl="0" algn="l">
              <a:spcBef>
                <a:spcPts val="1000"/>
              </a:spcBef>
              <a:spcAft>
                <a:spcPts val="0"/>
              </a:spcAft>
              <a:buNone/>
            </a:pPr>
            <a:r>
              <a:rPr lang="en"/>
              <a:t>Week 5: Feature Analysis, Selection, Correlation, HeatMaps.</a:t>
            </a:r>
            <a:endParaRPr/>
          </a:p>
          <a:p>
            <a:pPr indent="0" lvl="0" marL="0" rtl="0" algn="l">
              <a:spcBef>
                <a:spcPts val="1000"/>
              </a:spcBef>
              <a:spcAft>
                <a:spcPts val="0"/>
              </a:spcAft>
              <a:buNone/>
            </a:pPr>
            <a:r>
              <a:rPr lang="en"/>
              <a:t>Week 6: Logistic Regression, Naive Bayes</a:t>
            </a:r>
            <a:endParaRPr/>
          </a:p>
          <a:p>
            <a:pPr indent="0" lvl="0" marL="0" rtl="0" algn="l">
              <a:spcBef>
                <a:spcPts val="1000"/>
              </a:spcBef>
              <a:spcAft>
                <a:spcPts val="0"/>
              </a:spcAft>
              <a:buNone/>
            </a:pPr>
            <a:r>
              <a:rPr lang="en"/>
              <a:t>Week 7: Decision Trees, Random Forest. </a:t>
            </a:r>
            <a:endParaRPr/>
          </a:p>
          <a:p>
            <a:pPr indent="0" lvl="0" marL="0" rtl="0" algn="l">
              <a:spcBef>
                <a:spcPts val="1000"/>
              </a:spcBef>
              <a:spcAft>
                <a:spcPts val="0"/>
              </a:spcAft>
              <a:buNone/>
            </a:pPr>
            <a:r>
              <a:rPr lang="en"/>
              <a:t>Week 8: Analysis and performance of models and </a:t>
            </a:r>
            <a:r>
              <a:rPr lang="en"/>
              <a:t>Report Writing</a:t>
            </a:r>
            <a:endParaRPr/>
          </a:p>
          <a:p>
            <a:pPr indent="0" lvl="0" marL="0" rtl="0" algn="l">
              <a:spcBef>
                <a:spcPts val="1000"/>
              </a:spcBef>
              <a:spcAft>
                <a:spcPts val="0"/>
              </a:spcAft>
              <a:buNone/>
            </a:pPr>
            <a:r>
              <a:rPr lang="en" u="sng"/>
              <a:t>Future work</a:t>
            </a:r>
            <a:endParaRPr u="sng"/>
          </a:p>
          <a:p>
            <a:pPr indent="0" lvl="0" marL="0" rtl="0" algn="l">
              <a:spcBef>
                <a:spcPts val="1000"/>
              </a:spcBef>
              <a:spcAft>
                <a:spcPts val="0"/>
              </a:spcAft>
              <a:buClr>
                <a:schemeClr val="dk1"/>
              </a:buClr>
              <a:buSzPct val="39285"/>
              <a:buFont typeface="Arial"/>
              <a:buNone/>
            </a:pPr>
            <a:r>
              <a:rPr lang="en"/>
              <a:t>Week 9: SVM, MLP, NN and other algorithms , Dimensionality reduction with PCA, TSNE, cross validation</a:t>
            </a:r>
            <a:endParaRPr/>
          </a:p>
          <a:p>
            <a:pPr indent="0" lvl="0" marL="0" rtl="0" algn="l">
              <a:spcBef>
                <a:spcPts val="1000"/>
              </a:spcBef>
              <a:spcAft>
                <a:spcPts val="0"/>
              </a:spcAft>
              <a:buNone/>
            </a:pPr>
            <a:r>
              <a:rPr lang="en"/>
              <a:t>Week 10: Effect of Dimensionality Reduction, Hyperparameter Tuning, Check for model Overfitting and Underfitting. </a:t>
            </a:r>
            <a:endParaRPr/>
          </a:p>
          <a:p>
            <a:pPr indent="0" lvl="0" marL="0" rtl="0" algn="l">
              <a:spcBef>
                <a:spcPts val="1000"/>
              </a:spcBef>
              <a:spcAft>
                <a:spcPts val="0"/>
              </a:spcAft>
              <a:buNone/>
            </a:pPr>
            <a:r>
              <a:rPr lang="en"/>
              <a:t>Week 11: Report Writing.</a:t>
            </a:r>
            <a:endParaRPr/>
          </a:p>
          <a:p>
            <a:pPr indent="0" lvl="0" marL="0" rtl="0" algn="l">
              <a:spcBef>
                <a:spcPts val="1000"/>
              </a:spcBef>
              <a:spcAft>
                <a:spcPts val="0"/>
              </a:spcAft>
              <a:buNone/>
            </a:pPr>
            <a:r>
              <a:rPr lang="en"/>
              <a:t>Week 12: Buffer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Individual Contribution</a:t>
            </a:r>
            <a:endParaRPr/>
          </a:p>
        </p:txBody>
      </p:sp>
      <p:graphicFrame>
        <p:nvGraphicFramePr>
          <p:cNvPr id="281" name="Google Shape;281;p31"/>
          <p:cNvGraphicFramePr/>
          <p:nvPr/>
        </p:nvGraphicFramePr>
        <p:xfrm>
          <a:off x="841248" y="820960"/>
          <a:ext cx="3000000" cy="3000000"/>
        </p:xfrm>
        <a:graphic>
          <a:graphicData uri="http://schemas.openxmlformats.org/drawingml/2006/table">
            <a:tbl>
              <a:tblPr>
                <a:noFill/>
                <a:tableStyleId>{2F0F00C9-CCC2-4F7E-BB57-539655AA3881}</a:tableStyleId>
              </a:tblPr>
              <a:tblGrid>
                <a:gridCol w="3753800"/>
                <a:gridCol w="3753800"/>
              </a:tblGrid>
              <a:tr h="306300">
                <a:tc>
                  <a:txBody>
                    <a:bodyPr/>
                    <a:lstStyle/>
                    <a:p>
                      <a:pPr indent="0" lvl="0" marL="0" rtl="0" algn="ctr">
                        <a:spcBef>
                          <a:spcPts val="0"/>
                        </a:spcBef>
                        <a:spcAft>
                          <a:spcPts val="0"/>
                        </a:spcAft>
                        <a:buNone/>
                      </a:pPr>
                      <a:r>
                        <a:rPr lang="en" sz="1300" u="sng"/>
                        <a:t>Tasks</a:t>
                      </a:r>
                      <a:endParaRPr sz="1300" u="sng"/>
                    </a:p>
                  </a:txBody>
                  <a:tcPr marT="0" marB="0" marR="0" marL="0"/>
                </a:tc>
                <a:tc>
                  <a:txBody>
                    <a:bodyPr/>
                    <a:lstStyle/>
                    <a:p>
                      <a:pPr indent="0" lvl="0" marL="0" rtl="0" algn="ctr">
                        <a:spcBef>
                          <a:spcPts val="0"/>
                        </a:spcBef>
                        <a:spcAft>
                          <a:spcPts val="0"/>
                        </a:spcAft>
                        <a:buNone/>
                      </a:pPr>
                      <a:r>
                        <a:rPr lang="en" sz="1300" u="sng"/>
                        <a:t>Team Members</a:t>
                      </a:r>
                      <a:endParaRPr sz="1300" u="sng"/>
                    </a:p>
                  </a:txBody>
                  <a:tcPr marT="0" marB="0" marR="0" marL="0"/>
                </a:tc>
              </a:tr>
              <a:tr h="306300">
                <a:tc>
                  <a:txBody>
                    <a:bodyPr/>
                    <a:lstStyle/>
                    <a:p>
                      <a:pPr indent="0" lvl="0" marL="0" rtl="0" algn="ctr">
                        <a:spcBef>
                          <a:spcPts val="0"/>
                        </a:spcBef>
                        <a:spcAft>
                          <a:spcPts val="0"/>
                        </a:spcAft>
                        <a:buNone/>
                      </a:pPr>
                      <a:r>
                        <a:rPr lang="en" sz="1300"/>
                        <a:t>Data Collection</a:t>
                      </a:r>
                      <a:endParaRPr sz="1300"/>
                    </a:p>
                  </a:txBody>
                  <a:tcPr marT="0" marB="0" marR="0" marL="0"/>
                </a:tc>
                <a:tc>
                  <a:txBody>
                    <a:bodyPr/>
                    <a:lstStyle/>
                    <a:p>
                      <a:pPr indent="0" lvl="0" marL="0" rtl="0" algn="ctr">
                        <a:spcBef>
                          <a:spcPts val="0"/>
                        </a:spcBef>
                        <a:spcAft>
                          <a:spcPts val="0"/>
                        </a:spcAft>
                        <a:buNone/>
                      </a:pPr>
                      <a:r>
                        <a:rPr lang="en" sz="1300"/>
                        <a:t>Ashwin and Harsh</a:t>
                      </a:r>
                      <a:endParaRPr sz="1300"/>
                    </a:p>
                  </a:txBody>
                  <a:tcPr marT="0" marB="0" marR="0" marL="0"/>
                </a:tc>
              </a:tr>
              <a:tr h="507050">
                <a:tc>
                  <a:txBody>
                    <a:bodyPr/>
                    <a:lstStyle/>
                    <a:p>
                      <a:pPr indent="0" lvl="0" marL="0" rtl="0" algn="ctr">
                        <a:spcBef>
                          <a:spcPts val="0"/>
                        </a:spcBef>
                        <a:spcAft>
                          <a:spcPts val="0"/>
                        </a:spcAft>
                        <a:buNone/>
                      </a:pPr>
                      <a:r>
                        <a:rPr lang="en" sz="1300"/>
                        <a:t>Pre-Processing and Data Visualization</a:t>
                      </a:r>
                      <a:endParaRPr sz="1300"/>
                    </a:p>
                  </a:txBody>
                  <a:tcPr marT="0" marB="0" marR="0" marL="0"/>
                </a:tc>
                <a:tc>
                  <a:txBody>
                    <a:bodyPr/>
                    <a:lstStyle/>
                    <a:p>
                      <a:pPr indent="0" lvl="0" marL="0" rtl="0" algn="ctr">
                        <a:spcBef>
                          <a:spcPts val="0"/>
                        </a:spcBef>
                        <a:spcAft>
                          <a:spcPts val="0"/>
                        </a:spcAft>
                        <a:buNone/>
                      </a:pPr>
                      <a:r>
                        <a:rPr lang="en" sz="1300"/>
                        <a:t>Harsh and Shivam</a:t>
                      </a:r>
                      <a:endParaRPr sz="1300"/>
                    </a:p>
                  </a:txBody>
                  <a:tcPr marT="0" marB="0" marR="0" marL="0"/>
                </a:tc>
              </a:tr>
              <a:tr h="306300">
                <a:tc>
                  <a:txBody>
                    <a:bodyPr/>
                    <a:lstStyle/>
                    <a:p>
                      <a:pPr indent="0" lvl="0" marL="0" rtl="0" algn="ctr">
                        <a:spcBef>
                          <a:spcPts val="0"/>
                        </a:spcBef>
                        <a:spcAft>
                          <a:spcPts val="0"/>
                        </a:spcAft>
                        <a:buNone/>
                      </a:pPr>
                      <a:r>
                        <a:rPr lang="en" sz="1300"/>
                        <a:t>Feature Extraction</a:t>
                      </a:r>
                      <a:endParaRPr sz="1300"/>
                    </a:p>
                  </a:txBody>
                  <a:tcPr marT="0" marB="0" marR="0" marL="0"/>
                </a:tc>
                <a:tc>
                  <a:txBody>
                    <a:bodyPr/>
                    <a:lstStyle/>
                    <a:p>
                      <a:pPr indent="0" lvl="0" marL="0" rtl="0" algn="ctr">
                        <a:spcBef>
                          <a:spcPts val="0"/>
                        </a:spcBef>
                        <a:spcAft>
                          <a:spcPts val="0"/>
                        </a:spcAft>
                        <a:buNone/>
                      </a:pPr>
                      <a:r>
                        <a:rPr lang="en" sz="1300"/>
                        <a:t>Shivam and Sourav</a:t>
                      </a:r>
                      <a:endParaRPr sz="1300"/>
                    </a:p>
                  </a:txBody>
                  <a:tcPr marT="0" marB="0" marR="0" marL="0"/>
                </a:tc>
              </a:tr>
              <a:tr h="306300">
                <a:tc>
                  <a:txBody>
                    <a:bodyPr/>
                    <a:lstStyle/>
                    <a:p>
                      <a:pPr indent="0" lvl="0" marL="0" rtl="0" algn="ctr">
                        <a:spcBef>
                          <a:spcPts val="0"/>
                        </a:spcBef>
                        <a:spcAft>
                          <a:spcPts val="0"/>
                        </a:spcAft>
                        <a:buNone/>
                      </a:pPr>
                      <a:r>
                        <a:rPr lang="en" sz="1300"/>
                        <a:t>Analysis of Features (EDA etc.)</a:t>
                      </a:r>
                      <a:endParaRPr sz="1300"/>
                    </a:p>
                  </a:txBody>
                  <a:tcPr marT="0" marB="0" marR="0" marL="0"/>
                </a:tc>
                <a:tc>
                  <a:txBody>
                    <a:bodyPr/>
                    <a:lstStyle/>
                    <a:p>
                      <a:pPr indent="0" lvl="0" marL="0" rtl="0" algn="ctr">
                        <a:spcBef>
                          <a:spcPts val="0"/>
                        </a:spcBef>
                        <a:spcAft>
                          <a:spcPts val="0"/>
                        </a:spcAft>
                        <a:buNone/>
                      </a:pPr>
                      <a:r>
                        <a:rPr lang="en" sz="1300"/>
                        <a:t>Ashwin and Sourav</a:t>
                      </a:r>
                      <a:endParaRPr sz="1300"/>
                    </a:p>
                  </a:txBody>
                  <a:tcPr marT="0" marB="0" marR="0" marL="0"/>
                </a:tc>
              </a:tr>
              <a:tr h="306300">
                <a:tc>
                  <a:txBody>
                    <a:bodyPr/>
                    <a:lstStyle/>
                    <a:p>
                      <a:pPr indent="0" lvl="0" marL="0" rtl="0" algn="ctr">
                        <a:spcBef>
                          <a:spcPts val="0"/>
                        </a:spcBef>
                        <a:spcAft>
                          <a:spcPts val="0"/>
                        </a:spcAft>
                        <a:buNone/>
                      </a:pPr>
                      <a:r>
                        <a:rPr lang="en" sz="1300"/>
                        <a:t>Logistic Regression</a:t>
                      </a:r>
                      <a:endParaRPr sz="1300"/>
                    </a:p>
                  </a:txBody>
                  <a:tcPr marT="0" marB="0" marR="0" marL="0"/>
                </a:tc>
                <a:tc>
                  <a:txBody>
                    <a:bodyPr/>
                    <a:lstStyle/>
                    <a:p>
                      <a:pPr indent="0" lvl="0" marL="0" rtl="0" algn="ctr">
                        <a:spcBef>
                          <a:spcPts val="0"/>
                        </a:spcBef>
                        <a:spcAft>
                          <a:spcPts val="0"/>
                        </a:spcAft>
                        <a:buNone/>
                      </a:pPr>
                      <a:r>
                        <a:rPr lang="en" sz="1300"/>
                        <a:t>Ashwin and Shivam</a:t>
                      </a:r>
                      <a:endParaRPr sz="1300"/>
                    </a:p>
                  </a:txBody>
                  <a:tcPr marT="0" marB="0" marR="0" marL="0"/>
                </a:tc>
              </a:tr>
              <a:tr h="306300">
                <a:tc>
                  <a:txBody>
                    <a:bodyPr/>
                    <a:lstStyle/>
                    <a:p>
                      <a:pPr indent="0" lvl="0" marL="0" rtl="0" algn="ctr">
                        <a:spcBef>
                          <a:spcPts val="0"/>
                        </a:spcBef>
                        <a:spcAft>
                          <a:spcPts val="0"/>
                        </a:spcAft>
                        <a:buNone/>
                      </a:pPr>
                      <a:r>
                        <a:rPr lang="en" sz="1300"/>
                        <a:t>Naive Bayes</a:t>
                      </a:r>
                      <a:endParaRPr sz="1300"/>
                    </a:p>
                  </a:txBody>
                  <a:tcPr marT="0" marB="0" marR="0" marL="0"/>
                </a:tc>
                <a:tc>
                  <a:txBody>
                    <a:bodyPr/>
                    <a:lstStyle/>
                    <a:p>
                      <a:pPr indent="0" lvl="0" marL="0" rtl="0" algn="ctr">
                        <a:spcBef>
                          <a:spcPts val="0"/>
                        </a:spcBef>
                        <a:spcAft>
                          <a:spcPts val="0"/>
                        </a:spcAft>
                        <a:buNone/>
                      </a:pPr>
                      <a:r>
                        <a:rPr lang="en" sz="1300">
                          <a:solidFill>
                            <a:schemeClr val="dk1"/>
                          </a:solidFill>
                        </a:rPr>
                        <a:t>Ashwin and Sourav</a:t>
                      </a:r>
                      <a:endParaRPr sz="1300"/>
                    </a:p>
                  </a:txBody>
                  <a:tcPr marT="0" marB="0" marR="0" marL="0"/>
                </a:tc>
              </a:tr>
              <a:tr h="453100">
                <a:tc>
                  <a:txBody>
                    <a:bodyPr/>
                    <a:lstStyle/>
                    <a:p>
                      <a:pPr indent="0" lvl="0" marL="0" rtl="0" algn="ctr">
                        <a:spcBef>
                          <a:spcPts val="0"/>
                        </a:spcBef>
                        <a:spcAft>
                          <a:spcPts val="0"/>
                        </a:spcAft>
                        <a:buNone/>
                      </a:pPr>
                      <a:r>
                        <a:rPr lang="en" sz="1300"/>
                        <a:t>Decision Tree</a:t>
                      </a:r>
                      <a:endParaRPr sz="1300"/>
                    </a:p>
                  </a:txBody>
                  <a:tcPr marT="0" marB="0" marR="0" marL="0"/>
                </a:tc>
                <a:tc>
                  <a:txBody>
                    <a:bodyPr/>
                    <a:lstStyle/>
                    <a:p>
                      <a:pPr indent="0" lvl="0" marL="0" rtl="0" algn="ctr">
                        <a:spcBef>
                          <a:spcPts val="0"/>
                        </a:spcBef>
                        <a:spcAft>
                          <a:spcPts val="0"/>
                        </a:spcAft>
                        <a:buNone/>
                      </a:pPr>
                      <a:r>
                        <a:rPr lang="en" sz="1300">
                          <a:solidFill>
                            <a:schemeClr val="dk1"/>
                          </a:solidFill>
                        </a:rPr>
                        <a:t>Harsh and </a:t>
                      </a:r>
                      <a:r>
                        <a:rPr lang="en" sz="1300">
                          <a:solidFill>
                            <a:schemeClr val="dk1"/>
                          </a:solidFill>
                        </a:rPr>
                        <a:t>Shivam</a:t>
                      </a:r>
                      <a:endParaRPr sz="1300"/>
                    </a:p>
                  </a:txBody>
                  <a:tcPr marT="91425" marB="91425" marR="91425" marL="91425"/>
                </a:tc>
              </a:tr>
              <a:tr h="306300">
                <a:tc>
                  <a:txBody>
                    <a:bodyPr/>
                    <a:lstStyle/>
                    <a:p>
                      <a:pPr indent="0" lvl="0" marL="0" rtl="0" algn="ctr">
                        <a:spcBef>
                          <a:spcPts val="0"/>
                        </a:spcBef>
                        <a:spcAft>
                          <a:spcPts val="0"/>
                        </a:spcAft>
                        <a:buNone/>
                      </a:pPr>
                      <a:r>
                        <a:rPr lang="en" sz="1300"/>
                        <a:t>Random</a:t>
                      </a:r>
                      <a:r>
                        <a:rPr lang="en" sz="1300"/>
                        <a:t> Forest</a:t>
                      </a:r>
                      <a:endParaRPr sz="1300"/>
                    </a:p>
                  </a:txBody>
                  <a:tcPr marT="0" marB="0" marR="0" marL="0"/>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rPr>
                        <a:t>Harsh and Sourav</a:t>
                      </a:r>
                      <a:endParaRPr sz="1300"/>
                    </a:p>
                  </a:txBody>
                  <a:tcPr marT="0" marB="0" marR="0" marL="0"/>
                </a:tc>
              </a:tr>
              <a:tr h="507050">
                <a:tc>
                  <a:txBody>
                    <a:bodyPr/>
                    <a:lstStyle/>
                    <a:p>
                      <a:pPr indent="0" lvl="0" marL="0" rtl="0" algn="ctr">
                        <a:spcBef>
                          <a:spcPts val="0"/>
                        </a:spcBef>
                        <a:spcAft>
                          <a:spcPts val="0"/>
                        </a:spcAft>
                        <a:buNone/>
                      </a:pPr>
                      <a:r>
                        <a:rPr lang="en" sz="1300"/>
                        <a:t>Analysis and Performance of Models</a:t>
                      </a:r>
                      <a:endParaRPr sz="1300"/>
                    </a:p>
                  </a:txBody>
                  <a:tcPr marT="0" marB="0" marR="0" marL="0"/>
                </a:tc>
                <a:tc>
                  <a:txBody>
                    <a:bodyPr/>
                    <a:lstStyle/>
                    <a:p>
                      <a:pPr indent="0" lvl="0" marL="0" rtl="0" algn="ctr">
                        <a:spcBef>
                          <a:spcPts val="0"/>
                        </a:spcBef>
                        <a:spcAft>
                          <a:spcPts val="0"/>
                        </a:spcAft>
                        <a:buNone/>
                      </a:pPr>
                      <a:r>
                        <a:rPr lang="en" sz="1300"/>
                        <a:t>Ashwin, Harsh, Shivam, and Sourav</a:t>
                      </a:r>
                      <a:endParaRPr sz="1300"/>
                    </a:p>
                  </a:txBody>
                  <a:tcPr marT="0" marB="0" marR="0" marL="0"/>
                </a:tc>
              </a:tr>
              <a:tr h="507050">
                <a:tc>
                  <a:txBody>
                    <a:bodyPr/>
                    <a:lstStyle/>
                    <a:p>
                      <a:pPr indent="0" lvl="0" marL="0" rtl="0" algn="ctr">
                        <a:spcBef>
                          <a:spcPts val="0"/>
                        </a:spcBef>
                        <a:spcAft>
                          <a:spcPts val="0"/>
                        </a:spcAft>
                        <a:buNone/>
                      </a:pPr>
                      <a:r>
                        <a:rPr lang="en" sz="1300"/>
                        <a:t>Presentation and Report creation</a:t>
                      </a:r>
                      <a:endParaRPr sz="1300"/>
                    </a:p>
                  </a:txBody>
                  <a:tcPr marT="0" marB="0" marR="0" marL="0"/>
                </a:tc>
                <a:tc>
                  <a:txBody>
                    <a:bodyPr/>
                    <a:lstStyle/>
                    <a:p>
                      <a:pPr indent="0" lvl="0" marL="0" rtl="0" algn="ctr">
                        <a:spcBef>
                          <a:spcPts val="0"/>
                        </a:spcBef>
                        <a:spcAft>
                          <a:spcPts val="0"/>
                        </a:spcAft>
                        <a:buNone/>
                      </a:pPr>
                      <a:r>
                        <a:rPr lang="en" sz="1300"/>
                        <a:t>Ashwin, Harsh, Shivam, and Sourav</a:t>
                      </a:r>
                      <a:endParaRPr sz="1300"/>
                    </a:p>
                  </a:txBody>
                  <a:tcPr marT="0" marB="0" marR="0" marL="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Motivation</a:t>
            </a:r>
            <a:endParaRPr/>
          </a:p>
        </p:txBody>
      </p:sp>
      <p:sp>
        <p:nvSpPr>
          <p:cNvPr id="117" name="Google Shape;117;p14"/>
          <p:cNvSpPr txBox="1"/>
          <p:nvPr>
            <p:ph idx="1" type="body"/>
          </p:nvPr>
        </p:nvSpPr>
        <p:spPr>
          <a:xfrm>
            <a:off x="685800" y="897732"/>
            <a:ext cx="7772400" cy="37374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
              <a:t>Banks play a crucial role in market economies. They decide who can get finance and on what terms and can make or break investment decisions. For markets and society to function, individuals and companies need access to credit. </a:t>
            </a:r>
            <a:endParaRPr/>
          </a:p>
          <a:p>
            <a:pPr indent="0" lvl="0" marL="0" rtl="0" algn="l">
              <a:spcBef>
                <a:spcPts val="1000"/>
              </a:spcBef>
              <a:spcAft>
                <a:spcPts val="0"/>
              </a:spcAft>
              <a:buNone/>
            </a:pPr>
            <a:r>
              <a:rPr lang="en"/>
              <a:t>Credit scoring algorithms, which guess the probability of default, are the methods banks use to determine whether or not a loan should be granted. This model helps to improve the state of the art in credit scoring by predicting that someone will experience financial distress in the next two years.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References</a:t>
            </a:r>
            <a:endParaRPr/>
          </a:p>
        </p:txBody>
      </p:sp>
      <p:sp>
        <p:nvSpPr>
          <p:cNvPr id="287" name="Google Shape;287;p32"/>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sz="1600"/>
              <a:t>[1] </a:t>
            </a:r>
            <a:r>
              <a:rPr lang="en" sz="1600" u="sng">
                <a:solidFill>
                  <a:schemeClr val="hlink"/>
                </a:solidFill>
                <a:hlinkClick r:id="rId3"/>
              </a:rPr>
              <a:t>https://www.researchgate.net/publication/328559774_Automated_Credit_Scoring_System_for_Financial_Services_in_Developing_Countries</a:t>
            </a:r>
            <a:endParaRPr sz="1600"/>
          </a:p>
          <a:p>
            <a:pPr indent="0" lvl="0" marL="0" rtl="0" algn="l">
              <a:spcBef>
                <a:spcPts val="1000"/>
              </a:spcBef>
              <a:spcAft>
                <a:spcPts val="0"/>
              </a:spcAft>
              <a:buNone/>
            </a:pPr>
            <a:r>
              <a:rPr lang="en" sz="1600"/>
              <a:t>[2]  </a:t>
            </a:r>
            <a:endParaRPr sz="1600"/>
          </a:p>
          <a:p>
            <a:pPr indent="0" lvl="0" marL="0" rtl="0" algn="l">
              <a:spcBef>
                <a:spcPts val="1000"/>
              </a:spcBef>
              <a:spcAft>
                <a:spcPts val="0"/>
              </a:spcAft>
              <a:buNone/>
            </a:pPr>
            <a:r>
              <a:rPr lang="en" sz="1600" u="sng">
                <a:solidFill>
                  <a:schemeClr val="hlink"/>
                </a:solidFill>
                <a:hlinkClick r:id="rId4"/>
              </a:rPr>
              <a:t>http://www.iaeng.org/IJCS/issues_v48/issue_3/IJCS_48_3_41.pdf</a:t>
            </a:r>
            <a:r>
              <a:rPr lang="en" sz="1600"/>
              <a:t> </a:t>
            </a:r>
            <a:endParaRPr sz="1600"/>
          </a:p>
          <a:p>
            <a:pPr indent="0" lvl="0" marL="0" rtl="0" algn="l">
              <a:spcBef>
                <a:spcPts val="1000"/>
              </a:spcBef>
              <a:spcAft>
                <a:spcPts val="0"/>
              </a:spcAft>
              <a:buNone/>
            </a:pPr>
            <a:r>
              <a:rPr lang="en" sz="1600"/>
              <a:t>[3] </a:t>
            </a:r>
            <a:endParaRPr sz="1600"/>
          </a:p>
          <a:p>
            <a:pPr indent="0" lvl="0" marL="0" rtl="0" algn="l">
              <a:spcBef>
                <a:spcPts val="1000"/>
              </a:spcBef>
              <a:spcAft>
                <a:spcPts val="0"/>
              </a:spcAft>
              <a:buNone/>
            </a:pPr>
            <a:r>
              <a:rPr lang="en" sz="1600" u="sng">
                <a:solidFill>
                  <a:schemeClr val="hlink"/>
                </a:solidFill>
                <a:hlinkClick r:id="rId5"/>
              </a:rPr>
              <a:t>https://www.kaggle.com/competitions/GiveMeSomeCredit/data</a:t>
            </a:r>
            <a:r>
              <a:rPr lang="en" sz="1600"/>
              <a:t> </a:t>
            </a:r>
            <a:endParaRPr sz="1600"/>
          </a:p>
          <a:p>
            <a:pPr indent="0" lvl="0" marL="0" rtl="0" algn="l">
              <a:spcBef>
                <a:spcPts val="100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Literature review</a:t>
            </a:r>
            <a:endParaRPr/>
          </a:p>
        </p:txBody>
      </p:sp>
      <p:sp>
        <p:nvSpPr>
          <p:cNvPr id="123" name="Google Shape;123;p15"/>
          <p:cNvSpPr txBox="1"/>
          <p:nvPr>
            <p:ph idx="1" type="body"/>
          </p:nvPr>
        </p:nvSpPr>
        <p:spPr>
          <a:xfrm>
            <a:off x="685800" y="897732"/>
            <a:ext cx="7772400" cy="3737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200"/>
              <a:t>1. </a:t>
            </a:r>
            <a:r>
              <a:rPr lang="en" sz="2200" u="sng"/>
              <a:t>Automated Credit Scoring System for Financial Services in Developing Countries [1] by Rebeka Sultana, Samira Muntaha, Farhana Sarker, D. M. Anisuzzaman, Khondaker A. Mamun</a:t>
            </a:r>
            <a:r>
              <a:rPr lang="en" sz="2200"/>
              <a:t> suggests using Linear regression  over decision trees and KNN, The only problem with Linear Regression was that the quality of model decreased when a small dataset was used. For KNN, predictive accuracy was extremely affected by the measure of distance and the cardinality of the neighbourhood. DT could not predict correctly when a smaller dataset was used.</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2200" u="sng"/>
          </a:p>
          <a:p>
            <a:pPr indent="0" lvl="0" marL="0" rtl="0" algn="l">
              <a:spcBef>
                <a:spcPts val="1000"/>
              </a:spcBef>
              <a:spcAft>
                <a:spcPts val="0"/>
              </a:spcAft>
              <a:buNone/>
            </a:pPr>
            <a:r>
              <a:rPr lang="en" sz="2200" u="sng"/>
              <a:t>2. Financial Distress Prediction based on Multi-Layer Perceptron with Parameter Optimization [2] by Magdi El Bannany, Ahmed M. Khedr, Meenu Sreedharan and Sakeena Kanakkayil,</a:t>
            </a:r>
            <a:r>
              <a:rPr lang="en" sz="2200"/>
              <a:t> Although this paper suggests we use Neural Networks, apart from it on comparing the bias and variance of different models we can see that Random Forests are best suited for this.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Dataset Description</a:t>
            </a:r>
            <a:endParaRPr/>
          </a:p>
        </p:txBody>
      </p:sp>
      <p:sp>
        <p:nvSpPr>
          <p:cNvPr id="134" name="Google Shape;134;p17"/>
          <p:cNvSpPr txBox="1"/>
          <p:nvPr>
            <p:ph idx="1" type="body"/>
          </p:nvPr>
        </p:nvSpPr>
        <p:spPr>
          <a:xfrm>
            <a:off x="685800" y="897725"/>
            <a:ext cx="3886200" cy="3737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We took our dataset from Kaggle[3]; we have the data of 251503 people, which was divided into training, test and validation dataset.</a:t>
            </a:r>
            <a:endParaRPr/>
          </a:p>
        </p:txBody>
      </p:sp>
      <p:graphicFrame>
        <p:nvGraphicFramePr>
          <p:cNvPr id="135" name="Google Shape;135;p17"/>
          <p:cNvGraphicFramePr/>
          <p:nvPr/>
        </p:nvGraphicFramePr>
        <p:xfrm>
          <a:off x="5139025" y="897725"/>
          <a:ext cx="3000000" cy="3000000"/>
        </p:xfrm>
        <a:graphic>
          <a:graphicData uri="http://schemas.openxmlformats.org/drawingml/2006/table">
            <a:tbl>
              <a:tblPr>
                <a:noFill/>
                <a:tableStyleId>{74F29956-2BB4-42D1-89CA-2B3879E99D04}</a:tableStyleId>
              </a:tblPr>
              <a:tblGrid>
                <a:gridCol w="2675550"/>
                <a:gridCol w="942275"/>
              </a:tblGrid>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Feature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Data Type</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RevolvingUtilizationOfUnsecuredLines</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float</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750">
                          <a:latin typeface="Times New Roman"/>
                          <a:ea typeface="Times New Roman"/>
                          <a:cs typeface="Times New Roman"/>
                          <a:sym typeface="Times New Roman"/>
                        </a:rPr>
                        <a:t>age</a:t>
                      </a:r>
                      <a:endParaRPr sz="75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NumberOfTime30-59DaysPastDueNotWorse</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 </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DebtRatio</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float </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MonthlyIncome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 </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NumberOfOpenCreditLinesAndLoans</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NumberOfTimes90DaysLate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 </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NumberRealEstateLoansOrLines</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NumberOfTime60-89DaysPastDueNotWorse</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a:t>
                      </a:r>
                      <a:endParaRPr sz="900">
                        <a:latin typeface="Times New Roman"/>
                        <a:ea typeface="Times New Roman"/>
                        <a:cs typeface="Times New Roman"/>
                        <a:sym typeface="Times New Roman"/>
                      </a:endParaRPr>
                    </a:p>
                  </a:txBody>
                  <a:tcPr marT="63500" marB="63500" marR="63500" marL="63500"/>
                </a:tc>
              </a:tr>
              <a:tr h="3484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NumberOfDependents</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a:t>
                      </a:r>
                      <a:endParaRPr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p:nvPr/>
        </p:nvSpPr>
        <p:spPr>
          <a:xfrm>
            <a:off x="568525" y="1200500"/>
            <a:ext cx="3073800" cy="5484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ph type="title"/>
          </p:nvPr>
        </p:nvSpPr>
        <p:spPr>
          <a:xfrm>
            <a:off x="630925" y="198000"/>
            <a:ext cx="2949000" cy="4356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
              <a:t>EDA</a:t>
            </a:r>
            <a:endParaRPr/>
          </a:p>
        </p:txBody>
      </p:sp>
      <p:sp>
        <p:nvSpPr>
          <p:cNvPr id="142" name="Google Shape;142;p18"/>
          <p:cNvSpPr txBox="1"/>
          <p:nvPr>
            <p:ph idx="1" type="body"/>
          </p:nvPr>
        </p:nvSpPr>
        <p:spPr>
          <a:xfrm>
            <a:off x="630925" y="714101"/>
            <a:ext cx="2949000" cy="185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This is a scatterplot graph between Serious Deliquency Rate in 2 years and Monthly Income before we did Standardization. Here we can easily see that People with More Monthly income will face less Delinquency in paying back loans.</a:t>
            </a:r>
            <a:endParaRPr/>
          </a:p>
        </p:txBody>
      </p:sp>
      <p:pic>
        <p:nvPicPr>
          <p:cNvPr id="143" name="Google Shape;143;p18"/>
          <p:cNvPicPr preferRelativeResize="0"/>
          <p:nvPr>
            <p:ph idx="2" type="pic"/>
          </p:nvPr>
        </p:nvPicPr>
        <p:blipFill>
          <a:blip r:embed="rId3">
            <a:alphaModFix/>
          </a:blip>
          <a:stretch>
            <a:fillRect/>
          </a:stretch>
        </p:blipFill>
        <p:spPr>
          <a:xfrm>
            <a:off x="5336150" y="-12"/>
            <a:ext cx="3338425" cy="2463076"/>
          </a:xfrm>
          <a:prstGeom prst="rect">
            <a:avLst/>
          </a:prstGeom>
        </p:spPr>
      </p:pic>
      <p:sp>
        <p:nvSpPr>
          <p:cNvPr id="144" name="Google Shape;144;p18"/>
          <p:cNvSpPr txBox="1"/>
          <p:nvPr>
            <p:ph idx="1" type="body"/>
          </p:nvPr>
        </p:nvSpPr>
        <p:spPr>
          <a:xfrm>
            <a:off x="630925" y="3062471"/>
            <a:ext cx="2949000" cy="1067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Here we can see that before Standardization the Debt ratios greater than 1 are outliers in the data.</a:t>
            </a:r>
            <a:endParaRPr/>
          </a:p>
        </p:txBody>
      </p:sp>
      <p:pic>
        <p:nvPicPr>
          <p:cNvPr id="145" name="Google Shape;145;p18"/>
          <p:cNvPicPr preferRelativeResize="0"/>
          <p:nvPr>
            <p:ph idx="2" type="pic"/>
          </p:nvPr>
        </p:nvPicPr>
        <p:blipFill rotWithShape="1">
          <a:blip r:embed="rId4">
            <a:alphaModFix/>
          </a:blip>
          <a:srcRect b="0" l="3305" r="3314" t="0"/>
          <a:stretch/>
        </p:blipFill>
        <p:spPr>
          <a:xfrm>
            <a:off x="5399400" y="2512650"/>
            <a:ext cx="3211926" cy="2537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9"/>
          <p:cNvPicPr preferRelativeResize="0"/>
          <p:nvPr>
            <p:ph idx="2" type="pic"/>
          </p:nvPr>
        </p:nvPicPr>
        <p:blipFill>
          <a:blip r:embed="rId3">
            <a:alphaModFix/>
          </a:blip>
          <a:stretch>
            <a:fillRect/>
          </a:stretch>
        </p:blipFill>
        <p:spPr>
          <a:xfrm>
            <a:off x="3886200" y="46613"/>
            <a:ext cx="5312663" cy="5050275"/>
          </a:xfrm>
          <a:prstGeom prst="rect">
            <a:avLst/>
          </a:prstGeom>
        </p:spPr>
      </p:pic>
      <p:sp>
        <p:nvSpPr>
          <p:cNvPr id="151" name="Google Shape;151;p19"/>
          <p:cNvSpPr txBox="1"/>
          <p:nvPr>
            <p:ph idx="1" type="body"/>
          </p:nvPr>
        </p:nvSpPr>
        <p:spPr>
          <a:xfrm>
            <a:off x="630925" y="921076"/>
            <a:ext cx="2949000" cy="1604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This is the pairplot between all the features.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900" u="sng">
                <a:solidFill>
                  <a:schemeClr val="hlink"/>
                </a:solidFill>
                <a:hlinkClick r:id="rId4"/>
              </a:rPr>
              <a:t>https://drive.google.com/file/d/138i6aK8AK2pGAnmJhNOYMg0gw9UP5zVk/view?usp=sharing</a:t>
            </a:r>
            <a:r>
              <a:rPr lang="en" sz="900"/>
              <a:t> </a:t>
            </a:r>
            <a:endParaRPr sz="900"/>
          </a:p>
        </p:txBody>
      </p:sp>
      <p:sp>
        <p:nvSpPr>
          <p:cNvPr id="152" name="Google Shape;152;p19"/>
          <p:cNvSpPr txBox="1"/>
          <p:nvPr>
            <p:ph type="title"/>
          </p:nvPr>
        </p:nvSpPr>
        <p:spPr>
          <a:xfrm>
            <a:off x="630925" y="342900"/>
            <a:ext cx="2949000" cy="630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EDA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0"/>
          <p:cNvPicPr preferRelativeResize="0"/>
          <p:nvPr>
            <p:ph idx="2" type="pic"/>
          </p:nvPr>
        </p:nvPicPr>
        <p:blipFill>
          <a:blip r:embed="rId3">
            <a:alphaModFix/>
          </a:blip>
          <a:stretch>
            <a:fillRect/>
          </a:stretch>
        </p:blipFill>
        <p:spPr>
          <a:xfrm>
            <a:off x="3886200" y="578580"/>
            <a:ext cx="4629299" cy="3986341"/>
          </a:xfrm>
          <a:prstGeom prst="rect">
            <a:avLst/>
          </a:prstGeom>
        </p:spPr>
      </p:pic>
      <p:sp>
        <p:nvSpPr>
          <p:cNvPr id="158" name="Google Shape;158;p20"/>
          <p:cNvSpPr txBox="1"/>
          <p:nvPr>
            <p:ph idx="1" type="body"/>
          </p:nvPr>
        </p:nvSpPr>
        <p:spPr>
          <a:xfrm>
            <a:off x="630936" y="1643744"/>
            <a:ext cx="2949000" cy="2756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This is the heat map between the features</a:t>
            </a:r>
            <a:endParaRPr/>
          </a:p>
        </p:txBody>
      </p:sp>
      <p:sp>
        <p:nvSpPr>
          <p:cNvPr id="159" name="Google Shape;159;p20"/>
          <p:cNvSpPr txBox="1"/>
          <p:nvPr>
            <p:ph type="title"/>
          </p:nvPr>
        </p:nvSpPr>
        <p:spPr>
          <a:xfrm>
            <a:off x="630936" y="342900"/>
            <a:ext cx="2949000" cy="111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Preprocessing</a:t>
            </a:r>
            <a:endParaRPr/>
          </a:p>
        </p:txBody>
      </p:sp>
      <p:sp>
        <p:nvSpPr>
          <p:cNvPr id="165" name="Google Shape;165;p21"/>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b="1" lang="en" sz="2000"/>
              <a:t>Handling missing Values using SimpleImputer </a:t>
            </a:r>
            <a:endParaRPr b="1" sz="2000"/>
          </a:p>
          <a:p>
            <a:pPr indent="0" lvl="0" marL="0" rtl="0" algn="l">
              <a:spcBef>
                <a:spcPts val="1000"/>
              </a:spcBef>
              <a:spcAft>
                <a:spcPts val="0"/>
              </a:spcAft>
              <a:buNone/>
            </a:pPr>
            <a:r>
              <a:rPr lang="en" sz="2000"/>
              <a:t>We counted the NaN values in the dataset and replaced the Na Values by the mean along each column using SimpleImputer. SimpleImputer takes the mean of the column and replaces the missing values with the mean</a:t>
            </a:r>
            <a:endParaRPr sz="2000"/>
          </a:p>
          <a:p>
            <a:pPr indent="-355600" lvl="0" marL="457200" rtl="0" algn="l">
              <a:spcBef>
                <a:spcPts val="1000"/>
              </a:spcBef>
              <a:spcAft>
                <a:spcPts val="0"/>
              </a:spcAft>
              <a:buSzPts val="2000"/>
              <a:buChar char="●"/>
            </a:pPr>
            <a:r>
              <a:rPr b="1" lang="en" sz="2000"/>
              <a:t>Data Standardization</a:t>
            </a:r>
            <a:endParaRPr b="1" sz="2000"/>
          </a:p>
          <a:p>
            <a:pPr indent="0" lvl="0" marL="0" rtl="0" algn="l">
              <a:spcBef>
                <a:spcPts val="1000"/>
              </a:spcBef>
              <a:spcAft>
                <a:spcPts val="0"/>
              </a:spcAft>
              <a:buNone/>
            </a:pPr>
            <a:r>
              <a:rPr lang="en" sz="2000"/>
              <a:t>Standardization is a scaling technique where values are centered around mean with a unity standard deviation. This means that the mean of the attribute becomes zero and the resultant distribution has unit standard deviation. The formula used for standardization is   </a:t>
            </a:r>
            <a:r>
              <a:rPr i="1" lang="en" sz="2000"/>
              <a:t>z</a:t>
            </a:r>
            <a:r>
              <a:rPr baseline="-25000" i="1" lang="en" sz="2000"/>
              <a:t>i</a:t>
            </a:r>
            <a:r>
              <a:rPr i="1" lang="en" sz="2000"/>
              <a:t> = ( x</a:t>
            </a:r>
            <a:r>
              <a:rPr baseline="-25000" i="1" lang="en" sz="2000"/>
              <a:t>i</a:t>
            </a:r>
            <a:r>
              <a:rPr i="1" lang="en" sz="2000"/>
              <a:t> - </a:t>
            </a:r>
            <a:r>
              <a:rPr i="1" lang="en" sz="2000">
                <a:solidFill>
                  <a:srgbClr val="202122"/>
                </a:solidFill>
                <a:highlight>
                  <a:srgbClr val="FFFFFF"/>
                </a:highlight>
              </a:rPr>
              <a:t>x̄ </a:t>
            </a:r>
            <a:r>
              <a:rPr i="1" lang="en" sz="2000"/>
              <a:t>) /𝝈 . </a:t>
            </a:r>
            <a:r>
              <a:rPr lang="en" sz="2000"/>
              <a:t>Here </a:t>
            </a:r>
            <a:r>
              <a:rPr i="1" lang="en" sz="2000">
                <a:solidFill>
                  <a:srgbClr val="202122"/>
                </a:solidFill>
                <a:highlight>
                  <a:srgbClr val="FFFFFF"/>
                </a:highlight>
              </a:rPr>
              <a:t>x̄ </a:t>
            </a:r>
            <a:r>
              <a:rPr lang="en" sz="2000"/>
              <a:t> is the mean of the values , </a:t>
            </a:r>
            <a:r>
              <a:rPr i="1" lang="en" sz="2000"/>
              <a:t>𝝈</a:t>
            </a:r>
            <a:r>
              <a:rPr lang="en" sz="2000"/>
              <a:t> is the standard deviation of the values.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