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Source Code Pro"/>
      <p:regular r:id="rId25"/>
      <p:bold r:id="rId26"/>
      <p:italic r:id="rId27"/>
      <p:boldItalic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fntdata"/><Relationship Id="rId25" Type="http://schemas.openxmlformats.org/officeDocument/2006/relationships/font" Target="fonts/SourceCodePro-regular.fntdata"/><Relationship Id="rId28" Type="http://schemas.openxmlformats.org/officeDocument/2006/relationships/font" Target="fonts/SourceCodePro-boldItalic.fntdata"/><Relationship Id="rId27"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99f24503d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99f24503d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99f24503d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99f24503d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99f24503d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99f24503d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99f24503d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99f24503d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99f24503d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99f24503d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99f24503d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99f24503d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99f24503d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99f24503d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99f24503d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99f24503d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d4a27a39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d4a27a3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99f24503d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99f24503d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d4a27a2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d4a27a2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799f24503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99f24503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99f24503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99f24503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99f24503d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99f24503d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99f24503d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99f24503d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99f24503d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99f24503d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99f24503d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99f24503d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99f24503d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99f24503d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13.png"/><Relationship Id="rId13" Type="http://schemas.openxmlformats.org/officeDocument/2006/relationships/image" Target="../media/image17.png"/><Relationship Id="rId12"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0.png"/><Relationship Id="rId9" Type="http://schemas.openxmlformats.org/officeDocument/2006/relationships/image" Target="../media/image16.png"/><Relationship Id="rId15" Type="http://schemas.openxmlformats.org/officeDocument/2006/relationships/image" Target="../media/image26.png"/><Relationship Id="rId14" Type="http://schemas.openxmlformats.org/officeDocument/2006/relationships/image" Target="../media/image20.png"/><Relationship Id="rId17" Type="http://schemas.openxmlformats.org/officeDocument/2006/relationships/image" Target="../media/image27.png"/><Relationship Id="rId16" Type="http://schemas.openxmlformats.org/officeDocument/2006/relationships/image" Target="../media/image24.png"/><Relationship Id="rId5" Type="http://schemas.openxmlformats.org/officeDocument/2006/relationships/image" Target="../media/image18.png"/><Relationship Id="rId6" Type="http://schemas.openxmlformats.org/officeDocument/2006/relationships/image" Target="../media/image11.png"/><Relationship Id="rId7" Type="http://schemas.openxmlformats.org/officeDocument/2006/relationships/image" Target="../media/image15.png"/><Relationship Id="rId8"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Engineering </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fontScale="77500" lnSpcReduction="20000"/>
          </a:bodyPr>
          <a:lstStyle/>
          <a:p>
            <a:pPr indent="0" lvl="0" marL="0" rtl="0" algn="ctr">
              <a:spcBef>
                <a:spcPts val="0"/>
              </a:spcBef>
              <a:spcAft>
                <a:spcPts val="0"/>
              </a:spcAft>
              <a:buNone/>
            </a:pPr>
            <a:r>
              <a:rPr lang="en"/>
              <a:t>Data Engineering Learning Path</a:t>
            </a:r>
            <a:endParaRPr/>
          </a:p>
          <a:p>
            <a:pPr indent="0" lvl="0" marL="0" rtl="0" algn="ctr">
              <a:spcBef>
                <a:spcPts val="0"/>
              </a:spcBef>
              <a:spcAft>
                <a:spcPts val="0"/>
              </a:spcAft>
              <a:buNone/>
            </a:pPr>
            <a:r>
              <a:t/>
            </a:r>
            <a:endParaRPr/>
          </a:p>
          <a:p>
            <a:pPr indent="-405765" lvl="0" marL="457200" rtl="0" algn="ctr">
              <a:spcBef>
                <a:spcPts val="0"/>
              </a:spcBef>
              <a:spcAft>
                <a:spcPts val="0"/>
              </a:spcAft>
              <a:buSzPct val="100000"/>
              <a:buChar char="-"/>
            </a:pPr>
            <a:r>
              <a:rPr lang="en"/>
              <a:t>Srivatsan Srinivasan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World without right data </a:t>
            </a:r>
            <a:r>
              <a:rPr lang="en"/>
              <a:t>strategy</a:t>
            </a:r>
            <a:r>
              <a:rPr lang="en"/>
              <a:t> or engineering</a:t>
            </a:r>
            <a:endParaRPr/>
          </a:p>
        </p:txBody>
      </p:sp>
      <p:pic>
        <p:nvPicPr>
          <p:cNvPr id="133" name="Google Shape;133;p22"/>
          <p:cNvPicPr preferRelativeResize="0"/>
          <p:nvPr/>
        </p:nvPicPr>
        <p:blipFill>
          <a:blip r:embed="rId3">
            <a:alphaModFix/>
          </a:blip>
          <a:stretch>
            <a:fillRect/>
          </a:stretch>
        </p:blipFill>
        <p:spPr>
          <a:xfrm>
            <a:off x="1066800" y="1487000"/>
            <a:ext cx="6724650" cy="3333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Engineering Tech Stack (Few Selected)</a:t>
            </a:r>
            <a:endParaRPr/>
          </a:p>
        </p:txBody>
      </p:sp>
      <p:pic>
        <p:nvPicPr>
          <p:cNvPr id="139" name="Google Shape;139;p23"/>
          <p:cNvPicPr preferRelativeResize="0"/>
          <p:nvPr/>
        </p:nvPicPr>
        <p:blipFill>
          <a:blip r:embed="rId3">
            <a:alphaModFix/>
          </a:blip>
          <a:stretch>
            <a:fillRect/>
          </a:stretch>
        </p:blipFill>
        <p:spPr>
          <a:xfrm>
            <a:off x="311700" y="1420575"/>
            <a:ext cx="1635950" cy="859925"/>
          </a:xfrm>
          <a:prstGeom prst="rect">
            <a:avLst/>
          </a:prstGeom>
          <a:noFill/>
          <a:ln>
            <a:noFill/>
          </a:ln>
        </p:spPr>
      </p:pic>
      <p:pic>
        <p:nvPicPr>
          <p:cNvPr id="140" name="Google Shape;140;p23"/>
          <p:cNvPicPr preferRelativeResize="0"/>
          <p:nvPr/>
        </p:nvPicPr>
        <p:blipFill>
          <a:blip r:embed="rId4">
            <a:alphaModFix/>
          </a:blip>
          <a:stretch>
            <a:fillRect/>
          </a:stretch>
        </p:blipFill>
        <p:spPr>
          <a:xfrm>
            <a:off x="2007825" y="1318970"/>
            <a:ext cx="2038575" cy="1063125"/>
          </a:xfrm>
          <a:prstGeom prst="rect">
            <a:avLst/>
          </a:prstGeom>
          <a:noFill/>
          <a:ln>
            <a:noFill/>
          </a:ln>
        </p:spPr>
      </p:pic>
      <p:pic>
        <p:nvPicPr>
          <p:cNvPr id="141" name="Google Shape;141;p23"/>
          <p:cNvPicPr preferRelativeResize="0"/>
          <p:nvPr/>
        </p:nvPicPr>
        <p:blipFill>
          <a:blip r:embed="rId5">
            <a:alphaModFix/>
          </a:blip>
          <a:stretch>
            <a:fillRect/>
          </a:stretch>
        </p:blipFill>
        <p:spPr>
          <a:xfrm>
            <a:off x="4106575" y="1318975"/>
            <a:ext cx="1864827" cy="733500"/>
          </a:xfrm>
          <a:prstGeom prst="rect">
            <a:avLst/>
          </a:prstGeom>
          <a:noFill/>
          <a:ln>
            <a:noFill/>
          </a:ln>
        </p:spPr>
      </p:pic>
      <p:pic>
        <p:nvPicPr>
          <p:cNvPr id="142" name="Google Shape;142;p23"/>
          <p:cNvPicPr preferRelativeResize="0"/>
          <p:nvPr/>
        </p:nvPicPr>
        <p:blipFill>
          <a:blip r:embed="rId6">
            <a:alphaModFix/>
          </a:blip>
          <a:stretch>
            <a:fillRect/>
          </a:stretch>
        </p:blipFill>
        <p:spPr>
          <a:xfrm>
            <a:off x="6031584" y="1364883"/>
            <a:ext cx="1526490" cy="859925"/>
          </a:xfrm>
          <a:prstGeom prst="rect">
            <a:avLst/>
          </a:prstGeom>
          <a:noFill/>
          <a:ln>
            <a:noFill/>
          </a:ln>
        </p:spPr>
      </p:pic>
      <p:pic>
        <p:nvPicPr>
          <p:cNvPr id="143" name="Google Shape;143;p23"/>
          <p:cNvPicPr preferRelativeResize="0"/>
          <p:nvPr/>
        </p:nvPicPr>
        <p:blipFill>
          <a:blip r:embed="rId7">
            <a:alphaModFix/>
          </a:blip>
          <a:stretch>
            <a:fillRect/>
          </a:stretch>
        </p:blipFill>
        <p:spPr>
          <a:xfrm>
            <a:off x="442450" y="2571750"/>
            <a:ext cx="955473" cy="859926"/>
          </a:xfrm>
          <a:prstGeom prst="rect">
            <a:avLst/>
          </a:prstGeom>
          <a:noFill/>
          <a:ln>
            <a:noFill/>
          </a:ln>
        </p:spPr>
      </p:pic>
      <p:pic>
        <p:nvPicPr>
          <p:cNvPr id="144" name="Google Shape;144;p23"/>
          <p:cNvPicPr preferRelativeResize="0"/>
          <p:nvPr/>
        </p:nvPicPr>
        <p:blipFill>
          <a:blip r:embed="rId8">
            <a:alphaModFix/>
          </a:blip>
          <a:stretch>
            <a:fillRect/>
          </a:stretch>
        </p:blipFill>
        <p:spPr>
          <a:xfrm>
            <a:off x="2248068" y="2520188"/>
            <a:ext cx="1284075" cy="963050"/>
          </a:xfrm>
          <a:prstGeom prst="rect">
            <a:avLst/>
          </a:prstGeom>
          <a:noFill/>
          <a:ln>
            <a:noFill/>
          </a:ln>
        </p:spPr>
      </p:pic>
      <p:pic>
        <p:nvPicPr>
          <p:cNvPr id="145" name="Google Shape;145;p23"/>
          <p:cNvPicPr preferRelativeResize="0"/>
          <p:nvPr/>
        </p:nvPicPr>
        <p:blipFill>
          <a:blip r:embed="rId9">
            <a:alphaModFix/>
          </a:blip>
          <a:stretch>
            <a:fillRect/>
          </a:stretch>
        </p:blipFill>
        <p:spPr>
          <a:xfrm>
            <a:off x="4106569" y="2382098"/>
            <a:ext cx="1428079" cy="1063125"/>
          </a:xfrm>
          <a:prstGeom prst="rect">
            <a:avLst/>
          </a:prstGeom>
          <a:noFill/>
          <a:ln>
            <a:noFill/>
          </a:ln>
        </p:spPr>
      </p:pic>
      <p:pic>
        <p:nvPicPr>
          <p:cNvPr id="146" name="Google Shape;146;p23"/>
          <p:cNvPicPr preferRelativeResize="0"/>
          <p:nvPr/>
        </p:nvPicPr>
        <p:blipFill>
          <a:blip r:embed="rId10">
            <a:alphaModFix/>
          </a:blip>
          <a:stretch>
            <a:fillRect/>
          </a:stretch>
        </p:blipFill>
        <p:spPr>
          <a:xfrm>
            <a:off x="5802663" y="2483693"/>
            <a:ext cx="1817279" cy="859925"/>
          </a:xfrm>
          <a:prstGeom prst="rect">
            <a:avLst/>
          </a:prstGeom>
          <a:noFill/>
          <a:ln>
            <a:noFill/>
          </a:ln>
        </p:spPr>
      </p:pic>
      <p:pic>
        <p:nvPicPr>
          <p:cNvPr id="147" name="Google Shape;147;p23"/>
          <p:cNvPicPr preferRelativeResize="0"/>
          <p:nvPr/>
        </p:nvPicPr>
        <p:blipFill>
          <a:blip r:embed="rId11">
            <a:alphaModFix/>
          </a:blip>
          <a:stretch>
            <a:fillRect/>
          </a:stretch>
        </p:blipFill>
        <p:spPr>
          <a:xfrm>
            <a:off x="311700" y="4009300"/>
            <a:ext cx="1635949" cy="566685"/>
          </a:xfrm>
          <a:prstGeom prst="rect">
            <a:avLst/>
          </a:prstGeom>
          <a:noFill/>
          <a:ln>
            <a:noFill/>
          </a:ln>
        </p:spPr>
      </p:pic>
      <p:pic>
        <p:nvPicPr>
          <p:cNvPr id="148" name="Google Shape;148;p23"/>
          <p:cNvPicPr preferRelativeResize="0"/>
          <p:nvPr/>
        </p:nvPicPr>
        <p:blipFill>
          <a:blip r:embed="rId12">
            <a:alphaModFix/>
          </a:blip>
          <a:stretch>
            <a:fillRect/>
          </a:stretch>
        </p:blipFill>
        <p:spPr>
          <a:xfrm>
            <a:off x="2313075" y="3890554"/>
            <a:ext cx="1428074" cy="804158"/>
          </a:xfrm>
          <a:prstGeom prst="rect">
            <a:avLst/>
          </a:prstGeom>
          <a:noFill/>
          <a:ln>
            <a:noFill/>
          </a:ln>
        </p:spPr>
      </p:pic>
      <p:pic>
        <p:nvPicPr>
          <p:cNvPr id="149" name="Google Shape;149;p23"/>
          <p:cNvPicPr preferRelativeResize="0"/>
          <p:nvPr/>
        </p:nvPicPr>
        <p:blipFill>
          <a:blip r:embed="rId13">
            <a:alphaModFix/>
          </a:blip>
          <a:stretch>
            <a:fillRect/>
          </a:stretch>
        </p:blipFill>
        <p:spPr>
          <a:xfrm>
            <a:off x="4251529" y="3881125"/>
            <a:ext cx="1719871" cy="859925"/>
          </a:xfrm>
          <a:prstGeom prst="rect">
            <a:avLst/>
          </a:prstGeom>
          <a:noFill/>
          <a:ln>
            <a:noFill/>
          </a:ln>
        </p:spPr>
      </p:pic>
      <p:pic>
        <p:nvPicPr>
          <p:cNvPr id="150" name="Google Shape;150;p23"/>
          <p:cNvPicPr preferRelativeResize="0"/>
          <p:nvPr/>
        </p:nvPicPr>
        <p:blipFill>
          <a:blip r:embed="rId14">
            <a:alphaModFix/>
          </a:blip>
          <a:stretch>
            <a:fillRect/>
          </a:stretch>
        </p:blipFill>
        <p:spPr>
          <a:xfrm>
            <a:off x="5934887" y="3774847"/>
            <a:ext cx="1719876" cy="873700"/>
          </a:xfrm>
          <a:prstGeom prst="rect">
            <a:avLst/>
          </a:prstGeom>
          <a:noFill/>
          <a:ln>
            <a:noFill/>
          </a:ln>
        </p:spPr>
      </p:pic>
      <p:pic>
        <p:nvPicPr>
          <p:cNvPr id="151" name="Google Shape;151;p23"/>
          <p:cNvPicPr preferRelativeResize="0"/>
          <p:nvPr/>
        </p:nvPicPr>
        <p:blipFill>
          <a:blip r:embed="rId15">
            <a:alphaModFix/>
          </a:blip>
          <a:stretch>
            <a:fillRect/>
          </a:stretch>
        </p:blipFill>
        <p:spPr>
          <a:xfrm>
            <a:off x="7618239" y="1392777"/>
            <a:ext cx="1200237" cy="804151"/>
          </a:xfrm>
          <a:prstGeom prst="rect">
            <a:avLst/>
          </a:prstGeom>
          <a:noFill/>
          <a:ln>
            <a:noFill/>
          </a:ln>
        </p:spPr>
      </p:pic>
      <p:pic>
        <p:nvPicPr>
          <p:cNvPr id="152" name="Google Shape;152;p23"/>
          <p:cNvPicPr preferRelativeResize="0"/>
          <p:nvPr/>
        </p:nvPicPr>
        <p:blipFill>
          <a:blip r:embed="rId16">
            <a:alphaModFix/>
          </a:blip>
          <a:stretch>
            <a:fillRect/>
          </a:stretch>
        </p:blipFill>
        <p:spPr>
          <a:xfrm>
            <a:off x="7676449" y="2534987"/>
            <a:ext cx="1284075" cy="933488"/>
          </a:xfrm>
          <a:prstGeom prst="rect">
            <a:avLst/>
          </a:prstGeom>
          <a:noFill/>
          <a:ln>
            <a:noFill/>
          </a:ln>
        </p:spPr>
      </p:pic>
      <p:pic>
        <p:nvPicPr>
          <p:cNvPr id="153" name="Google Shape;153;p23"/>
          <p:cNvPicPr preferRelativeResize="0"/>
          <p:nvPr/>
        </p:nvPicPr>
        <p:blipFill>
          <a:blip r:embed="rId17">
            <a:alphaModFix/>
          </a:blip>
          <a:stretch>
            <a:fillRect/>
          </a:stretch>
        </p:blipFill>
        <p:spPr>
          <a:xfrm>
            <a:off x="7676451" y="3806534"/>
            <a:ext cx="1428078" cy="7432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2201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Learning Path - Level 1 - Foundation</a:t>
            </a:r>
            <a:endParaRPr/>
          </a:p>
        </p:txBody>
      </p:sp>
      <p:sp>
        <p:nvSpPr>
          <p:cNvPr id="159" name="Google Shape;159;p24"/>
          <p:cNvSpPr txBox="1"/>
          <p:nvPr>
            <p:ph idx="1" type="body"/>
          </p:nvPr>
        </p:nvSpPr>
        <p:spPr>
          <a:xfrm>
            <a:off x="311700" y="1375725"/>
            <a:ext cx="8520600" cy="340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Programming Language (Python or Scala </a:t>
            </a:r>
            <a:r>
              <a:rPr lang="en"/>
              <a:t>preferably</a:t>
            </a:r>
            <a:r>
              <a:rPr lang="en"/>
              <a:t>)</a:t>
            </a:r>
            <a:endParaRPr/>
          </a:p>
          <a:p>
            <a:pPr indent="-342900" lvl="0" marL="457200" rtl="0" algn="l">
              <a:spcBef>
                <a:spcPts val="0"/>
              </a:spcBef>
              <a:spcAft>
                <a:spcPts val="0"/>
              </a:spcAft>
              <a:buSzPts val="1800"/>
              <a:buChar char="●"/>
            </a:pPr>
            <a:r>
              <a:rPr lang="en"/>
              <a:t>SQL</a:t>
            </a:r>
            <a:endParaRPr/>
          </a:p>
          <a:p>
            <a:pPr indent="-342900" lvl="0" marL="457200" rtl="0" algn="l">
              <a:spcBef>
                <a:spcPts val="0"/>
              </a:spcBef>
              <a:spcAft>
                <a:spcPts val="0"/>
              </a:spcAft>
              <a:buSzPts val="1800"/>
              <a:buChar char="●"/>
            </a:pPr>
            <a:r>
              <a:rPr lang="en"/>
              <a:t>Data Warehousing Concepts</a:t>
            </a:r>
            <a:endParaRPr/>
          </a:p>
          <a:p>
            <a:pPr indent="-342900" lvl="0" marL="457200" rtl="0" algn="l">
              <a:spcBef>
                <a:spcPts val="0"/>
              </a:spcBef>
              <a:spcAft>
                <a:spcPts val="0"/>
              </a:spcAft>
              <a:buSzPts val="1800"/>
              <a:buChar char="●"/>
            </a:pPr>
            <a:r>
              <a:rPr lang="en"/>
              <a:t>Understand Distributed Computing (Some history of Hadoop and MapReduce)</a:t>
            </a:r>
            <a:endParaRPr/>
          </a:p>
          <a:p>
            <a:pPr indent="-342900" lvl="0" marL="457200" rtl="0" algn="l">
              <a:spcBef>
                <a:spcPts val="0"/>
              </a:spcBef>
              <a:spcAft>
                <a:spcPts val="0"/>
              </a:spcAft>
              <a:buSzPts val="1800"/>
              <a:buChar char="●"/>
            </a:pPr>
            <a:r>
              <a:rPr lang="en"/>
              <a:t>When to use Data Lake vs Data Warehouse vs RDBMS vs NoSQL</a:t>
            </a:r>
            <a:endParaRPr/>
          </a:p>
          <a:p>
            <a:pPr indent="-342900" lvl="0" marL="457200" rtl="0" algn="l">
              <a:spcBef>
                <a:spcPts val="0"/>
              </a:spcBef>
              <a:spcAft>
                <a:spcPts val="0"/>
              </a:spcAft>
              <a:buSzPts val="1800"/>
              <a:buChar char="●"/>
            </a:pPr>
            <a:r>
              <a:rPr lang="en"/>
              <a:t>Master Apache Spark</a:t>
            </a:r>
            <a:endParaRPr/>
          </a:p>
          <a:p>
            <a:pPr indent="-342900" lvl="0" marL="457200" rtl="0" algn="l">
              <a:spcBef>
                <a:spcPts val="0"/>
              </a:spcBef>
              <a:spcAft>
                <a:spcPts val="0"/>
              </a:spcAft>
              <a:buSzPts val="1800"/>
              <a:buChar char="●"/>
            </a:pPr>
            <a:r>
              <a:rPr lang="en"/>
              <a:t>Understand and pick one database from NoSQL and RDBMS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Learning Path - Level 2 - Advanced</a:t>
            </a:r>
            <a:endParaRPr/>
          </a:p>
        </p:txBody>
      </p:sp>
      <p:sp>
        <p:nvSpPr>
          <p:cNvPr id="165" name="Google Shape;165;p2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Understand various Data Architectures (Real Time, batch, Event Driven etc)</a:t>
            </a:r>
            <a:endParaRPr/>
          </a:p>
          <a:p>
            <a:pPr indent="-342900" lvl="0" marL="457200" rtl="0" algn="l">
              <a:spcBef>
                <a:spcPts val="0"/>
              </a:spcBef>
              <a:spcAft>
                <a:spcPts val="0"/>
              </a:spcAft>
              <a:buSzPts val="1800"/>
              <a:buChar char="●"/>
            </a:pPr>
            <a:r>
              <a:rPr lang="en"/>
              <a:t>Learn one streaming platform and stream processing engine</a:t>
            </a:r>
            <a:endParaRPr/>
          </a:p>
          <a:p>
            <a:pPr indent="-342900" lvl="0" marL="457200" rtl="0" algn="l">
              <a:spcBef>
                <a:spcPts val="0"/>
              </a:spcBef>
              <a:spcAft>
                <a:spcPts val="0"/>
              </a:spcAft>
              <a:buSzPts val="1800"/>
              <a:buChar char="●"/>
            </a:pPr>
            <a:r>
              <a:rPr lang="en"/>
              <a:t>Pick one cloud provider and master their native data engineering product</a:t>
            </a:r>
            <a:endParaRPr/>
          </a:p>
          <a:p>
            <a:pPr indent="-342900" lvl="0" marL="457200" rtl="0" algn="l">
              <a:spcBef>
                <a:spcPts val="0"/>
              </a:spcBef>
              <a:spcAft>
                <a:spcPts val="0"/>
              </a:spcAft>
              <a:buSzPts val="1800"/>
              <a:buChar char="●"/>
            </a:pPr>
            <a:r>
              <a:rPr lang="en"/>
              <a:t>Focus on cloud data warehouses, cloud big data services and managed spark services</a:t>
            </a:r>
            <a:endParaRPr/>
          </a:p>
          <a:p>
            <a:pPr indent="-342900" lvl="0" marL="457200" rtl="0" algn="l">
              <a:spcBef>
                <a:spcPts val="0"/>
              </a:spcBef>
              <a:spcAft>
                <a:spcPts val="0"/>
              </a:spcAft>
              <a:buSzPts val="1800"/>
              <a:buChar char="●"/>
            </a:pPr>
            <a:r>
              <a:rPr lang="en"/>
              <a:t>Create and deploy pipelines on cloud with cloud based CI/CD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Learning Path - Level 3 - Expert</a:t>
            </a:r>
            <a:endParaRPr/>
          </a:p>
        </p:txBody>
      </p:sp>
      <p:sp>
        <p:nvSpPr>
          <p:cNvPr id="171" name="Google Shape;171;p2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Deep dive into data architectures and data modeling (NoSQL, DWH etc)</a:t>
            </a:r>
            <a:endParaRPr/>
          </a:p>
          <a:p>
            <a:pPr indent="-342900" lvl="0" marL="457200" rtl="0" algn="l">
              <a:spcBef>
                <a:spcPts val="0"/>
              </a:spcBef>
              <a:spcAft>
                <a:spcPts val="0"/>
              </a:spcAft>
              <a:buSzPts val="1800"/>
              <a:buChar char="●"/>
            </a:pPr>
            <a:r>
              <a:rPr lang="en"/>
              <a:t>Understand and build Cloud Native data architectures and sandboxes (Containers and K8s)</a:t>
            </a:r>
            <a:endParaRPr/>
          </a:p>
          <a:p>
            <a:pPr indent="-342900" lvl="0" marL="457200" rtl="0" algn="l">
              <a:spcBef>
                <a:spcPts val="0"/>
              </a:spcBef>
              <a:spcAft>
                <a:spcPts val="0"/>
              </a:spcAft>
              <a:buSzPts val="1800"/>
              <a:buChar char="●"/>
            </a:pPr>
            <a:r>
              <a:rPr lang="en"/>
              <a:t>Hybrid Cloud</a:t>
            </a:r>
            <a:endParaRPr/>
          </a:p>
          <a:p>
            <a:pPr indent="-342900" lvl="0" marL="457200" rtl="0" algn="l">
              <a:spcBef>
                <a:spcPts val="0"/>
              </a:spcBef>
              <a:spcAft>
                <a:spcPts val="0"/>
              </a:spcAft>
              <a:buSzPts val="1800"/>
              <a:buChar char="●"/>
            </a:pPr>
            <a:r>
              <a:rPr lang="en"/>
              <a:t>Focus on Data Management and Data Security Architecture</a:t>
            </a:r>
            <a:endParaRPr/>
          </a:p>
          <a:p>
            <a:pPr indent="-342900" lvl="0" marL="457200" rtl="0" algn="l">
              <a:spcBef>
                <a:spcPts val="0"/>
              </a:spcBef>
              <a:spcAft>
                <a:spcPts val="0"/>
              </a:spcAft>
              <a:buSzPts val="1800"/>
              <a:buChar char="●"/>
            </a:pPr>
            <a:r>
              <a:rPr lang="en"/>
              <a:t>Build platforms that can democratize data and accelerate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Hadoop and Spark Trends</a:t>
            </a:r>
            <a:endParaRPr/>
          </a:p>
        </p:txBody>
      </p:sp>
      <p:pic>
        <p:nvPicPr>
          <p:cNvPr id="177" name="Google Shape;177;p27"/>
          <p:cNvPicPr preferRelativeResize="0"/>
          <p:nvPr/>
        </p:nvPicPr>
        <p:blipFill>
          <a:blip r:embed="rId3">
            <a:alphaModFix/>
          </a:blip>
          <a:stretch>
            <a:fillRect/>
          </a:stretch>
        </p:blipFill>
        <p:spPr>
          <a:xfrm>
            <a:off x="152400" y="1214600"/>
            <a:ext cx="8679901" cy="3776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Spark?</a:t>
            </a:r>
            <a:endParaRPr/>
          </a:p>
        </p:txBody>
      </p:sp>
      <p:pic>
        <p:nvPicPr>
          <p:cNvPr id="183" name="Google Shape;183;p28"/>
          <p:cNvPicPr preferRelativeResize="0"/>
          <p:nvPr/>
        </p:nvPicPr>
        <p:blipFill>
          <a:blip r:embed="rId3">
            <a:alphaModFix/>
          </a:blip>
          <a:stretch>
            <a:fillRect/>
          </a:stretch>
        </p:blipFill>
        <p:spPr>
          <a:xfrm>
            <a:off x="152400" y="1648400"/>
            <a:ext cx="8839199" cy="3160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2201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ETL vs ELT</a:t>
            </a:r>
            <a:endParaRPr/>
          </a:p>
        </p:txBody>
      </p:sp>
      <p:pic>
        <p:nvPicPr>
          <p:cNvPr id="189" name="Google Shape;189;p29"/>
          <p:cNvPicPr preferRelativeResize="0"/>
          <p:nvPr/>
        </p:nvPicPr>
        <p:blipFill>
          <a:blip r:embed="rId3">
            <a:alphaModFix/>
          </a:blip>
          <a:stretch>
            <a:fillRect/>
          </a:stretch>
        </p:blipFill>
        <p:spPr>
          <a:xfrm>
            <a:off x="408550" y="1184050"/>
            <a:ext cx="8326901" cy="373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0"/>
          <p:cNvPicPr preferRelativeResize="0"/>
          <p:nvPr/>
        </p:nvPicPr>
        <p:blipFill>
          <a:blip r:embed="rId3">
            <a:alphaModFix/>
          </a:blip>
          <a:stretch>
            <a:fillRect/>
          </a:stretch>
        </p:blipFill>
        <p:spPr>
          <a:xfrm>
            <a:off x="400300" y="604750"/>
            <a:ext cx="8139152" cy="4324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Role - Activity</a:t>
            </a:r>
            <a:endParaRPr/>
          </a:p>
        </p:txBody>
      </p:sp>
      <p:pic>
        <p:nvPicPr>
          <p:cNvPr id="200" name="Google Shape;200;p31"/>
          <p:cNvPicPr preferRelativeResize="0"/>
          <p:nvPr/>
        </p:nvPicPr>
        <p:blipFill>
          <a:blip r:embed="rId3">
            <a:alphaModFix/>
          </a:blip>
          <a:stretch>
            <a:fillRect/>
          </a:stretch>
        </p:blipFill>
        <p:spPr>
          <a:xfrm>
            <a:off x="818000" y="1258400"/>
            <a:ext cx="7473575" cy="3732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69" name="Google Shape;69;p14"/>
          <p:cNvSpPr txBox="1"/>
          <p:nvPr>
            <p:ph idx="1" type="body"/>
          </p:nvPr>
        </p:nvSpPr>
        <p:spPr>
          <a:xfrm>
            <a:off x="311700" y="1618200"/>
            <a:ext cx="8357700" cy="2950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What is Data Engineering?</a:t>
            </a:r>
            <a:endParaRPr sz="1900"/>
          </a:p>
          <a:p>
            <a:pPr indent="-349250" lvl="0" marL="457200" rtl="0" algn="l">
              <a:spcBef>
                <a:spcPts val="0"/>
              </a:spcBef>
              <a:spcAft>
                <a:spcPts val="0"/>
              </a:spcAft>
              <a:buSzPts val="1900"/>
              <a:buChar char="★"/>
            </a:pPr>
            <a:r>
              <a:rPr lang="en" sz="1900"/>
              <a:t>Quick Introduction to Data Engineering process</a:t>
            </a:r>
            <a:endParaRPr sz="1900"/>
          </a:p>
          <a:p>
            <a:pPr indent="-349250" lvl="0" marL="457200" rtl="0" algn="l">
              <a:spcBef>
                <a:spcPts val="0"/>
              </a:spcBef>
              <a:spcAft>
                <a:spcPts val="0"/>
              </a:spcAft>
              <a:buSzPts val="1900"/>
              <a:buChar char="★"/>
            </a:pPr>
            <a:r>
              <a:rPr lang="en" sz="1900"/>
              <a:t>Data Engineering Tech Stack</a:t>
            </a:r>
            <a:endParaRPr sz="1900"/>
          </a:p>
          <a:p>
            <a:pPr indent="-349250" lvl="0" marL="457200" rtl="0" algn="l">
              <a:spcBef>
                <a:spcPts val="0"/>
              </a:spcBef>
              <a:spcAft>
                <a:spcPts val="0"/>
              </a:spcAft>
              <a:buSzPts val="1900"/>
              <a:buChar char="★"/>
            </a:pPr>
            <a:r>
              <a:rPr lang="en" sz="1900"/>
              <a:t>Learning Path for Data Engineering</a:t>
            </a:r>
            <a:endParaRPr sz="1900"/>
          </a:p>
          <a:p>
            <a:pPr indent="-349250" lvl="0" marL="457200" rtl="0" algn="l">
              <a:spcBef>
                <a:spcPts val="0"/>
              </a:spcBef>
              <a:spcAft>
                <a:spcPts val="0"/>
              </a:spcAft>
              <a:buSzPts val="1900"/>
              <a:buChar char="★"/>
            </a:pPr>
            <a:r>
              <a:rPr lang="en" sz="1900"/>
              <a:t>Live Q&amp;A</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159300" y="2201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Engineering is not something new</a:t>
            </a:r>
            <a:endParaRPr/>
          </a:p>
        </p:txBody>
      </p:sp>
      <p:pic>
        <p:nvPicPr>
          <p:cNvPr id="75" name="Google Shape;75;p15"/>
          <p:cNvPicPr preferRelativeResize="0"/>
          <p:nvPr/>
        </p:nvPicPr>
        <p:blipFill>
          <a:blip r:embed="rId3">
            <a:alphaModFix/>
          </a:blip>
          <a:stretch>
            <a:fillRect/>
          </a:stretch>
        </p:blipFill>
        <p:spPr>
          <a:xfrm>
            <a:off x="152400" y="953600"/>
            <a:ext cx="8585349" cy="3743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Data Engineering?</a:t>
            </a:r>
            <a:endParaRPr/>
          </a:p>
        </p:txBody>
      </p:sp>
      <p:sp>
        <p:nvSpPr>
          <p:cNvPr id="81" name="Google Shape;81;p16"/>
          <p:cNvSpPr txBox="1"/>
          <p:nvPr>
            <p:ph idx="1" type="body"/>
          </p:nvPr>
        </p:nvSpPr>
        <p:spPr>
          <a:xfrm>
            <a:off x="311700" y="1697425"/>
            <a:ext cx="8520600" cy="247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Data Engineering is process of designing and building scalable and reliable data pipelines that collects, Ingests, governs, transforms,transports and structures data with the purpose of making it easily accessible and usable to data applications</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Pipelines</a:t>
            </a:r>
            <a:endParaRPr/>
          </a:p>
        </p:txBody>
      </p:sp>
      <p:pic>
        <p:nvPicPr>
          <p:cNvPr id="87" name="Google Shape;87;p17"/>
          <p:cNvPicPr preferRelativeResize="0"/>
          <p:nvPr/>
        </p:nvPicPr>
        <p:blipFill>
          <a:blip r:embed="rId3">
            <a:alphaModFix/>
          </a:blip>
          <a:stretch>
            <a:fillRect/>
          </a:stretch>
        </p:blipFill>
        <p:spPr>
          <a:xfrm>
            <a:off x="152400" y="1563200"/>
            <a:ext cx="8839199" cy="3121725"/>
          </a:xfrm>
          <a:prstGeom prst="rect">
            <a:avLst/>
          </a:prstGeom>
          <a:noFill/>
          <a:ln>
            <a:noFill/>
          </a:ln>
        </p:spPr>
      </p:pic>
      <p:pic>
        <p:nvPicPr>
          <p:cNvPr id="88" name="Google Shape;88;p17"/>
          <p:cNvPicPr preferRelativeResize="0"/>
          <p:nvPr/>
        </p:nvPicPr>
        <p:blipFill>
          <a:blip r:embed="rId4">
            <a:alphaModFix/>
          </a:blip>
          <a:stretch>
            <a:fillRect/>
          </a:stretch>
        </p:blipFill>
        <p:spPr>
          <a:xfrm>
            <a:off x="5150438" y="1814863"/>
            <a:ext cx="657225" cy="657225"/>
          </a:xfrm>
          <a:prstGeom prst="rect">
            <a:avLst/>
          </a:prstGeom>
          <a:noFill/>
          <a:ln>
            <a:noFill/>
          </a:ln>
        </p:spPr>
      </p:pic>
      <p:pic>
        <p:nvPicPr>
          <p:cNvPr id="89" name="Google Shape;89;p17"/>
          <p:cNvPicPr preferRelativeResize="0"/>
          <p:nvPr/>
        </p:nvPicPr>
        <p:blipFill>
          <a:blip r:embed="rId5">
            <a:alphaModFix/>
          </a:blip>
          <a:stretch>
            <a:fillRect/>
          </a:stretch>
        </p:blipFill>
        <p:spPr>
          <a:xfrm>
            <a:off x="3781122" y="1748047"/>
            <a:ext cx="790875" cy="790875"/>
          </a:xfrm>
          <a:prstGeom prst="rect">
            <a:avLst/>
          </a:prstGeom>
          <a:noFill/>
          <a:ln>
            <a:noFill/>
          </a:ln>
        </p:spPr>
      </p:pic>
      <p:pic>
        <p:nvPicPr>
          <p:cNvPr id="90" name="Google Shape;90;p17"/>
          <p:cNvPicPr preferRelativeResize="0"/>
          <p:nvPr/>
        </p:nvPicPr>
        <p:blipFill>
          <a:blip r:embed="rId6">
            <a:alphaModFix/>
          </a:blip>
          <a:stretch>
            <a:fillRect/>
          </a:stretch>
        </p:blipFill>
        <p:spPr>
          <a:xfrm>
            <a:off x="2286125" y="1876899"/>
            <a:ext cx="1133700" cy="595200"/>
          </a:xfrm>
          <a:prstGeom prst="rect">
            <a:avLst/>
          </a:prstGeom>
          <a:noFill/>
          <a:ln>
            <a:noFill/>
          </a:ln>
        </p:spPr>
      </p:pic>
      <p:pic>
        <p:nvPicPr>
          <p:cNvPr id="91" name="Google Shape;91;p17"/>
          <p:cNvPicPr preferRelativeResize="0"/>
          <p:nvPr/>
        </p:nvPicPr>
        <p:blipFill>
          <a:blip r:embed="rId7">
            <a:alphaModFix/>
          </a:blip>
          <a:stretch>
            <a:fillRect/>
          </a:stretch>
        </p:blipFill>
        <p:spPr>
          <a:xfrm>
            <a:off x="1355625" y="1845898"/>
            <a:ext cx="657225" cy="6572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Pipelines</a:t>
            </a:r>
            <a:endParaRPr/>
          </a:p>
        </p:txBody>
      </p:sp>
      <p:pic>
        <p:nvPicPr>
          <p:cNvPr id="97" name="Google Shape;97;p18"/>
          <p:cNvPicPr preferRelativeResize="0"/>
          <p:nvPr/>
        </p:nvPicPr>
        <p:blipFill>
          <a:blip r:embed="rId3">
            <a:alphaModFix/>
          </a:blip>
          <a:stretch>
            <a:fillRect/>
          </a:stretch>
        </p:blipFill>
        <p:spPr>
          <a:xfrm>
            <a:off x="152400" y="1410800"/>
            <a:ext cx="8839199" cy="3121725"/>
          </a:xfrm>
          <a:prstGeom prst="rect">
            <a:avLst/>
          </a:prstGeom>
          <a:noFill/>
          <a:ln>
            <a:noFill/>
          </a:ln>
        </p:spPr>
      </p:pic>
      <p:pic>
        <p:nvPicPr>
          <p:cNvPr id="98" name="Google Shape;98;p18"/>
          <p:cNvPicPr preferRelativeResize="0"/>
          <p:nvPr/>
        </p:nvPicPr>
        <p:blipFill>
          <a:blip r:embed="rId4">
            <a:alphaModFix/>
          </a:blip>
          <a:stretch>
            <a:fillRect/>
          </a:stretch>
        </p:blipFill>
        <p:spPr>
          <a:xfrm>
            <a:off x="5150438" y="1662463"/>
            <a:ext cx="657225" cy="657225"/>
          </a:xfrm>
          <a:prstGeom prst="rect">
            <a:avLst/>
          </a:prstGeom>
          <a:noFill/>
          <a:ln>
            <a:noFill/>
          </a:ln>
        </p:spPr>
      </p:pic>
      <p:pic>
        <p:nvPicPr>
          <p:cNvPr id="99" name="Google Shape;99;p18"/>
          <p:cNvPicPr preferRelativeResize="0"/>
          <p:nvPr/>
        </p:nvPicPr>
        <p:blipFill>
          <a:blip r:embed="rId5">
            <a:alphaModFix/>
          </a:blip>
          <a:stretch>
            <a:fillRect/>
          </a:stretch>
        </p:blipFill>
        <p:spPr>
          <a:xfrm>
            <a:off x="3781122" y="1595647"/>
            <a:ext cx="790875" cy="790875"/>
          </a:xfrm>
          <a:prstGeom prst="rect">
            <a:avLst/>
          </a:prstGeom>
          <a:noFill/>
          <a:ln>
            <a:noFill/>
          </a:ln>
        </p:spPr>
      </p:pic>
      <p:pic>
        <p:nvPicPr>
          <p:cNvPr id="100" name="Google Shape;100;p18"/>
          <p:cNvPicPr preferRelativeResize="0"/>
          <p:nvPr/>
        </p:nvPicPr>
        <p:blipFill>
          <a:blip r:embed="rId6">
            <a:alphaModFix/>
          </a:blip>
          <a:stretch>
            <a:fillRect/>
          </a:stretch>
        </p:blipFill>
        <p:spPr>
          <a:xfrm>
            <a:off x="2286125" y="1724499"/>
            <a:ext cx="1133700" cy="595200"/>
          </a:xfrm>
          <a:prstGeom prst="rect">
            <a:avLst/>
          </a:prstGeom>
          <a:noFill/>
          <a:ln>
            <a:noFill/>
          </a:ln>
        </p:spPr>
      </p:pic>
      <p:pic>
        <p:nvPicPr>
          <p:cNvPr id="101" name="Google Shape;101;p18"/>
          <p:cNvPicPr preferRelativeResize="0"/>
          <p:nvPr/>
        </p:nvPicPr>
        <p:blipFill>
          <a:blip r:embed="rId7">
            <a:alphaModFix/>
          </a:blip>
          <a:stretch>
            <a:fillRect/>
          </a:stretch>
        </p:blipFill>
        <p:spPr>
          <a:xfrm>
            <a:off x="1355625" y="1693498"/>
            <a:ext cx="657225" cy="657204"/>
          </a:xfrm>
          <a:prstGeom prst="rect">
            <a:avLst/>
          </a:prstGeom>
          <a:noFill/>
          <a:ln>
            <a:noFill/>
          </a:ln>
        </p:spPr>
      </p:pic>
      <p:sp>
        <p:nvSpPr>
          <p:cNvPr id="102" name="Google Shape;102;p18"/>
          <p:cNvSpPr txBox="1"/>
          <p:nvPr/>
        </p:nvSpPr>
        <p:spPr>
          <a:xfrm>
            <a:off x="570125" y="3415225"/>
            <a:ext cx="4697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Code Pro"/>
                <a:ea typeface="Source Code Pro"/>
                <a:cs typeface="Source Code Pro"/>
                <a:sym typeface="Source Code Pro"/>
              </a:rPr>
              <a:t>ELT vs ETL</a:t>
            </a:r>
            <a:endParaRPr b="1">
              <a:latin typeface="Source Code Pro"/>
              <a:ea typeface="Source Code Pro"/>
              <a:cs typeface="Source Code Pro"/>
              <a:sym typeface="Source Code Pro"/>
            </a:endParaRPr>
          </a:p>
          <a:p>
            <a:pPr indent="0" lvl="0" marL="0" rtl="0" algn="l">
              <a:spcBef>
                <a:spcPts val="0"/>
              </a:spcBef>
              <a:spcAft>
                <a:spcPts val="0"/>
              </a:spcAft>
              <a:buNone/>
            </a:pPr>
            <a:r>
              <a:t/>
            </a:r>
            <a:endParaRPr b="1">
              <a:latin typeface="Source Code Pro"/>
              <a:ea typeface="Source Code Pro"/>
              <a:cs typeface="Source Code Pro"/>
              <a:sym typeface="Source Code Pro"/>
            </a:endParaRPr>
          </a:p>
          <a:p>
            <a:pPr indent="0" lvl="0" marL="0" rtl="0" algn="l">
              <a:spcBef>
                <a:spcPts val="0"/>
              </a:spcBef>
              <a:spcAft>
                <a:spcPts val="0"/>
              </a:spcAft>
              <a:buNone/>
            </a:pPr>
            <a:r>
              <a:rPr b="1" lang="en">
                <a:latin typeface="Source Code Pro"/>
                <a:ea typeface="Source Code Pro"/>
                <a:cs typeface="Source Code Pro"/>
                <a:sym typeface="Source Code Pro"/>
              </a:rPr>
              <a:t>Batch vs Stream processing</a:t>
            </a:r>
            <a:endParaRPr b="1">
              <a:latin typeface="Source Code Pro"/>
              <a:ea typeface="Source Code Pro"/>
              <a:cs typeface="Source Code Pro"/>
              <a:sym typeface="Source Code Pro"/>
            </a:endParaRPr>
          </a:p>
          <a:p>
            <a:pPr indent="0" lvl="0" marL="0" rtl="0" algn="l">
              <a:spcBef>
                <a:spcPts val="0"/>
              </a:spcBef>
              <a:spcAft>
                <a:spcPts val="0"/>
              </a:spcAft>
              <a:buNone/>
            </a:pPr>
            <a:r>
              <a:t/>
            </a:r>
            <a:endParaRPr b="1">
              <a:latin typeface="Source Code Pro"/>
              <a:ea typeface="Source Code Pro"/>
              <a:cs typeface="Source Code Pro"/>
              <a:sym typeface="Source Code Pro"/>
            </a:endParaRPr>
          </a:p>
          <a:p>
            <a:pPr indent="0" lvl="0" marL="0" rtl="0" algn="l">
              <a:spcBef>
                <a:spcPts val="0"/>
              </a:spcBef>
              <a:spcAft>
                <a:spcPts val="0"/>
              </a:spcAft>
              <a:buNone/>
            </a:pPr>
            <a:r>
              <a:rPr b="1" lang="en">
                <a:latin typeface="Source Code Pro"/>
                <a:ea typeface="Source Code Pro"/>
                <a:cs typeface="Source Code Pro"/>
                <a:sym typeface="Source Code Pro"/>
              </a:rPr>
              <a:t>Data Warehouse vs Data Lake</a:t>
            </a:r>
            <a:endParaRPr b="1">
              <a:latin typeface="Source Code Pro"/>
              <a:ea typeface="Source Code Pro"/>
              <a:cs typeface="Source Code Pro"/>
              <a:sym typeface="Source Code Pro"/>
            </a:endParaRPr>
          </a:p>
          <a:p>
            <a:pPr indent="0" lvl="0" marL="0" rtl="0" algn="l">
              <a:spcBef>
                <a:spcPts val="0"/>
              </a:spcBef>
              <a:spcAft>
                <a:spcPts val="0"/>
              </a:spcAft>
              <a:buNone/>
            </a:pPr>
            <a:r>
              <a:t/>
            </a:r>
            <a:endParaRPr b="1">
              <a:latin typeface="Source Code Pro"/>
              <a:ea typeface="Source Code Pro"/>
              <a:cs typeface="Source Code Pro"/>
              <a:sym typeface="Source Code Pro"/>
            </a:endParaRPr>
          </a:p>
          <a:p>
            <a:pPr indent="0" lvl="0" marL="0" rtl="0" algn="l">
              <a:spcBef>
                <a:spcPts val="0"/>
              </a:spcBef>
              <a:spcAft>
                <a:spcPts val="0"/>
              </a:spcAft>
              <a:buNone/>
            </a:pPr>
            <a:r>
              <a:rPr b="1" lang="en">
                <a:latin typeface="Source Code Pro"/>
                <a:ea typeface="Source Code Pro"/>
                <a:cs typeface="Source Code Pro"/>
                <a:sym typeface="Source Code Pro"/>
              </a:rPr>
              <a:t>Data platform in, On premise vs on Cloud</a:t>
            </a:r>
            <a:endParaRPr b="1">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35500" y="677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Pipelines</a:t>
            </a:r>
            <a:endParaRPr/>
          </a:p>
        </p:txBody>
      </p:sp>
      <p:pic>
        <p:nvPicPr>
          <p:cNvPr id="108" name="Google Shape;108;p19"/>
          <p:cNvPicPr preferRelativeResize="0"/>
          <p:nvPr/>
        </p:nvPicPr>
        <p:blipFill>
          <a:blip r:embed="rId3">
            <a:alphaModFix/>
          </a:blip>
          <a:stretch>
            <a:fillRect/>
          </a:stretch>
        </p:blipFill>
        <p:spPr>
          <a:xfrm>
            <a:off x="152400" y="801200"/>
            <a:ext cx="8839199" cy="3121725"/>
          </a:xfrm>
          <a:prstGeom prst="rect">
            <a:avLst/>
          </a:prstGeom>
          <a:noFill/>
          <a:ln>
            <a:noFill/>
          </a:ln>
        </p:spPr>
      </p:pic>
      <p:pic>
        <p:nvPicPr>
          <p:cNvPr id="109" name="Google Shape;109;p19"/>
          <p:cNvPicPr preferRelativeResize="0"/>
          <p:nvPr/>
        </p:nvPicPr>
        <p:blipFill>
          <a:blip r:embed="rId4">
            <a:alphaModFix/>
          </a:blip>
          <a:stretch>
            <a:fillRect/>
          </a:stretch>
        </p:blipFill>
        <p:spPr>
          <a:xfrm>
            <a:off x="5150438" y="1052863"/>
            <a:ext cx="657225" cy="657225"/>
          </a:xfrm>
          <a:prstGeom prst="rect">
            <a:avLst/>
          </a:prstGeom>
          <a:noFill/>
          <a:ln>
            <a:noFill/>
          </a:ln>
        </p:spPr>
      </p:pic>
      <p:pic>
        <p:nvPicPr>
          <p:cNvPr id="110" name="Google Shape;110;p19"/>
          <p:cNvPicPr preferRelativeResize="0"/>
          <p:nvPr/>
        </p:nvPicPr>
        <p:blipFill>
          <a:blip r:embed="rId5">
            <a:alphaModFix/>
          </a:blip>
          <a:stretch>
            <a:fillRect/>
          </a:stretch>
        </p:blipFill>
        <p:spPr>
          <a:xfrm>
            <a:off x="3781122" y="986047"/>
            <a:ext cx="790875" cy="790875"/>
          </a:xfrm>
          <a:prstGeom prst="rect">
            <a:avLst/>
          </a:prstGeom>
          <a:noFill/>
          <a:ln>
            <a:noFill/>
          </a:ln>
        </p:spPr>
      </p:pic>
      <p:pic>
        <p:nvPicPr>
          <p:cNvPr id="111" name="Google Shape;111;p19"/>
          <p:cNvPicPr preferRelativeResize="0"/>
          <p:nvPr/>
        </p:nvPicPr>
        <p:blipFill>
          <a:blip r:embed="rId6">
            <a:alphaModFix/>
          </a:blip>
          <a:stretch>
            <a:fillRect/>
          </a:stretch>
        </p:blipFill>
        <p:spPr>
          <a:xfrm>
            <a:off x="2286125" y="1114899"/>
            <a:ext cx="1133700" cy="595200"/>
          </a:xfrm>
          <a:prstGeom prst="rect">
            <a:avLst/>
          </a:prstGeom>
          <a:noFill/>
          <a:ln>
            <a:noFill/>
          </a:ln>
        </p:spPr>
      </p:pic>
      <p:pic>
        <p:nvPicPr>
          <p:cNvPr id="112" name="Google Shape;112;p19"/>
          <p:cNvPicPr preferRelativeResize="0"/>
          <p:nvPr/>
        </p:nvPicPr>
        <p:blipFill>
          <a:blip r:embed="rId7">
            <a:alphaModFix/>
          </a:blip>
          <a:stretch>
            <a:fillRect/>
          </a:stretch>
        </p:blipFill>
        <p:spPr>
          <a:xfrm>
            <a:off x="1355625" y="1083898"/>
            <a:ext cx="657225" cy="657204"/>
          </a:xfrm>
          <a:prstGeom prst="rect">
            <a:avLst/>
          </a:prstGeom>
          <a:noFill/>
          <a:ln>
            <a:noFill/>
          </a:ln>
        </p:spPr>
      </p:pic>
      <p:sp>
        <p:nvSpPr>
          <p:cNvPr id="113" name="Google Shape;113;p19"/>
          <p:cNvSpPr txBox="1"/>
          <p:nvPr/>
        </p:nvSpPr>
        <p:spPr>
          <a:xfrm>
            <a:off x="570125" y="2805625"/>
            <a:ext cx="4697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Code Pro"/>
                <a:ea typeface="Source Code Pro"/>
                <a:cs typeface="Source Code Pro"/>
                <a:sym typeface="Source Code Pro"/>
              </a:rPr>
              <a:t>ELT vs ETL</a:t>
            </a:r>
            <a:endParaRPr b="1">
              <a:latin typeface="Source Code Pro"/>
              <a:ea typeface="Source Code Pro"/>
              <a:cs typeface="Source Code Pro"/>
              <a:sym typeface="Source Code Pro"/>
            </a:endParaRPr>
          </a:p>
          <a:p>
            <a:pPr indent="0" lvl="0" marL="0" rtl="0" algn="l">
              <a:spcBef>
                <a:spcPts val="0"/>
              </a:spcBef>
              <a:spcAft>
                <a:spcPts val="0"/>
              </a:spcAft>
              <a:buNone/>
            </a:pPr>
            <a:r>
              <a:t/>
            </a:r>
            <a:endParaRPr b="1">
              <a:latin typeface="Source Code Pro"/>
              <a:ea typeface="Source Code Pro"/>
              <a:cs typeface="Source Code Pro"/>
              <a:sym typeface="Source Code Pro"/>
            </a:endParaRPr>
          </a:p>
          <a:p>
            <a:pPr indent="0" lvl="0" marL="0" rtl="0" algn="l">
              <a:spcBef>
                <a:spcPts val="0"/>
              </a:spcBef>
              <a:spcAft>
                <a:spcPts val="0"/>
              </a:spcAft>
              <a:buNone/>
            </a:pPr>
            <a:r>
              <a:rPr b="1" lang="en">
                <a:latin typeface="Source Code Pro"/>
                <a:ea typeface="Source Code Pro"/>
                <a:cs typeface="Source Code Pro"/>
                <a:sym typeface="Source Code Pro"/>
              </a:rPr>
              <a:t>Batch vs Stream processing</a:t>
            </a:r>
            <a:endParaRPr b="1">
              <a:latin typeface="Source Code Pro"/>
              <a:ea typeface="Source Code Pro"/>
              <a:cs typeface="Source Code Pro"/>
              <a:sym typeface="Source Code Pro"/>
            </a:endParaRPr>
          </a:p>
          <a:p>
            <a:pPr indent="0" lvl="0" marL="0" rtl="0" algn="l">
              <a:spcBef>
                <a:spcPts val="0"/>
              </a:spcBef>
              <a:spcAft>
                <a:spcPts val="0"/>
              </a:spcAft>
              <a:buNone/>
            </a:pPr>
            <a:r>
              <a:t/>
            </a:r>
            <a:endParaRPr b="1">
              <a:latin typeface="Source Code Pro"/>
              <a:ea typeface="Source Code Pro"/>
              <a:cs typeface="Source Code Pro"/>
              <a:sym typeface="Source Code Pro"/>
            </a:endParaRPr>
          </a:p>
          <a:p>
            <a:pPr indent="0" lvl="0" marL="0" rtl="0" algn="l">
              <a:spcBef>
                <a:spcPts val="0"/>
              </a:spcBef>
              <a:spcAft>
                <a:spcPts val="0"/>
              </a:spcAft>
              <a:buNone/>
            </a:pPr>
            <a:r>
              <a:rPr b="1" lang="en">
                <a:latin typeface="Source Code Pro"/>
                <a:ea typeface="Source Code Pro"/>
                <a:cs typeface="Source Code Pro"/>
                <a:sym typeface="Source Code Pro"/>
              </a:rPr>
              <a:t>Data Warehouse vs Data Lake</a:t>
            </a:r>
            <a:endParaRPr b="1">
              <a:latin typeface="Source Code Pro"/>
              <a:ea typeface="Source Code Pro"/>
              <a:cs typeface="Source Code Pro"/>
              <a:sym typeface="Source Code Pro"/>
            </a:endParaRPr>
          </a:p>
          <a:p>
            <a:pPr indent="0" lvl="0" marL="0" rtl="0" algn="l">
              <a:spcBef>
                <a:spcPts val="0"/>
              </a:spcBef>
              <a:spcAft>
                <a:spcPts val="0"/>
              </a:spcAft>
              <a:buNone/>
            </a:pPr>
            <a:r>
              <a:t/>
            </a:r>
            <a:endParaRPr b="1">
              <a:latin typeface="Source Code Pro"/>
              <a:ea typeface="Source Code Pro"/>
              <a:cs typeface="Source Code Pro"/>
              <a:sym typeface="Source Code Pro"/>
            </a:endParaRPr>
          </a:p>
          <a:p>
            <a:pPr indent="0" lvl="0" marL="0" rtl="0" algn="l">
              <a:spcBef>
                <a:spcPts val="0"/>
              </a:spcBef>
              <a:spcAft>
                <a:spcPts val="0"/>
              </a:spcAft>
              <a:buNone/>
            </a:pPr>
            <a:r>
              <a:rPr b="1" lang="en">
                <a:latin typeface="Source Code Pro"/>
                <a:ea typeface="Source Code Pro"/>
                <a:cs typeface="Source Code Pro"/>
                <a:sym typeface="Source Code Pro"/>
              </a:rPr>
              <a:t>Data platform in, On premise vs on Cloud</a:t>
            </a:r>
            <a:endParaRPr b="1">
              <a:latin typeface="Source Code Pro"/>
              <a:ea typeface="Source Code Pro"/>
              <a:cs typeface="Source Code Pro"/>
              <a:sym typeface="Source Code Pro"/>
            </a:endParaRPr>
          </a:p>
        </p:txBody>
      </p:sp>
      <p:sp>
        <p:nvSpPr>
          <p:cNvPr id="114" name="Google Shape;114;p19"/>
          <p:cNvSpPr txBox="1"/>
          <p:nvPr/>
        </p:nvSpPr>
        <p:spPr>
          <a:xfrm>
            <a:off x="5440950" y="4040425"/>
            <a:ext cx="3619200" cy="400200"/>
          </a:xfrm>
          <a:prstGeom prst="rect">
            <a:avLst/>
          </a:prstGeom>
          <a:solidFill>
            <a:srgbClr val="FFF2CC"/>
          </a:solidFill>
          <a:ln cap="flat" cmpd="sng" w="9525">
            <a:solidFill>
              <a:srgbClr val="FFD96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Source Code Pro"/>
                <a:ea typeface="Source Code Pro"/>
                <a:cs typeface="Source Code Pro"/>
                <a:sym typeface="Source Code Pro"/>
              </a:rPr>
              <a:t>Data and Metadata Management</a:t>
            </a:r>
            <a:endParaRPr b="1">
              <a:latin typeface="Source Code Pro"/>
              <a:ea typeface="Source Code Pro"/>
              <a:cs typeface="Source Code Pro"/>
              <a:sym typeface="Source Code Pro"/>
            </a:endParaRPr>
          </a:p>
        </p:txBody>
      </p:sp>
      <p:sp>
        <p:nvSpPr>
          <p:cNvPr id="115" name="Google Shape;115;p19"/>
          <p:cNvSpPr txBox="1"/>
          <p:nvPr/>
        </p:nvSpPr>
        <p:spPr>
          <a:xfrm>
            <a:off x="5440950" y="4470550"/>
            <a:ext cx="3619200" cy="400200"/>
          </a:xfrm>
          <a:prstGeom prst="rect">
            <a:avLst/>
          </a:prstGeom>
          <a:solidFill>
            <a:srgbClr val="FFF2CC"/>
          </a:solidFill>
          <a:ln cap="flat" cmpd="sng" w="9525">
            <a:solidFill>
              <a:srgbClr val="FFD96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a:latin typeface="Source Code Pro"/>
                <a:ea typeface="Source Code Pro"/>
                <a:cs typeface="Source Code Pro"/>
                <a:sym typeface="Source Code Pro"/>
              </a:rPr>
              <a:t>Data Security</a:t>
            </a:r>
            <a:endParaRPr b="1">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2963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Lifecycle</a:t>
            </a:r>
            <a:endParaRPr/>
          </a:p>
        </p:txBody>
      </p:sp>
      <p:pic>
        <p:nvPicPr>
          <p:cNvPr id="121" name="Google Shape;121;p20"/>
          <p:cNvPicPr preferRelativeResize="0"/>
          <p:nvPr/>
        </p:nvPicPr>
        <p:blipFill>
          <a:blip r:embed="rId3">
            <a:alphaModFix/>
          </a:blip>
          <a:stretch>
            <a:fillRect/>
          </a:stretch>
        </p:blipFill>
        <p:spPr>
          <a:xfrm>
            <a:off x="1752600" y="1586425"/>
            <a:ext cx="4469175" cy="340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Engineers are responsible for</a:t>
            </a:r>
            <a:endParaRPr/>
          </a:p>
        </p:txBody>
      </p:sp>
      <p:sp>
        <p:nvSpPr>
          <p:cNvPr id="127" name="Google Shape;127;p2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Building Data Platforms</a:t>
            </a:r>
            <a:endParaRPr/>
          </a:p>
          <a:p>
            <a:pPr indent="-342900" lvl="0" marL="457200" rtl="0" algn="l">
              <a:spcBef>
                <a:spcPts val="0"/>
              </a:spcBef>
              <a:spcAft>
                <a:spcPts val="0"/>
              </a:spcAft>
              <a:buSzPts val="1800"/>
              <a:buChar char="●"/>
            </a:pPr>
            <a:r>
              <a:rPr lang="en"/>
              <a:t>Define Data Architecture and Data Modeling</a:t>
            </a:r>
            <a:endParaRPr/>
          </a:p>
          <a:p>
            <a:pPr indent="-342900" lvl="0" marL="457200" rtl="0" algn="l">
              <a:spcBef>
                <a:spcPts val="0"/>
              </a:spcBef>
              <a:spcAft>
                <a:spcPts val="0"/>
              </a:spcAft>
              <a:buSzPts val="1800"/>
              <a:buChar char="●"/>
            </a:pPr>
            <a:r>
              <a:rPr lang="en"/>
              <a:t>Handle data in various formats</a:t>
            </a:r>
            <a:endParaRPr/>
          </a:p>
          <a:p>
            <a:pPr indent="-342900" lvl="0" marL="457200" rtl="0" algn="l">
              <a:spcBef>
                <a:spcPts val="0"/>
              </a:spcBef>
              <a:spcAft>
                <a:spcPts val="0"/>
              </a:spcAft>
              <a:buSzPts val="1800"/>
              <a:buChar char="●"/>
            </a:pPr>
            <a:r>
              <a:rPr lang="en"/>
              <a:t>Create ETL or ELT pipelines as well streaming data pipelines</a:t>
            </a:r>
            <a:endParaRPr/>
          </a:p>
          <a:p>
            <a:pPr indent="-342900" lvl="0" marL="457200" rtl="0" algn="l">
              <a:spcBef>
                <a:spcPts val="0"/>
              </a:spcBef>
              <a:spcAft>
                <a:spcPts val="0"/>
              </a:spcAft>
              <a:buSzPts val="1800"/>
              <a:buChar char="●"/>
            </a:pPr>
            <a:r>
              <a:rPr lang="en"/>
              <a:t>Schedule and Deploy pipelines</a:t>
            </a:r>
            <a:endParaRPr/>
          </a:p>
          <a:p>
            <a:pPr indent="-342900" lvl="0" marL="457200" rtl="0" algn="l">
              <a:spcBef>
                <a:spcPts val="0"/>
              </a:spcBef>
              <a:spcAft>
                <a:spcPts val="0"/>
              </a:spcAft>
              <a:buSzPts val="1800"/>
              <a:buChar char="●"/>
            </a:pPr>
            <a:r>
              <a:rPr lang="en"/>
              <a:t>Build frameworks or code for data management activities</a:t>
            </a:r>
            <a:endParaRPr/>
          </a:p>
          <a:p>
            <a:pPr indent="-342900" lvl="0" marL="457200" rtl="0" algn="l">
              <a:spcBef>
                <a:spcPts val="0"/>
              </a:spcBef>
              <a:spcAft>
                <a:spcPts val="0"/>
              </a:spcAft>
              <a:buSzPts val="1800"/>
              <a:buChar char="●"/>
            </a:pPr>
            <a:r>
              <a:rPr lang="en"/>
              <a:t>Make data </a:t>
            </a:r>
            <a:r>
              <a:rPr lang="en"/>
              <a:t>accessible</a:t>
            </a:r>
            <a:r>
              <a:rPr lang="en"/>
              <a:t> with right governance in place</a:t>
            </a:r>
            <a:endParaRPr/>
          </a:p>
          <a:p>
            <a:pPr indent="-342900" lvl="0" marL="457200" rtl="0" algn="l">
              <a:spcBef>
                <a:spcPts val="0"/>
              </a:spcBef>
              <a:spcAft>
                <a:spcPts val="0"/>
              </a:spcAft>
              <a:buSzPts val="1800"/>
              <a:buChar char="●"/>
            </a:pPr>
            <a:r>
              <a:rPr lang="en"/>
              <a:t>Enable Self service access to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