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2"/>
  </p:notesMasterIdLst>
  <p:sldIdLst>
    <p:sldId id="288" r:id="rId2"/>
    <p:sldId id="266" r:id="rId3"/>
    <p:sldId id="267" r:id="rId4"/>
    <p:sldId id="257" r:id="rId5"/>
    <p:sldId id="258" r:id="rId6"/>
    <p:sldId id="260" r:id="rId7"/>
    <p:sldId id="273" r:id="rId8"/>
    <p:sldId id="259" r:id="rId9"/>
    <p:sldId id="261" r:id="rId10"/>
    <p:sldId id="262" r:id="rId11"/>
    <p:sldId id="263" r:id="rId12"/>
    <p:sldId id="264" r:id="rId13"/>
    <p:sldId id="265" r:id="rId14"/>
    <p:sldId id="269" r:id="rId15"/>
    <p:sldId id="270" r:id="rId16"/>
    <p:sldId id="287" r:id="rId17"/>
    <p:sldId id="272" r:id="rId18"/>
    <p:sldId id="271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91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9182388197581"/>
          <c:y val="3.9055312662770118E-2"/>
          <c:w val="0.84636811023622049"/>
          <c:h val="0.7973354719548946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10</c:v>
                </c:pt>
                <c:pt idx="6">
                  <c:v>20</c:v>
                </c:pt>
                <c:pt idx="7">
                  <c:v>30</c:v>
                </c:pt>
                <c:pt idx="8">
                  <c:v>40</c:v>
                </c:pt>
                <c:pt idx="9">
                  <c:v>50</c:v>
                </c:pt>
                <c:pt idx="10">
                  <c:v>100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0.5</c:v>
                </c:pt>
                <c:pt idx="2">
                  <c:v>0.33000000000000024</c:v>
                </c:pt>
                <c:pt idx="3">
                  <c:v>0.25</c:v>
                </c:pt>
                <c:pt idx="4">
                  <c:v>0.2</c:v>
                </c:pt>
                <c:pt idx="5">
                  <c:v>0.1</c:v>
                </c:pt>
                <c:pt idx="6">
                  <c:v>5.0000000000000031E-2</c:v>
                </c:pt>
                <c:pt idx="7">
                  <c:v>3.3000000000000002E-2</c:v>
                </c:pt>
                <c:pt idx="8">
                  <c:v>2.5000000000000015E-2</c:v>
                </c:pt>
                <c:pt idx="9">
                  <c:v>2.0000000000000014E-2</c:v>
                </c:pt>
                <c:pt idx="10">
                  <c:v>1.0000000000000007E-2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09D-40B3-865C-7C3617A45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537920"/>
        <c:axId val="43539456"/>
      </c:scatterChart>
      <c:valAx>
        <c:axId val="4353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43539456"/>
        <c:crosses val="autoZero"/>
        <c:crossBetween val="midCat"/>
      </c:valAx>
      <c:valAx>
        <c:axId val="43539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4353792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0.23181</cdr:x>
      <cdr:y>0.95173</cdr:y>
    </cdr:from>
    <cdr:to>
      <cdr:x>0.35036</cdr:x>
      <cdr:y>0.95173</cdr:y>
    </cdr:to>
    <cdr:sp macro="" textlink="">
      <cdr:nvSpPr>
        <cdr:cNvPr id="4" name="Straight Arrow Connector 3"/>
        <cdr:cNvSpPr/>
      </cdr:nvSpPr>
      <cdr:spPr>
        <a:xfrm xmlns:a="http://schemas.openxmlformats.org/drawingml/2006/main">
          <a:off x="1341006" y="3400425"/>
          <a:ext cx="685800" cy="2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9D59B-8220-4F93-9D77-C861433E138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809CE-D49B-4726-9C63-182BF966E7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206453-6F5D-4793-8130-466E6ED908CC}" type="slidenum">
              <a:rPr lang="en-US"/>
              <a:pPr/>
              <a:t>8</a:t>
            </a:fld>
            <a:endParaRPr lang="en-US"/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/>
            <a:fld id="{E3264728-D2B3-4983-ACF0-78D0061DAA48}" type="slidenum">
              <a:rPr lang="en-US" sz="1200">
                <a:latin typeface="Arial" charset="0"/>
              </a:rPr>
              <a:pPr algn="r"/>
              <a:t>8</a:t>
            </a:fld>
            <a:endParaRPr lang="en-US" sz="1200">
              <a:latin typeface="Arial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solidFill>
            <a:srgbClr val="FFFFFF"/>
          </a:solidFill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177" tIns="46589" rIns="93177" bIns="46589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69E274-0E2D-4784-B821-F8CF60A7CA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There could be many pairs of c,n0 which leads to f(n)=O(g(n))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69E274-0E2D-4784-B821-F8CF60A7CA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EBC7-8295-4407-9E0C-A63786BBFAB0}" type="datetime1">
              <a:rPr lang="en-US" smtClean="0"/>
              <a:t>10/9/2020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9CDA-6AD1-4870-818E-D73E8F182470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CDEA-E545-46F2-B893-FFAA1EC41A14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2931-6E07-436E-B72B-644E0BAB1686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4A5F-B707-4874-B493-951B00DFED7F}" type="datetime1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2223-4772-4708-83C8-D96C8043E1B1}" type="datetime1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F5D5-23C1-4B7B-B39E-7E9F4BB5CEDC}" type="datetime1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3C00-A96E-405B-A215-3618C140B7C4}" type="datetime1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AF64-6637-4E05-9D01-57D059FC23E1}" type="datetime1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B884-87CB-4D2E-9D8E-38A68200E3F8}" type="datetime1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FF27-289E-4BAB-9F32-6F5EB7AAEE60}" type="datetime1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7B0D60-CF78-435A-ABD2-68120EA9F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60F314-4CE4-432D-B0F0-E28949C7D33A}" type="datetime1">
              <a:rPr lang="en-US" smtClean="0"/>
              <a:t>10/9/2020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Lecture 3 :: Data Structure &amp; Algorithms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7B0D60-CF78-435A-ABD2-68120EA9F53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90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0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BDD2E88-9462-4D33-AE49-8DC06545E4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01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C7EA0E-100F-4A4F-AE67-28E2844F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204" y="37730"/>
            <a:ext cx="5334000" cy="304800"/>
          </a:xfrm>
        </p:spPr>
        <p:txBody>
          <a:bodyPr anchor="ctr">
            <a:noAutofit/>
          </a:bodyPr>
          <a:lstStyle/>
          <a:p>
            <a:pPr algn="ctr"/>
            <a:r>
              <a:rPr lang="en-US" sz="2400" dirty="0"/>
              <a:t>Data Structure &amp; Algorithms (</a:t>
            </a:r>
            <a:r>
              <a:rPr lang="en-IN" sz="2400" dirty="0"/>
              <a:t>PCC-CS301)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687FD-01BC-499C-9612-9BA89FAF8756}"/>
              </a:ext>
            </a:extLst>
          </p:cNvPr>
          <p:cNvSpPr txBox="1"/>
          <p:nvPr/>
        </p:nvSpPr>
        <p:spPr>
          <a:xfrm>
            <a:off x="76200" y="5615582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Dr. Dipak Kumar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Kole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Associate Professor, Dept. of CSE, JGEC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Email: dipak.kole@cse.jgec.ac.in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F7AD62E-CD83-422B-A525-13863D165B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07892"/>
            <a:ext cx="1063153" cy="10631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9B6F023-33E6-4BEC-8A8C-E19CD6B934DB}"/>
              </a:ext>
            </a:extLst>
          </p:cNvPr>
          <p:cNvSpPr txBox="1"/>
          <p:nvPr/>
        </p:nvSpPr>
        <p:spPr>
          <a:xfrm>
            <a:off x="4267200" y="9906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Lecture 3</a:t>
            </a:r>
            <a:endParaRPr lang="en-IN" sz="24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C2F41-1DC0-4A5A-A998-AFEFB45D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C2E88-875B-4007-BA51-8D7A3FC4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9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838200"/>
            <a:ext cx="5029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  <a:p>
            <a:endParaRPr lang="en-US" sz="3600" kern="0" dirty="0">
              <a:solidFill>
                <a:srgbClr val="000000"/>
              </a:solidFill>
              <a:latin typeface="Times New Roman"/>
              <a:ea typeface="+mj-ea"/>
              <a:cs typeface="+mj-cs"/>
            </a:endParaRPr>
          </a:p>
          <a:p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  <a:p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  <a:p>
            <a:pPr marL="738188" indent="-457200">
              <a:buFont typeface="Wingdings" pitchFamily="2" charset="2"/>
              <a:buChar char="ü"/>
            </a:pPr>
            <a:r>
              <a:rPr lang="en-US" sz="2800" dirty="0"/>
              <a:t>We write </a:t>
            </a:r>
            <a:r>
              <a:rPr lang="en-US" sz="2800" b="1" i="1" dirty="0"/>
              <a:t>f</a:t>
            </a:r>
            <a:r>
              <a:rPr lang="en-US" sz="2800" b="1" dirty="0"/>
              <a:t>(</a:t>
            </a:r>
            <a:r>
              <a:rPr lang="en-US" sz="2800" b="1" i="1" dirty="0"/>
              <a:t>n</a:t>
            </a:r>
            <a:r>
              <a:rPr lang="en-US" sz="2800" b="1" dirty="0"/>
              <a:t>)=O(</a:t>
            </a:r>
            <a:r>
              <a:rPr lang="en-US" sz="2800" b="1" i="1" dirty="0"/>
              <a:t>g</a:t>
            </a:r>
            <a:r>
              <a:rPr lang="en-US" sz="2800" b="1" dirty="0"/>
              <a:t>(</a:t>
            </a:r>
            <a:r>
              <a:rPr lang="en-US" sz="2800" b="1" i="1" dirty="0"/>
              <a:t>n</a:t>
            </a:r>
            <a:r>
              <a:rPr lang="en-US" sz="2800" b="1" dirty="0"/>
              <a:t>)).</a:t>
            </a:r>
          </a:p>
          <a:p>
            <a:pPr marL="738188" indent="-457200">
              <a:buFont typeface="Wingdings" pitchFamily="2" charset="2"/>
              <a:buChar char="ü"/>
            </a:pPr>
            <a:r>
              <a:rPr kumimoji="1" lang="en-US" sz="2600" b="1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sz="2600" b="1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) is an </a:t>
            </a:r>
            <a:r>
              <a:rPr kumimoji="1" lang="en-US" sz="2600" b="1" i="1" dirty="0">
                <a:solidFill>
                  <a:schemeClr val="tx2"/>
                </a:solidFill>
                <a:latin typeface="Times New Roman" pitchFamily="18" charset="0"/>
              </a:rPr>
              <a:t>asymptotic upper bound</a:t>
            </a:r>
            <a:r>
              <a:rPr kumimoji="1" lang="en-US" sz="26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for </a:t>
            </a:r>
            <a:r>
              <a:rPr kumimoji="1" lang="en-US" sz="2600" b="1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sz="2600" b="1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).</a:t>
            </a:r>
          </a:p>
          <a:p>
            <a:pPr marL="738188" indent="-457200">
              <a:buFont typeface="Wingdings" pitchFamily="2" charset="2"/>
              <a:buChar char="ü"/>
            </a:pPr>
            <a:r>
              <a:rPr lang="en-US" sz="2400" b="1" i="1" dirty="0"/>
              <a:t>f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)=O(</a:t>
            </a:r>
            <a:r>
              <a:rPr lang="en-US" sz="2400" b="1" i="1" dirty="0"/>
              <a:t>g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)) </a:t>
            </a:r>
            <a:r>
              <a:rPr lang="en-US" sz="2400" b="1" dirty="0" err="1"/>
              <a:t>iff</a:t>
            </a:r>
            <a:r>
              <a:rPr lang="en-US" sz="2400" b="1" dirty="0"/>
              <a:t>  </a:t>
            </a:r>
          </a:p>
          <a:p>
            <a:pPr marL="738188" indent="-457200"/>
            <a:r>
              <a:rPr kumimoji="1" lang="en-US" sz="2400" b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endParaRPr kumimoji="1" lang="en-US" sz="2600" b="1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sz="3600" kern="0" dirty="0">
              <a:solidFill>
                <a:srgbClr val="000000"/>
              </a:solidFill>
              <a:latin typeface="Times New Roman"/>
              <a:ea typeface="+mj-ea"/>
              <a:cs typeface="+mj-cs"/>
            </a:endParaRPr>
          </a:p>
          <a:p>
            <a:r>
              <a:rPr lang="en-US" sz="3600" kern="0" dirty="0">
                <a:solidFill>
                  <a:srgbClr val="000000"/>
                </a:solidFill>
                <a:latin typeface="Times New Roman"/>
                <a:ea typeface="+mj-ea"/>
                <a:cs typeface="+mj-cs"/>
              </a:rPr>
              <a:t>		</a:t>
            </a:r>
            <a:r>
              <a:rPr lang="en-US" sz="2800" kern="0" dirty="0">
                <a:solidFill>
                  <a:srgbClr val="000000"/>
                </a:solidFill>
                <a:latin typeface="Times New Roman"/>
                <a:ea typeface="+mj-ea"/>
                <a:cs typeface="+mj-cs"/>
              </a:rPr>
              <a:t>where </a:t>
            </a:r>
            <a:r>
              <a:rPr lang="en-US" sz="2800" b="1" i="1" kern="0" dirty="0">
                <a:solidFill>
                  <a:srgbClr val="000000"/>
                </a:solidFill>
                <a:latin typeface="Times New Roman"/>
                <a:ea typeface="+mj-ea"/>
                <a:cs typeface="+mj-cs"/>
              </a:rPr>
              <a:t>l</a:t>
            </a:r>
            <a:r>
              <a:rPr lang="en-US" sz="2800" kern="0" dirty="0">
                <a:solidFill>
                  <a:srgbClr val="000000"/>
                </a:solidFill>
                <a:latin typeface="Times New Roman"/>
                <a:ea typeface="+mj-ea"/>
                <a:cs typeface="+mj-cs"/>
              </a:rPr>
              <a:t> is finite.</a:t>
            </a:r>
          </a:p>
        </p:txBody>
      </p:sp>
      <p:pic>
        <p:nvPicPr>
          <p:cNvPr id="3" name="Picture 8" descr="graph_O"/>
          <p:cNvPicPr>
            <a:picLocks noChangeAspect="1" noChangeArrowheads="1"/>
          </p:cNvPicPr>
          <p:nvPr/>
        </p:nvPicPr>
        <p:blipFill>
          <a:blip r:embed="rId2">
            <a:lum contrast="-10000"/>
          </a:blip>
          <a:srcRect/>
          <a:stretch>
            <a:fillRect/>
          </a:stretch>
        </p:blipFill>
        <p:spPr>
          <a:xfrm>
            <a:off x="5225557" y="1879817"/>
            <a:ext cx="3819525" cy="38401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66701" y="1295400"/>
            <a:ext cx="4870450" cy="1723549"/>
          </a:xfrm>
          <a:prstGeom prst="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 w="190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 b="1" i="1" dirty="0">
                <a:sym typeface="Symbol" pitchFamily="18" charset="2"/>
              </a:rPr>
              <a:t>O</a:t>
            </a:r>
            <a:r>
              <a:rPr kumimoji="1" lang="en-US" sz="2600" b="1" dirty="0"/>
              <a:t>(</a:t>
            </a:r>
            <a:r>
              <a:rPr kumimoji="1" lang="en-US" sz="2600" b="1" i="1" dirty="0"/>
              <a:t>g</a:t>
            </a:r>
            <a:r>
              <a:rPr kumimoji="1" lang="en-US" sz="2600" b="1" dirty="0"/>
              <a:t>(</a:t>
            </a:r>
            <a:r>
              <a:rPr kumimoji="1" lang="en-US" sz="2600" b="1" i="1" dirty="0"/>
              <a:t>n</a:t>
            </a:r>
            <a:r>
              <a:rPr kumimoji="1" lang="en-US" sz="2600" b="1" dirty="0"/>
              <a:t>)) = </a:t>
            </a:r>
            <a:r>
              <a:rPr kumimoji="1" lang="en-US" sz="3000" b="1" dirty="0"/>
              <a:t>{</a:t>
            </a:r>
            <a:r>
              <a:rPr kumimoji="1" lang="en-US" sz="2600" b="1" i="1" dirty="0"/>
              <a:t>f</a:t>
            </a:r>
            <a:r>
              <a:rPr kumimoji="1" lang="en-US" sz="2600" b="1" dirty="0"/>
              <a:t>(</a:t>
            </a:r>
            <a:r>
              <a:rPr kumimoji="1" lang="en-US" sz="2600" b="1" i="1" dirty="0"/>
              <a:t>n</a:t>
            </a:r>
            <a:r>
              <a:rPr kumimoji="1" lang="en-US" sz="2600" b="1" dirty="0"/>
              <a:t>) : </a:t>
            </a:r>
            <a:br>
              <a:rPr kumimoji="1" lang="en-US" sz="2600" b="1" dirty="0"/>
            </a:br>
            <a:r>
              <a:rPr kumimoji="1" lang="en-US" sz="2400" b="1" dirty="0">
                <a:sym typeface="Symbol" pitchFamily="18" charset="2"/>
              </a:rPr>
              <a:t> </a:t>
            </a:r>
            <a:r>
              <a:rPr kumimoji="1" lang="en-US" sz="2400" b="1" dirty="0"/>
              <a:t>positive constants </a:t>
            </a:r>
            <a:r>
              <a:rPr kumimoji="1" lang="en-US" sz="2400" b="1" i="1" dirty="0"/>
              <a:t>c</a:t>
            </a:r>
            <a:r>
              <a:rPr kumimoji="1" lang="en-US" sz="2400" b="1" dirty="0"/>
              <a:t> and positive integer </a:t>
            </a:r>
            <a:r>
              <a:rPr kumimoji="1" lang="en-US" sz="2400" b="1" i="1" dirty="0"/>
              <a:t>n</a:t>
            </a:r>
            <a:r>
              <a:rPr kumimoji="1" lang="en-US" sz="2400" b="1" baseline="-25000" dirty="0"/>
              <a:t>0,</a:t>
            </a:r>
            <a:r>
              <a:rPr kumimoji="1" lang="en-US" sz="2400" b="1" dirty="0"/>
              <a:t> such that </a:t>
            </a:r>
            <a:r>
              <a:rPr kumimoji="1" lang="en-US" sz="2000" b="1" dirty="0">
                <a:sym typeface="Symbol" pitchFamily="18" charset="2"/>
              </a:rPr>
              <a:t></a:t>
            </a:r>
            <a:r>
              <a:rPr kumimoji="1" lang="en-US" sz="2000" b="1" i="1" dirty="0"/>
              <a:t>n </a:t>
            </a:r>
            <a:r>
              <a:rPr kumimoji="1" lang="en-US" sz="2000" b="1" dirty="0">
                <a:sym typeface="Symbol" pitchFamily="18" charset="2"/>
              </a:rPr>
              <a:t></a:t>
            </a:r>
            <a:r>
              <a:rPr kumimoji="1" lang="en-US" sz="2000" b="1" i="1" dirty="0"/>
              <a:t>  n</a:t>
            </a:r>
            <a:r>
              <a:rPr kumimoji="1" lang="en-US" sz="2000" b="1" baseline="-25000" dirty="0"/>
              <a:t>0</a:t>
            </a:r>
            <a:r>
              <a:rPr kumimoji="1" lang="en-US" sz="2000" dirty="0"/>
              <a:t>, </a:t>
            </a:r>
            <a:r>
              <a:rPr kumimoji="1" lang="en-US" sz="2000" b="1" dirty="0"/>
              <a:t>we have</a:t>
            </a:r>
            <a:r>
              <a:rPr kumimoji="1" lang="en-US" sz="2400" b="1" dirty="0"/>
              <a:t> 0 </a:t>
            </a:r>
            <a:r>
              <a:rPr kumimoji="1" lang="en-US" sz="2400" b="1" dirty="0">
                <a:sym typeface="Symbol" pitchFamily="18" charset="2"/>
              </a:rPr>
              <a:t></a:t>
            </a:r>
            <a:r>
              <a:rPr kumimoji="1" lang="en-US" sz="2400" b="1" dirty="0"/>
              <a:t>  </a:t>
            </a:r>
            <a:r>
              <a:rPr kumimoji="1" lang="en-US" sz="2400" b="1" i="1" dirty="0"/>
              <a:t>f</a:t>
            </a:r>
            <a:r>
              <a:rPr kumimoji="1" lang="en-US" sz="2400" b="1" dirty="0"/>
              <a:t>(</a:t>
            </a:r>
            <a:r>
              <a:rPr kumimoji="1" lang="en-US" sz="2400" b="1" i="1" dirty="0"/>
              <a:t>n</a:t>
            </a:r>
            <a:r>
              <a:rPr kumimoji="1" lang="en-US" sz="2400" b="1" dirty="0"/>
              <a:t>)</a:t>
            </a:r>
            <a:r>
              <a:rPr kumimoji="1" lang="en-US" sz="2400" b="1" i="1" dirty="0"/>
              <a:t> </a:t>
            </a:r>
            <a:r>
              <a:rPr kumimoji="1" lang="en-US" sz="2400" b="1" dirty="0">
                <a:sym typeface="Symbol" pitchFamily="18" charset="2"/>
              </a:rPr>
              <a:t></a:t>
            </a:r>
            <a:r>
              <a:rPr kumimoji="1" lang="en-US" sz="2400" b="1" dirty="0"/>
              <a:t> c</a:t>
            </a:r>
            <a:r>
              <a:rPr kumimoji="1" lang="en-US" sz="2400" b="1" i="1" dirty="0"/>
              <a:t>g</a:t>
            </a:r>
            <a:r>
              <a:rPr kumimoji="1" lang="en-US" sz="2400" b="1" dirty="0"/>
              <a:t>(</a:t>
            </a:r>
            <a:r>
              <a:rPr kumimoji="1" lang="en-US" sz="2400" b="1" i="1" dirty="0"/>
              <a:t>n</a:t>
            </a:r>
            <a:r>
              <a:rPr kumimoji="1" lang="en-US" sz="2400" b="1" dirty="0"/>
              <a:t>) </a:t>
            </a:r>
            <a:r>
              <a:rPr kumimoji="1" lang="en-US" sz="2800" b="1" dirty="0"/>
              <a:t>}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4800600"/>
            <a:ext cx="1981200" cy="9193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04800" y="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+mj-lt"/>
              </a:rPr>
              <a:t>Big Oh Notation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9F713-DB34-477A-9412-29A1AD8F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C3AA3-4195-46DD-9D64-34176EF4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3400" y="-990600"/>
            <a:ext cx="7772400" cy="7086600"/>
            <a:chOff x="990600" y="-1219200"/>
            <a:chExt cx="7772400" cy="7086600"/>
          </a:xfrm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990600" y="1752600"/>
              <a:ext cx="6172200" cy="4114800"/>
            </a:xfrm>
            <a:custGeom>
              <a:avLst/>
              <a:gdLst>
                <a:gd name="T0" fmla="*/ 0 w 4320"/>
                <a:gd name="T1" fmla="*/ 0 h 2880"/>
                <a:gd name="T2" fmla="*/ 0 w 4320"/>
                <a:gd name="T3" fmla="*/ 4114800 h 2880"/>
                <a:gd name="T4" fmla="*/ 6172200 w 4320"/>
                <a:gd name="T5" fmla="*/ 4114800 h 2880"/>
                <a:gd name="T6" fmla="*/ 0 60000 65536"/>
                <a:gd name="T7" fmla="*/ 0 60000 65536"/>
                <a:gd name="T8" fmla="*/ 0 60000 65536"/>
                <a:gd name="T9" fmla="*/ 0 w 4320"/>
                <a:gd name="T10" fmla="*/ 0 h 2880"/>
                <a:gd name="T11" fmla="*/ 4320 w 4320"/>
                <a:gd name="T12" fmla="*/ 2880 h 28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" h="2880">
                  <a:moveTo>
                    <a:pt x="0" y="0"/>
                  </a:moveTo>
                  <a:lnTo>
                    <a:pt x="0" y="2880"/>
                  </a:lnTo>
                  <a:lnTo>
                    <a:pt x="4320" y="288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990600" y="-1219200"/>
              <a:ext cx="7772400" cy="7086600"/>
              <a:chOff x="990600" y="-1219200"/>
              <a:chExt cx="7772400" cy="7086600"/>
            </a:xfrm>
          </p:grpSpPr>
          <p:sp>
            <p:nvSpPr>
              <p:cNvPr id="14" name="Arc 3"/>
              <p:cNvSpPr>
                <a:spLocks/>
              </p:cNvSpPr>
              <p:nvPr/>
            </p:nvSpPr>
            <p:spPr bwMode="auto">
              <a:xfrm flipV="1">
                <a:off x="990600" y="3429000"/>
                <a:ext cx="5943600" cy="2438400"/>
              </a:xfrm>
              <a:custGeom>
                <a:avLst/>
                <a:gdLst>
                  <a:gd name="T0" fmla="*/ 0 w 19790"/>
                  <a:gd name="T1" fmla="*/ 0 h 21600"/>
                  <a:gd name="T2" fmla="*/ 1785062097 w 19790"/>
                  <a:gd name="T3" fmla="*/ 164944323 h 21600"/>
                  <a:gd name="T4" fmla="*/ 0 w 19790"/>
                  <a:gd name="T5" fmla="*/ 275268280 h 21600"/>
                  <a:gd name="T6" fmla="*/ 0 60000 65536"/>
                  <a:gd name="T7" fmla="*/ 0 60000 65536"/>
                  <a:gd name="T8" fmla="*/ 0 60000 65536"/>
                  <a:gd name="T9" fmla="*/ 0 w 19790"/>
                  <a:gd name="T10" fmla="*/ 0 h 21600"/>
                  <a:gd name="T11" fmla="*/ 19790 w 1979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90" h="21600" fill="none" extrusionOk="0">
                    <a:moveTo>
                      <a:pt x="-1" y="0"/>
                    </a:moveTo>
                    <a:cubicBezTo>
                      <a:pt x="8582" y="0"/>
                      <a:pt x="16349" y="5080"/>
                      <a:pt x="19789" y="12943"/>
                    </a:cubicBezTo>
                  </a:path>
                  <a:path w="19790" h="21600" stroke="0" extrusionOk="0">
                    <a:moveTo>
                      <a:pt x="-1" y="0"/>
                    </a:moveTo>
                    <a:cubicBezTo>
                      <a:pt x="8582" y="0"/>
                      <a:pt x="16349" y="5080"/>
                      <a:pt x="19789" y="1294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Text Box 4"/>
              <p:cNvSpPr txBox="1">
                <a:spLocks noChangeArrowheads="1"/>
              </p:cNvSpPr>
              <p:nvPr/>
            </p:nvSpPr>
            <p:spPr bwMode="auto">
              <a:xfrm>
                <a:off x="7010400" y="2235200"/>
                <a:ext cx="1752600" cy="51911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i="1" dirty="0"/>
                  <a:t>f</a:t>
                </a:r>
                <a:r>
                  <a:rPr lang="en-US" sz="2800" dirty="0"/>
                  <a:t>(</a:t>
                </a:r>
                <a:r>
                  <a:rPr lang="en-US" sz="2800" i="1" dirty="0"/>
                  <a:t>n</a:t>
                </a:r>
                <a:r>
                  <a:rPr lang="en-US" sz="2800" dirty="0"/>
                  <a:t>)=3</a:t>
                </a:r>
                <a:r>
                  <a:rPr lang="en-US" sz="2800" i="1" dirty="0"/>
                  <a:t>n</a:t>
                </a:r>
                <a:r>
                  <a:rPr lang="en-US" sz="2800" baseline="30000" dirty="0"/>
                  <a:t>2</a:t>
                </a:r>
                <a:r>
                  <a:rPr lang="en-US" sz="2800" dirty="0"/>
                  <a:t>+5</a:t>
                </a:r>
              </a:p>
            </p:txBody>
          </p:sp>
          <p:sp>
            <p:nvSpPr>
              <p:cNvPr id="16" name="Arc 6"/>
              <p:cNvSpPr>
                <a:spLocks/>
              </p:cNvSpPr>
              <p:nvPr/>
            </p:nvSpPr>
            <p:spPr bwMode="auto">
              <a:xfrm flipV="1">
                <a:off x="990600" y="1143000"/>
                <a:ext cx="5943600" cy="4114800"/>
              </a:xfrm>
              <a:custGeom>
                <a:avLst/>
                <a:gdLst>
                  <a:gd name="T0" fmla="*/ 0 w 19790"/>
                  <a:gd name="T1" fmla="*/ 0 h 21600"/>
                  <a:gd name="T2" fmla="*/ 1785062097 w 19790"/>
                  <a:gd name="T3" fmla="*/ 469704441 h 21600"/>
                  <a:gd name="T4" fmla="*/ 0 w 19790"/>
                  <a:gd name="T5" fmla="*/ 783869307 h 21600"/>
                  <a:gd name="T6" fmla="*/ 0 60000 65536"/>
                  <a:gd name="T7" fmla="*/ 0 60000 65536"/>
                  <a:gd name="T8" fmla="*/ 0 60000 65536"/>
                  <a:gd name="T9" fmla="*/ 0 w 19790"/>
                  <a:gd name="T10" fmla="*/ 0 h 21600"/>
                  <a:gd name="T11" fmla="*/ 19790 w 1979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90" h="21600" fill="none" extrusionOk="0">
                    <a:moveTo>
                      <a:pt x="-1" y="0"/>
                    </a:moveTo>
                    <a:cubicBezTo>
                      <a:pt x="8582" y="0"/>
                      <a:pt x="16349" y="5080"/>
                      <a:pt x="19789" y="12943"/>
                    </a:cubicBezTo>
                  </a:path>
                  <a:path w="19790" h="21600" stroke="0" extrusionOk="0">
                    <a:moveTo>
                      <a:pt x="-1" y="0"/>
                    </a:moveTo>
                    <a:cubicBezTo>
                      <a:pt x="8582" y="0"/>
                      <a:pt x="16349" y="5080"/>
                      <a:pt x="19789" y="1294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>
                <a:off x="5486400" y="3429000"/>
                <a:ext cx="0" cy="2438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7026275" y="4064000"/>
                <a:ext cx="1276350" cy="51911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i="1" dirty="0"/>
                  <a:t>g</a:t>
                </a:r>
                <a:r>
                  <a:rPr lang="en-US" sz="2800" dirty="0"/>
                  <a:t>(</a:t>
                </a:r>
                <a:r>
                  <a:rPr lang="en-US" sz="2800" i="1" dirty="0"/>
                  <a:t>n</a:t>
                </a:r>
                <a:r>
                  <a:rPr lang="en-US" sz="2800" dirty="0"/>
                  <a:t>)=</a:t>
                </a:r>
                <a:r>
                  <a:rPr lang="en-US" sz="2800" i="1" dirty="0"/>
                  <a:t>n</a:t>
                </a:r>
                <a:r>
                  <a:rPr lang="en-US" sz="2800" baseline="30000" dirty="0"/>
                  <a:t>2</a:t>
                </a:r>
              </a:p>
            </p:txBody>
          </p:sp>
          <p:sp>
            <p:nvSpPr>
              <p:cNvPr id="19" name="Text Box 9"/>
              <p:cNvSpPr txBox="1">
                <a:spLocks noChangeArrowheads="1"/>
              </p:cNvSpPr>
              <p:nvPr/>
            </p:nvSpPr>
            <p:spPr bwMode="auto">
              <a:xfrm>
                <a:off x="6977063" y="1320800"/>
                <a:ext cx="1631950" cy="51911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4</a:t>
                </a:r>
                <a:r>
                  <a:rPr lang="en-US" sz="2800" i="1" dirty="0"/>
                  <a:t>g</a:t>
                </a:r>
                <a:r>
                  <a:rPr lang="en-US" sz="2800" dirty="0"/>
                  <a:t>(</a:t>
                </a:r>
                <a:r>
                  <a:rPr lang="en-US" sz="2800" i="1" dirty="0"/>
                  <a:t>n</a:t>
                </a:r>
                <a:r>
                  <a:rPr lang="en-US" sz="2800" dirty="0"/>
                  <a:t>)=4</a:t>
                </a:r>
                <a:r>
                  <a:rPr lang="en-US" sz="2800" i="1" dirty="0"/>
                  <a:t>n</a:t>
                </a:r>
                <a:r>
                  <a:rPr lang="en-US" sz="2800" baseline="30000" dirty="0"/>
                  <a:t>2</a:t>
                </a:r>
              </a:p>
            </p:txBody>
          </p:sp>
          <p:sp>
            <p:nvSpPr>
              <p:cNvPr id="20" name="Arc 12"/>
              <p:cNvSpPr>
                <a:spLocks/>
              </p:cNvSpPr>
              <p:nvPr/>
            </p:nvSpPr>
            <p:spPr bwMode="auto">
              <a:xfrm flipV="1">
                <a:off x="1193800" y="-1219200"/>
                <a:ext cx="5943600" cy="7086600"/>
              </a:xfrm>
              <a:custGeom>
                <a:avLst/>
                <a:gdLst>
                  <a:gd name="T0" fmla="*/ 0 w 19790"/>
                  <a:gd name="T1" fmla="*/ 0 h 21600"/>
                  <a:gd name="T2" fmla="*/ 1785062097 w 19790"/>
                  <a:gd name="T3" fmla="*/ 1393166657 h 21600"/>
                  <a:gd name="T4" fmla="*/ 0 w 1979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19790"/>
                  <a:gd name="T10" fmla="*/ 0 h 21600"/>
                  <a:gd name="T11" fmla="*/ 19790 w 1979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90" h="21600" fill="none" extrusionOk="0">
                    <a:moveTo>
                      <a:pt x="-1" y="0"/>
                    </a:moveTo>
                    <a:cubicBezTo>
                      <a:pt x="8582" y="0"/>
                      <a:pt x="16349" y="5080"/>
                      <a:pt x="19789" y="12943"/>
                    </a:cubicBezTo>
                  </a:path>
                  <a:path w="19790" h="21600" stroke="0" extrusionOk="0">
                    <a:moveTo>
                      <a:pt x="-1" y="0"/>
                    </a:moveTo>
                    <a:cubicBezTo>
                      <a:pt x="8582" y="0"/>
                      <a:pt x="16349" y="5080"/>
                      <a:pt x="19789" y="1294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4953000" y="6172200"/>
            <a:ext cx="3365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  <a:endParaRPr lang="en-US" baseline="-25000" dirty="0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914400" y="1371600"/>
            <a:ext cx="4583562" cy="353943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)=3</a:t>
            </a:r>
            <a:r>
              <a:rPr lang="en-US" sz="2800" i="1" dirty="0"/>
              <a:t>n</a:t>
            </a:r>
            <a:r>
              <a:rPr lang="en-US" sz="2800" baseline="30000" dirty="0"/>
              <a:t>2</a:t>
            </a:r>
            <a:r>
              <a:rPr lang="en-US" sz="2800" dirty="0"/>
              <a:t>+5</a:t>
            </a:r>
          </a:p>
          <a:p>
            <a:r>
              <a:rPr lang="en-US" sz="2800" dirty="0"/>
              <a:t>4 </a:t>
            </a:r>
            <a:r>
              <a:rPr lang="en-US" sz="2800" i="1" dirty="0"/>
              <a:t>g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= 4</a:t>
            </a:r>
            <a:r>
              <a:rPr lang="en-US" sz="2800" i="1" dirty="0"/>
              <a:t>n</a:t>
            </a:r>
            <a:r>
              <a:rPr lang="en-US" sz="2800" baseline="30000" dirty="0"/>
              <a:t>2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</a:p>
          <a:p>
            <a:r>
              <a:rPr lang="en-US" sz="2800" dirty="0">
                <a:cs typeface="Times New Roman" pitchFamily="18" charset="0"/>
                <a:sym typeface="Symbol" pitchFamily="18" charset="2"/>
              </a:rPr>
              <a:t>           = </a:t>
            </a:r>
            <a:r>
              <a:rPr lang="en-US" sz="2800" dirty="0"/>
              <a:t>3</a:t>
            </a:r>
            <a:r>
              <a:rPr lang="en-US" sz="2800" i="1" dirty="0"/>
              <a:t>n</a:t>
            </a:r>
            <a:r>
              <a:rPr lang="en-US" sz="2800" baseline="30000" dirty="0"/>
              <a:t>2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+ </a:t>
            </a:r>
            <a:r>
              <a:rPr lang="en-US" sz="2800" i="1" dirty="0"/>
              <a:t>n</a:t>
            </a:r>
            <a:r>
              <a:rPr lang="en-US" sz="2800" baseline="30000" dirty="0"/>
              <a:t>2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</a:p>
          <a:p>
            <a:r>
              <a:rPr lang="en-US" sz="2800" dirty="0">
                <a:cs typeface="Times New Roman" pitchFamily="18" charset="0"/>
                <a:sym typeface="Symbol" pitchFamily="18" charset="2"/>
              </a:rPr>
              <a:t>            </a:t>
            </a:r>
            <a:r>
              <a:rPr lang="en-US" sz="2800" dirty="0"/>
              <a:t>3</a:t>
            </a:r>
            <a:r>
              <a:rPr lang="en-US" sz="2800" i="1" dirty="0"/>
              <a:t>n</a:t>
            </a:r>
            <a:r>
              <a:rPr lang="en-US" sz="2800" baseline="30000" dirty="0"/>
              <a:t>2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+ </a:t>
            </a:r>
            <a:r>
              <a:rPr lang="en-US" sz="2800" dirty="0"/>
              <a:t>9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  for</a:t>
            </a:r>
            <a:r>
              <a:rPr lang="en-US" sz="2800" dirty="0">
                <a:cs typeface="Times New Roman" pitchFamily="18" charset="0"/>
              </a:rPr>
              <a:t> all </a:t>
            </a:r>
            <a:r>
              <a:rPr lang="en-US" sz="2800" i="1" dirty="0">
                <a:cs typeface="Times New Roman" pitchFamily="18" charset="0"/>
              </a:rPr>
              <a:t>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800" dirty="0">
                <a:cs typeface="Times New Roman" pitchFamily="18" charset="0"/>
              </a:rPr>
              <a:t> 3</a:t>
            </a:r>
            <a:r>
              <a:rPr lang="en-US" sz="2800" dirty="0"/>
              <a:t> </a:t>
            </a:r>
          </a:p>
          <a:p>
            <a:r>
              <a:rPr lang="en-US" sz="2800" dirty="0">
                <a:cs typeface="Times New Roman" pitchFamily="18" charset="0"/>
                <a:sym typeface="Symbol" pitchFamily="18" charset="2"/>
              </a:rPr>
              <a:t>           &gt; </a:t>
            </a:r>
            <a:r>
              <a:rPr lang="en-US" sz="2800" dirty="0"/>
              <a:t>3</a:t>
            </a:r>
            <a:r>
              <a:rPr lang="en-US" sz="2800" i="1" dirty="0"/>
              <a:t>n</a:t>
            </a:r>
            <a:r>
              <a:rPr lang="en-US" sz="2800" baseline="30000" dirty="0"/>
              <a:t>2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+ </a:t>
            </a:r>
            <a:r>
              <a:rPr lang="en-US" sz="2800" dirty="0"/>
              <a:t>5</a:t>
            </a:r>
          </a:p>
          <a:p>
            <a:r>
              <a:rPr lang="en-US" sz="2800" dirty="0"/>
              <a:t>           =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</a:t>
            </a:r>
          </a:p>
          <a:p>
            <a:r>
              <a:rPr lang="en-US" sz="2800" dirty="0"/>
              <a:t>Thus,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)=O(</a:t>
            </a:r>
            <a:r>
              <a:rPr lang="en-US" sz="2800" i="1" dirty="0"/>
              <a:t>g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)).</a:t>
            </a:r>
          </a:p>
          <a:p>
            <a:pPr>
              <a:buFontTx/>
              <a:buChar char="•"/>
            </a:pPr>
            <a:endParaRPr lang="en-US" sz="2800" dirty="0"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800" y="2286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+mj-lt"/>
              </a:rPr>
              <a:t>Example of Asymptotic Upper Bound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5C2956-AB91-4EC8-A7CA-B8A8B49C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2FCE81-665B-48EF-B231-D0E7F508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14300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itchFamily="34" charset="0"/>
              </a:rPr>
              <a:t>The upper bound given by Big Oh may be lose or tight upper bound: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0800" y="2133600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)=3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800" b="1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+5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590800"/>
            <a:ext cx="2514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)=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800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  <a:p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3200400"/>
            <a:ext cx="1877096" cy="838200"/>
          </a:xfrm>
          <a:prstGeom prst="rect">
            <a:avLst/>
          </a:prstGeom>
          <a:noFill/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743200"/>
            <a:ext cx="2514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)=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800" i="1" baseline="30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baseline="30000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352800"/>
            <a:ext cx="2218386" cy="990600"/>
          </a:xfrm>
          <a:prstGeom prst="rect">
            <a:avLst/>
          </a:prstGeom>
          <a:noFill/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1133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Curved Left Arrow 11"/>
          <p:cNvSpPr/>
          <p:nvPr/>
        </p:nvSpPr>
        <p:spPr>
          <a:xfrm>
            <a:off x="2133600" y="2895600"/>
            <a:ext cx="1371600" cy="2057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44196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Tight Upper bound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53000" y="45720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Loose Upper bound</a:t>
            </a:r>
          </a:p>
        </p:txBody>
      </p:sp>
      <p:sp>
        <p:nvSpPr>
          <p:cNvPr id="15" name="Curved Right Arrow 14"/>
          <p:cNvSpPr/>
          <p:nvPr/>
        </p:nvSpPr>
        <p:spPr>
          <a:xfrm>
            <a:off x="3810000" y="3048000"/>
            <a:ext cx="914400" cy="2057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+mj-lt"/>
              </a:rPr>
              <a:t>Loose and Tight Upper Bounds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A56F7-57A6-4A42-BD01-7BEC991E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115A2-49B9-45F9-8334-770310AA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  <p:bldP spid="12" grpId="0" animBg="1"/>
      <p:bldP spid="13" grpId="0"/>
      <p:bldP spid="14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52400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58738" algn="ctr"/>
            <a:r>
              <a:rPr lang="en-US" sz="4400" dirty="0">
                <a:solidFill>
                  <a:schemeClr val="tx2"/>
                </a:solidFill>
              </a:rPr>
              <a:t>Properties of Big Oh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7620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Property 1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7200" y="1219200"/>
                <a:ext cx="7848600" cy="461665"/>
              </a:xfrm>
              <a:prstGeom prst="rect">
                <a:avLst/>
              </a:prstGeom>
              <a:solidFill>
                <a:srgbClr val="0070C0">
                  <a:alpha val="98000"/>
                </a:srgbClr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chemeClr val="bg1"/>
                    </a:solidFill>
                  </a:rPr>
                  <a:t>, </a:t>
                </a:r>
                <a:r>
                  <a:rPr lang="en-US" sz="2400" dirty="0">
                    <a:solidFill>
                      <a:schemeClr val="bg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19200"/>
                <a:ext cx="78486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73115" y="1820093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Proof:</a:t>
            </a:r>
            <a:endParaRPr lang="en-US" sz="2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42324" y="2283277"/>
                <a:ext cx="8811293" cy="1363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=&gt;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)≤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4" y="2283277"/>
                <a:ext cx="8811293" cy="1363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46762" y="3401287"/>
                <a:ext cx="7882837" cy="740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=&gt;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)≤ </m:t>
                    </m:r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    [ Since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300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≤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000" dirty="0"/>
                  <a:t>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=0,1,2,….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]</a:t>
                </a:r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62" y="3401287"/>
                <a:ext cx="7882837" cy="740267"/>
              </a:xfrm>
              <a:prstGeom prst="rect">
                <a:avLst/>
              </a:prstGeom>
              <a:blipFill>
                <a:blip r:embed="rId4"/>
                <a:stretch>
                  <a:fillRect l="-1237" t="-81818" b="-851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-155359" y="4013491"/>
                <a:ext cx="8001000" cy="932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        =&gt;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)≤ 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5359" y="4013491"/>
                <a:ext cx="8001000" cy="9328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28600" y="5067076"/>
                <a:ext cx="6781800" cy="463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=&gt;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≥1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+1</a:t>
                </a: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067076"/>
                <a:ext cx="6781800" cy="463268"/>
              </a:xfrm>
              <a:prstGeom prst="rect">
                <a:avLst/>
              </a:prstGeom>
              <a:blipFill>
                <a:blip r:embed="rId6"/>
                <a:stretch>
                  <a:fillRect t="-130263" b="-1947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-155359" y="5735577"/>
                <a:ext cx="34334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=&gt;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5359" y="5735577"/>
                <a:ext cx="3433439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0" y="6172245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So, the Big Oh of a polynomial function is the highest power of the variable in the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3AB835-CA82-4FD6-9362-C954A50429AE}"/>
                  </a:ext>
                </a:extLst>
              </p:cNvPr>
              <p:cNvSpPr txBox="1"/>
              <p:nvPr/>
            </p:nvSpPr>
            <p:spPr>
              <a:xfrm>
                <a:off x="609600" y="1806691"/>
                <a:ext cx="88112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3AB835-CA82-4FD6-9362-C954A5042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06691"/>
                <a:ext cx="8811293" cy="400110"/>
              </a:xfrm>
              <a:prstGeom prst="rect">
                <a:avLst/>
              </a:prstGeom>
              <a:blipFill>
                <a:blip r:embed="rId8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333D0-296B-4E1E-9FEF-35C10E34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AD750-71C9-4B2D-A372-7411C549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7" grpId="0"/>
      <p:bldP spid="58" grpId="0"/>
      <p:bldP spid="61" grpId="0"/>
      <p:bldP spid="71" grpId="0"/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52400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58738" algn="ctr"/>
            <a:r>
              <a:rPr lang="en-US" sz="4400" dirty="0">
                <a:solidFill>
                  <a:schemeClr val="tx2"/>
                </a:solidFill>
              </a:rPr>
              <a:t>Properties of Big Oh (contd.)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7620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Property 2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7200" y="1219200"/>
                <a:ext cx="7848600" cy="52322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i="1" baseline="-25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h𝑒𝑛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19200"/>
                <a:ext cx="784860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0" y="1956257"/>
                <a:ext cx="838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Proof: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56257"/>
                <a:ext cx="8382000" cy="523220"/>
              </a:xfrm>
              <a:prstGeom prst="rect">
                <a:avLst/>
              </a:prstGeom>
              <a:blipFill>
                <a:blip r:embed="rId3"/>
                <a:stretch>
                  <a:fillRect l="-1455" t="-11628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-1219200" y="2778971"/>
                <a:ext cx="6705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=&gt; |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)|=|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)|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9200" y="2778971"/>
                <a:ext cx="67056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70769" y="3385810"/>
                <a:ext cx="861060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=&gt;|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)|≤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)| 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≥1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=(|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|+1)</m:t>
                      </m:r>
                    </m:oMath>
                  </m:oMathPara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9" y="3385810"/>
                <a:ext cx="8610600" cy="800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08499" y="4186029"/>
                <a:ext cx="708660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=&gt;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9" y="4186029"/>
                <a:ext cx="7086600" cy="800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0DF779-37F8-4D4D-953D-E87FBA58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07A17-5EA9-473F-9030-DB6EE9C8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52400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58738" algn="ctr"/>
            <a:r>
              <a:rPr lang="en-US" sz="4400" dirty="0">
                <a:solidFill>
                  <a:schemeClr val="tx2"/>
                </a:solidFill>
              </a:rPr>
              <a:t>Properties of Big Oh(contd.)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7620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Property 3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7200" y="1219200"/>
                <a:ext cx="7848600" cy="1384995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𝑇h𝑒𝑛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19200"/>
                <a:ext cx="7848600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0" y="2667000"/>
                <a:ext cx="838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Proof:</a:t>
                </a:r>
                <a:r>
                  <a:rPr lang="en-US" sz="28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67000"/>
                <a:ext cx="8382000" cy="523220"/>
              </a:xfrm>
              <a:prstGeom prst="rect">
                <a:avLst/>
              </a:prstGeom>
              <a:blipFill>
                <a:blip r:embed="rId3"/>
                <a:stretch>
                  <a:fillRect l="-1455" t="-11765" b="-32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90500" y="3314700"/>
                <a:ext cx="6705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8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314700"/>
                <a:ext cx="67056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5257800"/>
                <a:ext cx="8991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So, we only consider the fastest growing function out of all the functions making up function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in order to find the Big Oh of function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57800"/>
                <a:ext cx="8991600" cy="1200329"/>
              </a:xfrm>
              <a:prstGeom prst="rect">
                <a:avLst/>
              </a:prstGeom>
              <a:blipFill>
                <a:blip r:embed="rId5"/>
                <a:stretch>
                  <a:fillRect l="-1017" t="-4082" r="-1017" b="-10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2096E8-E245-43B6-955B-B77376CF3B51}"/>
                  </a:ext>
                </a:extLst>
              </p:cNvPr>
              <p:cNvSpPr txBox="1"/>
              <p:nvPr/>
            </p:nvSpPr>
            <p:spPr>
              <a:xfrm>
                <a:off x="-381000" y="3837920"/>
                <a:ext cx="6705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8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2096E8-E245-43B6-955B-B77376CF3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3837920"/>
                <a:ext cx="67056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7DB71E-1DC7-4925-B37E-7C503CDC7D2D}"/>
                  </a:ext>
                </a:extLst>
              </p:cNvPr>
              <p:cNvSpPr txBox="1"/>
              <p:nvPr/>
            </p:nvSpPr>
            <p:spPr>
              <a:xfrm>
                <a:off x="-400975" y="4346344"/>
                <a:ext cx="6705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28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8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    </m:t>
                      </m:r>
                      <m:r>
                        <a:rPr lang="en-US" sz="28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7DB71E-1DC7-4925-B37E-7C503CDC7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0975" y="4346344"/>
                <a:ext cx="67056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2B903-6F4A-4703-AF89-7AA4A631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CAB22-0F9D-42ED-B69A-F53B9E8C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524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58738" algn="ctr"/>
            <a:r>
              <a:rPr lang="en-US" sz="4000" dirty="0">
                <a:solidFill>
                  <a:schemeClr val="tx2"/>
                </a:solidFill>
              </a:rPr>
              <a:t>Properties of Big Oh(contd.)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7620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Property 4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7200" y="1371600"/>
                <a:ext cx="8229600" cy="1077218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24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24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Or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Prove that all 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log </a:t>
                </a:r>
                <a:r>
                  <a:rPr lang="en-US" sz="2000" dirty="0">
                    <a:solidFill>
                      <a:schemeClr val="bg1"/>
                    </a:solidFill>
                  </a:rPr>
                  <a:t>functions grows in the same fashion in terms of Big Oh.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1600"/>
                <a:ext cx="8229600" cy="1077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28600" y="3200400"/>
                <a:ext cx="8382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𝑷𝒓𝒐𝒐𝒇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sz="2800" i="1" baseline="-25000" dirty="0" err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 dirty="0" err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sz="2400" i="1" baseline="-25000" dirty="0" err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2800" i="1" dirty="0" err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sz="2800" i="1" baseline="-25000" dirty="0" err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 dirty="0" err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sz="2800" i="1" baseline="-25000" dirty="0" err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 dirty="0" err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 err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sz="2800" i="1" baseline="-25000" dirty="0" err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𝑝𝑜𝑠𝑖𝑡𝑖𝑣𝑒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b="1" dirty="0"/>
              </a:p>
              <a:p>
                <a:r>
                  <a:rPr lang="en-US" sz="2800" dirty="0"/>
                  <a:t> </a:t>
                </a:r>
                <a:endParaRPr lang="en-US" sz="2800" baseline="-25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200400"/>
                <a:ext cx="8382000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8B6C0D-284F-4417-B809-0674A337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2ADF3-487C-40EE-8CF0-262016FA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 animBg="1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165" y="95805"/>
            <a:ext cx="8229600" cy="76200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Example of Calculation of Big Oh using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14400"/>
                <a:ext cx="3276600" cy="5943600"/>
              </a:xfrm>
            </p:spPr>
            <p:txBody>
              <a:bodyPr>
                <a:noAutofit/>
              </a:bodyPr>
              <a:lstStyle/>
              <a:p>
                <a:pPr>
                  <a:buNone/>
                </a:pPr>
                <a:r>
                  <a:rPr lang="en-US" sz="2400" b="1" dirty="0">
                    <a:solidFill>
                      <a:schemeClr val="tx2">
                        <a:lumMod val="75000"/>
                      </a:schemeClr>
                    </a:solidFill>
                  </a:rPr>
                  <a:t>Sample Code:</a:t>
                </a:r>
              </a:p>
              <a:p>
                <a:pPr>
                  <a:buNone/>
                </a:pPr>
                <a:r>
                  <a:rPr lang="en-US" sz="2000" dirty="0"/>
                  <a:t>Block 1:</a:t>
                </a:r>
              </a:p>
              <a:p>
                <a:pPr>
                  <a:buNone/>
                </a:pPr>
                <a:r>
                  <a:rPr lang="en-US" sz="2000" dirty="0"/>
                  <a:t>			{……..</a:t>
                </a:r>
              </a:p>
              <a:p>
                <a:pPr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	…..</a:t>
                </a:r>
              </a:p>
              <a:p>
                <a:pPr>
                  <a:buNone/>
                </a:pPr>
                <a:r>
                  <a:rPr lang="en-US" sz="2000" dirty="0"/>
                  <a:t>			………..}</a:t>
                </a:r>
              </a:p>
              <a:p>
                <a:pPr>
                  <a:buNone/>
                </a:pPr>
                <a:endParaRPr lang="en-US" sz="2000" dirty="0"/>
              </a:p>
              <a:p>
                <a:pPr>
                  <a:buNone/>
                </a:pPr>
                <a:r>
                  <a:rPr lang="en-US" sz="2000" dirty="0"/>
                  <a:t>Block 2:</a:t>
                </a:r>
              </a:p>
              <a:p>
                <a:pPr>
                  <a:buNone/>
                </a:pPr>
                <a:r>
                  <a:rPr lang="en-US" sz="2000" dirty="0"/>
                  <a:t>			{……..</a:t>
                </a:r>
              </a:p>
              <a:p>
                <a:pPr>
                  <a:buNone/>
                </a:pPr>
                <a:r>
                  <a:rPr lang="en-US" sz="2000" dirty="0"/>
                  <a:t>	c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n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       	…..</a:t>
                </a:r>
              </a:p>
              <a:p>
                <a:pPr>
                  <a:buNone/>
                </a:pPr>
                <a:r>
                  <a:rPr lang="en-US" sz="2000" dirty="0"/>
                  <a:t>			………..}</a:t>
                </a:r>
              </a:p>
              <a:p>
                <a:pPr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14400"/>
                <a:ext cx="3276600" cy="5943600"/>
              </a:xfrm>
              <a:blipFill>
                <a:blip r:embed="rId2"/>
                <a:stretch>
                  <a:fillRect l="-2788" t="-821" r="-7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24200" y="1752600"/>
                <a:ext cx="5638800" cy="3082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baseline="30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baseline="30000" dirty="0"/>
              </a:p>
              <a:p>
                <a:pPr algn="just"/>
                <a:r>
                  <a:rPr lang="en-US" sz="2800" dirty="0">
                    <a:solidFill>
                      <a:schemeClr val="tx2"/>
                    </a:solidFill>
                  </a:rPr>
                  <a:t>Solution:</a:t>
                </a:r>
              </a:p>
              <a:p>
                <a:pPr algn="just"/>
                <a:r>
                  <a:rPr lang="en-US" sz="2400" dirty="0"/>
                  <a:t>Considering only the fastest growing term, we get: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baseline="30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baseline="300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baseline="30000" dirty="0"/>
                  <a:t> </a:t>
                </a:r>
                <a:r>
                  <a:rPr lang="en-US" sz="2000" dirty="0"/>
                  <a:t>[since,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24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  where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So,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752600"/>
                <a:ext cx="5638800" cy="3082960"/>
              </a:xfrm>
              <a:prstGeom prst="rect">
                <a:avLst/>
              </a:prstGeom>
              <a:blipFill>
                <a:blip r:embed="rId3"/>
                <a:stretch>
                  <a:fillRect l="-2270" r="-1622" b="-35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/>
          <p:cNvSpPr/>
          <p:nvPr/>
        </p:nvSpPr>
        <p:spPr>
          <a:xfrm>
            <a:off x="1447800" y="1752600"/>
            <a:ext cx="228600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1371600" y="3352800"/>
            <a:ext cx="304800" cy="137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278E3D2-C914-49D7-B79C-63D08002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73B385-AD98-4C21-A9C4-7EB5C8BF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86" y="170819"/>
            <a:ext cx="8229600" cy="53340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Example of Calculation of Big Oh using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8217" y="722174"/>
                <a:ext cx="3581400" cy="6135826"/>
              </a:xfrm>
            </p:spPr>
            <p:txBody>
              <a:bodyPr>
                <a:noAutofit/>
              </a:bodyPr>
              <a:lstStyle/>
              <a:p>
                <a:pPr>
                  <a:buNone/>
                </a:pPr>
                <a:r>
                  <a:rPr lang="en-US" sz="2000" b="1" dirty="0">
                    <a:solidFill>
                      <a:schemeClr val="tx2">
                        <a:lumMod val="75000"/>
                      </a:schemeClr>
                    </a:solidFill>
                  </a:rPr>
                  <a:t>Sample Code: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&lt;=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++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r>
                  <a:rPr lang="en-US" sz="1800" dirty="0"/>
                  <a:t>      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….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𝑖𝑛𝑠𝑡𝑟𝑢𝑐𝑡𝑖𝑜𝑛𝑠</m:t>
                    </m:r>
                  </m:oMath>
                </a14:m>
                <a:endParaRPr lang="en-US" sz="1800" dirty="0"/>
              </a:p>
              <a:p>
                <a:pPr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=1;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&lt;=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++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sz="1800" b="0" i="0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r>
                  <a:rPr lang="en-US" sz="1800" dirty="0"/>
                  <a:t>           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r>
                  <a:rPr lang="en-US" sz="1800" dirty="0"/>
                  <a:t>            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…..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𝑖𝑛𝑠𝑡𝑟𝑢𝑐𝑡𝑖𝑜𝑛𝑠</m:t>
                    </m:r>
                  </m:oMath>
                </a14:m>
                <a:endParaRPr lang="en-US" sz="1800" dirty="0"/>
              </a:p>
              <a:p>
                <a:pPr>
                  <a:buNone/>
                </a:pPr>
                <a:r>
                  <a:rPr lang="en-US" sz="1800" dirty="0"/>
                  <a:t>     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=1;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&lt;=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++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r>
                  <a:rPr lang="en-US" sz="18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…..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𝑖𝑛𝑠𝑡𝑟𝑢𝑐𝑡𝑖𝑜𝑛𝑠</m:t>
                    </m:r>
                  </m:oMath>
                </a14:m>
                <a:endParaRPr lang="en-US" sz="1800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800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800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800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…….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i="1" baseline="-25000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𝑖𝑛𝑠𝑡𝑟𝑢𝑐𝑡𝑖𝑜𝑛𝑠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&lt;=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++</a:t>
                </a:r>
                <a:r>
                  <a:rPr lang="en-US" sz="1800" i="0" dirty="0">
                    <a:latin typeface="+mj-lt"/>
                  </a:rPr>
                  <a:t>)</a:t>
                </a: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{….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i="1" baseline="-25000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𝑖𝑛𝑠𝑡𝑟𝑢𝑐𝑡𝑖𝑜𝑛𝑠</m:t>
                      </m:r>
                    </m:oMath>
                  </m:oMathPara>
                </a14:m>
                <a:endParaRPr lang="en-US" sz="1800" dirty="0"/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=1;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++</a:t>
                </a:r>
                <a:r>
                  <a:rPr lang="en-US" sz="1800" i="0" dirty="0">
                    <a:latin typeface="+mj-lt"/>
                  </a:rPr>
                  <a:t>)</a:t>
                </a: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   {…..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i="1" baseline="-25000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𝑖𝑛𝑠𝑡𝑟𝑢𝑐𝑡𝑖𝑜𝑛𝑠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r>
                  <a:rPr lang="en-US" sz="1800" dirty="0"/>
                  <a:t>           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800" dirty="0"/>
              </a:p>
              <a:p>
                <a:pPr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217" y="722174"/>
                <a:ext cx="3581400" cy="6135826"/>
              </a:xfrm>
              <a:blipFill>
                <a:blip r:embed="rId2"/>
                <a:stretch>
                  <a:fillRect l="-1701" t="-497" r="-340" b="-12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29000" y="970968"/>
                <a:ext cx="5448670" cy="1008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)=((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+(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  =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baseline="30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      =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baseline="30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6 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)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970968"/>
                <a:ext cx="5448670" cy="1008546"/>
              </a:xfrm>
              <a:prstGeom prst="rect">
                <a:avLst/>
              </a:prstGeom>
              <a:blipFill>
                <a:blip r:embed="rId3"/>
                <a:stretch>
                  <a:fillRect b="-66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28983" y="2209800"/>
                <a:ext cx="4876800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>
                    <a:solidFill>
                      <a:schemeClr val="tx2"/>
                    </a:solidFill>
                  </a:rPr>
                  <a:t>Method 1:</a:t>
                </a:r>
              </a:p>
              <a:p>
                <a:pPr algn="just"/>
                <a:r>
                  <a:rPr lang="en-US" sz="2000" dirty="0"/>
                  <a:t>Considering only the fastest growing term, we get: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[ using property 3]</a:t>
                </a:r>
              </a:p>
              <a:p>
                <a:pPr algn="just"/>
                <a:r>
                  <a:rPr lang="en-US" sz="2000" dirty="0"/>
                  <a:t>So, T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[ using property 2]</a:t>
                </a:r>
              </a:p>
              <a:p>
                <a:pPr algn="just"/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983" y="2209800"/>
                <a:ext cx="4876800" cy="1692771"/>
              </a:xfrm>
              <a:prstGeom prst="rect">
                <a:avLst/>
              </a:prstGeom>
              <a:blipFill>
                <a:blip r:embed="rId4"/>
                <a:stretch>
                  <a:fillRect l="-2000" t="-2888" r="-1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4800" y="3902571"/>
                <a:ext cx="45720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>
                    <a:solidFill>
                      <a:schemeClr val="tx2"/>
                    </a:solidFill>
                  </a:rPr>
                  <a:t>Method 2:</a:t>
                </a:r>
              </a:p>
              <a:p>
                <a:pPr algn="just"/>
                <a:r>
                  <a:rPr lang="en-US" sz="2000" dirty="0"/>
                  <a:t>Considering only the term having highest power of the variable in the polynomial, we get:</a:t>
                </a:r>
                <a:endParaRPr lang="en-US" sz="2000" baseline="-250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000" dirty="0"/>
                  <a:t>using property 1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902571"/>
                <a:ext cx="4572000" cy="1754326"/>
              </a:xfrm>
              <a:prstGeom prst="rect">
                <a:avLst/>
              </a:prstGeom>
              <a:blipFill>
                <a:blip r:embed="rId5"/>
                <a:stretch>
                  <a:fillRect l="-2000" t="-2778" r="-1333" b="-45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FBA077-15DE-4B27-9F1A-314CB78C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0E4E19-948A-4192-8529-5033CB31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BC987ABD-8984-4C71-AAF8-86158A41252B}"/>
              </a:ext>
            </a:extLst>
          </p:cNvPr>
          <p:cNvSpPr/>
          <p:nvPr/>
        </p:nvSpPr>
        <p:spPr>
          <a:xfrm>
            <a:off x="3733800" y="3200400"/>
            <a:ext cx="218983" cy="9144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9A55F765-B67C-4F39-BC89-2B96647477E5}"/>
              </a:ext>
            </a:extLst>
          </p:cNvPr>
          <p:cNvSpPr/>
          <p:nvPr/>
        </p:nvSpPr>
        <p:spPr>
          <a:xfrm>
            <a:off x="4023809" y="1340859"/>
            <a:ext cx="972105" cy="2349182"/>
          </a:xfrm>
          <a:prstGeom prst="bentUpArrow">
            <a:avLst>
              <a:gd name="adj1" fmla="val 6848"/>
              <a:gd name="adj2" fmla="val 14377"/>
              <a:gd name="adj3" fmla="val 27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F257D094-E0CE-46C2-A9BE-4FBC947F8EF7}"/>
              </a:ext>
            </a:extLst>
          </p:cNvPr>
          <p:cNvSpPr/>
          <p:nvPr/>
        </p:nvSpPr>
        <p:spPr>
          <a:xfrm>
            <a:off x="3124200" y="1372911"/>
            <a:ext cx="2392534" cy="1522689"/>
          </a:xfrm>
          <a:prstGeom prst="bentUpArrow">
            <a:avLst>
              <a:gd name="adj1" fmla="val 3302"/>
              <a:gd name="adj2" fmla="val 55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C0017769-23BB-4053-9794-7E1FAFF57ED2}"/>
              </a:ext>
            </a:extLst>
          </p:cNvPr>
          <p:cNvSpPr/>
          <p:nvPr/>
        </p:nvSpPr>
        <p:spPr>
          <a:xfrm>
            <a:off x="3352799" y="1319971"/>
            <a:ext cx="2502763" cy="908337"/>
          </a:xfrm>
          <a:prstGeom prst="bentUpArrow">
            <a:avLst>
              <a:gd name="adj1" fmla="val 1741"/>
              <a:gd name="adj2" fmla="val 1058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018FAF0C-5039-490A-88AE-697ACE79ED46}"/>
              </a:ext>
            </a:extLst>
          </p:cNvPr>
          <p:cNvSpPr/>
          <p:nvPr/>
        </p:nvSpPr>
        <p:spPr>
          <a:xfrm>
            <a:off x="2667001" y="1313176"/>
            <a:ext cx="3581400" cy="591823"/>
          </a:xfrm>
          <a:prstGeom prst="bentUpArrow">
            <a:avLst>
              <a:gd name="adj1" fmla="val 1741"/>
              <a:gd name="adj2" fmla="val 1058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415D6222-6289-4F3F-B162-F71B65D0A1C0}"/>
              </a:ext>
            </a:extLst>
          </p:cNvPr>
          <p:cNvSpPr/>
          <p:nvPr/>
        </p:nvSpPr>
        <p:spPr>
          <a:xfrm>
            <a:off x="2667000" y="777876"/>
            <a:ext cx="3886200" cy="3118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1F9A2959-21DC-47C5-B99A-7E22C30A74A5}"/>
              </a:ext>
            </a:extLst>
          </p:cNvPr>
          <p:cNvSpPr/>
          <p:nvPr/>
        </p:nvSpPr>
        <p:spPr>
          <a:xfrm>
            <a:off x="2819400" y="1368505"/>
            <a:ext cx="4267200" cy="3509982"/>
          </a:xfrm>
          <a:prstGeom prst="bentUpArrow">
            <a:avLst>
              <a:gd name="adj1" fmla="val 0"/>
              <a:gd name="adj2" fmla="val 2901"/>
              <a:gd name="adj3" fmla="val 5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BA14B9B6-D617-404B-B90D-00ED762F3FEE}"/>
              </a:ext>
            </a:extLst>
          </p:cNvPr>
          <p:cNvSpPr/>
          <p:nvPr/>
        </p:nvSpPr>
        <p:spPr>
          <a:xfrm>
            <a:off x="3124200" y="5828103"/>
            <a:ext cx="204926" cy="64109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C96683D0-E5E2-406B-911C-B550E23060CE}"/>
              </a:ext>
            </a:extLst>
          </p:cNvPr>
          <p:cNvSpPr/>
          <p:nvPr/>
        </p:nvSpPr>
        <p:spPr>
          <a:xfrm>
            <a:off x="3619500" y="1358820"/>
            <a:ext cx="4267200" cy="4777006"/>
          </a:xfrm>
          <a:prstGeom prst="bentUpArrow">
            <a:avLst>
              <a:gd name="adj1" fmla="val 0"/>
              <a:gd name="adj2" fmla="val 2901"/>
              <a:gd name="adj3" fmla="val 5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4652C68F-0026-468F-9E0C-F7879EB5855C}"/>
              </a:ext>
            </a:extLst>
          </p:cNvPr>
          <p:cNvSpPr/>
          <p:nvPr/>
        </p:nvSpPr>
        <p:spPr>
          <a:xfrm>
            <a:off x="2743200" y="1334515"/>
            <a:ext cx="5689110" cy="4150574"/>
          </a:xfrm>
          <a:prstGeom prst="bentUpArrow">
            <a:avLst>
              <a:gd name="adj1" fmla="val 0"/>
              <a:gd name="adj2" fmla="val 2901"/>
              <a:gd name="adj3" fmla="val 5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Bent-Up 25">
            <a:extLst>
              <a:ext uri="{FF2B5EF4-FFF2-40B4-BE49-F238E27FC236}">
                <a16:creationId xmlns:a16="http://schemas.microsoft.com/office/drawing/2014/main" id="{4BE55E1A-D83E-4D02-9D41-1FAC21059A6F}"/>
              </a:ext>
            </a:extLst>
          </p:cNvPr>
          <p:cNvSpPr/>
          <p:nvPr/>
        </p:nvSpPr>
        <p:spPr>
          <a:xfrm>
            <a:off x="2743200" y="1327803"/>
            <a:ext cx="6006486" cy="3929997"/>
          </a:xfrm>
          <a:prstGeom prst="bentUpArrow">
            <a:avLst>
              <a:gd name="adj1" fmla="val 0"/>
              <a:gd name="adj2" fmla="val 2901"/>
              <a:gd name="adj3" fmla="val 5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4612"/>
            <a:ext cx="8229600" cy="627888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Small Oh: An Asymptotic Loose Upper Bound </a:t>
            </a: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743200" y="5105400"/>
            <a:ext cx="2728976" cy="1295400"/>
          </a:xfrm>
        </p:spPr>
      </p:pic>
      <p:sp>
        <p:nvSpPr>
          <p:cNvPr id="4" name="TextBox 3"/>
          <p:cNvSpPr txBox="1"/>
          <p:nvPr/>
        </p:nvSpPr>
        <p:spPr>
          <a:xfrm>
            <a:off x="492711" y="1219200"/>
            <a:ext cx="8305800" cy="1661993"/>
          </a:xfrm>
          <a:prstGeom prst="rect">
            <a:avLst/>
          </a:prstGeom>
          <a:gradFill flip="none" rotWithShape="1"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800" dirty="0"/>
              <a:t>o(g(n)) = </a:t>
            </a:r>
          </a:p>
          <a:p>
            <a:pPr lvl="1">
              <a:buFontTx/>
              <a:buNone/>
            </a:pPr>
            <a:r>
              <a:rPr lang="en-US" sz="2800" dirty="0"/>
              <a:t>{f(n) : </a:t>
            </a:r>
            <a:r>
              <a:rPr lang="en-US" sz="2800" dirty="0">
                <a:latin typeface="Symbol" pitchFamily="18" charset="2"/>
              </a:rPr>
              <a:t>"</a:t>
            </a:r>
            <a:r>
              <a:rPr lang="en-US" sz="2800" dirty="0"/>
              <a:t>c &gt;0 </a:t>
            </a:r>
            <a:r>
              <a:rPr lang="en-US" sz="2800" dirty="0">
                <a:latin typeface="Symbol" pitchFamily="18" charset="2"/>
              </a:rPr>
              <a:t>$</a:t>
            </a:r>
            <a:r>
              <a:rPr lang="en-US" sz="2800" dirty="0"/>
              <a:t>n</a:t>
            </a:r>
            <a:r>
              <a:rPr lang="en-US" sz="2800" baseline="-25000" dirty="0"/>
              <a:t>0</a:t>
            </a:r>
            <a:r>
              <a:rPr lang="en-US" sz="2800" dirty="0"/>
              <a:t> &gt; 0 such that </a:t>
            </a:r>
            <a:r>
              <a:rPr lang="en-US" sz="2800" dirty="0">
                <a:latin typeface="Symbol" pitchFamily="18" charset="2"/>
              </a:rPr>
              <a:t>"</a:t>
            </a:r>
            <a:r>
              <a:rPr lang="en-US" sz="2800" dirty="0"/>
              <a:t>n ≥ n</a:t>
            </a:r>
            <a:r>
              <a:rPr lang="en-US" sz="2800" baseline="-25000" dirty="0"/>
              <a:t>0</a:t>
            </a:r>
            <a:endParaRPr lang="en-US" sz="2800" dirty="0"/>
          </a:p>
          <a:p>
            <a:pPr lvl="1">
              <a:buFontTx/>
              <a:buNone/>
            </a:pPr>
            <a:r>
              <a:rPr lang="en-US" sz="2800" dirty="0"/>
              <a:t>            0 ≤ f(n) &lt; cg(n)}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3581400"/>
            <a:ext cx="7924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8188" indent="-457200" algn="just">
              <a:buFont typeface="Wingdings" pitchFamily="2" charset="2"/>
              <a:buChar char="ü"/>
            </a:pPr>
            <a:r>
              <a:rPr lang="en-US" sz="2800" dirty="0"/>
              <a:t>We write </a:t>
            </a:r>
            <a:r>
              <a:rPr lang="en-US" sz="2800" b="1" i="1" dirty="0"/>
              <a:t>f</a:t>
            </a:r>
            <a:r>
              <a:rPr lang="en-US" sz="2800" b="1" dirty="0"/>
              <a:t>(</a:t>
            </a:r>
            <a:r>
              <a:rPr lang="en-US" sz="2800" b="1" i="1" dirty="0"/>
              <a:t>n</a:t>
            </a:r>
            <a:r>
              <a:rPr lang="en-US" sz="2800" b="1" dirty="0"/>
              <a:t>)=o(</a:t>
            </a:r>
            <a:r>
              <a:rPr lang="en-US" sz="2800" b="1" i="1" dirty="0"/>
              <a:t>g</a:t>
            </a:r>
            <a:r>
              <a:rPr lang="en-US" sz="2800" b="1" dirty="0"/>
              <a:t>(</a:t>
            </a:r>
            <a:r>
              <a:rPr lang="en-US" sz="2800" b="1" i="1" dirty="0"/>
              <a:t>n</a:t>
            </a:r>
            <a:r>
              <a:rPr lang="en-US" sz="2800" b="1" dirty="0"/>
              <a:t>))</a:t>
            </a:r>
          </a:p>
          <a:p>
            <a:pPr marL="738188" indent="-457200" algn="just">
              <a:buFont typeface="Wingdings" pitchFamily="2" charset="2"/>
              <a:buChar char="ü"/>
            </a:pPr>
            <a:r>
              <a:rPr kumimoji="1" lang="en-US" sz="2800" dirty="0">
                <a:solidFill>
                  <a:srgbClr val="000000"/>
                </a:solidFill>
              </a:rPr>
              <a:t>Small-</a:t>
            </a:r>
            <a:r>
              <a:rPr kumimoji="1" lang="en-US" sz="2800" dirty="0">
                <a:solidFill>
                  <a:srgbClr val="000000"/>
                </a:solidFill>
                <a:latin typeface="Times New Roman" pitchFamily="18" charset="0"/>
              </a:rPr>
              <a:t> oh notation is used to denote an </a:t>
            </a:r>
            <a:r>
              <a:rPr kumimoji="1" lang="en-US" sz="2800" dirty="0">
                <a:solidFill>
                  <a:schemeClr val="tx2"/>
                </a:solidFill>
                <a:latin typeface="Times New Roman" pitchFamily="18" charset="0"/>
              </a:rPr>
              <a:t>upper bound</a:t>
            </a:r>
            <a:r>
              <a:rPr kumimoji="1" lang="en-US" sz="2800" dirty="0">
                <a:solidFill>
                  <a:srgbClr val="000000"/>
                </a:solidFill>
                <a:latin typeface="Times New Roman" pitchFamily="18" charset="0"/>
              </a:rPr>
              <a:t> that is </a:t>
            </a:r>
            <a:r>
              <a:rPr kumimoji="1" lang="en-US" sz="2800" dirty="0">
                <a:solidFill>
                  <a:schemeClr val="tx2"/>
                </a:solidFill>
                <a:latin typeface="Times New Roman" pitchFamily="18" charset="0"/>
              </a:rPr>
              <a:t>not asymptotically tight</a:t>
            </a:r>
            <a:r>
              <a:rPr kumimoji="1" lang="en-US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738188" lvl="0" indent="-457200" algn="just">
              <a:buFont typeface="Wingdings" pitchFamily="2" charset="2"/>
              <a:buChar char="ü"/>
            </a:pPr>
            <a:r>
              <a:rPr lang="en-US" sz="2800" dirty="0"/>
              <a:t>f(n)=o(g(n)) </a:t>
            </a:r>
            <a:r>
              <a:rPr lang="en-US" sz="2800" dirty="0" err="1"/>
              <a:t>iff</a:t>
            </a:r>
            <a:r>
              <a:rPr lang="en-US" sz="2800" dirty="0"/>
              <a:t>  </a:t>
            </a:r>
          </a:p>
          <a:p>
            <a:pPr marL="738188" indent="-457200" algn="just"/>
            <a:endParaRPr kumimoji="1"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74653-D298-46A4-AA4C-3A1E23F1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5CFFA-D9CC-4587-B525-70EA9799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851648" cy="685800"/>
          </a:xfrm>
        </p:spPr>
        <p:txBody>
          <a:bodyPr>
            <a:normAutofit fontScale="9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ASYMPTOTIC NOTATIONS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AB8380-DAA1-4B35-BF98-D9477496E4CC}"/>
              </a:ext>
            </a:extLst>
          </p:cNvPr>
          <p:cNvSpPr txBox="1"/>
          <p:nvPr/>
        </p:nvSpPr>
        <p:spPr>
          <a:xfrm>
            <a:off x="762000" y="1371600"/>
            <a:ext cx="7623048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Outline of Lecture 3:</a:t>
            </a:r>
          </a:p>
          <a:p>
            <a:pPr algn="ctr"/>
            <a:endParaRPr lang="en-US" sz="2400" dirty="0"/>
          </a:p>
          <a:p>
            <a:pPr marL="973138" lvl="1" indent="6794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b="1" dirty="0">
                <a:latin typeface="Bahnschrift Condensed" panose="020B0502040204020203" pitchFamily="34" charset="0"/>
              </a:rPr>
              <a:t>Formal Definition </a:t>
            </a:r>
            <a:r>
              <a:rPr lang="en-US" sz="1800" dirty="0">
                <a:latin typeface="Bahnschrift Condensed" panose="020B0502040204020203" pitchFamily="34" charset="0"/>
              </a:rPr>
              <a:t>of Individual Asymptotic Notation</a:t>
            </a:r>
          </a:p>
          <a:p>
            <a:pPr marL="973138" lvl="1" indent="6794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>
                <a:latin typeface="Bahnschrift Condensed" panose="020B0502040204020203" pitchFamily="34" charset="0"/>
              </a:rPr>
              <a:t>Geometrical Interpretation of each Asymptotic Notation</a:t>
            </a:r>
          </a:p>
          <a:p>
            <a:pPr marL="973138" lvl="1" indent="6794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>
                <a:latin typeface="Bahnschrift Condensed" panose="020B0502040204020203" pitchFamily="34" charset="0"/>
              </a:rPr>
              <a:t>Examples to understand the corresponding notation</a:t>
            </a:r>
          </a:p>
          <a:p>
            <a:pPr marL="973138" lvl="1" indent="6794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>
                <a:latin typeface="Bahnschrift Condensed" panose="020B0502040204020203" pitchFamily="34" charset="0"/>
              </a:rPr>
              <a:t>Properties of Big Oh Asymptotic Notation</a:t>
            </a:r>
          </a:p>
          <a:p>
            <a:pPr marL="973138" lvl="1" indent="6794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Bahnschrift Condensed" panose="020B0502040204020203" pitchFamily="34" charset="0"/>
              </a:rPr>
              <a:t>Calculation of Big Oh of an Algorithm</a:t>
            </a:r>
            <a:endParaRPr lang="en-US" sz="1800" dirty="0">
              <a:latin typeface="Bahnschrift Condensed" panose="020B0502040204020203" pitchFamily="34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65A0C-087F-481F-8FEF-A2C5F4FA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4B63F-4A35-4645-8254-1238DC0F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81" y="562023"/>
            <a:ext cx="8229600" cy="659352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Differences between Big Oh and Small oh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Oh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Small oh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2514600"/>
            <a:ext cx="4419600" cy="3845720"/>
          </a:xfrm>
        </p:spPr>
        <p:txBody>
          <a:bodyPr>
            <a:norm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Blip>
                <a:blip r:embed="rId2"/>
              </a:buBlip>
            </a:pPr>
            <a:r>
              <a:rPr kumimoji="1" lang="en-US" sz="2400" i="1" dirty="0">
                <a:sym typeface="Symbol" pitchFamily="18" charset="2"/>
              </a:rPr>
              <a:t>O</a:t>
            </a:r>
            <a:r>
              <a:rPr kumimoji="1" lang="en-US" sz="2400" dirty="0"/>
              <a:t>(</a:t>
            </a:r>
            <a:r>
              <a:rPr kumimoji="1" lang="en-US" sz="2400" i="1" dirty="0"/>
              <a:t>g</a:t>
            </a:r>
            <a:r>
              <a:rPr kumimoji="1" lang="en-US" sz="2400" dirty="0"/>
              <a:t>(</a:t>
            </a:r>
            <a:r>
              <a:rPr kumimoji="1" lang="en-US" sz="2400" i="1" dirty="0"/>
              <a:t>n</a:t>
            </a:r>
            <a:r>
              <a:rPr kumimoji="1" lang="en-US" sz="2400" dirty="0"/>
              <a:t>)) = {</a:t>
            </a:r>
            <a:r>
              <a:rPr kumimoji="1" lang="en-US" sz="2400" i="1" dirty="0"/>
              <a:t>f</a:t>
            </a:r>
            <a:r>
              <a:rPr kumimoji="1" lang="en-US" sz="2400" dirty="0"/>
              <a:t>(</a:t>
            </a:r>
            <a:r>
              <a:rPr kumimoji="1" lang="en-US" sz="2400" i="1" dirty="0"/>
              <a:t>n</a:t>
            </a:r>
            <a:r>
              <a:rPr kumimoji="1" lang="en-US" sz="2400" dirty="0"/>
              <a:t>) : </a:t>
            </a:r>
            <a:br>
              <a:rPr kumimoji="1" lang="en-US" sz="2400" dirty="0"/>
            </a:br>
            <a:r>
              <a:rPr kumimoji="1" lang="en-US" sz="2400" dirty="0">
                <a:sym typeface="Symbol" pitchFamily="18" charset="2"/>
              </a:rPr>
              <a:t> </a:t>
            </a:r>
            <a:r>
              <a:rPr kumimoji="1" lang="en-US" sz="2400" dirty="0"/>
              <a:t>positive constants </a:t>
            </a:r>
            <a:r>
              <a:rPr kumimoji="1" lang="en-US" sz="2400" i="1" dirty="0"/>
              <a:t>c</a:t>
            </a:r>
            <a:r>
              <a:rPr kumimoji="1" lang="en-US" sz="2400" dirty="0"/>
              <a:t> and </a:t>
            </a:r>
            <a:r>
              <a:rPr kumimoji="1" lang="en-US" sz="2400" i="1" dirty="0"/>
              <a:t>n</a:t>
            </a:r>
            <a:r>
              <a:rPr kumimoji="1" lang="en-US" sz="2400" baseline="-25000" dirty="0"/>
              <a:t>0,</a:t>
            </a:r>
            <a:r>
              <a:rPr kumimoji="1" lang="en-US" sz="2400" dirty="0"/>
              <a:t> such that </a:t>
            </a:r>
            <a:r>
              <a:rPr kumimoji="1" lang="en-US" sz="2400" dirty="0">
                <a:sym typeface="Symbol" pitchFamily="18" charset="2"/>
              </a:rPr>
              <a:t></a:t>
            </a:r>
            <a:r>
              <a:rPr kumimoji="1" lang="en-US" sz="2400" i="1" dirty="0"/>
              <a:t>n </a:t>
            </a:r>
            <a:r>
              <a:rPr kumimoji="1" lang="en-US" sz="2400" dirty="0">
                <a:sym typeface="Symbol" pitchFamily="18" charset="2"/>
              </a:rPr>
              <a:t></a:t>
            </a:r>
            <a:r>
              <a:rPr kumimoji="1" lang="en-US" sz="2400" i="1" dirty="0"/>
              <a:t>  n</a:t>
            </a:r>
            <a:r>
              <a:rPr kumimoji="1" lang="en-US" sz="2400" baseline="-25000" dirty="0"/>
              <a:t>0</a:t>
            </a:r>
            <a:r>
              <a:rPr kumimoji="1" lang="en-US" sz="2400" dirty="0"/>
              <a:t>,</a:t>
            </a: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400" dirty="0"/>
              <a:t>     0</a:t>
            </a:r>
            <a:r>
              <a:rPr kumimoji="1" lang="en-US" sz="2400" dirty="0">
                <a:sym typeface="Symbol" pitchFamily="18" charset="2"/>
              </a:rPr>
              <a:t></a:t>
            </a:r>
            <a:r>
              <a:rPr kumimoji="1" lang="en-US" sz="2400" dirty="0"/>
              <a:t>  </a:t>
            </a:r>
            <a:r>
              <a:rPr kumimoji="1" lang="en-US" sz="2400" i="1" dirty="0"/>
              <a:t>f</a:t>
            </a:r>
            <a:r>
              <a:rPr kumimoji="1" lang="en-US" sz="2400" dirty="0"/>
              <a:t>(</a:t>
            </a:r>
            <a:r>
              <a:rPr kumimoji="1" lang="en-US" sz="2400" i="1" dirty="0"/>
              <a:t>n</a:t>
            </a:r>
            <a:r>
              <a:rPr kumimoji="1" lang="en-US" sz="2400" dirty="0"/>
              <a:t>)</a:t>
            </a:r>
            <a:r>
              <a:rPr kumimoji="1" lang="en-US" sz="2400" i="1" dirty="0"/>
              <a:t> </a:t>
            </a:r>
            <a:r>
              <a:rPr kumimoji="1" lang="en-US" sz="2400" dirty="0">
                <a:highlight>
                  <a:srgbClr val="FFFF00"/>
                </a:highlight>
                <a:sym typeface="Symbol" pitchFamily="18" charset="2"/>
              </a:rPr>
              <a:t></a:t>
            </a:r>
            <a:r>
              <a:rPr kumimoji="1" lang="en-US" sz="2400" dirty="0"/>
              <a:t> c</a:t>
            </a:r>
            <a:r>
              <a:rPr kumimoji="1" lang="en-US" sz="2400" i="1" dirty="0"/>
              <a:t>g</a:t>
            </a:r>
            <a:r>
              <a:rPr kumimoji="1" lang="en-US" sz="2400" dirty="0"/>
              <a:t>(</a:t>
            </a:r>
            <a:r>
              <a:rPr kumimoji="1" lang="en-US" sz="2400" i="1" dirty="0"/>
              <a:t>n</a:t>
            </a:r>
            <a:r>
              <a:rPr kumimoji="1" lang="en-US" sz="2400" dirty="0"/>
              <a:t>) }</a:t>
            </a: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Blip>
                <a:blip r:embed="rId3"/>
              </a:buBlip>
            </a:pPr>
            <a:r>
              <a:rPr lang="en-US" sz="2400" dirty="0"/>
              <a:t>The bound </a:t>
            </a:r>
            <a:r>
              <a:rPr kumimoji="1" lang="en-US" sz="2400" dirty="0"/>
              <a:t>0</a:t>
            </a:r>
            <a:r>
              <a:rPr kumimoji="1" lang="en-US" sz="2400" dirty="0">
                <a:sym typeface="Symbol" pitchFamily="18" charset="2"/>
              </a:rPr>
              <a:t></a:t>
            </a:r>
            <a:r>
              <a:rPr kumimoji="1" lang="en-US" sz="2400" dirty="0"/>
              <a:t>  </a:t>
            </a:r>
            <a:r>
              <a:rPr kumimoji="1" lang="en-US" sz="2400" i="1" dirty="0"/>
              <a:t>f</a:t>
            </a:r>
            <a:r>
              <a:rPr kumimoji="1" lang="en-US" sz="2400" dirty="0"/>
              <a:t>(</a:t>
            </a:r>
            <a:r>
              <a:rPr kumimoji="1" lang="en-US" sz="2400" i="1" dirty="0"/>
              <a:t>n</a:t>
            </a:r>
            <a:r>
              <a:rPr kumimoji="1" lang="en-US" sz="2400" dirty="0"/>
              <a:t>)</a:t>
            </a:r>
            <a:r>
              <a:rPr kumimoji="1" lang="en-US" sz="2400" i="1" dirty="0"/>
              <a:t> </a:t>
            </a:r>
            <a:r>
              <a:rPr kumimoji="1" lang="en-US" sz="2400" dirty="0">
                <a:highlight>
                  <a:srgbClr val="FFFF00"/>
                </a:highlight>
                <a:sym typeface="Symbol" pitchFamily="18" charset="2"/>
              </a:rPr>
              <a:t></a:t>
            </a:r>
            <a:r>
              <a:rPr kumimoji="1" lang="en-US" sz="2400" dirty="0">
                <a:highlight>
                  <a:srgbClr val="FFFF00"/>
                </a:highlight>
              </a:rPr>
              <a:t> </a:t>
            </a:r>
            <a:r>
              <a:rPr kumimoji="1" lang="en-US" sz="2400" dirty="0"/>
              <a:t>c</a:t>
            </a:r>
            <a:r>
              <a:rPr kumimoji="1" lang="en-US" sz="2400" i="1" dirty="0"/>
              <a:t>g</a:t>
            </a:r>
            <a:r>
              <a:rPr kumimoji="1" lang="en-US" sz="2400" dirty="0"/>
              <a:t>(</a:t>
            </a:r>
            <a:r>
              <a:rPr kumimoji="1" lang="en-US" sz="2400" i="1" dirty="0"/>
              <a:t>n</a:t>
            </a:r>
            <a:r>
              <a:rPr kumimoji="1" lang="en-US" sz="2400" dirty="0"/>
              <a:t>) holds for some value of  constant c&gt;0</a:t>
            </a: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o(g(n)) = </a:t>
            </a:r>
          </a:p>
          <a:p>
            <a:pPr lvl="1">
              <a:buFontTx/>
              <a:buNone/>
            </a:pPr>
            <a:r>
              <a:rPr lang="en-US" sz="2400" dirty="0"/>
              <a:t>{f(n) : </a:t>
            </a:r>
            <a:r>
              <a:rPr lang="en-US" sz="2400" dirty="0">
                <a:latin typeface="Symbol" pitchFamily="18" charset="2"/>
              </a:rPr>
              <a:t>"</a:t>
            </a:r>
            <a:r>
              <a:rPr lang="en-US" sz="2400" dirty="0"/>
              <a:t>c &gt;0 </a:t>
            </a:r>
            <a:r>
              <a:rPr lang="en-US" sz="2400" dirty="0">
                <a:latin typeface="Symbol" pitchFamily="18" charset="2"/>
              </a:rPr>
              <a:t>$</a:t>
            </a:r>
            <a:r>
              <a:rPr lang="en-US" sz="2400" dirty="0"/>
              <a:t>n</a:t>
            </a:r>
            <a:r>
              <a:rPr lang="en-US" sz="2400" baseline="-25000" dirty="0"/>
              <a:t>0</a:t>
            </a:r>
            <a:r>
              <a:rPr lang="en-US" sz="2400" dirty="0"/>
              <a:t> &gt; 0 such that </a:t>
            </a:r>
            <a:r>
              <a:rPr lang="en-US" sz="2400" dirty="0">
                <a:latin typeface="Symbol" pitchFamily="18" charset="2"/>
              </a:rPr>
              <a:t>"</a:t>
            </a:r>
            <a:r>
              <a:rPr lang="en-US" sz="2400" dirty="0"/>
              <a:t>n ≥ n</a:t>
            </a:r>
            <a:r>
              <a:rPr lang="en-US" sz="2400" baseline="-25000" dirty="0"/>
              <a:t>0</a:t>
            </a:r>
            <a:r>
              <a:rPr lang="en-US" sz="2400" dirty="0"/>
              <a:t>,          </a:t>
            </a:r>
          </a:p>
          <a:p>
            <a:pPr lvl="1">
              <a:buFontTx/>
              <a:buNone/>
            </a:pPr>
            <a:r>
              <a:rPr lang="en-US" sz="2400" dirty="0"/>
              <a:t> 0 ≤ f(n) </a:t>
            </a:r>
            <a:r>
              <a:rPr lang="en-US" sz="2400" dirty="0">
                <a:highlight>
                  <a:srgbClr val="FFFF00"/>
                </a:highlight>
              </a:rPr>
              <a:t>&lt;</a:t>
            </a:r>
            <a:r>
              <a:rPr lang="en-US" sz="2400" dirty="0"/>
              <a:t> cg(n)}</a:t>
            </a:r>
          </a:p>
          <a:p>
            <a:r>
              <a:rPr lang="en-US" sz="2400" dirty="0"/>
              <a:t>The bound </a:t>
            </a:r>
            <a:r>
              <a:rPr kumimoji="1" lang="en-US" sz="2400" dirty="0"/>
              <a:t>0</a:t>
            </a:r>
            <a:r>
              <a:rPr kumimoji="1" lang="en-US" sz="2400" dirty="0">
                <a:sym typeface="Symbol" pitchFamily="18" charset="2"/>
              </a:rPr>
              <a:t></a:t>
            </a:r>
            <a:r>
              <a:rPr kumimoji="1" lang="en-US" sz="2400" dirty="0"/>
              <a:t>  </a:t>
            </a:r>
            <a:r>
              <a:rPr kumimoji="1" lang="en-US" sz="2400" i="1" dirty="0"/>
              <a:t>f</a:t>
            </a:r>
            <a:r>
              <a:rPr kumimoji="1" lang="en-US" sz="2400" dirty="0"/>
              <a:t>(</a:t>
            </a:r>
            <a:r>
              <a:rPr kumimoji="1" lang="en-US" sz="2400" i="1" dirty="0"/>
              <a:t>n</a:t>
            </a:r>
            <a:r>
              <a:rPr kumimoji="1" lang="en-US" sz="2400" dirty="0"/>
              <a:t>)</a:t>
            </a:r>
            <a:r>
              <a:rPr kumimoji="1" lang="en-US" sz="2400" i="1" dirty="0"/>
              <a:t> </a:t>
            </a:r>
            <a:r>
              <a:rPr kumimoji="1" lang="en-US" sz="2400" i="1" dirty="0">
                <a:highlight>
                  <a:srgbClr val="FFFF00"/>
                </a:highlight>
                <a:sym typeface="Symbol" pitchFamily="18" charset="2"/>
              </a:rPr>
              <a:t>&lt;</a:t>
            </a:r>
            <a:r>
              <a:rPr kumimoji="1" lang="en-US" sz="2400" dirty="0"/>
              <a:t> c</a:t>
            </a:r>
            <a:r>
              <a:rPr kumimoji="1" lang="en-US" sz="2400" i="1" dirty="0"/>
              <a:t>g</a:t>
            </a:r>
            <a:r>
              <a:rPr kumimoji="1" lang="en-US" sz="2400" dirty="0"/>
              <a:t>(</a:t>
            </a:r>
            <a:r>
              <a:rPr kumimoji="1" lang="en-US" sz="2400" i="1" dirty="0"/>
              <a:t>n</a:t>
            </a:r>
            <a:r>
              <a:rPr kumimoji="1" lang="en-US" sz="2400" dirty="0"/>
              <a:t>) some holds for all value of  constants c&gt;0</a:t>
            </a:r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2468F-51EA-4A59-81BA-94F494CF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BA7DC3-81D5-4E61-A2B8-FFAE2849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Small-oh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362200"/>
            <a:ext cx="298524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4572000"/>
            <a:ext cx="288439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14400" y="33528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Since, for all values of c&gt;0, cn</a:t>
            </a:r>
            <a:r>
              <a:rPr lang="en-US" sz="3200" baseline="30000" dirty="0"/>
              <a:t>2</a:t>
            </a:r>
            <a:r>
              <a:rPr lang="en-US" sz="3200" dirty="0"/>
              <a:t>&gt;2n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5334000"/>
            <a:ext cx="655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Since, for c=1, cn</a:t>
            </a:r>
            <a:r>
              <a:rPr lang="en-US" sz="3200" baseline="30000" dirty="0"/>
              <a:t>2</a:t>
            </a:r>
            <a:r>
              <a:rPr lang="en-US" sz="3200" dirty="0"/>
              <a:t>&lt;2n</a:t>
            </a:r>
          </a:p>
          <a:p>
            <a:r>
              <a:rPr lang="en-US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C5F784-3317-4088-AD0A-E9241F2F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BEF20E-5312-440F-A4F3-DA565F52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43" y="450021"/>
            <a:ext cx="8229600" cy="735838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Big Omega: An Asymptotic Lower Bound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953000"/>
            <a:ext cx="45720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We write </a:t>
            </a:r>
            <a:r>
              <a:rPr lang="en-US" sz="2800" b="1" i="1" dirty="0"/>
              <a:t>f</a:t>
            </a:r>
            <a:r>
              <a:rPr lang="en-US" sz="2800" b="1" dirty="0"/>
              <a:t>(</a:t>
            </a:r>
            <a:r>
              <a:rPr lang="en-US" sz="2800" b="1" i="1" dirty="0"/>
              <a:t>n</a:t>
            </a:r>
            <a:r>
              <a:rPr lang="en-US" sz="2800" b="1" dirty="0"/>
              <a:t>)=</a:t>
            </a:r>
            <a:r>
              <a:rPr lang="en-US" sz="2800" b="1" dirty="0">
                <a:sym typeface="Symbol" pitchFamily="18" charset="2"/>
              </a:rPr>
              <a:t></a:t>
            </a:r>
            <a:r>
              <a:rPr lang="en-US" sz="2800" b="1" dirty="0"/>
              <a:t>(</a:t>
            </a:r>
            <a:r>
              <a:rPr lang="en-US" sz="2800" b="1" i="1" dirty="0"/>
              <a:t>g</a:t>
            </a:r>
            <a:r>
              <a:rPr lang="en-US" sz="2800" b="1" dirty="0"/>
              <a:t>(</a:t>
            </a:r>
            <a:r>
              <a:rPr lang="en-US" sz="2800" b="1" i="1" dirty="0"/>
              <a:t>n</a:t>
            </a:r>
            <a:r>
              <a:rPr lang="en-US" sz="2800" b="1" dirty="0"/>
              <a:t>))</a:t>
            </a:r>
            <a:endParaRPr lang="en-US" sz="2800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68676" y="1845798"/>
            <a:ext cx="4870450" cy="1643527"/>
          </a:xfrm>
          <a:prstGeom prst="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 w="190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400" b="1" dirty="0">
                <a:sym typeface="Symbol" pitchFamily="18" charset="2"/>
              </a:rPr>
              <a:t></a:t>
            </a:r>
            <a:r>
              <a:rPr kumimoji="1" lang="en-US" sz="2400" b="1" dirty="0"/>
              <a:t>(</a:t>
            </a:r>
            <a:r>
              <a:rPr kumimoji="1" lang="en-US" sz="2400" b="1" i="1" dirty="0"/>
              <a:t>g</a:t>
            </a:r>
            <a:r>
              <a:rPr kumimoji="1" lang="en-US" sz="2400" b="1" dirty="0"/>
              <a:t>(</a:t>
            </a:r>
            <a:r>
              <a:rPr kumimoji="1" lang="en-US" sz="2400" b="1" i="1" dirty="0"/>
              <a:t>n</a:t>
            </a:r>
            <a:r>
              <a:rPr kumimoji="1" lang="en-US" sz="2400" b="1" dirty="0"/>
              <a:t>)) = {</a:t>
            </a:r>
            <a:r>
              <a:rPr kumimoji="1" lang="en-US" sz="2400" b="1" i="1" dirty="0"/>
              <a:t>f</a:t>
            </a:r>
            <a:r>
              <a:rPr kumimoji="1" lang="en-US" sz="2400" b="1" dirty="0"/>
              <a:t>(</a:t>
            </a:r>
            <a:r>
              <a:rPr kumimoji="1" lang="en-US" sz="2400" b="1" i="1" dirty="0"/>
              <a:t>n</a:t>
            </a:r>
            <a:r>
              <a:rPr kumimoji="1" lang="en-US" sz="2400" b="1" dirty="0"/>
              <a:t>) : </a:t>
            </a:r>
            <a:br>
              <a:rPr kumimoji="1" lang="en-US" sz="2400" b="1" dirty="0"/>
            </a:br>
            <a:r>
              <a:rPr kumimoji="1" lang="en-US" sz="2400" b="1" dirty="0">
                <a:sym typeface="Symbol" pitchFamily="18" charset="2"/>
              </a:rPr>
              <a:t> </a:t>
            </a:r>
            <a:r>
              <a:rPr kumimoji="1" lang="en-US" sz="2400" b="1" dirty="0"/>
              <a:t>positive constants </a:t>
            </a:r>
            <a:r>
              <a:rPr kumimoji="1" lang="en-US" sz="2400" b="1" i="1" dirty="0"/>
              <a:t>c</a:t>
            </a:r>
            <a:r>
              <a:rPr kumimoji="1" lang="en-US" sz="2400" b="1" dirty="0"/>
              <a:t> and </a:t>
            </a:r>
            <a:r>
              <a:rPr kumimoji="1" lang="en-US" sz="2400" b="1" i="1" dirty="0"/>
              <a:t>n</a:t>
            </a:r>
            <a:r>
              <a:rPr kumimoji="1" lang="en-US" sz="2400" b="1" baseline="-25000" dirty="0"/>
              <a:t>0,</a:t>
            </a:r>
            <a:r>
              <a:rPr kumimoji="1" lang="en-US" sz="2400" b="1" dirty="0"/>
              <a:t> such that </a:t>
            </a:r>
            <a:r>
              <a:rPr kumimoji="1" lang="en-US" sz="2400" b="1" dirty="0">
                <a:sym typeface="Symbol" pitchFamily="18" charset="2"/>
              </a:rPr>
              <a:t></a:t>
            </a:r>
            <a:r>
              <a:rPr kumimoji="1" lang="en-US" sz="2400" b="1" i="1" dirty="0"/>
              <a:t>n </a:t>
            </a:r>
            <a:r>
              <a:rPr kumimoji="1" lang="en-US" sz="2400" b="1" dirty="0">
                <a:sym typeface="Symbol" pitchFamily="18" charset="2"/>
              </a:rPr>
              <a:t></a:t>
            </a:r>
            <a:r>
              <a:rPr kumimoji="1" lang="en-US" sz="2400" b="1" i="1" dirty="0"/>
              <a:t>  n</a:t>
            </a:r>
            <a:r>
              <a:rPr kumimoji="1" lang="en-US" sz="2400" b="1" baseline="-25000" dirty="0"/>
              <a:t>0</a:t>
            </a:r>
            <a:r>
              <a:rPr kumimoji="1" lang="en-US" sz="2400" dirty="0"/>
              <a:t>,</a:t>
            </a:r>
            <a:endParaRPr kumimoji="1" lang="en-US" sz="2400" b="1" dirty="0"/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400" b="1" dirty="0"/>
              <a:t>we have 0 </a:t>
            </a:r>
            <a:r>
              <a:rPr kumimoji="1" lang="en-US" sz="2400" b="1" dirty="0">
                <a:sym typeface="Symbol" pitchFamily="18" charset="2"/>
              </a:rPr>
              <a:t></a:t>
            </a:r>
            <a:r>
              <a:rPr kumimoji="1" lang="en-US" sz="2400" b="1" dirty="0"/>
              <a:t> c</a:t>
            </a:r>
            <a:r>
              <a:rPr kumimoji="1" lang="en-US" sz="2400" b="1" i="1" dirty="0"/>
              <a:t>g</a:t>
            </a:r>
            <a:r>
              <a:rPr kumimoji="1" lang="en-US" sz="2400" b="1" dirty="0"/>
              <a:t>(</a:t>
            </a:r>
            <a:r>
              <a:rPr kumimoji="1" lang="en-US" sz="2400" b="1" i="1" dirty="0"/>
              <a:t>n</a:t>
            </a:r>
            <a:r>
              <a:rPr kumimoji="1" lang="en-US" sz="2400" b="1" dirty="0"/>
              <a:t>)</a:t>
            </a:r>
            <a:r>
              <a:rPr kumimoji="1" lang="en-US" sz="2400" dirty="0"/>
              <a:t> </a:t>
            </a:r>
            <a:r>
              <a:rPr kumimoji="1" lang="en-US" sz="2400" b="1" dirty="0">
                <a:sym typeface="Symbol" pitchFamily="18" charset="2"/>
              </a:rPr>
              <a:t> </a:t>
            </a:r>
            <a:r>
              <a:rPr kumimoji="1" lang="en-US" sz="2400" b="1" i="1" dirty="0"/>
              <a:t>f</a:t>
            </a:r>
            <a:r>
              <a:rPr kumimoji="1" lang="en-US" sz="2400" b="1" dirty="0"/>
              <a:t>(</a:t>
            </a:r>
            <a:r>
              <a:rPr kumimoji="1" lang="en-US" sz="2400" b="1" i="1" dirty="0"/>
              <a:t>n</a:t>
            </a:r>
            <a:r>
              <a:rPr kumimoji="1" lang="en-US" sz="2400" b="1" dirty="0"/>
              <a:t>)}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8600" y="3886200"/>
            <a:ext cx="5181600" cy="892552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en-US" sz="2600" b="1" i="1" dirty="0"/>
              <a:t>g</a:t>
            </a:r>
            <a:r>
              <a:rPr kumimoji="1" lang="en-US" sz="2600" b="1" dirty="0"/>
              <a:t>(</a:t>
            </a:r>
            <a:r>
              <a:rPr kumimoji="1" lang="en-US" sz="2600" b="1" i="1" dirty="0"/>
              <a:t>n</a:t>
            </a:r>
            <a:r>
              <a:rPr kumimoji="1" lang="en-US" sz="2600" b="1" dirty="0"/>
              <a:t>) is an </a:t>
            </a:r>
            <a:r>
              <a:rPr kumimoji="1" lang="en-US" sz="2600" b="1" i="1" dirty="0">
                <a:solidFill>
                  <a:schemeClr val="tx2"/>
                </a:solidFill>
              </a:rPr>
              <a:t>asymptotic lower bound</a:t>
            </a:r>
            <a:r>
              <a:rPr kumimoji="1" lang="en-US" sz="2600" b="1" dirty="0"/>
              <a:t> for </a:t>
            </a:r>
            <a:r>
              <a:rPr kumimoji="1" lang="en-US" sz="2600" b="1" i="1" dirty="0"/>
              <a:t>f</a:t>
            </a:r>
            <a:r>
              <a:rPr kumimoji="1" lang="en-US" sz="2600" b="1" dirty="0"/>
              <a:t>(</a:t>
            </a:r>
            <a:r>
              <a:rPr kumimoji="1" lang="en-US" sz="2600" b="1" i="1" dirty="0"/>
              <a:t>n</a:t>
            </a:r>
            <a:r>
              <a:rPr kumimoji="1" lang="en-US" sz="2600" b="1" dirty="0"/>
              <a:t>).</a:t>
            </a:r>
          </a:p>
        </p:txBody>
      </p:sp>
      <p:pic>
        <p:nvPicPr>
          <p:cNvPr id="6" name="Picture 10" descr="graph_Omeg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905000"/>
            <a:ext cx="3800475" cy="4010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675F10-FC7D-4AA4-BC9C-CA48C0C9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C012F9-4833-45C4-8042-F03C59AF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 of Asymptotic Lower Bound (Big Omega)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7010400" y="2514600"/>
            <a:ext cx="1770063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/>
              <a:t>f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)=</a:t>
            </a:r>
            <a:r>
              <a:rPr lang="en-US" sz="2800" i="1"/>
              <a:t>n</a:t>
            </a:r>
            <a:r>
              <a:rPr lang="en-US" sz="2800" baseline="30000"/>
              <a:t>2</a:t>
            </a:r>
            <a:r>
              <a:rPr lang="en-US" sz="2800"/>
              <a:t>/2-7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H="1">
            <a:off x="3703317" y="3962400"/>
            <a:ext cx="45719" cy="2133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010400" y="3810000"/>
            <a:ext cx="1798638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/>
              <a:t>c g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)=</a:t>
            </a:r>
            <a:r>
              <a:rPr lang="en-US" sz="2800" i="1"/>
              <a:t>n</a:t>
            </a:r>
            <a:r>
              <a:rPr lang="en-US" sz="2800" baseline="30000"/>
              <a:t>2</a:t>
            </a:r>
            <a:r>
              <a:rPr lang="en-US" sz="2800"/>
              <a:t>/4</a:t>
            </a:r>
            <a:endParaRPr lang="en-US" sz="2800" baseline="30000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7010400" y="1295400"/>
            <a:ext cx="12763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/>
              <a:t>g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)=</a:t>
            </a:r>
            <a:r>
              <a:rPr lang="en-US" sz="2800" i="1"/>
              <a:t>n</a:t>
            </a:r>
            <a:r>
              <a:rPr lang="en-US" sz="2800" baseline="30000"/>
              <a:t>2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143000" y="1655763"/>
            <a:ext cx="4437063" cy="27146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 dirty="0"/>
              <a:t>g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)/4 = </a:t>
            </a:r>
            <a:r>
              <a:rPr lang="en-US" sz="2800" i="1" dirty="0"/>
              <a:t>n</a:t>
            </a:r>
            <a:r>
              <a:rPr lang="en-US" sz="2800" baseline="30000" dirty="0"/>
              <a:t>2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/4</a:t>
            </a:r>
          </a:p>
          <a:p>
            <a:r>
              <a:rPr lang="en-US" sz="2800" dirty="0">
                <a:cs typeface="Times New Roman" pitchFamily="18" charset="0"/>
                <a:sym typeface="Symbol" pitchFamily="18" charset="2"/>
              </a:rPr>
              <a:t>           = </a:t>
            </a:r>
            <a:r>
              <a:rPr lang="en-US" sz="2800" i="1" dirty="0"/>
              <a:t>n</a:t>
            </a:r>
            <a:r>
              <a:rPr lang="en-US" sz="2800" baseline="30000" dirty="0"/>
              <a:t>2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/2 – </a:t>
            </a:r>
            <a:r>
              <a:rPr lang="en-US" sz="2800" i="1" dirty="0"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800" baseline="30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/4 </a:t>
            </a:r>
          </a:p>
          <a:p>
            <a:r>
              <a:rPr lang="en-US" sz="2800" dirty="0">
                <a:cs typeface="Times New Roman" pitchFamily="18" charset="0"/>
                <a:sym typeface="Symbol" pitchFamily="18" charset="2"/>
              </a:rPr>
              <a:t>           </a:t>
            </a:r>
            <a:r>
              <a:rPr lang="en-US" sz="3200" dirty="0">
                <a:sym typeface="Symbol" pitchFamily="18" charset="2"/>
              </a:rPr>
              <a:t>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/>
              <a:t>n</a:t>
            </a:r>
            <a:r>
              <a:rPr lang="en-US" sz="2800" baseline="30000" dirty="0"/>
              <a:t>2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/2 – 9 for</a:t>
            </a:r>
            <a:r>
              <a:rPr lang="en-US" sz="2800" dirty="0">
                <a:cs typeface="Times New Roman" pitchFamily="18" charset="0"/>
              </a:rPr>
              <a:t> all </a:t>
            </a:r>
            <a:r>
              <a:rPr lang="en-US" sz="2800" i="1" dirty="0">
                <a:cs typeface="Times New Roman" pitchFamily="18" charset="0"/>
              </a:rPr>
              <a:t>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800" dirty="0">
                <a:cs typeface="Times New Roman" pitchFamily="18" charset="0"/>
              </a:rPr>
              <a:t> 6</a:t>
            </a:r>
            <a:r>
              <a:rPr lang="en-US" sz="2800" dirty="0"/>
              <a:t> </a:t>
            </a:r>
          </a:p>
          <a:p>
            <a:r>
              <a:rPr lang="en-US" sz="2800" dirty="0">
                <a:cs typeface="Times New Roman" pitchFamily="18" charset="0"/>
                <a:sym typeface="Symbol" pitchFamily="18" charset="2"/>
              </a:rPr>
              <a:t>           &lt; </a:t>
            </a:r>
            <a:r>
              <a:rPr lang="en-US" sz="2800" i="1" dirty="0"/>
              <a:t>n</a:t>
            </a:r>
            <a:r>
              <a:rPr lang="en-US" sz="2800" baseline="30000" dirty="0"/>
              <a:t>2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/2 – 7</a:t>
            </a:r>
            <a:endParaRPr lang="en-US" sz="2800" dirty="0"/>
          </a:p>
          <a:p>
            <a:r>
              <a:rPr lang="en-US" sz="2800" dirty="0"/>
              <a:t>Thus,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)= </a:t>
            </a:r>
            <a:r>
              <a:rPr lang="en-US" sz="2800" dirty="0">
                <a:sym typeface="Symbol" pitchFamily="18" charset="2"/>
              </a:rPr>
              <a:t>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)).</a:t>
            </a:r>
          </a:p>
          <a:p>
            <a:pPr>
              <a:buFontTx/>
              <a:buChar char="•"/>
            </a:pPr>
            <a:endParaRPr lang="en-US" sz="2800" dirty="0">
              <a:cs typeface="Times New Roman" pitchFamily="18" charset="0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505200" y="6096000"/>
            <a:ext cx="33655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  <a:endParaRPr lang="en-US" baseline="-25000" dirty="0"/>
          </a:p>
        </p:txBody>
      </p:sp>
      <p:sp>
        <p:nvSpPr>
          <p:cNvPr id="18441" name="Arc 9"/>
          <p:cNvSpPr>
            <a:spLocks/>
          </p:cNvSpPr>
          <p:nvPr/>
        </p:nvSpPr>
        <p:spPr bwMode="auto">
          <a:xfrm flipV="1">
            <a:off x="990600" y="3429000"/>
            <a:ext cx="5867400" cy="2438400"/>
          </a:xfrm>
          <a:custGeom>
            <a:avLst/>
            <a:gdLst>
              <a:gd name="T0" fmla="*/ 0 w 19790"/>
              <a:gd name="T1" fmla="*/ 0 h 21600"/>
              <a:gd name="T2" fmla="*/ 2147483647 w 19790"/>
              <a:gd name="T3" fmla="*/ 2147483647 h 21600"/>
              <a:gd name="T4" fmla="*/ 0 w 19790"/>
              <a:gd name="T5" fmla="*/ 2147483647 h 21600"/>
              <a:gd name="T6" fmla="*/ 0 60000 65536"/>
              <a:gd name="T7" fmla="*/ 0 60000 65536"/>
              <a:gd name="T8" fmla="*/ 0 60000 65536"/>
              <a:gd name="T9" fmla="*/ 0 w 19790"/>
              <a:gd name="T10" fmla="*/ 0 h 21600"/>
              <a:gd name="T11" fmla="*/ 19790 w 1979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90" h="21600" fill="none" extrusionOk="0">
                <a:moveTo>
                  <a:pt x="-1" y="0"/>
                </a:moveTo>
                <a:cubicBezTo>
                  <a:pt x="8582" y="0"/>
                  <a:pt x="16349" y="5080"/>
                  <a:pt x="19789" y="12943"/>
                </a:cubicBezTo>
              </a:path>
              <a:path w="19790" h="21600" stroke="0" extrusionOk="0">
                <a:moveTo>
                  <a:pt x="-1" y="0"/>
                </a:moveTo>
                <a:cubicBezTo>
                  <a:pt x="8582" y="0"/>
                  <a:pt x="16349" y="5080"/>
                  <a:pt x="19789" y="12943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Freeform 10"/>
          <p:cNvSpPr>
            <a:spLocks/>
          </p:cNvSpPr>
          <p:nvPr/>
        </p:nvSpPr>
        <p:spPr bwMode="auto">
          <a:xfrm>
            <a:off x="990600" y="1752600"/>
            <a:ext cx="6858000" cy="4114800"/>
          </a:xfrm>
          <a:custGeom>
            <a:avLst/>
            <a:gdLst>
              <a:gd name="T0" fmla="*/ 0 w 4320"/>
              <a:gd name="T1" fmla="*/ 0 h 2880"/>
              <a:gd name="T2" fmla="*/ 0 w 4320"/>
              <a:gd name="T3" fmla="*/ 2147483647 h 2880"/>
              <a:gd name="T4" fmla="*/ 2147483647 w 4320"/>
              <a:gd name="T5" fmla="*/ 2147483647 h 2880"/>
              <a:gd name="T6" fmla="*/ 0 60000 65536"/>
              <a:gd name="T7" fmla="*/ 0 60000 65536"/>
              <a:gd name="T8" fmla="*/ 0 60000 65536"/>
              <a:gd name="T9" fmla="*/ 0 w 4320"/>
              <a:gd name="T10" fmla="*/ 0 h 2880"/>
              <a:gd name="T11" fmla="*/ 4320 w 4320"/>
              <a:gd name="T12" fmla="*/ 2880 h 28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" h="2880">
                <a:moveTo>
                  <a:pt x="0" y="0"/>
                </a:moveTo>
                <a:lnTo>
                  <a:pt x="0" y="2880"/>
                </a:lnTo>
                <a:lnTo>
                  <a:pt x="4320" y="288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Arc 11"/>
          <p:cNvSpPr>
            <a:spLocks/>
          </p:cNvSpPr>
          <p:nvPr/>
        </p:nvSpPr>
        <p:spPr bwMode="auto">
          <a:xfrm flipV="1">
            <a:off x="990600" y="1219200"/>
            <a:ext cx="5867400" cy="4876800"/>
          </a:xfrm>
          <a:custGeom>
            <a:avLst/>
            <a:gdLst>
              <a:gd name="T0" fmla="*/ 0 w 19790"/>
              <a:gd name="T1" fmla="*/ 0 h 21600"/>
              <a:gd name="T2" fmla="*/ 2147483647 w 19790"/>
              <a:gd name="T3" fmla="*/ 2147483647 h 21600"/>
              <a:gd name="T4" fmla="*/ 0 w 19790"/>
              <a:gd name="T5" fmla="*/ 2147483647 h 21600"/>
              <a:gd name="T6" fmla="*/ 0 60000 65536"/>
              <a:gd name="T7" fmla="*/ 0 60000 65536"/>
              <a:gd name="T8" fmla="*/ 0 60000 65536"/>
              <a:gd name="T9" fmla="*/ 0 w 19790"/>
              <a:gd name="T10" fmla="*/ 0 h 21600"/>
              <a:gd name="T11" fmla="*/ 19790 w 1979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90" h="21600" fill="none" extrusionOk="0">
                <a:moveTo>
                  <a:pt x="-1" y="0"/>
                </a:moveTo>
                <a:cubicBezTo>
                  <a:pt x="8582" y="0"/>
                  <a:pt x="16349" y="5080"/>
                  <a:pt x="19789" y="12943"/>
                </a:cubicBezTo>
              </a:path>
              <a:path w="19790" h="21600" stroke="0" extrusionOk="0">
                <a:moveTo>
                  <a:pt x="-1" y="0"/>
                </a:moveTo>
                <a:cubicBezTo>
                  <a:pt x="8582" y="0"/>
                  <a:pt x="16349" y="5080"/>
                  <a:pt x="19789" y="12943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Arc 12"/>
          <p:cNvSpPr>
            <a:spLocks/>
          </p:cNvSpPr>
          <p:nvPr/>
        </p:nvSpPr>
        <p:spPr bwMode="auto">
          <a:xfrm flipV="1">
            <a:off x="990600" y="-533400"/>
            <a:ext cx="5867400" cy="6400800"/>
          </a:xfrm>
          <a:custGeom>
            <a:avLst/>
            <a:gdLst>
              <a:gd name="T0" fmla="*/ 0 w 19790"/>
              <a:gd name="T1" fmla="*/ 0 h 21600"/>
              <a:gd name="T2" fmla="*/ 2147483647 w 19790"/>
              <a:gd name="T3" fmla="*/ 2147483647 h 21600"/>
              <a:gd name="T4" fmla="*/ 0 w 19790"/>
              <a:gd name="T5" fmla="*/ 2147483647 h 21600"/>
              <a:gd name="T6" fmla="*/ 0 60000 65536"/>
              <a:gd name="T7" fmla="*/ 0 60000 65536"/>
              <a:gd name="T8" fmla="*/ 0 60000 65536"/>
              <a:gd name="T9" fmla="*/ 0 w 19790"/>
              <a:gd name="T10" fmla="*/ 0 h 21600"/>
              <a:gd name="T11" fmla="*/ 19790 w 1979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90" h="21600" fill="none" extrusionOk="0">
                <a:moveTo>
                  <a:pt x="-1" y="0"/>
                </a:moveTo>
                <a:cubicBezTo>
                  <a:pt x="8582" y="0"/>
                  <a:pt x="16349" y="5080"/>
                  <a:pt x="19789" y="12943"/>
                </a:cubicBezTo>
              </a:path>
              <a:path w="19790" h="21600" stroke="0" extrusionOk="0">
                <a:moveTo>
                  <a:pt x="-1" y="0"/>
                </a:moveTo>
                <a:cubicBezTo>
                  <a:pt x="8582" y="0"/>
                  <a:pt x="16349" y="5080"/>
                  <a:pt x="19789" y="12943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990600" y="5867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A68129-FAAE-4885-90AB-BB1E18B7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786BE4-628C-47AC-A369-32274B1B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14300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itchFamily="34" charset="0"/>
              </a:rPr>
              <a:t>The lower bound given by Big Oh may be lose or tight lower bound: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0800" y="2133600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)=n</a:t>
            </a:r>
            <a:r>
              <a:rPr lang="en-US" sz="2800" b="1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/2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590800"/>
            <a:ext cx="2514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)=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800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  <a:p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743200"/>
            <a:ext cx="2514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)=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US" sz="2800" baseline="30000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Curved Left Arrow 11"/>
          <p:cNvSpPr/>
          <p:nvPr/>
        </p:nvSpPr>
        <p:spPr>
          <a:xfrm>
            <a:off x="2133600" y="2895600"/>
            <a:ext cx="1371600" cy="2057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44196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Tight Lower bound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53000" y="45720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Loose Lower bound</a:t>
            </a:r>
          </a:p>
        </p:txBody>
      </p:sp>
      <p:sp>
        <p:nvSpPr>
          <p:cNvPr id="15" name="Curved Right Arrow 14"/>
          <p:cNvSpPr/>
          <p:nvPr/>
        </p:nvSpPr>
        <p:spPr>
          <a:xfrm>
            <a:off x="3810000" y="3048000"/>
            <a:ext cx="914400" cy="2057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+mj-lt"/>
              </a:rPr>
              <a:t>Loose and Tight Lower Bounds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18CC2-3DC2-40DD-9C37-0B29DAF0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4040B-3E6F-41CE-BDBB-9BB9F922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 animBg="1"/>
      <p:bldP spid="13" grpId="0"/>
      <p:bldP spid="14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87538"/>
            <a:ext cx="8229600" cy="627888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Small Omega: An Asymptotic Loose Lower Bound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905000"/>
            <a:ext cx="8305800" cy="954107"/>
          </a:xfrm>
          <a:prstGeom prst="rect">
            <a:avLst/>
          </a:prstGeom>
          <a:gradFill flip="none" rotWithShape="1"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  <a:tileRect/>
          </a:gradFill>
        </p:spPr>
        <p:txBody>
          <a:bodyPr wrap="square" rtlCol="0">
            <a:spAutoFit/>
          </a:bodyPr>
          <a:lstStyle/>
          <a:p>
            <a:pPr lvl="1"/>
            <a:r>
              <a:rPr lang="en-US" sz="2800" i="1" dirty="0">
                <a:latin typeface="Symbol" pitchFamily="18" charset="2"/>
                <a:sym typeface="Symbol" pitchFamily="18" charset="2"/>
              </a:rPr>
              <a:t>w</a:t>
            </a:r>
            <a:r>
              <a:rPr lang="en-US" sz="2800" b="1" dirty="0"/>
              <a:t>(</a:t>
            </a:r>
            <a:r>
              <a:rPr lang="en-US" sz="2800" b="1" i="1" dirty="0"/>
              <a:t>g</a:t>
            </a:r>
            <a:r>
              <a:rPr lang="en-US" sz="2800" b="1" dirty="0"/>
              <a:t>(</a:t>
            </a:r>
            <a:r>
              <a:rPr lang="en-US" sz="2800" b="1" i="1" dirty="0"/>
              <a:t>n</a:t>
            </a:r>
            <a:r>
              <a:rPr lang="en-US" sz="2800" b="1" dirty="0"/>
              <a:t>))</a:t>
            </a:r>
            <a:r>
              <a:rPr lang="en-US" sz="2800" dirty="0"/>
              <a:t> = {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): </a:t>
            </a:r>
            <a:r>
              <a:rPr lang="en-US" sz="2800" b="1" dirty="0">
                <a:sym typeface="Symbol" pitchFamily="18" charset="2"/>
              </a:rPr>
              <a:t>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b="1" i="1" dirty="0"/>
              <a:t>c</a:t>
            </a:r>
            <a:r>
              <a:rPr lang="en-US" sz="2800" b="1" dirty="0"/>
              <a:t> &gt; 0</a:t>
            </a:r>
            <a:r>
              <a:rPr lang="en-US" sz="2800" dirty="0"/>
              <a:t>, </a:t>
            </a:r>
            <a:r>
              <a:rPr lang="en-US" sz="2800" b="1" dirty="0">
                <a:sym typeface="Symbol" pitchFamily="18" charset="2"/>
              </a:rPr>
              <a:t></a:t>
            </a:r>
            <a:r>
              <a:rPr lang="en-US" sz="2800" dirty="0"/>
              <a:t> </a:t>
            </a:r>
            <a:r>
              <a:rPr lang="en-US" sz="2800" b="1" i="1" dirty="0"/>
              <a:t>n</a:t>
            </a:r>
            <a:r>
              <a:rPr lang="en-US" sz="2800" b="1" baseline="-25000" dirty="0"/>
              <a:t>0</a:t>
            </a:r>
            <a:r>
              <a:rPr lang="en-US" sz="2800" b="1" dirty="0"/>
              <a:t> &gt; 0</a:t>
            </a:r>
            <a:r>
              <a:rPr lang="en-US" sz="2800" dirty="0"/>
              <a:t> such that </a:t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en-US" sz="2800" b="1" dirty="0">
                <a:sym typeface="Symbol" pitchFamily="18" charset="2"/>
              </a:rPr>
              <a:t></a:t>
            </a:r>
            <a:r>
              <a:rPr lang="en-US" sz="2800" dirty="0"/>
              <a:t> </a:t>
            </a:r>
            <a:r>
              <a:rPr lang="en-US" sz="2800" i="1" dirty="0"/>
              <a:t>n </a:t>
            </a:r>
            <a:r>
              <a:rPr lang="en-US" sz="2800" dirty="0">
                <a:sym typeface="Symbol" pitchFamily="18" charset="2"/>
              </a:rPr>
              <a:t></a:t>
            </a:r>
            <a:r>
              <a:rPr lang="en-US" sz="2800" i="1" baseline="-25000" dirty="0"/>
              <a:t>  </a:t>
            </a:r>
            <a:r>
              <a:rPr lang="en-US" sz="2800" i="1" dirty="0"/>
              <a:t>n</a:t>
            </a:r>
            <a:r>
              <a:rPr lang="en-US" sz="2800" baseline="-25000" dirty="0"/>
              <a:t>0</a:t>
            </a:r>
            <a:r>
              <a:rPr lang="en-US" sz="2800" i="1" dirty="0"/>
              <a:t>, </a:t>
            </a:r>
            <a:r>
              <a:rPr lang="en-US" sz="2800" dirty="0"/>
              <a:t>we have</a:t>
            </a:r>
            <a:r>
              <a:rPr lang="en-US" sz="2800" i="1" baseline="-25000" dirty="0"/>
              <a:t> </a:t>
            </a:r>
            <a:r>
              <a:rPr lang="en-US" sz="2800" dirty="0"/>
              <a:t>0 </a:t>
            </a:r>
            <a:r>
              <a:rPr lang="en-US" sz="2800" dirty="0">
                <a:sym typeface="Symbol" pitchFamily="18" charset="2"/>
              </a:rPr>
              <a:t></a:t>
            </a:r>
            <a:r>
              <a:rPr lang="en-US" sz="2800" dirty="0"/>
              <a:t> </a:t>
            </a:r>
            <a:r>
              <a:rPr lang="en-US" sz="2800" i="1" dirty="0"/>
              <a:t>cg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</a:t>
            </a:r>
            <a:r>
              <a:rPr lang="en-US" sz="2800" dirty="0">
                <a:highlight>
                  <a:srgbClr val="FFFF00"/>
                </a:highlight>
                <a:sym typeface="Symbol" pitchFamily="18" charset="2"/>
              </a:rPr>
              <a:t>&lt;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/>
              <a:t>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)}.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352800"/>
            <a:ext cx="7924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8188" indent="-457200" algn="just">
              <a:buFont typeface="Wingdings" pitchFamily="2" charset="2"/>
              <a:buChar char="ü"/>
            </a:pPr>
            <a:r>
              <a:rPr lang="en-US" sz="2800" dirty="0"/>
              <a:t>We write </a:t>
            </a:r>
            <a:r>
              <a:rPr lang="en-US" sz="2800" b="1" i="1" dirty="0"/>
              <a:t>f</a:t>
            </a:r>
            <a:r>
              <a:rPr lang="en-US" sz="2800" b="1" dirty="0"/>
              <a:t>(</a:t>
            </a:r>
            <a:r>
              <a:rPr lang="en-US" sz="2800" b="1" i="1" dirty="0"/>
              <a:t>n</a:t>
            </a:r>
            <a:r>
              <a:rPr lang="en-US" sz="2800" b="1" dirty="0"/>
              <a:t>)=</a:t>
            </a:r>
            <a:r>
              <a:rPr lang="en-US" sz="2800" i="1" dirty="0">
                <a:latin typeface="Symbol" pitchFamily="18" charset="2"/>
                <a:sym typeface="Symbol" pitchFamily="18" charset="2"/>
              </a:rPr>
              <a:t>w </a:t>
            </a:r>
            <a:r>
              <a:rPr lang="en-US" sz="2800" b="1" dirty="0"/>
              <a:t>(</a:t>
            </a:r>
            <a:r>
              <a:rPr lang="en-US" sz="2800" b="1" i="1" dirty="0"/>
              <a:t>g</a:t>
            </a:r>
            <a:r>
              <a:rPr lang="en-US" sz="2800" b="1" dirty="0"/>
              <a:t>(</a:t>
            </a:r>
            <a:r>
              <a:rPr lang="en-US" sz="2800" b="1" i="1" dirty="0"/>
              <a:t>n</a:t>
            </a:r>
            <a:r>
              <a:rPr lang="en-US" sz="2800" b="1" dirty="0"/>
              <a:t>))</a:t>
            </a:r>
          </a:p>
          <a:p>
            <a:pPr marL="738188" indent="-457200" algn="just">
              <a:buFont typeface="Wingdings" pitchFamily="2" charset="2"/>
              <a:buChar char="ü"/>
            </a:pPr>
            <a:r>
              <a:rPr kumimoji="1" lang="en-US" sz="2800" dirty="0">
                <a:solidFill>
                  <a:srgbClr val="000000"/>
                </a:solidFill>
              </a:rPr>
              <a:t>Small-</a:t>
            </a:r>
            <a:r>
              <a:rPr kumimoji="1" lang="en-US" sz="2800" dirty="0">
                <a:solidFill>
                  <a:srgbClr val="000000"/>
                </a:solidFill>
                <a:latin typeface="Times New Roman" pitchFamily="18" charset="0"/>
              </a:rPr>
              <a:t> omega notation is used to denote a </a:t>
            </a:r>
            <a:r>
              <a:rPr kumimoji="1" lang="en-US" sz="2800" dirty="0">
                <a:solidFill>
                  <a:schemeClr val="tx2"/>
                </a:solidFill>
                <a:latin typeface="Times New Roman" pitchFamily="18" charset="0"/>
              </a:rPr>
              <a:t>lower bound</a:t>
            </a:r>
            <a:r>
              <a:rPr kumimoji="1" lang="en-US" sz="2800" dirty="0">
                <a:solidFill>
                  <a:srgbClr val="000000"/>
                </a:solidFill>
                <a:latin typeface="Times New Roman" pitchFamily="18" charset="0"/>
              </a:rPr>
              <a:t> that is </a:t>
            </a:r>
            <a:r>
              <a:rPr kumimoji="1" lang="en-US" sz="2800" dirty="0">
                <a:solidFill>
                  <a:schemeClr val="tx2"/>
                </a:solidFill>
                <a:latin typeface="Times New Roman" pitchFamily="18" charset="0"/>
              </a:rPr>
              <a:t>not asymptotically tight</a:t>
            </a:r>
            <a:r>
              <a:rPr kumimoji="1" lang="en-US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738188" indent="-457200" algn="just">
              <a:buFont typeface="Wingdings" pitchFamily="2" charset="2"/>
              <a:buChar char="ü"/>
            </a:pP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)=</a:t>
            </a:r>
            <a:r>
              <a:rPr lang="en-US" sz="2800" i="1" dirty="0">
                <a:latin typeface="Symbol" pitchFamily="18" charset="2"/>
                <a:sym typeface="Symbol" pitchFamily="18" charset="2"/>
              </a:rPr>
              <a:t>w 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)) </a:t>
            </a:r>
            <a:r>
              <a:rPr lang="en-US" sz="2800" dirty="0" err="1"/>
              <a:t>iff</a:t>
            </a:r>
            <a:endParaRPr kumimoji="1"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1726" y="5029200"/>
            <a:ext cx="26053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DAE77-BE6F-4E89-A083-FD7608A8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BB286-B8E7-42AC-B0CF-F8997C07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59352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Differences between Big Omega and Small Omega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Omega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Small omega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2514600"/>
            <a:ext cx="4419600" cy="3845720"/>
          </a:xfrm>
        </p:spPr>
        <p:txBody>
          <a:bodyPr>
            <a:norm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Blip>
                <a:blip r:embed="rId2"/>
              </a:buBlip>
            </a:pPr>
            <a:r>
              <a:rPr kumimoji="1" lang="en-US" sz="2800" dirty="0">
                <a:sym typeface="Symbol" pitchFamily="18" charset="2"/>
              </a:rPr>
              <a:t></a:t>
            </a:r>
            <a:r>
              <a:rPr kumimoji="1" lang="en-US" sz="2800" dirty="0"/>
              <a:t>(</a:t>
            </a:r>
            <a:r>
              <a:rPr kumimoji="1" lang="en-US" sz="2800" i="1" dirty="0"/>
              <a:t>g</a:t>
            </a:r>
            <a:r>
              <a:rPr kumimoji="1" lang="en-US" sz="2800" dirty="0"/>
              <a:t>(</a:t>
            </a:r>
            <a:r>
              <a:rPr kumimoji="1" lang="en-US" sz="2800" i="1" dirty="0"/>
              <a:t>n</a:t>
            </a:r>
            <a:r>
              <a:rPr kumimoji="1" lang="en-US" sz="2800" dirty="0"/>
              <a:t>)) = {</a:t>
            </a:r>
            <a:r>
              <a:rPr kumimoji="1" lang="en-US" sz="2800" i="1" dirty="0"/>
              <a:t>f</a:t>
            </a:r>
            <a:r>
              <a:rPr kumimoji="1" lang="en-US" sz="2800" dirty="0"/>
              <a:t>(</a:t>
            </a:r>
            <a:r>
              <a:rPr kumimoji="1" lang="en-US" sz="2800" i="1" dirty="0"/>
              <a:t>n</a:t>
            </a:r>
            <a:r>
              <a:rPr kumimoji="1" lang="en-US" sz="2800" dirty="0"/>
              <a:t>) : </a:t>
            </a:r>
            <a:br>
              <a:rPr kumimoji="1" lang="en-US" sz="2800" dirty="0"/>
            </a:br>
            <a:r>
              <a:rPr kumimoji="1" lang="en-US" sz="2800" dirty="0">
                <a:sym typeface="Symbol" pitchFamily="18" charset="2"/>
              </a:rPr>
              <a:t> </a:t>
            </a:r>
            <a:r>
              <a:rPr kumimoji="1" lang="en-US" sz="2800" dirty="0"/>
              <a:t>positive constants </a:t>
            </a:r>
            <a:r>
              <a:rPr kumimoji="1" lang="en-US" sz="2800" i="1" dirty="0"/>
              <a:t>c</a:t>
            </a:r>
            <a:r>
              <a:rPr kumimoji="1" lang="en-US" sz="2800" dirty="0"/>
              <a:t> and </a:t>
            </a:r>
            <a:r>
              <a:rPr kumimoji="1" lang="en-US" sz="2800" i="1" dirty="0"/>
              <a:t>n</a:t>
            </a:r>
            <a:r>
              <a:rPr kumimoji="1" lang="en-US" sz="2800" baseline="-25000" dirty="0"/>
              <a:t>0,</a:t>
            </a:r>
            <a:r>
              <a:rPr kumimoji="1" lang="en-US" sz="2800" dirty="0"/>
              <a:t> such that </a:t>
            </a:r>
            <a:r>
              <a:rPr kumimoji="1" lang="en-US" sz="2800" dirty="0">
                <a:sym typeface="Symbol" pitchFamily="18" charset="2"/>
              </a:rPr>
              <a:t></a:t>
            </a:r>
            <a:r>
              <a:rPr kumimoji="1" lang="en-US" sz="2800" i="1" dirty="0"/>
              <a:t>n </a:t>
            </a:r>
            <a:r>
              <a:rPr kumimoji="1" lang="en-US" sz="2800" dirty="0">
                <a:sym typeface="Symbol" pitchFamily="18" charset="2"/>
              </a:rPr>
              <a:t></a:t>
            </a:r>
            <a:r>
              <a:rPr kumimoji="1" lang="en-US" sz="2800" i="1" dirty="0"/>
              <a:t>  n</a:t>
            </a:r>
            <a:r>
              <a:rPr kumimoji="1" lang="en-US" sz="2800" baseline="-25000" dirty="0"/>
              <a:t>0</a:t>
            </a:r>
            <a:r>
              <a:rPr kumimoji="1" lang="en-US" sz="2800" dirty="0"/>
              <a:t>,we have 0 </a:t>
            </a:r>
            <a:r>
              <a:rPr kumimoji="1" lang="en-US" sz="2800" dirty="0">
                <a:sym typeface="Symbol" pitchFamily="18" charset="2"/>
              </a:rPr>
              <a:t></a:t>
            </a:r>
            <a:r>
              <a:rPr kumimoji="1" lang="en-US" sz="2800" dirty="0"/>
              <a:t> c</a:t>
            </a:r>
            <a:r>
              <a:rPr kumimoji="1" lang="en-US" sz="2800" i="1" dirty="0"/>
              <a:t>g</a:t>
            </a:r>
            <a:r>
              <a:rPr kumimoji="1" lang="en-US" sz="2800" dirty="0"/>
              <a:t>(</a:t>
            </a:r>
            <a:r>
              <a:rPr kumimoji="1" lang="en-US" sz="2800" i="1" dirty="0"/>
              <a:t>n</a:t>
            </a:r>
            <a:r>
              <a:rPr kumimoji="1" lang="en-US" sz="2800" dirty="0"/>
              <a:t>) </a:t>
            </a:r>
            <a:r>
              <a:rPr kumimoji="1" lang="en-US" sz="2800" dirty="0">
                <a:highlight>
                  <a:srgbClr val="FFFF00"/>
                </a:highlight>
                <a:sym typeface="Symbol" pitchFamily="18" charset="2"/>
              </a:rPr>
              <a:t> </a:t>
            </a:r>
            <a:r>
              <a:rPr kumimoji="1" lang="en-US" sz="2800" i="1" dirty="0"/>
              <a:t>f</a:t>
            </a:r>
            <a:r>
              <a:rPr kumimoji="1" lang="en-US" sz="2800" dirty="0"/>
              <a:t>(</a:t>
            </a:r>
            <a:r>
              <a:rPr kumimoji="1" lang="en-US" sz="2800" i="1" dirty="0"/>
              <a:t>n</a:t>
            </a:r>
            <a:r>
              <a:rPr kumimoji="1" lang="en-US" sz="2800" dirty="0"/>
              <a:t>)}</a:t>
            </a: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Blip>
                <a:blip r:embed="rId2"/>
              </a:buBlip>
            </a:pPr>
            <a:r>
              <a:rPr lang="en-US" sz="2800" dirty="0"/>
              <a:t>The bound </a:t>
            </a:r>
            <a:r>
              <a:rPr kumimoji="1" lang="en-US" sz="2800" dirty="0"/>
              <a:t>0</a:t>
            </a:r>
            <a:r>
              <a:rPr kumimoji="1" lang="en-US" sz="2800" dirty="0">
                <a:sym typeface="Symbol" pitchFamily="18" charset="2"/>
              </a:rPr>
              <a:t></a:t>
            </a:r>
            <a:r>
              <a:rPr kumimoji="1" lang="en-US" sz="2800" dirty="0"/>
              <a:t> c</a:t>
            </a:r>
            <a:r>
              <a:rPr kumimoji="1" lang="en-US" sz="2800" i="1" dirty="0"/>
              <a:t>g</a:t>
            </a:r>
            <a:r>
              <a:rPr kumimoji="1" lang="en-US" sz="2800" dirty="0"/>
              <a:t>(</a:t>
            </a:r>
            <a:r>
              <a:rPr kumimoji="1" lang="en-US" sz="2800" i="1" dirty="0"/>
              <a:t>n</a:t>
            </a:r>
            <a:r>
              <a:rPr kumimoji="1" lang="en-US" sz="2800" dirty="0"/>
              <a:t>) </a:t>
            </a:r>
            <a:r>
              <a:rPr kumimoji="1" lang="en-US" sz="2800" dirty="0">
                <a:highlight>
                  <a:srgbClr val="FFFF00"/>
                </a:highlight>
                <a:sym typeface="Symbol" pitchFamily="18" charset="2"/>
              </a:rPr>
              <a:t></a:t>
            </a:r>
            <a:r>
              <a:rPr kumimoji="1" lang="en-US" sz="2800" i="1" dirty="0">
                <a:highlight>
                  <a:srgbClr val="FFFF00"/>
                </a:highlight>
              </a:rPr>
              <a:t> </a:t>
            </a:r>
            <a:r>
              <a:rPr kumimoji="1" lang="en-US" sz="2800" i="1" dirty="0"/>
              <a:t>f</a:t>
            </a:r>
            <a:r>
              <a:rPr kumimoji="1" lang="en-US" sz="2800" dirty="0"/>
              <a:t>(</a:t>
            </a:r>
            <a:r>
              <a:rPr kumimoji="1" lang="en-US" sz="2800" i="1" dirty="0"/>
              <a:t>n</a:t>
            </a:r>
            <a:r>
              <a:rPr kumimoji="1" lang="en-US" sz="2800" dirty="0"/>
              <a:t>) holds for some value of  constant c&gt;0.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00" y="2514600"/>
            <a:ext cx="4343399" cy="384572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800" i="1" dirty="0">
                <a:latin typeface="Symbol" pitchFamily="18" charset="2"/>
                <a:sym typeface="Symbol" pitchFamily="18" charset="2"/>
              </a:rPr>
              <a:t>w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)) = {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): </a:t>
            </a:r>
            <a:r>
              <a:rPr lang="en-US" sz="2800" dirty="0">
                <a:sym typeface="Symbol" pitchFamily="18" charset="2"/>
              </a:rPr>
              <a:t> </a:t>
            </a:r>
            <a:r>
              <a:rPr lang="en-US" sz="2800" i="1" dirty="0"/>
              <a:t>c</a:t>
            </a:r>
            <a:r>
              <a:rPr lang="en-US" sz="2800" dirty="0"/>
              <a:t> &gt; 0, </a:t>
            </a: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dirty="0"/>
              <a:t> </a:t>
            </a:r>
            <a:r>
              <a:rPr lang="en-US" sz="2800" i="1" dirty="0"/>
              <a:t>n</a:t>
            </a:r>
            <a:r>
              <a:rPr lang="en-US" sz="2800" baseline="-25000" dirty="0"/>
              <a:t>0</a:t>
            </a:r>
            <a:r>
              <a:rPr lang="en-US" sz="2800" dirty="0"/>
              <a:t> &gt; 0 such that </a:t>
            </a:r>
            <a:r>
              <a:rPr lang="en-US" sz="2800" dirty="0">
                <a:sym typeface="Symbol" pitchFamily="18" charset="2"/>
              </a:rPr>
              <a:t></a:t>
            </a:r>
            <a:r>
              <a:rPr lang="en-US" sz="2800" dirty="0"/>
              <a:t> </a:t>
            </a:r>
            <a:r>
              <a:rPr lang="en-US" sz="2800" i="1" dirty="0"/>
              <a:t>n </a:t>
            </a:r>
            <a:r>
              <a:rPr lang="en-US" sz="2800" dirty="0">
                <a:sym typeface="Symbol" pitchFamily="18" charset="2"/>
              </a:rPr>
              <a:t></a:t>
            </a:r>
            <a:r>
              <a:rPr lang="en-US" sz="2800" i="1" baseline="-25000" dirty="0"/>
              <a:t>  </a:t>
            </a:r>
            <a:r>
              <a:rPr lang="en-US" sz="2800" i="1" dirty="0"/>
              <a:t>n</a:t>
            </a:r>
            <a:r>
              <a:rPr lang="en-US" sz="2800" baseline="-25000" dirty="0"/>
              <a:t>0</a:t>
            </a:r>
            <a:r>
              <a:rPr lang="en-US" sz="2800" i="1" dirty="0"/>
              <a:t>, </a:t>
            </a:r>
            <a:r>
              <a:rPr lang="en-US" sz="2800" dirty="0"/>
              <a:t>we have</a:t>
            </a:r>
            <a:r>
              <a:rPr lang="en-US" sz="2800" i="1" baseline="-25000" dirty="0"/>
              <a:t> </a:t>
            </a:r>
            <a:r>
              <a:rPr lang="en-US" sz="2800" dirty="0"/>
              <a:t>0 </a:t>
            </a:r>
            <a:r>
              <a:rPr lang="en-US" sz="2800" dirty="0">
                <a:sym typeface="Symbol" pitchFamily="18" charset="2"/>
              </a:rPr>
              <a:t></a:t>
            </a:r>
            <a:r>
              <a:rPr lang="en-US" sz="2800" dirty="0"/>
              <a:t> </a:t>
            </a:r>
            <a:r>
              <a:rPr lang="en-US" sz="2800" i="1" dirty="0"/>
              <a:t>cg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</a:t>
            </a:r>
            <a:r>
              <a:rPr lang="en-US" sz="2800" dirty="0">
                <a:highlight>
                  <a:srgbClr val="FFFF00"/>
                </a:highlight>
                <a:sym typeface="Symbol" pitchFamily="18" charset="2"/>
              </a:rPr>
              <a:t>&lt; </a:t>
            </a:r>
            <a:r>
              <a:rPr lang="en-US" sz="2800" dirty="0"/>
              <a:t>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)}.</a:t>
            </a:r>
          </a:p>
          <a:p>
            <a:r>
              <a:rPr lang="en-US" sz="2800" dirty="0"/>
              <a:t>The bound </a:t>
            </a:r>
            <a:r>
              <a:rPr kumimoji="1" lang="en-US" sz="2800" dirty="0"/>
              <a:t>0</a:t>
            </a:r>
            <a:r>
              <a:rPr kumimoji="1" lang="en-US" sz="2800" dirty="0">
                <a:sym typeface="Symbol" pitchFamily="18" charset="2"/>
              </a:rPr>
              <a:t></a:t>
            </a:r>
            <a:r>
              <a:rPr kumimoji="1" lang="en-US" sz="2800" dirty="0"/>
              <a:t> c</a:t>
            </a:r>
            <a:r>
              <a:rPr kumimoji="1" lang="en-US" sz="2800" i="1" dirty="0"/>
              <a:t>g</a:t>
            </a:r>
            <a:r>
              <a:rPr kumimoji="1" lang="en-US" sz="2800" dirty="0"/>
              <a:t>(</a:t>
            </a:r>
            <a:r>
              <a:rPr kumimoji="1" lang="en-US" sz="2800" i="1" dirty="0"/>
              <a:t>n</a:t>
            </a:r>
            <a:r>
              <a:rPr kumimoji="1" lang="en-US" sz="2800" dirty="0"/>
              <a:t>) </a:t>
            </a:r>
            <a:r>
              <a:rPr kumimoji="1" lang="en-US" sz="2800" i="1" dirty="0">
                <a:highlight>
                  <a:srgbClr val="FFFF00"/>
                </a:highlight>
                <a:sym typeface="Symbol" pitchFamily="18" charset="2"/>
              </a:rPr>
              <a:t>&lt;</a:t>
            </a:r>
            <a:r>
              <a:rPr kumimoji="1" lang="en-US" sz="2800" dirty="0">
                <a:highlight>
                  <a:srgbClr val="FFFF00"/>
                </a:highlight>
              </a:rPr>
              <a:t> </a:t>
            </a:r>
            <a:r>
              <a:rPr kumimoji="1" lang="en-US" sz="2800" i="1" dirty="0"/>
              <a:t>f</a:t>
            </a:r>
            <a:r>
              <a:rPr kumimoji="1" lang="en-US" sz="2800" dirty="0"/>
              <a:t>(</a:t>
            </a:r>
            <a:r>
              <a:rPr kumimoji="1" lang="en-US" sz="2800" i="1" dirty="0"/>
              <a:t>n</a:t>
            </a:r>
            <a:r>
              <a:rPr kumimoji="1" lang="en-US" sz="2800" dirty="0"/>
              <a:t>)</a:t>
            </a:r>
            <a:r>
              <a:rPr kumimoji="1" lang="en-US" sz="2800" i="1" dirty="0"/>
              <a:t> </a:t>
            </a:r>
            <a:r>
              <a:rPr kumimoji="1" lang="en-US" sz="2800" dirty="0"/>
              <a:t>some holds for all value of  constants c&gt;0.</a:t>
            </a:r>
            <a:endParaRPr lang="en-US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73CE3-9EE6-4E61-A82E-547035EF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45A4EB-9D71-4E04-9176-8A6F0722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Small Omega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33528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Since, for all values of c&gt;0  (n</a:t>
            </a:r>
            <a:r>
              <a:rPr lang="en-US" sz="3200" baseline="30000" dirty="0"/>
              <a:t>2</a:t>
            </a:r>
            <a:r>
              <a:rPr lang="en-US" sz="3200" dirty="0"/>
              <a:t>/2)&gt;</a:t>
            </a:r>
            <a:r>
              <a:rPr lang="en-US" sz="3200" dirty="0" err="1"/>
              <a:t>cn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" y="5334000"/>
            <a:ext cx="655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Since, for c&gt;1/2, (n</a:t>
            </a:r>
            <a:r>
              <a:rPr lang="en-US" sz="3200" baseline="30000" dirty="0"/>
              <a:t>2</a:t>
            </a:r>
            <a:r>
              <a:rPr lang="en-US" sz="3200" dirty="0"/>
              <a:t>/2</a:t>
            </a:r>
            <a:r>
              <a:rPr lang="en-US" sz="3200" baseline="30000" dirty="0"/>
              <a:t>)</a:t>
            </a:r>
            <a:r>
              <a:rPr lang="en-US" sz="3200" dirty="0"/>
              <a:t>&lt;</a:t>
            </a:r>
            <a:r>
              <a:rPr lang="en-US" sz="3200" dirty="0" err="1"/>
              <a:t>cn</a:t>
            </a:r>
            <a:endParaRPr lang="en-US" sz="3200" dirty="0"/>
          </a:p>
          <a:p>
            <a:r>
              <a:rPr lang="en-US" dirty="0"/>
              <a:t> 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438400"/>
            <a:ext cx="242047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4191000"/>
            <a:ext cx="27241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5E606F-47F1-402C-A27B-011FDA7C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99A77D-E631-4DC6-BE87-81E34C5A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Theta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0"/>
            <a:ext cx="45720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We write </a:t>
            </a:r>
            <a:r>
              <a:rPr lang="en-US" sz="2800" b="1" i="1" dirty="0"/>
              <a:t>f</a:t>
            </a:r>
            <a:r>
              <a:rPr lang="en-US" sz="2800" b="1" dirty="0"/>
              <a:t>(</a:t>
            </a:r>
            <a:r>
              <a:rPr lang="en-US" sz="2800" b="1" i="1" dirty="0"/>
              <a:t>n</a:t>
            </a:r>
            <a:r>
              <a:rPr lang="en-US" sz="2800" b="1" dirty="0"/>
              <a:t>)=</a:t>
            </a:r>
            <a:r>
              <a:rPr lang="en-US" sz="2800" b="1" dirty="0">
                <a:sym typeface="Symbol" pitchFamily="18" charset="2"/>
              </a:rPr>
              <a:t>Θ</a:t>
            </a:r>
            <a:r>
              <a:rPr lang="en-US" sz="2800" b="1" dirty="0"/>
              <a:t>(</a:t>
            </a:r>
            <a:r>
              <a:rPr lang="en-US" sz="2800" b="1" i="1" dirty="0"/>
              <a:t>g</a:t>
            </a:r>
            <a:r>
              <a:rPr lang="en-US" sz="2800" b="1" dirty="0"/>
              <a:t>(</a:t>
            </a:r>
            <a:r>
              <a:rPr lang="en-US" sz="2800" b="1" i="1" dirty="0"/>
              <a:t>n</a:t>
            </a:r>
            <a:r>
              <a:rPr lang="en-US" sz="2800" b="1" dirty="0"/>
              <a:t>))</a:t>
            </a:r>
            <a:endParaRPr lang="en-US" sz="2800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76616" y="1229431"/>
            <a:ext cx="4870450" cy="2086725"/>
          </a:xfrm>
          <a:prstGeom prst="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 w="190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400" b="1" dirty="0">
                <a:sym typeface="Symbol" pitchFamily="18" charset="2"/>
              </a:rPr>
              <a:t></a:t>
            </a:r>
            <a:r>
              <a:rPr kumimoji="1" lang="en-US" sz="2400" b="1" dirty="0"/>
              <a:t>(</a:t>
            </a:r>
            <a:r>
              <a:rPr kumimoji="1" lang="en-US" sz="2400" b="1" i="1" dirty="0"/>
              <a:t>g</a:t>
            </a:r>
            <a:r>
              <a:rPr kumimoji="1" lang="en-US" sz="2400" b="1" dirty="0"/>
              <a:t>(</a:t>
            </a:r>
            <a:r>
              <a:rPr kumimoji="1" lang="en-US" sz="2400" b="1" i="1" dirty="0"/>
              <a:t>n</a:t>
            </a:r>
            <a:r>
              <a:rPr kumimoji="1" lang="en-US" sz="2400" b="1" dirty="0"/>
              <a:t>)) = {</a:t>
            </a:r>
            <a:r>
              <a:rPr kumimoji="1" lang="en-US" sz="2400" b="1" i="1" dirty="0"/>
              <a:t>f</a:t>
            </a:r>
            <a:r>
              <a:rPr kumimoji="1" lang="en-US" sz="2400" b="1" dirty="0"/>
              <a:t>(</a:t>
            </a:r>
            <a:r>
              <a:rPr kumimoji="1" lang="en-US" sz="2400" b="1" i="1" dirty="0"/>
              <a:t>n</a:t>
            </a:r>
            <a:r>
              <a:rPr kumimoji="1" lang="en-US" sz="2400" b="1" dirty="0"/>
              <a:t>) : </a:t>
            </a:r>
            <a:br>
              <a:rPr kumimoji="1" lang="en-US" sz="2400" b="1" dirty="0"/>
            </a:br>
            <a:r>
              <a:rPr kumimoji="1" lang="en-US" sz="2400" b="1" dirty="0">
                <a:sym typeface="Symbol" pitchFamily="18" charset="2"/>
              </a:rPr>
              <a:t> </a:t>
            </a:r>
            <a:r>
              <a:rPr kumimoji="1" lang="en-US" sz="2400" b="1" dirty="0"/>
              <a:t>positive constants </a:t>
            </a:r>
            <a:r>
              <a:rPr kumimoji="1" lang="en-US" sz="2400" b="1" i="1" dirty="0"/>
              <a:t>c</a:t>
            </a:r>
            <a:r>
              <a:rPr kumimoji="1" lang="en-US" sz="2400" b="1" baseline="-25000" dirty="0"/>
              <a:t>1</a:t>
            </a:r>
            <a:r>
              <a:rPr kumimoji="1" lang="en-US" sz="2400" b="1" dirty="0"/>
              <a:t>, </a:t>
            </a:r>
            <a:r>
              <a:rPr kumimoji="1" lang="en-US" sz="2400" b="1" i="1" dirty="0"/>
              <a:t>c</a:t>
            </a:r>
            <a:r>
              <a:rPr kumimoji="1" lang="en-US" sz="2400" b="1" baseline="-25000" dirty="0"/>
              <a:t>2</a:t>
            </a:r>
            <a:r>
              <a:rPr kumimoji="1" lang="en-US" sz="2400" b="1" dirty="0"/>
              <a:t>, and </a:t>
            </a:r>
            <a:r>
              <a:rPr kumimoji="1" lang="en-US" sz="2400" b="1" i="1" dirty="0"/>
              <a:t>n</a:t>
            </a:r>
            <a:r>
              <a:rPr kumimoji="1" lang="en-US" sz="2400" b="1" baseline="-25000" dirty="0"/>
              <a:t>0,</a:t>
            </a:r>
            <a:r>
              <a:rPr kumimoji="1" lang="en-US" sz="2400" b="1" dirty="0"/>
              <a:t> such that </a:t>
            </a:r>
            <a:r>
              <a:rPr kumimoji="1" lang="en-US" sz="2400" b="1" dirty="0">
                <a:sym typeface="Symbol" pitchFamily="18" charset="2"/>
              </a:rPr>
              <a:t></a:t>
            </a:r>
            <a:r>
              <a:rPr kumimoji="1" lang="en-US" sz="2400" b="1" i="1" dirty="0"/>
              <a:t>n </a:t>
            </a:r>
            <a:r>
              <a:rPr kumimoji="1" lang="en-US" sz="2400" b="1" dirty="0">
                <a:sym typeface="Symbol" pitchFamily="18" charset="2"/>
              </a:rPr>
              <a:t></a:t>
            </a:r>
            <a:r>
              <a:rPr kumimoji="1" lang="en-US" sz="2400" b="1" i="1" dirty="0"/>
              <a:t>  n</a:t>
            </a:r>
            <a:r>
              <a:rPr kumimoji="1" lang="en-US" sz="2400" b="1" baseline="-25000" dirty="0"/>
              <a:t>0</a:t>
            </a:r>
            <a:r>
              <a:rPr kumimoji="1" lang="en-US" sz="2400" dirty="0"/>
              <a:t>,</a:t>
            </a:r>
            <a:endParaRPr kumimoji="1" lang="en-US" sz="2400" b="1" dirty="0"/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400" b="1" dirty="0"/>
              <a:t>we have 0 </a:t>
            </a:r>
            <a:r>
              <a:rPr kumimoji="1" lang="en-US" sz="2400" b="1" dirty="0">
                <a:sym typeface="Symbol" pitchFamily="18" charset="2"/>
              </a:rPr>
              <a:t></a:t>
            </a:r>
            <a:r>
              <a:rPr kumimoji="1" lang="en-US" sz="2400" b="1" dirty="0"/>
              <a:t> </a:t>
            </a:r>
            <a:r>
              <a:rPr kumimoji="1" lang="en-US" sz="2400" b="1" i="1" dirty="0"/>
              <a:t>c</a:t>
            </a:r>
            <a:r>
              <a:rPr kumimoji="1" lang="en-US" sz="2400" b="1" baseline="-25000" dirty="0"/>
              <a:t>1</a:t>
            </a:r>
            <a:r>
              <a:rPr kumimoji="1" lang="en-US" sz="2400" b="1" i="1" dirty="0"/>
              <a:t>g</a:t>
            </a:r>
            <a:r>
              <a:rPr kumimoji="1" lang="en-US" sz="2400" b="1" dirty="0"/>
              <a:t>(</a:t>
            </a:r>
            <a:r>
              <a:rPr kumimoji="1" lang="en-US" sz="2400" b="1" i="1" dirty="0"/>
              <a:t>n</a:t>
            </a:r>
            <a:r>
              <a:rPr kumimoji="1" lang="en-US" sz="2400" b="1" dirty="0"/>
              <a:t>) </a:t>
            </a:r>
            <a:r>
              <a:rPr kumimoji="1" lang="en-US" sz="2400" b="1" dirty="0">
                <a:sym typeface="Symbol" pitchFamily="18" charset="2"/>
              </a:rPr>
              <a:t> </a:t>
            </a:r>
            <a:r>
              <a:rPr kumimoji="1" lang="en-US" sz="2400" b="1" dirty="0"/>
              <a:t> </a:t>
            </a:r>
            <a:r>
              <a:rPr kumimoji="1" lang="en-US" sz="2400" b="1" i="1" dirty="0"/>
              <a:t>f</a:t>
            </a:r>
            <a:r>
              <a:rPr kumimoji="1" lang="en-US" sz="2400" b="1" dirty="0"/>
              <a:t>(</a:t>
            </a:r>
            <a:r>
              <a:rPr kumimoji="1" lang="en-US" sz="2400" b="1" i="1" dirty="0"/>
              <a:t>n</a:t>
            </a:r>
            <a:r>
              <a:rPr kumimoji="1" lang="en-US" sz="2400" b="1" dirty="0"/>
              <a:t>)</a:t>
            </a:r>
            <a:r>
              <a:rPr kumimoji="1" lang="en-US" sz="2400" b="1" i="1" dirty="0"/>
              <a:t> </a:t>
            </a:r>
            <a:r>
              <a:rPr kumimoji="1" lang="en-US" sz="2400" b="1" dirty="0">
                <a:sym typeface="Symbol" pitchFamily="18" charset="2"/>
              </a:rPr>
              <a:t></a:t>
            </a:r>
            <a:r>
              <a:rPr kumimoji="1" lang="en-US" sz="2400" b="1" dirty="0"/>
              <a:t> c</a:t>
            </a:r>
            <a:r>
              <a:rPr kumimoji="1" lang="en-US" sz="2400" b="1" baseline="-25000" dirty="0"/>
              <a:t>2</a:t>
            </a:r>
            <a:r>
              <a:rPr kumimoji="1" lang="en-US" sz="2400" b="1" i="1" dirty="0"/>
              <a:t>g</a:t>
            </a:r>
            <a:r>
              <a:rPr kumimoji="1" lang="en-US" sz="2400" b="1" dirty="0"/>
              <a:t>(</a:t>
            </a:r>
            <a:r>
              <a:rPr kumimoji="1" lang="en-US" sz="2400" b="1" i="1" dirty="0"/>
              <a:t>n</a:t>
            </a:r>
            <a:r>
              <a:rPr kumimoji="1" lang="en-US" sz="2400" b="1" dirty="0"/>
              <a:t>)</a:t>
            </a: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400" b="1" dirty="0"/>
              <a:t>}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2400" y="3505200"/>
            <a:ext cx="5181600" cy="892552"/>
          </a:xfrm>
          <a:prstGeom prst="rect">
            <a:avLst/>
          </a:prstGeom>
          <a:noFill/>
          <a:ln w="28575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en-US" sz="2600" b="1" i="1" dirty="0"/>
              <a:t>g</a:t>
            </a:r>
            <a:r>
              <a:rPr kumimoji="1" lang="en-US" sz="2600" b="1" dirty="0"/>
              <a:t>(</a:t>
            </a:r>
            <a:r>
              <a:rPr kumimoji="1" lang="en-US" sz="2600" b="1" i="1" dirty="0"/>
              <a:t>n</a:t>
            </a:r>
            <a:r>
              <a:rPr kumimoji="1" lang="en-US" sz="2600" b="1" dirty="0"/>
              <a:t>) is an </a:t>
            </a:r>
            <a:r>
              <a:rPr kumimoji="1" lang="en-US" sz="2600" b="1" i="1" dirty="0">
                <a:solidFill>
                  <a:schemeClr val="tx2"/>
                </a:solidFill>
              </a:rPr>
              <a:t>asymptotic tight bound</a:t>
            </a:r>
            <a:r>
              <a:rPr kumimoji="1" lang="en-US" sz="2600" b="1" dirty="0"/>
              <a:t> for </a:t>
            </a:r>
            <a:r>
              <a:rPr kumimoji="1" lang="en-US" sz="2600" b="1" i="1" dirty="0"/>
              <a:t>f</a:t>
            </a:r>
            <a:r>
              <a:rPr kumimoji="1" lang="en-US" sz="2600" b="1" dirty="0"/>
              <a:t>(</a:t>
            </a:r>
            <a:r>
              <a:rPr kumimoji="1" lang="en-US" sz="2600" b="1" i="1" dirty="0"/>
              <a:t>n</a:t>
            </a:r>
            <a:r>
              <a:rPr kumimoji="1" lang="en-US" sz="2600" b="1" dirty="0"/>
              <a:t>).</a:t>
            </a:r>
          </a:p>
        </p:txBody>
      </p:sp>
      <p:pic>
        <p:nvPicPr>
          <p:cNvPr id="7" name="Picture 21" descr="graph_th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1901" y="1447799"/>
            <a:ext cx="3972492" cy="4119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3C072-B230-45C3-A861-80FEBE39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EE9F89-5F5E-46A4-9289-6C124065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 of Theta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4800" y="762000"/>
                <a:ext cx="8458200" cy="5520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We must find c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,c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,n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 such that: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r>
                  <a:rPr lang="en-US" sz="2400" b="1" dirty="0"/>
                  <a:t>For  right hand inequality: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≥1,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b="1" dirty="0"/>
                  <a:t>For  left hand inequality:</a:t>
                </a:r>
              </a:p>
              <a:p>
                <a:pPr algn="ctr"/>
                <a:r>
                  <a:rPr lang="en-US" sz="2400" dirty="0"/>
                  <a:t>So, taking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≥7,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=1/14</m:t>
                    </m:r>
                  </m:oMath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⁡{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}={1,7}</m:t>
                    </m:r>
                  </m:oMath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1/14, 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62000"/>
                <a:ext cx="8458200" cy="5520229"/>
              </a:xfrm>
              <a:prstGeom prst="rect">
                <a:avLst/>
              </a:prstGeom>
              <a:blipFill>
                <a:blip r:embed="rId3"/>
                <a:stretch>
                  <a:fillRect l="-1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BF7B32-0ED3-41A4-87BF-DBF8B2DC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E6E61-8226-4185-B287-0A3A0D4B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334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Contents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534400" cy="5867400"/>
          </a:xfrm>
        </p:spPr>
        <p:txBody>
          <a:bodyPr>
            <a:normAutofit/>
          </a:bodyPr>
          <a:lstStyle/>
          <a:p>
            <a:pPr marL="176213" lvl="1" indent="620713" algn="just">
              <a:buFont typeface="Wingdings" pitchFamily="2" charset="2"/>
              <a:buChar char="Ø"/>
            </a:pPr>
            <a:r>
              <a:rPr lang="en-US" sz="2600" dirty="0"/>
              <a:t>What is  an asymptote?</a:t>
            </a:r>
          </a:p>
          <a:p>
            <a:pPr marL="176213" lvl="1" indent="620713" algn="just">
              <a:buFont typeface="Wingdings" pitchFamily="2" charset="2"/>
              <a:buChar char="Ø"/>
            </a:pPr>
            <a:r>
              <a:rPr lang="en-US" sz="2200" dirty="0"/>
              <a:t>What do you mean by the run time T</a:t>
            </a:r>
            <a:r>
              <a:rPr lang="en-US" sz="2200" baseline="-25000" dirty="0"/>
              <a:t>A</a:t>
            </a:r>
            <a:r>
              <a:rPr lang="en-US" sz="2200" dirty="0"/>
              <a:t>(n) of an algorithm?</a:t>
            </a:r>
          </a:p>
          <a:p>
            <a:pPr marL="176213" lvl="1" indent="620713" algn="just">
              <a:buFont typeface="Wingdings" pitchFamily="2" charset="2"/>
              <a:buChar char="Ø"/>
            </a:pPr>
            <a:r>
              <a:rPr lang="en-US" sz="1800" dirty="0"/>
              <a:t>Why we need to know asymptotic  behavior for analyzing  an algorithm?</a:t>
            </a:r>
          </a:p>
          <a:p>
            <a:pPr marL="176213" lvl="1" indent="620713" algn="just">
              <a:buFont typeface="Wingdings" pitchFamily="2" charset="2"/>
              <a:buChar char="Ø"/>
            </a:pPr>
            <a:r>
              <a:rPr lang="en-US" sz="2000" dirty="0"/>
              <a:t>What are the different types of asymptotic notations?</a:t>
            </a:r>
          </a:p>
          <a:p>
            <a:pPr marL="176213" lvl="1" indent="620713" algn="just">
              <a:buFont typeface="Wingdings" pitchFamily="2" charset="2"/>
              <a:buChar char="Ø"/>
            </a:pPr>
            <a:r>
              <a:rPr lang="en-US" dirty="0"/>
              <a:t>Big Oh: An Asymptotic Upper Bound</a:t>
            </a:r>
          </a:p>
          <a:p>
            <a:pPr marL="973138" lvl="1" indent="679450" algn="just">
              <a:buFont typeface="Wingdings" pitchFamily="2" charset="2"/>
              <a:buChar char="ü"/>
            </a:pPr>
            <a:r>
              <a:rPr lang="en-US" dirty="0"/>
              <a:t>Definition</a:t>
            </a:r>
          </a:p>
          <a:p>
            <a:pPr marL="973138" lvl="1" indent="679450" algn="just">
              <a:buFont typeface="Wingdings" pitchFamily="2" charset="2"/>
              <a:buChar char="ü"/>
            </a:pPr>
            <a:r>
              <a:rPr lang="en-US" dirty="0"/>
              <a:t>Geometrical Interpretation</a:t>
            </a:r>
          </a:p>
          <a:p>
            <a:pPr marL="973138" lvl="1" indent="679450" algn="just">
              <a:buFont typeface="Wingdings" pitchFamily="2" charset="2"/>
              <a:buChar char="ü"/>
            </a:pPr>
            <a:r>
              <a:rPr lang="en-US" dirty="0"/>
              <a:t>Examples</a:t>
            </a:r>
          </a:p>
          <a:p>
            <a:pPr marL="973138" lvl="1" indent="679450" algn="just">
              <a:buFont typeface="Wingdings" pitchFamily="2" charset="2"/>
              <a:buChar char="ü"/>
            </a:pPr>
            <a:r>
              <a:rPr lang="en-US" dirty="0"/>
              <a:t>Properties</a:t>
            </a:r>
          </a:p>
          <a:p>
            <a:pPr marL="973138" lvl="1" indent="679450" algn="just">
              <a:buFont typeface="Wingdings" pitchFamily="2" charset="2"/>
              <a:buChar char="ü"/>
            </a:pPr>
            <a:r>
              <a:rPr lang="en-US" dirty="0"/>
              <a:t>How Big Oh help us to calculate the time complexity of an algorithm?</a:t>
            </a:r>
          </a:p>
          <a:p>
            <a:pPr marL="633413" lvl="1" indent="561975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33413" lvl="1" indent="561975" algn="just">
              <a:buNone/>
            </a:pPr>
            <a:r>
              <a:rPr lang="en-US" sz="2600" dirty="0"/>
              <a:t>	</a:t>
            </a:r>
            <a:r>
              <a:rPr lang="en-US" dirty="0">
                <a:solidFill>
                  <a:schemeClr val="tx1"/>
                </a:solidFill>
              </a:rPr>
              <a:t>	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D02A8-68FB-4B31-9752-CB919486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4E23D-320F-42DD-9DF7-FDD173DF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9F0347-5D65-4D20-AEB7-8D49EE517E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A85B77-77AE-4A5C-9FC0-AF5D53268E2E}"/>
              </a:ext>
            </a:extLst>
          </p:cNvPr>
          <p:cNvSpPr txBox="1"/>
          <p:nvPr/>
        </p:nvSpPr>
        <p:spPr>
          <a:xfrm>
            <a:off x="685800" y="1066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Questions??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5D522-185D-4887-A3BC-1AF6A51939CE}"/>
              </a:ext>
            </a:extLst>
          </p:cNvPr>
          <p:cNvSpPr txBox="1"/>
          <p:nvPr/>
        </p:nvSpPr>
        <p:spPr>
          <a:xfrm>
            <a:off x="3048000" y="228600"/>
            <a:ext cx="47532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discussed in the next Lecture 4: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of Data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 Data Structure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/>
              <a:t>Definition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/>
              <a:t>Array Representation in Memory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400" dirty="0"/>
              <a:t>Linear Array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400" dirty="0"/>
              <a:t>Multidimensional Array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/>
              <a:t>Properties of Array Data Structure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/>
              <a:t>Operations of Array Data Structure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400" dirty="0"/>
              <a:t>Traversal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400" dirty="0"/>
              <a:t>Insertion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Deletion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IN" sz="160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676AB61-41F0-42D8-AA60-9F0FB06A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360758"/>
            <a:ext cx="3352800" cy="365125"/>
          </a:xfrm>
        </p:spPr>
        <p:txBody>
          <a:bodyPr/>
          <a:lstStyle/>
          <a:p>
            <a:r>
              <a:rPr lang="en-US" dirty="0"/>
              <a:t>Lecture 3 :: Data Structure &amp; Algorithms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85BF5F7-C21E-4C41-95D1-AF476C18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34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Contents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534400" cy="5334000"/>
          </a:xfrm>
        </p:spPr>
        <p:txBody>
          <a:bodyPr>
            <a:normAutofit fontScale="25000" lnSpcReduction="20000"/>
          </a:bodyPr>
          <a:lstStyle/>
          <a:p>
            <a:pPr marL="398463" indent="-398463">
              <a:buFont typeface="Wingdings" pitchFamily="2" charset="2"/>
              <a:buChar char="Ø"/>
            </a:pPr>
            <a:r>
              <a:rPr lang="en-US" sz="6600" dirty="0">
                <a:solidFill>
                  <a:schemeClr val="tx1"/>
                </a:solidFill>
              </a:rPr>
              <a:t>Small oh: An Asymptotic Loose upper bound</a:t>
            </a:r>
          </a:p>
          <a:p>
            <a:pPr marL="1547813" indent="-633413">
              <a:buFont typeface="Wingdings" pitchFamily="2" charset="2"/>
              <a:buChar char="ü"/>
            </a:pPr>
            <a:r>
              <a:rPr lang="en-US" sz="6600" dirty="0"/>
              <a:t>Definition</a:t>
            </a:r>
          </a:p>
          <a:p>
            <a:pPr marL="1547813" lvl="1" indent="-633413">
              <a:buFont typeface="Wingdings" pitchFamily="2" charset="2"/>
              <a:buChar char="ü"/>
            </a:pPr>
            <a:r>
              <a:rPr lang="en-US" sz="6600" dirty="0">
                <a:solidFill>
                  <a:schemeClr val="tx1"/>
                </a:solidFill>
              </a:rPr>
              <a:t>Geometrical Interpretation</a:t>
            </a:r>
          </a:p>
          <a:p>
            <a:pPr marL="1547813" lvl="1" indent="-633413">
              <a:buFont typeface="Wingdings" pitchFamily="2" charset="2"/>
              <a:buChar char="ü"/>
            </a:pPr>
            <a:r>
              <a:rPr lang="en-US" sz="6600" dirty="0">
                <a:solidFill>
                  <a:schemeClr val="tx1"/>
                </a:solidFill>
              </a:rPr>
              <a:t>Examples</a:t>
            </a:r>
          </a:p>
          <a:p>
            <a:pPr marL="398463" indent="-398463">
              <a:buFont typeface="Wingdings" pitchFamily="2" charset="2"/>
              <a:buChar char="Ø"/>
            </a:pPr>
            <a:r>
              <a:rPr lang="en-US" sz="6600" dirty="0">
                <a:solidFill>
                  <a:schemeClr val="tx1"/>
                </a:solidFill>
              </a:rPr>
              <a:t>Big  </a:t>
            </a:r>
            <a:r>
              <a:rPr lang="en-US" sz="6600" dirty="0">
                <a:solidFill>
                  <a:prstClr val="black"/>
                </a:solidFill>
              </a:rPr>
              <a:t>-Omega</a:t>
            </a:r>
            <a:r>
              <a:rPr lang="en-US" sz="6600" dirty="0">
                <a:solidFill>
                  <a:schemeClr val="tx1"/>
                </a:solidFill>
              </a:rPr>
              <a:t>: </a:t>
            </a:r>
            <a:r>
              <a:rPr lang="en-US" sz="6600" dirty="0"/>
              <a:t>An Asymptotic Lower Bound</a:t>
            </a:r>
          </a:p>
          <a:p>
            <a:pPr marL="1608138" indent="-635000">
              <a:buFont typeface="Wingdings" pitchFamily="2" charset="2"/>
              <a:buChar char="ü"/>
            </a:pPr>
            <a:r>
              <a:rPr lang="en-US" sz="6600" dirty="0"/>
              <a:t>Definition</a:t>
            </a:r>
          </a:p>
          <a:p>
            <a:pPr marL="1608138" lvl="1" indent="-635000">
              <a:buFont typeface="Wingdings" pitchFamily="2" charset="2"/>
              <a:buChar char="ü"/>
            </a:pPr>
            <a:r>
              <a:rPr lang="en-US" sz="6600" dirty="0">
                <a:solidFill>
                  <a:schemeClr val="tx1"/>
                </a:solidFill>
              </a:rPr>
              <a:t>Geometrical Interpretation</a:t>
            </a:r>
          </a:p>
          <a:p>
            <a:pPr marL="1608138" lvl="1" indent="-635000">
              <a:buFont typeface="Wingdings" pitchFamily="2" charset="2"/>
              <a:buChar char="ü"/>
            </a:pPr>
            <a:r>
              <a:rPr lang="en-US" sz="6600" dirty="0">
                <a:solidFill>
                  <a:schemeClr val="tx1"/>
                </a:solidFill>
              </a:rPr>
              <a:t>Examples</a:t>
            </a:r>
          </a:p>
          <a:p>
            <a:pPr marL="398463" indent="-398463">
              <a:buFont typeface="Wingdings" pitchFamily="2" charset="2"/>
              <a:buChar char="Ø"/>
            </a:pPr>
            <a:r>
              <a:rPr lang="en-US" sz="6600" dirty="0">
                <a:solidFill>
                  <a:schemeClr val="tx1"/>
                </a:solidFill>
              </a:rPr>
              <a:t>Small  </a:t>
            </a:r>
            <a:r>
              <a:rPr lang="en-US" sz="6600" dirty="0">
                <a:solidFill>
                  <a:prstClr val="black"/>
                </a:solidFill>
              </a:rPr>
              <a:t>-omega</a:t>
            </a:r>
            <a:r>
              <a:rPr lang="en-US" sz="6600" dirty="0">
                <a:solidFill>
                  <a:schemeClr val="tx1"/>
                </a:solidFill>
              </a:rPr>
              <a:t>: </a:t>
            </a:r>
            <a:r>
              <a:rPr lang="en-US" sz="6600" dirty="0"/>
              <a:t>An Asymptotic lose Lower Bound</a:t>
            </a:r>
          </a:p>
          <a:p>
            <a:pPr marL="1608138" indent="-635000">
              <a:buFont typeface="Wingdings" pitchFamily="2" charset="2"/>
              <a:buChar char="ü"/>
            </a:pPr>
            <a:r>
              <a:rPr lang="en-US" sz="6600" dirty="0"/>
              <a:t>Definition</a:t>
            </a:r>
          </a:p>
          <a:p>
            <a:pPr marL="1608138" lvl="1" indent="-635000">
              <a:buFont typeface="Wingdings" pitchFamily="2" charset="2"/>
              <a:buChar char="ü"/>
            </a:pPr>
            <a:r>
              <a:rPr lang="en-US" sz="6600" dirty="0">
                <a:solidFill>
                  <a:schemeClr val="tx1"/>
                </a:solidFill>
              </a:rPr>
              <a:t>Geometrical Interpretation</a:t>
            </a:r>
          </a:p>
          <a:p>
            <a:pPr marL="1608138" lvl="1" indent="-635000">
              <a:buFont typeface="Wingdings" pitchFamily="2" charset="2"/>
              <a:buChar char="ü"/>
            </a:pPr>
            <a:r>
              <a:rPr lang="en-US" sz="6600" dirty="0">
                <a:solidFill>
                  <a:schemeClr val="tx1"/>
                </a:solidFill>
              </a:rPr>
              <a:t>Examples</a:t>
            </a:r>
          </a:p>
          <a:p>
            <a:pPr marL="398463" indent="-398463">
              <a:buFont typeface="Wingdings" pitchFamily="2" charset="2"/>
              <a:buChar char="Ø"/>
            </a:pPr>
            <a:r>
              <a:rPr lang="en-US" sz="6600" dirty="0">
                <a:solidFill>
                  <a:schemeClr val="tx1"/>
                </a:solidFill>
              </a:rPr>
              <a:t>Theta Notation</a:t>
            </a:r>
            <a:endParaRPr lang="en-US" sz="6600" dirty="0"/>
          </a:p>
          <a:p>
            <a:pPr marL="1652588" indent="-679450">
              <a:buFont typeface="Wingdings" pitchFamily="2" charset="2"/>
              <a:buChar char="ü"/>
            </a:pPr>
            <a:r>
              <a:rPr lang="en-US" sz="6600" dirty="0"/>
              <a:t>Definition</a:t>
            </a:r>
          </a:p>
          <a:p>
            <a:pPr marL="1652588" lvl="1" indent="-679450">
              <a:buFont typeface="Wingdings" pitchFamily="2" charset="2"/>
              <a:buChar char="ü"/>
            </a:pPr>
            <a:r>
              <a:rPr lang="en-US" sz="6600" dirty="0">
                <a:solidFill>
                  <a:schemeClr val="tx1"/>
                </a:solidFill>
              </a:rPr>
              <a:t>Geometrical Interpretation</a:t>
            </a:r>
          </a:p>
          <a:p>
            <a:pPr marL="1652588" lvl="1" indent="-679450">
              <a:buFont typeface="Wingdings" pitchFamily="2" charset="2"/>
              <a:buChar char="ü"/>
            </a:pPr>
            <a:r>
              <a:rPr lang="en-US" sz="6600" dirty="0">
                <a:solidFill>
                  <a:schemeClr val="tx1"/>
                </a:solidFill>
              </a:rPr>
              <a:t>Examples</a:t>
            </a:r>
          </a:p>
          <a:p>
            <a:pPr marL="398463" lvl="1" indent="-339725">
              <a:buNone/>
            </a:pPr>
            <a:endParaRPr lang="en-US" sz="5100" dirty="0">
              <a:solidFill>
                <a:schemeClr val="tx1"/>
              </a:solidFill>
            </a:endParaRPr>
          </a:p>
          <a:p>
            <a:pPr marL="633413" lvl="1" indent="561975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33413" lvl="1" indent="561975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33413" lvl="1" indent="561975">
              <a:buNone/>
            </a:pPr>
            <a:r>
              <a:rPr lang="en-US" sz="2600" dirty="0"/>
              <a:t>	</a:t>
            </a:r>
            <a:r>
              <a:rPr lang="en-US" dirty="0">
                <a:solidFill>
                  <a:schemeClr val="tx1"/>
                </a:solidFill>
              </a:rPr>
              <a:t>	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9DC03-BD70-4387-B12D-BDA87ED0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27E26-054B-4463-982D-17EE7F0A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0"/>
                <a:ext cx="8686800" cy="6858000"/>
              </a:xfrm>
            </p:spPr>
            <p:txBody>
              <a:bodyPr>
                <a:normAutofit/>
              </a:bodyPr>
              <a:lstStyle/>
              <a:p>
                <a:pPr algn="ctr">
                  <a:buNone/>
                </a:pPr>
                <a:r>
                  <a:rPr lang="en-US" sz="4400" dirty="0">
                    <a:solidFill>
                      <a:schemeClr val="tx2"/>
                    </a:solidFill>
                    <a:latin typeface="+mj-lt"/>
                  </a:rPr>
                  <a:t>What is an asymptote?</a:t>
                </a:r>
              </a:p>
              <a:p>
                <a:pPr marL="914400" indent="-398463">
                  <a:buFont typeface="Wingdings" pitchFamily="2" charset="2"/>
                  <a:buChar char="ü"/>
                </a:pPr>
                <a:r>
                  <a:rPr lang="en-US" sz="2000" dirty="0"/>
                  <a:t>Definition</a:t>
                </a:r>
              </a:p>
              <a:p>
                <a:pPr marL="914400" indent="-398463">
                  <a:buFont typeface="Wingdings" pitchFamily="2" charset="2"/>
                  <a:buChar char="ü"/>
                </a:pPr>
                <a:r>
                  <a:rPr lang="en-US" sz="2000" dirty="0"/>
                  <a:t>Consider a curve say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1 /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/>
              </a:p>
              <a:p>
                <a:pPr marL="914400" indent="-398463">
                  <a:buNone/>
                </a:pPr>
                <a:br>
                  <a:rPr lang="en-US" sz="2000" dirty="0"/>
                </a:br>
                <a:endParaRPr lang="en-US" sz="2000" dirty="0"/>
              </a:p>
              <a:p>
                <a:pPr marL="914400" indent="-398463">
                  <a:buNone/>
                </a:pPr>
                <a:endParaRPr lang="en-US" sz="2000" dirty="0"/>
              </a:p>
              <a:p>
                <a:pPr marL="914400" indent="-855663">
                  <a:buNone/>
                </a:pPr>
                <a:endParaRPr lang="en-US" sz="2000" dirty="0"/>
              </a:p>
              <a:p>
                <a:pPr marL="914400" indent="-855663">
                  <a:buNone/>
                </a:pPr>
                <a:endParaRPr lang="en-US" sz="2000" dirty="0"/>
              </a:p>
              <a:p>
                <a:pPr marL="914400" indent="-855663">
                  <a:buNone/>
                </a:pPr>
                <a:endParaRPr lang="en-US" sz="2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0"/>
                <a:ext cx="8686800" cy="6858000"/>
              </a:xfrm>
              <a:blipFill>
                <a:blip r:embed="rId2"/>
                <a:stretch>
                  <a:fillRect t="-1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752600"/>
          <a:ext cx="8305800" cy="762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98275843"/>
              </p:ext>
            </p:extLst>
          </p:nvPr>
        </p:nvGraphicFramePr>
        <p:xfrm>
          <a:off x="2739447" y="2561882"/>
          <a:ext cx="5784848" cy="3572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Oval 6"/>
          <p:cNvSpPr/>
          <p:nvPr/>
        </p:nvSpPr>
        <p:spPr>
          <a:xfrm>
            <a:off x="3352800" y="30861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2667000"/>
            <a:ext cx="114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x=1</a:t>
            </a:r>
          </a:p>
          <a:p>
            <a:r>
              <a:rPr lang="en-US" sz="2800" dirty="0"/>
              <a:t>y=1</a:t>
            </a:r>
          </a:p>
        </p:txBody>
      </p:sp>
      <p:sp>
        <p:nvSpPr>
          <p:cNvPr id="9" name="Oval 8"/>
          <p:cNvSpPr/>
          <p:nvPr/>
        </p:nvSpPr>
        <p:spPr>
          <a:xfrm>
            <a:off x="3390530" y="4290999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3733800"/>
            <a:ext cx="114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x=2</a:t>
            </a:r>
          </a:p>
          <a:p>
            <a:r>
              <a:rPr lang="en-US" sz="2800" dirty="0"/>
              <a:t>y=0.5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4876800"/>
            <a:ext cx="114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x=100</a:t>
            </a:r>
          </a:p>
          <a:p>
            <a:r>
              <a:rPr lang="en-US" sz="2800" dirty="0"/>
              <a:t>y=0.01</a:t>
            </a:r>
          </a:p>
        </p:txBody>
      </p:sp>
      <p:sp>
        <p:nvSpPr>
          <p:cNvPr id="12" name="Oval 11"/>
          <p:cNvSpPr/>
          <p:nvPr/>
        </p:nvSpPr>
        <p:spPr>
          <a:xfrm>
            <a:off x="6553200" y="54102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90800" y="3962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6200" y="58580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2400300" y="35433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13ECAF-9A63-45F9-B09B-9C532650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72198"/>
            <a:ext cx="3352800" cy="365125"/>
          </a:xfrm>
        </p:spPr>
        <p:txBody>
          <a:bodyPr/>
          <a:lstStyle/>
          <a:p>
            <a:r>
              <a:rPr lang="en-US" dirty="0"/>
              <a:t>Lecture 3 ::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9D5A3-994C-4A6D-B53B-B481854C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7" grpId="0" animBg="1"/>
      <p:bldP spid="8" grpId="0"/>
      <p:bldP spid="9" grpId="0" animBg="1"/>
      <p:bldP spid="10" grpId="0"/>
      <p:bldP spid="11" grpId="0"/>
      <p:bldP spid="12" grpId="0" animBg="1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+mj-lt"/>
              </a:rPr>
              <a:t>Calculation of Run time T</a:t>
            </a:r>
            <a:r>
              <a:rPr lang="en-US" sz="3200" baseline="-25000" dirty="0">
                <a:solidFill>
                  <a:schemeClr val="tx2"/>
                </a:solidFill>
                <a:latin typeface="+mj-lt"/>
              </a:rPr>
              <a:t>A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(n) of an Algorithm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838201"/>
            <a:ext cx="449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Selection </a:t>
            </a:r>
            <a:r>
              <a:rPr lang="en-US" sz="2400" dirty="0" err="1"/>
              <a:t>SelectionSort</a:t>
            </a:r>
            <a:r>
              <a:rPr lang="en-US" sz="2400" dirty="0"/>
              <a:t>(A)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For I = 1 to n-1 do: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         </a:t>
            </a:r>
            <a:r>
              <a:rPr lang="en-US" sz="2400" dirty="0" err="1"/>
              <a:t>Smallsub</a:t>
            </a:r>
            <a:r>
              <a:rPr lang="en-US" sz="2400" dirty="0"/>
              <a:t> = I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         For J = I + 1 to n do: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               If A(J) &lt; A(</a:t>
            </a:r>
            <a:r>
              <a:rPr lang="en-US" sz="2400" dirty="0" err="1"/>
              <a:t>Smallsub</a:t>
            </a:r>
            <a:r>
              <a:rPr lang="en-US" sz="2400" dirty="0"/>
              <a:t>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                    </a:t>
            </a:r>
            <a:r>
              <a:rPr lang="en-US" sz="2400" dirty="0" err="1"/>
              <a:t>Smallsub</a:t>
            </a:r>
            <a:r>
              <a:rPr lang="en-US" sz="2400" dirty="0"/>
              <a:t> = J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                End-If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         End-For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        Temp = A(I)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        A(I) = A(</a:t>
            </a:r>
            <a:r>
              <a:rPr lang="en-US" sz="2400" dirty="0" err="1"/>
              <a:t>Smallsub</a:t>
            </a:r>
            <a:r>
              <a:rPr lang="en-US" sz="2400" dirty="0"/>
              <a:t>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       A(</a:t>
            </a:r>
            <a:r>
              <a:rPr lang="en-US" sz="2400" dirty="0" err="1"/>
              <a:t>Smallsub</a:t>
            </a:r>
            <a:r>
              <a:rPr lang="en-US" sz="2400" dirty="0"/>
              <a:t>) = Temp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 End-For</a:t>
            </a:r>
          </a:p>
        </p:txBody>
      </p:sp>
      <p:sp>
        <p:nvSpPr>
          <p:cNvPr id="6" name="Left Brace 5"/>
          <p:cNvSpPr/>
          <p:nvPr/>
        </p:nvSpPr>
        <p:spPr>
          <a:xfrm>
            <a:off x="4876800" y="2133600"/>
            <a:ext cx="304800" cy="1524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/>
          <p:nvPr/>
        </p:nvCxnSpPr>
        <p:spPr>
          <a:xfrm>
            <a:off x="2362200" y="1755048"/>
            <a:ext cx="2514600" cy="1143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800" y="152400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(n-</a:t>
            </a:r>
            <a:r>
              <a:rPr lang="en-US" b="1" i="1" dirty="0" err="1"/>
              <a:t>i</a:t>
            </a:r>
            <a:r>
              <a:rPr lang="en-US" b="1" i="1" dirty="0"/>
              <a:t>) </a:t>
            </a:r>
            <a:r>
              <a:rPr lang="en-US" dirty="0"/>
              <a:t>times</a:t>
            </a:r>
          </a:p>
        </p:txBody>
      </p:sp>
      <p:sp>
        <p:nvSpPr>
          <p:cNvPr id="13" name="Left Brace 12"/>
          <p:cNvSpPr/>
          <p:nvPr/>
        </p:nvSpPr>
        <p:spPr>
          <a:xfrm>
            <a:off x="4876800" y="3886200"/>
            <a:ext cx="3048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endCxn id="13" idx="1"/>
          </p:cNvCxnSpPr>
          <p:nvPr/>
        </p:nvCxnSpPr>
        <p:spPr>
          <a:xfrm>
            <a:off x="2438400" y="3124200"/>
            <a:ext cx="2438400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76400" y="2971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Left Brace 20"/>
          <p:cNvSpPr/>
          <p:nvPr/>
        </p:nvSpPr>
        <p:spPr>
          <a:xfrm>
            <a:off x="3886200" y="1371600"/>
            <a:ext cx="381000" cy="3733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>
            <a:endCxn id="21" idx="1"/>
          </p:cNvCxnSpPr>
          <p:nvPr/>
        </p:nvCxnSpPr>
        <p:spPr>
          <a:xfrm flipV="1">
            <a:off x="2362200" y="3238500"/>
            <a:ext cx="1524000" cy="1257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0" y="4267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/>
              <a:t>(n-1)</a:t>
            </a:r>
            <a:r>
              <a:rPr lang="en-US" dirty="0"/>
              <a:t>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28600" y="5285118"/>
                <a:ext cx="87630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i="1" baseline="-25000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)=∑{2∗(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) +3}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=1,2,…..,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i="1" baseline="-25000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)=( (2∗(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−1)+3)+(2∗(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−2)+3)+(2∗(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−3)+3)+………+(2∗1+3)) 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=(2∗((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−1)∗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/2)+3∗(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−1))=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−1)+3∗(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−1)=</m:t>
                      </m:r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600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baseline="30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285118"/>
                <a:ext cx="8763000" cy="1446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C9F92C-D1F9-49B9-B2BA-4A72CEEB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B6F9D8-1908-43A1-BF0F-654EED9A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 animBg="1"/>
      <p:bldP spid="20" grpId="0"/>
      <p:bldP spid="21" grpId="0" animBg="1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532" y="333756"/>
            <a:ext cx="8229600" cy="1618488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 </a:t>
            </a: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124200"/>
          </a:xfrm>
        </p:spPr>
        <p:txBody>
          <a:bodyPr>
            <a:normAutofit/>
          </a:bodyPr>
          <a:lstStyle/>
          <a:p>
            <a:r>
              <a:rPr lang="en-US" sz="2800" dirty="0"/>
              <a:t>All operations have been considered as taking same time.</a:t>
            </a:r>
          </a:p>
          <a:p>
            <a:r>
              <a:rPr lang="en-US" sz="2800" dirty="0"/>
              <a:t>Time taken by a particular instruction depends on the architecture.</a:t>
            </a:r>
          </a:p>
          <a:p>
            <a:r>
              <a:rPr lang="en-US" sz="2800" dirty="0"/>
              <a:t>For example, multiplication operation takes longer than addition operation.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099" y="5334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Calculation of Run time T</a:t>
            </a:r>
            <a:r>
              <a:rPr lang="en-US" sz="3200" baseline="-25000" dirty="0">
                <a:solidFill>
                  <a:schemeClr val="tx2"/>
                </a:solidFill>
              </a:rPr>
              <a:t>A</a:t>
            </a:r>
            <a:r>
              <a:rPr lang="en-US" sz="3200" dirty="0">
                <a:solidFill>
                  <a:schemeClr val="tx2"/>
                </a:solidFill>
              </a:rPr>
              <a:t>(n) of 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an Algorithm: Assumption involved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8CAA8-9102-4D9F-B5E0-E4185EA8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6A1C8-25E2-4A18-8914-6A3326AF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 Box 2"/>
          <p:cNvSpPr txBox="1">
            <a:spLocks noChangeArrowheads="1"/>
          </p:cNvSpPr>
          <p:nvPr/>
        </p:nvSpPr>
        <p:spPr bwMode="auto">
          <a:xfrm>
            <a:off x="0" y="228600"/>
            <a:ext cx="8915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lvl="1" indent="-176213" algn="ctr">
              <a:spcBef>
                <a:spcPct val="2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</a:rPr>
              <a:t>Why do we need to know asymptotic  behavior for analyzing  an algorithm?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581400" y="1229380"/>
            <a:ext cx="289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4572000" algn="l"/>
              </a:tabLst>
            </a:pPr>
            <a:r>
              <a:rPr lang="en-US" sz="2800" dirty="0">
                <a:latin typeface="Calibri" pitchFamily="34" charset="0"/>
              </a:rPr>
              <a:t>A given problem</a:t>
            </a:r>
          </a:p>
        </p:txBody>
      </p:sp>
      <p:sp>
        <p:nvSpPr>
          <p:cNvPr id="21" name="Down Arrow 20"/>
          <p:cNvSpPr>
            <a:spLocks noChangeArrowheads="1"/>
          </p:cNvSpPr>
          <p:nvPr/>
        </p:nvSpPr>
        <p:spPr bwMode="auto">
          <a:xfrm>
            <a:off x="4800600" y="1752600"/>
            <a:ext cx="152400" cy="533400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23" name="Straight Arrow Connector 22"/>
          <p:cNvCxnSpPr>
            <a:cxnSpLocks noChangeShapeType="1"/>
            <a:stCxn id="21" idx="2"/>
          </p:cNvCxnSpPr>
          <p:nvPr/>
        </p:nvCxnSpPr>
        <p:spPr bwMode="auto">
          <a:xfrm rot="16200000" flipH="1">
            <a:off x="5410200" y="1752601"/>
            <a:ext cx="3175" cy="1066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24"/>
          <p:cNvCxnSpPr>
            <a:cxnSpLocks noChangeShapeType="1"/>
            <a:stCxn id="21" idx="2"/>
          </p:cNvCxnSpPr>
          <p:nvPr/>
        </p:nvCxnSpPr>
        <p:spPr bwMode="auto">
          <a:xfrm rot="5400000">
            <a:off x="4381500" y="1790701"/>
            <a:ext cx="3175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057400" y="2119313"/>
            <a:ext cx="1809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Algorithm A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943600" y="2079625"/>
            <a:ext cx="152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Algorithm B</a:t>
            </a:r>
          </a:p>
        </p:txBody>
      </p:sp>
      <p:sp>
        <p:nvSpPr>
          <p:cNvPr id="28" name="Down Arrow 27"/>
          <p:cNvSpPr>
            <a:spLocks noChangeArrowheads="1"/>
          </p:cNvSpPr>
          <p:nvPr/>
        </p:nvSpPr>
        <p:spPr bwMode="auto">
          <a:xfrm>
            <a:off x="2971800" y="25146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" name="Down Arrow 28"/>
          <p:cNvSpPr>
            <a:spLocks noChangeArrowheads="1"/>
          </p:cNvSpPr>
          <p:nvPr/>
        </p:nvSpPr>
        <p:spPr bwMode="auto">
          <a:xfrm>
            <a:off x="6553200" y="2514600"/>
            <a:ext cx="2286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438400" y="2819400"/>
            <a:ext cx="137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/>
              <a:t>T</a:t>
            </a:r>
            <a:r>
              <a:rPr lang="en-US" sz="2000" baseline="-25000" dirty="0"/>
              <a:t>A</a:t>
            </a:r>
            <a:r>
              <a:rPr lang="en-US" sz="2000" dirty="0"/>
              <a:t>(n)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019800" y="2819400"/>
            <a:ext cx="137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/>
              <a:t>T</a:t>
            </a:r>
            <a:r>
              <a:rPr lang="en-US" sz="2000" baseline="-25000" dirty="0"/>
              <a:t>B</a:t>
            </a:r>
            <a:r>
              <a:rPr lang="en-US" sz="2000" dirty="0"/>
              <a:t>(n)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28600" y="3276600"/>
            <a:ext cx="4419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Compare the two functions and determine which algorithm is </a:t>
            </a:r>
            <a:r>
              <a:rPr lang="en-US" sz="2000" i="1" dirty="0"/>
              <a:t>the best.</a:t>
            </a:r>
          </a:p>
          <a:p>
            <a:pPr>
              <a:buFont typeface="Wingdings" pitchFamily="2" charset="2"/>
              <a:buChar char="Ø"/>
            </a:pPr>
            <a:r>
              <a:rPr lang="en-US" sz="2000" i="1" dirty="0"/>
              <a:t> T</a:t>
            </a:r>
            <a:r>
              <a:rPr lang="en-US" sz="2000" i="1" baseline="-25000" dirty="0"/>
              <a:t>A</a:t>
            </a:r>
            <a:r>
              <a:rPr lang="en-US" sz="2000" i="1" dirty="0"/>
              <a:t>(n</a:t>
            </a:r>
            <a:r>
              <a:rPr lang="en-US" sz="2000" i="1" baseline="-25000" dirty="0"/>
              <a:t>0</a:t>
            </a:r>
            <a:r>
              <a:rPr lang="en-US" sz="2000" i="1" dirty="0"/>
              <a:t>)&lt;T</a:t>
            </a:r>
            <a:r>
              <a:rPr lang="en-US" sz="2000" i="1" baseline="-25000" dirty="0"/>
              <a:t>B</a:t>
            </a:r>
            <a:r>
              <a:rPr lang="en-US" sz="2000" i="1" dirty="0"/>
              <a:t>(n</a:t>
            </a:r>
            <a:r>
              <a:rPr lang="en-US" sz="2000" i="1" baseline="-25000" dirty="0"/>
              <a:t>0</a:t>
            </a:r>
            <a:r>
              <a:rPr lang="en-US" sz="2000" i="1" dirty="0"/>
              <a:t>) where n</a:t>
            </a:r>
            <a:r>
              <a:rPr lang="en-US" sz="2000" i="1" baseline="-25000" dirty="0"/>
              <a:t>0</a:t>
            </a:r>
            <a:r>
              <a:rPr lang="en-US" sz="2000" i="1" dirty="0"/>
              <a:t> denotes the known problem size.</a:t>
            </a:r>
          </a:p>
          <a:p>
            <a:pPr>
              <a:buFont typeface="Wingdings" pitchFamily="2" charset="2"/>
              <a:buChar char="Ø"/>
            </a:pPr>
            <a:r>
              <a:rPr lang="en-US" sz="2000" i="1" dirty="0"/>
              <a:t>No prior</a:t>
            </a:r>
            <a:r>
              <a:rPr lang="en-US" sz="2000" dirty="0"/>
              <a:t> knowledge of the problem size.</a:t>
            </a:r>
          </a:p>
          <a:p>
            <a:r>
              <a:rPr lang="en-US" sz="2000" i="1" dirty="0"/>
              <a:t>           T</a:t>
            </a:r>
            <a:r>
              <a:rPr lang="en-US" sz="2000" i="1" baseline="-25000" dirty="0"/>
              <a:t>A</a:t>
            </a:r>
            <a:r>
              <a:rPr lang="en-US" sz="2000" i="1" dirty="0"/>
              <a:t>(n)&lt;=T</a:t>
            </a:r>
            <a:r>
              <a:rPr lang="en-US" sz="2000" i="1" baseline="-25000" dirty="0"/>
              <a:t>B</a:t>
            </a:r>
            <a:r>
              <a:rPr lang="en-US" sz="2000" i="1" dirty="0"/>
              <a:t>(n), for all n&gt;0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One of the functions is less than or equal to the other over the entire range of problem sizes.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>
                <a:spLocks noChangeArrowheads="1"/>
              </p:cNvSpPr>
              <p:nvPr/>
            </p:nvSpPr>
            <p:spPr bwMode="auto">
              <a:xfrm>
                <a:off x="4572000" y="3276600"/>
                <a:ext cx="4343400" cy="3102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indent="457200"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)=2∗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+20, 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30000" dirty="0"/>
              </a:p>
              <a:p>
                <a:pPr indent="457200"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𝐶𝑎𝑛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𝑐𝑜𝑛𝑐𝑙𝑢𝑑𝑒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𝑤h𝑒𝑡h𝑒𝑟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	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𝑇𝐴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)&gt;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pPr indent="457200"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𝑇𝐴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32, 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𝑇𝐵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6 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/>
              </a:p>
              <a:p>
                <a:pPr indent="457200"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)&lt;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≥6</m:t>
                    </m:r>
                  </m:oMath>
                </a14:m>
                <a:endParaRPr lang="en-US" dirty="0"/>
              </a:p>
              <a:p>
                <a:pPr indent="457200"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5</a:t>
                </a:r>
              </a:p>
              <a:p>
                <a:pPr indent="457200">
                  <a:buFont typeface="Wingdings" pitchFamily="2" charset="2"/>
                  <a:buChar char="ü"/>
                </a:pPr>
                <a:r>
                  <a:rPr lang="en-US" dirty="0"/>
                  <a:t>So how do we compare these two functions T</a:t>
                </a:r>
                <a:r>
                  <a:rPr lang="en-US" baseline="-25000" dirty="0"/>
                  <a:t>A</a:t>
                </a:r>
                <a:r>
                  <a:rPr lang="en-US" dirty="0"/>
                  <a:t>(n) and T</a:t>
                </a:r>
                <a:r>
                  <a:rPr lang="en-US" baseline="-25000" dirty="0"/>
                  <a:t>B</a:t>
                </a:r>
                <a:r>
                  <a:rPr lang="en-US" dirty="0"/>
                  <a:t>(n)</a:t>
                </a:r>
              </a:p>
              <a:p>
                <a:pPr indent="457200">
                  <a:buFont typeface="Wingdings" pitchFamily="2" charset="2"/>
                  <a:buChar char="ü"/>
                </a:pPr>
                <a:r>
                  <a:rPr lang="en-US" dirty="0"/>
                  <a:t>Algorithm A is better than algorithm B (As we think that the problem input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as large as possible)</a:t>
                </a: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3276600"/>
                <a:ext cx="4343400" cy="3102196"/>
              </a:xfrm>
              <a:prstGeom prst="rect">
                <a:avLst/>
              </a:prstGeom>
              <a:blipFill>
                <a:blip r:embed="rId3"/>
                <a:stretch>
                  <a:fillRect l="-1122" t="-394" r="-1964" b="-21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67BA3-C3BC-483F-B667-64C638DE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57786-9244-4060-B055-11CEB81E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animBg="1"/>
      <p:bldP spid="26" grpId="0"/>
      <p:bldP spid="27" grpId="0"/>
      <p:bldP spid="28" grpId="0" animBg="1"/>
      <p:bldP spid="29" grpId="0" animBg="1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lvl="1" indent="-117475" algn="ctr">
              <a:spcBef>
                <a:spcPct val="20000"/>
              </a:spcBef>
            </a:pPr>
            <a:r>
              <a:rPr lang="en-US" sz="4800" dirty="0">
                <a:solidFill>
                  <a:schemeClr val="tx2"/>
                </a:solidFill>
                <a:latin typeface="+mj-lt"/>
              </a:rPr>
              <a:t>What are the different types of asymptotic notations?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2133600"/>
            <a:ext cx="5715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98463">
              <a:buFont typeface="Wingdings" pitchFamily="2" charset="2"/>
              <a:buChar char="ü"/>
            </a:pPr>
            <a:r>
              <a:rPr lang="en-US" sz="4000" dirty="0"/>
              <a:t>Big Oh ( O)</a:t>
            </a:r>
          </a:p>
          <a:p>
            <a:pPr lvl="1" indent="-398463">
              <a:buFont typeface="Wingdings" pitchFamily="2" charset="2"/>
              <a:buChar char="ü"/>
            </a:pPr>
            <a:r>
              <a:rPr lang="en-US" sz="4000" dirty="0"/>
              <a:t>Small oh (o)</a:t>
            </a:r>
          </a:p>
          <a:p>
            <a:pPr lvl="1" indent="-398463">
              <a:buFont typeface="Wingdings" pitchFamily="2" charset="2"/>
              <a:buChar char="ü"/>
            </a:pPr>
            <a:r>
              <a:rPr lang="en-US" sz="4000" dirty="0"/>
              <a:t>Big Omega (</a:t>
            </a:r>
            <a:r>
              <a:rPr lang="el-GR" sz="4000" dirty="0"/>
              <a:t>Ω</a:t>
            </a:r>
            <a:r>
              <a:rPr lang="en-US" sz="4000" dirty="0"/>
              <a:t>)</a:t>
            </a:r>
          </a:p>
          <a:p>
            <a:pPr lvl="1" indent="-398463">
              <a:buFont typeface="Wingdings" pitchFamily="2" charset="2"/>
              <a:buChar char="ü"/>
            </a:pPr>
            <a:r>
              <a:rPr lang="en-US" sz="4000" dirty="0"/>
              <a:t>Small omega (</a:t>
            </a:r>
            <a:r>
              <a:rPr lang="el-GR" sz="4000" dirty="0"/>
              <a:t>ω</a:t>
            </a:r>
            <a:r>
              <a:rPr lang="en-US" sz="4000" dirty="0"/>
              <a:t>)</a:t>
            </a:r>
          </a:p>
          <a:p>
            <a:pPr lvl="1" indent="-398463">
              <a:buFont typeface="Wingdings" pitchFamily="2" charset="2"/>
              <a:buChar char="ü"/>
            </a:pPr>
            <a:r>
              <a:rPr lang="en-US" sz="4000" dirty="0"/>
              <a:t>Theta(</a:t>
            </a:r>
            <a:r>
              <a:rPr lang="el-GR" sz="4000" dirty="0"/>
              <a:t>Θ</a:t>
            </a:r>
            <a:r>
              <a:rPr lang="en-US" sz="40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BEFA4-89CB-4546-846F-34C33E95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:: Data Structure &amp;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9FFD9-730A-40B8-AB9A-72291F29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D60-CF78-435A-ABD2-68120EA9F53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2114</TotalTime>
  <Words>2958</Words>
  <Application>Microsoft Office PowerPoint</Application>
  <PresentationFormat>On-screen Show (4:3)</PresentationFormat>
  <Paragraphs>401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Arial Rounded MT Bold</vt:lpstr>
      <vt:lpstr>Bahnschrift Condensed</vt:lpstr>
      <vt:lpstr>Calibri</vt:lpstr>
      <vt:lpstr>Cambria Math</vt:lpstr>
      <vt:lpstr>Constantia</vt:lpstr>
      <vt:lpstr>Symbol</vt:lpstr>
      <vt:lpstr>Times New Roman</vt:lpstr>
      <vt:lpstr>Wingdings</vt:lpstr>
      <vt:lpstr>Wingdings 2</vt:lpstr>
      <vt:lpstr>Flow</vt:lpstr>
      <vt:lpstr>Data Structure &amp; Algorithms (PCC-CS301)</vt:lpstr>
      <vt:lpstr>ASYMPTOTIC NOTATIONS</vt:lpstr>
      <vt:lpstr>Contents </vt:lpstr>
      <vt:lpstr>Contents (Contd…)</vt:lpstr>
      <vt:lpstr>PowerPoint Presentation</vt:lpstr>
      <vt:lpstr>PowerPoint Presentation</vt:lpstr>
      <vt:lpstr>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Calculation of Big Oh using Properties</vt:lpstr>
      <vt:lpstr>Example of Calculation of Big Oh using Properties</vt:lpstr>
      <vt:lpstr>Small Oh: An Asymptotic Loose Upper Bound </vt:lpstr>
      <vt:lpstr>Differences between Big Oh and Small oh</vt:lpstr>
      <vt:lpstr>Example of Small-oh</vt:lpstr>
      <vt:lpstr>Big Omega: An Asymptotic Lower Bound</vt:lpstr>
      <vt:lpstr>Example of Asymptotic Lower Bound (Big Omega) </vt:lpstr>
      <vt:lpstr>PowerPoint Presentation</vt:lpstr>
      <vt:lpstr>Small Omega: An Asymptotic Loose Lower Bound </vt:lpstr>
      <vt:lpstr>Differences between Big Omega and Small Omega</vt:lpstr>
      <vt:lpstr>Example of Small Omega</vt:lpstr>
      <vt:lpstr>Theta Notation</vt:lpstr>
      <vt:lpstr>Example of Theta </vt:lpstr>
      <vt:lpstr>PowerPoint Presentation</vt:lpstr>
    </vt:vector>
  </TitlesOfParts>
  <Company>stcet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Asymptotic Notation</dc:title>
  <dc:creator>stc/cs/comp-7</dc:creator>
  <cp:lastModifiedBy>91974</cp:lastModifiedBy>
  <cp:revision>221</cp:revision>
  <dcterms:created xsi:type="dcterms:W3CDTF">2013-06-21T05:24:24Z</dcterms:created>
  <dcterms:modified xsi:type="dcterms:W3CDTF">2020-10-09T04:26:01Z</dcterms:modified>
</cp:coreProperties>
</file>